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tags/tag41.xml" ContentType="application/vnd.openxmlformats-officedocument.presentationml.tags+xml"/>
  <Override PartName="/ppt/notesSlides/notesSlide47.xml" ContentType="application/vnd.openxmlformats-officedocument.presentationml.notesSlide+xml"/>
  <Override PartName="/ppt/tags/tag42.xml" ContentType="application/vnd.openxmlformats-officedocument.presentationml.tags+xml"/>
  <Override PartName="/ppt/notesSlides/notesSlide48.xml" ContentType="application/vnd.openxmlformats-officedocument.presentationml.notesSlide+xml"/>
  <Override PartName="/ppt/tags/tag43.xml" ContentType="application/vnd.openxmlformats-officedocument.presentationml.tags+xml"/>
  <Override PartName="/ppt/notesSlides/notesSlide49.xml" ContentType="application/vnd.openxmlformats-officedocument.presentationml.notesSlide+xml"/>
  <Override PartName="/ppt/tags/tag44.xml" ContentType="application/vnd.openxmlformats-officedocument.presentationml.tags+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5.xml" ContentType="application/vnd.openxmlformats-officedocument.presentationml.tags+xml"/>
  <Override PartName="/ppt/notesSlides/notesSlide51.xml" ContentType="application/vnd.openxmlformats-officedocument.presentationml.notesSlide+xml"/>
  <Override PartName="/ppt/tags/tag46.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47.xml" ContentType="application/vnd.openxmlformats-officedocument.presentationml.tags+xml"/>
  <Override PartName="/ppt/notesSlides/notesSlide54.xml" ContentType="application/vnd.openxmlformats-officedocument.presentationml.notesSlide+xml"/>
  <Override PartName="/ppt/tags/tag48.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4319" r:id="rId5"/>
  </p:sldMasterIdLst>
  <p:notesMasterIdLst>
    <p:notesMasterId r:id="rId61"/>
  </p:notesMasterIdLst>
  <p:handoutMasterIdLst>
    <p:handoutMasterId r:id="rId62"/>
  </p:handoutMasterIdLst>
  <p:sldIdLst>
    <p:sldId id="4048" r:id="rId6"/>
    <p:sldId id="339" r:id="rId7"/>
    <p:sldId id="337" r:id="rId8"/>
    <p:sldId id="348" r:id="rId9"/>
    <p:sldId id="340" r:id="rId10"/>
    <p:sldId id="4025" r:id="rId11"/>
    <p:sldId id="4044" r:id="rId12"/>
    <p:sldId id="3980" r:id="rId13"/>
    <p:sldId id="4062" r:id="rId14"/>
    <p:sldId id="4063" r:id="rId15"/>
    <p:sldId id="4065" r:id="rId16"/>
    <p:sldId id="4066" r:id="rId17"/>
    <p:sldId id="4084" r:id="rId18"/>
    <p:sldId id="4068" r:id="rId19"/>
    <p:sldId id="4069" r:id="rId20"/>
    <p:sldId id="3981" r:id="rId21"/>
    <p:sldId id="3969" r:id="rId22"/>
    <p:sldId id="3919" r:id="rId23"/>
    <p:sldId id="3937" r:id="rId24"/>
    <p:sldId id="4070" r:id="rId25"/>
    <p:sldId id="3984" r:id="rId26"/>
    <p:sldId id="3985" r:id="rId27"/>
    <p:sldId id="3986" r:id="rId28"/>
    <p:sldId id="3976" r:id="rId29"/>
    <p:sldId id="3987" r:id="rId30"/>
    <p:sldId id="3935" r:id="rId31"/>
    <p:sldId id="4071" r:id="rId32"/>
    <p:sldId id="3988" r:id="rId33"/>
    <p:sldId id="4079" r:id="rId34"/>
    <p:sldId id="3989" r:id="rId35"/>
    <p:sldId id="3990" r:id="rId36"/>
    <p:sldId id="3917" r:id="rId37"/>
    <p:sldId id="342" r:id="rId38"/>
    <p:sldId id="4086" r:id="rId39"/>
    <p:sldId id="4057" r:id="rId40"/>
    <p:sldId id="4058" r:id="rId41"/>
    <p:sldId id="4059" r:id="rId42"/>
    <p:sldId id="4085" r:id="rId43"/>
    <p:sldId id="3996" r:id="rId44"/>
    <p:sldId id="4087" r:id="rId45"/>
    <p:sldId id="4088" r:id="rId46"/>
    <p:sldId id="4027" r:id="rId47"/>
    <p:sldId id="4053" r:id="rId48"/>
    <p:sldId id="4018" r:id="rId49"/>
    <p:sldId id="4019" r:id="rId50"/>
    <p:sldId id="4055" r:id="rId51"/>
    <p:sldId id="4049" r:id="rId52"/>
    <p:sldId id="3971" r:id="rId53"/>
    <p:sldId id="4008" r:id="rId54"/>
    <p:sldId id="4024" r:id="rId55"/>
    <p:sldId id="858" r:id="rId56"/>
    <p:sldId id="4089" r:id="rId57"/>
    <p:sldId id="4091" r:id="rId58"/>
    <p:sldId id="261" r:id="rId59"/>
    <p:sldId id="407" r:id="rId60"/>
  </p:sldIdLst>
  <p:sldSz cx="24384000" cy="13716000"/>
  <p:notesSz cx="6858000" cy="9144000"/>
  <p:custDataLst>
    <p:tags r:id="rId63"/>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521415D9-36F7-43E2-AB2F-B90AF26B5E84}">
      <p14:sectionLst xmlns:p14="http://schemas.microsoft.com/office/powerpoint/2010/main">
        <p14:section name="Introduction to Training" id="{1484F72F-B13D-0044-BF15-537DC747B764}">
          <p14:sldIdLst>
            <p14:sldId id="4048"/>
            <p14:sldId id="339"/>
            <p14:sldId id="337"/>
            <p14:sldId id="348"/>
            <p14:sldId id="340"/>
          </p14:sldIdLst>
        </p14:section>
        <p14:section name="Module 2 Introduction" id="{7E5CB13E-C7CC-478C-9E22-9CDF84D9F8CB}">
          <p14:sldIdLst>
            <p14:sldId id="4025"/>
            <p14:sldId id="4044"/>
            <p14:sldId id="3980"/>
          </p14:sldIdLst>
        </p14:section>
        <p14:section name="Overview of Social Norms Concepts" id="{7396427E-A4FA-4EB0-BAB8-814C86D7FC8E}">
          <p14:sldIdLst>
            <p14:sldId id="4062"/>
            <p14:sldId id="4063"/>
            <p14:sldId id="4065"/>
            <p14:sldId id="4066"/>
            <p14:sldId id="4084"/>
            <p14:sldId id="4068"/>
            <p14:sldId id="4069"/>
          </p14:sldIdLst>
        </p14:section>
        <p14:section name="1. Introduction to Norms Assessments: Why/What" id="{331D6280-6EC4-1E46-8EA0-4853A1013C9B}">
          <p14:sldIdLst>
            <p14:sldId id="3981"/>
            <p14:sldId id="3969"/>
            <p14:sldId id="3919"/>
            <p14:sldId id="3937"/>
            <p14:sldId id="4070"/>
            <p14:sldId id="3984"/>
            <p14:sldId id="3985"/>
          </p14:sldIdLst>
        </p14:section>
        <p14:section name="2. How-To Conduct a Norms Assessment" id="{FA71C548-7AA7-224C-8D25-3753E5A0FC66}">
          <p14:sldIdLst>
            <p14:sldId id="3986"/>
            <p14:sldId id="3976"/>
            <p14:sldId id="3987"/>
            <p14:sldId id="3935"/>
            <p14:sldId id="4071"/>
          </p14:sldIdLst>
        </p14:section>
        <p14:section name="3. SNET" id="{93F2E31C-0AB6-9B40-BFA7-8137BA0DE25A}">
          <p14:sldIdLst>
            <p14:sldId id="3988"/>
            <p14:sldId id="4079"/>
            <p14:sldId id="3989"/>
            <p14:sldId id="3990"/>
            <p14:sldId id="3917"/>
            <p14:sldId id="342"/>
          </p14:sldIdLst>
        </p14:section>
        <p14:section name="Group Work" id="{28E02EAA-6A86-7B48-B3F4-1F333F4F2D4B}">
          <p14:sldIdLst>
            <p14:sldId id="4086"/>
          </p14:sldIdLst>
        </p14:section>
        <p14:section name="Group Work Option 1" id="{BC9E00D3-9141-42F1-9B39-BC88596DCFC9}">
          <p14:sldIdLst>
            <p14:sldId id="4057"/>
            <p14:sldId id="4058"/>
            <p14:sldId id="4059"/>
            <p14:sldId id="4085"/>
            <p14:sldId id="3996"/>
            <p14:sldId id="4087"/>
            <p14:sldId id="4088"/>
          </p14:sldIdLst>
        </p14:section>
        <p14:section name="Group Work Option 1 - Virtual" id="{D07CC19D-9ECB-49EC-89DB-62E1C75A1BFD}">
          <p14:sldIdLst>
            <p14:sldId id="4027"/>
            <p14:sldId id="4053"/>
            <p14:sldId id="4018"/>
            <p14:sldId id="4019"/>
            <p14:sldId id="4055"/>
            <p14:sldId id="4049"/>
          </p14:sldIdLst>
        </p14:section>
        <p14:section name="Group Work Option 1 - In-Person" id="{BBE14BA9-0DA0-4A34-8848-851E376CEE9B}">
          <p14:sldIdLst/>
        </p14:section>
        <p14:section name="Group Work Option 2" id="{C92826E6-2EE0-2442-BD63-B0BE367B0A88}">
          <p14:sldIdLst>
            <p14:sldId id="3971"/>
          </p14:sldIdLst>
        </p14:section>
        <p14:section name="4. Using Assessment Findings" id="{4C542508-C5CB-7645-9CFF-5051C904A7F5}">
          <p14:sldIdLst>
            <p14:sldId id="4008"/>
            <p14:sldId id="4024"/>
            <p14:sldId id="858"/>
            <p14:sldId id="4089"/>
          </p14:sldIdLst>
        </p14:section>
        <p14:section name="6. Takeaways and Resources" id="{F7784BF3-D1C3-B145-AF9F-26DFA69DE819}">
          <p14:sldIdLst>
            <p14:sldId id="4091"/>
            <p14:sldId id="261"/>
            <p14:sldId id="407"/>
          </p14:sldIdLst>
        </p14:section>
      </p14:sectionLst>
    </p:ext>
    <p:ext uri="{EFAFB233-063F-42B5-8137-9DF3F51BA10A}">
      <p15:sldGuideLst xmlns:p15="http://schemas.microsoft.com/office/powerpoint/2012/main">
        <p15:guide id="1" orient="horz" pos="3456" userDrawn="1">
          <p15:clr>
            <a:srgbClr val="A4A3A4"/>
          </p15:clr>
        </p15:guide>
        <p15:guide id="2" pos="6168" userDrawn="1">
          <p15:clr>
            <a:srgbClr val="A4A3A4"/>
          </p15:clr>
        </p15:guide>
        <p15:guide id="3" pos="12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jalee Kohli" initials="" lastIdx="9" clrIdx="11"/>
  <p:cmAuthor id="1" name="Sammie Hill" initials="SH" lastIdx="15" clrIdx="0">
    <p:extLst>
      <p:ext uri="{19B8F6BF-5375-455C-9EA6-DF929625EA0E}">
        <p15:presenceInfo xmlns:p15="http://schemas.microsoft.com/office/powerpoint/2012/main" userId="dcde062a6bc42d38" providerId="Windows Live"/>
      </p:ext>
    </p:extLst>
  </p:cmAuthor>
  <p:cmAuthor id="2" name="Anneka Van Scoyoc" initials="" lastIdx="1" clrIdx="12"/>
  <p:cmAuthor id="3" name="Susan Igras" initials="SI" lastIdx="37" clrIdx="2">
    <p:extLst>
      <p:ext uri="{19B8F6BF-5375-455C-9EA6-DF929625EA0E}">
        <p15:presenceInfo xmlns:p15="http://schemas.microsoft.com/office/powerpoint/2012/main" userId="Susan Igras" providerId="None"/>
      </p:ext>
    </p:extLst>
  </p:cmAuthor>
  <p:cmAuthor id="4" name="Courtney McLarnon" initials="CM" lastIdx="114" clrIdx="3">
    <p:extLst>
      <p:ext uri="{19B8F6BF-5375-455C-9EA6-DF929625EA0E}">
        <p15:presenceInfo xmlns:p15="http://schemas.microsoft.com/office/powerpoint/2012/main" userId="Courtney McLarnon" providerId="None"/>
      </p:ext>
    </p:extLst>
  </p:cmAuthor>
  <p:cmAuthor id="5" name="Jamie Greenberg" initials="JMG" lastIdx="147" clrIdx="4">
    <p:extLst>
      <p:ext uri="{19B8F6BF-5375-455C-9EA6-DF929625EA0E}">
        <p15:presenceInfo xmlns:p15="http://schemas.microsoft.com/office/powerpoint/2012/main" userId="Jamie Greenberg" providerId="None"/>
      </p:ext>
    </p:extLst>
  </p:cmAuthor>
  <p:cmAuthor id="6" name="Nana Apenem Dagadu" initials="NAD" lastIdx="6" clrIdx="5">
    <p:extLst>
      <p:ext uri="{19B8F6BF-5375-455C-9EA6-DF929625EA0E}">
        <p15:presenceInfo xmlns:p15="http://schemas.microsoft.com/office/powerpoint/2012/main" userId="S-1-5-21-1644491937-1532298954-725345543-134854" providerId="AD"/>
      </p:ext>
    </p:extLst>
  </p:cmAuthor>
  <p:cmAuthor id="7" name="Jeannette Cachan" initials="WU" lastIdx="111" clrIdx="6">
    <p:extLst>
      <p:ext uri="{19B8F6BF-5375-455C-9EA6-DF929625EA0E}">
        <p15:presenceInfo xmlns:p15="http://schemas.microsoft.com/office/powerpoint/2012/main" userId="Jeannette Cachan" providerId="None"/>
      </p:ext>
    </p:extLst>
  </p:cmAuthor>
  <p:cmAuthor id="8" name="Hill, Sammie" initials="HS" lastIdx="2" clrIdx="7">
    <p:extLst>
      <p:ext uri="{19B8F6BF-5375-455C-9EA6-DF929625EA0E}">
        <p15:presenceInfo xmlns:p15="http://schemas.microsoft.com/office/powerpoint/2012/main" userId="S::sammie.hill@fleishman.com::364cc9ef-d23f-4926-9fce-b8d3c98c0937" providerId="AD"/>
      </p:ext>
    </p:extLst>
  </p:cmAuthor>
  <p:cmAuthor id="9" name="Microsoft Office User" initials="Office" lastIdx="43" clrIdx="8">
    <p:extLst>
      <p:ext uri="{19B8F6BF-5375-455C-9EA6-DF929625EA0E}">
        <p15:presenceInfo xmlns:p15="http://schemas.microsoft.com/office/powerpoint/2012/main" userId="Microsoft Office User" providerId="None"/>
      </p:ext>
    </p:extLst>
  </p:cmAuthor>
  <p:cmAuthor id="10" name="Christine Power" initials="CP" lastIdx="193" clrIdx="9">
    <p:extLst>
      <p:ext uri="{19B8F6BF-5375-455C-9EA6-DF929625EA0E}">
        <p15:presenceInfo xmlns:p15="http://schemas.microsoft.com/office/powerpoint/2012/main" userId="S::cpower@prb.org::8e0d33fb-66ad-46a1-a73c-48fec8619f4d" providerId="AD"/>
      </p:ext>
    </p:extLst>
  </p:cmAuthor>
  <p:cmAuthor id="11" name="Anneka Van Scoyoc" initials="AS" lastIdx="129" clrIdx="10">
    <p:extLst>
      <p:ext uri="{19B8F6BF-5375-455C-9EA6-DF929625EA0E}">
        <p15:presenceInfo xmlns:p15="http://schemas.microsoft.com/office/powerpoint/2012/main" userId="S::avanscoyoc@prb.org::bc2a629d-6bfc-4b8c-ba6d-9bb461275727" providerId="AD"/>
      </p:ext>
    </p:extLst>
  </p:cmAuthor>
  <p:cmAuthor id="12" name="Reshma Naik" initials="RN" lastIdx="41" clrIdx="13">
    <p:extLst>
      <p:ext uri="{19B8F6BF-5375-455C-9EA6-DF929625EA0E}">
        <p15:presenceInfo xmlns:p15="http://schemas.microsoft.com/office/powerpoint/2012/main" userId="S::rnaik@prb.org::b64e26f0-b966-4641-b2ac-b28728e0daf3" providerId="AD"/>
      </p:ext>
    </p:extLst>
  </p:cmAuthor>
  <p:cmAuthor id="13" name="Heidi Worley" initials="HW" lastIdx="4" clrIdx="14">
    <p:extLst>
      <p:ext uri="{19B8F6BF-5375-455C-9EA6-DF929625EA0E}">
        <p15:presenceInfo xmlns:p15="http://schemas.microsoft.com/office/powerpoint/2012/main" userId="S::hworley@prb.org::8a53e23c-2987-44c4-998c-de8be2f02958" providerId="AD"/>
      </p:ext>
    </p:extLst>
  </p:cmAuthor>
  <p:cmAuthor id="14" name="Sarah Calabi" initials="SC" lastIdx="48" clrIdx="15">
    <p:extLst>
      <p:ext uri="{19B8F6BF-5375-455C-9EA6-DF929625EA0E}">
        <p15:presenceInfo xmlns:p15="http://schemas.microsoft.com/office/powerpoint/2012/main" userId="392cc90e3b1f6286" providerId="Windows Live"/>
      </p:ext>
    </p:extLst>
  </p:cmAuthor>
  <p:cmAuthor id="15" name="Yasamin Khalili" initials="YK" lastIdx="1" clrIdx="16">
    <p:extLst>
      <p:ext uri="{19B8F6BF-5375-455C-9EA6-DF929625EA0E}">
        <p15:presenceInfo xmlns:p15="http://schemas.microsoft.com/office/powerpoint/2012/main" userId="S::ykhalili@costar.com::cec00d12-fb00-4db3-937f-2df3454e5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E2C22"/>
    <a:srgbClr val="2A6FB6"/>
    <a:srgbClr val="FFFFFF"/>
    <a:srgbClr val="000000"/>
    <a:srgbClr val="53585E"/>
    <a:srgbClr val="009457"/>
    <a:srgbClr val="F4F5F8"/>
    <a:srgbClr val="EDEDEE"/>
    <a:srgbClr val="D2DFF1"/>
    <a:srgbClr val="D1D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3" autoAdjust="0"/>
    <p:restoredTop sz="89347" autoAdjust="0"/>
  </p:normalViewPr>
  <p:slideViewPr>
    <p:cSldViewPr snapToGrid="0" snapToObjects="1">
      <p:cViewPr varScale="1">
        <p:scale>
          <a:sx n="51" d="100"/>
          <a:sy n="51" d="100"/>
        </p:scale>
        <p:origin x="780" y="96"/>
      </p:cViewPr>
      <p:guideLst>
        <p:guide orient="horz" pos="3456"/>
        <p:guide pos="6168"/>
        <p:guide pos="1200"/>
      </p:guideLst>
    </p:cSldViewPr>
  </p:slideViewPr>
  <p:notesTextViewPr>
    <p:cViewPr>
      <p:scale>
        <a:sx n="1" d="1"/>
        <a:sy n="1" d="1"/>
      </p:scale>
      <p:origin x="0" y="0"/>
    </p:cViewPr>
  </p:notesTextViewPr>
  <p:sorterViewPr>
    <p:cViewPr>
      <p:scale>
        <a:sx n="19" d="50"/>
        <a:sy n="19" d="50"/>
      </p:scale>
      <p:origin x="0" y="-8880"/>
    </p:cViewPr>
  </p:sorterViewPr>
  <p:notesViewPr>
    <p:cSldViewPr snapToGrid="0" snapToObjects="1">
      <p:cViewPr varScale="1">
        <p:scale>
          <a:sx n="147" d="100"/>
          <a:sy n="147" d="100"/>
        </p:scale>
        <p:origin x="4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8408EE-3C08-4E33-96EA-5F2FB9760F53}" type="doc">
      <dgm:prSet loTypeId="urn:microsoft.com/office/officeart/2005/8/layout/hProcess4" loCatId="process" qsTypeId="urn:microsoft.com/office/officeart/2005/8/quickstyle/simple1" qsCatId="simple" csTypeId="urn:microsoft.com/office/officeart/2005/8/colors/accent0_1" csCatId="mainScheme" phldr="1"/>
      <dgm:spPr/>
      <dgm:t>
        <a:bodyPr/>
        <a:lstStyle/>
        <a:p>
          <a:endParaRPr lang="fr-BE"/>
        </a:p>
      </dgm:t>
    </dgm:pt>
    <dgm:pt modelId="{93196A42-69DF-4ED0-8EFB-3D0413170A68}">
      <dgm:prSet phldrT="[Text]" custT="1"/>
      <dgm:spPr>
        <a:solidFill>
          <a:schemeClr val="tx1"/>
        </a:solidFill>
        <a:ln>
          <a:solidFill>
            <a:srgbClr val="FFFFFF"/>
          </a:solidFill>
        </a:ln>
      </dgm:spPr>
      <dgm:t>
        <a:bodyPr/>
        <a:lstStyle/>
        <a:p>
          <a:pPr algn="ctr" rtl="0">
            <a:lnSpc>
              <a:spcPct val="100000"/>
            </a:lnSpc>
          </a:pPr>
          <a:r>
            <a:rPr lang="en-US" sz="4000" dirty="0">
              <a:solidFill>
                <a:srgbClr val="FFFFFF"/>
              </a:solidFill>
            </a:rPr>
            <a:t>Consideration 1</a:t>
          </a:r>
          <a:endParaRPr lang="fr-BE" sz="4000" dirty="0">
            <a:solidFill>
              <a:srgbClr val="FFFFFF"/>
            </a:solidFill>
          </a:endParaRPr>
        </a:p>
      </dgm:t>
    </dgm:pt>
    <dgm:pt modelId="{928D1544-790B-4DFB-9248-1BEE057ED06E}" type="parTrans" cxnId="{D9F5BBAC-B9E9-4819-9CFD-913641214BA7}">
      <dgm:prSet/>
      <dgm:spPr/>
      <dgm:t>
        <a:bodyPr/>
        <a:lstStyle/>
        <a:p>
          <a:pPr algn="ctr">
            <a:lnSpc>
              <a:spcPct val="100000"/>
            </a:lnSpc>
          </a:pPr>
          <a:endParaRPr lang="fr-BE" sz="4000">
            <a:solidFill>
              <a:srgbClr val="393941"/>
            </a:solidFill>
          </a:endParaRPr>
        </a:p>
      </dgm:t>
    </dgm:pt>
    <dgm:pt modelId="{26E9726E-7253-4369-8066-9FF3F79C0459}" type="sibTrans" cxnId="{D9F5BBAC-B9E9-4819-9CFD-913641214BA7}">
      <dgm:prSet/>
      <dgm:spPr>
        <a:solidFill>
          <a:schemeClr val="tx1"/>
        </a:solidFill>
      </dgm:spPr>
      <dgm:t>
        <a:bodyPr/>
        <a:lstStyle/>
        <a:p>
          <a:pPr algn="ctr">
            <a:lnSpc>
              <a:spcPct val="100000"/>
            </a:lnSpc>
          </a:pPr>
          <a:endParaRPr lang="fr-BE" sz="4000">
            <a:solidFill>
              <a:srgbClr val="393941"/>
            </a:solidFill>
          </a:endParaRPr>
        </a:p>
      </dgm:t>
    </dgm:pt>
    <dgm:pt modelId="{B85F0425-4CA0-488F-BC1B-32CA5040D1E0}">
      <dgm:prSet custT="1"/>
      <dgm:spPr>
        <a:solidFill>
          <a:schemeClr val="tx1"/>
        </a:solidFill>
        <a:ln>
          <a:solidFill>
            <a:srgbClr val="FFFFFF"/>
          </a:solidFill>
        </a:ln>
      </dgm:spPr>
      <dgm:t>
        <a:bodyPr/>
        <a:lstStyle/>
        <a:p>
          <a:pPr algn="ctr" rtl="0">
            <a:lnSpc>
              <a:spcPct val="100000"/>
            </a:lnSpc>
          </a:pPr>
          <a:r>
            <a:rPr lang="en-US" sz="4000" dirty="0">
              <a:solidFill>
                <a:srgbClr val="FFFFFF"/>
              </a:solidFill>
            </a:rPr>
            <a:t>Consideration 2</a:t>
          </a:r>
          <a:endParaRPr lang="fr-BE" sz="4000" dirty="0">
            <a:solidFill>
              <a:srgbClr val="FFFFFF"/>
            </a:solidFill>
          </a:endParaRPr>
        </a:p>
      </dgm:t>
    </dgm:pt>
    <dgm:pt modelId="{FDC5B650-CCE1-4384-AEE1-4CD58A282849}" type="parTrans" cxnId="{DA57BCFD-EBBA-4895-9546-9E4B99321AD5}">
      <dgm:prSet/>
      <dgm:spPr/>
      <dgm:t>
        <a:bodyPr/>
        <a:lstStyle/>
        <a:p>
          <a:pPr algn="ctr">
            <a:lnSpc>
              <a:spcPct val="100000"/>
            </a:lnSpc>
          </a:pPr>
          <a:endParaRPr lang="fr-BE" sz="4000">
            <a:solidFill>
              <a:srgbClr val="393941"/>
            </a:solidFill>
          </a:endParaRPr>
        </a:p>
      </dgm:t>
    </dgm:pt>
    <dgm:pt modelId="{84F04AA3-9B6F-41E3-9DB5-96F87C6C4308}" type="sibTrans" cxnId="{DA57BCFD-EBBA-4895-9546-9E4B99321AD5}">
      <dgm:prSet/>
      <dgm:spPr>
        <a:solidFill>
          <a:schemeClr val="tx1"/>
        </a:solidFill>
      </dgm:spPr>
      <dgm:t>
        <a:bodyPr/>
        <a:lstStyle/>
        <a:p>
          <a:pPr algn="ctr">
            <a:lnSpc>
              <a:spcPct val="100000"/>
            </a:lnSpc>
          </a:pPr>
          <a:endParaRPr lang="fr-BE" sz="4000">
            <a:solidFill>
              <a:srgbClr val="393941"/>
            </a:solidFill>
          </a:endParaRPr>
        </a:p>
      </dgm:t>
    </dgm:pt>
    <dgm:pt modelId="{EAFF4EC2-9212-4A5A-BA3C-1CFF1ABD94ED}">
      <dgm:prSet custT="1"/>
      <dgm:spPr>
        <a:solidFill>
          <a:schemeClr val="tx1"/>
        </a:solidFill>
        <a:ln>
          <a:solidFill>
            <a:srgbClr val="FFFFFF"/>
          </a:solidFill>
        </a:ln>
      </dgm:spPr>
      <dgm:t>
        <a:bodyPr/>
        <a:lstStyle/>
        <a:p>
          <a:pPr algn="ctr" rtl="0">
            <a:lnSpc>
              <a:spcPct val="100000"/>
            </a:lnSpc>
          </a:pPr>
          <a:r>
            <a:rPr lang="en-US" sz="4000" dirty="0">
              <a:solidFill>
                <a:srgbClr val="FFFFFF"/>
              </a:solidFill>
            </a:rPr>
            <a:t>Consideration 3</a:t>
          </a:r>
        </a:p>
      </dgm:t>
    </dgm:pt>
    <dgm:pt modelId="{2E7654D9-7B8C-43F5-8AEE-A5F17795C80F}" type="parTrans" cxnId="{A985BAFC-52CE-4F13-A9F7-8855A38BCC87}">
      <dgm:prSet/>
      <dgm:spPr/>
      <dgm:t>
        <a:bodyPr/>
        <a:lstStyle/>
        <a:p>
          <a:pPr algn="ctr">
            <a:lnSpc>
              <a:spcPct val="100000"/>
            </a:lnSpc>
          </a:pPr>
          <a:endParaRPr lang="fr-BE" sz="4000">
            <a:solidFill>
              <a:srgbClr val="393941"/>
            </a:solidFill>
          </a:endParaRPr>
        </a:p>
      </dgm:t>
    </dgm:pt>
    <dgm:pt modelId="{85F7CD1E-639A-4CCB-A81D-F9AC5615F0DB}" type="sibTrans" cxnId="{A985BAFC-52CE-4F13-A9F7-8855A38BCC87}">
      <dgm:prSet/>
      <dgm:spPr/>
      <dgm:t>
        <a:bodyPr/>
        <a:lstStyle/>
        <a:p>
          <a:pPr algn="ctr">
            <a:lnSpc>
              <a:spcPct val="100000"/>
            </a:lnSpc>
          </a:pPr>
          <a:endParaRPr lang="fr-BE" sz="4000">
            <a:solidFill>
              <a:srgbClr val="393941"/>
            </a:solidFill>
          </a:endParaRPr>
        </a:p>
      </dgm:t>
    </dgm:pt>
    <dgm:pt modelId="{BB18632C-505C-4D0B-9888-D68CEB735903}">
      <dgm:prSet phldrT="[Text]" custT="1"/>
      <dgm:spPr>
        <a:solidFill>
          <a:srgbClr val="235F9E"/>
        </a:solidFill>
        <a:ln>
          <a:solidFill>
            <a:srgbClr val="FFFFFF"/>
          </a:solidFill>
        </a:ln>
      </dgm:spPr>
      <dgm:t>
        <a:bodyPr anchor="ctr"/>
        <a:lstStyle/>
        <a:p>
          <a:pPr algn="ctr" rtl="0">
            <a:lnSpc>
              <a:spcPct val="100000"/>
            </a:lnSpc>
            <a:buNone/>
          </a:pPr>
          <a:r>
            <a:rPr lang="en-US" sz="4000" dirty="0">
              <a:solidFill>
                <a:srgbClr val="FFFFFF"/>
              </a:solidFill>
            </a:rPr>
            <a:t>Revisit your program objectives</a:t>
          </a:r>
          <a:endParaRPr lang="fr-BE" sz="4000" dirty="0">
            <a:solidFill>
              <a:srgbClr val="FFFFFF"/>
            </a:solidFill>
          </a:endParaRPr>
        </a:p>
      </dgm:t>
    </dgm:pt>
    <dgm:pt modelId="{AC0E735F-EE90-41CC-9277-919090E0A409}" type="parTrans" cxnId="{E8110D55-1E49-482B-9654-8E301373AD67}">
      <dgm:prSet/>
      <dgm:spPr/>
      <dgm:t>
        <a:bodyPr/>
        <a:lstStyle/>
        <a:p>
          <a:pPr algn="ctr">
            <a:lnSpc>
              <a:spcPct val="100000"/>
            </a:lnSpc>
          </a:pPr>
          <a:endParaRPr lang="fr-BE" sz="4000">
            <a:solidFill>
              <a:srgbClr val="393941"/>
            </a:solidFill>
          </a:endParaRPr>
        </a:p>
      </dgm:t>
    </dgm:pt>
    <dgm:pt modelId="{4A341002-74B5-4F8C-807A-9B63DD55003A}" type="sibTrans" cxnId="{E8110D55-1E49-482B-9654-8E301373AD67}">
      <dgm:prSet/>
      <dgm:spPr/>
      <dgm:t>
        <a:bodyPr/>
        <a:lstStyle/>
        <a:p>
          <a:pPr algn="ctr">
            <a:lnSpc>
              <a:spcPct val="100000"/>
            </a:lnSpc>
          </a:pPr>
          <a:endParaRPr lang="fr-BE" sz="4000">
            <a:solidFill>
              <a:srgbClr val="393941"/>
            </a:solidFill>
          </a:endParaRPr>
        </a:p>
      </dgm:t>
    </dgm:pt>
    <dgm:pt modelId="{3E33C8AD-A8B8-4CBC-8DA9-C8784757F0F9}">
      <dgm:prSet custT="1"/>
      <dgm:spPr>
        <a:solidFill>
          <a:srgbClr val="2A7BCC"/>
        </a:solidFill>
        <a:ln>
          <a:solidFill>
            <a:srgbClr val="FFFFFF"/>
          </a:solidFill>
        </a:ln>
      </dgm:spPr>
      <dgm:t>
        <a:bodyPr anchor="ctr"/>
        <a:lstStyle/>
        <a:p>
          <a:pPr algn="ctr" rtl="0">
            <a:lnSpc>
              <a:spcPct val="100000"/>
            </a:lnSpc>
            <a:buNone/>
          </a:pPr>
          <a:r>
            <a:rPr lang="en-US" sz="4000" dirty="0">
              <a:solidFill>
                <a:srgbClr val="FFFFFF"/>
              </a:solidFill>
            </a:rPr>
            <a:t>Determine program adjustments that can be made based on the </a:t>
          </a:r>
          <a:br>
            <a:rPr lang="en-US" sz="4000" dirty="0">
              <a:solidFill>
                <a:srgbClr val="FFFFFF"/>
              </a:solidFill>
            </a:rPr>
          </a:br>
          <a:r>
            <a:rPr lang="en-US" sz="4000" dirty="0">
              <a:solidFill>
                <a:srgbClr val="FFFFFF"/>
              </a:solidFill>
            </a:rPr>
            <a:t>norms assessment findings</a:t>
          </a:r>
        </a:p>
      </dgm:t>
    </dgm:pt>
    <dgm:pt modelId="{87B53420-CA28-4A44-A3BA-99755DD3E354}" type="parTrans" cxnId="{4706D5E9-CF72-49AD-9626-A0116037F1A3}">
      <dgm:prSet/>
      <dgm:spPr/>
      <dgm:t>
        <a:bodyPr/>
        <a:lstStyle/>
        <a:p>
          <a:pPr algn="ctr">
            <a:lnSpc>
              <a:spcPct val="100000"/>
            </a:lnSpc>
          </a:pPr>
          <a:endParaRPr lang="fr-BE" sz="4000">
            <a:solidFill>
              <a:srgbClr val="393941"/>
            </a:solidFill>
          </a:endParaRPr>
        </a:p>
      </dgm:t>
    </dgm:pt>
    <dgm:pt modelId="{1F5645EF-AF13-4016-A0C7-723688D94046}" type="sibTrans" cxnId="{4706D5E9-CF72-49AD-9626-A0116037F1A3}">
      <dgm:prSet/>
      <dgm:spPr/>
      <dgm:t>
        <a:bodyPr/>
        <a:lstStyle/>
        <a:p>
          <a:pPr algn="ctr">
            <a:lnSpc>
              <a:spcPct val="100000"/>
            </a:lnSpc>
          </a:pPr>
          <a:endParaRPr lang="fr-BE" sz="4000">
            <a:solidFill>
              <a:srgbClr val="393941"/>
            </a:solidFill>
          </a:endParaRPr>
        </a:p>
      </dgm:t>
    </dgm:pt>
    <dgm:pt modelId="{70FE8D83-FBB9-455D-80A9-A44FB40AD74F}">
      <dgm:prSet custT="1"/>
      <dgm:spPr>
        <a:solidFill>
          <a:srgbClr val="296FB6"/>
        </a:solidFill>
        <a:ln>
          <a:solidFill>
            <a:srgbClr val="FFFFFF"/>
          </a:solidFill>
        </a:ln>
      </dgm:spPr>
      <dgm:t>
        <a:bodyPr/>
        <a:lstStyle/>
        <a:p>
          <a:pPr algn="ctr" rtl="0">
            <a:lnSpc>
              <a:spcPct val="100000"/>
            </a:lnSpc>
            <a:buNone/>
          </a:pPr>
          <a:r>
            <a:rPr lang="en-US" sz="4000" dirty="0">
              <a:solidFill>
                <a:srgbClr val="FFFFFF"/>
              </a:solidFill>
            </a:rPr>
            <a:t>Reflect on key findings gleaned from the norms assessment</a:t>
          </a:r>
          <a:endParaRPr lang="fr-BE" sz="4000" dirty="0">
            <a:solidFill>
              <a:srgbClr val="FFFFFF"/>
            </a:solidFill>
          </a:endParaRPr>
        </a:p>
      </dgm:t>
    </dgm:pt>
    <dgm:pt modelId="{1D178E3C-8D07-42E7-8FC0-20BA52485B28}" type="parTrans" cxnId="{EB713F0B-4AA7-4E76-B782-77CB34233479}">
      <dgm:prSet/>
      <dgm:spPr/>
      <dgm:t>
        <a:bodyPr/>
        <a:lstStyle/>
        <a:p>
          <a:pPr algn="ctr">
            <a:lnSpc>
              <a:spcPct val="100000"/>
            </a:lnSpc>
          </a:pPr>
          <a:endParaRPr lang="en-US" sz="4000">
            <a:solidFill>
              <a:srgbClr val="393941"/>
            </a:solidFill>
          </a:endParaRPr>
        </a:p>
      </dgm:t>
    </dgm:pt>
    <dgm:pt modelId="{1E05C1A5-E0B8-40DC-ACBA-28B86CADEC1F}" type="sibTrans" cxnId="{EB713F0B-4AA7-4E76-B782-77CB34233479}">
      <dgm:prSet/>
      <dgm:spPr/>
      <dgm:t>
        <a:bodyPr/>
        <a:lstStyle/>
        <a:p>
          <a:pPr algn="ctr">
            <a:lnSpc>
              <a:spcPct val="100000"/>
            </a:lnSpc>
          </a:pPr>
          <a:endParaRPr lang="en-US" sz="4000">
            <a:solidFill>
              <a:srgbClr val="393941"/>
            </a:solidFill>
          </a:endParaRPr>
        </a:p>
      </dgm:t>
    </dgm:pt>
    <dgm:pt modelId="{E250A18F-AC31-F840-819F-2AD2A5545EEA}">
      <dgm:prSet custT="1"/>
      <dgm:spPr>
        <a:solidFill>
          <a:srgbClr val="2A7BCC"/>
        </a:solidFill>
        <a:ln>
          <a:solidFill>
            <a:srgbClr val="FFFFFF"/>
          </a:solidFill>
        </a:ln>
      </dgm:spPr>
      <dgm:t>
        <a:bodyPr anchor="ctr"/>
        <a:lstStyle/>
        <a:p>
          <a:pPr algn="ctr" rtl="0">
            <a:lnSpc>
              <a:spcPct val="100000"/>
            </a:lnSpc>
          </a:pPr>
          <a:endParaRPr lang="en-US" sz="4000" dirty="0">
            <a:solidFill>
              <a:srgbClr val="FFFFFF"/>
            </a:solidFill>
          </a:endParaRPr>
        </a:p>
      </dgm:t>
    </dgm:pt>
    <dgm:pt modelId="{5B8520E4-8004-634B-BC2E-3F87DBD158EA}" type="parTrans" cxnId="{27929563-465C-3D48-B5AE-F7C768887A30}">
      <dgm:prSet/>
      <dgm:spPr/>
      <dgm:t>
        <a:bodyPr/>
        <a:lstStyle/>
        <a:p>
          <a:pPr algn="ctr">
            <a:lnSpc>
              <a:spcPct val="100000"/>
            </a:lnSpc>
          </a:pPr>
          <a:endParaRPr lang="en-US" sz="4000"/>
        </a:p>
      </dgm:t>
    </dgm:pt>
    <dgm:pt modelId="{44539B5A-385D-0B4C-AE17-EA4690B0E1A7}" type="sibTrans" cxnId="{27929563-465C-3D48-B5AE-F7C768887A30}">
      <dgm:prSet/>
      <dgm:spPr/>
      <dgm:t>
        <a:bodyPr/>
        <a:lstStyle/>
        <a:p>
          <a:pPr algn="ctr">
            <a:lnSpc>
              <a:spcPct val="100000"/>
            </a:lnSpc>
          </a:pPr>
          <a:endParaRPr lang="en-US" sz="4000"/>
        </a:p>
      </dgm:t>
    </dgm:pt>
    <dgm:pt modelId="{33671F83-9775-9544-AC4C-8CD73F2A536A}">
      <dgm:prSet phldrT="[Text]" custT="1"/>
      <dgm:spPr>
        <a:solidFill>
          <a:srgbClr val="235F9E"/>
        </a:solidFill>
        <a:ln>
          <a:solidFill>
            <a:srgbClr val="FFFFFF"/>
          </a:solidFill>
        </a:ln>
      </dgm:spPr>
      <dgm:t>
        <a:bodyPr anchor="ctr"/>
        <a:lstStyle/>
        <a:p>
          <a:pPr algn="ctr" rtl="0">
            <a:lnSpc>
              <a:spcPct val="100000"/>
            </a:lnSpc>
          </a:pPr>
          <a:endParaRPr lang="fr-BE" sz="4000" dirty="0">
            <a:solidFill>
              <a:srgbClr val="FFFFFF"/>
            </a:solidFill>
          </a:endParaRPr>
        </a:p>
      </dgm:t>
    </dgm:pt>
    <dgm:pt modelId="{527CC10C-1944-AF4B-B7E0-76704066716B}" type="parTrans" cxnId="{30CD85E1-AECA-E242-99C7-94511BE04714}">
      <dgm:prSet/>
      <dgm:spPr/>
      <dgm:t>
        <a:bodyPr/>
        <a:lstStyle/>
        <a:p>
          <a:pPr algn="ctr">
            <a:lnSpc>
              <a:spcPct val="100000"/>
            </a:lnSpc>
          </a:pPr>
          <a:endParaRPr lang="en-US" sz="4000"/>
        </a:p>
      </dgm:t>
    </dgm:pt>
    <dgm:pt modelId="{0FF06ACA-7F96-9440-A5A2-84909173CDDB}" type="sibTrans" cxnId="{30CD85E1-AECA-E242-99C7-94511BE04714}">
      <dgm:prSet/>
      <dgm:spPr/>
      <dgm:t>
        <a:bodyPr/>
        <a:lstStyle/>
        <a:p>
          <a:pPr algn="ctr">
            <a:lnSpc>
              <a:spcPct val="100000"/>
            </a:lnSpc>
          </a:pPr>
          <a:endParaRPr lang="en-US" sz="4000"/>
        </a:p>
      </dgm:t>
    </dgm:pt>
    <dgm:pt modelId="{0673B6DA-A64B-430F-8017-1AA801327C18}" type="pres">
      <dgm:prSet presAssocID="{B98408EE-3C08-4E33-96EA-5F2FB9760F53}" presName="Name0" presStyleCnt="0">
        <dgm:presLayoutVars>
          <dgm:dir/>
          <dgm:animLvl val="lvl"/>
          <dgm:resizeHandles val="exact"/>
        </dgm:presLayoutVars>
      </dgm:prSet>
      <dgm:spPr/>
      <dgm:t>
        <a:bodyPr/>
        <a:lstStyle/>
        <a:p>
          <a:endParaRPr lang="en-US"/>
        </a:p>
      </dgm:t>
    </dgm:pt>
    <dgm:pt modelId="{86750512-711C-47FD-82E0-97E12894D9BC}" type="pres">
      <dgm:prSet presAssocID="{B98408EE-3C08-4E33-96EA-5F2FB9760F53}" presName="tSp" presStyleCnt="0"/>
      <dgm:spPr/>
    </dgm:pt>
    <dgm:pt modelId="{ADEC5CE2-A475-41FB-806B-5308DFC1EC8D}" type="pres">
      <dgm:prSet presAssocID="{B98408EE-3C08-4E33-96EA-5F2FB9760F53}" presName="bSp" presStyleCnt="0"/>
      <dgm:spPr/>
    </dgm:pt>
    <dgm:pt modelId="{FF7B2BA6-25E9-4BC7-B03F-2129AE640042}" type="pres">
      <dgm:prSet presAssocID="{B98408EE-3C08-4E33-96EA-5F2FB9760F53}" presName="process" presStyleCnt="0"/>
      <dgm:spPr/>
    </dgm:pt>
    <dgm:pt modelId="{5D07CDAE-ED38-4794-B69E-76060D470309}" type="pres">
      <dgm:prSet presAssocID="{93196A42-69DF-4ED0-8EFB-3D0413170A68}" presName="composite1" presStyleCnt="0"/>
      <dgm:spPr/>
    </dgm:pt>
    <dgm:pt modelId="{75DA529B-4763-4918-9E9A-8EC3B54F02F2}" type="pres">
      <dgm:prSet presAssocID="{93196A42-69DF-4ED0-8EFB-3D0413170A68}" presName="dummyNode1" presStyleLbl="node1" presStyleIdx="0" presStyleCnt="3"/>
      <dgm:spPr/>
    </dgm:pt>
    <dgm:pt modelId="{D21AF7F2-3F61-49C2-80D8-DE825B33120F}" type="pres">
      <dgm:prSet presAssocID="{93196A42-69DF-4ED0-8EFB-3D0413170A68}" presName="childNode1" presStyleLbl="bgAcc1" presStyleIdx="0" presStyleCnt="3" custScaleX="112924" custScaleY="89907" custLinFactNeighborX="851" custLinFactNeighborY="-7218">
        <dgm:presLayoutVars>
          <dgm:bulletEnabled val="1"/>
        </dgm:presLayoutVars>
      </dgm:prSet>
      <dgm:spPr/>
      <dgm:t>
        <a:bodyPr/>
        <a:lstStyle/>
        <a:p>
          <a:endParaRPr lang="en-US"/>
        </a:p>
      </dgm:t>
    </dgm:pt>
    <dgm:pt modelId="{13D4D0ED-C2C8-40B0-9D89-A30199ACE081}" type="pres">
      <dgm:prSet presAssocID="{93196A42-69DF-4ED0-8EFB-3D0413170A68}" presName="childNode1tx" presStyleLbl="bgAcc1" presStyleIdx="0" presStyleCnt="3">
        <dgm:presLayoutVars>
          <dgm:bulletEnabled val="1"/>
        </dgm:presLayoutVars>
      </dgm:prSet>
      <dgm:spPr/>
      <dgm:t>
        <a:bodyPr/>
        <a:lstStyle/>
        <a:p>
          <a:endParaRPr lang="en-US"/>
        </a:p>
      </dgm:t>
    </dgm:pt>
    <dgm:pt modelId="{FA9BA66A-ACF1-4A01-B379-081F01C24423}" type="pres">
      <dgm:prSet presAssocID="{93196A42-69DF-4ED0-8EFB-3D0413170A68}" presName="parentNode1" presStyleLbl="node1" presStyleIdx="0" presStyleCnt="3" custLinFactNeighborX="-16652" custLinFactNeighborY="-6588">
        <dgm:presLayoutVars>
          <dgm:chMax val="1"/>
          <dgm:bulletEnabled val="1"/>
        </dgm:presLayoutVars>
      </dgm:prSet>
      <dgm:spPr/>
      <dgm:t>
        <a:bodyPr/>
        <a:lstStyle/>
        <a:p>
          <a:endParaRPr lang="en-US"/>
        </a:p>
      </dgm:t>
    </dgm:pt>
    <dgm:pt modelId="{E274C8A6-ACA4-4FF9-AE44-1ECA9DBC8398}" type="pres">
      <dgm:prSet presAssocID="{93196A42-69DF-4ED0-8EFB-3D0413170A68}" presName="connSite1" presStyleCnt="0"/>
      <dgm:spPr/>
    </dgm:pt>
    <dgm:pt modelId="{6D2B7EF0-5160-4782-90F3-90CD429077CE}" type="pres">
      <dgm:prSet presAssocID="{26E9726E-7253-4369-8066-9FF3F79C0459}" presName="Name9" presStyleLbl="sibTrans2D1" presStyleIdx="0" presStyleCnt="2" custLinFactNeighborX="2166" custLinFactNeighborY="-10829"/>
      <dgm:spPr/>
      <dgm:t>
        <a:bodyPr/>
        <a:lstStyle/>
        <a:p>
          <a:endParaRPr lang="en-US"/>
        </a:p>
      </dgm:t>
    </dgm:pt>
    <dgm:pt modelId="{ADABD8FE-93FB-43DD-8D88-AEBC8E9FE79F}" type="pres">
      <dgm:prSet presAssocID="{B85F0425-4CA0-488F-BC1B-32CA5040D1E0}" presName="composite2" presStyleCnt="0"/>
      <dgm:spPr/>
    </dgm:pt>
    <dgm:pt modelId="{8C277931-B744-49A2-AF8C-9DC2F29A9EC6}" type="pres">
      <dgm:prSet presAssocID="{B85F0425-4CA0-488F-BC1B-32CA5040D1E0}" presName="dummyNode2" presStyleLbl="node1" presStyleIdx="0" presStyleCnt="3"/>
      <dgm:spPr/>
    </dgm:pt>
    <dgm:pt modelId="{CF74DAE6-690E-45BB-B434-DA43FD4BEDFE}" type="pres">
      <dgm:prSet presAssocID="{B85F0425-4CA0-488F-BC1B-32CA5040D1E0}" presName="childNode2" presStyleLbl="bgAcc1" presStyleIdx="1" presStyleCnt="3" custScaleX="109118">
        <dgm:presLayoutVars>
          <dgm:bulletEnabled val="1"/>
        </dgm:presLayoutVars>
      </dgm:prSet>
      <dgm:spPr/>
      <dgm:t>
        <a:bodyPr/>
        <a:lstStyle/>
        <a:p>
          <a:endParaRPr lang="en-US"/>
        </a:p>
      </dgm:t>
    </dgm:pt>
    <dgm:pt modelId="{EF75BA5B-5BF2-4ECB-9967-2D12655778BE}" type="pres">
      <dgm:prSet presAssocID="{B85F0425-4CA0-488F-BC1B-32CA5040D1E0}" presName="childNode2tx" presStyleLbl="bgAcc1" presStyleIdx="1" presStyleCnt="3">
        <dgm:presLayoutVars>
          <dgm:bulletEnabled val="1"/>
        </dgm:presLayoutVars>
      </dgm:prSet>
      <dgm:spPr/>
      <dgm:t>
        <a:bodyPr/>
        <a:lstStyle/>
        <a:p>
          <a:endParaRPr lang="en-US"/>
        </a:p>
      </dgm:t>
    </dgm:pt>
    <dgm:pt modelId="{71A489C7-C4D5-4FF9-9FAB-8D295796076D}" type="pres">
      <dgm:prSet presAssocID="{B85F0425-4CA0-488F-BC1B-32CA5040D1E0}" presName="parentNode2" presStyleLbl="node1" presStyleIdx="1" presStyleCnt="3" custLinFactNeighborX="-19132" custLinFactNeighborY="-16928">
        <dgm:presLayoutVars>
          <dgm:chMax val="0"/>
          <dgm:bulletEnabled val="1"/>
        </dgm:presLayoutVars>
      </dgm:prSet>
      <dgm:spPr/>
      <dgm:t>
        <a:bodyPr/>
        <a:lstStyle/>
        <a:p>
          <a:endParaRPr lang="en-US"/>
        </a:p>
      </dgm:t>
    </dgm:pt>
    <dgm:pt modelId="{4B880605-A0B1-4DF1-A70D-B5B3AC59FA37}" type="pres">
      <dgm:prSet presAssocID="{B85F0425-4CA0-488F-BC1B-32CA5040D1E0}" presName="connSite2" presStyleCnt="0"/>
      <dgm:spPr/>
    </dgm:pt>
    <dgm:pt modelId="{2476F407-5646-4FEE-83B7-A1581BA85CDC}" type="pres">
      <dgm:prSet presAssocID="{84F04AA3-9B6F-41E3-9DB5-96F87C6C4308}" presName="Name18" presStyleLbl="sibTrans2D1" presStyleIdx="1" presStyleCnt="2" custLinFactNeighborX="-1010" custLinFactNeighborY="8375"/>
      <dgm:spPr/>
      <dgm:t>
        <a:bodyPr/>
        <a:lstStyle/>
        <a:p>
          <a:endParaRPr lang="en-US"/>
        </a:p>
      </dgm:t>
    </dgm:pt>
    <dgm:pt modelId="{DF058DF0-DCAA-4B05-AE2B-B321C58073F2}" type="pres">
      <dgm:prSet presAssocID="{EAFF4EC2-9212-4A5A-BA3C-1CFF1ABD94ED}" presName="composite1" presStyleCnt="0"/>
      <dgm:spPr/>
    </dgm:pt>
    <dgm:pt modelId="{2AE70D9F-AEB9-42F1-A370-41FC6485FA79}" type="pres">
      <dgm:prSet presAssocID="{EAFF4EC2-9212-4A5A-BA3C-1CFF1ABD94ED}" presName="dummyNode1" presStyleLbl="node1" presStyleIdx="1" presStyleCnt="3"/>
      <dgm:spPr/>
    </dgm:pt>
    <dgm:pt modelId="{E71BE2D8-FCD4-4ED9-BBBE-88987EE12168}" type="pres">
      <dgm:prSet presAssocID="{EAFF4EC2-9212-4A5A-BA3C-1CFF1ABD94ED}" presName="childNode1" presStyleLbl="bgAcc1" presStyleIdx="2" presStyleCnt="3" custScaleX="115709">
        <dgm:presLayoutVars>
          <dgm:bulletEnabled val="1"/>
        </dgm:presLayoutVars>
      </dgm:prSet>
      <dgm:spPr/>
      <dgm:t>
        <a:bodyPr/>
        <a:lstStyle/>
        <a:p>
          <a:endParaRPr lang="en-US"/>
        </a:p>
      </dgm:t>
    </dgm:pt>
    <dgm:pt modelId="{5AAC5B81-C888-45C3-A072-F083317FC11A}" type="pres">
      <dgm:prSet presAssocID="{EAFF4EC2-9212-4A5A-BA3C-1CFF1ABD94ED}" presName="childNode1tx" presStyleLbl="bgAcc1" presStyleIdx="2" presStyleCnt="3">
        <dgm:presLayoutVars>
          <dgm:bulletEnabled val="1"/>
        </dgm:presLayoutVars>
      </dgm:prSet>
      <dgm:spPr/>
      <dgm:t>
        <a:bodyPr/>
        <a:lstStyle/>
        <a:p>
          <a:endParaRPr lang="en-US"/>
        </a:p>
      </dgm:t>
    </dgm:pt>
    <dgm:pt modelId="{A3563C2E-1969-43EC-8900-CB9CBAA1BC49}" type="pres">
      <dgm:prSet presAssocID="{EAFF4EC2-9212-4A5A-BA3C-1CFF1ABD94ED}" presName="parentNode1" presStyleLbl="node1" presStyleIdx="2" presStyleCnt="3" custLinFactNeighborX="-17297" custLinFactNeighborY="25461">
        <dgm:presLayoutVars>
          <dgm:chMax val="1"/>
          <dgm:bulletEnabled val="1"/>
        </dgm:presLayoutVars>
      </dgm:prSet>
      <dgm:spPr/>
      <dgm:t>
        <a:bodyPr/>
        <a:lstStyle/>
        <a:p>
          <a:endParaRPr lang="en-US"/>
        </a:p>
      </dgm:t>
    </dgm:pt>
    <dgm:pt modelId="{B0EAD7E9-7438-4B7A-8743-3AF209C26E7B}" type="pres">
      <dgm:prSet presAssocID="{EAFF4EC2-9212-4A5A-BA3C-1CFF1ABD94ED}" presName="connSite1" presStyleCnt="0"/>
      <dgm:spPr/>
    </dgm:pt>
  </dgm:ptLst>
  <dgm:cxnLst>
    <dgm:cxn modelId="{EB713F0B-4AA7-4E76-B782-77CB34233479}" srcId="{B85F0425-4CA0-488F-BC1B-32CA5040D1E0}" destId="{70FE8D83-FBB9-455D-80A9-A44FB40AD74F}" srcOrd="0" destOrd="0" parTransId="{1D178E3C-8D07-42E7-8FC0-20BA52485B28}" sibTransId="{1E05C1A5-E0B8-40DC-ACBA-28B86CADEC1F}"/>
    <dgm:cxn modelId="{B80D5AC3-A49D-47A6-A899-C6A53D48AECD}" type="presOf" srcId="{EAFF4EC2-9212-4A5A-BA3C-1CFF1ABD94ED}" destId="{A3563C2E-1969-43EC-8900-CB9CBAA1BC49}" srcOrd="0" destOrd="0" presId="urn:microsoft.com/office/officeart/2005/8/layout/hProcess4"/>
    <dgm:cxn modelId="{F03D6E87-1C08-4E9F-8A88-897A554CDCD2}" type="presOf" srcId="{70FE8D83-FBB9-455D-80A9-A44FB40AD74F}" destId="{CF74DAE6-690E-45BB-B434-DA43FD4BEDFE}" srcOrd="0" destOrd="0" presId="urn:microsoft.com/office/officeart/2005/8/layout/hProcess4"/>
    <dgm:cxn modelId="{30095ADA-F890-40A8-8F4D-B07B2F587FEB}" type="presOf" srcId="{B98408EE-3C08-4E33-96EA-5F2FB9760F53}" destId="{0673B6DA-A64B-430F-8017-1AA801327C18}" srcOrd="0" destOrd="0" presId="urn:microsoft.com/office/officeart/2005/8/layout/hProcess4"/>
    <dgm:cxn modelId="{DA57BCFD-EBBA-4895-9546-9E4B99321AD5}" srcId="{B98408EE-3C08-4E33-96EA-5F2FB9760F53}" destId="{B85F0425-4CA0-488F-BC1B-32CA5040D1E0}" srcOrd="1" destOrd="0" parTransId="{FDC5B650-CCE1-4384-AEE1-4CD58A282849}" sibTransId="{84F04AA3-9B6F-41E3-9DB5-96F87C6C4308}"/>
    <dgm:cxn modelId="{EA95173B-59DF-44A2-974A-2B51D1E30DA4}" type="presOf" srcId="{3E33C8AD-A8B8-4CBC-8DA9-C8784757F0F9}" destId="{5AAC5B81-C888-45C3-A072-F083317FC11A}" srcOrd="1" destOrd="1" presId="urn:microsoft.com/office/officeart/2005/8/layout/hProcess4"/>
    <dgm:cxn modelId="{D9F5BBAC-B9E9-4819-9CFD-913641214BA7}" srcId="{B98408EE-3C08-4E33-96EA-5F2FB9760F53}" destId="{93196A42-69DF-4ED0-8EFB-3D0413170A68}" srcOrd="0" destOrd="0" parTransId="{928D1544-790B-4DFB-9248-1BEE057ED06E}" sibTransId="{26E9726E-7253-4369-8066-9FF3F79C0459}"/>
    <dgm:cxn modelId="{E8110D55-1E49-482B-9654-8E301373AD67}" srcId="{93196A42-69DF-4ED0-8EFB-3D0413170A68}" destId="{BB18632C-505C-4D0B-9888-D68CEB735903}" srcOrd="1" destOrd="0" parTransId="{AC0E735F-EE90-41CC-9277-919090E0A409}" sibTransId="{4A341002-74B5-4F8C-807A-9B63DD55003A}"/>
    <dgm:cxn modelId="{C113D393-4564-FA48-ADCC-BF6C7521D39C}" type="presOf" srcId="{E250A18F-AC31-F840-819F-2AD2A5545EEA}" destId="{E71BE2D8-FCD4-4ED9-BBBE-88987EE12168}" srcOrd="0" destOrd="0" presId="urn:microsoft.com/office/officeart/2005/8/layout/hProcess4"/>
    <dgm:cxn modelId="{6122E000-9F1D-44BD-B7C0-64BC981D8E4D}" type="presOf" srcId="{93196A42-69DF-4ED0-8EFB-3D0413170A68}" destId="{FA9BA66A-ACF1-4A01-B379-081F01C24423}" srcOrd="0" destOrd="0" presId="urn:microsoft.com/office/officeart/2005/8/layout/hProcess4"/>
    <dgm:cxn modelId="{A092DDBC-C5B1-48BA-A65D-3B8BBFC650AF}" type="presOf" srcId="{70FE8D83-FBB9-455D-80A9-A44FB40AD74F}" destId="{EF75BA5B-5BF2-4ECB-9967-2D12655778BE}" srcOrd="1" destOrd="0" presId="urn:microsoft.com/office/officeart/2005/8/layout/hProcess4"/>
    <dgm:cxn modelId="{824B2CF0-7F8C-1746-A357-E9628D8F6DF6}" type="presOf" srcId="{E250A18F-AC31-F840-819F-2AD2A5545EEA}" destId="{5AAC5B81-C888-45C3-A072-F083317FC11A}" srcOrd="1" destOrd="0" presId="urn:microsoft.com/office/officeart/2005/8/layout/hProcess4"/>
    <dgm:cxn modelId="{4F1BA7B8-6930-3A49-BC63-14FA03D03C20}" type="presOf" srcId="{33671F83-9775-9544-AC4C-8CD73F2A536A}" destId="{13D4D0ED-C2C8-40B0-9D89-A30199ACE081}" srcOrd="1" destOrd="0" presId="urn:microsoft.com/office/officeart/2005/8/layout/hProcess4"/>
    <dgm:cxn modelId="{257AD596-F5DD-469B-A99C-55AB7F215D59}" type="presOf" srcId="{BB18632C-505C-4D0B-9888-D68CEB735903}" destId="{13D4D0ED-C2C8-40B0-9D89-A30199ACE081}" srcOrd="1" destOrd="1" presId="urn:microsoft.com/office/officeart/2005/8/layout/hProcess4"/>
    <dgm:cxn modelId="{4706D5E9-CF72-49AD-9626-A0116037F1A3}" srcId="{EAFF4EC2-9212-4A5A-BA3C-1CFF1ABD94ED}" destId="{3E33C8AD-A8B8-4CBC-8DA9-C8784757F0F9}" srcOrd="1" destOrd="0" parTransId="{87B53420-CA28-4A44-A3BA-99755DD3E354}" sibTransId="{1F5645EF-AF13-4016-A0C7-723688D94046}"/>
    <dgm:cxn modelId="{30CD85E1-AECA-E242-99C7-94511BE04714}" srcId="{93196A42-69DF-4ED0-8EFB-3D0413170A68}" destId="{33671F83-9775-9544-AC4C-8CD73F2A536A}" srcOrd="0" destOrd="0" parTransId="{527CC10C-1944-AF4B-B7E0-76704066716B}" sibTransId="{0FF06ACA-7F96-9440-A5A2-84909173CDDB}"/>
    <dgm:cxn modelId="{7299BE89-5D7F-43C6-A9C7-3B3E0C0B564D}" type="presOf" srcId="{26E9726E-7253-4369-8066-9FF3F79C0459}" destId="{6D2B7EF0-5160-4782-90F3-90CD429077CE}" srcOrd="0" destOrd="0" presId="urn:microsoft.com/office/officeart/2005/8/layout/hProcess4"/>
    <dgm:cxn modelId="{27929563-465C-3D48-B5AE-F7C768887A30}" srcId="{EAFF4EC2-9212-4A5A-BA3C-1CFF1ABD94ED}" destId="{E250A18F-AC31-F840-819F-2AD2A5545EEA}" srcOrd="0" destOrd="0" parTransId="{5B8520E4-8004-634B-BC2E-3F87DBD158EA}" sibTransId="{44539B5A-385D-0B4C-AE17-EA4690B0E1A7}"/>
    <dgm:cxn modelId="{AC1A4DAC-CE1B-47C7-ADA9-A9D377A640F5}" type="presOf" srcId="{3E33C8AD-A8B8-4CBC-8DA9-C8784757F0F9}" destId="{E71BE2D8-FCD4-4ED9-BBBE-88987EE12168}" srcOrd="0" destOrd="1" presId="urn:microsoft.com/office/officeart/2005/8/layout/hProcess4"/>
    <dgm:cxn modelId="{E820E8EC-94D8-494B-B2F4-D8D80846D9B8}" type="presOf" srcId="{33671F83-9775-9544-AC4C-8CD73F2A536A}" destId="{D21AF7F2-3F61-49C2-80D8-DE825B33120F}" srcOrd="0" destOrd="0" presId="urn:microsoft.com/office/officeart/2005/8/layout/hProcess4"/>
    <dgm:cxn modelId="{EDC4F82D-8E59-4396-A29F-A0CB5D23A0B4}" type="presOf" srcId="{BB18632C-505C-4D0B-9888-D68CEB735903}" destId="{D21AF7F2-3F61-49C2-80D8-DE825B33120F}" srcOrd="0" destOrd="1" presId="urn:microsoft.com/office/officeart/2005/8/layout/hProcess4"/>
    <dgm:cxn modelId="{1D3F8C72-8C84-467C-81B0-5BD536700898}" type="presOf" srcId="{84F04AA3-9B6F-41E3-9DB5-96F87C6C4308}" destId="{2476F407-5646-4FEE-83B7-A1581BA85CDC}" srcOrd="0" destOrd="0" presId="urn:microsoft.com/office/officeart/2005/8/layout/hProcess4"/>
    <dgm:cxn modelId="{A985BAFC-52CE-4F13-A9F7-8855A38BCC87}" srcId="{B98408EE-3C08-4E33-96EA-5F2FB9760F53}" destId="{EAFF4EC2-9212-4A5A-BA3C-1CFF1ABD94ED}" srcOrd="2" destOrd="0" parTransId="{2E7654D9-7B8C-43F5-8AEE-A5F17795C80F}" sibTransId="{85F7CD1E-639A-4CCB-A81D-F9AC5615F0DB}"/>
    <dgm:cxn modelId="{1F5627ED-E515-456C-BFDB-3F0AE623A2FF}" type="presOf" srcId="{B85F0425-4CA0-488F-BC1B-32CA5040D1E0}" destId="{71A489C7-C4D5-4FF9-9FAB-8D295796076D}" srcOrd="0" destOrd="0" presId="urn:microsoft.com/office/officeart/2005/8/layout/hProcess4"/>
    <dgm:cxn modelId="{24E408F6-0EC0-4274-A185-41A10CA36DE4}" type="presParOf" srcId="{0673B6DA-A64B-430F-8017-1AA801327C18}" destId="{86750512-711C-47FD-82E0-97E12894D9BC}" srcOrd="0" destOrd="0" presId="urn:microsoft.com/office/officeart/2005/8/layout/hProcess4"/>
    <dgm:cxn modelId="{CA476E5A-D26A-478F-89C9-30D464109A9A}" type="presParOf" srcId="{0673B6DA-A64B-430F-8017-1AA801327C18}" destId="{ADEC5CE2-A475-41FB-806B-5308DFC1EC8D}" srcOrd="1" destOrd="0" presId="urn:microsoft.com/office/officeart/2005/8/layout/hProcess4"/>
    <dgm:cxn modelId="{6C879663-70D0-424A-B892-333A47E9FB1B}" type="presParOf" srcId="{0673B6DA-A64B-430F-8017-1AA801327C18}" destId="{FF7B2BA6-25E9-4BC7-B03F-2129AE640042}" srcOrd="2" destOrd="0" presId="urn:microsoft.com/office/officeart/2005/8/layout/hProcess4"/>
    <dgm:cxn modelId="{5E425C01-63C7-426A-899D-C30B655A0932}" type="presParOf" srcId="{FF7B2BA6-25E9-4BC7-B03F-2129AE640042}" destId="{5D07CDAE-ED38-4794-B69E-76060D470309}" srcOrd="0" destOrd="0" presId="urn:microsoft.com/office/officeart/2005/8/layout/hProcess4"/>
    <dgm:cxn modelId="{283C0143-8FE9-4539-8E19-C3D414B4D56B}" type="presParOf" srcId="{5D07CDAE-ED38-4794-B69E-76060D470309}" destId="{75DA529B-4763-4918-9E9A-8EC3B54F02F2}" srcOrd="0" destOrd="0" presId="urn:microsoft.com/office/officeart/2005/8/layout/hProcess4"/>
    <dgm:cxn modelId="{29F08576-FACC-4CF1-B729-D47672F17D93}" type="presParOf" srcId="{5D07CDAE-ED38-4794-B69E-76060D470309}" destId="{D21AF7F2-3F61-49C2-80D8-DE825B33120F}" srcOrd="1" destOrd="0" presId="urn:microsoft.com/office/officeart/2005/8/layout/hProcess4"/>
    <dgm:cxn modelId="{68B6703C-E3F1-424F-9EEF-ADE0E295B944}" type="presParOf" srcId="{5D07CDAE-ED38-4794-B69E-76060D470309}" destId="{13D4D0ED-C2C8-40B0-9D89-A30199ACE081}" srcOrd="2" destOrd="0" presId="urn:microsoft.com/office/officeart/2005/8/layout/hProcess4"/>
    <dgm:cxn modelId="{D651EFBA-2893-449D-88D6-231749570DF8}" type="presParOf" srcId="{5D07CDAE-ED38-4794-B69E-76060D470309}" destId="{FA9BA66A-ACF1-4A01-B379-081F01C24423}" srcOrd="3" destOrd="0" presId="urn:microsoft.com/office/officeart/2005/8/layout/hProcess4"/>
    <dgm:cxn modelId="{57028B54-B478-493B-B68D-90DFF2BD755F}" type="presParOf" srcId="{5D07CDAE-ED38-4794-B69E-76060D470309}" destId="{E274C8A6-ACA4-4FF9-AE44-1ECA9DBC8398}" srcOrd="4" destOrd="0" presId="urn:microsoft.com/office/officeart/2005/8/layout/hProcess4"/>
    <dgm:cxn modelId="{B319EB15-9C9D-4EBD-9348-91BA9C07E5D4}" type="presParOf" srcId="{FF7B2BA6-25E9-4BC7-B03F-2129AE640042}" destId="{6D2B7EF0-5160-4782-90F3-90CD429077CE}" srcOrd="1" destOrd="0" presId="urn:microsoft.com/office/officeart/2005/8/layout/hProcess4"/>
    <dgm:cxn modelId="{B2B26CA7-5768-43EA-8395-C63206C4F19C}" type="presParOf" srcId="{FF7B2BA6-25E9-4BC7-B03F-2129AE640042}" destId="{ADABD8FE-93FB-43DD-8D88-AEBC8E9FE79F}" srcOrd="2" destOrd="0" presId="urn:microsoft.com/office/officeart/2005/8/layout/hProcess4"/>
    <dgm:cxn modelId="{87D132F5-F6FA-4AD6-9112-3A085C2E49D5}" type="presParOf" srcId="{ADABD8FE-93FB-43DD-8D88-AEBC8E9FE79F}" destId="{8C277931-B744-49A2-AF8C-9DC2F29A9EC6}" srcOrd="0" destOrd="0" presId="urn:microsoft.com/office/officeart/2005/8/layout/hProcess4"/>
    <dgm:cxn modelId="{42C463C1-3B82-4A19-97B1-0CD2A3D07CF0}" type="presParOf" srcId="{ADABD8FE-93FB-43DD-8D88-AEBC8E9FE79F}" destId="{CF74DAE6-690E-45BB-B434-DA43FD4BEDFE}" srcOrd="1" destOrd="0" presId="urn:microsoft.com/office/officeart/2005/8/layout/hProcess4"/>
    <dgm:cxn modelId="{EC4516BA-3478-4B4B-9C99-38F06633C63A}" type="presParOf" srcId="{ADABD8FE-93FB-43DD-8D88-AEBC8E9FE79F}" destId="{EF75BA5B-5BF2-4ECB-9967-2D12655778BE}" srcOrd="2" destOrd="0" presId="urn:microsoft.com/office/officeart/2005/8/layout/hProcess4"/>
    <dgm:cxn modelId="{ADD9BD8F-E27D-409A-95F5-F771FF8E11CA}" type="presParOf" srcId="{ADABD8FE-93FB-43DD-8D88-AEBC8E9FE79F}" destId="{71A489C7-C4D5-4FF9-9FAB-8D295796076D}" srcOrd="3" destOrd="0" presId="urn:microsoft.com/office/officeart/2005/8/layout/hProcess4"/>
    <dgm:cxn modelId="{B0A521FC-71E3-442B-A345-CE58B8136F0D}" type="presParOf" srcId="{ADABD8FE-93FB-43DD-8D88-AEBC8E9FE79F}" destId="{4B880605-A0B1-4DF1-A70D-B5B3AC59FA37}" srcOrd="4" destOrd="0" presId="urn:microsoft.com/office/officeart/2005/8/layout/hProcess4"/>
    <dgm:cxn modelId="{08E3E6CC-A688-4220-A3E3-A5D9187B8261}" type="presParOf" srcId="{FF7B2BA6-25E9-4BC7-B03F-2129AE640042}" destId="{2476F407-5646-4FEE-83B7-A1581BA85CDC}" srcOrd="3" destOrd="0" presId="urn:microsoft.com/office/officeart/2005/8/layout/hProcess4"/>
    <dgm:cxn modelId="{29FFD8E5-EE53-46D8-B9A8-7A688F02ACC2}" type="presParOf" srcId="{FF7B2BA6-25E9-4BC7-B03F-2129AE640042}" destId="{DF058DF0-DCAA-4B05-AE2B-B321C58073F2}" srcOrd="4" destOrd="0" presId="urn:microsoft.com/office/officeart/2005/8/layout/hProcess4"/>
    <dgm:cxn modelId="{609F0DA4-0B11-4F00-822C-5CBBF8AC76BF}" type="presParOf" srcId="{DF058DF0-DCAA-4B05-AE2B-B321C58073F2}" destId="{2AE70D9F-AEB9-42F1-A370-41FC6485FA79}" srcOrd="0" destOrd="0" presId="urn:microsoft.com/office/officeart/2005/8/layout/hProcess4"/>
    <dgm:cxn modelId="{A4841B14-5F27-4F03-BD73-623571D8BFD6}" type="presParOf" srcId="{DF058DF0-DCAA-4B05-AE2B-B321C58073F2}" destId="{E71BE2D8-FCD4-4ED9-BBBE-88987EE12168}" srcOrd="1" destOrd="0" presId="urn:microsoft.com/office/officeart/2005/8/layout/hProcess4"/>
    <dgm:cxn modelId="{15215278-6793-4945-BEF4-9C1A81564407}" type="presParOf" srcId="{DF058DF0-DCAA-4B05-AE2B-B321C58073F2}" destId="{5AAC5B81-C888-45C3-A072-F083317FC11A}" srcOrd="2" destOrd="0" presId="urn:microsoft.com/office/officeart/2005/8/layout/hProcess4"/>
    <dgm:cxn modelId="{0C0DC3BC-9152-4027-9D23-24930E581321}" type="presParOf" srcId="{DF058DF0-DCAA-4B05-AE2B-B321C58073F2}" destId="{A3563C2E-1969-43EC-8900-CB9CBAA1BC49}" srcOrd="3" destOrd="0" presId="urn:microsoft.com/office/officeart/2005/8/layout/hProcess4"/>
    <dgm:cxn modelId="{F4C0DAC3-F75D-46CD-9301-466F0004AA4F}" type="presParOf" srcId="{DF058DF0-DCAA-4B05-AE2B-B321C58073F2}" destId="{B0EAD7E9-7438-4B7A-8743-3AF209C26E7B}"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AF7F2-3F61-49C2-80D8-DE825B33120F}">
      <dsp:nvSpPr>
        <dsp:cNvPr id="0" name=""/>
        <dsp:cNvSpPr/>
      </dsp:nvSpPr>
      <dsp:spPr>
        <a:xfrm>
          <a:off x="44786" y="2242069"/>
          <a:ext cx="5890778" cy="3868332"/>
        </a:xfrm>
        <a:prstGeom prst="roundRect">
          <a:avLst>
            <a:gd name="adj" fmla="val 10000"/>
          </a:avLst>
        </a:prstGeom>
        <a:solidFill>
          <a:srgbClr val="235F9E"/>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285750" lvl="1" indent="-285750" algn="ctr" defTabSz="1778000" rtl="0">
            <a:lnSpc>
              <a:spcPct val="100000"/>
            </a:lnSpc>
            <a:spcBef>
              <a:spcPct val="0"/>
            </a:spcBef>
            <a:spcAft>
              <a:spcPct val="15000"/>
            </a:spcAft>
            <a:buChar char="••"/>
          </a:pPr>
          <a:endParaRPr lang="fr-BE" sz="4000" kern="1200" dirty="0">
            <a:solidFill>
              <a:srgbClr val="FFFFFF"/>
            </a:solidFill>
          </a:endParaRPr>
        </a:p>
        <a:p>
          <a:pPr marL="285750" lvl="1" indent="-285750" algn="ctr" defTabSz="1778000" rtl="0">
            <a:lnSpc>
              <a:spcPct val="100000"/>
            </a:lnSpc>
            <a:spcBef>
              <a:spcPct val="0"/>
            </a:spcBef>
            <a:spcAft>
              <a:spcPct val="15000"/>
            </a:spcAft>
            <a:buChar char="••"/>
          </a:pPr>
          <a:r>
            <a:rPr lang="en-US" sz="4000" kern="1200" dirty="0">
              <a:solidFill>
                <a:srgbClr val="FFFFFF"/>
              </a:solidFill>
            </a:rPr>
            <a:t>Revisit your program objectives</a:t>
          </a:r>
          <a:endParaRPr lang="fr-BE" sz="4000" kern="1200" dirty="0">
            <a:solidFill>
              <a:srgbClr val="FFFFFF"/>
            </a:solidFill>
          </a:endParaRPr>
        </a:p>
      </dsp:txBody>
      <dsp:txXfrm>
        <a:off x="133807" y="2331090"/>
        <a:ext cx="5712736" cy="2861361"/>
      </dsp:txXfrm>
    </dsp:sp>
    <dsp:sp modelId="{6D2B7EF0-5160-4782-90F3-90CD429077CE}">
      <dsp:nvSpPr>
        <dsp:cNvPr id="0" name=""/>
        <dsp:cNvSpPr/>
      </dsp:nvSpPr>
      <dsp:spPr>
        <a:xfrm>
          <a:off x="2569307" y="1515564"/>
          <a:ext cx="7128260" cy="7128260"/>
        </a:xfrm>
        <a:prstGeom prst="leftCircularArrow">
          <a:avLst>
            <a:gd name="adj1" fmla="val 2936"/>
            <a:gd name="adj2" fmla="val 359412"/>
            <a:gd name="adj3" fmla="val 2206879"/>
            <a:gd name="adj4" fmla="val 9096445"/>
            <a:gd name="adj5" fmla="val 3425"/>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FA9BA66A-ACF1-4A01-B379-081F01C24423}">
      <dsp:nvSpPr>
        <dsp:cNvPr id="0" name=""/>
        <dsp:cNvSpPr/>
      </dsp:nvSpPr>
      <dsp:spPr>
        <a:xfrm>
          <a:off x="724582" y="5594628"/>
          <a:ext cx="4636965" cy="1843968"/>
        </a:xfrm>
        <a:prstGeom prst="roundRect">
          <a:avLst>
            <a:gd name="adj" fmla="val 10000"/>
          </a:avLst>
        </a:prstGeom>
        <a:solidFill>
          <a:schemeClr val="tx1"/>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rtl="0">
            <a:lnSpc>
              <a:spcPct val="100000"/>
            </a:lnSpc>
            <a:spcBef>
              <a:spcPct val="0"/>
            </a:spcBef>
            <a:spcAft>
              <a:spcPct val="35000"/>
            </a:spcAft>
          </a:pPr>
          <a:r>
            <a:rPr lang="en-US" sz="4000" kern="1200" dirty="0">
              <a:solidFill>
                <a:srgbClr val="FFFFFF"/>
              </a:solidFill>
            </a:rPr>
            <a:t>Consideration 1</a:t>
          </a:r>
          <a:endParaRPr lang="fr-BE" sz="4000" kern="1200" dirty="0">
            <a:solidFill>
              <a:srgbClr val="FFFFFF"/>
            </a:solidFill>
          </a:endParaRPr>
        </a:p>
      </dsp:txBody>
      <dsp:txXfrm>
        <a:off x="778590" y="5648636"/>
        <a:ext cx="4528949" cy="1735952"/>
      </dsp:txXfrm>
    </dsp:sp>
    <dsp:sp modelId="{CF74DAE6-690E-45BB-B434-DA43FD4BEDFE}">
      <dsp:nvSpPr>
        <dsp:cNvPr id="0" name=""/>
        <dsp:cNvSpPr/>
      </dsp:nvSpPr>
      <dsp:spPr>
        <a:xfrm>
          <a:off x="7130168" y="2335500"/>
          <a:ext cx="5692234" cy="4302592"/>
        </a:xfrm>
        <a:prstGeom prst="roundRect">
          <a:avLst>
            <a:gd name="adj" fmla="val 10000"/>
          </a:avLst>
        </a:prstGeom>
        <a:solidFill>
          <a:srgbClr val="296FB6"/>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ctr" defTabSz="1778000" rtl="0">
            <a:lnSpc>
              <a:spcPct val="100000"/>
            </a:lnSpc>
            <a:spcBef>
              <a:spcPct val="0"/>
            </a:spcBef>
            <a:spcAft>
              <a:spcPct val="15000"/>
            </a:spcAft>
            <a:buChar char="••"/>
          </a:pPr>
          <a:r>
            <a:rPr lang="en-US" sz="4000" kern="1200" dirty="0">
              <a:solidFill>
                <a:srgbClr val="FFFFFF"/>
              </a:solidFill>
            </a:rPr>
            <a:t>Reflect on key findings gleaned from the norms assessment</a:t>
          </a:r>
          <a:endParaRPr lang="fr-BE" sz="4000" kern="1200" dirty="0">
            <a:solidFill>
              <a:srgbClr val="FFFFFF"/>
            </a:solidFill>
          </a:endParaRPr>
        </a:p>
      </dsp:txBody>
      <dsp:txXfrm>
        <a:off x="7229183" y="3356499"/>
        <a:ext cx="5494204" cy="3182578"/>
      </dsp:txXfrm>
    </dsp:sp>
    <dsp:sp modelId="{2476F407-5646-4FEE-83B7-A1581BA85CDC}">
      <dsp:nvSpPr>
        <dsp:cNvPr id="0" name=""/>
        <dsp:cNvSpPr/>
      </dsp:nvSpPr>
      <dsp:spPr>
        <a:xfrm>
          <a:off x="9056702" y="-233607"/>
          <a:ext cx="8131703" cy="8131703"/>
        </a:xfrm>
        <a:prstGeom prst="circularArrow">
          <a:avLst>
            <a:gd name="adj1" fmla="val 2573"/>
            <a:gd name="adj2" fmla="val 312407"/>
            <a:gd name="adj3" fmla="val 19672859"/>
            <a:gd name="adj4" fmla="val 12736288"/>
            <a:gd name="adj5" fmla="val 300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71A489C7-C4D5-4FF9-9FAB-8D295796076D}">
      <dsp:nvSpPr>
        <dsp:cNvPr id="0" name=""/>
        <dsp:cNvSpPr/>
      </dsp:nvSpPr>
      <dsp:spPr>
        <a:xfrm>
          <a:off x="7640089" y="1101369"/>
          <a:ext cx="4636965" cy="1843968"/>
        </a:xfrm>
        <a:prstGeom prst="roundRect">
          <a:avLst>
            <a:gd name="adj" fmla="val 10000"/>
          </a:avLst>
        </a:prstGeom>
        <a:solidFill>
          <a:schemeClr val="tx1"/>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rtl="0">
            <a:lnSpc>
              <a:spcPct val="100000"/>
            </a:lnSpc>
            <a:spcBef>
              <a:spcPct val="0"/>
            </a:spcBef>
            <a:spcAft>
              <a:spcPct val="35000"/>
            </a:spcAft>
          </a:pPr>
          <a:r>
            <a:rPr lang="en-US" sz="4000" kern="1200" dirty="0">
              <a:solidFill>
                <a:srgbClr val="FFFFFF"/>
              </a:solidFill>
            </a:rPr>
            <a:t>Consideration 2</a:t>
          </a:r>
          <a:endParaRPr lang="fr-BE" sz="4000" kern="1200" dirty="0">
            <a:solidFill>
              <a:srgbClr val="FFFFFF"/>
            </a:solidFill>
          </a:endParaRPr>
        </a:p>
      </dsp:txBody>
      <dsp:txXfrm>
        <a:off x="7694097" y="1155377"/>
        <a:ext cx="4528949" cy="1735952"/>
      </dsp:txXfrm>
    </dsp:sp>
    <dsp:sp modelId="{E71BE2D8-FCD4-4ED9-BBBE-88987EE12168}">
      <dsp:nvSpPr>
        <dsp:cNvPr id="0" name=""/>
        <dsp:cNvSpPr/>
      </dsp:nvSpPr>
      <dsp:spPr>
        <a:xfrm>
          <a:off x="14160671" y="2335500"/>
          <a:ext cx="6036060" cy="4302592"/>
        </a:xfrm>
        <a:prstGeom prst="roundRect">
          <a:avLst>
            <a:gd name="adj" fmla="val 10000"/>
          </a:avLst>
        </a:prstGeom>
        <a:solidFill>
          <a:srgbClr val="2A7BCC"/>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285750" lvl="1" indent="-285750" algn="ctr" defTabSz="1778000" rtl="0">
            <a:lnSpc>
              <a:spcPct val="100000"/>
            </a:lnSpc>
            <a:spcBef>
              <a:spcPct val="0"/>
            </a:spcBef>
            <a:spcAft>
              <a:spcPct val="15000"/>
            </a:spcAft>
            <a:buChar char="••"/>
          </a:pPr>
          <a:endParaRPr lang="en-US" sz="4000" kern="1200" dirty="0">
            <a:solidFill>
              <a:srgbClr val="FFFFFF"/>
            </a:solidFill>
          </a:endParaRPr>
        </a:p>
        <a:p>
          <a:pPr marL="285750" lvl="1" indent="-285750" algn="ctr" defTabSz="1778000" rtl="0">
            <a:lnSpc>
              <a:spcPct val="100000"/>
            </a:lnSpc>
            <a:spcBef>
              <a:spcPct val="0"/>
            </a:spcBef>
            <a:spcAft>
              <a:spcPct val="15000"/>
            </a:spcAft>
            <a:buChar char="••"/>
          </a:pPr>
          <a:r>
            <a:rPr lang="en-US" sz="4000" kern="1200" dirty="0">
              <a:solidFill>
                <a:srgbClr val="FFFFFF"/>
              </a:solidFill>
            </a:rPr>
            <a:t>Determine program adjustments that can be made based on the </a:t>
          </a:r>
          <a:br>
            <a:rPr lang="en-US" sz="4000" kern="1200" dirty="0">
              <a:solidFill>
                <a:srgbClr val="FFFFFF"/>
              </a:solidFill>
            </a:rPr>
          </a:br>
          <a:r>
            <a:rPr lang="en-US" sz="4000" kern="1200" dirty="0">
              <a:solidFill>
                <a:srgbClr val="FFFFFF"/>
              </a:solidFill>
            </a:rPr>
            <a:t>norms assessment findings</a:t>
          </a:r>
        </a:p>
      </dsp:txBody>
      <dsp:txXfrm>
        <a:off x="14259686" y="2434515"/>
        <a:ext cx="5838030" cy="3182578"/>
      </dsp:txXfrm>
    </dsp:sp>
    <dsp:sp modelId="{A3563C2E-1969-43EC-8900-CB9CBAA1BC49}">
      <dsp:nvSpPr>
        <dsp:cNvPr id="0" name=""/>
        <dsp:cNvSpPr/>
      </dsp:nvSpPr>
      <dsp:spPr>
        <a:xfrm>
          <a:off x="14927593" y="6185602"/>
          <a:ext cx="4636965" cy="1843968"/>
        </a:xfrm>
        <a:prstGeom prst="roundRect">
          <a:avLst>
            <a:gd name="adj" fmla="val 10000"/>
          </a:avLst>
        </a:prstGeom>
        <a:solidFill>
          <a:schemeClr val="tx1"/>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rtl="0">
            <a:lnSpc>
              <a:spcPct val="100000"/>
            </a:lnSpc>
            <a:spcBef>
              <a:spcPct val="0"/>
            </a:spcBef>
            <a:spcAft>
              <a:spcPct val="35000"/>
            </a:spcAft>
          </a:pPr>
          <a:r>
            <a:rPr lang="en-US" sz="4000" kern="1200" dirty="0">
              <a:solidFill>
                <a:srgbClr val="FFFFFF"/>
              </a:solidFill>
            </a:rPr>
            <a:t>Consideration 3</a:t>
          </a:r>
        </a:p>
      </dsp:txBody>
      <dsp:txXfrm>
        <a:off x="14981601" y="6239610"/>
        <a:ext cx="4528949" cy="17359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6F8C8-A872-8240-9216-7A6EE3647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C57A928-E8EF-BB40-9325-E109AC35C5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FA641-B8FB-F441-B433-E15EC5443B5A}" type="datetimeFigureOut">
              <a:rPr lang="en-US" smtClean="0"/>
              <a:t>2/2/2022</a:t>
            </a:fld>
            <a:endParaRPr lang="en-US" dirty="0"/>
          </a:p>
        </p:txBody>
      </p:sp>
      <p:sp>
        <p:nvSpPr>
          <p:cNvPr id="4" name="Footer Placeholder 3">
            <a:extLst>
              <a:ext uri="{FF2B5EF4-FFF2-40B4-BE49-F238E27FC236}">
                <a16:creationId xmlns:a16="http://schemas.microsoft.com/office/drawing/2014/main" id="{05C0B3B7-CD88-FB4E-A26F-85424A8CAF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8A853A-3365-FD40-A6F8-5B9236BDB9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D226AD-CE19-0744-949C-49EF2E5C89B7}" type="slidenum">
              <a:rPr lang="en-US" smtClean="0"/>
              <a:t>‹#›</a:t>
            </a:fld>
            <a:endParaRPr lang="en-US" dirty="0"/>
          </a:p>
        </p:txBody>
      </p:sp>
    </p:spTree>
    <p:custDataLst>
      <p:tags r:id="rId2"/>
    </p:custDataLst>
    <p:extLst>
      <p:ext uri="{BB962C8B-B14F-4D97-AF65-F5344CB8AC3E}">
        <p14:creationId xmlns:p14="http://schemas.microsoft.com/office/powerpoint/2010/main" val="2215934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irh.org/social-norms-exploratio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dirty="0"/>
              <a:t>NOTE TO FACILIATOR: </a:t>
            </a:r>
            <a:r>
              <a:rPr lang="en-US" b="0" dirty="0"/>
              <a:t>This is the title slide for the five-module course, “Shifting Social Norms as Part of Social and Behavior Change” and is not specific to Module 2. </a:t>
            </a:r>
            <a:r>
              <a:rPr lang="en-US" sz="1800" b="0" i="0" u="none" strike="noStrike" dirty="0">
                <a:solidFill>
                  <a:srgbClr val="000000"/>
                </a:solidFill>
                <a:effectLst/>
                <a:latin typeface="Helvetica Neue"/>
              </a:rPr>
              <a:t>Only use as starting slide if you are presenting all five modules </a:t>
            </a:r>
            <a:r>
              <a:rPr lang="en-US" sz="1800" b="1" i="0" u="none" strike="noStrike" dirty="0">
                <a:solidFill>
                  <a:srgbClr val="000000"/>
                </a:solidFill>
                <a:effectLst/>
                <a:latin typeface="Helvetica Neue"/>
              </a:rPr>
              <a:t>or </a:t>
            </a:r>
            <a:r>
              <a:rPr lang="en-US" sz="1800" b="0" i="0" u="none" strike="noStrike" dirty="0">
                <a:solidFill>
                  <a:srgbClr val="000000"/>
                </a:solidFill>
                <a:effectLst/>
                <a:latin typeface="Helvetica Neue"/>
              </a:rPr>
              <a:t>want to situate this module within the larger curriculum. If using this slide, make sure to reflect the presenter and organization. If not, start at slide 6. </a:t>
            </a:r>
            <a:endParaRPr lang="en-US" dirty="0"/>
          </a:p>
        </p:txBody>
      </p:sp>
    </p:spTree>
    <p:extLst>
      <p:ext uri="{BB962C8B-B14F-4D97-AF65-F5344CB8AC3E}">
        <p14:creationId xmlns:p14="http://schemas.microsoft.com/office/powerpoint/2010/main" val="1387963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p:cNvGrpSpPr/>
        <p:nvPr/>
      </p:nvGrpSpPr>
      <p:grpSpPr>
        <a:xfrm>
          <a:off x="0" y="0"/>
          <a:ext cx="0" cy="0"/>
          <a:chOff x="0" y="0"/>
          <a:chExt cx="0" cy="0"/>
        </a:xfrm>
      </p:grpSpPr>
      <p:sp>
        <p:nvSpPr>
          <p:cNvPr id="4538" name="Google Shape;453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9" name="Google Shape;453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1" i="0" u="none" strike="noStrike" cap="none" dirty="0">
                <a:solidFill>
                  <a:srgbClr val="000000"/>
                </a:solidFill>
                <a:latin typeface="Helvetica Neue"/>
                <a:ea typeface="Helvetica Neue"/>
                <a:cs typeface="Helvetica Neue"/>
                <a:sym typeface="Helvetica Neue"/>
              </a:rPr>
              <a:t>NOTE TO FACILITATOR: </a:t>
            </a:r>
            <a:r>
              <a:rPr lang="en-US" sz="2200" b="0" i="0" u="none" strike="noStrike" cap="none" dirty="0">
                <a:solidFill>
                  <a:srgbClr val="000000"/>
                </a:solidFill>
                <a:latin typeface="Helvetica Neue"/>
                <a:ea typeface="Helvetica Neue"/>
                <a:cs typeface="Helvetica Neue"/>
                <a:sym typeface="Helvetica Neue"/>
              </a:rPr>
              <a:t>This slide is animated.</a:t>
            </a:r>
            <a:endParaRPr dirty="0"/>
          </a:p>
          <a:p>
            <a:pPr marL="0" lvl="0" indent="0" algn="l" rtl="0">
              <a:lnSpc>
                <a:spcPct val="117999"/>
              </a:lnSpc>
              <a:spcBef>
                <a:spcPts val="0"/>
              </a:spcBef>
              <a:spcAft>
                <a:spcPts val="0"/>
              </a:spcAft>
              <a:buNone/>
            </a:pPr>
            <a:endParaRPr sz="2200" b="0" i="0" u="none" strike="noStrike" cap="none" dirty="0">
              <a:solidFill>
                <a:srgbClr val="000000"/>
              </a:solidFill>
              <a:latin typeface="Helvetica Neue"/>
              <a:ea typeface="Helvetica Neue"/>
              <a:cs typeface="Helvetica Neue"/>
              <a:sym typeface="Helvetica Neue"/>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This is a more formal definition of social norms.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for Animation 1- Read Paragraph]: Often not consciously obeyed, norms are tacit rules of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for Animation 2- Read Paragraph] It’s of note that norms can be embedded in formal institutions by codification into law as well as institutional policies.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[Read examples, if time permits]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Some examples include: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Some school policies do not allow unmarried girls who become pregnant and give birth to return to finish studies. The boys who got the girls pregnant are permitted to continue their educations. What norms are operating here? Which are institutionalized?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2) Some health care settings require spousal permission for contraceptive services. What norms may be operating here? How have they been institutionalized?</a:t>
            </a:r>
            <a:endParaRPr sz="2200" b="0" i="0" u="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112394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2"/>
        <p:cNvGrpSpPr/>
        <p:nvPr/>
      </p:nvGrpSpPr>
      <p:grpSpPr>
        <a:xfrm>
          <a:off x="0" y="0"/>
          <a:ext cx="0" cy="0"/>
          <a:chOff x="0" y="0"/>
          <a:chExt cx="0" cy="0"/>
        </a:xfrm>
      </p:grpSpPr>
      <p:sp>
        <p:nvSpPr>
          <p:cNvPr id="4553" name="Google Shape;45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4" name="Google Shape;455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NOTE TO FACILITATOR: </a:t>
            </a:r>
            <a:r>
              <a:rPr lang="en-US" b="0" dirty="0"/>
              <a:t>Read slide.</a:t>
            </a:r>
            <a:endParaRPr b="1" dirty="0"/>
          </a:p>
        </p:txBody>
      </p:sp>
      <p:sp>
        <p:nvSpPr>
          <p:cNvPr id="4555" name="Google Shape;4555;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fld id="{00000000-1234-1234-1234-123412341234}" type="slidenum">
              <a:rPr kumimoji="0" lang="en-US" sz="2300" b="0" i="0" u="none" strike="noStrike" kern="0" cap="none" spc="0" normalizeH="0" baseline="0" noProof="0">
                <a:ln>
                  <a:noFill/>
                </a:ln>
                <a:solidFill>
                  <a:srgbClr val="A6A7AC"/>
                </a:solidFill>
                <a:effectLst/>
                <a:uLnTx/>
                <a:uFillTx/>
                <a:latin typeface="PT Sans"/>
                <a:ea typeface="PT Sans"/>
                <a:cs typeface="PT Sans"/>
                <a:sym typeface="PT Sans"/>
              </a:rPr>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t>11</a:t>
            </a:fld>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Tree>
    <p:extLst>
      <p:ext uri="{BB962C8B-B14F-4D97-AF65-F5344CB8AC3E}">
        <p14:creationId xmlns:p14="http://schemas.microsoft.com/office/powerpoint/2010/main" val="245042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0"/>
        <p:cNvGrpSpPr/>
        <p:nvPr/>
      </p:nvGrpSpPr>
      <p:grpSpPr>
        <a:xfrm>
          <a:off x="0" y="0"/>
          <a:ext cx="0" cy="0"/>
          <a:chOff x="0" y="0"/>
          <a:chExt cx="0" cy="0"/>
        </a:xfrm>
      </p:grpSpPr>
      <p:sp>
        <p:nvSpPr>
          <p:cNvPr id="4561" name="Google Shape;4561;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r>
              <a:rPr lang="en-US" sz="1800" dirty="0">
                <a:effectLst/>
                <a:latin typeface="Calibri" panose="020F0502020204030204" pitchFamily="34" charset="0"/>
                <a:ea typeface="Calibri" panose="020F0502020204030204" pitchFamily="34" charset="0"/>
                <a:cs typeface="Calibri" panose="020F0502020204030204" pitchFamily="34" charset="0"/>
              </a:rPr>
              <a:t> Social norms are different from individual attitudes or beliefs—not what I believe, but what I think that others believe.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Example:  I believe it is good to use family planning. I believe that others believe FP use is good/not good.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second sentence represents what others expect or want me to do; this creates a norm of what is appropriate behavior.</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The ”others” form part of my reference group (defined on next slide).</a:t>
            </a:r>
            <a:endParaRPr dirty="0"/>
          </a:p>
        </p:txBody>
      </p:sp>
      <p:sp>
        <p:nvSpPr>
          <p:cNvPr id="4562" name="Google Shape;45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208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p:cNvGrpSpPr/>
        <p:nvPr/>
      </p:nvGrpSpPr>
      <p:grpSpPr>
        <a:xfrm>
          <a:off x="0" y="0"/>
          <a:ext cx="0" cy="0"/>
          <a:chOff x="0" y="0"/>
          <a:chExt cx="0" cy="0"/>
        </a:xfrm>
      </p:grpSpPr>
      <p:sp>
        <p:nvSpPr>
          <p:cNvPr id="4568" name="Google Shape;45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9" name="Google Shape;4569;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latin typeface="Calibri"/>
                <a:ea typeface="Calibri"/>
                <a:cs typeface="Calibri"/>
                <a:sym typeface="Calibri"/>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overview of the two types of social norms we focus on while discussing norms assessments.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slide discusses the norm of always washing your hands before eating and two types of norms in action around this norm.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i="1" dirty="0">
                <a:effectLst/>
                <a:latin typeface="Calibri" panose="020F0502020204030204" pitchFamily="34" charset="0"/>
                <a:ea typeface="Calibri" panose="020F0502020204030204" pitchFamily="34" charset="0"/>
                <a:cs typeface="Calibri" panose="020F0502020204030204" pitchFamily="34" charset="0"/>
              </a:rPr>
              <a:t>Ask participants</a:t>
            </a:r>
            <a:r>
              <a:rPr lang="en-US" sz="1800" dirty="0">
                <a:effectLst/>
                <a:latin typeface="Calibri" panose="020F0502020204030204" pitchFamily="34" charset="0"/>
                <a:ea typeface="Calibri" panose="020F0502020204030204" pitchFamily="34" charset="0"/>
                <a:cs typeface="Calibri" panose="020F0502020204030204" pitchFamily="34" charset="0"/>
              </a:rPr>
              <a:t>] What do you see in each photo?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Descriptive norms are what others do: the many children seeing others washing hands.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Injunctive norms are what is appropriate behavior: being told by your teacher or parent to leave the table and wash hands before rejoining.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Think of yourself as a child. How did descriptive and injunctive norms about handwashing before eating influence your behavior or the behavior of others in this room?</a:t>
            </a:r>
            <a:endParaRPr dirty="0"/>
          </a:p>
        </p:txBody>
      </p:sp>
    </p:spTree>
    <p:extLst>
      <p:ext uri="{BB962C8B-B14F-4D97-AF65-F5344CB8AC3E}">
        <p14:creationId xmlns:p14="http://schemas.microsoft.com/office/powerpoint/2010/main" val="360898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9"/>
        <p:cNvGrpSpPr/>
        <p:nvPr/>
      </p:nvGrpSpPr>
      <p:grpSpPr>
        <a:xfrm>
          <a:off x="0" y="0"/>
          <a:ext cx="0" cy="0"/>
          <a:chOff x="0" y="0"/>
          <a:chExt cx="0" cy="0"/>
        </a:xfrm>
      </p:grpSpPr>
      <p:sp>
        <p:nvSpPr>
          <p:cNvPr id="4590" name="Google Shape;459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With these definitions of social norms, we will turn to enforcement of norms. Social norms are passed on and enforced by reference groups- a reference group is a group of people, a community—from a village to a broad religious community—for which these behaviors are relevant. Some define the reference group as a valued social group.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The important thing is that reference groups can exert a considerable amount of influence on behavior, and we might not be particularly influenced by behavior of individuals that we do not interact with or value their approval or disapproval.</a:t>
            </a:r>
            <a:endParaRPr dirty="0"/>
          </a:p>
        </p:txBody>
      </p:sp>
      <p:sp>
        <p:nvSpPr>
          <p:cNvPr id="4591" name="Google Shape;459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239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6"/>
        <p:cNvGrpSpPr/>
        <p:nvPr/>
      </p:nvGrpSpPr>
      <p:grpSpPr>
        <a:xfrm>
          <a:off x="0" y="0"/>
          <a:ext cx="0" cy="0"/>
          <a:chOff x="0" y="0"/>
          <a:chExt cx="0" cy="0"/>
        </a:xfrm>
      </p:grpSpPr>
      <p:sp>
        <p:nvSpPr>
          <p:cNvPr id="4597" name="Google Shape;4597;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8" name="Google Shape;4598;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slide brings together the definitions of some of the key terms we will reference throughout the module. As you can see, all these terms can influence behavior, whether they are independent (such as beliefs and attitudes) or interdependent (such as social and gender norms).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2347932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 – but heads up, the next slide is animated.</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First, we’ll discuss the value of a norms assessment to inform program design and implementation strategies, starting with what norms assessments are and why they matter.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p:txBody>
      </p:sp>
    </p:spTree>
    <p:extLst>
      <p:ext uri="{BB962C8B-B14F-4D97-AF65-F5344CB8AC3E}">
        <p14:creationId xmlns:p14="http://schemas.microsoft.com/office/powerpoint/2010/main" val="14066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animated slide. When presenting this slide, you will show the header and ask the participants </a:t>
            </a:r>
            <a:r>
              <a:rPr lang="en-US" sz="1800" b="1" dirty="0">
                <a:effectLst/>
                <a:latin typeface="Calibri" panose="020F0502020204030204" pitchFamily="34" charset="0"/>
                <a:ea typeface="Calibri" panose="020F0502020204030204" pitchFamily="34" charset="0"/>
                <a:cs typeface="Calibri" panose="020F0502020204030204" pitchFamily="34" charset="0"/>
              </a:rPr>
              <a:t>“What do you think a norms assessment is?” </a:t>
            </a:r>
            <a:r>
              <a:rPr lang="en-US" sz="1800" dirty="0">
                <a:effectLst/>
                <a:latin typeface="Calibri" panose="020F0502020204030204" pitchFamily="34" charset="0"/>
                <a:ea typeface="Calibri" panose="020F0502020204030204" pitchFamily="34" charset="0"/>
                <a:cs typeface="Calibri" panose="020F0502020204030204" pitchFamily="34" charset="0"/>
              </a:rPr>
              <a:t>Allow two to three minutes to have an open brainstorm where participants can share definitions, words, concepts, etc. that they would consider to be a norms assessment. Once done, react to responses and </a:t>
            </a:r>
            <a:r>
              <a:rPr lang="en-US" sz="1800" b="1" dirty="0">
                <a:effectLst/>
                <a:latin typeface="Calibri" panose="020F0502020204030204" pitchFamily="34" charset="0"/>
                <a:ea typeface="Calibri" panose="020F0502020204030204" pitchFamily="34" charset="0"/>
                <a:cs typeface="Calibri" panose="020F0502020204030204" pitchFamily="34" charset="0"/>
              </a:rPr>
              <a:t>show definition</a:t>
            </a:r>
            <a:r>
              <a:rPr lang="en-US" sz="1800" b="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For this context, our working framing of a norms assessment is a process of identifying whether a norm exists for a main population within a given reference group as it relates to a behavioral outcome of interest.  Norms assessments inform the design and performance of a project aiming to shift social norms. They identify social norms influencing behaviors, reference groups that uphold the norms, and normative barriers and facilitators to behavior change, including positive and negative sanctions.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Results are then incorporated into the project to improve program implementation.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Ideally, these approaches could also inform projects about the relative influence of one norm over another and which norms are most amenable to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These are ideally done at the outset of a program (early in the program lifecycle) but can be included/incorporated at different points in the program’s lifecycle.</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r>
              <a:rPr lang="en-US" sz="1800" i="1" dirty="0">
                <a:effectLst/>
                <a:latin typeface="Calibri" panose="020F0502020204030204" pitchFamily="34" charset="0"/>
                <a:ea typeface="Calibri" panose="020F0502020204030204" pitchFamily="34" charset="0"/>
                <a:cs typeface="Calibri" panose="020F0502020204030204" pitchFamily="34" charset="0"/>
              </a:rPr>
              <a:t>definition new, but drawn from…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Learning Collaborative to Advance Normative Change, </a:t>
            </a:r>
            <a:r>
              <a:rPr lang="en-US" sz="1800" i="1" dirty="0">
                <a:effectLst/>
                <a:latin typeface="Calibri" panose="020F0502020204030204" pitchFamily="34" charset="0"/>
                <a:ea typeface="Calibri" panose="020F0502020204030204" pitchFamily="34" charset="0"/>
                <a:cs typeface="Calibri" panose="020F0502020204030204" pitchFamily="34" charset="0"/>
              </a:rPr>
              <a:t>Overview of Approaches Diagnosing Social Norms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2200" b="0" i="0" dirty="0">
                <a:effectLst/>
                <a:latin typeface="Helvetica Neue"/>
                <a:ea typeface="Helvetica Neue"/>
                <a:cs typeface="Helvetica Neue"/>
                <a:sym typeface="Helvetica Neue"/>
              </a:rPr>
              <a:t>(Washington, DC: Institute for Reproductive Health, Georgetown University, 2017).</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1800" i="1" dirty="0">
              <a:effectLst/>
              <a:latin typeface="Calibri" panose="020F0502020204030204" pitchFamily="34" charset="0"/>
              <a:ea typeface="Calibri" panose="020F0502020204030204" pitchFamily="34" charset="0"/>
            </a:endParaRPr>
          </a:p>
          <a:p>
            <a:pPr algn="l"/>
            <a:r>
              <a:rPr lang="en-US" sz="1800" dirty="0"/>
              <a:t>Ben </a:t>
            </a:r>
            <a:r>
              <a:rPr lang="en-US" sz="1800" dirty="0" err="1"/>
              <a:t>Cislaghi</a:t>
            </a:r>
            <a:r>
              <a:rPr lang="en-US" sz="1800" dirty="0"/>
              <a:t> and Lori </a:t>
            </a:r>
            <a:r>
              <a:rPr lang="en-US" sz="1800" dirty="0" err="1"/>
              <a:t>Heise</a:t>
            </a:r>
            <a:r>
              <a:rPr lang="en-US" sz="1800" dirty="0"/>
              <a:t>, </a:t>
            </a:r>
            <a:r>
              <a:rPr lang="en-US" sz="1800" i="1" dirty="0"/>
              <a:t>Measuring Gender-Related Social Norms, Learning Report </a:t>
            </a:r>
            <a:r>
              <a:rPr lang="en-US" sz="1800" dirty="0"/>
              <a:t>1 (London: Learning Group on Social Norms and Gender-related Harmful Practices of the London School of Hygiene &amp; Tropical Medicine, 2016).</a:t>
            </a:r>
          </a:p>
        </p:txBody>
      </p:sp>
    </p:spTree>
    <p:extLst>
      <p:ext uri="{BB962C8B-B14F-4D97-AF65-F5344CB8AC3E}">
        <p14:creationId xmlns:p14="http://schemas.microsoft.com/office/powerpoint/2010/main" val="1844663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A handout accompanies this slide.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 norms assessment allows you to answer four critical questions that guide projects in integrating norms shifting activities: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Who are the reference groups that influence the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2) What are the social norms that influence this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3) Why do people comply with social norms and why not?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4) What are the social norms that influence this behavior the most?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Norms assessments provide practitioners with information about when and under what conditions social norms affect behavior, what those sanctions are, and who the relevant reference groups are.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2000" dirty="0"/>
          </a:p>
        </p:txBody>
      </p:sp>
      <p:sp>
        <p:nvSpPr>
          <p:cNvPr id="4" name="Slide Number Placeholder 3"/>
          <p:cNvSpPr>
            <a:spLocks noGrp="1"/>
          </p:cNvSpPr>
          <p:nvPr>
            <p:ph type="sldNum" sz="quarter" idx="10"/>
          </p:nvPr>
        </p:nvSpPr>
        <p:spPr/>
        <p:txBody>
          <a:bodyPr lIns="93324" tIns="46662" rIns="93324" bIns="46662"/>
          <a:lstStyle/>
          <a:p>
            <a:pPr marL="0" marR="0" lvl="0" indent="0" algn="r" defTabSz="933237"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rPr>
              <a:pPr marL="0" marR="0" lvl="0" indent="0" algn="r" defTabSz="93323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997988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animated slide so that each point is presented one by one for simplicity. You’ll have to click through them all as you read speaker notes.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Formative assessments for many factors (including for existing attitudes and behaviors, as well as gender assessments and other types of assessment) are done at the outset of programs, often through qualitative research but also using quantitative methods. These assessments are then used to inform programs. Historically (though not exclusively) development programmers have focused on increasing knowledge and awareness while improving the quality and access of services. Although many of these programs have achieved improvements, often unidentified and unaddressed norms persist, perpetuating unhealthy behaviors and limiting sustained program impact</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In more detail: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In existing formative assessments, identifying norms may be seen as a challenge due to the perceived (and real) complexity and the lack of easy-to-use approaches or tools.</a:t>
            </a:r>
          </a:p>
          <a:p>
            <a:pPr marL="342900" marR="0" lvl="0" indent="-342900">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Assessments to understand the drivers of behaviors may not include an explicit focus on norms.</a:t>
            </a:r>
          </a:p>
          <a:p>
            <a:pPr marL="342900" marR="0" lvl="0" indent="-34290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Gender assessments often aim to collect a lot of information, and the focus on norms can get lost; strengthening that focus can be helpful.</a:t>
            </a:r>
          </a:p>
          <a:p>
            <a:pPr marL="342900" marR="0" lvl="0" indent="-34290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Or common formative assessments (like gender analyses) may explore norms but not unpack them enough to take action </a:t>
            </a:r>
          </a:p>
          <a:p>
            <a:pPr marL="342900" marR="0" lvl="0" indent="-34290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Strengthening formative assessments with deep dives into whether and how norms impact behavior change is increasingly common and continues to be key. </a:t>
            </a:r>
          </a:p>
          <a:p>
            <a:pPr marL="342900" marR="0" lvl="0" indent="-34290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Finally, programs may tend to lean on staff insights or desk reviews. Existing evidence may not be sufficient to uncover the exact norms, who influences them, and the way norms operate. </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a:p>
            <a:endParaRPr lang="en-US" dirty="0"/>
          </a:p>
          <a:p>
            <a:endParaRPr lang="en-US" dirty="0"/>
          </a:p>
        </p:txBody>
      </p:sp>
    </p:spTree>
    <p:extLst>
      <p:ext uri="{BB962C8B-B14F-4D97-AF65-F5344CB8AC3E}">
        <p14:creationId xmlns:p14="http://schemas.microsoft.com/office/powerpoint/2010/main" val="239804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NOTE TO FACILITATOR: </a:t>
            </a:r>
            <a:r>
              <a:rPr lang="en-US" sz="2200" b="0" i="0" u="none" strike="noStrike" cap="none" dirty="0">
                <a:solidFill>
                  <a:srgbClr val="000000"/>
                </a:solidFill>
                <a:effectLst/>
                <a:latin typeface="Helvetica Neue"/>
                <a:ea typeface="Helvetica Neue"/>
                <a:cs typeface="Helvetica Neue"/>
                <a:sym typeface="Helvetica Neue"/>
              </a:rPr>
              <a:t>These</a:t>
            </a:r>
            <a:r>
              <a:rPr lang="en-US" sz="2200" b="0" i="0" u="none" strike="noStrike" cap="none" baseline="0" dirty="0">
                <a:solidFill>
                  <a:srgbClr val="000000"/>
                </a:solidFill>
                <a:effectLst/>
                <a:latin typeface="Helvetica Neue"/>
                <a:ea typeface="Helvetica Neue"/>
                <a:cs typeface="Helvetica Neue"/>
                <a:sym typeface="Helvetica Neue"/>
              </a:rPr>
              <a:t> are the objectives for the social norms training that comprises several modules. </a:t>
            </a:r>
            <a:r>
              <a:rPr lang="en-US" b="0" dirty="0"/>
              <a:t>Only use as starting slide if you are presenting all five modules </a:t>
            </a:r>
            <a:r>
              <a:rPr lang="en-US" b="1" dirty="0"/>
              <a:t>or </a:t>
            </a:r>
            <a:r>
              <a:rPr lang="en-US" b="0" dirty="0"/>
              <a:t>want to situate this module within the larger curriculum. </a:t>
            </a:r>
            <a:endParaRPr lang="en-US" sz="2200" b="0" i="0" u="none" strike="noStrike" cap="none" baseline="0"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sz="2200" b="0" i="0" u="none" strike="noStrike" cap="none" baseline="0"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1" i="0" u="none" strike="noStrike" cap="none" baseline="0" dirty="0">
                <a:solidFill>
                  <a:srgbClr val="000000"/>
                </a:solidFill>
                <a:effectLst/>
                <a:latin typeface="Helvetica Neue"/>
                <a:ea typeface="Helvetica Neue"/>
                <a:cs typeface="Helvetica Neue"/>
                <a:sym typeface="Helvetica Neue"/>
              </a:rPr>
              <a:t>SPEAKER NOTES: </a:t>
            </a:r>
            <a:r>
              <a:rPr lang="en-US" sz="2200" b="0" i="0" u="none" strike="noStrike" cap="none" baseline="0" dirty="0">
                <a:solidFill>
                  <a:srgbClr val="000000"/>
                </a:solidFill>
                <a:effectLst/>
                <a:latin typeface="Helvetica Neue"/>
                <a:ea typeface="Helvetica Neue"/>
                <a:cs typeface="Helvetica Neue"/>
                <a:sym typeface="Helvetica Neue"/>
              </a:rPr>
              <a:t>Read slide content.</a:t>
            </a:r>
            <a:endParaRPr lang="en-US" sz="2200" b="1" i="0" u="none" strike="noStrike" cap="none" dirty="0">
              <a:solidFill>
                <a:srgbClr val="000000"/>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72617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1" dirty="0"/>
              <a:t>NOTES TO FACILITATOR: </a:t>
            </a:r>
            <a:r>
              <a:rPr lang="en-US" b="0" dirty="0"/>
              <a:t>Engage the participants for two to five minutes discussing the questions on the slide. </a:t>
            </a:r>
            <a:r>
              <a:rPr lang="en-US" sz="1800" dirty="0">
                <a:effectLst/>
                <a:latin typeface="Calibri" panose="020F0502020204030204" pitchFamily="34" charset="0"/>
                <a:ea typeface="Calibri" panose="020F0502020204030204" pitchFamily="34" charset="0"/>
              </a:rPr>
              <a:t>Depending on the number of participants, use either the chat function or ask participants to unmute and speak. </a:t>
            </a:r>
          </a:p>
          <a:p>
            <a:pPr marL="0" indent="0" algn="l">
              <a:buFont typeface="Arial" panose="020B0604020202020204" pitchFamily="34" charset="0"/>
              <a:buNone/>
            </a:pPr>
            <a:endParaRPr lang="en-US" b="1" dirty="0"/>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After going through the previous slide, we’re now going to stop for a moment and reflect on the questions here in the context of your work.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formative assessments have you done in your behavior change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At what point in your programs have you used formative assessments?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Have your programs explored norms in depth?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Are there any other gaps you have encountered in your work to assess norms? </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p:txBody>
      </p:sp>
    </p:spTree>
    <p:extLst>
      <p:ext uri="{BB962C8B-B14F-4D97-AF65-F5344CB8AC3E}">
        <p14:creationId xmlns:p14="http://schemas.microsoft.com/office/powerpoint/2010/main" val="1854901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b="0" dirty="0">
                <a:effectLst/>
                <a:latin typeface="Calibri" panose="020F0502020204030204" pitchFamily="34" charset="0"/>
                <a:ea typeface="Calibri" panose="020F0502020204030204" pitchFamily="34" charset="0"/>
                <a:cs typeface="Calibri" panose="020F0502020204030204" pitchFamily="34" charset="0"/>
              </a:rPr>
              <a:t>T</a:t>
            </a:r>
            <a:r>
              <a:rPr lang="en-US" sz="1800" dirty="0">
                <a:effectLst/>
                <a:latin typeface="Calibri" panose="020F0502020204030204" pitchFamily="34" charset="0"/>
                <a:ea typeface="Calibri" panose="020F0502020204030204" pitchFamily="34" charset="0"/>
                <a:cs typeface="Calibri" panose="020F0502020204030204" pitchFamily="34" charset="0"/>
              </a:rPr>
              <a:t>his and the next slide are illustrative case studies demonstrating how norms assessments improve programs.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To close out this introduction section, I’m sharing two case studies illustrating the value of these kinds of norms-focused assessments. In short: if you go into your program thinking you know the norms, you may find that isn’t the case. Despite increasing interest in social norms, no integrated framework exists to help practitioners plan for multi-layered interventions.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0000"/>
              </a:lnSpc>
              <a:spcAft>
                <a:spcPts val="0"/>
              </a:spcAft>
              <a:buClrTx/>
              <a:buSzTx/>
              <a:buNone/>
            </a:pPr>
            <a:r>
              <a:rPr lang="en-US" sz="1800" dirty="0">
                <a:solidFill>
                  <a:srgbClr val="2E2C22"/>
                </a:solidFill>
                <a:latin typeface="Gill Sans MT" panose="020B0502020104020203"/>
                <a:sym typeface="PT Sans"/>
              </a:rPr>
              <a:t>A project seeking to increase rates of school attendance for young girls was relying on staff insights into surrounding communities’ existing norms that affected girls’ education.</a:t>
            </a:r>
          </a:p>
          <a:p>
            <a:pPr marL="0" lvl="0" indent="0">
              <a:lnSpc>
                <a:spcPct val="110000"/>
              </a:lnSpc>
              <a:spcAft>
                <a:spcPts val="0"/>
              </a:spcAft>
              <a:buClrTx/>
              <a:buSzTx/>
              <a:buNone/>
            </a:pPr>
            <a:endParaRPr lang="en-US" sz="1800" dirty="0">
              <a:solidFill>
                <a:srgbClr val="2E2C22"/>
              </a:solidFill>
              <a:latin typeface="Gill Sans MT" panose="020B0502020104020203"/>
              <a:sym typeface="PT Sans"/>
            </a:endParaRPr>
          </a:p>
          <a:p>
            <a:pPr marL="0" lvl="0" indent="0">
              <a:lnSpc>
                <a:spcPct val="110000"/>
              </a:lnSpc>
              <a:spcAft>
                <a:spcPts val="0"/>
              </a:spcAft>
              <a:buClrTx/>
              <a:buSzTx/>
              <a:buNone/>
            </a:pPr>
            <a:r>
              <a:rPr lang="en-US" sz="1800" dirty="0">
                <a:solidFill>
                  <a:srgbClr val="2E2C22"/>
                </a:solidFill>
                <a:latin typeface="Gill Sans MT" panose="020B0502020104020203"/>
                <a:sym typeface="PT Sans"/>
              </a:rPr>
              <a:t>Through a norms assessment, the program uncovered that norms related to girls’ purity and chastity impacted girls’ mobility, school attendance, and related social stigmatization. In response, the program, which had initially implemented only in schools expanded activities in broader community settings.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p:txBody>
      </p:sp>
    </p:spTree>
    <p:extLst>
      <p:ext uri="{BB962C8B-B14F-4D97-AF65-F5344CB8AC3E}">
        <p14:creationId xmlns:p14="http://schemas.microsoft.com/office/powerpoint/2010/main" val="3341447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Note this slide isn’t meant to be read, it’s an illustrative case study demonstrating how norms assessments improve programs.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spcAft>
                <a:spcPts val="0"/>
              </a:spcAft>
              <a:buClrTx/>
              <a:buSzTx/>
              <a:buNone/>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is another example, like the previous slide. This program, which sought to </a:t>
            </a:r>
            <a:r>
              <a:rPr lang="en-US" sz="1800" dirty="0">
                <a:solidFill>
                  <a:srgbClr val="2E2C22"/>
                </a:solidFill>
                <a:latin typeface="Gill Sans MT" panose="020B0502020104020203"/>
                <a:sym typeface="PT Sans"/>
              </a:rPr>
              <a:t>increase men’s involvement in reproductive health, worked to engage men to address household power dynamics to support healthy behaviors for themselves, their spouses, and their families.</a:t>
            </a:r>
          </a:p>
          <a:p>
            <a:pPr marL="0" lvl="0" indent="0">
              <a:spcAft>
                <a:spcPts val="0"/>
              </a:spcAft>
              <a:buClrTx/>
              <a:buSzTx/>
              <a:buNone/>
            </a:pPr>
            <a:endParaRPr lang="en-US" sz="1800" dirty="0">
              <a:solidFill>
                <a:srgbClr val="2E2C22"/>
              </a:solidFill>
              <a:latin typeface="Gill Sans MT" panose="020B0502020104020203"/>
              <a:sym typeface="PT Sans"/>
            </a:endParaRPr>
          </a:p>
          <a:p>
            <a:pPr marL="0" lvl="0" indent="0">
              <a:spcAft>
                <a:spcPts val="0"/>
              </a:spcAft>
              <a:buClrTx/>
              <a:buSzTx/>
              <a:buNone/>
            </a:pPr>
            <a:r>
              <a:rPr lang="en-US" sz="1800" dirty="0">
                <a:solidFill>
                  <a:srgbClr val="2E2C22"/>
                </a:solidFill>
                <a:latin typeface="Gill Sans MT" panose="020B0502020104020203"/>
                <a:sym typeface="PT Sans"/>
              </a:rPr>
              <a:t>Through a norms assessment, influential community leaders (and in particular faith leaders) emerged as the influencers of norms. Based on this, the program shifted strategies to engage a wider range of reference groups.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Again, conducting these norms assessments will ultimately enrich a program’s understanding of the context, of what norms exist, and how the norms work to influence behavior, providing insights into how programs can implement norms-shifting strategies.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p:txBody>
      </p:sp>
    </p:spTree>
    <p:extLst>
      <p:ext uri="{BB962C8B-B14F-4D97-AF65-F5344CB8AC3E}">
        <p14:creationId xmlns:p14="http://schemas.microsoft.com/office/powerpoint/2010/main" val="3594211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For this section, we’ll discuss the how-to of a norms assessment. We’ll explore existing resources and present a promising approach for use.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b="1" dirty="0"/>
          </a:p>
        </p:txBody>
      </p:sp>
    </p:spTree>
    <p:extLst>
      <p:ext uri="{BB962C8B-B14F-4D97-AF65-F5344CB8AC3E}">
        <p14:creationId xmlns:p14="http://schemas.microsoft.com/office/powerpoint/2010/main" val="553032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Again, assessing norms at the outset is important! Even if resources are scarce, adding a few questions into an existing formative research tool or plan can go a long way. You need to be sure you are asking the right questions—focus on the behavioral dynamics and social dynamics, the people/reference groups, perceptions of </a:t>
            </a:r>
            <a:r>
              <a:rPr lang="en-US" sz="1800" b="1" dirty="0">
                <a:effectLst/>
                <a:latin typeface="Calibri" panose="020F0502020204030204" pitchFamily="34" charset="0"/>
                <a:ea typeface="Calibri" panose="020F0502020204030204" pitchFamily="34" charset="0"/>
                <a:cs typeface="Calibri" panose="020F0502020204030204" pitchFamily="34" charset="0"/>
              </a:rPr>
              <a:t>descriptive norms</a:t>
            </a:r>
            <a:r>
              <a:rPr lang="en-US" sz="1800" b="0" dirty="0">
                <a:effectLst/>
                <a:latin typeface="Calibri" panose="020F0502020204030204" pitchFamily="34" charset="0"/>
                <a:ea typeface="Calibri" panose="020F0502020204030204" pitchFamily="34" charset="0"/>
                <a:cs typeface="Calibri" panose="020F0502020204030204" pitchFamily="34" charset="0"/>
              </a:rPr>
              <a:t> (or </a:t>
            </a:r>
            <a:r>
              <a:rPr lang="en-US" sz="1800" dirty="0">
                <a:effectLst/>
                <a:latin typeface="Calibri" panose="020F0502020204030204" pitchFamily="34" charset="0"/>
                <a:ea typeface="Calibri" panose="020F0502020204030204" pitchFamily="34" charset="0"/>
                <a:cs typeface="Calibri" panose="020F0502020204030204" pitchFamily="34" charset="0"/>
              </a:rPr>
              <a:t>what people do), and perceptions of </a:t>
            </a:r>
            <a:r>
              <a:rPr lang="en-US" sz="1800" b="1" dirty="0">
                <a:effectLst/>
                <a:latin typeface="Calibri" panose="020F0502020204030204" pitchFamily="34" charset="0"/>
                <a:ea typeface="Calibri" panose="020F0502020204030204" pitchFamily="34" charset="0"/>
                <a:cs typeface="Calibri" panose="020F0502020204030204" pitchFamily="34" charset="0"/>
              </a:rPr>
              <a:t>injunctive norms</a:t>
            </a:r>
            <a:r>
              <a:rPr lang="en-US" sz="1800" dirty="0">
                <a:effectLst/>
                <a:latin typeface="Calibri" panose="020F0502020204030204" pitchFamily="34" charset="0"/>
                <a:ea typeface="Calibri" panose="020F0502020204030204" pitchFamily="34" charset="0"/>
                <a:cs typeface="Calibri" panose="020F0502020204030204" pitchFamily="34" charset="0"/>
              </a:rPr>
              <a:t> (or what people believe it’s appropriate to do). Make sure they’re manageable in length and complexity.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Reviewing existing literature</a:t>
            </a:r>
            <a:r>
              <a:rPr lang="en-US" sz="1800" dirty="0">
                <a:effectLst/>
                <a:latin typeface="Calibri" panose="020F0502020204030204" pitchFamily="34" charset="0"/>
                <a:ea typeface="Calibri" panose="020F0502020204030204" pitchFamily="34" charset="0"/>
                <a:cs typeface="Calibri" panose="020F0502020204030204" pitchFamily="34" charset="0"/>
              </a:rPr>
              <a:t> is a logical first step to inform the measurement of social norms of interest to your program. Although there may few norms-focused studies relevant to your program, there are likely datasets on related concepts that can be reviewed for useful information. Secondary data may also be a good way to start—or if you’re short on time, a good option to inform your program. Look into studies in the specific context exploring the same/similar behavioral outcomes. Focus on studies and program reports that have assessed norms or evaluated norms programs, if possible. Contact people at those projects and follow up with any questions, if possible.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Traditional interviews and focus groups can be effective</a:t>
            </a:r>
            <a:r>
              <a:rPr lang="en-US" sz="1800" dirty="0">
                <a:effectLst/>
                <a:latin typeface="Calibri" panose="020F0502020204030204" pitchFamily="34" charset="0"/>
                <a:ea typeface="Calibri" panose="020F0502020204030204" pitchFamily="34" charset="0"/>
                <a:cs typeface="Calibri" panose="020F0502020204030204" pitchFamily="34" charset="0"/>
              </a:rPr>
              <a:t>. You may have existing tools and resources to adapt, or you can look externally for tools to adapt. Either way, questions and discussion guides should focus on norms or include a component that focuses on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Vignettes</a:t>
            </a:r>
            <a:r>
              <a:rPr lang="en-US" sz="1800" dirty="0">
                <a:effectLst/>
                <a:latin typeface="Calibri" panose="020F0502020204030204" pitchFamily="34" charset="0"/>
                <a:ea typeface="Calibri" panose="020F0502020204030204" pitchFamily="34" charset="0"/>
                <a:cs typeface="Calibri" panose="020F0502020204030204" pitchFamily="34" charset="0"/>
              </a:rPr>
              <a:t>—fictional stories grounded in the context—are excellent resources to collect information on root causes of behaviors (namely, potential norms) by creatively engaging people in the context and asking about perceptions of reactions to behaviors or deviations in behavior.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Finally, conducting participatory activities within an interview or group discussion format can be a very effective way to uncover and assess norms. </a:t>
            </a:r>
            <a:r>
              <a:rPr lang="en-US" sz="1800" b="1" dirty="0">
                <a:effectLst/>
                <a:latin typeface="Calibri" panose="020F0502020204030204" pitchFamily="34" charset="0"/>
                <a:ea typeface="Calibri" panose="020F0502020204030204" pitchFamily="34" charset="0"/>
                <a:cs typeface="Calibri" panose="020F0502020204030204" pitchFamily="34" charset="0"/>
              </a:rPr>
              <a:t>We’ll be focusing on these approaches in the rest of this section. </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r>
              <a:rPr lang="en-US" sz="1800" i="1" dirty="0">
                <a:effectLst/>
                <a:latin typeface="Calibri" panose="020F0502020204030204" pitchFamily="34" charset="0"/>
                <a:ea typeface="Calibri" panose="020F0502020204030204" pitchFamily="34" charset="0"/>
                <a:cs typeface="Calibri" panose="020F0502020204030204" pitchFamily="34" charset="0"/>
              </a:rPr>
              <a:t>informed in part by…</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pPr algn="l"/>
            <a:r>
              <a:rPr lang="en-US" sz="1800" dirty="0"/>
              <a:t>Ben </a:t>
            </a:r>
            <a:r>
              <a:rPr lang="en-US" sz="1800" dirty="0" err="1"/>
              <a:t>Cislaghi</a:t>
            </a:r>
            <a:r>
              <a:rPr lang="en-US" sz="1800" dirty="0"/>
              <a:t> and Lori </a:t>
            </a:r>
            <a:r>
              <a:rPr lang="en-US" sz="1800" dirty="0" err="1"/>
              <a:t>Heise</a:t>
            </a:r>
            <a:r>
              <a:rPr lang="en-US" sz="1800" dirty="0"/>
              <a:t>, </a:t>
            </a:r>
            <a:r>
              <a:rPr lang="en-US" sz="1800" i="1" dirty="0"/>
              <a:t>Measuring Gender-Related Social Norms, Learning Report </a:t>
            </a:r>
            <a:r>
              <a:rPr lang="en-US" sz="1800" dirty="0"/>
              <a:t>1 (London: Learning Group on Social Norms and Gender-related Harmful Practices of the London School of Hygiene &amp; Tropical Medicine, 2016).</a:t>
            </a:r>
          </a:p>
        </p:txBody>
      </p:sp>
    </p:spTree>
    <p:extLst>
      <p:ext uri="{BB962C8B-B14F-4D97-AF65-F5344CB8AC3E}">
        <p14:creationId xmlns:p14="http://schemas.microsoft.com/office/powerpoint/2010/main" val="2939431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2400" b="1" dirty="0"/>
              <a:t>NOTES TO FACILITATOR: </a:t>
            </a:r>
            <a:r>
              <a:rPr lang="en-US" sz="2400" dirty="0"/>
              <a:t>This slide is animated so the points emerge one by one for the participants to digest. Go through them as you read the notes below. </a:t>
            </a:r>
            <a:br>
              <a:rPr lang="en-US" sz="2400" dirty="0"/>
            </a:br>
            <a:endParaRPr lang="en-US" sz="2400" b="1" dirty="0"/>
          </a:p>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2400" b="0" dirty="0">
                <a:effectLst/>
                <a:latin typeface="Calibri" panose="020F0502020204030204" pitchFamily="34" charset="0"/>
                <a:ea typeface="Calibri" panose="020F0502020204030204" pitchFamily="34" charset="0"/>
                <a:cs typeface="Calibri" panose="020F0502020204030204" pitchFamily="34" charset="0"/>
              </a:rPr>
              <a:t>G</a:t>
            </a:r>
            <a:r>
              <a:rPr lang="en-US" sz="2400" dirty="0">
                <a:effectLst/>
                <a:latin typeface="Calibri" panose="020F0502020204030204" pitchFamily="34" charset="0"/>
                <a:ea typeface="Calibri" panose="020F0502020204030204" pitchFamily="34" charset="0"/>
                <a:cs typeface="Calibri" panose="020F0502020204030204" pitchFamily="34" charset="0"/>
              </a:rPr>
              <a:t>iven the nature of how norms are formed and have potential to shift through specific contexts and settings, participatory methods can be particularly helpful.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[Click for animation]</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Qualitative methodologies for gathering information, such as focus groups or interviews, can be made more effective by combining them with interactive and participatory methods. For example, participants in these settings can be asked to rank, map, or respond to vignettes over the course of the discussion or interview. This is particularly true when working with youth or populations with low literacy levels.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[Click for animation]</a:t>
            </a: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Participatory approaches have many advantages over more structured approaches, especially during early research. They offer a direct means for you to learn about social norms from community members, and they are well suited to exploring the complexity of social norms.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[Click for animation]</a:t>
            </a: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Participatory methods are also enjoyable, easy for participants to understand, and support shared ownership of the research process.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en-US" sz="2400" b="1" dirty="0"/>
          </a:p>
          <a:p>
            <a:pPr marL="0" indent="0">
              <a:buFontTx/>
              <a:buNone/>
            </a:pPr>
            <a:r>
              <a:rPr lang="en-US" sz="2400" b="1" dirty="0"/>
              <a:t>REFERENCES: </a:t>
            </a:r>
            <a:endParaRPr lang="en-US" sz="2400" b="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2400" i="0" dirty="0"/>
              <a:t>Sarah Thomas, </a:t>
            </a:r>
            <a:r>
              <a:rPr lang="en-US" sz="2400" i="1" dirty="0"/>
              <a:t>What is Participatory Learning and Action (PLA): An Introduction.</a:t>
            </a:r>
            <a:r>
              <a:rPr lang="en-US" sz="2400" i="1" baseline="0" dirty="0"/>
              <a:t> </a:t>
            </a:r>
            <a:r>
              <a:rPr lang="en-US" sz="2400" dirty="0"/>
              <a:t>University of </a:t>
            </a:r>
            <a:r>
              <a:rPr lang="en-US" sz="2400" dirty="0" err="1"/>
              <a:t>Wolverhampton</a:t>
            </a:r>
            <a:r>
              <a:rPr lang="en-US" sz="2400" dirty="0"/>
              <a:t>, Centre for International Development and Training.</a:t>
            </a:r>
            <a:r>
              <a:rPr lang="en-US" sz="2400" baseline="0" dirty="0"/>
              <a:t> </a:t>
            </a:r>
            <a:r>
              <a:rPr lang="en-US" sz="2400" dirty="0"/>
              <a:t>http://idp-key-resources.org/documents/0000/d04267/000.pdf.</a:t>
            </a:r>
            <a:endParaRPr lang="en-US" sz="2400" b="0" dirty="0"/>
          </a:p>
          <a:p>
            <a:pPr marL="0" indent="0">
              <a:buFontTx/>
              <a:buNone/>
            </a:pPr>
            <a:endParaRPr lang="en-US" sz="2400" b="0" dirty="0"/>
          </a:p>
          <a:p>
            <a:pPr algn="l" defTabSz="933237" rtl="0">
              <a:lnSpc>
                <a:spcPct val="100000"/>
              </a:lnSpc>
              <a:defRPr/>
            </a:pPr>
            <a:endParaRPr lang="en-US" sz="2400" kern="1200" dirty="0">
              <a:solidFill>
                <a:prstClr val="black"/>
              </a:solidFill>
              <a:latin typeface="Helvetica Neue"/>
              <a:ea typeface="Helvetica Neue"/>
              <a:cs typeface="Helvetica Neue"/>
              <a:sym typeface="Helvetica Neue"/>
            </a:endParaRPr>
          </a:p>
          <a:p>
            <a:endParaRPr lang="en-US" dirty="0"/>
          </a:p>
          <a:p>
            <a:endParaRPr lang="en-US" dirty="0"/>
          </a:p>
        </p:txBody>
      </p:sp>
    </p:spTree>
    <p:extLst>
      <p:ext uri="{BB962C8B-B14F-4D97-AF65-F5344CB8AC3E}">
        <p14:creationId xmlns:p14="http://schemas.microsoft.com/office/powerpoint/2010/main" val="3943956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animated slide. When you mention the name of a resource, click your mouse for the image of the resource to show on screen.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Again, often these norms assessments are done by exploring and investigating norms through qualitative exercises (including vignettes) and analysis as well as through quantitative surveys—or through combinations of the both. That said, qualitative methodologies are most typically used. Innovative collaboratives, organizations, and projects are leading the way in thinking through the critical step of assessing norms at project outset. The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Social Norms Learning Collaborative</a:t>
            </a:r>
            <a:r>
              <a:rPr lang="en-US" sz="1800" dirty="0">
                <a:effectLst/>
                <a:latin typeface="Calibri" panose="020F0502020204030204" pitchFamily="34" charset="0"/>
                <a:ea typeface="Calibri" panose="020F0502020204030204" pitchFamily="34" charset="0"/>
                <a:cs typeface="Calibri" panose="020F0502020204030204" pitchFamily="34" charset="0"/>
              </a:rPr>
              <a:t>, CARE, UNICEF, Overseas Development Institute, </a:t>
            </a:r>
            <a:r>
              <a:rPr lang="en-US" sz="1800" dirty="0" err="1">
                <a:effectLst/>
                <a:latin typeface="Calibri" panose="020F0502020204030204" pitchFamily="34" charset="0"/>
                <a:ea typeface="Calibri" panose="020F0502020204030204" pitchFamily="34" charset="0"/>
                <a:cs typeface="Calibri" panose="020F0502020204030204" pitchFamily="34" charset="0"/>
              </a:rPr>
              <a:t>PennSong</a:t>
            </a:r>
            <a:r>
              <a:rPr lang="en-US" sz="1800" dirty="0">
                <a:effectLst/>
                <a:latin typeface="Calibri" panose="020F0502020204030204" pitchFamily="34" charset="0"/>
                <a:ea typeface="Calibri" panose="020F0502020204030204" pitchFamily="34" charset="0"/>
                <a:cs typeface="Calibri" panose="020F0502020204030204" pitchFamily="34" charset="0"/>
              </a:rPr>
              <a:t>/University of Pennsylvania, and others have developed manuals, guidance, and reports on project experiences assessing norms. Other projects apply norms assessments through existing formative research and have published their experiences.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 tool we’ll focus on later is the Social Norms Exploration Tool (or SNET), informed by the four questions in the previous section, which was developed as a community-based participatory tool to inform a norms assessment. The SNET filled a gap in 2016 by providing an applied, user-oriented tool to assess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cs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Cristina </a:t>
            </a:r>
            <a:r>
              <a:rPr lang="en-US" sz="1800" dirty="0" err="1">
                <a:effectLst/>
                <a:latin typeface="Calibri" panose="020F0502020204030204" pitchFamily="34" charset="0"/>
                <a:ea typeface="Calibri" panose="020F0502020204030204" pitchFamily="34" charset="0"/>
                <a:cs typeface="Calibri" panose="020F0502020204030204" pitchFamily="34" charset="0"/>
              </a:rPr>
              <a:t>Bicchieri</a:t>
            </a:r>
            <a:r>
              <a:rPr lang="en-US" sz="1800" dirty="0">
                <a:effectLst/>
                <a:latin typeface="Calibri" panose="020F0502020204030204" pitchFamily="34" charset="0"/>
                <a:ea typeface="Calibri" panose="020F0502020204030204" pitchFamily="34" charset="0"/>
                <a:cs typeface="Calibri" panose="020F0502020204030204" pitchFamily="34" charset="0"/>
              </a:rPr>
              <a:t> and Penn Social Norms Training and Consulting Group, </a:t>
            </a:r>
            <a:r>
              <a:rPr lang="en-US" sz="1800" i="1" dirty="0">
                <a:effectLst/>
                <a:latin typeface="Calibri" panose="020F0502020204030204" pitchFamily="34" charset="0"/>
                <a:ea typeface="Calibri" panose="020F0502020204030204" pitchFamily="34" charset="0"/>
                <a:cs typeface="Calibri" panose="020F0502020204030204" pitchFamily="34" charset="0"/>
              </a:rPr>
              <a:t>Why People Do What They Do?: A Social Norms Manual for Viet Nam, Indonesia, and the Philippines</a:t>
            </a:r>
            <a:r>
              <a:rPr lang="en-US" sz="1800" dirty="0">
                <a:effectLst/>
                <a:latin typeface="Calibri" panose="020F0502020204030204" pitchFamily="34" charset="0"/>
                <a:ea typeface="Calibri" panose="020F0502020204030204" pitchFamily="34" charset="0"/>
                <a:cs typeface="Calibri" panose="020F0502020204030204" pitchFamily="34" charset="0"/>
              </a:rPr>
              <a:t> (Florence, Italy: UNICEF Office of Research, 2016).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fontAlgn="base"/>
            <a:r>
              <a:rPr lang="en-US" sz="2200" b="0" i="0" dirty="0">
                <a:effectLst/>
                <a:latin typeface="Helvetica Neue"/>
                <a:ea typeface="Helvetica Neue"/>
                <a:cs typeface="Helvetica Neue"/>
                <a:sym typeface="Helvetica Neue"/>
              </a:rPr>
              <a:t>Leigh Stefanik and Theresa Hwang, </a:t>
            </a:r>
            <a:r>
              <a:rPr lang="en-US" sz="1800" i="1" dirty="0">
                <a:effectLst/>
                <a:latin typeface="Calibri" panose="020F0502020204030204" pitchFamily="34" charset="0"/>
                <a:ea typeface="Calibri" panose="020F0502020204030204" pitchFamily="34" charset="0"/>
                <a:cs typeface="Calibri" panose="020F0502020204030204" pitchFamily="34" charset="0"/>
              </a:rPr>
              <a:t>Applying Theory to Practice: CARE’s Journey Piloting Social Norms Measures for Gender Programming</a:t>
            </a:r>
            <a:r>
              <a:rPr lang="en-US" sz="1800" dirty="0">
                <a:effectLst/>
                <a:latin typeface="Calibri" panose="020F0502020204030204" pitchFamily="34" charset="0"/>
                <a:ea typeface="Calibri" panose="020F0502020204030204" pitchFamily="34" charset="0"/>
                <a:cs typeface="Calibri" panose="020F0502020204030204" pitchFamily="34" charset="0"/>
              </a:rPr>
              <a:t> (Geneva: Cooperative for Assistance and Relief Everywhere, Inc., 2016).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CARE International, </a:t>
            </a:r>
            <a:r>
              <a:rPr lang="en-US" sz="1800" i="1" dirty="0">
                <a:effectLst/>
                <a:latin typeface="Calibri" panose="020F0502020204030204" pitchFamily="34" charset="0"/>
                <a:ea typeface="Calibri" panose="020F0502020204030204" pitchFamily="34" charset="0"/>
                <a:cs typeface="Calibri" panose="020F0502020204030204" pitchFamily="34" charset="0"/>
              </a:rPr>
              <a:t>Redefining Norms to Empower Women: Experiences and Lessons Learned</a:t>
            </a:r>
            <a:r>
              <a:rPr lang="en-US" sz="1800" dirty="0">
                <a:effectLst/>
                <a:latin typeface="Calibri" panose="020F0502020204030204" pitchFamily="34" charset="0"/>
                <a:ea typeface="Calibri" panose="020F0502020204030204" pitchFamily="34" charset="0"/>
                <a:cs typeface="Calibri" panose="020F0502020204030204" pitchFamily="34" charset="0"/>
              </a:rPr>
              <a:t> (Colombo, Sri Lanka: CARE International Sri Lanka, 2016).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r>
              <a:rPr lang="en-US" sz="1800" dirty="0"/>
              <a:t>Ben </a:t>
            </a:r>
            <a:r>
              <a:rPr lang="en-US" sz="1800" dirty="0" err="1"/>
              <a:t>Cislaghi</a:t>
            </a:r>
            <a:r>
              <a:rPr lang="en-US" sz="1800" dirty="0"/>
              <a:t> and Lori </a:t>
            </a:r>
            <a:r>
              <a:rPr lang="en-US" sz="1800" dirty="0" err="1"/>
              <a:t>Heise</a:t>
            </a:r>
            <a:r>
              <a:rPr lang="en-US" sz="1800" dirty="0"/>
              <a:t>, </a:t>
            </a:r>
            <a:r>
              <a:rPr lang="en-US" sz="1800" i="1" dirty="0"/>
              <a:t>Measuring Gender-Related Social Norms, Learning Report </a:t>
            </a:r>
            <a:r>
              <a:rPr lang="en-US" sz="1800" dirty="0"/>
              <a:t>1 (London: Learning Group on Social Norms and Gender-related Harmful Practices of the London School of Hygiene &amp; Tropical Medicine, 2016).</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Gerry Mackie et al., </a:t>
            </a:r>
            <a:r>
              <a:rPr lang="en-US" sz="1800" i="1" dirty="0">
                <a:effectLst/>
                <a:latin typeface="Calibri" panose="020F0502020204030204" pitchFamily="34" charset="0"/>
                <a:ea typeface="Calibri" panose="020F0502020204030204" pitchFamily="34" charset="0"/>
                <a:cs typeface="Calibri" panose="020F0502020204030204" pitchFamily="34" charset="0"/>
              </a:rPr>
              <a:t>What Are Social Norms? How Are They Measured?</a:t>
            </a:r>
            <a:r>
              <a:rPr lang="en-US" sz="1800" dirty="0">
                <a:effectLst/>
                <a:latin typeface="Calibri" panose="020F0502020204030204" pitchFamily="34" charset="0"/>
                <a:ea typeface="Calibri" panose="020F0502020204030204" pitchFamily="34" charset="0"/>
                <a:cs typeface="Calibri" panose="020F0502020204030204" pitchFamily="34" charset="0"/>
              </a:rPr>
              <a:t> (New York and San Diego: UNICEF and University of California San Diego).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16427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2400" dirty="0">
                <a:effectLst/>
                <a:latin typeface="Calibri" panose="020F0502020204030204" pitchFamily="34" charset="0"/>
                <a:ea typeface="Calibri" panose="020F0502020204030204" pitchFamily="34" charset="0"/>
                <a:cs typeface="Calibri" panose="020F0502020204030204" pitchFamily="34" charset="0"/>
              </a:rPr>
              <a:t>After the previous slide is presented, engage the participants for two to five minutes discussing the questions on the slide here. Note that the questions are animated one by one. From the responses you can get an understanding of existing capacity. For example, some will call focus group discussions (FGDs) and in-depth interviews (IDIs) participatory (because there is interaction and they are participatory in this way), but what you want to know about are additional methods that are part of FGDs and IDIs, such as community mapping and body mapping. The aim of the question is to understand if they have moved beyond methods that extract info from people (classic IDI and FGD) to methods that engage people in sharing their knowledge/experience/analyses (PLA). Participants can unmute</a:t>
            </a:r>
            <a:r>
              <a:rPr lang="en-US" sz="2400" baseline="0" dirty="0">
                <a:effectLst/>
                <a:latin typeface="Calibri" panose="020F0502020204030204" pitchFamily="34" charset="0"/>
                <a:ea typeface="Calibri" panose="020F0502020204030204" pitchFamily="34" charset="0"/>
                <a:cs typeface="Calibri" panose="020F0502020204030204" pitchFamily="34" charset="0"/>
              </a:rPr>
              <a:t> or use the chat function.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2400" dirty="0">
                <a:effectLst/>
                <a:latin typeface="Calibri" panose="020F0502020204030204" pitchFamily="34" charset="0"/>
                <a:ea typeface="Calibri" panose="020F0502020204030204" pitchFamily="34" charset="0"/>
                <a:cs typeface="Calibri" panose="020F0502020204030204" pitchFamily="34" charset="0"/>
              </a:rPr>
              <a:t>After going through the previous slide, we’re now going to stop for a moment and reflect on the questions here in the context of your work.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Who among you have ever used participatory methods?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What kinds of approaches have you used?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What do/did you find helpful about these approaches?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Helvetica Neue"/>
              <a:sym typeface="Helvetica Neue"/>
            </a:endParaRPr>
          </a:p>
        </p:txBody>
      </p:sp>
    </p:spTree>
    <p:extLst>
      <p:ext uri="{BB962C8B-B14F-4D97-AF65-F5344CB8AC3E}">
        <p14:creationId xmlns:p14="http://schemas.microsoft.com/office/powerpoint/2010/main" val="408639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For this section, we’re going to introduce you to a resource developed to assess norms to inform programs called the ‘Social Norms Exploration Tool’ or SNET.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8951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b="0" dirty="0">
                <a:effectLst/>
                <a:latin typeface="Calibri" panose="020F0502020204030204" pitchFamily="34" charset="0"/>
                <a:ea typeface="Calibri" panose="020F0502020204030204" pitchFamily="34" charset="0"/>
                <a:cs typeface="Calibri" panose="020F0502020204030204" pitchFamily="34" charset="0"/>
              </a:rPr>
              <a:t>This is an optional clip of the SNET Video. </a:t>
            </a:r>
            <a:r>
              <a:rPr lang="en-US" sz="1800" dirty="0">
                <a:effectLst/>
                <a:latin typeface="Calibri" panose="020F0502020204030204" pitchFamily="34" charset="0"/>
                <a:ea typeface="Calibri" panose="020F0502020204030204" pitchFamily="34" charset="0"/>
                <a:cs typeface="Calibri" panose="020F0502020204030204" pitchFamily="34" charset="0"/>
              </a:rPr>
              <a:t>You can use this video to </a:t>
            </a:r>
            <a:r>
              <a:rPr lang="en-US" sz="1800" u="sng" dirty="0">
                <a:effectLst/>
                <a:latin typeface="Calibri" panose="020F0502020204030204" pitchFamily="34" charset="0"/>
                <a:ea typeface="Calibri" panose="020F0502020204030204" pitchFamily="34" charset="0"/>
                <a:cs typeface="Calibri" panose="020F0502020204030204" pitchFamily="34" charset="0"/>
              </a:rPr>
              <a:t>replace</a:t>
            </a:r>
            <a:r>
              <a:rPr lang="en-US" sz="1800" dirty="0">
                <a:effectLst/>
                <a:latin typeface="Calibri" panose="020F0502020204030204" pitchFamily="34" charset="0"/>
                <a:ea typeface="Calibri" panose="020F0502020204030204" pitchFamily="34" charset="0"/>
                <a:cs typeface="Calibri" panose="020F0502020204030204" pitchFamily="34" charset="0"/>
              </a:rPr>
              <a:t> the “What Is the SNET?” and “Using the SNET” slides (the following two slides).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SPEAKER</a:t>
            </a:r>
            <a:r>
              <a:rPr lang="en-US" sz="1800" dirty="0">
                <a:effectLst/>
                <a:latin typeface="Calibri" panose="020F0502020204030204" pitchFamily="34"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rPr>
              <a:t>NOTES</a:t>
            </a:r>
            <a:r>
              <a:rPr lang="en-US" sz="1800" dirty="0">
                <a:effectLst/>
                <a:latin typeface="Calibri" panose="020F0502020204030204" pitchFamily="34" charset="0"/>
                <a:ea typeface="Calibri" panose="020F0502020204030204" pitchFamily="34" charset="0"/>
              </a:rPr>
              <a:t>: This short video provides an overview of the SNET. </a:t>
            </a:r>
            <a:endParaRPr lang="en-US" dirty="0"/>
          </a:p>
        </p:txBody>
      </p:sp>
    </p:spTree>
    <p:extLst>
      <p:ext uri="{BB962C8B-B14F-4D97-AF65-F5344CB8AC3E}">
        <p14:creationId xmlns:p14="http://schemas.microsoft.com/office/powerpoint/2010/main" val="360427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b="1" dirty="0"/>
              <a:t>NOTE TO FACILITATOR:</a:t>
            </a:r>
            <a:r>
              <a:rPr lang="en-US" sz="2200" b="0" i="0" u="none" strike="noStrike" cap="none" baseline="0" dirty="0">
                <a:solidFill>
                  <a:srgbClr val="000000"/>
                </a:solidFill>
                <a:effectLst/>
                <a:latin typeface="Helvetica Neue"/>
                <a:ea typeface="Helvetica Neue"/>
                <a:cs typeface="Helvetica Neue"/>
                <a:sym typeface="Helvetica Neue"/>
              </a:rPr>
              <a:t> </a:t>
            </a:r>
            <a:r>
              <a:rPr lang="en-US" b="0" dirty="0"/>
              <a:t>Only use as starting slide if you are presenting all five modules </a:t>
            </a:r>
            <a:r>
              <a:rPr lang="en-US" b="1" dirty="0"/>
              <a:t>or </a:t>
            </a:r>
            <a:r>
              <a:rPr lang="en-US" b="0" dirty="0"/>
              <a:t>want to situate this module within the larger curriculum. </a:t>
            </a:r>
            <a:endParaRPr lang="en-US" sz="2200" b="0" i="0" u="none" strike="noStrike" cap="none" baseline="0" dirty="0">
              <a:solidFill>
                <a:srgbClr val="000000"/>
              </a:solidFill>
              <a:effectLst/>
              <a:latin typeface="Helvetica Neue"/>
              <a:ea typeface="Helvetica Neue"/>
              <a:cs typeface="Helvetica Neue"/>
              <a:sym typeface="Helvetica Neue"/>
            </a:endParaRPr>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endParaRPr lang="en-US" b="1" dirty="0"/>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b="1" dirty="0"/>
              <a:t>SPEAKER NOTES: </a:t>
            </a:r>
            <a:r>
              <a:rPr lang="en-US" dirty="0"/>
              <a:t>This training is part of a five-module course on norms-shifting</a:t>
            </a:r>
            <a:r>
              <a:rPr lang="en-US" baseline="0" dirty="0"/>
              <a:t> interventions; </a:t>
            </a:r>
            <a:r>
              <a:rPr lang="en-US" b="0" baseline="0" dirty="0"/>
              <a:t>a</a:t>
            </a:r>
            <a:r>
              <a:rPr lang="en-US" sz="2400" u="none" strike="noStrike" cap="none" dirty="0">
                <a:solidFill>
                  <a:srgbClr val="393941"/>
                </a:solidFill>
                <a:latin typeface="Gill Sans MT" panose="020B0502020104020203" pitchFamily="34" charset="77"/>
                <a:ea typeface="Gill Sans"/>
                <a:cs typeface="Gill Sans"/>
                <a:sym typeface="Gill Sans"/>
              </a:rPr>
              <a:t>s</a:t>
            </a:r>
            <a:r>
              <a:rPr lang="en-US" sz="2400" u="none" strike="noStrike" cap="none" baseline="0" dirty="0">
                <a:solidFill>
                  <a:srgbClr val="393941"/>
                </a:solidFill>
                <a:latin typeface="Gill Sans MT" panose="020B0502020104020203" pitchFamily="34" charset="77"/>
                <a:ea typeface="Gill Sans"/>
                <a:cs typeface="Gill Sans"/>
                <a:sym typeface="Gill Sans"/>
              </a:rPr>
              <a:t> a note, when we say n</a:t>
            </a:r>
            <a:r>
              <a:rPr lang="en-US" sz="2400" u="none" strike="noStrike" cap="none" dirty="0">
                <a:solidFill>
                  <a:srgbClr val="393941"/>
                </a:solidFill>
                <a:latin typeface="Gill Sans MT" panose="020B0502020104020203" pitchFamily="34" charset="77"/>
                <a:ea typeface="Gill Sans"/>
                <a:cs typeface="Gill Sans"/>
                <a:sym typeface="Gill Sans"/>
              </a:rPr>
              <a:t>orms-shifting</a:t>
            </a:r>
            <a:r>
              <a:rPr lang="en-US" sz="2400" u="none" strike="noStrike" cap="none" baseline="0" dirty="0">
                <a:solidFill>
                  <a:srgbClr val="393941"/>
                </a:solidFill>
                <a:latin typeface="Gill Sans MT" panose="020B0502020104020203" pitchFamily="34" charset="77"/>
                <a:ea typeface="Gill Sans"/>
                <a:cs typeface="Gill Sans"/>
                <a:sym typeface="Gill Sans"/>
              </a:rPr>
              <a:t> interventions, or NSIs, we mean those that may be standalone or may be activities integrated into a larger SBC intervention. T</a:t>
            </a:r>
            <a:r>
              <a:rPr lang="en-US" baseline="0" dirty="0"/>
              <a:t>he following modules cover the introduction, assessment, design, measurement, and scale-up of norms-shifting interventions. </a:t>
            </a:r>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endParaRPr lang="en-US" baseline="0" dirty="0"/>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baseline="0" dirty="0"/>
              <a:t>Now, let’s get started on our introduction to social norms and why they matter for SBC efforts. </a:t>
            </a:r>
            <a:endParaRPr lang="en-US" dirty="0"/>
          </a:p>
        </p:txBody>
      </p:sp>
    </p:spTree>
    <p:extLst>
      <p:ext uri="{BB962C8B-B14F-4D97-AF65-F5344CB8AC3E}">
        <p14:creationId xmlns:p14="http://schemas.microsoft.com/office/powerpoint/2010/main" val="69134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So, what is the SNET? The Social Norms Exploration Tool or “SNET” is a participatory learning and action (PLA) tool that informs a social norms exploration process. The SNET is designed to be a rapid assessment tool, and as such, it is a team-based, qualitative process. The SNET as a tool provides the step-by-step guidance for users. Through conducting a social norms exploration using the SNET, programs are able to determine the relevant reference groups and norms and the way norms work and are held in place in each context, including through positive and negative sanctions. Programs can then use the information in program design, strategy adjustment, and evaluation.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b="1" dirty="0"/>
          </a:p>
          <a:p>
            <a:endParaRPr lang="en-US" dirty="0"/>
          </a:p>
          <a:p>
            <a:endParaRPr lang="en-US" dirty="0"/>
          </a:p>
        </p:txBody>
      </p:sp>
    </p:spTree>
    <p:extLst>
      <p:ext uri="{BB962C8B-B14F-4D97-AF65-F5344CB8AC3E}">
        <p14:creationId xmlns:p14="http://schemas.microsoft.com/office/powerpoint/2010/main" val="540842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Now who should use the SNET and how and when should they do so? The SNET is primarily for program planners and implementers with experience in community-based development programming. It is not necessary that you have technical expertise in social norms or participatory research. The SNET is ideally used before a program is implemented, to inform norms-shifting strategies to reach program objectives. The SNET can also be applied mid-program to make course corrections. We’ve found that the SNET has been applicable in a variety of settings and programs, though materials need to be modified to suit the context that your program is taking place in.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2000" b="0" dirty="0"/>
          </a:p>
        </p:txBody>
      </p:sp>
    </p:spTree>
    <p:extLst>
      <p:ext uri="{BB962C8B-B14F-4D97-AF65-F5344CB8AC3E}">
        <p14:creationId xmlns:p14="http://schemas.microsoft.com/office/powerpoint/2010/main" val="2678663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indent="0">
              <a:buFontTx/>
              <a:buNone/>
            </a:pPr>
            <a:r>
              <a:rPr lang="en-US" b="1" dirty="0"/>
              <a:t>NOTES TO FACILITATOR: </a:t>
            </a:r>
            <a:r>
              <a:rPr lang="en-US" b="0" dirty="0"/>
              <a:t>This slide is animated. For each of the boxes, the text below will appear one at a time from left to right so that participants can focus on each point. </a:t>
            </a:r>
          </a:p>
          <a:p>
            <a:pPr marL="0" indent="0">
              <a:buFontTx/>
              <a:buNone/>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SPEAKER NOTES: </a:t>
            </a:r>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[Click for animation]</a:t>
            </a: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While a powerful consultation tool, the SNET offers the opportunity to go beyond mere consultation and promote the active participation by communities in the issues and interventions that shape their lives. Again, participatory approaches for learning are engaging with communities; the SNET combines an ever-growing toolkit of participatory and visual methods with natural interviewing methods and is intended to facilitate a process of collective analysis and learning.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rtl="0">
              <a:buFont typeface="Arial" panose="020B0604020202020204" pitchFamily="34" charset="0"/>
              <a:buChar char="•"/>
            </a:pPr>
            <a:endParaRPr lang="en-US" sz="2200" dirty="0">
              <a:effectLst/>
              <a:latin typeface="Helvetica Neue"/>
              <a:ea typeface="Helvetica Neue"/>
              <a:cs typeface="Helvetica Neue"/>
              <a:sym typeface="Helvetica Neue"/>
            </a:endParaRPr>
          </a:p>
          <a:p>
            <a:pPr marL="0" lvl="0" indent="0" rtl="0">
              <a:buFont typeface="Arial" panose="020B0604020202020204" pitchFamily="34" charset="0"/>
              <a:buNone/>
            </a:pPr>
            <a:r>
              <a:rPr lang="en-US" sz="2200" b="1" dirty="0">
                <a:effectLst/>
                <a:latin typeface="Helvetica Neue"/>
                <a:ea typeface="Helvetica Neue"/>
                <a:cs typeface="Helvetica Neue"/>
                <a:sym typeface="Helvetica Neue"/>
              </a:rPr>
              <a:t>[Click for animation]</a:t>
            </a: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 participatory tool, the SNET enables people in a given setting (i.e., a local context) to share their perceptions and identify, prioritize, and appraise social and other issues based on their knowledge of local conditions. More traditional, extractive research tends to “consult” communities and then take away the findings for analysis, with no assurance that they will be acted 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endParaRPr lang="en-US" sz="2200" dirty="0">
              <a:effectLst/>
              <a:latin typeface="Helvetica Neue"/>
              <a:ea typeface="Helvetica Neue"/>
              <a:cs typeface="Helvetica Neue"/>
              <a:sym typeface="Helvetica Neue"/>
            </a:endParaRPr>
          </a:p>
          <a:p>
            <a:pPr marL="0" lvl="0" indent="0">
              <a:buFont typeface="Arial" panose="020B0604020202020204" pitchFamily="34" charset="0"/>
              <a:buNone/>
            </a:pPr>
            <a:r>
              <a:rPr lang="en-US" sz="2200" b="1" dirty="0">
                <a:effectLst/>
                <a:latin typeface="Helvetica Neue"/>
                <a:ea typeface="Helvetica Neue"/>
                <a:cs typeface="Helvetica Neue"/>
                <a:sym typeface="Helvetica Neue"/>
              </a:rPr>
              <a:t>[Click for animation]</a:t>
            </a: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contrast, participatory tools combine the sharing of insights with analysis and, as such, provide a catalyst for the community itself (alongside the program staff) to act on what is uncovered.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marL="0" indent="0">
              <a:buFontTx/>
              <a:buNone/>
            </a:pPr>
            <a:r>
              <a:rPr lang="en-US" b="1" dirty="0"/>
              <a:t>REFERENCES: </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2000" dirty="0">
                <a:effectLst/>
                <a:latin typeface="Calibri" panose="020F0502020204030204" pitchFamily="34" charset="0"/>
                <a:ea typeface="Calibri" panose="020F0502020204030204" pitchFamily="34" charset="0"/>
              </a:rPr>
              <a:t>Passages Project and Learning Collaborative to Advance Normative Change, </a:t>
            </a:r>
            <a:r>
              <a:rPr lang="en-US" sz="2000" i="1" dirty="0">
                <a:effectLst/>
                <a:latin typeface="Calibri" panose="020F0502020204030204" pitchFamily="34" charset="0"/>
                <a:ea typeface="Calibri" panose="020F0502020204030204" pitchFamily="34" charset="0"/>
              </a:rPr>
              <a:t>Social Norms Exploration Tool</a:t>
            </a:r>
            <a:r>
              <a:rPr lang="en-US" sz="2000" dirty="0">
                <a:effectLst/>
                <a:latin typeface="Calibri" panose="020F0502020204030204" pitchFamily="34" charset="0"/>
                <a:ea typeface="Calibri" panose="020F0502020204030204" pitchFamily="34" charset="0"/>
              </a:rPr>
              <a:t> </a:t>
            </a:r>
            <a:r>
              <a:rPr lang="en-US" sz="2000" b="0" i="0" dirty="0">
                <a:effectLst/>
                <a:latin typeface="Helvetica Neue"/>
                <a:ea typeface="Helvetica Neue"/>
                <a:cs typeface="Helvetica Neue"/>
                <a:sym typeface="Helvetica Neue"/>
              </a:rPr>
              <a:t>(Washington, DC: Institute for Reproductive Health, Georgetown University, 2020)</a:t>
            </a:r>
            <a:r>
              <a:rPr lang="en-US" sz="2000" dirty="0">
                <a:effectLst/>
                <a:latin typeface="Calibri" panose="020F0502020204030204" pitchFamily="34" charset="0"/>
                <a:ea typeface="Calibri" panose="020F0502020204030204" pitchFamily="34" charset="0"/>
              </a:rPr>
              <a:t>. </a:t>
            </a:r>
            <a:endParaRPr lang="en-US" sz="2000" b="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US" sz="2400" i="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2400" i="0" dirty="0"/>
              <a:t>Sarah Thomas, </a:t>
            </a:r>
            <a:r>
              <a:rPr lang="en-US" sz="2400" i="1" dirty="0"/>
              <a:t>What is Participatory Learning and Action (PLA): An Introduction </a:t>
            </a:r>
            <a:r>
              <a:rPr lang="en-US" sz="2400" dirty="0"/>
              <a:t>University of </a:t>
            </a:r>
            <a:r>
              <a:rPr lang="en-US" sz="2400" dirty="0" err="1"/>
              <a:t>Wolverhampton</a:t>
            </a:r>
            <a:r>
              <a:rPr lang="en-US" sz="2400" dirty="0"/>
              <a:t>, Centre for International Development and Training. http://</a:t>
            </a:r>
            <a:r>
              <a:rPr lang="en-US" sz="2400" dirty="0" err="1"/>
              <a:t>idp</a:t>
            </a:r>
            <a:r>
              <a:rPr lang="en-US" sz="2400" dirty="0"/>
              <a:t>-key-</a:t>
            </a:r>
            <a:r>
              <a:rPr lang="en-US" sz="2400" dirty="0" err="1"/>
              <a:t>resources.org</a:t>
            </a:r>
            <a:r>
              <a:rPr lang="en-US" sz="2400" dirty="0"/>
              <a:t>/documents/0000/d04267/000.pdf.</a:t>
            </a:r>
            <a:endParaRPr lang="en-US" sz="2400" b="0" dirty="0"/>
          </a:p>
          <a:p>
            <a:pPr marL="0" indent="0">
              <a:buFontTx/>
              <a:buNone/>
            </a:pPr>
            <a:endParaRPr lang="en-US" b="1" dirty="0"/>
          </a:p>
          <a:p>
            <a:endParaRPr lang="en-US" dirty="0"/>
          </a:p>
        </p:txBody>
      </p:sp>
      <p:sp>
        <p:nvSpPr>
          <p:cNvPr id="4" name="Slide Number Placeholder 3"/>
          <p:cNvSpPr>
            <a:spLocks noGrp="1"/>
          </p:cNvSpPr>
          <p:nvPr>
            <p:ph type="sldNum" sz="quarter" idx="10"/>
          </p:nvPr>
        </p:nvSpPr>
        <p:spPr/>
        <p:txBody>
          <a:bodyPr lIns="93324" tIns="46662" rIns="93324" bIns="46662"/>
          <a:lstStyle/>
          <a:p>
            <a:pPr marL="0" marR="0" lvl="0" indent="0" algn="just" defTabSz="825500" rtl="0" eaLnBrk="1" fontAlgn="auto" latinLnBrk="0" hangingPunct="0">
              <a:lnSpc>
                <a:spcPct val="100000"/>
              </a:lnSpc>
              <a:spcBef>
                <a:spcPts val="0"/>
              </a:spcBef>
              <a:spcAft>
                <a:spcPts val="0"/>
              </a:spcAft>
              <a:buClrTx/>
              <a:buSzTx/>
              <a:buFontTx/>
              <a:buNone/>
              <a:tabLst/>
              <a:defRPr/>
            </a:pPr>
            <a:fld id="{C81BF2EC-6265-41FE-B7D2-8676BF3CBDB1}" type="slidenum">
              <a:rPr kumimoji="0" lang="en-US" sz="2300" b="0" i="0" u="none" strike="noStrike" kern="0" cap="none" spc="0" normalizeH="0" baseline="0" noProof="0" smtClean="0">
                <a:ln>
                  <a:noFill/>
                </a:ln>
                <a:solidFill>
                  <a:srgbClr val="A6A7AC"/>
                </a:solidFill>
                <a:effectLst/>
                <a:uLnTx/>
                <a:uFillTx/>
                <a:latin typeface="PT Sans"/>
                <a:ea typeface="+mn-ea"/>
                <a:cs typeface="+mn-c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32</a:t>
            </a:fld>
            <a:endParaRPr kumimoji="0" lang="en-US" sz="2300" b="0" i="0" u="none" strike="noStrike" kern="0" cap="none" spc="0" normalizeH="0" baseline="0" noProof="0" dirty="0">
              <a:ln>
                <a:noFill/>
              </a:ln>
              <a:solidFill>
                <a:srgbClr val="A6A7AC"/>
              </a:solidFill>
              <a:effectLst/>
              <a:uLnTx/>
              <a:uFillTx/>
              <a:latin typeface="PT Sans"/>
              <a:ea typeface="+mn-ea"/>
              <a:cs typeface="+mn-cs"/>
              <a:sym typeface="PT Sans"/>
            </a:endParaRPr>
          </a:p>
        </p:txBody>
      </p:sp>
    </p:spTree>
    <p:extLst>
      <p:ext uri="{BB962C8B-B14F-4D97-AF65-F5344CB8AC3E}">
        <p14:creationId xmlns:p14="http://schemas.microsoft.com/office/powerpoint/2010/main" val="2368165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b="1" dirty="0"/>
              <a:t>NOTES TO FACILITATOR: </a:t>
            </a:r>
            <a:r>
              <a:rPr lang="en-US" b="0" dirty="0"/>
              <a:t>Review this slide in advance to prepare the talking points. This is meant to be a quick summary of approaches included in the SNET, and facilitators should not dwell on this slide for long. </a:t>
            </a:r>
          </a:p>
          <a:p>
            <a:pPr marL="0" indent="0">
              <a:buFontTx/>
              <a:buNone/>
            </a:pPr>
            <a:endParaRPr lang="en-US" b="1" dirty="0"/>
          </a:p>
          <a:p>
            <a:pPr marL="0" marR="0">
              <a:spcBef>
                <a:spcPts val="0"/>
              </a:spcBef>
              <a:spcAft>
                <a:spcPts val="800"/>
              </a:spcAft>
            </a:pPr>
            <a:r>
              <a:rPr lang="en-US" b="1" dirty="0"/>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The SNET comprises five phases; in two of them, norms are assessed at the community level. This table lays out the activities associated with the SNET’s two assessment purposes: to identify reference groups and explore social norms.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SLIDE] For the two field-based phases; the first focuses on identifying references groups, for which one rapid exercise is provided. </a:t>
            </a:r>
            <a:r>
              <a:rPr lang="en-US" sz="1800" b="1" dirty="0">
                <a:effectLst/>
                <a:latin typeface="Calibri" panose="020F0502020204030204" pitchFamily="34" charset="0"/>
                <a:ea typeface="Calibri" panose="020F0502020204030204" pitchFamily="34" charset="0"/>
                <a:cs typeface="Calibri" panose="020F0502020204030204" pitchFamily="34" charset="0"/>
              </a:rPr>
              <a:t>[Read table content]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SLIDE] For the second field-based phase, the SNET provides three options for exploring norms within communities; user choose one. On the right-hand side you see the purpose and advantages of the exercises. As a program team, you plan and decide together which option(s) will work best for your setting. [</a:t>
            </a:r>
            <a:r>
              <a:rPr lang="en-US" sz="1800" b="1" dirty="0">
                <a:effectLst/>
                <a:latin typeface="Calibri" panose="020F0502020204030204" pitchFamily="34" charset="0"/>
                <a:ea typeface="Calibri" panose="020F0502020204030204" pitchFamily="34" charset="0"/>
                <a:cs typeface="Calibri" panose="020F0502020204030204" pitchFamily="34" charset="0"/>
              </a:rPr>
              <a:t>Read remaining table content]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the upcoming group activity, you’ll get the opportunity to try out either the Five Whys or Vignettes activities.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3041100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t>NOTES TO FACILITATOR: </a:t>
            </a:r>
            <a:r>
              <a:rPr lang="en-US" sz="1800" b="0" dirty="0">
                <a:effectLst/>
                <a:latin typeface="Calibri" panose="020F0502020204030204" pitchFamily="34" charset="0"/>
                <a:cs typeface="Calibri" panose="020F0502020204030204" pitchFamily="34" charset="0"/>
              </a:rPr>
              <a:t>This slide marks the beginning of </a:t>
            </a:r>
            <a:r>
              <a:rPr lang="en-US" sz="1800" dirty="0">
                <a:effectLst/>
                <a:latin typeface="Calibri" panose="020F0502020204030204" pitchFamily="34" charset="0"/>
                <a:ea typeface="Calibri" panose="020F0502020204030204" pitchFamily="34" charset="0"/>
                <a:cs typeface="Calibri" panose="020F0502020204030204" pitchFamily="34" charset="0"/>
              </a:rPr>
              <a:t>the group work section. It is critical that you review this section before facilitating. This is important for general flow and understanding but in particular because there are two options for group work, and you will need to choose in advance which to do.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1</a:t>
            </a:r>
            <a:r>
              <a:rPr lang="en-US" sz="1800" dirty="0">
                <a:effectLst/>
                <a:latin typeface="Calibri" panose="020F0502020204030204" pitchFamily="34" charset="0"/>
                <a:ea typeface="Calibri" panose="020F0502020204030204" pitchFamily="34" charset="0"/>
                <a:cs typeface="Calibri" panose="020F0502020204030204" pitchFamily="34" charset="0"/>
              </a:rPr>
              <a:t> will be if this training is taking place with various people from different settings, projects, organizations. You will use a case study to help ground the activities.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2</a:t>
            </a:r>
            <a:r>
              <a:rPr lang="en-US" sz="1800" dirty="0">
                <a:effectLst/>
                <a:latin typeface="Calibri" panose="020F0502020204030204" pitchFamily="34" charset="0"/>
                <a:ea typeface="Calibri" panose="020F0502020204030204" pitchFamily="34" charset="0"/>
                <a:cs typeface="Calibri" panose="020F0502020204030204" pitchFamily="34" charset="0"/>
              </a:rPr>
              <a:t> will be if this training is taking place with people from the same project. You will ask them to use their program to ground the activities.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 that for either option </a:t>
            </a:r>
            <a:r>
              <a:rPr lang="en-US" sz="1800" dirty="0">
                <a:effectLst/>
                <a:latin typeface="Calibri" panose="020F0502020204030204" pitchFamily="34" charset="0"/>
                <a:ea typeface="Calibri" panose="020F0502020204030204" pitchFamily="34" charset="0"/>
                <a:cs typeface="Calibri" panose="020F0502020204030204" pitchFamily="34" charset="0"/>
              </a:rPr>
              <a:t>you will run through the explanation for the exercise and then gather the group back together for a plenary reflection before closing this section.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Make sure to remove/hide the group work option you chose not to use.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Now we’re going to try it by breaking into groups to conduct activities to inform a norms assessment together.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sz="1800" dirty="0"/>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2714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You will only show the slides for this case study if you’re doing group work Option 1.</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In order to inform our activities together, I’m going to provide a case study so that we can use this program context to conduct our activities. To practice norms assessments, our case study today will be a project by USAID and FHI 360 that aims to improve health among women and youth in Tanzania called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which means “let’s talk about health” in Kiswahili.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5769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Read slide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2464222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FHI-360’S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Project catalyzes opportunities to improve health status, especially among women and youth, by transforming socio-cultural norms and supporting the adoption of healthier behaviors.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staff followed the SNET process to identify the behaviors of interest and target populations, as well as establishing the goal and specific objectives of the activity.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included two platforms – one for pregnant and caregiving adults, called NAWEZA, and one for youth, ages15-24, called SITETEREKI, which includes  a range of SBC activities and materials and activities to reach key groups: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NAWEZA activities include radio shows, spots, social media, community radio, community theatre, small group dialogue, household and facility counselling, supportive materials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SITETEREKI activities include radio shows, spots, community radio, youth magnet theatre, small group dialogue, service referrals, household and facility counselling, supportive print materials and message guides.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USAID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FP Overview Presentation &amp; USAID TULONGE AFYA PROJECT Fact Sheet.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742950" indent="-742950" algn="l" hangingPunct="1">
              <a:spcAft>
                <a:spcPts val="1200"/>
              </a:spcAft>
              <a:buFont typeface="+mj-lt"/>
              <a:buAutoNum type="arabicPeriod"/>
            </a:pPr>
            <a:endParaRPr lang="en-US" sz="2000"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617505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2400" b="1" dirty="0"/>
              <a:t>NOTES TO FACILITATOR: </a:t>
            </a:r>
            <a:r>
              <a:rPr lang="en-US" sz="2400" b="0" dirty="0"/>
              <a:t>N/A</a:t>
            </a:r>
          </a:p>
          <a:p>
            <a:pPr marL="0" indent="0">
              <a:buFontTx/>
              <a:buNone/>
            </a:pPr>
            <a:endParaRPr lang="en-US" sz="2400" b="1" dirty="0"/>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t>SPEAKER NOTES: </a:t>
            </a:r>
            <a:endParaRPr lang="en-US" sz="2400" dirty="0"/>
          </a:p>
          <a:p>
            <a:endParaRPr lang="en-US" dirty="0"/>
          </a:p>
          <a:p>
            <a:pPr algn="l">
              <a:spcAft>
                <a:spcPts val="1200"/>
              </a:spcAft>
            </a:pPr>
            <a:r>
              <a:rPr lang="en-US" sz="2800" dirty="0"/>
              <a:t>The key groups and behaviors explored by </a:t>
            </a:r>
            <a:r>
              <a:rPr lang="en-US" sz="2800" dirty="0" err="1"/>
              <a:t>Tuloge</a:t>
            </a:r>
            <a:r>
              <a:rPr lang="en-US" sz="2800" dirty="0"/>
              <a:t> Afya included: </a:t>
            </a:r>
          </a:p>
          <a:p>
            <a:pPr algn="l">
              <a:spcAft>
                <a:spcPts val="1200"/>
              </a:spcAft>
            </a:pPr>
            <a:r>
              <a:rPr lang="en-US" sz="2800" dirty="0"/>
              <a:t/>
            </a:r>
            <a:br>
              <a:rPr lang="en-US" sz="2800" dirty="0"/>
            </a:br>
            <a:r>
              <a:rPr lang="en-US" sz="2800" dirty="0"/>
              <a:t>1. </a:t>
            </a:r>
            <a:r>
              <a:rPr lang="en-US" sz="2800" b="1" dirty="0"/>
              <a:t>Adults (18-49 years) on the NAWEZA platform</a:t>
            </a:r>
          </a:p>
          <a:p>
            <a:pPr lvl="1" algn="l">
              <a:spcAft>
                <a:spcPts val="1200"/>
              </a:spcAft>
            </a:pPr>
            <a:r>
              <a:rPr lang="en-US" sz="2800" dirty="0"/>
              <a:t>- Use of modern contraceptive methods.</a:t>
            </a:r>
          </a:p>
          <a:p>
            <a:pPr lvl="1" algn="l">
              <a:spcAft>
                <a:spcPts val="1200"/>
              </a:spcAft>
            </a:pPr>
            <a:r>
              <a:rPr lang="en-US" sz="2800" dirty="0"/>
              <a:t>- Discussion of family planning with partners.</a:t>
            </a:r>
          </a:p>
          <a:p>
            <a:pPr lvl="1" algn="l">
              <a:spcAft>
                <a:spcPts val="1200"/>
              </a:spcAft>
            </a:pPr>
            <a:r>
              <a:rPr lang="en-US" sz="2800" dirty="0"/>
              <a:t>- Seeking health care for postpartum family planning options.</a:t>
            </a:r>
          </a:p>
          <a:p>
            <a:pPr lvl="1" algn="l">
              <a:spcAft>
                <a:spcPts val="1200"/>
              </a:spcAft>
            </a:pPr>
            <a:r>
              <a:rPr lang="en-US" sz="2800" dirty="0"/>
              <a:t>- Use of modern contraception post-live birth for 24 months.</a:t>
            </a:r>
            <a:br>
              <a:rPr lang="en-US" sz="2800" dirty="0"/>
            </a:br>
            <a:endParaRPr lang="en-US" sz="2800" dirty="0"/>
          </a:p>
          <a:p>
            <a:pPr algn="l">
              <a:spcAft>
                <a:spcPts val="1200"/>
              </a:spcAft>
            </a:pPr>
            <a:r>
              <a:rPr lang="en-US" sz="2800" dirty="0"/>
              <a:t>2. </a:t>
            </a:r>
            <a:r>
              <a:rPr lang="en-US" sz="2800" b="1" dirty="0"/>
              <a:t>Youth (15-24 years) on the SITETEREKI platform</a:t>
            </a:r>
          </a:p>
          <a:p>
            <a:pPr lvl="1" algn="l">
              <a:spcAft>
                <a:spcPts val="1200"/>
              </a:spcAft>
            </a:pPr>
            <a:r>
              <a:rPr lang="en-US" sz="2800" dirty="0"/>
              <a:t>- Use of modern contraceptive methods.</a:t>
            </a:r>
          </a:p>
          <a:p>
            <a:pPr lvl="1" algn="l">
              <a:spcAft>
                <a:spcPts val="1200"/>
              </a:spcAft>
            </a:pPr>
            <a:r>
              <a:rPr lang="en-US" sz="2800" dirty="0"/>
              <a:t>- Delay first pregnancies and space future pregnancies.</a:t>
            </a:r>
          </a:p>
          <a:p>
            <a:pPr lvl="1" algn="l">
              <a:spcAft>
                <a:spcPts val="1200"/>
              </a:spcAft>
            </a:pPr>
            <a:r>
              <a:rPr lang="en-US" sz="2800" dirty="0"/>
              <a:t>- Correct and consistent use of condoms.</a:t>
            </a:r>
            <a:br>
              <a:rPr lang="en-US" sz="2800" dirty="0"/>
            </a:br>
            <a:endParaRPr lang="en-US" sz="2800" dirty="0"/>
          </a:p>
          <a:p>
            <a:pPr algn="l">
              <a:spcAft>
                <a:spcPts val="1200"/>
              </a:spcAft>
            </a:pPr>
            <a:r>
              <a:rPr lang="en-US" sz="2800" b="1" dirty="0"/>
              <a:t>3. Health workers</a:t>
            </a:r>
          </a:p>
          <a:p>
            <a:pPr lvl="1" algn="l">
              <a:spcAft>
                <a:spcPts val="1200"/>
              </a:spcAft>
            </a:pPr>
            <a:r>
              <a:rPr lang="en-US" sz="3200" dirty="0"/>
              <a:t>- FP Counselling on range of postpartum family planning options available.</a:t>
            </a:r>
          </a:p>
          <a:p>
            <a:pPr marL="457200" lvl="1" indent="-457200" algn="l">
              <a:spcAft>
                <a:spcPts val="1200"/>
              </a:spcAft>
              <a:buFontTx/>
              <a:buChar char="-"/>
            </a:pPr>
            <a:r>
              <a:rPr lang="en-US" sz="3200" dirty="0"/>
              <a:t>Provide quality, confidential, and nonjudgmental reproductive health services to youth</a:t>
            </a:r>
          </a:p>
          <a:p>
            <a:pPr marL="457200" lvl="1" indent="-457200" algn="l">
              <a:spcAft>
                <a:spcPts val="1200"/>
              </a:spcAft>
              <a:buFontTx/>
              <a:buChar char="-"/>
            </a:pPr>
            <a:endParaRPr lang="en-US" sz="3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98234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N/A</a:t>
            </a:r>
          </a:p>
          <a:p>
            <a:pPr marL="285750" indent="-285750" algn="l">
              <a:spcAft>
                <a:spcPts val="1200"/>
              </a:spcAft>
              <a:buFont typeface="Arial" panose="020B0604020202020204" pitchFamily="34" charset="0"/>
              <a:buChar char="•"/>
            </a:pPr>
            <a:r>
              <a:rPr lang="en-GB" sz="1800" dirty="0"/>
              <a:t>The </a:t>
            </a:r>
            <a:r>
              <a:rPr lang="en-GB" sz="1800" dirty="0" err="1"/>
              <a:t>Tulonge</a:t>
            </a:r>
            <a:r>
              <a:rPr lang="en-GB" sz="1800" dirty="0"/>
              <a:t> </a:t>
            </a:r>
            <a:r>
              <a:rPr lang="en-GB" sz="1800" dirty="0" err="1"/>
              <a:t>Afya</a:t>
            </a:r>
            <a:r>
              <a:rPr lang="en-GB" sz="1800" dirty="0"/>
              <a:t> team used the SNET to unpack social norms preventing the uptake of family planning across priority regions</a:t>
            </a:r>
          </a:p>
          <a:p>
            <a:pPr marL="285750" indent="-285750" algn="l">
              <a:spcAft>
                <a:spcPts val="1200"/>
              </a:spcAft>
              <a:buFont typeface="Arial" panose="020B0604020202020204" pitchFamily="34" charset="0"/>
              <a:buChar char="•"/>
            </a:pPr>
            <a:r>
              <a:rPr lang="en-GB" sz="1800" dirty="0"/>
              <a:t>Through the SNET process, the team gained important insights on reference groups and prevalent FP-related social norms for key groups in both adult and youth cohorts</a:t>
            </a:r>
          </a:p>
          <a:p>
            <a:pPr marL="285750" indent="-285750" algn="l">
              <a:spcAft>
                <a:spcPts val="1200"/>
              </a:spcAft>
              <a:buFont typeface="Arial" panose="020B0604020202020204" pitchFamily="34" charset="0"/>
              <a:buChar char="•"/>
            </a:pPr>
            <a:r>
              <a:rPr lang="en-GB" sz="1800" dirty="0"/>
              <a:t>The findings from the SNET enabled </a:t>
            </a:r>
            <a:r>
              <a:rPr lang="en-GB" sz="1800" dirty="0" err="1"/>
              <a:t>Tulonge</a:t>
            </a:r>
            <a:r>
              <a:rPr lang="en-GB" sz="1800" dirty="0"/>
              <a:t> </a:t>
            </a:r>
            <a:r>
              <a:rPr lang="en-GB" sz="1800" dirty="0" err="1"/>
              <a:t>Afya</a:t>
            </a:r>
            <a:r>
              <a:rPr lang="en-GB" sz="1800" dirty="0"/>
              <a:t> to </a:t>
            </a:r>
            <a:r>
              <a:rPr lang="en-US" sz="1800" dirty="0"/>
              <a:t>identify social norms inhibiting uptake of priority FP behaviors</a:t>
            </a:r>
          </a:p>
          <a:p>
            <a:pPr marL="285750" indent="-285750" algn="l">
              <a:spcAft>
                <a:spcPts val="1200"/>
              </a:spcAft>
              <a:buFont typeface="Arial" panose="020B0604020202020204" pitchFamily="34" charset="0"/>
              <a:buChar char="•"/>
            </a:pPr>
            <a:r>
              <a:rPr lang="en-US" sz="1800" dirty="0"/>
              <a:t>The project now plans to deepen its family planning implementation and develop new approaches and materials to address these norms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REFERENCES: </a:t>
            </a:r>
          </a:p>
          <a:p>
            <a:pPr marL="0" marR="0" lvl="0" indent="0"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2000" b="0" dirty="0"/>
          </a:p>
          <a:p>
            <a:endParaRPr lang="en-US"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408051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kumimoji="0" lang="en-US" sz="2200" b="1" i="0" u="none" strike="noStrike" kern="0" cap="none" spc="0" normalizeH="0" baseline="0" noProof="0" dirty="0">
                <a:ln>
                  <a:noFill/>
                </a:ln>
                <a:solidFill>
                  <a:srgbClr val="000000"/>
                </a:solidFill>
                <a:effectLst/>
                <a:uLnTx/>
                <a:uFillTx/>
                <a:latin typeface="Helvetica Neue"/>
                <a:sym typeface="Helvetica Neue"/>
              </a:rPr>
              <a:t>NOTE TO FACILITATOR:</a:t>
            </a:r>
            <a:r>
              <a:rPr kumimoji="0" lang="en-US" sz="2200" b="0" i="0" u="none" strike="noStrike" kern="0" cap="none" spc="0" normalizeH="0" baseline="0" noProof="0" dirty="0">
                <a:ln>
                  <a:noFill/>
                </a:ln>
                <a:solidFill>
                  <a:srgbClr val="000000"/>
                </a:solidFill>
                <a:effectLst/>
                <a:uLnTx/>
                <a:uFillTx/>
                <a:latin typeface="Helvetica Neue"/>
                <a:sym typeface="Helvetica Neue"/>
              </a:rPr>
              <a:t> After your welcome and introductions, lead participants into an icebreaker/activity to jump start the session. Examples of short activities on social norms include:</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kumimoji="0" lang="en-US" sz="2200" b="0" i="0" u="none" strike="noStrike" kern="0" cap="none" spc="0" normalizeH="0" baseline="0" noProof="0" dirty="0">
              <a:ln>
                <a:noFill/>
              </a:ln>
              <a:solidFill>
                <a:srgbClr val="000000"/>
              </a:solidFill>
              <a:effectLst/>
              <a:uLnTx/>
              <a:uFillTx/>
              <a:latin typeface="Helvetica Neue"/>
              <a:sym typeface="Helvetica Neue"/>
            </a:endParaRPr>
          </a:p>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kumimoji="0" lang="en-US" sz="2200" b="0" i="0" u="none" strike="noStrike" kern="0" cap="none" spc="0" normalizeH="0" baseline="0" noProof="0" dirty="0">
                <a:ln>
                  <a:noFill/>
                </a:ln>
                <a:solidFill>
                  <a:srgbClr val="000000"/>
                </a:solidFill>
                <a:effectLst/>
                <a:uLnTx/>
                <a:uFillTx/>
                <a:latin typeface="Helvetica Neue"/>
                <a:sym typeface="Helvetica Neue"/>
              </a:rPr>
              <a:t>Take a quick poll (either out loud or through the poll function in a virtual training) </a:t>
            </a:r>
            <a:r>
              <a:rPr kumimoji="0" lang="en-US" sz="2200" b="0" i="0" u="sng" strike="noStrike" kern="0" cap="none" spc="0" normalizeH="0" baseline="0" noProof="0" dirty="0">
                <a:ln>
                  <a:noFill/>
                </a:ln>
                <a:solidFill>
                  <a:srgbClr val="000000"/>
                </a:solidFill>
                <a:effectLst/>
                <a:uLnTx/>
                <a:uFillTx/>
                <a:latin typeface="Helvetica Neue"/>
                <a:sym typeface="Helvetica Neue"/>
              </a:rPr>
              <a:t>to see where participants feel they are on scale of one to four.</a:t>
            </a:r>
            <a:r>
              <a:rPr kumimoji="0" lang="en-US" sz="2200" b="0" i="0" u="none" strike="noStrike" kern="0" cap="none" spc="0" normalizeH="0" baseline="0" noProof="0" dirty="0">
                <a:ln>
                  <a:noFill/>
                </a:ln>
                <a:solidFill>
                  <a:srgbClr val="000000"/>
                </a:solidFill>
                <a:effectLst/>
                <a:uLnTx/>
                <a:uFillTx/>
                <a:latin typeface="Helvetica Neue"/>
                <a:sym typeface="Helvetica Neue"/>
              </a:rPr>
              <a:t>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kumimoji="0" lang="en-US" sz="2200" b="0" i="0" u="none" strike="noStrike" kern="0" cap="none" spc="0" normalizeH="0" baseline="0" noProof="0" dirty="0">
                <a:ln>
                  <a:noFill/>
                </a:ln>
                <a:solidFill>
                  <a:srgbClr val="000000"/>
                </a:solidFill>
                <a:effectLst/>
                <a:uLnTx/>
                <a:uFillTx/>
                <a:latin typeface="Helvetica Neue"/>
                <a:sym typeface="Helvetica Neue"/>
              </a:rPr>
              <a:t>Ask participants </a:t>
            </a:r>
            <a:r>
              <a:rPr kumimoji="0" lang="en-US" sz="2200" b="0" i="0" u="none" strike="noStrike" kern="0" cap="none" spc="0" normalizeH="0" baseline="0" noProof="0">
                <a:ln>
                  <a:noFill/>
                </a:ln>
                <a:solidFill>
                  <a:srgbClr val="000000"/>
                </a:solidFill>
                <a:effectLst/>
                <a:uLnTx/>
                <a:uFillTx/>
                <a:latin typeface="Helvetica Neue"/>
                <a:sym typeface="Helvetica Neue"/>
              </a:rPr>
              <a:t>to shares </a:t>
            </a:r>
            <a:r>
              <a:rPr kumimoji="0" lang="en-US" sz="2200" b="0" i="0" u="sng" strike="noStrike" kern="0" cap="none" spc="0" normalizeH="0" baseline="0" noProof="0" dirty="0">
                <a:ln>
                  <a:noFill/>
                </a:ln>
                <a:solidFill>
                  <a:srgbClr val="000000"/>
                </a:solidFill>
                <a:effectLst/>
                <a:uLnTx/>
                <a:uFillTx/>
                <a:latin typeface="Helvetica Neue"/>
                <a:sym typeface="Helvetica Neue"/>
              </a:rPr>
              <a:t>one thing they know and one thing they would like to know about [social norms].</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kumimoji="0" lang="en-US" sz="2200" b="0" i="0" u="sng" strike="noStrike" kern="0" cap="none" spc="0" normalizeH="0" baseline="0" noProof="0" dirty="0">
                <a:ln>
                  <a:noFill/>
                </a:ln>
                <a:solidFill>
                  <a:srgbClr val="000000"/>
                </a:solidFill>
                <a:effectLst/>
                <a:uLnTx/>
                <a:uFillTx/>
                <a:latin typeface="Helvetica Neue"/>
                <a:sym typeface="Helvetica Neue"/>
              </a:rPr>
              <a:t>Match words and definitions related to the topic of social norms.</a:t>
            </a:r>
          </a:p>
          <a:p>
            <a:endParaRPr lang="en-US" dirty="0"/>
          </a:p>
        </p:txBody>
      </p:sp>
    </p:spTree>
    <p:extLst>
      <p:ext uri="{BB962C8B-B14F-4D97-AF65-F5344CB8AC3E}">
        <p14:creationId xmlns:p14="http://schemas.microsoft.com/office/powerpoint/2010/main" val="4145101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dirty="0"/>
              <a:t>SPEAKER NOTES: </a:t>
            </a:r>
            <a:r>
              <a:rPr lang="en-US" b="0" dirty="0"/>
              <a:t> Explain that participants will have one of two options to complete an upcoming exercise. They can rely on a case study that is described in their handouts, or they can use their own program as</a:t>
            </a:r>
            <a:r>
              <a:rPr lang="en-US" b="0" baseline="0" dirty="0"/>
              <a:t> the example to complete the exercise.</a:t>
            </a:r>
          </a:p>
          <a:p>
            <a:pPr marL="0" marR="0" lvl="0" indent="0" defTabSz="457200" eaLnBrk="1" fontAlgn="auto" latinLnBrk="0" hangingPunct="1">
              <a:lnSpc>
                <a:spcPct val="117999"/>
              </a:lnSpc>
              <a:spcBef>
                <a:spcPts val="0"/>
              </a:spcBef>
              <a:spcAft>
                <a:spcPts val="0"/>
              </a:spcAft>
              <a:buClrTx/>
              <a:buSzTx/>
              <a:buFontTx/>
              <a:buNone/>
              <a:tabLst/>
              <a:defRPr/>
            </a:pPr>
            <a:endParaRPr lang="en-US" b="0" baseline="0" dirty="0"/>
          </a:p>
          <a:p>
            <a:pPr marL="0" marR="0" lvl="0" indent="0" defTabSz="457200" eaLnBrk="1" fontAlgn="auto" latinLnBrk="0" hangingPunct="1">
              <a:lnSpc>
                <a:spcPct val="117999"/>
              </a:lnSpc>
              <a:spcBef>
                <a:spcPts val="0"/>
              </a:spcBef>
              <a:spcAft>
                <a:spcPts val="0"/>
              </a:spcAft>
              <a:buClrTx/>
              <a:buSzTx/>
              <a:buFontTx/>
              <a:buNone/>
              <a:tabLst/>
              <a:defRPr/>
            </a:pPr>
            <a:r>
              <a:rPr lang="en-US" b="0" baseline="0" dirty="0"/>
              <a:t>Divide the participants into groups depending on their choice of the case study provided or their own program. Use the following slide to organize the groups. Once in their groups, participants have the option of working on a problem tree, a vignette, or the five whys exercise.</a:t>
            </a:r>
            <a:endParaRPr lang="en-US" dirty="0"/>
          </a:p>
          <a:p>
            <a:endParaRPr lang="en-US" dirty="0"/>
          </a:p>
        </p:txBody>
      </p:sp>
    </p:spTree>
    <p:extLst>
      <p:ext uri="{BB962C8B-B14F-4D97-AF65-F5344CB8AC3E}">
        <p14:creationId xmlns:p14="http://schemas.microsoft.com/office/powerpoint/2010/main" val="1346766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b="1" dirty="0"/>
              <a:t>NOTES TO FACILITATOR: </a:t>
            </a:r>
            <a:r>
              <a:rPr lang="en-US" b="0" dirty="0"/>
              <a:t>This slide is not meant to be shown; it’s to help you get organized. You could show this or imitate it on a flip chart if helpful. </a:t>
            </a:r>
            <a:endParaRPr lang="en-US" b="1" dirty="0"/>
          </a:p>
          <a:p>
            <a:pPr marL="0" indent="0">
              <a:buFontTx/>
              <a:buNone/>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SPEAKER NOTES: </a:t>
            </a:r>
            <a:r>
              <a:rPr lang="en-US" b="0" dirty="0"/>
              <a:t>N/A</a:t>
            </a:r>
            <a:endParaRPr lang="en-US" b="1" dirty="0"/>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REFERENCES: </a:t>
            </a:r>
            <a:r>
              <a:rPr lang="en-US" b="0" dirty="0"/>
              <a:t>N/A</a:t>
            </a:r>
            <a:endParaRPr lang="en-US" dirty="0"/>
          </a:p>
          <a:p>
            <a:endParaRPr lang="en-US" dirty="0"/>
          </a:p>
        </p:txBody>
      </p:sp>
    </p:spTree>
    <p:extLst>
      <p:ext uri="{BB962C8B-B14F-4D97-AF65-F5344CB8AC3E}">
        <p14:creationId xmlns:p14="http://schemas.microsoft.com/office/powerpoint/2010/main" val="2434141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For this slide, you’ll read through the notes below and allow for any questions or clarifications to the process from participants. Then you’ll send participants to breakout groups. We recommend using shared Google sheets or other format for the groups to record discussions.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SPEAKER NOTES</a:t>
            </a:r>
            <a:r>
              <a:rPr lang="en-US" sz="1800" dirty="0">
                <a:effectLst/>
                <a:latin typeface="Calibri" panose="020F0502020204030204" pitchFamily="34" charset="0"/>
                <a:ea typeface="Calibri" panose="020F0502020204030204" pitchFamily="34" charset="0"/>
              </a:rPr>
              <a:t>: For this group work, the aim is to use the program case study to assess norms to inform programs, using an assessment tool—either a vignette or the five whys. Using a key behavior from the case study example, we will separate into groups and test out two different participatory activities to assess social norms. We’ll act creatively to test the approach and come up with illustrative results. To close, we’ll come back together and hear the results from each group and discuss the experience of using the activity. A few guiding questions will shape our discussion. Before we break out into our groups, let’s randomly assign the two types of exercises to the groups.</a:t>
            </a:r>
            <a:endParaRPr lang="en-US" b="1" dirty="0"/>
          </a:p>
          <a:p>
            <a:endParaRPr lang="en-US" dirty="0"/>
          </a:p>
          <a:p>
            <a:endParaRPr lang="en-US" dirty="0"/>
          </a:p>
        </p:txBody>
      </p:sp>
    </p:spTree>
    <p:extLst>
      <p:ext uri="{BB962C8B-B14F-4D97-AF65-F5344CB8AC3E}">
        <p14:creationId xmlns:p14="http://schemas.microsoft.com/office/powerpoint/2010/main" val="2104239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Send participants to breakout rooms and activate the Google sheet. If using a method other than Google Sheets, change the speaker notes below to reflect the alternate platform.</a:t>
            </a:r>
            <a:endParaRPr lang="en-US" sz="1800" dirty="0"/>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Once your group has finished the activity, you’ll need to prepare to report out to the larger group regardless of which assignment approach you worked on. Each group will record key points of their discussion in the Google sheet. You will have access to these questions in your groups as well!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1504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ACTIVITY OPTION 1 FIVE WHYS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This slide should only be shown to the group working on the five whys. Ask participants to refer to the corresponding handouts with these instructions for this exercise.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r>
              <a:rPr lang="en-US" sz="1800" dirty="0">
                <a:effectLst/>
                <a:latin typeface="Calibri" panose="020F0502020204030204" pitchFamily="34" charset="0"/>
                <a:ea typeface="Calibri" panose="020F0502020204030204" pitchFamily="34" charset="0"/>
                <a:cs typeface="Calibri" panose="020F0502020204030204" pitchFamily="34" charset="0"/>
              </a:rPr>
              <a:t> The five whys help identify reasons (or root causes) of a behavior and prioritize the most important reasons. For the five whys, you’ll use the identified behavior of interest and use probing and digging techniques to focus in on why the behavior happens to uncover underlying factors. For each explanation that emerges to explain</a:t>
            </a:r>
            <a:r>
              <a:rPr lang="en-US" sz="1800" baseline="0" dirty="0">
                <a:effectLst/>
                <a:latin typeface="Calibri" panose="020F0502020204030204" pitchFamily="34" charset="0"/>
                <a:ea typeface="Calibri" panose="020F0502020204030204" pitchFamily="34" charset="0"/>
                <a:cs typeface="Calibri" panose="020F0502020204030204" pitchFamily="34" charset="0"/>
              </a:rPr>
              <a:t> “why” a behavior happens</a:t>
            </a:r>
            <a:r>
              <a:rPr lang="en-US" sz="1800" dirty="0">
                <a:effectLst/>
                <a:latin typeface="Calibri" panose="020F0502020204030204" pitchFamily="34" charset="0"/>
                <a:ea typeface="Calibri" panose="020F0502020204030204" pitchFamily="34" charset="0"/>
                <a:cs typeface="Calibri" panose="020F0502020204030204" pitchFamily="34" charset="0"/>
              </a:rPr>
              <a:t>, ask "why?” four more times, diving deeper into each explanation given (you’ll do this for each “why?” you first listed). Examine the factors that emerged and circle any that are norms-focused. Once selected, discuss of each of the circled norms-focused factors. Why do these happen? Are there positive or negative sanctions for complying or not complying?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a:p>
            <a:endParaRPr lang="en-US" dirty="0"/>
          </a:p>
        </p:txBody>
      </p:sp>
    </p:spTree>
    <p:extLst>
      <p:ext uri="{BB962C8B-B14F-4D97-AF65-F5344CB8AC3E}">
        <p14:creationId xmlns:p14="http://schemas.microsoft.com/office/powerpoint/2010/main" val="612666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ACTIVITY OPTION 2 VIGNETTES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slide should only be shown to the group working on the vignettes. Ask participants to refer to the corresponding handouts with the instructions for this exercise.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Vignettes are fictional stories that help explore the social norms that influence the behavior(s) of interest and understand the extent that norms or sanctions are influencing behaviors. You’ll develop a vignette (short story) for group discussions focused on one behavior that you think would be contextually relevant. Your vignette should be a story and have the following elements: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 introduction to the context; be specific but simple, present a situation about the behavior or absence of a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 situation where a social norm is challenged or broken (and sanctions).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Reference groups.</a:t>
            </a: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Open-ended questions to engage with the story about norms.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2000" b="0" dirty="0"/>
          </a:p>
        </p:txBody>
      </p:sp>
    </p:spTree>
    <p:extLst>
      <p:ext uri="{BB962C8B-B14F-4D97-AF65-F5344CB8AC3E}">
        <p14:creationId xmlns:p14="http://schemas.microsoft.com/office/powerpoint/2010/main" val="1532830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REPORTING OUT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Bring the small groups back from the breakout rooms. Display the Google sheet showing the results of each group one at a time. You may choose to unhide this slide to show on screen before you display the Google sheet.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Each group will first present the results of their activity:</a:t>
            </a:r>
          </a:p>
          <a:p>
            <a:pPr marL="285750" marR="0" indent="-28575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Which norms assessment tool did the group use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(five whys or vignette)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Did your assessment answer the four critical social norms exploration questions?  [prompt] What was covered and what was not well covered or missed?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reference groups were identified?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2"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social norms emerged?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2"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What other factors emerged?</a:t>
            </a:r>
            <a:endParaRPr lang="en-US" sz="1800" b="1" dirty="0"/>
          </a:p>
          <a:p>
            <a:pPr marL="0" marR="0" lvl="1"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US" b="0" dirty="0"/>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endParaRPr lang="en-US" dirty="0"/>
          </a:p>
        </p:txBody>
      </p:sp>
    </p:spTree>
    <p:extLst>
      <p:ext uri="{BB962C8B-B14F-4D97-AF65-F5344CB8AC3E}">
        <p14:creationId xmlns:p14="http://schemas.microsoft.com/office/powerpoint/2010/main" val="1286828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REPORTING OUT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These are final questions again to be asked in plenary (time permitting, if it’s an issue—use your judgment to decide). These are more general reflections questions to create a bridge between the activities and the closing section to come.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To close our norms exploration, I wanted to take time to reflect on some final questions. Using your chat boxes, please share your thoughts.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surprised you about your work assessing norms? Any “aha” moments?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do you see as different between these approaches and other formative assessments you may have done or may be doing?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How might you integrate these approaches or norms-focused questions in your formative assessments?</a:t>
            </a:r>
          </a:p>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r>
              <a:rPr lang="en-US" sz="1800" dirty="0">
                <a:effectLst/>
                <a:latin typeface="Calibri" panose="020F0502020204030204" pitchFamily="34" charset="0"/>
                <a:ea typeface="Calibri" panose="020F0502020204030204" pitchFamily="34" charset="0"/>
                <a:cs typeface="Calibri" panose="020F0502020204030204" pitchFamily="34" charset="0"/>
              </a:rPr>
              <a:t>: N/A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b="1" dirty="0"/>
          </a:p>
        </p:txBody>
      </p:sp>
    </p:spTree>
    <p:extLst>
      <p:ext uri="{BB962C8B-B14F-4D97-AF65-F5344CB8AC3E}">
        <p14:creationId xmlns:p14="http://schemas.microsoft.com/office/powerpoint/2010/main" val="3213461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the final slide in this section, before the closing section. This is meant to help close the group work out and act as a bridge to a few final summary slides about what is next. Before moving on to the final section, read through the points on this slide.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b="0" dirty="0">
                <a:effectLst/>
                <a:latin typeface="Calibri" panose="020F0502020204030204" pitchFamily="34" charset="0"/>
                <a:ea typeface="Calibri" panose="020F0502020204030204" pitchFamily="34" charset="0"/>
                <a:cs typeface="Calibri" panose="020F0502020204030204" pitchFamily="34" charset="0"/>
              </a:rPr>
              <a:t>Now</a:t>
            </a:r>
            <a:r>
              <a:rPr lang="en-US" sz="1800" b="0" baseline="0" dirty="0">
                <a:effectLst/>
                <a:latin typeface="Calibri" panose="020F0502020204030204" pitchFamily="34" charset="0"/>
                <a:ea typeface="Calibri" panose="020F0502020204030204" pitchFamily="34" charset="0"/>
                <a:cs typeface="Calibri" panose="020F0502020204030204" pitchFamily="34" charset="0"/>
              </a:rPr>
              <a:t> that you’ve practiced some participatory activities from the SNET, we’re going to talk a little bit about what a program might do with them. Once they have </a:t>
            </a:r>
            <a:r>
              <a:rPr lang="en-US" sz="1800" dirty="0">
                <a:effectLst/>
                <a:latin typeface="Calibri" panose="020F0502020204030204" pitchFamily="34" charset="0"/>
                <a:ea typeface="Calibri" panose="020F0502020204030204" pitchFamily="34" charset="0"/>
                <a:cs typeface="Calibri" panose="020F0502020204030204" pitchFamily="34" charset="0"/>
              </a:rPr>
              <a:t>findings in hand, programs need to make sense of the findings and take action. Regardless of the way in which you conducted an assessment (remember, these can be done at different time points and through different approaches), you’ll need to: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Compile your identified or generated information and review. If collecting primary data, you’ll want to identify similarities and differences across sites or groups of people.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Focus on the normative findings and factors. Unpack them to recognize types of norms or understand sanctions and rewards.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And generate a short list of findings (a short report) in your assessment to inform further program action to come.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ea typeface="Calibri" panose="020F050202020403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10"/>
          </p:nvPr>
        </p:nvSpPr>
        <p:spPr/>
        <p:txBody>
          <a:bodyPr lIns="93324" tIns="46662" rIns="93324" bIns="46662"/>
          <a:lstStyle/>
          <a:p>
            <a:pPr marL="0" marR="0" lvl="0" indent="0" algn="just" defTabSz="825500" rtl="0" eaLnBrk="1" fontAlgn="auto" latinLnBrk="0" hangingPunct="0">
              <a:lnSpc>
                <a:spcPct val="100000"/>
              </a:lnSpc>
              <a:spcBef>
                <a:spcPts val="0"/>
              </a:spcBef>
              <a:spcAft>
                <a:spcPts val="0"/>
              </a:spcAft>
              <a:buClrTx/>
              <a:buSzTx/>
              <a:buFontTx/>
              <a:buNone/>
              <a:tabLst/>
              <a:defRPr/>
            </a:pPr>
            <a:fld id="{C81BF2EC-6265-41FE-B7D2-8676BF3CBDB1}" type="slidenum">
              <a:rPr kumimoji="0" lang="en-US" sz="2300" b="0" i="0" u="none" strike="noStrike" kern="0" cap="none" spc="0" normalizeH="0" baseline="0" noProof="0" smtClean="0">
                <a:ln>
                  <a:noFill/>
                </a:ln>
                <a:solidFill>
                  <a:srgbClr val="A6A7AC"/>
                </a:solidFill>
                <a:effectLst/>
                <a:uLnTx/>
                <a:uFillTx/>
                <a:latin typeface="PT Sans"/>
                <a:ea typeface="+mn-ea"/>
                <a:cs typeface="+mn-c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48</a:t>
            </a:fld>
            <a:endParaRPr kumimoji="0" lang="en-US" sz="2300" b="0" i="0" u="none" strike="noStrike" kern="0" cap="none" spc="0" normalizeH="0" baseline="0" noProof="0" dirty="0">
              <a:ln>
                <a:noFill/>
              </a:ln>
              <a:solidFill>
                <a:srgbClr val="A6A7AC"/>
              </a:solidFill>
              <a:effectLst/>
              <a:uLnTx/>
              <a:uFillTx/>
              <a:latin typeface="PT Sans"/>
              <a:ea typeface="+mn-ea"/>
              <a:cs typeface="+mn-cs"/>
              <a:sym typeface="PT Sans"/>
            </a:endParaRPr>
          </a:p>
        </p:txBody>
      </p:sp>
    </p:spTree>
    <p:extLst>
      <p:ext uri="{BB962C8B-B14F-4D97-AF65-F5344CB8AC3E}">
        <p14:creationId xmlns:p14="http://schemas.microsoft.com/office/powerpoint/2010/main" val="4172688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dirty="0"/>
              <a:t>NOTES TO FACILITATOR:</a:t>
            </a:r>
            <a:r>
              <a:rPr lang="en-US" dirty="0"/>
              <a:t> </a:t>
            </a:r>
            <a:r>
              <a:rPr lang="en-US" sz="2400" dirty="0">
                <a:effectLst/>
                <a:latin typeface="Calibri" panose="020F0502020204030204" pitchFamily="34" charset="0"/>
                <a:ea typeface="Calibri" panose="020F0502020204030204" pitchFamily="34" charset="0"/>
                <a:cs typeface="Calibri" panose="020F0502020204030204" pitchFamily="34" charset="0"/>
              </a:rPr>
              <a:t>Bring the group back together for the second-to-last section of this module—and a final plenary discussion of larger implications of these kinds of assessments.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pPr marL="0" indent="0">
              <a:buFontTx/>
              <a:buNone/>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SPEAKER NOTES: </a:t>
            </a:r>
            <a:r>
              <a:rPr lang="en-US" b="0" dirty="0"/>
              <a:t>For this final section, I’m going to give a snapshot of how a program would take action using findings from their social norms assessments, before wrapping up with final reflections. </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marL="0" indent="0">
              <a:buFontTx/>
              <a:buNone/>
            </a:pPr>
            <a:r>
              <a:rPr lang="en-US" b="1" dirty="0"/>
              <a:t>REFERENCES: </a:t>
            </a:r>
            <a:r>
              <a:rPr lang="en-US" b="0" dirty="0"/>
              <a:t>N/A</a:t>
            </a:r>
          </a:p>
          <a:p>
            <a:pPr marL="0" indent="0">
              <a:buFontTx/>
              <a:buNone/>
            </a:pPr>
            <a:endParaRPr lang="en-US" b="0" dirty="0"/>
          </a:p>
        </p:txBody>
      </p:sp>
    </p:spTree>
    <p:extLst>
      <p:ext uri="{BB962C8B-B14F-4D97-AF65-F5344CB8AC3E}">
        <p14:creationId xmlns:p14="http://schemas.microsoft.com/office/powerpoint/2010/main" val="172812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noProof="0" dirty="0"/>
              <a:t>NOTE TO FACILITATOR: </a:t>
            </a:r>
            <a:r>
              <a:rPr lang="en-US" noProof="0" dirty="0"/>
              <a:t>This</a:t>
            </a:r>
            <a:r>
              <a:rPr lang="en-US" baseline="0" noProof="0" dirty="0"/>
              <a:t> slide lists the different modalities that may be used in this session to engage the participants. </a:t>
            </a:r>
          </a:p>
          <a:p>
            <a:pPr marL="228600" indent="0">
              <a:buFont typeface="Arial" panose="020B0604020202020204" pitchFamily="34" charset="0"/>
              <a:buNone/>
            </a:pPr>
            <a:endParaRPr lang="en-US" noProof="0" dirty="0"/>
          </a:p>
          <a:p>
            <a:pPr marL="228600" indent="0">
              <a:buFont typeface="Arial" panose="020B0604020202020204" pitchFamily="34" charset="0"/>
              <a:buNone/>
            </a:pPr>
            <a:r>
              <a:rPr lang="en-US" b="1" noProof="0" dirty="0"/>
              <a:t>SPEAKER NOTES: </a:t>
            </a:r>
            <a:r>
              <a:rPr lang="en-US" noProof="0" dirty="0"/>
              <a:t>As is typical in webinars, we’ll be relying on slides to present </a:t>
            </a:r>
            <a:r>
              <a:rPr lang="en-US" baseline="0" noProof="0" dirty="0"/>
              <a:t>essential content on this topic but also use a variety of activities to engage you in discussions and group work. This includes:</a:t>
            </a:r>
            <a:endParaRPr lang="en-US" noProof="0" dirty="0"/>
          </a:p>
          <a:p>
            <a:pPr marL="571500" indent="-342900">
              <a:buFont typeface="Arial" panose="020B0604020202020204" pitchFamily="34" charset="0"/>
              <a:buChar char="•"/>
            </a:pPr>
            <a:r>
              <a:rPr lang="en-US" noProof="0" dirty="0"/>
              <a:t>Using the chat box to jot down questions and</a:t>
            </a:r>
            <a:r>
              <a:rPr lang="en-US" baseline="0" noProof="0" dirty="0"/>
              <a:t> </a:t>
            </a:r>
            <a:r>
              <a:rPr lang="en-US" noProof="0" dirty="0"/>
              <a:t>comments.</a:t>
            </a:r>
          </a:p>
          <a:p>
            <a:pPr marL="571500" indent="-342900">
              <a:buFont typeface="Arial" panose="020B0604020202020204" pitchFamily="34" charset="0"/>
              <a:buChar char="•"/>
            </a:pPr>
            <a:r>
              <a:rPr lang="en-US" noProof="0" dirty="0"/>
              <a:t>Pausing to ask you questions, opening the mic for discussion, or having you respond to questions via a poll that we’ll show on the screen.</a:t>
            </a:r>
          </a:p>
          <a:p>
            <a:pPr marL="571500" indent="-342900">
              <a:buFont typeface="Arial" panose="020B0604020202020204" pitchFamily="34" charset="0"/>
              <a:buChar char="•"/>
            </a:pPr>
            <a:r>
              <a:rPr lang="en-US" noProof="0" dirty="0"/>
              <a:t>Working in groups in breakout rooms</a:t>
            </a:r>
            <a:r>
              <a:rPr lang="en-US" baseline="0" noProof="0" dirty="0"/>
              <a:t> where small teams can work jointly on a Google sheet or share contributions on a whiteboard.</a:t>
            </a:r>
          </a:p>
        </p:txBody>
      </p:sp>
    </p:spTree>
    <p:extLst>
      <p:ext uri="{BB962C8B-B14F-4D97-AF65-F5344CB8AC3E}">
        <p14:creationId xmlns:p14="http://schemas.microsoft.com/office/powerpoint/2010/main" val="3784898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Once you’ve conducted a norms assessment, you may ask, “what comes next?” As I summarized at the end of the group work, you’re conducting rapid analysis, compiling, reviewing, and finding out what the key information will be to inform your program.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the SNET, we provide three central considerations to maintain focus: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It’s important to keep your initial objectives for the norms assessment in mind to be sure to use the findings. </a:t>
            </a:r>
          </a:p>
          <a:p>
            <a:pPr marL="342900" marR="0" indent="-342900">
              <a:spcBef>
                <a:spcPts val="0"/>
              </a:spcBef>
              <a:spcAft>
                <a:spcPts val="800"/>
              </a:spcAft>
              <a:buFont typeface="+mj-lt"/>
              <a:buAutoNum type="arabicPeriod"/>
            </a:pPr>
            <a:r>
              <a:rPr lang="en-US" sz="1800" b="0" dirty="0">
                <a:effectLst/>
                <a:latin typeface="Calibri" panose="020F0502020204030204" pitchFamily="34" charset="0"/>
                <a:ea typeface="Calibri" panose="020F0502020204030204" pitchFamily="34" charset="0"/>
                <a:cs typeface="Calibri" panose="020F0502020204030204" pitchFamily="34" charset="0"/>
              </a:rPr>
              <a:t>K</a:t>
            </a:r>
            <a:r>
              <a:rPr lang="en-US" sz="1800" dirty="0">
                <a:effectLst/>
                <a:latin typeface="Calibri" panose="020F0502020204030204" pitchFamily="34" charset="0"/>
                <a:ea typeface="Calibri" panose="020F0502020204030204" pitchFamily="34" charset="0"/>
                <a:cs typeface="Calibri" panose="020F0502020204030204" pitchFamily="34" charset="0"/>
              </a:rPr>
              <a:t>eep your key findings at the center of the actions to take. </a:t>
            </a:r>
          </a:p>
          <a:p>
            <a:pPr marL="342900" marR="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And what might be feasible to achieve given objectives and findings?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3004438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Show this slide but focus on only the first row of considerations. You will first show the table, then read only the first question in each column. Read each one and then explain the other ones are focused on the different program consideration areas (design, monitoring, etc.). Explain that the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full</a:t>
            </a:r>
            <a:r>
              <a:rPr lang="en-US" sz="1800" dirty="0">
                <a:effectLst/>
                <a:latin typeface="Calibri" panose="020F0502020204030204" pitchFamily="34" charset="0"/>
                <a:ea typeface="Calibri" panose="020F0502020204030204" pitchFamily="34" charset="0"/>
                <a:cs typeface="Calibri" panose="020F0502020204030204" pitchFamily="34" charset="0"/>
              </a:rPr>
              <a:t> table is found in the SNET and is another tool to help programs reflect practically on the information gained from the exploration.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Keeping the central considerations in mind, the SNET provides different ways to then guide a program to rapidly analyze and apply findings. This table is one such way. Another method is a matrix where findings can be applied by target groups and by program design. Depending on program needs, either path can be taken. Often, a helpful first step can be reflecting questions like these: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[Click] Does your program currently address the key factors (including social norms factors) that influence the behaviors of interest?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[Click] Do intervention strategies or activities require adaptation to better address reference groups?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[Click] Does the program logical framework need to be adjusted to include normative activities—inputs, outputs, effects?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[Click] Or do you need to make changes in your evaluation framework that mirror the change theory and strategy adjustments made in the other columns?</a:t>
            </a:r>
          </a:p>
          <a:p>
            <a:pPr marL="0" marR="0" lvl="0" indent="0">
              <a:spcBef>
                <a:spcPts val="0"/>
              </a:spcBef>
              <a:spcAft>
                <a:spcPts val="80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800"/>
              </a:spcAft>
              <a:buFont typeface="Courier New" panose="02070309020205020404" pitchFamily="49" charset="0"/>
              <a:buNone/>
            </a:pPr>
            <a:r>
              <a:rPr lang="en-US" sz="1800" dirty="0">
                <a:effectLst/>
                <a:latin typeface="Calibri" panose="020F0502020204030204" pitchFamily="34" charset="0"/>
                <a:ea typeface="Calibri" panose="020F0502020204030204" pitchFamily="34" charset="0"/>
                <a:cs typeface="Calibri" panose="020F0502020204030204" pitchFamily="34" charset="0"/>
              </a:rPr>
              <a:t>More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questions for each can be found in the SNET.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b="1" dirty="0"/>
          </a:p>
          <a:p>
            <a:endParaRPr lang="en-US" b="1" dirty="0"/>
          </a:p>
          <a:p>
            <a:endParaRPr lang="en-US" b="1" dirty="0"/>
          </a:p>
        </p:txBody>
      </p:sp>
    </p:spTree>
    <p:extLst>
      <p:ext uri="{BB962C8B-B14F-4D97-AF65-F5344CB8AC3E}">
        <p14:creationId xmlns:p14="http://schemas.microsoft.com/office/powerpoint/2010/main" val="1447573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the final content-based slide. Next up are only reflections and then resources for further reading. When presenting this slide, consider the larger training curriculum and make linkages to the next session, on program design. Audience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can participate through chat or by unmuting, depending on the size of the group.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To close, some final questions for you all. I’m interested in your insights into what kinds of adjustments might be made as a result of implementing this kind of a rapid assessment, or if you’re already doing this kind of work, how might you enrich it?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kinds of information are you already collecting in your program that you could leverage for norms-finding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How would such information be helpful to programmers and evaluators?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Could you integrate such questioning into evaluations you conduct and programs you design? How?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When could you use such analyses in the evaluation cycle?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How might you integrate learnings into existing theories of change, log frames, or work plans?</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sz="2400" dirty="0"/>
          </a:p>
          <a:p>
            <a:endParaRPr lang="en-US" dirty="0"/>
          </a:p>
        </p:txBody>
      </p:sp>
    </p:spTree>
    <p:extLst>
      <p:ext uri="{BB962C8B-B14F-4D97-AF65-F5344CB8AC3E}">
        <p14:creationId xmlns:p14="http://schemas.microsoft.com/office/powerpoint/2010/main" val="4275373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2400" dirty="0">
                <a:effectLst/>
                <a:latin typeface="Calibri" panose="020F0502020204030204" pitchFamily="34" charset="0"/>
                <a:ea typeface="Calibri" panose="020F0502020204030204" pitchFamily="34" charset="0"/>
                <a:cs typeface="Calibri" panose="020F0502020204030204" pitchFamily="34" charset="0"/>
              </a:rPr>
              <a:t>Read through the notes, allow any questions.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2400" dirty="0">
                <a:effectLst/>
                <a:latin typeface="Calibri" panose="020F0502020204030204" pitchFamily="34" charset="0"/>
                <a:ea typeface="Calibri" panose="020F0502020204030204" pitchFamily="34" charset="0"/>
                <a:cs typeface="Calibri" panose="020F0502020204030204" pitchFamily="34" charset="0"/>
              </a:rPr>
              <a:t>In summary, we share several takeaways here: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Existing formative assessment approaches may overlook norms. If norms change is a goal, completing a norms assessment is a must.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It’s important to understand how norms influence program behaviors.</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Norms assessments answer: (1) what norms are, (2) who the reference groups are, (3) why people comply with norms, and (4) which norms are the most important.</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Not all norms assessments are perfect! It’s better to have some solid information than none at all. Do what you can but ensure findings are used.</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A number of resources on norms assessments exist, including the </a:t>
            </a:r>
            <a:r>
              <a:rPr lang="en-US" sz="24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Social Norms Exploration Tool</a:t>
            </a:r>
            <a:r>
              <a:rPr lang="en-US" sz="24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en-US" sz="2400" b="1" dirty="0">
                <a:effectLst/>
                <a:latin typeface="Calibri" panose="020F0502020204030204" pitchFamily="34" charset="0"/>
                <a:ea typeface="Calibri" panose="020F0502020204030204" pitchFamily="34" charset="0"/>
              </a:rPr>
              <a:t>REFERENCES: </a:t>
            </a:r>
            <a:r>
              <a:rPr lang="en-US" sz="2400" dirty="0">
                <a:effectLst/>
                <a:latin typeface="Calibri" panose="020F0502020204030204" pitchFamily="34" charset="0"/>
                <a:ea typeface="Calibri" panose="020F0502020204030204" pitchFamily="34" charset="0"/>
              </a:rPr>
              <a:t>N/A</a:t>
            </a:r>
            <a:endParaRPr lang="en-US" dirty="0"/>
          </a:p>
          <a:p>
            <a:endParaRPr lang="en-US" dirty="0"/>
          </a:p>
        </p:txBody>
      </p:sp>
    </p:spTree>
    <p:extLst>
      <p:ext uri="{BB962C8B-B14F-4D97-AF65-F5344CB8AC3E}">
        <p14:creationId xmlns:p14="http://schemas.microsoft.com/office/powerpoint/2010/main" val="2789807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Read through the notes, allow any questions.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Apart from the SNET, there is no other guided tool/toolkit available to explore and assess norms for programs. However, many project-specific resources are available online. As mentioned earlier in this module, CARE has many resources available. Further, there are reports from meetings and workshops on norms measurement, which often focus on identifying norms, what is needed to know, how to take action, or how other programs have done these things. And of course, I encourage you to review existing key resources before embarking on any of this work.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FOR THIS MODULE: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eaLnBrk="1" fontAlgn="auto" latinLnBrk="0" hangingPunct="1">
              <a:lnSpc>
                <a:spcPct val="117999"/>
              </a:lnSpc>
              <a:spcBef>
                <a:spcPts val="0"/>
              </a:spcBef>
              <a:spcAft>
                <a:spcPts val="800"/>
              </a:spcAft>
              <a:buClrTx/>
              <a:buSzTx/>
              <a:buFontTx/>
              <a:buNone/>
              <a:tabLst/>
              <a:defRPr/>
            </a:pPr>
            <a:r>
              <a:rPr lang="en-US" sz="1800" dirty="0"/>
              <a:t>Leigh Stefanik and Theresa Hwang, </a:t>
            </a:r>
            <a:r>
              <a:rPr lang="en-US" sz="1800" i="1" dirty="0"/>
              <a:t>Applying Theory to Practice: CARE’s Journey Piloting Social Norms Measures for Gender Programming </a:t>
            </a:r>
            <a:r>
              <a:rPr lang="en-US" sz="1800" dirty="0"/>
              <a:t>(Cooperative for Assistance and Relief Everywhere, Inc. (CARE), 2017).</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Desk review: Changing social norms: The development of a global M&amp;E framework—Prepared for the social norms measurement meeting 15-16 December, 2016, UNICEF, New York.</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Gerry Mackie et al., </a:t>
            </a:r>
            <a:r>
              <a:rPr lang="en-US" sz="1800" i="1" dirty="0">
                <a:effectLst/>
                <a:latin typeface="Calibri" panose="020F0502020204030204" pitchFamily="34" charset="0"/>
                <a:ea typeface="Calibri" panose="020F0502020204030204" pitchFamily="34" charset="0"/>
                <a:cs typeface="Calibri" panose="020F0502020204030204" pitchFamily="34" charset="0"/>
              </a:rPr>
              <a:t>What Are Social Norms? How Are They Measured?</a:t>
            </a:r>
            <a:r>
              <a:rPr lang="en-US" sz="1800" dirty="0">
                <a:effectLst/>
                <a:latin typeface="Calibri" panose="020F0502020204030204" pitchFamily="34" charset="0"/>
                <a:ea typeface="Calibri" panose="020F0502020204030204" pitchFamily="34" charset="0"/>
                <a:cs typeface="Calibri" panose="020F0502020204030204" pitchFamily="34" charset="0"/>
              </a:rPr>
              <a:t> (New York and San Diego: UNICEF and University of California San Diego).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1800" i="0" dirty="0"/>
              <a:t>Sarah Thomas, </a:t>
            </a:r>
            <a:r>
              <a:rPr lang="en-US" sz="1800" i="1" dirty="0"/>
              <a:t>What is Participatory Learning and Action (PLA): An Introduction </a:t>
            </a:r>
            <a:r>
              <a:rPr lang="en-US" sz="1800" dirty="0"/>
              <a:t>Sarah Thomas, http://</a:t>
            </a:r>
            <a:r>
              <a:rPr lang="en-US" sz="1800" dirty="0" err="1"/>
              <a:t>idp</a:t>
            </a:r>
            <a:r>
              <a:rPr lang="en-US" sz="1800" dirty="0"/>
              <a:t>-key-</a:t>
            </a:r>
            <a:r>
              <a:rPr lang="en-US" sz="1800" dirty="0" err="1"/>
              <a:t>resources.org</a:t>
            </a:r>
            <a:r>
              <a:rPr lang="en-US" sz="1800" dirty="0"/>
              <a:t>/documents/0000/d04267/000.pdf.</a:t>
            </a:r>
            <a:endParaRPr lang="en-US" sz="1800" b="0" dirty="0"/>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r>
              <a:rPr lang="en-US" sz="1800" dirty="0"/>
              <a:t>Ben </a:t>
            </a:r>
            <a:r>
              <a:rPr lang="en-US" sz="1800" dirty="0" err="1"/>
              <a:t>Cislaghi</a:t>
            </a:r>
            <a:r>
              <a:rPr lang="en-US" sz="1800" dirty="0"/>
              <a:t> and Lori </a:t>
            </a:r>
            <a:r>
              <a:rPr lang="en-US" sz="1800" dirty="0" err="1"/>
              <a:t>Heise</a:t>
            </a:r>
            <a:r>
              <a:rPr lang="en-US" sz="1800" dirty="0"/>
              <a:t>, </a:t>
            </a:r>
            <a:r>
              <a:rPr lang="en-US" sz="1800" i="1" dirty="0"/>
              <a:t>Measuring Gender-Related Social Norms, Learning Report </a:t>
            </a:r>
            <a:r>
              <a:rPr lang="en-US" sz="1800" dirty="0"/>
              <a:t>1 (London: Learning Group on Social Norms and Gender-related Harmful Practices of the London School of Hygiene &amp; Tropical Medicine, 2016).</a:t>
            </a:r>
          </a:p>
        </p:txBody>
      </p:sp>
    </p:spTree>
    <p:extLst>
      <p:ext uri="{BB962C8B-B14F-4D97-AF65-F5344CB8AC3E}">
        <p14:creationId xmlns:p14="http://schemas.microsoft.com/office/powerpoint/2010/main" val="1767024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62451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800"/>
              </a:spcAft>
              <a:buNone/>
            </a:pPr>
            <a:r>
              <a:rPr lang="en-US" sz="1800" b="1" dirty="0">
                <a:effectLst/>
                <a:latin typeface="Calibri" panose="020F0502020204030204" pitchFamily="34" charset="0"/>
                <a:ea typeface="Calibri" panose="020F0502020204030204" pitchFamily="34" charset="0"/>
                <a:cs typeface="Arial" panose="020B0604020202020204" pitchFamily="34" charset="0"/>
              </a:rPr>
              <a:t>NOTES TO FACILITATOR: </a:t>
            </a:r>
            <a:r>
              <a:rPr lang="en-US" sz="1800" dirty="0">
                <a:effectLst/>
                <a:latin typeface="Calibri" panose="020F0502020204030204" pitchFamily="34" charset="0"/>
                <a:ea typeface="Calibri" panose="020F0502020204030204" pitchFamily="34" charset="0"/>
                <a:cs typeface="Arial" panose="020B0604020202020204" pitchFamily="34" charset="0"/>
              </a:rPr>
              <a:t>This module is structured in four parts: an opening section, the introduction of an approach to assess norms (the Social Norms Exploration Tool), dedicated time for group work, and a wrap up section after the report out from the groups. Some slides in the opening and closing have interactive components where prompts are included to engage participants in dialogue. </a:t>
            </a:r>
          </a:p>
          <a:p>
            <a:pPr marL="342900" marR="0" indent="-342900">
              <a:spcBef>
                <a:spcPts val="0"/>
              </a:spcBef>
              <a:spcAft>
                <a:spcPts val="800"/>
              </a:spcAft>
              <a:buAutoNum type="arabicPeriod"/>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SPEAKER NOTES: </a:t>
            </a:r>
            <a:r>
              <a:rPr lang="en-US" sz="1800" dirty="0">
                <a:effectLst/>
                <a:latin typeface="Calibri" panose="020F0502020204030204" pitchFamily="34" charset="0"/>
                <a:ea typeface="Calibri" panose="020F0502020204030204" pitchFamily="34" charset="0"/>
                <a:cs typeface="Arial" panose="020B0604020202020204" pitchFamily="34" charset="0"/>
              </a:rPr>
              <a:t>This is Module 2 in the training curriculum, covering the value of understanding and exploring the norms that underlie the behaviors of interest in your program and context.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066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NOTES T</a:t>
            </a:r>
            <a:r>
              <a:rPr lang="en-US" sz="1800" b="1" dirty="0">
                <a:effectLst/>
                <a:latin typeface="Calibri" panose="020F0502020204030204" pitchFamily="34" charset="0"/>
                <a:ea typeface="Calibri" panose="020F0502020204030204" pitchFamily="34" charset="0"/>
                <a:cs typeface="Calibri" panose="020F0502020204030204" pitchFamily="34" charset="0"/>
              </a:rPr>
              <a: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section is a review of social norms concepts and provides opportunities to put these concepts into practice. We start with a review of the value of conducting norms assessments and how to understand, identify, and explore norms. We follow that with approaches and resources to assess norms for programs. Finally, we use examples and participatory exercises to practice conducting rapid norms assessments to maximize the use of findings in program design, monitoring, and evaluations.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section is outlined by: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Agreeing on the value of a norms assessment: Providing an initial framing of why it’s important to assess norms from the outset—what you need to know before moving on to further steps (design, measurement, etc.).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Exploring norms assessment methods (participatory activities)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Taking action. Reflect on how to integrate learnings into programs</a:t>
            </a:r>
          </a:p>
        </p:txBody>
      </p:sp>
    </p:spTree>
    <p:extLst>
      <p:ext uri="{BB962C8B-B14F-4D97-AF65-F5344CB8AC3E}">
        <p14:creationId xmlns:p14="http://schemas.microsoft.com/office/powerpoint/2010/main" val="224272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After you’ve read through the notes for this slide when presenting, </a:t>
            </a:r>
            <a:r>
              <a:rPr lang="en-US" sz="1800" b="1" dirty="0">
                <a:effectLst/>
                <a:latin typeface="Calibri" panose="020F0502020204030204" pitchFamily="34" charset="0"/>
                <a:ea typeface="Calibri" panose="020F0502020204030204" pitchFamily="34" charset="0"/>
                <a:cs typeface="Calibri" panose="020F0502020204030204" pitchFamily="34" charset="0"/>
              </a:rPr>
              <a:t>stop</a:t>
            </a:r>
            <a:r>
              <a:rPr lang="en-US" sz="1800" dirty="0">
                <a:effectLst/>
                <a:latin typeface="Calibri" panose="020F0502020204030204" pitchFamily="34" charset="0"/>
                <a:ea typeface="Calibri" panose="020F0502020204030204" pitchFamily="34" charset="0"/>
                <a:cs typeface="Calibri" panose="020F0502020204030204" pitchFamily="34" charset="0"/>
              </a:rPr>
              <a:t> and allow time for questions or clarifications from the group.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Four objectives are included in this section to clarify our goal. They will guide us—from understanding norms assessments to first-hand applying assessment approaches to learning how to apply findings within projects/contexts. The objectives are for participants to: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Identify the value of norms assessment for informing program design and implementation strategies.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Strengthen their understanding of to what extent norms influence behaviors in key populations and reference groups in their settings and context.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Practice using participatory methods for gathering community-level information to identify reference groups and assess norms that influence behaviors.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Reflect briefly on how to integrate norms assessment findings into new or ongoing projects. </a:t>
            </a:r>
          </a:p>
          <a:p>
            <a:pPr marL="342900" marR="0" lvl="0" indent="-342900">
              <a:spcBef>
                <a:spcPts val="0"/>
              </a:spcBef>
              <a:spcAft>
                <a:spcPts val="800"/>
              </a:spcAft>
              <a:buFont typeface="+mj-lt"/>
              <a:buAutoNum type="arabicPeriod"/>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530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3" name="Google Shape;453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The following slides are an overview of social norms from Module 1 of this curriculum. If the participants have recently gone through Module 1, you may choose to go through these slides at a quicker pace.</a:t>
            </a:r>
            <a:endParaRPr dirty="0"/>
          </a:p>
        </p:txBody>
      </p:sp>
    </p:spTree>
    <p:extLst>
      <p:ext uri="{BB962C8B-B14F-4D97-AF65-F5344CB8AC3E}">
        <p14:creationId xmlns:p14="http://schemas.microsoft.com/office/powerpoint/2010/main" val="2480864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ro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2121840" y="2279414"/>
            <a:ext cx="16482720" cy="2176835"/>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grpSp>
        <p:nvGrpSpPr>
          <p:cNvPr id="5" name="Group 142">
            <a:extLst>
              <a:ext uri="{FF2B5EF4-FFF2-40B4-BE49-F238E27FC236}">
                <a16:creationId xmlns:a16="http://schemas.microsoft.com/office/drawing/2014/main" id="{0BFD2755-CD3F-42B5-AF2F-D025DE67592E}"/>
              </a:ext>
            </a:extLst>
          </p:cNvPr>
          <p:cNvGrpSpPr/>
          <p:nvPr userDrawn="1"/>
        </p:nvGrpSpPr>
        <p:grpSpPr>
          <a:xfrm>
            <a:off x="2626553" y="4538630"/>
            <a:ext cx="8521695" cy="8552093"/>
            <a:chOff x="0" y="0"/>
            <a:chExt cx="6186406" cy="8552092"/>
          </a:xfrm>
        </p:grpSpPr>
        <p:sp>
          <p:nvSpPr>
            <p:cNvPr id="7" name="Shape 136">
              <a:extLst>
                <a:ext uri="{FF2B5EF4-FFF2-40B4-BE49-F238E27FC236}">
                  <a16:creationId xmlns:a16="http://schemas.microsoft.com/office/drawing/2014/main" id="{A38032B0-A6E6-4AA6-B1B5-9C8A1AB11A15}"/>
                </a:ext>
              </a:extLst>
            </p:cNvPr>
            <p:cNvSpPr/>
            <p:nvPr/>
          </p:nvSpPr>
          <p:spPr>
            <a:xfrm>
              <a:off x="0" y="0"/>
              <a:ext cx="6186406" cy="8552092"/>
            </a:xfrm>
            <a:prstGeom prst="rect">
              <a:avLst/>
            </a:prstGeom>
            <a:noFill/>
            <a:ln w="508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7">
              <a:extLst>
                <a:ext uri="{FF2B5EF4-FFF2-40B4-BE49-F238E27FC236}">
                  <a16:creationId xmlns:a16="http://schemas.microsoft.com/office/drawing/2014/main" id="{6557AE7E-C1B0-4FB6-971E-B07976E24416}"/>
                </a:ext>
              </a:extLst>
            </p:cNvPr>
            <p:cNvSpPr/>
            <p:nvPr/>
          </p:nvSpPr>
          <p:spPr>
            <a:xfrm>
              <a:off x="435030" y="1016862"/>
              <a:ext cx="5103661" cy="790601"/>
            </a:xfrm>
            <a:prstGeom prst="roundRect">
              <a:avLst>
                <a:gd name="adj" fmla="val 50000"/>
              </a:avLst>
            </a:prstGeom>
            <a:solidFill>
              <a:srgbClr val="009457"/>
            </a:solidFill>
            <a:ln w="381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grpSp>
        <p:nvGrpSpPr>
          <p:cNvPr id="11" name="Group 150">
            <a:extLst>
              <a:ext uri="{FF2B5EF4-FFF2-40B4-BE49-F238E27FC236}">
                <a16:creationId xmlns:a16="http://schemas.microsoft.com/office/drawing/2014/main" id="{0F50CA4E-B8FF-45E3-A00F-A7E90488E0A5}"/>
              </a:ext>
            </a:extLst>
          </p:cNvPr>
          <p:cNvGrpSpPr/>
          <p:nvPr userDrawn="1"/>
        </p:nvGrpSpPr>
        <p:grpSpPr>
          <a:xfrm>
            <a:off x="12285208" y="4456249"/>
            <a:ext cx="8521696" cy="8552093"/>
            <a:chOff x="0" y="0"/>
            <a:chExt cx="6186406" cy="8552092"/>
          </a:xfrm>
        </p:grpSpPr>
        <p:sp>
          <p:nvSpPr>
            <p:cNvPr id="13" name="Shape 145">
              <a:extLst>
                <a:ext uri="{FF2B5EF4-FFF2-40B4-BE49-F238E27FC236}">
                  <a16:creationId xmlns:a16="http://schemas.microsoft.com/office/drawing/2014/main" id="{7A145CD8-5478-4972-94A4-28622FE0408E}"/>
                </a:ext>
              </a:extLst>
            </p:cNvPr>
            <p:cNvSpPr/>
            <p:nvPr/>
          </p:nvSpPr>
          <p:spPr>
            <a:xfrm>
              <a:off x="0" y="0"/>
              <a:ext cx="6186406" cy="8552092"/>
            </a:xfrm>
            <a:prstGeom prst="rect">
              <a:avLst/>
            </a:prstGeom>
            <a:noFill/>
            <a:ln w="508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5" name="Shape 146">
              <a:extLst>
                <a:ext uri="{FF2B5EF4-FFF2-40B4-BE49-F238E27FC236}">
                  <a16:creationId xmlns:a16="http://schemas.microsoft.com/office/drawing/2014/main" id="{651E32B9-B79D-4BFD-86F2-02934964727B}"/>
                </a:ext>
              </a:extLst>
            </p:cNvPr>
            <p:cNvSpPr/>
            <p:nvPr/>
          </p:nvSpPr>
          <p:spPr>
            <a:xfrm>
              <a:off x="647715" y="1066832"/>
              <a:ext cx="4890976" cy="790601"/>
            </a:xfrm>
            <a:prstGeom prst="roundRect">
              <a:avLst>
                <a:gd name="adj" fmla="val 50000"/>
              </a:avLst>
            </a:prstGeom>
            <a:solidFill>
              <a:srgbClr val="393941"/>
            </a:solidFill>
            <a:ln w="381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sp>
        <p:nvSpPr>
          <p:cNvPr id="20" name="Text Placeholder 19">
            <a:extLst>
              <a:ext uri="{FF2B5EF4-FFF2-40B4-BE49-F238E27FC236}">
                <a16:creationId xmlns:a16="http://schemas.microsoft.com/office/drawing/2014/main" id="{A756E2D1-02C4-4D50-B04C-1FBD59E9B152}"/>
              </a:ext>
            </a:extLst>
          </p:cNvPr>
          <p:cNvSpPr>
            <a:spLocks noGrp="1"/>
          </p:cNvSpPr>
          <p:nvPr>
            <p:ph type="body" sz="quarter" idx="10" hasCustomPrompt="1"/>
          </p:nvPr>
        </p:nvSpPr>
        <p:spPr>
          <a:xfrm>
            <a:off x="13177427" y="7116874"/>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1" name="Text Placeholder 19">
            <a:extLst>
              <a:ext uri="{FF2B5EF4-FFF2-40B4-BE49-F238E27FC236}">
                <a16:creationId xmlns:a16="http://schemas.microsoft.com/office/drawing/2014/main" id="{5E9A1071-EF93-45BE-B608-8F05979EC6DA}"/>
              </a:ext>
            </a:extLst>
          </p:cNvPr>
          <p:cNvSpPr>
            <a:spLocks noGrp="1"/>
          </p:cNvSpPr>
          <p:nvPr>
            <p:ph type="body" sz="quarter" idx="11" hasCustomPrompt="1"/>
          </p:nvPr>
        </p:nvSpPr>
        <p:spPr>
          <a:xfrm>
            <a:off x="3448018" y="7091889"/>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3917078" y="5698463"/>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
        <p:nvSpPr>
          <p:cNvPr id="23" name="Text Placeholder 37">
            <a:extLst>
              <a:ext uri="{FF2B5EF4-FFF2-40B4-BE49-F238E27FC236}">
                <a16:creationId xmlns:a16="http://schemas.microsoft.com/office/drawing/2014/main" id="{E55F6E35-30B5-48C9-9BAC-53128597733D}"/>
              </a:ext>
            </a:extLst>
          </p:cNvPr>
          <p:cNvSpPr>
            <a:spLocks noGrp="1"/>
          </p:cNvSpPr>
          <p:nvPr>
            <p:ph type="body" sz="quarter" idx="17" hasCustomPrompt="1"/>
          </p:nvPr>
        </p:nvSpPr>
        <p:spPr>
          <a:xfrm>
            <a:off x="13646487" y="5742930"/>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Tree>
    <p:extLst>
      <p:ext uri="{BB962C8B-B14F-4D97-AF65-F5344CB8AC3E}">
        <p14:creationId xmlns:p14="http://schemas.microsoft.com/office/powerpoint/2010/main" val="30284342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rgbClr val="2A6FB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10160430"/>
            <a:ext cx="24384000" cy="3555569"/>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Gill Sans MT" panose="020B0502020104020203" pitchFamily="34" charset="77"/>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150" y="10160432"/>
            <a:ext cx="11851888" cy="3555568"/>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3950640" y="3475230"/>
            <a:ext cx="16482720" cy="2176836"/>
          </a:xfrm>
          <a:prstGeom prst="rect">
            <a:avLst/>
          </a:prstGeom>
        </p:spPr>
        <p:txBody>
          <a:bodyPr>
            <a:noAutofit/>
          </a:bodyPr>
          <a:lstStyle>
            <a:lvl1pPr algn="ctr">
              <a:lnSpc>
                <a:spcPct val="90000"/>
              </a:lnSpc>
              <a:defRPr sz="144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4214812" y="7440316"/>
            <a:ext cx="15954376" cy="931864"/>
          </a:xfrm>
          <a:prstGeom prst="rect">
            <a:avLst/>
          </a:prstGeom>
        </p:spPr>
        <p:txBody>
          <a:bodyPr>
            <a:normAutofit/>
          </a:bodyPr>
          <a:lstStyle>
            <a:lvl1pPr algn="ctr">
              <a:defRPr sz="3200" spc="300">
                <a:solidFill>
                  <a:srgbClr val="FFFEFF"/>
                </a:solidFill>
                <a:latin typeface="+mj-lt"/>
              </a:defRPr>
            </a:lvl1pPr>
          </a:lstStyle>
          <a:p>
            <a:pPr lvl="0"/>
            <a:r>
              <a:rPr lang="en-US" dirty="0"/>
              <a:t>PRESENTER NAME, ORGANIZATION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636542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rgbClr val="2A6FB6"/>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SECTION NUMBER</a:t>
            </a:r>
            <a:endParaRPr dirty="0"/>
          </a:p>
        </p:txBody>
      </p:sp>
      <p:cxnSp>
        <p:nvCxnSpPr>
          <p:cNvPr id="6" name="Straight Connector 5">
            <a:extLst>
              <a:ext uri="{FF2B5EF4-FFF2-40B4-BE49-F238E27FC236}">
                <a16:creationId xmlns:a16="http://schemas.microsoft.com/office/drawing/2014/main" id="{5919E92C-A04F-414B-B08B-718A5DF405EA}"/>
              </a:ext>
            </a:extLst>
          </p:cNvPr>
          <p:cNvCxnSpPr>
            <a:cxnSpLocks/>
          </p:cNvCxnSpPr>
          <p:nvPr userDrawn="1"/>
        </p:nvCxnSpPr>
        <p:spPr>
          <a:xfrm>
            <a:off x="9636346" y="4672248"/>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1487621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Pr>
        <a:solidFill>
          <a:srgbClr val="2A6FB6"/>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Click to add subtitle</a:t>
            </a: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124850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b Section Divider">
    <p:bg>
      <p:bgPr>
        <a:solidFill>
          <a:srgbClr val="2A6FB6"/>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0076107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1986112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1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A6FB6"/>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2E2C22"/>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buNone/>
              <a:defRPr sz="7200" b="1" i="0">
                <a:solidFill>
                  <a:srgbClr val="2A6FB6"/>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sz="4000" b="0" i="0">
                <a:solidFill>
                  <a:srgbClr val="000000"/>
                </a:solidFill>
                <a:latin typeface="Gill Sans MT" panose="020B0502020104020203" pitchFamily="34" charset="77"/>
              </a:defRPr>
            </a:lvl1pPr>
            <a:lvl2pPr marL="0" indent="0">
              <a:buNone/>
              <a:defRPr sz="4000" b="0" i="0">
                <a:solidFill>
                  <a:srgbClr val="000000"/>
                </a:solidFill>
                <a:latin typeface="Gill Sans MT" panose="020B0502020104020203" pitchFamily="34" charset="77"/>
              </a:defRPr>
            </a:lvl2pPr>
            <a:lvl3pPr marL="0" indent="0">
              <a:buNone/>
              <a:defRPr sz="4000" b="0" i="0">
                <a:solidFill>
                  <a:srgbClr val="000000"/>
                </a:solidFill>
              </a:defRPr>
            </a:lvl3pPr>
            <a:lvl4pPr marL="0" indent="0">
              <a:buNone/>
              <a:defRPr sz="4000" b="0" i="0">
                <a:solidFill>
                  <a:srgbClr val="000000"/>
                </a:solidFill>
              </a:defRPr>
            </a:lvl4pPr>
            <a:lvl5pPr marL="0" indent="0">
              <a:buNone/>
              <a:defRPr sz="4000" b="0" i="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90541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1_Content 2">
    <p:bg>
      <p:bgPr>
        <a:solidFill>
          <a:srgbClr val="D2DFF1"/>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2A6FB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624740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bg>
      <p:bgPr>
        <a:solidFill>
          <a:srgbClr val="F4F5F7"/>
        </a:solidFill>
        <a:effectLst/>
      </p:bgPr>
    </p:bg>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000000"/>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7" name="Google Shape;180;p107">
            <a:extLst>
              <a:ext uri="{FF2B5EF4-FFF2-40B4-BE49-F238E27FC236}">
                <a16:creationId xmlns:a16="http://schemas.microsoft.com/office/drawing/2014/main" id="{B3316747-C9F0-994B-B6E1-4D15FA6B419A}"/>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24488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ext-Heavy 6">
    <p:bg>
      <p:bgPr>
        <a:solidFill>
          <a:srgbClr val="F4F5F7"/>
        </a:solidFill>
        <a:effectLst/>
      </p:bgPr>
    </p:bg>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Autofit/>
          </a:bodyPr>
          <a:lstStyle>
            <a:lvl1pPr>
              <a:defRPr sz="3600" b="0" i="0">
                <a:solidFill>
                  <a:srgbClr val="2E2C22"/>
                </a:solidFill>
                <a:latin typeface="Gill Sans MT" panose="020B0502020104020203" pitchFamily="34" charset="77"/>
              </a:defRPr>
            </a:lvl1pPr>
          </a:lstStyle>
          <a:p>
            <a:pPr lvl="0"/>
            <a:r>
              <a:rPr lang="en-US" dirty="0"/>
              <a:t>SECTION NAME</a:t>
            </a:r>
          </a:p>
        </p:txBody>
      </p:sp>
      <p:sp>
        <p:nvSpPr>
          <p:cNvPr id="9" name="Google Shape;180;p107">
            <a:extLst>
              <a:ext uri="{FF2B5EF4-FFF2-40B4-BE49-F238E27FC236}">
                <a16:creationId xmlns:a16="http://schemas.microsoft.com/office/drawing/2014/main" id="{9DC93418-78B5-2344-989C-AB54B1C070FF}"/>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31469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2090345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ext-Heavy 6">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 name="Google Shape;180;p107">
            <a:extLst>
              <a:ext uri="{FF2B5EF4-FFF2-40B4-BE49-F238E27FC236}">
                <a16:creationId xmlns:a16="http://schemas.microsoft.com/office/drawing/2014/main" id="{490BD64A-E835-0C43-BA40-6C86022B7925}"/>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18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rmAutofit/>
          </a:bodyPr>
          <a:lstStyle>
            <a:lvl1pPr>
              <a:defRPr sz="3200">
                <a:latin typeface="+mj-lt"/>
              </a:defRPr>
            </a:lvl1pPr>
          </a:lstStyle>
          <a:p>
            <a:pPr lvl="0"/>
            <a:r>
              <a:rPr lang="en-US" dirty="0"/>
              <a:t>SECTION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31299738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0271414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2255"/>
        <p:cNvGrpSpPr/>
        <p:nvPr/>
      </p:nvGrpSpPr>
      <p:grpSpPr>
        <a:xfrm>
          <a:off x="0" y="0"/>
          <a:ext cx="0" cy="0"/>
          <a:chOff x="0" y="0"/>
          <a:chExt cx="0" cy="0"/>
        </a:xfrm>
      </p:grpSpPr>
      <p:sp>
        <p:nvSpPr>
          <p:cNvPr id="2256" name="Google Shape;2256;p231"/>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59" name="Google Shape;2259;p231"/>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0" name="Google Shape;2260;p231"/>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180;p107">
            <a:extLst>
              <a:ext uri="{FF2B5EF4-FFF2-40B4-BE49-F238E27FC236}">
                <a16:creationId xmlns:a16="http://schemas.microsoft.com/office/drawing/2014/main" id="{D120F398-3D9B-4B44-8C52-BE76E506CA3D}"/>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78693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3151625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0902677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with Subtit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95;p94">
            <a:extLst>
              <a:ext uri="{FF2B5EF4-FFF2-40B4-BE49-F238E27FC236}">
                <a16:creationId xmlns:a16="http://schemas.microsoft.com/office/drawing/2014/main" id="{FB5E0CD2-E362-2047-B7E4-C93C7A34B877}"/>
              </a:ext>
            </a:extLst>
          </p:cNvPr>
          <p:cNvSpPr txBox="1">
            <a:spLocks noGrp="1"/>
          </p:cNvSpPr>
          <p:nvPr>
            <p:ph type="body" idx="1"/>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5846746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2_Text-Heavy Divider">
    <p:bg>
      <p:bgPr>
        <a:solidFill>
          <a:srgbClr val="53585E"/>
        </a:solidFill>
        <a:effectLst/>
      </p:bgPr>
    </p:bg>
    <p:spTree>
      <p:nvGrpSpPr>
        <p:cNvPr id="1" name="Shape 1714"/>
        <p:cNvGrpSpPr/>
        <p:nvPr/>
      </p:nvGrpSpPr>
      <p:grpSpPr>
        <a:xfrm>
          <a:off x="0" y="0"/>
          <a:ext cx="0" cy="0"/>
          <a:chOff x="0" y="0"/>
          <a:chExt cx="0" cy="0"/>
        </a:xfrm>
      </p:grpSpPr>
      <p:sp>
        <p:nvSpPr>
          <p:cNvPr id="5" name="Google Shape;180;p107">
            <a:extLst>
              <a:ext uri="{FF2B5EF4-FFF2-40B4-BE49-F238E27FC236}">
                <a16:creationId xmlns:a16="http://schemas.microsoft.com/office/drawing/2014/main" id="{EC642FC5-2B02-8D40-BFD4-B492CE0934AE}"/>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715" name="Google Shape;1715;p361"/>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17" name="Google Shape;1717;p361"/>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18" name="Google Shape;1718;p361"/>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8486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Text-Heavy Divider">
    <p:bg>
      <p:bgPr>
        <a:solidFill>
          <a:srgbClr val="53585E"/>
        </a:solidFill>
        <a:effectLst/>
      </p:bgPr>
    </p:bg>
    <p:spTree>
      <p:nvGrpSpPr>
        <p:cNvPr id="1" name=""/>
        <p:cNvGrpSpPr/>
        <p:nvPr/>
      </p:nvGrpSpPr>
      <p:grpSpPr>
        <a:xfrm>
          <a:off x="0" y="0"/>
          <a:ext cx="0" cy="0"/>
          <a:chOff x="0" y="0"/>
          <a:chExt cx="0" cy="0"/>
        </a:xfrm>
      </p:grpSpPr>
      <p:sp>
        <p:nvSpPr>
          <p:cNvPr id="5" name="Google Shape;180;p107">
            <a:extLst>
              <a:ext uri="{FF2B5EF4-FFF2-40B4-BE49-F238E27FC236}">
                <a16:creationId xmlns:a16="http://schemas.microsoft.com/office/drawing/2014/main" id="{E492D1DB-AB8E-D64D-A055-C999815F83F1}"/>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lvl1pPr>
          </a:lstStyle>
          <a:p>
            <a:r>
              <a:rPr lang="en-US" dirty="0">
                <a:latin typeface="+mj-lt"/>
              </a:rPr>
              <a:t>Slide Title Slide Title</a:t>
            </a:r>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dirty="0"/>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351794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Divider 1" preserve="1">
  <p:cSld name="1_Divider 1">
    <p:bg>
      <p:bgPr>
        <a:solidFill>
          <a:srgbClr val="53585E"/>
        </a:solidFill>
        <a:effectLst/>
      </p:bgPr>
    </p:bg>
    <p:spTree>
      <p:nvGrpSpPr>
        <p:cNvPr id="1" name="Shape 2197"/>
        <p:cNvGrpSpPr/>
        <p:nvPr/>
      </p:nvGrpSpPr>
      <p:grpSpPr>
        <a:xfrm>
          <a:off x="0" y="0"/>
          <a:ext cx="0" cy="0"/>
          <a:chOff x="0" y="0"/>
          <a:chExt cx="0" cy="0"/>
        </a:xfrm>
      </p:grpSpPr>
      <p:sp>
        <p:nvSpPr>
          <p:cNvPr id="8" name="Google Shape;180;p107">
            <a:extLst>
              <a:ext uri="{FF2B5EF4-FFF2-40B4-BE49-F238E27FC236}">
                <a16:creationId xmlns:a16="http://schemas.microsoft.com/office/drawing/2014/main" id="{7030ABF8-0D7C-BE40-BBDE-49C708A3D41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2207" name="Google Shape;2207;p22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08" name="Google Shape;2208;p22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9" name="Google Shape;2209;p22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19813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bg>
      <p:bgPr>
        <a:solidFill>
          <a:srgbClr val="F4F5F7"/>
        </a:solidFill>
        <a:effectLst/>
      </p:bgPr>
    </p:bg>
    <p:spTree>
      <p:nvGrpSpPr>
        <p:cNvPr id="1" name="Shape 2261"/>
        <p:cNvGrpSpPr/>
        <p:nvPr/>
      </p:nvGrpSpPr>
      <p:grpSpPr>
        <a:xfrm>
          <a:off x="0" y="0"/>
          <a:ext cx="0" cy="0"/>
          <a:chOff x="0" y="0"/>
          <a:chExt cx="0" cy="0"/>
        </a:xfrm>
      </p:grpSpPr>
      <p:sp>
        <p:nvSpPr>
          <p:cNvPr id="2263" name="Google Shape;2263;p232"/>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64" name="Google Shape;2264;p232"/>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25469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ext-Heavy 1" preserve="1">
  <p:cSld name="1_Text-Heavy 1">
    <p:bg>
      <p:bgPr>
        <a:solidFill>
          <a:srgbClr val="F4F5F7"/>
        </a:solidFill>
        <a:effectLst/>
      </p:bgPr>
    </p:bg>
    <p:spTree>
      <p:nvGrpSpPr>
        <p:cNvPr id="1" name="Shape 2338"/>
        <p:cNvGrpSpPr/>
        <p:nvPr/>
      </p:nvGrpSpPr>
      <p:grpSpPr>
        <a:xfrm>
          <a:off x="0" y="0"/>
          <a:ext cx="0" cy="0"/>
          <a:chOff x="0" y="0"/>
          <a:chExt cx="0" cy="0"/>
        </a:xfrm>
      </p:grpSpPr>
      <p:sp>
        <p:nvSpPr>
          <p:cNvPr id="2341" name="Google Shape;2341;p239"/>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2" name="Google Shape;2342;p239"/>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3" name="Google Shape;2343;p239"/>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515257"/>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14565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49874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preserve="1" userDrawn="1">
  <p:cSld name="3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7724417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preserve="1" userDrawn="1">
  <p:cSld name="3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9690188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bg>
      <p:bgPr>
        <a:solidFill>
          <a:srgbClr val="F4F5F7"/>
        </a:solidFill>
        <a:effectLst/>
      </p:bgPr>
    </p:bg>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2A6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2A6FB6"/>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11891479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rgbClr val="009457"/>
        </a:solidFill>
        <a:effectLst/>
      </p:bgPr>
    </p:bg>
    <p:spTree>
      <p:nvGrpSpPr>
        <p:cNvPr id="1" name="Shape 2794"/>
        <p:cNvGrpSpPr/>
        <p:nvPr/>
      </p:nvGrpSpPr>
      <p:grpSpPr>
        <a:xfrm>
          <a:off x="0" y="0"/>
          <a:ext cx="0" cy="0"/>
          <a:chOff x="0" y="0"/>
          <a:chExt cx="0" cy="0"/>
        </a:xfrm>
      </p:grpSpPr>
      <p:sp>
        <p:nvSpPr>
          <p:cNvPr id="2795" name="Google Shape;2795;p112"/>
          <p:cNvSpPr txBox="1">
            <a:spLocks noGrp="1"/>
          </p:cNvSpPr>
          <p:nvPr>
            <p:ph type="title"/>
          </p:nvPr>
        </p:nvSpPr>
        <p:spPr>
          <a:xfrm>
            <a:off x="4286442" y="5119966"/>
            <a:ext cx="16482719" cy="2176835"/>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796" name="Google Shape;2796;p112"/>
          <p:cNvSpPr txBox="1">
            <a:spLocks noGrp="1"/>
          </p:cNvSpPr>
          <p:nvPr>
            <p:ph type="body" idx="1"/>
          </p:nvPr>
        </p:nvSpPr>
        <p:spPr>
          <a:xfrm>
            <a:off x="4227512" y="8457401"/>
            <a:ext cx="16616615" cy="931863"/>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797" name="Google Shape;2797;p112"/>
          <p:cNvSpPr txBox="1">
            <a:spLocks noGrp="1"/>
          </p:cNvSpPr>
          <p:nvPr>
            <p:ph type="body" idx="2"/>
          </p:nvPr>
        </p:nvSpPr>
        <p:spPr>
          <a:xfrm>
            <a:off x="4227512" y="4283242"/>
            <a:ext cx="16616615" cy="516885"/>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 name="Google Shape;180;p107">
            <a:extLst>
              <a:ext uri="{FF2B5EF4-FFF2-40B4-BE49-F238E27FC236}">
                <a16:creationId xmlns:a16="http://schemas.microsoft.com/office/drawing/2014/main" id="{061758FC-D4AF-DA4E-9A5B-5D56A175B02F}"/>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4131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Group 3" userDrawn="1">
  <p:cSld name="1_Group 3">
    <p:spTree>
      <p:nvGrpSpPr>
        <p:cNvPr id="1" name="Shape 3050"/>
        <p:cNvGrpSpPr/>
        <p:nvPr/>
      </p:nvGrpSpPr>
      <p:grpSpPr>
        <a:xfrm>
          <a:off x="0" y="0"/>
          <a:ext cx="0" cy="0"/>
          <a:chOff x="0" y="0"/>
          <a:chExt cx="0" cy="0"/>
        </a:xfrm>
      </p:grpSpPr>
      <p:sp>
        <p:nvSpPr>
          <p:cNvPr id="13" name="Google Shape;180;p107">
            <a:extLst>
              <a:ext uri="{FF2B5EF4-FFF2-40B4-BE49-F238E27FC236}">
                <a16:creationId xmlns:a16="http://schemas.microsoft.com/office/drawing/2014/main" id="{BFDF0788-ED48-4F40-9FC0-B8BDED3D29D3}"/>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4" name="Rounded Rectangle 13">
            <a:extLst>
              <a:ext uri="{FF2B5EF4-FFF2-40B4-BE49-F238E27FC236}">
                <a16:creationId xmlns:a16="http://schemas.microsoft.com/office/drawing/2014/main" id="{894F1A7B-47F6-7343-9513-1770B00366BF}"/>
              </a:ext>
            </a:extLst>
          </p:cNvPr>
          <p:cNvSpPr/>
          <p:nvPr userDrawn="1"/>
        </p:nvSpPr>
        <p:spPr>
          <a:xfrm>
            <a:off x="12571803" y="4538630"/>
            <a:ext cx="8592450" cy="8552092"/>
          </a:xfrm>
          <a:prstGeom prst="round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5" name="Rounded Rectangle 14">
            <a:extLst>
              <a:ext uri="{FF2B5EF4-FFF2-40B4-BE49-F238E27FC236}">
                <a16:creationId xmlns:a16="http://schemas.microsoft.com/office/drawing/2014/main" id="{22F88440-C2AB-C246-8B06-FE6CCDF96941}"/>
              </a:ext>
            </a:extLst>
          </p:cNvPr>
          <p:cNvSpPr/>
          <p:nvPr userDrawn="1"/>
        </p:nvSpPr>
        <p:spPr>
          <a:xfrm>
            <a:off x="2842395" y="4538630"/>
            <a:ext cx="8592450" cy="8552092"/>
          </a:xfrm>
          <a:prstGeom prst="roundRect">
            <a:avLst/>
          </a:prstGeom>
          <a:solidFill>
            <a:srgbClr val="006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6" name="Google Shape;37;p84">
            <a:extLst>
              <a:ext uri="{FF2B5EF4-FFF2-40B4-BE49-F238E27FC236}">
                <a16:creationId xmlns:a16="http://schemas.microsoft.com/office/drawing/2014/main" id="{19F59227-5137-B846-8AF4-7215FEA17000}"/>
              </a:ext>
            </a:extLst>
          </p:cNvPr>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 name="Google Shape;40;p84">
            <a:extLst>
              <a:ext uri="{FF2B5EF4-FFF2-40B4-BE49-F238E27FC236}">
                <a16:creationId xmlns:a16="http://schemas.microsoft.com/office/drawing/2014/main" id="{453040E1-550B-274E-8497-8A65C58EB695}"/>
              </a:ext>
            </a:extLst>
          </p:cNvPr>
          <p:cNvSpPr/>
          <p:nvPr userDrawn="1"/>
        </p:nvSpPr>
        <p:spPr>
          <a:xfrm>
            <a:off x="3623506" y="5241168"/>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8" name="Google Shape;43;p84">
            <a:extLst>
              <a:ext uri="{FF2B5EF4-FFF2-40B4-BE49-F238E27FC236}">
                <a16:creationId xmlns:a16="http://schemas.microsoft.com/office/drawing/2014/main" id="{C9EDA570-72E2-2243-8CA4-4A21F62D4C20}"/>
              </a:ext>
            </a:extLst>
          </p:cNvPr>
          <p:cNvSpPr/>
          <p:nvPr userDrawn="1"/>
        </p:nvSpPr>
        <p:spPr>
          <a:xfrm>
            <a:off x="13499399" y="5208758"/>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9" name="Google Shape;44;p84">
            <a:extLst>
              <a:ext uri="{FF2B5EF4-FFF2-40B4-BE49-F238E27FC236}">
                <a16:creationId xmlns:a16="http://schemas.microsoft.com/office/drawing/2014/main" id="{CD9009F9-09C1-D345-A383-5B15159C57C5}"/>
              </a:ext>
            </a:extLst>
          </p:cNvPr>
          <p:cNvSpPr txBox="1">
            <a:spLocks noGrp="1"/>
          </p:cNvSpPr>
          <p:nvPr>
            <p:ph type="body" idx="1"/>
          </p:nvPr>
        </p:nvSpPr>
        <p:spPr>
          <a:xfrm>
            <a:off x="1349939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 name="Google Shape;45;p84">
            <a:extLst>
              <a:ext uri="{FF2B5EF4-FFF2-40B4-BE49-F238E27FC236}">
                <a16:creationId xmlns:a16="http://schemas.microsoft.com/office/drawing/2014/main" id="{28BE2991-4E6D-D940-A4BC-C5CDBDB0F73D}"/>
              </a:ext>
            </a:extLst>
          </p:cNvPr>
          <p:cNvSpPr txBox="1">
            <a:spLocks noGrp="1"/>
          </p:cNvSpPr>
          <p:nvPr>
            <p:ph type="body" idx="2"/>
          </p:nvPr>
        </p:nvSpPr>
        <p:spPr>
          <a:xfrm>
            <a:off x="3769991" y="7091891"/>
            <a:ext cx="6737258" cy="154397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 name="Google Shape;46;p84">
            <a:extLst>
              <a:ext uri="{FF2B5EF4-FFF2-40B4-BE49-F238E27FC236}">
                <a16:creationId xmlns:a16="http://schemas.microsoft.com/office/drawing/2014/main" id="{B9864139-A25F-3742-AC70-459A7EB636B0}"/>
              </a:ext>
            </a:extLst>
          </p:cNvPr>
          <p:cNvSpPr txBox="1">
            <a:spLocks noGrp="1"/>
          </p:cNvSpPr>
          <p:nvPr>
            <p:ph type="body" idx="3"/>
          </p:nvPr>
        </p:nvSpPr>
        <p:spPr>
          <a:xfrm>
            <a:off x="4239051" y="538414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6F4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47;p84">
            <a:extLst>
              <a:ext uri="{FF2B5EF4-FFF2-40B4-BE49-F238E27FC236}">
                <a16:creationId xmlns:a16="http://schemas.microsoft.com/office/drawing/2014/main" id="{99962063-04D0-CF40-8921-C3E95692EF0D}"/>
              </a:ext>
            </a:extLst>
          </p:cNvPr>
          <p:cNvSpPr txBox="1">
            <a:spLocks noGrp="1"/>
          </p:cNvSpPr>
          <p:nvPr>
            <p:ph type="body" idx="4"/>
          </p:nvPr>
        </p:nvSpPr>
        <p:spPr>
          <a:xfrm>
            <a:off x="13968459" y="5351728"/>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 name="Picture Placeholder 2">
            <a:extLst>
              <a:ext uri="{FF2B5EF4-FFF2-40B4-BE49-F238E27FC236}">
                <a16:creationId xmlns:a16="http://schemas.microsoft.com/office/drawing/2014/main" id="{D1E74250-DAAB-C842-A704-856E270B44DF}"/>
              </a:ext>
            </a:extLst>
          </p:cNvPr>
          <p:cNvSpPr>
            <a:spLocks noGrp="1"/>
          </p:cNvSpPr>
          <p:nvPr>
            <p:ph type="pic" sz="quarter" idx="10"/>
          </p:nvPr>
        </p:nvSpPr>
        <p:spPr>
          <a:xfrm>
            <a:off x="3770313" y="9058443"/>
            <a:ext cx="6737350" cy="3226452"/>
          </a:xfrm>
          <a:prstGeom prst="roundRect">
            <a:avLst/>
          </a:prstGeom>
        </p:spPr>
        <p:txBody>
          <a:bodyPr/>
          <a:lstStyle/>
          <a:p>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94405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7048732"/>
            <a:ext cx="5561686" cy="790986"/>
          </a:xfrm>
          <a:prstGeom prst="roundRect">
            <a:avLst>
              <a:gd name="adj" fmla="val 50000"/>
            </a:avLst>
          </a:prstGeom>
          <a:solidFill>
            <a:srgbClr val="2A7BCC"/>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235F9E"/>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857250" y="7048732"/>
            <a:ext cx="4634486" cy="790601"/>
          </a:xfrm>
          <a:prstGeom prst="roundRect">
            <a:avLst>
              <a:gd name="adj" fmla="val 50000"/>
            </a:avLst>
          </a:prstGeom>
          <a:solidFill>
            <a:srgbClr val="235F9E"/>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A6FB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p:nvSpPr>
        <p:spPr>
          <a:xfrm>
            <a:off x="9985361" y="7048732"/>
            <a:ext cx="4264202" cy="790601"/>
          </a:xfrm>
          <a:prstGeom prst="roundRect">
            <a:avLst>
              <a:gd name="adj" fmla="val 50000"/>
            </a:avLst>
          </a:prstGeom>
          <a:solidFill>
            <a:srgbClr val="2A6FB6"/>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4121770"/>
            <a:ext cx="6186408" cy="8552094"/>
          </a:xfrm>
          <a:prstGeom prst="rect">
            <a:avLst/>
          </a:prstGeom>
          <a:noFill/>
          <a:ln w="50800" cap="flat">
            <a:solidFill>
              <a:srgbClr val="2A7BCC"/>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235F9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A6FB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2A7B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14814" y="468625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8171223"/>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8206131"/>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819567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83450976"/>
      </p:ext>
    </p:extLst>
  </p:cSld>
  <p:clrMapOvr>
    <a:masterClrMapping/>
  </p:clrMapOvr>
  <p:transition spd="med"/>
  <p:extLst mod="1">
    <p:ext uri="{DCECCB84-F9BA-43D5-87BE-67443E8EF086}">
      <p15:sldGuideLst xmlns:p15="http://schemas.microsoft.com/office/powerpoint/2012/main">
        <p15:guide id="1" orient="horz" pos="2928"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235F9E"/>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A6FB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p:nvSpPr>
        <p:spPr>
          <a:xfrm>
            <a:off x="16040106" y="4121770"/>
            <a:ext cx="6186408" cy="8552094"/>
          </a:xfrm>
          <a:prstGeom prst="rect">
            <a:avLst/>
          </a:prstGeom>
          <a:noFill/>
          <a:ln w="50800" cap="flat">
            <a:solidFill>
              <a:srgbClr val="2A7BCC"/>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235F9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A6FB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2A7B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p:ph type="pic" sz="quarter" idx="10"/>
          </p:nvPr>
        </p:nvSpPr>
        <p:spPr>
          <a:xfrm>
            <a:off x="4214814" y="468625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p:ph type="body" sz="quarter" idx="13"/>
          </p:nvPr>
        </p:nvSpPr>
        <p:spPr>
          <a:xfrm>
            <a:off x="2557221" y="7239037"/>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p:ph type="body" sz="quarter" idx="14"/>
          </p:nvPr>
        </p:nvSpPr>
        <p:spPr>
          <a:xfrm>
            <a:off x="9456551" y="727394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p:ph type="body" sz="quarter" idx="15"/>
          </p:nvPr>
        </p:nvSpPr>
        <p:spPr>
          <a:xfrm>
            <a:off x="16352467" y="7263489"/>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30227227"/>
      </p:ext>
    </p:extLst>
  </p:cSld>
  <p:clrMapOvr>
    <a:masterClrMapping/>
  </p:clrMapOvr>
  <p:transition spd="med"/>
  <p:extLst mod="1">
    <p:ext uri="{DCECCB84-F9BA-43D5-87BE-67443E8EF086}">
      <p15:sldGuideLst xmlns:p15="http://schemas.microsoft.com/office/powerpoint/2012/main">
        <p15:guide id="1" orient="horz" pos="2928"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fld id="{C32ABA43-6AFE-4B4C-8056-6B908A28995E}" type="datetimeFigureOut">
              <a:rPr kumimoji="0" lang="en-US" sz="2300" b="0" i="0" u="none" strike="noStrike" kern="0" cap="none" spc="0" normalizeH="0" baseline="0" noProof="0" smtClean="0">
                <a:ln>
                  <a:noFill/>
                </a:ln>
                <a:solidFill>
                  <a:srgbClr val="A6A7AC"/>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2/2/2022</a:t>
            </a:fld>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
        <p:nvSpPr>
          <p:cNvPr id="5" name="Footer Placeholder 4"/>
          <p:cNvSpPr>
            <a:spLocks noGrp="1"/>
          </p:cNvSpPr>
          <p:nvPr>
            <p:ph type="ftr" sz="quarter" idx="11"/>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srgbClr val="A6A7AC"/>
              </a:solidFill>
              <a:effectLst/>
              <a:uLnTx/>
              <a:uFillTx/>
              <a:latin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25432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Google Shape;23;p80">
            <a:extLst>
              <a:ext uri="{FF2B5EF4-FFF2-40B4-BE49-F238E27FC236}">
                <a16:creationId xmlns:a16="http://schemas.microsoft.com/office/drawing/2014/main" id="{E119E989-399D-4B47-85BD-48F1B2A374A9}"/>
              </a:ext>
            </a:extLst>
          </p:cNvPr>
          <p:cNvSpPr/>
          <p:nvPr userDrawn="1"/>
        </p:nvSpPr>
        <p:spPr>
          <a:xfrm>
            <a:off x="0" y="0"/>
            <a:ext cx="7030802" cy="13716000"/>
          </a:xfrm>
          <a:prstGeom prst="rect">
            <a:avLst/>
          </a:prstGeom>
          <a:solidFill>
            <a:srgbClr val="2A6FB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3" name="Google Shape;22;p80">
            <a:extLst>
              <a:ext uri="{FF2B5EF4-FFF2-40B4-BE49-F238E27FC236}">
                <a16:creationId xmlns:a16="http://schemas.microsoft.com/office/drawing/2014/main" id="{1F09052B-E7F1-4E4E-B123-24DE1B885887}"/>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 name="Google Shape;24;p80">
            <a:extLst>
              <a:ext uri="{FF2B5EF4-FFF2-40B4-BE49-F238E27FC236}">
                <a16:creationId xmlns:a16="http://schemas.microsoft.com/office/drawing/2014/main" id="{B6631DE7-3AE9-864D-9F2B-F9A8F3AA5FE0}"/>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91440" marR="0" lvl="0" indent="-91440" algn="l" rtl="0">
              <a:lnSpc>
                <a:spcPct val="100000"/>
              </a:lnSpc>
              <a:spcBef>
                <a:spcPts val="0"/>
              </a:spcBef>
              <a:spcAft>
                <a:spcPts val="1200"/>
              </a:spcAft>
              <a:buClr>
                <a:schemeClr val="bg1">
                  <a:lumMod val="10000"/>
                </a:schemeClr>
              </a:buClr>
              <a:buSzPts val="4000"/>
              <a:buFont typeface="Arial"/>
              <a:buChar char="•"/>
              <a:defRPr sz="4800" b="0"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25;p80">
            <a:extLst>
              <a:ext uri="{FF2B5EF4-FFF2-40B4-BE49-F238E27FC236}">
                <a16:creationId xmlns:a16="http://schemas.microsoft.com/office/drawing/2014/main" id="{18CD75FF-96EE-5A47-B346-CCA31D7D11DD}"/>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7146158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06898538"/>
      </p:ext>
    </p:extLst>
  </p:cSld>
  <p:clrMap bg1="dk1" tx1="lt1" bg2="dk2" tx2="lt2" accent1="accent1" accent2="accent2" accent3="accent3" accent4="accent4" accent5="accent5" accent6="accent6" hlink="hlink" folHlink="folHlink"/>
  <p:sldLayoutIdLst>
    <p:sldLayoutId id="2147483669" r:id="rId1"/>
    <p:sldLayoutId id="2147484283" r:id="rId2"/>
    <p:sldLayoutId id="2147484246" r:id="rId3"/>
    <p:sldLayoutId id="2147484387" r:id="rId4"/>
    <p:sldLayoutId id="2147484388" r:id="rId5"/>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07446"/>
      </p:ext>
    </p:extLst>
  </p:cSld>
  <p:clrMap bg1="dk1" tx1="lt1" bg2="dk2" tx2="lt2" accent1="accent1" accent2="accent2" accent3="accent3" accent4="accent4" accent5="accent5" accent6="accent6" hlink="hlink" folHlink="folHlink"/>
  <p:sldLayoutIdLst>
    <p:sldLayoutId id="2147483700" r:id="rId1"/>
    <p:sldLayoutId id="2147484285" r:id="rId2"/>
    <p:sldLayoutId id="2147484350" r:id="rId3"/>
    <p:sldLayoutId id="2147484284"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 id="2147484382" r:id="rId24"/>
    <p:sldLayoutId id="2147484383" r:id="rId25"/>
    <p:sldLayoutId id="2147484384" r:id="rId26"/>
    <p:sldLayoutId id="2147484385" r:id="rId27"/>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15.xml"/><Relationship Id="rId5" Type="http://schemas.openxmlformats.org/officeDocument/2006/relationships/image" Target="../media/image15.emf"/><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26.xml"/><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image" Target="../media/image15.emf"/><Relationship Id="rId5" Type="http://schemas.openxmlformats.org/officeDocument/2006/relationships/image" Target="../media/image25.jpe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e-4Brfj2cWE?feature=oembed" TargetMode="Externa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24.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tags" Target="../tags/tag2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29.xml"/><Relationship Id="rId6" Type="http://schemas.openxmlformats.org/officeDocument/2006/relationships/image" Target="../media/image28.sv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3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32.xml"/><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33.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1.png"/><Relationship Id="rId4" Type="http://schemas.openxmlformats.org/officeDocument/2006/relationships/slide" Target="slide2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3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xml"/><Relationship Id="rId1" Type="http://schemas.openxmlformats.org/officeDocument/2006/relationships/tags" Target="../tags/tag36.xml"/><Relationship Id="rId6" Type="http://schemas.openxmlformats.org/officeDocument/2006/relationships/image" Target="../media/image28.svg"/><Relationship Id="rId5" Type="http://schemas.openxmlformats.org/officeDocument/2006/relationships/image" Target="../media/image28.png"/><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tags" Target="../tags/tag37.xml"/><Relationship Id="rId6" Type="http://schemas.openxmlformats.org/officeDocument/2006/relationships/image" Target="../media/image28.svg"/><Relationship Id="rId5" Type="http://schemas.openxmlformats.org/officeDocument/2006/relationships/image" Target="../media/image28.pn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tags" Target="../tags/tag38.xml"/><Relationship Id="rId6" Type="http://schemas.openxmlformats.org/officeDocument/2006/relationships/image" Target="../media/image28.svg"/><Relationship Id="rId5" Type="http://schemas.openxmlformats.org/officeDocument/2006/relationships/image" Target="../media/image28.png"/><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tags" Target="../tags/tag39.xml"/><Relationship Id="rId6" Type="http://schemas.openxmlformats.org/officeDocument/2006/relationships/image" Target="../media/image28.svg"/><Relationship Id="rId5" Type="http://schemas.openxmlformats.org/officeDocument/2006/relationships/image" Target="../media/image28.png"/><Relationship Id="rId4" Type="http://schemas.openxmlformats.org/officeDocument/2006/relationships/image" Target="../media/image35.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xml"/><Relationship Id="rId1" Type="http://schemas.openxmlformats.org/officeDocument/2006/relationships/tags" Target="../tags/tag40.xml"/><Relationship Id="rId5" Type="http://schemas.openxmlformats.org/officeDocument/2006/relationships/image" Target="../media/image15.emf"/><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xml"/><Relationship Id="rId1" Type="http://schemas.openxmlformats.org/officeDocument/2006/relationships/tags" Target="../tags/tag41.xml"/><Relationship Id="rId6" Type="http://schemas.openxmlformats.org/officeDocument/2006/relationships/image" Target="../media/image28.svg"/><Relationship Id="rId5" Type="http://schemas.openxmlformats.org/officeDocument/2006/relationships/image" Target="../media/image28.pn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1.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0.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ags" Target="../tags/tag4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4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xml"/><Relationship Id="rId1" Type="http://schemas.openxmlformats.org/officeDocument/2006/relationships/tags" Target="../tags/tag46.xml"/><Relationship Id="rId5" Type="http://schemas.openxmlformats.org/officeDocument/2006/relationships/image" Target="../media/image15.emf"/><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hyperlink" Target="http://irh.org/social-norms-exploration" TargetMode="External"/><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4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7.xml"/><Relationship Id="rId1" Type="http://schemas.openxmlformats.org/officeDocument/2006/relationships/tags" Target="../tags/tag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6FB6"/>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509520" y="3475230"/>
            <a:ext cx="19364960" cy="2176836"/>
          </a:xfrm>
        </p:spPr>
        <p:txBody>
          <a:bodyPr/>
          <a:lstStyle/>
          <a:p>
            <a:pPr>
              <a:buClr>
                <a:srgbClr val="FFFEFF"/>
              </a:buClr>
              <a:buSzPts val="14400"/>
            </a:pPr>
            <a:r>
              <a:rPr lang="en-US" sz="10000" dirty="0">
                <a:latin typeface="Gill Sans MT" panose="020B0502020104020203" pitchFamily="34" charset="0"/>
                <a:cs typeface="Gill Sans"/>
                <a:sym typeface="Gill Sans"/>
              </a:rPr>
              <a:t>Shifting Social Norms as Part of Social and Behavior Change</a:t>
            </a:r>
          </a:p>
        </p:txBody>
      </p:sp>
      <p:sp>
        <p:nvSpPr>
          <p:cNvPr id="5" name="Text Placeholder 4">
            <a:extLst>
              <a:ext uri="{FF2B5EF4-FFF2-40B4-BE49-F238E27FC236}">
                <a16:creationId xmlns:a16="http://schemas.microsoft.com/office/drawing/2014/main" id="{41458EED-27DB-A747-9C85-752CD9F35F4A}"/>
              </a:ext>
            </a:extLst>
          </p:cNvPr>
          <p:cNvSpPr>
            <a:spLocks noGrp="1"/>
          </p:cNvSpPr>
          <p:nvPr>
            <p:ph type="body" sz="quarter" idx="11"/>
          </p:nvPr>
        </p:nvSpPr>
        <p:spPr/>
        <p:txBody>
          <a:bodyPr/>
          <a:lstStyle/>
          <a:p>
            <a:r>
              <a:rPr lang="en-US" dirty="0"/>
              <a:t>PRESENTER, ORGANIZATION</a:t>
            </a:r>
          </a:p>
          <a:p>
            <a:endParaRPr lang="en-US" dirty="0"/>
          </a:p>
        </p:txBody>
      </p:sp>
    </p:spTree>
    <p:custDataLst>
      <p:tags r:id="rId1"/>
    </p:custDataLst>
    <p:extLst>
      <p:ext uri="{BB962C8B-B14F-4D97-AF65-F5344CB8AC3E}">
        <p14:creationId xmlns:p14="http://schemas.microsoft.com/office/powerpoint/2010/main" val="30015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40"/>
        <p:cNvGrpSpPr/>
        <p:nvPr/>
      </p:nvGrpSpPr>
      <p:grpSpPr>
        <a:xfrm>
          <a:off x="0" y="0"/>
          <a:ext cx="0" cy="0"/>
          <a:chOff x="0" y="0"/>
          <a:chExt cx="0" cy="0"/>
        </a:xfrm>
      </p:grpSpPr>
      <p:sp>
        <p:nvSpPr>
          <p:cNvPr id="13" name="Google Shape;4541;p15">
            <a:extLst>
              <a:ext uri="{FF2B5EF4-FFF2-40B4-BE49-F238E27FC236}">
                <a16:creationId xmlns:a16="http://schemas.microsoft.com/office/drawing/2014/main" id="{00EA88B8-AB53-5D4A-AED6-0F6F247AF982}"/>
              </a:ext>
            </a:extLst>
          </p:cNvPr>
          <p:cNvSpPr txBox="1">
            <a:spLocks/>
          </p:cNvSpPr>
          <p:nvPr/>
        </p:nvSpPr>
        <p:spPr>
          <a:xfrm>
            <a:off x="2121840" y="358300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buSzPts val="9600"/>
              <a:buFont typeface="Gill Sans"/>
              <a:buNone/>
            </a:pPr>
            <a:r>
              <a:rPr lang="en-US" dirty="0">
                <a:solidFill>
                  <a:srgbClr val="09904F"/>
                </a:solidFill>
                <a:latin typeface="Gill Sans MT" panose="020B0502020104020203" pitchFamily="34" charset="0"/>
                <a:sym typeface="Gill Sans"/>
              </a:rPr>
              <a:t>Social Norms</a:t>
            </a:r>
            <a:endParaRPr lang="en-US" dirty="0">
              <a:latin typeface="Gill Sans MT" panose="020B0502020104020203" pitchFamily="34" charset="0"/>
              <a:sym typeface="Gill Sans"/>
            </a:endParaRPr>
          </a:p>
        </p:txBody>
      </p:sp>
      <p:sp>
        <p:nvSpPr>
          <p:cNvPr id="14" name="Google Shape;4542;p15">
            <a:extLst>
              <a:ext uri="{FF2B5EF4-FFF2-40B4-BE49-F238E27FC236}">
                <a16:creationId xmlns:a16="http://schemas.microsoft.com/office/drawing/2014/main" id="{408A115E-266E-004B-B84D-ECFD5966A92E}"/>
              </a:ext>
            </a:extLst>
          </p:cNvPr>
          <p:cNvSpPr txBox="1">
            <a:spLocks/>
          </p:cNvSpPr>
          <p:nvPr/>
        </p:nvSpPr>
        <p:spPr>
          <a:xfrm>
            <a:off x="2120901" y="5515288"/>
            <a:ext cx="19509906" cy="2474469"/>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buClr>
                <a:srgbClr val="515257"/>
              </a:buClr>
              <a:buSzPts val="4000"/>
              <a:buFont typeface="Gill Sans"/>
              <a:buNone/>
            </a:pPr>
            <a:r>
              <a:rPr lang="en-US" sz="5400" b="1" dirty="0">
                <a:solidFill>
                  <a:srgbClr val="2E2C22"/>
                </a:solidFill>
                <a:latin typeface="Gill Sans MT" panose="020B0502020104020203" pitchFamily="34" charset="0"/>
                <a:sym typeface="Gill Sans"/>
              </a:rPr>
              <a:t>Social norms </a:t>
            </a:r>
            <a:r>
              <a:rPr lang="en-US" sz="5400" dirty="0">
                <a:solidFill>
                  <a:srgbClr val="2E2C22"/>
                </a:solidFill>
                <a:latin typeface="Gill Sans MT" panose="020B0502020104020203" pitchFamily="34" charset="0"/>
                <a:sym typeface="Gill Sans"/>
              </a:rPr>
              <a:t>are the often </a:t>
            </a:r>
            <a:r>
              <a:rPr lang="en-US" sz="5400" b="1" dirty="0">
                <a:solidFill>
                  <a:srgbClr val="2E2C22"/>
                </a:solidFill>
                <a:latin typeface="Gill Sans MT" panose="020B0502020104020203" pitchFamily="34" charset="0"/>
                <a:sym typeface="Gill Sans"/>
              </a:rPr>
              <a:t>implicit, informal rules </a:t>
            </a:r>
            <a:r>
              <a:rPr lang="en-US" sz="5400" dirty="0">
                <a:solidFill>
                  <a:srgbClr val="2E2C22"/>
                </a:solidFill>
                <a:latin typeface="Gill Sans MT" panose="020B0502020104020203" pitchFamily="34" charset="0"/>
                <a:sym typeface="Gill Sans"/>
              </a:rPr>
              <a:t>that most people accept and abide by. They are influenced by </a:t>
            </a:r>
            <a:r>
              <a:rPr lang="en-US" sz="5400" b="1" dirty="0">
                <a:solidFill>
                  <a:srgbClr val="2E2C22"/>
                </a:solidFill>
                <a:latin typeface="Gill Sans MT" panose="020B0502020104020203" pitchFamily="34" charset="0"/>
                <a:sym typeface="Gill Sans"/>
              </a:rPr>
              <a:t>belief systems</a:t>
            </a:r>
            <a:r>
              <a:rPr lang="en-US" sz="5400" dirty="0">
                <a:solidFill>
                  <a:srgbClr val="2E2C22"/>
                </a:solidFill>
                <a:latin typeface="Gill Sans MT" panose="020B0502020104020203" pitchFamily="34" charset="0"/>
                <a:sym typeface="Gill Sans"/>
              </a:rPr>
              <a:t>, perceptions of </a:t>
            </a:r>
            <a:r>
              <a:rPr lang="en-US" sz="5400" b="1" dirty="0">
                <a:solidFill>
                  <a:srgbClr val="2E2C22"/>
                </a:solidFill>
                <a:latin typeface="Gill Sans MT" panose="020B0502020104020203" pitchFamily="34" charset="0"/>
                <a:sym typeface="Gill Sans"/>
              </a:rPr>
              <a:t>what others expect and do</a:t>
            </a:r>
            <a:r>
              <a:rPr lang="en-US" sz="5400" dirty="0">
                <a:solidFill>
                  <a:srgbClr val="2E2C22"/>
                </a:solidFill>
                <a:latin typeface="Gill Sans MT" panose="020B0502020104020203" pitchFamily="34" charset="0"/>
                <a:sym typeface="Gill Sans"/>
              </a:rPr>
              <a:t>, and sometimes by perceived </a:t>
            </a:r>
            <a:r>
              <a:rPr lang="en-US" sz="5400" b="1" dirty="0">
                <a:solidFill>
                  <a:srgbClr val="2E2C22"/>
                </a:solidFill>
                <a:latin typeface="Gill Sans MT" panose="020B0502020104020203" pitchFamily="34" charset="0"/>
                <a:sym typeface="Gill Sans"/>
              </a:rPr>
              <a:t>rewards and sanctions</a:t>
            </a:r>
            <a:r>
              <a:rPr lang="en-US" sz="5400" dirty="0">
                <a:solidFill>
                  <a:srgbClr val="2E2C22"/>
                </a:solidFill>
                <a:latin typeface="Gill Sans MT" panose="020B0502020104020203" pitchFamily="34" charset="0"/>
                <a:sym typeface="Gill Sans"/>
              </a:rPr>
              <a:t>.</a:t>
            </a:r>
            <a:endParaRPr lang="en-US" sz="4800" dirty="0">
              <a:solidFill>
                <a:srgbClr val="2E2C22"/>
              </a:solidFill>
              <a:latin typeface="Gill Sans MT" panose="020B0502020104020203" pitchFamily="34" charset="0"/>
              <a:sym typeface="Gill Sans"/>
            </a:endParaRPr>
          </a:p>
        </p:txBody>
      </p:sp>
      <p:sp>
        <p:nvSpPr>
          <p:cNvPr id="15" name="Google Shape;4543;p15">
            <a:extLst>
              <a:ext uri="{FF2B5EF4-FFF2-40B4-BE49-F238E27FC236}">
                <a16:creationId xmlns:a16="http://schemas.microsoft.com/office/drawing/2014/main" id="{6EB79C2B-2475-4A41-8FF5-88A5D5DA2CD7}"/>
              </a:ext>
            </a:extLst>
          </p:cNvPr>
          <p:cNvSpPr txBox="1">
            <a:spLocks/>
          </p:cNvSpPr>
          <p:nvPr/>
        </p:nvSpPr>
        <p:spPr>
          <a:xfrm>
            <a:off x="2120172" y="259429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DEFINITION</a:t>
            </a:r>
          </a:p>
        </p:txBody>
      </p:sp>
      <p:sp>
        <p:nvSpPr>
          <p:cNvPr id="16" name="Google Shape;4544;p15">
            <a:extLst>
              <a:ext uri="{FF2B5EF4-FFF2-40B4-BE49-F238E27FC236}">
                <a16:creationId xmlns:a16="http://schemas.microsoft.com/office/drawing/2014/main" id="{A3EEE812-791B-D44F-98A0-E57AE9AE877B}"/>
              </a:ext>
            </a:extLst>
          </p:cNvPr>
          <p:cNvSpPr txBox="1"/>
          <p:nvPr/>
        </p:nvSpPr>
        <p:spPr>
          <a:xfrm>
            <a:off x="2120172" y="9494770"/>
            <a:ext cx="19509906" cy="2779455"/>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515257"/>
              </a:buClr>
              <a:buSzPts val="4000"/>
              <a:buFont typeface="Gill Sans"/>
              <a:buNone/>
              <a:tabLst/>
              <a:defRPr/>
            </a:pP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Norms are embedded in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formal and informal institutions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and produced and reproduced through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social interaction</a:t>
            </a:r>
            <a:r>
              <a:rPr kumimoji="0" lang="en-US" sz="540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a:t>
            </a:r>
            <a:endParaRPr kumimoji="0" sz="320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a:p>
            <a:pPr marL="0" marR="0" lvl="0" indent="0" algn="r" defTabSz="914400" rtl="0" eaLnBrk="1" fontAlgn="auto" latinLnBrk="0" hangingPunct="1">
              <a:lnSpc>
                <a:spcPct val="100000"/>
              </a:lnSpc>
              <a:spcBef>
                <a:spcPts val="600"/>
              </a:spcBef>
              <a:spcAft>
                <a:spcPts val="0"/>
              </a:spcAft>
              <a:buClr>
                <a:srgbClr val="515257"/>
              </a:buClr>
              <a:buSzPts val="4000"/>
              <a:buFont typeface="Gill Sans"/>
              <a:buNone/>
              <a:tabLst/>
              <a:defRPr/>
            </a:pPr>
            <a:r>
              <a:rPr kumimoji="0" lang="en-US" sz="5400" b="0" i="1"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ALIGN, Overseas Development Institute</a:t>
            </a:r>
            <a:endParaRPr kumimoji="0" sz="32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a:p>
            <a:pPr marL="0" marR="0" lvl="0" indent="0" algn="l" defTabSz="914400" rtl="0" eaLnBrk="1" fontAlgn="auto" latinLnBrk="0" hangingPunct="1">
              <a:lnSpc>
                <a:spcPct val="100000"/>
              </a:lnSpc>
              <a:spcBef>
                <a:spcPts val="600"/>
              </a:spcBef>
              <a:spcAft>
                <a:spcPts val="0"/>
              </a:spcAft>
              <a:buClr>
                <a:srgbClr val="A6A7AC"/>
              </a:buClr>
              <a:buSzPts val="4000"/>
              <a:buFont typeface="Gill Sans"/>
              <a:buNone/>
              <a:tabLst/>
              <a:defRPr/>
            </a:pPr>
            <a:endParaRPr kumimoji="0"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p:txBody>
      </p:sp>
    </p:spTree>
    <p:extLst>
      <p:ext uri="{BB962C8B-B14F-4D97-AF65-F5344CB8AC3E}">
        <p14:creationId xmlns:p14="http://schemas.microsoft.com/office/powerpoint/2010/main" val="8303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56"/>
        <p:cNvGrpSpPr/>
        <p:nvPr/>
      </p:nvGrpSpPr>
      <p:grpSpPr>
        <a:xfrm>
          <a:off x="0" y="0"/>
          <a:ext cx="0" cy="0"/>
          <a:chOff x="0" y="0"/>
          <a:chExt cx="0" cy="0"/>
        </a:xfrm>
      </p:grpSpPr>
      <p:sp>
        <p:nvSpPr>
          <p:cNvPr id="7" name="Google Shape;4541;p15">
            <a:extLst>
              <a:ext uri="{FF2B5EF4-FFF2-40B4-BE49-F238E27FC236}">
                <a16:creationId xmlns:a16="http://schemas.microsoft.com/office/drawing/2014/main" id="{E1B89A41-4536-074A-BDCC-C8DCDB427268}"/>
              </a:ext>
            </a:extLst>
          </p:cNvPr>
          <p:cNvSpPr txBox="1">
            <a:spLocks/>
          </p:cNvSpPr>
          <p:nvPr/>
        </p:nvSpPr>
        <p:spPr>
          <a:xfrm>
            <a:off x="6958000" y="197772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pPr>
            <a:r>
              <a:rPr lang="en-US" dirty="0">
                <a:solidFill>
                  <a:srgbClr val="09904F"/>
                </a:solidFill>
                <a:latin typeface="Gill Sans MT" panose="020B0502020104020203" pitchFamily="34" charset="0"/>
              </a:rPr>
              <a:t>Gender Norms</a:t>
            </a:r>
          </a:p>
        </p:txBody>
      </p:sp>
      <p:sp>
        <p:nvSpPr>
          <p:cNvPr id="8" name="Google Shape;4542;p15">
            <a:extLst>
              <a:ext uri="{FF2B5EF4-FFF2-40B4-BE49-F238E27FC236}">
                <a16:creationId xmlns:a16="http://schemas.microsoft.com/office/drawing/2014/main" id="{12336120-2AC5-B04F-8A93-33C68B55E78F}"/>
              </a:ext>
            </a:extLst>
          </p:cNvPr>
          <p:cNvSpPr txBox="1">
            <a:spLocks/>
          </p:cNvSpPr>
          <p:nvPr/>
        </p:nvSpPr>
        <p:spPr>
          <a:xfrm>
            <a:off x="6957061" y="3366832"/>
            <a:ext cx="16085820" cy="7423088"/>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buSzPts val="4000"/>
            </a:pPr>
            <a:r>
              <a:rPr lang="en-US" sz="5400" dirty="0">
                <a:solidFill>
                  <a:srgbClr val="2E2C22"/>
                </a:solidFill>
                <a:latin typeface="Gill Sans MT" panose="020B0502020104020203" pitchFamily="34" charset="0"/>
              </a:rPr>
              <a:t>Social norms that </a:t>
            </a:r>
            <a:r>
              <a:rPr lang="en-US" sz="5400" b="1" dirty="0">
                <a:solidFill>
                  <a:srgbClr val="2E2C22"/>
                </a:solidFill>
                <a:latin typeface="Gill Sans MT" panose="020B0502020104020203" pitchFamily="34" charset="0"/>
              </a:rPr>
              <a:t>govern attributes and behaviors that are valued and considered acceptable </a:t>
            </a:r>
            <a:r>
              <a:rPr lang="en-US" sz="5400" dirty="0">
                <a:solidFill>
                  <a:srgbClr val="2E2C22"/>
                </a:solidFill>
                <a:latin typeface="Gill Sans MT" panose="020B0502020104020203" pitchFamily="34" charset="0"/>
              </a:rPr>
              <a:t>for people of a gender within a given culture or social group.</a:t>
            </a:r>
          </a:p>
          <a:p>
            <a:pPr algn="l" hangingPunct="1">
              <a:buSzPts val="4000"/>
            </a:pPr>
            <a:endParaRPr lang="en-US" sz="5400" dirty="0">
              <a:solidFill>
                <a:srgbClr val="2E2C22"/>
              </a:solidFill>
              <a:latin typeface="Gill Sans MT" panose="020B0502020104020203" pitchFamily="34" charset="0"/>
            </a:endParaRPr>
          </a:p>
          <a:p>
            <a:pPr algn="l" hangingPunct="1">
              <a:buSzPts val="4000"/>
            </a:pPr>
            <a:r>
              <a:rPr lang="en-US" sz="5400" b="1" dirty="0">
                <a:solidFill>
                  <a:srgbClr val="2E2C22"/>
                </a:solidFill>
                <a:latin typeface="Gill Sans MT" panose="020B0502020104020203" pitchFamily="34" charset="0"/>
              </a:rPr>
              <a:t>Learned and reinforced </a:t>
            </a:r>
            <a:r>
              <a:rPr lang="en-US" sz="5400" dirty="0">
                <a:solidFill>
                  <a:srgbClr val="2E2C22"/>
                </a:solidFill>
                <a:latin typeface="Gill Sans MT" panose="020B0502020104020203" pitchFamily="34" charset="0"/>
              </a:rPr>
              <a:t>from childhood to adulthood through observation, instruction, positive and negative sanctions, media, religion, and other social institutions.</a:t>
            </a:r>
          </a:p>
          <a:p>
            <a:pPr algn="l" hangingPunct="1">
              <a:buSzPts val="4000"/>
            </a:pPr>
            <a:endParaRPr lang="en-US" sz="5400" dirty="0">
              <a:solidFill>
                <a:srgbClr val="2E2C22"/>
              </a:solidFill>
              <a:latin typeface="Gill Sans MT" panose="020B0502020104020203" pitchFamily="34" charset="0"/>
            </a:endParaRPr>
          </a:p>
          <a:p>
            <a:pPr algn="l" hangingPunct="1">
              <a:buSzPts val="4000"/>
            </a:pPr>
            <a:r>
              <a:rPr lang="en-US" sz="5400" b="1" dirty="0">
                <a:solidFill>
                  <a:srgbClr val="2E2C22"/>
                </a:solidFill>
                <a:latin typeface="Gill Sans MT" panose="020B0502020104020203" pitchFamily="34" charset="0"/>
              </a:rPr>
              <a:t>Can be so pervasive </a:t>
            </a:r>
            <a:r>
              <a:rPr lang="en-US" sz="5400" dirty="0">
                <a:solidFill>
                  <a:srgbClr val="2E2C22"/>
                </a:solidFill>
                <a:latin typeface="Gill Sans MT" panose="020B0502020104020203" pitchFamily="34" charset="0"/>
              </a:rPr>
              <a:t>that people mistakenly assume they are “natural” or “ordained” and thus immutable.</a:t>
            </a:r>
          </a:p>
        </p:txBody>
      </p:sp>
      <p:sp>
        <p:nvSpPr>
          <p:cNvPr id="9" name="Google Shape;4543;p15">
            <a:extLst>
              <a:ext uri="{FF2B5EF4-FFF2-40B4-BE49-F238E27FC236}">
                <a16:creationId xmlns:a16="http://schemas.microsoft.com/office/drawing/2014/main" id="{CF9B3775-7E1C-4E4B-A052-2D8D30606F9D}"/>
              </a:ext>
            </a:extLst>
          </p:cNvPr>
          <p:cNvSpPr txBox="1">
            <a:spLocks/>
          </p:cNvSpPr>
          <p:nvPr/>
        </p:nvSpPr>
        <p:spPr>
          <a:xfrm>
            <a:off x="6956332" y="98901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DEFINITION</a:t>
            </a:r>
          </a:p>
        </p:txBody>
      </p:sp>
      <p:sp>
        <p:nvSpPr>
          <p:cNvPr id="12" name="TextBox 11">
            <a:extLst>
              <a:ext uri="{FF2B5EF4-FFF2-40B4-BE49-F238E27FC236}">
                <a16:creationId xmlns:a16="http://schemas.microsoft.com/office/drawing/2014/main" id="{880A6483-26B8-1645-B2DA-BC7CC82064CB}"/>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tx1">
                    <a:lumMod val="75000"/>
                  </a:schemeClr>
                </a:solidFill>
                <a:latin typeface="Gill Sans MT" panose="020B0502020104020203" pitchFamily="34" charset="77"/>
              </a:rPr>
              <a:t>Photo credit: </a:t>
            </a:r>
            <a:r>
              <a:rPr lang="en-US" sz="1400" dirty="0" err="1">
                <a:solidFill>
                  <a:schemeClr val="tx1">
                    <a:lumMod val="75000"/>
                  </a:schemeClr>
                </a:solidFill>
                <a:latin typeface="Gill Sans MT" panose="020B0502020104020203" pitchFamily="34" charset="77"/>
              </a:rPr>
              <a:t>Yagazie</a:t>
            </a:r>
            <a:r>
              <a:rPr lang="en-US" sz="1400" dirty="0">
                <a:solidFill>
                  <a:schemeClr val="tx1">
                    <a:lumMod val="75000"/>
                  </a:schemeClr>
                </a:solidFill>
                <a:latin typeface="Gill Sans MT" panose="020B0502020104020203" pitchFamily="34" charset="77"/>
              </a:rPr>
              <a:t> </a:t>
            </a:r>
            <a:r>
              <a:rPr lang="en-US" sz="1400" dirty="0" err="1">
                <a:solidFill>
                  <a:schemeClr val="tx1">
                    <a:lumMod val="75000"/>
                  </a:schemeClr>
                </a:solidFill>
                <a:latin typeface="Gill Sans MT" panose="020B0502020104020203" pitchFamily="34" charset="77"/>
              </a:rPr>
              <a:t>Emezi</a:t>
            </a:r>
            <a:r>
              <a:rPr lang="en-US" sz="1400" dirty="0">
                <a:solidFill>
                  <a:schemeClr val="tx1">
                    <a:lumMod val="75000"/>
                  </a:schemeClr>
                </a:solidFill>
                <a:latin typeface="Gill Sans MT" panose="020B0502020104020203" pitchFamily="34" charset="77"/>
              </a:rPr>
              <a:t>/Getty Images/Images of Empowerment</a:t>
            </a:r>
          </a:p>
        </p:txBody>
      </p:sp>
      <p:pic>
        <p:nvPicPr>
          <p:cNvPr id="18" name="Picture Placeholder 17">
            <a:extLst>
              <a:ext uri="{FF2B5EF4-FFF2-40B4-BE49-F238E27FC236}">
                <a16:creationId xmlns:a16="http://schemas.microsoft.com/office/drawing/2014/main" id="{3B8983A4-45BB-954E-932E-3E0C2FCA5C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040" r="20708"/>
          <a:stretch/>
        </p:blipFill>
        <p:spPr>
          <a:xfrm>
            <a:off x="-3058370" y="2227262"/>
            <a:ext cx="9263064" cy="9261476"/>
          </a:xfrm>
        </p:spPr>
      </p:pic>
    </p:spTree>
    <p:extLst>
      <p:ext uri="{BB962C8B-B14F-4D97-AF65-F5344CB8AC3E}">
        <p14:creationId xmlns:p14="http://schemas.microsoft.com/office/powerpoint/2010/main" val="30682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63"/>
        <p:cNvGrpSpPr/>
        <p:nvPr/>
      </p:nvGrpSpPr>
      <p:grpSpPr>
        <a:xfrm>
          <a:off x="0" y="0"/>
          <a:ext cx="0" cy="0"/>
          <a:chOff x="0" y="0"/>
          <a:chExt cx="0" cy="0"/>
        </a:xfrm>
      </p:grpSpPr>
      <p:sp>
        <p:nvSpPr>
          <p:cNvPr id="12" name="Google Shape;4564;p18">
            <a:extLst>
              <a:ext uri="{FF2B5EF4-FFF2-40B4-BE49-F238E27FC236}">
                <a16:creationId xmlns:a16="http://schemas.microsoft.com/office/drawing/2014/main" id="{0E54FC1B-674E-8D45-8F56-0299ACFF4DBD}"/>
              </a:ext>
            </a:extLst>
          </p:cNvPr>
          <p:cNvSpPr txBox="1">
            <a:spLocks/>
          </p:cNvSpPr>
          <p:nvPr/>
        </p:nvSpPr>
        <p:spPr>
          <a:xfrm>
            <a:off x="2121840" y="3483894"/>
            <a:ext cx="19848474"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buSzPts val="9600"/>
              <a:buFont typeface="Gill Sans"/>
              <a:buNone/>
            </a:pPr>
            <a:r>
              <a:rPr lang="en-US" dirty="0">
                <a:solidFill>
                  <a:srgbClr val="09904F"/>
                </a:solidFill>
                <a:latin typeface="Gill Sans MT" panose="020B0502020104020203" pitchFamily="34" charset="0"/>
                <a:sym typeface="Gill Sans"/>
              </a:rPr>
              <a:t>Social Norms Are…</a:t>
            </a:r>
          </a:p>
        </p:txBody>
      </p:sp>
      <p:sp>
        <p:nvSpPr>
          <p:cNvPr id="13" name="Google Shape;4565;p18">
            <a:extLst>
              <a:ext uri="{FF2B5EF4-FFF2-40B4-BE49-F238E27FC236}">
                <a16:creationId xmlns:a16="http://schemas.microsoft.com/office/drawing/2014/main" id="{3AC19ED8-C386-9F49-898A-94122CD47A26}"/>
              </a:ext>
            </a:extLst>
          </p:cNvPr>
          <p:cNvSpPr txBox="1">
            <a:spLocks/>
          </p:cNvSpPr>
          <p:nvPr/>
        </p:nvSpPr>
        <p:spPr>
          <a:xfrm>
            <a:off x="2120901" y="5385636"/>
            <a:ext cx="20023481"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Clr>
                <a:srgbClr val="515257"/>
              </a:buClr>
              <a:buSzPts val="4800"/>
              <a:buFont typeface="Arial"/>
              <a:buChar char="•"/>
            </a:pPr>
            <a:r>
              <a:rPr lang="en-US" sz="6000" dirty="0">
                <a:solidFill>
                  <a:srgbClr val="2E2C22"/>
                </a:solidFill>
                <a:latin typeface="Gill Sans MT" panose="020B0502020104020203" pitchFamily="34" charset="0"/>
                <a:sym typeface="Gill Sans"/>
              </a:rPr>
              <a:t>What people in a group believe is typical (what others do) and appropriate (what others expect me to do) behavior.</a:t>
            </a:r>
          </a:p>
          <a:p>
            <a:pPr marL="571500" indent="-571500" algn="l" hangingPunct="1">
              <a:spcBef>
                <a:spcPts val="3000"/>
              </a:spcBef>
              <a:buClr>
                <a:srgbClr val="515257"/>
              </a:buClr>
              <a:buSzPts val="4800"/>
              <a:buFont typeface="Arial"/>
              <a:buChar char="•"/>
            </a:pPr>
            <a:r>
              <a:rPr lang="en-US" sz="6000" dirty="0">
                <a:solidFill>
                  <a:srgbClr val="2E2C22"/>
                </a:solidFill>
                <a:latin typeface="Gill Sans MT" panose="020B0502020104020203" pitchFamily="34" charset="0"/>
                <a:sym typeface="Gill Sans"/>
              </a:rPr>
              <a:t>Often defined in relation to a reference group.</a:t>
            </a:r>
          </a:p>
          <a:p>
            <a:pPr marL="857250" indent="-552450" algn="l" hangingPunct="1">
              <a:spcBef>
                <a:spcPts val="1200"/>
              </a:spcBef>
              <a:buClr>
                <a:srgbClr val="515257"/>
              </a:buClr>
              <a:buSzPts val="4800"/>
              <a:buFont typeface="Arial"/>
              <a:buNone/>
            </a:pPr>
            <a:endParaRPr lang="en-US" sz="4800" dirty="0">
              <a:solidFill>
                <a:srgbClr val="2E2C22"/>
              </a:solidFill>
              <a:latin typeface="Gill Sans MT" panose="020B0502020104020203" pitchFamily="34" charset="0"/>
              <a:sym typeface="Gill Sans"/>
            </a:endParaRPr>
          </a:p>
        </p:txBody>
      </p:sp>
      <p:sp>
        <p:nvSpPr>
          <p:cNvPr id="14" name="Google Shape;4566;p18">
            <a:extLst>
              <a:ext uri="{FF2B5EF4-FFF2-40B4-BE49-F238E27FC236}">
                <a16:creationId xmlns:a16="http://schemas.microsoft.com/office/drawing/2014/main" id="{298ECB8A-7880-7241-9CED-7F2211420754}"/>
              </a:ext>
            </a:extLst>
          </p:cNvPr>
          <p:cNvSpPr txBox="1">
            <a:spLocks/>
          </p:cNvSpPr>
          <p:nvPr/>
        </p:nvSpPr>
        <p:spPr>
          <a:xfrm>
            <a:off x="2120171" y="2305371"/>
            <a:ext cx="8299175"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DEFINITION</a:t>
            </a:r>
          </a:p>
        </p:txBody>
      </p:sp>
    </p:spTree>
    <p:extLst>
      <p:ext uri="{BB962C8B-B14F-4D97-AF65-F5344CB8AC3E}">
        <p14:creationId xmlns:p14="http://schemas.microsoft.com/office/powerpoint/2010/main" val="404062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70"/>
        <p:cNvGrpSpPr/>
        <p:nvPr/>
      </p:nvGrpSpPr>
      <p:grpSpPr>
        <a:xfrm>
          <a:off x="0" y="0"/>
          <a:ext cx="0" cy="0"/>
          <a:chOff x="0" y="0"/>
          <a:chExt cx="0" cy="0"/>
        </a:xfrm>
      </p:grpSpPr>
      <p:sp>
        <p:nvSpPr>
          <p:cNvPr id="12" name="Title 11">
            <a:extLst>
              <a:ext uri="{FF2B5EF4-FFF2-40B4-BE49-F238E27FC236}">
                <a16:creationId xmlns:a16="http://schemas.microsoft.com/office/drawing/2014/main" id="{F6AFA18B-4AD8-304C-8DE3-D4F5DA8255F8}"/>
              </a:ext>
            </a:extLst>
          </p:cNvPr>
          <p:cNvSpPr>
            <a:spLocks noGrp="1"/>
          </p:cNvSpPr>
          <p:nvPr>
            <p:ph type="title"/>
          </p:nvPr>
        </p:nvSpPr>
        <p:spPr/>
        <p:txBody>
          <a:bodyPr/>
          <a:lstStyle/>
          <a:p>
            <a:pPr>
              <a:lnSpc>
                <a:spcPct val="90000"/>
              </a:lnSpc>
            </a:pPr>
            <a:r>
              <a:rPr lang="en-US" b="1" dirty="0">
                <a:solidFill>
                  <a:srgbClr val="2E2C22"/>
                </a:solidFill>
              </a:rPr>
              <a:t>Types of Social Norms</a:t>
            </a:r>
            <a:endParaRPr lang="en-US" dirty="0">
              <a:solidFill>
                <a:srgbClr val="2E2C22"/>
              </a:solidFill>
            </a:endParaRPr>
          </a:p>
        </p:txBody>
      </p:sp>
      <p:sp>
        <p:nvSpPr>
          <p:cNvPr id="28" name="Google Shape;919;p14">
            <a:extLst>
              <a:ext uri="{FF2B5EF4-FFF2-40B4-BE49-F238E27FC236}">
                <a16:creationId xmlns:a16="http://schemas.microsoft.com/office/drawing/2014/main" id="{AB3BD177-1F97-5A40-B637-3A183E134B06}"/>
              </a:ext>
            </a:extLst>
          </p:cNvPr>
          <p:cNvSpPr txBox="1">
            <a:spLocks noGrp="1"/>
          </p:cNvSpPr>
          <p:nvPr>
            <p:ph type="body" idx="1"/>
          </p:nvPr>
        </p:nvSpPr>
        <p:spPr>
          <a:xfrm>
            <a:off x="13499399" y="6739598"/>
            <a:ext cx="6737258" cy="5253038"/>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expect me to do.</a:t>
            </a:r>
            <a:endParaRPr sz="4400" dirty="0"/>
          </a:p>
        </p:txBody>
      </p:sp>
      <p:sp>
        <p:nvSpPr>
          <p:cNvPr id="30" name="Google Shape;920;p14">
            <a:extLst>
              <a:ext uri="{FF2B5EF4-FFF2-40B4-BE49-F238E27FC236}">
                <a16:creationId xmlns:a16="http://schemas.microsoft.com/office/drawing/2014/main" id="{E1F3C61F-5E8D-7745-85E4-689D2D65488C}"/>
              </a:ext>
            </a:extLst>
          </p:cNvPr>
          <p:cNvSpPr txBox="1">
            <a:spLocks noGrp="1"/>
          </p:cNvSpPr>
          <p:nvPr>
            <p:ph type="body" idx="2"/>
          </p:nvPr>
        </p:nvSpPr>
        <p:spPr>
          <a:xfrm>
            <a:off x="3769991" y="6714614"/>
            <a:ext cx="6737258" cy="1543977"/>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do.</a:t>
            </a:r>
            <a:endParaRPr sz="4400" dirty="0"/>
          </a:p>
        </p:txBody>
      </p:sp>
      <p:sp>
        <p:nvSpPr>
          <p:cNvPr id="15" name="Text Placeholder 14">
            <a:extLst>
              <a:ext uri="{FF2B5EF4-FFF2-40B4-BE49-F238E27FC236}">
                <a16:creationId xmlns:a16="http://schemas.microsoft.com/office/drawing/2014/main" id="{DCFB9C10-F004-4345-B968-27A1A4492D2F}"/>
              </a:ext>
            </a:extLst>
          </p:cNvPr>
          <p:cNvSpPr>
            <a:spLocks noGrp="1"/>
          </p:cNvSpPr>
          <p:nvPr>
            <p:ph type="body" idx="3"/>
          </p:nvPr>
        </p:nvSpPr>
        <p:spPr/>
        <p:txBody>
          <a:bodyPr>
            <a:normAutofit fontScale="92500" lnSpcReduction="10000"/>
          </a:bodyPr>
          <a:lstStyle/>
          <a:p>
            <a:r>
              <a:rPr lang="en-US" b="1" dirty="0"/>
              <a:t>DESCRIPTIVE NORMS</a:t>
            </a:r>
          </a:p>
          <a:p>
            <a:endParaRPr lang="en-US" dirty="0"/>
          </a:p>
        </p:txBody>
      </p:sp>
      <p:sp>
        <p:nvSpPr>
          <p:cNvPr id="16" name="Text Placeholder 15">
            <a:extLst>
              <a:ext uri="{FF2B5EF4-FFF2-40B4-BE49-F238E27FC236}">
                <a16:creationId xmlns:a16="http://schemas.microsoft.com/office/drawing/2014/main" id="{1CD65F51-0477-3C45-9187-E4A6EBFDDD86}"/>
              </a:ext>
            </a:extLst>
          </p:cNvPr>
          <p:cNvSpPr>
            <a:spLocks noGrp="1"/>
          </p:cNvSpPr>
          <p:nvPr>
            <p:ph type="body" idx="4"/>
          </p:nvPr>
        </p:nvSpPr>
        <p:spPr/>
        <p:txBody>
          <a:bodyPr>
            <a:normAutofit fontScale="92500" lnSpcReduction="10000"/>
          </a:bodyPr>
          <a:lstStyle/>
          <a:p>
            <a:r>
              <a:rPr lang="en-US" b="1" dirty="0"/>
              <a:t>INJUNCTIVE NORMS</a:t>
            </a:r>
          </a:p>
          <a:p>
            <a:endParaRPr lang="en-US" dirty="0"/>
          </a:p>
        </p:txBody>
      </p:sp>
      <p:pic>
        <p:nvPicPr>
          <p:cNvPr id="31" name="Picture Placeholder 10" descr="A picture containing person, indoor&#10;&#10;Description automatically generated">
            <a:extLst>
              <a:ext uri="{FF2B5EF4-FFF2-40B4-BE49-F238E27FC236}">
                <a16:creationId xmlns:a16="http://schemas.microsoft.com/office/drawing/2014/main" id="{AF0360D5-6291-3D43-AA07-793BBEAAE21E}"/>
              </a:ext>
            </a:extLst>
          </p:cNvPr>
          <p:cNvPicPr>
            <a:picLocks noGrp="1" noChangeAspect="1"/>
          </p:cNvPicPr>
          <p:nvPr>
            <p:ph type="pic" sz="quarter" idx="10"/>
          </p:nvPr>
        </p:nvPicPr>
        <p:blipFill rotWithShape="1">
          <a:blip r:embed="rId3"/>
          <a:srcRect t="13925" b="13925"/>
          <a:stretch/>
        </p:blipFill>
        <p:spPr/>
      </p:pic>
      <p:cxnSp>
        <p:nvCxnSpPr>
          <p:cNvPr id="27" name="Straight Connector 26">
            <a:extLst>
              <a:ext uri="{FF2B5EF4-FFF2-40B4-BE49-F238E27FC236}">
                <a16:creationId xmlns:a16="http://schemas.microsoft.com/office/drawing/2014/main" id="{68CB45B0-E1DB-5246-A7A3-BF00783EC781}"/>
              </a:ext>
            </a:extLst>
          </p:cNvPr>
          <p:cNvCxnSpPr>
            <a:cxnSpLocks/>
          </p:cNvCxnSpPr>
          <p:nvPr/>
        </p:nvCxnSpPr>
        <p:spPr>
          <a:xfrm>
            <a:off x="9636348" y="3392656"/>
            <a:ext cx="511130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1EC013E-D80A-A443-A12D-EE3015BEADEB}"/>
              </a:ext>
            </a:extLst>
          </p:cNvPr>
          <p:cNvPicPr>
            <a:picLocks noChangeAspect="1"/>
          </p:cNvPicPr>
          <p:nvPr/>
        </p:nvPicPr>
        <p:blipFill>
          <a:blip r:embed="rId4"/>
          <a:srcRect/>
          <a:stretch/>
        </p:blipFill>
        <p:spPr>
          <a:xfrm>
            <a:off x="13499399" y="9061190"/>
            <a:ext cx="6916322" cy="3220958"/>
          </a:xfrm>
          <a:prstGeom prst="rect">
            <a:avLst/>
          </a:prstGeom>
        </p:spPr>
      </p:pic>
      <p:sp>
        <p:nvSpPr>
          <p:cNvPr id="32" name="TextBox 31">
            <a:extLst>
              <a:ext uri="{FF2B5EF4-FFF2-40B4-BE49-F238E27FC236}">
                <a16:creationId xmlns:a16="http://schemas.microsoft.com/office/drawing/2014/main" id="{CB62446F-D31C-1D42-931D-393E8CAFF33B}"/>
              </a:ext>
            </a:extLst>
          </p:cNvPr>
          <p:cNvSpPr txBox="1"/>
          <p:nvPr/>
        </p:nvSpPr>
        <p:spPr>
          <a:xfrm>
            <a:off x="4031596" y="13262945"/>
            <a:ext cx="6214047" cy="307777"/>
          </a:xfrm>
          <a:prstGeom prst="rect">
            <a:avLst/>
          </a:prstGeom>
          <a:noFill/>
        </p:spPr>
        <p:txBody>
          <a:bodyPr wrap="square" rtlCol="0">
            <a:spAutoFit/>
          </a:bodyPr>
          <a:lstStyle/>
          <a:p>
            <a:pPr algn="ctr"/>
            <a:r>
              <a:rPr lang="en-US" sz="1400" dirty="0">
                <a:solidFill>
                  <a:srgbClr val="009457"/>
                </a:solidFill>
                <a:latin typeface="Gill Sans MT" panose="020B0502020104020203" pitchFamily="34" charset="77"/>
              </a:rPr>
              <a:t>Photo credit: Getty Images/</a:t>
            </a:r>
            <a:r>
              <a:rPr lang="en-US" sz="1400" dirty="0" err="1">
                <a:solidFill>
                  <a:srgbClr val="009457"/>
                </a:solidFill>
                <a:latin typeface="Gill Sans MT" panose="020B0502020104020203" pitchFamily="34" charset="77"/>
              </a:rPr>
              <a:t>AfricaImages</a:t>
            </a:r>
            <a:endParaRPr lang="en-US" sz="1400" dirty="0">
              <a:solidFill>
                <a:srgbClr val="009457"/>
              </a:solidFill>
              <a:latin typeface="Gill Sans MT" panose="020B0502020104020203" pitchFamily="34" charset="77"/>
            </a:endParaRPr>
          </a:p>
        </p:txBody>
      </p:sp>
    </p:spTree>
    <p:extLst>
      <p:ext uri="{BB962C8B-B14F-4D97-AF65-F5344CB8AC3E}">
        <p14:creationId xmlns:p14="http://schemas.microsoft.com/office/powerpoint/2010/main" val="23927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2"/>
        <p:cNvGrpSpPr/>
        <p:nvPr/>
      </p:nvGrpSpPr>
      <p:grpSpPr>
        <a:xfrm>
          <a:off x="0" y="0"/>
          <a:ext cx="0" cy="0"/>
          <a:chOff x="0" y="0"/>
          <a:chExt cx="0" cy="0"/>
        </a:xfrm>
      </p:grpSpPr>
      <p:sp>
        <p:nvSpPr>
          <p:cNvPr id="12" name="Google Shape;4593;p21">
            <a:extLst>
              <a:ext uri="{FF2B5EF4-FFF2-40B4-BE49-F238E27FC236}">
                <a16:creationId xmlns:a16="http://schemas.microsoft.com/office/drawing/2014/main" id="{4C0FD73E-04A7-DE48-BCCE-261766A0607B}"/>
              </a:ext>
            </a:extLst>
          </p:cNvPr>
          <p:cNvSpPr txBox="1">
            <a:spLocks/>
          </p:cNvSpPr>
          <p:nvPr/>
        </p:nvSpPr>
        <p:spPr>
          <a:xfrm>
            <a:off x="2121840" y="358300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pPr>
            <a:r>
              <a:rPr lang="en-US">
                <a:solidFill>
                  <a:srgbClr val="09904F"/>
                </a:solidFill>
                <a:latin typeface="Gill Sans MT" panose="020B0502020104020203" pitchFamily="34" charset="0"/>
              </a:rPr>
              <a:t>Reference Groups Are…</a:t>
            </a:r>
            <a:endParaRPr lang="en-US" dirty="0">
              <a:latin typeface="Gill Sans MT" panose="020B0502020104020203" pitchFamily="34" charset="0"/>
              <a:sym typeface="Gill Sans"/>
            </a:endParaRPr>
          </a:p>
        </p:txBody>
      </p:sp>
      <p:sp>
        <p:nvSpPr>
          <p:cNvPr id="13" name="Google Shape;4594;p21">
            <a:extLst>
              <a:ext uri="{FF2B5EF4-FFF2-40B4-BE49-F238E27FC236}">
                <a16:creationId xmlns:a16="http://schemas.microsoft.com/office/drawing/2014/main" id="{5685769A-FA87-B740-8E3C-C9AA3A9BED72}"/>
              </a:ext>
            </a:extLst>
          </p:cNvPr>
          <p:cNvSpPr txBox="1">
            <a:spLocks/>
          </p:cNvSpPr>
          <p:nvPr/>
        </p:nvSpPr>
        <p:spPr>
          <a:xfrm>
            <a:off x="2120901" y="6459668"/>
            <a:ext cx="19868242"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indent="-857250" algn="l" hangingPunct="1">
              <a:buClr>
                <a:srgbClr val="515257"/>
              </a:buClr>
              <a:buSzPts val="4400"/>
              <a:buFont typeface="Arial" panose="020B0604020202020204" pitchFamily="34" charset="0"/>
              <a:buChar char="•"/>
            </a:pPr>
            <a:r>
              <a:rPr lang="en-US" sz="7200" dirty="0">
                <a:solidFill>
                  <a:srgbClr val="2E2C22"/>
                </a:solidFill>
                <a:latin typeface="Gill Sans MT" panose="020B0502020104020203" pitchFamily="34" charset="0"/>
                <a:sym typeface="Gill Sans"/>
              </a:rPr>
              <a:t>Those who pass on and enforce social norms</a:t>
            </a:r>
          </a:p>
          <a:p>
            <a:pPr marL="857250" indent="-857250" algn="l" hangingPunct="1">
              <a:buClr>
                <a:srgbClr val="515257"/>
              </a:buClr>
              <a:buSzPts val="4400"/>
              <a:buFont typeface="Arial" panose="020B0604020202020204" pitchFamily="34" charset="0"/>
              <a:buChar char="•"/>
            </a:pPr>
            <a:r>
              <a:rPr lang="en-US" sz="7200" dirty="0">
                <a:solidFill>
                  <a:srgbClr val="2E2C22"/>
                </a:solidFill>
                <a:latin typeface="Gill Sans MT" panose="020B0502020104020203" pitchFamily="34" charset="0"/>
                <a:sym typeface="Gill Sans"/>
              </a:rPr>
              <a:t>A group of people whose behaviors and beliefs influence my behaviors and beliefs.</a:t>
            </a:r>
          </a:p>
          <a:p>
            <a:pPr algn="l" hangingPunct="1">
              <a:buClr>
                <a:srgbClr val="515257"/>
              </a:buClr>
              <a:buSzPts val="4000"/>
              <a:buFont typeface="Gill Sans"/>
              <a:buNone/>
            </a:pPr>
            <a:endParaRPr lang="en-US" sz="7200" dirty="0">
              <a:solidFill>
                <a:srgbClr val="2E2C22"/>
              </a:solidFill>
              <a:latin typeface="Gill Sans MT" panose="020B0502020104020203" pitchFamily="34" charset="0"/>
              <a:sym typeface="Gill Sans"/>
            </a:endParaRPr>
          </a:p>
        </p:txBody>
      </p:sp>
      <p:sp>
        <p:nvSpPr>
          <p:cNvPr id="14" name="Google Shape;4595;p21">
            <a:extLst>
              <a:ext uri="{FF2B5EF4-FFF2-40B4-BE49-F238E27FC236}">
                <a16:creationId xmlns:a16="http://schemas.microsoft.com/office/drawing/2014/main" id="{C06F9DFB-D4E0-9441-AC80-7BA344F15FFE}"/>
              </a:ext>
            </a:extLst>
          </p:cNvPr>
          <p:cNvSpPr txBox="1">
            <a:spLocks/>
          </p:cNvSpPr>
          <p:nvPr/>
        </p:nvSpPr>
        <p:spPr>
          <a:xfrm>
            <a:off x="2120172" y="2421180"/>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DEFINITION</a:t>
            </a:r>
          </a:p>
        </p:txBody>
      </p:sp>
    </p:spTree>
    <p:extLst>
      <p:ext uri="{BB962C8B-B14F-4D97-AF65-F5344CB8AC3E}">
        <p14:creationId xmlns:p14="http://schemas.microsoft.com/office/powerpoint/2010/main" val="315963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9"/>
        <p:cNvGrpSpPr/>
        <p:nvPr/>
      </p:nvGrpSpPr>
      <p:grpSpPr>
        <a:xfrm>
          <a:off x="0" y="0"/>
          <a:ext cx="0" cy="0"/>
          <a:chOff x="0" y="0"/>
          <a:chExt cx="0" cy="0"/>
        </a:xfrm>
      </p:grpSpPr>
      <p:sp>
        <p:nvSpPr>
          <p:cNvPr id="8" name="Google Shape;4600;p22">
            <a:extLst>
              <a:ext uri="{FF2B5EF4-FFF2-40B4-BE49-F238E27FC236}">
                <a16:creationId xmlns:a16="http://schemas.microsoft.com/office/drawing/2014/main" id="{2C86055A-2371-6B46-913F-3C86247CC402}"/>
              </a:ext>
            </a:extLst>
          </p:cNvPr>
          <p:cNvSpPr txBox="1"/>
          <p:nvPr/>
        </p:nvSpPr>
        <p:spPr>
          <a:xfrm>
            <a:off x="14692234" y="12772968"/>
            <a:ext cx="9691765" cy="584775"/>
          </a:xfrm>
          <a:prstGeom prst="rect">
            <a:avLst/>
          </a:prstGeom>
          <a:noFill/>
          <a:ln>
            <a:noFill/>
          </a:ln>
        </p:spPr>
        <p:txBody>
          <a:bodyPr spcFirstLastPara="1" wrap="square" lIns="91425" tIns="45700" rIns="91425" bIns="45700" anchor="t" anchorCtr="0">
            <a:spAutoFit/>
          </a:bodyPr>
          <a:lstStyle/>
          <a:p>
            <a:pPr lvl="0" algn="l" defTabSz="914400" hangingPunct="1">
              <a:buClr>
                <a:srgbClr val="525357"/>
              </a:buClr>
              <a:buSzPts val="3200"/>
              <a:defRPr/>
            </a:pPr>
            <a:r>
              <a:rPr lang="en-US" sz="3200" dirty="0">
                <a:solidFill>
                  <a:srgbClr val="525357"/>
                </a:solidFill>
                <a:latin typeface="Gill Sans MT" panose="020B0502020104020203" pitchFamily="34" charset="0"/>
                <a:ea typeface="Gill Sans"/>
                <a:cs typeface="Gill Sans"/>
                <a:sym typeface="Gill Sans"/>
              </a:rPr>
              <a:t>Adapted from CARE, 2017 &amp; Chung &amp; </a:t>
            </a:r>
            <a:r>
              <a:rPr lang="en-US" sz="3200" dirty="0" err="1">
                <a:solidFill>
                  <a:srgbClr val="525357"/>
                </a:solidFill>
                <a:latin typeface="Gill Sans MT" panose="020B0502020104020203" pitchFamily="34" charset="0"/>
                <a:ea typeface="Gill Sans"/>
                <a:cs typeface="Gill Sans"/>
                <a:sym typeface="Gill Sans"/>
              </a:rPr>
              <a:t>Rimal</a:t>
            </a:r>
            <a:r>
              <a:rPr lang="en-US" sz="3200" dirty="0">
                <a:solidFill>
                  <a:srgbClr val="525357"/>
                </a:solidFill>
                <a:latin typeface="Gill Sans MT" panose="020B0502020104020203" pitchFamily="34" charset="0"/>
                <a:ea typeface="Gill Sans"/>
                <a:cs typeface="Gill Sans"/>
                <a:sym typeface="Gill Sans"/>
              </a:rPr>
              <a:t>, 2016</a:t>
            </a:r>
            <a:endParaRPr lang="en-US" sz="1400" dirty="0">
              <a:solidFill>
                <a:srgbClr val="000000"/>
              </a:solidFill>
              <a:latin typeface="Gill Sans MT" panose="020B0502020104020203" pitchFamily="34" charset="0"/>
              <a:cs typeface="Arial"/>
              <a:sym typeface="Arial"/>
            </a:endParaRPr>
          </a:p>
        </p:txBody>
      </p:sp>
      <p:graphicFrame>
        <p:nvGraphicFramePr>
          <p:cNvPr id="11" name="Google Shape;979;p21">
            <a:extLst>
              <a:ext uri="{FF2B5EF4-FFF2-40B4-BE49-F238E27FC236}">
                <a16:creationId xmlns:a16="http://schemas.microsoft.com/office/drawing/2014/main" id="{79A12096-5076-0747-B4B3-6ABDA19040F5}"/>
              </a:ext>
            </a:extLst>
          </p:cNvPr>
          <p:cNvGraphicFramePr/>
          <p:nvPr>
            <p:extLst>
              <p:ext uri="{D42A27DB-BD31-4B8C-83A1-F6EECF244321}">
                <p14:modId xmlns:p14="http://schemas.microsoft.com/office/powerpoint/2010/main" val="2334746125"/>
              </p:ext>
            </p:extLst>
          </p:nvPr>
        </p:nvGraphicFramePr>
        <p:xfrm>
          <a:off x="1037913" y="2856922"/>
          <a:ext cx="22211826" cy="8279246"/>
        </p:xfrm>
        <a:graphic>
          <a:graphicData uri="http://schemas.openxmlformats.org/drawingml/2006/table">
            <a:tbl>
              <a:tblPr firstRow="1" bandRow="1">
                <a:noFill/>
              </a:tblPr>
              <a:tblGrid>
                <a:gridCol w="3876987">
                  <a:extLst>
                    <a:ext uri="{9D8B030D-6E8A-4147-A177-3AD203B41FA5}">
                      <a16:colId xmlns:a16="http://schemas.microsoft.com/office/drawing/2014/main" val="20000"/>
                    </a:ext>
                  </a:extLst>
                </a:gridCol>
                <a:gridCol w="4686300">
                  <a:extLst>
                    <a:ext uri="{9D8B030D-6E8A-4147-A177-3AD203B41FA5}">
                      <a16:colId xmlns:a16="http://schemas.microsoft.com/office/drawing/2014/main" val="20001"/>
                    </a:ext>
                  </a:extLst>
                </a:gridCol>
                <a:gridCol w="13648539">
                  <a:extLst>
                    <a:ext uri="{9D8B030D-6E8A-4147-A177-3AD203B41FA5}">
                      <a16:colId xmlns:a16="http://schemas.microsoft.com/office/drawing/2014/main" val="20002"/>
                    </a:ext>
                  </a:extLst>
                </a:gridCol>
              </a:tblGrid>
              <a:tr h="1541704">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TERM</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DEFINITION</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extLst>
                  <a:ext uri="{0D108BD9-81ED-4DB2-BD59-A6C34878D82A}">
                    <a16:rowId xmlns:a16="http://schemas.microsoft.com/office/drawing/2014/main" val="10000"/>
                  </a:ext>
                </a:extLst>
              </a:tr>
              <a:tr h="89574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Behavior</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do.</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04503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Attitude or belief</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prefer and what I know.</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371600">
                <a:tc row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Social and gender norms</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Descriptive norm</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dirty="0">
                          <a:solidFill>
                            <a:srgbClr val="2E2C22"/>
                          </a:solidFill>
                          <a:latin typeface="Gill Sans MT" panose="020B0502020104020203" pitchFamily="34" charset="77"/>
                          <a:ea typeface="Gill Sans"/>
                          <a:cs typeface="Gill Sans" panose="020B0502020104020203" pitchFamily="34" charset="-79"/>
                          <a:sym typeface="Gill Sans"/>
                        </a:rPr>
                        <a:t>What I think others do.</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371600">
                <a:tc v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Injunctive norm</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think others will approve/disapprove of me doing.</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053572">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Reference group</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People whose opinions matter to me (for a particular behavior or context). </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p>
                      <a:pPr marL="457200" marR="0" lvl="0" indent="0" algn="l" defTabSz="914400" rtl="0" eaLnBrk="1" fontAlgn="auto" latinLnBrk="0" hangingPunct="1">
                        <a:lnSpc>
                          <a:spcPct val="100000"/>
                        </a:lnSpc>
                        <a:spcBef>
                          <a:spcPts val="120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People who reward or sanction me for my behavior.</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5730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6" name="Google Shape;180;p107">
            <a:extLst>
              <a:ext uri="{FF2B5EF4-FFF2-40B4-BE49-F238E27FC236}">
                <a16:creationId xmlns:a16="http://schemas.microsoft.com/office/drawing/2014/main" id="{DD827B3D-5F3B-AE40-9245-86389FB3B81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5" name="Title 4">
            <a:extLst>
              <a:ext uri="{FF2B5EF4-FFF2-40B4-BE49-F238E27FC236}">
                <a16:creationId xmlns:a16="http://schemas.microsoft.com/office/drawing/2014/main" id="{445BA93A-5C64-7B4E-8CC8-596E8057CD16}"/>
              </a:ext>
            </a:extLst>
          </p:cNvPr>
          <p:cNvSpPr>
            <a:spLocks noGrp="1"/>
          </p:cNvSpPr>
          <p:nvPr>
            <p:ph type="title"/>
          </p:nvPr>
        </p:nvSpPr>
        <p:spPr/>
        <p:txBody>
          <a:bodyPr/>
          <a:lstStyle/>
          <a:p>
            <a:pPr>
              <a:lnSpc>
                <a:spcPct val="90000"/>
              </a:lnSpc>
            </a:pPr>
            <a:r>
              <a:rPr lang="en-US" dirty="0"/>
              <a:t>Introduction to Norms Assessments </a:t>
            </a:r>
            <a:br>
              <a:rPr lang="en-US" dirty="0"/>
            </a:br>
            <a:endParaRPr lang="en-US" dirty="0"/>
          </a:p>
        </p:txBody>
      </p:sp>
      <p:sp>
        <p:nvSpPr>
          <p:cNvPr id="4" name="Text Placeholder 3">
            <a:extLst>
              <a:ext uri="{FF2B5EF4-FFF2-40B4-BE49-F238E27FC236}">
                <a16:creationId xmlns:a16="http://schemas.microsoft.com/office/drawing/2014/main" id="{CC25C8C1-22AE-8545-B775-A3E334D708F7}"/>
              </a:ext>
            </a:extLst>
          </p:cNvPr>
          <p:cNvSpPr>
            <a:spLocks noGrp="1"/>
          </p:cNvSpPr>
          <p:nvPr>
            <p:ph type="body" idx="2"/>
          </p:nvPr>
        </p:nvSpPr>
        <p:spPr/>
        <p:txBody>
          <a:bodyPr/>
          <a:lstStyle/>
          <a:p>
            <a:r>
              <a:rPr lang="en-US" dirty="0"/>
              <a:t>SECTION 1</a:t>
            </a:r>
            <a:endParaRPr lang="en-US" sz="2800" dirty="0"/>
          </a:p>
          <a:p>
            <a:endParaRPr lang="en-US" dirty="0"/>
          </a:p>
        </p:txBody>
      </p:sp>
      <p:sp>
        <p:nvSpPr>
          <p:cNvPr id="20" name="Text Placeholder 2">
            <a:extLst>
              <a:ext uri="{FF2B5EF4-FFF2-40B4-BE49-F238E27FC236}">
                <a16:creationId xmlns:a16="http://schemas.microsoft.com/office/drawing/2014/main" id="{F8BDD878-5581-5543-8917-A0486125CB88}"/>
              </a:ext>
            </a:extLst>
          </p:cNvPr>
          <p:cNvSpPr txBox="1">
            <a:spLocks/>
          </p:cNvSpPr>
          <p:nvPr/>
        </p:nvSpPr>
        <p:spPr>
          <a:xfrm>
            <a:off x="3392129" y="8309891"/>
            <a:ext cx="18818942" cy="3277399"/>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r>
              <a:rPr lang="en-US" sz="4500" dirty="0">
                <a:solidFill>
                  <a:srgbClr val="FFFFFF"/>
                </a:solidFill>
              </a:rPr>
              <a:t>What Are They, What Information They Uncover, and Why They’re Important</a:t>
            </a:r>
          </a:p>
          <a:p>
            <a:pPr algn="ctr" hangingPunct="1"/>
            <a:endParaRPr lang="en-US" sz="4500" dirty="0">
              <a:solidFill>
                <a:srgbClr val="FFFFFF"/>
              </a:solidFill>
            </a:endParaRPr>
          </a:p>
        </p:txBody>
      </p:sp>
    </p:spTree>
    <p:custDataLst>
      <p:tags r:id="rId1"/>
    </p:custDataLst>
    <p:extLst>
      <p:ext uri="{BB962C8B-B14F-4D97-AF65-F5344CB8AC3E}">
        <p14:creationId xmlns:p14="http://schemas.microsoft.com/office/powerpoint/2010/main" val="116652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wipe(down)">
                                      <p:cBhvr>
                                        <p:cTn id="10" dur="500"/>
                                        <p:tgtEl>
                                          <p:spTgt spid="20">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2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249440-5CCD-704E-9CC6-8210023688C9}"/>
              </a:ext>
            </a:extLst>
          </p:cNvPr>
          <p:cNvSpPr txBox="1">
            <a:spLocks/>
          </p:cNvSpPr>
          <p:nvPr/>
        </p:nvSpPr>
        <p:spPr>
          <a:xfrm>
            <a:off x="2121839" y="3583006"/>
            <a:ext cx="18313937"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r>
              <a:rPr lang="en-US" dirty="0">
                <a:solidFill>
                  <a:srgbClr val="296FB6"/>
                </a:solidFill>
              </a:rPr>
              <a:t>What Is a Norms Assessment?</a:t>
            </a:r>
          </a:p>
        </p:txBody>
      </p:sp>
      <p:sp>
        <p:nvSpPr>
          <p:cNvPr id="13" name="Content Placeholder 2">
            <a:extLst>
              <a:ext uri="{FF2B5EF4-FFF2-40B4-BE49-F238E27FC236}">
                <a16:creationId xmlns:a16="http://schemas.microsoft.com/office/drawing/2014/main" id="{3F8B9514-45AC-EB4D-B30E-0E7C59EC0C12}"/>
              </a:ext>
            </a:extLst>
          </p:cNvPr>
          <p:cNvSpPr txBox="1">
            <a:spLocks/>
          </p:cNvSpPr>
          <p:nvPr/>
        </p:nvSpPr>
        <p:spPr>
          <a:xfrm>
            <a:off x="2120172" y="5200260"/>
            <a:ext cx="17862698" cy="551180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z="4800" dirty="0">
                <a:solidFill>
                  <a:srgbClr val="2E2C22"/>
                </a:solidFill>
              </a:rPr>
              <a:t>Norms assessments are activities used to rapidly determine whether norms exist and which social norms are most relevant to the behavior(s) of interest in a specific setting to inform a program of action to guide program design and implementation strategies, as well monitoring and evaluation, early in the project lifecycle.</a:t>
            </a:r>
          </a:p>
        </p:txBody>
      </p:sp>
      <p:sp>
        <p:nvSpPr>
          <p:cNvPr id="14" name="Text Placeholder 5">
            <a:extLst>
              <a:ext uri="{FF2B5EF4-FFF2-40B4-BE49-F238E27FC236}">
                <a16:creationId xmlns:a16="http://schemas.microsoft.com/office/drawing/2014/main" id="{CD39A9A7-549D-0C43-B69E-F010C6901693}"/>
              </a:ext>
            </a:extLst>
          </p:cNvPr>
          <p:cNvSpPr txBox="1">
            <a:spLocks/>
          </p:cNvSpPr>
          <p:nvPr/>
        </p:nvSpPr>
        <p:spPr>
          <a:xfrm>
            <a:off x="2120172" y="2594296"/>
            <a:ext cx="4446588"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DEFINITION</a:t>
            </a:r>
          </a:p>
        </p:txBody>
      </p:sp>
    </p:spTree>
    <p:custDataLst>
      <p:tags r:id="rId1"/>
    </p:custDataLst>
    <p:extLst>
      <p:ext uri="{BB962C8B-B14F-4D97-AF65-F5344CB8AC3E}">
        <p14:creationId xmlns:p14="http://schemas.microsoft.com/office/powerpoint/2010/main" val="200333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105515855"/>
              </p:ext>
            </p:extLst>
          </p:nvPr>
        </p:nvGraphicFramePr>
        <p:xfrm>
          <a:off x="851434" y="515867"/>
          <a:ext cx="22681132" cy="12143573"/>
        </p:xfrm>
        <a:graphic>
          <a:graphicData uri="http://schemas.openxmlformats.org/drawingml/2006/table">
            <a:tbl>
              <a:tblPr firstRow="1" firstCol="1"/>
              <a:tblGrid>
                <a:gridCol w="6743700">
                  <a:extLst>
                    <a:ext uri="{9D8B030D-6E8A-4147-A177-3AD203B41FA5}">
                      <a16:colId xmlns:a16="http://schemas.microsoft.com/office/drawing/2014/main" val="1513842849"/>
                    </a:ext>
                  </a:extLst>
                </a:gridCol>
                <a:gridCol w="15937432">
                  <a:extLst>
                    <a:ext uri="{9D8B030D-6E8A-4147-A177-3AD203B41FA5}">
                      <a16:colId xmlns:a16="http://schemas.microsoft.com/office/drawing/2014/main" val="4087205040"/>
                    </a:ext>
                  </a:extLst>
                </a:gridCol>
              </a:tblGrid>
              <a:tr h="1118393">
                <a:tc gridSpan="2">
                  <a:txBody>
                    <a:bodyPr/>
                    <a:lstStyle/>
                    <a:p>
                      <a:pPr marL="0" marR="0">
                        <a:spcBef>
                          <a:spcPts val="0"/>
                        </a:spcBef>
                        <a:spcAft>
                          <a:spcPts val="0"/>
                        </a:spcAft>
                      </a:pPr>
                      <a:r>
                        <a:rPr lang="en-US" sz="3600" b="1" spc="0" dirty="0">
                          <a:solidFill>
                            <a:srgbClr val="FFFEFF"/>
                          </a:solidFill>
                          <a:effectLst/>
                          <a:latin typeface="+mn-lt"/>
                          <a:ea typeface="Times New Roman" panose="02020603050405020304" pitchFamily="18" charset="0"/>
                          <a:cs typeface="Times New Roman" panose="02020603050405020304" pitchFamily="18" charset="0"/>
                        </a:rPr>
                        <a:t>  Through A NORMS ASSESSMENT, YOU SHOLD BE ABLE TO ANSWER:</a:t>
                      </a:r>
                    </a:p>
                  </a:txBody>
                  <a:tcPr marL="137160" marR="1371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hMerge="1">
                  <a:txBody>
                    <a:bodyPr/>
                    <a:lstStyle/>
                    <a:p>
                      <a:endParaRPr lang="en-US"/>
                    </a:p>
                  </a:txBody>
                  <a:tcPr/>
                </a:tc>
                <a:extLst>
                  <a:ext uri="{0D108BD9-81ED-4DB2-BD59-A6C34878D82A}">
                    <a16:rowId xmlns:a16="http://schemas.microsoft.com/office/drawing/2014/main" val="2829099374"/>
                  </a:ext>
                </a:extLst>
              </a:tr>
              <a:tr h="1130457">
                <a:tc>
                  <a:txBody>
                    <a:bodyPr/>
                    <a:lstStyle/>
                    <a:p>
                      <a:pPr marL="0" marR="0" indent="484188">
                        <a:spcBef>
                          <a:spcPts val="0"/>
                        </a:spcBef>
                        <a:spcAft>
                          <a:spcPts val="0"/>
                        </a:spcAft>
                        <a:tabLst/>
                      </a:pPr>
                      <a:r>
                        <a:rPr lang="en-US" sz="3600" b="1" cap="none" spc="0" baseline="0" dirty="0">
                          <a:solidFill>
                            <a:srgbClr val="2E2C22"/>
                          </a:solidFill>
                          <a:effectLst/>
                          <a:latin typeface="+mn-lt"/>
                          <a:ea typeface="Times New Roman" panose="02020603050405020304" pitchFamily="18" charset="0"/>
                          <a:cs typeface="Times New Roman" panose="02020603050405020304" pitchFamily="18" charset="0"/>
                        </a:rPr>
                        <a:t>Questions:</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indent="409575">
                        <a:spcBef>
                          <a:spcPts val="0"/>
                        </a:spcBef>
                        <a:spcAft>
                          <a:spcPts val="0"/>
                        </a:spcAft>
                        <a:tabLst/>
                      </a:pPr>
                      <a:r>
                        <a:rPr lang="en-US" sz="3600" b="1" cap="none" spc="0" baseline="0" dirty="0">
                          <a:solidFill>
                            <a:srgbClr val="2E2C22"/>
                          </a:solidFill>
                          <a:effectLst/>
                          <a:latin typeface="+mn-lt"/>
                          <a:ea typeface="Times New Roman" panose="02020603050405020304" pitchFamily="18" charset="0"/>
                          <a:cs typeface="Times New Roman" panose="02020603050405020304" pitchFamily="18" charset="0"/>
                        </a:rPr>
                        <a:t>Why you want to answer them from a program perspective:</a:t>
                      </a:r>
                      <a:endParaRPr lang="en-US" sz="3600" cap="none" spc="0" baseline="0" dirty="0">
                        <a:solidFill>
                          <a:srgbClr val="2E2C22"/>
                        </a:solidFill>
                        <a:effectLst/>
                        <a:latin typeface="+mn-lt"/>
                        <a:ea typeface="Times New Roman" panose="02020603050405020304" pitchFamily="18" charset="0"/>
                        <a:cs typeface="Times New Roman" panose="02020603050405020304" pitchFamily="18"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44073837"/>
                  </a:ext>
                </a:extLst>
              </a:tr>
              <a:tr h="2152378">
                <a:tc>
                  <a:txBody>
                    <a:bodyPr/>
                    <a:lstStyle/>
                    <a:p>
                      <a:pPr marL="1152525" marR="0" indent="-742950">
                        <a:spcBef>
                          <a:spcPts val="0"/>
                        </a:spcBef>
                        <a:spcAft>
                          <a:spcPts val="0"/>
                        </a:spcAft>
                        <a:buFont typeface="+mj-lt"/>
                        <a:buAutoNum type="arabicPeriod"/>
                        <a:tabLst/>
                      </a:pPr>
                      <a:r>
                        <a:rPr lang="en-US" sz="3600" cap="none" spc="0" baseline="0" dirty="0">
                          <a:solidFill>
                            <a:srgbClr val="2E2C22"/>
                          </a:solidFill>
                          <a:effectLst/>
                          <a:latin typeface="+mn-lt"/>
                          <a:ea typeface="+mn-ea"/>
                          <a:cs typeface="Times New Roman" panose="02020603050405020304" pitchFamily="18" charset="0"/>
                        </a:rPr>
                        <a:t>Who are the </a:t>
                      </a:r>
                      <a:r>
                        <a:rPr lang="en-US" sz="3600" b="1" cap="none" spc="0" baseline="0" dirty="0">
                          <a:solidFill>
                            <a:srgbClr val="2E2C22"/>
                          </a:solidFill>
                          <a:effectLst/>
                          <a:latin typeface="+mn-lt"/>
                          <a:ea typeface="+mn-ea"/>
                          <a:cs typeface="Times New Roman" panose="02020603050405020304" pitchFamily="18" charset="0"/>
                        </a:rPr>
                        <a:t>reference groups</a:t>
                      </a:r>
                      <a:r>
                        <a:rPr lang="en-US" sz="3600" cap="none" spc="0" baseline="0" dirty="0">
                          <a:solidFill>
                            <a:srgbClr val="2E2C22"/>
                          </a:solidFill>
                          <a:effectLst/>
                          <a:latin typeface="+mn-lt"/>
                          <a:ea typeface="+mn-ea"/>
                          <a:cs typeface="Times New Roman" panose="02020603050405020304" pitchFamily="18" charset="0"/>
                        </a:rPr>
                        <a:t> that influence the behavior? </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47675" marR="0" indent="0">
                        <a:spcBef>
                          <a:spcPts val="0"/>
                        </a:spcBef>
                        <a:spcAft>
                          <a:spcPts val="0"/>
                        </a:spcAft>
                        <a:tabLst/>
                      </a:pPr>
                      <a:r>
                        <a:rPr lang="en-US" sz="3600" cap="none" spc="0" baseline="0" dirty="0">
                          <a:solidFill>
                            <a:srgbClr val="2E2C22"/>
                          </a:solidFill>
                          <a:effectLst/>
                          <a:latin typeface="+mn-lt"/>
                          <a:ea typeface="+mn-ea"/>
                          <a:cs typeface="Times New Roman" panose="02020603050405020304" pitchFamily="18" charset="0"/>
                        </a:rPr>
                        <a:t>Identifying reference groups that do or do not support a behavior helps programs include the right people in interventions and evaluations.</a:t>
                      </a: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73455604"/>
                  </a:ext>
                </a:extLst>
              </a:tr>
              <a:tr h="2152378">
                <a:tc>
                  <a:txBody>
                    <a:bodyPr/>
                    <a:lstStyle/>
                    <a:p>
                      <a:pPr marL="1116012" marR="0" indent="-742950">
                        <a:spcBef>
                          <a:spcPts val="0"/>
                        </a:spcBef>
                        <a:spcAft>
                          <a:spcPts val="0"/>
                        </a:spcAft>
                        <a:buFont typeface="+mj-lt"/>
                        <a:buAutoNum type="arabicPeriod" startAt="2"/>
                        <a:tabLst/>
                      </a:pPr>
                      <a:r>
                        <a:rPr lang="en-US" sz="3600" cap="none" spc="0" baseline="0" dirty="0">
                          <a:solidFill>
                            <a:srgbClr val="2E2C22"/>
                          </a:solidFill>
                          <a:effectLst/>
                          <a:latin typeface="+mn-lt"/>
                          <a:ea typeface="+mn-ea"/>
                          <a:cs typeface="Times New Roman" panose="02020603050405020304" pitchFamily="18" charset="0"/>
                        </a:rPr>
                        <a:t>What are the </a:t>
                      </a:r>
                      <a:r>
                        <a:rPr lang="en-US" sz="3600" b="1" cap="none" spc="0" baseline="0" dirty="0">
                          <a:solidFill>
                            <a:srgbClr val="2E2C22"/>
                          </a:solidFill>
                          <a:effectLst/>
                          <a:latin typeface="+mn-lt"/>
                          <a:ea typeface="+mn-ea"/>
                          <a:cs typeface="Times New Roman" panose="02020603050405020304" pitchFamily="18" charset="0"/>
                        </a:rPr>
                        <a:t>social norms</a:t>
                      </a:r>
                      <a:r>
                        <a:rPr lang="en-US" sz="3600" cap="none" spc="0" baseline="0" dirty="0">
                          <a:solidFill>
                            <a:srgbClr val="2E2C22"/>
                          </a:solidFill>
                          <a:effectLst/>
                          <a:latin typeface="+mn-lt"/>
                          <a:ea typeface="+mn-ea"/>
                          <a:cs typeface="Times New Roman" panose="02020603050405020304" pitchFamily="18" charset="0"/>
                        </a:rPr>
                        <a:t> that influence this behavior? </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84188" marR="0" indent="0">
                        <a:spcBef>
                          <a:spcPts val="0"/>
                        </a:spcBef>
                        <a:spcAft>
                          <a:spcPts val="0"/>
                        </a:spcAft>
                        <a:tabLst/>
                      </a:pPr>
                      <a:r>
                        <a:rPr lang="en-US" sz="3600" cap="none" spc="0" baseline="0" dirty="0">
                          <a:solidFill>
                            <a:srgbClr val="2E2C22"/>
                          </a:solidFill>
                          <a:effectLst/>
                          <a:latin typeface="+mn-lt"/>
                          <a:ea typeface="+mn-ea"/>
                          <a:cs typeface="Times New Roman" panose="02020603050405020304" pitchFamily="18" charset="0"/>
                        </a:rPr>
                        <a:t>Identifying the root causes of an issue—including social norms—ensures your program articulates and addresses the range of determinants of behaviors.</a:t>
                      </a: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0866016"/>
                  </a:ext>
                </a:extLst>
              </a:tr>
              <a:tr h="3024464">
                <a:tc>
                  <a:txBody>
                    <a:bodyPr/>
                    <a:lstStyle/>
                    <a:p>
                      <a:pPr marL="1227138" marR="0" indent="-742950">
                        <a:spcBef>
                          <a:spcPts val="0"/>
                        </a:spcBef>
                        <a:spcAft>
                          <a:spcPts val="0"/>
                        </a:spcAft>
                        <a:buFont typeface="+mj-lt"/>
                        <a:buAutoNum type="arabicPeriod" startAt="3"/>
                        <a:tabLst/>
                      </a:pPr>
                      <a:r>
                        <a:rPr lang="en-US" sz="3600" b="0" cap="none" spc="0" baseline="0" dirty="0">
                          <a:solidFill>
                            <a:srgbClr val="2E2C22"/>
                          </a:solidFill>
                          <a:effectLst/>
                          <a:latin typeface="+mn-lt"/>
                          <a:ea typeface="+mn-ea"/>
                          <a:cs typeface="Times New Roman" panose="02020603050405020304" pitchFamily="18" charset="0"/>
                        </a:rPr>
                        <a:t>Why do people </a:t>
                      </a:r>
                      <a:r>
                        <a:rPr lang="en-US" sz="3600" b="1" cap="none" spc="0" baseline="0" dirty="0">
                          <a:solidFill>
                            <a:srgbClr val="2E2C22"/>
                          </a:solidFill>
                          <a:effectLst/>
                          <a:latin typeface="+mn-lt"/>
                          <a:ea typeface="+mn-ea"/>
                          <a:cs typeface="Times New Roman" panose="02020603050405020304" pitchFamily="18" charset="0"/>
                        </a:rPr>
                        <a:t>comply</a:t>
                      </a:r>
                      <a:r>
                        <a:rPr lang="en-US" sz="3600" b="0" cap="none" spc="0" baseline="0" dirty="0">
                          <a:solidFill>
                            <a:srgbClr val="2E2C22"/>
                          </a:solidFill>
                          <a:effectLst/>
                          <a:latin typeface="+mn-lt"/>
                          <a:ea typeface="+mn-ea"/>
                          <a:cs typeface="Times New Roman" panose="02020603050405020304" pitchFamily="18" charset="0"/>
                        </a:rPr>
                        <a:t> with social norms? </a:t>
                      </a:r>
                      <a:r>
                        <a:rPr lang="en-US" sz="3600" cap="none" spc="0" baseline="0" dirty="0">
                          <a:solidFill>
                            <a:srgbClr val="2E2C22"/>
                          </a:solidFill>
                          <a:effectLst/>
                          <a:latin typeface="+mn-lt"/>
                          <a:ea typeface="+mn-ea"/>
                          <a:cs typeface="Times New Roman" panose="02020603050405020304" pitchFamily="18" charset="0"/>
                        </a:rPr>
                        <a:t>Why not?</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09575" marR="0" indent="38100">
                        <a:spcBef>
                          <a:spcPts val="0"/>
                        </a:spcBef>
                        <a:spcAft>
                          <a:spcPts val="0"/>
                        </a:spcAft>
                        <a:tabLst/>
                      </a:pPr>
                      <a:r>
                        <a:rPr lang="en-US" sz="3600" cap="none" spc="0" baseline="0" dirty="0">
                          <a:solidFill>
                            <a:srgbClr val="2E2C22"/>
                          </a:solidFill>
                          <a:effectLst/>
                          <a:latin typeface="+mn-lt"/>
                          <a:ea typeface="+mn-ea"/>
                          <a:cs typeface="Times New Roman" panose="02020603050405020304" pitchFamily="18" charset="0"/>
                        </a:rPr>
                        <a:t>Identifying reasons people comply will help unpack the “black box” (or unknowns) in your program. (Maybe it’s because norms are hidden, or people have a strong desire to conform, or they gain social benefits for conforming, or fear sanctions for not conforming.)</a:t>
                      </a: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39745029"/>
                  </a:ext>
                </a:extLst>
              </a:tr>
              <a:tr h="2565503">
                <a:tc>
                  <a:txBody>
                    <a:bodyPr/>
                    <a:lstStyle/>
                    <a:p>
                      <a:pPr marL="1190625" marR="0" indent="-742950">
                        <a:spcBef>
                          <a:spcPts val="0"/>
                        </a:spcBef>
                        <a:spcAft>
                          <a:spcPts val="0"/>
                        </a:spcAft>
                        <a:buFont typeface="+mj-lt"/>
                        <a:buAutoNum type="arabicPeriod" startAt="4"/>
                        <a:tabLst/>
                      </a:pPr>
                      <a:r>
                        <a:rPr lang="en-US" sz="3600" cap="none" spc="0" baseline="0" dirty="0">
                          <a:solidFill>
                            <a:srgbClr val="2E2C22"/>
                          </a:solidFill>
                          <a:effectLst/>
                          <a:latin typeface="+mn-lt"/>
                          <a:ea typeface="+mn-ea"/>
                          <a:cs typeface="Times New Roman" panose="02020603050405020304" pitchFamily="18" charset="0"/>
                        </a:rPr>
                        <a:t>What are </a:t>
                      </a:r>
                      <a:r>
                        <a:rPr lang="en-US" sz="3600" b="0" cap="none" spc="0" baseline="0" dirty="0">
                          <a:solidFill>
                            <a:srgbClr val="2E2C22"/>
                          </a:solidFill>
                          <a:effectLst/>
                          <a:latin typeface="+mn-lt"/>
                          <a:ea typeface="+mn-ea"/>
                          <a:cs typeface="Times New Roman" panose="02020603050405020304" pitchFamily="18" charset="0"/>
                        </a:rPr>
                        <a:t>the social norms that influence this behavior</a:t>
                      </a:r>
                      <a:r>
                        <a:rPr lang="en-US" sz="3600" b="1" cap="none" spc="0" baseline="0" dirty="0">
                          <a:solidFill>
                            <a:srgbClr val="2E2C22"/>
                          </a:solidFill>
                          <a:effectLst/>
                          <a:latin typeface="+mn-lt"/>
                          <a:ea typeface="+mn-ea"/>
                          <a:cs typeface="Times New Roman" panose="02020603050405020304" pitchFamily="18" charset="0"/>
                        </a:rPr>
                        <a:t> the most?</a:t>
                      </a:r>
                      <a:r>
                        <a:rPr lang="en-US" sz="3600" cap="none" spc="0" baseline="0" dirty="0">
                          <a:solidFill>
                            <a:srgbClr val="2E2C22"/>
                          </a:solidFill>
                          <a:effectLst/>
                          <a:latin typeface="+mn-lt"/>
                          <a:ea typeface="+mn-ea"/>
                          <a:cs typeface="Times New Roman" panose="02020603050405020304" pitchFamily="18" charset="0"/>
                        </a:rPr>
                        <a:t> </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84188" marR="0" indent="-74613">
                        <a:spcBef>
                          <a:spcPts val="0"/>
                        </a:spcBef>
                        <a:spcAft>
                          <a:spcPts val="0"/>
                        </a:spcAft>
                        <a:tabLst/>
                      </a:pPr>
                      <a:r>
                        <a:rPr lang="en-US" sz="3600" cap="none" spc="0" baseline="0" dirty="0">
                          <a:solidFill>
                            <a:srgbClr val="2E2C22"/>
                          </a:solidFill>
                          <a:effectLst/>
                          <a:latin typeface="+mn-lt"/>
                          <a:ea typeface="+mn-ea"/>
                          <a:cs typeface="Times New Roman" panose="02020603050405020304" pitchFamily="18" charset="0"/>
                        </a:rPr>
                        <a:t>Discussing, analyzing, and prioritizing normative factors (and taking other factors into account) allows more strategic focus of interventions. </a:t>
                      </a: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33153084"/>
                  </a:ext>
                </a:extLst>
              </a:tr>
            </a:tbl>
          </a:graphicData>
        </a:graphic>
      </p:graphicFrame>
    </p:spTree>
    <p:custDataLst>
      <p:tags r:id="rId1"/>
    </p:custDataLst>
    <p:extLst>
      <p:ext uri="{BB962C8B-B14F-4D97-AF65-F5344CB8AC3E}">
        <p14:creationId xmlns:p14="http://schemas.microsoft.com/office/powerpoint/2010/main" val="428907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7FAFBC7-07EE-024D-91F4-6D42069291C2}"/>
              </a:ext>
            </a:extLst>
          </p:cNvPr>
          <p:cNvSpPr txBox="1">
            <a:spLocks/>
          </p:cNvSpPr>
          <p:nvPr/>
        </p:nvSpPr>
        <p:spPr>
          <a:xfrm>
            <a:off x="2105247" y="4962737"/>
            <a:ext cx="19755293" cy="7097486"/>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spcAft>
                <a:spcPts val="1200"/>
              </a:spcAft>
            </a:pPr>
            <a:r>
              <a:rPr lang="en-US" sz="4800" dirty="0">
                <a:solidFill>
                  <a:srgbClr val="2E2C22"/>
                </a:solidFill>
              </a:rPr>
              <a:t>Assessments to understand the drivers of behaviors may not include an explicit focus on norms.</a:t>
            </a:r>
          </a:p>
          <a:p>
            <a:pPr algn="l" hangingPunct="1">
              <a:spcAft>
                <a:spcPts val="1200"/>
              </a:spcAft>
            </a:pPr>
            <a:r>
              <a:rPr lang="en-US" sz="4800" dirty="0">
                <a:solidFill>
                  <a:srgbClr val="2E2C22"/>
                </a:solidFill>
              </a:rPr>
              <a:t>Common formative assessments (like gender analyses) may explore norms but not unpack them enough to take action. </a:t>
            </a:r>
          </a:p>
        </p:txBody>
      </p:sp>
      <p:sp>
        <p:nvSpPr>
          <p:cNvPr id="7" name="Title 1">
            <a:extLst>
              <a:ext uri="{FF2B5EF4-FFF2-40B4-BE49-F238E27FC236}">
                <a16:creationId xmlns:a16="http://schemas.microsoft.com/office/drawing/2014/main" id="{A5201D92-E8C0-CF47-A9CD-D291592DD461}"/>
              </a:ext>
            </a:extLst>
          </p:cNvPr>
          <p:cNvSpPr txBox="1">
            <a:spLocks/>
          </p:cNvSpPr>
          <p:nvPr/>
        </p:nvSpPr>
        <p:spPr>
          <a:xfrm>
            <a:off x="2105247" y="2022500"/>
            <a:ext cx="21596372" cy="2176835"/>
          </a:xfrm>
          <a:prstGeom prst="rect">
            <a:avLst/>
          </a:prstGeom>
        </p:spPr>
        <p:txBody>
          <a:bodyPr/>
          <a:lstStyle>
            <a:lvl1pPr marL="0" marR="0" indent="0" algn="ctr"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l" hangingPunct="1">
              <a:lnSpc>
                <a:spcPct val="90000"/>
              </a:lnSpc>
            </a:pPr>
            <a:r>
              <a:rPr lang="en-US" dirty="0">
                <a:solidFill>
                  <a:srgbClr val="296FB6"/>
                </a:solidFill>
              </a:rPr>
              <a:t>Where Do Norms Fit in Current Formative Assessments?</a:t>
            </a:r>
          </a:p>
        </p:txBody>
      </p:sp>
    </p:spTree>
    <p:custDataLst>
      <p:tags r:id="rId1"/>
    </p:custDataLst>
    <p:extLst>
      <p:ext uri="{BB962C8B-B14F-4D97-AF65-F5344CB8AC3E}">
        <p14:creationId xmlns:p14="http://schemas.microsoft.com/office/powerpoint/2010/main" val="182249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2B5C-1F69-4F48-930A-96989F4DD328}"/>
              </a:ext>
            </a:extLst>
          </p:cNvPr>
          <p:cNvSpPr>
            <a:spLocks noGrp="1"/>
          </p:cNvSpPr>
          <p:nvPr>
            <p:ph type="title" idx="4294967295"/>
          </p:nvPr>
        </p:nvSpPr>
        <p:spPr>
          <a:xfrm>
            <a:off x="1866900" y="3386138"/>
            <a:ext cx="20915313" cy="1312862"/>
          </a:xfrm>
          <a:prstGeom prst="rect">
            <a:avLst/>
          </a:prstGeom>
        </p:spPr>
        <p:txBody>
          <a:bodyPr>
            <a:noAutofit/>
          </a:bodyPr>
          <a:lstStyle/>
          <a:p>
            <a:pPr algn="ctr">
              <a:lnSpc>
                <a:spcPct val="90000"/>
              </a:lnSpc>
            </a:pPr>
            <a:r>
              <a:rPr lang="en-US" b="1" dirty="0">
                <a:solidFill>
                  <a:srgbClr val="2E2C22"/>
                </a:solidFill>
              </a:rPr>
              <a:t>Overall Course Objectives</a:t>
            </a:r>
          </a:p>
        </p:txBody>
      </p:sp>
      <p:sp>
        <p:nvSpPr>
          <p:cNvPr id="5" name="Text Placeholder 4">
            <a:extLst>
              <a:ext uri="{FF2B5EF4-FFF2-40B4-BE49-F238E27FC236}">
                <a16:creationId xmlns:a16="http://schemas.microsoft.com/office/drawing/2014/main" id="{9F54E8E6-1410-4741-8D13-FDAB1C143214}"/>
              </a:ext>
            </a:extLst>
          </p:cNvPr>
          <p:cNvSpPr>
            <a:spLocks noGrp="1"/>
          </p:cNvSpPr>
          <p:nvPr>
            <p:ph type="body" idx="4294967295"/>
          </p:nvPr>
        </p:nvSpPr>
        <p:spPr>
          <a:xfrm>
            <a:off x="1866900" y="5176838"/>
            <a:ext cx="20915313" cy="5967412"/>
          </a:xfrm>
          <a:prstGeom prst="rect">
            <a:avLst/>
          </a:prstGeom>
          <a:noFill/>
          <a:ln>
            <a:noFill/>
          </a:ln>
        </p:spPr>
        <p:txBody>
          <a:bodyPr>
            <a:noAutofit/>
          </a:bodyPr>
          <a:lstStyle/>
          <a:p>
            <a:pPr marL="742950" indent="-742950" algn="l">
              <a:spcAft>
                <a:spcPts val="2400"/>
              </a:spcAft>
              <a:buFont typeface="+mj-lt"/>
              <a:buAutoNum type="arabicPeriod"/>
            </a:pPr>
            <a:r>
              <a:rPr lang="en-US" sz="4800" dirty="0">
                <a:solidFill>
                  <a:srgbClr val="2E2C22"/>
                </a:solidFill>
              </a:rPr>
              <a:t>Discuss and explore advances in social norms programming, the relation of norms-shifting interventions to behavior change efforts, and the role of social norms in health and other sector programming. </a:t>
            </a:r>
          </a:p>
          <a:p>
            <a:pPr marL="742950" indent="-742950" algn="l">
              <a:spcAft>
                <a:spcPts val="2400"/>
              </a:spcAft>
              <a:buFont typeface="+mj-lt"/>
              <a:buAutoNum type="arabicPeriod"/>
            </a:pPr>
            <a:r>
              <a:rPr lang="en-US" sz="4800" dirty="0">
                <a:solidFill>
                  <a:srgbClr val="2E2C22"/>
                </a:solidFill>
              </a:rPr>
              <a:t>Share design, implementation, and evaluation challenges and solutions for community-based social and behavior change (SBC) projects engaging in, expanding, or planning to expand normative change efforts.</a:t>
            </a:r>
          </a:p>
          <a:p>
            <a:pPr marL="742950" indent="-742950" algn="l">
              <a:spcAft>
                <a:spcPts val="2400"/>
              </a:spcAft>
              <a:buFont typeface="+mj-lt"/>
              <a:buAutoNum type="arabicPeriod"/>
            </a:pPr>
            <a:r>
              <a:rPr lang="en-US" sz="4800" dirty="0">
                <a:solidFill>
                  <a:srgbClr val="2E2C22"/>
                </a:solidFill>
              </a:rPr>
              <a:t>Explore next steps to further collective learning about such promising interventions globally.</a:t>
            </a:r>
          </a:p>
        </p:txBody>
      </p:sp>
      <p:sp>
        <p:nvSpPr>
          <p:cNvPr id="7" name="Text Placeholder 2">
            <a:extLst>
              <a:ext uri="{FF2B5EF4-FFF2-40B4-BE49-F238E27FC236}">
                <a16:creationId xmlns:a16="http://schemas.microsoft.com/office/drawing/2014/main" id="{4018636A-2DED-4002-9ADA-D9853E41BA62}"/>
              </a:ext>
            </a:extLst>
          </p:cNvPr>
          <p:cNvSpPr txBox="1">
            <a:spLocks/>
          </p:cNvSpPr>
          <p:nvPr/>
        </p:nvSpPr>
        <p:spPr>
          <a:xfrm>
            <a:off x="3482715" y="1932378"/>
            <a:ext cx="17418570" cy="63889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20000"/>
                    <a:lumOff val="8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defRPr/>
            </a:pPr>
            <a:r>
              <a:rPr lang="en-US" sz="3600" dirty="0">
                <a:solidFill>
                  <a:srgbClr val="2E2C22"/>
                </a:solidFill>
                <a:latin typeface="Gill Sans MT" panose="020B0502020104020203"/>
              </a:rPr>
              <a:t>SHIFTING SOCIAL NORMS AS PART OF SOCIAL AND BEHAVIOR CHANGE </a:t>
            </a:r>
          </a:p>
        </p:txBody>
      </p:sp>
      <p:sp>
        <p:nvSpPr>
          <p:cNvPr id="6" name="Shape 65">
            <a:extLst>
              <a:ext uri="{FF2B5EF4-FFF2-40B4-BE49-F238E27FC236}">
                <a16:creationId xmlns:a16="http://schemas.microsoft.com/office/drawing/2014/main" id="{50DDFCC6-2731-E14E-9ACC-D5990805DA08}"/>
              </a:ext>
            </a:extLst>
          </p:cNvPr>
          <p:cNvSpPr/>
          <p:nvPr/>
        </p:nvSpPr>
        <p:spPr>
          <a:xfrm>
            <a:off x="9878290" y="2907273"/>
            <a:ext cx="4572000" cy="2"/>
          </a:xfrm>
          <a:prstGeom prst="line">
            <a:avLst/>
          </a:prstGeom>
          <a:ln w="28575">
            <a:solidFill>
              <a:srgbClr val="2B6FB6"/>
            </a:solidFill>
            <a:miter lim="400000"/>
          </a:ln>
        </p:spPr>
        <p:txBody>
          <a:bodyPr lIns="38100" tIns="38100" rIns="38100" bIns="38100" anchor="ctr">
            <a:noAutofit/>
          </a:bodyPr>
          <a:lstStyle/>
          <a:p>
            <a:pPr algn="ctr">
              <a:defRPr sz="3000">
                <a:solidFill>
                  <a:srgbClr val="000000"/>
                </a:solidFill>
                <a:latin typeface="Helvetica Light"/>
                <a:ea typeface="Helvetica Light"/>
                <a:cs typeface="Helvetica Light"/>
                <a:sym typeface="Helvetica Light"/>
              </a:defRPr>
            </a:pPr>
            <a:endParaRPr sz="3000"/>
          </a:p>
        </p:txBody>
      </p:sp>
    </p:spTree>
    <p:custDataLst>
      <p:tags r:id="rId1"/>
    </p:custDataLst>
    <p:extLst>
      <p:ext uri="{BB962C8B-B14F-4D97-AF65-F5344CB8AC3E}">
        <p14:creationId xmlns:p14="http://schemas.microsoft.com/office/powerpoint/2010/main" val="106208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8EA29E8-4CD7-44F8-AB6A-1356B6290160}"/>
              </a:ext>
            </a:extLst>
          </p:cNvPr>
          <p:cNvSpPr>
            <a:spLocks noGrp="1"/>
          </p:cNvSpPr>
          <p:nvPr>
            <p:ph type="title"/>
          </p:nvPr>
        </p:nvSpPr>
        <p:spPr/>
        <p:txBody>
          <a:bodyPr/>
          <a:lstStyle/>
          <a:p>
            <a:pPr>
              <a:lnSpc>
                <a:spcPct val="90000"/>
              </a:lnSpc>
            </a:pPr>
            <a:r>
              <a:rPr lang="en-US" b="1" dirty="0">
                <a:solidFill>
                  <a:srgbClr val="000000"/>
                </a:solidFill>
              </a:rPr>
              <a:t>Your Experience With Formative Assessments</a:t>
            </a:r>
          </a:p>
        </p:txBody>
      </p:sp>
      <p:sp>
        <p:nvSpPr>
          <p:cNvPr id="9"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30" y="5814050"/>
            <a:ext cx="11948584" cy="7277765"/>
          </a:xfrm>
        </p:spPr>
        <p:txBody>
          <a:bodyPr>
            <a:normAutofit/>
          </a:bodyPr>
          <a:lstStyle/>
          <a:p>
            <a:pPr marL="685800" indent="-685800" algn="l">
              <a:lnSpc>
                <a:spcPct val="100000"/>
              </a:lnSpc>
              <a:spcAft>
                <a:spcPts val="1200"/>
              </a:spcAft>
              <a:buClr>
                <a:srgbClr val="000000"/>
              </a:buClr>
              <a:buFont typeface="Arial" panose="020B0604020202020204" pitchFamily="34" charset="0"/>
              <a:buChar char="•"/>
            </a:pPr>
            <a:r>
              <a:rPr lang="en-US" sz="4800" dirty="0">
                <a:solidFill>
                  <a:srgbClr val="000000"/>
                </a:solidFill>
              </a:rPr>
              <a:t>What formative assessments have you done in your behavior change programs?</a:t>
            </a:r>
          </a:p>
          <a:p>
            <a:pPr marL="685800" indent="-685800" algn="l">
              <a:lnSpc>
                <a:spcPct val="100000"/>
              </a:lnSpc>
              <a:spcAft>
                <a:spcPts val="1200"/>
              </a:spcAft>
              <a:buClr>
                <a:srgbClr val="000000"/>
              </a:buClr>
              <a:buFont typeface="Arial" panose="020B0604020202020204" pitchFamily="34" charset="0"/>
              <a:buChar char="•"/>
            </a:pPr>
            <a:r>
              <a:rPr lang="en-US" sz="4800" dirty="0">
                <a:solidFill>
                  <a:srgbClr val="000000"/>
                </a:solidFill>
              </a:rPr>
              <a:t>At what point in your programs have you used formative assessments? </a:t>
            </a:r>
          </a:p>
          <a:p>
            <a:pPr marL="685800" indent="-685800" algn="l">
              <a:lnSpc>
                <a:spcPct val="100000"/>
              </a:lnSpc>
              <a:spcAft>
                <a:spcPts val="1200"/>
              </a:spcAft>
              <a:buClr>
                <a:srgbClr val="000000"/>
              </a:buClr>
              <a:buFont typeface="Arial" panose="020B0604020202020204" pitchFamily="34" charset="0"/>
              <a:buChar char="•"/>
            </a:pPr>
            <a:r>
              <a:rPr lang="en-US" sz="4800" dirty="0">
                <a:solidFill>
                  <a:srgbClr val="000000"/>
                </a:solidFill>
              </a:rPr>
              <a:t>Have your programs explored norms in depth? </a:t>
            </a:r>
          </a:p>
          <a:p>
            <a:pPr marL="685800" indent="-685800" algn="l">
              <a:lnSpc>
                <a:spcPct val="100000"/>
              </a:lnSpc>
              <a:spcAft>
                <a:spcPts val="1200"/>
              </a:spcAft>
              <a:buClr>
                <a:srgbClr val="000000"/>
              </a:buClr>
              <a:buFont typeface="Arial" panose="020B0604020202020204" pitchFamily="34" charset="0"/>
              <a:buChar char="•"/>
            </a:pPr>
            <a:r>
              <a:rPr lang="en-US" sz="4800" dirty="0">
                <a:solidFill>
                  <a:srgbClr val="000000"/>
                </a:solidFill>
              </a:rPr>
              <a:t>Are there any other gaps you have encountered in your work to assess norms? </a:t>
            </a:r>
          </a:p>
          <a:p>
            <a:pPr marL="571500" indent="-571500" algn="l">
              <a:buFont typeface="Arial" panose="020B0604020202020204" pitchFamily="34" charset="0"/>
              <a:buChar char="•"/>
            </a:pPr>
            <a:endParaRPr lang="en-US" sz="4400" dirty="0">
              <a:solidFill>
                <a:srgbClr val="000000"/>
              </a:solidFill>
            </a:endParaRP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solidFill>
                  <a:srgbClr val="000000"/>
                </a:solidFill>
              </a:rPr>
              <a:t>PLENARY DISCUSSION</a:t>
            </a:r>
          </a:p>
        </p:txBody>
      </p:sp>
      <p:pic>
        <p:nvPicPr>
          <p:cNvPr id="15" name="Picture Placeholder 14" descr="Graphical user interface, application&#10;&#10;Description automatically generated">
            <a:extLst>
              <a:ext uri="{FF2B5EF4-FFF2-40B4-BE49-F238E27FC236}">
                <a16:creationId xmlns:a16="http://schemas.microsoft.com/office/drawing/2014/main" id="{C51536BC-688E-3B49-9993-E7D428522D6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6982" t="21261" r="20270" b="25991"/>
          <a:stretch/>
        </p:blipFill>
        <p:spPr>
          <a:xfrm>
            <a:off x="2511325" y="3446449"/>
            <a:ext cx="5862918" cy="5862918"/>
          </a:xfrm>
        </p:spPr>
      </p:pic>
      <p:grpSp>
        <p:nvGrpSpPr>
          <p:cNvPr id="17" name="Group 16">
            <a:extLst>
              <a:ext uri="{FF2B5EF4-FFF2-40B4-BE49-F238E27FC236}">
                <a16:creationId xmlns:a16="http://schemas.microsoft.com/office/drawing/2014/main" id="{D7353D61-EA88-E94D-B5E9-FA2E66054E59}"/>
              </a:ext>
            </a:extLst>
          </p:cNvPr>
          <p:cNvGrpSpPr/>
          <p:nvPr/>
        </p:nvGrpSpPr>
        <p:grpSpPr>
          <a:xfrm>
            <a:off x="2372432" y="7651593"/>
            <a:ext cx="2526654" cy="2526654"/>
            <a:chOff x="4969172" y="7651592"/>
            <a:chExt cx="2526654" cy="2526654"/>
          </a:xfrm>
        </p:grpSpPr>
        <p:sp>
          <p:nvSpPr>
            <p:cNvPr id="18" name="Oval 17">
              <a:extLst>
                <a:ext uri="{FF2B5EF4-FFF2-40B4-BE49-F238E27FC236}">
                  <a16:creationId xmlns:a16="http://schemas.microsoft.com/office/drawing/2014/main" id="{4F17B8D3-EC0C-D648-8C86-03D6BA41C415}"/>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B8142D6A-116E-DF45-BD1C-35CDD6DDD765}"/>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0" name="Group 9">
            <a:extLst>
              <a:ext uri="{FF2B5EF4-FFF2-40B4-BE49-F238E27FC236}">
                <a16:creationId xmlns:a16="http://schemas.microsoft.com/office/drawing/2014/main" id="{735F68BD-D7BA-2D47-9310-44003679DB93}"/>
              </a:ext>
            </a:extLst>
          </p:cNvPr>
          <p:cNvGrpSpPr/>
          <p:nvPr/>
        </p:nvGrpSpPr>
        <p:grpSpPr>
          <a:xfrm>
            <a:off x="1368325" y="1083283"/>
            <a:ext cx="3532094" cy="3532094"/>
            <a:chOff x="1368325" y="1083283"/>
            <a:chExt cx="3532094" cy="3532094"/>
          </a:xfrm>
        </p:grpSpPr>
        <p:sp>
          <p:nvSpPr>
            <p:cNvPr id="11" name="Oval 10">
              <a:extLst>
                <a:ext uri="{FF2B5EF4-FFF2-40B4-BE49-F238E27FC236}">
                  <a16:creationId xmlns:a16="http://schemas.microsoft.com/office/drawing/2014/main" id="{E7CF03BC-644D-0D41-9DBA-160A4DF41231}"/>
                </a:ext>
              </a:extLst>
            </p:cNvPr>
            <p:cNvSpPr/>
            <p:nvPr/>
          </p:nvSpPr>
          <p:spPr>
            <a:xfrm>
              <a:off x="1368325" y="1083283"/>
              <a:ext cx="3532094" cy="3532094"/>
            </a:xfrm>
            <a:prstGeom prst="ellipse">
              <a:avLst/>
            </a:prstGeom>
            <a:solidFill>
              <a:srgbClr val="2A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2" name="Picture 11">
              <a:extLst>
                <a:ext uri="{FF2B5EF4-FFF2-40B4-BE49-F238E27FC236}">
                  <a16:creationId xmlns:a16="http://schemas.microsoft.com/office/drawing/2014/main" id="{17DB1ABC-B1D2-6C47-830A-9C37BAC98D89}"/>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265633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28BCCE6-45DC-FD46-ABA7-EB1D875E3CF5}"/>
              </a:ext>
            </a:extLst>
          </p:cNvPr>
          <p:cNvSpPr>
            <a:spLocks noGrp="1"/>
          </p:cNvSpPr>
          <p:nvPr>
            <p:ph type="title"/>
          </p:nvPr>
        </p:nvSpPr>
        <p:spPr/>
        <p:txBody>
          <a:bodyPr/>
          <a:lstStyle/>
          <a:p>
            <a:pPr>
              <a:lnSpc>
                <a:spcPct val="90000"/>
              </a:lnSpc>
            </a:pPr>
            <a:r>
              <a:rPr lang="en-US" dirty="0">
                <a:solidFill>
                  <a:srgbClr val="296FB6"/>
                </a:solidFill>
              </a:rPr>
              <a:t>Girls Education </a:t>
            </a:r>
            <a:br>
              <a:rPr lang="en-US" dirty="0">
                <a:solidFill>
                  <a:srgbClr val="296FB6"/>
                </a:solidFill>
              </a:rPr>
            </a:br>
            <a:endParaRPr lang="en-US" dirty="0">
              <a:solidFill>
                <a:srgbClr val="296FB6"/>
              </a:solidFill>
            </a:endParaRPr>
          </a:p>
        </p:txBody>
      </p:sp>
      <p:sp>
        <p:nvSpPr>
          <p:cNvPr id="14" name="Text Placeholder 13">
            <a:extLst>
              <a:ext uri="{FF2B5EF4-FFF2-40B4-BE49-F238E27FC236}">
                <a16:creationId xmlns:a16="http://schemas.microsoft.com/office/drawing/2014/main" id="{AAD7E558-55A5-FC41-9D6F-42872C0D23E0}"/>
              </a:ext>
            </a:extLst>
          </p:cNvPr>
          <p:cNvSpPr>
            <a:spLocks noGrp="1"/>
          </p:cNvSpPr>
          <p:nvPr>
            <p:ph type="body" idx="1"/>
          </p:nvPr>
        </p:nvSpPr>
        <p:spPr>
          <a:xfrm>
            <a:off x="9719430" y="3647134"/>
            <a:ext cx="13090694" cy="9270843"/>
          </a:xfrm>
        </p:spPr>
        <p:txBody>
          <a:bodyPr>
            <a:noAutofit/>
          </a:bodyPr>
          <a:lstStyle/>
          <a:p>
            <a:pPr marL="0" lvl="0" indent="0">
              <a:spcAft>
                <a:spcPts val="0"/>
              </a:spcAft>
              <a:buClrTx/>
              <a:buSzTx/>
              <a:buNone/>
            </a:pPr>
            <a:r>
              <a:rPr lang="en-US" dirty="0">
                <a:solidFill>
                  <a:srgbClr val="2E2C22"/>
                </a:solidFill>
                <a:latin typeface="Gill Sans MT" panose="020B0502020104020203"/>
                <a:sym typeface="PT Sans"/>
              </a:rPr>
              <a:t>A project seeking to increase rates of school attendance for young girls was relying on staff insights into surrounding communities’ existing norms that affected girls’ education.</a:t>
            </a:r>
          </a:p>
          <a:p>
            <a:pPr marL="0" lvl="0" indent="0">
              <a:spcAft>
                <a:spcPts val="0"/>
              </a:spcAft>
              <a:buClrTx/>
              <a:buSzTx/>
              <a:buNone/>
            </a:pPr>
            <a:endParaRPr lang="en-US" dirty="0">
              <a:solidFill>
                <a:srgbClr val="2E2C22"/>
              </a:solidFill>
              <a:latin typeface="Gill Sans MT" panose="020B0502020104020203"/>
              <a:sym typeface="PT Sans"/>
            </a:endParaRPr>
          </a:p>
          <a:p>
            <a:pPr marL="0" lvl="0" indent="0">
              <a:spcAft>
                <a:spcPts val="0"/>
              </a:spcAft>
              <a:buClrTx/>
              <a:buSzTx/>
              <a:buNone/>
            </a:pPr>
            <a:r>
              <a:rPr lang="en-US" dirty="0">
                <a:solidFill>
                  <a:srgbClr val="2E2C22"/>
                </a:solidFill>
                <a:latin typeface="Gill Sans MT" panose="020B0502020104020203"/>
                <a:sym typeface="PT Sans"/>
              </a:rPr>
              <a:t>Through a norms assessment, the program uncovered that norms related to girls’ purity and chastity impacted girls’ mobility, school attendance, and related social stigmatization. In response, the program, which had initially implemented only in schools expanded activities in broader community settings.</a:t>
            </a:r>
          </a:p>
        </p:txBody>
      </p:sp>
      <p:sp>
        <p:nvSpPr>
          <p:cNvPr id="15" name="Text Placeholder 14">
            <a:extLst>
              <a:ext uri="{FF2B5EF4-FFF2-40B4-BE49-F238E27FC236}">
                <a16:creationId xmlns:a16="http://schemas.microsoft.com/office/drawing/2014/main" id="{520263E2-D546-8942-8E18-27DAA3CE89E2}"/>
              </a:ext>
            </a:extLst>
          </p:cNvPr>
          <p:cNvSpPr>
            <a:spLocks noGrp="1"/>
          </p:cNvSpPr>
          <p:nvPr>
            <p:ph type="body" idx="3"/>
          </p:nvPr>
        </p:nvSpPr>
        <p:spPr/>
        <p:txBody>
          <a:bodyPr/>
          <a:lstStyle/>
          <a:p>
            <a:r>
              <a:rPr lang="en-US" dirty="0"/>
              <a:t>THE VALUE OF A NORMS ASSESSMENT </a:t>
            </a:r>
          </a:p>
          <a:p>
            <a:endParaRPr lang="en-US" dirty="0"/>
          </a:p>
        </p:txBody>
      </p:sp>
      <p:pic>
        <p:nvPicPr>
          <p:cNvPr id="17" name="Picture 16">
            <a:extLst>
              <a:ext uri="{FF2B5EF4-FFF2-40B4-BE49-F238E27FC236}">
                <a16:creationId xmlns:a16="http://schemas.microsoft.com/office/drawing/2014/main" id="{A6935413-1CFF-7F4F-960A-003DACB83C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236" y="1279568"/>
            <a:ext cx="15361920" cy="11824985"/>
          </a:xfrm>
          <a:prstGeom prst="rect">
            <a:avLst/>
          </a:prstGeom>
        </p:spPr>
      </p:pic>
    </p:spTree>
    <p:custDataLst>
      <p:tags r:id="rId1"/>
    </p:custDataLst>
    <p:extLst>
      <p:ext uri="{BB962C8B-B14F-4D97-AF65-F5344CB8AC3E}">
        <p14:creationId xmlns:p14="http://schemas.microsoft.com/office/powerpoint/2010/main" val="254181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E565EB-D1B7-F24D-BB5B-251AD025BA30}"/>
              </a:ext>
            </a:extLst>
          </p:cNvPr>
          <p:cNvSpPr>
            <a:spLocks noGrp="1"/>
          </p:cNvSpPr>
          <p:nvPr>
            <p:ph type="title"/>
          </p:nvPr>
        </p:nvSpPr>
        <p:spPr/>
        <p:txBody>
          <a:bodyPr/>
          <a:lstStyle/>
          <a:p>
            <a:pPr>
              <a:lnSpc>
                <a:spcPct val="90000"/>
              </a:lnSpc>
            </a:pPr>
            <a:r>
              <a:rPr lang="en-US" dirty="0">
                <a:solidFill>
                  <a:srgbClr val="296FB6"/>
                </a:solidFill>
              </a:rPr>
              <a:t>Male Engagement</a:t>
            </a:r>
            <a:br>
              <a:rPr lang="en-US" dirty="0">
                <a:solidFill>
                  <a:srgbClr val="296FB6"/>
                </a:solidFill>
              </a:rPr>
            </a:br>
            <a:endParaRPr lang="en-US" dirty="0">
              <a:solidFill>
                <a:srgbClr val="296FB6"/>
              </a:solidFill>
            </a:endParaRPr>
          </a:p>
        </p:txBody>
      </p:sp>
      <p:sp>
        <p:nvSpPr>
          <p:cNvPr id="9" name="Text Placeholder 8">
            <a:extLst>
              <a:ext uri="{FF2B5EF4-FFF2-40B4-BE49-F238E27FC236}">
                <a16:creationId xmlns:a16="http://schemas.microsoft.com/office/drawing/2014/main" id="{D003EE33-E954-0242-B8A3-D1E2D418FB54}"/>
              </a:ext>
            </a:extLst>
          </p:cNvPr>
          <p:cNvSpPr>
            <a:spLocks noGrp="1"/>
          </p:cNvSpPr>
          <p:nvPr>
            <p:ph type="body" idx="1"/>
          </p:nvPr>
        </p:nvSpPr>
        <p:spPr>
          <a:xfrm>
            <a:off x="9719430" y="3740726"/>
            <a:ext cx="11610596" cy="9659389"/>
          </a:xfrm>
        </p:spPr>
        <p:txBody>
          <a:bodyPr>
            <a:normAutofit/>
          </a:bodyPr>
          <a:lstStyle/>
          <a:p>
            <a:pPr marL="0" lvl="0" indent="0">
              <a:spcAft>
                <a:spcPts val="0"/>
              </a:spcAft>
              <a:buClrTx/>
              <a:buSzTx/>
              <a:buNone/>
            </a:pPr>
            <a:r>
              <a:rPr lang="en-US" dirty="0">
                <a:solidFill>
                  <a:srgbClr val="2E2C22"/>
                </a:solidFill>
                <a:latin typeface="Gill Sans MT" panose="020B0502020104020203"/>
                <a:sym typeface="PT Sans"/>
              </a:rPr>
              <a:t>A program seeking to improve men’s involvement in reproductive health worked to engage men to address household power dynamics to support healthy behaviors for themselves, their spouses, and their families.</a:t>
            </a:r>
          </a:p>
          <a:p>
            <a:pPr marL="0" lvl="0" indent="0">
              <a:spcAft>
                <a:spcPts val="0"/>
              </a:spcAft>
              <a:buClrTx/>
              <a:buSzTx/>
              <a:buNone/>
            </a:pPr>
            <a:endParaRPr lang="en-US" dirty="0">
              <a:solidFill>
                <a:srgbClr val="2E2C22"/>
              </a:solidFill>
              <a:latin typeface="Gill Sans MT" panose="020B0502020104020203"/>
              <a:sym typeface="PT Sans"/>
            </a:endParaRPr>
          </a:p>
          <a:p>
            <a:pPr marL="0" lvl="0" indent="0">
              <a:spcAft>
                <a:spcPts val="0"/>
              </a:spcAft>
              <a:buClrTx/>
              <a:buSzTx/>
              <a:buNone/>
            </a:pPr>
            <a:r>
              <a:rPr lang="en-US" dirty="0">
                <a:solidFill>
                  <a:srgbClr val="2E2C22"/>
                </a:solidFill>
                <a:latin typeface="Gill Sans MT" panose="020B0502020104020203"/>
                <a:sym typeface="PT Sans"/>
              </a:rPr>
              <a:t>Through a norms assessment, influential community leaders (and in particular faith leaders) emerged as the influencers of norms. Based on this, the program shifted strategies to engage a wider range of reference groups.</a:t>
            </a:r>
          </a:p>
        </p:txBody>
      </p:sp>
      <p:sp>
        <p:nvSpPr>
          <p:cNvPr id="10" name="Text Placeholder 9">
            <a:extLst>
              <a:ext uri="{FF2B5EF4-FFF2-40B4-BE49-F238E27FC236}">
                <a16:creationId xmlns:a16="http://schemas.microsoft.com/office/drawing/2014/main" id="{522DB983-2F25-654A-805A-4006F3870BBE}"/>
              </a:ext>
            </a:extLst>
          </p:cNvPr>
          <p:cNvSpPr>
            <a:spLocks noGrp="1"/>
          </p:cNvSpPr>
          <p:nvPr>
            <p:ph type="body" idx="3"/>
          </p:nvPr>
        </p:nvSpPr>
        <p:spPr/>
        <p:txBody>
          <a:bodyPr/>
          <a:lstStyle/>
          <a:p>
            <a:r>
              <a:rPr lang="en-US" dirty="0"/>
              <a:t>THE VALUE OF A NORMS ASSESSMENT </a:t>
            </a:r>
          </a:p>
          <a:p>
            <a:endParaRPr lang="en-US" dirty="0"/>
          </a:p>
        </p:txBody>
      </p:sp>
      <p:pic>
        <p:nvPicPr>
          <p:cNvPr id="14" name="Picture 13">
            <a:extLst>
              <a:ext uri="{FF2B5EF4-FFF2-40B4-BE49-F238E27FC236}">
                <a16:creationId xmlns:a16="http://schemas.microsoft.com/office/drawing/2014/main" id="{471DF860-A8AE-AB47-8EF9-1B6C23533D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0432" y="2318809"/>
            <a:ext cx="14207472" cy="10936336"/>
          </a:xfrm>
          <a:prstGeom prst="rect">
            <a:avLst/>
          </a:prstGeom>
        </p:spPr>
      </p:pic>
    </p:spTree>
    <p:custDataLst>
      <p:tags r:id="rId1"/>
    </p:custDataLst>
    <p:extLst>
      <p:ext uri="{BB962C8B-B14F-4D97-AF65-F5344CB8AC3E}">
        <p14:creationId xmlns:p14="http://schemas.microsoft.com/office/powerpoint/2010/main" val="173362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sz="11500" dirty="0"/>
              <a:t>Norms Assessments: </a:t>
            </a:r>
            <a:br>
              <a:rPr lang="en-US" sz="11500" dirty="0"/>
            </a:br>
            <a:r>
              <a:rPr lang="en-US" sz="11500" dirty="0"/>
              <a:t>How-To’s </a:t>
            </a:r>
          </a:p>
        </p:txBody>
      </p:sp>
      <p:sp>
        <p:nvSpPr>
          <p:cNvPr id="8" name="Text Placeholder 2">
            <a:extLst>
              <a:ext uri="{FF2B5EF4-FFF2-40B4-BE49-F238E27FC236}">
                <a16:creationId xmlns:a16="http://schemas.microsoft.com/office/drawing/2014/main" id="{D7FC74CE-E3F7-B84C-A7CB-E3679900A85F}"/>
              </a:ext>
            </a:extLst>
          </p:cNvPr>
          <p:cNvSpPr txBox="1">
            <a:spLocks/>
          </p:cNvSpPr>
          <p:nvPr/>
        </p:nvSpPr>
        <p:spPr>
          <a:xfrm>
            <a:off x="6512422" y="8644361"/>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5400" dirty="0"/>
              <a:t>Best Practices for Conducting Norms Assessments to Inform Programs.</a:t>
            </a:r>
          </a:p>
        </p:txBody>
      </p:sp>
      <p:sp>
        <p:nvSpPr>
          <p:cNvPr id="6" name="Text Placeholder 5">
            <a:extLst>
              <a:ext uri="{FF2B5EF4-FFF2-40B4-BE49-F238E27FC236}">
                <a16:creationId xmlns:a16="http://schemas.microsoft.com/office/drawing/2014/main" id="{9E8358DB-B1CE-F643-AE21-D8692D52295A}"/>
              </a:ext>
            </a:extLst>
          </p:cNvPr>
          <p:cNvSpPr>
            <a:spLocks noGrp="1"/>
          </p:cNvSpPr>
          <p:nvPr>
            <p:ph type="body" idx="2"/>
          </p:nvPr>
        </p:nvSpPr>
        <p:spPr/>
        <p:txBody>
          <a:bodyPr/>
          <a:lstStyle/>
          <a:p>
            <a:r>
              <a:rPr lang="en-US" dirty="0"/>
              <a:t>SECTION 2</a:t>
            </a:r>
            <a:endParaRPr lang="en-US" sz="2800" dirty="0"/>
          </a:p>
          <a:p>
            <a:endParaRPr lang="en-US" dirty="0"/>
          </a:p>
        </p:txBody>
      </p:sp>
    </p:spTree>
    <p:custDataLst>
      <p:tags r:id="rId1"/>
    </p:custDataLst>
    <p:extLst>
      <p:ext uri="{BB962C8B-B14F-4D97-AF65-F5344CB8AC3E}">
        <p14:creationId xmlns:p14="http://schemas.microsoft.com/office/powerpoint/2010/main" val="313961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down)">
                                      <p:cBhvr>
                                        <p:cTn id="1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AC0D7F-2740-6845-A7AA-F78B0BC9737E}"/>
              </a:ext>
            </a:extLst>
          </p:cNvPr>
          <p:cNvSpPr>
            <a:spLocks noGrp="1"/>
          </p:cNvSpPr>
          <p:nvPr>
            <p:ph sz="quarter" idx="4294967295"/>
          </p:nvPr>
        </p:nvSpPr>
        <p:spPr>
          <a:xfrm>
            <a:off x="487639" y="12734925"/>
            <a:ext cx="12827000" cy="731838"/>
          </a:xfrm>
          <a:prstGeom prst="rect">
            <a:avLst/>
          </a:prstGeom>
        </p:spPr>
        <p:txBody>
          <a:bodyPr>
            <a:normAutofit fontScale="85000" lnSpcReduction="10000"/>
          </a:bodyPr>
          <a:lstStyle/>
          <a:p>
            <a:pPr marL="0" indent="0">
              <a:buNone/>
            </a:pPr>
            <a:r>
              <a:rPr lang="en-US" sz="2400" i="1" dirty="0">
                <a:solidFill>
                  <a:srgbClr val="2E2C22"/>
                </a:solidFill>
              </a:rPr>
              <a:t>Informed by Ben </a:t>
            </a:r>
            <a:r>
              <a:rPr lang="en-US" sz="2400" i="1" dirty="0" err="1">
                <a:solidFill>
                  <a:srgbClr val="2E2C22"/>
                </a:solidFill>
              </a:rPr>
              <a:t>Cislaghi</a:t>
            </a:r>
            <a:r>
              <a:rPr lang="en-US" sz="2400" i="1" dirty="0">
                <a:solidFill>
                  <a:srgbClr val="2E2C22"/>
                </a:solidFill>
              </a:rPr>
              <a:t> and Lori </a:t>
            </a:r>
            <a:r>
              <a:rPr lang="en-US" sz="2400" i="1" dirty="0" err="1">
                <a:solidFill>
                  <a:srgbClr val="2E2C22"/>
                </a:solidFill>
              </a:rPr>
              <a:t>Heise</a:t>
            </a:r>
            <a:r>
              <a:rPr lang="en-US" sz="2400" i="1" dirty="0">
                <a:solidFill>
                  <a:srgbClr val="2E2C22"/>
                </a:solidFill>
              </a:rPr>
              <a:t>, </a:t>
            </a:r>
            <a:r>
              <a:rPr lang="en-US" sz="2400" dirty="0">
                <a:solidFill>
                  <a:srgbClr val="2E2C22"/>
                </a:solidFill>
              </a:rPr>
              <a:t>Measuring Gender-Related Social Norms, Learning Report 1</a:t>
            </a:r>
            <a:r>
              <a:rPr lang="en-US" sz="2400" i="1" dirty="0">
                <a:solidFill>
                  <a:srgbClr val="2E2C22"/>
                </a:solidFill>
              </a:rPr>
              <a:t> (London: Learning Group on Social Norms and Gender-related Harmful Practices of the London School of Hygiene &amp; Tropical Medicine, 2016).</a:t>
            </a:r>
          </a:p>
          <a:p>
            <a:pPr marL="0" indent="0">
              <a:buNone/>
            </a:pPr>
            <a:endParaRPr lang="en-US" sz="2400" i="1" dirty="0">
              <a:solidFill>
                <a:srgbClr val="2E2C22"/>
              </a:solidFill>
            </a:endParaRPr>
          </a:p>
          <a:p>
            <a:pPr marL="0" indent="0">
              <a:buNone/>
            </a:pPr>
            <a:endParaRPr lang="en-US" sz="2400" i="1" dirty="0">
              <a:solidFill>
                <a:srgbClr val="2E2C22"/>
              </a:solidFill>
            </a:endParaRPr>
          </a:p>
        </p:txBody>
      </p:sp>
      <p:graphicFrame>
        <p:nvGraphicFramePr>
          <p:cNvPr id="7" name="Table 6">
            <a:extLst>
              <a:ext uri="{FF2B5EF4-FFF2-40B4-BE49-F238E27FC236}">
                <a16:creationId xmlns:a16="http://schemas.microsoft.com/office/drawing/2014/main" id="{17DF277F-E783-456C-947F-72074AD9DF5E}"/>
              </a:ext>
            </a:extLst>
          </p:cNvPr>
          <p:cNvGraphicFramePr>
            <a:graphicFrameLocks noGrp="1"/>
          </p:cNvGraphicFramePr>
          <p:nvPr>
            <p:extLst>
              <p:ext uri="{D42A27DB-BD31-4B8C-83A1-F6EECF244321}">
                <p14:modId xmlns:p14="http://schemas.microsoft.com/office/powerpoint/2010/main" val="1895168733"/>
              </p:ext>
            </p:extLst>
          </p:nvPr>
        </p:nvGraphicFramePr>
        <p:xfrm>
          <a:off x="487639" y="389740"/>
          <a:ext cx="23408721" cy="5067188"/>
        </p:xfrm>
        <a:graphic>
          <a:graphicData uri="http://schemas.openxmlformats.org/drawingml/2006/table">
            <a:tbl>
              <a:tblPr firstRow="1" firstCol="1"/>
              <a:tblGrid>
                <a:gridCol w="3051289">
                  <a:extLst>
                    <a:ext uri="{9D8B030D-6E8A-4147-A177-3AD203B41FA5}">
                      <a16:colId xmlns:a16="http://schemas.microsoft.com/office/drawing/2014/main" val="1513842849"/>
                    </a:ext>
                  </a:extLst>
                </a:gridCol>
                <a:gridCol w="8205537">
                  <a:extLst>
                    <a:ext uri="{9D8B030D-6E8A-4147-A177-3AD203B41FA5}">
                      <a16:colId xmlns:a16="http://schemas.microsoft.com/office/drawing/2014/main" val="4087205040"/>
                    </a:ext>
                  </a:extLst>
                </a:gridCol>
                <a:gridCol w="12151895">
                  <a:extLst>
                    <a:ext uri="{9D8B030D-6E8A-4147-A177-3AD203B41FA5}">
                      <a16:colId xmlns:a16="http://schemas.microsoft.com/office/drawing/2014/main" val="1824151967"/>
                    </a:ext>
                  </a:extLst>
                </a:gridCol>
              </a:tblGrid>
              <a:tr h="1333505">
                <a:tc gridSpan="2">
                  <a:txBody>
                    <a:bodyPr/>
                    <a:lstStyle/>
                    <a:p>
                      <a:pPr marL="412750" marR="0" indent="0">
                        <a:spcBef>
                          <a:spcPts val="0"/>
                        </a:spcBef>
                        <a:spcAft>
                          <a:spcPts val="0"/>
                        </a:spcAft>
                        <a:tabLst/>
                      </a:pPr>
                      <a:r>
                        <a:rPr lang="en-US" sz="3600" b="1" dirty="0">
                          <a:solidFill>
                            <a:srgbClr val="FFFEFF"/>
                          </a:solidFill>
                          <a:effectLst/>
                          <a:latin typeface="+mn-lt"/>
                          <a:ea typeface="Times New Roman" panose="02020603050405020304" pitchFamily="18" charset="0"/>
                          <a:cs typeface="Times New Roman" panose="02020603050405020304" pitchFamily="18" charset="0"/>
                        </a:rPr>
                        <a:t>OPTIONS FOR ASSESSING NORMS </a:t>
                      </a: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hMerge="1">
                  <a:txBody>
                    <a:bodyPr/>
                    <a:lstStyle/>
                    <a:p>
                      <a:endParaRPr lang="en-US"/>
                    </a:p>
                  </a:txBody>
                  <a:tcPr/>
                </a:tc>
                <a:tc>
                  <a:txBody>
                    <a:bodyPr/>
                    <a:lstStyle/>
                    <a:p>
                      <a:pPr marL="0" marR="0">
                        <a:spcBef>
                          <a:spcPts val="0"/>
                        </a:spcBef>
                        <a:spcAft>
                          <a:spcPts val="0"/>
                        </a:spcAft>
                      </a:pPr>
                      <a:endParaRPr lang="en-US" sz="3600" b="1" dirty="0">
                        <a:solidFill>
                          <a:srgbClr val="FFFEFF"/>
                        </a:solidFill>
                        <a:effectLst/>
                        <a:latin typeface="+mn-lt"/>
                        <a:ea typeface="Times New Roman" panose="02020603050405020304" pitchFamily="18" charset="0"/>
                        <a:cs typeface="Times New Roman" panose="02020603050405020304" pitchFamily="18" charset="0"/>
                      </a:endParaRP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extLst>
                  <a:ext uri="{0D108BD9-81ED-4DB2-BD59-A6C34878D82A}">
                    <a16:rowId xmlns:a16="http://schemas.microsoft.com/office/drawing/2014/main" val="2829099374"/>
                  </a:ext>
                </a:extLst>
              </a:tr>
              <a:tr h="1340497">
                <a:tc>
                  <a:txBody>
                    <a:bodyPr/>
                    <a:lstStyle/>
                    <a:p>
                      <a:pPr marL="0" marR="0" indent="484188">
                        <a:spcBef>
                          <a:spcPts val="0"/>
                        </a:spcBef>
                        <a:spcAft>
                          <a:spcPts val="0"/>
                        </a:spcAft>
                        <a:tabLst/>
                      </a:pPr>
                      <a:r>
                        <a:rPr lang="en-US" sz="3200" b="1" cap="none" baseline="0" dirty="0">
                          <a:solidFill>
                            <a:srgbClr val="FFFFFF"/>
                          </a:solidFill>
                          <a:effectLst/>
                          <a:latin typeface="+mn-lt"/>
                          <a:ea typeface="Times New Roman" panose="02020603050405020304" pitchFamily="18" charset="0"/>
                          <a:cs typeface="Times New Roman" panose="02020603050405020304" pitchFamily="18" charset="0"/>
                        </a:rPr>
                        <a:t>TYPE</a:t>
                      </a: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a:txBody>
                    <a:bodyPr/>
                    <a:lstStyle/>
                    <a:p>
                      <a:pPr marL="0" marR="0" indent="409575">
                        <a:spcBef>
                          <a:spcPts val="0"/>
                        </a:spcBef>
                        <a:spcAft>
                          <a:spcPts val="0"/>
                        </a:spcAft>
                        <a:tabLst/>
                      </a:pPr>
                      <a:r>
                        <a:rPr lang="en-US" sz="3200" b="1" cap="none" baseline="0" dirty="0">
                          <a:solidFill>
                            <a:srgbClr val="FFFFFF"/>
                          </a:solidFill>
                          <a:effectLst/>
                          <a:latin typeface="+mn-lt"/>
                          <a:ea typeface="Times New Roman" panose="02020603050405020304" pitchFamily="18" charset="0"/>
                          <a:cs typeface="Times New Roman" panose="02020603050405020304" pitchFamily="18" charset="0"/>
                        </a:rPr>
                        <a:t>OPTIONS </a:t>
                      </a:r>
                      <a:endParaRPr lang="en-US" sz="3200" cap="none" baseline="0" dirty="0">
                        <a:solidFill>
                          <a:srgbClr val="FFFFFF"/>
                        </a:solidFill>
                        <a:effectLst/>
                        <a:latin typeface="+mn-lt"/>
                        <a:ea typeface="Times New Roman" panose="02020603050405020304" pitchFamily="18" charset="0"/>
                        <a:cs typeface="Times New Roman" panose="02020603050405020304" pitchFamily="18" charset="0"/>
                      </a:endParaRP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a:txBody>
                    <a:bodyPr/>
                    <a:lstStyle/>
                    <a:p>
                      <a:pPr marL="0" marR="0" indent="409575">
                        <a:spcBef>
                          <a:spcPts val="0"/>
                        </a:spcBef>
                        <a:spcAft>
                          <a:spcPts val="0"/>
                        </a:spcAft>
                        <a:tabLst/>
                      </a:pPr>
                      <a:r>
                        <a:rPr lang="en-US" sz="3200" b="1" cap="none" baseline="0" dirty="0">
                          <a:solidFill>
                            <a:srgbClr val="FFFFFF"/>
                          </a:solidFill>
                          <a:effectLst/>
                          <a:latin typeface="+mn-lt"/>
                          <a:ea typeface="Times New Roman" panose="02020603050405020304" pitchFamily="18" charset="0"/>
                          <a:cs typeface="Times New Roman" panose="02020603050405020304" pitchFamily="18" charset="0"/>
                        </a:rPr>
                        <a:t>HOW, WHY, WHEN?</a:t>
                      </a: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extLst>
                  <a:ext uri="{0D108BD9-81ED-4DB2-BD59-A6C34878D82A}">
                    <a16:rowId xmlns:a16="http://schemas.microsoft.com/office/drawing/2014/main" val="3344073837"/>
                  </a:ext>
                </a:extLst>
              </a:tr>
              <a:tr h="2393186">
                <a:tc>
                  <a:txBody>
                    <a:bodyPr/>
                    <a:lstStyle/>
                    <a:p>
                      <a:r>
                        <a:rPr lang="en-US" sz="3200" b="1" i="1" cap="none" spc="0" dirty="0">
                          <a:solidFill>
                            <a:srgbClr val="2E2C22"/>
                          </a:solidFill>
                        </a:rPr>
                        <a:t>Secondary data collection </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r>
                        <a:rPr lang="en-US" sz="3200" b="1" cap="none" spc="0" dirty="0">
                          <a:solidFill>
                            <a:srgbClr val="2E2C22"/>
                          </a:solidFill>
                        </a:rPr>
                        <a:t>Review existing literature and data</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DE0"/>
                    </a:solidFill>
                  </a:tcPr>
                </a:tc>
                <a:tc>
                  <a:txBody>
                    <a:bodyPr/>
                    <a:lstStyle/>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dirty="0">
                          <a:solidFill>
                            <a:srgbClr val="2E2C22"/>
                          </a:solidFill>
                        </a:rPr>
                        <a:t>Useful</a:t>
                      </a:r>
                      <a:r>
                        <a:rPr lang="en-US" sz="3200" cap="none" spc="0" baseline="0" dirty="0">
                          <a:solidFill>
                            <a:srgbClr val="2E2C22"/>
                          </a:solidFill>
                        </a:rPr>
                        <a:t> </a:t>
                      </a:r>
                      <a:r>
                        <a:rPr lang="en-US" sz="3200" cap="none" spc="0" dirty="0">
                          <a:solidFill>
                            <a:srgbClr val="2E2C22"/>
                          </a:solidFill>
                        </a:rPr>
                        <a:t>if you don’t have resources for</a:t>
                      </a:r>
                      <a:r>
                        <a:rPr lang="en-US" sz="3200" cap="none" spc="0" baseline="0" dirty="0">
                          <a:solidFill>
                            <a:srgbClr val="2E2C22"/>
                          </a:solidFill>
                        </a:rPr>
                        <a:t> data collection. </a:t>
                      </a: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baseline="0" dirty="0">
                          <a:solidFill>
                            <a:srgbClr val="2E2C22"/>
                          </a:solidFill>
                        </a:rPr>
                        <a:t>May provide </a:t>
                      </a:r>
                      <a:r>
                        <a:rPr lang="en-US" sz="3200" cap="none" spc="0" dirty="0">
                          <a:solidFill>
                            <a:srgbClr val="2E2C22"/>
                          </a:solidFill>
                        </a:rPr>
                        <a:t>evidence regarding whether and how norms are sustaining a given behavior (if </a:t>
                      </a:r>
                      <a:r>
                        <a:rPr lang="en-US" sz="3200" cap="none" spc="0" baseline="0" dirty="0">
                          <a:solidFill>
                            <a:srgbClr val="2E2C22"/>
                          </a:solidFill>
                        </a:rPr>
                        <a:t>norms are explicitly explored).</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973455604"/>
                  </a:ext>
                </a:extLst>
              </a:tr>
            </a:tbl>
          </a:graphicData>
        </a:graphic>
      </p:graphicFrame>
      <p:graphicFrame>
        <p:nvGraphicFramePr>
          <p:cNvPr id="10" name="Table 9">
            <a:extLst>
              <a:ext uri="{FF2B5EF4-FFF2-40B4-BE49-F238E27FC236}">
                <a16:creationId xmlns:a16="http://schemas.microsoft.com/office/drawing/2014/main" id="{E1E1417F-CE24-4030-849D-BF7E7E73F4BE}"/>
              </a:ext>
            </a:extLst>
          </p:cNvPr>
          <p:cNvGraphicFramePr>
            <a:graphicFrameLocks noGrp="1"/>
          </p:cNvGraphicFramePr>
          <p:nvPr>
            <p:extLst>
              <p:ext uri="{D42A27DB-BD31-4B8C-83A1-F6EECF244321}">
                <p14:modId xmlns:p14="http://schemas.microsoft.com/office/powerpoint/2010/main" val="2385666149"/>
              </p:ext>
            </p:extLst>
          </p:nvPr>
        </p:nvGraphicFramePr>
        <p:xfrm>
          <a:off x="487639" y="5456928"/>
          <a:ext cx="23408721" cy="7035296"/>
        </p:xfrm>
        <a:graphic>
          <a:graphicData uri="http://schemas.openxmlformats.org/drawingml/2006/table">
            <a:tbl>
              <a:tblPr firstRow="1" firstCol="1"/>
              <a:tblGrid>
                <a:gridCol w="3051289">
                  <a:extLst>
                    <a:ext uri="{9D8B030D-6E8A-4147-A177-3AD203B41FA5}">
                      <a16:colId xmlns:a16="http://schemas.microsoft.com/office/drawing/2014/main" val="1513842849"/>
                    </a:ext>
                  </a:extLst>
                </a:gridCol>
                <a:gridCol w="8205537">
                  <a:extLst>
                    <a:ext uri="{9D8B030D-6E8A-4147-A177-3AD203B41FA5}">
                      <a16:colId xmlns:a16="http://schemas.microsoft.com/office/drawing/2014/main" val="4087205040"/>
                    </a:ext>
                  </a:extLst>
                </a:gridCol>
                <a:gridCol w="12151895">
                  <a:extLst>
                    <a:ext uri="{9D8B030D-6E8A-4147-A177-3AD203B41FA5}">
                      <a16:colId xmlns:a16="http://schemas.microsoft.com/office/drawing/2014/main" val="1824151967"/>
                    </a:ext>
                  </a:extLst>
                </a:gridCol>
              </a:tblGrid>
              <a:tr h="2856384">
                <a:tc rowSpan="3">
                  <a:txBody>
                    <a:bodyPr/>
                    <a:lstStyle/>
                    <a:p>
                      <a:r>
                        <a:rPr lang="en-US" sz="3200" b="1" i="1" cap="none" spc="0" dirty="0">
                          <a:solidFill>
                            <a:srgbClr val="2E2C22"/>
                          </a:solidFill>
                        </a:rPr>
                        <a:t>Primary data collection</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sz="3200" b="1" cap="none" spc="0" dirty="0">
                          <a:solidFill>
                            <a:srgbClr val="2E2C22"/>
                          </a:solidFill>
                        </a:rPr>
                        <a:t>Conduct traditional interviews or focus-group discussions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E"/>
                    </a:solidFill>
                  </a:tcPr>
                </a:tc>
                <a:tc>
                  <a:txBody>
                    <a:bodyPr/>
                    <a:lstStyle/>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strike="noStrike" cap="none" spc="0" dirty="0">
                          <a:solidFill>
                            <a:srgbClr val="2E2C22"/>
                          </a:solidFill>
                        </a:rPr>
                        <a:t>May be in the form of </a:t>
                      </a:r>
                      <a:r>
                        <a:rPr lang="en-US" sz="3200" cap="none" spc="0" dirty="0">
                          <a:solidFill>
                            <a:srgbClr val="2E2C22"/>
                          </a:solidFill>
                        </a:rPr>
                        <a:t>adding norms-specific questions to existing guides to gather participant information</a:t>
                      </a:r>
                      <a:r>
                        <a:rPr lang="en-US" sz="3200" cap="none" spc="0" baseline="0" dirty="0">
                          <a:solidFill>
                            <a:srgbClr val="2E2C22"/>
                          </a:solidFill>
                        </a:rPr>
                        <a:t> (or be </a:t>
                      </a:r>
                      <a:r>
                        <a:rPr lang="en-US" sz="3200" cap="none" spc="0" dirty="0">
                          <a:solidFill>
                            <a:srgbClr val="2E2C22"/>
                          </a:solidFill>
                        </a:rPr>
                        <a:t>part of entirely norms-focused planned research).</a:t>
                      </a:r>
                      <a:endParaRPr lang="en-US" sz="3200" strike="sngStrike" cap="none" spc="0" dirty="0">
                        <a:solidFill>
                          <a:srgbClr val="2E2C22"/>
                        </a:solidFill>
                      </a:endParaRP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strike="noStrike" cap="none" spc="0" dirty="0">
                          <a:solidFill>
                            <a:srgbClr val="2E2C22"/>
                          </a:solidFill>
                        </a:rPr>
                        <a:t>Often done to supplement existing</a:t>
                      </a:r>
                      <a:r>
                        <a:rPr lang="en-US" sz="3200" strike="noStrike" cap="none" spc="0" baseline="0" dirty="0">
                          <a:solidFill>
                            <a:srgbClr val="2E2C22"/>
                          </a:solidFill>
                        </a:rPr>
                        <a:t> but</a:t>
                      </a:r>
                      <a:r>
                        <a:rPr lang="en-US" sz="3200" strike="noStrike" cap="none" spc="0" dirty="0">
                          <a:solidFill>
                            <a:srgbClr val="2E2C22"/>
                          </a:solidFill>
                        </a:rPr>
                        <a:t> limited knowledge.</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E"/>
                    </a:solidFill>
                  </a:tcPr>
                </a:tc>
                <a:extLst>
                  <a:ext uri="{0D108BD9-81ED-4DB2-BD59-A6C34878D82A}">
                    <a16:rowId xmlns:a16="http://schemas.microsoft.com/office/drawing/2014/main" val="2300866016"/>
                  </a:ext>
                </a:extLst>
              </a:tr>
              <a:tr h="2393186">
                <a:tc vMerge="1">
                  <a:txBody>
                    <a:bodyPr/>
                    <a:lstStyle/>
                    <a:p>
                      <a:endParaRPr lang="en-US" sz="3600" b="1" cap="none" spc="0" dirty="0">
                        <a:solidFill>
                          <a:schemeClr val="tx1">
                            <a:lumMod val="5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sz="3200" b="1" cap="none" spc="0" dirty="0">
                          <a:solidFill>
                            <a:srgbClr val="2E2C22"/>
                          </a:solidFill>
                        </a:rPr>
                        <a:t>Use Vignettes </a:t>
                      </a:r>
                      <a:br>
                        <a:rPr lang="en-US" sz="3200" b="1" cap="none" spc="0" dirty="0">
                          <a:solidFill>
                            <a:srgbClr val="2E2C22"/>
                          </a:solidFill>
                        </a:rPr>
                      </a:br>
                      <a:r>
                        <a:rPr lang="en-US" sz="3200" b="0" i="1" cap="none" spc="0" dirty="0">
                          <a:solidFill>
                            <a:srgbClr val="2E2C22"/>
                          </a:solidFill>
                        </a:rPr>
                        <a:t>(qualitative open-ended stories)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dirty="0">
                          <a:solidFill>
                            <a:srgbClr val="2E2C22"/>
                          </a:solidFill>
                        </a:rPr>
                        <a:t>Provide fictional contextually-driven situations for participants to react to; this can uncover root causes of behaviors.</a:t>
                      </a: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dirty="0">
                          <a:solidFill>
                            <a:srgbClr val="2E2C22"/>
                          </a:solidFill>
                        </a:rPr>
                        <a:t>Best done if you have some information on norms.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739745029"/>
                  </a:ext>
                </a:extLst>
              </a:tr>
              <a:tr h="1785726">
                <a:tc vMerge="1">
                  <a:txBody>
                    <a:bodyPr/>
                    <a:lstStyle/>
                    <a:p>
                      <a:endParaRPr lang="en-US" sz="3600" b="1" cap="none" spc="0" dirty="0">
                        <a:solidFill>
                          <a:schemeClr val="tx1">
                            <a:lumMod val="5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sz="3200" b="1" cap="none" spc="0" dirty="0">
                          <a:solidFill>
                            <a:srgbClr val="2E2C22"/>
                          </a:solidFill>
                        </a:rPr>
                        <a:t>Conduct participatory exercises and activities </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571500" indent="-571500">
                        <a:buFont typeface="Arial" panose="020B0604020202020204" pitchFamily="34" charset="0"/>
                        <a:buChar char="•"/>
                      </a:pPr>
                      <a:r>
                        <a:rPr lang="en-US" sz="3200" cap="none" spc="0" dirty="0">
                          <a:solidFill>
                            <a:srgbClr val="2E2C22"/>
                          </a:solidFill>
                        </a:rPr>
                        <a:t>Engage</a:t>
                      </a:r>
                      <a:r>
                        <a:rPr lang="en-US" sz="3200" cap="none" spc="0" baseline="0" dirty="0">
                          <a:solidFill>
                            <a:srgbClr val="2E2C22"/>
                          </a:solidFill>
                        </a:rPr>
                        <a:t> participants in identifying why certain behaviors exist, including normative drivers of behaviors.</a:t>
                      </a: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dirty="0">
                          <a:solidFill>
                            <a:srgbClr val="2E2C22"/>
                          </a:solidFill>
                        </a:rPr>
                        <a:t>Best done if you have some information on norms.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233153084"/>
                  </a:ext>
                </a:extLst>
              </a:tr>
            </a:tbl>
          </a:graphicData>
        </a:graphic>
      </p:graphicFrame>
    </p:spTree>
    <p:custDataLst>
      <p:tags r:id="rId1"/>
    </p:custDataLst>
    <p:extLst>
      <p:ext uri="{BB962C8B-B14F-4D97-AF65-F5344CB8AC3E}">
        <p14:creationId xmlns:p14="http://schemas.microsoft.com/office/powerpoint/2010/main" val="1654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F679AD0-218E-2545-B232-29601A4C202E}"/>
              </a:ext>
            </a:extLst>
          </p:cNvPr>
          <p:cNvSpPr txBox="1">
            <a:spLocks/>
          </p:cNvSpPr>
          <p:nvPr/>
        </p:nvSpPr>
        <p:spPr>
          <a:xfrm>
            <a:off x="1905000" y="1921818"/>
            <a:ext cx="17913080"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sz="8800" dirty="0">
                <a:solidFill>
                  <a:srgbClr val="2A6FB6"/>
                </a:solidFill>
              </a:rPr>
              <a:t>Value of Participatory Methods to Norms Assessments…</a:t>
            </a:r>
            <a:br>
              <a:rPr lang="en-US" sz="8800" dirty="0">
                <a:solidFill>
                  <a:srgbClr val="2A6FB6"/>
                </a:solidFill>
              </a:rPr>
            </a:br>
            <a:r>
              <a:rPr lang="en-US" sz="8800" dirty="0">
                <a:solidFill>
                  <a:srgbClr val="2A6FB6"/>
                </a:solidFill>
              </a:rPr>
              <a:t/>
            </a:r>
            <a:br>
              <a:rPr lang="en-US" sz="8800" dirty="0">
                <a:solidFill>
                  <a:srgbClr val="2A6FB6"/>
                </a:solidFill>
              </a:rPr>
            </a:br>
            <a:endParaRPr lang="en-US" sz="8800" dirty="0">
              <a:solidFill>
                <a:srgbClr val="2A6FB6"/>
              </a:solidFill>
            </a:endParaRPr>
          </a:p>
        </p:txBody>
      </p:sp>
      <p:sp>
        <p:nvSpPr>
          <p:cNvPr id="8" name="Text Placeholder 5">
            <a:extLst>
              <a:ext uri="{FF2B5EF4-FFF2-40B4-BE49-F238E27FC236}">
                <a16:creationId xmlns:a16="http://schemas.microsoft.com/office/drawing/2014/main" id="{B0F817BD-0B83-E140-97C5-83EB9CED8050}"/>
              </a:ext>
            </a:extLst>
          </p:cNvPr>
          <p:cNvSpPr txBox="1">
            <a:spLocks/>
          </p:cNvSpPr>
          <p:nvPr/>
        </p:nvSpPr>
        <p:spPr>
          <a:xfrm>
            <a:off x="1905000" y="4896980"/>
            <a:ext cx="19539859" cy="7084166"/>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75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Bef>
                <a:spcPts val="2400"/>
              </a:spcBef>
              <a:buFont typeface="Arial" panose="020B0604020202020204" pitchFamily="34" charset="0"/>
              <a:buChar char="•"/>
            </a:pPr>
            <a:r>
              <a:rPr lang="en-US" sz="4400" dirty="0">
                <a:solidFill>
                  <a:srgbClr val="2E2C22"/>
                </a:solidFill>
              </a:rPr>
              <a:t>Can improve the effectiveness of qualitative methods such as focus group discussions and in-depth interviews.</a:t>
            </a:r>
          </a:p>
          <a:p>
            <a:pPr marL="571500" indent="-571500" algn="l" hangingPunct="1">
              <a:spcBef>
                <a:spcPts val="2400"/>
              </a:spcBef>
              <a:buFont typeface="Arial" panose="020B0604020202020204" pitchFamily="34" charset="0"/>
              <a:buChar char="•"/>
            </a:pPr>
            <a:r>
              <a:rPr lang="en-US" sz="4400" dirty="0">
                <a:solidFill>
                  <a:srgbClr val="2E2C22"/>
                </a:solidFill>
              </a:rPr>
              <a:t>Offer a direct way to learn about social norms from community members.</a:t>
            </a:r>
          </a:p>
          <a:p>
            <a:pPr marL="571500" indent="-571500" algn="l" hangingPunct="1">
              <a:spcBef>
                <a:spcPts val="2400"/>
              </a:spcBef>
              <a:buFont typeface="Arial" panose="020B0604020202020204" pitchFamily="34" charset="0"/>
              <a:buChar char="•"/>
            </a:pPr>
            <a:r>
              <a:rPr lang="en-US" sz="4400" dirty="0">
                <a:solidFill>
                  <a:srgbClr val="2E2C22"/>
                </a:solidFill>
              </a:rPr>
              <a:t>Enjoyable, easy for participants to understand, and support shared ownership of the assessment process.</a:t>
            </a:r>
          </a:p>
          <a:p>
            <a:pPr marL="571500" indent="-571500" hangingPunct="1">
              <a:buFont typeface="Arial" panose="020B0604020202020204" pitchFamily="34" charset="0"/>
              <a:buChar char="•"/>
            </a:pPr>
            <a:endParaRPr lang="en-US" sz="4000" dirty="0">
              <a:solidFill>
                <a:srgbClr val="2E2C22"/>
              </a:solidFill>
            </a:endParaRPr>
          </a:p>
        </p:txBody>
      </p:sp>
    </p:spTree>
    <p:custDataLst>
      <p:tags r:id="rId1"/>
    </p:custDataLst>
    <p:extLst>
      <p:ext uri="{BB962C8B-B14F-4D97-AF65-F5344CB8AC3E}">
        <p14:creationId xmlns:p14="http://schemas.microsoft.com/office/powerpoint/2010/main" val="38052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6BF36B-57C3-414C-8E3A-3E07504CD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81" y="4292322"/>
            <a:ext cx="6440164" cy="8299181"/>
          </a:xfrm>
          <a:prstGeom prst="rect">
            <a:avLst/>
          </a:prstGeom>
          <a:ln>
            <a:solidFill>
              <a:schemeClr val="bg1">
                <a:lumMod val="75000"/>
              </a:schemeClr>
            </a:solidFill>
          </a:ln>
        </p:spPr>
      </p:pic>
      <p:sp>
        <p:nvSpPr>
          <p:cNvPr id="11" name="Text Placeholder 10">
            <a:extLst>
              <a:ext uri="{FF2B5EF4-FFF2-40B4-BE49-F238E27FC236}">
                <a16:creationId xmlns:a16="http://schemas.microsoft.com/office/drawing/2014/main" id="{AE670080-9F73-45F5-8E44-D864070F26A0}"/>
              </a:ext>
            </a:extLst>
          </p:cNvPr>
          <p:cNvSpPr>
            <a:spLocks noGrp="1"/>
          </p:cNvSpPr>
          <p:nvPr>
            <p:ph type="body" sz="quarter" idx="4294967295"/>
          </p:nvPr>
        </p:nvSpPr>
        <p:spPr>
          <a:xfrm>
            <a:off x="3025775" y="849313"/>
            <a:ext cx="18332450" cy="2889250"/>
          </a:xfrm>
          <a:prstGeom prst="rect">
            <a:avLst/>
          </a:prstGeom>
        </p:spPr>
        <p:txBody>
          <a:bodyPr>
            <a:normAutofit/>
          </a:bodyPr>
          <a:lstStyle/>
          <a:p>
            <a:pPr algn="ctr"/>
            <a:r>
              <a:rPr lang="en-US" sz="11500" b="1" dirty="0">
                <a:solidFill>
                  <a:srgbClr val="2A6FB6"/>
                </a:solidFill>
              </a:rPr>
              <a:t>Existing Resources </a:t>
            </a:r>
          </a:p>
          <a:p>
            <a:pPr algn="ctr"/>
            <a:r>
              <a:rPr lang="en-US" sz="6000" b="1" dirty="0">
                <a:solidFill>
                  <a:srgbClr val="2E2C22"/>
                </a:solidFill>
              </a:rPr>
              <a:t>to Inform Norms Assessments</a:t>
            </a:r>
          </a:p>
        </p:txBody>
      </p:sp>
      <p:pic>
        <p:nvPicPr>
          <p:cNvPr id="8" name="Picture 7">
            <a:extLst>
              <a:ext uri="{FF2B5EF4-FFF2-40B4-BE49-F238E27FC236}">
                <a16:creationId xmlns:a16="http://schemas.microsoft.com/office/drawing/2014/main" id="{672B8FDF-5B86-F145-AE82-64C07CC95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437" y="4292322"/>
            <a:ext cx="6039796" cy="8299181"/>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39E03629-CD13-2946-B40E-8C510B2EFA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6771" y="4292322"/>
            <a:ext cx="5881657" cy="8299181"/>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6560360" y="4292322"/>
            <a:ext cx="6600035" cy="8337396"/>
          </a:xfrm>
          <a:prstGeom prst="rect">
            <a:avLst/>
          </a:prstGeom>
          <a:ln>
            <a:solidFill>
              <a:schemeClr val="bg1">
                <a:lumMod val="75000"/>
              </a:schemeClr>
            </a:solidFill>
          </a:ln>
        </p:spPr>
      </p:pic>
      <p:pic>
        <p:nvPicPr>
          <p:cNvPr id="3" name="Picture 2"/>
          <p:cNvPicPr>
            <a:picLocks noChangeAspect="1"/>
          </p:cNvPicPr>
          <p:nvPr/>
        </p:nvPicPr>
        <p:blipFill>
          <a:blip r:embed="rId8"/>
          <a:stretch>
            <a:fillRect/>
          </a:stretch>
        </p:blipFill>
        <p:spPr>
          <a:xfrm>
            <a:off x="8573267" y="4292322"/>
            <a:ext cx="5819255" cy="8324438"/>
          </a:xfrm>
          <a:prstGeom prst="rect">
            <a:avLst/>
          </a:prstGeom>
          <a:ln>
            <a:solidFill>
              <a:schemeClr val="bg1">
                <a:lumMod val="75000"/>
              </a:schemeClr>
            </a:solidFill>
          </a:ln>
        </p:spPr>
      </p:pic>
      <p:pic>
        <p:nvPicPr>
          <p:cNvPr id="5" name="Picture 4" descr="C:\Users\cjm296\Desktop\gagaesd.JPG">
            <a:extLst>
              <a:ext uri="{FF2B5EF4-FFF2-40B4-BE49-F238E27FC236}">
                <a16:creationId xmlns:a16="http://schemas.microsoft.com/office/drawing/2014/main" id="{0AB0C432-A76C-8C4B-A70F-C7D8094A219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70748" y="4292322"/>
            <a:ext cx="12300380" cy="8337396"/>
          </a:xfrm>
          <a:prstGeom prst="rect">
            <a:avLst/>
          </a:prstGeom>
          <a:noFill/>
          <a:ln>
            <a:solidFill>
              <a:schemeClr val="bg1">
                <a:lumMod val="75000"/>
              </a:schemeClr>
            </a:solidFill>
          </a:ln>
        </p:spPr>
      </p:pic>
    </p:spTree>
    <p:custDataLst>
      <p:tags r:id="rId1"/>
    </p:custDataLst>
    <p:extLst>
      <p:ext uri="{BB962C8B-B14F-4D97-AF65-F5344CB8AC3E}">
        <p14:creationId xmlns:p14="http://schemas.microsoft.com/office/powerpoint/2010/main" val="213099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computer&#10;&#10;Description automatically generated with low confidence">
            <a:extLst>
              <a:ext uri="{FF2B5EF4-FFF2-40B4-BE49-F238E27FC236}">
                <a16:creationId xmlns:a16="http://schemas.microsoft.com/office/drawing/2014/main" id="{56B2734A-1CD9-4F4B-A769-1B8C5826200D}"/>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867" b="1867"/>
          <a:stretch>
            <a:fillRect/>
          </a:stretch>
        </p:blipFill>
        <p:spPr/>
      </p:pic>
      <p:sp>
        <p:nvSpPr>
          <p:cNvPr id="5" name="Title 4">
            <a:extLst>
              <a:ext uri="{FF2B5EF4-FFF2-40B4-BE49-F238E27FC236}">
                <a16:creationId xmlns:a16="http://schemas.microsoft.com/office/drawing/2014/main" id="{301C4D1D-3628-2243-B6EC-F1BD6F1BFAA4}"/>
              </a:ext>
            </a:extLst>
          </p:cNvPr>
          <p:cNvSpPr>
            <a:spLocks noGrp="1"/>
          </p:cNvSpPr>
          <p:nvPr>
            <p:ph type="title"/>
          </p:nvPr>
        </p:nvSpPr>
        <p:spPr>
          <a:xfrm>
            <a:off x="9719430" y="1959434"/>
            <a:ext cx="13018650" cy="2176836"/>
          </a:xfrm>
        </p:spPr>
        <p:txBody>
          <a:bodyPr/>
          <a:lstStyle/>
          <a:p>
            <a:pPr>
              <a:lnSpc>
                <a:spcPct val="90000"/>
              </a:lnSpc>
            </a:pPr>
            <a:r>
              <a:rPr lang="en-US" b="1" dirty="0"/>
              <a:t>What Kinds of Activities Have You Used to Assess Norms?</a:t>
            </a:r>
          </a:p>
        </p:txBody>
      </p:sp>
      <p:sp>
        <p:nvSpPr>
          <p:cNvPr id="7" name="Text Placeholder 6">
            <a:extLst>
              <a:ext uri="{FF2B5EF4-FFF2-40B4-BE49-F238E27FC236}">
                <a16:creationId xmlns:a16="http://schemas.microsoft.com/office/drawing/2014/main" id="{C3BCA633-17AC-744E-A219-23EA235AD8AF}"/>
              </a:ext>
            </a:extLst>
          </p:cNvPr>
          <p:cNvSpPr>
            <a:spLocks noGrp="1"/>
          </p:cNvSpPr>
          <p:nvPr>
            <p:ph type="body" idx="1"/>
          </p:nvPr>
        </p:nvSpPr>
        <p:spPr>
          <a:xfrm>
            <a:off x="9719430" y="6119775"/>
            <a:ext cx="10959448" cy="6919912"/>
          </a:xfrm>
        </p:spPr>
        <p:txBody>
          <a:bodyPr/>
          <a:lstStyle/>
          <a:p>
            <a:pPr marL="685800" indent="-685800" algn="l">
              <a:lnSpc>
                <a:spcPct val="100000"/>
              </a:lnSpc>
              <a:spcAft>
                <a:spcPts val="1200"/>
              </a:spcAft>
              <a:buClr>
                <a:srgbClr val="000000"/>
              </a:buClr>
              <a:buFont typeface="Arial" panose="020B0604020202020204" pitchFamily="34" charset="0"/>
              <a:buChar char="•"/>
            </a:pPr>
            <a:r>
              <a:rPr lang="en-US" sz="4800" dirty="0"/>
              <a:t>Have you ever used participatory approaches? </a:t>
            </a:r>
          </a:p>
          <a:p>
            <a:pPr marL="685800" indent="-685800" algn="l">
              <a:lnSpc>
                <a:spcPct val="100000"/>
              </a:lnSpc>
              <a:spcAft>
                <a:spcPts val="1200"/>
              </a:spcAft>
              <a:buClr>
                <a:srgbClr val="000000"/>
              </a:buClr>
              <a:buFont typeface="Arial" panose="020B0604020202020204" pitchFamily="34" charset="0"/>
              <a:buChar char="•"/>
            </a:pPr>
            <a:r>
              <a:rPr lang="en-US" sz="4800" dirty="0"/>
              <a:t>What kinds of approaches </a:t>
            </a:r>
            <a:br>
              <a:rPr lang="en-US" sz="4800" dirty="0"/>
            </a:br>
            <a:r>
              <a:rPr lang="en-US" sz="4800" dirty="0"/>
              <a:t>have you used?</a:t>
            </a:r>
          </a:p>
          <a:p>
            <a:pPr marL="685800" indent="-685800" algn="l">
              <a:lnSpc>
                <a:spcPct val="100000"/>
              </a:lnSpc>
              <a:spcAft>
                <a:spcPts val="1200"/>
              </a:spcAft>
              <a:buClr>
                <a:srgbClr val="000000"/>
              </a:buClr>
              <a:buFont typeface="Arial" panose="020B0604020202020204" pitchFamily="34" charset="0"/>
              <a:buChar char="•"/>
            </a:pPr>
            <a:r>
              <a:rPr lang="en-US" sz="4800" dirty="0"/>
              <a:t>If used, what do you find </a:t>
            </a:r>
            <a:br>
              <a:rPr lang="en-US" sz="4800" dirty="0"/>
            </a:br>
            <a:r>
              <a:rPr lang="en-US" sz="4800" dirty="0"/>
              <a:t>to be helpful about these </a:t>
            </a:r>
            <a:br>
              <a:rPr lang="en-US" sz="4800" dirty="0"/>
            </a:br>
            <a:r>
              <a:rPr lang="en-US" sz="4800" dirty="0"/>
              <a:t>approaches?</a:t>
            </a:r>
          </a:p>
          <a:p>
            <a:pPr>
              <a:lnSpc>
                <a:spcPct val="100000"/>
              </a:lnSpc>
            </a:pPr>
            <a:endParaRPr lang="en-US" dirty="0"/>
          </a:p>
        </p:txBody>
      </p:sp>
      <p:sp>
        <p:nvSpPr>
          <p:cNvPr id="8" name="Text Placeholder 7">
            <a:extLst>
              <a:ext uri="{FF2B5EF4-FFF2-40B4-BE49-F238E27FC236}">
                <a16:creationId xmlns:a16="http://schemas.microsoft.com/office/drawing/2014/main" id="{72E83A9A-E874-384C-8F13-454379DCBD34}"/>
              </a:ext>
            </a:extLst>
          </p:cNvPr>
          <p:cNvSpPr>
            <a:spLocks noGrp="1"/>
          </p:cNvSpPr>
          <p:nvPr>
            <p:ph type="body" idx="3"/>
          </p:nvPr>
        </p:nvSpPr>
        <p:spPr/>
        <p:txBody>
          <a:bodyPr/>
          <a:lstStyle/>
          <a:p>
            <a:r>
              <a:rPr lang="en-US" dirty="0"/>
              <a:t>PLENARY DISCUSSION</a:t>
            </a:r>
          </a:p>
          <a:p>
            <a:endParaRPr lang="en-US" dirty="0"/>
          </a:p>
        </p:txBody>
      </p:sp>
      <p:sp>
        <p:nvSpPr>
          <p:cNvPr id="9" name="TextBox 8">
            <a:extLst>
              <a:ext uri="{FF2B5EF4-FFF2-40B4-BE49-F238E27FC236}">
                <a16:creationId xmlns:a16="http://schemas.microsoft.com/office/drawing/2014/main" id="{B1EEA867-44F4-6F42-AB6B-2468300336E8}"/>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pic>
        <p:nvPicPr>
          <p:cNvPr id="10" name="Picture Placeholder 22">
            <a:extLst>
              <a:ext uri="{FF2B5EF4-FFF2-40B4-BE49-F238E27FC236}">
                <a16:creationId xmlns:a16="http://schemas.microsoft.com/office/drawing/2014/main" id="{A3DB7A4A-143F-9540-B327-40D018002E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89" t="-11976" r="13300" b="-2989"/>
          <a:stretch/>
        </p:blipFill>
        <p:spPr>
          <a:xfrm>
            <a:off x="18488516" y="6866238"/>
            <a:ext cx="7539134" cy="7539134"/>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a:solidFill>
            <a:srgbClr val="2E2C22"/>
          </a:solidFill>
        </p:spPr>
      </p:pic>
      <p:grpSp>
        <p:nvGrpSpPr>
          <p:cNvPr id="17" name="Group 16">
            <a:extLst>
              <a:ext uri="{FF2B5EF4-FFF2-40B4-BE49-F238E27FC236}">
                <a16:creationId xmlns:a16="http://schemas.microsoft.com/office/drawing/2014/main" id="{32EA4020-D496-D043-9C0E-B8AC8105E360}"/>
              </a:ext>
            </a:extLst>
          </p:cNvPr>
          <p:cNvGrpSpPr/>
          <p:nvPr/>
        </p:nvGrpSpPr>
        <p:grpSpPr>
          <a:xfrm>
            <a:off x="2372432" y="7651593"/>
            <a:ext cx="2526654" cy="2526654"/>
            <a:chOff x="4969172" y="7651592"/>
            <a:chExt cx="2526654" cy="2526654"/>
          </a:xfrm>
        </p:grpSpPr>
        <p:sp>
          <p:nvSpPr>
            <p:cNvPr id="18" name="Oval 17">
              <a:extLst>
                <a:ext uri="{FF2B5EF4-FFF2-40B4-BE49-F238E27FC236}">
                  <a16:creationId xmlns:a16="http://schemas.microsoft.com/office/drawing/2014/main" id="{EBE04DB7-0F95-D444-A2F5-51FD3AB65C2D}"/>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83CDCDF4-9395-6C4D-A1F8-70A332DDE525}"/>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21" name="Group 20">
            <a:extLst>
              <a:ext uri="{FF2B5EF4-FFF2-40B4-BE49-F238E27FC236}">
                <a16:creationId xmlns:a16="http://schemas.microsoft.com/office/drawing/2014/main" id="{C7330200-4EFE-C64C-B6F5-420B27BDDF7F}"/>
              </a:ext>
            </a:extLst>
          </p:cNvPr>
          <p:cNvGrpSpPr/>
          <p:nvPr/>
        </p:nvGrpSpPr>
        <p:grpSpPr>
          <a:xfrm>
            <a:off x="1368325" y="1083283"/>
            <a:ext cx="3532094" cy="3532094"/>
            <a:chOff x="1368325" y="1083283"/>
            <a:chExt cx="3532094" cy="3532094"/>
          </a:xfrm>
        </p:grpSpPr>
        <p:sp>
          <p:nvSpPr>
            <p:cNvPr id="22" name="Oval 21">
              <a:extLst>
                <a:ext uri="{FF2B5EF4-FFF2-40B4-BE49-F238E27FC236}">
                  <a16:creationId xmlns:a16="http://schemas.microsoft.com/office/drawing/2014/main" id="{7C02896E-746E-C844-A791-2EA52D5D9CF2}"/>
                </a:ext>
              </a:extLst>
            </p:cNvPr>
            <p:cNvSpPr/>
            <p:nvPr/>
          </p:nvSpPr>
          <p:spPr>
            <a:xfrm>
              <a:off x="1368325" y="1083283"/>
              <a:ext cx="3532094" cy="3532094"/>
            </a:xfrm>
            <a:prstGeom prst="ellipse">
              <a:avLst/>
            </a:prstGeom>
            <a:solidFill>
              <a:srgbClr val="2A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3" name="Picture 22">
              <a:extLst>
                <a:ext uri="{FF2B5EF4-FFF2-40B4-BE49-F238E27FC236}">
                  <a16:creationId xmlns:a16="http://schemas.microsoft.com/office/drawing/2014/main" id="{ABD0AF0E-B7C0-0D4E-9769-3123D2FADAB7}"/>
                </a:ext>
              </a:extLst>
            </p:cNvPr>
            <p:cNvPicPr>
              <a:picLocks noChangeAspect="1"/>
            </p:cNvPicPr>
            <p:nvPr/>
          </p:nvPicPr>
          <p:blipFill>
            <a:blip r:embed="rId6"/>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160838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dirty="0"/>
              <a:t>Social Norms Exploration Tool</a:t>
            </a:r>
          </a:p>
        </p:txBody>
      </p:sp>
      <p:sp>
        <p:nvSpPr>
          <p:cNvPr id="11" name="Text Placeholder 2">
            <a:extLst>
              <a:ext uri="{FF2B5EF4-FFF2-40B4-BE49-F238E27FC236}">
                <a16:creationId xmlns:a16="http://schemas.microsoft.com/office/drawing/2014/main" id="{36E3BD5C-E7E8-A047-BEDF-78295D8ACC87}"/>
              </a:ext>
            </a:extLst>
          </p:cNvPr>
          <p:cNvSpPr txBox="1">
            <a:spLocks/>
          </p:cNvSpPr>
          <p:nvPr/>
        </p:nvSpPr>
        <p:spPr>
          <a:xfrm>
            <a:off x="5653971" y="8385918"/>
            <a:ext cx="13076058"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5400" dirty="0"/>
              <a:t>A Participatory Learning Tool to Identify and assess Influence of Social Norms</a:t>
            </a:r>
          </a:p>
        </p:txBody>
      </p:sp>
      <p:sp>
        <p:nvSpPr>
          <p:cNvPr id="5" name="Text Placeholder 4">
            <a:extLst>
              <a:ext uri="{FF2B5EF4-FFF2-40B4-BE49-F238E27FC236}">
                <a16:creationId xmlns:a16="http://schemas.microsoft.com/office/drawing/2014/main" id="{225EDD46-1AA8-B546-935C-FAE55BC6D721}"/>
              </a:ext>
            </a:extLst>
          </p:cNvPr>
          <p:cNvSpPr>
            <a:spLocks noGrp="1"/>
          </p:cNvSpPr>
          <p:nvPr>
            <p:ph type="body" idx="2"/>
          </p:nvPr>
        </p:nvSpPr>
        <p:spPr/>
        <p:txBody>
          <a:bodyPr/>
          <a:lstStyle/>
          <a:p>
            <a:r>
              <a:rPr lang="en-US" dirty="0"/>
              <a:t>SECTION 3</a:t>
            </a:r>
          </a:p>
          <a:p>
            <a:endParaRPr lang="en-US" dirty="0"/>
          </a:p>
        </p:txBody>
      </p:sp>
    </p:spTree>
    <p:custDataLst>
      <p:tags r:id="rId1"/>
    </p:custDataLst>
    <p:extLst>
      <p:ext uri="{BB962C8B-B14F-4D97-AF65-F5344CB8AC3E}">
        <p14:creationId xmlns:p14="http://schemas.microsoft.com/office/powerpoint/2010/main" val="181613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down)">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hifting Social Norms with the Social Norms Exploration Tool (SNET)">
            <a:hlinkClick r:id="" action="ppaction://media"/>
            <a:extLst>
              <a:ext uri="{FF2B5EF4-FFF2-40B4-BE49-F238E27FC236}">
                <a16:creationId xmlns:a16="http://schemas.microsoft.com/office/drawing/2014/main" id="{2CD4E2B0-202C-1249-BB83-F580E7CA9D71}"/>
              </a:ext>
            </a:extLst>
          </p:cNvPr>
          <p:cNvPicPr>
            <a:picLocks noRot="1" noChangeAspect="1"/>
          </p:cNvPicPr>
          <p:nvPr>
            <a:videoFile r:link="rId1"/>
          </p:nvPr>
        </p:nvPicPr>
        <p:blipFill>
          <a:blip r:embed="rId4"/>
          <a:stretch>
            <a:fillRect/>
          </a:stretch>
        </p:blipFill>
        <p:spPr>
          <a:xfrm>
            <a:off x="0" y="0"/>
            <a:ext cx="24384000" cy="13776960"/>
          </a:xfrm>
          <a:prstGeom prst="rect">
            <a:avLst/>
          </a:prstGeom>
        </p:spPr>
      </p:pic>
    </p:spTree>
    <p:extLst>
      <p:ext uri="{BB962C8B-B14F-4D97-AF65-F5344CB8AC3E}">
        <p14:creationId xmlns:p14="http://schemas.microsoft.com/office/powerpoint/2010/main" val="137302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B29886-AA37-C343-B9EE-D8700128CE46}"/>
              </a:ext>
            </a:extLst>
          </p:cNvPr>
          <p:cNvGrpSpPr/>
          <p:nvPr/>
        </p:nvGrpSpPr>
        <p:grpSpPr>
          <a:xfrm>
            <a:off x="19514372" y="3165641"/>
            <a:ext cx="3668280" cy="4676000"/>
            <a:chOff x="16981867" y="3768637"/>
            <a:chExt cx="3094245" cy="3944271"/>
          </a:xfrm>
          <a:solidFill>
            <a:srgbClr val="2EC3C5"/>
          </a:solidFill>
        </p:grpSpPr>
        <p:sp>
          <p:nvSpPr>
            <p:cNvPr id="40" name="Flowchart: Delay 13">
              <a:extLst>
                <a:ext uri="{FF2B5EF4-FFF2-40B4-BE49-F238E27FC236}">
                  <a16:creationId xmlns:a16="http://schemas.microsoft.com/office/drawing/2014/main" id="{85744478-A189-4E48-9A2C-24617D297598}"/>
                </a:ext>
              </a:extLst>
            </p:cNvPr>
            <p:cNvSpPr/>
            <p:nvPr/>
          </p:nvSpPr>
          <p:spPr>
            <a:xfrm rot="5400000">
              <a:off x="17846485" y="6249868"/>
              <a:ext cx="1463040" cy="1463040"/>
            </a:xfrm>
            <a:prstGeom prst="flowChartDelay">
              <a:avLst/>
            </a:pr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1" name="Flowchart: Extract 16">
              <a:extLst>
                <a:ext uri="{FF2B5EF4-FFF2-40B4-BE49-F238E27FC236}">
                  <a16:creationId xmlns:a16="http://schemas.microsoft.com/office/drawing/2014/main" id="{F66E7E71-BCA3-504C-A835-7863FDB2F8D5}"/>
                </a:ext>
              </a:extLst>
            </p:cNvPr>
            <p:cNvSpPr/>
            <p:nvPr/>
          </p:nvSpPr>
          <p:spPr>
            <a:xfrm>
              <a:off x="16981867" y="5902543"/>
              <a:ext cx="1702172" cy="1810364"/>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2374 h 12374"/>
                <a:gd name="connsiteX1" fmla="*/ 5000 w 10000"/>
                <a:gd name="connsiteY1" fmla="*/ 2374 h 12374"/>
                <a:gd name="connsiteX2" fmla="*/ 10000 w 10000"/>
                <a:gd name="connsiteY2" fmla="*/ 12374 h 12374"/>
                <a:gd name="connsiteX3" fmla="*/ 0 w 10000"/>
                <a:gd name="connsiteY3" fmla="*/ 12374 h 12374"/>
              </a:gdLst>
              <a:ahLst/>
              <a:cxnLst>
                <a:cxn ang="0">
                  <a:pos x="connsiteX0" y="connsiteY0"/>
                </a:cxn>
                <a:cxn ang="0">
                  <a:pos x="connsiteX1" y="connsiteY1"/>
                </a:cxn>
                <a:cxn ang="0">
                  <a:pos x="connsiteX2" y="connsiteY2"/>
                </a:cxn>
                <a:cxn ang="0">
                  <a:pos x="connsiteX3" y="connsiteY3"/>
                </a:cxn>
              </a:cxnLst>
              <a:rect l="l" t="t" r="r" b="b"/>
              <a:pathLst>
                <a:path w="10000" h="12374">
                  <a:moveTo>
                    <a:pt x="0" y="12374"/>
                  </a:moveTo>
                  <a:cubicBezTo>
                    <a:pt x="1667" y="9041"/>
                    <a:pt x="4961" y="10422"/>
                    <a:pt x="5000" y="2374"/>
                  </a:cubicBezTo>
                  <a:cubicBezTo>
                    <a:pt x="5039" y="-5674"/>
                    <a:pt x="8333" y="9041"/>
                    <a:pt x="10000" y="12374"/>
                  </a:cubicBezTo>
                  <a:lnTo>
                    <a:pt x="0" y="12374"/>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2" name="Arrow: Notched Right 11">
              <a:extLst>
                <a:ext uri="{FF2B5EF4-FFF2-40B4-BE49-F238E27FC236}">
                  <a16:creationId xmlns:a16="http://schemas.microsoft.com/office/drawing/2014/main" id="{B47540E1-A42C-A74D-BFD6-178513D3BDE7}"/>
                </a:ext>
              </a:extLst>
            </p:cNvPr>
            <p:cNvSpPr/>
            <p:nvPr/>
          </p:nvSpPr>
          <p:spPr>
            <a:xfrm rot="16200000">
              <a:off x="16676492" y="4152341"/>
              <a:ext cx="3783323" cy="3015916"/>
            </a:xfrm>
            <a:custGeom>
              <a:avLst/>
              <a:gdLst>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753979 w 3879575"/>
                <a:gd name="connsiteY7" fmla="*/ 1507958 h 3015916"/>
                <a:gd name="connsiteX8" fmla="*/ 0 w 3879575"/>
                <a:gd name="connsiteY8"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272715 w 3879575"/>
                <a:gd name="connsiteY6" fmla="*/ 2261940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545430 w 3879575"/>
                <a:gd name="connsiteY6" fmla="*/ 2261943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1122945 w 3879575"/>
                <a:gd name="connsiteY6" fmla="*/ 2245904 h 3015916"/>
                <a:gd name="connsiteX7" fmla="*/ 0 w 3879575"/>
                <a:gd name="connsiteY7" fmla="*/ 753979 h 3015916"/>
                <a:gd name="connsiteX0" fmla="*/ 0 w 3783323"/>
                <a:gd name="connsiteY0" fmla="*/ 818150 h 3015916"/>
                <a:gd name="connsiteX1" fmla="*/ 2275365 w 3783323"/>
                <a:gd name="connsiteY1" fmla="*/ 753979 h 3015916"/>
                <a:gd name="connsiteX2" fmla="*/ 2275365 w 3783323"/>
                <a:gd name="connsiteY2" fmla="*/ 0 h 3015916"/>
                <a:gd name="connsiteX3" fmla="*/ 3783323 w 3783323"/>
                <a:gd name="connsiteY3" fmla="*/ 1507958 h 3015916"/>
                <a:gd name="connsiteX4" fmla="*/ 2275365 w 3783323"/>
                <a:gd name="connsiteY4" fmla="*/ 3015916 h 3015916"/>
                <a:gd name="connsiteX5" fmla="*/ 2275365 w 3783323"/>
                <a:gd name="connsiteY5" fmla="*/ 2261937 h 3015916"/>
                <a:gd name="connsiteX6" fmla="*/ 1026693 w 3783323"/>
                <a:gd name="connsiteY6" fmla="*/ 2245904 h 3015916"/>
                <a:gd name="connsiteX7" fmla="*/ 0 w 3783323"/>
                <a:gd name="connsiteY7" fmla="*/ 818150 h 301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323" h="3015916">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grpSp>
      <p:sp>
        <p:nvSpPr>
          <p:cNvPr id="28" name="Freeform 27">
            <a:extLst>
              <a:ext uri="{FF2B5EF4-FFF2-40B4-BE49-F238E27FC236}">
                <a16:creationId xmlns:a16="http://schemas.microsoft.com/office/drawing/2014/main" id="{680084FF-8C1F-D74F-924E-D3DAFE0125B7}"/>
              </a:ext>
            </a:extLst>
          </p:cNvPr>
          <p:cNvSpPr/>
          <p:nvPr/>
        </p:nvSpPr>
        <p:spPr>
          <a:xfrm>
            <a:off x="1895583" y="5156488"/>
            <a:ext cx="4599302" cy="4429850"/>
          </a:xfrm>
          <a:custGeom>
            <a:avLst/>
            <a:gdLst>
              <a:gd name="connsiteX0" fmla="*/ 2811593 w 4599302"/>
              <a:gd name="connsiteY0" fmla="*/ 0 h 4429849"/>
              <a:gd name="connsiteX1" fmla="*/ 4599302 w 4599302"/>
              <a:gd name="connsiteY1" fmla="*/ 1787710 h 4429849"/>
              <a:gd name="connsiteX2" fmla="*/ 2811593 w 4599302"/>
              <a:gd name="connsiteY2" fmla="*/ 3575419 h 4429849"/>
              <a:gd name="connsiteX3" fmla="*/ 2811593 w 4599302"/>
              <a:gd name="connsiteY3" fmla="*/ 2681564 h 4429849"/>
              <a:gd name="connsiteX4" fmla="*/ 2111607 w 4599302"/>
              <a:gd name="connsiteY4" fmla="*/ 2681564 h 4429849"/>
              <a:gd name="connsiteX5" fmla="*/ 2111607 w 4599302"/>
              <a:gd name="connsiteY5" fmla="*/ 4429849 h 4429849"/>
              <a:gd name="connsiteX6" fmla="*/ 1887018 w 4599302"/>
              <a:gd name="connsiteY6" fmla="*/ 4429849 h 4429849"/>
              <a:gd name="connsiteX7" fmla="*/ 1887018 w 4599302"/>
              <a:gd name="connsiteY7" fmla="*/ 2681564 h 4429849"/>
              <a:gd name="connsiteX8" fmla="*/ 0 w 4599302"/>
              <a:gd name="connsiteY8" fmla="*/ 2681564 h 4429849"/>
              <a:gd name="connsiteX9" fmla="*/ 893855 w 4599302"/>
              <a:gd name="connsiteY9" fmla="*/ 1787710 h 4429849"/>
              <a:gd name="connsiteX10" fmla="*/ 0 w 4599302"/>
              <a:gd name="connsiteY10" fmla="*/ 893855 h 4429849"/>
              <a:gd name="connsiteX11" fmla="*/ 2811593 w 4599302"/>
              <a:gd name="connsiteY11" fmla="*/ 893855 h 44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29849">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 name="Title 1">
            <a:extLst>
              <a:ext uri="{FF2B5EF4-FFF2-40B4-BE49-F238E27FC236}">
                <a16:creationId xmlns:a16="http://schemas.microsoft.com/office/drawing/2014/main" id="{23FA10D2-44A1-432A-986F-A60F00B52C2A}"/>
              </a:ext>
            </a:extLst>
          </p:cNvPr>
          <p:cNvSpPr txBox="1">
            <a:spLocks/>
          </p:cNvSpPr>
          <p:nvPr/>
        </p:nvSpPr>
        <p:spPr>
          <a:xfrm>
            <a:off x="1685136" y="1677612"/>
            <a:ext cx="17341418"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dirty="0">
                <a:solidFill>
                  <a:srgbClr val="2E2C22"/>
                </a:solidFill>
                <a:latin typeface="Gill Sans MT" panose="020B0502020104020203"/>
              </a:rPr>
              <a:t>Shifting Social Norms as Part of SBC </a:t>
            </a:r>
          </a:p>
        </p:txBody>
      </p:sp>
      <p:sp>
        <p:nvSpPr>
          <p:cNvPr id="29" name="Freeform 28">
            <a:extLst>
              <a:ext uri="{FF2B5EF4-FFF2-40B4-BE49-F238E27FC236}">
                <a16:creationId xmlns:a16="http://schemas.microsoft.com/office/drawing/2014/main" id="{197BE709-FF14-744A-9A48-DEDDF08400CB}"/>
              </a:ext>
            </a:extLst>
          </p:cNvPr>
          <p:cNvSpPr/>
          <p:nvPr/>
        </p:nvSpPr>
        <p:spPr>
          <a:xfrm>
            <a:off x="5955965"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97583 w 4599302"/>
              <a:gd name="connsiteY4" fmla="*/ 2681564 h 4433392"/>
              <a:gd name="connsiteX5" fmla="*/ 1997583 w 4599302"/>
              <a:gd name="connsiteY5" fmla="*/ 4433392 h 4433392"/>
              <a:gd name="connsiteX6" fmla="*/ 1772994 w 4599302"/>
              <a:gd name="connsiteY6" fmla="*/ 4433392 h 4433392"/>
              <a:gd name="connsiteX7" fmla="*/ 1772994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0" name="Freeform 29">
            <a:extLst>
              <a:ext uri="{FF2B5EF4-FFF2-40B4-BE49-F238E27FC236}">
                <a16:creationId xmlns:a16="http://schemas.microsoft.com/office/drawing/2014/main" id="{33A40888-3D78-5E4F-B3E6-1FEA4A190688}"/>
              </a:ext>
            </a:extLst>
          </p:cNvPr>
          <p:cNvSpPr/>
          <p:nvPr/>
        </p:nvSpPr>
        <p:spPr>
          <a:xfrm>
            <a:off x="9987819"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60212 w 4599302"/>
              <a:gd name="connsiteY4" fmla="*/ 2681564 h 4433392"/>
              <a:gd name="connsiteX5" fmla="*/ 1960212 w 4599302"/>
              <a:gd name="connsiteY5" fmla="*/ 4433392 h 4433392"/>
              <a:gd name="connsiteX6" fmla="*/ 1735623 w 4599302"/>
              <a:gd name="connsiteY6" fmla="*/ 4433392 h 4433392"/>
              <a:gd name="connsiteX7" fmla="*/ 1735623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1" name="Freeform 30">
            <a:extLst>
              <a:ext uri="{FF2B5EF4-FFF2-40B4-BE49-F238E27FC236}">
                <a16:creationId xmlns:a16="http://schemas.microsoft.com/office/drawing/2014/main" id="{75BC9D14-4472-7249-9045-DF7DB3D0DBB0}"/>
              </a:ext>
            </a:extLst>
          </p:cNvPr>
          <p:cNvSpPr/>
          <p:nvPr/>
        </p:nvSpPr>
        <p:spPr>
          <a:xfrm>
            <a:off x="14038694" y="5156487"/>
            <a:ext cx="4599304" cy="4433392"/>
          </a:xfrm>
          <a:custGeom>
            <a:avLst/>
            <a:gdLst>
              <a:gd name="connsiteX0" fmla="*/ 2811593 w 4599303"/>
              <a:gd name="connsiteY0" fmla="*/ 0 h 4433392"/>
              <a:gd name="connsiteX1" fmla="*/ 4599303 w 4599303"/>
              <a:gd name="connsiteY1" fmla="*/ 1787710 h 4433392"/>
              <a:gd name="connsiteX2" fmla="*/ 2811593 w 4599303"/>
              <a:gd name="connsiteY2" fmla="*/ 3575419 h 4433392"/>
              <a:gd name="connsiteX3" fmla="*/ 2811593 w 4599303"/>
              <a:gd name="connsiteY3" fmla="*/ 2681564 h 4433392"/>
              <a:gd name="connsiteX4" fmla="*/ 2112370 w 4599303"/>
              <a:gd name="connsiteY4" fmla="*/ 2681564 h 4433392"/>
              <a:gd name="connsiteX5" fmla="*/ 2112370 w 4599303"/>
              <a:gd name="connsiteY5" fmla="*/ 4433392 h 4433392"/>
              <a:gd name="connsiteX6" fmla="*/ 1887781 w 4599303"/>
              <a:gd name="connsiteY6" fmla="*/ 4433392 h 4433392"/>
              <a:gd name="connsiteX7" fmla="*/ 1887781 w 4599303"/>
              <a:gd name="connsiteY7" fmla="*/ 2681564 h 4433392"/>
              <a:gd name="connsiteX8" fmla="*/ 0 w 4599303"/>
              <a:gd name="connsiteY8" fmla="*/ 2681564 h 4433392"/>
              <a:gd name="connsiteX9" fmla="*/ 893855 w 4599303"/>
              <a:gd name="connsiteY9" fmla="*/ 1787710 h 4433392"/>
              <a:gd name="connsiteX10" fmla="*/ 0 w 4599303"/>
              <a:gd name="connsiteY10" fmla="*/ 893855 h 4433392"/>
              <a:gd name="connsiteX11" fmla="*/ 2811593 w 4599303"/>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3" h="4433392">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B4B62B"/>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3" name="Freeform 32">
            <a:extLst>
              <a:ext uri="{FF2B5EF4-FFF2-40B4-BE49-F238E27FC236}">
                <a16:creationId xmlns:a16="http://schemas.microsoft.com/office/drawing/2014/main" id="{D52A0BDF-7396-A248-845A-BD9E9147B9D2}"/>
              </a:ext>
            </a:extLst>
          </p:cNvPr>
          <p:cNvSpPr/>
          <p:nvPr/>
        </p:nvSpPr>
        <p:spPr>
          <a:xfrm>
            <a:off x="18088018" y="6050342"/>
            <a:ext cx="2811592" cy="3539538"/>
          </a:xfrm>
          <a:custGeom>
            <a:avLst/>
            <a:gdLst>
              <a:gd name="connsiteX0" fmla="*/ 0 w 2811592"/>
              <a:gd name="connsiteY0" fmla="*/ 0 h 3539537"/>
              <a:gd name="connsiteX1" fmla="*/ 2811592 w 2811592"/>
              <a:gd name="connsiteY1" fmla="*/ 0 h 3539537"/>
              <a:gd name="connsiteX2" fmla="*/ 2811592 w 2811592"/>
              <a:gd name="connsiteY2" fmla="*/ 1787710 h 3539537"/>
              <a:gd name="connsiteX3" fmla="*/ 2069154 w 2811592"/>
              <a:gd name="connsiteY3" fmla="*/ 1787710 h 3539537"/>
              <a:gd name="connsiteX4" fmla="*/ 2069154 w 2811592"/>
              <a:gd name="connsiteY4" fmla="*/ 3539537 h 3539537"/>
              <a:gd name="connsiteX5" fmla="*/ 1844566 w 2811592"/>
              <a:gd name="connsiteY5" fmla="*/ 3539537 h 3539537"/>
              <a:gd name="connsiteX6" fmla="*/ 1844566 w 2811592"/>
              <a:gd name="connsiteY6" fmla="*/ 1787710 h 3539537"/>
              <a:gd name="connsiteX7" fmla="*/ 0 w 2811592"/>
              <a:gd name="connsiteY7" fmla="*/ 1787710 h 3539537"/>
              <a:gd name="connsiteX8" fmla="*/ 893854 w 2811592"/>
              <a:gd name="connsiteY8" fmla="*/ 893854 h 353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592" h="3539537">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grpSp>
        <p:nvGrpSpPr>
          <p:cNvPr id="25" name="Group 24">
            <a:extLst>
              <a:ext uri="{FF2B5EF4-FFF2-40B4-BE49-F238E27FC236}">
                <a16:creationId xmlns:a16="http://schemas.microsoft.com/office/drawing/2014/main" id="{1B06AA0D-8901-457A-AB00-94D93AE520FA}"/>
              </a:ext>
            </a:extLst>
          </p:cNvPr>
          <p:cNvGrpSpPr/>
          <p:nvPr/>
        </p:nvGrpSpPr>
        <p:grpSpPr>
          <a:xfrm>
            <a:off x="3387498" y="6494133"/>
            <a:ext cx="17391356" cy="1403384"/>
            <a:chOff x="3387498" y="6928958"/>
            <a:chExt cx="17391355" cy="1403383"/>
          </a:xfrm>
        </p:grpSpPr>
        <p:sp>
          <p:nvSpPr>
            <p:cNvPr id="20" name="Title 1">
              <a:extLst>
                <a:ext uri="{FF2B5EF4-FFF2-40B4-BE49-F238E27FC236}">
                  <a16:creationId xmlns:a16="http://schemas.microsoft.com/office/drawing/2014/main" id="{A3D75EC6-F54E-434E-9383-5DCDD9693840}"/>
                </a:ext>
              </a:extLst>
            </p:cNvPr>
            <p:cNvSpPr txBox="1">
              <a:spLocks/>
            </p:cNvSpPr>
            <p:nvPr/>
          </p:nvSpPr>
          <p:spPr>
            <a:xfrm>
              <a:off x="3387498"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1</a:t>
              </a:r>
            </a:p>
          </p:txBody>
        </p:sp>
        <p:sp>
          <p:nvSpPr>
            <p:cNvPr id="21" name="Title 1">
              <a:extLst>
                <a:ext uri="{FF2B5EF4-FFF2-40B4-BE49-F238E27FC236}">
                  <a16:creationId xmlns:a16="http://schemas.microsoft.com/office/drawing/2014/main" id="{1EFC3BCF-3DF8-4908-A4EA-93E70518B2B1}"/>
                </a:ext>
              </a:extLst>
            </p:cNvPr>
            <p:cNvSpPr txBox="1">
              <a:spLocks/>
            </p:cNvSpPr>
            <p:nvPr/>
          </p:nvSpPr>
          <p:spPr>
            <a:xfrm>
              <a:off x="7301772"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2</a:t>
              </a:r>
            </a:p>
          </p:txBody>
        </p:sp>
        <p:sp>
          <p:nvSpPr>
            <p:cNvPr id="22" name="Title 1">
              <a:extLst>
                <a:ext uri="{FF2B5EF4-FFF2-40B4-BE49-F238E27FC236}">
                  <a16:creationId xmlns:a16="http://schemas.microsoft.com/office/drawing/2014/main" id="{DFC39EAF-5927-4DDA-A4BA-597B205A8ED1}"/>
                </a:ext>
              </a:extLst>
            </p:cNvPr>
            <p:cNvSpPr txBox="1">
              <a:spLocks/>
            </p:cNvSpPr>
            <p:nvPr/>
          </p:nvSpPr>
          <p:spPr>
            <a:xfrm>
              <a:off x="11328340"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3</a:t>
              </a:r>
            </a:p>
          </p:txBody>
        </p:sp>
        <p:sp>
          <p:nvSpPr>
            <p:cNvPr id="23" name="Title 1">
              <a:extLst>
                <a:ext uri="{FF2B5EF4-FFF2-40B4-BE49-F238E27FC236}">
                  <a16:creationId xmlns:a16="http://schemas.microsoft.com/office/drawing/2014/main" id="{56350A8E-4FC3-44B2-BF09-531BDCA535F5}"/>
                </a:ext>
              </a:extLst>
            </p:cNvPr>
            <p:cNvSpPr txBox="1">
              <a:spLocks/>
            </p:cNvSpPr>
            <p:nvPr/>
          </p:nvSpPr>
          <p:spPr>
            <a:xfrm>
              <a:off x="15403035"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4</a:t>
              </a:r>
            </a:p>
          </p:txBody>
        </p:sp>
        <p:sp>
          <p:nvSpPr>
            <p:cNvPr id="24" name="Title 1">
              <a:extLst>
                <a:ext uri="{FF2B5EF4-FFF2-40B4-BE49-F238E27FC236}">
                  <a16:creationId xmlns:a16="http://schemas.microsoft.com/office/drawing/2014/main" id="{B522BBB9-FE14-49C3-B0E9-A54819D7D2AA}"/>
                </a:ext>
              </a:extLst>
            </p:cNvPr>
            <p:cNvSpPr txBox="1">
              <a:spLocks/>
            </p:cNvSpPr>
            <p:nvPr/>
          </p:nvSpPr>
          <p:spPr>
            <a:xfrm>
              <a:off x="19690604"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5</a:t>
              </a:r>
            </a:p>
          </p:txBody>
        </p:sp>
      </p:grpSp>
      <p:graphicFrame>
        <p:nvGraphicFramePr>
          <p:cNvPr id="39" name="Table 39">
            <a:extLst>
              <a:ext uri="{FF2B5EF4-FFF2-40B4-BE49-F238E27FC236}">
                <a16:creationId xmlns:a16="http://schemas.microsoft.com/office/drawing/2014/main" id="{2B94FA11-31A2-4CB2-A790-98C2CC14AC39}"/>
              </a:ext>
            </a:extLst>
          </p:cNvPr>
          <p:cNvGraphicFramePr>
            <a:graphicFrameLocks noGrp="1"/>
          </p:cNvGraphicFramePr>
          <p:nvPr>
            <p:extLst>
              <p:ext uri="{D42A27DB-BD31-4B8C-83A1-F6EECF244321}">
                <p14:modId xmlns:p14="http://schemas.microsoft.com/office/powerpoint/2010/main" val="2695031508"/>
              </p:ext>
            </p:extLst>
          </p:nvPr>
        </p:nvGraphicFramePr>
        <p:xfrm>
          <a:off x="1685137" y="9589879"/>
          <a:ext cx="20564550" cy="3801632"/>
        </p:xfrm>
        <a:graphic>
          <a:graphicData uri="http://schemas.openxmlformats.org/drawingml/2006/table">
            <a:tbl>
              <a:tblPr firstRow="1" bandRow="1">
                <a:tableStyleId>{5940675A-B579-460E-94D1-54222C63F5DA}</a:tableStyleId>
              </a:tblPr>
              <a:tblGrid>
                <a:gridCol w="4112910">
                  <a:extLst>
                    <a:ext uri="{9D8B030D-6E8A-4147-A177-3AD203B41FA5}">
                      <a16:colId xmlns:a16="http://schemas.microsoft.com/office/drawing/2014/main" val="1314165004"/>
                    </a:ext>
                  </a:extLst>
                </a:gridCol>
                <a:gridCol w="4112910">
                  <a:extLst>
                    <a:ext uri="{9D8B030D-6E8A-4147-A177-3AD203B41FA5}">
                      <a16:colId xmlns:a16="http://schemas.microsoft.com/office/drawing/2014/main" val="2963422510"/>
                    </a:ext>
                  </a:extLst>
                </a:gridCol>
                <a:gridCol w="4112910">
                  <a:extLst>
                    <a:ext uri="{9D8B030D-6E8A-4147-A177-3AD203B41FA5}">
                      <a16:colId xmlns:a16="http://schemas.microsoft.com/office/drawing/2014/main" val="1820619057"/>
                    </a:ext>
                  </a:extLst>
                </a:gridCol>
                <a:gridCol w="4112910">
                  <a:extLst>
                    <a:ext uri="{9D8B030D-6E8A-4147-A177-3AD203B41FA5}">
                      <a16:colId xmlns:a16="http://schemas.microsoft.com/office/drawing/2014/main" val="943315738"/>
                    </a:ext>
                  </a:extLst>
                </a:gridCol>
                <a:gridCol w="4112910">
                  <a:extLst>
                    <a:ext uri="{9D8B030D-6E8A-4147-A177-3AD203B41FA5}">
                      <a16:colId xmlns:a16="http://schemas.microsoft.com/office/drawing/2014/main" val="2952676542"/>
                    </a:ext>
                  </a:extLst>
                </a:gridCol>
              </a:tblGrid>
              <a:tr h="829832">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INTRODUCTION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ASSESSMENT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DESIGN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MEASUREMENT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SCALE-UP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7396298"/>
                  </a:ext>
                </a:extLst>
              </a:tr>
              <a:tr h="2362200">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Why Social Norms </a:t>
                      </a:r>
                    </a:p>
                    <a:p>
                      <a:pPr algn="ctr"/>
                      <a:r>
                        <a:rPr lang="en-US" sz="3600" b="0" i="0" cap="none" spc="0" dirty="0">
                          <a:solidFill>
                            <a:srgbClr val="2E2C22"/>
                          </a:solidFill>
                          <a:latin typeface="Gill Sans MT" panose="020B0502020104020203" pitchFamily="34" charset="77"/>
                          <a:cs typeface="Gill Sans" panose="020B0502020104020203" pitchFamily="34" charset="-79"/>
                        </a:rPr>
                        <a:t>Matter</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Assessing Social Norms to Inform Program Design and Implementation Strategies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Designing Norms-Shifting Interventions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Measuring Normative Shifts in Complex Environments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Scaling Up </a:t>
                      </a:r>
                      <a:b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b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Norms-Shifting Interventions Effectively and Ethically</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620500"/>
                  </a:ext>
                </a:extLst>
              </a:tr>
            </a:tbl>
          </a:graphicData>
        </a:graphic>
      </p:graphicFrame>
    </p:spTree>
    <p:custDataLst>
      <p:tags r:id="rId1"/>
    </p:custDataLst>
    <p:extLst>
      <p:ext uri="{BB962C8B-B14F-4D97-AF65-F5344CB8AC3E}">
        <p14:creationId xmlns:p14="http://schemas.microsoft.com/office/powerpoint/2010/main" val="26823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2000" tmFilter="0, 0; .2, .5; .8, .5; 1, 0"/>
                                        <p:tgtEl>
                                          <p:spTgt spid="29"/>
                                        </p:tgtEl>
                                      </p:cBhvr>
                                    </p:animEffect>
                                    <p:animScale>
                                      <p:cBhvr>
                                        <p:cTn id="7" dur="100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251F5-D997-4980-81D2-D2FF3294D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09" y="2657838"/>
            <a:ext cx="6043041" cy="7787423"/>
          </a:xfrm>
          <a:prstGeom prst="rect">
            <a:avLst/>
          </a:prstGeom>
          <a:ln>
            <a:solidFill>
              <a:schemeClr val="tx1">
                <a:lumMod val="60000"/>
                <a:lumOff val="40000"/>
              </a:schemeClr>
            </a:solidFill>
          </a:ln>
          <a:effectLst>
            <a:outerShdw blurRad="469900" dist="38100" dir="2700000" algn="tl" rotWithShape="0">
              <a:prstClr val="black">
                <a:alpha val="31000"/>
              </a:prstClr>
            </a:outerShdw>
          </a:effectLst>
        </p:spPr>
      </p:pic>
      <p:sp>
        <p:nvSpPr>
          <p:cNvPr id="13" name="Title 1">
            <a:extLst>
              <a:ext uri="{FF2B5EF4-FFF2-40B4-BE49-F238E27FC236}">
                <a16:creationId xmlns:a16="http://schemas.microsoft.com/office/drawing/2014/main" id="{13FE38E4-CEA1-6744-B08A-9B4859533C12}"/>
              </a:ext>
            </a:extLst>
          </p:cNvPr>
          <p:cNvSpPr txBox="1">
            <a:spLocks/>
          </p:cNvSpPr>
          <p:nvPr/>
        </p:nvSpPr>
        <p:spPr>
          <a:xfrm>
            <a:off x="8052363" y="3500402"/>
            <a:ext cx="16482720"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A6FB6"/>
                </a:solidFill>
              </a:rPr>
              <a:t>What Is the SNET?</a:t>
            </a:r>
          </a:p>
        </p:txBody>
      </p:sp>
      <p:sp>
        <p:nvSpPr>
          <p:cNvPr id="14" name="Content Placeholder 2">
            <a:extLst>
              <a:ext uri="{FF2B5EF4-FFF2-40B4-BE49-F238E27FC236}">
                <a16:creationId xmlns:a16="http://schemas.microsoft.com/office/drawing/2014/main" id="{F8A64ECC-2434-8E45-8D83-42EA4D4B1779}"/>
              </a:ext>
            </a:extLst>
          </p:cNvPr>
          <p:cNvSpPr txBox="1">
            <a:spLocks/>
          </p:cNvSpPr>
          <p:nvPr/>
        </p:nvSpPr>
        <p:spPr>
          <a:xfrm>
            <a:off x="8050695" y="5451641"/>
            <a:ext cx="14231789" cy="551180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indent="-857250" algn="l" hangingPunct="1">
              <a:spcAft>
                <a:spcPts val="1200"/>
              </a:spcAft>
              <a:buFont typeface="Arial" panose="020B0604020202020204" pitchFamily="34" charset="0"/>
              <a:buChar char="•"/>
            </a:pPr>
            <a:r>
              <a:rPr lang="en-US" sz="4800" dirty="0">
                <a:solidFill>
                  <a:srgbClr val="2E2C22"/>
                </a:solidFill>
              </a:rPr>
              <a:t>A participatory learning and action tool that guides a rapid “social norm exploration.”</a:t>
            </a:r>
          </a:p>
          <a:p>
            <a:pPr marL="857250" indent="-857250" algn="l" hangingPunct="1">
              <a:spcAft>
                <a:spcPts val="1200"/>
              </a:spcAft>
              <a:buFont typeface="Arial" panose="020B0604020202020204" pitchFamily="34" charset="0"/>
              <a:buChar char="•"/>
            </a:pPr>
            <a:r>
              <a:rPr lang="en-US" sz="4800" dirty="0">
                <a:solidFill>
                  <a:srgbClr val="2E2C22"/>
                </a:solidFill>
              </a:rPr>
              <a:t>Allows for rapid identification of reference groups and social norms that influence behaviors.</a:t>
            </a:r>
          </a:p>
          <a:p>
            <a:pPr marL="857250" indent="-857250" algn="l" hangingPunct="1">
              <a:spcAft>
                <a:spcPts val="1200"/>
              </a:spcAft>
              <a:buFont typeface="Arial" panose="020B0604020202020204" pitchFamily="34" charset="0"/>
              <a:buChar char="•"/>
            </a:pPr>
            <a:r>
              <a:rPr lang="en-US" sz="4800" dirty="0">
                <a:solidFill>
                  <a:srgbClr val="2E2C22"/>
                </a:solidFill>
              </a:rPr>
              <a:t>Offers guidance on how to use the information in program design, strategy adjustment, and evaluation.</a:t>
            </a:r>
          </a:p>
        </p:txBody>
      </p:sp>
      <p:sp>
        <p:nvSpPr>
          <p:cNvPr id="15" name="Text Placeholder 5">
            <a:extLst>
              <a:ext uri="{FF2B5EF4-FFF2-40B4-BE49-F238E27FC236}">
                <a16:creationId xmlns:a16="http://schemas.microsoft.com/office/drawing/2014/main" id="{3E75ADC6-67C8-5445-82B8-31EC57A6F45F}"/>
              </a:ext>
            </a:extLst>
          </p:cNvPr>
          <p:cNvSpPr txBox="1">
            <a:spLocks/>
          </p:cNvSpPr>
          <p:nvPr/>
        </p:nvSpPr>
        <p:spPr>
          <a:xfrm>
            <a:off x="8050695" y="2484435"/>
            <a:ext cx="4446588"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dirty="0">
                <a:solidFill>
                  <a:srgbClr val="2E2C22"/>
                </a:solidFill>
              </a:rPr>
              <a:t>RESOURCE</a:t>
            </a:r>
          </a:p>
        </p:txBody>
      </p:sp>
    </p:spTree>
    <p:custDataLst>
      <p:tags r:id="rId1"/>
    </p:custDataLst>
    <p:extLst>
      <p:ext uri="{BB962C8B-B14F-4D97-AF65-F5344CB8AC3E}">
        <p14:creationId xmlns:p14="http://schemas.microsoft.com/office/powerpoint/2010/main" val="408184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3B094DC-BC7A-2042-904E-9DFF55210BD2}"/>
              </a:ext>
            </a:extLst>
          </p:cNvPr>
          <p:cNvSpPr txBox="1">
            <a:spLocks/>
          </p:cNvSpPr>
          <p:nvPr/>
        </p:nvSpPr>
        <p:spPr>
          <a:xfrm>
            <a:off x="2121840" y="3117832"/>
            <a:ext cx="13182328"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A6FB6"/>
                </a:solidFill>
              </a:rPr>
              <a:t>Using the SNET</a:t>
            </a:r>
          </a:p>
        </p:txBody>
      </p:sp>
      <p:sp>
        <p:nvSpPr>
          <p:cNvPr id="13" name="Content Placeholder 2">
            <a:extLst>
              <a:ext uri="{FF2B5EF4-FFF2-40B4-BE49-F238E27FC236}">
                <a16:creationId xmlns:a16="http://schemas.microsoft.com/office/drawing/2014/main" id="{6385DC13-9209-4A41-9032-D3CB019E2C96}"/>
              </a:ext>
            </a:extLst>
          </p:cNvPr>
          <p:cNvSpPr txBox="1">
            <a:spLocks/>
          </p:cNvSpPr>
          <p:nvPr/>
        </p:nvSpPr>
        <p:spPr>
          <a:xfrm>
            <a:off x="2120901" y="4890426"/>
            <a:ext cx="20161584" cy="551180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indent="-857250" algn="l" hangingPunct="1">
              <a:spcAft>
                <a:spcPts val="1200"/>
              </a:spcAft>
              <a:buFont typeface="Arial" panose="020B0604020202020204" pitchFamily="34" charset="0"/>
              <a:buChar char="•"/>
            </a:pPr>
            <a:r>
              <a:rPr lang="en-US" sz="4800" b="1" dirty="0">
                <a:solidFill>
                  <a:srgbClr val="2E2C22"/>
                </a:solidFill>
              </a:rPr>
              <a:t>Who is it for? </a:t>
            </a:r>
            <a:r>
              <a:rPr lang="en-US" sz="4800" dirty="0">
                <a:solidFill>
                  <a:srgbClr val="2E2C22"/>
                </a:solidFill>
              </a:rPr>
              <a:t>Project planners and implementers, especially those focused on community-based programming.</a:t>
            </a:r>
          </a:p>
          <a:p>
            <a:pPr marL="857250" indent="-857250" algn="l" hangingPunct="1">
              <a:spcAft>
                <a:spcPts val="1200"/>
              </a:spcAft>
              <a:buFont typeface="Arial" panose="020B0604020202020204" pitchFamily="34" charset="0"/>
              <a:buChar char="•"/>
            </a:pPr>
            <a:r>
              <a:rPr lang="en-US" sz="4800" b="1" dirty="0">
                <a:solidFill>
                  <a:srgbClr val="2E2C22"/>
                </a:solidFill>
              </a:rPr>
              <a:t>What does it include? </a:t>
            </a:r>
            <a:r>
              <a:rPr lang="en-US" sz="4800" dirty="0">
                <a:solidFill>
                  <a:srgbClr val="2E2C22"/>
                </a:solidFill>
              </a:rPr>
              <a:t>Basic information and templates for guidance and use in social norm exploration.</a:t>
            </a:r>
          </a:p>
          <a:p>
            <a:pPr marL="857250" indent="-857250" algn="l" hangingPunct="1">
              <a:spcAft>
                <a:spcPts val="1200"/>
              </a:spcAft>
              <a:buFont typeface="Arial" panose="020B0604020202020204" pitchFamily="34" charset="0"/>
              <a:buChar char="•"/>
            </a:pPr>
            <a:r>
              <a:rPr lang="en-US" sz="4800" b="1" dirty="0">
                <a:solidFill>
                  <a:srgbClr val="2E2C22"/>
                </a:solidFill>
              </a:rPr>
              <a:t>When is it used? </a:t>
            </a:r>
            <a:r>
              <a:rPr lang="en-US" sz="4800" dirty="0">
                <a:solidFill>
                  <a:srgbClr val="2E2C22"/>
                </a:solidFill>
              </a:rPr>
              <a:t>Easily integrated into different phases of new or existing programs.</a:t>
            </a:r>
          </a:p>
        </p:txBody>
      </p:sp>
      <p:sp>
        <p:nvSpPr>
          <p:cNvPr id="14" name="Text Placeholder 4">
            <a:extLst>
              <a:ext uri="{FF2B5EF4-FFF2-40B4-BE49-F238E27FC236}">
                <a16:creationId xmlns:a16="http://schemas.microsoft.com/office/drawing/2014/main" id="{B3BCDAB5-5A00-AD45-8CFF-802E6F83662B}"/>
              </a:ext>
            </a:extLst>
          </p:cNvPr>
          <p:cNvSpPr txBox="1">
            <a:spLocks/>
          </p:cNvSpPr>
          <p:nvPr/>
        </p:nvSpPr>
        <p:spPr>
          <a:xfrm>
            <a:off x="2120171" y="2135251"/>
            <a:ext cx="8299175"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dirty="0">
                <a:solidFill>
                  <a:srgbClr val="2E2C22"/>
                </a:solidFill>
              </a:rPr>
              <a:t>SOCIAL NORMS EXPLORATION TOOL </a:t>
            </a:r>
          </a:p>
        </p:txBody>
      </p:sp>
    </p:spTree>
    <p:custDataLst>
      <p:tags r:id="rId1"/>
    </p:custDataLst>
    <p:extLst>
      <p:ext uri="{BB962C8B-B14F-4D97-AF65-F5344CB8AC3E}">
        <p14:creationId xmlns:p14="http://schemas.microsoft.com/office/powerpoint/2010/main" val="33431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011" y="976151"/>
            <a:ext cx="20966759" cy="2821507"/>
          </a:xfrm>
        </p:spPr>
        <p:txBody>
          <a:bodyPr>
            <a:noAutofit/>
          </a:bodyPr>
          <a:lstStyle/>
          <a:p>
            <a:pPr>
              <a:lnSpc>
                <a:spcPct val="100000"/>
              </a:lnSpc>
            </a:pPr>
            <a:r>
              <a:rPr lang="en-US" sz="7200" b="0" dirty="0">
                <a:solidFill>
                  <a:srgbClr val="2E2C22"/>
                </a:solidFill>
              </a:rPr>
              <a:t>Learning Through Participation</a:t>
            </a:r>
            <a:r>
              <a:rPr lang="en-US" sz="9600" b="0" dirty="0">
                <a:solidFill>
                  <a:srgbClr val="2A6FB6"/>
                </a:solidFill>
              </a:rPr>
              <a:t/>
            </a:r>
            <a:br>
              <a:rPr lang="en-US" sz="9600" b="0" dirty="0">
                <a:solidFill>
                  <a:srgbClr val="2A6FB6"/>
                </a:solidFill>
              </a:rPr>
            </a:br>
            <a:r>
              <a:rPr lang="en-US" sz="7200" dirty="0">
                <a:solidFill>
                  <a:srgbClr val="2A6FB6"/>
                </a:solidFill>
              </a:rPr>
              <a:t>The Social Norms Exploration Approach…</a:t>
            </a:r>
            <a:r>
              <a:rPr lang="en-US" sz="10000" b="0" dirty="0">
                <a:solidFill>
                  <a:srgbClr val="2A6FB6"/>
                </a:solidFill>
              </a:rPr>
              <a:t/>
            </a:r>
            <a:br>
              <a:rPr lang="en-US" sz="10000" b="0" dirty="0">
                <a:solidFill>
                  <a:srgbClr val="2A6FB6"/>
                </a:solidFill>
              </a:rPr>
            </a:br>
            <a:endParaRPr lang="en-US" sz="10000" b="0" dirty="0">
              <a:solidFill>
                <a:srgbClr val="2A6FB6"/>
              </a:solidFill>
            </a:endParaRPr>
          </a:p>
        </p:txBody>
      </p:sp>
      <p:sp>
        <p:nvSpPr>
          <p:cNvPr id="3" name="Content Placeholder 2"/>
          <p:cNvSpPr>
            <a:spLocks noGrp="1"/>
          </p:cNvSpPr>
          <p:nvPr>
            <p:ph type="body" sz="quarter" idx="13"/>
          </p:nvPr>
        </p:nvSpPr>
        <p:spPr/>
        <p:txBody>
          <a:bodyPr anchor="t">
            <a:noAutofit/>
          </a:bodyPr>
          <a:lstStyle/>
          <a:p>
            <a:pPr>
              <a:spcBef>
                <a:spcPts val="2400"/>
              </a:spcBef>
            </a:pPr>
            <a:r>
              <a:rPr lang="en-US" dirty="0">
                <a:solidFill>
                  <a:srgbClr val="2E2C22"/>
                </a:solidFill>
              </a:rPr>
              <a:t>Uses a</a:t>
            </a:r>
            <a:r>
              <a:rPr lang="en-US" dirty="0">
                <a:solidFill>
                  <a:srgbClr val="2E2C22"/>
                </a:solidFill>
                <a:latin typeface="+mj-lt"/>
              </a:rPr>
              <a:t> variety of participatory and visual methods </a:t>
            </a:r>
            <a:r>
              <a:rPr lang="en-US" dirty="0">
                <a:solidFill>
                  <a:srgbClr val="2E2C22"/>
                </a:solidFill>
              </a:rPr>
              <a:t>in</a:t>
            </a:r>
            <a:r>
              <a:rPr lang="en-US" dirty="0">
                <a:solidFill>
                  <a:srgbClr val="2E2C22"/>
                </a:solidFill>
                <a:latin typeface="+mj-lt"/>
              </a:rPr>
              <a:t> interview and group discussion formats for learning about and engaging with communities.</a:t>
            </a:r>
          </a:p>
          <a:p>
            <a:pPr>
              <a:spcBef>
                <a:spcPts val="2400"/>
              </a:spcBef>
            </a:pPr>
            <a:endParaRPr lang="en-US" dirty="0">
              <a:solidFill>
                <a:srgbClr val="2E2C22"/>
              </a:solidFill>
              <a:latin typeface="+mj-lt"/>
            </a:endParaRPr>
          </a:p>
        </p:txBody>
      </p:sp>
      <p:sp>
        <p:nvSpPr>
          <p:cNvPr id="7" name="Text Placeholder 6"/>
          <p:cNvSpPr>
            <a:spLocks noGrp="1"/>
          </p:cNvSpPr>
          <p:nvPr>
            <p:ph type="body" sz="quarter" idx="14"/>
          </p:nvPr>
        </p:nvSpPr>
        <p:spPr/>
        <p:txBody>
          <a:bodyPr anchor="t">
            <a:normAutofit/>
          </a:bodyPr>
          <a:lstStyle/>
          <a:p>
            <a:pPr>
              <a:spcBef>
                <a:spcPts val="2400"/>
              </a:spcBef>
            </a:pPr>
            <a:r>
              <a:rPr lang="en-US" dirty="0">
                <a:solidFill>
                  <a:srgbClr val="2E2C22"/>
                </a:solidFill>
              </a:rPr>
              <a:t>Enables the sharing of insights with analysis providing a catalyst for the community to act on what is uncovered within a setting. </a:t>
            </a:r>
          </a:p>
          <a:p>
            <a:endParaRPr lang="en-US" dirty="0">
              <a:solidFill>
                <a:srgbClr val="2E2C22"/>
              </a:solidFill>
            </a:endParaRPr>
          </a:p>
        </p:txBody>
      </p:sp>
      <p:sp>
        <p:nvSpPr>
          <p:cNvPr id="8" name="Text Placeholder 7"/>
          <p:cNvSpPr>
            <a:spLocks noGrp="1"/>
          </p:cNvSpPr>
          <p:nvPr>
            <p:ph type="body" sz="quarter" idx="15"/>
          </p:nvPr>
        </p:nvSpPr>
        <p:spPr/>
        <p:txBody>
          <a:bodyPr anchor="t"/>
          <a:lstStyle/>
          <a:p>
            <a:r>
              <a:rPr lang="en-US" dirty="0">
                <a:solidFill>
                  <a:srgbClr val="2E2C22"/>
                </a:solidFill>
              </a:rPr>
              <a:t>Provides the basis of the SNET from start to finish and builds capacity in staff as a result. </a:t>
            </a:r>
          </a:p>
          <a:p>
            <a:endParaRPr lang="en-US" dirty="0">
              <a:solidFill>
                <a:srgbClr val="2E2C22"/>
              </a:solidFill>
            </a:endParaRPr>
          </a:p>
        </p:txBody>
      </p:sp>
      <p:sp>
        <p:nvSpPr>
          <p:cNvPr id="21" name="TextBox 20">
            <a:extLst>
              <a:ext uri="{FF2B5EF4-FFF2-40B4-BE49-F238E27FC236}">
                <a16:creationId xmlns:a16="http://schemas.microsoft.com/office/drawing/2014/main" id="{544F6C00-EA2A-E14C-BA00-CD3E8875D2C4}"/>
              </a:ext>
            </a:extLst>
          </p:cNvPr>
          <p:cNvSpPr txBox="1"/>
          <p:nvPr/>
        </p:nvSpPr>
        <p:spPr>
          <a:xfrm>
            <a:off x="4701166" y="4700612"/>
            <a:ext cx="1183016"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11500" b="1" u="none" strike="noStrike" cap="none" spc="0" normalizeH="0" baseline="0" dirty="0">
                <a:ln>
                  <a:noFill/>
                </a:ln>
                <a:solidFill>
                  <a:srgbClr val="FFFFFF"/>
                </a:solidFill>
                <a:effectLst/>
                <a:uFillTx/>
                <a:latin typeface="Gill Sans MT" panose="020B0502020104020203" pitchFamily="34" charset="77"/>
                <a:sym typeface="PT Sans"/>
              </a:rPr>
              <a:t>✓</a:t>
            </a:r>
          </a:p>
        </p:txBody>
      </p:sp>
      <p:sp>
        <p:nvSpPr>
          <p:cNvPr id="22" name="TextBox 21">
            <a:extLst>
              <a:ext uri="{FF2B5EF4-FFF2-40B4-BE49-F238E27FC236}">
                <a16:creationId xmlns:a16="http://schemas.microsoft.com/office/drawing/2014/main" id="{891E9FA9-5AA0-EB43-97D8-00D45DF75A1F}"/>
              </a:ext>
            </a:extLst>
          </p:cNvPr>
          <p:cNvSpPr txBox="1"/>
          <p:nvPr/>
        </p:nvSpPr>
        <p:spPr>
          <a:xfrm>
            <a:off x="11499531" y="4700612"/>
            <a:ext cx="1183016"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11500" b="1" u="none" strike="noStrike" cap="none" spc="0" normalizeH="0" baseline="0" dirty="0">
                <a:ln>
                  <a:noFill/>
                </a:ln>
                <a:solidFill>
                  <a:srgbClr val="FFFFFF"/>
                </a:solidFill>
                <a:effectLst/>
                <a:uFillTx/>
                <a:latin typeface="Gill Sans MT" panose="020B0502020104020203" pitchFamily="34" charset="77"/>
                <a:sym typeface="PT Sans"/>
              </a:rPr>
              <a:t>✓</a:t>
            </a:r>
          </a:p>
        </p:txBody>
      </p:sp>
      <p:sp>
        <p:nvSpPr>
          <p:cNvPr id="23" name="TextBox 22">
            <a:extLst>
              <a:ext uri="{FF2B5EF4-FFF2-40B4-BE49-F238E27FC236}">
                <a16:creationId xmlns:a16="http://schemas.microsoft.com/office/drawing/2014/main" id="{5C3C6B10-ADC5-A94C-91E5-AA9C2B52272A}"/>
              </a:ext>
            </a:extLst>
          </p:cNvPr>
          <p:cNvSpPr txBox="1"/>
          <p:nvPr/>
        </p:nvSpPr>
        <p:spPr>
          <a:xfrm>
            <a:off x="18556314" y="4861251"/>
            <a:ext cx="1183016"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11500" b="1" u="none" strike="noStrike" cap="none" spc="0" normalizeH="0" baseline="0" dirty="0">
                <a:ln>
                  <a:noFill/>
                </a:ln>
                <a:solidFill>
                  <a:srgbClr val="FFFFFF"/>
                </a:solidFill>
                <a:effectLst/>
                <a:uFillTx/>
                <a:latin typeface="Gill Sans MT" panose="020B0502020104020203" pitchFamily="34" charset="77"/>
                <a:sym typeface="PT Sans"/>
              </a:rPr>
              <a:t>✓</a:t>
            </a:r>
          </a:p>
        </p:txBody>
      </p:sp>
    </p:spTree>
    <p:custDataLst>
      <p:tags r:id="rId1"/>
    </p:custDataLst>
    <p:extLst>
      <p:ext uri="{BB962C8B-B14F-4D97-AF65-F5344CB8AC3E}">
        <p14:creationId xmlns:p14="http://schemas.microsoft.com/office/powerpoint/2010/main" val="309362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5DEAB7-87E0-9142-A089-7FA6F818998B}"/>
              </a:ext>
            </a:extLst>
          </p:cNvPr>
          <p:cNvSpPr/>
          <p:nvPr/>
        </p:nvSpPr>
        <p:spPr>
          <a:xfrm>
            <a:off x="1422400" y="1183883"/>
            <a:ext cx="20945364" cy="923330"/>
          </a:xfrm>
          <a:prstGeom prst="rect">
            <a:avLst/>
          </a:prstGeom>
        </p:spPr>
        <p:txBody>
          <a:bodyPr wrap="square">
            <a:spAutoFit/>
          </a:bodyPr>
          <a:lstStyle/>
          <a:p>
            <a:pPr algn="l" defTabSz="1828800" hangingPunct="1">
              <a:lnSpc>
                <a:spcPct val="90000"/>
              </a:lnSpc>
              <a:defRPr/>
            </a:pPr>
            <a:r>
              <a:rPr lang="en-US" sz="6000" b="1" dirty="0">
                <a:solidFill>
                  <a:srgbClr val="296FB6"/>
                </a:solidFill>
                <a:latin typeface="Gill Sans MT" panose="020B0502020104020203" pitchFamily="34" charset="77"/>
              </a:rPr>
              <a:t>The SNET Assesses Norms in Two of the Five Phases</a:t>
            </a:r>
          </a:p>
        </p:txBody>
      </p:sp>
      <p:graphicFrame>
        <p:nvGraphicFramePr>
          <p:cNvPr id="2" name="Table 2">
            <a:extLst>
              <a:ext uri="{FF2B5EF4-FFF2-40B4-BE49-F238E27FC236}">
                <a16:creationId xmlns:a16="http://schemas.microsoft.com/office/drawing/2014/main" id="{83F45DD1-FDDF-B54E-A6A3-35B5CD80501C}"/>
              </a:ext>
            </a:extLst>
          </p:cNvPr>
          <p:cNvGraphicFramePr>
            <a:graphicFrameLocks noGrp="1"/>
          </p:cNvGraphicFramePr>
          <p:nvPr>
            <p:extLst>
              <p:ext uri="{D42A27DB-BD31-4B8C-83A1-F6EECF244321}">
                <p14:modId xmlns:p14="http://schemas.microsoft.com/office/powerpoint/2010/main" val="3028168063"/>
              </p:ext>
            </p:extLst>
          </p:nvPr>
        </p:nvGraphicFramePr>
        <p:xfrm>
          <a:off x="1422400" y="2836332"/>
          <a:ext cx="21488400" cy="3434105"/>
        </p:xfrm>
        <a:graphic>
          <a:graphicData uri="http://schemas.openxmlformats.org/drawingml/2006/table">
            <a:tbl>
              <a:tblPr firstRow="1" bandRow="1">
                <a:tableStyleId>{5940675A-B579-460E-94D1-54222C63F5DA}</a:tableStyleId>
              </a:tblPr>
              <a:tblGrid>
                <a:gridCol w="5130800">
                  <a:extLst>
                    <a:ext uri="{9D8B030D-6E8A-4147-A177-3AD203B41FA5}">
                      <a16:colId xmlns:a16="http://schemas.microsoft.com/office/drawing/2014/main" val="2219016570"/>
                    </a:ext>
                  </a:extLst>
                </a:gridCol>
                <a:gridCol w="5003800">
                  <a:extLst>
                    <a:ext uri="{9D8B030D-6E8A-4147-A177-3AD203B41FA5}">
                      <a16:colId xmlns:a16="http://schemas.microsoft.com/office/drawing/2014/main" val="880795869"/>
                    </a:ext>
                  </a:extLst>
                </a:gridCol>
                <a:gridCol w="11353800">
                  <a:extLst>
                    <a:ext uri="{9D8B030D-6E8A-4147-A177-3AD203B41FA5}">
                      <a16:colId xmlns:a16="http://schemas.microsoft.com/office/drawing/2014/main" val="2208225775"/>
                    </a:ext>
                  </a:extLst>
                </a:gridCol>
              </a:tblGrid>
              <a:tr h="1416843">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ASSESSMENT ACTIVITY </a:t>
                      </a:r>
                    </a:p>
                  </a:txBody>
                  <a:tcPr anchor="ctr">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SNET </a:t>
                      </a:r>
                      <a:b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b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ACTIVITIES</a:t>
                      </a:r>
                    </a:p>
                  </a:txBody>
                  <a:tcPr anchor="ctr">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MAIN PURPOSE</a:t>
                      </a:r>
                    </a:p>
                  </a:txBody>
                  <a:tcPr anchor="ctr">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67263208"/>
                  </a:ext>
                </a:extLst>
              </a:tr>
              <a:tr h="2017262">
                <a:tc>
                  <a:txBody>
                    <a:bodyPr/>
                    <a:lstStyle/>
                    <a:p>
                      <a:pPr marL="122238" marR="0" lvl="0" indent="0" algn="l" defTabSz="8255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IDENTIFY REFERENCE GROUPS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My Social Networks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Explore which people are influential by providing guidance, information, advice or support on a specific issue.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39634259"/>
                  </a:ext>
                </a:extLst>
              </a:tr>
            </a:tbl>
          </a:graphicData>
        </a:graphic>
      </p:graphicFrame>
      <p:graphicFrame>
        <p:nvGraphicFramePr>
          <p:cNvPr id="5" name="Table 4">
            <a:extLst>
              <a:ext uri="{FF2B5EF4-FFF2-40B4-BE49-F238E27FC236}">
                <a16:creationId xmlns:a16="http://schemas.microsoft.com/office/drawing/2014/main" id="{6409C0DD-1675-9146-BD8E-31685F9B13CD}"/>
              </a:ext>
            </a:extLst>
          </p:cNvPr>
          <p:cNvGraphicFramePr>
            <a:graphicFrameLocks noGrp="1"/>
          </p:cNvGraphicFramePr>
          <p:nvPr>
            <p:extLst>
              <p:ext uri="{D42A27DB-BD31-4B8C-83A1-F6EECF244321}">
                <p14:modId xmlns:p14="http://schemas.microsoft.com/office/powerpoint/2010/main" val="4130879273"/>
              </p:ext>
            </p:extLst>
          </p:nvPr>
        </p:nvGraphicFramePr>
        <p:xfrm>
          <a:off x="6553200" y="6245945"/>
          <a:ext cx="16357600" cy="2471238"/>
        </p:xfrm>
        <a:graphic>
          <a:graphicData uri="http://schemas.openxmlformats.org/drawingml/2006/table">
            <a:tbl>
              <a:tblPr firstRow="1" bandRow="1">
                <a:tableStyleId>{5940675A-B579-460E-94D1-54222C63F5DA}</a:tableStyleId>
              </a:tblPr>
              <a:tblGrid>
                <a:gridCol w="5003800">
                  <a:extLst>
                    <a:ext uri="{9D8B030D-6E8A-4147-A177-3AD203B41FA5}">
                      <a16:colId xmlns:a16="http://schemas.microsoft.com/office/drawing/2014/main" val="3541446180"/>
                    </a:ext>
                  </a:extLst>
                </a:gridCol>
                <a:gridCol w="11353800">
                  <a:extLst>
                    <a:ext uri="{9D8B030D-6E8A-4147-A177-3AD203B41FA5}">
                      <a16:colId xmlns:a16="http://schemas.microsoft.com/office/drawing/2014/main" val="734457969"/>
                    </a:ext>
                  </a:extLst>
                </a:gridCol>
              </a:tblGrid>
              <a:tr h="247123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The Five Whys </a:t>
                      </a:r>
                    </a:p>
                  </a:txBody>
                  <a:tcPr anchor="ctr">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Explore the social norms that influence the behavior of interest, learn which may be most influential, and understand the extent norms are influencing behaviors and consequences (sanctions) of not following a norm</a:t>
                      </a:r>
                    </a:p>
                  </a:txBody>
                  <a:tcPr anchor="ctr">
                    <a:solidFill>
                      <a:srgbClr val="FFFFFF"/>
                    </a:solidFill>
                  </a:tcPr>
                </a:tc>
                <a:extLst>
                  <a:ext uri="{0D108BD9-81ED-4DB2-BD59-A6C34878D82A}">
                    <a16:rowId xmlns:a16="http://schemas.microsoft.com/office/drawing/2014/main" val="2128587674"/>
                  </a:ext>
                </a:extLst>
              </a:tr>
            </a:tbl>
          </a:graphicData>
        </a:graphic>
      </p:graphicFrame>
      <p:grpSp>
        <p:nvGrpSpPr>
          <p:cNvPr id="20" name="Group 19">
            <a:extLst>
              <a:ext uri="{FF2B5EF4-FFF2-40B4-BE49-F238E27FC236}">
                <a16:creationId xmlns:a16="http://schemas.microsoft.com/office/drawing/2014/main" id="{AFDA2EA9-574F-4F4B-9551-0C5A9484C889}"/>
              </a:ext>
            </a:extLst>
          </p:cNvPr>
          <p:cNvGrpSpPr/>
          <p:nvPr/>
        </p:nvGrpSpPr>
        <p:grpSpPr>
          <a:xfrm>
            <a:off x="1422400" y="6245037"/>
            <a:ext cx="5130800" cy="6505762"/>
            <a:chOff x="1422400" y="6245037"/>
            <a:chExt cx="5130800" cy="6505762"/>
          </a:xfrm>
        </p:grpSpPr>
        <p:sp>
          <p:nvSpPr>
            <p:cNvPr id="16" name="Rectangle 15">
              <a:extLst>
                <a:ext uri="{FF2B5EF4-FFF2-40B4-BE49-F238E27FC236}">
                  <a16:creationId xmlns:a16="http://schemas.microsoft.com/office/drawing/2014/main" id="{65276F99-2D15-A34B-BCDD-0252A22027DB}"/>
                </a:ext>
              </a:extLst>
            </p:cNvPr>
            <p:cNvSpPr/>
            <p:nvPr/>
          </p:nvSpPr>
          <p:spPr>
            <a:xfrm>
              <a:off x="1422400" y="6245037"/>
              <a:ext cx="5130800" cy="6505762"/>
            </a:xfrm>
            <a:prstGeom prst="rect">
              <a:avLst/>
            </a:prstGeom>
            <a:solidFill>
              <a:srgbClr val="FFFFFF"/>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7" name="Rectangle 16">
              <a:extLst>
                <a:ext uri="{FF2B5EF4-FFF2-40B4-BE49-F238E27FC236}">
                  <a16:creationId xmlns:a16="http://schemas.microsoft.com/office/drawing/2014/main" id="{F5539383-8490-A44F-8D64-824E7B5D740E}"/>
                </a:ext>
              </a:extLst>
            </p:cNvPr>
            <p:cNvSpPr/>
            <p:nvPr/>
          </p:nvSpPr>
          <p:spPr>
            <a:xfrm>
              <a:off x="1498600" y="9249008"/>
              <a:ext cx="3440365" cy="523220"/>
            </a:xfrm>
            <a:prstGeom prst="rect">
              <a:avLst/>
            </a:prstGeom>
          </p:spPr>
          <p:txBody>
            <a:bodyPr wrap="none">
              <a:spAutoFit/>
            </a:bodyPr>
            <a:lstStyle/>
            <a:p>
              <a:pPr lvl="0" algn="l" hangingPunct="1">
                <a:defRPr/>
              </a:pPr>
              <a:r>
                <a:rPr lang="en-US" sz="2800" b="1" kern="1200" dirty="0">
                  <a:solidFill>
                    <a:srgbClr val="2E2C22"/>
                  </a:solidFill>
                  <a:latin typeface="Gill Sans MT" panose="020B0502020104020203" pitchFamily="34" charset="77"/>
                </a:rPr>
                <a:t>EXPLORE NORMS</a:t>
              </a:r>
            </a:p>
          </p:txBody>
        </p:sp>
      </p:grpSp>
      <p:graphicFrame>
        <p:nvGraphicFramePr>
          <p:cNvPr id="18" name="Table 17">
            <a:extLst>
              <a:ext uri="{FF2B5EF4-FFF2-40B4-BE49-F238E27FC236}">
                <a16:creationId xmlns:a16="http://schemas.microsoft.com/office/drawing/2014/main" id="{183C4BED-360F-3F48-A372-20200875F9A1}"/>
              </a:ext>
            </a:extLst>
          </p:cNvPr>
          <p:cNvGraphicFramePr>
            <a:graphicFrameLocks noGrp="1"/>
          </p:cNvGraphicFramePr>
          <p:nvPr>
            <p:extLst>
              <p:ext uri="{D42A27DB-BD31-4B8C-83A1-F6EECF244321}">
                <p14:modId xmlns:p14="http://schemas.microsoft.com/office/powerpoint/2010/main" val="2729813358"/>
              </p:ext>
            </p:extLst>
          </p:nvPr>
        </p:nvGraphicFramePr>
        <p:xfrm>
          <a:off x="6553200" y="8728159"/>
          <a:ext cx="16357600" cy="2017262"/>
        </p:xfrm>
        <a:graphic>
          <a:graphicData uri="http://schemas.openxmlformats.org/drawingml/2006/table">
            <a:tbl>
              <a:tblPr firstRow="1" bandRow="1">
                <a:tableStyleId>{5940675A-B579-460E-94D1-54222C63F5DA}</a:tableStyleId>
              </a:tblPr>
              <a:tblGrid>
                <a:gridCol w="5003800">
                  <a:extLst>
                    <a:ext uri="{9D8B030D-6E8A-4147-A177-3AD203B41FA5}">
                      <a16:colId xmlns:a16="http://schemas.microsoft.com/office/drawing/2014/main" val="3280786522"/>
                    </a:ext>
                  </a:extLst>
                </a:gridCol>
                <a:gridCol w="11353800">
                  <a:extLst>
                    <a:ext uri="{9D8B030D-6E8A-4147-A177-3AD203B41FA5}">
                      <a16:colId xmlns:a16="http://schemas.microsoft.com/office/drawing/2014/main" val="3548828745"/>
                    </a:ext>
                  </a:extLst>
                </a:gridCol>
              </a:tblGrid>
              <a:tr h="2017262">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Problem Tree Analysis</a:t>
                      </a:r>
                    </a:p>
                  </a:txBody>
                  <a:tcPr anchor="ctr">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Same as above (the 5 Whys), but this exercise can identify both social and non-social causes of behavior in more specificity in real-time. </a:t>
                      </a:r>
                    </a:p>
                  </a:txBody>
                  <a:tcPr anchor="ctr">
                    <a:solidFill>
                      <a:srgbClr val="FFFFFF"/>
                    </a:solidFill>
                  </a:tcPr>
                </a:tc>
                <a:extLst>
                  <a:ext uri="{0D108BD9-81ED-4DB2-BD59-A6C34878D82A}">
                    <a16:rowId xmlns:a16="http://schemas.microsoft.com/office/drawing/2014/main" val="2598257495"/>
                  </a:ext>
                </a:extLst>
              </a:tr>
            </a:tbl>
          </a:graphicData>
        </a:graphic>
      </p:graphicFrame>
      <p:graphicFrame>
        <p:nvGraphicFramePr>
          <p:cNvPr id="19" name="Table 18">
            <a:extLst>
              <a:ext uri="{FF2B5EF4-FFF2-40B4-BE49-F238E27FC236}">
                <a16:creationId xmlns:a16="http://schemas.microsoft.com/office/drawing/2014/main" id="{4F215A96-6EEA-C940-BE52-651709E3CB10}"/>
              </a:ext>
            </a:extLst>
          </p:cNvPr>
          <p:cNvGraphicFramePr>
            <a:graphicFrameLocks noGrp="1"/>
          </p:cNvGraphicFramePr>
          <p:nvPr>
            <p:extLst>
              <p:ext uri="{D42A27DB-BD31-4B8C-83A1-F6EECF244321}">
                <p14:modId xmlns:p14="http://schemas.microsoft.com/office/powerpoint/2010/main" val="2765567581"/>
              </p:ext>
            </p:extLst>
          </p:nvPr>
        </p:nvGraphicFramePr>
        <p:xfrm>
          <a:off x="6553200" y="10746096"/>
          <a:ext cx="16357600" cy="2017262"/>
        </p:xfrm>
        <a:graphic>
          <a:graphicData uri="http://schemas.openxmlformats.org/drawingml/2006/table">
            <a:tbl>
              <a:tblPr firstRow="1" bandRow="1">
                <a:tableStyleId>{5940675A-B579-460E-94D1-54222C63F5DA}</a:tableStyleId>
              </a:tblPr>
              <a:tblGrid>
                <a:gridCol w="5003800">
                  <a:extLst>
                    <a:ext uri="{9D8B030D-6E8A-4147-A177-3AD203B41FA5}">
                      <a16:colId xmlns:a16="http://schemas.microsoft.com/office/drawing/2014/main" val="791063910"/>
                    </a:ext>
                  </a:extLst>
                </a:gridCol>
                <a:gridCol w="11353800">
                  <a:extLst>
                    <a:ext uri="{9D8B030D-6E8A-4147-A177-3AD203B41FA5}">
                      <a16:colId xmlns:a16="http://schemas.microsoft.com/office/drawing/2014/main" val="4284205223"/>
                    </a:ext>
                  </a:extLst>
                </a:gridCol>
              </a:tblGrid>
              <a:tr h="2017262">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Vignettes</a:t>
                      </a:r>
                    </a:p>
                  </a:txBody>
                  <a:tcPr anchor="ctr">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Same as above (the 5 Whys and the Problem Tree), but this activity can also reveal more context and nuanced analysis with good probing</a:t>
                      </a:r>
                    </a:p>
                  </a:txBody>
                  <a:tcPr anchor="ctr">
                    <a:solidFill>
                      <a:srgbClr val="FFFFFF"/>
                    </a:solidFill>
                  </a:tcPr>
                </a:tc>
                <a:extLst>
                  <a:ext uri="{0D108BD9-81ED-4DB2-BD59-A6C34878D82A}">
                    <a16:rowId xmlns:a16="http://schemas.microsoft.com/office/drawing/2014/main" val="3036144343"/>
                  </a:ext>
                </a:extLst>
              </a:tr>
            </a:tbl>
          </a:graphicData>
        </a:graphic>
      </p:graphicFrame>
    </p:spTree>
    <p:custDataLst>
      <p:tags r:id="rId1"/>
    </p:custDataLst>
    <p:extLst>
      <p:ext uri="{BB962C8B-B14F-4D97-AF65-F5344CB8AC3E}">
        <p14:creationId xmlns:p14="http://schemas.microsoft.com/office/powerpoint/2010/main" val="165396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3200401" y="5286982"/>
            <a:ext cx="17983199" cy="2176836"/>
          </a:xfrm>
        </p:spPr>
        <p:txBody>
          <a:bodyPr/>
          <a:lstStyle/>
          <a:p>
            <a:pPr>
              <a:lnSpc>
                <a:spcPct val="90000"/>
              </a:lnSpc>
            </a:pPr>
            <a:r>
              <a:rPr lang="en-US" dirty="0"/>
              <a:t>Let’s Try: Applying the Social Norms Exploration Tool</a:t>
            </a:r>
          </a:p>
        </p:txBody>
      </p:sp>
      <p:sp>
        <p:nvSpPr>
          <p:cNvPr id="12" name="Text Placeholder 3">
            <a:extLst>
              <a:ext uri="{FF2B5EF4-FFF2-40B4-BE49-F238E27FC236}">
                <a16:creationId xmlns:a16="http://schemas.microsoft.com/office/drawing/2014/main" id="{4EFFDA64-0B60-D348-B9FA-6A5578CBD802}"/>
              </a:ext>
            </a:extLst>
          </p:cNvPr>
          <p:cNvSpPr txBox="1">
            <a:spLocks/>
          </p:cNvSpPr>
          <p:nvPr/>
        </p:nvSpPr>
        <p:spPr>
          <a:xfrm>
            <a:off x="3944620" y="8385918"/>
            <a:ext cx="16494761"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3000" dirty="0"/>
              <a:t>GROUP WORK TO PRACTICE USING THE SOCIAL NORMS EXPLORATION TOOL.</a:t>
            </a:r>
          </a:p>
        </p:txBody>
      </p:sp>
      <p:sp>
        <p:nvSpPr>
          <p:cNvPr id="5" name="Text Placeholder 4">
            <a:extLst>
              <a:ext uri="{FF2B5EF4-FFF2-40B4-BE49-F238E27FC236}">
                <a16:creationId xmlns:a16="http://schemas.microsoft.com/office/drawing/2014/main" id="{AEC1FBD3-8B84-5745-A641-BA542F18BB9F}"/>
              </a:ext>
            </a:extLst>
          </p:cNvPr>
          <p:cNvSpPr>
            <a:spLocks noGrp="1"/>
          </p:cNvSpPr>
          <p:nvPr>
            <p:ph type="body" idx="2"/>
          </p:nvPr>
        </p:nvSpPr>
        <p:spPr>
          <a:xfrm>
            <a:off x="6349865" y="3589553"/>
            <a:ext cx="11684271" cy="516886"/>
          </a:xfrm>
        </p:spPr>
        <p:txBody>
          <a:bodyPr/>
          <a:lstStyle/>
          <a:p>
            <a:r>
              <a:rPr lang="en-US" dirty="0"/>
              <a:t>SECTION 4</a:t>
            </a:r>
            <a:endParaRPr lang="en-US" sz="2800" dirty="0"/>
          </a:p>
          <a:p>
            <a:endParaRPr lang="en-US" dirty="0"/>
          </a:p>
        </p:txBody>
      </p:sp>
    </p:spTree>
    <p:custDataLst>
      <p:tags r:id="rId1"/>
    </p:custDataLst>
    <p:extLst>
      <p:ext uri="{BB962C8B-B14F-4D97-AF65-F5344CB8AC3E}">
        <p14:creationId xmlns:p14="http://schemas.microsoft.com/office/powerpoint/2010/main" val="262819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BF8BEA0-43B9-3740-B0C2-7B4EA4630D4B}"/>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USAID TULONGE AFYA – April, 2019</a:t>
            </a:r>
          </a:p>
        </p:txBody>
      </p:sp>
      <p:sp>
        <p:nvSpPr>
          <p:cNvPr id="2" name="Title 1">
            <a:extLst>
              <a:ext uri="{FF2B5EF4-FFF2-40B4-BE49-F238E27FC236}">
                <a16:creationId xmlns:a16="http://schemas.microsoft.com/office/drawing/2014/main" id="{6E6BF071-69CF-524B-910B-A98969BF3589}"/>
              </a:ext>
            </a:extLst>
          </p:cNvPr>
          <p:cNvSpPr>
            <a:spLocks noGrp="1"/>
          </p:cNvSpPr>
          <p:nvPr>
            <p:ph type="title"/>
          </p:nvPr>
        </p:nvSpPr>
        <p:spPr>
          <a:xfrm>
            <a:off x="11412703" y="4709669"/>
            <a:ext cx="12767814" cy="2176836"/>
          </a:xfrm>
        </p:spPr>
        <p:txBody>
          <a:bodyPr/>
          <a:lstStyle/>
          <a:p>
            <a:pPr>
              <a:lnSpc>
                <a:spcPct val="90000"/>
              </a:lnSpc>
            </a:pPr>
            <a:r>
              <a:rPr lang="en-US" sz="7200" dirty="0"/>
              <a:t>TULONGE AFYA, TANZANIA CASE STUDY</a:t>
            </a:r>
            <a:br>
              <a:rPr lang="en-US" sz="7200" dirty="0"/>
            </a:br>
            <a:endParaRPr lang="en-US" sz="7200" dirty="0"/>
          </a:p>
        </p:txBody>
      </p:sp>
      <p:pic>
        <p:nvPicPr>
          <p:cNvPr id="37" name="Picture Placeholder 36" descr="A picture containing person, outdoor, young, child&#10;&#10;Description automatically generated">
            <a:extLst>
              <a:ext uri="{FF2B5EF4-FFF2-40B4-BE49-F238E27FC236}">
                <a16:creationId xmlns:a16="http://schemas.microsoft.com/office/drawing/2014/main" id="{ED50569A-051E-EB42-B9B6-A81F0147922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810" r="11810"/>
          <a:stretch/>
        </p:blipFill>
        <p:spPr/>
      </p:pic>
      <p:cxnSp>
        <p:nvCxnSpPr>
          <p:cNvPr id="27" name="Straight Connector 26">
            <a:extLst>
              <a:ext uri="{FF2B5EF4-FFF2-40B4-BE49-F238E27FC236}">
                <a16:creationId xmlns:a16="http://schemas.microsoft.com/office/drawing/2014/main" id="{1C1E9303-4E2A-6340-857F-F0A253B37EE4}"/>
              </a:ext>
            </a:extLst>
          </p:cNvPr>
          <p:cNvCxnSpPr>
            <a:cxnSpLocks/>
          </p:cNvCxnSpPr>
          <p:nvPr/>
        </p:nvCxnSpPr>
        <p:spPr>
          <a:xfrm>
            <a:off x="11466490" y="6949406"/>
            <a:ext cx="11140831"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28CC7243-56F2-9F47-A83F-A5BAC5BE4BD6}"/>
              </a:ext>
            </a:extLst>
          </p:cNvPr>
          <p:cNvGrpSpPr/>
          <p:nvPr/>
        </p:nvGrpSpPr>
        <p:grpSpPr>
          <a:xfrm>
            <a:off x="760017" y="1281805"/>
            <a:ext cx="3532094" cy="3532094"/>
            <a:chOff x="1368325" y="1090737"/>
            <a:chExt cx="3532094" cy="3532094"/>
          </a:xfrm>
        </p:grpSpPr>
        <p:sp>
          <p:nvSpPr>
            <p:cNvPr id="39" name="Oval 38">
              <a:extLst>
                <a:ext uri="{FF2B5EF4-FFF2-40B4-BE49-F238E27FC236}">
                  <a16:creationId xmlns:a16="http://schemas.microsoft.com/office/drawing/2014/main" id="{7784DFED-B03E-2149-A3BD-96FEEC837BD4}"/>
                </a:ext>
              </a:extLst>
            </p:cNvPr>
            <p:cNvSpPr/>
            <p:nvPr/>
          </p:nvSpPr>
          <p:spPr>
            <a:xfrm>
              <a:off x="1368325" y="1090737"/>
              <a:ext cx="3532094" cy="3532094"/>
            </a:xfrm>
            <a:prstGeom prst="ellipse">
              <a:avLst/>
            </a:prstGeom>
            <a:solidFill>
              <a:srgbClr val="235F9E"/>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40" name="Graphic 39" descr="Cheers outline">
              <a:extLst>
                <a:ext uri="{FF2B5EF4-FFF2-40B4-BE49-F238E27FC236}">
                  <a16:creationId xmlns:a16="http://schemas.microsoft.com/office/drawing/2014/main" id="{3554868A-1D33-6345-9126-BD2D9061B8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4" name="Text Placeholder 3">
            <a:extLst>
              <a:ext uri="{FF2B5EF4-FFF2-40B4-BE49-F238E27FC236}">
                <a16:creationId xmlns:a16="http://schemas.microsoft.com/office/drawing/2014/main" id="{F7A4DDF4-49F3-BA47-97B8-C2D8F2D44B66}"/>
              </a:ext>
            </a:extLst>
          </p:cNvPr>
          <p:cNvSpPr>
            <a:spLocks noGrp="1"/>
          </p:cNvSpPr>
          <p:nvPr>
            <p:ph type="body" idx="2"/>
          </p:nvPr>
        </p:nvSpPr>
        <p:spPr>
          <a:xfrm>
            <a:off x="11143763" y="3872946"/>
            <a:ext cx="11684271" cy="516886"/>
          </a:xfrm>
        </p:spPr>
        <p:txBody>
          <a:bodyPr/>
          <a:lstStyle/>
          <a:p>
            <a:r>
              <a:rPr lang="en-US" dirty="0"/>
              <a:t>GROUP ACTIVITY</a:t>
            </a:r>
          </a:p>
        </p:txBody>
      </p:sp>
      <p:sp>
        <p:nvSpPr>
          <p:cNvPr id="16" name="Text Placeholder 6">
            <a:extLst>
              <a:ext uri="{FF2B5EF4-FFF2-40B4-BE49-F238E27FC236}">
                <a16:creationId xmlns:a16="http://schemas.microsoft.com/office/drawing/2014/main" id="{0B85563A-348C-6941-985F-A4232D576E3A}"/>
              </a:ext>
            </a:extLst>
          </p:cNvPr>
          <p:cNvSpPr txBox="1">
            <a:spLocks/>
          </p:cNvSpPr>
          <p:nvPr/>
        </p:nvSpPr>
        <p:spPr>
          <a:xfrm>
            <a:off x="11412703" y="7437145"/>
            <a:ext cx="11261370" cy="2176787"/>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marR="0" lvl="0" indent="0" algn="l" defTabSz="914400" rtl="0" eaLnBrk="1" fontAlgn="auto" latinLnBrk="0" hangingPunct="1">
              <a:lnSpc>
                <a:spcPct val="100000"/>
              </a:lnSpc>
              <a:spcBef>
                <a:spcPts val="0"/>
              </a:spcBef>
              <a:spcAft>
                <a:spcPts val="0"/>
              </a:spcAft>
              <a:buClr>
                <a:srgbClr val="FFFEFF"/>
              </a:buClr>
              <a:buSzPts val="3200"/>
              <a:buFont typeface="Gill Sans"/>
              <a:buNone/>
              <a:tabLst/>
              <a:defRPr/>
            </a:pPr>
            <a:r>
              <a:rPr kumimoji="0" lang="en-US" sz="5400" b="0" i="0" u="none" strike="noStrike" kern="0" cap="none" spc="0" normalizeH="0" baseline="0" noProof="0" dirty="0">
                <a:ln>
                  <a:noFill/>
                </a:ln>
                <a:solidFill>
                  <a:srgbClr val="FFFEFF"/>
                </a:solidFill>
                <a:effectLst/>
                <a:uLnTx/>
                <a:uFillTx/>
                <a:latin typeface="Gill Sans MT" panose="020B0502020104020203" pitchFamily="34" charset="77"/>
                <a:cs typeface="Gill Sans"/>
                <a:sym typeface="Gill Sans"/>
              </a:rPr>
              <a:t>Social Norms Assessment Using SNET</a:t>
            </a:r>
          </a:p>
        </p:txBody>
      </p:sp>
    </p:spTree>
    <p:custDataLst>
      <p:tags r:id="rId1"/>
    </p:custDataLst>
    <p:extLst>
      <p:ext uri="{BB962C8B-B14F-4D97-AF65-F5344CB8AC3E}">
        <p14:creationId xmlns:p14="http://schemas.microsoft.com/office/powerpoint/2010/main" val="165546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56C0358-336C-A742-9FB1-96007792A7A2}"/>
              </a:ext>
            </a:extLst>
          </p:cNvPr>
          <p:cNvSpPr>
            <a:spLocks noGrp="1"/>
          </p:cNvSpPr>
          <p:nvPr>
            <p:ph type="title"/>
          </p:nvPr>
        </p:nvSpPr>
        <p:spPr/>
        <p:txBody>
          <a:bodyPr/>
          <a:lstStyle/>
          <a:p>
            <a:pPr>
              <a:lnSpc>
                <a:spcPct val="90000"/>
              </a:lnSpc>
            </a:pPr>
            <a:r>
              <a:rPr lang="en-US" b="1" dirty="0">
                <a:solidFill>
                  <a:srgbClr val="2A6FB6"/>
                </a:solidFill>
              </a:rPr>
              <a:t>Program </a:t>
            </a:r>
            <a:br>
              <a:rPr lang="en-US" b="1" dirty="0">
                <a:solidFill>
                  <a:srgbClr val="2A6FB6"/>
                </a:solidFill>
              </a:rPr>
            </a:br>
            <a:r>
              <a:rPr lang="en-US" b="1" dirty="0">
                <a:solidFill>
                  <a:srgbClr val="2A6FB6"/>
                </a:solidFill>
              </a:rPr>
              <a:t>Foundation</a:t>
            </a:r>
          </a:p>
        </p:txBody>
      </p:sp>
      <p:sp>
        <p:nvSpPr>
          <p:cNvPr id="14" name="Text Placeholder 13">
            <a:extLst>
              <a:ext uri="{FF2B5EF4-FFF2-40B4-BE49-F238E27FC236}">
                <a16:creationId xmlns:a16="http://schemas.microsoft.com/office/drawing/2014/main" id="{05D0C0D1-E22F-9647-8CB3-022D96F6A6A7}"/>
              </a:ext>
            </a:extLst>
          </p:cNvPr>
          <p:cNvSpPr>
            <a:spLocks noGrp="1"/>
          </p:cNvSpPr>
          <p:nvPr>
            <p:ph type="body" idx="1"/>
          </p:nvPr>
        </p:nvSpPr>
        <p:spPr/>
        <p:txBody>
          <a:bodyPr/>
          <a:lstStyle/>
          <a:p>
            <a:pPr marL="0" indent="0">
              <a:buClr>
                <a:srgbClr val="000000"/>
              </a:buClr>
              <a:buNone/>
            </a:pPr>
            <a:r>
              <a:rPr lang="en-US" sz="4000" dirty="0"/>
              <a:t>In Tanzania, health outcomes, including reproductive health, are disproportionately worse for women and youth…</a:t>
            </a:r>
          </a:p>
          <a:p>
            <a:pPr marL="0" indent="0">
              <a:buClr>
                <a:srgbClr val="000000"/>
              </a:buClr>
              <a:buNone/>
            </a:pPr>
            <a:endParaRPr lang="en-US" sz="4000" dirty="0"/>
          </a:p>
          <a:p>
            <a:pPr>
              <a:buClr>
                <a:srgbClr val="000000"/>
              </a:buClr>
            </a:pPr>
            <a:r>
              <a:rPr lang="en-US" sz="4000" dirty="0"/>
              <a:t>Household </a:t>
            </a:r>
            <a:r>
              <a:rPr lang="en-US" sz="4000" dirty="0" err="1"/>
              <a:t>decisionmaking</a:t>
            </a:r>
            <a:r>
              <a:rPr lang="en-US" sz="4000" dirty="0"/>
              <a:t>, including for health decisions like family planning, is seen as the domain of men.</a:t>
            </a:r>
          </a:p>
          <a:p>
            <a:pPr>
              <a:buClr>
                <a:srgbClr val="000000"/>
              </a:buClr>
            </a:pPr>
            <a:r>
              <a:rPr lang="en-US" sz="4000" dirty="0"/>
              <a:t>Married women are expected to have many children.</a:t>
            </a:r>
          </a:p>
          <a:p>
            <a:pPr>
              <a:buClr>
                <a:srgbClr val="000000"/>
              </a:buClr>
            </a:pPr>
            <a:r>
              <a:rPr lang="en-US" sz="4000" dirty="0"/>
              <a:t>Unmarried men and women are not expected to be sexually active.</a:t>
            </a:r>
          </a:p>
          <a:p>
            <a:pPr>
              <a:buClr>
                <a:srgbClr val="000000"/>
              </a:buClr>
            </a:pPr>
            <a:r>
              <a:rPr lang="en-US" sz="4000" dirty="0"/>
              <a:t>Family planning is seen as inappropriate for young, unmarried women to use.</a:t>
            </a:r>
          </a:p>
          <a:p>
            <a:pPr>
              <a:buClr>
                <a:srgbClr val="000000"/>
              </a:buClr>
            </a:pPr>
            <a:endParaRPr lang="en-US" sz="4000" dirty="0"/>
          </a:p>
        </p:txBody>
      </p:sp>
      <p:pic>
        <p:nvPicPr>
          <p:cNvPr id="4" name="Picture Placeholder 3">
            <a:extLst>
              <a:ext uri="{FF2B5EF4-FFF2-40B4-BE49-F238E27FC236}">
                <a16:creationId xmlns:a16="http://schemas.microsoft.com/office/drawing/2014/main" id="{983CC21E-381F-A94B-B9CD-57747072F17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65" t="1430" r="41315" b="10789"/>
          <a:stretch/>
        </p:blipFill>
        <p:spPr>
          <a:xfrm flipH="1">
            <a:off x="-3058370" y="2227262"/>
            <a:ext cx="9263064" cy="9261476"/>
          </a:xfrm>
        </p:spPr>
      </p:pic>
      <p:sp>
        <p:nvSpPr>
          <p:cNvPr id="16" name="Text Placeholder 15">
            <a:extLst>
              <a:ext uri="{FF2B5EF4-FFF2-40B4-BE49-F238E27FC236}">
                <a16:creationId xmlns:a16="http://schemas.microsoft.com/office/drawing/2014/main" id="{7EF8F1A8-257C-664A-890A-68BCE3286555}"/>
              </a:ext>
            </a:extLst>
          </p:cNvPr>
          <p:cNvSpPr>
            <a:spLocks noGrp="1"/>
          </p:cNvSpPr>
          <p:nvPr>
            <p:ph type="body" sz="quarter" idx="11"/>
          </p:nvPr>
        </p:nvSpPr>
        <p:spPr/>
        <p:txBody>
          <a:bodyPr/>
          <a:lstStyle/>
          <a:p>
            <a:r>
              <a:rPr lang="en-US" dirty="0"/>
              <a:t>CASE STUDY</a:t>
            </a:r>
          </a:p>
          <a:p>
            <a:endParaRPr lang="en-US" dirty="0"/>
          </a:p>
        </p:txBody>
      </p:sp>
      <p:sp>
        <p:nvSpPr>
          <p:cNvPr id="23" name="TextBox 22">
            <a:extLst>
              <a:ext uri="{FF2B5EF4-FFF2-40B4-BE49-F238E27FC236}">
                <a16:creationId xmlns:a16="http://schemas.microsoft.com/office/drawing/2014/main" id="{E1B2052F-40FC-C045-B497-4A3CBD219089}"/>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a:t>
            </a:r>
            <a:r>
              <a:rPr lang="en-US" sz="1400" dirty="0" err="1">
                <a:solidFill>
                  <a:schemeClr val="tx1">
                    <a:lumMod val="75000"/>
                  </a:schemeClr>
                </a:solidFill>
                <a:latin typeface="Gill Sans MT" panose="020B0502020104020203" pitchFamily="34" charset="77"/>
              </a:rPr>
              <a:t>danm</a:t>
            </a:r>
            <a:r>
              <a:rPr lang="en-US" sz="1400" dirty="0">
                <a:solidFill>
                  <a:schemeClr val="tx1">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78262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584AB47-E6AF-F948-BCE8-CCDCBC6B79A5}"/>
              </a:ext>
            </a:extLst>
          </p:cNvPr>
          <p:cNvSpPr>
            <a:spLocks noGrp="1"/>
          </p:cNvSpPr>
          <p:nvPr>
            <p:ph type="title"/>
          </p:nvPr>
        </p:nvSpPr>
        <p:spPr/>
        <p:txBody>
          <a:bodyPr/>
          <a:lstStyle/>
          <a:p>
            <a:pPr>
              <a:lnSpc>
                <a:spcPct val="90000"/>
              </a:lnSpc>
            </a:pPr>
            <a:r>
              <a:rPr lang="en-US" dirty="0">
                <a:solidFill>
                  <a:srgbClr val="2A6FB6"/>
                </a:solidFill>
              </a:rPr>
              <a:t>Intervention Components</a:t>
            </a:r>
          </a:p>
        </p:txBody>
      </p:sp>
      <p:sp>
        <p:nvSpPr>
          <p:cNvPr id="10" name="Text Placeholder 9">
            <a:extLst>
              <a:ext uri="{FF2B5EF4-FFF2-40B4-BE49-F238E27FC236}">
                <a16:creationId xmlns:a16="http://schemas.microsoft.com/office/drawing/2014/main" id="{087D2023-867F-B74F-9C8D-321BB7DB1C74}"/>
              </a:ext>
            </a:extLst>
          </p:cNvPr>
          <p:cNvSpPr>
            <a:spLocks noGrp="1"/>
          </p:cNvSpPr>
          <p:nvPr>
            <p:ph type="body" idx="1"/>
          </p:nvPr>
        </p:nvSpPr>
        <p:spPr>
          <a:xfrm>
            <a:off x="7349067" y="6256337"/>
            <a:ext cx="15295034" cy="7195893"/>
          </a:xfrm>
        </p:spPr>
        <p:txBody>
          <a:bodyPr/>
          <a:lstStyle/>
          <a:p>
            <a:pPr marL="0" indent="0" algn="l">
              <a:buNone/>
            </a:pPr>
            <a:r>
              <a:rPr lang="en-US" sz="3600" dirty="0"/>
              <a:t>The </a:t>
            </a:r>
            <a:r>
              <a:rPr lang="en-US" sz="3600" b="1" dirty="0" err="1"/>
              <a:t>Tulonge</a:t>
            </a:r>
            <a:r>
              <a:rPr lang="en-US" sz="3600" b="1" dirty="0"/>
              <a:t> Afya </a:t>
            </a:r>
            <a:r>
              <a:rPr lang="en-US" sz="3600" dirty="0"/>
              <a:t>team developed two platforms—one for pregnant and caregiving adults (NAWEZA) and one for youth ages 15 to 24 (SITETEREKI)—that included a range of SBC activities and materials to reach key groups: </a:t>
            </a:r>
          </a:p>
          <a:p>
            <a:pPr marL="0" indent="0" algn="l">
              <a:buNone/>
            </a:pPr>
            <a:endParaRPr lang="en-US" sz="3600" dirty="0"/>
          </a:p>
          <a:p>
            <a:pPr algn="l"/>
            <a:r>
              <a:rPr lang="en-US" sz="3600" b="1" dirty="0"/>
              <a:t>NAWEZA activities: </a:t>
            </a:r>
            <a:r>
              <a:rPr lang="en-US" sz="3600" dirty="0"/>
              <a:t>radio shows, spots, social media, community radio, community theatre, small group dialogue, household and facility counselling, and supportive materials.</a:t>
            </a:r>
          </a:p>
          <a:p>
            <a:pPr algn="l"/>
            <a:r>
              <a:rPr lang="en-US" sz="3600" b="1" dirty="0"/>
              <a:t>SITETEREKI activities: </a:t>
            </a:r>
            <a:r>
              <a:rPr lang="en-US" sz="3600" dirty="0"/>
              <a:t>radio shows, spots, community radio, youth magnet theatre, small group dialogue, service referrals, household and facility counselling, supportive print materials, and message guides.</a:t>
            </a:r>
          </a:p>
          <a:p>
            <a:endParaRPr lang="en-US" sz="3600" dirty="0"/>
          </a:p>
        </p:txBody>
      </p:sp>
      <p:pic>
        <p:nvPicPr>
          <p:cNvPr id="4" name="Picture Placeholder 3">
            <a:extLst>
              <a:ext uri="{FF2B5EF4-FFF2-40B4-BE49-F238E27FC236}">
                <a16:creationId xmlns:a16="http://schemas.microsoft.com/office/drawing/2014/main" id="{0590FF07-AF06-1C49-86BE-0F00BECAA9A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483" r="20483"/>
          <a:stretch/>
        </p:blipFill>
        <p:spPr>
          <a:xfrm>
            <a:off x="-3058370" y="2227262"/>
            <a:ext cx="9263064" cy="9261476"/>
          </a:xfrm>
        </p:spPr>
      </p:pic>
      <p:sp>
        <p:nvSpPr>
          <p:cNvPr id="12" name="Text Placeholder 11">
            <a:extLst>
              <a:ext uri="{FF2B5EF4-FFF2-40B4-BE49-F238E27FC236}">
                <a16:creationId xmlns:a16="http://schemas.microsoft.com/office/drawing/2014/main" id="{D82C4E9F-F4F9-524D-A351-CA57BC0D7E7E}"/>
              </a:ext>
            </a:extLst>
          </p:cNvPr>
          <p:cNvSpPr>
            <a:spLocks noGrp="1"/>
          </p:cNvSpPr>
          <p:nvPr>
            <p:ph type="body" sz="quarter" idx="11"/>
          </p:nvPr>
        </p:nvSpPr>
        <p:spPr/>
        <p:txBody>
          <a:bodyPr/>
          <a:lstStyle/>
          <a:p>
            <a:r>
              <a:rPr lang="en-US" dirty="0"/>
              <a:t>CASE STUDY</a:t>
            </a:r>
          </a:p>
          <a:p>
            <a:endParaRPr lang="en-US" dirty="0"/>
          </a:p>
        </p:txBody>
      </p:sp>
      <p:sp>
        <p:nvSpPr>
          <p:cNvPr id="18" name="TextBox 17">
            <a:extLst>
              <a:ext uri="{FF2B5EF4-FFF2-40B4-BE49-F238E27FC236}">
                <a16:creationId xmlns:a16="http://schemas.microsoft.com/office/drawing/2014/main" id="{69A402C1-5F82-984C-A1A2-9A5C7BA0B0F1}"/>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a:t>
            </a:r>
            <a:r>
              <a:rPr lang="en-US" sz="1400" dirty="0" err="1">
                <a:solidFill>
                  <a:schemeClr val="tx1">
                    <a:lumMod val="75000"/>
                  </a:schemeClr>
                </a:solidFill>
                <a:latin typeface="Gill Sans MT" panose="020B0502020104020203" pitchFamily="34" charset="77"/>
              </a:rPr>
              <a:t>zeljkosantrac</a:t>
            </a:r>
            <a:r>
              <a:rPr lang="en-US" sz="1400" dirty="0">
                <a:solidFill>
                  <a:schemeClr val="tx1">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46054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97DE15-E5A4-9541-8AA4-C8625C9CDA8B}"/>
              </a:ext>
            </a:extLst>
          </p:cNvPr>
          <p:cNvSpPr>
            <a:spLocks noGrp="1"/>
          </p:cNvSpPr>
          <p:nvPr>
            <p:ph type="title"/>
          </p:nvPr>
        </p:nvSpPr>
        <p:spPr>
          <a:xfrm>
            <a:off x="7349281" y="3095450"/>
            <a:ext cx="16475918" cy="2176836"/>
          </a:xfrm>
        </p:spPr>
        <p:txBody>
          <a:bodyPr/>
          <a:lstStyle/>
          <a:p>
            <a:pPr>
              <a:lnSpc>
                <a:spcPct val="90000"/>
              </a:lnSpc>
            </a:pPr>
            <a:r>
              <a:rPr lang="en-US" dirty="0">
                <a:solidFill>
                  <a:srgbClr val="2A6FB6"/>
                </a:solidFill>
              </a:rPr>
              <a:t>Norms Exploration Scope</a:t>
            </a:r>
          </a:p>
        </p:txBody>
      </p:sp>
      <p:sp>
        <p:nvSpPr>
          <p:cNvPr id="7" name="Text Placeholder 6">
            <a:extLst>
              <a:ext uri="{FF2B5EF4-FFF2-40B4-BE49-F238E27FC236}">
                <a16:creationId xmlns:a16="http://schemas.microsoft.com/office/drawing/2014/main" id="{47FA40E4-83C3-F54A-AF3D-718214124F16}"/>
              </a:ext>
            </a:extLst>
          </p:cNvPr>
          <p:cNvSpPr>
            <a:spLocks noGrp="1"/>
          </p:cNvSpPr>
          <p:nvPr>
            <p:ph type="body" idx="1"/>
          </p:nvPr>
        </p:nvSpPr>
        <p:spPr>
          <a:xfrm>
            <a:off x="7349066" y="5272286"/>
            <a:ext cx="16476133" cy="5967412"/>
          </a:xfrm>
        </p:spPr>
        <p:txBody>
          <a:bodyPr/>
          <a:lstStyle/>
          <a:p>
            <a:pPr marL="0" indent="0">
              <a:spcAft>
                <a:spcPts val="2400"/>
              </a:spcAft>
              <a:buClr>
                <a:srgbClr val="000000"/>
              </a:buClr>
              <a:buNone/>
            </a:pPr>
            <a:r>
              <a:rPr lang="en-US" sz="4000" dirty="0"/>
              <a:t>The key groups and behaviors explored by </a:t>
            </a:r>
            <a:r>
              <a:rPr lang="en-US" sz="4000" dirty="0" err="1"/>
              <a:t>Tuloge</a:t>
            </a:r>
            <a:r>
              <a:rPr lang="en-US" sz="4000" dirty="0"/>
              <a:t> Afya included: </a:t>
            </a:r>
          </a:p>
          <a:p>
            <a:pPr marL="0" indent="0">
              <a:buClr>
                <a:srgbClr val="000000"/>
              </a:buClr>
              <a:buNone/>
            </a:pPr>
            <a:r>
              <a:rPr lang="en-US" sz="3200" b="1" dirty="0"/>
              <a:t>1. Adults (NAWEZA) 18-49 years</a:t>
            </a:r>
          </a:p>
          <a:p>
            <a:pPr marL="811213" indent="-371475">
              <a:buClr>
                <a:srgbClr val="000000"/>
              </a:buClr>
              <a:buSzPct val="100000"/>
            </a:pPr>
            <a:r>
              <a:rPr lang="en-US" sz="3200" dirty="0"/>
              <a:t>Use of modern contraceptive methods.</a:t>
            </a:r>
          </a:p>
          <a:p>
            <a:pPr marL="811213" indent="-371475">
              <a:buClr>
                <a:srgbClr val="000000"/>
              </a:buClr>
              <a:buSzPct val="100000"/>
            </a:pPr>
            <a:r>
              <a:rPr lang="en-US" sz="3200" dirty="0"/>
              <a:t>Discussion of family planning with partners.</a:t>
            </a:r>
          </a:p>
          <a:p>
            <a:pPr marL="811213" indent="-371475">
              <a:buClr>
                <a:srgbClr val="000000"/>
              </a:buClr>
              <a:buSzPct val="100000"/>
            </a:pPr>
            <a:r>
              <a:rPr lang="en-US" sz="3200" dirty="0"/>
              <a:t>Seeking health care for postpartum family planning options.</a:t>
            </a:r>
          </a:p>
          <a:p>
            <a:pPr marL="811213" indent="-371475">
              <a:spcAft>
                <a:spcPts val="2400"/>
              </a:spcAft>
              <a:buClr>
                <a:srgbClr val="000000"/>
              </a:buClr>
              <a:buSzPct val="100000"/>
            </a:pPr>
            <a:r>
              <a:rPr lang="en-US" sz="3200" dirty="0"/>
              <a:t>Use of modern contraception post-live birth for 24 months.</a:t>
            </a:r>
          </a:p>
          <a:p>
            <a:pPr marL="0" indent="0">
              <a:buClr>
                <a:srgbClr val="000000"/>
              </a:buClr>
              <a:buNone/>
            </a:pPr>
            <a:r>
              <a:rPr lang="en-US" sz="3200" b="1" dirty="0"/>
              <a:t>2. Youth (SITETEREKI) 15-24 years</a:t>
            </a:r>
          </a:p>
          <a:p>
            <a:pPr marL="822325" indent="-365125">
              <a:buClr>
                <a:srgbClr val="000000"/>
              </a:buClr>
              <a:buSzPct val="100000"/>
            </a:pPr>
            <a:r>
              <a:rPr lang="en-US" sz="3200" dirty="0"/>
              <a:t>Use of modern contraceptive methods.</a:t>
            </a:r>
          </a:p>
          <a:p>
            <a:pPr marL="822325" indent="-365125">
              <a:buClr>
                <a:srgbClr val="000000"/>
              </a:buClr>
              <a:buSzPct val="100000"/>
            </a:pPr>
            <a:r>
              <a:rPr lang="en-US" sz="3200" dirty="0"/>
              <a:t>Delay first pregnancies and space future pregnancies.</a:t>
            </a:r>
          </a:p>
          <a:p>
            <a:pPr marL="822325" indent="-365125">
              <a:spcAft>
                <a:spcPts val="2400"/>
              </a:spcAft>
              <a:buClr>
                <a:srgbClr val="000000"/>
              </a:buClr>
              <a:buSzPct val="100000"/>
            </a:pPr>
            <a:r>
              <a:rPr lang="en-US" sz="3200" dirty="0"/>
              <a:t>Correct and consistent use of condoms.</a:t>
            </a:r>
          </a:p>
          <a:p>
            <a:pPr marL="0" indent="0">
              <a:buClr>
                <a:srgbClr val="000000"/>
              </a:buClr>
              <a:buSzPct val="100000"/>
              <a:buNone/>
            </a:pPr>
            <a:r>
              <a:rPr lang="en-US" sz="3200" b="1" dirty="0"/>
              <a:t>3. Health workers</a:t>
            </a:r>
          </a:p>
          <a:p>
            <a:pPr marL="822325" indent="-365125">
              <a:buClr>
                <a:srgbClr val="000000"/>
              </a:buClr>
              <a:buSzPct val="100000"/>
            </a:pPr>
            <a:r>
              <a:rPr lang="en-US" sz="3200" dirty="0"/>
              <a:t>Family planning counselling on range of postpartum family planning options available.</a:t>
            </a:r>
          </a:p>
          <a:p>
            <a:pPr marL="822325" indent="-365125">
              <a:buClr>
                <a:srgbClr val="000000"/>
              </a:buClr>
              <a:buSzPct val="100000"/>
            </a:pPr>
            <a:r>
              <a:rPr lang="en-US" sz="3200" dirty="0"/>
              <a:t>Provide high-quality, confidential, and nonjudgmental reproductive health services to youth.</a:t>
            </a:r>
          </a:p>
          <a:p>
            <a:pPr marL="0" indent="0">
              <a:buClr>
                <a:srgbClr val="000000"/>
              </a:buClr>
              <a:buNone/>
            </a:pPr>
            <a:endParaRPr lang="en-US" sz="4000" dirty="0"/>
          </a:p>
        </p:txBody>
      </p:sp>
      <p:pic>
        <p:nvPicPr>
          <p:cNvPr id="4" name="Picture Placeholder 3">
            <a:extLst>
              <a:ext uri="{FF2B5EF4-FFF2-40B4-BE49-F238E27FC236}">
                <a16:creationId xmlns:a16="http://schemas.microsoft.com/office/drawing/2014/main" id="{C2DAA22F-D438-1C47-B700-51ACE1C8A5F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5198" r="18124"/>
          <a:stretch/>
        </p:blipFill>
        <p:spPr>
          <a:xfrm flipH="1">
            <a:off x="-3058370" y="2227262"/>
            <a:ext cx="9263064" cy="9261476"/>
          </a:xfrm>
        </p:spPr>
      </p:pic>
      <p:sp>
        <p:nvSpPr>
          <p:cNvPr id="9" name="Text Placeholder 8">
            <a:extLst>
              <a:ext uri="{FF2B5EF4-FFF2-40B4-BE49-F238E27FC236}">
                <a16:creationId xmlns:a16="http://schemas.microsoft.com/office/drawing/2014/main" id="{32A52B21-CA14-1442-B7DD-A920A05A4841}"/>
              </a:ext>
            </a:extLst>
          </p:cNvPr>
          <p:cNvSpPr>
            <a:spLocks noGrp="1"/>
          </p:cNvSpPr>
          <p:nvPr>
            <p:ph type="body" sz="quarter" idx="11"/>
          </p:nvPr>
        </p:nvSpPr>
        <p:spPr/>
        <p:txBody>
          <a:bodyPr>
            <a:normAutofit lnSpcReduction="10000"/>
          </a:bodyPr>
          <a:lstStyle/>
          <a:p>
            <a:r>
              <a:rPr lang="en-US" sz="3600" dirty="0"/>
              <a:t>TULONGE AFYA</a:t>
            </a:r>
          </a:p>
          <a:p>
            <a:endParaRPr lang="en-US" sz="3600" dirty="0"/>
          </a:p>
        </p:txBody>
      </p:sp>
      <p:sp>
        <p:nvSpPr>
          <p:cNvPr id="8" name="TextBox 7">
            <a:extLst>
              <a:ext uri="{FF2B5EF4-FFF2-40B4-BE49-F238E27FC236}">
                <a16:creationId xmlns:a16="http://schemas.microsoft.com/office/drawing/2014/main" id="{5FD6A014-6828-6E4D-8DD8-8C2198DE1EF1}"/>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Jasmin </a:t>
            </a:r>
            <a:r>
              <a:rPr lang="en-US" sz="1400" dirty="0" err="1">
                <a:solidFill>
                  <a:schemeClr val="tx1">
                    <a:lumMod val="75000"/>
                  </a:schemeClr>
                </a:solidFill>
                <a:latin typeface="Gill Sans MT" panose="020B0502020104020203" pitchFamily="34" charset="77"/>
              </a:rPr>
              <a:t>Merdan</a:t>
            </a:r>
            <a:r>
              <a:rPr lang="en-US" sz="1400" dirty="0">
                <a:solidFill>
                  <a:schemeClr val="tx1">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397652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081FD1-94A8-474F-A339-20EF9BF8A0A2}"/>
              </a:ext>
            </a:extLst>
          </p:cNvPr>
          <p:cNvSpPr>
            <a:spLocks noGrp="1"/>
          </p:cNvSpPr>
          <p:nvPr>
            <p:ph type="title"/>
          </p:nvPr>
        </p:nvSpPr>
        <p:spPr/>
        <p:txBody>
          <a:bodyPr/>
          <a:lstStyle/>
          <a:p>
            <a:pPr>
              <a:lnSpc>
                <a:spcPct val="90000"/>
              </a:lnSpc>
            </a:pPr>
            <a:r>
              <a:rPr lang="en-US" dirty="0">
                <a:solidFill>
                  <a:srgbClr val="2A6FB6"/>
                </a:solidFill>
              </a:rPr>
              <a:t>Using the SNET</a:t>
            </a:r>
          </a:p>
        </p:txBody>
      </p:sp>
      <p:sp>
        <p:nvSpPr>
          <p:cNvPr id="7" name="Text Placeholder 6">
            <a:extLst>
              <a:ext uri="{FF2B5EF4-FFF2-40B4-BE49-F238E27FC236}">
                <a16:creationId xmlns:a16="http://schemas.microsoft.com/office/drawing/2014/main" id="{85B115AB-B031-B846-A1BF-BD8F137BBCCE}"/>
              </a:ext>
            </a:extLst>
          </p:cNvPr>
          <p:cNvSpPr>
            <a:spLocks noGrp="1"/>
          </p:cNvSpPr>
          <p:nvPr>
            <p:ph type="body" idx="1"/>
          </p:nvPr>
        </p:nvSpPr>
        <p:spPr>
          <a:xfrm>
            <a:off x="7349067" y="5249744"/>
            <a:ext cx="15295034" cy="5967412"/>
          </a:xfrm>
        </p:spPr>
        <p:txBody>
          <a:bodyPr/>
          <a:lstStyle/>
          <a:p>
            <a:pPr>
              <a:spcBef>
                <a:spcPts val="1200"/>
              </a:spcBef>
              <a:buClr>
                <a:srgbClr val="000000"/>
              </a:buClr>
            </a:pPr>
            <a:r>
              <a:rPr lang="en-US" sz="4000" dirty="0"/>
              <a:t>The </a:t>
            </a:r>
            <a:r>
              <a:rPr lang="en-US" sz="4000" dirty="0" err="1"/>
              <a:t>Tulonge</a:t>
            </a:r>
            <a:r>
              <a:rPr lang="en-US" sz="4000" dirty="0"/>
              <a:t> Afya team used the SNET to unpack social norms preventing the uptake of family planning across priority regions. </a:t>
            </a:r>
          </a:p>
          <a:p>
            <a:pPr>
              <a:spcBef>
                <a:spcPts val="1200"/>
              </a:spcBef>
              <a:buClr>
                <a:srgbClr val="000000"/>
              </a:buClr>
            </a:pPr>
            <a:r>
              <a:rPr lang="en-US" sz="4000" dirty="0"/>
              <a:t>Through the SNET process, the team gained insights into reference groups and family planning-related norms</a:t>
            </a:r>
          </a:p>
          <a:p>
            <a:pPr>
              <a:spcBef>
                <a:spcPts val="1200"/>
              </a:spcBef>
              <a:buClr>
                <a:srgbClr val="000000"/>
              </a:buClr>
            </a:pPr>
            <a:r>
              <a:rPr lang="en-US" sz="4000" dirty="0"/>
              <a:t>The project now plans to adjust implementation and develop new approaches to address these norms. </a:t>
            </a:r>
          </a:p>
        </p:txBody>
      </p:sp>
      <p:pic>
        <p:nvPicPr>
          <p:cNvPr id="4" name="Picture Placeholder 3">
            <a:extLst>
              <a:ext uri="{FF2B5EF4-FFF2-40B4-BE49-F238E27FC236}">
                <a16:creationId xmlns:a16="http://schemas.microsoft.com/office/drawing/2014/main" id="{49FB2535-3383-8349-948A-8E39C3E07DA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839" t="2361" r="33428" b="2361"/>
          <a:stretch/>
        </p:blipFill>
        <p:spPr>
          <a:xfrm>
            <a:off x="-3058370" y="2227262"/>
            <a:ext cx="9263064" cy="9261476"/>
          </a:xfrm>
        </p:spPr>
      </p:pic>
      <p:sp>
        <p:nvSpPr>
          <p:cNvPr id="9" name="Text Placeholder 8">
            <a:extLst>
              <a:ext uri="{FF2B5EF4-FFF2-40B4-BE49-F238E27FC236}">
                <a16:creationId xmlns:a16="http://schemas.microsoft.com/office/drawing/2014/main" id="{F4B1D81C-9713-8D40-8973-7E0B5384BD6B}"/>
              </a:ext>
            </a:extLst>
          </p:cNvPr>
          <p:cNvSpPr>
            <a:spLocks noGrp="1"/>
          </p:cNvSpPr>
          <p:nvPr>
            <p:ph type="body" sz="quarter" idx="11"/>
          </p:nvPr>
        </p:nvSpPr>
        <p:spPr/>
        <p:txBody>
          <a:bodyPr/>
          <a:lstStyle/>
          <a:p>
            <a:r>
              <a:rPr lang="en-US" dirty="0"/>
              <a:t>TULONGE AFYA</a:t>
            </a:r>
          </a:p>
          <a:p>
            <a:endParaRPr lang="en-US" dirty="0"/>
          </a:p>
        </p:txBody>
      </p:sp>
      <p:sp>
        <p:nvSpPr>
          <p:cNvPr id="15" name="TextBox 14">
            <a:extLst>
              <a:ext uri="{FF2B5EF4-FFF2-40B4-BE49-F238E27FC236}">
                <a16:creationId xmlns:a16="http://schemas.microsoft.com/office/drawing/2014/main" id="{041D9155-D3F2-CB47-809B-19203CE64B32}"/>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Jasmin </a:t>
            </a:r>
            <a:r>
              <a:rPr lang="en-US" sz="1400" dirty="0" err="1">
                <a:solidFill>
                  <a:schemeClr val="tx1">
                    <a:lumMod val="75000"/>
                  </a:schemeClr>
                </a:solidFill>
                <a:latin typeface="Gill Sans MT" panose="020B0502020104020203" pitchFamily="34" charset="77"/>
              </a:rPr>
              <a:t>Merdan</a:t>
            </a:r>
            <a:r>
              <a:rPr lang="en-US" sz="1400" dirty="0">
                <a:solidFill>
                  <a:schemeClr val="tx1">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80146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D799D12-8F5C-6049-A8B2-FC94EAF6FD2F}"/>
              </a:ext>
            </a:extLst>
          </p:cNvPr>
          <p:cNvSpPr>
            <a:spLocks noGrp="1"/>
          </p:cNvSpPr>
          <p:nvPr>
            <p:ph type="title"/>
          </p:nvPr>
        </p:nvSpPr>
        <p:spPr/>
        <p:txBody>
          <a:bodyPr/>
          <a:lstStyle/>
          <a:p>
            <a:pPr>
              <a:lnSpc>
                <a:spcPct val="90000"/>
              </a:lnSpc>
            </a:pPr>
            <a:r>
              <a:rPr lang="en-US" b="1" dirty="0"/>
              <a:t> Welcome &amp; Introductions</a:t>
            </a:r>
          </a:p>
        </p:txBody>
      </p:sp>
    </p:spTree>
    <p:custDataLst>
      <p:tags r:id="rId1"/>
    </p:custDataLst>
    <p:extLst>
      <p:ext uri="{BB962C8B-B14F-4D97-AF65-F5344CB8AC3E}">
        <p14:creationId xmlns:p14="http://schemas.microsoft.com/office/powerpoint/2010/main" val="33428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FD119-55F2-457A-9AD0-9847D21B6A68}"/>
              </a:ext>
            </a:extLst>
          </p:cNvPr>
          <p:cNvSpPr>
            <a:spLocks noGrp="1"/>
          </p:cNvSpPr>
          <p:nvPr>
            <p:ph type="title"/>
          </p:nvPr>
        </p:nvSpPr>
        <p:spPr/>
        <p:txBody>
          <a:bodyPr/>
          <a:lstStyle/>
          <a:p>
            <a:r>
              <a:rPr lang="en-US" dirty="0"/>
              <a:t>Group Work Options </a:t>
            </a:r>
          </a:p>
        </p:txBody>
      </p:sp>
      <p:sp>
        <p:nvSpPr>
          <p:cNvPr id="13" name="Text Placeholder 12">
            <a:extLst>
              <a:ext uri="{FF2B5EF4-FFF2-40B4-BE49-F238E27FC236}">
                <a16:creationId xmlns:a16="http://schemas.microsoft.com/office/drawing/2014/main" id="{F7E2B089-5DDB-5344-B972-24966A81FBD0}"/>
              </a:ext>
            </a:extLst>
          </p:cNvPr>
          <p:cNvSpPr>
            <a:spLocks noGrp="1"/>
          </p:cNvSpPr>
          <p:nvPr>
            <p:ph type="body" sz="quarter" idx="10"/>
          </p:nvPr>
        </p:nvSpPr>
        <p:spPr/>
        <p:txBody>
          <a:bodyPr/>
          <a:lstStyle/>
          <a:p>
            <a:pPr lvl="0" algn="l">
              <a:spcAft>
                <a:spcPts val="600"/>
              </a:spcAft>
              <a:defRPr/>
            </a:pPr>
            <a:r>
              <a:rPr lang="en-US" sz="4800" dirty="0">
                <a:solidFill>
                  <a:srgbClr val="A6A7AC">
                    <a:lumMod val="50000"/>
                  </a:srgbClr>
                </a:solidFill>
              </a:rPr>
              <a:t>Social Norms Exploration Tool exercises in practice </a:t>
            </a:r>
            <a:r>
              <a:rPr lang="en-US" sz="4800" b="1" dirty="0">
                <a:solidFill>
                  <a:srgbClr val="A6A7AC">
                    <a:lumMod val="50000"/>
                  </a:srgbClr>
                </a:solidFill>
              </a:rPr>
              <a:t>for your program…</a:t>
            </a:r>
          </a:p>
          <a:p>
            <a:pPr marL="1371600" lvl="0" indent="-685800" algn="l">
              <a:spcBef>
                <a:spcPts val="600"/>
              </a:spcBef>
              <a:spcAft>
                <a:spcPts val="600"/>
              </a:spcAft>
              <a:buFont typeface="Arial" panose="020B0604020202020204" pitchFamily="34" charset="0"/>
              <a:buChar char="•"/>
              <a:defRPr/>
            </a:pPr>
            <a:r>
              <a:rPr lang="en-US" sz="4800" dirty="0">
                <a:solidFill>
                  <a:srgbClr val="A6A7AC">
                    <a:lumMod val="50000"/>
                  </a:srgbClr>
                </a:solidFill>
              </a:rPr>
              <a:t>Problem tree</a:t>
            </a:r>
          </a:p>
          <a:p>
            <a:pPr marL="1371600" lvl="0" indent="-685800" algn="l">
              <a:spcAft>
                <a:spcPts val="600"/>
              </a:spcAft>
              <a:buFont typeface="Arial" panose="020B0604020202020204" pitchFamily="34" charset="0"/>
              <a:buChar char="•"/>
              <a:defRPr/>
            </a:pPr>
            <a:r>
              <a:rPr lang="en-US" sz="4800" dirty="0">
                <a:solidFill>
                  <a:srgbClr val="A6A7AC">
                    <a:lumMod val="50000"/>
                  </a:srgbClr>
                </a:solidFill>
              </a:rPr>
              <a:t>Vignettes</a:t>
            </a:r>
          </a:p>
          <a:p>
            <a:pPr marL="1371600" lvl="0" indent="-685800" algn="l">
              <a:spcAft>
                <a:spcPts val="600"/>
              </a:spcAft>
              <a:buFont typeface="Arial" panose="020B0604020202020204" pitchFamily="34" charset="0"/>
              <a:buChar char="•"/>
              <a:defRPr/>
            </a:pPr>
            <a:r>
              <a:rPr lang="en-US" sz="4800" dirty="0">
                <a:solidFill>
                  <a:srgbClr val="A6A7AC">
                    <a:lumMod val="50000"/>
                  </a:srgbClr>
                </a:solidFill>
              </a:rPr>
              <a:t>Five whys</a:t>
            </a:r>
          </a:p>
          <a:p>
            <a:pPr lvl="0" algn="l">
              <a:defRPr/>
            </a:pPr>
            <a:endParaRPr lang="en-US" sz="4800" b="1" dirty="0">
              <a:solidFill>
                <a:srgbClr val="A6A7AC">
                  <a:lumMod val="50000"/>
                </a:srgbClr>
              </a:solidFill>
            </a:endParaRPr>
          </a:p>
          <a:p>
            <a:endParaRPr lang="en-US" dirty="0"/>
          </a:p>
        </p:txBody>
      </p:sp>
      <p:sp>
        <p:nvSpPr>
          <p:cNvPr id="14" name="Text Placeholder 13">
            <a:extLst>
              <a:ext uri="{FF2B5EF4-FFF2-40B4-BE49-F238E27FC236}">
                <a16:creationId xmlns:a16="http://schemas.microsoft.com/office/drawing/2014/main" id="{DDA23884-4B43-A142-8CD5-7CCB926E9834}"/>
              </a:ext>
            </a:extLst>
          </p:cNvPr>
          <p:cNvSpPr>
            <a:spLocks noGrp="1"/>
          </p:cNvSpPr>
          <p:nvPr>
            <p:ph type="body" sz="quarter" idx="11"/>
          </p:nvPr>
        </p:nvSpPr>
        <p:spPr/>
        <p:txBody>
          <a:bodyPr/>
          <a:lstStyle/>
          <a:p>
            <a:pPr lvl="0" algn="l">
              <a:spcAft>
                <a:spcPts val="600"/>
              </a:spcAft>
            </a:pPr>
            <a:r>
              <a:rPr lang="en-US" sz="4800" dirty="0">
                <a:solidFill>
                  <a:srgbClr val="A6A7AC">
                    <a:lumMod val="50000"/>
                  </a:srgbClr>
                </a:solidFill>
              </a:rPr>
              <a:t>Social Norms Exploration Tool exercises in practice </a:t>
            </a:r>
            <a:r>
              <a:rPr lang="en-US" sz="4800" b="1" dirty="0">
                <a:solidFill>
                  <a:srgbClr val="A6A7AC">
                    <a:lumMod val="50000"/>
                  </a:srgbClr>
                </a:solidFill>
              </a:rPr>
              <a:t>with a </a:t>
            </a:r>
            <a:r>
              <a:rPr lang="en-US" sz="4800" b="1" dirty="0" err="1">
                <a:solidFill>
                  <a:srgbClr val="A6A7AC">
                    <a:lumMod val="50000"/>
                  </a:srgbClr>
                </a:solidFill>
              </a:rPr>
              <a:t>sase</a:t>
            </a:r>
            <a:r>
              <a:rPr lang="en-US" sz="4800" b="1" dirty="0">
                <a:solidFill>
                  <a:srgbClr val="A6A7AC">
                    <a:lumMod val="50000"/>
                  </a:srgbClr>
                </a:solidFill>
              </a:rPr>
              <a:t> study…</a:t>
            </a:r>
          </a:p>
          <a:p>
            <a:pPr marL="1371600" lvl="0" indent="-685800" algn="l">
              <a:spcBef>
                <a:spcPts val="600"/>
              </a:spcBef>
              <a:spcAft>
                <a:spcPts val="600"/>
              </a:spcAft>
              <a:buFont typeface="Arial" panose="020B0604020202020204" pitchFamily="34" charset="0"/>
              <a:buChar char="•"/>
            </a:pPr>
            <a:r>
              <a:rPr lang="en-US" sz="4800" dirty="0">
                <a:solidFill>
                  <a:srgbClr val="A6A7AC">
                    <a:lumMod val="50000"/>
                  </a:srgbClr>
                </a:solidFill>
              </a:rPr>
              <a:t>Problem tree</a:t>
            </a:r>
          </a:p>
          <a:p>
            <a:pPr marL="1371600" lvl="0" indent="-685800" algn="l">
              <a:spcAft>
                <a:spcPts val="600"/>
              </a:spcAft>
              <a:buFont typeface="Arial" panose="020B0604020202020204" pitchFamily="34" charset="0"/>
              <a:buChar char="•"/>
            </a:pPr>
            <a:r>
              <a:rPr lang="en-US" sz="4800" dirty="0">
                <a:solidFill>
                  <a:srgbClr val="A6A7AC">
                    <a:lumMod val="50000"/>
                  </a:srgbClr>
                </a:solidFill>
              </a:rPr>
              <a:t>Vignettes</a:t>
            </a:r>
          </a:p>
          <a:p>
            <a:pPr marL="1371600" lvl="0" indent="-685800" algn="l">
              <a:spcAft>
                <a:spcPts val="600"/>
              </a:spcAft>
              <a:buFont typeface="Arial" panose="020B0604020202020204" pitchFamily="34" charset="0"/>
              <a:buChar char="•"/>
            </a:pPr>
            <a:r>
              <a:rPr lang="en-US" sz="4800" dirty="0">
                <a:solidFill>
                  <a:srgbClr val="A6A7AC">
                    <a:lumMod val="50000"/>
                  </a:srgbClr>
                </a:solidFill>
              </a:rPr>
              <a:t>Five whys</a:t>
            </a:r>
          </a:p>
          <a:p>
            <a:endParaRPr lang="en-US" dirty="0"/>
          </a:p>
        </p:txBody>
      </p:sp>
      <p:sp>
        <p:nvSpPr>
          <p:cNvPr id="15" name="Text Placeholder 14">
            <a:extLst>
              <a:ext uri="{FF2B5EF4-FFF2-40B4-BE49-F238E27FC236}">
                <a16:creationId xmlns:a16="http://schemas.microsoft.com/office/drawing/2014/main" id="{9424180B-4098-584C-AA1A-38F6869A1E65}"/>
              </a:ext>
            </a:extLst>
          </p:cNvPr>
          <p:cNvSpPr>
            <a:spLocks noGrp="1"/>
          </p:cNvSpPr>
          <p:nvPr>
            <p:ph type="body" sz="quarter" idx="16"/>
          </p:nvPr>
        </p:nvSpPr>
        <p:spPr/>
        <p:txBody>
          <a:bodyPr>
            <a:normAutofit fontScale="92500" lnSpcReduction="10000"/>
          </a:bodyPr>
          <a:lstStyle/>
          <a:p>
            <a:pPr lvl="0"/>
            <a:r>
              <a:rPr lang="en-US" dirty="0">
                <a:solidFill>
                  <a:srgbClr val="FFFFFF"/>
                </a:solidFill>
                <a:hlinkClick r:id="rId4" action="ppaction://hlinksldjump">
                  <a:extLst>
                    <a:ext uri="{A12FA001-AC4F-418D-AE19-62706E023703}">
                      <ahyp:hlinkClr xmlns="" xmlns:ahyp="http://schemas.microsoft.com/office/drawing/2018/hyperlinkcolor" val="tx"/>
                    </a:ext>
                  </a:extLst>
                </a:hlinkClick>
              </a:rPr>
              <a:t>OPTION ONE</a:t>
            </a:r>
          </a:p>
          <a:p>
            <a:endParaRPr lang="en-US" dirty="0">
              <a:solidFill>
                <a:srgbClr val="FFFFFF"/>
              </a:solidFill>
            </a:endParaRPr>
          </a:p>
        </p:txBody>
      </p:sp>
      <p:sp>
        <p:nvSpPr>
          <p:cNvPr id="16" name="Text Placeholder 15">
            <a:extLst>
              <a:ext uri="{FF2B5EF4-FFF2-40B4-BE49-F238E27FC236}">
                <a16:creationId xmlns:a16="http://schemas.microsoft.com/office/drawing/2014/main" id="{9A6460A4-E246-B940-9822-24099227BD52}"/>
              </a:ext>
            </a:extLst>
          </p:cNvPr>
          <p:cNvSpPr>
            <a:spLocks noGrp="1"/>
          </p:cNvSpPr>
          <p:nvPr>
            <p:ph type="body" sz="quarter" idx="17"/>
          </p:nvPr>
        </p:nvSpPr>
        <p:spPr/>
        <p:txBody>
          <a:bodyPr>
            <a:normAutofit fontScale="92500" lnSpcReduction="10000"/>
          </a:bodyPr>
          <a:lstStyle/>
          <a:p>
            <a:r>
              <a:rPr lang="en-US" u="sng" dirty="0"/>
              <a:t>OPTION TWO</a:t>
            </a:r>
          </a:p>
          <a:p>
            <a:endParaRPr lang="en-US" u="sng"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216829893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03176416"/>
              </p:ext>
            </p:extLst>
          </p:nvPr>
        </p:nvGraphicFramePr>
        <p:xfrm>
          <a:off x="863440" y="1031884"/>
          <a:ext cx="22574076" cy="11769716"/>
        </p:xfrm>
        <a:graphic>
          <a:graphicData uri="http://schemas.openxmlformats.org/drawingml/2006/table">
            <a:tbl>
              <a:tblPr firstRow="1" firstCol="1" bandRow="1"/>
              <a:tblGrid>
                <a:gridCol w="5974021">
                  <a:extLst>
                    <a:ext uri="{9D8B030D-6E8A-4147-A177-3AD203B41FA5}">
                      <a16:colId xmlns:a16="http://schemas.microsoft.com/office/drawing/2014/main" val="2919187471"/>
                    </a:ext>
                  </a:extLst>
                </a:gridCol>
                <a:gridCol w="6350316">
                  <a:extLst>
                    <a:ext uri="{9D8B030D-6E8A-4147-A177-3AD203B41FA5}">
                      <a16:colId xmlns:a16="http://schemas.microsoft.com/office/drawing/2014/main" val="1038353723"/>
                    </a:ext>
                  </a:extLst>
                </a:gridCol>
                <a:gridCol w="5177679">
                  <a:extLst>
                    <a:ext uri="{9D8B030D-6E8A-4147-A177-3AD203B41FA5}">
                      <a16:colId xmlns:a16="http://schemas.microsoft.com/office/drawing/2014/main" val="4098225211"/>
                    </a:ext>
                  </a:extLst>
                </a:gridCol>
                <a:gridCol w="5072060">
                  <a:extLst>
                    <a:ext uri="{9D8B030D-6E8A-4147-A177-3AD203B41FA5}">
                      <a16:colId xmlns:a16="http://schemas.microsoft.com/office/drawing/2014/main" val="2231523887"/>
                    </a:ext>
                  </a:extLst>
                </a:gridCol>
              </a:tblGrid>
              <a:tr h="1153957">
                <a:tc gridSpan="4">
                  <a:txBody>
                    <a:bodyPr/>
                    <a:lstStyle/>
                    <a:p>
                      <a:pPr marL="0" marR="0" algn="ctr">
                        <a:lnSpc>
                          <a:spcPct val="107000"/>
                        </a:lnSpc>
                        <a:spcBef>
                          <a:spcPts val="400"/>
                        </a:spcBef>
                        <a:spcAft>
                          <a:spcPts val="400"/>
                        </a:spcAft>
                      </a:pPr>
                      <a:r>
                        <a:rPr lang="en-US" sz="4800" b="1" dirty="0">
                          <a:solidFill>
                            <a:srgbClr val="FFFEFF"/>
                          </a:solidFill>
                          <a:effectLst/>
                          <a:latin typeface="+mn-lt"/>
                          <a:ea typeface="Calibri" panose="020F0502020204030204" pitchFamily="34" charset="0"/>
                          <a:cs typeface="Times New Roman" panose="02020603050405020304" pitchFamily="18" charset="0"/>
                        </a:rPr>
                        <a:t>Social Norms Exploration Exercises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5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1369406"/>
                  </a:ext>
                </a:extLst>
              </a:tr>
              <a:tr h="2164784">
                <a:tc>
                  <a:txBody>
                    <a:bodyPr/>
                    <a:lstStyle/>
                    <a:p>
                      <a:pPr marL="0" marR="0">
                        <a:lnSpc>
                          <a:spcPct val="107000"/>
                        </a:lnSpc>
                        <a:spcBef>
                          <a:spcPts val="0"/>
                        </a:spcBef>
                        <a:spcAft>
                          <a:spcPts val="0"/>
                        </a:spcAft>
                      </a:pPr>
                      <a:r>
                        <a:rPr lang="en-US" sz="28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Problem Tree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Five Whys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Vignette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5056"/>
                  </a:ext>
                </a:extLst>
              </a:tr>
              <a:tr h="3168483">
                <a:tc>
                  <a:txBody>
                    <a:bodyPr/>
                    <a:lstStyle/>
                    <a:p>
                      <a:pPr marL="166688" marR="0" indent="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Option 1: Using a Case Study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5760199"/>
                  </a:ext>
                </a:extLst>
              </a:tr>
              <a:tr h="1057851">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67904636"/>
                  </a:ext>
                </a:extLst>
              </a:tr>
              <a:tr h="4224641">
                <a:tc>
                  <a:txBody>
                    <a:bodyPr/>
                    <a:lstStyle/>
                    <a:p>
                      <a:pPr marL="166688" marR="0" indent="0" algn="l" defTabSz="825500" latinLnBrk="0">
                        <a:lnSpc>
                          <a:spcPct val="107000"/>
                        </a:lnSpc>
                        <a:spcBef>
                          <a:spcPts val="0"/>
                        </a:spcBef>
                        <a:spcAft>
                          <a:spcPts val="0"/>
                        </a:spcAft>
                        <a:buClrTx/>
                        <a:buSzTx/>
                        <a:buFontTx/>
                        <a:buNone/>
                        <a:tabLst/>
                      </a:pPr>
                      <a:r>
                        <a:rPr lang="en-US" sz="4400" b="0" i="0" u="none" strike="noStrike" cap="all" spc="400" baseline="0" dirty="0">
                          <a:ln>
                            <a:noFill/>
                          </a:ln>
                          <a:solidFill>
                            <a:schemeClr val="bg1">
                              <a:lumMod val="10000"/>
                            </a:schemeClr>
                          </a:solidFill>
                          <a:effectLst/>
                          <a:uFillTx/>
                          <a:latin typeface="+mn-lt"/>
                          <a:ea typeface="Calibri" panose="020F0502020204030204" pitchFamily="34" charset="0"/>
                          <a:cs typeface="Times New Roman" panose="02020603050405020304" pitchFamily="18" charset="0"/>
                          <a:sym typeface="Montserrat-Regular"/>
                        </a:rPr>
                        <a:t>Option 2: Using Your Program Intervention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424412"/>
                  </a:ext>
                </a:extLst>
              </a:tr>
            </a:tbl>
          </a:graphicData>
        </a:graphic>
      </p:graphicFrame>
    </p:spTree>
    <p:custDataLst>
      <p:tags r:id="rId1"/>
    </p:custDataLst>
    <p:extLst>
      <p:ext uri="{BB962C8B-B14F-4D97-AF65-F5344CB8AC3E}">
        <p14:creationId xmlns:p14="http://schemas.microsoft.com/office/powerpoint/2010/main" val="389778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F30AB52-11BA-2A42-A4F3-3110D4007173}"/>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p:pic>
      <p:sp>
        <p:nvSpPr>
          <p:cNvPr id="20" name="Title 19">
            <a:extLst>
              <a:ext uri="{FF2B5EF4-FFF2-40B4-BE49-F238E27FC236}">
                <a16:creationId xmlns:a16="http://schemas.microsoft.com/office/drawing/2014/main" id="{FCA7FE1D-F384-4F47-BFC7-9B8AEC472101}"/>
              </a:ext>
            </a:extLst>
          </p:cNvPr>
          <p:cNvSpPr>
            <a:spLocks noGrp="1"/>
          </p:cNvSpPr>
          <p:nvPr>
            <p:ph type="title"/>
          </p:nvPr>
        </p:nvSpPr>
        <p:spPr/>
        <p:txBody>
          <a:bodyPr/>
          <a:lstStyle/>
          <a:p>
            <a:pPr>
              <a:lnSpc>
                <a:spcPct val="90000"/>
              </a:lnSpc>
            </a:pPr>
            <a:r>
              <a:rPr lang="en-US" b="1" dirty="0"/>
              <a:t>Instructions</a:t>
            </a:r>
          </a:p>
        </p:txBody>
      </p:sp>
      <p:sp>
        <p:nvSpPr>
          <p:cNvPr id="21" name="Text Placeholder 20">
            <a:extLst>
              <a:ext uri="{FF2B5EF4-FFF2-40B4-BE49-F238E27FC236}">
                <a16:creationId xmlns:a16="http://schemas.microsoft.com/office/drawing/2014/main" id="{D3488A12-5EB6-B147-9C71-E50991DD1AC8}"/>
              </a:ext>
            </a:extLst>
          </p:cNvPr>
          <p:cNvSpPr>
            <a:spLocks noGrp="1"/>
          </p:cNvSpPr>
          <p:nvPr>
            <p:ph type="body" idx="1"/>
          </p:nvPr>
        </p:nvSpPr>
        <p:spPr>
          <a:xfrm>
            <a:off x="9719430" y="3650847"/>
            <a:ext cx="10959448" cy="8972513"/>
          </a:xfrm>
        </p:spPr>
        <p:txBody>
          <a:bodyPr>
            <a:normAutofit/>
          </a:bodyPr>
          <a:lstStyle/>
          <a:p>
            <a:pPr marL="717550" indent="-742950" algn="l">
              <a:lnSpc>
                <a:spcPct val="100000"/>
              </a:lnSpc>
              <a:buClr>
                <a:srgbClr val="000000"/>
              </a:buClr>
              <a:buFont typeface="+mj-lt"/>
              <a:buAutoNum type="arabicPeriod"/>
            </a:pPr>
            <a:r>
              <a:rPr lang="en-US" sz="4800" dirty="0"/>
              <a:t>In your breakout room, review the case study information again. </a:t>
            </a:r>
          </a:p>
          <a:p>
            <a:pPr marL="717550" indent="-742950" algn="l">
              <a:lnSpc>
                <a:spcPct val="100000"/>
              </a:lnSpc>
              <a:buClr>
                <a:srgbClr val="000000"/>
              </a:buClr>
              <a:buFont typeface="+mj-lt"/>
              <a:buAutoNum type="arabicPeriod"/>
            </a:pPr>
            <a:r>
              <a:rPr lang="en-US" sz="4800" dirty="0"/>
              <a:t>Review your “assigned</a:t>
            </a:r>
            <a:r>
              <a:rPr lang="en-US" dirty="0"/>
              <a:t>”</a:t>
            </a:r>
            <a:r>
              <a:rPr lang="en-US" sz="4800" dirty="0"/>
              <a:t> SNET exercise (either vignettes or </a:t>
            </a:r>
            <a:r>
              <a:rPr lang="en-US" dirty="0"/>
              <a:t>five</a:t>
            </a:r>
            <a:r>
              <a:rPr lang="en-US" sz="4800" dirty="0"/>
              <a:t> </a:t>
            </a:r>
            <a:r>
              <a:rPr lang="en-US" dirty="0"/>
              <a:t>w</a:t>
            </a:r>
            <a:r>
              <a:rPr lang="en-US" sz="4800" dirty="0"/>
              <a:t>hys). </a:t>
            </a:r>
          </a:p>
          <a:p>
            <a:pPr marL="717550" indent="-742950" algn="l">
              <a:lnSpc>
                <a:spcPct val="100000"/>
              </a:lnSpc>
              <a:buClr>
                <a:srgbClr val="000000"/>
              </a:buClr>
              <a:buFont typeface="+mj-lt"/>
              <a:buAutoNum type="arabicPeriod"/>
            </a:pPr>
            <a:r>
              <a:rPr lang="en-US" sz="4800" dirty="0"/>
              <a:t>Discuss to rapidly determine reference groups. Complete the exercise for the tool you selected and record your work on the Google sheet. </a:t>
            </a:r>
          </a:p>
          <a:p>
            <a:pPr marL="717550" indent="-742950" algn="l">
              <a:lnSpc>
                <a:spcPct val="100000"/>
              </a:lnSpc>
              <a:buClr>
                <a:srgbClr val="000000"/>
              </a:buClr>
              <a:buFont typeface="+mj-lt"/>
              <a:buAutoNum type="arabicPeriod"/>
            </a:pPr>
            <a:r>
              <a:rPr lang="en-US" sz="4800" dirty="0"/>
              <a:t>Prepare to share the results of your group work using Handout 4C. </a:t>
            </a:r>
          </a:p>
        </p:txBody>
      </p:sp>
      <p:sp>
        <p:nvSpPr>
          <p:cNvPr id="22" name="Text Placeholder 21">
            <a:extLst>
              <a:ext uri="{FF2B5EF4-FFF2-40B4-BE49-F238E27FC236}">
                <a16:creationId xmlns:a16="http://schemas.microsoft.com/office/drawing/2014/main" id="{0A5C3871-24A8-2647-9CDA-421C85ACAA98}"/>
              </a:ext>
            </a:extLst>
          </p:cNvPr>
          <p:cNvSpPr>
            <a:spLocks noGrp="1"/>
          </p:cNvSpPr>
          <p:nvPr>
            <p:ph type="body" idx="3"/>
          </p:nvPr>
        </p:nvSpPr>
        <p:spPr/>
        <p:txBody>
          <a:bodyPr/>
          <a:lstStyle/>
          <a:p>
            <a:r>
              <a:rPr lang="en-US" dirty="0"/>
              <a:t>GROUP ACTIVITY</a:t>
            </a:r>
          </a:p>
          <a:p>
            <a:endParaRPr lang="en-US" dirty="0"/>
          </a:p>
        </p:txBody>
      </p:sp>
      <p:grpSp>
        <p:nvGrpSpPr>
          <p:cNvPr id="23" name="Group 22">
            <a:extLst>
              <a:ext uri="{FF2B5EF4-FFF2-40B4-BE49-F238E27FC236}">
                <a16:creationId xmlns:a16="http://schemas.microsoft.com/office/drawing/2014/main" id="{E9FA1E81-C4A3-A94F-9CCA-A68E0B2805C3}"/>
              </a:ext>
            </a:extLst>
          </p:cNvPr>
          <p:cNvGrpSpPr/>
          <p:nvPr/>
        </p:nvGrpSpPr>
        <p:grpSpPr>
          <a:xfrm>
            <a:off x="760017" y="1281805"/>
            <a:ext cx="3532094" cy="3532094"/>
            <a:chOff x="1368325" y="1090737"/>
            <a:chExt cx="3532094" cy="3532094"/>
          </a:xfrm>
        </p:grpSpPr>
        <p:sp>
          <p:nvSpPr>
            <p:cNvPr id="24" name="Oval 23">
              <a:extLst>
                <a:ext uri="{FF2B5EF4-FFF2-40B4-BE49-F238E27FC236}">
                  <a16:creationId xmlns:a16="http://schemas.microsoft.com/office/drawing/2014/main" id="{8A7DC411-1977-7648-9467-C11F43C380DA}"/>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5" name="Graphic 24" descr="Cheers outline">
              <a:extLst>
                <a:ext uri="{FF2B5EF4-FFF2-40B4-BE49-F238E27FC236}">
                  <a16:creationId xmlns:a16="http://schemas.microsoft.com/office/drawing/2014/main" id="{6B68192F-5ED1-0947-86AE-BE205B60C3B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grpSp>
        <p:nvGrpSpPr>
          <p:cNvPr id="13" name="Group 12">
            <a:extLst>
              <a:ext uri="{FF2B5EF4-FFF2-40B4-BE49-F238E27FC236}">
                <a16:creationId xmlns:a16="http://schemas.microsoft.com/office/drawing/2014/main" id="{1DC7BBD7-1156-2544-8A0B-8E91B0A06CAD}"/>
              </a:ext>
            </a:extLst>
          </p:cNvPr>
          <p:cNvGrpSpPr/>
          <p:nvPr/>
        </p:nvGrpSpPr>
        <p:grpSpPr>
          <a:xfrm>
            <a:off x="2372432" y="7651593"/>
            <a:ext cx="2526654" cy="2526654"/>
            <a:chOff x="4969172" y="7651592"/>
            <a:chExt cx="2526654" cy="2526654"/>
          </a:xfrm>
        </p:grpSpPr>
        <p:sp>
          <p:nvSpPr>
            <p:cNvPr id="14" name="Oval 13">
              <a:extLst>
                <a:ext uri="{FF2B5EF4-FFF2-40B4-BE49-F238E27FC236}">
                  <a16:creationId xmlns:a16="http://schemas.microsoft.com/office/drawing/2014/main" id="{B01CEBFF-19E5-2A47-BA03-94C0DA90D23E}"/>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5" name="TextBox 14">
              <a:extLst>
                <a:ext uri="{FF2B5EF4-FFF2-40B4-BE49-F238E27FC236}">
                  <a16:creationId xmlns:a16="http://schemas.microsoft.com/office/drawing/2014/main" id="{E745EC13-DFA3-F340-9333-719E9DB1D586}"/>
                </a:ext>
              </a:extLst>
            </p:cNvPr>
            <p:cNvSpPr txBox="1"/>
            <p:nvPr/>
          </p:nvSpPr>
          <p:spPr>
            <a:xfrm>
              <a:off x="5171151" y="8498825"/>
              <a:ext cx="2122697"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79456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6627242-8E0D-6340-B206-2DAC26A6BB04}"/>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p:pic>
      <p:sp>
        <p:nvSpPr>
          <p:cNvPr id="19" name="Title 18">
            <a:extLst>
              <a:ext uri="{FF2B5EF4-FFF2-40B4-BE49-F238E27FC236}">
                <a16:creationId xmlns:a16="http://schemas.microsoft.com/office/drawing/2014/main" id="{1075E9B3-FBF5-4C49-99AF-F185141A7979}"/>
              </a:ext>
            </a:extLst>
          </p:cNvPr>
          <p:cNvSpPr>
            <a:spLocks noGrp="1"/>
          </p:cNvSpPr>
          <p:nvPr>
            <p:ph type="title"/>
          </p:nvPr>
        </p:nvSpPr>
        <p:spPr/>
        <p:txBody>
          <a:bodyPr/>
          <a:lstStyle/>
          <a:p>
            <a:pPr>
              <a:lnSpc>
                <a:spcPct val="90000"/>
              </a:lnSpc>
            </a:pPr>
            <a:r>
              <a:rPr lang="en-US" b="1" dirty="0"/>
              <a:t>Questions to Consider for Your Report Out</a:t>
            </a:r>
            <a:br>
              <a:rPr lang="en-US" b="1" dirty="0"/>
            </a:br>
            <a:endParaRPr lang="en-US" b="1" dirty="0"/>
          </a:p>
        </p:txBody>
      </p:sp>
      <p:sp>
        <p:nvSpPr>
          <p:cNvPr id="20" name="Text Placeholder 19">
            <a:extLst>
              <a:ext uri="{FF2B5EF4-FFF2-40B4-BE49-F238E27FC236}">
                <a16:creationId xmlns:a16="http://schemas.microsoft.com/office/drawing/2014/main" id="{902A00B6-3237-0240-A88E-A24F0C917AEE}"/>
              </a:ext>
            </a:extLst>
          </p:cNvPr>
          <p:cNvSpPr>
            <a:spLocks noGrp="1"/>
          </p:cNvSpPr>
          <p:nvPr>
            <p:ph type="body" idx="1"/>
          </p:nvPr>
        </p:nvSpPr>
        <p:spPr>
          <a:xfrm>
            <a:off x="9719430" y="5992977"/>
            <a:ext cx="10959448" cy="6919912"/>
          </a:xfrm>
        </p:spPr>
        <p:txBody>
          <a:bodyPr>
            <a:normAutofit/>
          </a:bodyPr>
          <a:lstStyle/>
          <a:p>
            <a:pPr marL="717550" lvl="0" indent="-742950" algn="l">
              <a:lnSpc>
                <a:spcPct val="100000"/>
              </a:lnSpc>
              <a:buClr>
                <a:srgbClr val="000000"/>
              </a:buClr>
              <a:buFont typeface="+mj-lt"/>
              <a:buAutoNum type="arabicPeriod"/>
            </a:pPr>
            <a:r>
              <a:rPr lang="en-US" dirty="0"/>
              <a:t>Describe your activity to the other groups (five whys or vignette).</a:t>
            </a:r>
          </a:p>
          <a:p>
            <a:pPr marL="717550" lvl="0" indent="-742950" algn="l">
              <a:lnSpc>
                <a:spcPct val="100000"/>
              </a:lnSpc>
              <a:buClr>
                <a:srgbClr val="000000"/>
              </a:buClr>
              <a:buFont typeface="+mj-lt"/>
              <a:buAutoNum type="arabicPeriod"/>
            </a:pPr>
            <a:r>
              <a:rPr lang="en-US" dirty="0"/>
              <a:t>Did your assessment answer the four critical social norms exploration questions?</a:t>
            </a:r>
          </a:p>
          <a:p>
            <a:pPr marL="717550" lvl="0" indent="-742950" algn="l">
              <a:lnSpc>
                <a:spcPct val="100000"/>
              </a:lnSpc>
              <a:buClr>
                <a:srgbClr val="000000"/>
              </a:buClr>
              <a:buFont typeface="+mj-lt"/>
              <a:buAutoNum type="arabicPeriod"/>
            </a:pPr>
            <a:r>
              <a:rPr lang="en-US" dirty="0"/>
              <a:t>Who were the reference groups identified?</a:t>
            </a:r>
          </a:p>
          <a:p>
            <a:pPr marL="717550" lvl="0" indent="-742950" algn="l">
              <a:lnSpc>
                <a:spcPct val="100000"/>
              </a:lnSpc>
              <a:buClr>
                <a:srgbClr val="000000"/>
              </a:buClr>
              <a:buFont typeface="+mj-lt"/>
              <a:buAutoNum type="arabicPeriod"/>
            </a:pPr>
            <a:r>
              <a:rPr lang="en-US" dirty="0"/>
              <a:t>What social norms emerged? </a:t>
            </a:r>
          </a:p>
          <a:p>
            <a:pPr marL="717550" lvl="0" indent="-742950" algn="l">
              <a:lnSpc>
                <a:spcPct val="100000"/>
              </a:lnSpc>
              <a:buClr>
                <a:srgbClr val="000000"/>
              </a:buClr>
              <a:buFont typeface="+mj-lt"/>
              <a:buAutoNum type="arabicPeriod"/>
            </a:pPr>
            <a:r>
              <a:rPr lang="en-US" dirty="0"/>
              <a:t>What other factors emerged?</a:t>
            </a:r>
          </a:p>
        </p:txBody>
      </p:sp>
      <p:sp>
        <p:nvSpPr>
          <p:cNvPr id="21" name="Text Placeholder 20">
            <a:extLst>
              <a:ext uri="{FF2B5EF4-FFF2-40B4-BE49-F238E27FC236}">
                <a16:creationId xmlns:a16="http://schemas.microsoft.com/office/drawing/2014/main" id="{0A8F9BAE-0537-DD4C-BB31-6749947E4ECD}"/>
              </a:ext>
            </a:extLst>
          </p:cNvPr>
          <p:cNvSpPr>
            <a:spLocks noGrp="1"/>
          </p:cNvSpPr>
          <p:nvPr>
            <p:ph type="body" idx="3"/>
          </p:nvPr>
        </p:nvSpPr>
        <p:spPr/>
        <p:txBody>
          <a:bodyPr/>
          <a:lstStyle/>
          <a:p>
            <a:r>
              <a:rPr lang="en-US" dirty="0"/>
              <a:t>GROUP ACTIVITY</a:t>
            </a:r>
          </a:p>
          <a:p>
            <a:endParaRPr lang="en-US" dirty="0"/>
          </a:p>
        </p:txBody>
      </p:sp>
      <p:grpSp>
        <p:nvGrpSpPr>
          <p:cNvPr id="22" name="Group 21">
            <a:extLst>
              <a:ext uri="{FF2B5EF4-FFF2-40B4-BE49-F238E27FC236}">
                <a16:creationId xmlns:a16="http://schemas.microsoft.com/office/drawing/2014/main" id="{2164CE9D-E955-8F4C-81B7-54B40A18BD65}"/>
              </a:ext>
            </a:extLst>
          </p:cNvPr>
          <p:cNvGrpSpPr/>
          <p:nvPr/>
        </p:nvGrpSpPr>
        <p:grpSpPr>
          <a:xfrm>
            <a:off x="760017" y="1281805"/>
            <a:ext cx="3532094" cy="3532094"/>
            <a:chOff x="1368325" y="1090737"/>
            <a:chExt cx="3532094" cy="3532094"/>
          </a:xfrm>
        </p:grpSpPr>
        <p:sp>
          <p:nvSpPr>
            <p:cNvPr id="23" name="Oval 22">
              <a:extLst>
                <a:ext uri="{FF2B5EF4-FFF2-40B4-BE49-F238E27FC236}">
                  <a16:creationId xmlns:a16="http://schemas.microsoft.com/office/drawing/2014/main" id="{38EA9E28-63DF-7D4C-867D-31111F74D348}"/>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4" name="Graphic 23" descr="Cheers outline">
              <a:extLst>
                <a:ext uri="{FF2B5EF4-FFF2-40B4-BE49-F238E27FC236}">
                  <a16:creationId xmlns:a16="http://schemas.microsoft.com/office/drawing/2014/main" id="{9E5A8610-A688-A84F-9C9F-FA2226BD3DF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grpSp>
        <p:nvGrpSpPr>
          <p:cNvPr id="12" name="Group 11">
            <a:extLst>
              <a:ext uri="{FF2B5EF4-FFF2-40B4-BE49-F238E27FC236}">
                <a16:creationId xmlns:a16="http://schemas.microsoft.com/office/drawing/2014/main" id="{6DD128FE-F1FA-C945-8DB6-67165A933F16}"/>
              </a:ext>
            </a:extLst>
          </p:cNvPr>
          <p:cNvGrpSpPr/>
          <p:nvPr/>
        </p:nvGrpSpPr>
        <p:grpSpPr>
          <a:xfrm>
            <a:off x="2372432" y="7651593"/>
            <a:ext cx="2526654" cy="2526654"/>
            <a:chOff x="4969172" y="7651592"/>
            <a:chExt cx="2526654" cy="2526654"/>
          </a:xfrm>
        </p:grpSpPr>
        <p:sp>
          <p:nvSpPr>
            <p:cNvPr id="14" name="Oval 13">
              <a:extLst>
                <a:ext uri="{FF2B5EF4-FFF2-40B4-BE49-F238E27FC236}">
                  <a16:creationId xmlns:a16="http://schemas.microsoft.com/office/drawing/2014/main" id="{B4043703-964B-604A-9102-25FD6D8053A0}"/>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5" name="TextBox 14">
              <a:extLst>
                <a:ext uri="{FF2B5EF4-FFF2-40B4-BE49-F238E27FC236}">
                  <a16:creationId xmlns:a16="http://schemas.microsoft.com/office/drawing/2014/main" id="{39B8FD64-2261-664C-AF27-32A84C390D96}"/>
                </a:ext>
              </a:extLst>
            </p:cNvPr>
            <p:cNvSpPr txBox="1"/>
            <p:nvPr/>
          </p:nvSpPr>
          <p:spPr>
            <a:xfrm>
              <a:off x="5171151" y="8498825"/>
              <a:ext cx="2122697"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80231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06B14934-9A1C-A849-B027-1AE56E1CB31C}"/>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1823" r="21245"/>
          <a:stretch/>
        </p:blipFill>
        <p:spPr>
          <a:xfrm>
            <a:off x="2511325" y="3446449"/>
            <a:ext cx="5862918" cy="5862918"/>
          </a:xfrm>
          <a:solidFill>
            <a:srgbClr val="2E2C22"/>
          </a:solidFill>
        </p:spPr>
      </p:pic>
      <p:sp>
        <p:nvSpPr>
          <p:cNvPr id="30" name="Title 29">
            <a:extLst>
              <a:ext uri="{FF2B5EF4-FFF2-40B4-BE49-F238E27FC236}">
                <a16:creationId xmlns:a16="http://schemas.microsoft.com/office/drawing/2014/main" id="{F16661C6-FB98-D241-B3D5-98691CB23F4D}"/>
              </a:ext>
            </a:extLst>
          </p:cNvPr>
          <p:cNvSpPr>
            <a:spLocks noGrp="1"/>
          </p:cNvSpPr>
          <p:nvPr>
            <p:ph type="title"/>
          </p:nvPr>
        </p:nvSpPr>
        <p:spPr/>
        <p:txBody>
          <a:bodyPr/>
          <a:lstStyle/>
          <a:p>
            <a:pPr>
              <a:lnSpc>
                <a:spcPct val="90000"/>
              </a:lnSpc>
            </a:pPr>
            <a:r>
              <a:rPr lang="en-US" b="1" dirty="0"/>
              <a:t>Five Whys</a:t>
            </a:r>
          </a:p>
        </p:txBody>
      </p:sp>
      <p:sp>
        <p:nvSpPr>
          <p:cNvPr id="31" name="Text Placeholder 30">
            <a:extLst>
              <a:ext uri="{FF2B5EF4-FFF2-40B4-BE49-F238E27FC236}">
                <a16:creationId xmlns:a16="http://schemas.microsoft.com/office/drawing/2014/main" id="{1239F812-83C4-404B-B8A8-F8E663CB60B6}"/>
              </a:ext>
            </a:extLst>
          </p:cNvPr>
          <p:cNvSpPr>
            <a:spLocks noGrp="1"/>
          </p:cNvSpPr>
          <p:nvPr>
            <p:ph type="body" idx="1"/>
          </p:nvPr>
        </p:nvSpPr>
        <p:spPr>
          <a:xfrm>
            <a:off x="9719430" y="3650847"/>
            <a:ext cx="13201530" cy="9493605"/>
          </a:xfrm>
        </p:spPr>
        <p:txBody>
          <a:bodyPr>
            <a:noAutofit/>
          </a:bodyPr>
          <a:lstStyle/>
          <a:p>
            <a:pPr marL="717550" indent="-742950" algn="l">
              <a:lnSpc>
                <a:spcPct val="100000"/>
              </a:lnSpc>
              <a:buClr>
                <a:srgbClr val="000000"/>
              </a:buClr>
              <a:buFont typeface="+mj-lt"/>
              <a:buAutoNum type="arabicPeriod"/>
              <a:defRPr/>
            </a:pPr>
            <a:r>
              <a:rPr lang="en-US" dirty="0">
                <a:sym typeface="PT Sans"/>
              </a:rPr>
              <a:t>In your group, select one of the behaviors of interest from the case study and ask, “why does this happen?”</a:t>
            </a:r>
          </a:p>
          <a:p>
            <a:pPr marL="717550" indent="-742950" algn="l">
              <a:lnSpc>
                <a:spcPct val="100000"/>
              </a:lnSpc>
              <a:buClr>
                <a:srgbClr val="000000"/>
              </a:buClr>
              <a:buFont typeface="+mj-lt"/>
              <a:buAutoNum type="arabicPeriod"/>
              <a:defRPr/>
            </a:pPr>
            <a:r>
              <a:rPr lang="en-US" dirty="0">
                <a:sym typeface="PT Sans"/>
              </a:rPr>
              <a:t>For each explanation that emerges, ask “why?’ again four more times, diving deeper into each explanation given (you’ll do this for each “why” you listed at first).</a:t>
            </a:r>
          </a:p>
          <a:p>
            <a:pPr marL="717550" indent="-742950" algn="l">
              <a:lnSpc>
                <a:spcPct val="100000"/>
              </a:lnSpc>
              <a:buClr>
                <a:srgbClr val="000000"/>
              </a:buClr>
              <a:buFont typeface="+mj-lt"/>
              <a:buAutoNum type="arabicPeriod"/>
              <a:defRPr/>
            </a:pPr>
            <a:r>
              <a:rPr lang="en-US" dirty="0">
                <a:sym typeface="PT Sans"/>
              </a:rPr>
              <a:t>Examine the factors that emerged and circle any that are norms-focused.</a:t>
            </a:r>
          </a:p>
          <a:p>
            <a:pPr marL="717550" indent="-742950" algn="l">
              <a:lnSpc>
                <a:spcPct val="100000"/>
              </a:lnSpc>
              <a:buClr>
                <a:srgbClr val="000000"/>
              </a:buClr>
              <a:buFont typeface="+mj-lt"/>
              <a:buAutoNum type="arabicPeriod"/>
              <a:defRPr/>
            </a:pPr>
            <a:r>
              <a:rPr lang="en-US" dirty="0">
                <a:sym typeface="PT Sans"/>
              </a:rPr>
              <a:t>Once selected, discuss of each of the circled norms-focused factors. Why do these happen? Are there positive or negative sanctions for complying?</a:t>
            </a:r>
          </a:p>
        </p:txBody>
      </p:sp>
      <p:sp>
        <p:nvSpPr>
          <p:cNvPr id="32" name="Text Placeholder 31">
            <a:extLst>
              <a:ext uri="{FF2B5EF4-FFF2-40B4-BE49-F238E27FC236}">
                <a16:creationId xmlns:a16="http://schemas.microsoft.com/office/drawing/2014/main" id="{962E68BF-8C56-174F-A078-921C3307B102}"/>
              </a:ext>
            </a:extLst>
          </p:cNvPr>
          <p:cNvSpPr>
            <a:spLocks noGrp="1"/>
          </p:cNvSpPr>
          <p:nvPr>
            <p:ph type="body" idx="3"/>
          </p:nvPr>
        </p:nvSpPr>
        <p:spPr>
          <a:xfrm>
            <a:off x="9719430" y="1092639"/>
            <a:ext cx="12530970" cy="577850"/>
          </a:xfrm>
        </p:spPr>
        <p:txBody>
          <a:bodyPr/>
          <a:lstStyle/>
          <a:p>
            <a:pPr algn="l" hangingPunct="1"/>
            <a:r>
              <a:rPr lang="en-US" dirty="0"/>
              <a:t>GROUP WORK BREAKOUT ACTIVITY 1—FIVE WHYS </a:t>
            </a:r>
          </a:p>
          <a:p>
            <a:endParaRPr lang="en-US" dirty="0"/>
          </a:p>
        </p:txBody>
      </p:sp>
      <p:grpSp>
        <p:nvGrpSpPr>
          <p:cNvPr id="18" name="Group 17">
            <a:extLst>
              <a:ext uri="{FF2B5EF4-FFF2-40B4-BE49-F238E27FC236}">
                <a16:creationId xmlns:a16="http://schemas.microsoft.com/office/drawing/2014/main" id="{D322D8C2-EE79-104B-8409-ECC8EF720A1B}"/>
              </a:ext>
            </a:extLst>
          </p:cNvPr>
          <p:cNvGrpSpPr/>
          <p:nvPr/>
        </p:nvGrpSpPr>
        <p:grpSpPr>
          <a:xfrm>
            <a:off x="760017" y="1281805"/>
            <a:ext cx="3532094" cy="3532094"/>
            <a:chOff x="1368325" y="1090737"/>
            <a:chExt cx="3532094" cy="3532094"/>
          </a:xfrm>
        </p:grpSpPr>
        <p:sp>
          <p:nvSpPr>
            <p:cNvPr id="19" name="Oval 18">
              <a:extLst>
                <a:ext uri="{FF2B5EF4-FFF2-40B4-BE49-F238E27FC236}">
                  <a16:creationId xmlns:a16="http://schemas.microsoft.com/office/drawing/2014/main" id="{E51B6157-A149-6B4E-AAFE-A5E05A976056}"/>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0" name="Graphic 19" descr="Cheers outline">
              <a:extLst>
                <a:ext uri="{FF2B5EF4-FFF2-40B4-BE49-F238E27FC236}">
                  <a16:creationId xmlns:a16="http://schemas.microsoft.com/office/drawing/2014/main" id="{6100174B-B1FF-614A-90BD-C44FEF3EA3B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33" name="TextBox 32">
            <a:extLst>
              <a:ext uri="{FF2B5EF4-FFF2-40B4-BE49-F238E27FC236}">
                <a16:creationId xmlns:a16="http://schemas.microsoft.com/office/drawing/2014/main" id="{EF382EB2-DF81-F445-9593-3C6D0E494D18}"/>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grpSp>
        <p:nvGrpSpPr>
          <p:cNvPr id="13" name="Group 12">
            <a:extLst>
              <a:ext uri="{FF2B5EF4-FFF2-40B4-BE49-F238E27FC236}">
                <a16:creationId xmlns:a16="http://schemas.microsoft.com/office/drawing/2014/main" id="{1163BC78-C676-A84E-95E7-E6E930F6656F}"/>
              </a:ext>
            </a:extLst>
          </p:cNvPr>
          <p:cNvGrpSpPr/>
          <p:nvPr/>
        </p:nvGrpSpPr>
        <p:grpSpPr>
          <a:xfrm>
            <a:off x="2372432" y="7651593"/>
            <a:ext cx="2526654" cy="2526654"/>
            <a:chOff x="4969172" y="7651592"/>
            <a:chExt cx="2526654" cy="2526654"/>
          </a:xfrm>
        </p:grpSpPr>
        <p:sp>
          <p:nvSpPr>
            <p:cNvPr id="14" name="Oval 13">
              <a:extLst>
                <a:ext uri="{FF2B5EF4-FFF2-40B4-BE49-F238E27FC236}">
                  <a16:creationId xmlns:a16="http://schemas.microsoft.com/office/drawing/2014/main" id="{E552AEB3-43E6-C848-8E76-1623C0A86264}"/>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5" name="TextBox 14">
              <a:extLst>
                <a:ext uri="{FF2B5EF4-FFF2-40B4-BE49-F238E27FC236}">
                  <a16:creationId xmlns:a16="http://schemas.microsoft.com/office/drawing/2014/main" id="{990B01C5-E2B3-7E46-B4AB-B10008D2185E}"/>
                </a:ext>
              </a:extLst>
            </p:cNvPr>
            <p:cNvSpPr txBox="1"/>
            <p:nvPr/>
          </p:nvSpPr>
          <p:spPr>
            <a:xfrm>
              <a:off x="5171151" y="8498825"/>
              <a:ext cx="2122697"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213098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71FB94A-F13D-3A41-8526-B3A669AEE0E7}"/>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1875" r="21875"/>
          <a:stretch/>
        </p:blipFill>
        <p:spPr>
          <a:xfrm>
            <a:off x="2511325" y="3446449"/>
            <a:ext cx="5862918" cy="5862918"/>
          </a:xfrm>
          <a:solidFill>
            <a:srgbClr val="2E2C22"/>
          </a:solidFill>
        </p:spPr>
      </p:pic>
      <p:sp>
        <p:nvSpPr>
          <p:cNvPr id="5" name="Title 4">
            <a:extLst>
              <a:ext uri="{FF2B5EF4-FFF2-40B4-BE49-F238E27FC236}">
                <a16:creationId xmlns:a16="http://schemas.microsoft.com/office/drawing/2014/main" id="{0EF8613E-A0C2-434C-A326-29ECADDA9D69}"/>
              </a:ext>
            </a:extLst>
          </p:cNvPr>
          <p:cNvSpPr>
            <a:spLocks noGrp="1"/>
          </p:cNvSpPr>
          <p:nvPr>
            <p:ph type="title"/>
          </p:nvPr>
        </p:nvSpPr>
        <p:spPr/>
        <p:txBody>
          <a:bodyPr/>
          <a:lstStyle/>
          <a:p>
            <a:pPr>
              <a:lnSpc>
                <a:spcPct val="90000"/>
              </a:lnSpc>
            </a:pPr>
            <a:r>
              <a:rPr lang="en-US" b="1" dirty="0"/>
              <a:t>Vignettes </a:t>
            </a:r>
          </a:p>
        </p:txBody>
      </p:sp>
      <p:sp>
        <p:nvSpPr>
          <p:cNvPr id="7" name="Text Placeholder 6">
            <a:extLst>
              <a:ext uri="{FF2B5EF4-FFF2-40B4-BE49-F238E27FC236}">
                <a16:creationId xmlns:a16="http://schemas.microsoft.com/office/drawing/2014/main" id="{50F2DCAC-1958-6E4B-8671-523DA31E100A}"/>
              </a:ext>
            </a:extLst>
          </p:cNvPr>
          <p:cNvSpPr>
            <a:spLocks noGrp="1"/>
          </p:cNvSpPr>
          <p:nvPr>
            <p:ph type="body" idx="1"/>
          </p:nvPr>
        </p:nvSpPr>
        <p:spPr>
          <a:xfrm>
            <a:off x="9719430" y="3634778"/>
            <a:ext cx="13059290" cy="10081222"/>
          </a:xfrm>
        </p:spPr>
        <p:txBody>
          <a:bodyPr>
            <a:normAutofit fontScale="70000" lnSpcReduction="20000"/>
          </a:bodyPr>
          <a:lstStyle/>
          <a:p>
            <a:pPr marL="717550" indent="-742950" algn="l">
              <a:lnSpc>
                <a:spcPct val="120000"/>
              </a:lnSpc>
              <a:buClr>
                <a:srgbClr val="000000"/>
              </a:buClr>
              <a:buFont typeface="+mj-lt"/>
              <a:buAutoNum type="arabicPeriod"/>
              <a:defRPr/>
            </a:pPr>
            <a:r>
              <a:rPr lang="en-US" sz="5700" dirty="0">
                <a:sym typeface="PT Sans"/>
              </a:rPr>
              <a:t>Using the case study, develop a vignette (short story) for group discussions that focuses on one behavior that you think would be contextually relevant. </a:t>
            </a:r>
          </a:p>
          <a:p>
            <a:pPr marL="717550" indent="-742950" algn="l">
              <a:lnSpc>
                <a:spcPct val="120000"/>
              </a:lnSpc>
              <a:buClr>
                <a:srgbClr val="000000"/>
              </a:buClr>
              <a:buFont typeface="+mj-lt"/>
              <a:buAutoNum type="arabicPeriod"/>
              <a:defRPr/>
            </a:pPr>
            <a:r>
              <a:rPr lang="en-US" sz="5700" dirty="0">
                <a:sym typeface="PT Sans"/>
              </a:rPr>
              <a:t>Your vignette should be a story and have the following elements:</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en-US" sz="5700" kern="1200" dirty="0">
                <a:solidFill>
                  <a:srgbClr val="2E2C22"/>
                </a:solidFill>
                <a:latin typeface="Gill Sans MT" panose="020B0502020104020203"/>
                <a:ea typeface="+mn-ea"/>
                <a:cs typeface="+mn-cs"/>
                <a:sym typeface="PT Sans"/>
              </a:rPr>
              <a:t>An introduction to the context; be specific but simple.</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en-US" sz="5700" kern="1200" dirty="0">
                <a:solidFill>
                  <a:srgbClr val="2E2C22"/>
                </a:solidFill>
                <a:latin typeface="Gill Sans MT" panose="020B0502020104020203"/>
                <a:ea typeface="+mn-ea"/>
                <a:cs typeface="+mn-cs"/>
                <a:sym typeface="PT Sans"/>
              </a:rPr>
              <a:t>A situation about the behavior/absence of a behavior.</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en-US" sz="5700" kern="1200" dirty="0">
                <a:solidFill>
                  <a:srgbClr val="2E2C22"/>
                </a:solidFill>
                <a:latin typeface="Gill Sans MT" panose="020B0502020104020203"/>
                <a:ea typeface="+mn-ea"/>
                <a:cs typeface="+mn-cs"/>
                <a:sym typeface="PT Sans"/>
              </a:rPr>
              <a:t>A situation where a social norm is challenged or broken (and sanctions).</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en-US" sz="5700" kern="1200" dirty="0">
                <a:solidFill>
                  <a:srgbClr val="2E2C22"/>
                </a:solidFill>
                <a:latin typeface="Gill Sans MT" panose="020B0502020104020203"/>
                <a:ea typeface="+mn-ea"/>
                <a:cs typeface="+mn-cs"/>
                <a:sym typeface="PT Sans"/>
              </a:rPr>
              <a:t>Reference groups.</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en-US" sz="5700" kern="1200" dirty="0">
                <a:solidFill>
                  <a:srgbClr val="2E2C22"/>
                </a:solidFill>
                <a:latin typeface="Gill Sans MT" panose="020B0502020104020203"/>
                <a:ea typeface="+mn-ea"/>
                <a:cs typeface="+mn-cs"/>
                <a:sym typeface="PT Sans"/>
              </a:rPr>
              <a:t>Open-ended questions to engage with the story about norms</a:t>
            </a:r>
            <a:r>
              <a:rPr lang="en-US" kern="1200" dirty="0">
                <a:solidFill>
                  <a:srgbClr val="2E2C22"/>
                </a:solidFill>
                <a:latin typeface="Gill Sans MT" panose="020B0502020104020203"/>
                <a:ea typeface="+mn-ea"/>
                <a:cs typeface="+mn-cs"/>
                <a:sym typeface="PT Sans"/>
              </a:rPr>
              <a:t>.</a:t>
            </a:r>
          </a:p>
          <a:p>
            <a:pPr>
              <a:lnSpc>
                <a:spcPct val="120000"/>
              </a:lnSpc>
            </a:pPr>
            <a:endParaRPr lang="en-US" dirty="0"/>
          </a:p>
        </p:txBody>
      </p:sp>
      <p:sp>
        <p:nvSpPr>
          <p:cNvPr id="9" name="Text Placeholder 8">
            <a:extLst>
              <a:ext uri="{FF2B5EF4-FFF2-40B4-BE49-F238E27FC236}">
                <a16:creationId xmlns:a16="http://schemas.microsoft.com/office/drawing/2014/main" id="{FA13D189-B1C3-5D44-9AE4-FC945B47F61C}"/>
              </a:ext>
            </a:extLst>
          </p:cNvPr>
          <p:cNvSpPr>
            <a:spLocks noGrp="1"/>
          </p:cNvSpPr>
          <p:nvPr>
            <p:ph type="body" idx="3"/>
          </p:nvPr>
        </p:nvSpPr>
        <p:spPr>
          <a:xfrm>
            <a:off x="9719430" y="1092639"/>
            <a:ext cx="14664570" cy="577850"/>
          </a:xfrm>
        </p:spPr>
        <p:txBody>
          <a:bodyPr/>
          <a:lstStyle/>
          <a:p>
            <a:pPr algn="l"/>
            <a:r>
              <a:rPr lang="en-US" dirty="0"/>
              <a:t>GROUP WORK BREAKOUT ACTIVITY 2—VIGNETTE</a:t>
            </a:r>
          </a:p>
          <a:p>
            <a:pPr algn="l"/>
            <a:endParaRPr lang="en-US" dirty="0"/>
          </a:p>
        </p:txBody>
      </p:sp>
      <p:grpSp>
        <p:nvGrpSpPr>
          <p:cNvPr id="17" name="Group 16">
            <a:extLst>
              <a:ext uri="{FF2B5EF4-FFF2-40B4-BE49-F238E27FC236}">
                <a16:creationId xmlns:a16="http://schemas.microsoft.com/office/drawing/2014/main" id="{39847BB6-D0C4-2342-8ADA-E89EDD901161}"/>
              </a:ext>
            </a:extLst>
          </p:cNvPr>
          <p:cNvGrpSpPr/>
          <p:nvPr/>
        </p:nvGrpSpPr>
        <p:grpSpPr>
          <a:xfrm>
            <a:off x="760017" y="1281805"/>
            <a:ext cx="3532094" cy="3532094"/>
            <a:chOff x="1368325" y="1090737"/>
            <a:chExt cx="3532094" cy="3532094"/>
          </a:xfrm>
        </p:grpSpPr>
        <p:sp>
          <p:nvSpPr>
            <p:cNvPr id="18" name="Oval 17">
              <a:extLst>
                <a:ext uri="{FF2B5EF4-FFF2-40B4-BE49-F238E27FC236}">
                  <a16:creationId xmlns:a16="http://schemas.microsoft.com/office/drawing/2014/main" id="{C34CBEE5-851A-E84E-AB83-0A01C276DBB8}"/>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9" name="Graphic 18" descr="Cheers outline">
              <a:extLst>
                <a:ext uri="{FF2B5EF4-FFF2-40B4-BE49-F238E27FC236}">
                  <a16:creationId xmlns:a16="http://schemas.microsoft.com/office/drawing/2014/main" id="{6F001765-144D-5643-BABB-71DFBD59221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23" name="TextBox 22">
            <a:extLst>
              <a:ext uri="{FF2B5EF4-FFF2-40B4-BE49-F238E27FC236}">
                <a16:creationId xmlns:a16="http://schemas.microsoft.com/office/drawing/2014/main" id="{86480E4F-C633-8B49-8013-810D5D5B164F}"/>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grpSp>
        <p:nvGrpSpPr>
          <p:cNvPr id="13" name="Group 12">
            <a:extLst>
              <a:ext uri="{FF2B5EF4-FFF2-40B4-BE49-F238E27FC236}">
                <a16:creationId xmlns:a16="http://schemas.microsoft.com/office/drawing/2014/main" id="{700A240D-DB2C-4A46-86C6-67F8C05C6933}"/>
              </a:ext>
            </a:extLst>
          </p:cNvPr>
          <p:cNvGrpSpPr/>
          <p:nvPr/>
        </p:nvGrpSpPr>
        <p:grpSpPr>
          <a:xfrm>
            <a:off x="2372432" y="7651593"/>
            <a:ext cx="2526654" cy="2526654"/>
            <a:chOff x="4969172" y="7651592"/>
            <a:chExt cx="2526654" cy="2526654"/>
          </a:xfrm>
        </p:grpSpPr>
        <p:sp>
          <p:nvSpPr>
            <p:cNvPr id="14" name="Oval 13">
              <a:extLst>
                <a:ext uri="{FF2B5EF4-FFF2-40B4-BE49-F238E27FC236}">
                  <a16:creationId xmlns:a16="http://schemas.microsoft.com/office/drawing/2014/main" id="{C11301E6-77FD-DF44-8DBB-ECA934D3B923}"/>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5" name="TextBox 14">
              <a:extLst>
                <a:ext uri="{FF2B5EF4-FFF2-40B4-BE49-F238E27FC236}">
                  <a16:creationId xmlns:a16="http://schemas.microsoft.com/office/drawing/2014/main" id="{EB3F99FF-1CE8-1C4E-849F-9E7825C1B49D}"/>
                </a:ext>
              </a:extLst>
            </p:cNvPr>
            <p:cNvSpPr txBox="1"/>
            <p:nvPr/>
          </p:nvSpPr>
          <p:spPr>
            <a:xfrm>
              <a:off x="5171151" y="8498825"/>
              <a:ext cx="2122697"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109420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Graphical user interface, application, table, Excel&#10;&#10;Description automatically generated">
            <a:extLst>
              <a:ext uri="{FF2B5EF4-FFF2-40B4-BE49-F238E27FC236}">
                <a16:creationId xmlns:a16="http://schemas.microsoft.com/office/drawing/2014/main" id="{904B5F4C-98C8-A646-9571-3EF9B7282059}"/>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p:pic>
      <p:sp>
        <p:nvSpPr>
          <p:cNvPr id="12" name="Title 11">
            <a:extLst>
              <a:ext uri="{FF2B5EF4-FFF2-40B4-BE49-F238E27FC236}">
                <a16:creationId xmlns:a16="http://schemas.microsoft.com/office/drawing/2014/main" id="{5D322A73-02E0-1540-8B40-C83B4A9CABEC}"/>
              </a:ext>
            </a:extLst>
          </p:cNvPr>
          <p:cNvSpPr>
            <a:spLocks noGrp="1"/>
          </p:cNvSpPr>
          <p:nvPr>
            <p:ph type="title"/>
          </p:nvPr>
        </p:nvSpPr>
        <p:spPr/>
        <p:txBody>
          <a:bodyPr/>
          <a:lstStyle/>
          <a:p>
            <a:pPr>
              <a:lnSpc>
                <a:spcPct val="90000"/>
              </a:lnSpc>
            </a:pPr>
            <a:r>
              <a:rPr lang="en-US" b="1" dirty="0"/>
              <a:t>Report Out</a:t>
            </a:r>
            <a:br>
              <a:rPr lang="en-US" b="1" dirty="0"/>
            </a:br>
            <a:r>
              <a:rPr lang="en-US" b="1" dirty="0"/>
              <a:t>Norms Assessment</a:t>
            </a:r>
          </a:p>
        </p:txBody>
      </p:sp>
      <p:sp>
        <p:nvSpPr>
          <p:cNvPr id="13" name="Text Placeholder 12">
            <a:extLst>
              <a:ext uri="{FF2B5EF4-FFF2-40B4-BE49-F238E27FC236}">
                <a16:creationId xmlns:a16="http://schemas.microsoft.com/office/drawing/2014/main" id="{064A8DCD-0A2B-CD4D-95E8-689CDD8ACA6D}"/>
              </a:ext>
            </a:extLst>
          </p:cNvPr>
          <p:cNvSpPr>
            <a:spLocks noGrp="1"/>
          </p:cNvSpPr>
          <p:nvPr>
            <p:ph type="body" idx="1"/>
          </p:nvPr>
        </p:nvSpPr>
        <p:spPr>
          <a:xfrm>
            <a:off x="9719430" y="4924115"/>
            <a:ext cx="10959448" cy="6919912"/>
          </a:xfrm>
        </p:spPr>
        <p:txBody>
          <a:bodyPr>
            <a:normAutofit/>
          </a:bodyPr>
          <a:lstStyle/>
          <a:p>
            <a:pPr marL="914400" lvl="0" indent="-914400" algn="l">
              <a:lnSpc>
                <a:spcPct val="100000"/>
              </a:lnSpc>
              <a:buClr>
                <a:srgbClr val="2E2C22"/>
              </a:buClr>
              <a:buSzPts val="4800"/>
              <a:buFont typeface="+mj-lt"/>
              <a:buAutoNum type="arabicPeriod"/>
              <a:defRPr/>
            </a:pPr>
            <a:r>
              <a:rPr lang="en-US" dirty="0"/>
              <a:t>Describe your activity to the other groups (five whys or vignette).</a:t>
            </a:r>
          </a:p>
          <a:p>
            <a:pPr marL="914400" lvl="0" indent="-914400" algn="l">
              <a:lnSpc>
                <a:spcPct val="100000"/>
              </a:lnSpc>
              <a:buClr>
                <a:srgbClr val="2E2C22"/>
              </a:buClr>
              <a:buSzPts val="4800"/>
              <a:buFont typeface="+mj-lt"/>
              <a:buAutoNum type="arabicPeriod"/>
              <a:defRPr/>
            </a:pPr>
            <a:r>
              <a:rPr lang="en-US" dirty="0">
                <a:latin typeface="Gill Sans MT" panose="020B0502020104020203" pitchFamily="34" charset="0"/>
                <a:ea typeface="Calibri" panose="020F0502020204030204" pitchFamily="34" charset="0"/>
                <a:cs typeface="Calibri" panose="020F0502020204030204" pitchFamily="34" charset="0"/>
              </a:rPr>
              <a:t>Did your assessment answer the four critical social norms exploration questions?</a:t>
            </a:r>
          </a:p>
          <a:p>
            <a:pPr marL="914400" lvl="0" indent="-914400" algn="l">
              <a:lnSpc>
                <a:spcPct val="100000"/>
              </a:lnSpc>
              <a:buClr>
                <a:srgbClr val="2E2C22"/>
              </a:buClr>
              <a:buSzPts val="4800"/>
              <a:buFont typeface="+mj-lt"/>
              <a:buAutoNum type="arabicPeriod"/>
              <a:defRPr/>
            </a:pPr>
            <a:r>
              <a:rPr lang="en-US" dirty="0"/>
              <a:t>What reference groups were identified?</a:t>
            </a:r>
          </a:p>
          <a:p>
            <a:pPr marL="914400" lvl="0" indent="-914400" algn="l">
              <a:lnSpc>
                <a:spcPct val="100000"/>
              </a:lnSpc>
              <a:buClr>
                <a:srgbClr val="2E2C22"/>
              </a:buClr>
              <a:buSzPts val="4800"/>
              <a:buFont typeface="+mj-lt"/>
              <a:buAutoNum type="arabicPeriod"/>
              <a:defRPr/>
            </a:pPr>
            <a:r>
              <a:rPr lang="en-US" dirty="0"/>
              <a:t>What social norms emerged? </a:t>
            </a:r>
          </a:p>
          <a:p>
            <a:pPr marL="914400" lvl="0" indent="-914400" algn="l">
              <a:lnSpc>
                <a:spcPct val="100000"/>
              </a:lnSpc>
              <a:buClr>
                <a:srgbClr val="2E2C22"/>
              </a:buClr>
              <a:buSzPts val="4800"/>
              <a:buFont typeface="+mj-lt"/>
              <a:buAutoNum type="arabicPeriod"/>
              <a:defRPr/>
            </a:pPr>
            <a:r>
              <a:rPr lang="en-US" dirty="0"/>
              <a:t>What other factors emerged?</a:t>
            </a:r>
            <a:endParaRPr lang="en-US" dirty="0">
              <a:latin typeface="Calibri" panose="020F0502020204030204" pitchFamily="34" charset="0"/>
              <a:ea typeface="Calibri" panose="020F0502020204030204" pitchFamily="34" charset="0"/>
              <a:cs typeface="Arial" panose="020B0604020202020204" pitchFamily="34" charset="0"/>
            </a:endParaRPr>
          </a:p>
          <a:p>
            <a:pPr marL="914400" lvl="0" indent="-914400" algn="l">
              <a:lnSpc>
                <a:spcPct val="100000"/>
              </a:lnSpc>
              <a:buClr>
                <a:srgbClr val="000000"/>
              </a:buClr>
              <a:buSzPts val="4800"/>
              <a:buFont typeface="+mj-lt"/>
              <a:buAutoNum type="arabicPeriod"/>
              <a:defRPr/>
            </a:pPr>
            <a:endParaRPr lang="en-US" dirty="0"/>
          </a:p>
        </p:txBody>
      </p:sp>
      <p:sp>
        <p:nvSpPr>
          <p:cNvPr id="14" name="Text Placeholder 13">
            <a:extLst>
              <a:ext uri="{FF2B5EF4-FFF2-40B4-BE49-F238E27FC236}">
                <a16:creationId xmlns:a16="http://schemas.microsoft.com/office/drawing/2014/main" id="{CCA82998-D590-5E4D-897F-4D71580B3D6E}"/>
              </a:ext>
            </a:extLst>
          </p:cNvPr>
          <p:cNvSpPr>
            <a:spLocks noGrp="1"/>
          </p:cNvSpPr>
          <p:nvPr>
            <p:ph type="body" idx="3"/>
          </p:nvPr>
        </p:nvSpPr>
        <p:spPr/>
        <p:txBody>
          <a:bodyPr/>
          <a:lstStyle/>
          <a:p>
            <a:r>
              <a:rPr lang="en-US" dirty="0"/>
              <a:t>DISCUSSION IN PLENARY</a:t>
            </a:r>
          </a:p>
          <a:p>
            <a:endParaRPr lang="en-US" dirty="0"/>
          </a:p>
        </p:txBody>
      </p:sp>
      <p:grpSp>
        <p:nvGrpSpPr>
          <p:cNvPr id="21" name="Group 20">
            <a:extLst>
              <a:ext uri="{FF2B5EF4-FFF2-40B4-BE49-F238E27FC236}">
                <a16:creationId xmlns:a16="http://schemas.microsoft.com/office/drawing/2014/main" id="{E6C55E18-8FF3-3F42-8CB6-AD28B7C9EEA7}"/>
              </a:ext>
            </a:extLst>
          </p:cNvPr>
          <p:cNvGrpSpPr/>
          <p:nvPr/>
        </p:nvGrpSpPr>
        <p:grpSpPr>
          <a:xfrm>
            <a:off x="760017" y="1270054"/>
            <a:ext cx="3532094" cy="3532094"/>
            <a:chOff x="1368325" y="1083283"/>
            <a:chExt cx="3532094" cy="3532094"/>
          </a:xfrm>
        </p:grpSpPr>
        <p:sp>
          <p:nvSpPr>
            <p:cNvPr id="22" name="Oval 21">
              <a:extLst>
                <a:ext uri="{FF2B5EF4-FFF2-40B4-BE49-F238E27FC236}">
                  <a16:creationId xmlns:a16="http://schemas.microsoft.com/office/drawing/2014/main" id="{0EBCBBBE-85DD-884E-B22A-D81277194050}"/>
                </a:ext>
              </a:extLst>
            </p:cNvPr>
            <p:cNvSpPr/>
            <p:nvPr/>
          </p:nvSpPr>
          <p:spPr>
            <a:xfrm>
              <a:off x="1368325" y="1083283"/>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3" name="Picture 22">
              <a:extLst>
                <a:ext uri="{FF2B5EF4-FFF2-40B4-BE49-F238E27FC236}">
                  <a16:creationId xmlns:a16="http://schemas.microsoft.com/office/drawing/2014/main" id="{05BCA845-3130-0E47-A457-E4464BF75384}"/>
                </a:ext>
              </a:extLst>
            </p:cNvPr>
            <p:cNvPicPr>
              <a:picLocks noChangeAspect="1"/>
            </p:cNvPicPr>
            <p:nvPr/>
          </p:nvPicPr>
          <p:blipFill>
            <a:blip r:embed="rId5"/>
            <a:stretch>
              <a:fillRect/>
            </a:stretch>
          </p:blipFill>
          <p:spPr>
            <a:xfrm>
              <a:off x="1902078" y="1869704"/>
              <a:ext cx="2431692" cy="1900633"/>
            </a:xfrm>
            <a:prstGeom prst="rect">
              <a:avLst/>
            </a:prstGeom>
          </p:spPr>
        </p:pic>
      </p:grpSp>
      <p:grpSp>
        <p:nvGrpSpPr>
          <p:cNvPr id="15" name="Group 14">
            <a:extLst>
              <a:ext uri="{FF2B5EF4-FFF2-40B4-BE49-F238E27FC236}">
                <a16:creationId xmlns:a16="http://schemas.microsoft.com/office/drawing/2014/main" id="{F175FEFB-A3D5-5F4D-BD29-BCD66A01439A}"/>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582BCA9F-7F47-E04D-B7F5-7CC34598C709}"/>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TextBox 17">
              <a:extLst>
                <a:ext uri="{FF2B5EF4-FFF2-40B4-BE49-F238E27FC236}">
                  <a16:creationId xmlns:a16="http://schemas.microsoft.com/office/drawing/2014/main" id="{976096D7-A513-924B-AE30-DF18CAFE90AB}"/>
                </a:ext>
              </a:extLst>
            </p:cNvPr>
            <p:cNvSpPr txBox="1"/>
            <p:nvPr/>
          </p:nvSpPr>
          <p:spPr>
            <a:xfrm>
              <a:off x="5351489" y="8498825"/>
              <a:ext cx="176202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GOOGLE </a:t>
              </a:r>
            </a:p>
            <a:p>
              <a:pPr algn="ctr"/>
              <a:r>
                <a:rPr lang="en-US" sz="2800" dirty="0">
                  <a:solidFill>
                    <a:srgbClr val="FFFFFF"/>
                  </a:solidFill>
                  <a:latin typeface="Gill Sans MT" panose="020B0502020104020203" pitchFamily="34" charset="77"/>
                  <a:cs typeface="Gill Sans" panose="020B0502020104020203" pitchFamily="34" charset="-79"/>
                </a:rPr>
                <a:t>SHEET</a:t>
              </a:r>
            </a:p>
          </p:txBody>
        </p:sp>
      </p:grpSp>
    </p:spTree>
    <p:custDataLst>
      <p:tags r:id="rId1"/>
    </p:custDataLst>
    <p:extLst>
      <p:ext uri="{BB962C8B-B14F-4D97-AF65-F5344CB8AC3E}">
        <p14:creationId xmlns:p14="http://schemas.microsoft.com/office/powerpoint/2010/main" val="215524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2C66B95-F3C8-5848-95DD-9B9931DD2DD7}"/>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866" b="2868"/>
          <a:stretch/>
        </p:blipFill>
        <p:spPr>
          <a:xfrm>
            <a:off x="2511325" y="3446449"/>
            <a:ext cx="5862918" cy="5862918"/>
          </a:xfr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5400000" scaled="1"/>
            <a:tileRect/>
          </a:gradFill>
        </p:spPr>
      </p:pic>
      <p:sp>
        <p:nvSpPr>
          <p:cNvPr id="12" name="Title 11">
            <a:extLst>
              <a:ext uri="{FF2B5EF4-FFF2-40B4-BE49-F238E27FC236}">
                <a16:creationId xmlns:a16="http://schemas.microsoft.com/office/drawing/2014/main" id="{CE808D00-CF1A-C543-9F96-DEDE22BB1287}"/>
              </a:ext>
            </a:extLst>
          </p:cNvPr>
          <p:cNvSpPr>
            <a:spLocks noGrp="1"/>
          </p:cNvSpPr>
          <p:nvPr>
            <p:ph type="title"/>
          </p:nvPr>
        </p:nvSpPr>
        <p:spPr/>
        <p:txBody>
          <a:bodyPr/>
          <a:lstStyle/>
          <a:p>
            <a:pPr>
              <a:lnSpc>
                <a:spcPct val="90000"/>
              </a:lnSpc>
            </a:pPr>
            <a:r>
              <a:rPr lang="en-US" b="1" dirty="0"/>
              <a:t>Final Reflection Questions…</a:t>
            </a:r>
          </a:p>
        </p:txBody>
      </p:sp>
      <p:sp>
        <p:nvSpPr>
          <p:cNvPr id="13" name="Text Placeholder 12">
            <a:extLst>
              <a:ext uri="{FF2B5EF4-FFF2-40B4-BE49-F238E27FC236}">
                <a16:creationId xmlns:a16="http://schemas.microsoft.com/office/drawing/2014/main" id="{0EE645CA-1948-7C42-A6E4-589567173165}"/>
              </a:ext>
            </a:extLst>
          </p:cNvPr>
          <p:cNvSpPr>
            <a:spLocks noGrp="1"/>
          </p:cNvSpPr>
          <p:nvPr>
            <p:ph type="body" idx="1"/>
          </p:nvPr>
        </p:nvSpPr>
        <p:spPr>
          <a:xfrm>
            <a:off x="9719430" y="4887334"/>
            <a:ext cx="12470010" cy="6919912"/>
          </a:xfrm>
        </p:spPr>
        <p:txBody>
          <a:bodyPr>
            <a:noAutofit/>
          </a:bodyPr>
          <a:lstStyle/>
          <a:p>
            <a:pPr marL="914400" indent="-914400" algn="l">
              <a:lnSpc>
                <a:spcPct val="100000"/>
              </a:lnSpc>
              <a:buClr>
                <a:srgbClr val="000000"/>
              </a:buClr>
              <a:buSzPts val="4800"/>
              <a:buFont typeface="+mj-lt"/>
              <a:buAutoNum type="arabicPeriod"/>
            </a:pPr>
            <a:r>
              <a:rPr lang="en-US" sz="4600" dirty="0"/>
              <a:t>In general, was this easy, medium, or hard to complete?</a:t>
            </a:r>
          </a:p>
          <a:p>
            <a:pPr marL="914400" indent="-914400" algn="l">
              <a:lnSpc>
                <a:spcPct val="100000"/>
              </a:lnSpc>
              <a:buClr>
                <a:srgbClr val="000000"/>
              </a:buClr>
              <a:buSzPts val="4800"/>
              <a:buFont typeface="+mj-lt"/>
              <a:buAutoNum type="arabicPeriod"/>
            </a:pPr>
            <a:r>
              <a:rPr lang="en-US" sz="4600" dirty="0"/>
              <a:t>What surprised you about your work assessing norms? Any “aha” moments?</a:t>
            </a:r>
          </a:p>
          <a:p>
            <a:pPr marL="914400" indent="-914400" algn="l">
              <a:lnSpc>
                <a:spcPct val="100000"/>
              </a:lnSpc>
              <a:buClr>
                <a:srgbClr val="000000"/>
              </a:buClr>
              <a:buSzPts val="4800"/>
              <a:buFont typeface="+mj-lt"/>
              <a:buAutoNum type="arabicPeriod"/>
            </a:pPr>
            <a:r>
              <a:rPr lang="en-US" sz="4600" dirty="0"/>
              <a:t>What do you see as different between these approaches and other formative assessments you may have done or are doing? </a:t>
            </a:r>
          </a:p>
          <a:p>
            <a:pPr marL="914400" indent="-914400" algn="l">
              <a:lnSpc>
                <a:spcPct val="100000"/>
              </a:lnSpc>
              <a:buClr>
                <a:srgbClr val="000000"/>
              </a:buClr>
              <a:buSzPts val="4800"/>
              <a:buFont typeface="+mj-lt"/>
              <a:buAutoNum type="arabicPeriod"/>
            </a:pPr>
            <a:r>
              <a:rPr lang="en-US" sz="4600" dirty="0"/>
              <a:t>How might you integrate these approaches or norms-focused questions in your formative assessments?</a:t>
            </a:r>
          </a:p>
        </p:txBody>
      </p:sp>
      <p:sp>
        <p:nvSpPr>
          <p:cNvPr id="14" name="Text Placeholder 13">
            <a:extLst>
              <a:ext uri="{FF2B5EF4-FFF2-40B4-BE49-F238E27FC236}">
                <a16:creationId xmlns:a16="http://schemas.microsoft.com/office/drawing/2014/main" id="{C78CF5AE-CC13-AE48-A64B-3131D54FD1B7}"/>
              </a:ext>
            </a:extLst>
          </p:cNvPr>
          <p:cNvSpPr>
            <a:spLocks noGrp="1"/>
          </p:cNvSpPr>
          <p:nvPr>
            <p:ph type="body" idx="3"/>
          </p:nvPr>
        </p:nvSpPr>
        <p:spPr/>
        <p:txBody>
          <a:bodyPr/>
          <a:lstStyle/>
          <a:p>
            <a:r>
              <a:rPr lang="en-US" dirty="0"/>
              <a:t>GROUP WORK</a:t>
            </a:r>
          </a:p>
          <a:p>
            <a:endParaRPr lang="en-US" dirty="0"/>
          </a:p>
        </p:txBody>
      </p:sp>
      <p:grpSp>
        <p:nvGrpSpPr>
          <p:cNvPr id="22" name="Group 21">
            <a:extLst>
              <a:ext uri="{FF2B5EF4-FFF2-40B4-BE49-F238E27FC236}">
                <a16:creationId xmlns:a16="http://schemas.microsoft.com/office/drawing/2014/main" id="{0303BC87-7808-5049-B2E5-8E3C05ABDBEB}"/>
              </a:ext>
            </a:extLst>
          </p:cNvPr>
          <p:cNvGrpSpPr/>
          <p:nvPr/>
        </p:nvGrpSpPr>
        <p:grpSpPr>
          <a:xfrm>
            <a:off x="760017" y="1281805"/>
            <a:ext cx="3532094" cy="3532094"/>
            <a:chOff x="1368325" y="1090737"/>
            <a:chExt cx="3532094" cy="3532094"/>
          </a:xfrm>
        </p:grpSpPr>
        <p:sp>
          <p:nvSpPr>
            <p:cNvPr id="23" name="Oval 22">
              <a:extLst>
                <a:ext uri="{FF2B5EF4-FFF2-40B4-BE49-F238E27FC236}">
                  <a16:creationId xmlns:a16="http://schemas.microsoft.com/office/drawing/2014/main" id="{E601B311-9D6B-964F-882C-D646E5C0E3AE}"/>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4" name="Graphic 23" descr="Cheers outline">
              <a:extLst>
                <a:ext uri="{FF2B5EF4-FFF2-40B4-BE49-F238E27FC236}">
                  <a16:creationId xmlns:a16="http://schemas.microsoft.com/office/drawing/2014/main" id="{66102D9F-92D8-5241-9A0E-2BD9D9E4F95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grpSp>
        <p:nvGrpSpPr>
          <p:cNvPr id="15" name="Group 14">
            <a:extLst>
              <a:ext uri="{FF2B5EF4-FFF2-40B4-BE49-F238E27FC236}">
                <a16:creationId xmlns:a16="http://schemas.microsoft.com/office/drawing/2014/main" id="{A933DA58-731D-1B4E-9E21-48D8F9B2DF96}"/>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564C79A0-5F1B-2B4B-AA11-159B41A9702B}"/>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7" name="TextBox 16">
              <a:extLst>
                <a:ext uri="{FF2B5EF4-FFF2-40B4-BE49-F238E27FC236}">
                  <a16:creationId xmlns:a16="http://schemas.microsoft.com/office/drawing/2014/main" id="{2B0E8E95-B9CA-634C-8724-30D55473682D}"/>
                </a:ext>
              </a:extLst>
            </p:cNvPr>
            <p:cNvSpPr txBox="1"/>
            <p:nvPr/>
          </p:nvSpPr>
          <p:spPr>
            <a:xfrm>
              <a:off x="5654456"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spTree>
    <p:custDataLst>
      <p:tags r:id="rId1"/>
    </p:custDataLst>
    <p:extLst>
      <p:ext uri="{BB962C8B-B14F-4D97-AF65-F5344CB8AC3E}">
        <p14:creationId xmlns:p14="http://schemas.microsoft.com/office/powerpoint/2010/main" val="29568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4217" y="974597"/>
            <a:ext cx="16435566" cy="2176836"/>
          </a:xfrm>
        </p:spPr>
        <p:txBody>
          <a:bodyPr>
            <a:noAutofit/>
          </a:bodyPr>
          <a:lstStyle/>
          <a:p>
            <a:pPr>
              <a:lnSpc>
                <a:spcPct val="90000"/>
              </a:lnSpc>
            </a:pPr>
            <a:r>
              <a:rPr lang="en-US" dirty="0">
                <a:solidFill>
                  <a:srgbClr val="296FB6"/>
                </a:solidFill>
              </a:rPr>
              <a:t>What Happens Next in a Norms Assessment?</a:t>
            </a:r>
          </a:p>
        </p:txBody>
      </p:sp>
      <p:sp>
        <p:nvSpPr>
          <p:cNvPr id="7" name="Text Placeholder 6">
            <a:extLst>
              <a:ext uri="{FF2B5EF4-FFF2-40B4-BE49-F238E27FC236}">
                <a16:creationId xmlns:a16="http://schemas.microsoft.com/office/drawing/2014/main" id="{AAE5731B-5799-41D6-BAE5-DD1D293339B9}"/>
              </a:ext>
            </a:extLst>
          </p:cNvPr>
          <p:cNvSpPr>
            <a:spLocks noGrp="1"/>
          </p:cNvSpPr>
          <p:nvPr>
            <p:ph type="body" sz="quarter" idx="14"/>
          </p:nvPr>
        </p:nvSpPr>
        <p:spPr/>
        <p:txBody>
          <a:bodyPr>
            <a:normAutofit/>
          </a:bodyPr>
          <a:lstStyle/>
          <a:p>
            <a:r>
              <a:rPr lang="en-US" dirty="0">
                <a:solidFill>
                  <a:srgbClr val="2E2C22"/>
                </a:solidFill>
                <a:latin typeface="+mn-lt"/>
              </a:rPr>
              <a:t>Focus on the normative findings and factors. Unpack them to recognize types of norms or understand sanctions and rewards. </a:t>
            </a:r>
          </a:p>
          <a:p>
            <a:endParaRPr lang="en-US" dirty="0">
              <a:solidFill>
                <a:srgbClr val="2E2C22"/>
              </a:solidFill>
              <a:latin typeface="+mn-lt"/>
            </a:endParaRPr>
          </a:p>
        </p:txBody>
      </p:sp>
      <p:sp>
        <p:nvSpPr>
          <p:cNvPr id="8" name="Text Placeholder 7">
            <a:extLst>
              <a:ext uri="{FF2B5EF4-FFF2-40B4-BE49-F238E27FC236}">
                <a16:creationId xmlns:a16="http://schemas.microsoft.com/office/drawing/2014/main" id="{87759E1E-1926-4E48-9AF0-04711AAE308C}"/>
              </a:ext>
            </a:extLst>
          </p:cNvPr>
          <p:cNvSpPr>
            <a:spLocks noGrp="1"/>
          </p:cNvSpPr>
          <p:nvPr>
            <p:ph type="body" sz="quarter" idx="15"/>
          </p:nvPr>
        </p:nvSpPr>
        <p:spPr/>
        <p:txBody>
          <a:bodyPr/>
          <a:lstStyle/>
          <a:p>
            <a:r>
              <a:rPr lang="en-US" dirty="0">
                <a:solidFill>
                  <a:srgbClr val="2E2C22"/>
                </a:solidFill>
                <a:latin typeface="+mn-lt"/>
              </a:rPr>
              <a:t>Generate a short list of findings (a short report) in your assessment to inform program action to come. </a:t>
            </a:r>
          </a:p>
          <a:p>
            <a:endParaRPr lang="en-US" dirty="0">
              <a:solidFill>
                <a:srgbClr val="2E2C22"/>
              </a:solidFill>
              <a:latin typeface="+mn-lt"/>
            </a:endParaRPr>
          </a:p>
        </p:txBody>
      </p:sp>
      <p:sp>
        <p:nvSpPr>
          <p:cNvPr id="9" name="Text Placeholder 8">
            <a:extLst>
              <a:ext uri="{FF2B5EF4-FFF2-40B4-BE49-F238E27FC236}">
                <a16:creationId xmlns:a16="http://schemas.microsoft.com/office/drawing/2014/main" id="{BB4D4D27-05CB-42CF-8D81-4E880AD46005}"/>
              </a:ext>
            </a:extLst>
          </p:cNvPr>
          <p:cNvSpPr>
            <a:spLocks noGrp="1"/>
          </p:cNvSpPr>
          <p:nvPr>
            <p:ph type="body" sz="quarter" idx="16"/>
          </p:nvPr>
        </p:nvSpPr>
        <p:spPr>
          <a:xfrm>
            <a:off x="2351125" y="7240713"/>
            <a:ext cx="5799138" cy="504658"/>
          </a:xfrm>
        </p:spPr>
        <p:txBody>
          <a:bodyPr anchor="ctr">
            <a:normAutofit fontScale="92500" lnSpcReduction="10000"/>
          </a:bodyPr>
          <a:lstStyle/>
          <a:p>
            <a:r>
              <a:rPr lang="en-US" dirty="0"/>
              <a:t>COMPILE</a:t>
            </a:r>
          </a:p>
        </p:txBody>
      </p:sp>
      <p:sp>
        <p:nvSpPr>
          <p:cNvPr id="10" name="Text Placeholder 9">
            <a:extLst>
              <a:ext uri="{FF2B5EF4-FFF2-40B4-BE49-F238E27FC236}">
                <a16:creationId xmlns:a16="http://schemas.microsoft.com/office/drawing/2014/main" id="{6BD311C8-E4C6-4CA6-9ED9-10A5485F0F93}"/>
              </a:ext>
            </a:extLst>
          </p:cNvPr>
          <p:cNvSpPr>
            <a:spLocks noGrp="1"/>
          </p:cNvSpPr>
          <p:nvPr>
            <p:ph type="body" sz="quarter" idx="17"/>
          </p:nvPr>
        </p:nvSpPr>
        <p:spPr>
          <a:xfrm>
            <a:off x="9217893" y="7240713"/>
            <a:ext cx="5799138" cy="504658"/>
          </a:xfrm>
        </p:spPr>
        <p:txBody>
          <a:bodyPr anchor="ctr">
            <a:normAutofit fontScale="92500" lnSpcReduction="10000"/>
          </a:bodyPr>
          <a:lstStyle/>
          <a:p>
            <a:r>
              <a:rPr lang="en-US" dirty="0"/>
              <a:t>FOCUS</a:t>
            </a:r>
          </a:p>
        </p:txBody>
      </p:sp>
      <p:sp>
        <p:nvSpPr>
          <p:cNvPr id="11" name="Text Placeholder 10">
            <a:extLst>
              <a:ext uri="{FF2B5EF4-FFF2-40B4-BE49-F238E27FC236}">
                <a16:creationId xmlns:a16="http://schemas.microsoft.com/office/drawing/2014/main" id="{286E5F26-C4A5-4489-AC9F-6DF5A1390C31}"/>
              </a:ext>
            </a:extLst>
          </p:cNvPr>
          <p:cNvSpPr>
            <a:spLocks noGrp="1"/>
          </p:cNvSpPr>
          <p:nvPr>
            <p:ph type="body" sz="quarter" idx="18"/>
          </p:nvPr>
        </p:nvSpPr>
        <p:spPr>
          <a:xfrm>
            <a:off x="16052675" y="7240713"/>
            <a:ext cx="5799138" cy="504658"/>
          </a:xfrm>
        </p:spPr>
        <p:txBody>
          <a:bodyPr anchor="ctr">
            <a:normAutofit fontScale="92500" lnSpcReduction="10000"/>
          </a:bodyPr>
          <a:lstStyle/>
          <a:p>
            <a:r>
              <a:rPr lang="en-US" dirty="0"/>
              <a:t>GENERATE</a:t>
            </a:r>
          </a:p>
        </p:txBody>
      </p:sp>
      <p:sp>
        <p:nvSpPr>
          <p:cNvPr id="12" name="Text Placeholder 6">
            <a:extLst>
              <a:ext uri="{FF2B5EF4-FFF2-40B4-BE49-F238E27FC236}">
                <a16:creationId xmlns:a16="http://schemas.microsoft.com/office/drawing/2014/main" id="{DBCABFC9-9C2E-4E63-9460-0D3C89ADC3AF}"/>
              </a:ext>
            </a:extLst>
          </p:cNvPr>
          <p:cNvSpPr txBox="1">
            <a:spLocks/>
          </p:cNvSpPr>
          <p:nvPr/>
        </p:nvSpPr>
        <p:spPr>
          <a:xfrm>
            <a:off x="2458057" y="8751254"/>
            <a:ext cx="5470902" cy="4233088"/>
          </a:xfrm>
          <a:prstGeom prst="rect">
            <a:avLst/>
          </a:prstGeom>
        </p:spPr>
        <p:txBody>
          <a:bodyPr>
            <a:normAutofit/>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1pPr>
            <a:lvl2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2pPr>
            <a:lvl3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3pPr>
            <a:lvl4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4pPr>
            <a:lvl5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endParaRPr lang="en-US" dirty="0"/>
          </a:p>
        </p:txBody>
      </p:sp>
      <p:sp>
        <p:nvSpPr>
          <p:cNvPr id="13" name="Text Placeholder 6">
            <a:extLst>
              <a:ext uri="{FF2B5EF4-FFF2-40B4-BE49-F238E27FC236}">
                <a16:creationId xmlns:a16="http://schemas.microsoft.com/office/drawing/2014/main" id="{6F350D77-7203-45D9-8340-434473D391C6}"/>
              </a:ext>
            </a:extLst>
          </p:cNvPr>
          <p:cNvSpPr txBox="1">
            <a:spLocks/>
          </p:cNvSpPr>
          <p:nvPr/>
        </p:nvSpPr>
        <p:spPr>
          <a:xfrm>
            <a:off x="2560631" y="8751254"/>
            <a:ext cx="5470902" cy="4233088"/>
          </a:xfrm>
          <a:prstGeom prst="rect">
            <a:avLst/>
          </a:prstGeom>
        </p:spPr>
        <p:txBody>
          <a:bodyPr>
            <a:normAutofit/>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1pPr>
            <a:lvl2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2pPr>
            <a:lvl3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3pPr>
            <a:lvl4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4pPr>
            <a:lvl5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endParaRPr lang="en-US" dirty="0"/>
          </a:p>
        </p:txBody>
      </p:sp>
      <p:sp>
        <p:nvSpPr>
          <p:cNvPr id="14" name="Text Placeholder 6">
            <a:extLst>
              <a:ext uri="{FF2B5EF4-FFF2-40B4-BE49-F238E27FC236}">
                <a16:creationId xmlns:a16="http://schemas.microsoft.com/office/drawing/2014/main" id="{89B6D9FE-8EA8-4C64-820B-D8CF239589DD}"/>
              </a:ext>
            </a:extLst>
          </p:cNvPr>
          <p:cNvSpPr txBox="1">
            <a:spLocks/>
          </p:cNvSpPr>
          <p:nvPr/>
        </p:nvSpPr>
        <p:spPr>
          <a:xfrm>
            <a:off x="2560631" y="8173134"/>
            <a:ext cx="5470902" cy="4233088"/>
          </a:xfrm>
          <a:prstGeom prst="rect">
            <a:avLst/>
          </a:prstGeom>
        </p:spPr>
        <p:txBody>
          <a:bodyPr>
            <a:normAutofit fontScale="92500" lnSpcReduction="10000"/>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1pPr>
            <a:lvl2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2pPr>
            <a:lvl3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3pPr>
            <a:lvl4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4pPr>
            <a:lvl5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110000"/>
              </a:lnSpc>
            </a:pPr>
            <a:r>
              <a:rPr lang="en-US" dirty="0">
                <a:solidFill>
                  <a:srgbClr val="2E2C22"/>
                </a:solidFill>
                <a:latin typeface="+mn-lt"/>
              </a:rPr>
              <a:t>Compile your identified or generated information and review. If collecting primary data, you’ll want to identify similarities and differences across sites or groups of people.</a:t>
            </a:r>
          </a:p>
          <a:p>
            <a:pPr hangingPunct="1">
              <a:lnSpc>
                <a:spcPct val="110000"/>
              </a:lnSpc>
            </a:pPr>
            <a:endParaRPr lang="en-US" dirty="0">
              <a:solidFill>
                <a:srgbClr val="2E2C22"/>
              </a:solidFill>
              <a:latin typeface="+mn-lt"/>
            </a:endParaRPr>
          </a:p>
        </p:txBody>
      </p:sp>
      <p:pic>
        <p:nvPicPr>
          <p:cNvPr id="21" name="Picture 20" descr="A picture containing clock&#10;&#10;Description automatically generated">
            <a:extLst>
              <a:ext uri="{FF2B5EF4-FFF2-40B4-BE49-F238E27FC236}">
                <a16:creationId xmlns:a16="http://schemas.microsoft.com/office/drawing/2014/main" id="{789F4A73-DF1D-489F-81D8-238BF9B21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2076" y="4742792"/>
            <a:ext cx="2176836" cy="2176836"/>
          </a:xfrm>
          <a:prstGeom prst="rect">
            <a:avLst/>
          </a:prstGeom>
        </p:spPr>
      </p:pic>
      <p:pic>
        <p:nvPicPr>
          <p:cNvPr id="23" name="Picture 22" descr="A picture containing drawing, light&#10;&#10;Description automatically generated">
            <a:extLst>
              <a:ext uri="{FF2B5EF4-FFF2-40B4-BE49-F238E27FC236}">
                <a16:creationId xmlns:a16="http://schemas.microsoft.com/office/drawing/2014/main" id="{C8A6819A-6D36-49F0-9D37-B22656425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7276" y="4753478"/>
            <a:ext cx="1965759" cy="1965759"/>
          </a:xfrm>
          <a:prstGeom prst="rect">
            <a:avLst/>
          </a:prstGeom>
        </p:spPr>
      </p:pic>
      <p:pic>
        <p:nvPicPr>
          <p:cNvPr id="25" name="Picture 24" descr="A close up of a logo&#10;&#10;Description automatically generated">
            <a:extLst>
              <a:ext uri="{FF2B5EF4-FFF2-40B4-BE49-F238E27FC236}">
                <a16:creationId xmlns:a16="http://schemas.microsoft.com/office/drawing/2014/main" id="{CEB669A9-BA23-42FF-B722-DF2F575C66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090" y="4647940"/>
            <a:ext cx="2176836" cy="2176836"/>
          </a:xfrm>
          <a:prstGeom prst="rect">
            <a:avLst/>
          </a:prstGeom>
        </p:spPr>
      </p:pic>
    </p:spTree>
    <p:custDataLst>
      <p:tags r:id="rId1"/>
    </p:custDataLst>
    <p:extLst>
      <p:ext uri="{BB962C8B-B14F-4D97-AF65-F5344CB8AC3E}">
        <p14:creationId xmlns:p14="http://schemas.microsoft.com/office/powerpoint/2010/main" val="351856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96FB6"/>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C1E67D4-A482-B743-940E-F06CC69C971E}"/>
              </a:ext>
            </a:extLst>
          </p:cNvPr>
          <p:cNvSpPr>
            <a:spLocks noGrp="1"/>
          </p:cNvSpPr>
          <p:nvPr>
            <p:ph type="title"/>
          </p:nvPr>
        </p:nvSpPr>
        <p:spPr/>
        <p:txBody>
          <a:bodyPr/>
          <a:lstStyle/>
          <a:p>
            <a:pPr>
              <a:lnSpc>
                <a:spcPct val="90000"/>
              </a:lnSpc>
            </a:pPr>
            <a:r>
              <a:rPr lang="en-US" dirty="0"/>
              <a:t>Using Assessment Findings to Take Action</a:t>
            </a:r>
          </a:p>
        </p:txBody>
      </p:sp>
      <p:sp>
        <p:nvSpPr>
          <p:cNvPr id="7" name="Text Placeholder 2">
            <a:extLst>
              <a:ext uri="{FF2B5EF4-FFF2-40B4-BE49-F238E27FC236}">
                <a16:creationId xmlns:a16="http://schemas.microsoft.com/office/drawing/2014/main" id="{3D82CC05-77DD-FC40-BE16-A15B21FE7054}"/>
              </a:ext>
            </a:extLst>
          </p:cNvPr>
          <p:cNvSpPr txBox="1">
            <a:spLocks/>
          </p:cNvSpPr>
          <p:nvPr/>
        </p:nvSpPr>
        <p:spPr>
          <a:xfrm>
            <a:off x="6349862" y="8385918"/>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5400" dirty="0"/>
              <a:t>Applying Social Norms Assessment Findings for Design and Implementation</a:t>
            </a:r>
          </a:p>
        </p:txBody>
      </p:sp>
      <p:sp>
        <p:nvSpPr>
          <p:cNvPr id="3" name="Text Placeholder 2">
            <a:extLst>
              <a:ext uri="{FF2B5EF4-FFF2-40B4-BE49-F238E27FC236}">
                <a16:creationId xmlns:a16="http://schemas.microsoft.com/office/drawing/2014/main" id="{959F85EE-07BF-3943-9636-1E4A09C803F5}"/>
              </a:ext>
            </a:extLst>
          </p:cNvPr>
          <p:cNvSpPr>
            <a:spLocks noGrp="1"/>
          </p:cNvSpPr>
          <p:nvPr>
            <p:ph type="body" idx="2"/>
          </p:nvPr>
        </p:nvSpPr>
        <p:spPr>
          <a:xfrm>
            <a:off x="6349865" y="3589553"/>
            <a:ext cx="11684271" cy="516886"/>
          </a:xfrm>
        </p:spPr>
        <p:txBody>
          <a:bodyPr/>
          <a:lstStyle/>
          <a:p>
            <a:r>
              <a:rPr lang="en-US" spc="100" dirty="0"/>
              <a:t>SECTION 5</a:t>
            </a:r>
            <a:endParaRPr lang="en-US" sz="2800" spc="100" dirty="0"/>
          </a:p>
          <a:p>
            <a:endParaRPr lang="en-US" spc="100" dirty="0"/>
          </a:p>
        </p:txBody>
      </p:sp>
    </p:spTree>
    <p:custDataLst>
      <p:tags r:id="rId1"/>
    </p:custDataLst>
    <p:extLst>
      <p:ext uri="{BB962C8B-B14F-4D97-AF65-F5344CB8AC3E}">
        <p14:creationId xmlns:p14="http://schemas.microsoft.com/office/powerpoint/2010/main" val="14698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build="p"/>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DFF0"/>
        </a:solidFill>
        <a:effectLst/>
      </p:bgPr>
    </p:bg>
    <p:spTree>
      <p:nvGrpSpPr>
        <p:cNvPr id="1" name=""/>
        <p:cNvGrpSpPr/>
        <p:nvPr/>
      </p:nvGrpSpPr>
      <p:grpSpPr>
        <a:xfrm>
          <a:off x="0" y="0"/>
          <a:ext cx="0" cy="0"/>
          <a:chOff x="0" y="0"/>
          <a:chExt cx="0" cy="0"/>
        </a:xfrm>
      </p:grpSpPr>
      <p:sp>
        <p:nvSpPr>
          <p:cNvPr id="14" name="Freeform 14"/>
          <p:cNvSpPr/>
          <p:nvPr/>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B6FB6"/>
          </a:solidFill>
        </p:spPr>
      </p:sp>
      <p:sp>
        <p:nvSpPr>
          <p:cNvPr id="16" name="Title 3">
            <a:extLst>
              <a:ext uri="{FF2B5EF4-FFF2-40B4-BE49-F238E27FC236}">
                <a16:creationId xmlns:a16="http://schemas.microsoft.com/office/drawing/2014/main" id="{B23813CC-F57F-469D-A5F2-9BB16958C6F7}"/>
              </a:ext>
            </a:extLst>
          </p:cNvPr>
          <p:cNvSpPr txBox="1">
            <a:spLocks/>
          </p:cNvSpPr>
          <p:nvPr/>
        </p:nvSpPr>
        <p:spPr>
          <a:xfrm>
            <a:off x="3824390" y="2366163"/>
            <a:ext cx="9089568" cy="5189538"/>
          </a:xfrm>
          <a:prstGeom prst="rect">
            <a:avLst/>
          </a:prstGeom>
        </p:spPr>
        <p:txBody>
          <a:bodyPr>
            <a:normAutofit/>
          </a:bodyPr>
          <a:lstStyle>
            <a:lvl1pPr marL="0" marR="0" indent="0" algn="r" defTabSz="825500" rtl="0" eaLnBrk="1" fontAlgn="auto" latinLnBrk="0" hangingPunct="0">
              <a:lnSpc>
                <a:spcPct val="70000"/>
              </a:lnSpc>
              <a:spcBef>
                <a:spcPts val="0"/>
              </a:spcBef>
              <a:spcAft>
                <a:spcPts val="0"/>
              </a:spcAft>
              <a:buClrTx/>
              <a:buSzTx/>
              <a:buFontTx/>
              <a:buNone/>
              <a:tabLst/>
              <a:defRPr lang="en-US" sz="8800" b="0" i="0" u="none" strike="noStrike" cap="none" spc="0" baseline="0" smtClean="0">
                <a:ln>
                  <a:noFill/>
                </a:ln>
                <a:solidFill>
                  <a:srgbClr val="009457"/>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a:spcAft>
                <a:spcPts val="1200"/>
              </a:spcAft>
              <a:defRPr/>
            </a:pPr>
            <a:r>
              <a:rPr lang="en-US" sz="8000" b="1" dirty="0">
                <a:solidFill>
                  <a:prstClr val="black">
                    <a:lumMod val="85000"/>
                    <a:lumOff val="15000"/>
                  </a:prstClr>
                </a:solidFill>
                <a:latin typeface="Gill Sans MT" panose="020B0502020104020203"/>
              </a:rPr>
              <a:t> </a:t>
            </a:r>
          </a:p>
        </p:txBody>
      </p:sp>
      <p:sp>
        <p:nvSpPr>
          <p:cNvPr id="15" name="Title 1">
            <a:extLst>
              <a:ext uri="{FF2B5EF4-FFF2-40B4-BE49-F238E27FC236}">
                <a16:creationId xmlns:a16="http://schemas.microsoft.com/office/drawing/2014/main" id="{23FA10D2-44A1-432A-986F-A60F00B52C2A}"/>
              </a:ext>
            </a:extLst>
          </p:cNvPr>
          <p:cNvSpPr txBox="1">
            <a:spLocks/>
          </p:cNvSpPr>
          <p:nvPr/>
        </p:nvSpPr>
        <p:spPr>
          <a:xfrm>
            <a:off x="5303574" y="1335293"/>
            <a:ext cx="16482720"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sz="8800" dirty="0">
                <a:solidFill>
                  <a:srgbClr val="2E2C22"/>
                </a:solidFill>
                <a:latin typeface="Gill Sans MT" panose="020B0502020104020203"/>
              </a:rPr>
              <a:t>Virtual Tools</a:t>
            </a:r>
          </a:p>
        </p:txBody>
      </p:sp>
      <p:cxnSp>
        <p:nvCxnSpPr>
          <p:cNvPr id="41" name="Straight Connector 40">
            <a:extLst>
              <a:ext uri="{FF2B5EF4-FFF2-40B4-BE49-F238E27FC236}">
                <a16:creationId xmlns:a16="http://schemas.microsoft.com/office/drawing/2014/main" id="{6A236921-7823-2041-8542-9747AFA4445F}"/>
              </a:ext>
            </a:extLst>
          </p:cNvPr>
          <p:cNvCxnSpPr/>
          <p:nvPr/>
        </p:nvCxnSpPr>
        <p:spPr>
          <a:xfrm>
            <a:off x="8056236" y="6963150"/>
            <a:ext cx="0" cy="1407636"/>
          </a:xfrm>
          <a:prstGeom prst="line">
            <a:avLst/>
          </a:prstGeom>
          <a:ln w="63500">
            <a:solidFill>
              <a:srgbClr val="296FB6"/>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CA9962-C506-DC4A-95E1-B5E3AE17D7F9}"/>
              </a:ext>
            </a:extLst>
          </p:cNvPr>
          <p:cNvCxnSpPr/>
          <p:nvPr/>
        </p:nvCxnSpPr>
        <p:spPr>
          <a:xfrm>
            <a:off x="13533186" y="6963150"/>
            <a:ext cx="0" cy="1407636"/>
          </a:xfrm>
          <a:prstGeom prst="line">
            <a:avLst/>
          </a:prstGeom>
          <a:ln w="63500">
            <a:solidFill>
              <a:srgbClr val="296FB6"/>
            </a:solidFill>
            <a:prstDash val="sysDot"/>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53B07EC-5238-5749-8B89-02D3C27A507D}"/>
              </a:ext>
            </a:extLst>
          </p:cNvPr>
          <p:cNvGrpSpPr/>
          <p:nvPr/>
        </p:nvGrpSpPr>
        <p:grpSpPr>
          <a:xfrm>
            <a:off x="5623301" y="8370786"/>
            <a:ext cx="4890870" cy="4386900"/>
            <a:chOff x="5623300" y="8706270"/>
            <a:chExt cx="5341286" cy="4790904"/>
          </a:xfrm>
        </p:grpSpPr>
        <p:pic>
          <p:nvPicPr>
            <p:cNvPr id="23" name="Picture 22">
              <a:extLst>
                <a:ext uri="{FF2B5EF4-FFF2-40B4-BE49-F238E27FC236}">
                  <a16:creationId xmlns:a16="http://schemas.microsoft.com/office/drawing/2014/main" id="{A19DB99C-BDCF-9A4F-8A0B-F9E83082E887}"/>
                </a:ext>
              </a:extLst>
            </p:cNvPr>
            <p:cNvPicPr>
              <a:picLocks noChangeAspect="1"/>
            </p:cNvPicPr>
            <p:nvPr/>
          </p:nvPicPr>
          <p:blipFill rotWithShape="1">
            <a:blip r:embed="rId4"/>
            <a:srcRect b="13432"/>
            <a:stretch/>
          </p:blipFill>
          <p:spPr>
            <a:xfrm>
              <a:off x="5623300" y="9302223"/>
              <a:ext cx="5341286" cy="4194951"/>
            </a:xfrm>
            <a:prstGeom prst="rect">
              <a:avLst/>
            </a:prstGeom>
          </p:spPr>
        </p:pic>
        <p:sp>
          <p:nvSpPr>
            <p:cNvPr id="24" name="Rectangle 23">
              <a:extLst>
                <a:ext uri="{FF2B5EF4-FFF2-40B4-BE49-F238E27FC236}">
                  <a16:creationId xmlns:a16="http://schemas.microsoft.com/office/drawing/2014/main" id="{C949AB55-7BD6-EA45-801F-9994D4C9601B}"/>
                </a:ext>
              </a:extLst>
            </p:cNvPr>
            <p:cNvSpPr/>
            <p:nvPr/>
          </p:nvSpPr>
          <p:spPr>
            <a:xfrm>
              <a:off x="5623300" y="8706270"/>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GOOGLE SHEETS</a:t>
              </a:r>
            </a:p>
          </p:txBody>
        </p:sp>
      </p:grpSp>
      <p:sp>
        <p:nvSpPr>
          <p:cNvPr id="26" name="Rectangle 25">
            <a:extLst>
              <a:ext uri="{FF2B5EF4-FFF2-40B4-BE49-F238E27FC236}">
                <a16:creationId xmlns:a16="http://schemas.microsoft.com/office/drawing/2014/main" id="{5056CBD8-ED0C-564B-9D0D-4F4F47200856}"/>
              </a:ext>
            </a:extLst>
          </p:cNvPr>
          <p:cNvSpPr/>
          <p:nvPr/>
        </p:nvSpPr>
        <p:spPr>
          <a:xfrm>
            <a:off x="11099500" y="8375223"/>
            <a:ext cx="4890870" cy="541777"/>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CHAT</a:t>
            </a:r>
          </a:p>
        </p:txBody>
      </p:sp>
      <p:cxnSp>
        <p:nvCxnSpPr>
          <p:cNvPr id="44" name="Straight Connector 43">
            <a:extLst>
              <a:ext uri="{FF2B5EF4-FFF2-40B4-BE49-F238E27FC236}">
                <a16:creationId xmlns:a16="http://schemas.microsoft.com/office/drawing/2014/main" id="{7AF33CD7-F965-BC41-AEE5-3A86F2FFAC71}"/>
              </a:ext>
            </a:extLst>
          </p:cNvPr>
          <p:cNvCxnSpPr>
            <a:cxnSpLocks/>
          </p:cNvCxnSpPr>
          <p:nvPr/>
        </p:nvCxnSpPr>
        <p:spPr>
          <a:xfrm>
            <a:off x="4340405" y="3756992"/>
            <a:ext cx="12688422" cy="0"/>
          </a:xfrm>
          <a:prstGeom prst="line">
            <a:avLst/>
          </a:prstGeom>
          <a:ln w="63500">
            <a:solidFill>
              <a:srgbClr val="296FB6"/>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1E9ED18-5A6F-E146-81A9-8B480C35733F}"/>
              </a:ext>
            </a:extLst>
          </p:cNvPr>
          <p:cNvGrpSpPr/>
          <p:nvPr/>
        </p:nvGrpSpPr>
        <p:grpSpPr>
          <a:xfrm>
            <a:off x="5623301" y="3442587"/>
            <a:ext cx="4890870" cy="4391542"/>
            <a:chOff x="5623300" y="3796698"/>
            <a:chExt cx="5341286" cy="4795973"/>
          </a:xfrm>
        </p:grpSpPr>
        <p:pic>
          <p:nvPicPr>
            <p:cNvPr id="18" name="Picture 17">
              <a:extLst>
                <a:ext uri="{FF2B5EF4-FFF2-40B4-BE49-F238E27FC236}">
                  <a16:creationId xmlns:a16="http://schemas.microsoft.com/office/drawing/2014/main" id="{D5690E30-2A7C-B74E-9802-B470A041AEE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23300" y="4388370"/>
              <a:ext cx="5341286" cy="4204301"/>
            </a:xfrm>
            <a:prstGeom prst="rect">
              <a:avLst/>
            </a:prstGeom>
          </p:spPr>
        </p:pic>
        <p:sp>
          <p:nvSpPr>
            <p:cNvPr id="9" name="Rectangle 8">
              <a:extLst>
                <a:ext uri="{FF2B5EF4-FFF2-40B4-BE49-F238E27FC236}">
                  <a16:creationId xmlns:a16="http://schemas.microsoft.com/office/drawing/2014/main" id="{7398E4C8-B4AB-D440-96BF-E482DFF52946}"/>
                </a:ext>
              </a:extLst>
            </p:cNvPr>
            <p:cNvSpPr/>
            <p:nvPr/>
          </p:nvSpPr>
          <p:spPr>
            <a:xfrm>
              <a:off x="5623300"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POLLS</a:t>
              </a:r>
            </a:p>
          </p:txBody>
        </p:sp>
      </p:grpSp>
      <p:grpSp>
        <p:nvGrpSpPr>
          <p:cNvPr id="29" name="Group 28">
            <a:extLst>
              <a:ext uri="{FF2B5EF4-FFF2-40B4-BE49-F238E27FC236}">
                <a16:creationId xmlns:a16="http://schemas.microsoft.com/office/drawing/2014/main" id="{ECC589ED-BE82-AB45-BA5D-645F8A00B299}"/>
              </a:ext>
            </a:extLst>
          </p:cNvPr>
          <p:cNvGrpSpPr/>
          <p:nvPr/>
        </p:nvGrpSpPr>
        <p:grpSpPr>
          <a:xfrm>
            <a:off x="11099499" y="3444426"/>
            <a:ext cx="4893514" cy="4395672"/>
            <a:chOff x="11674476" y="3796698"/>
            <a:chExt cx="5344172" cy="4800483"/>
          </a:xfrm>
        </p:grpSpPr>
        <p:pic>
          <p:nvPicPr>
            <p:cNvPr id="21" name="Picture 2">
              <a:extLst>
                <a:ext uri="{FF2B5EF4-FFF2-40B4-BE49-F238E27FC236}">
                  <a16:creationId xmlns:a16="http://schemas.microsoft.com/office/drawing/2014/main" id="{DDEBF543-5D18-9642-A994-0F6CEC82DE8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5687" r="14635"/>
            <a:stretch/>
          </p:blipFill>
          <p:spPr bwMode="auto">
            <a:xfrm>
              <a:off x="11677363" y="4392880"/>
              <a:ext cx="5341285" cy="42043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01A5B23-F513-5E48-A9CE-5FEE9634B50F}"/>
                </a:ext>
              </a:extLst>
            </p:cNvPr>
            <p:cNvSpPr/>
            <p:nvPr/>
          </p:nvSpPr>
          <p:spPr>
            <a:xfrm>
              <a:off x="11674476"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BREAKOUT ROOMS</a:t>
              </a:r>
            </a:p>
          </p:txBody>
        </p:sp>
      </p:grpSp>
      <p:grpSp>
        <p:nvGrpSpPr>
          <p:cNvPr id="30" name="Group 29">
            <a:extLst>
              <a:ext uri="{FF2B5EF4-FFF2-40B4-BE49-F238E27FC236}">
                <a16:creationId xmlns:a16="http://schemas.microsoft.com/office/drawing/2014/main" id="{2F26E981-8FD8-FB4E-9ADE-D0AB8FE9AA04}"/>
              </a:ext>
            </a:extLst>
          </p:cNvPr>
          <p:cNvGrpSpPr/>
          <p:nvPr/>
        </p:nvGrpSpPr>
        <p:grpSpPr>
          <a:xfrm>
            <a:off x="16470765" y="3442587"/>
            <a:ext cx="4890870" cy="4395286"/>
            <a:chOff x="16335852" y="3796698"/>
            <a:chExt cx="5341286" cy="4800062"/>
          </a:xfrm>
        </p:grpSpPr>
        <p:sp>
          <p:nvSpPr>
            <p:cNvPr id="20" name="Rectangle 19">
              <a:extLst>
                <a:ext uri="{FF2B5EF4-FFF2-40B4-BE49-F238E27FC236}">
                  <a16:creationId xmlns:a16="http://schemas.microsoft.com/office/drawing/2014/main" id="{55787A75-7657-1E40-88D6-0B46FEB10645}"/>
                </a:ext>
              </a:extLst>
            </p:cNvPr>
            <p:cNvSpPr/>
            <p:nvPr/>
          </p:nvSpPr>
          <p:spPr>
            <a:xfrm>
              <a:off x="16335852"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WHITEBOARD</a:t>
              </a:r>
            </a:p>
          </p:txBody>
        </p:sp>
        <p:pic>
          <p:nvPicPr>
            <p:cNvPr id="19" name="Picture 18">
              <a:extLst>
                <a:ext uri="{FF2B5EF4-FFF2-40B4-BE49-F238E27FC236}">
                  <a16:creationId xmlns:a16="http://schemas.microsoft.com/office/drawing/2014/main" id="{EE82D522-D9C0-1146-98D1-960A0975BF3A}"/>
                </a:ext>
              </a:extLst>
            </p:cNvPr>
            <p:cNvPicPr>
              <a:picLocks noChangeAspect="1"/>
            </p:cNvPicPr>
            <p:nvPr/>
          </p:nvPicPr>
          <p:blipFill>
            <a:blip r:embed="rId7"/>
            <a:stretch>
              <a:fillRect/>
            </a:stretch>
          </p:blipFill>
          <p:spPr>
            <a:xfrm>
              <a:off x="16335852" y="4388369"/>
              <a:ext cx="5341286" cy="4208391"/>
            </a:xfrm>
            <a:prstGeom prst="rect">
              <a:avLst/>
            </a:prstGeom>
          </p:spPr>
        </p:pic>
      </p:grpSp>
      <p:grpSp>
        <p:nvGrpSpPr>
          <p:cNvPr id="2" name="Group 1">
            <a:extLst>
              <a:ext uri="{FF2B5EF4-FFF2-40B4-BE49-F238E27FC236}">
                <a16:creationId xmlns:a16="http://schemas.microsoft.com/office/drawing/2014/main" id="{4783BA79-8FA9-0142-938E-7E6FBB459647}"/>
              </a:ext>
            </a:extLst>
          </p:cNvPr>
          <p:cNvGrpSpPr/>
          <p:nvPr/>
        </p:nvGrpSpPr>
        <p:grpSpPr>
          <a:xfrm>
            <a:off x="480197" y="1990947"/>
            <a:ext cx="3532094" cy="3532094"/>
            <a:chOff x="480196" y="5603617"/>
            <a:chExt cx="3532094" cy="3532094"/>
          </a:xfrm>
        </p:grpSpPr>
        <p:pic>
          <p:nvPicPr>
            <p:cNvPr id="32" name="Picture 31">
              <a:extLst>
                <a:ext uri="{FF2B5EF4-FFF2-40B4-BE49-F238E27FC236}">
                  <a16:creationId xmlns:a16="http://schemas.microsoft.com/office/drawing/2014/main" id="{EBBA1F6C-722A-F94B-ACA3-9F61556C0B4B}"/>
                </a:ext>
              </a:extLst>
            </p:cNvPr>
            <p:cNvPicPr>
              <a:picLocks noChangeAspect="1"/>
            </p:cNvPicPr>
            <p:nvPr/>
          </p:nvPicPr>
          <p:blipFill>
            <a:blip r:embed="rId8"/>
            <a:stretch>
              <a:fillRect/>
            </a:stretch>
          </p:blipFill>
          <p:spPr>
            <a:xfrm>
              <a:off x="959756" y="6510088"/>
              <a:ext cx="2528330" cy="2007792"/>
            </a:xfrm>
            <a:prstGeom prst="rect">
              <a:avLst/>
            </a:prstGeom>
          </p:spPr>
        </p:pic>
        <p:sp>
          <p:nvSpPr>
            <p:cNvPr id="33" name="Oval 32">
              <a:extLst>
                <a:ext uri="{FF2B5EF4-FFF2-40B4-BE49-F238E27FC236}">
                  <a16:creationId xmlns:a16="http://schemas.microsoft.com/office/drawing/2014/main" id="{7081F88F-9394-7241-85A0-CC8BDAFDE7BF}"/>
                </a:ext>
              </a:extLst>
            </p:cNvPr>
            <p:cNvSpPr/>
            <p:nvPr/>
          </p:nvSpPr>
          <p:spPr>
            <a:xfrm>
              <a:off x="480196" y="5603617"/>
              <a:ext cx="3532094" cy="3532094"/>
            </a:xfrm>
            <a:prstGeom prst="ellipse">
              <a:avLst/>
            </a:prstGeom>
            <a:no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grpSp>
      <p:pic>
        <p:nvPicPr>
          <p:cNvPr id="34" name="Picture 33" descr="Graphical user interface, application&#10;&#10;Description automatically generated">
            <a:extLst>
              <a:ext uri="{FF2B5EF4-FFF2-40B4-BE49-F238E27FC236}">
                <a16:creationId xmlns:a16="http://schemas.microsoft.com/office/drawing/2014/main" id="{4E9E0192-F33E-EF48-BCF6-72B9C1FEE719}"/>
              </a:ext>
            </a:extLst>
          </p:cNvPr>
          <p:cNvPicPr>
            <a:picLocks noChangeAspect="1"/>
          </p:cNvPicPr>
          <p:nvPr/>
        </p:nvPicPr>
        <p:blipFill rotWithShape="1">
          <a:blip r:embed="rId9"/>
          <a:srcRect l="679" t="33414" r="37169"/>
          <a:stretch/>
        </p:blipFill>
        <p:spPr>
          <a:xfrm>
            <a:off x="11102674" y="8918262"/>
            <a:ext cx="4878570" cy="3836056"/>
          </a:xfrm>
          <a:prstGeom prst="rect">
            <a:avLst/>
          </a:prstGeom>
          <a:solidFill>
            <a:srgbClr val="242424"/>
          </a:solidFill>
        </p:spPr>
      </p:pic>
    </p:spTree>
    <p:custDataLst>
      <p:tags r:id="rId1"/>
    </p:custDataLst>
    <p:extLst>
      <p:ext uri="{BB962C8B-B14F-4D97-AF65-F5344CB8AC3E}">
        <p14:creationId xmlns:p14="http://schemas.microsoft.com/office/powerpoint/2010/main" val="246860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783003694"/>
              </p:ext>
            </p:extLst>
          </p:nvPr>
        </p:nvGraphicFramePr>
        <p:xfrm>
          <a:off x="2008495" y="4042358"/>
          <a:ext cx="20367009" cy="8973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 Box 2"/>
          <p:cNvSpPr txBox="1">
            <a:spLocks noChangeArrowheads="1"/>
          </p:cNvSpPr>
          <p:nvPr/>
        </p:nvSpPr>
        <p:spPr bwMode="auto">
          <a:xfrm>
            <a:off x="2462301" y="983744"/>
            <a:ext cx="19459398" cy="305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7200" b="1" i="0" u="none" strike="noStrike" kern="0" cap="none" spc="0" normalizeH="0" baseline="0" noProof="0" dirty="0">
                <a:ln>
                  <a:noFill/>
                </a:ln>
                <a:solidFill>
                  <a:srgbClr val="296FB6"/>
                </a:solidFill>
                <a:effectLst/>
                <a:uLnTx/>
                <a:uFillTx/>
                <a:latin typeface="Gill Sans MT" panose="020B0502020104020203"/>
                <a:ea typeface="Calibri" panose="020F0502020204030204" pitchFamily="34" charset="0"/>
                <a:cs typeface="Times New Roman" panose="02020603050405020304" pitchFamily="18" charset="0"/>
                <a:sym typeface="PT Sans"/>
              </a:rPr>
              <a:t>What’s Next for Your Norms Assessment? </a:t>
            </a:r>
            <a:r>
              <a:rPr kumimoji="0" lang="en-US" altLang="en-US" sz="6000" b="0" i="0" u="none" strike="noStrike" kern="0" cap="none" spc="0" normalizeH="0" baseline="0" noProof="0" dirty="0">
                <a:ln>
                  <a:noFill/>
                </a:ln>
                <a:solidFill>
                  <a:srgbClr val="2E2C22"/>
                </a:solidFill>
                <a:effectLst/>
                <a:uLnTx/>
                <a:uFillTx/>
                <a:latin typeface="Gill Sans MT" panose="020B0502020104020203"/>
                <a:ea typeface="Calibri" panose="020F0502020204030204" pitchFamily="34" charset="0"/>
                <a:cs typeface="Times New Roman" panose="02020603050405020304" pitchFamily="18" charset="0"/>
                <a:sym typeface="PT Sans"/>
              </a:rPr>
              <a:t>Considerations</a:t>
            </a:r>
            <a:r>
              <a:rPr kumimoji="0" lang="en-US" altLang="en-US" sz="6000" b="1" i="0" u="none" strike="noStrike" kern="0" cap="none" spc="0" normalizeH="0" baseline="0" noProof="0" dirty="0">
                <a:ln>
                  <a:noFill/>
                </a:ln>
                <a:solidFill>
                  <a:srgbClr val="2E2C22"/>
                </a:solidFill>
                <a:effectLst/>
                <a:uLnTx/>
                <a:uFillTx/>
                <a:latin typeface="Gill Sans MT" panose="020B0502020104020203"/>
                <a:ea typeface="Calibri" panose="020F0502020204030204" pitchFamily="34" charset="0"/>
                <a:cs typeface="Times New Roman" panose="02020603050405020304" pitchFamily="18" charset="0"/>
                <a:sym typeface="PT Sans"/>
              </a:rPr>
              <a:t> </a:t>
            </a:r>
            <a:r>
              <a:rPr kumimoji="0" lang="en-US" altLang="en-US" sz="6000" b="0" i="0" u="none" strike="noStrike" kern="0" cap="none" spc="0" normalizeH="0" baseline="0" noProof="0" dirty="0">
                <a:ln>
                  <a:noFill/>
                </a:ln>
                <a:solidFill>
                  <a:srgbClr val="2E2C22"/>
                </a:solidFill>
                <a:effectLst/>
                <a:uLnTx/>
                <a:uFillTx/>
                <a:latin typeface="Gill Sans MT" panose="020B0502020104020203"/>
                <a:ea typeface="Calibri" panose="020F0502020204030204" pitchFamily="34" charset="0"/>
                <a:cs typeface="Times New Roman" panose="02020603050405020304" pitchFamily="18" charset="0"/>
                <a:sym typeface="PT Sans"/>
              </a:rPr>
              <a:t>Central to Adjusting Your Program </a:t>
            </a:r>
            <a:endParaRPr kumimoji="0" lang="en-US" altLang="en-US" sz="8000" b="0" i="0" u="none" strike="noStrike" kern="0" cap="none" spc="0" normalizeH="0" baseline="0" noProof="0" dirty="0">
              <a:ln>
                <a:noFill/>
              </a:ln>
              <a:solidFill>
                <a:srgbClr val="2E2C22"/>
              </a:solidFill>
              <a:effectLst/>
              <a:uLnTx/>
              <a:uFillTx/>
              <a:latin typeface="Gill Sans MT" panose="020B0502020104020203"/>
              <a:sym typeface="PT Sans"/>
            </a:endParaRPr>
          </a:p>
        </p:txBody>
      </p:sp>
      <p:sp>
        <p:nvSpPr>
          <p:cNvPr id="10" name="Rectangle 11"/>
          <p:cNvSpPr>
            <a:spLocks noChangeArrowheads="1"/>
          </p:cNvSpPr>
          <p:nvPr/>
        </p:nvSpPr>
        <p:spPr bwMode="auto">
          <a:xfrm>
            <a:off x="1888435" y="1518518"/>
            <a:ext cx="214978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000000"/>
              </a:solidFill>
              <a:effectLst/>
              <a:uLnTx/>
              <a:uFillTx/>
              <a:latin typeface="PT Sans"/>
              <a:sym typeface="PT Sans"/>
            </a:endParaRPr>
          </a:p>
        </p:txBody>
      </p:sp>
    </p:spTree>
    <p:custDataLst>
      <p:tags r:id="rId1"/>
    </p:custDataLst>
    <p:extLst>
      <p:ext uri="{BB962C8B-B14F-4D97-AF65-F5344CB8AC3E}">
        <p14:creationId xmlns:p14="http://schemas.microsoft.com/office/powerpoint/2010/main" val="4173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82933779"/>
              </p:ext>
            </p:extLst>
          </p:nvPr>
        </p:nvGraphicFramePr>
        <p:xfrm>
          <a:off x="752769" y="3155710"/>
          <a:ext cx="23237687" cy="9826900"/>
        </p:xfrm>
        <a:graphic>
          <a:graphicData uri="http://schemas.openxmlformats.org/drawingml/2006/table">
            <a:tbl>
              <a:tblPr firstRow="1" firstCol="1" bandRow="1"/>
              <a:tblGrid>
                <a:gridCol w="6361045">
                  <a:extLst>
                    <a:ext uri="{9D8B030D-6E8A-4147-A177-3AD203B41FA5}">
                      <a16:colId xmlns:a16="http://schemas.microsoft.com/office/drawing/2014/main" val="795713118"/>
                    </a:ext>
                  </a:extLst>
                </a:gridCol>
                <a:gridCol w="5744817">
                  <a:extLst>
                    <a:ext uri="{9D8B030D-6E8A-4147-A177-3AD203B41FA5}">
                      <a16:colId xmlns:a16="http://schemas.microsoft.com/office/drawing/2014/main" val="2353356040"/>
                    </a:ext>
                  </a:extLst>
                </a:gridCol>
                <a:gridCol w="5483230">
                  <a:extLst>
                    <a:ext uri="{9D8B030D-6E8A-4147-A177-3AD203B41FA5}">
                      <a16:colId xmlns:a16="http://schemas.microsoft.com/office/drawing/2014/main" val="2020035157"/>
                    </a:ext>
                  </a:extLst>
                </a:gridCol>
                <a:gridCol w="5648595">
                  <a:extLst>
                    <a:ext uri="{9D8B030D-6E8A-4147-A177-3AD203B41FA5}">
                      <a16:colId xmlns:a16="http://schemas.microsoft.com/office/drawing/2014/main" val="1739957351"/>
                    </a:ext>
                  </a:extLst>
                </a:gridCol>
              </a:tblGrid>
              <a:tr h="1507878">
                <a:tc>
                  <a:txBody>
                    <a:bodyPr/>
                    <a:lstStyle/>
                    <a:p>
                      <a:pPr marL="0" marR="0" algn="ctr">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Program Design</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tc>
                  <a:txBody>
                    <a:bodyPr/>
                    <a:lstStyle/>
                    <a:p>
                      <a:pPr marL="0" marR="0" algn="ctr">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Program Implementation</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tc>
                  <a:txBody>
                    <a:bodyPr/>
                    <a:lstStyle/>
                    <a:p>
                      <a:pPr marL="0" marR="0" algn="ctr">
                        <a:lnSpc>
                          <a:spcPct val="107000"/>
                        </a:lnSpc>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Program Monitoring</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tc>
                  <a:txBody>
                    <a:bodyPr/>
                    <a:lstStyle/>
                    <a:p>
                      <a:pPr marL="0" marR="0" algn="ctr">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Program Evaluation</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extLst>
                  <a:ext uri="{0D108BD9-81ED-4DB2-BD59-A6C34878D82A}">
                    <a16:rowId xmlns:a16="http://schemas.microsoft.com/office/drawing/2014/main" val="2104148849"/>
                  </a:ext>
                </a:extLst>
              </a:tr>
              <a:tr h="8104145">
                <a:tc>
                  <a:txBody>
                    <a:bodyPr/>
                    <a:lstStyle/>
                    <a:p>
                      <a:pPr marL="457200" marR="0" lvl="0" indent="-457200" algn="l">
                        <a:spcBef>
                          <a:spcPts val="0"/>
                        </a:spcBef>
                        <a:spcAft>
                          <a:spcPts val="800"/>
                        </a:spcAft>
                        <a:buSzPct val="100000"/>
                        <a:buFont typeface="Arial" panose="020B0604020202020204" pitchFamily="34" charset="0"/>
                        <a:buChar char="•"/>
                      </a:pPr>
                      <a:r>
                        <a:rPr lang="en-US"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Does your program currently address the key factor (including social norms factors) that influence the behaviors of interest?</a:t>
                      </a:r>
                      <a:endParaRPr lang="en-US" sz="2800" b="1"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457200" marR="0" lvl="0" indent="-457200" algn="l">
                        <a:spcBef>
                          <a:spcPts val="0"/>
                        </a:spcBef>
                        <a:spcAft>
                          <a:spcPts val="800"/>
                        </a:spcAft>
                        <a:buSzPct val="100000"/>
                        <a:buFont typeface="Arial" panose="020B0604020202020204" pitchFamily="34" charset="0"/>
                        <a:buChar char="•"/>
                      </a:pP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If not: which factors (including social norms factors) are possible for your program to address?  </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457200" marR="0" lvl="0" indent="-457200" algn="l">
                        <a:spcBef>
                          <a:spcPts val="0"/>
                        </a:spcBef>
                        <a:spcAft>
                          <a:spcPts val="800"/>
                        </a:spcAft>
                        <a:buSzPct val="100000"/>
                        <a:buFont typeface="Arial" panose="020B0604020202020204" pitchFamily="34" charset="0"/>
                        <a:buChar char="•"/>
                      </a:pPr>
                      <a:r>
                        <a:rPr lang="en-US"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 intervention strategies or activities require adaptation to better address reference groups?</a:t>
                      </a:r>
                      <a:endParaRPr lang="en-US" sz="2800" b="1"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457200" marR="0" lvl="0" indent="-457200" algn="l">
                        <a:spcBef>
                          <a:spcPts val="0"/>
                        </a:spcBef>
                        <a:spcAft>
                          <a:spcPts val="800"/>
                        </a:spcAft>
                        <a:buSzPct val="100000"/>
                        <a:buFont typeface="Arial" panose="020B0604020202020204" pitchFamily="34" charset="0"/>
                        <a:buChar char="•"/>
                      </a:pP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 intervention strategies or activities require adaptation to address social normative influences,</a:t>
                      </a:r>
                      <a:r>
                        <a:rPr lang="en-US" sz="2800" cap="none" spc="0" baseline="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 including relevant reference groups,</a:t>
                      </a: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 either to build on positive norms or address harmful norms?  </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457200" marR="0" lvl="0" indent="-457200" algn="l">
                        <a:lnSpc>
                          <a:spcPct val="107000"/>
                        </a:lnSpc>
                        <a:spcBef>
                          <a:spcPts val="0"/>
                        </a:spcBef>
                        <a:spcAft>
                          <a:spcPts val="800"/>
                        </a:spcAft>
                        <a:buSzPct val="100000"/>
                        <a:buFont typeface="Arial" panose="020B0604020202020204" pitchFamily="34" charset="0"/>
                        <a:buChar char="•"/>
                      </a:pPr>
                      <a:r>
                        <a:rPr lang="en-US"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Does the program’s logical framework need to be adjusted to include normative activities—inputs, outputs, effects?</a:t>
                      </a:r>
                      <a:endParaRPr lang="en-US" sz="2800" b="1"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457200" marR="0" lvl="0" indent="-457200" algn="l">
                        <a:lnSpc>
                          <a:spcPct val="107000"/>
                        </a:lnSpc>
                        <a:spcBef>
                          <a:spcPts val="0"/>
                        </a:spcBef>
                        <a:spcAft>
                          <a:spcPts val="800"/>
                        </a:spcAft>
                        <a:buSzPct val="100000"/>
                        <a:buFont typeface="Arial" panose="020B0604020202020204" pitchFamily="34" charset="0"/>
                        <a:buChar char="•"/>
                      </a:pP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Is the monitoring system collecting the correct and relevant information on norms</a:t>
                      </a:r>
                      <a:r>
                        <a:rPr lang="en-US" sz="2800" cap="none" spc="0" baseline="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 from</a:t>
                      </a: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 1) the primary program groups and 2) the relevant reference groups? </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457200" marR="0" lvl="0" indent="-457200" algn="l">
                        <a:spcBef>
                          <a:spcPts val="0"/>
                        </a:spcBef>
                        <a:spcAft>
                          <a:spcPts val="800"/>
                        </a:spcAft>
                        <a:buFont typeface="Arial" panose="020B0604020202020204" pitchFamily="34" charset="0"/>
                        <a:buChar char="•"/>
                      </a:pPr>
                      <a:r>
                        <a:rPr lang="en-US"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 you need to make changes in your evaluation framework that mirror the change theory and strategy adjustments</a:t>
                      </a: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457200" marR="0" lvl="0" indent="-457200" algn="l">
                        <a:spcBef>
                          <a:spcPts val="0"/>
                        </a:spcBef>
                        <a:spcAft>
                          <a:spcPts val="800"/>
                        </a:spcAft>
                        <a:buFont typeface="Arial" panose="020B0604020202020204" pitchFamily="34" charset="0"/>
                        <a:buChar char="•"/>
                      </a:pP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Is the evaluation plan to collect correct and relevant information from not only the primary program groups, but also reference groups?</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269899456"/>
                  </a:ext>
                </a:extLst>
              </a:tr>
            </a:tbl>
          </a:graphicData>
        </a:graphic>
      </p:graphicFrame>
      <p:sp>
        <p:nvSpPr>
          <p:cNvPr id="2" name="Rectangle 1">
            <a:extLst>
              <a:ext uri="{FF2B5EF4-FFF2-40B4-BE49-F238E27FC236}">
                <a16:creationId xmlns:a16="http://schemas.microsoft.com/office/drawing/2014/main" id="{551CCBFB-752A-424E-B849-260BEECDCEDC}"/>
              </a:ext>
            </a:extLst>
          </p:cNvPr>
          <p:cNvSpPr/>
          <p:nvPr/>
        </p:nvSpPr>
        <p:spPr>
          <a:xfrm>
            <a:off x="2909558" y="579784"/>
            <a:ext cx="18564885" cy="1754326"/>
          </a:xfrm>
          <a:prstGeom prst="rect">
            <a:avLst/>
          </a:prstGeom>
        </p:spPr>
        <p:txBody>
          <a:bodyPr wrap="square">
            <a:spAutoFit/>
          </a:bodyPr>
          <a:lstStyle/>
          <a:p>
            <a:pPr algn="ctr">
              <a:lnSpc>
                <a:spcPct val="90000"/>
              </a:lnSpc>
            </a:pPr>
            <a:r>
              <a:rPr lang="en-US" sz="6000" b="1" dirty="0">
                <a:solidFill>
                  <a:srgbClr val="2A7BCC"/>
                </a:solidFill>
                <a:latin typeface="Gill Sans MT" panose="020B0502020104020203" pitchFamily="34" charset="0"/>
                <a:ea typeface="Times New Roman" panose="02020603050405020304" pitchFamily="18" charset="0"/>
                <a:cs typeface="Calibri" panose="020F0502020204030204" pitchFamily="34" charset="0"/>
              </a:rPr>
              <a:t>Questions to Consider When Adjusting Your Program With Findings From a</a:t>
            </a:r>
            <a:r>
              <a:rPr lang="en-US" sz="6000" b="1" dirty="0">
                <a:solidFill>
                  <a:srgbClr val="2A7BCC"/>
                </a:solidFill>
                <a:latin typeface="Gill Sans MT" panose="020B0502020104020203" pitchFamily="34" charset="0"/>
                <a:ea typeface="Times New Roman" panose="02020603050405020304" pitchFamily="18" charset="0"/>
                <a:cs typeface="Times New Roman" panose="02020603050405020304" pitchFamily="18" charset="0"/>
              </a:rPr>
              <a:t> </a:t>
            </a:r>
            <a:r>
              <a:rPr lang="en-US" sz="6000" b="1" dirty="0">
                <a:solidFill>
                  <a:srgbClr val="2A7BCC"/>
                </a:solidFill>
                <a:latin typeface="Gill Sans MT" panose="020B0502020104020203" pitchFamily="34" charset="0"/>
                <a:ea typeface="Times New Roman" panose="02020603050405020304" pitchFamily="18" charset="0"/>
                <a:cs typeface="Calibri" panose="020F0502020204030204" pitchFamily="34" charset="0"/>
              </a:rPr>
              <a:t>Norms Assessment</a:t>
            </a:r>
            <a:endParaRPr lang="en-US" sz="6000" b="1" dirty="0">
              <a:solidFill>
                <a:srgbClr val="2A7BCC"/>
              </a:solidFill>
              <a:latin typeface="Gill Sans MT" panose="020B0502020104020203" pitchFamily="34"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633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39B7AC3-FC48-1242-AD88-5F16D1554EC8}"/>
              </a:ext>
            </a:extLst>
          </p:cNvPr>
          <p:cNvSpPr>
            <a:spLocks noGrp="1"/>
          </p:cNvSpPr>
          <p:nvPr>
            <p:ph type="title"/>
          </p:nvPr>
        </p:nvSpPr>
        <p:spPr>
          <a:xfrm>
            <a:off x="9719429" y="1959434"/>
            <a:ext cx="12153245" cy="2176836"/>
          </a:xfrm>
        </p:spPr>
        <p:txBody>
          <a:bodyPr/>
          <a:lstStyle/>
          <a:p>
            <a:pPr>
              <a:lnSpc>
                <a:spcPct val="90000"/>
              </a:lnSpc>
            </a:pPr>
            <a:r>
              <a:rPr lang="en-US" sz="6000" b="1" dirty="0">
                <a:solidFill>
                  <a:srgbClr val="000000"/>
                </a:solidFill>
              </a:rPr>
              <a:t>Norms Assessments Are Often Linked to Program Design, </a:t>
            </a:r>
            <a:r>
              <a:rPr lang="en-US" sz="6000" b="0" i="1" dirty="0">
                <a:solidFill>
                  <a:srgbClr val="000000"/>
                </a:solidFill>
              </a:rPr>
              <a:t>but Findings Can be Applied Throughout the Program Life Cycle </a:t>
            </a:r>
            <a:endParaRPr lang="en-US" sz="7200" dirty="0">
              <a:solidFill>
                <a:srgbClr val="000000"/>
              </a:solidFill>
            </a:endParaRPr>
          </a:p>
        </p:txBody>
      </p:sp>
      <p:sp>
        <p:nvSpPr>
          <p:cNvPr id="25" name="Text Placeholder 24">
            <a:extLst>
              <a:ext uri="{FF2B5EF4-FFF2-40B4-BE49-F238E27FC236}">
                <a16:creationId xmlns:a16="http://schemas.microsoft.com/office/drawing/2014/main" id="{58DC3C37-D84B-0746-862C-6106C376D255}"/>
              </a:ext>
            </a:extLst>
          </p:cNvPr>
          <p:cNvSpPr>
            <a:spLocks noGrp="1"/>
          </p:cNvSpPr>
          <p:nvPr>
            <p:ph type="body" idx="1"/>
          </p:nvPr>
        </p:nvSpPr>
        <p:spPr>
          <a:xfrm>
            <a:off x="9719429" y="5847986"/>
            <a:ext cx="13793714" cy="7753713"/>
          </a:xfrm>
        </p:spPr>
        <p:txBody>
          <a:bodyPr>
            <a:normAutofit/>
          </a:bodyPr>
          <a:lstStyle/>
          <a:p>
            <a:pPr algn="l">
              <a:lnSpc>
                <a:spcPct val="100000"/>
              </a:lnSpc>
            </a:pPr>
            <a:r>
              <a:rPr lang="en-US" sz="4000" dirty="0">
                <a:solidFill>
                  <a:srgbClr val="000000"/>
                </a:solidFill>
              </a:rPr>
              <a:t>What kinds of information are you already collecting in your program that you could leverage for norms-finding information?</a:t>
            </a:r>
          </a:p>
          <a:p>
            <a:pPr algn="l">
              <a:lnSpc>
                <a:spcPct val="100000"/>
              </a:lnSpc>
            </a:pPr>
            <a:r>
              <a:rPr lang="en-US" sz="4000" dirty="0">
                <a:solidFill>
                  <a:srgbClr val="000000"/>
                </a:solidFill>
              </a:rPr>
              <a:t>How would such information be helpful to programmers and evaluators?</a:t>
            </a:r>
          </a:p>
          <a:p>
            <a:pPr algn="l">
              <a:lnSpc>
                <a:spcPct val="100000"/>
              </a:lnSpc>
            </a:pPr>
            <a:r>
              <a:rPr lang="en-US" sz="4000" dirty="0">
                <a:solidFill>
                  <a:srgbClr val="000000"/>
                </a:solidFill>
              </a:rPr>
              <a:t>Could you integrate such questioning into evaluations you conduct and programs you design? How?</a:t>
            </a:r>
          </a:p>
          <a:p>
            <a:pPr algn="l">
              <a:lnSpc>
                <a:spcPct val="100000"/>
              </a:lnSpc>
            </a:pPr>
            <a:r>
              <a:rPr lang="en-US" sz="4000" dirty="0">
                <a:solidFill>
                  <a:srgbClr val="000000"/>
                </a:solidFill>
              </a:rPr>
              <a:t>When could you use such analyses in the evaluation cycle?  </a:t>
            </a:r>
          </a:p>
          <a:p>
            <a:pPr algn="l">
              <a:lnSpc>
                <a:spcPct val="100000"/>
              </a:lnSpc>
            </a:pPr>
            <a:r>
              <a:rPr lang="en-US" sz="4000" dirty="0">
                <a:solidFill>
                  <a:srgbClr val="000000"/>
                </a:solidFill>
              </a:rPr>
              <a:t>How might you integrate learnings into existing theories of change, log frames, or work plans?</a:t>
            </a:r>
          </a:p>
          <a:p>
            <a:pPr algn="l">
              <a:lnSpc>
                <a:spcPct val="100000"/>
              </a:lnSpc>
            </a:pPr>
            <a:endParaRPr lang="en-US" sz="4000" dirty="0">
              <a:solidFill>
                <a:srgbClr val="000000"/>
              </a:solidFill>
            </a:endParaRPr>
          </a:p>
        </p:txBody>
      </p:sp>
      <p:sp>
        <p:nvSpPr>
          <p:cNvPr id="14" name="Text Placeholder 13">
            <a:extLst>
              <a:ext uri="{FF2B5EF4-FFF2-40B4-BE49-F238E27FC236}">
                <a16:creationId xmlns:a16="http://schemas.microsoft.com/office/drawing/2014/main" id="{72DB6E37-B023-E145-BD4C-FE3C4184F052}"/>
              </a:ext>
            </a:extLst>
          </p:cNvPr>
          <p:cNvSpPr>
            <a:spLocks noGrp="1"/>
          </p:cNvSpPr>
          <p:nvPr>
            <p:ph type="body" idx="3"/>
          </p:nvPr>
        </p:nvSpPr>
        <p:spPr/>
        <p:txBody>
          <a:bodyPr/>
          <a:lstStyle/>
          <a:p>
            <a:r>
              <a:rPr lang="en-US" dirty="0">
                <a:solidFill>
                  <a:srgbClr val="000000"/>
                </a:solidFill>
              </a:rPr>
              <a:t>PLENARY DISCUSSION</a:t>
            </a:r>
          </a:p>
          <a:p>
            <a:endParaRPr lang="en-US" dirty="0">
              <a:solidFill>
                <a:srgbClr val="000000"/>
              </a:solidFill>
            </a:endParaRPr>
          </a:p>
        </p:txBody>
      </p:sp>
      <p:sp>
        <p:nvSpPr>
          <p:cNvPr id="23" name="TextBox 22">
            <a:extLst>
              <a:ext uri="{FF2B5EF4-FFF2-40B4-BE49-F238E27FC236}">
                <a16:creationId xmlns:a16="http://schemas.microsoft.com/office/drawing/2014/main" id="{2463EDA4-183D-0944-B6FF-3C31E41D19C8}"/>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Jonathan </a:t>
            </a:r>
            <a:r>
              <a:rPr lang="en-US" sz="1400" dirty="0" err="1">
                <a:solidFill>
                  <a:schemeClr val="accent4">
                    <a:lumMod val="60000"/>
                    <a:lumOff val="40000"/>
                  </a:schemeClr>
                </a:solidFill>
                <a:latin typeface="Gill Sans MT" panose="020B0502020104020203" pitchFamily="34" charset="77"/>
              </a:rPr>
              <a:t>Torgovnik</a:t>
            </a:r>
            <a:r>
              <a:rPr lang="en-US" sz="1400" dirty="0">
                <a:solidFill>
                  <a:schemeClr val="accent4">
                    <a:lumMod val="60000"/>
                    <a:lumOff val="40000"/>
                  </a:schemeClr>
                </a:solidFill>
                <a:latin typeface="Gill Sans MT" panose="020B0502020104020203" pitchFamily="34" charset="77"/>
              </a:rPr>
              <a:t>/Getty Images/Images of Empowerment</a:t>
            </a:r>
          </a:p>
        </p:txBody>
      </p:sp>
      <p:pic>
        <p:nvPicPr>
          <p:cNvPr id="21" name="Picture Placeholder 4">
            <a:extLst>
              <a:ext uri="{FF2B5EF4-FFF2-40B4-BE49-F238E27FC236}">
                <a16:creationId xmlns:a16="http://schemas.microsoft.com/office/drawing/2014/main" id="{FD5E967B-69F1-844B-809F-9BF0016FAAD7}"/>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866" b="2868"/>
          <a:stretch/>
        </p:blipFill>
        <p:spPr>
          <a:xfrm>
            <a:off x="2511325" y="3446449"/>
            <a:ext cx="5862918" cy="5862918"/>
          </a:xfr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5400000" scaled="1"/>
            <a:tileRect/>
          </a:gradFill>
        </p:spPr>
      </p:pic>
      <p:grpSp>
        <p:nvGrpSpPr>
          <p:cNvPr id="24" name="Group 23">
            <a:extLst>
              <a:ext uri="{FF2B5EF4-FFF2-40B4-BE49-F238E27FC236}">
                <a16:creationId xmlns:a16="http://schemas.microsoft.com/office/drawing/2014/main" id="{1610CFC7-4747-874F-B317-9614A90DFB9F}"/>
              </a:ext>
            </a:extLst>
          </p:cNvPr>
          <p:cNvGrpSpPr/>
          <p:nvPr/>
        </p:nvGrpSpPr>
        <p:grpSpPr>
          <a:xfrm>
            <a:off x="2372432" y="7651593"/>
            <a:ext cx="2526654" cy="2526654"/>
            <a:chOff x="4969172" y="7651592"/>
            <a:chExt cx="2526654" cy="2526654"/>
          </a:xfrm>
        </p:grpSpPr>
        <p:sp>
          <p:nvSpPr>
            <p:cNvPr id="26" name="Oval 25">
              <a:extLst>
                <a:ext uri="{FF2B5EF4-FFF2-40B4-BE49-F238E27FC236}">
                  <a16:creationId xmlns:a16="http://schemas.microsoft.com/office/drawing/2014/main" id="{591759AC-7B6B-364E-B6D1-081CD6D1C9C1}"/>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7" name="TextBox 26">
              <a:extLst>
                <a:ext uri="{FF2B5EF4-FFF2-40B4-BE49-F238E27FC236}">
                  <a16:creationId xmlns:a16="http://schemas.microsoft.com/office/drawing/2014/main" id="{38DF43E8-7B9B-A943-904A-F64C529E3B48}"/>
                </a:ext>
              </a:extLst>
            </p:cNvPr>
            <p:cNvSpPr txBox="1"/>
            <p:nvPr/>
          </p:nvSpPr>
          <p:spPr>
            <a:xfrm>
              <a:off x="5654456"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6" name="Group 15">
            <a:extLst>
              <a:ext uri="{FF2B5EF4-FFF2-40B4-BE49-F238E27FC236}">
                <a16:creationId xmlns:a16="http://schemas.microsoft.com/office/drawing/2014/main" id="{02F1CE89-7C71-E845-9342-7F86A4D3125F}"/>
              </a:ext>
            </a:extLst>
          </p:cNvPr>
          <p:cNvGrpSpPr/>
          <p:nvPr/>
        </p:nvGrpSpPr>
        <p:grpSpPr>
          <a:xfrm>
            <a:off x="760017" y="1270054"/>
            <a:ext cx="3532094" cy="3532094"/>
            <a:chOff x="1368325" y="1083283"/>
            <a:chExt cx="3532094" cy="3532094"/>
          </a:xfrm>
        </p:grpSpPr>
        <p:sp>
          <p:nvSpPr>
            <p:cNvPr id="17" name="Oval 16">
              <a:extLst>
                <a:ext uri="{FF2B5EF4-FFF2-40B4-BE49-F238E27FC236}">
                  <a16:creationId xmlns:a16="http://schemas.microsoft.com/office/drawing/2014/main" id="{F18231E5-B942-CB42-A399-F303E7C50C5E}"/>
                </a:ext>
              </a:extLst>
            </p:cNvPr>
            <p:cNvSpPr/>
            <p:nvPr/>
          </p:nvSpPr>
          <p:spPr>
            <a:xfrm>
              <a:off x="1368325" y="1083283"/>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8" name="Picture 17">
              <a:extLst>
                <a:ext uri="{FF2B5EF4-FFF2-40B4-BE49-F238E27FC236}">
                  <a16:creationId xmlns:a16="http://schemas.microsoft.com/office/drawing/2014/main" id="{2A8DB8DD-7C9A-534F-A0C4-B763DB75B678}"/>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35758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42;p59">
            <a:extLst>
              <a:ext uri="{FF2B5EF4-FFF2-40B4-BE49-F238E27FC236}">
                <a16:creationId xmlns:a16="http://schemas.microsoft.com/office/drawing/2014/main" id="{E4FD9DD2-4239-6444-A8A5-66C1576D0625}"/>
              </a:ext>
            </a:extLst>
          </p:cNvPr>
          <p:cNvSpPr txBox="1">
            <a:spLocks noGrp="1"/>
          </p:cNvSpPr>
          <p:nvPr>
            <p:ph type="title"/>
          </p:nvPr>
        </p:nvSpPr>
        <p:spPr>
          <a:xfrm>
            <a:off x="3950640" y="2787946"/>
            <a:ext cx="16482719" cy="1403384"/>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Key Takeaways</a:t>
            </a:r>
            <a:endParaRPr b="1" dirty="0">
              <a:solidFill>
                <a:srgbClr val="FFFFFF"/>
              </a:solidFill>
            </a:endParaRPr>
          </a:p>
        </p:txBody>
      </p:sp>
      <p:sp>
        <p:nvSpPr>
          <p:cNvPr id="6" name="Text Placeholder 2">
            <a:extLst>
              <a:ext uri="{FF2B5EF4-FFF2-40B4-BE49-F238E27FC236}">
                <a16:creationId xmlns:a16="http://schemas.microsoft.com/office/drawing/2014/main" id="{1BDF7797-9120-FA40-9916-1A82C3AD1625}"/>
              </a:ext>
            </a:extLst>
          </p:cNvPr>
          <p:cNvSpPr>
            <a:spLocks noGrp="1"/>
          </p:cNvSpPr>
          <p:nvPr>
            <p:ph type="body" idx="1"/>
          </p:nvPr>
        </p:nvSpPr>
        <p:spPr>
          <a:xfrm>
            <a:off x="9096376" y="1919603"/>
            <a:ext cx="5486400" cy="615950"/>
          </a:xfrm>
        </p:spPr>
        <p:txBody>
          <a:bodyPr>
            <a:normAutofit fontScale="77500" lnSpcReduction="20000"/>
          </a:bodyPr>
          <a:lstStyle/>
          <a:p>
            <a:r>
              <a:rPr lang="en-US" sz="3600" spc="100" dirty="0">
                <a:solidFill>
                  <a:srgbClr val="FFFFFF"/>
                </a:solidFill>
              </a:rPr>
              <a:t>ASSESSING SOCIAL NORMS</a:t>
            </a:r>
          </a:p>
        </p:txBody>
      </p:sp>
      <p:cxnSp>
        <p:nvCxnSpPr>
          <p:cNvPr id="7" name="Straight Connector 6">
            <a:extLst>
              <a:ext uri="{FF2B5EF4-FFF2-40B4-BE49-F238E27FC236}">
                <a16:creationId xmlns:a16="http://schemas.microsoft.com/office/drawing/2014/main" id="{9FE51CA6-EDC5-A84E-9D97-B1957BA58F32}"/>
              </a:ext>
            </a:extLst>
          </p:cNvPr>
          <p:cNvCxnSpPr>
            <a:cxnSpLocks/>
          </p:cNvCxnSpPr>
          <p:nvPr/>
        </p:nvCxnSpPr>
        <p:spPr>
          <a:xfrm>
            <a:off x="9636346" y="4546600"/>
            <a:ext cx="5111308" cy="0"/>
          </a:xfrm>
          <a:prstGeom prst="line">
            <a:avLst/>
          </a:prstGeom>
          <a:ln w="38100">
            <a:solidFill>
              <a:srgbClr val="2A7BCC"/>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9EACC710-E0A2-DF44-ADCA-24200EC18E65}"/>
              </a:ext>
            </a:extLst>
          </p:cNvPr>
          <p:cNvSpPr txBox="1">
            <a:spLocks/>
          </p:cNvSpPr>
          <p:nvPr/>
        </p:nvSpPr>
        <p:spPr>
          <a:xfrm>
            <a:off x="1660358" y="5239442"/>
            <a:ext cx="20814631" cy="7063038"/>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Aft>
                <a:spcPts val="1200"/>
              </a:spcAft>
              <a:buFont typeface="Arial" panose="020B0604020202020204" pitchFamily="34" charset="0"/>
              <a:buChar char="•"/>
            </a:pPr>
            <a:r>
              <a:rPr lang="en-US" sz="4400" dirty="0">
                <a:solidFill>
                  <a:srgbClr val="FFFFFF"/>
                </a:solidFill>
              </a:rPr>
              <a:t>Existing formative assessment approaches may overlook norms. If shifting norms is important to your program, completing a norms assessment is a must.  </a:t>
            </a:r>
          </a:p>
          <a:p>
            <a:pPr marL="571500" indent="-571500" algn="l" hangingPunct="1">
              <a:spcAft>
                <a:spcPts val="1200"/>
              </a:spcAft>
              <a:buFont typeface="Arial" panose="020B0604020202020204" pitchFamily="34" charset="0"/>
              <a:buChar char="•"/>
            </a:pPr>
            <a:r>
              <a:rPr lang="en-US" sz="4400" dirty="0">
                <a:solidFill>
                  <a:srgbClr val="FFFFFF"/>
                </a:solidFill>
              </a:rPr>
              <a:t>It’s important to understand how norms influence program behaviors.</a:t>
            </a:r>
          </a:p>
          <a:p>
            <a:pPr marL="571500" indent="-571500" algn="l" hangingPunct="1">
              <a:spcAft>
                <a:spcPts val="1200"/>
              </a:spcAft>
              <a:buFont typeface="Arial" panose="020B0604020202020204" pitchFamily="34" charset="0"/>
              <a:buChar char="•"/>
            </a:pPr>
            <a:r>
              <a:rPr lang="en-US" sz="4400" dirty="0">
                <a:solidFill>
                  <a:srgbClr val="FFFFFF"/>
                </a:solidFill>
              </a:rPr>
              <a:t>Norms assessments answer, for as given context: (1) what the relevant norms are, (2) who the reference groups are, (3) why people comply with norms, and (4) which norms are the most important. </a:t>
            </a:r>
          </a:p>
          <a:p>
            <a:pPr marL="571500" indent="-571500" algn="l" hangingPunct="1">
              <a:spcAft>
                <a:spcPts val="1200"/>
              </a:spcAft>
              <a:buFont typeface="Arial" panose="020B0604020202020204" pitchFamily="34" charset="0"/>
              <a:buChar char="•"/>
            </a:pPr>
            <a:r>
              <a:rPr lang="en-US" sz="4400" dirty="0">
                <a:solidFill>
                  <a:srgbClr val="FFFFFF"/>
                </a:solidFill>
              </a:rPr>
              <a:t>Not all norms assessments are perfect! It’s better to have some solid information than none at all. Do what you can but ensure findings are used.</a:t>
            </a:r>
          </a:p>
          <a:p>
            <a:pPr marL="571500" indent="-571500" algn="l" hangingPunct="1">
              <a:spcAft>
                <a:spcPts val="1200"/>
              </a:spcAft>
              <a:buFont typeface="Arial" panose="020B0604020202020204" pitchFamily="34" charset="0"/>
              <a:buChar char="•"/>
            </a:pPr>
            <a:r>
              <a:rPr lang="en-US" sz="4400" dirty="0">
                <a:solidFill>
                  <a:srgbClr val="FFFFFF"/>
                </a:solidFill>
              </a:rPr>
              <a:t>A number of resources on norms assessments exist, including the </a:t>
            </a:r>
            <a:r>
              <a:rPr lang="en-US" sz="4400" dirty="0">
                <a:solidFill>
                  <a:srgbClr val="FFFFFF"/>
                </a:solidFill>
                <a:hlinkClick r:id="rId3">
                  <a:extLst>
                    <a:ext uri="{A12FA001-AC4F-418D-AE19-62706E023703}">
                      <ahyp:hlinkClr xmlns="" xmlns:ahyp="http://schemas.microsoft.com/office/drawing/2018/hyperlinkcolor" val="tx"/>
                    </a:ext>
                  </a:extLst>
                </a:hlinkClick>
              </a:rPr>
              <a:t>Social Norms Exploration Tool</a:t>
            </a:r>
            <a:r>
              <a:rPr lang="en-US" sz="4400" dirty="0">
                <a:solidFill>
                  <a:srgbClr val="FFFFFF"/>
                </a:solidFill>
              </a:rPr>
              <a:t>.</a:t>
            </a:r>
          </a:p>
        </p:txBody>
      </p:sp>
    </p:spTree>
    <p:extLst>
      <p:ext uri="{BB962C8B-B14F-4D97-AF65-F5344CB8AC3E}">
        <p14:creationId xmlns:p14="http://schemas.microsoft.com/office/powerpoint/2010/main" val="576364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48AB59-44D4-492C-A4B1-408D09E5E9DC}"/>
              </a:ext>
            </a:extLst>
          </p:cNvPr>
          <p:cNvSpPr>
            <a:spLocks noGrp="1"/>
          </p:cNvSpPr>
          <p:nvPr>
            <p:ph type="body" sz="quarter" idx="4294967295"/>
          </p:nvPr>
        </p:nvSpPr>
        <p:spPr>
          <a:xfrm>
            <a:off x="2274652" y="4205287"/>
            <a:ext cx="20768228" cy="9510711"/>
          </a:xfrm>
          <a:prstGeom prst="rect">
            <a:avLst/>
          </a:prstGeom>
          <a:noFill/>
        </p:spPr>
        <p:txBody>
          <a:bodyPr/>
          <a:lstStyle/>
          <a:p>
            <a:pPr marL="457200" indent="-457200" algn="l">
              <a:spcAft>
                <a:spcPts val="2400"/>
              </a:spcAft>
              <a:buFont typeface="Arial" panose="020B0604020202020204" pitchFamily="34" charset="0"/>
              <a:buChar char="•"/>
            </a:pPr>
            <a:r>
              <a:rPr lang="en-US" dirty="0">
                <a:solidFill>
                  <a:srgbClr val="2E2C22"/>
                </a:solidFill>
                <a:latin typeface="+mn-lt"/>
              </a:rPr>
              <a:t>Passages Project and Learning Collaborative to Advance Normative Change, Social Norms Exploration Tool (Washington, DC: Institute for Reproductive Health, Georgetown University, 2020).  </a:t>
            </a:r>
          </a:p>
          <a:p>
            <a:pPr marL="457200" indent="-457200" algn="l">
              <a:spcAft>
                <a:spcPts val="2400"/>
              </a:spcAft>
              <a:buFont typeface="Arial" panose="020B0604020202020204" pitchFamily="34" charset="0"/>
              <a:buChar char="•"/>
            </a:pPr>
            <a:r>
              <a:rPr lang="en-US" dirty="0">
                <a:solidFill>
                  <a:srgbClr val="2E2C22"/>
                </a:solidFill>
                <a:latin typeface="+mn-lt"/>
              </a:rPr>
              <a:t>Leigh Stefanik and Theresa Hwang, Applying Theory to Practice: CARE’s Journey Piloting Social Norms Measures for Gender Programming (Cooperative for Assistance and Relief Everywhere, Inc. (CARE), 2017).</a:t>
            </a:r>
          </a:p>
          <a:p>
            <a:pPr marL="457200" indent="-457200" algn="l">
              <a:spcAft>
                <a:spcPts val="2400"/>
              </a:spcAft>
              <a:buFont typeface="Arial" panose="020B0604020202020204" pitchFamily="34" charset="0"/>
              <a:buChar char="•"/>
            </a:pPr>
            <a:r>
              <a:rPr lang="en-US" dirty="0" smtClean="0">
                <a:solidFill>
                  <a:srgbClr val="2E2C22"/>
                </a:solidFill>
                <a:latin typeface="+mn-lt"/>
              </a:rPr>
              <a:t>Mackie</a:t>
            </a:r>
            <a:r>
              <a:rPr lang="en-US" dirty="0">
                <a:solidFill>
                  <a:srgbClr val="2E2C22"/>
                </a:solidFill>
                <a:latin typeface="+mn-lt"/>
              </a:rPr>
              <a:t>, Gerry, Francesca </a:t>
            </a:r>
            <a:r>
              <a:rPr lang="en-US" dirty="0" err="1">
                <a:solidFill>
                  <a:srgbClr val="2E2C22"/>
                </a:solidFill>
                <a:latin typeface="+mn-lt"/>
              </a:rPr>
              <a:t>Moneti</a:t>
            </a:r>
            <a:r>
              <a:rPr lang="en-US" dirty="0">
                <a:solidFill>
                  <a:srgbClr val="2E2C22"/>
                </a:solidFill>
                <a:latin typeface="+mn-lt"/>
              </a:rPr>
              <a:t>, Holly </a:t>
            </a:r>
            <a:r>
              <a:rPr lang="en-US" dirty="0" err="1">
                <a:solidFill>
                  <a:srgbClr val="2E2C22"/>
                </a:solidFill>
                <a:latin typeface="+mn-lt"/>
              </a:rPr>
              <a:t>Shakya</a:t>
            </a:r>
            <a:r>
              <a:rPr lang="en-US" dirty="0">
                <a:solidFill>
                  <a:srgbClr val="2E2C22"/>
                </a:solidFill>
                <a:latin typeface="+mn-lt"/>
              </a:rPr>
              <a:t>, and Elaine Denny. What Are Social Norms? How Are They Measured? New York and San Diego: UNICEF and University of California San Diego, 2015. </a:t>
            </a:r>
            <a:endParaRPr lang="en-US" dirty="0" smtClean="0">
              <a:solidFill>
                <a:srgbClr val="2E2C22"/>
              </a:solidFill>
              <a:latin typeface="+mn-lt"/>
            </a:endParaRPr>
          </a:p>
          <a:p>
            <a:pPr marL="457200" indent="-457200" algn="l">
              <a:spcAft>
                <a:spcPts val="2400"/>
              </a:spcAft>
              <a:buFont typeface="Arial" panose="020B0604020202020204" pitchFamily="34" charset="0"/>
              <a:buChar char="•"/>
            </a:pPr>
            <a:r>
              <a:rPr lang="en-US" dirty="0" smtClean="0">
                <a:solidFill>
                  <a:srgbClr val="2E2C22"/>
                </a:solidFill>
                <a:latin typeface="+mn-lt"/>
              </a:rPr>
              <a:t>Thomas</a:t>
            </a:r>
            <a:r>
              <a:rPr lang="en-US" dirty="0">
                <a:solidFill>
                  <a:srgbClr val="2E2C22"/>
                </a:solidFill>
                <a:latin typeface="+mn-lt"/>
              </a:rPr>
              <a:t>, Sarah. What is Participatory Learning and Action (PLA): An Introduction. Sarah Thomas, </a:t>
            </a:r>
            <a:r>
              <a:rPr lang="en-US" dirty="0" smtClean="0">
                <a:solidFill>
                  <a:srgbClr val="2E2C22"/>
                </a:solidFill>
                <a:latin typeface="+mn-lt"/>
              </a:rPr>
              <a:t>2002.</a:t>
            </a:r>
          </a:p>
          <a:p>
            <a:pPr marL="457200" indent="-457200" algn="l">
              <a:spcAft>
                <a:spcPts val="2400"/>
              </a:spcAft>
              <a:buFont typeface="Arial" panose="020B0604020202020204" pitchFamily="34" charset="0"/>
              <a:buChar char="•"/>
            </a:pPr>
            <a:r>
              <a:rPr lang="en-US" dirty="0" err="1" smtClean="0">
                <a:solidFill>
                  <a:srgbClr val="2E2C22"/>
                </a:solidFill>
                <a:latin typeface="+mn-lt"/>
              </a:rPr>
              <a:t>Cislaghi</a:t>
            </a:r>
            <a:r>
              <a:rPr lang="en-US" dirty="0">
                <a:solidFill>
                  <a:srgbClr val="2E2C22"/>
                </a:solidFill>
                <a:latin typeface="+mn-lt"/>
              </a:rPr>
              <a:t>, Beniamino and Lori </a:t>
            </a:r>
            <a:r>
              <a:rPr lang="en-US" dirty="0" err="1">
                <a:solidFill>
                  <a:srgbClr val="2E2C22"/>
                </a:solidFill>
                <a:latin typeface="+mn-lt"/>
              </a:rPr>
              <a:t>Heise</a:t>
            </a:r>
            <a:r>
              <a:rPr lang="en-US" dirty="0">
                <a:solidFill>
                  <a:srgbClr val="2E2C22"/>
                </a:solidFill>
                <a:latin typeface="+mn-lt"/>
              </a:rPr>
              <a:t>. Measuring Gender-Related Social Norms, Learning Report 1. London: Learning Group on Social Norms and Gender-related Harmful Practices of the London School of Hygiene &amp; Tropical Medicine, 2016. </a:t>
            </a:r>
            <a:endParaRPr lang="en-US" dirty="0">
              <a:solidFill>
                <a:srgbClr val="2E2C22"/>
              </a:solidFill>
            </a:endParaRPr>
          </a:p>
        </p:txBody>
      </p:sp>
      <p:sp>
        <p:nvSpPr>
          <p:cNvPr id="7" name="Text Placeholder 6">
            <a:extLst>
              <a:ext uri="{FF2B5EF4-FFF2-40B4-BE49-F238E27FC236}">
                <a16:creationId xmlns:a16="http://schemas.microsoft.com/office/drawing/2014/main" id="{6D4D5171-3E89-485C-AE40-5E315D7421AF}"/>
              </a:ext>
            </a:extLst>
          </p:cNvPr>
          <p:cNvSpPr>
            <a:spLocks noGrp="1"/>
          </p:cNvSpPr>
          <p:nvPr>
            <p:ph type="body" sz="quarter" idx="4294967295"/>
          </p:nvPr>
        </p:nvSpPr>
        <p:spPr>
          <a:xfrm>
            <a:off x="2274652" y="1717358"/>
            <a:ext cx="11863388" cy="2225675"/>
          </a:xfrm>
          <a:prstGeom prst="rect">
            <a:avLst/>
          </a:prstGeom>
        </p:spPr>
        <p:txBody>
          <a:bodyPr/>
          <a:lstStyle/>
          <a:p>
            <a:pPr>
              <a:lnSpc>
                <a:spcPct val="90000"/>
              </a:lnSpc>
            </a:pPr>
            <a:r>
              <a:rPr lang="en-US" sz="10000" b="1" dirty="0">
                <a:solidFill>
                  <a:srgbClr val="2A6FB6"/>
                </a:solidFill>
              </a:rPr>
              <a:t>Resources</a:t>
            </a:r>
            <a:r>
              <a:rPr lang="en-US" dirty="0">
                <a:solidFill>
                  <a:srgbClr val="2A6FB6"/>
                </a:solidFill>
              </a:rPr>
              <a:t> </a:t>
            </a:r>
          </a:p>
        </p:txBody>
      </p:sp>
      <p:sp>
        <p:nvSpPr>
          <p:cNvPr id="4" name="Content Placeholder 3"/>
          <p:cNvSpPr>
            <a:spLocks noGrp="1"/>
          </p:cNvSpPr>
          <p:nvPr>
            <p:ph type="body" sz="quarter" idx="4294967295"/>
          </p:nvPr>
        </p:nvSpPr>
        <p:spPr>
          <a:xfrm>
            <a:off x="2274652" y="1103313"/>
            <a:ext cx="6784975" cy="587375"/>
          </a:xfrm>
          <a:prstGeom prst="rect">
            <a:avLst/>
          </a:prstGeom>
        </p:spPr>
        <p:txBody>
          <a:bodyPr/>
          <a:lstStyle/>
          <a:p>
            <a:pPr algn="l"/>
            <a:r>
              <a:rPr lang="en-US" sz="3600" spc="100" dirty="0">
                <a:solidFill>
                  <a:srgbClr val="2E2C22"/>
                </a:solidFill>
              </a:rPr>
              <a:t>ASSESSING SOCIAL NORMS</a:t>
            </a:r>
          </a:p>
        </p:txBody>
      </p:sp>
      <p:sp>
        <p:nvSpPr>
          <p:cNvPr id="9" name="Content Placeholder 3">
            <a:extLst>
              <a:ext uri="{FF2B5EF4-FFF2-40B4-BE49-F238E27FC236}">
                <a16:creationId xmlns:a16="http://schemas.microsoft.com/office/drawing/2014/main" id="{EAA1C4B1-91F5-4BB7-A28F-E88644DD30B2}"/>
              </a:ext>
            </a:extLst>
          </p:cNvPr>
          <p:cNvSpPr txBox="1">
            <a:spLocks/>
          </p:cNvSpPr>
          <p:nvPr/>
        </p:nvSpPr>
        <p:spPr>
          <a:xfrm>
            <a:off x="6289545" y="10077494"/>
            <a:ext cx="3571875" cy="587375"/>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2800" b="0" i="0" u="none" strike="noStrike" cap="none" spc="0" baseline="0">
                <a:ln>
                  <a:noFill/>
                </a:ln>
                <a:solidFill>
                  <a:schemeClr val="tx1">
                    <a:lumMod val="75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endParaRPr lang="en-US" sz="4000" dirty="0"/>
          </a:p>
        </p:txBody>
      </p:sp>
      <p:cxnSp>
        <p:nvCxnSpPr>
          <p:cNvPr id="10" name="Straight Connector 9">
            <a:extLst>
              <a:ext uri="{FF2B5EF4-FFF2-40B4-BE49-F238E27FC236}">
                <a16:creationId xmlns:a16="http://schemas.microsoft.com/office/drawing/2014/main" id="{1B20B283-377F-A94D-85D7-5832C2035975}"/>
              </a:ext>
            </a:extLst>
          </p:cNvPr>
          <p:cNvCxnSpPr>
            <a:cxnSpLocks/>
          </p:cNvCxnSpPr>
          <p:nvPr/>
        </p:nvCxnSpPr>
        <p:spPr>
          <a:xfrm>
            <a:off x="2274652" y="3601204"/>
            <a:ext cx="5111308" cy="0"/>
          </a:xfrm>
          <a:prstGeom prst="line">
            <a:avLst/>
          </a:prstGeom>
          <a:ln w="38100">
            <a:solidFill>
              <a:srgbClr val="2A7B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958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9" name="Google Shape;180;p107">
            <a:extLst>
              <a:ext uri="{FF2B5EF4-FFF2-40B4-BE49-F238E27FC236}">
                <a16:creationId xmlns:a16="http://schemas.microsoft.com/office/drawing/2014/main" id="{044FE970-6ED8-3C41-97F2-8CDE79CD866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442" name="Google Shape;1442;p59"/>
          <p:cNvSpPr txBox="1">
            <a:spLocks noGrp="1"/>
          </p:cNvSpPr>
          <p:nvPr>
            <p:ph type="title"/>
          </p:nvPr>
        </p:nvSpPr>
        <p:spPr>
          <a:xfrm>
            <a:off x="3950641" y="2762846"/>
            <a:ext cx="16482719" cy="2176836"/>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Conclusion</a:t>
            </a:r>
            <a:endParaRPr b="1" dirty="0">
              <a:solidFill>
                <a:srgbClr val="FFFFFF"/>
              </a:solidFill>
            </a:endParaRPr>
          </a:p>
        </p:txBody>
      </p:sp>
      <p:sp>
        <p:nvSpPr>
          <p:cNvPr id="1444" name="Google Shape;1444;p59"/>
          <p:cNvSpPr txBox="1">
            <a:spLocks noGrp="1"/>
          </p:cNvSpPr>
          <p:nvPr>
            <p:ph type="body" idx="1"/>
          </p:nvPr>
        </p:nvSpPr>
        <p:spPr>
          <a:xfrm>
            <a:off x="3883693" y="5398491"/>
            <a:ext cx="16616615" cy="931864"/>
          </a:xfrm>
          <a:prstGeom prst="rect">
            <a:avLst/>
          </a:prstGeom>
          <a:noFill/>
          <a:ln>
            <a:noFill/>
          </a:ln>
        </p:spPr>
        <p:txBody>
          <a:bodyPr spcFirstLastPara="1" wrap="square" lIns="91426" tIns="45700" rIns="91426" bIns="45700" anchor="t" anchorCtr="0">
            <a:noAutofit/>
          </a:bodyPr>
          <a:lstStyle/>
          <a:p>
            <a:pPr marL="0" indent="0">
              <a:lnSpc>
                <a:spcPct val="90000"/>
              </a:lnSpc>
              <a:spcAft>
                <a:spcPts val="2400"/>
              </a:spcAft>
              <a:buClr>
                <a:srgbClr val="393941"/>
              </a:buClr>
              <a:buSzPts val="4400"/>
            </a:pPr>
            <a:r>
              <a:rPr lang="en-US" sz="4400" b="1" dirty="0">
                <a:solidFill>
                  <a:srgbClr val="FFFFFF"/>
                </a:solidFill>
              </a:rPr>
              <a:t>Questions? Comments?</a:t>
            </a:r>
          </a:p>
          <a:p>
            <a:pPr marL="0" indent="0">
              <a:lnSpc>
                <a:spcPct val="90000"/>
              </a:lnSpc>
              <a:spcAft>
                <a:spcPts val="2400"/>
              </a:spcAft>
              <a:buClr>
                <a:srgbClr val="393941"/>
              </a:buClr>
              <a:buSzPts val="4400"/>
            </a:pPr>
            <a:endParaRPr lang="en-US" sz="4400" b="1" dirty="0">
              <a:solidFill>
                <a:srgbClr val="FFFFFF"/>
              </a:solidFill>
            </a:endParaRPr>
          </a:p>
          <a:p>
            <a:pPr marL="0" indent="0">
              <a:lnSpc>
                <a:spcPct val="90000"/>
              </a:lnSpc>
              <a:spcAft>
                <a:spcPts val="2400"/>
              </a:spcAft>
              <a:buClr>
                <a:srgbClr val="393941"/>
              </a:buClr>
              <a:buSzPts val="4400"/>
            </a:pPr>
            <a:r>
              <a:rPr lang="en-US" sz="4400" b="1" dirty="0">
                <a:solidFill>
                  <a:srgbClr val="FFFFFF"/>
                </a:solidFill>
              </a:rPr>
              <a:t>Add contact info here.</a:t>
            </a: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4546600"/>
            <a:ext cx="5111308" cy="0"/>
          </a:xfrm>
          <a:prstGeom prst="line">
            <a:avLst/>
          </a:prstGeom>
          <a:ln w="38100">
            <a:solidFill>
              <a:srgbClr val="2A7B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9441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097C874-02AD-43AD-81B0-D4DCFE36A8F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8805" b="18805"/>
          <a:stretch/>
        </p:blipFill>
        <p:spPr bwMode="auto">
          <a:xfrm>
            <a:off x="-271572" y="-87196"/>
            <a:ext cx="24655571" cy="1025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1ABD55D-3CE4-4989-A346-21A0F6255910}"/>
              </a:ext>
            </a:extLst>
          </p:cNvPr>
          <p:cNvSpPr/>
          <p:nvPr/>
        </p:nvSpPr>
        <p:spPr>
          <a:xfrm>
            <a:off x="-271572" y="-101687"/>
            <a:ext cx="24655571" cy="10251527"/>
          </a:xfrm>
          <a:prstGeom prst="rect">
            <a:avLst/>
          </a:prstGeom>
          <a:solidFill>
            <a:srgbClr val="2B6FB6">
              <a:alpha val="69804"/>
            </a:srgbClr>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3083151" y="3475230"/>
            <a:ext cx="18217698" cy="2176836"/>
          </a:xfrm>
        </p:spPr>
        <p:txBody>
          <a:bodyPr/>
          <a:lstStyle/>
          <a:p>
            <a:r>
              <a:rPr lang="en-US" sz="10000" dirty="0"/>
              <a:t>Assessing Social Norms to Inform Program Design and Implementation Strategies</a:t>
            </a:r>
            <a:br>
              <a:rPr lang="en-US" sz="10000" dirty="0"/>
            </a:br>
            <a:endParaRPr lang="en-US" sz="10000" dirty="0"/>
          </a:p>
        </p:txBody>
      </p:sp>
      <p:sp>
        <p:nvSpPr>
          <p:cNvPr id="3" name="Text Placeholder 2">
            <a:extLst>
              <a:ext uri="{FF2B5EF4-FFF2-40B4-BE49-F238E27FC236}">
                <a16:creationId xmlns:a16="http://schemas.microsoft.com/office/drawing/2014/main" id="{7A69F071-7A37-404A-AEE7-6D9CC2E4576F}"/>
              </a:ext>
            </a:extLst>
          </p:cNvPr>
          <p:cNvSpPr>
            <a:spLocks noGrp="1"/>
          </p:cNvSpPr>
          <p:nvPr>
            <p:ph type="body" sz="quarter" idx="11"/>
          </p:nvPr>
        </p:nvSpPr>
        <p:spPr>
          <a:xfrm>
            <a:off x="4214812" y="8063935"/>
            <a:ext cx="15954376" cy="931864"/>
          </a:xfrm>
        </p:spPr>
        <p:txBody>
          <a:bodyPr>
            <a:noAutofit/>
          </a:bodyPr>
          <a:lstStyle/>
          <a:p>
            <a:r>
              <a:rPr lang="en-US" sz="4300" dirty="0"/>
              <a:t>Understanding, Exploring, &amp; Acting on Findings</a:t>
            </a:r>
          </a:p>
          <a:p>
            <a:endParaRPr lang="en-US" sz="4300" dirty="0"/>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sz="quarter" idx="4294967295"/>
          </p:nvPr>
        </p:nvSpPr>
        <p:spPr>
          <a:xfrm>
            <a:off x="3883819" y="1881188"/>
            <a:ext cx="16616363" cy="517525"/>
          </a:xfrm>
          <a:prstGeom prst="rect">
            <a:avLst/>
          </a:prstGeom>
        </p:spPr>
        <p:txBody>
          <a:bodyPr>
            <a:noAutofit/>
          </a:bodyPr>
          <a:lstStyle/>
          <a:p>
            <a:pPr algn="ctr"/>
            <a:r>
              <a:rPr lang="en-US" sz="3300" dirty="0">
                <a:solidFill>
                  <a:srgbClr val="FFFFFF"/>
                </a:solidFill>
              </a:rPr>
              <a:t>MODULE TWO</a:t>
            </a:r>
          </a:p>
        </p:txBody>
      </p:sp>
      <p:sp>
        <p:nvSpPr>
          <p:cNvPr id="9" name="TextBox 8">
            <a:extLst>
              <a:ext uri="{FF2B5EF4-FFF2-40B4-BE49-F238E27FC236}">
                <a16:creationId xmlns:a16="http://schemas.microsoft.com/office/drawing/2014/main" id="{0D91CA8F-6E6F-534A-B7CD-467C653D3E8B}"/>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bg2"/>
                </a:solidFill>
                <a:latin typeface="Gill Sans MT" panose="020B0502020104020203" pitchFamily="34" charset="77"/>
              </a:rPr>
              <a:t>Photo credit: Institute for Reproductive Health</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422030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DF1513-39C8-9A4D-9C6D-BB0343F80E78}"/>
              </a:ext>
            </a:extLst>
          </p:cNvPr>
          <p:cNvGrpSpPr/>
          <p:nvPr/>
        </p:nvGrpSpPr>
        <p:grpSpPr>
          <a:xfrm>
            <a:off x="11014742" y="937066"/>
            <a:ext cx="8715052" cy="2120963"/>
            <a:chOff x="11014742" y="951720"/>
            <a:chExt cx="8715052" cy="2120963"/>
          </a:xfrm>
        </p:grpSpPr>
        <p:sp>
          <p:nvSpPr>
            <p:cNvPr id="7" name="Rectangle 6">
              <a:extLst>
                <a:ext uri="{FF2B5EF4-FFF2-40B4-BE49-F238E27FC236}">
                  <a16:creationId xmlns:a16="http://schemas.microsoft.com/office/drawing/2014/main" id="{7E789CD6-C9EA-624B-96DC-A3B70F66226E}"/>
                </a:ext>
              </a:extLst>
            </p:cNvPr>
            <p:cNvSpPr/>
            <p:nvPr/>
          </p:nvSpPr>
          <p:spPr>
            <a:xfrm>
              <a:off x="13481604" y="1316733"/>
              <a:ext cx="6248190" cy="1323439"/>
            </a:xfrm>
            <a:prstGeom prst="rect">
              <a:avLst/>
            </a:prstGeom>
          </p:spPr>
          <p:txBody>
            <a:bodyPr wrap="square">
              <a:noAutofit/>
            </a:bodyPr>
            <a:lstStyle/>
            <a:p>
              <a:pPr algn="l"/>
              <a:r>
                <a:rPr lang="en-US" sz="4000" dirty="0">
                  <a:solidFill>
                    <a:srgbClr val="235F9E"/>
                  </a:solidFill>
                  <a:latin typeface="Gill Sans MT" panose="020B0502020104020203" pitchFamily="34" charset="77"/>
                  <a:cs typeface="Gill Sans" panose="020B0502020104020203" pitchFamily="34" charset="-79"/>
                </a:rPr>
                <a:t>Introduction to norms assessments.</a:t>
              </a:r>
            </a:p>
          </p:txBody>
        </p:sp>
        <p:grpSp>
          <p:nvGrpSpPr>
            <p:cNvPr id="9" name="Group 8">
              <a:extLst>
                <a:ext uri="{FF2B5EF4-FFF2-40B4-BE49-F238E27FC236}">
                  <a16:creationId xmlns:a16="http://schemas.microsoft.com/office/drawing/2014/main" id="{2ACE9ACA-0288-C449-8EE8-C64680026D98}"/>
                </a:ext>
              </a:extLst>
            </p:cNvPr>
            <p:cNvGrpSpPr/>
            <p:nvPr/>
          </p:nvGrpSpPr>
          <p:grpSpPr>
            <a:xfrm>
              <a:off x="11014742" y="982161"/>
              <a:ext cx="2365822" cy="2090522"/>
              <a:chOff x="451994" y="2386596"/>
              <a:chExt cx="1385139" cy="1223957"/>
            </a:xfrm>
          </p:grpSpPr>
          <p:sp>
            <p:nvSpPr>
              <p:cNvPr id="11" name="Oval 10">
                <a:extLst>
                  <a:ext uri="{FF2B5EF4-FFF2-40B4-BE49-F238E27FC236}">
                    <a16:creationId xmlns:a16="http://schemas.microsoft.com/office/drawing/2014/main" id="{C6EF7600-ABAB-3B49-A7B2-FD978D36576F}"/>
                  </a:ext>
                </a:extLst>
              </p:cNvPr>
              <p:cNvSpPr/>
              <p:nvPr/>
            </p:nvSpPr>
            <p:spPr>
              <a:xfrm>
                <a:off x="451994" y="2386596"/>
                <a:ext cx="1198604" cy="1198604"/>
              </a:xfrm>
              <a:prstGeom prst="ellipse">
                <a:avLst/>
              </a:prstGeom>
              <a:solidFill>
                <a:srgbClr val="235F9E"/>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2" name="Rectangle 11">
                <a:extLst>
                  <a:ext uri="{FF2B5EF4-FFF2-40B4-BE49-F238E27FC236}">
                    <a16:creationId xmlns:a16="http://schemas.microsoft.com/office/drawing/2014/main" id="{EF32CC30-0D98-0849-8B91-F841F234211C}"/>
                  </a:ext>
                </a:extLst>
              </p:cNvPr>
              <p:cNvSpPr/>
              <p:nvPr/>
            </p:nvSpPr>
            <p:spPr>
              <a:xfrm>
                <a:off x="1122897" y="2484323"/>
                <a:ext cx="714236"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1</a:t>
                </a:r>
              </a:p>
            </p:txBody>
          </p:sp>
          <p:sp>
            <p:nvSpPr>
              <p:cNvPr id="13" name="Rectangle 12">
                <a:extLst>
                  <a:ext uri="{FF2B5EF4-FFF2-40B4-BE49-F238E27FC236}">
                    <a16:creationId xmlns:a16="http://schemas.microsoft.com/office/drawing/2014/main" id="{71598977-72C9-874D-8169-3745D82887F5}"/>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10" name="Circular Arrow 107">
              <a:extLst>
                <a:ext uri="{FF2B5EF4-FFF2-40B4-BE49-F238E27FC236}">
                  <a16:creationId xmlns:a16="http://schemas.microsoft.com/office/drawing/2014/main" id="{93FFB483-6471-B84F-AD3C-BDCDA15699D8}"/>
                </a:ext>
              </a:extLst>
            </p:cNvPr>
            <p:cNvSpPr/>
            <p:nvPr/>
          </p:nvSpPr>
          <p:spPr>
            <a:xfrm>
              <a:off x="12509832" y="951720"/>
              <a:ext cx="1233863" cy="1233863"/>
            </a:xfrm>
            <a:prstGeom prst="circularArrow">
              <a:avLst>
                <a:gd name="adj1" fmla="val 2271"/>
                <a:gd name="adj2" fmla="val 761772"/>
                <a:gd name="adj3" fmla="val 19550703"/>
                <a:gd name="adj4" fmla="val 12575511"/>
                <a:gd name="adj5" fmla="val 5826"/>
              </a:avLst>
            </a:prstGeom>
            <a:solidFill>
              <a:srgbClr val="235F9E"/>
            </a:solidFill>
            <a:ln>
              <a:solidFill>
                <a:srgbClr val="235F9E"/>
              </a:solidFill>
            </a:ln>
            <a:effectLst/>
          </p:spPr>
          <p:txBody>
            <a:bodyPr>
              <a:noAutofit/>
            </a:bodyPr>
            <a:lstStyle/>
            <a:p>
              <a:endParaRPr lang="en-US" sz="1200" dirty="0">
                <a:latin typeface="Gill Sans MT" panose="020B0502020104020203" pitchFamily="34" charset="77"/>
              </a:endParaRPr>
            </a:p>
          </p:txBody>
        </p:sp>
      </p:grpSp>
      <p:grpSp>
        <p:nvGrpSpPr>
          <p:cNvPr id="14" name="Group 13">
            <a:extLst>
              <a:ext uri="{FF2B5EF4-FFF2-40B4-BE49-F238E27FC236}">
                <a16:creationId xmlns:a16="http://schemas.microsoft.com/office/drawing/2014/main" id="{C98328E1-2C03-CD41-BBD6-6E413FA72F60}"/>
              </a:ext>
            </a:extLst>
          </p:cNvPr>
          <p:cNvGrpSpPr/>
          <p:nvPr/>
        </p:nvGrpSpPr>
        <p:grpSpPr>
          <a:xfrm>
            <a:off x="11014742" y="3360718"/>
            <a:ext cx="11018780" cy="2115095"/>
            <a:chOff x="11014742" y="3375372"/>
            <a:chExt cx="11018780" cy="2115095"/>
          </a:xfrm>
        </p:grpSpPr>
        <p:grpSp>
          <p:nvGrpSpPr>
            <p:cNvPr id="15" name="Group 14">
              <a:extLst>
                <a:ext uri="{FF2B5EF4-FFF2-40B4-BE49-F238E27FC236}">
                  <a16:creationId xmlns:a16="http://schemas.microsoft.com/office/drawing/2014/main" id="{615DC333-610A-0947-9A9A-5F2AE8ED4006}"/>
                </a:ext>
              </a:extLst>
            </p:cNvPr>
            <p:cNvGrpSpPr/>
            <p:nvPr/>
          </p:nvGrpSpPr>
          <p:grpSpPr>
            <a:xfrm>
              <a:off x="11014742" y="3399945"/>
              <a:ext cx="2161720" cy="2090522"/>
              <a:chOff x="451994" y="2386596"/>
              <a:chExt cx="1265642" cy="1223957"/>
            </a:xfrm>
          </p:grpSpPr>
          <p:sp>
            <p:nvSpPr>
              <p:cNvPr id="18" name="Oval 17">
                <a:extLst>
                  <a:ext uri="{FF2B5EF4-FFF2-40B4-BE49-F238E27FC236}">
                    <a16:creationId xmlns:a16="http://schemas.microsoft.com/office/drawing/2014/main" id="{4E96ED80-F061-7942-8015-7BE89817B4D6}"/>
                  </a:ext>
                </a:extLst>
              </p:cNvPr>
              <p:cNvSpPr/>
              <p:nvPr/>
            </p:nvSpPr>
            <p:spPr>
              <a:xfrm>
                <a:off x="451994" y="2386596"/>
                <a:ext cx="1198604" cy="1198604"/>
              </a:xfrm>
              <a:prstGeom prst="ellipse">
                <a:avLst/>
              </a:prstGeom>
              <a:solidFill>
                <a:srgbClr val="2B6FB6"/>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5481A646-48D2-0E41-915F-8605A84F1812}"/>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2</a:t>
                </a:r>
              </a:p>
            </p:txBody>
          </p:sp>
          <p:sp>
            <p:nvSpPr>
              <p:cNvPr id="20" name="Rectangle 19">
                <a:extLst>
                  <a:ext uri="{FF2B5EF4-FFF2-40B4-BE49-F238E27FC236}">
                    <a16:creationId xmlns:a16="http://schemas.microsoft.com/office/drawing/2014/main" id="{3EA4E583-5474-8049-B06C-162544994438}"/>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16" name="Rectangle 15">
              <a:extLst>
                <a:ext uri="{FF2B5EF4-FFF2-40B4-BE49-F238E27FC236}">
                  <a16:creationId xmlns:a16="http://schemas.microsoft.com/office/drawing/2014/main" id="{898538E3-CDD3-BA46-9811-A1DAD760CEAE}"/>
                </a:ext>
              </a:extLst>
            </p:cNvPr>
            <p:cNvSpPr/>
            <p:nvPr/>
          </p:nvSpPr>
          <p:spPr>
            <a:xfrm>
              <a:off x="13481601" y="3779119"/>
              <a:ext cx="8551921" cy="1323439"/>
            </a:xfrm>
            <a:prstGeom prst="rect">
              <a:avLst/>
            </a:prstGeom>
          </p:spPr>
          <p:txBody>
            <a:bodyPr wrap="square">
              <a:noAutofit/>
            </a:bodyPr>
            <a:lstStyle/>
            <a:p>
              <a:pPr algn="l"/>
              <a:r>
                <a:rPr lang="en-US" sz="4000" dirty="0">
                  <a:solidFill>
                    <a:srgbClr val="2B6FB6"/>
                  </a:solidFill>
                  <a:latin typeface="Gill Sans MT" panose="020B0502020104020203" pitchFamily="34" charset="77"/>
                  <a:cs typeface="Gill Sans" panose="020B0502020104020203" pitchFamily="34" charset="-79"/>
                </a:rPr>
                <a:t>Norms assessments: How-</a:t>
              </a:r>
              <a:r>
                <a:rPr lang="en-US" sz="4000" dirty="0" err="1">
                  <a:solidFill>
                    <a:srgbClr val="2B6FB6"/>
                  </a:solidFill>
                  <a:latin typeface="Gill Sans MT" panose="020B0502020104020203" pitchFamily="34" charset="77"/>
                  <a:cs typeface="Gill Sans" panose="020B0502020104020203" pitchFamily="34" charset="-79"/>
                </a:rPr>
                <a:t>To’s</a:t>
              </a:r>
              <a:r>
                <a:rPr lang="en-US" sz="4000" dirty="0">
                  <a:solidFill>
                    <a:srgbClr val="2B6FB6"/>
                  </a:solidFill>
                  <a:latin typeface="Gill Sans MT" panose="020B0502020104020203" pitchFamily="34" charset="77"/>
                  <a:cs typeface="Gill Sans" panose="020B0502020104020203" pitchFamily="34" charset="-79"/>
                </a:rPr>
                <a:t>.</a:t>
              </a:r>
            </a:p>
          </p:txBody>
        </p:sp>
        <p:sp>
          <p:nvSpPr>
            <p:cNvPr id="17" name="Circular Arrow 107">
              <a:extLst>
                <a:ext uri="{FF2B5EF4-FFF2-40B4-BE49-F238E27FC236}">
                  <a16:creationId xmlns:a16="http://schemas.microsoft.com/office/drawing/2014/main" id="{BAFF0AB0-D110-6A40-8C67-0E2E5014BE17}"/>
                </a:ext>
              </a:extLst>
            </p:cNvPr>
            <p:cNvSpPr/>
            <p:nvPr/>
          </p:nvSpPr>
          <p:spPr>
            <a:xfrm>
              <a:off x="12509832" y="3375372"/>
              <a:ext cx="1233863" cy="1233863"/>
            </a:xfrm>
            <a:prstGeom prst="circularArrow">
              <a:avLst>
                <a:gd name="adj1" fmla="val 2271"/>
                <a:gd name="adj2" fmla="val 761772"/>
                <a:gd name="adj3" fmla="val 19550703"/>
                <a:gd name="adj4" fmla="val 12575511"/>
                <a:gd name="adj5" fmla="val 5826"/>
              </a:avLst>
            </a:prstGeom>
            <a:solidFill>
              <a:srgbClr val="2B6FB6"/>
            </a:solidFill>
            <a:ln>
              <a:solidFill>
                <a:srgbClr val="2B6FB6"/>
              </a:solidFill>
            </a:ln>
            <a:effectLst/>
          </p:spPr>
          <p:txBody>
            <a:bodyPr>
              <a:noAutofit/>
            </a:bodyPr>
            <a:lstStyle/>
            <a:p>
              <a:endParaRPr lang="en-US" sz="1200" dirty="0">
                <a:latin typeface="Gill Sans MT" panose="020B0502020104020203" pitchFamily="34" charset="77"/>
              </a:endParaRPr>
            </a:p>
          </p:txBody>
        </p:sp>
      </p:grpSp>
      <p:grpSp>
        <p:nvGrpSpPr>
          <p:cNvPr id="21" name="Group 20">
            <a:extLst>
              <a:ext uri="{FF2B5EF4-FFF2-40B4-BE49-F238E27FC236}">
                <a16:creationId xmlns:a16="http://schemas.microsoft.com/office/drawing/2014/main" id="{FE06B8FC-55B9-3E46-9DFA-2A0A50FACC50}"/>
              </a:ext>
            </a:extLst>
          </p:cNvPr>
          <p:cNvGrpSpPr/>
          <p:nvPr/>
        </p:nvGrpSpPr>
        <p:grpSpPr>
          <a:xfrm>
            <a:off x="11014742" y="5667513"/>
            <a:ext cx="11271100" cy="2312982"/>
            <a:chOff x="11014742" y="5682167"/>
            <a:chExt cx="11271100" cy="2312982"/>
          </a:xfrm>
        </p:grpSpPr>
        <p:grpSp>
          <p:nvGrpSpPr>
            <p:cNvPr id="22" name="Group 21">
              <a:extLst>
                <a:ext uri="{FF2B5EF4-FFF2-40B4-BE49-F238E27FC236}">
                  <a16:creationId xmlns:a16="http://schemas.microsoft.com/office/drawing/2014/main" id="{EA49075B-C930-F34E-8C62-C825797EA6FF}"/>
                </a:ext>
              </a:extLst>
            </p:cNvPr>
            <p:cNvGrpSpPr/>
            <p:nvPr/>
          </p:nvGrpSpPr>
          <p:grpSpPr>
            <a:xfrm>
              <a:off x="11014742" y="5735740"/>
              <a:ext cx="2161720" cy="2090522"/>
              <a:chOff x="451994" y="2386596"/>
              <a:chExt cx="1265642" cy="1223957"/>
            </a:xfrm>
          </p:grpSpPr>
          <p:sp>
            <p:nvSpPr>
              <p:cNvPr id="25" name="Oval 24">
                <a:extLst>
                  <a:ext uri="{FF2B5EF4-FFF2-40B4-BE49-F238E27FC236}">
                    <a16:creationId xmlns:a16="http://schemas.microsoft.com/office/drawing/2014/main" id="{F90D1AE0-DD80-024D-A335-D27CDCA9A27C}"/>
                  </a:ext>
                </a:extLst>
              </p:cNvPr>
              <p:cNvSpPr/>
              <p:nvPr/>
            </p:nvSpPr>
            <p:spPr>
              <a:xfrm>
                <a:off x="451994" y="2386596"/>
                <a:ext cx="1198604" cy="1198604"/>
              </a:xfrm>
              <a:prstGeom prst="ellipse">
                <a:avLst/>
              </a:prstGeom>
              <a:solidFill>
                <a:srgbClr val="2B75C2"/>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26" name="Rectangle 25">
                <a:extLst>
                  <a:ext uri="{FF2B5EF4-FFF2-40B4-BE49-F238E27FC236}">
                    <a16:creationId xmlns:a16="http://schemas.microsoft.com/office/drawing/2014/main" id="{C04CC394-C7B6-0C4C-B975-B34DBA090209}"/>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3</a:t>
                </a:r>
              </a:p>
            </p:txBody>
          </p:sp>
          <p:sp>
            <p:nvSpPr>
              <p:cNvPr id="27" name="Rectangle 26">
                <a:extLst>
                  <a:ext uri="{FF2B5EF4-FFF2-40B4-BE49-F238E27FC236}">
                    <a16:creationId xmlns:a16="http://schemas.microsoft.com/office/drawing/2014/main" id="{44470241-2F14-EC4A-AFF3-6FF79FBAF72F}"/>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23" name="Rectangle 22">
              <a:extLst>
                <a:ext uri="{FF2B5EF4-FFF2-40B4-BE49-F238E27FC236}">
                  <a16:creationId xmlns:a16="http://schemas.microsoft.com/office/drawing/2014/main" id="{544E8EBD-FFD5-6F48-B822-43E22F4E5BDC}"/>
                </a:ext>
              </a:extLst>
            </p:cNvPr>
            <p:cNvSpPr/>
            <p:nvPr/>
          </p:nvSpPr>
          <p:spPr>
            <a:xfrm>
              <a:off x="13481602" y="6056157"/>
              <a:ext cx="8804240" cy="1938992"/>
            </a:xfrm>
            <a:prstGeom prst="rect">
              <a:avLst/>
            </a:prstGeom>
          </p:spPr>
          <p:txBody>
            <a:bodyPr wrap="square">
              <a:noAutofit/>
            </a:bodyPr>
            <a:lstStyle/>
            <a:p>
              <a:pPr algn="l"/>
              <a:r>
                <a:rPr lang="en-US" sz="4000" dirty="0">
                  <a:solidFill>
                    <a:srgbClr val="2B6FB6"/>
                  </a:solidFill>
                  <a:latin typeface="Gill Sans MT" panose="020B0502020104020203" pitchFamily="34" charset="77"/>
                  <a:cs typeface="Gill Sans" panose="020B0502020104020203" pitchFamily="34" charset="-79"/>
                </a:rPr>
                <a:t>Social Norms Exploration Tool.</a:t>
              </a:r>
            </a:p>
          </p:txBody>
        </p:sp>
        <p:sp>
          <p:nvSpPr>
            <p:cNvPr id="24" name="Circular Arrow 107">
              <a:extLst>
                <a:ext uri="{FF2B5EF4-FFF2-40B4-BE49-F238E27FC236}">
                  <a16:creationId xmlns:a16="http://schemas.microsoft.com/office/drawing/2014/main" id="{774B3F57-0AC9-7C4E-BFB1-5FF5AA9A8600}"/>
                </a:ext>
              </a:extLst>
            </p:cNvPr>
            <p:cNvSpPr/>
            <p:nvPr/>
          </p:nvSpPr>
          <p:spPr>
            <a:xfrm>
              <a:off x="12509832" y="5682167"/>
              <a:ext cx="1233863" cy="1233863"/>
            </a:xfrm>
            <a:prstGeom prst="circularArrow">
              <a:avLst>
                <a:gd name="adj1" fmla="val 2271"/>
                <a:gd name="adj2" fmla="val 761772"/>
                <a:gd name="adj3" fmla="val 19550703"/>
                <a:gd name="adj4" fmla="val 12575511"/>
                <a:gd name="adj5" fmla="val 5826"/>
              </a:avLst>
            </a:prstGeom>
            <a:solidFill>
              <a:srgbClr val="2A75C2"/>
            </a:solidFill>
            <a:ln>
              <a:solidFill>
                <a:srgbClr val="2A75C2"/>
              </a:solidFill>
            </a:ln>
            <a:effectLst/>
          </p:spPr>
          <p:txBody>
            <a:bodyPr>
              <a:noAutofit/>
            </a:bodyPr>
            <a:lstStyle/>
            <a:p>
              <a:endParaRPr lang="en-US" sz="1200" dirty="0">
                <a:latin typeface="Gill Sans MT" panose="020B0502020104020203" pitchFamily="34" charset="77"/>
              </a:endParaRPr>
            </a:p>
          </p:txBody>
        </p:sp>
      </p:grpSp>
      <p:grpSp>
        <p:nvGrpSpPr>
          <p:cNvPr id="28" name="Group 27">
            <a:extLst>
              <a:ext uri="{FF2B5EF4-FFF2-40B4-BE49-F238E27FC236}">
                <a16:creationId xmlns:a16="http://schemas.microsoft.com/office/drawing/2014/main" id="{413FB400-B7D8-CC4A-B661-52D9FD2DD0B7}"/>
              </a:ext>
            </a:extLst>
          </p:cNvPr>
          <p:cNvGrpSpPr/>
          <p:nvPr/>
        </p:nvGrpSpPr>
        <p:grpSpPr>
          <a:xfrm>
            <a:off x="11014742" y="8102056"/>
            <a:ext cx="8715054" cy="2077660"/>
            <a:chOff x="11014742" y="8116710"/>
            <a:chExt cx="8715054" cy="2077660"/>
          </a:xfrm>
        </p:grpSpPr>
        <p:sp>
          <p:nvSpPr>
            <p:cNvPr id="29" name="Rectangle 28">
              <a:extLst>
                <a:ext uri="{FF2B5EF4-FFF2-40B4-BE49-F238E27FC236}">
                  <a16:creationId xmlns:a16="http://schemas.microsoft.com/office/drawing/2014/main" id="{FA6798D3-C968-F845-B2E0-46D2DE1E95FC}"/>
                </a:ext>
              </a:extLst>
            </p:cNvPr>
            <p:cNvSpPr/>
            <p:nvPr/>
          </p:nvSpPr>
          <p:spPr>
            <a:xfrm>
              <a:off x="13481604" y="8481724"/>
              <a:ext cx="6248192" cy="1323439"/>
            </a:xfrm>
            <a:prstGeom prst="rect">
              <a:avLst/>
            </a:prstGeom>
          </p:spPr>
          <p:txBody>
            <a:bodyPr wrap="square">
              <a:noAutofit/>
            </a:bodyPr>
            <a:lstStyle/>
            <a:p>
              <a:pPr algn="l"/>
              <a:r>
                <a:rPr lang="en-US" sz="4000" dirty="0">
                  <a:solidFill>
                    <a:srgbClr val="297AD2"/>
                  </a:solidFill>
                  <a:latin typeface="Gill Sans MT" panose="020B0502020104020203" pitchFamily="34" charset="77"/>
                  <a:cs typeface="Gill Sans" panose="020B0502020104020203" pitchFamily="34" charset="-79"/>
                </a:rPr>
                <a:t>Applying the Social Norms Exploration Tool.</a:t>
              </a:r>
            </a:p>
          </p:txBody>
        </p:sp>
        <p:grpSp>
          <p:nvGrpSpPr>
            <p:cNvPr id="30" name="Group 29">
              <a:extLst>
                <a:ext uri="{FF2B5EF4-FFF2-40B4-BE49-F238E27FC236}">
                  <a16:creationId xmlns:a16="http://schemas.microsoft.com/office/drawing/2014/main" id="{0D8791C3-5D3D-A848-A1B1-C33EA759AE1F}"/>
                </a:ext>
              </a:extLst>
            </p:cNvPr>
            <p:cNvGrpSpPr/>
            <p:nvPr/>
          </p:nvGrpSpPr>
          <p:grpSpPr>
            <a:xfrm>
              <a:off x="11014742" y="8147151"/>
              <a:ext cx="2073293" cy="2047219"/>
              <a:chOff x="451994" y="2386596"/>
              <a:chExt cx="1213870" cy="1198604"/>
            </a:xfrm>
          </p:grpSpPr>
          <p:sp>
            <p:nvSpPr>
              <p:cNvPr id="32" name="Oval 31">
                <a:extLst>
                  <a:ext uri="{FF2B5EF4-FFF2-40B4-BE49-F238E27FC236}">
                    <a16:creationId xmlns:a16="http://schemas.microsoft.com/office/drawing/2014/main" id="{769CF321-43CF-F543-94EF-3C8994CB6CC6}"/>
                  </a:ext>
                </a:extLst>
              </p:cNvPr>
              <p:cNvSpPr/>
              <p:nvPr/>
            </p:nvSpPr>
            <p:spPr>
              <a:xfrm>
                <a:off x="451994" y="2386596"/>
                <a:ext cx="1198604" cy="1198604"/>
              </a:xfrm>
              <a:prstGeom prst="ellipse">
                <a:avLst/>
              </a:prstGeom>
              <a:solidFill>
                <a:srgbClr val="297AD2"/>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3" name="Rectangle 32">
                <a:extLst>
                  <a:ext uri="{FF2B5EF4-FFF2-40B4-BE49-F238E27FC236}">
                    <a16:creationId xmlns:a16="http://schemas.microsoft.com/office/drawing/2014/main" id="{CAA2A5AF-0696-F34D-A246-1A8A27BA1D2C}"/>
                  </a:ext>
                </a:extLst>
              </p:cNvPr>
              <p:cNvSpPr/>
              <p:nvPr/>
            </p:nvSpPr>
            <p:spPr>
              <a:xfrm>
                <a:off x="951628" y="2435284"/>
                <a:ext cx="714236"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4</a:t>
                </a:r>
              </a:p>
            </p:txBody>
          </p:sp>
          <p:sp>
            <p:nvSpPr>
              <p:cNvPr id="34" name="Rectangle 33">
                <a:extLst>
                  <a:ext uri="{FF2B5EF4-FFF2-40B4-BE49-F238E27FC236}">
                    <a16:creationId xmlns:a16="http://schemas.microsoft.com/office/drawing/2014/main" id="{C771AEF7-6ED5-A14C-9ACE-B6AD5859F062}"/>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1" name="Circular Arrow 107">
              <a:extLst>
                <a:ext uri="{FF2B5EF4-FFF2-40B4-BE49-F238E27FC236}">
                  <a16:creationId xmlns:a16="http://schemas.microsoft.com/office/drawing/2014/main" id="{950386FE-7439-364B-88FE-6E6319706811}"/>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297AD2"/>
            </a:solidFill>
            <a:ln>
              <a:solidFill>
                <a:srgbClr val="297AD2"/>
              </a:solidFill>
            </a:ln>
            <a:effectLst/>
          </p:spPr>
          <p:txBody>
            <a:bodyPr>
              <a:noAutofit/>
            </a:bodyPr>
            <a:lstStyle/>
            <a:p>
              <a:endParaRPr lang="en-US" sz="1200" dirty="0">
                <a:latin typeface="Gill Sans MT" panose="020B0502020104020203" pitchFamily="34" charset="77"/>
              </a:endParaRPr>
            </a:p>
          </p:txBody>
        </p:sp>
      </p:grpSp>
      <p:sp>
        <p:nvSpPr>
          <p:cNvPr id="35" name="Title 1">
            <a:extLst>
              <a:ext uri="{FF2B5EF4-FFF2-40B4-BE49-F238E27FC236}">
                <a16:creationId xmlns:a16="http://schemas.microsoft.com/office/drawing/2014/main" id="{2E2A4F04-513C-1646-AC38-0B3F93553483}"/>
              </a:ext>
            </a:extLst>
          </p:cNvPr>
          <p:cNvSpPr txBox="1">
            <a:spLocks/>
          </p:cNvSpPr>
          <p:nvPr/>
        </p:nvSpPr>
        <p:spPr>
          <a:xfrm>
            <a:off x="1394611" y="4571252"/>
            <a:ext cx="8294512"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E2C22"/>
                </a:solidFill>
              </a:rPr>
              <a:t>Overview</a:t>
            </a:r>
            <a:br>
              <a:rPr lang="en-US" dirty="0">
                <a:solidFill>
                  <a:srgbClr val="2E2C22"/>
                </a:solidFill>
              </a:rPr>
            </a:br>
            <a:r>
              <a:rPr lang="en-US" sz="8000" b="0" dirty="0">
                <a:solidFill>
                  <a:srgbClr val="2E2C22"/>
                </a:solidFill>
              </a:rPr>
              <a:t>Assessing Social Norms</a:t>
            </a:r>
            <a:r>
              <a:rPr lang="en-US" dirty="0">
                <a:solidFill>
                  <a:srgbClr val="2E2C22"/>
                </a:solidFill>
              </a:rPr>
              <a:t/>
            </a:r>
            <a:br>
              <a:rPr lang="en-US" dirty="0">
                <a:solidFill>
                  <a:srgbClr val="2E2C22"/>
                </a:solidFill>
              </a:rPr>
            </a:br>
            <a:endParaRPr lang="en-US" dirty="0">
              <a:solidFill>
                <a:srgbClr val="2E2C22"/>
              </a:solidFill>
            </a:endParaRPr>
          </a:p>
        </p:txBody>
      </p:sp>
      <p:grpSp>
        <p:nvGrpSpPr>
          <p:cNvPr id="36" name="Group 35">
            <a:extLst>
              <a:ext uri="{FF2B5EF4-FFF2-40B4-BE49-F238E27FC236}">
                <a16:creationId xmlns:a16="http://schemas.microsoft.com/office/drawing/2014/main" id="{8FEA6062-A1CB-594F-8713-C92A9091547A}"/>
              </a:ext>
            </a:extLst>
          </p:cNvPr>
          <p:cNvGrpSpPr/>
          <p:nvPr/>
        </p:nvGrpSpPr>
        <p:grpSpPr>
          <a:xfrm>
            <a:off x="11014742" y="10483306"/>
            <a:ext cx="8715054" cy="2108103"/>
            <a:chOff x="11014742" y="8116710"/>
            <a:chExt cx="8715054" cy="2108103"/>
          </a:xfrm>
        </p:grpSpPr>
        <p:sp>
          <p:nvSpPr>
            <p:cNvPr id="37" name="Rectangle 36">
              <a:extLst>
                <a:ext uri="{FF2B5EF4-FFF2-40B4-BE49-F238E27FC236}">
                  <a16:creationId xmlns:a16="http://schemas.microsoft.com/office/drawing/2014/main" id="{C01A0F4C-486C-C04A-A2AD-7BFD8B0F4BD7}"/>
                </a:ext>
              </a:extLst>
            </p:cNvPr>
            <p:cNvSpPr/>
            <p:nvPr/>
          </p:nvSpPr>
          <p:spPr>
            <a:xfrm>
              <a:off x="13481604" y="8481724"/>
              <a:ext cx="6248192" cy="1323439"/>
            </a:xfrm>
            <a:prstGeom prst="rect">
              <a:avLst/>
            </a:prstGeom>
          </p:spPr>
          <p:txBody>
            <a:bodyPr wrap="square">
              <a:noAutofit/>
            </a:bodyPr>
            <a:lstStyle/>
            <a:p>
              <a:pPr algn="l"/>
              <a:r>
                <a:rPr lang="en-US" sz="4000" dirty="0">
                  <a:solidFill>
                    <a:srgbClr val="2C82E1"/>
                  </a:solidFill>
                  <a:latin typeface="Gill Sans MT" panose="020B0502020104020203" pitchFamily="34" charset="77"/>
                  <a:cs typeface="Gill Sans" panose="020B0502020104020203" pitchFamily="34" charset="-79"/>
                </a:rPr>
                <a:t>Using assessment findings to take action.</a:t>
              </a:r>
            </a:p>
          </p:txBody>
        </p:sp>
        <p:grpSp>
          <p:nvGrpSpPr>
            <p:cNvPr id="38" name="Group 37">
              <a:extLst>
                <a:ext uri="{FF2B5EF4-FFF2-40B4-BE49-F238E27FC236}">
                  <a16:creationId xmlns:a16="http://schemas.microsoft.com/office/drawing/2014/main" id="{8C32934B-CE92-AA45-9D6E-C3A4DB1950A1}"/>
                </a:ext>
              </a:extLst>
            </p:cNvPr>
            <p:cNvGrpSpPr/>
            <p:nvPr/>
          </p:nvGrpSpPr>
          <p:grpSpPr>
            <a:xfrm>
              <a:off x="11014742" y="8147152"/>
              <a:ext cx="2161718" cy="2077661"/>
              <a:chOff x="451994" y="2386596"/>
              <a:chExt cx="1265641" cy="1216427"/>
            </a:xfrm>
          </p:grpSpPr>
          <p:sp>
            <p:nvSpPr>
              <p:cNvPr id="40" name="Oval 39">
                <a:extLst>
                  <a:ext uri="{FF2B5EF4-FFF2-40B4-BE49-F238E27FC236}">
                    <a16:creationId xmlns:a16="http://schemas.microsoft.com/office/drawing/2014/main" id="{45BC587F-93D4-0A4F-8C50-977A616DAB32}"/>
                  </a:ext>
                </a:extLst>
              </p:cNvPr>
              <p:cNvSpPr/>
              <p:nvPr/>
            </p:nvSpPr>
            <p:spPr>
              <a:xfrm>
                <a:off x="451994" y="2386596"/>
                <a:ext cx="1198604" cy="1198604"/>
              </a:xfrm>
              <a:prstGeom prst="ellipse">
                <a:avLst/>
              </a:prstGeom>
              <a:solidFill>
                <a:srgbClr val="2C82E1"/>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41" name="Rectangle 40">
                <a:extLst>
                  <a:ext uri="{FF2B5EF4-FFF2-40B4-BE49-F238E27FC236}">
                    <a16:creationId xmlns:a16="http://schemas.microsoft.com/office/drawing/2014/main" id="{3E41886C-4D2D-B84C-A975-511A377A234D}"/>
                  </a:ext>
                </a:extLst>
              </p:cNvPr>
              <p:cNvSpPr/>
              <p:nvPr/>
            </p:nvSpPr>
            <p:spPr>
              <a:xfrm>
                <a:off x="1003399" y="2476793"/>
                <a:ext cx="714236"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5</a:t>
                </a:r>
              </a:p>
            </p:txBody>
          </p:sp>
          <p:sp>
            <p:nvSpPr>
              <p:cNvPr id="42" name="Rectangle 41">
                <a:extLst>
                  <a:ext uri="{FF2B5EF4-FFF2-40B4-BE49-F238E27FC236}">
                    <a16:creationId xmlns:a16="http://schemas.microsoft.com/office/drawing/2014/main" id="{5D84D925-9D09-8642-886F-7DCF0E0772EE}"/>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9" name="Circular Arrow 107">
              <a:extLst>
                <a:ext uri="{FF2B5EF4-FFF2-40B4-BE49-F238E27FC236}">
                  <a16:creationId xmlns:a16="http://schemas.microsoft.com/office/drawing/2014/main" id="{68B94C05-CD32-2E4C-BB27-B9A628A73452}"/>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2C82E1"/>
            </a:solidFill>
            <a:ln>
              <a:solidFill>
                <a:srgbClr val="2C82E1"/>
              </a:solidFill>
            </a:ln>
            <a:effectLst/>
          </p:spPr>
          <p:txBody>
            <a:bodyPr>
              <a:noAutofit/>
            </a:bodyPr>
            <a:lstStyle/>
            <a:p>
              <a:endParaRPr lang="en-US" sz="1200" dirty="0">
                <a:latin typeface="Gill Sans MT" panose="020B0502020104020203" pitchFamily="34" charset="77"/>
              </a:endParaRPr>
            </a:p>
          </p:txBody>
        </p:sp>
      </p:grpSp>
    </p:spTree>
    <p:custDataLst>
      <p:tags r:id="rId1"/>
    </p:custDataLst>
    <p:extLst>
      <p:ext uri="{BB962C8B-B14F-4D97-AF65-F5344CB8AC3E}">
        <p14:creationId xmlns:p14="http://schemas.microsoft.com/office/powerpoint/2010/main" val="198800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7C3F45-CB1C-2E44-8D98-0776723DE1B5}"/>
              </a:ext>
            </a:extLst>
          </p:cNvPr>
          <p:cNvSpPr/>
          <p:nvPr/>
        </p:nvSpPr>
        <p:spPr>
          <a:xfrm>
            <a:off x="1647217" y="1430576"/>
            <a:ext cx="21089566" cy="3054486"/>
          </a:xfrm>
          <a:prstGeom prst="rect">
            <a:avLst/>
          </a:prstGeom>
          <a:solidFill>
            <a:srgbClr val="2A6FB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A6A7AC"/>
              </a:solidFill>
              <a:effectLst/>
              <a:uLnTx/>
              <a:uFillTx/>
              <a:latin typeface="Arial"/>
              <a:ea typeface="+mn-ea"/>
              <a:cs typeface="+mn-cs"/>
              <a:sym typeface="Arial"/>
            </a:endParaRPr>
          </a:p>
        </p:txBody>
      </p:sp>
      <p:sp>
        <p:nvSpPr>
          <p:cNvPr id="10" name="Google Shape;812;p3">
            <a:extLst>
              <a:ext uri="{FF2B5EF4-FFF2-40B4-BE49-F238E27FC236}">
                <a16:creationId xmlns:a16="http://schemas.microsoft.com/office/drawing/2014/main" id="{90D6E3AA-256B-1744-8E08-A7978517AAAA}"/>
              </a:ext>
            </a:extLst>
          </p:cNvPr>
          <p:cNvSpPr txBox="1">
            <a:spLocks/>
          </p:cNvSpPr>
          <p:nvPr/>
        </p:nvSpPr>
        <p:spPr>
          <a:xfrm>
            <a:off x="1723095" y="2761517"/>
            <a:ext cx="20915314"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marL="0" marR="0" lvl="0" indent="0" algn="ctr" defTabSz="914400" rtl="0" eaLnBrk="1" fontAlgn="auto" latinLnBrk="0" hangingPunct="1">
              <a:lnSpc>
                <a:spcPct val="90000"/>
              </a:lnSpc>
              <a:spcBef>
                <a:spcPts val="0"/>
              </a:spcBef>
              <a:spcAft>
                <a:spcPts val="0"/>
              </a:spcAft>
              <a:buClr>
                <a:srgbClr val="09904F"/>
              </a:buClr>
              <a:buSzPts val="10000"/>
              <a:buFont typeface="Gill Sans"/>
              <a:buNone/>
              <a:tabLst/>
              <a:defRPr/>
            </a:pPr>
            <a:r>
              <a:rPr kumimoji="0" lang="en-US" sz="10000" b="1" i="0" u="none" strike="noStrike" kern="0" cap="none" spc="0" normalizeH="0" baseline="0" noProof="0" dirty="0">
                <a:ln>
                  <a:noFill/>
                </a:ln>
                <a:solidFill>
                  <a:srgbClr val="FFFFFF"/>
                </a:solidFill>
                <a:effectLst/>
                <a:uLnTx/>
                <a:uFillTx/>
                <a:latin typeface="Gill Sans MT" panose="020B0502020104020203" pitchFamily="34" charset="77"/>
                <a:cs typeface="Gill Sans"/>
                <a:sym typeface="Gill Sans"/>
              </a:rPr>
              <a:t>Learning Objectives</a:t>
            </a:r>
          </a:p>
        </p:txBody>
      </p:sp>
      <p:sp>
        <p:nvSpPr>
          <p:cNvPr id="11" name="Google Shape;814;p3">
            <a:extLst>
              <a:ext uri="{FF2B5EF4-FFF2-40B4-BE49-F238E27FC236}">
                <a16:creationId xmlns:a16="http://schemas.microsoft.com/office/drawing/2014/main" id="{58CBE1AE-ED44-6D4D-B9EB-F65BCEC01A7D}"/>
              </a:ext>
            </a:extLst>
          </p:cNvPr>
          <p:cNvSpPr txBox="1"/>
          <p:nvPr/>
        </p:nvSpPr>
        <p:spPr>
          <a:xfrm>
            <a:off x="7926109" y="1865773"/>
            <a:ext cx="7965498" cy="248852"/>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en-US" sz="3600" dirty="0">
                <a:solidFill>
                  <a:srgbClr val="FFFFFF"/>
                </a:solidFill>
                <a:latin typeface="Gill Sans MT" panose="020B0502020104020203" pitchFamily="34" charset="77"/>
                <a:ea typeface="Gill Sans"/>
                <a:cs typeface="Gill Sans"/>
                <a:sym typeface="Gill Sans"/>
              </a:rPr>
              <a:t>ASSESSING SOCIAL NORMS </a:t>
            </a:r>
          </a:p>
        </p:txBody>
      </p:sp>
      <p:sp>
        <p:nvSpPr>
          <p:cNvPr id="14" name="Text Placeholder 4">
            <a:extLst>
              <a:ext uri="{FF2B5EF4-FFF2-40B4-BE49-F238E27FC236}">
                <a16:creationId xmlns:a16="http://schemas.microsoft.com/office/drawing/2014/main" id="{4C4AD1DD-2F3B-EE4B-AA43-6D8207BF5B2F}"/>
              </a:ext>
            </a:extLst>
          </p:cNvPr>
          <p:cNvSpPr txBox="1">
            <a:spLocks/>
          </p:cNvSpPr>
          <p:nvPr/>
        </p:nvSpPr>
        <p:spPr>
          <a:xfrm>
            <a:off x="1647218" y="5816003"/>
            <a:ext cx="21089566" cy="6924624"/>
          </a:xfrm>
          <a:prstGeom prst="rect">
            <a:avLst/>
          </a:prstGeom>
          <a:noFill/>
          <a:ln>
            <a:noFill/>
          </a:ln>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spcAft>
                <a:spcPts val="1800"/>
              </a:spcAft>
            </a:pPr>
            <a:r>
              <a:rPr lang="en-US" sz="4000" dirty="0">
                <a:solidFill>
                  <a:srgbClr val="2E2C22"/>
                </a:solidFill>
              </a:rPr>
              <a:t>During this session, participants will: </a:t>
            </a:r>
          </a:p>
          <a:p>
            <a:pPr marL="742950" indent="-742950" algn="l" hangingPunct="1">
              <a:spcAft>
                <a:spcPts val="1800"/>
              </a:spcAft>
              <a:buFont typeface="+mj-lt"/>
              <a:buAutoNum type="arabicPeriod"/>
            </a:pPr>
            <a:r>
              <a:rPr lang="en-US" sz="4000" dirty="0">
                <a:solidFill>
                  <a:srgbClr val="2E2C22"/>
                </a:solidFill>
              </a:rPr>
              <a:t>Identify the value of norms assessments for informing program design and implementation strategies. </a:t>
            </a:r>
          </a:p>
          <a:p>
            <a:pPr marL="742950" indent="-742950" algn="l" hangingPunct="1">
              <a:spcAft>
                <a:spcPts val="1800"/>
              </a:spcAft>
              <a:buFont typeface="+mj-lt"/>
              <a:buAutoNum type="arabicPeriod"/>
            </a:pPr>
            <a:r>
              <a:rPr lang="en-US" sz="4000" dirty="0">
                <a:solidFill>
                  <a:srgbClr val="2E2C22"/>
                </a:solidFill>
              </a:rPr>
              <a:t>Strengthen their understanding of the extent to which norms influence behaviors in key populations and reference groups in their settings and context. </a:t>
            </a:r>
          </a:p>
          <a:p>
            <a:pPr marL="742950" indent="-742950" algn="l" hangingPunct="1">
              <a:spcAft>
                <a:spcPts val="1800"/>
              </a:spcAft>
              <a:buFont typeface="+mj-lt"/>
              <a:buAutoNum type="arabicPeriod"/>
            </a:pPr>
            <a:r>
              <a:rPr lang="en-US" sz="4000" dirty="0">
                <a:solidFill>
                  <a:srgbClr val="2E2C22"/>
                </a:solidFill>
              </a:rPr>
              <a:t>Practice using participatory methods for gathering community-level information to identify reference groups and assess norms that influence behaviors. </a:t>
            </a:r>
          </a:p>
          <a:p>
            <a:pPr marL="742950" indent="-742950" algn="l" hangingPunct="1">
              <a:spcAft>
                <a:spcPts val="1800"/>
              </a:spcAft>
              <a:buFont typeface="+mj-lt"/>
              <a:buAutoNum type="arabicPeriod"/>
            </a:pPr>
            <a:r>
              <a:rPr lang="en-US" sz="4000" dirty="0">
                <a:solidFill>
                  <a:srgbClr val="2E2C22"/>
                </a:solidFill>
              </a:rPr>
              <a:t>Reflect briefly on how to integrate norms assessment findings into new or ongoing projects. </a:t>
            </a:r>
          </a:p>
          <a:p>
            <a:pPr hangingPunct="1">
              <a:spcAft>
                <a:spcPts val="1800"/>
              </a:spcAft>
            </a:pPr>
            <a:endParaRPr lang="en-US" sz="4000" dirty="0">
              <a:solidFill>
                <a:srgbClr val="2E2C22"/>
              </a:solidFill>
            </a:endParaRPr>
          </a:p>
        </p:txBody>
      </p:sp>
    </p:spTree>
    <p:custDataLst>
      <p:tags r:id="rId1"/>
    </p:custDataLst>
    <p:extLst>
      <p:ext uri="{BB962C8B-B14F-4D97-AF65-F5344CB8AC3E}">
        <p14:creationId xmlns:p14="http://schemas.microsoft.com/office/powerpoint/2010/main" val="305800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4534"/>
        <p:cNvGrpSpPr/>
        <p:nvPr/>
      </p:nvGrpSpPr>
      <p:grpSpPr>
        <a:xfrm>
          <a:off x="0" y="0"/>
          <a:ext cx="0" cy="0"/>
          <a:chOff x="0" y="0"/>
          <a:chExt cx="0" cy="0"/>
        </a:xfrm>
      </p:grpSpPr>
      <p:sp>
        <p:nvSpPr>
          <p:cNvPr id="4535" name="Google Shape;4535;p14"/>
          <p:cNvSpPr txBox="1">
            <a:spLocks noGrp="1"/>
          </p:cNvSpPr>
          <p:nvPr>
            <p:ph type="title"/>
          </p:nvPr>
        </p:nvSpPr>
        <p:spPr>
          <a:xfrm>
            <a:off x="2681180" y="5119966"/>
            <a:ext cx="19021641" cy="2176835"/>
          </a:xfrm>
          <a:prstGeom prst="rect">
            <a:avLst/>
          </a:prstGeom>
          <a:noFill/>
          <a:ln>
            <a:noFill/>
          </a:ln>
        </p:spPr>
        <p:txBody>
          <a:bodyPr spcFirstLastPara="1" wrap="square" lIns="91425" tIns="45700" rIns="91425" bIns="45700" anchor="t" anchorCtr="0">
            <a:noAutofit/>
          </a:bodyPr>
          <a:lstStyle/>
          <a:p>
            <a:pPr lvl="0">
              <a:lnSpc>
                <a:spcPct val="90000"/>
              </a:lnSpc>
            </a:pPr>
            <a:r>
              <a:rPr lang="en-US" dirty="0">
                <a:latin typeface="Gill Sans MT" panose="020B0502020104020203" pitchFamily="34" charset="0"/>
              </a:rPr>
              <a:t>Overview of Social Norms and Their Relation to Behavior</a:t>
            </a:r>
            <a:endParaRPr dirty="0">
              <a:latin typeface="Gill Sans MT" panose="020B0502020104020203" pitchFamily="34" charset="0"/>
              <a:sym typeface="Gill Sans"/>
            </a:endParaRPr>
          </a:p>
        </p:txBody>
      </p:sp>
      <p:sp>
        <p:nvSpPr>
          <p:cNvPr id="2" name="Text Placeholder 1">
            <a:extLst>
              <a:ext uri="{FF2B5EF4-FFF2-40B4-BE49-F238E27FC236}">
                <a16:creationId xmlns:a16="http://schemas.microsoft.com/office/drawing/2014/main" id="{40C7F3A3-CCF6-C440-9EFD-0C1380400920}"/>
              </a:ext>
            </a:extLst>
          </p:cNvPr>
          <p:cNvSpPr>
            <a:spLocks noGrp="1"/>
          </p:cNvSpPr>
          <p:nvPr>
            <p:ph type="body" idx="1"/>
          </p:nvPr>
        </p:nvSpPr>
        <p:spPr>
          <a:xfrm>
            <a:off x="3883693" y="3637280"/>
            <a:ext cx="16616615" cy="1162847"/>
          </a:xfrm>
        </p:spPr>
        <p:txBody>
          <a:bodyPr>
            <a:normAutofit/>
          </a:bodyPr>
          <a:lstStyle/>
          <a:p>
            <a:r>
              <a:rPr lang="en-US" sz="3600" dirty="0"/>
              <a:t>WHY SOCIAL NORMS MATTER </a:t>
            </a:r>
          </a:p>
          <a:p>
            <a:endParaRPr lang="en-US" sz="3600" dirty="0"/>
          </a:p>
        </p:txBody>
      </p:sp>
    </p:spTree>
    <p:extLst>
      <p:ext uri="{BB962C8B-B14F-4D97-AF65-F5344CB8AC3E}">
        <p14:creationId xmlns:p14="http://schemas.microsoft.com/office/powerpoint/2010/main" val="97927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35"/>
                                        </p:tgtEl>
                                        <p:attrNameLst>
                                          <p:attrName>style.visibility</p:attrName>
                                        </p:attrNameLst>
                                      </p:cBhvr>
                                      <p:to>
                                        <p:strVal val="visible"/>
                                      </p:to>
                                    </p:set>
                                    <p:animEffect transition="in" filter="wipe(down)">
                                      <p:cBhvr>
                                        <p:cTn id="7" dur="500"/>
                                        <p:tgtEl>
                                          <p:spTgt spid="45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5" grpId="0"/>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2.xml><?xml version="1.0" encoding="utf-8"?>
<a:theme xmlns:a="http://schemas.openxmlformats.org/drawingml/2006/main" name="7_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73F51B8402B64F934CB3F0B640BCE8" ma:contentTypeVersion="7" ma:contentTypeDescription="Create a new document." ma:contentTypeScope="" ma:versionID="411fe1245554c783d6032862a44e603e">
  <xsd:schema xmlns:xsd="http://www.w3.org/2001/XMLSchema" xmlns:xs="http://www.w3.org/2001/XMLSchema" xmlns:p="http://schemas.microsoft.com/office/2006/metadata/properties" xmlns:ns3="50df54a1-1416-4017-b1f6-259a47fbce7c" xmlns:ns4="fee6365b-bd75-4889-bd66-a92a6b1fc657" targetNamespace="http://schemas.microsoft.com/office/2006/metadata/properties" ma:root="true" ma:fieldsID="423649bbb9dd876077e559c71ff5c93e" ns3:_="" ns4:_="">
    <xsd:import namespace="50df54a1-1416-4017-b1f6-259a47fbce7c"/>
    <xsd:import namespace="fee6365b-bd75-4889-bd66-a92a6b1fc65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df54a1-1416-4017-b1f6-259a47fbce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e6365b-bd75-4889-bd66-a92a6b1fc65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19668E-4078-4CB0-8AAD-575C235177D9}">
  <ds:schemaRefs>
    <ds:schemaRef ds:uri="50df54a1-1416-4017-b1f6-259a47fbce7c"/>
    <ds:schemaRef ds:uri="fee6365b-bd75-4889-bd66-a92a6b1fc6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66749DE-FB98-4B52-8456-EDE35498D818}">
  <ds:schemaRefs>
    <ds:schemaRef ds:uri="50df54a1-1416-4017-b1f6-259a47fbce7c"/>
    <ds:schemaRef ds:uri="http://purl.org/dc/dcmitype/"/>
    <ds:schemaRef ds:uri="http://schemas.microsoft.com/office/infopath/2007/PartnerControls"/>
    <ds:schemaRef ds:uri="http://schemas.microsoft.com/office/2006/documentManagement/types"/>
    <ds:schemaRef ds:uri="http://purl.org/dc/elements/1.1/"/>
    <ds:schemaRef ds:uri="http://purl.org/dc/terms/"/>
    <ds:schemaRef ds:uri="http://schemas.openxmlformats.org/package/2006/metadata/core-properties"/>
    <ds:schemaRef ds:uri="fee6365b-bd75-4889-bd66-a92a6b1fc65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A6E8AFE-E737-4A94-A7E9-8796BAB579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22367</TotalTime>
  <Words>9196</Words>
  <Application>Microsoft Office PowerPoint</Application>
  <PresentationFormat>Custom</PresentationFormat>
  <Paragraphs>861</Paragraphs>
  <Slides>55</Slides>
  <Notes>55</Notes>
  <HiddenSlides>2</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55</vt:i4>
      </vt:variant>
    </vt:vector>
  </HeadingPairs>
  <TitlesOfParts>
    <vt:vector size="74" baseType="lpstr">
      <vt:lpstr>Arial</vt:lpstr>
      <vt:lpstr>Calibri</vt:lpstr>
      <vt:lpstr>Courier New</vt:lpstr>
      <vt:lpstr>Georgia</vt:lpstr>
      <vt:lpstr>Gill Sans</vt:lpstr>
      <vt:lpstr>Gill Sans MT</vt:lpstr>
      <vt:lpstr>Helvetica Light</vt:lpstr>
      <vt:lpstr>Helvetica Neue</vt:lpstr>
      <vt:lpstr>Helvetica Neue Light</vt:lpstr>
      <vt:lpstr>Montserrat SemiBold</vt:lpstr>
      <vt:lpstr>Montserrat-Regular</vt:lpstr>
      <vt:lpstr>Montserrat-SemiBold</vt:lpstr>
      <vt:lpstr>Noto Sans Symbols</vt:lpstr>
      <vt:lpstr>PT Sans</vt:lpstr>
      <vt:lpstr>Roboto</vt:lpstr>
      <vt:lpstr>Symbol</vt:lpstr>
      <vt:lpstr>Times New Roman</vt:lpstr>
      <vt:lpstr>PASSAGES TEMPLATE</vt:lpstr>
      <vt:lpstr>7_PASSAGES TEMPLATE</vt:lpstr>
      <vt:lpstr>Shifting Social Norms as Part of Social and Behavior Change</vt:lpstr>
      <vt:lpstr>Overall Course Objectives</vt:lpstr>
      <vt:lpstr>PowerPoint Presentation</vt:lpstr>
      <vt:lpstr> Welcome &amp; Introductions</vt:lpstr>
      <vt:lpstr>PowerPoint Presentation</vt:lpstr>
      <vt:lpstr>Assessing Social Norms to Inform Program Design and Implementation Strategies </vt:lpstr>
      <vt:lpstr>PowerPoint Presentation</vt:lpstr>
      <vt:lpstr>PowerPoint Presentation</vt:lpstr>
      <vt:lpstr>Overview of Social Norms and Their Relation to Behavior</vt:lpstr>
      <vt:lpstr>PowerPoint Presentation</vt:lpstr>
      <vt:lpstr>PowerPoint Presentation</vt:lpstr>
      <vt:lpstr>PowerPoint Presentation</vt:lpstr>
      <vt:lpstr>Types of Social Norms</vt:lpstr>
      <vt:lpstr>PowerPoint Presentation</vt:lpstr>
      <vt:lpstr>PowerPoint Presentation</vt:lpstr>
      <vt:lpstr>Introduction to Norms Assessments  </vt:lpstr>
      <vt:lpstr>PowerPoint Presentation</vt:lpstr>
      <vt:lpstr>PowerPoint Presentation</vt:lpstr>
      <vt:lpstr>PowerPoint Presentation</vt:lpstr>
      <vt:lpstr>Your Experience With Formative Assessments</vt:lpstr>
      <vt:lpstr>Girls Education  </vt:lpstr>
      <vt:lpstr>Male Engagement </vt:lpstr>
      <vt:lpstr>Norms Assessments:  How-To’s </vt:lpstr>
      <vt:lpstr>PowerPoint Presentation</vt:lpstr>
      <vt:lpstr>PowerPoint Presentation</vt:lpstr>
      <vt:lpstr>PowerPoint Presentation</vt:lpstr>
      <vt:lpstr>What Kinds of Activities Have You Used to Assess Norms?</vt:lpstr>
      <vt:lpstr>Social Norms Exploration Tool</vt:lpstr>
      <vt:lpstr>PowerPoint Presentation</vt:lpstr>
      <vt:lpstr>PowerPoint Presentation</vt:lpstr>
      <vt:lpstr>PowerPoint Presentation</vt:lpstr>
      <vt:lpstr>Learning Through Participation The Social Norms Exploration Approach… </vt:lpstr>
      <vt:lpstr>PowerPoint Presentation</vt:lpstr>
      <vt:lpstr>Let’s Try: Applying the Social Norms Exploration Tool</vt:lpstr>
      <vt:lpstr>TULONGE AFYA, TANZANIA CASE STUDY </vt:lpstr>
      <vt:lpstr>Program  Foundation</vt:lpstr>
      <vt:lpstr>Intervention Components</vt:lpstr>
      <vt:lpstr>Norms Exploration Scope</vt:lpstr>
      <vt:lpstr>Using the SNET</vt:lpstr>
      <vt:lpstr>Group Work Options </vt:lpstr>
      <vt:lpstr>PowerPoint Presentation</vt:lpstr>
      <vt:lpstr>Instructions</vt:lpstr>
      <vt:lpstr>Questions to Consider for Your Report Out </vt:lpstr>
      <vt:lpstr>Five Whys</vt:lpstr>
      <vt:lpstr>Vignettes </vt:lpstr>
      <vt:lpstr>Report Out Norms Assessment</vt:lpstr>
      <vt:lpstr>Final Reflection Questions…</vt:lpstr>
      <vt:lpstr>What Happens Next in a Norms Assessment?</vt:lpstr>
      <vt:lpstr>Using Assessment Findings to Take Action</vt:lpstr>
      <vt:lpstr>PowerPoint Presentation</vt:lpstr>
      <vt:lpstr>PowerPoint Presentation</vt:lpstr>
      <vt:lpstr>Norms Assessments Are Often Linked to Program Design, but Findings Can be Applied Throughout the Program Life Cycle </vt:lpstr>
      <vt:lpstr>Key Takeaways</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McLarnon- Silk</dc:creator>
  <cp:lastModifiedBy>Jamie Greenberg</cp:lastModifiedBy>
  <cp:revision>611</cp:revision>
  <dcterms:created xsi:type="dcterms:W3CDTF">2020-05-19T01:16:32Z</dcterms:created>
  <dcterms:modified xsi:type="dcterms:W3CDTF">2022-02-02T21:18:00Z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C2A5D7B4-EEAE-48A5-98C8-C4F98ECEA018</vt:lpwstr>
  </property>
  <property fmtid="{D5CDD505-2E9C-101B-9397-08002B2CF9AE}" pid="3" name="ArticulatePath">
    <vt:lpwstr>Section 2-Assessing_Norms_5.28.20</vt:lpwstr>
  </property>
  <property fmtid="{D5CDD505-2E9C-101B-9397-08002B2CF9AE}" pid="4" name="ContentTypeId">
    <vt:lpwstr>0x010100F373F51B8402B64F934CB3F0B640BCE8</vt:lpwstr>
  </property>
</Properties>
</file>