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tiff" ContentType="image/tiff"/>
  <Default Extension="jpg" ContentType="image/jpeg"/>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ags/tag2.xml" ContentType="application/vnd.openxmlformats-officedocument.presentationml.tags+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3.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4.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5.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6.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theme/theme7.xml" ContentType="application/vnd.openxmlformats-officedocument.theme+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8.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9.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10.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notesSlides/notesSlide2.xml" ContentType="application/vnd.openxmlformats-officedocument.presentationml.notesSlide+xml"/>
  <Override PartName="/ppt/tags/tag5.xml" ContentType="application/vnd.openxmlformats-officedocument.presentationml.tags+xml"/>
  <Override PartName="/ppt/notesSlides/notesSlide3.xml" ContentType="application/vnd.openxmlformats-officedocument.presentationml.notesSlide+xml"/>
  <Override PartName="/ppt/tags/tag6.xml" ContentType="application/vnd.openxmlformats-officedocument.presentationml.tags+xml"/>
  <Override PartName="/ppt/notesSlides/notesSlide4.xml" ContentType="application/vnd.openxmlformats-officedocument.presentationml.notesSlide+xml"/>
  <Override PartName="/ppt/tags/tag7.xml" ContentType="application/vnd.openxmlformats-officedocument.presentationml.tags+xml"/>
  <Override PartName="/ppt/notesSlides/notesSlide5.xml" ContentType="application/vnd.openxmlformats-officedocument.presentationml.notesSlide+xml"/>
  <Override PartName="/ppt/tags/tag8.xml" ContentType="application/vnd.openxmlformats-officedocument.presentationml.tags+xml"/>
  <Override PartName="/ppt/notesSlides/notesSlide6.xml" ContentType="application/vnd.openxmlformats-officedocument.presentationml.notesSlide+xml"/>
  <Override PartName="/ppt/tags/tag9.xml" ContentType="application/vnd.openxmlformats-officedocument.presentationml.tags+xml"/>
  <Override PartName="/ppt/notesSlides/notesSlide7.xml" ContentType="application/vnd.openxmlformats-officedocument.presentationml.notesSlide+xml"/>
  <Override PartName="/ppt/tags/tag10.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17.xml" ContentType="application/vnd.openxmlformats-officedocument.presentationml.tags+xml"/>
  <Override PartName="/ppt/notesSlides/notesSlide19.xml" ContentType="application/vnd.openxmlformats-officedocument.presentationml.notesSlide+xml"/>
  <Override PartName="/ppt/tags/tag18.xml" ContentType="application/vnd.openxmlformats-officedocument.presentationml.tags+xml"/>
  <Override PartName="/ppt/notesSlides/notesSlide20.xml" ContentType="application/vnd.openxmlformats-officedocument.presentationml.notesSlide+xml"/>
  <Override PartName="/ppt/tags/tag19.xml" ContentType="application/vnd.openxmlformats-officedocument.presentationml.tags+xml"/>
  <Override PartName="/ppt/notesSlides/notesSlide21.xml" ContentType="application/vnd.openxmlformats-officedocument.presentationml.notesSlide+xml"/>
  <Override PartName="/ppt/tags/tag20.xml" ContentType="application/vnd.openxmlformats-officedocument.presentationml.tags+xml"/>
  <Override PartName="/ppt/notesSlides/notesSlide22.xml" ContentType="application/vnd.openxmlformats-officedocument.presentationml.notesSlide+xml"/>
  <Override PartName="/ppt/tags/tag21.xml" ContentType="application/vnd.openxmlformats-officedocument.presentationml.tags+xml"/>
  <Override PartName="/ppt/notesSlides/notesSlide23.xml" ContentType="application/vnd.openxmlformats-officedocument.presentationml.notesSlide+xml"/>
  <Override PartName="/ppt/tags/tag22.xml" ContentType="application/vnd.openxmlformats-officedocument.presentationml.tags+xml"/>
  <Override PartName="/ppt/notesSlides/notesSlide24.xml" ContentType="application/vnd.openxmlformats-officedocument.presentationml.notesSlide+xml"/>
  <Override PartName="/ppt/tags/tag23.xml" ContentType="application/vnd.openxmlformats-officedocument.presentationml.tags+xml"/>
  <Override PartName="/ppt/notesSlides/notesSlide25.xml" ContentType="application/vnd.openxmlformats-officedocument.presentationml.notesSlide+xml"/>
  <Override PartName="/ppt/tags/tag24.xml" ContentType="application/vnd.openxmlformats-officedocument.presentationml.tags+xml"/>
  <Override PartName="/ppt/notesSlides/notesSlide26.xml" ContentType="application/vnd.openxmlformats-officedocument.presentationml.notesSlide+xml"/>
  <Override PartName="/ppt/tags/tag25.xml" ContentType="application/vnd.openxmlformats-officedocument.presentationml.tags+xml"/>
  <Override PartName="/ppt/notesSlides/notesSlide27.xml" ContentType="application/vnd.openxmlformats-officedocument.presentationml.notesSlide+xml"/>
  <Override PartName="/ppt/tags/tag26.xml" ContentType="application/vnd.openxmlformats-officedocument.presentationml.tags+xml"/>
  <Override PartName="/ppt/notesSlides/notesSlide28.xml" ContentType="application/vnd.openxmlformats-officedocument.presentationml.notesSlide+xml"/>
  <Override PartName="/ppt/tags/tag27.xml" ContentType="application/vnd.openxmlformats-officedocument.presentationml.tags+xml"/>
  <Override PartName="/ppt/notesSlides/notesSlide29.xml" ContentType="application/vnd.openxmlformats-officedocument.presentationml.notesSlide+xml"/>
  <Override PartName="/ppt/tags/tag28.xml" ContentType="application/vnd.openxmlformats-officedocument.presentationml.tags+xml"/>
  <Override PartName="/ppt/notesSlides/notesSlide30.xml" ContentType="application/vnd.openxmlformats-officedocument.presentationml.notesSlide+xml"/>
  <Override PartName="/ppt/tags/tag29.xml" ContentType="application/vnd.openxmlformats-officedocument.presentationml.tags+xml"/>
  <Override PartName="/ppt/notesSlides/notesSlide31.xml" ContentType="application/vnd.openxmlformats-officedocument.presentationml.notesSlide+xml"/>
  <Override PartName="/ppt/tags/tag30.xml" ContentType="application/vnd.openxmlformats-officedocument.presentationml.tags+xml"/>
  <Override PartName="/ppt/notesSlides/notesSlide32.xml" ContentType="application/vnd.openxmlformats-officedocument.presentationml.notesSlide+xml"/>
  <Override PartName="/ppt/tags/tag31.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32.xml" ContentType="application/vnd.openxmlformats-officedocument.presentationml.tags+xml"/>
  <Override PartName="/ppt/notesSlides/notesSlide35.xml" ContentType="application/vnd.openxmlformats-officedocument.presentationml.notesSlide+xml"/>
  <Override PartName="/ppt/tags/tag33.xml" ContentType="application/vnd.openxmlformats-officedocument.presentationml.tags+xml"/>
  <Override PartName="/ppt/notesSlides/notesSlide36.xml" ContentType="application/vnd.openxmlformats-officedocument.presentationml.notesSlide+xml"/>
  <Override PartName="/ppt/tags/tag34.xml" ContentType="application/vnd.openxmlformats-officedocument.presentationml.tags+xml"/>
  <Override PartName="/ppt/notesSlides/notesSlide37.xml" ContentType="application/vnd.openxmlformats-officedocument.presentationml.notesSlide+xml"/>
  <Override PartName="/ppt/tags/tag35.xml" ContentType="application/vnd.openxmlformats-officedocument.presentationml.tags+xml"/>
  <Override PartName="/ppt/notesSlides/notesSlide38.xml" ContentType="application/vnd.openxmlformats-officedocument.presentationml.notesSlide+xml"/>
  <Override PartName="/ppt/tags/tag36.xml" ContentType="application/vnd.openxmlformats-officedocument.presentationml.tags+xml"/>
  <Override PartName="/ppt/notesSlides/notesSlide39.xml" ContentType="application/vnd.openxmlformats-officedocument.presentationml.notesSlide+xml"/>
  <Override PartName="/ppt/tags/tag37.xml" ContentType="application/vnd.openxmlformats-officedocument.presentationml.tags+xml"/>
  <Override PartName="/ppt/notesSlides/notesSlide40.xml" ContentType="application/vnd.openxmlformats-officedocument.presentationml.notesSlide+xml"/>
  <Override PartName="/ppt/tags/tag38.xml" ContentType="application/vnd.openxmlformats-officedocument.presentationml.tags+xml"/>
  <Override PartName="/ppt/notesSlides/notesSlide41.xml" ContentType="application/vnd.openxmlformats-officedocument.presentationml.notesSlide+xml"/>
  <Override PartName="/ppt/tags/tag39.xml" ContentType="application/vnd.openxmlformats-officedocument.presentationml.tags+xml"/>
  <Override PartName="/ppt/notesSlides/notesSlide42.xml" ContentType="application/vnd.openxmlformats-officedocument.presentationml.notesSlide+xml"/>
  <Override PartName="/ppt/tags/tag40.xml" ContentType="application/vnd.openxmlformats-officedocument.presentationml.tags+xml"/>
  <Override PartName="/ppt/notesSlides/notesSlide43.xml" ContentType="application/vnd.openxmlformats-officedocument.presentationml.notesSlide+xml"/>
  <Override PartName="/ppt/tags/tag41.xml" ContentType="application/vnd.openxmlformats-officedocument.presentationml.tags+xml"/>
  <Override PartName="/ppt/notesSlides/notesSlide44.xml" ContentType="application/vnd.openxmlformats-officedocument.presentationml.notesSlide+xml"/>
  <Override PartName="/ppt/tags/tag42.xml" ContentType="application/vnd.openxmlformats-officedocument.presentationml.tags+xml"/>
  <Override PartName="/ppt/notesSlides/notesSlide45.xml" ContentType="application/vnd.openxmlformats-officedocument.presentationml.notesSlide+xml"/>
  <Override PartName="/ppt/tags/tag43.xml" ContentType="application/vnd.openxmlformats-officedocument.presentationml.tags+xml"/>
  <Override PartName="/ppt/notesSlides/notesSlide46.xml" ContentType="application/vnd.openxmlformats-officedocument.presentationml.notesSlide+xml"/>
  <Override PartName="/ppt/tags/tag44.xml" ContentType="application/vnd.openxmlformats-officedocument.presentationml.tags+xml"/>
  <Override PartName="/ppt/notesSlides/notesSlide47.xml" ContentType="application/vnd.openxmlformats-officedocument.presentationml.notesSlide+xml"/>
  <Override PartName="/ppt/tags/tag45.xml" ContentType="application/vnd.openxmlformats-officedocument.presentationml.tags+xml"/>
  <Override PartName="/ppt/notesSlides/notesSlide48.xml" ContentType="application/vnd.openxmlformats-officedocument.presentationml.notesSlide+xml"/>
  <Override PartName="/ppt/tags/tag46.xml" ContentType="application/vnd.openxmlformats-officedocument.presentationml.tags+xml"/>
  <Override PartName="/ppt/notesSlides/notesSlide49.xml" ContentType="application/vnd.openxmlformats-officedocument.presentationml.notesSlide+xml"/>
  <Override PartName="/ppt/tags/tag47.xml" ContentType="application/vnd.openxmlformats-officedocument.presentationml.tags+xml"/>
  <Override PartName="/ppt/notesSlides/notesSlide50.xml" ContentType="application/vnd.openxmlformats-officedocument.presentationml.notesSlide+xml"/>
  <Override PartName="/ppt/tags/tag48.xml" ContentType="application/vnd.openxmlformats-officedocument.presentationml.tags+xml"/>
  <Override PartName="/ppt/notesSlides/notesSlide51.xml" ContentType="application/vnd.openxmlformats-officedocument.presentationml.notesSlide+xml"/>
  <Override PartName="/ppt/tags/tag49.xml" ContentType="application/vnd.openxmlformats-officedocument.presentationml.tags+xml"/>
  <Override PartName="/ppt/notesSlides/notesSlide52.xml" ContentType="application/vnd.openxmlformats-officedocument.presentationml.notesSlide+xml"/>
  <Override PartName="/ppt/tags/tag50.xml" ContentType="application/vnd.openxmlformats-officedocument.presentationml.tags+xml"/>
  <Override PartName="/ppt/notesSlides/notesSlide53.xml" ContentType="application/vnd.openxmlformats-officedocument.presentationml.notesSlide+xml"/>
  <Override PartName="/ppt/tags/tag51.xml" ContentType="application/vnd.openxmlformats-officedocument.presentationml.tag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ags/tag52.xml" ContentType="application/vnd.openxmlformats-officedocument.presentationml.tags+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ags/tag53.xml" ContentType="application/vnd.openxmlformats-officedocument.presentationml.tags+xml"/>
  <Override PartName="/ppt/notesSlides/notesSlide60.xml" ContentType="application/vnd.openxmlformats-officedocument.presentationml.notesSlide+xml"/>
  <Override PartName="/ppt/tags/tag54.xml" ContentType="application/vnd.openxmlformats-officedocument.presentationml.tag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ags/tag55.xml" ContentType="application/vnd.openxmlformats-officedocument.presentationml.tags+xml"/>
  <Override PartName="/ppt/notesSlides/notesSlide63.xml" ContentType="application/vnd.openxmlformats-officedocument.presentationml.notesSlide+xml"/>
  <Override PartName="/ppt/tags/tag56.xml" ContentType="application/vnd.openxmlformats-officedocument.presentationml.tags+xml"/>
  <Override PartName="/ppt/notesSlides/notesSlide64.xml" ContentType="application/vnd.openxmlformats-officedocument.presentationml.notesSlide+xml"/>
  <Override PartName="/ppt/tags/tag57.xml" ContentType="application/vnd.openxmlformats-officedocument.presentationml.tags+xml"/>
  <Override PartName="/ppt/notesSlides/notesSlide65.xml" ContentType="application/vnd.openxmlformats-officedocument.presentationml.notesSlide+xml"/>
  <Override PartName="/ppt/tags/tag58.xml" ContentType="application/vnd.openxmlformats-officedocument.presentationml.tags+xml"/>
  <Override PartName="/ppt/notesSlides/notesSlide66.xml" ContentType="application/vnd.openxmlformats-officedocument.presentationml.notesSlide+xml"/>
  <Override PartName="/ppt/tags/tag59.xml" ContentType="application/vnd.openxmlformats-officedocument.presentationml.tags+xml"/>
  <Override PartName="/ppt/notesSlides/notesSlide67.xml" ContentType="application/vnd.openxmlformats-officedocument.presentationml.notesSlide+xml"/>
  <Override PartName="/ppt/tags/tag60.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ags/tag61.xml" ContentType="application/vnd.openxmlformats-officedocument.presentationml.tags+xml"/>
  <Override PartName="/ppt/notesSlides/notesSlide71.xml" ContentType="application/vnd.openxmlformats-officedocument.presentationml.notesSlide+xml"/>
  <Override PartName="/ppt/tags/tag62.xml" ContentType="application/vnd.openxmlformats-officedocument.presentationml.tags+xml"/>
  <Override PartName="/ppt/notesSlides/notesSlide72.xml" ContentType="application/vnd.openxmlformats-officedocument.presentationml.notesSlide+xml"/>
  <Override PartName="/ppt/tags/tag63.xml" ContentType="application/vnd.openxmlformats-officedocument.presentationml.tags+xml"/>
  <Override PartName="/ppt/notesSlides/notesSlide73.xml" ContentType="application/vnd.openxmlformats-officedocument.presentationml.notesSlide+xml"/>
  <Override PartName="/ppt/tags/tag64.xml" ContentType="application/vnd.openxmlformats-officedocument.presentationml.tags+xml"/>
  <Override PartName="/ppt/notesSlides/notesSlide74.xml" ContentType="application/vnd.openxmlformats-officedocument.presentationml.notesSlide+xml"/>
  <Override PartName="/ppt/tags/tag65.xml" ContentType="application/vnd.openxmlformats-officedocument.presentationml.tags+xml"/>
  <Override PartName="/ppt/notesSlides/notesSlide75.xml" ContentType="application/vnd.openxmlformats-officedocument.presentationml.notesSlide+xml"/>
  <Override PartName="/ppt/tags/tag66.xml" ContentType="application/vnd.openxmlformats-officedocument.presentationml.tags+xml"/>
  <Override PartName="/ppt/notesSlides/notesSlide76.xml" ContentType="application/vnd.openxmlformats-officedocument.presentationml.notesSlide+xml"/>
  <Override PartName="/ppt/tags/tag67.xml" ContentType="application/vnd.openxmlformats-officedocument.presentationml.tags+xml"/>
  <Override PartName="/ppt/notesSlides/notesSlide77.xml" ContentType="application/vnd.openxmlformats-officedocument.presentationml.notesSlide+xml"/>
  <Override PartName="/ppt/tags/tag68.xml" ContentType="application/vnd.openxmlformats-officedocument.presentationml.tags+xml"/>
  <Override PartName="/ppt/notesSlides/notesSlide78.xml" ContentType="application/vnd.openxmlformats-officedocument.presentationml.notesSlide+xml"/>
  <Override PartName="/ppt/tags/tag69.xml" ContentType="application/vnd.openxmlformats-officedocument.presentationml.tags+xml"/>
  <Override PartName="/ppt/notesSlides/notesSlide79.xml" ContentType="application/vnd.openxmlformats-officedocument.presentationml.notesSlide+xml"/>
  <Override PartName="/ppt/tags/tag70.xml" ContentType="application/vnd.openxmlformats-officedocument.presentationml.tags+xml"/>
  <Override PartName="/ppt/notesSlides/notesSlide80.xml" ContentType="application/vnd.openxmlformats-officedocument.presentationml.notesSlide+xml"/>
  <Override PartName="/ppt/tags/tag71.xml" ContentType="application/vnd.openxmlformats-officedocument.presentationml.tags+xml"/>
  <Override PartName="/ppt/notesSlides/notesSlide81.xml" ContentType="application/vnd.openxmlformats-officedocument.presentationml.notesSlide+xml"/>
  <Override PartName="/ppt/tags/tag72.xml" ContentType="application/vnd.openxmlformats-officedocument.presentationml.tags+xml"/>
  <Override PartName="/ppt/notesSlides/notesSlide82.xml" ContentType="application/vnd.openxmlformats-officedocument.presentationml.notesSlide+xml"/>
  <Override PartName="/ppt/tags/tag73.xml" ContentType="application/vnd.openxmlformats-officedocument.presentationml.tags+xml"/>
  <Override PartName="/ppt/notesSlides/notesSlide83.xml" ContentType="application/vnd.openxmlformats-officedocument.presentationml.notesSlide+xml"/>
  <Override PartName="/ppt/tags/tag74.xml" ContentType="application/vnd.openxmlformats-officedocument.presentationml.tags+xml"/>
  <Override PartName="/ppt/notesSlides/notesSlide84.xml" ContentType="application/vnd.openxmlformats-officedocument.presentationml.notesSlide+xml"/>
  <Override PartName="/ppt/tags/tag75.xml" ContentType="application/vnd.openxmlformats-officedocument.presentationml.tags+xml"/>
  <Override PartName="/ppt/notesSlides/notesSlide85.xml" ContentType="application/vnd.openxmlformats-officedocument.presentationml.notesSlide+xml"/>
  <Override PartName="/ppt/tags/tag76.xml" ContentType="application/vnd.openxmlformats-officedocument.presentationml.tags+xml"/>
  <Override PartName="/ppt/notesSlides/notesSlide86.xml" ContentType="application/vnd.openxmlformats-officedocument.presentationml.notesSlide+xml"/>
  <Override PartName="/ppt/tags/tag77.xml" ContentType="application/vnd.openxmlformats-officedocument.presentationml.tags+xml"/>
  <Override PartName="/ppt/notesSlides/notesSlide87.xml" ContentType="application/vnd.openxmlformats-officedocument.presentationml.notesSlide+xml"/>
  <Override PartName="/ppt/tags/tag78.xml" ContentType="application/vnd.openxmlformats-officedocument.presentationml.tags+xml"/>
  <Override PartName="/ppt/notesSlides/notesSlide88.xml" ContentType="application/vnd.openxmlformats-officedocument.presentationml.notesSlide+xml"/>
  <Override PartName="/ppt/tags/tag79.xml" ContentType="application/vnd.openxmlformats-officedocument.presentationml.tags+xml"/>
  <Override PartName="/ppt/notesSlides/notesSlide89.xml" ContentType="application/vnd.openxmlformats-officedocument.presentationml.notesSlide+xml"/>
  <Override PartName="/ppt/tags/tag80.xml" ContentType="application/vnd.openxmlformats-officedocument.presentationml.tags+xml"/>
  <Override PartName="/ppt/notesSlides/notesSlide90.xml" ContentType="application/vnd.openxmlformats-officedocument.presentationml.notesSlide+xml"/>
  <Override PartName="/ppt/tags/tag81.xml" ContentType="application/vnd.openxmlformats-officedocument.presentationml.tags+xml"/>
  <Override PartName="/ppt/notesSlides/notesSlide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autoCompressPictures="0">
  <p:sldMasterIdLst>
    <p:sldMasterId id="2147483648" r:id="rId1"/>
    <p:sldMasterId id="2147484785" r:id="rId2"/>
    <p:sldMasterId id="2147484721" r:id="rId3"/>
    <p:sldMasterId id="2147484657" r:id="rId4"/>
    <p:sldMasterId id="2147484529" r:id="rId5"/>
    <p:sldMasterId id="2147484465" r:id="rId6"/>
    <p:sldMasterId id="2147484337" r:id="rId7"/>
    <p:sldMasterId id="2147484273" r:id="rId8"/>
    <p:sldMasterId id="2147484142" r:id="rId9"/>
    <p:sldMasterId id="2147484593" r:id="rId10"/>
    <p:sldMasterId id="2147484401" r:id="rId11"/>
  </p:sldMasterIdLst>
  <p:notesMasterIdLst>
    <p:notesMasterId r:id="rId103"/>
  </p:notesMasterIdLst>
  <p:sldIdLst>
    <p:sldId id="338" r:id="rId12"/>
    <p:sldId id="339" r:id="rId13"/>
    <p:sldId id="337" r:id="rId14"/>
    <p:sldId id="348" r:id="rId15"/>
    <p:sldId id="340" r:id="rId16"/>
    <p:sldId id="349" r:id="rId17"/>
    <p:sldId id="350" r:id="rId18"/>
    <p:sldId id="256" r:id="rId19"/>
    <p:sldId id="402" r:id="rId20"/>
    <p:sldId id="257" r:id="rId21"/>
    <p:sldId id="258" r:id="rId22"/>
    <p:sldId id="259" r:id="rId23"/>
    <p:sldId id="260" r:id="rId24"/>
    <p:sldId id="373" r:id="rId25"/>
    <p:sldId id="262" r:id="rId26"/>
    <p:sldId id="384" r:id="rId27"/>
    <p:sldId id="385" r:id="rId28"/>
    <p:sldId id="386" r:id="rId29"/>
    <p:sldId id="263" r:id="rId30"/>
    <p:sldId id="265" r:id="rId31"/>
    <p:sldId id="374" r:id="rId32"/>
    <p:sldId id="266" r:id="rId33"/>
    <p:sldId id="267" r:id="rId34"/>
    <p:sldId id="352" r:id="rId35"/>
    <p:sldId id="269" r:id="rId36"/>
    <p:sldId id="270" r:id="rId37"/>
    <p:sldId id="271" r:id="rId38"/>
    <p:sldId id="272" r:id="rId39"/>
    <p:sldId id="274" r:id="rId40"/>
    <p:sldId id="275" r:id="rId41"/>
    <p:sldId id="276" r:id="rId42"/>
    <p:sldId id="277" r:id="rId43"/>
    <p:sldId id="388" r:id="rId44"/>
    <p:sldId id="389" r:id="rId45"/>
    <p:sldId id="415" r:id="rId46"/>
    <p:sldId id="281" r:id="rId47"/>
    <p:sldId id="282" r:id="rId48"/>
    <p:sldId id="283" r:id="rId49"/>
    <p:sldId id="284" r:id="rId50"/>
    <p:sldId id="285" r:id="rId51"/>
    <p:sldId id="286" r:id="rId52"/>
    <p:sldId id="394" r:id="rId53"/>
    <p:sldId id="292" r:id="rId54"/>
    <p:sldId id="395" r:id="rId55"/>
    <p:sldId id="293" r:id="rId56"/>
    <p:sldId id="294" r:id="rId57"/>
    <p:sldId id="295" r:id="rId58"/>
    <p:sldId id="296" r:id="rId59"/>
    <p:sldId id="297" r:id="rId60"/>
    <p:sldId id="396" r:id="rId61"/>
    <p:sldId id="298" r:id="rId62"/>
    <p:sldId id="299" r:id="rId63"/>
    <p:sldId id="379" r:id="rId64"/>
    <p:sldId id="301" r:id="rId65"/>
    <p:sldId id="371" r:id="rId66"/>
    <p:sldId id="417" r:id="rId67"/>
    <p:sldId id="418" r:id="rId68"/>
    <p:sldId id="419" r:id="rId69"/>
    <p:sldId id="420" r:id="rId70"/>
    <p:sldId id="421" r:id="rId71"/>
    <p:sldId id="422" r:id="rId72"/>
    <p:sldId id="390" r:id="rId73"/>
    <p:sldId id="288" r:id="rId74"/>
    <p:sldId id="392" r:id="rId75"/>
    <p:sldId id="393" r:id="rId76"/>
    <p:sldId id="303" r:id="rId77"/>
    <p:sldId id="342" r:id="rId78"/>
    <p:sldId id="306" r:id="rId79"/>
    <p:sldId id="397" r:id="rId80"/>
    <p:sldId id="416" r:id="rId81"/>
    <p:sldId id="308" r:id="rId82"/>
    <p:sldId id="336" r:id="rId83"/>
    <p:sldId id="312" r:id="rId84"/>
    <p:sldId id="310" r:id="rId85"/>
    <p:sldId id="311" r:id="rId86"/>
    <p:sldId id="313" r:id="rId87"/>
    <p:sldId id="406" r:id="rId88"/>
    <p:sldId id="381" r:id="rId89"/>
    <p:sldId id="314" r:id="rId90"/>
    <p:sldId id="380" r:id="rId91"/>
    <p:sldId id="423" r:id="rId92"/>
    <p:sldId id="424" r:id="rId93"/>
    <p:sldId id="407" r:id="rId94"/>
    <p:sldId id="320" r:id="rId95"/>
    <p:sldId id="400" r:id="rId96"/>
    <p:sldId id="398" r:id="rId97"/>
    <p:sldId id="322" r:id="rId98"/>
    <p:sldId id="343" r:id="rId99"/>
    <p:sldId id="344" r:id="rId100"/>
    <p:sldId id="345" r:id="rId101"/>
    <p:sldId id="382" r:id="rId102"/>
  </p:sldIdLst>
  <p:sldSz cx="24384000" cy="13716000"/>
  <p:notesSz cx="6858000" cy="9144000"/>
  <p:custDataLst>
    <p:tags r:id="rId104"/>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Overall Course Introduction" id="{385AB01E-36F2-E14D-9787-BA84C3098986}">
          <p14:sldIdLst>
            <p14:sldId id="338"/>
            <p14:sldId id="339"/>
            <p14:sldId id="337"/>
            <p14:sldId id="348"/>
            <p14:sldId id="340"/>
            <p14:sldId id="349"/>
            <p14:sldId id="350"/>
          </p14:sldIdLst>
        </p14:section>
        <p14:section name="Module 1 Intro" id="{1DA1D0B7-F969-2241-A686-3317857D5C6C}">
          <p14:sldIdLst>
            <p14:sldId id="256"/>
            <p14:sldId id="402"/>
            <p14:sldId id="257"/>
            <p14:sldId id="258"/>
            <p14:sldId id="259"/>
          </p14:sldIdLst>
        </p14:section>
        <p14:section name="Section 1: Why Social Norms Matter" id="{D8D05151-EE3A-EF41-93A3-AA8FBFB480FC}">
          <p14:sldIdLst>
            <p14:sldId id="260"/>
            <p14:sldId id="373"/>
            <p14:sldId id="262"/>
            <p14:sldId id="384"/>
            <p14:sldId id="385"/>
            <p14:sldId id="386"/>
            <p14:sldId id="263"/>
            <p14:sldId id="265"/>
            <p14:sldId id="374"/>
            <p14:sldId id="266"/>
            <p14:sldId id="267"/>
            <p14:sldId id="352"/>
            <p14:sldId id="269"/>
            <p14:sldId id="270"/>
            <p14:sldId id="271"/>
            <p14:sldId id="272"/>
            <p14:sldId id="274"/>
            <p14:sldId id="275"/>
            <p14:sldId id="276"/>
            <p14:sldId id="277"/>
            <p14:sldId id="388"/>
            <p14:sldId id="389"/>
            <p14:sldId id="415"/>
            <p14:sldId id="281"/>
            <p14:sldId id="282"/>
          </p14:sldIdLst>
        </p14:section>
        <p14:section name="Section 2: Why Norms Matter in Social and Behavior Change Efforts" id="{132142D8-A36D-C54E-B97B-6C05EE24831C}">
          <p14:sldIdLst>
            <p14:sldId id="283"/>
            <p14:sldId id="284"/>
            <p14:sldId id="285"/>
            <p14:sldId id="286"/>
          </p14:sldIdLst>
        </p14:section>
        <p14:section name="Section 3: How do social norms-shifting approaches make a difference?" id="{2459EC0A-B7CE-1F4F-81C4-D7124B245777}">
          <p14:sldIdLst>
            <p14:sldId id="394"/>
            <p14:sldId id="292"/>
            <p14:sldId id="395"/>
            <p14:sldId id="293"/>
            <p14:sldId id="294"/>
            <p14:sldId id="295"/>
            <p14:sldId id="296"/>
            <p14:sldId id="297"/>
            <p14:sldId id="396"/>
            <p14:sldId id="298"/>
            <p14:sldId id="299"/>
            <p14:sldId id="379"/>
            <p14:sldId id="301"/>
          </p14:sldIdLst>
        </p14:section>
        <p14:section name="Session 2 (Virtual)" id="{4FFF75DF-5641-B54D-BB82-D881A1F45CF3}">
          <p14:sldIdLst>
            <p14:sldId id="371"/>
          </p14:sldIdLst>
        </p14:section>
        <p14:section name="Optional - Recap of Social Norms Concepts" id="{52901BFB-4BFA-4A56-A520-1688D4D0F225}">
          <p14:sldIdLst>
            <p14:sldId id="417"/>
            <p14:sldId id="418"/>
            <p14:sldId id="419"/>
            <p14:sldId id="420"/>
            <p14:sldId id="421"/>
            <p14:sldId id="422"/>
          </p14:sldIdLst>
        </p14:section>
        <p14:section name="Features of Social Norms" id="{CFFF0014-EE2E-4659-A2D8-024D6C9429A0}">
          <p14:sldIdLst>
            <p14:sldId id="390"/>
            <p14:sldId id="288"/>
            <p14:sldId id="392"/>
            <p14:sldId id="393"/>
          </p14:sldIdLst>
        </p14:section>
        <p14:section name="Section 4: Finding Norms Within Behavior Change Theories" id="{1B9F5C58-A0BB-ED4E-94ED-76EC09157856}">
          <p14:sldIdLst>
            <p14:sldId id="303"/>
            <p14:sldId id="342"/>
            <p14:sldId id="306"/>
            <p14:sldId id="397"/>
            <p14:sldId id="416"/>
          </p14:sldIdLst>
        </p14:section>
        <p14:section name="Section 5: Program Theories of Change" id="{CB05FC44-68B5-204F-94E7-85B4C0BA44BE}">
          <p14:sldIdLst>
            <p14:sldId id="308"/>
            <p14:sldId id="336"/>
            <p14:sldId id="312"/>
            <p14:sldId id="310"/>
            <p14:sldId id="311"/>
            <p14:sldId id="313"/>
          </p14:sldIdLst>
        </p14:section>
        <p14:section name="Section 7: Key Takeaways" id="{E044F250-39DA-3746-9054-4B4397B6527D}">
          <p14:sldIdLst>
            <p14:sldId id="406"/>
            <p14:sldId id="381"/>
            <p14:sldId id="314"/>
            <p14:sldId id="380"/>
            <p14:sldId id="423"/>
            <p14:sldId id="424"/>
            <p14:sldId id="407"/>
          </p14:sldIdLst>
        </p14:section>
        <p14:section name="Additional Slides- Introduction Activity" id="{732F1977-6A4F-4A01-A752-2406D8403797}">
          <p14:sldIdLst>
            <p14:sldId id="320"/>
            <p14:sldId id="400"/>
            <p14:sldId id="398"/>
            <p14:sldId id="322"/>
          </p14:sldIdLst>
        </p14:section>
        <p14:section name="Additional Slides- Behavior Change Theories" id="{C97DCA99-56C6-4E47-819F-E7B0FB14740C}">
          <p14:sldIdLst>
            <p14:sldId id="343"/>
            <p14:sldId id="344"/>
            <p14:sldId id="345"/>
            <p14:sldId id="382"/>
          </p14:sldIdLst>
        </p14:section>
      </p14:sectionLst>
    </p:ext>
    <p:ext uri="{EFAFB233-063F-42B5-8137-9DF3F51BA10A}">
      <p15:sldGuideLst xmlns:p15="http://schemas.microsoft.com/office/powerpoint/2012/main">
        <p15:guide id="2" pos="1440" userDrawn="1">
          <p15:clr>
            <a:srgbClr val="A4A3A4"/>
          </p15:clr>
        </p15:guide>
        <p15:guide id="8" orient="horz" pos="7728" userDrawn="1">
          <p15:clr>
            <a:srgbClr val="A4A3A4"/>
          </p15:clr>
        </p15:guide>
        <p15:guide id="11" orient="horz" pos="1176" userDrawn="1">
          <p15:clr>
            <a:srgbClr val="A4A3A4"/>
          </p15:clr>
        </p15:guide>
        <p15:guide id="12" orient="horz" pos="7032" userDrawn="1">
          <p15:clr>
            <a:srgbClr val="A4A3A4"/>
          </p15:clr>
        </p15:guide>
        <p15:guide id="14" orient="horz" pos="2904" userDrawn="1">
          <p15:clr>
            <a:srgbClr val="A4A3A4"/>
          </p15:clr>
        </p15:guide>
        <p15:guide id="15" pos="4632" userDrawn="1">
          <p15:clr>
            <a:srgbClr val="A4A3A4"/>
          </p15:clr>
        </p15:guide>
      </p15:sldGuideLst>
    </p:ext>
    <p:ext uri="{2D200454-40CA-4A62-9FC3-DE9A4176ACB9}">
      <p15:notesGuideLst xmlns:p15="http://schemas.microsoft.com/office/powerpoint/2012/main"/>
    </p:ext>
    <p:ext uri="http://customooxmlschemas.google.com/">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r:id="rId163" roundtripDataSignature="AMtx7mjeSuSGtLdgtKUVnkV2eULCFGbtrw=="/>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Heidi Worley" initials="HW" lastIdx="24" clrIdx="6">
    <p:extLst>
      <p:ext uri="{19B8F6BF-5375-455C-9EA6-DF929625EA0E}">
        <p15:presenceInfo xmlns:p15="http://schemas.microsoft.com/office/powerpoint/2012/main" userId="S::hworley@prb.org::8a53e23c-2987-44c4-998c-de8be2f02958" providerId="AD"/>
      </p:ext>
    </p:extLst>
  </p:cmAuthor>
  <p:cmAuthor id="1" name="Jamie Greenberg" initials="JMG" lastIdx="187" clrIdx="0">
    <p:extLst>
      <p:ext uri="{19B8F6BF-5375-455C-9EA6-DF929625EA0E}">
        <p15:presenceInfo xmlns:p15="http://schemas.microsoft.com/office/powerpoint/2012/main" userId="Jamie Greenberg" providerId="None"/>
      </p:ext>
    </p:extLst>
  </p:cmAuthor>
  <p:cmAuthor id="2" name="Christine Power" initials="CP" lastIdx="324" clrIdx="1">
    <p:extLst>
      <p:ext uri="{19B8F6BF-5375-455C-9EA6-DF929625EA0E}">
        <p15:presenceInfo xmlns:p15="http://schemas.microsoft.com/office/powerpoint/2012/main" userId="S::cpower@prb.org::8e0d33fb-66ad-46a1-a73c-48fec8619f4d" providerId="AD"/>
      </p:ext>
    </p:extLst>
  </p:cmAuthor>
  <p:cmAuthor id="3" name="Anneka Van Scoyoc" initials="AS" lastIdx="226" clrIdx="2">
    <p:extLst>
      <p:ext uri="{19B8F6BF-5375-455C-9EA6-DF929625EA0E}">
        <p15:presenceInfo xmlns:p15="http://schemas.microsoft.com/office/powerpoint/2012/main" userId="S::avanscoyoc@prb.org::bc2a629d-6bfc-4b8c-ba6d-9bb461275727" providerId="AD"/>
      </p:ext>
    </p:extLst>
  </p:cmAuthor>
  <p:cmAuthor id="4" name="Jeannette Cachan" initials="WU" lastIdx="63" clrIdx="3">
    <p:extLst>
      <p:ext uri="{19B8F6BF-5375-455C-9EA6-DF929625EA0E}">
        <p15:presenceInfo xmlns:p15="http://schemas.microsoft.com/office/powerpoint/2012/main" userId="Jeannette Cachan" providerId="None"/>
      </p:ext>
    </p:extLst>
  </p:cmAuthor>
  <p:cmAuthor id="5" name="Sarah Calabi" initials="SC" lastIdx="54" clrIdx="4">
    <p:extLst>
      <p:ext uri="{19B8F6BF-5375-455C-9EA6-DF929625EA0E}">
        <p15:presenceInfo xmlns:p15="http://schemas.microsoft.com/office/powerpoint/2012/main" userId="392cc90e3b1f6286" providerId="Windows Live"/>
      </p:ext>
    </p:extLst>
  </p:cmAuthor>
  <p:cmAuthor id="6" name="Yasamin Khalili" initials="YK" lastIdx="35" clrIdx="5">
    <p:extLst>
      <p:ext uri="{19B8F6BF-5375-455C-9EA6-DF929625EA0E}">
        <p15:presenceInfo xmlns:p15="http://schemas.microsoft.com/office/powerpoint/2012/main" userId="S::ykhalili@costar.com::cec00d12-fb00-4db3-937f-2df3454e562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00C075"/>
    <a:srgbClr val="009457"/>
    <a:srgbClr val="525357"/>
    <a:srgbClr val="7A7C83"/>
    <a:srgbClr val="53585F"/>
    <a:srgbClr val="C8F4DD"/>
    <a:srgbClr val="FFFFFF"/>
    <a:srgbClr val="393941"/>
    <a:srgbClr val="53585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EEC3386-E319-FE5F-FC41-CBC995BBBC89}" v="1" dt="2021-04-06T16:43:41.450"/>
  </p1510:revLst>
</p1510:revInfo>
</file>

<file path=ppt/tableStyles.xml><?xml version="1.0" encoding="utf-8"?>
<a:tblStyleLst xmlns:a="http://schemas.openxmlformats.org/drawingml/2006/main" def="{9B6FCFC4-5C0E-4722-A649-D919AF66E9C1}">
  <a:tblStyle styleId="{9B6FCFC4-5C0E-4722-A649-D919AF66E9C1}" styleName="Table_0">
    <a:wholeTbl>
      <a:tcTxStyle b="off" i="off">
        <a:font>
          <a:latin typeface="Gill Sans MT"/>
          <a:ea typeface="Gill Sans MT"/>
          <a:cs typeface="Gill Sans MT"/>
        </a:font>
        <a:schemeClr val="lt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EF33E342-C61C-4EBE-ABC3-4282A53814D9}" styleName="Table_1">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E7F2D28E-82CB-43DD-BC0B-B6BBC680C8BD}" styleName="Table_2">
    <a:wholeTbl>
      <a:tcTxStyle b="off" i="off">
        <a:font>
          <a:latin typeface="Gill Sans MT"/>
          <a:ea typeface="Gill Sans MT"/>
          <a:cs typeface="Gill Sans MT"/>
        </a:font>
        <a:schemeClr val="lt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FFFFF">
              <a:alpha val="0"/>
            </a:srgbClr>
          </a:solidFill>
        </a:fill>
      </a:tcStyle>
    </a:wholeTbl>
    <a:band1H>
      <a:tcTxStyle/>
      <a:tcStyle>
        <a:tcBdr/>
        <a:fill>
          <a:solidFill>
            <a:schemeClr val="lt1">
              <a:alpha val="20000"/>
            </a:schemeClr>
          </a:solidFill>
        </a:fill>
      </a:tcStyle>
    </a:band1H>
    <a:band2H>
      <a:tcTxStyle/>
      <a:tcStyle>
        <a:tcBdr/>
      </a:tcStyle>
    </a:band2H>
    <a:band1V>
      <a:tcTxStyle/>
      <a:tcStyle>
        <a:tcBdr/>
        <a:fill>
          <a:solidFill>
            <a:schemeClr val="lt1">
              <a:alpha val="20000"/>
            </a:schemeClr>
          </a:solidFill>
        </a:fill>
      </a:tcStyle>
    </a:band1V>
    <a:band2V>
      <a:tcTxStyle/>
      <a:tcStyle>
        <a:tcBdr/>
      </a:tcStyle>
    </a:band2V>
    <a:lastCol>
      <a:tcTxStyle b="on" i="off"/>
      <a:tcStyle>
        <a:tcBdr/>
      </a:tcStyle>
    </a:lastCol>
    <a:firstCol>
      <a:tcTxStyle b="on" i="off"/>
      <a:tcStyle>
        <a:tcBdr/>
      </a:tcStyle>
    </a:firstCol>
    <a:lastRow>
      <a:tcTxStyle b="on" i="off"/>
      <a:tcStyle>
        <a:tcBdr>
          <a:top>
            <a:ln w="50800" cap="flat" cmpd="sng">
              <a:solidFill>
                <a:schemeClr val="lt1"/>
              </a:solidFill>
              <a:prstDash val="solid"/>
              <a:round/>
              <a:headEnd type="none" w="sm" len="sm"/>
              <a:tailEnd type="none" w="sm" len="sm"/>
            </a:ln>
          </a:top>
        </a:tcBdr>
        <a:fill>
          <a:solidFill>
            <a:srgbClr val="FFFFFF">
              <a:alpha val="0"/>
            </a:srgbClr>
          </a:solidFill>
        </a:fill>
      </a:tcStyle>
    </a:lastRow>
    <a:seCell>
      <a:tcTxStyle/>
      <a:tcStyle>
        <a:tcBdr/>
      </a:tcStyle>
    </a:seCell>
    <a:swCell>
      <a:tcTxStyle/>
      <a:tcStyle>
        <a:tcBdr/>
      </a:tcStyle>
    </a:swCell>
    <a:firstRow>
      <a:tcTxStyle b="on" i="off"/>
      <a:tcStyle>
        <a:tcBdr>
          <a:bottom>
            <a:ln w="25400" cap="flat" cmpd="sng">
              <a:solidFill>
                <a:schemeClr val="lt1"/>
              </a:solidFill>
              <a:prstDash val="solid"/>
              <a:round/>
              <a:headEnd type="none" w="sm" len="sm"/>
              <a:tailEnd type="none" w="sm" len="sm"/>
            </a:ln>
          </a:bottom>
        </a:tcBdr>
        <a:fill>
          <a:solidFill>
            <a:srgbClr val="FFFFFF">
              <a:alpha val="0"/>
            </a:srgbClr>
          </a:solidFill>
        </a:fill>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427" autoAdjust="0"/>
    <p:restoredTop sz="75512" autoAdjust="0"/>
  </p:normalViewPr>
  <p:slideViewPr>
    <p:cSldViewPr snapToGrid="0">
      <p:cViewPr varScale="1">
        <p:scale>
          <a:sx n="43" d="100"/>
          <a:sy n="43" d="100"/>
        </p:scale>
        <p:origin x="1530" y="66"/>
      </p:cViewPr>
      <p:guideLst>
        <p:guide pos="1440"/>
        <p:guide orient="horz" pos="7728"/>
        <p:guide orient="horz" pos="1176"/>
        <p:guide orient="horz" pos="7032"/>
        <p:guide orient="horz" pos="2904"/>
        <p:guide pos="4632"/>
      </p:guideLst>
    </p:cSldViewPr>
  </p:slideViewPr>
  <p:outlineViewPr>
    <p:cViewPr>
      <p:scale>
        <a:sx n="33" d="100"/>
        <a:sy n="33" d="100"/>
      </p:scale>
      <p:origin x="0" y="-87720"/>
    </p:cViewPr>
  </p:outlineViewPr>
  <p:notesTextViewPr>
    <p:cViewPr>
      <p:scale>
        <a:sx n="80" d="100"/>
        <a:sy n="80" d="100"/>
      </p:scale>
      <p:origin x="0" y="0"/>
    </p:cViewPr>
  </p:notesTextViewPr>
  <p:sorterViewPr>
    <p:cViewPr>
      <p:scale>
        <a:sx n="20" d="100"/>
        <a:sy n="20" d="100"/>
      </p:scale>
      <p:origin x="0" y="-3806"/>
    </p:cViewPr>
  </p:sorterViewPr>
  <p:notesViewPr>
    <p:cSldViewPr snapToGrid="0">
      <p:cViewPr varScale="1">
        <p:scale>
          <a:sx n="94" d="100"/>
          <a:sy n="94" d="100"/>
        </p:scale>
        <p:origin x="3752" y="184"/>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slide" Target="slides/slide57.xml"/><Relationship Id="rId84" Type="http://schemas.openxmlformats.org/officeDocument/2006/relationships/slide" Target="slides/slide73.xml"/><Relationship Id="rId89" Type="http://schemas.openxmlformats.org/officeDocument/2006/relationships/slide" Target="slides/slide78.xml"/><Relationship Id="rId170" Type="http://schemas.microsoft.com/office/2015/10/relationships/revisionInfo" Target="revisionInfo.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slide" Target="slides/slide55.xml"/><Relationship Id="rId74" Type="http://schemas.openxmlformats.org/officeDocument/2006/relationships/slide" Target="slides/slide63.xml"/><Relationship Id="rId79" Type="http://schemas.openxmlformats.org/officeDocument/2006/relationships/slide" Target="slides/slide68.xml"/><Relationship Id="rId87" Type="http://schemas.openxmlformats.org/officeDocument/2006/relationships/slide" Target="slides/slide76.xml"/><Relationship Id="rId102" Type="http://schemas.openxmlformats.org/officeDocument/2006/relationships/slide" Target="slides/slide91.xml"/><Relationship Id="rId5" Type="http://schemas.openxmlformats.org/officeDocument/2006/relationships/slideMaster" Target="slideMasters/slideMaster5.xml"/><Relationship Id="rId61" Type="http://schemas.openxmlformats.org/officeDocument/2006/relationships/slide" Target="slides/slide50.xml"/><Relationship Id="rId82" Type="http://schemas.openxmlformats.org/officeDocument/2006/relationships/slide" Target="slides/slide71.xml"/><Relationship Id="rId90" Type="http://schemas.openxmlformats.org/officeDocument/2006/relationships/slide" Target="slides/slide79.xml"/><Relationship Id="rId95" Type="http://schemas.openxmlformats.org/officeDocument/2006/relationships/slide" Target="slides/slide84.xml"/><Relationship Id="rId165" Type="http://schemas.openxmlformats.org/officeDocument/2006/relationships/presProps" Target="presProps.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slide" Target="slides/slide58.xml"/><Relationship Id="rId77" Type="http://schemas.openxmlformats.org/officeDocument/2006/relationships/slide" Target="slides/slide66.xml"/><Relationship Id="rId100" Type="http://schemas.openxmlformats.org/officeDocument/2006/relationships/slide" Target="slides/slide89.xml"/><Relationship Id="rId168"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40.xml"/><Relationship Id="rId72" Type="http://schemas.openxmlformats.org/officeDocument/2006/relationships/slide" Target="slides/slide61.xml"/><Relationship Id="rId80" Type="http://schemas.openxmlformats.org/officeDocument/2006/relationships/slide" Target="slides/slide69.xml"/><Relationship Id="rId85" Type="http://schemas.openxmlformats.org/officeDocument/2006/relationships/slide" Target="slides/slide74.xml"/><Relationship Id="rId93" Type="http://schemas.openxmlformats.org/officeDocument/2006/relationships/slide" Target="slides/slide82.xml"/><Relationship Id="rId98" Type="http://schemas.openxmlformats.org/officeDocument/2006/relationships/slide" Target="slides/slide87.xml"/><Relationship Id="rId163" Type="http://customschemas.google.com/relationships/presentationmetadata" Target="metadata"/><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slide" Target="slides/slide56.xml"/><Relationship Id="rId103" Type="http://schemas.openxmlformats.org/officeDocument/2006/relationships/notesMaster" Target="notesMasters/notesMaster1.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slide" Target="slides/slide59.xml"/><Relationship Id="rId75" Type="http://schemas.openxmlformats.org/officeDocument/2006/relationships/slide" Target="slides/slide64.xml"/><Relationship Id="rId83" Type="http://schemas.openxmlformats.org/officeDocument/2006/relationships/slide" Target="slides/slide72.xml"/><Relationship Id="rId88" Type="http://schemas.openxmlformats.org/officeDocument/2006/relationships/slide" Target="slides/slide77.xml"/><Relationship Id="rId91" Type="http://schemas.openxmlformats.org/officeDocument/2006/relationships/slide" Target="slides/slide80.xml"/><Relationship Id="rId96" Type="http://schemas.openxmlformats.org/officeDocument/2006/relationships/slide" Target="slides/slide85.xml"/><Relationship Id="rId16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10.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slide" Target="slides/slide54.xml"/><Relationship Id="rId73" Type="http://schemas.openxmlformats.org/officeDocument/2006/relationships/slide" Target="slides/slide62.xml"/><Relationship Id="rId78" Type="http://schemas.openxmlformats.org/officeDocument/2006/relationships/slide" Target="slides/slide67.xml"/><Relationship Id="rId81" Type="http://schemas.openxmlformats.org/officeDocument/2006/relationships/slide" Target="slides/slide70.xml"/><Relationship Id="rId86" Type="http://schemas.openxmlformats.org/officeDocument/2006/relationships/slide" Target="slides/slide75.xml"/><Relationship Id="rId94" Type="http://schemas.openxmlformats.org/officeDocument/2006/relationships/slide" Target="slides/slide83.xml"/><Relationship Id="rId99" Type="http://schemas.openxmlformats.org/officeDocument/2006/relationships/slide" Target="slides/slide88.xml"/><Relationship Id="rId101" Type="http://schemas.openxmlformats.org/officeDocument/2006/relationships/slide" Target="slides/slide90.xml"/><Relationship Id="rId164" Type="http://schemas.openxmlformats.org/officeDocument/2006/relationships/commentAuthors" Target="commentAuthors.xml"/><Relationship Id="rId169"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slide" Target="slides/slide65.xml"/><Relationship Id="rId97" Type="http://schemas.openxmlformats.org/officeDocument/2006/relationships/slide" Target="slides/slide86.xml"/><Relationship Id="rId104" Type="http://schemas.openxmlformats.org/officeDocument/2006/relationships/tags" Target="tags/tag1.xml"/><Relationship Id="rId167" Type="http://schemas.openxmlformats.org/officeDocument/2006/relationships/theme" Target="theme/theme1.xml"/><Relationship Id="rId7" Type="http://schemas.openxmlformats.org/officeDocument/2006/relationships/slideMaster" Target="slideMasters/slideMaster7.xml"/><Relationship Id="rId71" Type="http://schemas.openxmlformats.org/officeDocument/2006/relationships/slide" Target="slides/slide60.xml"/><Relationship Id="rId92" Type="http://schemas.openxmlformats.org/officeDocument/2006/relationships/slide" Target="slides/slide8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uest User" userId="S::urn:spo:anon#00628d6fafcd2f13b525f58a561304f2a7874b9dc509b02c4378db013c5fa2e8::" providerId="AD" clId="Web-{BEEC3386-E319-FE5F-FC41-CBC995BBBC89}"/>
    <pc:docChg chg="modSld">
      <pc:chgData name="Guest User" userId="S::urn:spo:anon#00628d6fafcd2f13b525f58a561304f2a7874b9dc509b02c4378db013c5fa2e8::" providerId="AD" clId="Web-{BEEC3386-E319-FE5F-FC41-CBC995BBBC89}" dt="2021-04-06T16:43:37.888" v="1"/>
      <pc:docMkLst>
        <pc:docMk/>
      </pc:docMkLst>
      <pc:sldChg chg="modNotes">
        <pc:chgData name="Guest User" userId="S::urn:spo:anon#00628d6fafcd2f13b525f58a561304f2a7874b9dc509b02c4378db013c5fa2e8::" providerId="AD" clId="Web-{BEEC3386-E319-FE5F-FC41-CBC995BBBC89}" dt="2021-04-06T16:43:37.888" v="1"/>
        <pc:sldMkLst>
          <pc:docMk/>
          <pc:sldMk cId="334288326" sldId="348"/>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4" name="Google Shape;4;n"/>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1pPr>
            <a:lvl2pPr marL="914400" marR="0" lvl="1"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2pPr>
            <a:lvl3pPr marL="1371600" marR="0" lvl="2"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3pPr>
            <a:lvl4pPr marL="1828800" marR="0" lvl="3"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4pPr>
            <a:lvl5pPr marL="2286000" marR="0" lvl="4"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5pPr>
            <a:lvl6pPr marL="2743200" marR="0" lvl="5"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6pPr>
            <a:lvl7pPr marL="3200400" marR="0" lvl="6"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7pPr>
            <a:lvl8pPr marL="3657600" marR="0" lvl="7"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8pPr>
            <a:lvl9pPr marL="4114800" marR="0" lvl="8" indent="-228600" algn="l" rtl="0">
              <a:lnSpc>
                <a:spcPct val="117999"/>
              </a:lnSpc>
              <a:spcBef>
                <a:spcPts val="0"/>
              </a:spcBef>
              <a:spcAft>
                <a:spcPts val="0"/>
              </a:spcAft>
              <a:buSzPts val="1400"/>
              <a:buNone/>
              <a:defRPr sz="2200" b="0" i="0" u="none" strike="noStrike" cap="none">
                <a:latin typeface="Helvetica Neue"/>
                <a:ea typeface="Helvetica Neue"/>
                <a:cs typeface="Helvetica Neue"/>
                <a:sym typeface="Helvetica Neue"/>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1" dirty="0"/>
              <a:t>NOTE TO FACILITATOR: </a:t>
            </a:r>
            <a:r>
              <a:rPr lang="en-US" b="0" dirty="0"/>
              <a:t>Only use as starting slide if you are presenting all five modules </a:t>
            </a:r>
            <a:r>
              <a:rPr lang="en-US" b="1" dirty="0"/>
              <a:t>or </a:t>
            </a:r>
            <a:r>
              <a:rPr lang="en-US" b="0" dirty="0"/>
              <a:t>want to situate this module within the larger curriculum. If using this slide, make sure to reflect the presenter and organization name.</a:t>
            </a:r>
            <a:endParaRPr lang="en-US" dirty="0"/>
          </a:p>
        </p:txBody>
      </p:sp>
    </p:spTree>
    <p:extLst>
      <p:ext uri="{BB962C8B-B14F-4D97-AF65-F5344CB8AC3E}">
        <p14:creationId xmlns:p14="http://schemas.microsoft.com/office/powerpoint/2010/main" val="32031259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
        <p:cNvGrpSpPr/>
        <p:nvPr/>
      </p:nvGrpSpPr>
      <p:grpSpPr>
        <a:xfrm>
          <a:off x="0" y="0"/>
          <a:ext cx="0" cy="0"/>
          <a:chOff x="0" y="0"/>
          <a:chExt cx="0" cy="0"/>
        </a:xfrm>
      </p:grpSpPr>
      <p:sp>
        <p:nvSpPr>
          <p:cNvPr id="793" name="Google Shape;79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794" name="Google Shape;794;p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t>FACILITOR NOTES: </a:t>
            </a:r>
            <a:r>
              <a:rPr lang="en-US" sz="2400" b="0" dirty="0"/>
              <a:t>This is the title slide for this module. If you are not positioning this module within the larger curriculum, this slide should be #2. </a:t>
            </a:r>
            <a:r>
              <a:rPr lang="en-US" sz="2400" dirty="0"/>
              <a:t>This slide presents the road map for this section of the training.</a:t>
            </a:r>
            <a:endParaRPr lang="en-US" sz="2400" b="0" dirty="0"/>
          </a:p>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endParaRPr lang="en-US" sz="2400" b="1" i="0" u="none" strike="noStrike" cap="none" dirty="0">
              <a:solidFill>
                <a:srgbClr val="000000"/>
              </a:solidFill>
              <a:effectLst/>
              <a:latin typeface="Helvetica Neue"/>
              <a:ea typeface="Helvetica Neue"/>
              <a:cs typeface="Helvetica Neue"/>
              <a:sym typeface="Helvetica Neue"/>
            </a:endParaRPr>
          </a:p>
          <a:p>
            <a:endParaRPr lang="en-US" sz="2400" b="1" i="0" u="none" strike="noStrike" cap="none" dirty="0">
              <a:solidFill>
                <a:srgbClr val="000000"/>
              </a:solidFill>
              <a:effectLst/>
              <a:latin typeface="Helvetica Neue"/>
              <a:ea typeface="Helvetica Neue"/>
              <a:cs typeface="Helvetica Neue"/>
              <a:sym typeface="Helvetica Neue"/>
            </a:endParaRPr>
          </a:p>
          <a:p>
            <a:r>
              <a:rPr lang="en-US" sz="2400" b="1" i="0" u="none" strike="noStrike" cap="none" dirty="0">
                <a:solidFill>
                  <a:srgbClr val="000000"/>
                </a:solidFill>
                <a:effectLst/>
                <a:latin typeface="Helvetica Neue"/>
                <a:ea typeface="Helvetica Neue"/>
                <a:cs typeface="Helvetica Neue"/>
                <a:sym typeface="Helvetica Neue"/>
              </a:rPr>
              <a:t>SPEAKER NOTES: </a:t>
            </a:r>
            <a:r>
              <a:rPr lang="en-US" sz="2400" b="0" i="0" u="none" strike="noStrike" cap="none" dirty="0">
                <a:solidFill>
                  <a:srgbClr val="000000"/>
                </a:solidFill>
                <a:effectLst/>
                <a:latin typeface="Helvetica Neue"/>
                <a:ea typeface="Helvetica Neue"/>
                <a:cs typeface="Helvetica Neue"/>
                <a:sym typeface="Helvetica Neue"/>
              </a:rPr>
              <a:t>This section sets the conceptual foundation for social norms, discusses how norms influence attitudes and behaviors, and establishes how norms are held in place by reference groups. </a:t>
            </a:r>
          </a:p>
          <a:p>
            <a:endParaRPr lang="en-US" sz="2400" b="0" i="0" u="none" strike="noStrike" cap="none" dirty="0">
              <a:solidFill>
                <a:srgbClr val="000000"/>
              </a:solidFill>
              <a:effectLst/>
              <a:latin typeface="Helvetica Neue"/>
              <a:ea typeface="Helvetica Neue"/>
              <a:cs typeface="Helvetica Neue"/>
              <a:sym typeface="Helvetica Neue"/>
            </a:endParaRPr>
          </a:p>
          <a:p>
            <a:r>
              <a:rPr lang="en-US" sz="2400" b="0" i="0" u="none" strike="noStrike" cap="none" dirty="0">
                <a:solidFill>
                  <a:srgbClr val="000000"/>
                </a:solidFill>
                <a:effectLst/>
                <a:latin typeface="Helvetica Neue"/>
                <a:ea typeface="Helvetica Neue"/>
                <a:cs typeface="Helvetica Neue"/>
                <a:sym typeface="Helvetica Neue"/>
              </a:rPr>
              <a:t>During this presentation, we’ll talk about norms-shifting interventions, which we’re defining based on Learning Collaborative work as “an intervention that seeks to improve an outcome or outcomes of interest, at least in part by transforming the social norms that prop up harmful related behaviors.” Such interventions utilize an analysis of social norms and are led by communities through a process of critical reflection, resulting in positive new norms rooted within the values of that group.  Norms-shifting interventions complement other strategies to change behavior, such as transforming individual attitudes and addressing structural and material conditions.”</a:t>
            </a:r>
          </a:p>
          <a:p>
            <a:endParaRPr lang="en-US" sz="2400" b="0" i="0" u="none" strike="noStrike" cap="none" dirty="0">
              <a:solidFill>
                <a:srgbClr val="000000"/>
              </a:solidFill>
              <a:effectLst/>
              <a:latin typeface="Helvetica Neue"/>
              <a:ea typeface="Helvetica Neue"/>
              <a:cs typeface="Helvetica Neue"/>
              <a:sym typeface="Helvetica Neue"/>
            </a:endParaRPr>
          </a:p>
          <a:p>
            <a:r>
              <a:rPr lang="en-US" sz="2400" b="0" i="0" u="none" strike="noStrike" cap="none" dirty="0">
                <a:solidFill>
                  <a:srgbClr val="000000"/>
                </a:solidFill>
                <a:effectLst/>
                <a:latin typeface="Helvetica Neue"/>
                <a:ea typeface="Helvetica Neue"/>
                <a:cs typeface="Helvetica Neue"/>
                <a:sym typeface="Helvetica Neue"/>
              </a:rPr>
              <a:t>Looking toward norms-shifting interventions, the section offers an overview of theories on how norms influence behavior change. It also reviews the importance of articulating intermediate normative change effects to guide design, monitoring, and evaluation of norms-shifting interventions. </a:t>
            </a:r>
          </a:p>
          <a:p>
            <a:endParaRPr lang="en-US" sz="2400" b="1" i="0" u="none" strike="noStrike" cap="none" dirty="0">
              <a:solidFill>
                <a:srgbClr val="000000"/>
              </a:solidFill>
              <a:effectLst/>
              <a:latin typeface="Helvetica Neue"/>
              <a:ea typeface="Helvetica Neue"/>
              <a:cs typeface="Helvetica Neue"/>
              <a:sym typeface="Helvetica Neue"/>
            </a:endParaRPr>
          </a:p>
          <a:p>
            <a:r>
              <a:rPr lang="en-US" sz="1800" b="0" i="0" u="none" strike="noStrike" cap="none" dirty="0">
                <a:solidFill>
                  <a:srgbClr val="000000"/>
                </a:solidFill>
                <a:effectLst/>
                <a:latin typeface="Helvetica Neue"/>
                <a:ea typeface="Helvetica Neue"/>
                <a:cs typeface="Helvetica Neue"/>
                <a:sym typeface="Helvetica Neue"/>
              </a:rPr>
              <a:t> </a:t>
            </a: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
        <p:cNvGrpSpPr/>
        <p:nvPr/>
      </p:nvGrpSpPr>
      <p:grpSpPr>
        <a:xfrm>
          <a:off x="0" y="0"/>
          <a:ext cx="0" cy="0"/>
          <a:chOff x="0" y="0"/>
          <a:chExt cx="0" cy="0"/>
        </a:xfrm>
      </p:grpSpPr>
      <p:sp>
        <p:nvSpPr>
          <p:cNvPr id="809" name="Google Shape;809;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10" name="Google Shape;810;p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NOTE</a:t>
            </a:r>
            <a:r>
              <a:rPr lang="en-US" sz="2200" b="0" i="0" u="none" strike="noStrike" cap="none" dirty="0">
                <a:solidFill>
                  <a:srgbClr val="000000"/>
                </a:solidFill>
                <a:effectLst/>
                <a:latin typeface="Helvetica Neue"/>
                <a:ea typeface="Helvetica Neue"/>
                <a:cs typeface="Helvetica Neue"/>
                <a:sym typeface="Helvetica Neue"/>
              </a:rPr>
              <a:t> </a:t>
            </a:r>
            <a:r>
              <a:rPr lang="en-US" sz="2200" b="1" i="0" u="none" strike="noStrike" cap="none" dirty="0">
                <a:solidFill>
                  <a:srgbClr val="000000"/>
                </a:solidFill>
                <a:effectLst/>
                <a:latin typeface="Helvetica Neue"/>
                <a:ea typeface="Helvetica Neue"/>
                <a:cs typeface="Helvetica Neue"/>
                <a:sym typeface="Helvetica Neue"/>
              </a:rPr>
              <a:t>TO FACILITATOR: </a:t>
            </a:r>
            <a:r>
              <a:rPr lang="en-US" sz="2200" b="0" i="0" u="none" strike="noStrike" cap="none" dirty="0">
                <a:solidFill>
                  <a:srgbClr val="000000"/>
                </a:solidFill>
                <a:effectLst/>
                <a:latin typeface="Helvetica Neue"/>
                <a:ea typeface="Helvetica Neue"/>
                <a:cs typeface="Helvetica Neue"/>
                <a:sym typeface="Helvetica Neue"/>
              </a:rPr>
              <a:t>After you’ve read through the notes for this slide when presenting, stop, and allow time for questions or clarifications from the group. </a:t>
            </a:r>
          </a:p>
          <a:p>
            <a:endParaRPr lang="en-US" sz="2200" b="1" i="0" u="none" strike="noStrike" cap="none" dirty="0">
              <a:solidFill>
                <a:srgbClr val="000000"/>
              </a:solidFill>
              <a:effectLst/>
              <a:latin typeface="Helvetica Neue"/>
              <a:ea typeface="Helvetica Neue"/>
              <a:cs typeface="Helvetica Neue"/>
              <a:sym typeface="Helvetica Neue"/>
            </a:endParaRPr>
          </a:p>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This presentation will:</a:t>
            </a:r>
          </a:p>
          <a:p>
            <a:pPr lvl="0"/>
            <a:r>
              <a:rPr lang="en-US" sz="2200" b="0" i="0" u="none" strike="noStrike" cap="none" dirty="0">
                <a:solidFill>
                  <a:srgbClr val="000000"/>
                </a:solidFill>
                <a:effectLst/>
                <a:latin typeface="Helvetica Neue"/>
                <a:ea typeface="Helvetica Neue"/>
                <a:cs typeface="Helvetica Neue"/>
                <a:sym typeface="Helvetica Neue"/>
              </a:rPr>
              <a:t>	- Distinguish norms from attitudes/beliefs and behaviors.</a:t>
            </a:r>
          </a:p>
          <a:p>
            <a:pPr lvl="0"/>
            <a:r>
              <a:rPr lang="en-US" sz="2200" b="0" i="0" u="none" strike="noStrike" cap="none" dirty="0">
                <a:solidFill>
                  <a:srgbClr val="000000"/>
                </a:solidFill>
                <a:effectLst/>
                <a:latin typeface="Helvetica Neue"/>
                <a:ea typeface="Helvetica Neue"/>
                <a:cs typeface="Helvetica Neue"/>
                <a:sym typeface="Helvetica Neue"/>
              </a:rPr>
              <a:t>	- Identify the importance of normative influence between and within different layers of the socio-ecological framework for health and well-being. </a:t>
            </a:r>
          </a:p>
          <a:p>
            <a:pPr lvl="0"/>
            <a:r>
              <a:rPr lang="en-US" sz="2200" b="0" i="0" u="none" strike="noStrike" cap="none" dirty="0">
                <a:solidFill>
                  <a:srgbClr val="000000"/>
                </a:solidFill>
                <a:effectLst/>
                <a:latin typeface="Helvetica Neue"/>
                <a:ea typeface="Helvetica Neue"/>
                <a:cs typeface="Helvetica Neue"/>
                <a:sym typeface="Helvetica Neue"/>
              </a:rPr>
              <a:t>	- Explain in practical terms how social norms influence health behaviors. </a:t>
            </a:r>
          </a:p>
          <a:p>
            <a:pPr lvl="0"/>
            <a:r>
              <a:rPr lang="en-US" sz="2200" b="0" i="0" u="none" strike="noStrike" cap="none" dirty="0">
                <a:solidFill>
                  <a:srgbClr val="000000"/>
                </a:solidFill>
                <a:effectLst/>
                <a:latin typeface="Helvetica Neue"/>
                <a:ea typeface="Helvetica Neue"/>
                <a:cs typeface="Helvetica Neue"/>
                <a:sym typeface="Helvetica Neue"/>
              </a:rPr>
              <a:t>	- Understand how research-informed and program-defined program theories of change situate normative influence on behavior and are important tools for designing and evaluating NSI. </a:t>
            </a:r>
          </a:p>
          <a:p>
            <a:pPr marL="0" marR="0" lvl="0" indent="0" algn="l" rtl="0">
              <a:lnSpc>
                <a:spcPct val="117999"/>
              </a:lnSpc>
              <a:spcBef>
                <a:spcPts val="1800"/>
              </a:spcBef>
              <a:spcAft>
                <a:spcPts val="0"/>
              </a:spcAft>
              <a:buSzPts val="2200"/>
              <a:buFont typeface="Helvetica Neue"/>
              <a:buNone/>
            </a:pPr>
            <a:endParaRPr b="0"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17" name="Google Shape;817;p4: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3600" b="1" dirty="0">
                <a:solidFill>
                  <a:srgbClr val="393941"/>
                </a:solidFill>
              </a:rPr>
              <a:t>VIRTUAL ONLY SLIDE</a:t>
            </a:r>
          </a:p>
          <a:p>
            <a:pPr marL="0" lvl="0" indent="0" algn="l" rtl="0">
              <a:lnSpc>
                <a:spcPct val="117999"/>
              </a:lnSpc>
              <a:spcBef>
                <a:spcPts val="0"/>
              </a:spcBef>
              <a:spcAft>
                <a:spcPts val="0"/>
              </a:spcAft>
              <a:buNone/>
            </a:pPr>
            <a:endParaRPr lang="en-US" sz="3600" b="1" dirty="0">
              <a:solidFill>
                <a:srgbClr val="393941"/>
              </a:solidFill>
            </a:endParaRPr>
          </a:p>
          <a:p>
            <a:pPr marL="0" lvl="0" indent="0" algn="l" rtl="0">
              <a:lnSpc>
                <a:spcPct val="117999"/>
              </a:lnSpc>
              <a:spcBef>
                <a:spcPts val="0"/>
              </a:spcBef>
              <a:spcAft>
                <a:spcPts val="0"/>
              </a:spcAft>
              <a:buNone/>
            </a:pPr>
            <a:r>
              <a:rPr lang="en-US" sz="3600" b="1" dirty="0">
                <a:solidFill>
                  <a:srgbClr val="393941"/>
                </a:solidFill>
              </a:rPr>
              <a:t>NOTE TO FACILITATOR: </a:t>
            </a:r>
            <a:r>
              <a:rPr lang="en-US" sz="3600" dirty="0">
                <a:solidFill>
                  <a:srgbClr val="393941"/>
                </a:solidFill>
              </a:rPr>
              <a:t>This is an animated slide. Display the title first, then share slide questions to unpack the activity. This activity is intended as a discussion-starter to get people in the norms space and become more aware of how we are all influenced by norms. Using breakout rooms (option 1 and 2) or the chat (option 3), there are three options for this activity:</a:t>
            </a:r>
            <a:endParaRPr lang="en-US" sz="3600" dirty="0"/>
          </a:p>
          <a:p>
            <a:pPr marL="0" marR="0" lvl="0" indent="0" algn="l" rtl="0">
              <a:lnSpc>
                <a:spcPct val="100000"/>
              </a:lnSpc>
              <a:spcBef>
                <a:spcPts val="0"/>
              </a:spcBef>
              <a:spcAft>
                <a:spcPts val="0"/>
              </a:spcAft>
              <a:buSzPts val="2400"/>
              <a:buFont typeface="Helvetica Neue"/>
              <a:buNone/>
            </a:pPr>
            <a:endParaRPr sz="2400" u="none" strike="noStrike" cap="none" dirty="0">
              <a:solidFill>
                <a:srgbClr val="000000"/>
              </a:solidFill>
              <a:latin typeface="Gill Sans MT" panose="020B0502020104020203" pitchFamily="34" charset="77"/>
              <a:ea typeface="Arial"/>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Pts val="2400"/>
              <a:buFont typeface="Arial"/>
              <a:buNone/>
              <a:tabLst/>
              <a:defRPr/>
            </a:pPr>
            <a:r>
              <a:rPr lang="en-US" sz="2400" u="sng" strike="noStrike" cap="none" dirty="0">
                <a:solidFill>
                  <a:srgbClr val="000000"/>
                </a:solidFill>
                <a:latin typeface="Gill Sans MT" panose="020B0502020104020203" pitchFamily="34" charset="77"/>
                <a:ea typeface="Arial"/>
                <a:cs typeface="Arial"/>
                <a:sym typeface="Arial"/>
              </a:rPr>
              <a:t>OPTION 1</a:t>
            </a:r>
            <a:r>
              <a:rPr lang="en-US" sz="2400" u="none" strike="noStrike" cap="none" dirty="0">
                <a:solidFill>
                  <a:srgbClr val="000000"/>
                </a:solidFill>
                <a:latin typeface="Gill Sans MT" panose="020B0502020104020203" pitchFamily="34" charset="77"/>
                <a:ea typeface="Arial"/>
                <a:cs typeface="Arial"/>
                <a:sym typeface="Arial"/>
              </a:rPr>
              <a:t>: [If using this option, change Activity Name/Bullet Points on Screen] Use the example noted under the speaker notes</a:t>
            </a:r>
            <a:r>
              <a:rPr lang="en-US" sz="2400" u="none" strike="noStrike" cap="none" baseline="0" dirty="0">
                <a:solidFill>
                  <a:srgbClr val="000000"/>
                </a:solidFill>
                <a:latin typeface="Gill Sans MT" panose="020B0502020104020203" pitchFamily="34" charset="77"/>
                <a:ea typeface="Arial"/>
                <a:cs typeface="Arial"/>
                <a:sym typeface="Arial"/>
              </a:rPr>
              <a:t> below. Add text about “breakfast” to slide to adapt for this activity.</a:t>
            </a:r>
            <a:r>
              <a:rPr lang="en-US" sz="2400" u="none" strike="noStrike" cap="none" dirty="0">
                <a:solidFill>
                  <a:srgbClr val="000000"/>
                </a:solidFill>
                <a:latin typeface="Gill Sans MT" panose="020B0502020104020203" pitchFamily="34" charset="77"/>
                <a:ea typeface="Arial"/>
                <a:cs typeface="Arial"/>
                <a:sym typeface="Arial"/>
              </a:rPr>
              <a:t> Example from Advancing Nutrition workshop. At their tables, participants were asked to discuss a set of questions shown on a slide:</a:t>
            </a:r>
          </a:p>
          <a:p>
            <a:pPr marL="0" marR="0" lvl="0" indent="0" algn="l" defTabSz="914400" rtl="0" eaLnBrk="1" fontAlgn="auto" latinLnBrk="0" hangingPunct="1">
              <a:lnSpc>
                <a:spcPct val="100000"/>
              </a:lnSpc>
              <a:spcBef>
                <a:spcPts val="0"/>
              </a:spcBef>
              <a:spcAft>
                <a:spcPts val="0"/>
              </a:spcAft>
              <a:buClr>
                <a:srgbClr val="000000"/>
              </a:buClr>
              <a:buSzPts val="2400"/>
              <a:buFont typeface="Arial"/>
              <a:buNone/>
              <a:tabLst/>
              <a:defRPr/>
            </a:pPr>
            <a:endParaRPr lang="en-US" sz="2400" u="none" strike="noStrike" cap="none" dirty="0">
              <a:solidFill>
                <a:srgbClr val="000000"/>
              </a:solidFill>
              <a:latin typeface="Gill Sans MT" panose="020B0502020104020203" pitchFamily="34" charset="77"/>
              <a:cs typeface="Arial"/>
              <a:sym typeface="Arial"/>
            </a:endParaRPr>
          </a:p>
          <a:p>
            <a:pPr marL="0" marR="0" lvl="0" indent="0" algn="l" rtl="0">
              <a:lnSpc>
                <a:spcPct val="100000"/>
              </a:lnSpc>
              <a:spcBef>
                <a:spcPts val="0"/>
              </a:spcBef>
              <a:spcAft>
                <a:spcPts val="0"/>
              </a:spcAft>
              <a:buClr>
                <a:srgbClr val="393941"/>
              </a:buClr>
              <a:buSzPts val="3600"/>
              <a:buFont typeface="Helvetica Neue"/>
              <a:buNone/>
            </a:pPr>
            <a:r>
              <a:rPr lang="en-US" sz="3600" b="0" i="0" u="none" strike="noStrike" cap="none" dirty="0">
                <a:solidFill>
                  <a:srgbClr val="393941"/>
                </a:solidFill>
                <a:latin typeface="Helvetica Neue"/>
                <a:ea typeface="Helvetica Neue"/>
                <a:cs typeface="Helvetica Neue"/>
                <a:sym typeface="Helvetica Neue"/>
              </a:rPr>
              <a:t>Breakfast time!</a:t>
            </a:r>
            <a:endParaRPr lang="en-US" sz="2400" dirty="0"/>
          </a:p>
          <a:p>
            <a:pPr marL="171450" marR="0" lvl="0" indent="-171450" algn="l" rtl="0">
              <a:lnSpc>
                <a:spcPct val="100000"/>
              </a:lnSpc>
              <a:spcBef>
                <a:spcPts val="0"/>
              </a:spcBef>
              <a:spcAft>
                <a:spcPts val="0"/>
              </a:spcAft>
              <a:buClr>
                <a:srgbClr val="393941"/>
              </a:buClr>
              <a:buSzPts val="2400"/>
              <a:buFont typeface="Arial"/>
              <a:buChar char="•"/>
            </a:pPr>
            <a:r>
              <a:rPr lang="en-US" sz="2400" b="0" i="0" u="none" strike="noStrike" cap="none" dirty="0">
                <a:solidFill>
                  <a:srgbClr val="393941"/>
                </a:solidFill>
                <a:latin typeface="Helvetica Neue"/>
                <a:ea typeface="Helvetica Neue"/>
                <a:cs typeface="Helvetica Neue"/>
                <a:sym typeface="Helvetica Neue"/>
              </a:rPr>
              <a:t>When you were six years old, what did you and your friends eat for breakfast?</a:t>
            </a:r>
            <a:endParaRPr lang="en-US" sz="2400" dirty="0"/>
          </a:p>
          <a:p>
            <a:pPr marL="171450" marR="0" lvl="0" indent="-171450" algn="l" rtl="0">
              <a:lnSpc>
                <a:spcPct val="100000"/>
              </a:lnSpc>
              <a:spcBef>
                <a:spcPts val="0"/>
              </a:spcBef>
              <a:spcAft>
                <a:spcPts val="0"/>
              </a:spcAft>
              <a:buClr>
                <a:srgbClr val="393941"/>
              </a:buClr>
              <a:buSzPts val="2400"/>
              <a:buFont typeface="Arial"/>
              <a:buChar char="•"/>
            </a:pPr>
            <a:r>
              <a:rPr lang="en-US" sz="2400" b="0" i="0" u="none" strike="noStrike" cap="none" dirty="0">
                <a:solidFill>
                  <a:srgbClr val="393941"/>
                </a:solidFill>
                <a:latin typeface="Helvetica Neue"/>
                <a:ea typeface="Helvetica Neue"/>
                <a:cs typeface="Helvetica Neue"/>
                <a:sym typeface="Helvetica Neue"/>
              </a:rPr>
              <a:t>How did your family make this decision?</a:t>
            </a:r>
            <a:endParaRPr lang="en-US" sz="2400" dirty="0"/>
          </a:p>
          <a:p>
            <a:pPr marL="171450" marR="0" lvl="0" indent="-171450" algn="l" rtl="0">
              <a:lnSpc>
                <a:spcPct val="100000"/>
              </a:lnSpc>
              <a:spcBef>
                <a:spcPts val="0"/>
              </a:spcBef>
              <a:spcAft>
                <a:spcPts val="0"/>
              </a:spcAft>
              <a:buClr>
                <a:srgbClr val="393941"/>
              </a:buClr>
              <a:buSzPts val="2400"/>
              <a:buFont typeface="Arial"/>
              <a:buChar char="•"/>
            </a:pPr>
            <a:r>
              <a:rPr lang="en-US" sz="2400" b="0" i="0" u="none" strike="noStrike" cap="none" dirty="0">
                <a:solidFill>
                  <a:srgbClr val="393941"/>
                </a:solidFill>
                <a:latin typeface="Helvetica Neue"/>
                <a:ea typeface="Helvetica Neue"/>
                <a:cs typeface="Helvetica Neue"/>
                <a:sym typeface="Helvetica Neue"/>
              </a:rPr>
              <a:t>If your family had decided to feed you something else, what would other people have thought or said?</a:t>
            </a:r>
            <a:endParaRPr lang="en-US" sz="2400" dirty="0"/>
          </a:p>
          <a:p>
            <a:pPr marL="171450" marR="0" lvl="0" indent="-228600" algn="l" rtl="0">
              <a:lnSpc>
                <a:spcPct val="100000"/>
              </a:lnSpc>
              <a:spcBef>
                <a:spcPts val="0"/>
              </a:spcBef>
              <a:spcAft>
                <a:spcPts val="0"/>
              </a:spcAft>
              <a:buClr>
                <a:srgbClr val="393941"/>
              </a:buClr>
              <a:buSzPts val="3600"/>
              <a:buFont typeface="Arial"/>
              <a:buChar char="•"/>
            </a:pPr>
            <a:r>
              <a:rPr lang="en-US" sz="3600" b="0" i="0" u="none" strike="noStrike" cap="none" dirty="0">
                <a:solidFill>
                  <a:srgbClr val="393941"/>
                </a:solidFill>
                <a:latin typeface="Helvetica Neue"/>
                <a:ea typeface="Helvetica Neue"/>
                <a:cs typeface="Helvetica Neue"/>
                <a:sym typeface="Helvetica Neue"/>
              </a:rPr>
              <a:t>What do you eat for breakfast now?</a:t>
            </a:r>
            <a:endParaRPr lang="en-US" sz="2400" dirty="0"/>
          </a:p>
          <a:p>
            <a:pPr marL="171450" marR="0" lvl="0" indent="-171450" algn="l" rtl="0">
              <a:lnSpc>
                <a:spcPct val="100000"/>
              </a:lnSpc>
              <a:spcBef>
                <a:spcPts val="0"/>
              </a:spcBef>
              <a:spcAft>
                <a:spcPts val="0"/>
              </a:spcAft>
              <a:buClr>
                <a:srgbClr val="393941"/>
              </a:buClr>
              <a:buSzPts val="2400"/>
              <a:buFont typeface="Arial"/>
              <a:buChar char="•"/>
            </a:pPr>
            <a:r>
              <a:rPr lang="en-US" sz="2400" b="0" i="0" u="none" strike="noStrike" cap="none" dirty="0">
                <a:solidFill>
                  <a:srgbClr val="393941"/>
                </a:solidFill>
                <a:latin typeface="Helvetica Neue"/>
                <a:ea typeface="Helvetica Neue"/>
                <a:cs typeface="Helvetica Neue"/>
                <a:sym typeface="Helvetica Neue"/>
              </a:rPr>
              <a:t>How do you make this decision?</a:t>
            </a:r>
            <a:endParaRPr lang="en-US" sz="2400" dirty="0"/>
          </a:p>
          <a:p>
            <a:pPr marL="171450" marR="0" lvl="0" indent="-171450" algn="l" rtl="0">
              <a:lnSpc>
                <a:spcPct val="100000"/>
              </a:lnSpc>
              <a:spcBef>
                <a:spcPts val="0"/>
              </a:spcBef>
              <a:spcAft>
                <a:spcPts val="0"/>
              </a:spcAft>
              <a:buClr>
                <a:srgbClr val="393941"/>
              </a:buClr>
              <a:buSzPts val="2400"/>
              <a:buFont typeface="Arial"/>
              <a:buChar char="•"/>
            </a:pPr>
            <a:r>
              <a:rPr lang="en-US" sz="2400" b="0" i="0" u="none" strike="noStrike" cap="none" dirty="0">
                <a:solidFill>
                  <a:srgbClr val="393941"/>
                </a:solidFill>
                <a:latin typeface="Helvetica Neue"/>
                <a:ea typeface="Helvetica Neue"/>
                <a:cs typeface="Helvetica Neue"/>
                <a:sym typeface="Helvetica Neue"/>
              </a:rPr>
              <a:t>If you decided to eat something else, what would other people think or say?</a:t>
            </a:r>
            <a:endParaRPr lang="en-US" sz="2400" dirty="0"/>
          </a:p>
          <a:p>
            <a:pPr marL="0" marR="0" lvl="0" indent="0" algn="l" defTabSz="914400" rtl="0" eaLnBrk="1" fontAlgn="auto" latinLnBrk="0" hangingPunct="1">
              <a:lnSpc>
                <a:spcPct val="100000"/>
              </a:lnSpc>
              <a:spcBef>
                <a:spcPts val="0"/>
              </a:spcBef>
              <a:spcAft>
                <a:spcPts val="0"/>
              </a:spcAft>
              <a:buClr>
                <a:srgbClr val="000000"/>
              </a:buClr>
              <a:buSzPts val="2400"/>
              <a:buFont typeface="Arial"/>
              <a:buNone/>
              <a:tabLst/>
              <a:defRPr/>
            </a:pPr>
            <a:endParaRPr lang="en-US" sz="2400" dirty="0"/>
          </a:p>
          <a:p>
            <a:pPr marL="0" marR="0" lvl="0" indent="0" algn="l" rtl="0">
              <a:lnSpc>
                <a:spcPct val="100000"/>
              </a:lnSpc>
              <a:spcBef>
                <a:spcPts val="0"/>
              </a:spcBef>
              <a:spcAft>
                <a:spcPts val="0"/>
              </a:spcAft>
              <a:buClr>
                <a:srgbClr val="000000"/>
              </a:buClr>
              <a:buSzPts val="2400"/>
              <a:buFont typeface="Arial"/>
              <a:buNone/>
            </a:pPr>
            <a:endParaRPr lang="en-US" sz="2400" u="none" strike="noStrike" cap="none" dirty="0">
              <a:solidFill>
                <a:srgbClr val="FF0000"/>
              </a:solidFill>
              <a:latin typeface="Gill Sans MT" panose="020B0502020104020203" pitchFamily="34" charset="77"/>
              <a:ea typeface="Arial"/>
              <a:cs typeface="Arial"/>
              <a:sym typeface="Arial"/>
            </a:endParaRPr>
          </a:p>
          <a:p>
            <a:pPr marL="0" marR="0" lvl="0" indent="0" algn="l" rtl="0">
              <a:lnSpc>
                <a:spcPct val="100000"/>
              </a:lnSpc>
              <a:spcBef>
                <a:spcPts val="0"/>
              </a:spcBef>
              <a:spcAft>
                <a:spcPts val="0"/>
              </a:spcAft>
              <a:buClr>
                <a:srgbClr val="000000"/>
              </a:buClr>
              <a:buSzPts val="2400"/>
              <a:buFont typeface="Arial"/>
              <a:buNone/>
            </a:pPr>
            <a:r>
              <a:rPr lang="en-US" sz="2400" u="sng" strike="noStrike" cap="none" dirty="0">
                <a:solidFill>
                  <a:srgbClr val="000000"/>
                </a:solidFill>
                <a:latin typeface="Gill Sans MT" panose="020B0502020104020203" pitchFamily="34" charset="77"/>
                <a:ea typeface="Arial"/>
                <a:cs typeface="Arial"/>
                <a:sym typeface="Arial"/>
              </a:rPr>
              <a:t>OPTION 2</a:t>
            </a:r>
            <a:r>
              <a:rPr lang="en-US" sz="2400" u="none" strike="noStrike" cap="none" dirty="0">
                <a:solidFill>
                  <a:srgbClr val="000000"/>
                </a:solidFill>
                <a:latin typeface="Gill Sans MT" panose="020B0502020104020203" pitchFamily="34" charset="77"/>
                <a:ea typeface="Arial"/>
                <a:cs typeface="Arial"/>
                <a:sym typeface="Arial"/>
              </a:rPr>
              <a:t>: Have people talk in small groups a norm that they adhere to each day; make it personal and tie content to reality. </a:t>
            </a:r>
          </a:p>
          <a:p>
            <a:pPr marL="0" marR="0" lvl="0" indent="0" algn="l" rtl="0">
              <a:lnSpc>
                <a:spcPct val="100000"/>
              </a:lnSpc>
              <a:spcBef>
                <a:spcPts val="0"/>
              </a:spcBef>
              <a:spcAft>
                <a:spcPts val="0"/>
              </a:spcAft>
              <a:buClr>
                <a:srgbClr val="000000"/>
              </a:buClr>
              <a:buSzPts val="2400"/>
              <a:buFont typeface="Arial"/>
              <a:buNone/>
            </a:pPr>
            <a:endParaRPr lang="en-US" sz="2400" u="none" strike="noStrike" cap="none" dirty="0">
              <a:solidFill>
                <a:srgbClr val="000000"/>
              </a:solidFill>
              <a:latin typeface="Gill Sans MT" panose="020B0502020104020203" pitchFamily="34" charset="77"/>
              <a:cs typeface="Arial"/>
              <a:sym typeface="Arial"/>
            </a:endParaRPr>
          </a:p>
          <a:p>
            <a:pPr marL="0" lvl="0" indent="0" algn="l" rtl="0">
              <a:lnSpc>
                <a:spcPct val="100000"/>
              </a:lnSpc>
              <a:spcBef>
                <a:spcPts val="0"/>
              </a:spcBef>
              <a:spcAft>
                <a:spcPts val="0"/>
              </a:spcAft>
              <a:buClr>
                <a:srgbClr val="515257"/>
              </a:buClr>
              <a:buSzPts val="4400"/>
              <a:buNone/>
            </a:pPr>
            <a:r>
              <a:rPr lang="en-US" sz="2400" u="sng" strike="noStrike" cap="none" dirty="0">
                <a:solidFill>
                  <a:srgbClr val="000000"/>
                </a:solidFill>
                <a:latin typeface="Gill Sans MT" panose="020B0502020104020203" pitchFamily="34" charset="77"/>
                <a:cs typeface="Arial"/>
                <a:sym typeface="Arial"/>
              </a:rPr>
              <a:t>OPTION 3: </a:t>
            </a:r>
            <a:r>
              <a:rPr lang="en-US" sz="3600" dirty="0">
                <a:solidFill>
                  <a:srgbClr val="515257"/>
                </a:solidFill>
              </a:rPr>
              <a:t>Think back to when you were an adolescent….</a:t>
            </a:r>
            <a:endParaRPr lang="en-US" sz="5400" dirty="0"/>
          </a:p>
          <a:p>
            <a:pPr marL="571500" lvl="0" indent="-571500" algn="l" rtl="0">
              <a:lnSpc>
                <a:spcPct val="100000"/>
              </a:lnSpc>
              <a:spcBef>
                <a:spcPts val="1200"/>
              </a:spcBef>
              <a:spcAft>
                <a:spcPts val="0"/>
              </a:spcAft>
              <a:buClr>
                <a:srgbClr val="515257"/>
              </a:buClr>
              <a:buSzPts val="4400"/>
              <a:buFont typeface="Arial" panose="020B0604020202020204" pitchFamily="34" charset="0"/>
              <a:buChar char="•"/>
            </a:pPr>
            <a:r>
              <a:rPr lang="en-US" sz="3600" dirty="0">
                <a:solidFill>
                  <a:srgbClr val="515257"/>
                </a:solidFill>
              </a:rPr>
              <a:t>Take a moment to reflect on how social norms influenced decisions about health care in your family and share in the chat box.</a:t>
            </a:r>
            <a:endParaRPr sz="3600" u="sng" dirty="0">
              <a:solidFill>
                <a:srgbClr val="393941"/>
              </a:solidFill>
            </a:endParaRPr>
          </a:p>
          <a:p>
            <a:pPr marL="0" lvl="0" indent="0" algn="l" rtl="0">
              <a:lnSpc>
                <a:spcPct val="117999"/>
              </a:lnSpc>
              <a:spcBef>
                <a:spcPts val="0"/>
              </a:spcBef>
              <a:spcAft>
                <a:spcPts val="0"/>
              </a:spcAft>
              <a:buNone/>
            </a:pPr>
            <a:endParaRPr sz="3600" dirty="0">
              <a:solidFill>
                <a:srgbClr val="393941"/>
              </a:solidFill>
            </a:endParaRPr>
          </a:p>
          <a:p>
            <a:pPr marL="0" lvl="0" indent="0" algn="l" rtl="0">
              <a:lnSpc>
                <a:spcPct val="117999"/>
              </a:lnSpc>
              <a:spcBef>
                <a:spcPts val="0"/>
              </a:spcBef>
              <a:spcAft>
                <a:spcPts val="0"/>
              </a:spcAft>
              <a:buNone/>
            </a:pPr>
            <a:r>
              <a:rPr lang="en-US" sz="3600" b="1" dirty="0">
                <a:solidFill>
                  <a:srgbClr val="393941"/>
                </a:solidFill>
              </a:rPr>
              <a:t>SPEAKER NOTES:</a:t>
            </a:r>
            <a:endParaRPr dirty="0"/>
          </a:p>
          <a:p>
            <a:pPr marL="0" lvl="0" indent="0" algn="l" rtl="0">
              <a:lnSpc>
                <a:spcPct val="117999"/>
              </a:lnSpc>
              <a:spcBef>
                <a:spcPts val="0"/>
              </a:spcBef>
              <a:spcAft>
                <a:spcPts val="0"/>
              </a:spcAft>
              <a:buNone/>
            </a:pPr>
            <a:r>
              <a:rPr lang="en-US" sz="3600" dirty="0">
                <a:solidFill>
                  <a:srgbClr val="393941"/>
                </a:solidFill>
              </a:rPr>
              <a:t>How has this changed over time?</a:t>
            </a:r>
            <a:endParaRPr dirty="0"/>
          </a:p>
          <a:p>
            <a:pPr marL="0" lvl="0" indent="0" algn="l" rtl="0">
              <a:lnSpc>
                <a:spcPct val="117999"/>
              </a:lnSpc>
              <a:spcBef>
                <a:spcPts val="0"/>
              </a:spcBef>
              <a:spcAft>
                <a:spcPts val="0"/>
              </a:spcAft>
              <a:buNone/>
            </a:pPr>
            <a:endParaRPr sz="3600" dirty="0">
              <a:solidFill>
                <a:srgbClr val="393941"/>
              </a:solidFill>
            </a:endParaRPr>
          </a:p>
          <a:p>
            <a:pPr marL="0" lvl="0" indent="0" algn="l" rtl="0">
              <a:lnSpc>
                <a:spcPct val="117999"/>
              </a:lnSpc>
              <a:spcBef>
                <a:spcPts val="0"/>
              </a:spcBef>
              <a:spcAft>
                <a:spcPts val="0"/>
              </a:spcAft>
              <a:buNone/>
            </a:pPr>
            <a:r>
              <a:rPr lang="en-US" sz="2400" u="none" strike="noStrike" dirty="0">
                <a:solidFill>
                  <a:srgbClr val="000000"/>
                </a:solidFill>
                <a:latin typeface="Gill Sans MT" panose="020B0502020104020203" pitchFamily="34" charset="77"/>
                <a:ea typeface="Arial"/>
                <a:cs typeface="Arial"/>
                <a:sym typeface="Arial"/>
              </a:rPr>
              <a:t>[To close:] Are you convinced how norms influence you in different ways—your attitudes, beliefs, and actions/behaviors? Let’s move forward then.</a:t>
            </a:r>
            <a:endParaRPr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26" name="Google Shape;826;p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32" name="Google Shape;832;p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VIRTUAL ONLY SLIDE</a:t>
            </a:r>
          </a:p>
          <a:p>
            <a:pPr marL="0" lvl="0" indent="0" algn="l" rtl="0">
              <a:lnSpc>
                <a:spcPct val="117999"/>
              </a:lnSpc>
              <a:spcBef>
                <a:spcPts val="0"/>
              </a:spcBef>
              <a:spcAft>
                <a:spcPts val="0"/>
              </a:spcAft>
              <a:buNone/>
            </a:pPr>
            <a:endParaRPr lang="en-US" b="1" dirty="0"/>
          </a:p>
          <a:p>
            <a:pPr marL="0" lvl="0" indent="0" algn="l" rtl="0">
              <a:lnSpc>
                <a:spcPct val="117999"/>
              </a:lnSpc>
              <a:spcBef>
                <a:spcPts val="0"/>
              </a:spcBef>
              <a:spcAft>
                <a:spcPts val="0"/>
              </a:spcAft>
              <a:buNone/>
            </a:pPr>
            <a:r>
              <a:rPr lang="en-US" b="1" dirty="0"/>
              <a:t>NOTES TO FACILITATOR</a:t>
            </a:r>
            <a:r>
              <a:rPr lang="en-US" dirty="0"/>
              <a:t>: This is an animated slide for an exercise that is completed in plenary. The lack of title on the slide is intentional to avoid detracting from the exploration of the idea based on participants knowledge.</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The aim of the exercise is to develop an initial definition of social norms. </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u="sng" dirty="0"/>
              <a:t>FOR VIRTUAL FACILITATION:</a:t>
            </a:r>
            <a:endParaRPr u="sng" dirty="0"/>
          </a:p>
          <a:p>
            <a:pPr marL="0" marR="0" lvl="0" indent="0" algn="l" rtl="0">
              <a:lnSpc>
                <a:spcPct val="107000"/>
              </a:lnSpc>
              <a:spcBef>
                <a:spcPts val="0"/>
              </a:spcBef>
              <a:spcAft>
                <a:spcPts val="0"/>
              </a:spcAft>
              <a:buNone/>
            </a:pPr>
            <a:endParaRPr sz="2400" dirty="0">
              <a:latin typeface="Calibri"/>
              <a:ea typeface="Calibri"/>
              <a:cs typeface="Calibri"/>
              <a:sym typeface="Calibri"/>
            </a:endParaRPr>
          </a:p>
          <a:p>
            <a:pPr marL="0" marR="0" lvl="0" indent="0" algn="l" rtl="0">
              <a:lnSpc>
                <a:spcPct val="107000"/>
              </a:lnSpc>
              <a:spcBef>
                <a:spcPts val="0"/>
              </a:spcBef>
              <a:spcAft>
                <a:spcPts val="0"/>
              </a:spcAft>
              <a:buNone/>
            </a:pPr>
            <a:r>
              <a:rPr lang="en-US" sz="2400" dirty="0">
                <a:latin typeface="Calibri"/>
                <a:ea typeface="Calibri"/>
                <a:cs typeface="Calibri"/>
                <a:sym typeface="Calibri"/>
              </a:rPr>
              <a:t>Exercise process:</a:t>
            </a:r>
            <a:endParaRPr dirty="0"/>
          </a:p>
          <a:p>
            <a:pPr marL="342900" marR="0" lvl="0" indent="-342900" algn="l" rtl="0">
              <a:lnSpc>
                <a:spcPct val="107000"/>
              </a:lnSpc>
              <a:spcBef>
                <a:spcPts val="0"/>
              </a:spcBef>
              <a:spcAft>
                <a:spcPts val="0"/>
              </a:spcAft>
              <a:buSzPts val="2400"/>
              <a:buFont typeface="Montserrat"/>
              <a:buAutoNum type="arabicParenR"/>
            </a:pPr>
            <a:r>
              <a:rPr lang="en-US" sz="2400" dirty="0">
                <a:latin typeface="Calibri"/>
                <a:ea typeface="Calibri"/>
                <a:cs typeface="Calibri"/>
                <a:sym typeface="Calibri"/>
              </a:rPr>
              <a:t>First show the photo of a boy collecting water. </a:t>
            </a:r>
            <a:endParaRPr dirty="0"/>
          </a:p>
          <a:p>
            <a:pPr marL="342900" marR="0" lvl="0" indent="-342900" algn="l" rtl="0">
              <a:lnSpc>
                <a:spcPct val="107000"/>
              </a:lnSpc>
              <a:spcBef>
                <a:spcPts val="600"/>
              </a:spcBef>
              <a:spcAft>
                <a:spcPts val="0"/>
              </a:spcAft>
              <a:buSzPts val="2400"/>
              <a:buFont typeface="Montserrat"/>
              <a:buAutoNum type="arabicParenR"/>
            </a:pPr>
            <a:r>
              <a:rPr lang="en-US" sz="2400" dirty="0">
                <a:latin typeface="Calibri"/>
                <a:ea typeface="Calibri"/>
                <a:cs typeface="Calibri"/>
                <a:sym typeface="Calibri"/>
              </a:rPr>
              <a:t>Invite participants to note</a:t>
            </a:r>
            <a:r>
              <a:rPr lang="en-US" sz="2400" baseline="0" dirty="0">
                <a:latin typeface="Calibri"/>
                <a:ea typeface="Calibri"/>
                <a:cs typeface="Calibri"/>
                <a:sym typeface="Calibri"/>
              </a:rPr>
              <a:t> in the chat box </a:t>
            </a:r>
            <a:r>
              <a:rPr lang="en-US" sz="2400" dirty="0">
                <a:latin typeface="Calibri"/>
                <a:ea typeface="Calibri"/>
                <a:cs typeface="Calibri"/>
                <a:sym typeface="Calibri"/>
              </a:rPr>
              <a:t>their responses to the question: What do you see in this photo? What does this photo tell you about social norms?</a:t>
            </a:r>
          </a:p>
          <a:p>
            <a:pPr marL="342900" marR="0" lvl="0" indent="-342900" algn="l" rtl="0">
              <a:lnSpc>
                <a:spcPct val="107000"/>
              </a:lnSpc>
              <a:spcBef>
                <a:spcPts val="600"/>
              </a:spcBef>
              <a:spcAft>
                <a:spcPts val="0"/>
              </a:spcAft>
              <a:buSzPts val="2400"/>
              <a:buFont typeface="Montserrat"/>
              <a:buAutoNum type="arabicParenR"/>
            </a:pPr>
            <a:r>
              <a:rPr lang="en-US" sz="2400" dirty="0">
                <a:latin typeface="Calibri"/>
                <a:ea typeface="Calibri"/>
                <a:cs typeface="Calibri"/>
                <a:sym typeface="Calibri"/>
              </a:rPr>
              <a:t>Read</a:t>
            </a:r>
            <a:r>
              <a:rPr lang="en-US" sz="2400" baseline="0" dirty="0">
                <a:latin typeface="Calibri"/>
                <a:ea typeface="Calibri"/>
                <a:cs typeface="Calibri"/>
                <a:sym typeface="Calibri"/>
              </a:rPr>
              <a:t> the submissions to the chat out loud. Ask for clarifications if needed.</a:t>
            </a:r>
          </a:p>
          <a:p>
            <a:pPr marL="342900" marR="0" lvl="0" indent="-342900" algn="l" rtl="0">
              <a:lnSpc>
                <a:spcPct val="107000"/>
              </a:lnSpc>
              <a:spcBef>
                <a:spcPts val="600"/>
              </a:spcBef>
              <a:spcAft>
                <a:spcPts val="0"/>
              </a:spcAft>
              <a:buSzPts val="2400"/>
              <a:buFont typeface="Montserrat"/>
              <a:buAutoNum type="arabicParenR"/>
            </a:pPr>
            <a:r>
              <a:rPr lang="en-US" sz="2400" dirty="0">
                <a:latin typeface="Calibri"/>
                <a:ea typeface="Calibri"/>
                <a:cs typeface="Calibri"/>
                <a:sym typeface="Calibri"/>
              </a:rPr>
              <a:t>If not discussed,</a:t>
            </a:r>
            <a:r>
              <a:rPr lang="en-US" sz="2400" baseline="0" dirty="0">
                <a:latin typeface="Calibri"/>
                <a:ea typeface="Calibri"/>
                <a:cs typeface="Calibri"/>
                <a:sym typeface="Calibri"/>
              </a:rPr>
              <a:t> </a:t>
            </a:r>
            <a:r>
              <a:rPr lang="en-US" sz="2400" dirty="0">
                <a:latin typeface="Calibri"/>
                <a:ea typeface="Calibri"/>
                <a:cs typeface="Calibri"/>
                <a:sym typeface="Calibri"/>
              </a:rPr>
              <a:t>bring in these ideas: </a:t>
            </a:r>
            <a:endParaRPr dirty="0"/>
          </a:p>
          <a:p>
            <a:pPr marL="731520" marR="0" lvl="0" indent="-342900" algn="l" rtl="0">
              <a:lnSpc>
                <a:spcPct val="107000"/>
              </a:lnSpc>
              <a:spcBef>
                <a:spcPts val="0"/>
              </a:spcBef>
              <a:spcAft>
                <a:spcPts val="0"/>
              </a:spcAft>
              <a:buSzPts val="2400"/>
              <a:buFont typeface="Calibri"/>
              <a:buChar char="-"/>
            </a:pPr>
            <a:r>
              <a:rPr lang="en-US" sz="2400" dirty="0">
                <a:latin typeface="Calibri"/>
                <a:ea typeface="Calibri"/>
                <a:cs typeface="Calibri"/>
                <a:sym typeface="Calibri"/>
              </a:rPr>
              <a:t>Women and girls are often water carriers but not boys. Why? </a:t>
            </a:r>
            <a:endParaRPr dirty="0"/>
          </a:p>
          <a:p>
            <a:pPr marL="731520" marR="0" lvl="0" indent="-342900" algn="l" rtl="0">
              <a:lnSpc>
                <a:spcPct val="107000"/>
              </a:lnSpc>
              <a:spcBef>
                <a:spcPts val="0"/>
              </a:spcBef>
              <a:spcAft>
                <a:spcPts val="0"/>
              </a:spcAft>
              <a:buSzPts val="2400"/>
              <a:buFont typeface="Calibri"/>
              <a:buChar char="-"/>
            </a:pPr>
            <a:r>
              <a:rPr lang="en-US" sz="2400" dirty="0">
                <a:latin typeface="Calibri"/>
                <a:ea typeface="Calibri"/>
                <a:cs typeface="Calibri"/>
                <a:sym typeface="Calibri"/>
              </a:rPr>
              <a:t>When he started carrying water, was he teased by women or men or other children? Why?</a:t>
            </a:r>
            <a:endParaRPr dirty="0"/>
          </a:p>
          <a:p>
            <a:pPr marL="457200" marR="0" lvl="0" indent="-457200" algn="l" rtl="0">
              <a:lnSpc>
                <a:spcPct val="107000"/>
              </a:lnSpc>
              <a:spcBef>
                <a:spcPts val="600"/>
              </a:spcBef>
              <a:spcAft>
                <a:spcPts val="0"/>
              </a:spcAft>
              <a:buSzPts val="2400"/>
              <a:buFont typeface="Montserrat"/>
              <a:buAutoNum type="arabicParenR" startAt="3"/>
            </a:pPr>
            <a:r>
              <a:rPr lang="en-US" sz="2400" dirty="0">
                <a:latin typeface="Calibri"/>
                <a:ea typeface="Calibri"/>
                <a:cs typeface="Calibri"/>
                <a:sym typeface="Calibri"/>
              </a:rPr>
              <a:t>To close, move the animation to share this</a:t>
            </a:r>
            <a:r>
              <a:rPr lang="en-US" sz="2400" baseline="0" dirty="0">
                <a:latin typeface="Calibri"/>
                <a:ea typeface="Calibri"/>
                <a:cs typeface="Calibri"/>
                <a:sym typeface="Calibri"/>
              </a:rPr>
              <a:t> basic</a:t>
            </a:r>
            <a:r>
              <a:rPr lang="en-US" sz="2400" dirty="0">
                <a:latin typeface="Calibri"/>
                <a:ea typeface="Calibri"/>
                <a:cs typeface="Calibri"/>
                <a:sym typeface="Calibri"/>
              </a:rPr>
              <a:t> definition of social norms and ask: Knowing this definition, what else can you say about the social norms being exhibited in this photo?</a:t>
            </a:r>
            <a:endParaRPr dirty="0"/>
          </a:p>
          <a:p>
            <a:pPr marL="0" lvl="0" indent="0" algn="l" rtl="0">
              <a:lnSpc>
                <a:spcPct val="117999"/>
              </a:lnSpc>
              <a:spcBef>
                <a:spcPts val="0"/>
              </a:spcBef>
              <a:spcAft>
                <a:spcPts val="0"/>
              </a:spcAft>
              <a:buSzPts val="2200"/>
              <a:buFont typeface="Helvetica Neue"/>
              <a:buNone/>
            </a:pPr>
            <a:endParaRPr dirty="0"/>
          </a:p>
          <a:p>
            <a:pPr marL="0" lvl="0" indent="0" algn="l" rtl="0">
              <a:lnSpc>
                <a:spcPct val="117999"/>
              </a:lnSpc>
              <a:spcBef>
                <a:spcPts val="0"/>
              </a:spcBef>
              <a:spcAft>
                <a:spcPts val="0"/>
              </a:spcAft>
              <a:buNone/>
            </a:pPr>
            <a:r>
              <a:rPr lang="en-US" dirty="0"/>
              <a:t>Exercise adaptation:</a:t>
            </a:r>
            <a:endParaRPr dirty="0"/>
          </a:p>
          <a:p>
            <a:pPr marL="0" lvl="0" indent="0" algn="l" rtl="0">
              <a:lnSpc>
                <a:spcPct val="117999"/>
              </a:lnSpc>
              <a:spcBef>
                <a:spcPts val="0"/>
              </a:spcBef>
              <a:spcAft>
                <a:spcPts val="0"/>
              </a:spcAft>
              <a:buNone/>
            </a:pPr>
            <a:r>
              <a:rPr lang="en-US" dirty="0"/>
              <a:t>Alternatively, use a different photo that is characteristic of what participants may see in their typical home settings. The photo should allow discussion of norms that most people follow, by whom and why norms get broken, sanctions for not adhering, and (if it comes up) how it is not only norms that influence behavior but also economic conditions etc.</a:t>
            </a:r>
            <a:endParaRPr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337998948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41" name="Google Shape;841;p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NOTE</a:t>
            </a:r>
            <a:r>
              <a:rPr lang="en-US" sz="2200" b="0" i="0" u="none" strike="noStrike" cap="none" dirty="0">
                <a:solidFill>
                  <a:srgbClr val="000000"/>
                </a:solidFill>
                <a:effectLst/>
                <a:latin typeface="Helvetica Neue"/>
                <a:ea typeface="Helvetica Neue"/>
                <a:cs typeface="Helvetica Neue"/>
                <a:sym typeface="Helvetica Neue"/>
              </a:rPr>
              <a:t> </a:t>
            </a:r>
            <a:r>
              <a:rPr lang="en-US" sz="2200" b="1" i="0" u="none" strike="noStrike" cap="none" dirty="0">
                <a:solidFill>
                  <a:srgbClr val="000000"/>
                </a:solidFill>
                <a:effectLst/>
                <a:latin typeface="Helvetica Neue"/>
                <a:ea typeface="Helvetica Neue"/>
                <a:cs typeface="Helvetica Neue"/>
                <a:sym typeface="Helvetica Neue"/>
              </a:rPr>
              <a:t>TO FACILITATOR: </a:t>
            </a:r>
            <a:r>
              <a:rPr lang="en-US" sz="2200" b="0" i="0" u="none" strike="noStrike" cap="none" dirty="0">
                <a:solidFill>
                  <a:srgbClr val="000000"/>
                </a:solidFill>
                <a:effectLst/>
                <a:latin typeface="Helvetica Neue"/>
                <a:ea typeface="Helvetica Neue"/>
                <a:cs typeface="Helvetica Neue"/>
                <a:sym typeface="Helvetica Neue"/>
              </a:rPr>
              <a:t>This slide is animated.</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This is a more formal definition of social norms. It’s of note that norms can be embedded in formal institutions by codification into law, as well as institutional policies.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Sanctions are the consequences, negative or</a:t>
            </a:r>
            <a:r>
              <a:rPr lang="en-US" sz="2200" b="0" i="0" u="none" strike="noStrike" cap="none" baseline="0" dirty="0">
                <a:solidFill>
                  <a:srgbClr val="000000"/>
                </a:solidFill>
                <a:effectLst/>
                <a:latin typeface="Helvetica Neue"/>
                <a:ea typeface="Helvetica Neue"/>
                <a:cs typeface="Helvetica Neue"/>
                <a:sym typeface="Helvetica Neue"/>
              </a:rPr>
              <a:t> positive, of not adhering (or adhering) to a norm. </a:t>
            </a:r>
            <a:endParaRPr lang="en-US" sz="2200" b="0" i="0" u="none" strike="noStrike" cap="none" dirty="0">
              <a:solidFill>
                <a:srgbClr val="000000"/>
              </a:solidFill>
              <a:effectLst/>
              <a:latin typeface="Helvetica Neue"/>
              <a:ea typeface="Helvetica Neue"/>
              <a:cs typeface="Helvetica Neue"/>
              <a:sym typeface="Helvetica Neue"/>
            </a:endParaRP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Animation 1: </a:t>
            </a:r>
            <a:r>
              <a:rPr lang="en-US" sz="2200" b="0" i="0" u="none" strike="noStrike" cap="none" dirty="0">
                <a:solidFill>
                  <a:srgbClr val="000000"/>
                </a:solidFill>
                <a:effectLst/>
                <a:latin typeface="Helvetica Neue"/>
                <a:ea typeface="Helvetica Neue"/>
                <a:cs typeface="Helvetica Neue"/>
                <a:sym typeface="Helvetica Neue"/>
              </a:rPr>
              <a:t>Refer back to the earlier exercise/slide reflection as an example. (Often not consciously done, norms are tacit</a:t>
            </a:r>
          </a:p>
          <a:p>
            <a:r>
              <a:rPr lang="en-US" sz="2200" b="0" i="0" u="none" strike="noStrike" cap="none" dirty="0">
                <a:solidFill>
                  <a:srgbClr val="000000"/>
                </a:solidFill>
                <a:effectLst/>
                <a:latin typeface="Helvetica Neue"/>
                <a:ea typeface="Helvetica Neue"/>
                <a:cs typeface="Helvetica Neue"/>
                <a:sym typeface="Helvetica Neue"/>
              </a:rPr>
              <a:t>rules of behavior)</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Animation 2</a:t>
            </a:r>
            <a:r>
              <a:rPr lang="en-US" sz="2200" b="0" i="0" u="none" strike="noStrike" cap="none" dirty="0">
                <a:solidFill>
                  <a:srgbClr val="000000"/>
                </a:solidFill>
                <a:effectLst/>
                <a:latin typeface="Helvetica Neue"/>
                <a:ea typeface="Helvetica Neue"/>
                <a:cs typeface="Helvetica Neue"/>
                <a:sym typeface="Helvetica Neue"/>
              </a:rPr>
              <a:t>: What does it mean that norms are embedded in institutions?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Some examples</a:t>
            </a:r>
            <a:r>
              <a:rPr lang="en-US" sz="2200" b="0" i="0" u="none" strike="noStrike" cap="none" dirty="0">
                <a:solidFill>
                  <a:srgbClr val="000000"/>
                </a:solidFill>
                <a:effectLst/>
                <a:latin typeface="Helvetica Neue"/>
                <a:ea typeface="Helvetica Neue"/>
                <a:cs typeface="Helvetica Neue"/>
                <a:sym typeface="Wingdings" panose="05000000000000000000" pitchFamily="2" charset="2"/>
              </a:rPr>
              <a:t>:</a:t>
            </a:r>
            <a:endParaRPr lang="en-US" sz="2200" b="0" i="0" u="none" strike="noStrike" cap="none" dirty="0">
              <a:solidFill>
                <a:srgbClr val="000000"/>
              </a:solidFill>
              <a:effectLst/>
              <a:latin typeface="Helvetica Neue"/>
              <a:ea typeface="Helvetica Neue"/>
              <a:cs typeface="Helvetica Neue"/>
              <a:sym typeface="Helvetica Neue"/>
            </a:endParaRPr>
          </a:p>
          <a:p>
            <a:endParaRPr lang="en-US" sz="2200" b="0" i="0" u="none" strike="noStrike" cap="none" dirty="0">
              <a:solidFill>
                <a:srgbClr val="000000"/>
              </a:solidFill>
              <a:effectLst/>
              <a:latin typeface="Helvetica Neue"/>
              <a:ea typeface="Helvetica Neue"/>
              <a:cs typeface="Helvetica Neue"/>
              <a:sym typeface="Helvetica Neue"/>
            </a:endParaRP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School policies towards unmarried girls who become pregnant, give birth, and then not allowed to return to finish studies. While boys who get the girl pregnant are not penalized in terms of finishing studies. What norms are operating here? Which are institutionalized?</a:t>
            </a:r>
          </a:p>
          <a:p>
            <a:pPr marL="57150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Some healthcare settings require spouse permission for contraceptive services. What norms may be operating here? How have they been institutionalized?)</a:t>
            </a:r>
            <a:r>
              <a:rPr lang="en-US" u="none" dirty="0">
                <a:effectLst/>
              </a:rPr>
              <a:t> </a:t>
            </a:r>
            <a:endParaRPr sz="2200" b="0" i="0" u="none" dirty="0">
              <a:latin typeface="Helvetica Neue"/>
              <a:ea typeface="Helvetica Neue"/>
              <a:cs typeface="Helvetica Neue"/>
              <a:sym typeface="Helvetica Neue"/>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lnSpc>
                <a:spcPct val="117999"/>
              </a:lnSpc>
              <a:spcBef>
                <a:spcPts val="0"/>
              </a:spcBef>
              <a:spcAft>
                <a:spcPts val="0"/>
              </a:spcAft>
              <a:buNone/>
            </a:pPr>
            <a:r>
              <a:rPr lang="en-US" b="1" dirty="0"/>
              <a:t>SPEAKER NOTES: </a:t>
            </a:r>
            <a:r>
              <a:rPr lang="en-US" b="0" dirty="0"/>
              <a:t>Here is another way to think about social norms.</a:t>
            </a:r>
          </a:p>
          <a:p>
            <a:pPr marL="0" lvl="0" indent="0" algn="l" rtl="0">
              <a:lnSpc>
                <a:spcPct val="117999"/>
              </a:lnSpc>
              <a:spcBef>
                <a:spcPts val="0"/>
              </a:spcBef>
              <a:spcAft>
                <a:spcPts val="0"/>
              </a:spcAft>
              <a:buNone/>
            </a:pPr>
            <a:endParaRPr lang="en-US" b="0" dirty="0"/>
          </a:p>
          <a:p>
            <a:pPr marL="0" lvl="0" indent="0" algn="l" rtl="0">
              <a:lnSpc>
                <a:spcPct val="117999"/>
              </a:lnSpc>
              <a:spcBef>
                <a:spcPts val="0"/>
              </a:spcBef>
              <a:spcAft>
                <a:spcPts val="0"/>
              </a:spcAft>
              <a:buNone/>
            </a:pPr>
            <a:r>
              <a:rPr lang="en-US" b="0" dirty="0"/>
              <a:t>[Read two sentences on slide]</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lang="en-US" dirty="0"/>
          </a:p>
        </p:txBody>
      </p:sp>
    </p:spTree>
    <p:extLst>
      <p:ext uri="{BB962C8B-B14F-4D97-AF65-F5344CB8AC3E}">
        <p14:creationId xmlns:p14="http://schemas.microsoft.com/office/powerpoint/2010/main" val="31525746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1" dirty="0"/>
              <a:t>FACILITATOR</a:t>
            </a:r>
            <a:r>
              <a:rPr lang="en-US" b="1" baseline="0" dirty="0"/>
              <a:t> NOTES: </a:t>
            </a:r>
            <a:r>
              <a:rPr lang="en-US" baseline="0" dirty="0"/>
              <a:t>Read slide. </a:t>
            </a:r>
            <a:endParaRPr lang="en-US" dirty="0"/>
          </a:p>
        </p:txBody>
      </p:sp>
    </p:spTree>
    <p:extLst>
      <p:ext uri="{BB962C8B-B14F-4D97-AF65-F5344CB8AC3E}">
        <p14:creationId xmlns:p14="http://schemas.microsoft.com/office/powerpoint/2010/main" val="19161340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lnSpc>
                <a:spcPct val="100000"/>
              </a:lnSpc>
              <a:spcBef>
                <a:spcPts val="0"/>
              </a:spcBef>
              <a:spcAft>
                <a:spcPts val="0"/>
              </a:spcAft>
              <a:buNone/>
            </a:pPr>
            <a:r>
              <a:rPr lang="en-US" b="1" dirty="0"/>
              <a:t>SPEAKER NOTES: </a:t>
            </a:r>
            <a:r>
              <a:rPr lang="en-US" b="0" dirty="0"/>
              <a:t>Having defined social norms, we will turn to enforcement of norms. Social norms are passed on and enforced by reference groups. A reference group is a group of people, a community—from a village to a broad religious community—for which these behaviors are relevant. Some define the reference group as a valued social group. </a:t>
            </a:r>
            <a:endParaRPr lang="en-US" dirty="0"/>
          </a:p>
          <a:p>
            <a:pPr marL="0" lvl="0" indent="0" algn="l" rtl="0">
              <a:lnSpc>
                <a:spcPct val="100000"/>
              </a:lnSpc>
              <a:spcBef>
                <a:spcPts val="0"/>
              </a:spcBef>
              <a:spcAft>
                <a:spcPts val="0"/>
              </a:spcAft>
              <a:buNone/>
            </a:pPr>
            <a:endParaRPr lang="en-US" b="0" dirty="0"/>
          </a:p>
          <a:p>
            <a:pPr marL="0" lvl="0" indent="0" algn="l" rtl="0">
              <a:lnSpc>
                <a:spcPct val="100000"/>
              </a:lnSpc>
              <a:spcBef>
                <a:spcPts val="0"/>
              </a:spcBef>
              <a:spcAft>
                <a:spcPts val="0"/>
              </a:spcAft>
              <a:buNone/>
            </a:pPr>
            <a:r>
              <a:rPr lang="en-US" b="0" dirty="0"/>
              <a:t>The important thing is that reference groups can exert a considerable amount of influence on behavior. We might not be particularly influenced by behavior of individuals that we do not interact with or whose approval we do not value.</a:t>
            </a:r>
            <a:endParaRPr lang="en-US" dirty="0"/>
          </a:p>
          <a:p>
            <a:pPr marL="0" lvl="0" indent="0" algn="l" rtl="0">
              <a:lnSpc>
                <a:spcPct val="100000"/>
              </a:lnSpc>
              <a:spcBef>
                <a:spcPts val="0"/>
              </a:spcBef>
              <a:spcAft>
                <a:spcPts val="0"/>
              </a:spcAft>
              <a:buNone/>
            </a:pPr>
            <a:endParaRPr lang="en-US" b="0" dirty="0"/>
          </a:p>
          <a:p>
            <a:pPr marL="0" lvl="0" indent="0" algn="l" rtl="0">
              <a:lnSpc>
                <a:spcPct val="100000"/>
              </a:lnSpc>
              <a:spcBef>
                <a:spcPts val="0"/>
              </a:spcBef>
              <a:spcAft>
                <a:spcPts val="0"/>
              </a:spcAft>
              <a:buNone/>
            </a:pPr>
            <a:r>
              <a:rPr lang="en-US" b="0" dirty="0"/>
              <a:t>These are individuals who:</a:t>
            </a:r>
          </a:p>
          <a:p>
            <a:pPr marL="174982" lvl="0" indent="-174982" algn="l" rtl="0">
              <a:lnSpc>
                <a:spcPct val="100000"/>
              </a:lnSpc>
              <a:spcBef>
                <a:spcPts val="0"/>
              </a:spcBef>
              <a:spcAft>
                <a:spcPts val="0"/>
              </a:spcAft>
              <a:buSzPts val="2200"/>
              <a:buFont typeface="Helvetica Neue"/>
              <a:buChar char="-"/>
            </a:pPr>
            <a:r>
              <a:rPr lang="en-US" b="0" dirty="0"/>
              <a:t>A social group listens to.</a:t>
            </a:r>
            <a:endParaRPr lang="en-US" dirty="0"/>
          </a:p>
          <a:p>
            <a:pPr marL="174982" lvl="0" indent="-174982" algn="l" rtl="0">
              <a:lnSpc>
                <a:spcPct val="100000"/>
              </a:lnSpc>
              <a:spcBef>
                <a:spcPts val="0"/>
              </a:spcBef>
              <a:spcAft>
                <a:spcPts val="0"/>
              </a:spcAft>
              <a:buSzPts val="2200"/>
              <a:buFont typeface="Helvetica Neue"/>
              <a:buChar char="-"/>
            </a:pPr>
            <a:r>
              <a:rPr lang="en-US" b="0" dirty="0"/>
              <a:t>Give information and advice.</a:t>
            </a:r>
            <a:endParaRPr lang="en-US" dirty="0"/>
          </a:p>
          <a:p>
            <a:pPr marL="174982" lvl="0" indent="-174982" algn="l" rtl="0">
              <a:lnSpc>
                <a:spcPct val="100000"/>
              </a:lnSpc>
              <a:spcBef>
                <a:spcPts val="0"/>
              </a:spcBef>
              <a:spcAft>
                <a:spcPts val="0"/>
              </a:spcAft>
              <a:buSzPts val="2200"/>
              <a:buFont typeface="Helvetica Neue"/>
              <a:buChar char="-"/>
            </a:pPr>
            <a:r>
              <a:rPr lang="en-US" b="0" dirty="0"/>
              <a:t>Influence attitudes, behaviors, and decisions of a specific group</a:t>
            </a:r>
            <a:endParaRPr lang="en-US" dirty="0"/>
          </a:p>
          <a:p>
            <a:pPr marL="174982" lvl="0" indent="-174982" algn="l" rtl="0">
              <a:lnSpc>
                <a:spcPct val="100000"/>
              </a:lnSpc>
              <a:spcBef>
                <a:spcPts val="0"/>
              </a:spcBef>
              <a:spcAft>
                <a:spcPts val="0"/>
              </a:spcAft>
              <a:buSzPts val="2200"/>
              <a:buFont typeface="Helvetica Neue"/>
              <a:buChar char="-"/>
            </a:pPr>
            <a:r>
              <a:rPr lang="en-US" b="0" dirty="0"/>
              <a:t>Can sanction or reward behavior.</a:t>
            </a:r>
            <a:endParaRPr lang="en-US" dirty="0"/>
          </a:p>
          <a:p>
            <a:pPr marL="0" lvl="0" indent="0" algn="l" rtl="0">
              <a:lnSpc>
                <a:spcPct val="117999"/>
              </a:lnSpc>
              <a:spcBef>
                <a:spcPts val="0"/>
              </a:spcBef>
              <a:spcAft>
                <a:spcPts val="0"/>
              </a:spcAft>
              <a:buNone/>
            </a:pPr>
            <a:endParaRPr lang="en-US" b="0" dirty="0"/>
          </a:p>
        </p:txBody>
      </p:sp>
    </p:spTree>
    <p:extLst>
      <p:ext uri="{BB962C8B-B14F-4D97-AF65-F5344CB8AC3E}">
        <p14:creationId xmlns:p14="http://schemas.microsoft.com/office/powerpoint/2010/main" val="44153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
        <p:cNvGrpSpPr/>
        <p:nvPr/>
      </p:nvGrpSpPr>
      <p:grpSpPr>
        <a:xfrm>
          <a:off x="0" y="0"/>
          <a:ext cx="0" cy="0"/>
          <a:chOff x="0" y="0"/>
          <a:chExt cx="0" cy="0"/>
        </a:xfrm>
      </p:grpSpPr>
      <p:sp>
        <p:nvSpPr>
          <p:cNvPr id="848" name="Google Shape;848;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49" name="Google Shape;849;p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This slide shows in a more linear form how norms influence behaviors, actually how the same norms may influence a range of behavioral outcomes. While these norms have been broken out into different domains, many of</a:t>
            </a:r>
          </a:p>
          <a:p>
            <a:r>
              <a:rPr lang="en-US" sz="2200" b="0" i="0" u="none" strike="noStrike" cap="none" dirty="0">
                <a:solidFill>
                  <a:srgbClr val="000000"/>
                </a:solidFill>
                <a:effectLst/>
                <a:latin typeface="Helvetica Neue"/>
                <a:ea typeface="Helvetica Neue"/>
                <a:cs typeface="Helvetica Neue"/>
                <a:sym typeface="Helvetica Neue"/>
              </a:rPr>
              <a:t>these may be linked—for example, norms of masculine ideology may be linked to norms that support gender-based violence.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Explanation: </a:t>
            </a:r>
          </a:p>
          <a:p>
            <a:pPr lvl="0"/>
            <a:r>
              <a:rPr lang="en-US" sz="2200" b="0" i="0" u="none" strike="noStrike" cap="none" dirty="0">
                <a:solidFill>
                  <a:srgbClr val="000000"/>
                </a:solidFill>
                <a:effectLst/>
                <a:latin typeface="Helvetica Neue"/>
                <a:ea typeface="Helvetica Neue"/>
                <a:cs typeface="Helvetica Neue"/>
                <a:sym typeface="Helvetica Neue"/>
              </a:rPr>
              <a:t>	- The outcomes show at the right reflect common sectors in global health projects, each with their behavior change goals. </a:t>
            </a:r>
          </a:p>
          <a:p>
            <a:pPr lvl="0"/>
            <a:r>
              <a:rPr lang="en-US" sz="2200" b="0" i="0" u="none" strike="noStrike" cap="none" dirty="0">
                <a:solidFill>
                  <a:srgbClr val="000000"/>
                </a:solidFill>
                <a:effectLst/>
                <a:latin typeface="Helvetica Neue"/>
                <a:ea typeface="Helvetica Neue"/>
                <a:cs typeface="Helvetica Neue"/>
                <a:sym typeface="Helvetica Neue"/>
              </a:rPr>
              <a:t>	- To obtain these outcomes are a range of intermediate effects (read them). These operate at different levels—individual, couple and household, and community level.</a:t>
            </a:r>
          </a:p>
          <a:p>
            <a:pPr lvl="0"/>
            <a:r>
              <a:rPr lang="en-US" sz="2200" b="0" i="0" u="none" strike="noStrike" cap="none" dirty="0">
                <a:solidFill>
                  <a:srgbClr val="000000"/>
                </a:solidFill>
                <a:effectLst/>
                <a:latin typeface="Helvetica Neue"/>
                <a:ea typeface="Helvetica Neue"/>
                <a:cs typeface="Helvetica Neue"/>
                <a:sym typeface="Helvetica Neue"/>
              </a:rPr>
              <a:t>	- Influencing the achievement of these intermediate effects and outcomes, are norms about many acceptable and correct ways of behaving. Like intermediate effects, norms operate at all levels.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Example - Thinking about education projects: </a:t>
            </a:r>
          </a:p>
          <a:p>
            <a:pPr lvl="0"/>
            <a:r>
              <a:rPr lang="en-US" sz="2200" b="0" i="0" u="none" strike="noStrike" cap="none" dirty="0">
                <a:solidFill>
                  <a:srgbClr val="000000"/>
                </a:solidFill>
                <a:effectLst/>
                <a:latin typeface="Helvetica Neue"/>
                <a:ea typeface="Helvetica Neue"/>
                <a:cs typeface="Helvetica Neue"/>
                <a:sym typeface="Helvetica Neue"/>
              </a:rPr>
              <a:t>	- Masculine and feminine ideologies – such as how a man should act as head of the family and community perspectives on girls and their future roles will influence whether girls go to school and whether they will finish school, or instead marry by age 15 and start a family. When we say that norms can influence many outcomes. The same norms operating around the acceptability of girls going to school will also affect future livelihoods and health. </a:t>
            </a: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b="1" dirty="0"/>
              <a:t>NOTE TO FACILITATOR: </a:t>
            </a:r>
            <a:r>
              <a:rPr lang="en-US" sz="2200" b="0" i="0" u="none" strike="noStrike" cap="none" dirty="0">
                <a:solidFill>
                  <a:srgbClr val="000000"/>
                </a:solidFill>
                <a:effectLst/>
                <a:latin typeface="Helvetica Neue"/>
                <a:ea typeface="Helvetica Neue"/>
                <a:cs typeface="Helvetica Neue"/>
                <a:sym typeface="Helvetica Neue"/>
              </a:rPr>
              <a:t>These</a:t>
            </a:r>
            <a:r>
              <a:rPr lang="en-US" sz="2200" b="0" i="0" u="none" strike="noStrike" cap="none" baseline="0" dirty="0">
                <a:solidFill>
                  <a:srgbClr val="000000"/>
                </a:solidFill>
                <a:effectLst/>
                <a:latin typeface="Helvetica Neue"/>
                <a:ea typeface="Helvetica Neue"/>
                <a:cs typeface="Helvetica Neue"/>
                <a:sym typeface="Helvetica Neue"/>
              </a:rPr>
              <a:t> are the objectives for the social norms training that comprises several modules. </a:t>
            </a:r>
            <a:r>
              <a:rPr lang="en-US" b="0" dirty="0"/>
              <a:t>Only use as starting slide if you are presenting all five modules </a:t>
            </a:r>
            <a:r>
              <a:rPr lang="en-US" b="1" dirty="0"/>
              <a:t>or </a:t>
            </a:r>
            <a:r>
              <a:rPr lang="en-US" b="0" dirty="0"/>
              <a:t>want to situate this module within the larger curriculum. </a:t>
            </a:r>
            <a:endParaRPr lang="en-US" sz="2200" b="0" i="0" u="none" strike="noStrike" cap="none" baseline="0" dirty="0">
              <a:solidFill>
                <a:srgbClr val="000000"/>
              </a:solidFill>
              <a:effectLst/>
              <a:latin typeface="Helvetica Neue"/>
              <a:ea typeface="Helvetica Neue"/>
              <a:cs typeface="Helvetica Neue"/>
              <a:sym typeface="Helvetica Neue"/>
            </a:endParaRPr>
          </a:p>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endParaRPr lang="en-US" sz="2200" b="0" i="0" u="none" strike="noStrike" cap="none" baseline="0" dirty="0">
              <a:solidFill>
                <a:srgbClr val="000000"/>
              </a:solidFill>
              <a:effectLst/>
              <a:latin typeface="Helvetica Neue"/>
              <a:ea typeface="Helvetica Neue"/>
              <a:cs typeface="Helvetica Neue"/>
              <a:sym typeface="Helvetica Neue"/>
            </a:endParaRPr>
          </a:p>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200" b="1" i="0" u="none" strike="noStrike" cap="none" baseline="0" dirty="0">
                <a:solidFill>
                  <a:srgbClr val="000000"/>
                </a:solidFill>
                <a:effectLst/>
                <a:latin typeface="Helvetica Neue"/>
                <a:ea typeface="Helvetica Neue"/>
                <a:cs typeface="Helvetica Neue"/>
                <a:sym typeface="Helvetica Neue"/>
              </a:rPr>
              <a:t>SPEAKER NOTE: </a:t>
            </a:r>
            <a:r>
              <a:rPr lang="en-US" sz="2200" b="0" i="0" u="none" strike="noStrike" cap="none" baseline="0" dirty="0">
                <a:solidFill>
                  <a:srgbClr val="000000"/>
                </a:solidFill>
                <a:effectLst/>
                <a:latin typeface="Helvetica Neue"/>
                <a:ea typeface="Helvetica Neue"/>
                <a:cs typeface="Helvetica Neue"/>
                <a:sym typeface="Helvetica Neue"/>
              </a:rPr>
              <a:t>Read slide content.</a:t>
            </a:r>
            <a:endParaRPr lang="en-US" sz="2200" b="1" i="0" u="none" strike="noStrike" cap="none" dirty="0">
              <a:solidFill>
                <a:srgbClr val="000000"/>
              </a:solidFill>
              <a:effectLst/>
              <a:latin typeface="Helvetica Neue"/>
              <a:ea typeface="Helvetica Neue"/>
              <a:cs typeface="Helvetica Neue"/>
              <a:sym typeface="Helvetica Neue"/>
            </a:endParaRPr>
          </a:p>
        </p:txBody>
      </p:sp>
    </p:spTree>
    <p:extLst>
      <p:ext uri="{BB962C8B-B14F-4D97-AF65-F5344CB8AC3E}">
        <p14:creationId xmlns:p14="http://schemas.microsoft.com/office/powerpoint/2010/main" val="5726178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78" name="Google Shape;878;p1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marR="0">
              <a:spcBef>
                <a:spcPts val="0"/>
              </a:spcBef>
              <a:spcAft>
                <a:spcPts val="800"/>
              </a:spcAft>
            </a:pPr>
            <a:endParaRPr lang="en-US" sz="2400" b="1"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NOTES TO FACIILTATOR: </a:t>
            </a: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Calibri" panose="020F0502020204030204" pitchFamily="34" charset="0"/>
              </a:rPr>
              <a:t>The</a:t>
            </a:r>
            <a:r>
              <a:rPr lang="en-US" sz="2400" baseline="0" dirty="0">
                <a:effectLst/>
                <a:latin typeface="Calibri" panose="020F0502020204030204" pitchFamily="34" charset="0"/>
                <a:ea typeface="Calibri" panose="020F0502020204030204" pitchFamily="34" charset="0"/>
                <a:cs typeface="Calibri" panose="020F0502020204030204" pitchFamily="34" charset="0"/>
              </a:rPr>
              <a:t> aim of this </a:t>
            </a:r>
            <a:r>
              <a:rPr lang="en-US" sz="2400" dirty="0">
                <a:effectLst/>
                <a:latin typeface="Calibri" panose="020F0502020204030204" pitchFamily="34" charset="0"/>
                <a:ea typeface="Calibri" panose="020F0502020204030204" pitchFamily="34" charset="0"/>
                <a:cs typeface="Calibri" panose="020F0502020204030204" pitchFamily="34" charset="0"/>
              </a:rPr>
              <a:t>slide is to elicit</a:t>
            </a:r>
            <a:r>
              <a:rPr lang="en-US" sz="2400" baseline="0" dirty="0">
                <a:effectLst/>
                <a:latin typeface="Calibri" panose="020F0502020204030204" pitchFamily="34" charset="0"/>
                <a:ea typeface="Calibri" panose="020F0502020204030204" pitchFamily="34" charset="0"/>
                <a:cs typeface="Calibri" panose="020F0502020204030204" pitchFamily="34" charset="0"/>
              </a:rPr>
              <a:t> participants’ ideas on the differences between a norm, and a belief or attitude. Ask</a:t>
            </a:r>
            <a:r>
              <a:rPr lang="en-US" sz="2400" dirty="0">
                <a:effectLst/>
                <a:latin typeface="Calibri" panose="020F0502020204030204" pitchFamily="34" charset="0"/>
                <a:ea typeface="Calibri" panose="020F0502020204030204" pitchFamily="34" charset="0"/>
                <a:cs typeface="Calibri" panose="020F0502020204030204" pitchFamily="34" charset="0"/>
              </a:rPr>
              <a:t> the group to share their ideas to answer the question, then show the bullet points, and finally show the example on the next slide. There are two options for handling this exercise. Make sure to change the image/text if you use option 2 (breakout rooms) and change “plenary discussion” to “group discussion.”</a:t>
            </a:r>
          </a:p>
          <a:p>
            <a:pPr marL="0" marR="0">
              <a:spcBef>
                <a:spcPts val="0"/>
              </a:spcBef>
              <a:spcAft>
                <a:spcPts val="800"/>
              </a:spcAft>
            </a:pPr>
            <a:endParaRPr lang="en-US" sz="2400" u="sng"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u="sng" dirty="0">
                <a:effectLst/>
                <a:latin typeface="Calibri" panose="020F0502020204030204" pitchFamily="34" charset="0"/>
                <a:ea typeface="Calibri" panose="020F0502020204030204" pitchFamily="34" charset="0"/>
                <a:cs typeface="Calibri" panose="020F0502020204030204" pitchFamily="34" charset="0"/>
              </a:rPr>
              <a:t>OPTION 1:</a:t>
            </a:r>
            <a:r>
              <a:rPr lang="en-US" sz="2400" u="sng" baseline="0" dirty="0">
                <a:effectLst/>
                <a:latin typeface="Calibri" panose="020F0502020204030204" pitchFamily="34" charset="0"/>
                <a:ea typeface="Calibri" panose="020F0502020204030204" pitchFamily="34" charset="0"/>
                <a:cs typeface="Calibri" panose="020F0502020204030204" pitchFamily="34" charset="0"/>
              </a:rPr>
              <a:t> Open mic</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Display the question and invite participants to raise their hands, indicating that you will open the mics one at a time to allow the first 3 or 4 volunteers share their thoughts. After closing the mics, animate the slide to reveal the bullets. Wrap up the activity with notes below.</a:t>
            </a:r>
          </a:p>
          <a:p>
            <a:pPr marL="0" marR="0">
              <a:spcBef>
                <a:spcPts val="0"/>
              </a:spcBef>
              <a:spcAft>
                <a:spcPts val="800"/>
              </a:spcAft>
            </a:pPr>
            <a:endParaRPr lang="en-US" sz="2400" baseline="0"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u="sng" baseline="0" dirty="0">
                <a:effectLst/>
                <a:latin typeface="Calibri" panose="020F0502020204030204" pitchFamily="34" charset="0"/>
                <a:ea typeface="Calibri" panose="020F0502020204030204" pitchFamily="34" charset="0"/>
                <a:cs typeface="Calibri" panose="020F0502020204030204" pitchFamily="34" charset="0"/>
              </a:rPr>
              <a:t>OPTION 2: Breakout rooms</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Open 2 or 3 breakout rooms to enable small group discussion. Upon closing the breakout rooms, invite a member of each group to share their group’s thoughts. After closing the mics, animate the slide to reveal the bullets content. Wrap up the activity with notes below.</a:t>
            </a:r>
          </a:p>
          <a:p>
            <a:pPr marL="0" marR="0">
              <a:spcBef>
                <a:spcPts val="0"/>
              </a:spcBef>
              <a:spcAft>
                <a:spcPts val="800"/>
              </a:spcAft>
            </a:pPr>
            <a:endParaRPr lang="en-US" sz="2400" baseline="0"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Process for the breakout room discussion</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1 - Tell participants that they will be grouped in separate smaller teams to discuss the difference between a norm and an attitude or belief.</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2 – Say that they have five minutes to share their ideas and appoint a volunteer to share the group’s response to the question.</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3 – Activate the breakout rooms.</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4 – Call participants back to the main room and invite the group leads to take turns reporting.</a:t>
            </a:r>
          </a:p>
          <a:p>
            <a:pPr marL="0" marR="0">
              <a:spcBef>
                <a:spcPts val="0"/>
              </a:spcBef>
              <a:spcAft>
                <a:spcPts val="800"/>
              </a:spcAft>
            </a:pPr>
            <a:r>
              <a:rPr lang="en-US" sz="2400" baseline="0" dirty="0">
                <a:effectLst/>
                <a:latin typeface="Calibri" panose="020F0502020204030204" pitchFamily="34" charset="0"/>
                <a:ea typeface="Calibri" panose="020F0502020204030204" pitchFamily="34" charset="0"/>
                <a:cs typeface="Calibri" panose="020F0502020204030204" pitchFamily="34" charset="0"/>
              </a:rPr>
              <a:t>5 – Thank participants for their contributions and wrap up the discussion relying on the points below.</a:t>
            </a: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SPEAKER NOTES: </a:t>
            </a: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Calibri" panose="020F0502020204030204" pitchFamily="34" charset="0"/>
              </a:rPr>
              <a:t>To wrap up the activity, lets summarize this activity”</a:t>
            </a:r>
          </a:p>
          <a:p>
            <a:pPr marL="114300" marR="0" indent="-342900">
              <a:spcBef>
                <a:spcPts val="0"/>
              </a:spcBef>
              <a:spcAft>
                <a:spcPts val="800"/>
              </a:spcAft>
              <a:buFont typeface="Arial" panose="020B0604020202020204" pitchFamily="34" charset="0"/>
              <a:buChar char="•"/>
            </a:pPr>
            <a:r>
              <a:rPr lang="en-US" sz="2400" dirty="0">
                <a:effectLst/>
                <a:latin typeface="Calibri" panose="020F0502020204030204" pitchFamily="34" charset="0"/>
                <a:ea typeface="Calibri" panose="020F0502020204030204" pitchFamily="34" charset="0"/>
                <a:cs typeface="Calibri" panose="020F0502020204030204" pitchFamily="34" charset="0"/>
              </a:rPr>
              <a:t>While their motivations differ, norms, attitudes, and beliefs all impact behavior. Our definitions of attitudes and beliefs come from the</a:t>
            </a:r>
            <a:r>
              <a:rPr lang="en-US" sz="2400" baseline="0" dirty="0">
                <a:effectLst/>
                <a:latin typeface="Calibri" panose="020F0502020204030204" pitchFamily="34" charset="0"/>
                <a:ea typeface="Calibri" panose="020F0502020204030204" pitchFamily="34" charset="0"/>
                <a:cs typeface="Calibri" panose="020F0502020204030204" pitchFamily="34" charset="0"/>
              </a:rPr>
              <a:t> </a:t>
            </a:r>
            <a:r>
              <a:rPr lang="en-US" sz="2400" dirty="0">
                <a:effectLst/>
                <a:latin typeface="Calibri" panose="020F0502020204030204" pitchFamily="34" charset="0"/>
                <a:ea typeface="Calibri" panose="020F0502020204030204" pitchFamily="34" charset="0"/>
                <a:cs typeface="Calibri" panose="020F0502020204030204" pitchFamily="34" charset="0"/>
              </a:rPr>
              <a:t>Passages Social Norms Lexicon and Learning Collaborative work.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342900" marR="0" indent="-342900">
              <a:spcBef>
                <a:spcPts val="0"/>
              </a:spcBef>
              <a:spcAft>
                <a:spcPts val="800"/>
              </a:spcAft>
              <a:buFont typeface="Arial" panose="020B0604020202020204" pitchFamily="34" charset="0"/>
              <a:buChar char="•"/>
            </a:pPr>
            <a:r>
              <a:rPr lang="en-US" sz="2400" dirty="0">
                <a:effectLst/>
                <a:latin typeface="Calibri" panose="020F0502020204030204" pitchFamily="34" charset="0"/>
                <a:ea typeface="Calibri" panose="020F0502020204030204" pitchFamily="34" charset="0"/>
                <a:cs typeface="Calibri" panose="020F0502020204030204" pitchFamily="34" charset="0"/>
              </a:rPr>
              <a:t>Individual attitudes are personal evaluations about how the world should be. Although individually held, attitudes are not formed in</a:t>
            </a:r>
            <a:r>
              <a:rPr lang="en-US" sz="2400" baseline="0" dirty="0">
                <a:effectLst/>
                <a:latin typeface="Calibri" panose="020F0502020204030204" pitchFamily="34" charset="0"/>
                <a:ea typeface="Calibri" panose="020F0502020204030204" pitchFamily="34" charset="0"/>
                <a:cs typeface="Calibri" panose="020F0502020204030204" pitchFamily="34" charset="0"/>
              </a:rPr>
              <a:t> </a:t>
            </a:r>
            <a:r>
              <a:rPr lang="en-US" sz="2400" dirty="0">
                <a:effectLst/>
                <a:latin typeface="Calibri" panose="020F0502020204030204" pitchFamily="34" charset="0"/>
                <a:ea typeface="Calibri" panose="020F0502020204030204" pitchFamily="34" charset="0"/>
                <a:cs typeface="Calibri" panose="020F0502020204030204" pitchFamily="34" charset="0"/>
              </a:rPr>
              <a:t>isolation; they are influenced by social context and experience.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342900" marR="0" indent="-342900">
              <a:spcBef>
                <a:spcPts val="0"/>
              </a:spcBef>
              <a:spcAft>
                <a:spcPts val="800"/>
              </a:spcAft>
              <a:buFont typeface="Arial" panose="020B0604020202020204" pitchFamily="34" charset="0"/>
              <a:buChar char="•"/>
            </a:pPr>
            <a:r>
              <a:rPr lang="en-US" sz="2400" dirty="0">
                <a:effectLst/>
                <a:latin typeface="Calibri" panose="020F0502020204030204" pitchFamily="34" charset="0"/>
                <a:ea typeface="Calibri" panose="020F0502020204030204" pitchFamily="34" charset="0"/>
              </a:rPr>
              <a:t>A belief is an opinion, assumption, or conviction that a person holds to be true. Beliefs are internal perspectives formed from personal</a:t>
            </a:r>
            <a:r>
              <a:rPr lang="en-US" sz="2400" baseline="0" dirty="0">
                <a:effectLst/>
                <a:latin typeface="Calibri" panose="020F0502020204030204" pitchFamily="34" charset="0"/>
                <a:ea typeface="Calibri" panose="020F0502020204030204" pitchFamily="34" charset="0"/>
              </a:rPr>
              <a:t> </a:t>
            </a:r>
            <a:r>
              <a:rPr lang="en-US" sz="2400" dirty="0">
                <a:effectLst/>
                <a:latin typeface="Calibri" panose="020F0502020204030204" pitchFamily="34" charset="0"/>
                <a:ea typeface="Calibri" panose="020F0502020204030204" pitchFamily="34" charset="0"/>
              </a:rPr>
              <a:t>experiences and preferences, influence of social norms, and learning from others.</a:t>
            </a:r>
            <a:r>
              <a:rPr lang="en-US" sz="2400" dirty="0">
                <a:effectLst/>
              </a:rPr>
              <a:t> </a:t>
            </a: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3"/>
        <p:cNvGrpSpPr/>
        <p:nvPr/>
      </p:nvGrpSpPr>
      <p:grpSpPr>
        <a:xfrm>
          <a:off x="0" y="0"/>
          <a:ext cx="0" cy="0"/>
          <a:chOff x="0" y="0"/>
          <a:chExt cx="0" cy="0"/>
        </a:xfrm>
      </p:grpSpPr>
      <p:sp>
        <p:nvSpPr>
          <p:cNvPr id="904" name="Google Shape;904;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05" name="Google Shape;905;p1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SzPts val="2200"/>
              <a:buFont typeface="Helvetica Neue"/>
              <a:buNone/>
            </a:pPr>
            <a:r>
              <a:rPr lang="en-US" sz="2200" b="1" i="0" dirty="0">
                <a:latin typeface="Helvetica Neue"/>
                <a:ea typeface="Helvetica Neue"/>
                <a:cs typeface="Helvetica Neue"/>
                <a:sym typeface="Helvetica Neue"/>
              </a:rPr>
              <a:t>NOTE TO FACILITATOR</a:t>
            </a:r>
            <a:r>
              <a:rPr lang="en-US" sz="2200" b="0" i="0" dirty="0">
                <a:latin typeface="Helvetica Neue"/>
                <a:ea typeface="Helvetica Neue"/>
                <a:cs typeface="Helvetica Neue"/>
                <a:sym typeface="Helvetica Neue"/>
              </a:rPr>
              <a:t>: Acknowledge that we’ve already defined social norms but for the purposes of clarification have left it on the screen.</a:t>
            </a:r>
          </a:p>
          <a:p>
            <a:pPr marL="0" lvl="0" indent="0" algn="l" rtl="0">
              <a:lnSpc>
                <a:spcPct val="117999"/>
              </a:lnSpc>
              <a:spcBef>
                <a:spcPts val="0"/>
              </a:spcBef>
              <a:spcAft>
                <a:spcPts val="0"/>
              </a:spcAft>
              <a:buSzPts val="2200"/>
              <a:buFont typeface="Helvetica Neue"/>
              <a:buNone/>
            </a:pPr>
            <a:endParaRPr lang="en-US" sz="2200" b="0" i="0" dirty="0">
              <a:latin typeface="Helvetica Neue"/>
              <a:ea typeface="Helvetica Neue"/>
              <a:cs typeface="Helvetica Neue"/>
              <a:sym typeface="Helvetica Neue"/>
            </a:endParaRPr>
          </a:p>
          <a:p>
            <a:pPr marL="0" lvl="0" indent="0" algn="l" rtl="0">
              <a:lnSpc>
                <a:spcPct val="117999"/>
              </a:lnSpc>
              <a:spcBef>
                <a:spcPts val="0"/>
              </a:spcBef>
              <a:spcAft>
                <a:spcPts val="0"/>
              </a:spcAft>
              <a:buSzPts val="2200"/>
              <a:buFont typeface="Helvetica Neue"/>
              <a:buNone/>
            </a:pPr>
            <a:r>
              <a:rPr lang="en-US" sz="2200" b="1" i="0" dirty="0">
                <a:latin typeface="Helvetica Neue"/>
                <a:ea typeface="Helvetica Neue"/>
                <a:cs typeface="Helvetica Neue"/>
                <a:sym typeface="Helvetica Neue"/>
              </a:rPr>
              <a:t>SPEAKER NOTES: </a:t>
            </a:r>
            <a:r>
              <a:rPr lang="en-US" sz="2200" b="0" i="0" dirty="0">
                <a:latin typeface="Helvetica Neue"/>
                <a:ea typeface="Helvetica Neue"/>
                <a:cs typeface="Helvetica Neue"/>
                <a:sym typeface="Helvetica Neue"/>
              </a:rPr>
              <a:t>[Read Behavior and Attitude/Belief definitions]</a:t>
            </a:r>
            <a:endParaRPr sz="2200" b="0" i="0" dirty="0">
              <a:latin typeface="Helvetica Neue"/>
              <a:ea typeface="Helvetica Neue"/>
              <a:cs typeface="Helvetica Neue"/>
              <a:sym typeface="Helvetica Neue"/>
            </a:endParaRPr>
          </a:p>
        </p:txBody>
      </p:sp>
    </p:spTree>
    <p:extLst>
      <p:ext uri="{BB962C8B-B14F-4D97-AF65-F5344CB8AC3E}">
        <p14:creationId xmlns:p14="http://schemas.microsoft.com/office/powerpoint/2010/main" val="273418063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
        <p:cNvGrpSpPr/>
        <p:nvPr/>
      </p:nvGrpSpPr>
      <p:grpSpPr>
        <a:xfrm>
          <a:off x="0" y="0"/>
          <a:ext cx="0" cy="0"/>
          <a:chOff x="0" y="0"/>
          <a:chExt cx="0" cy="0"/>
        </a:xfrm>
      </p:grpSpPr>
      <p:sp>
        <p:nvSpPr>
          <p:cNvPr id="886" name="Google Shape;886;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87" name="Google Shape;887;p1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NOTE TO FACILITATOR: </a:t>
            </a:r>
            <a:r>
              <a:rPr lang="en-US" sz="2400" dirty="0">
                <a:effectLst/>
                <a:latin typeface="Calibri" panose="020F0502020204030204" pitchFamily="34" charset="0"/>
                <a:ea typeface="Calibri" panose="020F0502020204030204" pitchFamily="34" charset="0"/>
                <a:cs typeface="Calibri" panose="020F0502020204030204" pitchFamily="34" charset="0"/>
              </a:rPr>
              <a:t>Share this example.</a:t>
            </a:r>
            <a:r>
              <a:rPr lang="en-US" sz="2400" b="1" dirty="0">
                <a:effectLst/>
                <a:latin typeface="Calibri" panose="020F0502020204030204" pitchFamily="34" charset="0"/>
                <a:ea typeface="Calibri" panose="020F0502020204030204" pitchFamily="34" charset="0"/>
                <a:cs typeface="Calibri" panose="020F0502020204030204" pitchFamily="34" charset="0"/>
              </a:rPr>
              <a:t> </a:t>
            </a:r>
          </a:p>
          <a:p>
            <a:pPr marL="0" marR="0">
              <a:spcBef>
                <a:spcPts val="0"/>
              </a:spcBef>
              <a:spcAft>
                <a:spcPts val="800"/>
              </a:spcAft>
            </a:pPr>
            <a:endParaRPr lang="en-US" sz="2400" b="1"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SPEAKER NOTES: </a:t>
            </a:r>
            <a:r>
              <a:rPr lang="en-US" sz="2400" b="0" dirty="0">
                <a:effectLst/>
                <a:latin typeface="Calibri" panose="020F0502020204030204" pitchFamily="34" charset="0"/>
                <a:ea typeface="Calibri" panose="020F0502020204030204" pitchFamily="34" charset="0"/>
                <a:cs typeface="Calibri" panose="020F0502020204030204" pitchFamily="34" charset="0"/>
              </a:rPr>
              <a:t>Now that we’ve talked about the differences between a norm and an attitude or belief, let’s look at a concrete example. [READ SLIDE CONTENT.]</a:t>
            </a:r>
          </a:p>
          <a:p>
            <a:pPr marL="0" marR="0">
              <a:spcBef>
                <a:spcPts val="0"/>
              </a:spcBef>
              <a:spcAft>
                <a:spcPts val="800"/>
              </a:spcAft>
            </a:pPr>
            <a:endParaRPr lang="en-US" sz="2400" b="0"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96" name="Google Shape;896;p1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228600" indent="0">
              <a:buFont typeface="Arial" panose="020B0604020202020204" pitchFamily="34" charset="0"/>
              <a:buNone/>
            </a:pPr>
            <a:r>
              <a:rPr lang="en-US" sz="2200" b="1" i="0" u="none" strike="noStrike" cap="none" dirty="0">
                <a:solidFill>
                  <a:srgbClr val="000000"/>
                </a:solidFill>
                <a:effectLst/>
                <a:latin typeface="Helvetica Neue"/>
                <a:ea typeface="Helvetica Neue"/>
                <a:cs typeface="Helvetica Neue"/>
                <a:sym typeface="Helvetica Neue"/>
              </a:rPr>
              <a:t>VIRTUAL ONLY SLIDE</a:t>
            </a:r>
          </a:p>
          <a:p>
            <a:pPr marL="228600" indent="0">
              <a:buFont typeface="Arial" panose="020B0604020202020204" pitchFamily="34" charset="0"/>
              <a:buNone/>
            </a:pPr>
            <a:endParaRPr lang="en-US" sz="2200" b="1" i="0" u="none" strike="noStrike" cap="none" dirty="0">
              <a:solidFill>
                <a:srgbClr val="000000"/>
              </a:solidFill>
              <a:effectLst/>
              <a:latin typeface="Helvetica Neue"/>
              <a:ea typeface="Helvetica Neue"/>
              <a:cs typeface="Helvetica Neue"/>
              <a:sym typeface="Helvetica Neue"/>
            </a:endParaRPr>
          </a:p>
          <a:p>
            <a:pPr marL="228600" indent="0">
              <a:buFont typeface="Arial" panose="020B0604020202020204" pitchFamily="34" charset="0"/>
              <a:buNone/>
            </a:pPr>
            <a:r>
              <a:rPr lang="en-US" sz="2200" b="1" i="0" u="none" strike="noStrike" cap="none" dirty="0">
                <a:solidFill>
                  <a:srgbClr val="000000"/>
                </a:solidFill>
                <a:effectLst/>
                <a:latin typeface="Helvetica Neue"/>
                <a:ea typeface="Helvetica Neue"/>
                <a:cs typeface="Helvetica Neue"/>
                <a:sym typeface="Helvetica Neue"/>
              </a:rPr>
              <a:t>NOTE TO FACILITATOR: </a:t>
            </a:r>
            <a:r>
              <a:rPr lang="en-US" sz="2200" b="0" i="0" u="none" strike="noStrike" cap="none" dirty="0">
                <a:solidFill>
                  <a:srgbClr val="000000"/>
                </a:solidFill>
                <a:effectLst/>
                <a:latin typeface="Helvetica Neue"/>
                <a:ea typeface="Helvetica Neue"/>
                <a:cs typeface="Helvetica Neue"/>
                <a:sym typeface="Helvetica Neue"/>
              </a:rPr>
              <a:t>The aim of this activity is to discern differences between norms and attitudes/beliefs. This slide includes the main and the next slides has a complementary exercise. You can decide how to conduct this exercise: through the chat/raise hand function, a virtual whiteboard, or in break-out rooms.</a:t>
            </a:r>
          </a:p>
          <a:p>
            <a:pPr marL="228600" indent="0">
              <a:buFont typeface="Arial" panose="020B0604020202020204" pitchFamily="34" charset="0"/>
              <a:buNone/>
            </a:pPr>
            <a:endParaRPr lang="en-US" sz="2200" b="1" i="0" u="none" strike="noStrike" cap="none" dirty="0">
              <a:solidFill>
                <a:srgbClr val="000000"/>
              </a:solidFill>
              <a:effectLst/>
              <a:latin typeface="Helvetica Neue"/>
              <a:ea typeface="Helvetica Neue"/>
              <a:cs typeface="Helvetica Neue"/>
              <a:sym typeface="Helvetica Neue"/>
            </a:endParaRPr>
          </a:p>
          <a:p>
            <a:pPr marL="228600" indent="0">
              <a:buFont typeface="Arial" panose="020B0604020202020204" pitchFamily="34" charset="0"/>
              <a:buNone/>
            </a:pPr>
            <a:r>
              <a:rPr lang="en-US" sz="2200" b="1" i="0" u="none" strike="noStrike" cap="none" dirty="0">
                <a:solidFill>
                  <a:srgbClr val="000000"/>
                </a:solidFill>
                <a:effectLst/>
                <a:latin typeface="Helvetica Neue"/>
                <a:ea typeface="Helvetica Neue"/>
                <a:cs typeface="Helvetica Neue"/>
                <a:sym typeface="Helvetica Neue"/>
              </a:rPr>
              <a:t>SPEAKER NOTES:</a:t>
            </a:r>
          </a:p>
          <a:p>
            <a:pPr marL="228600" indent="0">
              <a:buFont typeface="Arial" panose="020B0604020202020204" pitchFamily="34" charset="0"/>
              <a:buNone/>
            </a:pPr>
            <a:endParaRPr lang="en-US" sz="2200" b="1" i="0" u="none" strike="noStrike" cap="none" dirty="0">
              <a:solidFill>
                <a:srgbClr val="000000"/>
              </a:solidFill>
              <a:effectLst/>
              <a:latin typeface="Helvetica Neue"/>
              <a:ea typeface="Helvetica Neue"/>
              <a:cs typeface="Helvetica Neue"/>
              <a:sym typeface="Helvetica Neue"/>
            </a:endParaRPr>
          </a:p>
          <a:p>
            <a:pPr marL="228600" indent="0">
              <a:buFont typeface="Arial" panose="020B0604020202020204" pitchFamily="34" charset="0"/>
              <a:buNone/>
            </a:pPr>
            <a:r>
              <a:rPr lang="en-US" sz="2200" b="0" i="0" u="none" strike="noStrike" cap="none" dirty="0">
                <a:solidFill>
                  <a:srgbClr val="000000"/>
                </a:solidFill>
                <a:effectLst/>
                <a:latin typeface="Helvetica Neue"/>
                <a:ea typeface="Helvetica Neue"/>
                <a:cs typeface="Helvetica Neue"/>
                <a:sym typeface="Helvetica Neue"/>
              </a:rPr>
              <a:t>It’s quiz time! We’ll be doing this activity through [explain chosen format]. </a:t>
            </a:r>
            <a:r>
              <a:rPr lang="en-US" sz="2200" b="0" i="0" u="none" strike="noStrike" cap="none" baseline="0" dirty="0">
                <a:solidFill>
                  <a:srgbClr val="000000"/>
                </a:solidFill>
                <a:effectLst/>
                <a:latin typeface="Helvetica Neue"/>
                <a:ea typeface="Helvetica Neue"/>
                <a:cs typeface="Helvetica Neue"/>
                <a:sym typeface="Helvetica Neue"/>
              </a:rPr>
              <a:t>Read each statement and discern whether the statement describes either a norm or an attitude/belief.</a:t>
            </a:r>
          </a:p>
          <a:p>
            <a:pPr marL="228600" indent="0">
              <a:buFont typeface="Arial" panose="020B0604020202020204" pitchFamily="34" charset="0"/>
              <a:buNone/>
            </a:pPr>
            <a:endParaRPr lang="en-US" sz="2200" b="0" i="0" u="none" strike="noStrike" cap="none" baseline="0" dirty="0">
              <a:solidFill>
                <a:srgbClr val="000000"/>
              </a:solidFill>
              <a:effectLst/>
              <a:latin typeface="Helvetica Neue"/>
              <a:ea typeface="Helvetica Neue"/>
              <a:cs typeface="Helvetica Neue"/>
              <a:sym typeface="Helvetica Neue"/>
            </a:endParaRPr>
          </a:p>
          <a:p>
            <a:pPr marL="228600" indent="0">
              <a:buFont typeface="Arial" panose="020B0604020202020204" pitchFamily="34" charset="0"/>
              <a:buNone/>
            </a:pPr>
            <a:r>
              <a:rPr lang="en-US" sz="2200" b="0" i="0" u="none" strike="noStrike" cap="none" baseline="0" dirty="0">
                <a:solidFill>
                  <a:srgbClr val="000000"/>
                </a:solidFill>
                <a:effectLst/>
                <a:latin typeface="Helvetica Neue"/>
                <a:ea typeface="Helvetica Neue"/>
                <a:cs typeface="Helvetica Neue"/>
                <a:sym typeface="Helvetica Neue"/>
              </a:rPr>
              <a:t>[Answers below. N=Norm; A/B= Attitude/Belief]</a:t>
            </a:r>
          </a:p>
          <a:p>
            <a:pPr marL="57150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My mother and mother-in-law want me to have many children, so I do. (N) </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Not becoming pregnant until your last baby walks ensures a well-planned family, so I sleep separately from my husband until our last child is big enough to walk (A/B)</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I use an implant blessing to space births because my best friends space their births this way. (N) </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Women who practice family planning are smart, so I practice family planning. (A/B) </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If a woman has relations during her period, she cannot become pregnant, so I use this method to prevent pregnancy. (A/B)</a:t>
            </a: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96" name="Google Shape;896;p1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228600" algn="l" defTabSz="914400" rtl="0" eaLnBrk="1" fontAlgn="auto" latinLnBrk="0" hangingPunct="1">
              <a:lnSpc>
                <a:spcPct val="107000"/>
              </a:lnSpc>
              <a:spcBef>
                <a:spcPts val="0"/>
              </a:spcBef>
              <a:spcAft>
                <a:spcPts val="0"/>
              </a:spcAft>
              <a:buClr>
                <a:srgbClr val="000000"/>
              </a:buClr>
              <a:buSzPts val="1400"/>
              <a:buFont typeface="Arial"/>
              <a:buNone/>
              <a:tabLst/>
              <a:defRPr/>
            </a:pPr>
            <a:r>
              <a:rPr lang="en-US" sz="2400" b="1" i="0" u="none" strike="noStrike" cap="none" dirty="0">
                <a:solidFill>
                  <a:srgbClr val="000000"/>
                </a:solidFill>
                <a:effectLst/>
                <a:latin typeface="Helvetica Neue"/>
                <a:ea typeface="Helvetica Neue"/>
                <a:cs typeface="Helvetica Neue"/>
                <a:sym typeface="Helvetica Neue"/>
              </a:rPr>
              <a:t>VIRTUAL ONLY SLIDE</a:t>
            </a:r>
            <a:endParaRPr lang="en-US" sz="2400" b="1"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endParaRPr lang="en-US" sz="2400" b="1"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b="1" dirty="0">
                <a:effectLst/>
                <a:latin typeface="Calibri" panose="020F0502020204030204" pitchFamily="34" charset="0"/>
                <a:ea typeface="Calibri" panose="020F0502020204030204" pitchFamily="34" charset="0"/>
                <a:cs typeface="Times New Roman" panose="02020603050405020304" pitchFamily="18" charset="0"/>
              </a:rPr>
              <a:t>NOTES</a:t>
            </a:r>
            <a:r>
              <a:rPr lang="en-US" sz="2400" b="1" baseline="0" dirty="0">
                <a:effectLst/>
                <a:latin typeface="Calibri" panose="020F0502020204030204" pitchFamily="34" charset="0"/>
                <a:ea typeface="Calibri" panose="020F0502020204030204" pitchFamily="34" charset="0"/>
                <a:cs typeface="Times New Roman" panose="02020603050405020304" pitchFamily="18" charset="0"/>
              </a:rPr>
              <a:t> TO FACILITATOR</a:t>
            </a: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 </a:t>
            </a:r>
            <a:r>
              <a:rPr lang="en-US" sz="2400" dirty="0">
                <a:effectLst/>
                <a:latin typeface="Calibri" panose="020F0502020204030204" pitchFamily="34" charset="0"/>
                <a:ea typeface="Calibri" panose="020F0502020204030204" pitchFamily="34" charset="0"/>
                <a:cs typeface="Times New Roman" panose="02020603050405020304" pitchFamily="18" charset="0"/>
              </a:rPr>
              <a:t>If there’s time, add this complementary exercise in break-out rooms. Make sure to set up a spreadsheet or a way for teams to report back to the facilitators. </a:t>
            </a:r>
          </a:p>
          <a:p>
            <a:pPr marL="0" marR="0">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a:p>
            <a:pPr marL="0" marR="0">
              <a:lnSpc>
                <a:spcPct val="107000"/>
              </a:lnSpc>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Step 1 – Tell participants they</a:t>
            </a: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 will go into their breakout rooms to </a:t>
            </a:r>
            <a:r>
              <a:rPr lang="en-US" sz="2400" dirty="0">
                <a:effectLst/>
                <a:latin typeface="Calibri" panose="020F0502020204030204" pitchFamily="34" charset="0"/>
                <a:ea typeface="Calibri" panose="020F0502020204030204" pitchFamily="34" charset="0"/>
                <a:cs typeface="Times New Roman" panose="02020603050405020304" pitchFamily="18" charset="0"/>
              </a:rPr>
              <a:t>rework the statements to turn those statements showing attitudes/beliefs into ones showing norms and vice versa.</a:t>
            </a:r>
          </a:p>
          <a:p>
            <a:pPr marL="0" marR="0">
              <a:lnSpc>
                <a:spcPct val="107000"/>
              </a:lnSpc>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Step 2</a:t>
            </a: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 – Say they have 5 to 10 minutes to work on this exercise and select a volunteer to report back. Participants will enter their reworked statements on the spreadsheet.</a:t>
            </a:r>
          </a:p>
          <a:p>
            <a:pPr marL="0" marR="0">
              <a:lnSpc>
                <a:spcPct val="107000"/>
              </a:lnSpc>
              <a:spcBef>
                <a:spcPts val="0"/>
              </a:spcBef>
              <a:spcAft>
                <a:spcPts val="0"/>
              </a:spcAft>
            </a:pPr>
            <a:endParaRPr lang="en-US" sz="2400" baseline="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Step 3 – After 5 to 10 min, close the breakout rooms to reconvene the participants</a:t>
            </a:r>
          </a:p>
          <a:p>
            <a:pPr marL="0" marR="0">
              <a:lnSpc>
                <a:spcPct val="107000"/>
              </a:lnSpc>
              <a:spcBef>
                <a:spcPts val="0"/>
              </a:spcBef>
              <a:spcAft>
                <a:spcPts val="0"/>
              </a:spcAft>
            </a:pPr>
            <a:endParaRPr lang="en-US" sz="2400" baseline="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Step 4 – Click on the spreadsheet and reveal the sheet with all teams consolidated teams’ work. Open the mic to allow reporters to explain their group’s work, relying on the screen’s view.</a:t>
            </a:r>
          </a:p>
          <a:p>
            <a:pPr marL="0" marR="0">
              <a:lnSpc>
                <a:spcPct val="107000"/>
              </a:lnSpc>
              <a:spcBef>
                <a:spcPts val="0"/>
              </a:spcBef>
              <a:spcAft>
                <a:spcPts val="0"/>
              </a:spcAft>
            </a:pPr>
            <a:endParaRPr lang="en-US" sz="2400" baseline="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baseline="0" dirty="0">
                <a:effectLst/>
                <a:latin typeface="Calibri" panose="020F0502020204030204" pitchFamily="34" charset="0"/>
                <a:ea typeface="Calibri" panose="020F0502020204030204" pitchFamily="34" charset="0"/>
                <a:cs typeface="Times New Roman" panose="02020603050405020304" pitchFamily="18" charset="0"/>
              </a:rPr>
              <a:t>ANSWERS:</a:t>
            </a:r>
          </a:p>
          <a:p>
            <a:pPr marL="457200" marR="0" indent="-457200">
              <a:lnSpc>
                <a:spcPct val="107000"/>
              </a:lnSpc>
              <a:spcBef>
                <a:spcPts val="0"/>
              </a:spcBef>
              <a:spcAft>
                <a:spcPts val="0"/>
              </a:spcAft>
              <a:buFont typeface="+mj-lt"/>
              <a:buAutoNum type="arabicPeriod"/>
            </a:pPr>
            <a:endParaRPr lang="en-US" sz="2400" baseline="0" dirty="0">
              <a:effectLst/>
              <a:latin typeface="Calibri" panose="020F0502020204030204" pitchFamily="34" charset="0"/>
              <a:ea typeface="Calibri" panose="020F0502020204030204" pitchFamily="34" charset="0"/>
              <a:cs typeface="Times New Roman" panose="02020603050405020304" pitchFamily="18" charset="0"/>
            </a:endParaRPr>
          </a:p>
          <a:p>
            <a:pPr marL="457200" indent="-457200" algn="l">
              <a:lnSpc>
                <a:spcPct val="90000"/>
              </a:lnSpc>
              <a:spcAft>
                <a:spcPts val="2400"/>
              </a:spcAft>
              <a:buClr>
                <a:srgbClr val="515257"/>
              </a:buClr>
              <a:buFont typeface="+mj-lt"/>
              <a:buAutoNum type="arabicPeriod"/>
            </a:pPr>
            <a:r>
              <a:rPr lang="en-US" sz="2400" dirty="0">
                <a:solidFill>
                  <a:schemeClr val="bg2">
                    <a:lumMod val="75000"/>
                  </a:schemeClr>
                </a:solidFill>
              </a:rPr>
              <a:t>My mother and mother-in-law want me to have many children, so I do. -&gt; </a:t>
            </a:r>
            <a:r>
              <a:rPr lang="en-US" sz="2400" b="1" dirty="0">
                <a:solidFill>
                  <a:schemeClr val="bg2">
                    <a:lumMod val="75000"/>
                  </a:schemeClr>
                </a:solidFill>
              </a:rPr>
              <a:t>I want to have many children, so I do. </a:t>
            </a:r>
          </a:p>
          <a:p>
            <a:pPr marL="457200" indent="-457200" algn="l">
              <a:lnSpc>
                <a:spcPct val="90000"/>
              </a:lnSpc>
              <a:spcAft>
                <a:spcPts val="2400"/>
              </a:spcAft>
              <a:buClr>
                <a:srgbClr val="515257"/>
              </a:buClr>
              <a:buFont typeface="+mj-lt"/>
              <a:buAutoNum type="arabicPeriod"/>
            </a:pPr>
            <a:r>
              <a:rPr lang="en-US" sz="2400" dirty="0">
                <a:solidFill>
                  <a:schemeClr val="bg2">
                    <a:lumMod val="75000"/>
                  </a:schemeClr>
                </a:solidFill>
              </a:rPr>
              <a:t>Not becoming pregnant until your last baby walks ensures a well-planned family, so I sleep separately from my husband until our last child is big enough to walk. -&gt; </a:t>
            </a:r>
            <a:r>
              <a:rPr lang="en-US" sz="2400" b="1" dirty="0">
                <a:solidFill>
                  <a:schemeClr val="bg2">
                    <a:lumMod val="75000"/>
                  </a:schemeClr>
                </a:solidFill>
              </a:rPr>
              <a:t>In my community, people wait until their last baby walks before getting</a:t>
            </a:r>
            <a:r>
              <a:rPr lang="en-US" sz="2400" b="1" baseline="0" dirty="0">
                <a:solidFill>
                  <a:schemeClr val="bg2">
                    <a:lumMod val="75000"/>
                  </a:schemeClr>
                </a:solidFill>
              </a:rPr>
              <a:t> pregnant again, so </a:t>
            </a:r>
            <a:r>
              <a:rPr lang="en-US" sz="2400" b="1" dirty="0">
                <a:solidFill>
                  <a:schemeClr val="bg2">
                    <a:lumMod val="75000"/>
                  </a:schemeClr>
                </a:solidFill>
              </a:rPr>
              <a:t>I sleep separately from my husband until our last child is big enough to walk</a:t>
            </a:r>
          </a:p>
          <a:p>
            <a:pPr marL="457200" indent="-457200" algn="l">
              <a:lnSpc>
                <a:spcPct val="90000"/>
              </a:lnSpc>
              <a:spcAft>
                <a:spcPts val="2400"/>
              </a:spcAft>
              <a:buClr>
                <a:srgbClr val="515257"/>
              </a:buClr>
              <a:buFont typeface="+mj-lt"/>
              <a:buAutoNum type="arabicPeriod"/>
            </a:pPr>
            <a:r>
              <a:rPr lang="en-US" sz="2400" dirty="0">
                <a:solidFill>
                  <a:schemeClr val="bg2">
                    <a:lumMod val="75000"/>
                  </a:schemeClr>
                </a:solidFill>
              </a:rPr>
              <a:t>I use an implant to space births because my best friends space their births this way</a:t>
            </a:r>
            <a:r>
              <a:rPr lang="en-US" sz="2400" baseline="0" dirty="0">
                <a:solidFill>
                  <a:schemeClr val="bg2">
                    <a:lumMod val="75000"/>
                  </a:schemeClr>
                </a:solidFill>
              </a:rPr>
              <a:t>. -&gt; </a:t>
            </a:r>
            <a:r>
              <a:rPr lang="en-US" sz="2400" b="1" baseline="0" dirty="0">
                <a:solidFill>
                  <a:schemeClr val="bg2">
                    <a:lumMod val="75000"/>
                  </a:schemeClr>
                </a:solidFill>
              </a:rPr>
              <a:t>I know that implants are effective, so I use one to space births. </a:t>
            </a:r>
            <a:endParaRPr lang="en-US" sz="2400" b="1" dirty="0">
              <a:solidFill>
                <a:schemeClr val="bg2">
                  <a:lumMod val="75000"/>
                </a:schemeClr>
              </a:solidFill>
            </a:endParaRPr>
          </a:p>
          <a:p>
            <a:pPr marL="457200" marR="0" indent="-457200" algn="l" defTabSz="914400" rtl="0" eaLnBrk="1" fontAlgn="auto" latinLnBrk="0" hangingPunct="1">
              <a:lnSpc>
                <a:spcPct val="90000"/>
              </a:lnSpc>
              <a:spcBef>
                <a:spcPts val="0"/>
              </a:spcBef>
              <a:spcAft>
                <a:spcPts val="2400"/>
              </a:spcAft>
              <a:buClr>
                <a:srgbClr val="515257"/>
              </a:buClr>
              <a:buSzPts val="1400"/>
              <a:buFont typeface="+mj-lt"/>
              <a:buAutoNum type="arabicPeriod"/>
              <a:tabLst/>
              <a:defRPr/>
            </a:pPr>
            <a:r>
              <a:rPr lang="en-US" sz="2400" dirty="0">
                <a:solidFill>
                  <a:schemeClr val="bg2">
                    <a:lumMod val="75000"/>
                  </a:schemeClr>
                </a:solidFill>
              </a:rPr>
              <a:t>Women who practice family planning are smart, so I practice family planning. -&gt;</a:t>
            </a:r>
            <a:r>
              <a:rPr lang="en-US" sz="2400" baseline="0" dirty="0">
                <a:solidFill>
                  <a:schemeClr val="bg2">
                    <a:lumMod val="75000"/>
                  </a:schemeClr>
                </a:solidFill>
              </a:rPr>
              <a:t> </a:t>
            </a:r>
            <a:r>
              <a:rPr lang="en-US" sz="2400" b="1" dirty="0">
                <a:solidFill>
                  <a:schemeClr val="bg2">
                    <a:lumMod val="75000"/>
                  </a:schemeClr>
                </a:solidFill>
              </a:rPr>
              <a:t>In my community, people believe women who practice family planning are smart, so I practice family planning.  </a:t>
            </a:r>
          </a:p>
          <a:p>
            <a:pPr marL="457200" marR="0" indent="-457200" algn="l" defTabSz="914400" rtl="0" eaLnBrk="1" fontAlgn="auto" latinLnBrk="0" hangingPunct="1">
              <a:lnSpc>
                <a:spcPct val="90000"/>
              </a:lnSpc>
              <a:spcBef>
                <a:spcPts val="0"/>
              </a:spcBef>
              <a:spcAft>
                <a:spcPts val="2400"/>
              </a:spcAft>
              <a:buClr>
                <a:srgbClr val="515257"/>
              </a:buClr>
              <a:buSzPts val="1400"/>
              <a:buFont typeface="+mj-lt"/>
              <a:buAutoNum type="arabicPeriod"/>
              <a:tabLst/>
              <a:defRPr/>
            </a:pPr>
            <a:r>
              <a:rPr lang="en-US" sz="2400" dirty="0">
                <a:solidFill>
                  <a:schemeClr val="bg2">
                    <a:lumMod val="75000"/>
                  </a:schemeClr>
                </a:solidFill>
              </a:rPr>
              <a:t>If a woman has relations during her period, she cannot become pregnant, so I use this method to prevent pregnancy. -&gt; </a:t>
            </a:r>
            <a:r>
              <a:rPr lang="en-US" sz="2400" b="1" dirty="0">
                <a:solidFill>
                  <a:schemeClr val="bg2">
                    <a:lumMod val="75000"/>
                  </a:schemeClr>
                </a:solidFill>
              </a:rPr>
              <a:t>In my community, people believe that having relations during a woman’s period is a good way to avoid becoming pregnant, so I use this method to prevent pregnancy. </a:t>
            </a:r>
          </a:p>
          <a:p>
            <a:pPr marL="0" marR="0">
              <a:lnSpc>
                <a:spcPct val="107000"/>
              </a:lnSpc>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a:p>
            <a:pPr marL="0" marR="0">
              <a:lnSpc>
                <a:spcPct val="107000"/>
              </a:lnSpc>
              <a:spcBef>
                <a:spcPts val="0"/>
              </a:spcBef>
              <a:spcAft>
                <a:spcPts val="0"/>
              </a:spcAft>
            </a:pPr>
            <a:r>
              <a:rPr lang="en-US" sz="2400" u="sng" dirty="0">
                <a:effectLst/>
                <a:latin typeface="Calibri" panose="020F0502020204030204" pitchFamily="34" charset="0"/>
                <a:ea typeface="Calibri" panose="020F0502020204030204" pitchFamily="34" charset="0"/>
                <a:cs typeface="Times New Roman" panose="02020603050405020304" pitchFamily="18" charset="0"/>
              </a:rPr>
              <a:t>Closing</a:t>
            </a:r>
            <a:r>
              <a:rPr lang="en-US" sz="2400" dirty="0">
                <a:effectLst/>
                <a:latin typeface="Calibri" panose="020F0502020204030204" pitchFamily="34" charset="0"/>
                <a:ea typeface="Calibri" panose="020F0502020204030204" pitchFamily="34" charset="0"/>
                <a:cs typeface="Times New Roman" panose="02020603050405020304" pitchFamily="18" charset="0"/>
              </a:rPr>
              <a:t>: To close the activity say that there is very often confusion about the differences between norms and attitudes/beliefs. And it is important to recognize the difference because how you treat attitudes programmatically may be different than how you treat norms programmatically. We’ll be coming back often to this distinction.</a:t>
            </a:r>
          </a:p>
          <a:p>
            <a:pPr marL="0" marR="0">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p:txBody>
      </p:sp>
    </p:spTree>
    <p:extLst>
      <p:ext uri="{BB962C8B-B14F-4D97-AF65-F5344CB8AC3E}">
        <p14:creationId xmlns:p14="http://schemas.microsoft.com/office/powerpoint/2010/main" val="21204828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16" name="Google Shape;916;p14: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SPEAKER NOTES: </a:t>
            </a:r>
            <a:r>
              <a:rPr lang="en-US" sz="2400" dirty="0">
                <a:effectLst/>
                <a:latin typeface="Calibri" panose="020F0502020204030204" pitchFamily="34" charset="0"/>
                <a:ea typeface="Calibri" panose="020F0502020204030204" pitchFamily="34" charset="0"/>
                <a:cs typeface="Calibri" panose="020F0502020204030204" pitchFamily="34" charset="0"/>
              </a:rPr>
              <a:t>There are two types of social norms we focus on during this course. Here’s a nice example of the two types of norms in action around the norm of always washing your hands before eating.</a:t>
            </a: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u="sng" dirty="0">
                <a:effectLst/>
                <a:latin typeface="Calibri" panose="020F0502020204030204" pitchFamily="34" charset="0"/>
                <a:ea typeface="Calibri" panose="020F0502020204030204" pitchFamily="34" charset="0"/>
                <a:cs typeface="Calibri" panose="020F0502020204030204" pitchFamily="34" charset="0"/>
              </a:rPr>
              <a:t>Ask participants: </a:t>
            </a:r>
            <a:endParaRPr lang="en-US" sz="2400" u="sng"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Arial" panose="020B0604020202020204" pitchFamily="34" charset="0"/>
              </a:rPr>
              <a:t>- </a:t>
            </a:r>
            <a:r>
              <a:rPr lang="en-US" sz="2400" dirty="0">
                <a:effectLst/>
                <a:latin typeface="Calibri" panose="020F0502020204030204" pitchFamily="34" charset="0"/>
                <a:ea typeface="Calibri" panose="020F0502020204030204" pitchFamily="34" charset="0"/>
                <a:cs typeface="Calibri" panose="020F0502020204030204" pitchFamily="34" charset="0"/>
              </a:rPr>
              <a:t>What do you see in each image? (What others do is a descriptive norm, represented in this case by children seeing others washing hands. What is considered appropriate behavior is an injunctive norm, in this case being told by your teacher or parent to leave the table and wash hands before rejoining.</a:t>
            </a: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Calibri" panose="020F0502020204030204" pitchFamily="34" charset="0"/>
              </a:rPr>
              <a:t>- Think of yourself as a child. How did descriptive and injunctive norms about handwashing before eating influence your behavior?</a:t>
            </a:r>
            <a:r>
              <a:rPr lang="en-US" dirty="0">
                <a:effectLst/>
              </a:rPr>
              <a:t>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
        <p:cNvGrpSpPr/>
        <p:nvPr/>
      </p:nvGrpSpPr>
      <p:grpSpPr>
        <a:xfrm>
          <a:off x="0" y="0"/>
          <a:ext cx="0" cy="0"/>
          <a:chOff x="0" y="0"/>
          <a:chExt cx="0" cy="0"/>
        </a:xfrm>
      </p:grpSpPr>
      <p:sp>
        <p:nvSpPr>
          <p:cNvPr id="926" name="Google Shape;926;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27" name="Google Shape;927;p1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Read the slide content. Ask participants if they have an example of a descriptive and an injunctive norm.</a:t>
            </a:r>
            <a:endParaRPr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36" name="Google Shape;936;p1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Noto Sans Symbols"/>
              <a:buNone/>
            </a:pPr>
            <a:r>
              <a:rPr lang="en-US" sz="2400" b="1" i="0" u="none" strike="noStrike" cap="none" dirty="0">
                <a:solidFill>
                  <a:srgbClr val="000000"/>
                </a:solidFill>
                <a:latin typeface="Helvetica Neue"/>
                <a:ea typeface="Helvetica Neue"/>
                <a:cs typeface="Helvetica Neue"/>
                <a:sym typeface="Helvetica Neue"/>
              </a:rPr>
              <a:t>VIRTUAL ONLY SLIDE</a:t>
            </a:r>
          </a:p>
          <a:p>
            <a:pPr marL="0" marR="0" lvl="0" indent="0" algn="l" rtl="0">
              <a:lnSpc>
                <a:spcPct val="100000"/>
              </a:lnSpc>
              <a:spcBef>
                <a:spcPts val="0"/>
              </a:spcBef>
              <a:spcAft>
                <a:spcPts val="0"/>
              </a:spcAft>
              <a:buClr>
                <a:srgbClr val="000000"/>
              </a:buClr>
              <a:buSzPts val="2400"/>
              <a:buFont typeface="Noto Sans Symbols"/>
              <a:buNone/>
            </a:pPr>
            <a:endParaRPr lang="en-US" sz="2400" b="1"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1" i="0" u="none" strike="noStrike" cap="none" dirty="0">
                <a:solidFill>
                  <a:srgbClr val="000000"/>
                </a:solidFill>
                <a:latin typeface="Helvetica Neue"/>
                <a:ea typeface="Helvetica Neue"/>
                <a:cs typeface="Helvetica Neue"/>
                <a:sym typeface="Helvetica Neue"/>
              </a:rPr>
              <a:t>NOTES TO FACILITATOR: </a:t>
            </a:r>
            <a:r>
              <a:rPr lang="en-US" sz="2400" b="0" i="0" u="none" strike="noStrike" cap="none" dirty="0">
                <a:solidFill>
                  <a:srgbClr val="000000"/>
                </a:solidFill>
                <a:latin typeface="Helvetica Neue"/>
                <a:ea typeface="Helvetica Neue"/>
                <a:cs typeface="Helvetica Neue"/>
                <a:sym typeface="Helvetica Neue"/>
              </a:rPr>
              <a:t>Depending on the field of work of the participants, use this slide, which is focused on GVB, or the following slide, which is focused on FP use. Read each statement and ask participants they to write in the chat (or unmute and speak, depending on group size) if the statement describes a descriptive or injunctive norm. </a:t>
            </a:r>
            <a:endParaRPr dirty="0"/>
          </a:p>
          <a:p>
            <a:pPr marL="0" marR="0" lvl="0" indent="0" algn="l" rtl="0">
              <a:lnSpc>
                <a:spcPct val="100000"/>
              </a:lnSpc>
              <a:spcBef>
                <a:spcPts val="0"/>
              </a:spcBef>
              <a:spcAft>
                <a:spcPts val="0"/>
              </a:spcAft>
              <a:buSzPts val="2400"/>
              <a:buFont typeface="Noto Sans Symbols"/>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0" i="0" u="none" strike="noStrike" cap="none" dirty="0">
                <a:solidFill>
                  <a:srgbClr val="000000"/>
                </a:solidFill>
                <a:latin typeface="Helvetica Neue"/>
                <a:ea typeface="Helvetica Neue"/>
                <a:cs typeface="Helvetica Neue"/>
                <a:sym typeface="Helvetica Neue"/>
              </a:rPr>
              <a:t>This slide is animated, with one statement showing at a time.</a:t>
            </a:r>
            <a:endParaRPr dirty="0"/>
          </a:p>
          <a:p>
            <a:pPr marL="0" marR="0" lvl="0" indent="0" algn="l" rtl="0">
              <a:lnSpc>
                <a:spcPct val="100000"/>
              </a:lnSpc>
              <a:spcBef>
                <a:spcPts val="0"/>
              </a:spcBef>
              <a:spcAft>
                <a:spcPts val="0"/>
              </a:spcAft>
              <a:buSzPts val="2400"/>
              <a:buFont typeface="Noto Sans Symbols"/>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0" i="0" u="none" strike="noStrike" cap="none" dirty="0">
                <a:solidFill>
                  <a:srgbClr val="000000"/>
                </a:solidFill>
                <a:latin typeface="Helvetica Neue"/>
                <a:ea typeface="Helvetica Neue"/>
                <a:cs typeface="Helvetica Neue"/>
                <a:sym typeface="Helvetica Neue"/>
              </a:rPr>
              <a:t>Answers</a:t>
            </a:r>
          </a:p>
          <a:p>
            <a:pPr marL="0" marR="0" lvl="0" indent="0" algn="l" rtl="0">
              <a:lnSpc>
                <a:spcPct val="100000"/>
              </a:lnSpc>
              <a:spcBef>
                <a:spcPts val="0"/>
              </a:spcBef>
              <a:spcAft>
                <a:spcPts val="0"/>
              </a:spcAft>
              <a:buClr>
                <a:srgbClr val="000000"/>
              </a:buClr>
              <a:buSzPts val="2400"/>
              <a:buFont typeface="Noto Sans Symbols"/>
              <a:buNone/>
            </a:pPr>
            <a:endParaRPr dirty="0"/>
          </a:p>
          <a:p>
            <a:pPr marL="0" marR="0" lvl="0" indent="0" algn="l" rtl="0">
              <a:lnSpc>
                <a:spcPct val="100000"/>
              </a:lnSpc>
              <a:spcBef>
                <a:spcPts val="0"/>
              </a:spcBef>
              <a:spcAft>
                <a:spcPts val="0"/>
              </a:spcAft>
              <a:buClr>
                <a:srgbClr val="000000"/>
              </a:buClr>
              <a:buSzPts val="2400"/>
              <a:buFont typeface="Noto Sans Symbols"/>
              <a:buNone/>
            </a:pPr>
            <a:r>
              <a:rPr lang="en-US" sz="2400" b="0" i="0" u="none" strike="noStrike" cap="none" dirty="0">
                <a:solidFill>
                  <a:srgbClr val="000000"/>
                </a:solidFill>
                <a:latin typeface="Helvetica Neue"/>
                <a:ea typeface="Helvetica Neue"/>
                <a:cs typeface="Helvetica Neue"/>
                <a:sym typeface="Helvetica Neue"/>
              </a:rPr>
              <a:t>1-Is an </a:t>
            </a:r>
            <a:r>
              <a:rPr lang="en-US" sz="2400" b="1" i="0" u="none" strike="noStrike" cap="none" dirty="0">
                <a:solidFill>
                  <a:srgbClr val="000000"/>
                </a:solidFill>
                <a:latin typeface="Helvetica Neue"/>
                <a:ea typeface="Helvetica Neue"/>
                <a:cs typeface="Helvetica Neue"/>
                <a:sym typeface="Helvetica Neue"/>
              </a:rPr>
              <a:t>Injunctive Norm</a:t>
            </a:r>
            <a:r>
              <a:rPr lang="en-US" sz="2400" b="0" i="0" u="none" strike="noStrike" cap="none" dirty="0">
                <a:solidFill>
                  <a:srgbClr val="000000"/>
                </a:solidFill>
                <a:latin typeface="Helvetica Neue"/>
                <a:ea typeface="Helvetica Neue"/>
                <a:cs typeface="Helvetica Neue"/>
                <a:sym typeface="Helvetica Neue"/>
              </a:rPr>
              <a:t>: “A husband that does not beat his wife will be thought of as less manly.”</a:t>
            </a:r>
            <a:endParaRPr dirty="0"/>
          </a:p>
          <a:p>
            <a:pPr marL="0" marR="0" lvl="0" indent="0" algn="l" rtl="0">
              <a:lnSpc>
                <a:spcPct val="100000"/>
              </a:lnSpc>
              <a:spcBef>
                <a:spcPts val="0"/>
              </a:spcBef>
              <a:spcAft>
                <a:spcPts val="0"/>
              </a:spcAft>
              <a:buSzPts val="2400"/>
              <a:buFont typeface="Noto Sans Symbols"/>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0" i="0" u="none" strike="noStrike" cap="none" dirty="0">
                <a:solidFill>
                  <a:srgbClr val="000000"/>
                </a:solidFill>
                <a:latin typeface="Helvetica Neue"/>
                <a:ea typeface="Helvetica Neue"/>
                <a:cs typeface="Helvetica Neue"/>
                <a:sym typeface="Helvetica Neue"/>
              </a:rPr>
              <a:t>2-Is a </a:t>
            </a:r>
            <a:r>
              <a:rPr lang="en-US" sz="2400" b="1" i="0" u="none" strike="noStrike" cap="none" dirty="0">
                <a:solidFill>
                  <a:srgbClr val="000000"/>
                </a:solidFill>
                <a:latin typeface="Helvetica Neue"/>
                <a:ea typeface="Helvetica Neue"/>
                <a:cs typeface="Helvetica Neue"/>
                <a:sym typeface="Helvetica Neue"/>
              </a:rPr>
              <a:t>Descriptive Norm</a:t>
            </a:r>
            <a:r>
              <a:rPr lang="en-US" sz="2400" b="0" i="0" u="none" strike="noStrike" cap="none" dirty="0">
                <a:solidFill>
                  <a:srgbClr val="000000"/>
                </a:solidFill>
                <a:latin typeface="Helvetica Neue"/>
                <a:ea typeface="Helvetica Neue"/>
                <a:cs typeface="Helvetica Neue"/>
                <a:sym typeface="Helvetica Neue"/>
              </a:rPr>
              <a:t>: “Most husbands beat their wives in this community.”</a:t>
            </a:r>
            <a:endParaRPr dirty="0"/>
          </a:p>
          <a:p>
            <a:pPr marL="457200" marR="0" lvl="0" indent="-304800" algn="l" rtl="0">
              <a:lnSpc>
                <a:spcPct val="100000"/>
              </a:lnSpc>
              <a:spcBef>
                <a:spcPts val="0"/>
              </a:spcBef>
              <a:spcAft>
                <a:spcPts val="0"/>
              </a:spcAft>
              <a:buSzPts val="2400"/>
              <a:buFont typeface="Noto Sans Symbols"/>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0" i="0" u="none" strike="noStrike" cap="none" dirty="0">
                <a:solidFill>
                  <a:srgbClr val="000000"/>
                </a:solidFill>
                <a:latin typeface="Helvetica Neue"/>
                <a:ea typeface="Helvetica Neue"/>
                <a:cs typeface="Helvetica Neue"/>
                <a:sym typeface="Helvetica Neue"/>
              </a:rPr>
              <a:t>3-Is an </a:t>
            </a:r>
            <a:r>
              <a:rPr lang="en-US" sz="2400" b="1" i="0" u="none" strike="noStrike" cap="none" dirty="0">
                <a:solidFill>
                  <a:srgbClr val="000000"/>
                </a:solidFill>
                <a:latin typeface="Helvetica Neue"/>
                <a:ea typeface="Helvetica Neue"/>
                <a:cs typeface="Helvetica Neue"/>
                <a:sym typeface="Helvetica Neue"/>
              </a:rPr>
              <a:t>Attitude/Belief</a:t>
            </a:r>
            <a:r>
              <a:rPr lang="en-US" sz="2400" b="0" i="0" u="none" strike="noStrike" cap="none" dirty="0">
                <a:solidFill>
                  <a:srgbClr val="000000"/>
                </a:solidFill>
                <a:latin typeface="Helvetica Neue"/>
                <a:ea typeface="Helvetica Neue"/>
                <a:cs typeface="Helvetica Neue"/>
                <a:sym typeface="Helvetica Neue"/>
              </a:rPr>
              <a:t>: “I don’t believe it is right for a man to beat his wife.” (Trick question ☺ )</a:t>
            </a:r>
            <a:endParaRPr dirty="0"/>
          </a:p>
          <a:p>
            <a:pPr marL="0" marR="0" lvl="0" indent="0" algn="l" rtl="0">
              <a:lnSpc>
                <a:spcPct val="100000"/>
              </a:lnSpc>
              <a:spcBef>
                <a:spcPts val="0"/>
              </a:spcBef>
              <a:spcAft>
                <a:spcPts val="0"/>
              </a:spcAft>
              <a:buSzPts val="2400"/>
              <a:buFont typeface="Helvetica Neue"/>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Helvetica Neue"/>
              <a:buNone/>
            </a:pPr>
            <a:r>
              <a:rPr lang="en-US" sz="2400" b="0" i="0" u="none" strike="noStrike" cap="none" dirty="0">
                <a:solidFill>
                  <a:srgbClr val="000000"/>
                </a:solidFill>
                <a:latin typeface="Helvetica Neue"/>
                <a:ea typeface="Helvetica Neue"/>
                <a:cs typeface="Helvetica Neue"/>
                <a:sym typeface="Helvetica Neue"/>
              </a:rPr>
              <a:t> </a:t>
            </a:r>
            <a:endParaRPr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3"/>
        <p:cNvGrpSpPr/>
        <p:nvPr/>
      </p:nvGrpSpPr>
      <p:grpSpPr>
        <a:xfrm>
          <a:off x="0" y="0"/>
          <a:ext cx="0" cy="0"/>
          <a:chOff x="0" y="0"/>
          <a:chExt cx="0" cy="0"/>
        </a:xfrm>
      </p:grpSpPr>
      <p:sp>
        <p:nvSpPr>
          <p:cNvPr id="944" name="Google Shape;944;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45" name="Google Shape;945;p1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228600" algn="l" defTabSz="914400" rtl="0" eaLnBrk="1" fontAlgn="auto" latinLnBrk="0" hangingPunct="1">
              <a:lnSpc>
                <a:spcPct val="117999"/>
              </a:lnSpc>
              <a:spcBef>
                <a:spcPts val="0"/>
              </a:spcBef>
              <a:spcAft>
                <a:spcPts val="800"/>
              </a:spcAft>
              <a:buClr>
                <a:srgbClr val="000000"/>
              </a:buClr>
              <a:buSzPts val="1400"/>
              <a:buFont typeface="Arial"/>
              <a:buNone/>
              <a:tabLst/>
              <a:defRPr/>
            </a:pPr>
            <a:r>
              <a:rPr lang="en-US" sz="2400" b="1" i="0" u="none" strike="noStrike" cap="none" dirty="0">
                <a:solidFill>
                  <a:srgbClr val="000000"/>
                </a:solidFill>
                <a:latin typeface="Helvetica Neue"/>
                <a:ea typeface="Helvetica Neue"/>
                <a:cs typeface="Helvetica Neue"/>
                <a:sym typeface="Helvetica Neue"/>
              </a:rPr>
              <a:t>VIRTUAL ONLY SLIDE</a:t>
            </a:r>
          </a:p>
          <a:p>
            <a:pPr marL="0" marR="0">
              <a:spcBef>
                <a:spcPts val="0"/>
              </a:spcBef>
              <a:spcAft>
                <a:spcPts val="800"/>
              </a:spcAft>
            </a:pPr>
            <a:endParaRPr lang="en-US" sz="2400" b="1" dirty="0">
              <a:effectLst/>
              <a:latin typeface="Calibri" panose="020F0502020204030204" pitchFamily="34" charset="0"/>
              <a:ea typeface="Calibri" panose="020F0502020204030204" pitchFamily="34" charset="0"/>
              <a:cs typeface="Calibri" panose="020F0502020204030204" pitchFamily="34" charset="0"/>
            </a:endParaRPr>
          </a:p>
          <a:p>
            <a:pPr marL="0" marR="0" lvl="0" indent="-228600" algn="l" defTabSz="914400" rtl="0" eaLnBrk="1" fontAlgn="auto" latinLnBrk="0" hangingPunct="1">
              <a:lnSpc>
                <a:spcPct val="117999"/>
              </a:lnSpc>
              <a:spcBef>
                <a:spcPts val="0"/>
              </a:spcBef>
              <a:spcAft>
                <a:spcPts val="80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NOTE TO FACILITATOR: </a:t>
            </a:r>
            <a:r>
              <a:rPr lang="en-US" sz="2400" b="0" i="0" u="none" strike="noStrike" cap="none" dirty="0">
                <a:solidFill>
                  <a:srgbClr val="000000"/>
                </a:solidFill>
                <a:latin typeface="Helvetica Neue"/>
                <a:ea typeface="Helvetica Neue"/>
                <a:cs typeface="Helvetica Neue"/>
                <a:sym typeface="Helvetica Neue"/>
              </a:rPr>
              <a:t>Depending on the field of work of the participants, use this slide, which is focused on FP use, or the previous slide, which is focused on GBV. </a:t>
            </a:r>
            <a:r>
              <a:rPr lang="en-US" sz="2400" dirty="0">
                <a:effectLst/>
                <a:latin typeface="Calibri" panose="020F0502020204030204" pitchFamily="34" charset="0"/>
                <a:ea typeface="Calibri" panose="020F0502020204030204" pitchFamily="34" charset="0"/>
                <a:cs typeface="Calibri" panose="020F0502020204030204" pitchFamily="34" charset="0"/>
              </a:rPr>
              <a:t>This slide is animated, with one statement showing at a time. </a:t>
            </a:r>
            <a:r>
              <a:rPr lang="en-US" sz="2400" b="0" i="0" u="none" strike="noStrike" cap="none" dirty="0">
                <a:solidFill>
                  <a:srgbClr val="000000"/>
                </a:solidFill>
                <a:latin typeface="Helvetica Neue"/>
                <a:ea typeface="Helvetica Neue"/>
                <a:cs typeface="Helvetica Neue"/>
                <a:sym typeface="Helvetica Neue"/>
              </a:rPr>
              <a:t>Read each statement and ask participants they to write in the chat (or unmute and speak, depending on group size) if the statement describes a descriptive or injunctive norm.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Calibri" panose="020F0502020204030204" pitchFamily="34" charset="0"/>
            </a:endParaRP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Calibri" panose="020F0502020204030204" pitchFamily="34" charset="0"/>
              </a:rPr>
              <a:t>Answers</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228600" marR="0" indent="-457200">
              <a:spcBef>
                <a:spcPts val="0"/>
              </a:spcBef>
              <a:spcAft>
                <a:spcPts val="800"/>
              </a:spcAft>
              <a:buFont typeface="+mj-lt"/>
              <a:buAutoNum type="arabicPeriod"/>
            </a:pPr>
            <a:r>
              <a:rPr lang="en-US" sz="2400" b="1" dirty="0">
                <a:effectLst/>
                <a:latin typeface="Calibri" panose="020F0502020204030204" pitchFamily="34" charset="0"/>
                <a:ea typeface="Calibri" panose="020F0502020204030204" pitchFamily="34" charset="0"/>
                <a:cs typeface="Calibri" panose="020F0502020204030204" pitchFamily="34" charset="0"/>
              </a:rPr>
              <a:t>Injunctive</a:t>
            </a:r>
            <a:r>
              <a:rPr lang="en-US" sz="2400" dirty="0">
                <a:effectLst/>
                <a:latin typeface="Calibri" panose="020F0502020204030204" pitchFamily="34" charset="0"/>
                <a:ea typeface="Calibri" panose="020F0502020204030204" pitchFamily="34" charset="0"/>
                <a:cs typeface="Calibri" panose="020F0502020204030204" pitchFamily="34" charset="0"/>
              </a:rPr>
              <a:t>. A husband who allows his wife to use FP will be thought of as less manly.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indent="-457200">
              <a:spcBef>
                <a:spcPts val="0"/>
              </a:spcBef>
              <a:spcAft>
                <a:spcPts val="800"/>
              </a:spcAft>
              <a:buFont typeface="+mj-lt"/>
              <a:buAutoNum type="arabicPeriod"/>
            </a:pPr>
            <a:r>
              <a:rPr lang="en-US" sz="2400" b="1" dirty="0">
                <a:effectLst/>
                <a:latin typeface="Calibri" panose="020F0502020204030204" pitchFamily="34" charset="0"/>
                <a:ea typeface="Calibri" panose="020F0502020204030204" pitchFamily="34" charset="0"/>
                <a:cs typeface="Calibri" panose="020F0502020204030204" pitchFamily="34" charset="0"/>
              </a:rPr>
              <a:t>Descriptive</a:t>
            </a:r>
            <a:r>
              <a:rPr lang="en-US" sz="2400" dirty="0">
                <a:effectLst/>
                <a:latin typeface="Calibri" panose="020F0502020204030204" pitchFamily="34" charset="0"/>
                <a:ea typeface="Calibri" panose="020F0502020204030204" pitchFamily="34" charset="0"/>
                <a:cs typeface="Calibri" panose="020F0502020204030204" pitchFamily="34" charset="0"/>
              </a:rPr>
              <a:t>. Most men and their wives use traditional family planning methods in this community.</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indent="-457200">
              <a:spcBef>
                <a:spcPts val="0"/>
              </a:spcBef>
              <a:spcAft>
                <a:spcPts val="800"/>
              </a:spcAft>
              <a:buFont typeface="+mj-lt"/>
              <a:buAutoNum type="arabicPeriod"/>
            </a:pPr>
            <a:r>
              <a:rPr lang="en-US" sz="2400" b="1" dirty="0">
                <a:effectLst/>
                <a:latin typeface="Calibri" panose="020F0502020204030204" pitchFamily="34" charset="0"/>
                <a:ea typeface="Calibri" panose="020F0502020204030204" pitchFamily="34" charset="0"/>
                <a:cs typeface="Calibri" panose="020F0502020204030204" pitchFamily="34" charset="0"/>
              </a:rPr>
              <a:t>Trick question- </a:t>
            </a:r>
            <a:r>
              <a:rPr lang="en-US" sz="2400" dirty="0">
                <a:effectLst/>
                <a:latin typeface="Calibri" panose="020F0502020204030204" pitchFamily="34" charset="0"/>
                <a:ea typeface="Calibri" panose="020F0502020204030204" pitchFamily="34" charset="0"/>
                <a:cs typeface="Calibri" panose="020F0502020204030204" pitchFamily="34" charset="0"/>
              </a:rPr>
              <a:t>it’s actually a </a:t>
            </a:r>
            <a:r>
              <a:rPr lang="en-US" sz="2400" b="1" dirty="0">
                <a:effectLst/>
                <a:latin typeface="Calibri" panose="020F0502020204030204" pitchFamily="34" charset="0"/>
                <a:ea typeface="Calibri" panose="020F0502020204030204" pitchFamily="34" charset="0"/>
                <a:cs typeface="Calibri" panose="020F0502020204030204" pitchFamily="34" charset="0"/>
              </a:rPr>
              <a:t>attitude/belief</a:t>
            </a:r>
            <a:r>
              <a:rPr lang="en-US" sz="2400" dirty="0">
                <a:effectLst/>
                <a:latin typeface="Calibri" panose="020F0502020204030204" pitchFamily="34" charset="0"/>
                <a:ea typeface="Calibri" panose="020F0502020204030204" pitchFamily="34" charset="0"/>
                <a:cs typeface="Calibri" panose="020F0502020204030204" pitchFamily="34" charset="0"/>
              </a:rPr>
              <a:t>. I don't believe that traditional methods work to space births.</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800"/>
              </a:spcAft>
            </a:pPr>
            <a:r>
              <a:rPr lang="en-US" sz="1400" dirty="0">
                <a:effectLst/>
                <a:latin typeface="Calibri" panose="020F0502020204030204" pitchFamily="34" charset="0"/>
                <a:ea typeface="Calibri" panose="020F0502020204030204" pitchFamily="34" charset="0"/>
                <a:cs typeface="Arial" panose="020B0604020202020204" pitchFamily="34" charset="0"/>
              </a:rPr>
              <a:t> </a:t>
            </a:r>
            <a:endParaRPr dirty="0"/>
          </a:p>
          <a:p>
            <a:pPr marL="0" marR="0" lvl="0" indent="0" algn="l" rtl="0">
              <a:lnSpc>
                <a:spcPct val="100000"/>
              </a:lnSpc>
              <a:spcBef>
                <a:spcPts val="0"/>
              </a:spcBef>
              <a:spcAft>
                <a:spcPts val="0"/>
              </a:spcAft>
              <a:buSzPts val="2400"/>
              <a:buFont typeface="Helvetica Neue"/>
              <a:buNone/>
            </a:pPr>
            <a:endParaRPr sz="2400" b="0"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Helvetica Neue"/>
              <a:buNone/>
            </a:pPr>
            <a:r>
              <a:rPr lang="en-US" sz="2400" b="0" i="0" u="none" strike="noStrike" cap="none" dirty="0">
                <a:solidFill>
                  <a:srgbClr val="000000"/>
                </a:solidFill>
                <a:latin typeface="Helvetica Neue"/>
                <a:ea typeface="Helvetica Neue"/>
                <a:cs typeface="Helvetica Neue"/>
                <a:sym typeface="Helvetica Neue"/>
              </a:rPr>
              <a:t> </a:t>
            </a: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61" name="Google Shape;961;p1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2400"/>
              <a:buFont typeface="Noto Sans Symbols"/>
              <a:buNone/>
              <a:tabLst/>
              <a:defRPr/>
            </a:pPr>
            <a:r>
              <a:rPr lang="en-US" sz="2400" b="1" i="0" u="none" strike="noStrike" cap="none" dirty="0">
                <a:solidFill>
                  <a:srgbClr val="000000"/>
                </a:solidFill>
                <a:latin typeface="Helvetica Neue"/>
                <a:ea typeface="Helvetica Neue"/>
                <a:cs typeface="Helvetica Neue"/>
                <a:sym typeface="Helvetica Neue"/>
              </a:rPr>
              <a:t>VIRTUAL ONLY SLIDE</a:t>
            </a:r>
          </a:p>
          <a:p>
            <a:pPr marL="0" marR="0" lvl="0" indent="0" algn="l" rtl="0">
              <a:lnSpc>
                <a:spcPct val="100000"/>
              </a:lnSpc>
              <a:spcBef>
                <a:spcPts val="0"/>
              </a:spcBef>
              <a:spcAft>
                <a:spcPts val="0"/>
              </a:spcAft>
              <a:buClr>
                <a:srgbClr val="000000"/>
              </a:buClr>
              <a:buSzPts val="2400"/>
              <a:buFont typeface="Noto Sans Symbols"/>
              <a:buNone/>
            </a:pPr>
            <a:endParaRPr lang="en-US" sz="2400" b="1" i="0" u="none" strike="noStrike" cap="none" dirty="0">
              <a:solidFill>
                <a:srgbClr val="000000"/>
              </a:solidFill>
              <a:latin typeface="Helvetica Neue"/>
              <a:ea typeface="Helvetica Neue"/>
              <a:cs typeface="Helvetica Neue"/>
              <a:sym typeface="Helvetica Neue"/>
            </a:endParaRPr>
          </a:p>
          <a:p>
            <a:pPr marL="0" marR="0" lvl="0" indent="0" algn="l" rtl="0">
              <a:lnSpc>
                <a:spcPct val="100000"/>
              </a:lnSpc>
              <a:spcBef>
                <a:spcPts val="0"/>
              </a:spcBef>
              <a:spcAft>
                <a:spcPts val="0"/>
              </a:spcAft>
              <a:buClr>
                <a:srgbClr val="000000"/>
              </a:buClr>
              <a:buSzPts val="2400"/>
              <a:buFont typeface="Noto Sans Symbols"/>
              <a:buNone/>
            </a:pPr>
            <a:r>
              <a:rPr lang="en-US" sz="2400" b="1" i="0" u="none" strike="noStrike" cap="none" dirty="0">
                <a:solidFill>
                  <a:srgbClr val="000000"/>
                </a:solidFill>
                <a:latin typeface="Helvetica Neue"/>
                <a:ea typeface="Helvetica Neue"/>
                <a:cs typeface="Helvetica Neue"/>
                <a:sym typeface="Helvetica Neue"/>
              </a:rPr>
              <a:t>NOTES TO FACILITATOR:</a:t>
            </a:r>
            <a:r>
              <a:rPr lang="en-US" sz="2400" b="0" i="0" u="none" strike="noStrike" cap="none" dirty="0">
                <a:solidFill>
                  <a:srgbClr val="000000"/>
                </a:solidFill>
                <a:latin typeface="Helvetica Neue"/>
                <a:ea typeface="Helvetica Neue"/>
                <a:cs typeface="Helvetica Neue"/>
                <a:sym typeface="Helvetica Neue"/>
              </a:rPr>
              <a:t> If there is time in this session, implement this as an additional small group activity in break-out rooms. You will need to prepare a Google Sheet for groups to use in report-out. Alternatively, these questions are included in the handout to assign as an individual take-home exercise for</a:t>
            </a:r>
            <a:r>
              <a:rPr lang="en-US" sz="2400" b="0" i="0" u="none" strike="noStrike" cap="none" baseline="0" dirty="0">
                <a:solidFill>
                  <a:srgbClr val="000000"/>
                </a:solidFill>
                <a:latin typeface="Helvetica Neue"/>
                <a:ea typeface="Helvetica Neue"/>
                <a:cs typeface="Helvetica Neue"/>
                <a:sym typeface="Helvetica Neue"/>
              </a:rPr>
              <a:t> discussion at the start of the next session. </a:t>
            </a:r>
            <a:endParaRPr sz="2400" b="1" i="0" u="none" strike="noStrike" cap="none" dirty="0">
              <a:solidFill>
                <a:srgbClr val="000000"/>
              </a:solidFill>
              <a:latin typeface="Helvetica Neue"/>
              <a:ea typeface="Helvetica Neue"/>
              <a:cs typeface="Helvetica Neue"/>
              <a:sym typeface="Helvetica Neue"/>
            </a:endParaRPr>
          </a:p>
          <a:p>
            <a:pPr marL="0" marR="0" lvl="0" indent="0" algn="l" rtl="0">
              <a:lnSpc>
                <a:spcPct val="107000"/>
              </a:lnSpc>
              <a:spcBef>
                <a:spcPts val="0"/>
              </a:spcBef>
              <a:spcAft>
                <a:spcPts val="0"/>
              </a:spcAft>
              <a:buNone/>
            </a:pPr>
            <a:r>
              <a:rPr lang="en-US" sz="2400" dirty="0">
                <a:latin typeface="Calibri"/>
                <a:ea typeface="Calibri"/>
                <a:cs typeface="Calibri"/>
                <a:sym typeface="Calibri"/>
              </a:rPr>
              <a:t> </a:t>
            </a:r>
            <a:endParaRPr dirty="0"/>
          </a:p>
          <a:p>
            <a:pPr marL="457200" marR="0" lvl="0" indent="-457200" algn="l" rtl="0">
              <a:lnSpc>
                <a:spcPct val="107000"/>
              </a:lnSpc>
              <a:spcBef>
                <a:spcPts val="0"/>
              </a:spcBef>
              <a:spcAft>
                <a:spcPts val="0"/>
              </a:spcAft>
              <a:buSzPts val="2400"/>
              <a:buFont typeface="+mj-lt"/>
              <a:buAutoNum type="arabicPeriod"/>
            </a:pPr>
            <a:r>
              <a:rPr lang="en-US" sz="2400" dirty="0">
                <a:latin typeface="Calibri"/>
                <a:ea typeface="Calibri"/>
                <a:cs typeface="Calibri"/>
                <a:sym typeface="Calibri"/>
              </a:rPr>
              <a:t>Each</a:t>
            </a:r>
            <a:r>
              <a:rPr lang="en-US" sz="2400" baseline="0" dirty="0">
                <a:latin typeface="Calibri"/>
                <a:ea typeface="Calibri"/>
                <a:cs typeface="Calibri"/>
                <a:sym typeface="Calibri"/>
              </a:rPr>
              <a:t> individual/group will o</a:t>
            </a:r>
            <a:r>
              <a:rPr lang="en-US" sz="2400" dirty="0">
                <a:latin typeface="Calibri"/>
                <a:ea typeface="Calibri"/>
                <a:cs typeface="Calibri"/>
                <a:sym typeface="Calibri"/>
              </a:rPr>
              <a:t>ffer an example of a problematic behavior that they (or a family member, friend, or colleague) wanted to change in the past, answering the questions on the slide.</a:t>
            </a:r>
            <a:endParaRPr lang="en-US" sz="2200" dirty="0">
              <a:latin typeface="Helvetica Neue"/>
              <a:ea typeface="Helvetica Neue"/>
              <a:cs typeface="Helvetica Neue"/>
              <a:sym typeface="Helvetica Neue"/>
            </a:endParaRPr>
          </a:p>
          <a:p>
            <a:pPr marL="914400" marR="0" lvl="1" indent="-457200" algn="l" rtl="0">
              <a:lnSpc>
                <a:spcPct val="107000"/>
              </a:lnSpc>
              <a:spcBef>
                <a:spcPts val="0"/>
              </a:spcBef>
              <a:spcAft>
                <a:spcPts val="0"/>
              </a:spcAft>
              <a:buSzPts val="2400"/>
              <a:buFont typeface="Arial" panose="020B0604020202020204" pitchFamily="34" charset="0"/>
              <a:buChar char="•"/>
            </a:pPr>
            <a:r>
              <a:rPr lang="en-US" sz="2400" dirty="0">
                <a:latin typeface="Calibri"/>
                <a:ea typeface="Calibri"/>
                <a:cs typeface="Calibri"/>
                <a:sym typeface="Calibri"/>
              </a:rPr>
              <a:t>Who were the people you turned to for advice and information on the behavior?</a:t>
            </a:r>
            <a:endParaRPr lang="en-US" sz="2200" dirty="0">
              <a:latin typeface="Helvetica Neue"/>
              <a:ea typeface="Helvetica Neue"/>
              <a:cs typeface="Helvetica Neue"/>
              <a:sym typeface="Helvetica Neue"/>
            </a:endParaRPr>
          </a:p>
          <a:p>
            <a:pPr marL="914400" marR="0" lvl="1" indent="-457200" algn="l" rtl="0">
              <a:lnSpc>
                <a:spcPct val="107000"/>
              </a:lnSpc>
              <a:spcBef>
                <a:spcPts val="0"/>
              </a:spcBef>
              <a:spcAft>
                <a:spcPts val="0"/>
              </a:spcAft>
              <a:buSzPts val="2400"/>
              <a:buFont typeface="Arial" panose="020B0604020202020204" pitchFamily="34" charset="0"/>
              <a:buChar char="•"/>
            </a:pPr>
            <a:r>
              <a:rPr lang="en-US" sz="2400" dirty="0">
                <a:latin typeface="Calibri"/>
                <a:ea typeface="Calibri"/>
                <a:cs typeface="Calibri"/>
                <a:sym typeface="Calibri"/>
              </a:rPr>
              <a:t>Who were the people who most influenced your beliefs/attitudes or behaviors? </a:t>
            </a:r>
            <a:endParaRPr lang="en-US" sz="2200" dirty="0">
              <a:latin typeface="Helvetica Neue"/>
              <a:ea typeface="Helvetica Neue"/>
              <a:cs typeface="Helvetica Neue"/>
              <a:sym typeface="Helvetica Neue"/>
            </a:endParaRPr>
          </a:p>
          <a:p>
            <a:pPr marL="914400" marR="0" lvl="1" indent="-457200" algn="l" rtl="0">
              <a:lnSpc>
                <a:spcPct val="107000"/>
              </a:lnSpc>
              <a:spcBef>
                <a:spcPts val="0"/>
              </a:spcBef>
              <a:spcAft>
                <a:spcPts val="0"/>
              </a:spcAft>
              <a:buSzPts val="2400"/>
              <a:buFont typeface="Arial" panose="020B0604020202020204" pitchFamily="34" charset="0"/>
              <a:buChar char="•"/>
            </a:pPr>
            <a:r>
              <a:rPr lang="en-US" sz="2400" dirty="0">
                <a:latin typeface="Calibri"/>
                <a:ea typeface="Calibri"/>
                <a:cs typeface="Calibri"/>
                <a:sym typeface="Calibri"/>
              </a:rPr>
              <a:t>How might or did these people react if you took or did not take their advice?</a:t>
            </a:r>
            <a:endParaRPr lang="en-US" sz="2200" dirty="0">
              <a:latin typeface="Helvetica Neue"/>
              <a:ea typeface="Helvetica Neue"/>
              <a:cs typeface="Helvetica Neue"/>
              <a:sym typeface="Helvetica Neue"/>
            </a:endParaRPr>
          </a:p>
          <a:p>
            <a:pPr marL="914400" marR="0" lvl="1" indent="-457200" algn="l" rtl="0">
              <a:lnSpc>
                <a:spcPct val="107000"/>
              </a:lnSpc>
              <a:spcBef>
                <a:spcPts val="0"/>
              </a:spcBef>
              <a:spcAft>
                <a:spcPts val="0"/>
              </a:spcAft>
              <a:buSzPts val="2400"/>
              <a:buFont typeface="Arial" panose="020B0604020202020204" pitchFamily="34" charset="0"/>
              <a:buChar char="•"/>
            </a:pPr>
            <a:r>
              <a:rPr lang="en-US" sz="2400" dirty="0">
                <a:latin typeface="Calibri"/>
                <a:ea typeface="Calibri"/>
                <a:cs typeface="Calibri"/>
                <a:sym typeface="Calibri"/>
              </a:rPr>
              <a:t>How might these people react if you change your problematic behavior?</a:t>
            </a:r>
            <a:endParaRPr dirty="0"/>
          </a:p>
          <a:p>
            <a:pPr marL="457200" marR="0" lvl="0" indent="-457200" algn="l" rtl="0">
              <a:lnSpc>
                <a:spcPct val="100000"/>
              </a:lnSpc>
              <a:spcBef>
                <a:spcPts val="600"/>
              </a:spcBef>
              <a:spcAft>
                <a:spcPts val="0"/>
              </a:spcAft>
              <a:buSzPts val="2400"/>
              <a:buFont typeface="+mj-lt"/>
              <a:buAutoNum type="arabicPeriod"/>
            </a:pPr>
            <a:r>
              <a:rPr lang="en-US" sz="2400" dirty="0">
                <a:latin typeface="Calibri"/>
                <a:ea typeface="Calibri"/>
                <a:cs typeface="Calibri"/>
                <a:sym typeface="Calibri"/>
              </a:rPr>
              <a:t>Ask for a volunteer to record their responses in the Google Sheet. Alternatively, you could ask each volunteer to report out once the breakout rooms are closed.</a:t>
            </a:r>
            <a:endParaRPr dirty="0"/>
          </a:p>
          <a:p>
            <a:pPr marL="457200" marR="0" lvl="0" indent="-457200" algn="l" rtl="0">
              <a:lnSpc>
                <a:spcPct val="100000"/>
              </a:lnSpc>
              <a:spcBef>
                <a:spcPts val="600"/>
              </a:spcBef>
              <a:spcAft>
                <a:spcPts val="0"/>
              </a:spcAft>
              <a:buSzPts val="2400"/>
              <a:buFont typeface="+mj-lt"/>
              <a:buAutoNum type="arabicPeriod"/>
            </a:pPr>
            <a:r>
              <a:rPr lang="en-US" sz="2400" dirty="0">
                <a:latin typeface="Calibri"/>
                <a:ea typeface="Calibri"/>
                <a:cs typeface="Calibri"/>
                <a:sym typeface="Calibri"/>
              </a:rPr>
              <a:t>Guide a reflection on how even for one behavior there may be different reference groups or the same reference group. How do reference groups reward behavior? How do they punish (sanction) behavior that is different from what is a shared behavior?</a:t>
            </a:r>
            <a:endParaRPr dirty="0"/>
          </a:p>
          <a:p>
            <a:pPr marL="0" marR="0" lvl="0" indent="0" algn="l" rtl="0">
              <a:lnSpc>
                <a:spcPct val="107000"/>
              </a:lnSpc>
              <a:spcBef>
                <a:spcPts val="0"/>
              </a:spcBef>
              <a:spcAft>
                <a:spcPts val="0"/>
              </a:spcAft>
              <a:buNone/>
            </a:pPr>
            <a:endParaRPr sz="2400" dirty="0">
              <a:latin typeface="Calibri"/>
              <a:ea typeface="Calibri"/>
              <a:cs typeface="Calibri"/>
              <a:sym typeface="Calibri"/>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228600" marR="0" lvl="0" indent="0" algn="l" defTabSz="914400" rtl="0" eaLnBrk="1" fontAlgn="auto" latinLnBrk="0" hangingPunct="1">
              <a:lnSpc>
                <a:spcPct val="117999"/>
              </a:lnSpc>
              <a:spcBef>
                <a:spcPts val="0"/>
              </a:spcBef>
              <a:spcAft>
                <a:spcPts val="0"/>
              </a:spcAft>
              <a:buClr>
                <a:srgbClr val="000000"/>
              </a:buClr>
              <a:buSzPts val="1400"/>
              <a:buFont typeface="Arial" panose="020B0604020202020204" pitchFamily="34" charset="0"/>
              <a:buNone/>
              <a:tabLst/>
              <a:defRPr/>
            </a:pPr>
            <a:r>
              <a:rPr lang="en-US" b="1" dirty="0"/>
              <a:t>NOTE TO FACILITATOR:</a:t>
            </a:r>
            <a:r>
              <a:rPr lang="en-US" sz="2200" b="0" i="0" u="none" strike="noStrike" cap="none" baseline="0" dirty="0">
                <a:solidFill>
                  <a:srgbClr val="000000"/>
                </a:solidFill>
                <a:effectLst/>
                <a:latin typeface="Helvetica Neue"/>
                <a:ea typeface="Helvetica Neue"/>
                <a:cs typeface="Helvetica Neue"/>
                <a:sym typeface="Helvetica Neue"/>
              </a:rPr>
              <a:t>. </a:t>
            </a:r>
            <a:r>
              <a:rPr lang="en-US" b="0" dirty="0"/>
              <a:t>Only use as starting slide if you are presenting all five modules </a:t>
            </a:r>
            <a:r>
              <a:rPr lang="en-US" b="1" dirty="0"/>
              <a:t>or </a:t>
            </a:r>
            <a:r>
              <a:rPr lang="en-US" b="0" dirty="0"/>
              <a:t>want to situate this module within the larger curriculum. </a:t>
            </a:r>
            <a:endParaRPr lang="en-US" sz="2200" b="0" i="0" u="none" strike="noStrike" cap="none" baseline="0" dirty="0">
              <a:solidFill>
                <a:srgbClr val="000000"/>
              </a:solidFill>
              <a:effectLst/>
              <a:latin typeface="Helvetica Neue"/>
              <a:ea typeface="Helvetica Neue"/>
              <a:cs typeface="Helvetica Neue"/>
              <a:sym typeface="Helvetica Neue"/>
            </a:endParaRPr>
          </a:p>
          <a:p>
            <a:pPr marL="228600" marR="0" lvl="0" indent="0" algn="l" defTabSz="914400" rtl="0" eaLnBrk="1" fontAlgn="auto" latinLnBrk="0" hangingPunct="1">
              <a:lnSpc>
                <a:spcPct val="117999"/>
              </a:lnSpc>
              <a:spcBef>
                <a:spcPts val="0"/>
              </a:spcBef>
              <a:spcAft>
                <a:spcPts val="0"/>
              </a:spcAft>
              <a:buClr>
                <a:srgbClr val="000000"/>
              </a:buClr>
              <a:buSzPts val="1400"/>
              <a:buFont typeface="Arial" panose="020B0604020202020204" pitchFamily="34" charset="0"/>
              <a:buNone/>
              <a:tabLst/>
              <a:defRPr/>
            </a:pPr>
            <a:endParaRPr lang="en-US" b="1" dirty="0"/>
          </a:p>
          <a:p>
            <a:pPr marL="228600" marR="0" lvl="0" indent="0" algn="l" defTabSz="914400" rtl="0" eaLnBrk="1" fontAlgn="auto" latinLnBrk="0" hangingPunct="1">
              <a:lnSpc>
                <a:spcPct val="117999"/>
              </a:lnSpc>
              <a:spcBef>
                <a:spcPts val="0"/>
              </a:spcBef>
              <a:spcAft>
                <a:spcPts val="0"/>
              </a:spcAft>
              <a:buClr>
                <a:srgbClr val="000000"/>
              </a:buClr>
              <a:buSzPts val="1400"/>
              <a:buFont typeface="Arial" panose="020B0604020202020204" pitchFamily="34" charset="0"/>
              <a:buNone/>
              <a:tabLst/>
              <a:defRPr/>
            </a:pPr>
            <a:r>
              <a:rPr lang="en-US" b="1" dirty="0"/>
              <a:t>SPEAKER NOTES: </a:t>
            </a:r>
            <a:r>
              <a:rPr lang="en-US" dirty="0"/>
              <a:t>This training is part of a 5-module course on norms-shifting</a:t>
            </a:r>
            <a:r>
              <a:rPr lang="en-US" baseline="0" dirty="0"/>
              <a:t> interventions; </a:t>
            </a:r>
            <a:r>
              <a:rPr lang="en-US" b="0" baseline="0" dirty="0"/>
              <a:t>a</a:t>
            </a:r>
            <a:r>
              <a:rPr lang="en-US" sz="2400" u="none" strike="noStrike" cap="none" dirty="0">
                <a:solidFill>
                  <a:srgbClr val="393941"/>
                </a:solidFill>
                <a:latin typeface="Gill Sans MT" panose="020B0502020104020203" pitchFamily="34" charset="77"/>
                <a:ea typeface="Gill Sans"/>
                <a:cs typeface="Gill Sans"/>
                <a:sym typeface="Gill Sans"/>
              </a:rPr>
              <a:t>s</a:t>
            </a:r>
            <a:r>
              <a:rPr lang="en-US" sz="2400" u="none" strike="noStrike" cap="none" baseline="0" dirty="0">
                <a:solidFill>
                  <a:srgbClr val="393941"/>
                </a:solidFill>
                <a:latin typeface="Gill Sans MT" panose="020B0502020104020203" pitchFamily="34" charset="77"/>
                <a:ea typeface="Gill Sans"/>
                <a:cs typeface="Gill Sans"/>
                <a:sym typeface="Gill Sans"/>
              </a:rPr>
              <a:t> a note, when we say n</a:t>
            </a:r>
            <a:r>
              <a:rPr lang="en-US" sz="2400" u="none" strike="noStrike" cap="none" dirty="0">
                <a:solidFill>
                  <a:srgbClr val="393941"/>
                </a:solidFill>
                <a:latin typeface="Gill Sans MT" panose="020B0502020104020203" pitchFamily="34" charset="77"/>
                <a:ea typeface="Gill Sans"/>
                <a:cs typeface="Gill Sans"/>
                <a:sym typeface="Gill Sans"/>
              </a:rPr>
              <a:t>orms-shifting</a:t>
            </a:r>
            <a:r>
              <a:rPr lang="en-US" sz="2400" u="none" strike="noStrike" cap="none" baseline="0" dirty="0">
                <a:solidFill>
                  <a:srgbClr val="393941"/>
                </a:solidFill>
                <a:latin typeface="Gill Sans MT" panose="020B0502020104020203" pitchFamily="34" charset="77"/>
                <a:ea typeface="Gill Sans"/>
                <a:cs typeface="Gill Sans"/>
                <a:sym typeface="Gill Sans"/>
              </a:rPr>
              <a:t> interventions, or NSIs, we mean those that may be standalone or may be activities integrated into a larger SBC intervention. T</a:t>
            </a:r>
            <a:r>
              <a:rPr lang="en-US" baseline="0" dirty="0"/>
              <a:t>he following modules cover the introduction, assessment, design, measurement, and scale-up of norms-shifting interventions. </a:t>
            </a:r>
          </a:p>
          <a:p>
            <a:pPr marL="228600" marR="0" lvl="0" indent="0" algn="l" defTabSz="914400" rtl="0" eaLnBrk="1" fontAlgn="auto" latinLnBrk="0" hangingPunct="1">
              <a:lnSpc>
                <a:spcPct val="117999"/>
              </a:lnSpc>
              <a:spcBef>
                <a:spcPts val="0"/>
              </a:spcBef>
              <a:spcAft>
                <a:spcPts val="0"/>
              </a:spcAft>
              <a:buClr>
                <a:srgbClr val="000000"/>
              </a:buClr>
              <a:buSzPts val="1400"/>
              <a:buFont typeface="Arial" panose="020B0604020202020204" pitchFamily="34" charset="0"/>
              <a:buNone/>
              <a:tabLst/>
              <a:defRPr/>
            </a:pPr>
            <a:endParaRPr lang="en-US" baseline="0" dirty="0"/>
          </a:p>
          <a:p>
            <a:pPr marL="228600" marR="0" lvl="0" indent="0" algn="l" defTabSz="914400" rtl="0" eaLnBrk="1" fontAlgn="auto" latinLnBrk="0" hangingPunct="1">
              <a:lnSpc>
                <a:spcPct val="117999"/>
              </a:lnSpc>
              <a:spcBef>
                <a:spcPts val="0"/>
              </a:spcBef>
              <a:spcAft>
                <a:spcPts val="0"/>
              </a:spcAft>
              <a:buClr>
                <a:srgbClr val="000000"/>
              </a:buClr>
              <a:buSzPts val="1400"/>
              <a:buFont typeface="Arial" panose="020B0604020202020204" pitchFamily="34" charset="0"/>
              <a:buNone/>
              <a:tabLst/>
              <a:defRPr/>
            </a:pPr>
            <a:r>
              <a:rPr lang="en-US" baseline="0" dirty="0"/>
              <a:t>Now, let’s get started on our introduction to social norms and why they matter for SBC efforts. </a:t>
            </a:r>
            <a:endParaRPr lang="en-US" dirty="0"/>
          </a:p>
        </p:txBody>
      </p:sp>
    </p:spTree>
    <p:extLst>
      <p:ext uri="{BB962C8B-B14F-4D97-AF65-F5344CB8AC3E}">
        <p14:creationId xmlns:p14="http://schemas.microsoft.com/office/powerpoint/2010/main" val="691348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70" name="Google Shape;970;p2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p21:notes"/>
          <p:cNvSpPr>
            <a:spLocks noGrp="1" noRot="1" noChangeAspect="1"/>
          </p:cNvSpPr>
          <p:nvPr>
            <p:ph type="sldImg" idx="2"/>
          </p:nvPr>
        </p:nvSpPr>
        <p:spPr>
          <a:xfrm>
            <a:off x="719138" y="1163638"/>
            <a:ext cx="5584825" cy="3141662"/>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76" name="Google Shape;976;p2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228600" indent="0">
              <a:buFont typeface="Arial" panose="020B0604020202020204" pitchFamily="34" charset="0"/>
              <a:buNone/>
            </a:pPr>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Let’s take a step back and review the definitions we’ve covered so far. All can influence behavior, whether it is independent (beliefs, attitudes) or interdependent (social norms). </a:t>
            </a:r>
          </a:p>
          <a:p>
            <a:pPr marL="0" lvl="0" indent="0" algn="l" rtl="0">
              <a:lnSpc>
                <a:spcPct val="117999"/>
              </a:lnSpc>
              <a:spcBef>
                <a:spcPts val="0"/>
              </a:spcBef>
              <a:spcAft>
                <a:spcPts val="0"/>
              </a:spcAft>
              <a:buSzPts val="2200"/>
              <a:buFont typeface="Arial" panose="020B0604020202020204" pitchFamily="34" charset="0"/>
              <a:buNone/>
            </a:pPr>
            <a:endParaRPr lang="en-US" dirty="0"/>
          </a:p>
          <a:p>
            <a:pPr marL="0" marR="0" lvl="0" indent="0" algn="l" defTabSz="914400" rtl="0" eaLnBrk="1" fontAlgn="auto" latinLnBrk="0" hangingPunct="1">
              <a:lnSpc>
                <a:spcPct val="117999"/>
              </a:lnSpc>
              <a:spcBef>
                <a:spcPts val="0"/>
              </a:spcBef>
              <a:spcAft>
                <a:spcPts val="0"/>
              </a:spcAft>
              <a:buClr>
                <a:srgbClr val="000000"/>
              </a:buClr>
              <a:buSzPts val="2200"/>
              <a:buFont typeface="Arial" panose="020B0604020202020204" pitchFamily="34" charset="0"/>
              <a:buNone/>
              <a:tabLst/>
              <a:defRPr/>
            </a:pPr>
            <a:r>
              <a:rPr lang="en-US" sz="2000" u="sng" dirty="0">
                <a:solidFill>
                  <a:srgbClr val="525357"/>
                </a:solidFill>
                <a:latin typeface="Gill Sans MT" panose="020B0502020104020203" pitchFamily="34" charset="77"/>
                <a:ea typeface="Gill Sans"/>
                <a:cs typeface="Gill Sans"/>
                <a:sym typeface="Gill Sans"/>
              </a:rPr>
              <a:t>Reference</a:t>
            </a:r>
            <a:r>
              <a:rPr lang="en-US" sz="2000" dirty="0">
                <a:solidFill>
                  <a:srgbClr val="525357"/>
                </a:solidFill>
                <a:latin typeface="Gill Sans MT" panose="020B0502020104020203" pitchFamily="34" charset="77"/>
                <a:ea typeface="Gill Sans"/>
                <a:cs typeface="Gill Sans"/>
                <a:sym typeface="Gill Sans"/>
              </a:rPr>
              <a:t>: Adapted from CARE, 2017 &amp; Chung &amp; </a:t>
            </a:r>
            <a:r>
              <a:rPr lang="en-US" sz="2000" dirty="0" err="1">
                <a:solidFill>
                  <a:srgbClr val="525357"/>
                </a:solidFill>
                <a:latin typeface="Gill Sans MT" panose="020B0502020104020203" pitchFamily="34" charset="77"/>
                <a:ea typeface="Gill Sans"/>
                <a:cs typeface="Gill Sans"/>
                <a:sym typeface="Gill Sans"/>
              </a:rPr>
              <a:t>Rimal</a:t>
            </a:r>
            <a:r>
              <a:rPr lang="en-US" sz="2000" dirty="0">
                <a:solidFill>
                  <a:srgbClr val="525357"/>
                </a:solidFill>
                <a:latin typeface="Gill Sans MT" panose="020B0502020104020203" pitchFamily="34" charset="77"/>
                <a:ea typeface="Gill Sans"/>
                <a:cs typeface="Gill Sans"/>
                <a:sym typeface="Gill Sans"/>
              </a:rPr>
              <a:t>, 2016</a:t>
            </a:r>
            <a:endParaRPr lang="en-US" sz="1050" dirty="0">
              <a:latin typeface="Gill Sans MT" panose="020B0502020104020203" pitchFamily="34" charset="77"/>
            </a:endParaRPr>
          </a:p>
          <a:p>
            <a:pPr marL="0" lvl="0" indent="0" algn="l" rtl="0">
              <a:lnSpc>
                <a:spcPct val="117999"/>
              </a:lnSpc>
              <a:spcBef>
                <a:spcPts val="0"/>
              </a:spcBef>
              <a:spcAft>
                <a:spcPts val="0"/>
              </a:spcAft>
              <a:buSzPts val="2200"/>
              <a:buFont typeface="Arial" panose="020B0604020202020204" pitchFamily="34" charset="0"/>
              <a:buNone/>
            </a:pP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p22: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82" name="Google Shape;982;p2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marR="0">
              <a:spcBef>
                <a:spcPts val="0"/>
              </a:spcBef>
              <a:spcAft>
                <a:spcPts val="800"/>
              </a:spcAft>
            </a:pPr>
            <a:endParaRPr lang="en-US" sz="2400" b="1" dirty="0">
              <a:effectLst/>
              <a:latin typeface="Calibri" panose="020F0502020204030204" pitchFamily="34" charset="0"/>
              <a:ea typeface="Calibri" panose="020F0502020204030204" pitchFamily="34" charset="0"/>
              <a:cs typeface="Calibri" panose="020F0502020204030204" pitchFamily="34" charset="0"/>
            </a:endParaRPr>
          </a:p>
          <a:p>
            <a:pPr marL="0" marR="0" lvl="0" indent="-228600" algn="l" defTabSz="914400" rtl="0" eaLnBrk="1" fontAlgn="auto" latinLnBrk="0" hangingPunct="1">
              <a:lnSpc>
                <a:spcPct val="117999"/>
              </a:lnSpc>
              <a:spcBef>
                <a:spcPts val="0"/>
              </a:spcBef>
              <a:spcAft>
                <a:spcPts val="80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NOTE TO FACILITATOR: </a:t>
            </a:r>
            <a:r>
              <a:rPr lang="en-US" sz="2400" dirty="0">
                <a:effectLst/>
                <a:latin typeface="Calibri" panose="020F0502020204030204" pitchFamily="34" charset="0"/>
                <a:ea typeface="Calibri" panose="020F0502020204030204" pitchFamily="34" charset="0"/>
                <a:cs typeface="Calibri" panose="020F0502020204030204" pitchFamily="34" charset="0"/>
              </a:rPr>
              <a:t>You can swap the photo with one that better reflects a typical couple in the participants’ context</a:t>
            </a:r>
            <a:r>
              <a:rPr lang="en-US" sz="2400" b="1" dirty="0">
                <a:effectLst/>
                <a:latin typeface="Calibri" panose="020F0502020204030204" pitchFamily="34" charset="0"/>
                <a:ea typeface="Calibri" panose="020F0502020204030204" pitchFamily="34" charset="0"/>
                <a:cs typeface="Calibri" panose="020F0502020204030204" pitchFamily="34" charset="0"/>
              </a:rPr>
              <a:t>. </a:t>
            </a:r>
            <a:r>
              <a:rPr lang="en-US" sz="2400" dirty="0">
                <a:effectLst/>
                <a:latin typeface="Calibri" panose="020F0502020204030204" pitchFamily="34" charset="0"/>
                <a:ea typeface="Calibri" panose="020F0502020204030204" pitchFamily="34" charset="0"/>
                <a:cs typeface="Calibri" panose="020F0502020204030204" pitchFamily="34" charset="0"/>
              </a:rPr>
              <a:t>In this activity, we’ll address norms as well as attitudes and beliefs—all impact behavior.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PROCESS:</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lvl="0" indent="0">
              <a:spcBef>
                <a:spcPts val="0"/>
              </a:spcBef>
              <a:spcAft>
                <a:spcPts val="80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Calibri" panose="020F0502020204030204" pitchFamily="34" charset="0"/>
              </a:rPr>
              <a:t>1 – Read the slide content</a:t>
            </a:r>
            <a:r>
              <a:rPr lang="en-US" sz="2400" baseline="0" dirty="0">
                <a:effectLst/>
                <a:latin typeface="Calibri" panose="020F0502020204030204" pitchFamily="34" charset="0"/>
                <a:ea typeface="Calibri" panose="020F0502020204030204" pitchFamily="34" charset="0"/>
                <a:cs typeface="Calibri" panose="020F0502020204030204" pitchFamily="34" charset="0"/>
              </a:rPr>
              <a:t> and ask if participants have questions and resolve them.</a:t>
            </a:r>
          </a:p>
          <a:p>
            <a:pPr marL="0" marR="0" lvl="0" indent="0">
              <a:spcBef>
                <a:spcPts val="0"/>
              </a:spcBef>
              <a:spcAft>
                <a:spcPts val="800"/>
              </a:spcAft>
              <a:buFont typeface="Courier New" panose="02070309020205020404" pitchFamily="49" charset="0"/>
              <a:buNone/>
            </a:pPr>
            <a:r>
              <a:rPr lang="en-US" sz="2400" baseline="0" dirty="0">
                <a:effectLst/>
                <a:latin typeface="Calibri" panose="020F0502020204030204" pitchFamily="34" charset="0"/>
                <a:ea typeface="Calibri" panose="020F0502020204030204" pitchFamily="34" charset="0"/>
                <a:cs typeface="Calibri" panose="020F0502020204030204" pitchFamily="34" charset="0"/>
              </a:rPr>
              <a:t>2 – O</a:t>
            </a:r>
            <a:r>
              <a:rPr lang="en-US" sz="2400" dirty="0">
                <a:effectLst/>
                <a:latin typeface="Calibri" panose="020F0502020204030204" pitchFamily="34" charset="0"/>
                <a:ea typeface="Calibri" panose="020F0502020204030204" pitchFamily="34" charset="0"/>
                <a:cs typeface="Calibri" panose="020F0502020204030204" pitchFamily="34" charset="0"/>
              </a:rPr>
              <a:t>rganize participants in small groups and explain that in their</a:t>
            </a:r>
            <a:r>
              <a:rPr lang="en-US" sz="2400" baseline="0" dirty="0">
                <a:effectLst/>
                <a:latin typeface="Calibri" panose="020F0502020204030204" pitchFamily="34" charset="0"/>
                <a:ea typeface="Calibri" panose="020F0502020204030204" pitchFamily="34" charset="0"/>
                <a:cs typeface="Calibri" panose="020F0502020204030204" pitchFamily="34" charset="0"/>
              </a:rPr>
              <a:t> group </a:t>
            </a:r>
            <a:r>
              <a:rPr lang="en-US" sz="2400" dirty="0">
                <a:effectLst/>
                <a:latin typeface="Calibri" panose="020F0502020204030204" pitchFamily="34" charset="0"/>
                <a:ea typeface="Calibri" panose="020F0502020204030204" pitchFamily="34" charset="0"/>
                <a:cs typeface="Calibri" panose="020F0502020204030204" pitchFamily="34" charset="0"/>
              </a:rPr>
              <a:t>we’ll be thinking a bit deeper about knowledge, attitudes, and the two types of norms as well as how they might influence behavior differently.</a:t>
            </a:r>
          </a:p>
          <a:p>
            <a:pPr marL="0" marR="0" lvl="0" indent="0">
              <a:spcBef>
                <a:spcPts val="0"/>
              </a:spcBef>
              <a:spcAft>
                <a:spcPts val="80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Calibri" panose="020F0502020204030204" pitchFamily="34" charset="0"/>
              </a:rPr>
              <a:t>3</a:t>
            </a:r>
            <a:r>
              <a:rPr lang="en-US" sz="2400" baseline="0" dirty="0">
                <a:effectLst/>
                <a:latin typeface="Calibri" panose="020F0502020204030204" pitchFamily="34" charset="0"/>
                <a:ea typeface="Calibri" panose="020F0502020204030204" pitchFamily="34" charset="0"/>
                <a:cs typeface="Calibri" panose="020F0502020204030204" pitchFamily="34" charset="0"/>
              </a:rPr>
              <a:t> – Send participants to their breakout rooms.</a:t>
            </a:r>
          </a:p>
          <a:p>
            <a:pPr marL="0" marR="0" lvl="0" indent="0">
              <a:spcBef>
                <a:spcPts val="0"/>
              </a:spcBef>
              <a:spcAft>
                <a:spcPts val="800"/>
              </a:spcAft>
              <a:buFont typeface="Courier New" panose="02070309020205020404" pitchFamily="49" charset="0"/>
              <a:buNone/>
            </a:pPr>
            <a:r>
              <a:rPr lang="en-US" sz="2400" baseline="0" dirty="0">
                <a:effectLst/>
                <a:latin typeface="Calibri" panose="020F0502020204030204" pitchFamily="34" charset="0"/>
                <a:ea typeface="Calibri" panose="020F0502020204030204" pitchFamily="34" charset="0"/>
                <a:cs typeface="Calibri" panose="020F0502020204030204" pitchFamily="34" charset="0"/>
              </a:rPr>
              <a:t>4 – A</a:t>
            </a:r>
            <a:r>
              <a:rPr lang="en-US" sz="2400" dirty="0">
                <a:effectLst/>
                <a:latin typeface="Calibri" panose="020F0502020204030204" pitchFamily="34" charset="0"/>
                <a:ea typeface="Calibri" panose="020F0502020204030204" pitchFamily="34" charset="0"/>
                <a:cs typeface="Calibri" panose="020F0502020204030204" pitchFamily="34" charset="0"/>
              </a:rPr>
              <a:t>fter 10 minutes, close the rooms and reconvene participants for discussion. </a:t>
            </a:r>
          </a:p>
          <a:p>
            <a:pPr marL="0" marR="0" lvl="0" indent="0">
              <a:spcBef>
                <a:spcPts val="0"/>
              </a:spcBef>
              <a:spcAft>
                <a:spcPts val="80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Calibri" panose="020F0502020204030204" pitchFamily="34" charset="0"/>
              </a:rPr>
              <a:t>5 – Invite reporters to share the group’s key ideas.</a:t>
            </a:r>
          </a:p>
          <a:p>
            <a:pPr marL="0" marR="0" lvl="0" indent="0">
              <a:spcBef>
                <a:spcPts val="0"/>
              </a:spcBef>
              <a:spcAft>
                <a:spcPts val="80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Calibri" panose="020F0502020204030204" pitchFamily="34" charset="0"/>
              </a:rPr>
              <a:t>6</a:t>
            </a:r>
            <a:r>
              <a:rPr lang="en-US" sz="2400" baseline="0" dirty="0">
                <a:effectLst/>
                <a:latin typeface="Calibri" panose="020F0502020204030204" pitchFamily="34" charset="0"/>
                <a:ea typeface="Calibri" panose="020F0502020204030204" pitchFamily="34" charset="0"/>
                <a:cs typeface="Calibri" panose="020F0502020204030204" pitchFamily="34" charset="0"/>
              </a:rPr>
              <a:t> – Further the discussion by asking</a:t>
            </a:r>
            <a:r>
              <a:rPr lang="en-US" sz="2400" dirty="0">
                <a:effectLst/>
                <a:latin typeface="Calibri" panose="020F0502020204030204" pitchFamily="34" charset="0"/>
                <a:ea typeface="Calibri" panose="020F0502020204030204" pitchFamily="34" charset="0"/>
                <a:cs typeface="Calibri" panose="020F0502020204030204" pitchFamily="34" charset="0"/>
              </a:rPr>
              <a:t> the group: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spcBef>
                <a:spcPts val="0"/>
              </a:spcBef>
              <a:spcAft>
                <a:spcPts val="80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Calibri" panose="020F0502020204030204" pitchFamily="34" charset="0"/>
              </a:rPr>
              <a:t>How important do you think these factors are in influencing Adam and his wife’s breastfeeding practice? Why do you think that?</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742950" marR="0" lvl="1" indent="-285750">
              <a:spcBef>
                <a:spcPts val="0"/>
              </a:spcBef>
              <a:spcAft>
                <a:spcPts val="80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Calibri" panose="020F0502020204030204" pitchFamily="34" charset="0"/>
              </a:rPr>
              <a:t>If you were designing a program, how might distinguishing knowledge, attitudes/beliefs, and norms lead you to use a range of program strategies to achieve the behavioral goal of women breastfeeding their infants? </a:t>
            </a: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lvl="0" indent="0">
              <a:spcBef>
                <a:spcPts val="0"/>
              </a:spcBef>
              <a:spcAft>
                <a:spcPts val="80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Calibri" panose="020F0502020204030204" pitchFamily="34" charset="0"/>
              </a:rPr>
              <a:t>7 – Close the activity by explaining that social norms perspectives bring in new elements to programs, meaning that participants will likely need to have new strategies that more explicitly address norms.</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Calibri" panose="020F0502020204030204"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p22: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82" name="Google Shape;982;p2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lvl="0" indent="0" algn="l" rtl="0">
              <a:lnSpc>
                <a:spcPct val="117999"/>
              </a:lnSpc>
              <a:spcBef>
                <a:spcPts val="0"/>
              </a:spcBef>
              <a:spcAft>
                <a:spcPts val="0"/>
              </a:spcAft>
              <a:buNone/>
            </a:pPr>
            <a:endParaRPr lang="en-US" sz="2400" dirty="0"/>
          </a:p>
          <a:p>
            <a:pPr marL="0" marR="0" lvl="0" indent="0" algn="l" rtl="0">
              <a:lnSpc>
                <a:spcPct val="107000"/>
              </a:lnSpc>
              <a:spcBef>
                <a:spcPts val="0"/>
              </a:spcBef>
              <a:spcAft>
                <a:spcPts val="0"/>
              </a:spcAft>
              <a:buClr>
                <a:srgbClr val="000000"/>
              </a:buClr>
              <a:buSzPts val="2400"/>
              <a:buFont typeface="Calibri"/>
              <a:buNone/>
            </a:pPr>
            <a:r>
              <a:rPr lang="en-US" sz="2800" b="1" i="0" u="none" strike="noStrike" cap="none" dirty="0">
                <a:solidFill>
                  <a:srgbClr val="000000"/>
                </a:solidFill>
                <a:latin typeface="Calibri"/>
                <a:ea typeface="Calibri"/>
                <a:cs typeface="Calibri"/>
                <a:sym typeface="Calibri"/>
              </a:rPr>
              <a:t>NOTES TO FACILITATOR: </a:t>
            </a:r>
            <a:r>
              <a:rPr lang="en-US" sz="2800" b="0" i="0" u="none" strike="noStrike" cap="none" dirty="0">
                <a:solidFill>
                  <a:srgbClr val="000000"/>
                </a:solidFill>
                <a:latin typeface="Calibri"/>
                <a:ea typeface="Calibri"/>
                <a:cs typeface="Calibri"/>
                <a:sym typeface="Calibri"/>
              </a:rPr>
              <a:t>Prepare a Google Sheet by copying this table into multiple tabs (one tab per small group). Share a link to the Sheet in the chat box.</a:t>
            </a:r>
            <a:endParaRPr lang="en-US" sz="2400" b="0" dirty="0"/>
          </a:p>
          <a:p>
            <a:pPr marL="0" marR="0" lvl="0" indent="0" algn="l" rtl="0">
              <a:lnSpc>
                <a:spcPct val="107000"/>
              </a:lnSpc>
              <a:spcBef>
                <a:spcPts val="0"/>
              </a:spcBef>
              <a:spcAft>
                <a:spcPts val="0"/>
              </a:spcAft>
              <a:buSzPts val="2400"/>
              <a:buFont typeface="Helvetica Neue"/>
              <a:buNone/>
            </a:pPr>
            <a:endParaRPr lang="en-US" sz="2800" b="0" i="0" u="none" strike="noStrike" cap="none" dirty="0">
              <a:solidFill>
                <a:srgbClr val="000000"/>
              </a:solidFill>
              <a:latin typeface="Calibri"/>
              <a:ea typeface="Calibri"/>
              <a:cs typeface="Calibri"/>
              <a:sym typeface="Calibri"/>
            </a:endParaRPr>
          </a:p>
          <a:p>
            <a:pPr marL="0" marR="0" lvl="0" indent="0" algn="l" rtl="0">
              <a:lnSpc>
                <a:spcPct val="107000"/>
              </a:lnSpc>
              <a:spcBef>
                <a:spcPts val="0"/>
              </a:spcBef>
              <a:spcAft>
                <a:spcPts val="0"/>
              </a:spcAft>
              <a:buClr>
                <a:srgbClr val="000000"/>
              </a:buClr>
              <a:buSzPts val="2400"/>
              <a:buFont typeface="Calibri"/>
              <a:buNone/>
            </a:pPr>
            <a:r>
              <a:rPr lang="en-US" sz="2800" b="0" i="0" u="none" strike="noStrike" cap="none" dirty="0">
                <a:solidFill>
                  <a:srgbClr val="000000"/>
                </a:solidFill>
                <a:latin typeface="Calibri"/>
                <a:ea typeface="Calibri"/>
                <a:cs typeface="Calibri"/>
                <a:sym typeface="Calibri"/>
              </a:rPr>
              <a:t>Activity Process (20 minutes, including debrief):</a:t>
            </a:r>
            <a:endParaRPr lang="en-US" sz="2400" dirty="0"/>
          </a:p>
          <a:p>
            <a:pPr marL="0" marR="0" lvl="0" indent="0" algn="l" rtl="0">
              <a:lnSpc>
                <a:spcPct val="107000"/>
              </a:lnSpc>
              <a:spcBef>
                <a:spcPts val="600"/>
              </a:spcBef>
              <a:spcAft>
                <a:spcPts val="0"/>
              </a:spcAft>
              <a:buClr>
                <a:srgbClr val="000000"/>
              </a:buClr>
              <a:buSzPts val="2400"/>
              <a:buFont typeface="Montserrat"/>
              <a:buNone/>
            </a:pPr>
            <a:r>
              <a:rPr lang="en-US" sz="2800" b="0" i="0" u="none" strike="noStrike" cap="none" dirty="0">
                <a:solidFill>
                  <a:srgbClr val="000000"/>
                </a:solidFill>
                <a:latin typeface="Calibri"/>
                <a:ea typeface="Calibri"/>
                <a:cs typeface="Calibri"/>
                <a:sym typeface="Calibri"/>
              </a:rPr>
              <a:t>1 – Organize participants into small groups.</a:t>
            </a:r>
            <a:endParaRPr lang="en-US" sz="2400" b="0" i="0" u="none" strike="noStrike" cap="none" dirty="0">
              <a:solidFill>
                <a:srgbClr val="000000"/>
              </a:solidFill>
              <a:latin typeface="Helvetica Neue"/>
              <a:ea typeface="Calibri"/>
              <a:cs typeface="Calibri"/>
              <a:sym typeface="Helvetica Neue"/>
            </a:endParaRPr>
          </a:p>
          <a:p>
            <a:pPr marL="0" marR="0" lvl="0" indent="0" algn="l" rtl="0">
              <a:lnSpc>
                <a:spcPct val="107000"/>
              </a:lnSpc>
              <a:spcBef>
                <a:spcPts val="600"/>
              </a:spcBef>
              <a:spcAft>
                <a:spcPts val="0"/>
              </a:spcAft>
              <a:buClr>
                <a:srgbClr val="000000"/>
              </a:buClr>
              <a:buSzPts val="2400"/>
              <a:buFont typeface="Montserrat"/>
              <a:buNone/>
            </a:pPr>
            <a:r>
              <a:rPr lang="en-US" sz="2400" b="0" i="0" u="none" strike="noStrike" cap="none" dirty="0">
                <a:solidFill>
                  <a:srgbClr val="000000"/>
                </a:solidFill>
                <a:latin typeface="Helvetica Neue"/>
                <a:ea typeface="Helvetica Neue"/>
                <a:cs typeface="Calibri"/>
                <a:sym typeface="Helvetica Neue"/>
              </a:rPr>
              <a:t>2</a:t>
            </a:r>
            <a:r>
              <a:rPr lang="en-US" sz="2400" b="0" i="0" u="none" strike="noStrike" cap="none" baseline="0" dirty="0">
                <a:solidFill>
                  <a:srgbClr val="000000"/>
                </a:solidFill>
                <a:latin typeface="Helvetica Neue"/>
                <a:ea typeface="Helvetica Neue"/>
                <a:cs typeface="Calibri"/>
                <a:sym typeface="Helvetica Neue"/>
              </a:rPr>
              <a:t> – S</a:t>
            </a:r>
            <a:r>
              <a:rPr lang="en-US" sz="2400" b="0" i="0" u="none" strike="noStrike" cap="none" dirty="0">
                <a:solidFill>
                  <a:srgbClr val="000000"/>
                </a:solidFill>
                <a:latin typeface="Helvetica Neue"/>
                <a:ea typeface="Helvetica Neue"/>
                <a:cs typeface="Helvetica Neue"/>
                <a:sym typeface="Helvetica Neue"/>
              </a:rPr>
              <a:t>ay that we will be putting</a:t>
            </a:r>
            <a:r>
              <a:rPr lang="en-US" sz="2400" dirty="0"/>
              <a:t> together everything we’ve learned now and applying</a:t>
            </a:r>
            <a:r>
              <a:rPr lang="en-US" sz="2400" baseline="0" dirty="0"/>
              <a:t> </a:t>
            </a:r>
            <a:r>
              <a:rPr lang="en-US" sz="2400" dirty="0"/>
              <a:t>the social norms concepts to your own program experiences. [See: Speaker Notes]</a:t>
            </a:r>
          </a:p>
          <a:p>
            <a:pPr marL="0" marR="0" lvl="0" indent="0" algn="l" rtl="0">
              <a:lnSpc>
                <a:spcPct val="200000"/>
              </a:lnSpc>
              <a:spcBef>
                <a:spcPts val="600"/>
              </a:spcBef>
              <a:spcAft>
                <a:spcPts val="0"/>
              </a:spcAft>
              <a:buSzPts val="2200"/>
              <a:buFont typeface="Montserrat"/>
              <a:buNone/>
            </a:pPr>
            <a:r>
              <a:rPr lang="en-US" sz="2400" dirty="0"/>
              <a:t>3</a:t>
            </a:r>
            <a:r>
              <a:rPr lang="en-US" sz="2400" baseline="0" dirty="0"/>
              <a:t> – Tell </a:t>
            </a:r>
            <a:r>
              <a:rPr lang="en-US" sz="2400" dirty="0"/>
              <a:t>participants they</a:t>
            </a:r>
            <a:r>
              <a:rPr lang="en-US" sz="2400" baseline="0" dirty="0"/>
              <a:t> have 15 minutes to work in small groups. I</a:t>
            </a:r>
            <a:r>
              <a:rPr lang="en-US" sz="2400" dirty="0"/>
              <a:t>n their small groups, they will choose one project they know well and work through the five concepts on</a:t>
            </a:r>
            <a:r>
              <a:rPr lang="en-US" sz="2400" baseline="0" dirty="0"/>
              <a:t> the </a:t>
            </a:r>
            <a:r>
              <a:rPr lang="en-US" sz="2400" dirty="0"/>
              <a:t>left of the box. They can use the example on the right as guidance.</a:t>
            </a:r>
            <a:r>
              <a:rPr lang="en-US" sz="2400" baseline="0" dirty="0"/>
              <a:t> </a:t>
            </a:r>
            <a:r>
              <a:rPr lang="en-US" sz="2400" dirty="0"/>
              <a:t>After 15 minutes, ask volunteers to share their examples.</a:t>
            </a:r>
          </a:p>
          <a:p>
            <a:pPr marL="0" marR="0" lvl="0" indent="0" algn="l" rtl="0">
              <a:lnSpc>
                <a:spcPct val="107000"/>
              </a:lnSpc>
              <a:spcBef>
                <a:spcPts val="600"/>
              </a:spcBef>
              <a:spcAft>
                <a:spcPts val="0"/>
              </a:spcAft>
              <a:buSzPts val="2200"/>
              <a:buFont typeface="Montserrat"/>
              <a:buNone/>
            </a:pPr>
            <a:r>
              <a:rPr lang="en-US" sz="2400" dirty="0"/>
              <a:t>4 – After 10 minutes close the breakout rooms to reconvene participants</a:t>
            </a:r>
            <a:r>
              <a:rPr lang="en-US" sz="2400" baseline="0" dirty="0"/>
              <a:t> and activate the sheet with consolidated group work. Invite reporters to share their groups’ work shown on the Google sheet.</a:t>
            </a:r>
          </a:p>
          <a:p>
            <a:pPr marL="0" marR="0" lvl="0" indent="0" algn="l" rtl="0">
              <a:lnSpc>
                <a:spcPct val="107000"/>
              </a:lnSpc>
              <a:spcBef>
                <a:spcPts val="600"/>
              </a:spcBef>
              <a:spcAft>
                <a:spcPts val="0"/>
              </a:spcAft>
              <a:buSzPts val="2200"/>
              <a:buFont typeface="Montserrat"/>
              <a:buNone/>
            </a:pPr>
            <a:r>
              <a:rPr lang="en-US" sz="2400" baseline="0" dirty="0"/>
              <a:t>5 – Invite comments and facilitate a discussion for 10 minutes. </a:t>
            </a:r>
            <a:r>
              <a:rPr lang="en-US" sz="2400" dirty="0"/>
              <a:t>Clarify if there is confusion in the participant responses.</a:t>
            </a:r>
          </a:p>
          <a:p>
            <a:pPr marL="0" marR="0" lvl="0" indent="0" algn="l" rtl="0">
              <a:lnSpc>
                <a:spcPct val="107000"/>
              </a:lnSpc>
              <a:spcBef>
                <a:spcPts val="600"/>
              </a:spcBef>
              <a:spcAft>
                <a:spcPts val="0"/>
              </a:spcAft>
              <a:buSzPts val="2200"/>
              <a:buFont typeface="Montserrat"/>
              <a:buNone/>
            </a:pPr>
            <a:endParaRPr lang="en-US" sz="2400" dirty="0"/>
          </a:p>
          <a:p>
            <a:pPr marL="0" marR="0" lvl="0" indent="0" algn="l" defTabSz="914400" rtl="0" eaLnBrk="1" fontAlgn="auto" latinLnBrk="0" hangingPunct="1">
              <a:lnSpc>
                <a:spcPct val="107000"/>
              </a:lnSpc>
              <a:spcBef>
                <a:spcPts val="600"/>
              </a:spcBef>
              <a:spcAft>
                <a:spcPts val="0"/>
              </a:spcAft>
              <a:buClr>
                <a:srgbClr val="000000"/>
              </a:buClr>
              <a:buSzPts val="2200"/>
              <a:buFont typeface="Montserrat"/>
              <a:buNone/>
              <a:tabLst/>
              <a:defRPr/>
            </a:pPr>
            <a:r>
              <a:rPr lang="en-US" sz="2400" b="1" dirty="0"/>
              <a:t>SPEAKER NOTES</a:t>
            </a:r>
            <a:r>
              <a:rPr lang="en-US" sz="2400" dirty="0"/>
              <a:t>: </a:t>
            </a:r>
          </a:p>
          <a:p>
            <a:pPr marL="0" marR="0" lvl="0" indent="0" algn="l" defTabSz="914400" rtl="0" eaLnBrk="1" fontAlgn="auto" latinLnBrk="0" hangingPunct="1">
              <a:lnSpc>
                <a:spcPct val="107000"/>
              </a:lnSpc>
              <a:spcBef>
                <a:spcPts val="600"/>
              </a:spcBef>
              <a:spcAft>
                <a:spcPts val="0"/>
              </a:spcAft>
              <a:buClr>
                <a:srgbClr val="000000"/>
              </a:buClr>
              <a:buSzPts val="2200"/>
              <a:buFont typeface="Montserrat"/>
              <a:buNone/>
              <a:tabLst/>
              <a:defRPr/>
            </a:pPr>
            <a:r>
              <a:rPr lang="en-US" sz="2400" dirty="0"/>
              <a:t>[Before Activity] We will be looking at behaviors in relation to norms and distinguishing attitudes from norms. You will have 15 minutes to work in your small groups. In these groups, chose one project you know well and work through the five concepts on the left of the box, using the example on the on the right as guidance.</a:t>
            </a:r>
          </a:p>
          <a:p>
            <a:pPr marL="0" marR="0" lvl="0" indent="0" algn="l" defTabSz="914400" rtl="0" eaLnBrk="1" fontAlgn="auto" latinLnBrk="0" hangingPunct="1">
              <a:lnSpc>
                <a:spcPct val="107000"/>
              </a:lnSpc>
              <a:spcBef>
                <a:spcPts val="600"/>
              </a:spcBef>
              <a:spcAft>
                <a:spcPts val="0"/>
              </a:spcAft>
              <a:buClr>
                <a:srgbClr val="000000"/>
              </a:buClr>
              <a:buSzPts val="2200"/>
              <a:buFont typeface="Montserrat"/>
              <a:buNone/>
              <a:tabLst/>
              <a:defRPr/>
            </a:pPr>
            <a:endParaRPr lang="en-US" sz="2400" dirty="0"/>
          </a:p>
          <a:p>
            <a:pPr marL="0" marR="0" lvl="0" indent="0" algn="l" defTabSz="914400" rtl="0" eaLnBrk="1" fontAlgn="auto" latinLnBrk="0" hangingPunct="1">
              <a:lnSpc>
                <a:spcPct val="107000"/>
              </a:lnSpc>
              <a:spcBef>
                <a:spcPts val="600"/>
              </a:spcBef>
              <a:spcAft>
                <a:spcPts val="0"/>
              </a:spcAft>
              <a:buClr>
                <a:srgbClr val="000000"/>
              </a:buClr>
              <a:buSzPts val="2200"/>
              <a:buFont typeface="Montserrat"/>
              <a:buNone/>
              <a:tabLst/>
              <a:defRPr/>
            </a:pPr>
            <a:endParaRPr lang="en-US" sz="2400" dirty="0"/>
          </a:p>
          <a:p>
            <a:pPr marL="0" marR="0" lvl="0" indent="0" algn="l" rtl="0">
              <a:lnSpc>
                <a:spcPct val="107000"/>
              </a:lnSpc>
              <a:spcBef>
                <a:spcPts val="600"/>
              </a:spcBef>
              <a:spcAft>
                <a:spcPts val="0"/>
              </a:spcAft>
              <a:buSzPts val="2200"/>
              <a:buFont typeface="Montserrat"/>
              <a:buNone/>
            </a:pPr>
            <a:endParaRPr lang="en-US" sz="2400" dirty="0"/>
          </a:p>
        </p:txBody>
      </p:sp>
    </p:spTree>
    <p:extLst>
      <p:ext uri="{BB962C8B-B14F-4D97-AF65-F5344CB8AC3E}">
        <p14:creationId xmlns:p14="http://schemas.microsoft.com/office/powerpoint/2010/main" val="39784414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18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lvl="0" indent="0" algn="l" rtl="0">
              <a:lnSpc>
                <a:spcPct val="117999"/>
              </a:lnSpc>
              <a:spcBef>
                <a:spcPts val="0"/>
              </a:spcBef>
              <a:spcAft>
                <a:spcPts val="0"/>
              </a:spcAft>
              <a:buNone/>
            </a:pPr>
            <a:endParaRPr lang="en-US" sz="2000" b="1" dirty="0"/>
          </a:p>
          <a:p>
            <a:pPr marL="0" lvl="0" indent="0" algn="l" rtl="0">
              <a:lnSpc>
                <a:spcPct val="117999"/>
              </a:lnSpc>
              <a:spcBef>
                <a:spcPts val="0"/>
              </a:spcBef>
              <a:spcAft>
                <a:spcPts val="0"/>
              </a:spcAft>
              <a:buNone/>
            </a:pPr>
            <a:r>
              <a:rPr lang="en-US" sz="2000" b="1" dirty="0"/>
              <a:t>NOTE TO FACILITATOR</a:t>
            </a:r>
            <a:r>
              <a:rPr lang="en-US" sz="2000" dirty="0"/>
              <a:t>: Send</a:t>
            </a:r>
            <a:r>
              <a:rPr lang="en-US" sz="2000" baseline="0" dirty="0"/>
              <a:t> participants to breakout rooms and activate the Google sheet.</a:t>
            </a:r>
            <a:endParaRPr lang="en-US" sz="2000" dirty="0"/>
          </a:p>
        </p:txBody>
      </p:sp>
    </p:spTree>
    <p:extLst>
      <p:ext uri="{BB962C8B-B14F-4D97-AF65-F5344CB8AC3E}">
        <p14:creationId xmlns:p14="http://schemas.microsoft.com/office/powerpoint/2010/main" val="24662482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32" name="Google Shape;832;p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18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lvl="0" indent="0" algn="l" rtl="0">
              <a:lnSpc>
                <a:spcPct val="117999"/>
              </a:lnSpc>
              <a:spcBef>
                <a:spcPts val="0"/>
              </a:spcBef>
              <a:spcAft>
                <a:spcPts val="0"/>
              </a:spcAft>
              <a:buNone/>
            </a:pPr>
            <a:endParaRPr lang="en-US" sz="2000" b="1" dirty="0"/>
          </a:p>
          <a:p>
            <a:pPr marL="0" lvl="0" indent="0" algn="l" rtl="0">
              <a:lnSpc>
                <a:spcPct val="117999"/>
              </a:lnSpc>
              <a:spcBef>
                <a:spcPts val="0"/>
              </a:spcBef>
              <a:spcAft>
                <a:spcPts val="0"/>
              </a:spcAft>
              <a:buNone/>
            </a:pPr>
            <a:r>
              <a:rPr lang="en-US" sz="2000" b="1" dirty="0"/>
              <a:t>NOTE TO FACILITATOR: </a:t>
            </a:r>
            <a:r>
              <a:rPr lang="en-US" sz="2000" b="0" dirty="0"/>
              <a:t>This is an animated slide.</a:t>
            </a:r>
            <a:endParaRPr lang="en-US" sz="2000" b="1" dirty="0"/>
          </a:p>
          <a:p>
            <a:pPr marL="0" lvl="0" indent="0" algn="l" rtl="0">
              <a:lnSpc>
                <a:spcPct val="117999"/>
              </a:lnSpc>
              <a:spcBef>
                <a:spcPts val="0"/>
              </a:spcBef>
              <a:spcAft>
                <a:spcPts val="0"/>
              </a:spcAft>
              <a:buNone/>
            </a:pPr>
            <a:endParaRPr lang="en-US" sz="2000" b="0" dirty="0"/>
          </a:p>
          <a:p>
            <a:pPr marL="0" lvl="0" indent="0" algn="l" rtl="0">
              <a:lnSpc>
                <a:spcPct val="117999"/>
              </a:lnSpc>
              <a:spcBef>
                <a:spcPts val="0"/>
              </a:spcBef>
              <a:spcAft>
                <a:spcPts val="0"/>
              </a:spcAft>
              <a:buNone/>
            </a:pPr>
            <a:r>
              <a:rPr lang="en-US" sz="2000" b="1" dirty="0"/>
              <a:t>SPEAKER NOTES: </a:t>
            </a:r>
            <a:r>
              <a:rPr lang="en-US" sz="2000" dirty="0"/>
              <a:t>As we close this session one final thought. We know that norms do not control everything, including specific behaviors. So here is a question.</a:t>
            </a:r>
          </a:p>
          <a:p>
            <a:pPr marL="0" lvl="0" indent="0" algn="l" rtl="0">
              <a:lnSpc>
                <a:spcPct val="117999"/>
              </a:lnSpc>
              <a:spcBef>
                <a:spcPts val="0"/>
              </a:spcBef>
              <a:spcAft>
                <a:spcPts val="0"/>
              </a:spcAft>
              <a:buNone/>
            </a:pPr>
            <a:endParaRPr lang="en-US" sz="2000" dirty="0"/>
          </a:p>
          <a:p>
            <a:pPr marL="0" lvl="0" indent="0" algn="l" rtl="0">
              <a:lnSpc>
                <a:spcPct val="117999"/>
              </a:lnSpc>
              <a:spcBef>
                <a:spcPts val="0"/>
              </a:spcBef>
              <a:spcAft>
                <a:spcPts val="0"/>
              </a:spcAft>
              <a:buNone/>
            </a:pPr>
            <a:r>
              <a:rPr lang="en-US" sz="2000" u="sng" dirty="0"/>
              <a:t>Animation 1: </a:t>
            </a:r>
            <a:r>
              <a:rPr lang="en-US" sz="2000" dirty="0"/>
              <a:t>[Show picture and question.] Let’s return to this image and look at the group of women carrying water in the background. Why do people (these women) comply with norm (only women carry water), even if they disagree?</a:t>
            </a:r>
          </a:p>
          <a:p>
            <a:pPr marL="0" lvl="0" indent="0" algn="l" rtl="0">
              <a:lnSpc>
                <a:spcPct val="117999"/>
              </a:lnSpc>
              <a:spcBef>
                <a:spcPts val="0"/>
              </a:spcBef>
              <a:spcAft>
                <a:spcPts val="0"/>
              </a:spcAft>
              <a:buNone/>
            </a:pPr>
            <a:endParaRPr lang="en-US" sz="2000" dirty="0"/>
          </a:p>
          <a:p>
            <a:pPr marL="0" lvl="0" indent="0" algn="l" rtl="0">
              <a:lnSpc>
                <a:spcPct val="117999"/>
              </a:lnSpc>
              <a:spcBef>
                <a:spcPts val="0"/>
              </a:spcBef>
              <a:spcAft>
                <a:spcPts val="0"/>
              </a:spcAft>
              <a:buNone/>
            </a:pPr>
            <a:r>
              <a:rPr lang="en-US" sz="2000" u="sng" dirty="0"/>
              <a:t>Animation 2</a:t>
            </a:r>
            <a:r>
              <a:rPr lang="en-US" sz="2000" dirty="0"/>
              <a:t>: Show possible answers.</a:t>
            </a:r>
          </a:p>
          <a:p>
            <a:pPr marL="0" lvl="0" indent="0" algn="l" rtl="0">
              <a:lnSpc>
                <a:spcPct val="117999"/>
              </a:lnSpc>
              <a:spcBef>
                <a:spcPts val="0"/>
              </a:spcBef>
              <a:spcAft>
                <a:spcPts val="0"/>
              </a:spcAft>
              <a:buNone/>
            </a:pPr>
            <a:endParaRPr lang="en-US" sz="2000" dirty="0"/>
          </a:p>
          <a:p>
            <a:pPr marL="0" lvl="0" indent="0" algn="l" rtl="0">
              <a:lnSpc>
                <a:spcPct val="117999"/>
              </a:lnSpc>
              <a:spcBef>
                <a:spcPts val="0"/>
              </a:spcBef>
              <a:spcAft>
                <a:spcPts val="0"/>
              </a:spcAft>
              <a:buNone/>
            </a:pPr>
            <a:r>
              <a:rPr lang="en-US" sz="2000" dirty="0"/>
              <a:t>ALTERNATIVE EXERCISE: Use a clip from </a:t>
            </a:r>
            <a:r>
              <a:rPr lang="en-US" sz="2000" i="1" dirty="0"/>
              <a:t>Grease</a:t>
            </a:r>
            <a:r>
              <a:rPr lang="en-US" sz="2000" dirty="0"/>
              <a:t> or a Bollywood or Nollywood clip that shows gender norms in play. Use a similar line of questioning to unpack gender norms (in this case).</a:t>
            </a:r>
          </a:p>
          <a:p>
            <a:pPr marL="0" lvl="0" indent="0" algn="l" rtl="0">
              <a:lnSpc>
                <a:spcPct val="117999"/>
              </a:lnSpc>
              <a:spcBef>
                <a:spcPts val="0"/>
              </a:spcBef>
              <a:spcAft>
                <a:spcPts val="0"/>
              </a:spcAft>
              <a:buNone/>
            </a:pPr>
            <a:endParaRPr lang="en-US" sz="2000" dirty="0"/>
          </a:p>
          <a:p>
            <a:pPr marL="0" lvl="0" indent="0" algn="l" rtl="0">
              <a:lnSpc>
                <a:spcPct val="117999"/>
              </a:lnSpc>
              <a:spcBef>
                <a:spcPts val="0"/>
              </a:spcBef>
              <a:spcAft>
                <a:spcPts val="0"/>
              </a:spcAft>
              <a:buNone/>
            </a:pPr>
            <a:r>
              <a:rPr lang="en-US" sz="2000" dirty="0"/>
              <a:t>ALTERNATIVE EXERCISE: Use a different photo that is typical of what participants may see in their typical home settings, one that allows discussion of norms that most people follow, by whom and why norms get broken, sanctions for not adhering, and (if it comes up) how not only norms influence behavior, but also economic conditions, etc.</a:t>
            </a:r>
          </a:p>
          <a:p>
            <a:pPr marL="0" lvl="0" indent="0" algn="l" rtl="0">
              <a:lnSpc>
                <a:spcPct val="117999"/>
              </a:lnSpc>
              <a:spcBef>
                <a:spcPts val="0"/>
              </a:spcBef>
              <a:spcAft>
                <a:spcPts val="0"/>
              </a:spcAft>
              <a:buNone/>
            </a:pPr>
            <a:endParaRPr lang="en-US" sz="2000" dirty="0"/>
          </a:p>
        </p:txBody>
      </p:sp>
    </p:spTree>
    <p:extLst>
      <p:ext uri="{BB962C8B-B14F-4D97-AF65-F5344CB8AC3E}">
        <p14:creationId xmlns:p14="http://schemas.microsoft.com/office/powerpoint/2010/main" val="245001707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11" name="Google Shape;1011;p2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Read slide content and comment that people live their lives within a social context. Their attitudes/beliefs influence norms norms. Norms influence attitudes and beliefs. Yet all influence behaviors.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It’s complex, and the first thing to do is to be able to distinguish different influences, as that allows us to build better programs focused on social and behavior change </a:t>
            </a:r>
            <a:endParaRPr sz="2200" b="0" i="0" dirty="0">
              <a:latin typeface="Helvetica Neue"/>
              <a:ea typeface="Helvetica Neue"/>
              <a:cs typeface="Helvetica Neue"/>
              <a:sym typeface="Helvetica Neue"/>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18" name="Google Shape;1018;p2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Here are some examples of the interplay between norms, attitudes, and sanctions. The first example, the behavior of slapping children, is influenced by attitudes, sanctions, and norms that all interact.</a:t>
            </a:r>
          </a:p>
          <a:p>
            <a:r>
              <a:rPr lang="en-US" sz="2200" b="0" i="0" u="none" strike="noStrike" cap="none" dirty="0">
                <a:solidFill>
                  <a:srgbClr val="000000"/>
                </a:solidFill>
                <a:effectLst/>
                <a:latin typeface="Helvetica Neue"/>
                <a:ea typeface="Helvetica Neue"/>
                <a:cs typeface="Helvetica Neue"/>
                <a:sym typeface="Helvetica Neue"/>
              </a:rPr>
              <a:t> </a:t>
            </a:r>
          </a:p>
          <a:p>
            <a:r>
              <a:rPr lang="en-US" sz="2200" b="0" i="0" u="none" strike="noStrike" cap="none" dirty="0">
                <a:solidFill>
                  <a:srgbClr val="000000"/>
                </a:solidFill>
                <a:effectLst/>
                <a:latin typeface="Helvetica Neue"/>
                <a:ea typeface="Helvetica Neue"/>
                <a:cs typeface="Helvetica Neue"/>
                <a:sym typeface="Helvetica Neue"/>
              </a:rPr>
              <a:t>[Read slide.]</a:t>
            </a:r>
            <a:endParaRPr sz="2200" b="0" i="0" dirty="0">
              <a:latin typeface="Helvetica Neue"/>
              <a:ea typeface="Helvetica Neue"/>
              <a:cs typeface="Helvetica Neue"/>
              <a:sym typeface="Helvetica Neue"/>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
        <p:cNvGrpSpPr/>
        <p:nvPr/>
      </p:nvGrpSpPr>
      <p:grpSpPr>
        <a:xfrm>
          <a:off x="0" y="0"/>
          <a:ext cx="0" cy="0"/>
          <a:chOff x="0" y="0"/>
          <a:chExt cx="0" cy="0"/>
        </a:xfrm>
      </p:grpSpPr>
      <p:sp>
        <p:nvSpPr>
          <p:cNvPr id="1024" name="Google Shape;1024;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25" name="Google Shape;1025;p2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
        <p:cNvGrpSpPr/>
        <p:nvPr/>
      </p:nvGrpSpPr>
      <p:grpSpPr>
        <a:xfrm>
          <a:off x="0" y="0"/>
          <a:ext cx="0" cy="0"/>
          <a:chOff x="0" y="0"/>
          <a:chExt cx="0" cy="0"/>
        </a:xfrm>
      </p:grpSpPr>
      <p:sp>
        <p:nvSpPr>
          <p:cNvPr id="1030" name="Google Shape;1030;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31" name="Google Shape;1031;p2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rtl="0">
              <a:lnSpc>
                <a:spcPct val="117999"/>
              </a:lnSpc>
              <a:spcBef>
                <a:spcPts val="0"/>
              </a:spcBef>
              <a:spcAft>
                <a:spcPts val="0"/>
              </a:spcAft>
              <a:buSzPts val="2200"/>
              <a:buFont typeface="Helvetica Neue"/>
              <a:buNone/>
            </a:pPr>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This is a repeat of the earlier slide, to remind us how norms influence behaviors, actually as a range of behavioral outcomes.</a:t>
            </a:r>
            <a:r>
              <a:rPr lang="en-US" dirty="0">
                <a:effectLst/>
              </a:rPr>
              <a:t> </a:t>
            </a: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1" noProof="0" dirty="0"/>
              <a:t>VIRTUAL</a:t>
            </a:r>
            <a:r>
              <a:rPr lang="en-US" b="1" baseline="0" noProof="0" dirty="0"/>
              <a:t> </a:t>
            </a:r>
            <a:r>
              <a:rPr lang="en-US" b="1" noProof="0" dirty="0"/>
              <a:t>NOTE</a:t>
            </a:r>
            <a:r>
              <a:rPr lang="en-US" b="1" baseline="0" noProof="0" dirty="0"/>
              <a:t> TO FACILITATOR: </a:t>
            </a:r>
            <a:r>
              <a:rPr lang="en-US" b="0" baseline="0" noProof="0" dirty="0"/>
              <a:t>Using either the chat, or asking participants to unmute, ask the participants to introduce themselves. </a:t>
            </a:r>
            <a:r>
              <a:rPr lang="en-US" b="0" u="sng" baseline="0" noProof="0" dirty="0"/>
              <a:t>Optional</a:t>
            </a:r>
            <a:r>
              <a:rPr lang="en-US" b="0" baseline="0" noProof="0" dirty="0"/>
              <a:t>: Ask them to include one thing they hope to learn about social norms.</a:t>
            </a:r>
            <a:r>
              <a:rPr lang="en-US" dirty="0"/>
              <a:t> </a:t>
            </a:r>
          </a:p>
        </p:txBody>
      </p:sp>
    </p:spTree>
    <p:extLst>
      <p:ext uri="{BB962C8B-B14F-4D97-AF65-F5344CB8AC3E}">
        <p14:creationId xmlns:p14="http://schemas.microsoft.com/office/powerpoint/2010/main" val="41451011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
        <p:cNvGrpSpPr/>
        <p:nvPr/>
      </p:nvGrpSpPr>
      <p:grpSpPr>
        <a:xfrm>
          <a:off x="0" y="0"/>
          <a:ext cx="0" cy="0"/>
          <a:chOff x="0" y="0"/>
          <a:chExt cx="0" cy="0"/>
        </a:xfrm>
      </p:grpSpPr>
      <p:sp>
        <p:nvSpPr>
          <p:cNvPr id="1052" name="Google Shape;1052;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53" name="Google Shape;1053;p3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This diagram shows a general socioecological model, with the speaker notes providing examples related to GBV. Speaker note text can be swapped with other examples relevant to the participants.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b="1" dirty="0"/>
              <a:t>SPEAKER NOTES:</a:t>
            </a:r>
            <a:endParaRPr dirty="0"/>
          </a:p>
          <a:p>
            <a:pPr marL="0" lvl="0" indent="0" algn="l" rtl="0">
              <a:lnSpc>
                <a:spcPct val="117999"/>
              </a:lnSpc>
              <a:spcBef>
                <a:spcPts val="0"/>
              </a:spcBef>
              <a:spcAft>
                <a:spcPts val="0"/>
              </a:spcAft>
              <a:buNone/>
            </a:pPr>
            <a:r>
              <a:rPr lang="en-US" dirty="0"/>
              <a:t>To think about the norms within the socioecological model, this visual illustrates how social norms permeate all levels of society. Let's walk through the socioecological model using violence prevention as an example.</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At the individual level, you see attitudes and beliefs related to violence. </a:t>
            </a: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At the relationship level are expectations related to appropriate sexual behavior among peers or physical violence in the household. </a:t>
            </a:r>
          </a:p>
          <a:p>
            <a:r>
              <a:rPr lang="en-US" sz="2200" b="0" i="0" u="none" strike="noStrike" cap="none" dirty="0">
                <a:solidFill>
                  <a:srgbClr val="000000"/>
                </a:solidFill>
                <a:effectLst/>
                <a:latin typeface="Helvetica Neue"/>
                <a:ea typeface="Helvetica Neue"/>
                <a:cs typeface="Helvetica Neue"/>
                <a:sym typeface="Helvetica Neue"/>
              </a:rPr>
              <a:t> </a:t>
            </a:r>
          </a:p>
          <a:p>
            <a:pPr marL="0" lvl="0" indent="0" algn="l" rtl="0">
              <a:lnSpc>
                <a:spcPct val="117999"/>
              </a:lnSpc>
              <a:spcBef>
                <a:spcPts val="0"/>
              </a:spcBef>
              <a:spcAft>
                <a:spcPts val="0"/>
              </a:spcAft>
              <a:buNone/>
            </a:pPr>
            <a:r>
              <a:rPr lang="en-US" dirty="0"/>
              <a:t>At the community level there are normative expectations that tolerate or oppose sexual violence under certain conditions and that also play out in responses by kinship networks, religious leaders, police, or legal systems.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At the social level underlying inequalities based on gender, religious beliefs, or economic policies all play a role in encouraging or preventing violence.</a:t>
            </a:r>
            <a:endParaRPr dirty="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
        <p:cNvGrpSpPr/>
        <p:nvPr/>
      </p:nvGrpSpPr>
      <p:grpSpPr>
        <a:xfrm>
          <a:off x="0" y="0"/>
          <a:ext cx="0" cy="0"/>
          <a:chOff x="0" y="0"/>
          <a:chExt cx="0" cy="0"/>
        </a:xfrm>
      </p:grpSpPr>
      <p:sp>
        <p:nvSpPr>
          <p:cNvPr id="1060" name="Google Shape;1060;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61" name="Google Shape;1061;p3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a:t>
            </a:r>
            <a:r>
              <a:rPr lang="en-US" dirty="0"/>
              <a:t>: This bring us to The Flower.</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A sort of inversion of the social ecological model, the Flower visual more clearly defines power and social and gender norms at the heart of the ecosystem. Power and social norms are manifested in the different petals—at individual, institutional, services/resources, and society levels.</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Social norms reinforce power status (often power-holders are defined by gender, age, ethnic group).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When projects aim to shift norms, they are essentially changing the balance of power or, more precisely, the power of current power holders. This may result in push back or unexpected consequences.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r>
              <a:rPr lang="en-US" dirty="0"/>
              <a:t>Because power is at the center, one can assume power holders are operating within and between petals.</a:t>
            </a:r>
            <a:endParaRPr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
        <p:cNvGrpSpPr/>
        <p:nvPr/>
      </p:nvGrpSpPr>
      <p:grpSpPr>
        <a:xfrm>
          <a:off x="0" y="0"/>
          <a:ext cx="0" cy="0"/>
          <a:chOff x="0" y="0"/>
          <a:chExt cx="0" cy="0"/>
        </a:xfrm>
      </p:grpSpPr>
      <p:sp>
        <p:nvSpPr>
          <p:cNvPr id="1024" name="Google Shape;1024;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25" name="Google Shape;1025;p2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a:p>
        </p:txBody>
      </p:sp>
    </p:spTree>
    <p:extLst>
      <p:ext uri="{BB962C8B-B14F-4D97-AF65-F5344CB8AC3E}">
        <p14:creationId xmlns:p14="http://schemas.microsoft.com/office/powerpoint/2010/main" val="78144137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
        <p:cNvGrpSpPr/>
        <p:nvPr/>
      </p:nvGrpSpPr>
      <p:grpSpPr>
        <a:xfrm>
          <a:off x="0" y="0"/>
          <a:ext cx="0" cy="0"/>
          <a:chOff x="0" y="0"/>
          <a:chExt cx="0" cy="0"/>
        </a:xfrm>
      </p:grpSpPr>
      <p:sp>
        <p:nvSpPr>
          <p:cNvPr id="1106" name="Google Shape;1106;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07" name="Google Shape;1107;p3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Before delving into specific examples, let’s identify the important benefits of adding a social norms focus into SBC programs.</a:t>
            </a:r>
          </a:p>
          <a:p>
            <a:pPr lvl="0"/>
            <a:endParaRPr lang="en-US" sz="2200" b="0" i="0" u="none" strike="noStrike" cap="none" dirty="0">
              <a:solidFill>
                <a:srgbClr val="000000"/>
              </a:solidFill>
              <a:effectLst/>
              <a:latin typeface="Helvetica Neue"/>
              <a:ea typeface="Helvetica Neue"/>
              <a:cs typeface="Helvetica Neue"/>
              <a:sym typeface="Helvetica Neue"/>
            </a:endParaRP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An enabling environment will support sustained change at scale.</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The same norms often drive behaviors within and across sectors. </a:t>
            </a: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A social norms focus provides opportunities for collaboration across sectors and allows leveraging of resources that can increase program efficiency. </a:t>
            </a:r>
          </a:p>
          <a:p>
            <a:pPr marL="571500" lvl="0" indent="-342900">
              <a:buFont typeface="Arial" panose="020B0604020202020204" pitchFamily="34" charset="0"/>
              <a:buChar char="•"/>
            </a:pPr>
            <a:endParaRPr lang="en-US" sz="2200" b="0" i="0" u="none" strike="noStrike" cap="none" dirty="0">
              <a:solidFill>
                <a:srgbClr val="000000"/>
              </a:solidFill>
              <a:effectLst/>
              <a:latin typeface="Helvetica Neue"/>
              <a:ea typeface="Helvetica Neue"/>
              <a:cs typeface="Helvetica Neue"/>
              <a:sym typeface="Helvetica Neue"/>
            </a:endParaRPr>
          </a:p>
          <a:p>
            <a:pPr marL="228600" lvl="0" indent="0">
              <a:buFont typeface="Arial" panose="020B0604020202020204" pitchFamily="34" charset="0"/>
              <a:buNone/>
            </a:pPr>
            <a:r>
              <a:rPr lang="en-US" sz="2200" b="0" i="0" u="none" strike="noStrike" cap="none" dirty="0">
                <a:solidFill>
                  <a:srgbClr val="000000"/>
                </a:solidFill>
                <a:effectLst/>
                <a:latin typeface="Helvetica Neue"/>
                <a:ea typeface="Helvetica Neue"/>
                <a:cs typeface="Helvetica Neue"/>
                <a:sym typeface="Helvetica Neue"/>
              </a:rPr>
              <a:t>We’ll talk about each of these in more detail, starting with different techniques.</a:t>
            </a:r>
          </a:p>
          <a:p>
            <a:endParaRPr lang="en-US" sz="2200" b="1" i="0" u="none" strike="noStrike" cap="none" dirty="0">
              <a:solidFill>
                <a:srgbClr val="000000"/>
              </a:solidFill>
              <a:effectLst/>
              <a:latin typeface="Helvetica Neue"/>
              <a:ea typeface="Helvetica Neue"/>
              <a:cs typeface="Helvetica Neue"/>
              <a:sym typeface="Helvetica Neue"/>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70" name="Google Shape;970;p2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2200" b="1" i="0" u="none" strike="noStrike" cap="none" dirty="0">
                <a:solidFill>
                  <a:srgbClr val="000000"/>
                </a:solidFill>
                <a:effectLst/>
                <a:latin typeface="Helvetica Neue"/>
                <a:ea typeface="Helvetica Neue"/>
                <a:cs typeface="Helvetica Neue"/>
                <a:sym typeface="Helvetica Neue"/>
              </a:rPr>
              <a:t>SPEAKER NOTES:</a:t>
            </a:r>
            <a:r>
              <a:rPr lang="en-US" sz="2200" b="0" i="0" u="none" strike="noStrike" cap="none" dirty="0">
                <a:solidFill>
                  <a:srgbClr val="000000"/>
                </a:solidFill>
                <a:effectLst/>
                <a:latin typeface="Helvetica Neue"/>
                <a:ea typeface="Helvetica Neue"/>
                <a:cs typeface="Helvetica Neue"/>
                <a:sym typeface="Helvetica Neue"/>
              </a:rPr>
              <a:t> </a:t>
            </a:r>
          </a:p>
          <a:p>
            <a:pPr marL="0" lvl="0" indent="0" algn="l" rtl="0">
              <a:lnSpc>
                <a:spcPct val="117999"/>
              </a:lnSpc>
              <a:spcBef>
                <a:spcPts val="0"/>
              </a:spcBef>
              <a:spcAft>
                <a:spcPts val="0"/>
              </a:spcAft>
              <a:buNone/>
            </a:pP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Here’s a quick introduction to </a:t>
            </a:r>
            <a:r>
              <a:rPr lang="en-US" sz="2200" b="0" i="0" u="none" strike="noStrike" cap="none" dirty="0" err="1">
                <a:solidFill>
                  <a:srgbClr val="000000"/>
                </a:solidFill>
                <a:effectLst/>
                <a:latin typeface="Helvetica Neue"/>
                <a:ea typeface="Helvetica Neue"/>
                <a:cs typeface="Helvetica Neue"/>
                <a:sym typeface="Helvetica Neue"/>
              </a:rPr>
              <a:t>Tekponon</a:t>
            </a:r>
            <a:r>
              <a:rPr lang="en-US" sz="2200" b="0" i="0" u="none" strike="noStrike" cap="none" dirty="0">
                <a:solidFill>
                  <a:srgbClr val="000000"/>
                </a:solidFill>
                <a:effectLst/>
                <a:latin typeface="Helvetica Neue"/>
                <a:ea typeface="Helvetica Neue"/>
                <a:cs typeface="Helvetica Neue"/>
                <a:sym typeface="Helvetica Neue"/>
              </a:rPr>
              <a:t> </a:t>
            </a:r>
            <a:r>
              <a:rPr lang="en-US" sz="2200" b="0" i="0" u="none" strike="noStrike" cap="none" dirty="0" err="1">
                <a:solidFill>
                  <a:srgbClr val="000000"/>
                </a:solidFill>
                <a:effectLst/>
                <a:latin typeface="Helvetica Neue"/>
                <a:ea typeface="Helvetica Neue"/>
                <a:cs typeface="Helvetica Neue"/>
                <a:sym typeface="Helvetica Neue"/>
              </a:rPr>
              <a:t>Jikuagou</a:t>
            </a:r>
            <a:r>
              <a:rPr lang="en-US" sz="2200" b="0" i="0" u="none" strike="noStrike" cap="none" dirty="0">
                <a:solidFill>
                  <a:srgbClr val="000000"/>
                </a:solidFill>
                <a:effectLst/>
                <a:latin typeface="Helvetica Neue"/>
                <a:ea typeface="Helvetica Neue"/>
                <a:cs typeface="Helvetica Neue"/>
                <a:sym typeface="Helvetica Neue"/>
              </a:rPr>
              <a:t>, or TJ, a USAID-funded norms-shifting intervention to address low modern family planning uptake in Benin. TJ was implemented by IRH with CARE International and Plan International between 2010-2017. </a:t>
            </a:r>
            <a:endParaRPr dirty="0"/>
          </a:p>
        </p:txBody>
      </p:sp>
    </p:spTree>
    <p:extLst>
      <p:ext uri="{BB962C8B-B14F-4D97-AF65-F5344CB8AC3E}">
        <p14:creationId xmlns:p14="http://schemas.microsoft.com/office/powerpoint/2010/main" val="322164487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3"/>
        <p:cNvGrpSpPr/>
        <p:nvPr/>
      </p:nvGrpSpPr>
      <p:grpSpPr>
        <a:xfrm>
          <a:off x="0" y="0"/>
          <a:ext cx="0" cy="0"/>
          <a:chOff x="0" y="0"/>
          <a:chExt cx="0" cy="0"/>
        </a:xfrm>
      </p:grpSpPr>
      <p:sp>
        <p:nvSpPr>
          <p:cNvPr id="1124" name="Google Shape;1124;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25" name="Google Shape;1125;p3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200" b="1" i="0" u="none" strike="noStrike" cap="none" dirty="0">
                <a:solidFill>
                  <a:srgbClr val="000000"/>
                </a:solidFill>
                <a:effectLst/>
                <a:latin typeface="Helvetica Neue"/>
                <a:ea typeface="Helvetica Neue"/>
                <a:cs typeface="Helvetica Neue"/>
                <a:sym typeface="Helvetica Neue"/>
              </a:rPr>
              <a:t>SPEAKER NOTES</a:t>
            </a:r>
            <a:r>
              <a:rPr lang="en-US" sz="2200" b="1" i="0" u="none" strike="noStrike" cap="none" baseline="0" dirty="0">
                <a:solidFill>
                  <a:srgbClr val="000000"/>
                </a:solidFill>
                <a:effectLst/>
                <a:latin typeface="Helvetica Neue"/>
                <a:ea typeface="Helvetica Neue"/>
                <a:cs typeface="Helvetica Neue"/>
                <a:sym typeface="Helvetica Neue"/>
              </a:rPr>
              <a:t>: </a:t>
            </a:r>
          </a:p>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endParaRPr lang="en-US" sz="2200" b="1" i="0" u="none" strike="noStrike" cap="none" baseline="0" dirty="0">
              <a:solidFill>
                <a:srgbClr val="000000"/>
              </a:solidFill>
              <a:effectLst/>
              <a:latin typeface="Helvetica Neue"/>
              <a:ea typeface="Helvetica Neue"/>
              <a:cs typeface="Helvetica Neue"/>
              <a:sym typeface="Helvetica Neue"/>
            </a:endParaRPr>
          </a:p>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200" b="0" i="0" u="none" strike="noStrike" cap="none" dirty="0">
                <a:solidFill>
                  <a:srgbClr val="000000"/>
                </a:solidFill>
                <a:effectLst/>
                <a:latin typeface="Helvetica Neue"/>
                <a:ea typeface="Helvetica Neue"/>
                <a:cs typeface="Helvetica Neue"/>
                <a:sym typeface="Helvetica Neue"/>
              </a:rPr>
              <a:t>The norms focus of TJ was to reduce normative barriers by breaking communication taboos and shifting reproductive health-related gender roles. The value-add of the TJ norms focus was both in family planning outcomes, as well as cross-sectoral benefits from TJ’s integration into non-family planning projects. </a:t>
            </a:r>
          </a:p>
          <a:p>
            <a:pPr marL="0" lvl="0" indent="0" algn="l" rtl="0">
              <a:lnSpc>
                <a:spcPct val="117999"/>
              </a:lnSpc>
              <a:spcBef>
                <a:spcPts val="0"/>
              </a:spcBef>
              <a:spcAft>
                <a:spcPts val="0"/>
              </a:spcAft>
              <a:buNone/>
            </a:pPr>
            <a:endParaRPr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32" name="Google Shape;1132;p3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a:t>
            </a:r>
            <a:r>
              <a:rPr lang="en-US" dirty="0"/>
              <a:t>: </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dirty="0"/>
              <a:t>TJ worked through social connections to reduce the barriers that lead to unmet need. Many demand-creation efforts focus on improving knowledge and attitudes, forgetting the social barriers to people acting on their desire to space births using modern methods. For TJ, formative research had identified and found the importance of gender and social norms related to gender roles that underlay the high unmet need in TJ communities.</a:t>
            </a:r>
          </a:p>
          <a:p>
            <a:pPr marL="0" lvl="0" indent="0" algn="l" rtl="0">
              <a:lnSpc>
                <a:spcPct val="117999"/>
              </a:lnSpc>
              <a:spcBef>
                <a:spcPts val="0"/>
              </a:spcBef>
              <a:spcAft>
                <a:spcPts val="0"/>
              </a:spcAft>
              <a:buNone/>
            </a:pPr>
            <a:r>
              <a:rPr lang="en-US" dirty="0"/>
              <a:t> The goal of TJ was to create a social environment that enabled married couples to achieve their fertility desires, including by using modern methods of family planning. It was implemented by four local NGOs interested in integrating family planning into their work. The components of the intervention that helped accomplish this were:</a:t>
            </a:r>
          </a:p>
          <a:p>
            <a:pPr marL="342900" lvl="0" indent="-342900" algn="l" rtl="0">
              <a:lnSpc>
                <a:spcPct val="117999"/>
              </a:lnSpc>
              <a:spcBef>
                <a:spcPts val="0"/>
              </a:spcBef>
              <a:spcAft>
                <a:spcPts val="0"/>
              </a:spcAft>
              <a:buFont typeface="Arial" panose="020B0604020202020204" pitchFamily="34" charset="0"/>
              <a:buChar char="•"/>
            </a:pPr>
            <a:r>
              <a:rPr lang="en-US" dirty="0"/>
              <a:t>Social mapping with communities, to identify highly influential social groups for family planning behaviors through which to implement intervention activities</a:t>
            </a:r>
          </a:p>
          <a:p>
            <a:pPr marL="342900" lvl="0" indent="-342900" algn="l" rtl="0">
              <a:lnSpc>
                <a:spcPct val="117999"/>
              </a:lnSpc>
              <a:spcBef>
                <a:spcPts val="0"/>
              </a:spcBef>
              <a:spcAft>
                <a:spcPts val="0"/>
              </a:spcAft>
              <a:buFont typeface="Arial" panose="020B0604020202020204" pitchFamily="34" charset="0"/>
              <a:buChar char="•"/>
            </a:pPr>
            <a:r>
              <a:rPr lang="en-US" dirty="0"/>
              <a:t>Support influential groups in critical and reflective dialogue about social and gender norm barriers and taboos related to family planning </a:t>
            </a:r>
          </a:p>
          <a:p>
            <a:pPr marL="342900" lvl="0" indent="-342900" algn="l" rtl="0">
              <a:lnSpc>
                <a:spcPct val="117999"/>
              </a:lnSpc>
              <a:spcBef>
                <a:spcPts val="0"/>
              </a:spcBef>
              <a:spcAft>
                <a:spcPts val="0"/>
              </a:spcAft>
              <a:buFont typeface="Arial" panose="020B0604020202020204" pitchFamily="34" charset="0"/>
              <a:buChar char="•"/>
            </a:pPr>
            <a:r>
              <a:rPr lang="en-US" dirty="0"/>
              <a:t>Encourage influential individuals to diffuse new ideas about family planning, share information about barriers to family planning, and mobilize ongoing public dialogue </a:t>
            </a:r>
          </a:p>
          <a:p>
            <a:pPr marL="342900" lvl="0" indent="-342900" algn="l" rtl="0">
              <a:lnSpc>
                <a:spcPct val="117999"/>
              </a:lnSpc>
              <a:spcBef>
                <a:spcPts val="0"/>
              </a:spcBef>
              <a:spcAft>
                <a:spcPts val="0"/>
              </a:spcAft>
              <a:buFont typeface="Arial" panose="020B0604020202020204" pitchFamily="34" charset="0"/>
              <a:buChar char="•"/>
            </a:pPr>
            <a:r>
              <a:rPr lang="en-US" dirty="0"/>
              <a:t>Link family planning providers with influential groups, allowing correct information about methods and services to flow through influential networks, and encourage their communities to seek information and services</a:t>
            </a:r>
          </a:p>
          <a:p>
            <a:pPr marL="342900" lvl="0" indent="-342900" algn="l" rtl="0">
              <a:lnSpc>
                <a:spcPct val="117999"/>
              </a:lnSpc>
              <a:spcBef>
                <a:spcPts val="0"/>
              </a:spcBef>
              <a:spcAft>
                <a:spcPts val="0"/>
              </a:spcAft>
              <a:buFont typeface="Arial" panose="020B0604020202020204" pitchFamily="34" charset="0"/>
              <a:buChar char="•"/>
            </a:pPr>
            <a:r>
              <a:rPr lang="en-US" dirty="0"/>
              <a:t>Use radio to expand reach of these new ideas, and build an broader enabling normative environment.</a:t>
            </a:r>
          </a:p>
          <a:p>
            <a:pPr marL="0" lvl="0" indent="0" algn="l" rtl="0">
              <a:lnSpc>
                <a:spcPct val="117999"/>
              </a:lnSpc>
              <a:spcBef>
                <a:spcPts val="0"/>
              </a:spcBef>
              <a:spcAft>
                <a:spcPts val="0"/>
              </a:spcAft>
              <a:buNone/>
            </a:pPr>
            <a:endParaRPr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7"/>
        <p:cNvGrpSpPr/>
        <p:nvPr/>
      </p:nvGrpSpPr>
      <p:grpSpPr>
        <a:xfrm>
          <a:off x="0" y="0"/>
          <a:ext cx="0" cy="0"/>
          <a:chOff x="0" y="0"/>
          <a:chExt cx="0" cy="0"/>
        </a:xfrm>
      </p:grpSpPr>
      <p:sp>
        <p:nvSpPr>
          <p:cNvPr id="1138" name="Google Shape;1138;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39" name="Google Shape;1139;p4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2200" b="1" i="0" u="none" strike="noStrike" cap="none" dirty="0">
                <a:solidFill>
                  <a:srgbClr val="000000"/>
                </a:solidFill>
                <a:effectLst/>
                <a:latin typeface="Helvetica Neue"/>
                <a:ea typeface="Helvetica Neue"/>
                <a:cs typeface="Helvetica Neue"/>
                <a:sym typeface="Helvetica Neue"/>
              </a:rPr>
              <a:t>SPEAKER NOTES: </a:t>
            </a:r>
          </a:p>
          <a:p>
            <a:pPr marL="0" lvl="0" indent="0" algn="l" rtl="0">
              <a:lnSpc>
                <a:spcPct val="117999"/>
              </a:lnSpc>
              <a:spcBef>
                <a:spcPts val="0"/>
              </a:spcBef>
              <a:spcAft>
                <a:spcPts val="0"/>
              </a:spcAft>
              <a:buNone/>
            </a:pPr>
            <a:endParaRPr lang="en-US" sz="2200" b="1"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On this slide, we share quotes from TJ participants explaining the social norms that prevented couple communication about, and use of, family planning. </a:t>
            </a:r>
          </a:p>
          <a:p>
            <a:pPr marL="0" lvl="0" indent="0" algn="l" rtl="0">
              <a:lnSpc>
                <a:spcPct val="117999"/>
              </a:lnSpc>
              <a:spcBef>
                <a:spcPts val="0"/>
              </a:spcBef>
              <a:spcAft>
                <a:spcPts val="0"/>
              </a:spcAft>
              <a:buNone/>
            </a:pP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A husband interviewed said, “I don’t know what my wife thinks about family planning; we have never talked about it. In our culture, men and women should not talk about these things—this is the reason I have never discussed family planning with my wife.” </a:t>
            </a:r>
          </a:p>
          <a:p>
            <a:pPr marL="0" lvl="0" indent="0" algn="l" rtl="0">
              <a:lnSpc>
                <a:spcPct val="117999"/>
              </a:lnSpc>
              <a:spcBef>
                <a:spcPts val="0"/>
              </a:spcBef>
              <a:spcAft>
                <a:spcPts val="0"/>
              </a:spcAft>
              <a:buNone/>
            </a:pP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A wife interviewed said, “There is not one single person in any of my networks who can give me positive information on family planning—they are all against it.” </a:t>
            </a: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These quotes capture the difficulty in this normative environment both of discussing and seeking family planning. </a:t>
            </a:r>
          </a:p>
          <a:p>
            <a:pPr marL="0" lvl="0" indent="0" algn="l" rtl="0">
              <a:lnSpc>
                <a:spcPct val="117999"/>
              </a:lnSpc>
              <a:spcBef>
                <a:spcPts val="0"/>
              </a:spcBef>
              <a:spcAft>
                <a:spcPts val="0"/>
              </a:spcAft>
              <a:buNone/>
            </a:pPr>
            <a:endParaRPr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
        <p:cNvGrpSpPr/>
        <p:nvPr/>
      </p:nvGrpSpPr>
      <p:grpSpPr>
        <a:xfrm>
          <a:off x="0" y="0"/>
          <a:ext cx="0" cy="0"/>
          <a:chOff x="0" y="0"/>
          <a:chExt cx="0" cy="0"/>
        </a:xfrm>
      </p:grpSpPr>
      <p:sp>
        <p:nvSpPr>
          <p:cNvPr id="1145" name="Google Shape;1145;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46" name="Google Shape;1146;p4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a:t>
            </a:r>
            <a:r>
              <a:rPr lang="en-US" sz="2200" b="0" i="0" u="none" strike="noStrike" cap="none" dirty="0">
                <a:solidFill>
                  <a:srgbClr val="000000"/>
                </a:solidFill>
                <a:effectLst/>
                <a:latin typeface="Helvetica Neue"/>
                <a:ea typeface="Helvetica Neue"/>
                <a:cs typeface="Helvetica Neue"/>
                <a:sym typeface="Helvetica Neue"/>
              </a:rPr>
              <a:t> </a:t>
            </a:r>
            <a:r>
              <a:rPr lang="en-US" sz="2200" b="1" i="0" u="none" strike="noStrike" cap="none" dirty="0">
                <a:solidFill>
                  <a:srgbClr val="000000"/>
                </a:solidFill>
                <a:effectLst/>
                <a:latin typeface="Helvetica Neue"/>
                <a:ea typeface="Helvetica Neue"/>
                <a:cs typeface="Helvetica Neue"/>
                <a:sym typeface="Helvetica Neue"/>
              </a:rPr>
              <a:t>: </a:t>
            </a:r>
          </a:p>
          <a:p>
            <a:endParaRPr lang="en-US" sz="2200" b="1" i="0" u="none" strike="noStrike" cap="none" dirty="0">
              <a:solidFill>
                <a:srgbClr val="000000"/>
              </a:solidFill>
              <a:effectLst/>
              <a:latin typeface="Helvetica Neue"/>
              <a:ea typeface="Helvetica Neue"/>
              <a:cs typeface="Helvetica Neue"/>
              <a:sym typeface="Helvetica Neue"/>
            </a:endParaRPr>
          </a:p>
          <a:p>
            <a:pPr indent="0"/>
            <a:r>
              <a:rPr lang="en-US" sz="2200" b="0" i="0" u="none" strike="noStrike" cap="none" dirty="0">
                <a:solidFill>
                  <a:srgbClr val="000000"/>
                </a:solidFill>
                <a:effectLst/>
                <a:latin typeface="Helvetica Neue"/>
                <a:ea typeface="Helvetica Neue"/>
                <a:cs typeface="Helvetica Neue"/>
                <a:sym typeface="Helvetica Neue"/>
              </a:rPr>
              <a:t>As those quotes illustrated, norms were influencing people to NOT act on their intentions.  </a:t>
            </a:r>
          </a:p>
          <a:p>
            <a:pPr indent="0"/>
            <a:endParaRPr lang="en-US" sz="2200" b="0" i="0" u="none" strike="noStrike" cap="none" dirty="0">
              <a:solidFill>
                <a:srgbClr val="000000"/>
              </a:solidFill>
              <a:effectLst/>
              <a:latin typeface="Helvetica Neue"/>
              <a:ea typeface="Helvetica Neue"/>
              <a:cs typeface="Helvetica Neue"/>
              <a:sym typeface="Helvetica Neue"/>
            </a:endParaRPr>
          </a:p>
          <a:p>
            <a:pPr indent="0"/>
            <a:r>
              <a:rPr lang="en-US" sz="2200" b="0" i="0" u="none" strike="noStrike" cap="none" dirty="0">
                <a:solidFill>
                  <a:srgbClr val="000000"/>
                </a:solidFill>
                <a:effectLst/>
                <a:latin typeface="Helvetica Neue"/>
                <a:ea typeface="Helvetica Neue"/>
                <a:cs typeface="Helvetica Neue"/>
                <a:sym typeface="Helvetica Neue"/>
              </a:rPr>
              <a:t>In this situation, two of the norms at play were: “in this community, couples do not discuss FP” and “people in this community think that if a husband allows</a:t>
            </a:r>
            <a:r>
              <a:rPr lang="en-US" sz="2200" b="0" i="0" u="none" strike="noStrike" cap="none" baseline="0" dirty="0">
                <a:solidFill>
                  <a:srgbClr val="000000"/>
                </a:solidFill>
                <a:effectLst/>
                <a:latin typeface="Helvetica Neue"/>
                <a:ea typeface="Helvetica Neue"/>
                <a:cs typeface="Helvetica Neue"/>
                <a:sym typeface="Helvetica Neue"/>
              </a:rPr>
              <a:t> </a:t>
            </a:r>
            <a:r>
              <a:rPr lang="en-US" sz="2200" b="0" i="0" u="none" strike="noStrike" cap="none" dirty="0">
                <a:solidFill>
                  <a:srgbClr val="000000"/>
                </a:solidFill>
                <a:effectLst/>
                <a:latin typeface="Helvetica Neue"/>
                <a:ea typeface="Helvetica Neue"/>
                <a:cs typeface="Helvetica Neue"/>
                <a:sym typeface="Helvetica Neue"/>
              </a:rPr>
              <a:t>his spouse to use family planning, he is not ‘controlling’ his wife”</a:t>
            </a:r>
          </a:p>
          <a:p>
            <a:pPr indent="0"/>
            <a:endParaRPr lang="en-US" sz="2200" b="0" i="0" u="none" strike="noStrike" cap="none" dirty="0">
              <a:solidFill>
                <a:srgbClr val="000000"/>
              </a:solidFill>
              <a:effectLst/>
              <a:latin typeface="Helvetica Neue"/>
              <a:ea typeface="Helvetica Neue"/>
              <a:cs typeface="Helvetica Neue"/>
              <a:sym typeface="Helvetica Neue"/>
            </a:endParaRPr>
          </a:p>
          <a:p>
            <a:pPr indent="0"/>
            <a:r>
              <a:rPr lang="en-US" sz="2200" b="0" i="0" u="none" strike="noStrike" cap="none" dirty="0">
                <a:solidFill>
                  <a:srgbClr val="000000"/>
                </a:solidFill>
                <a:effectLst/>
                <a:latin typeface="Helvetica Neue"/>
                <a:ea typeface="Helvetica Neue"/>
                <a:cs typeface="Helvetica Neue"/>
                <a:sym typeface="Helvetica Neue"/>
              </a:rPr>
              <a:t>The result was that people felt there was peer stigma to talking about family planning as well as to using family planning. By reducing that stigma, and opening space for men to engage in dialogue about their and their partners current and future family planning, TJ helped to address this unmet demand.</a:t>
            </a:r>
          </a:p>
          <a:p>
            <a:pPr indent="0"/>
            <a:endParaRPr lang="en-US" sz="2200" b="0" i="0" u="none" strike="noStrike" cap="none" dirty="0">
              <a:solidFill>
                <a:srgbClr val="000000"/>
              </a:solidFill>
              <a:effectLst/>
              <a:latin typeface="Helvetica Neue"/>
              <a:ea typeface="Helvetica Neue"/>
              <a:cs typeface="Helvetica Neue"/>
              <a:sym typeface="Helvetica Neue"/>
            </a:endParaRPr>
          </a:p>
          <a:p>
            <a:pPr indent="0"/>
            <a:r>
              <a:rPr lang="en-US" sz="2200" b="0" i="0" u="none" strike="noStrike" cap="none" dirty="0">
                <a:solidFill>
                  <a:srgbClr val="000000"/>
                </a:solidFill>
                <a:effectLst/>
                <a:latin typeface="Helvetica Neue"/>
                <a:ea typeface="Helvetica Neue"/>
                <a:cs typeface="Helvetica Neue"/>
                <a:sym typeface="Helvetica Neue"/>
              </a:rPr>
              <a:t>The impact was that men’s and women’s family planning use almost doubled in less than a year. </a:t>
            </a:r>
          </a:p>
          <a:p>
            <a:pPr indent="0"/>
            <a:r>
              <a:rPr lang="en-US" sz="2200" b="0" i="0" u="none" strike="noStrike" cap="none" dirty="0">
                <a:solidFill>
                  <a:srgbClr val="000000"/>
                </a:solidFill>
                <a:effectLst/>
                <a:latin typeface="Helvetica Neue"/>
                <a:ea typeface="Helvetica Neue"/>
                <a:cs typeface="Helvetica Neue"/>
                <a:sym typeface="Helvetica Neue"/>
              </a:rPr>
              <a:t> </a:t>
            </a:r>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
        <p:cNvGrpSpPr/>
        <p:nvPr/>
      </p:nvGrpSpPr>
      <p:grpSpPr>
        <a:xfrm>
          <a:off x="0" y="0"/>
          <a:ext cx="0" cy="0"/>
          <a:chOff x="0" y="0"/>
          <a:chExt cx="0" cy="0"/>
        </a:xfrm>
      </p:grpSpPr>
      <p:sp>
        <p:nvSpPr>
          <p:cNvPr id="1152" name="Google Shape;1152;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53" name="Google Shape;1153;p4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rtl="0">
              <a:lnSpc>
                <a:spcPct val="117999"/>
              </a:lnSpc>
              <a:spcBef>
                <a:spcPts val="0"/>
              </a:spcBef>
              <a:spcAft>
                <a:spcPts val="0"/>
              </a:spcAft>
              <a:buClr>
                <a:srgbClr val="000000"/>
              </a:buClr>
              <a:buSzPts val="2200"/>
              <a:buFont typeface="Helvetica Neue"/>
              <a:buNone/>
            </a:pPr>
            <a:r>
              <a:rPr lang="en-US" sz="2200" b="1" i="0" u="none" strike="noStrike" cap="none" dirty="0">
                <a:solidFill>
                  <a:srgbClr val="000000"/>
                </a:solidFill>
                <a:latin typeface="Helvetica Neue"/>
                <a:ea typeface="Helvetica Neue"/>
                <a:cs typeface="Helvetica Neue"/>
                <a:sym typeface="Helvetica Neue"/>
              </a:rPr>
              <a:t>NOTE TO FACILITATOR</a:t>
            </a:r>
            <a:r>
              <a:rPr lang="en-US" sz="2200" b="0" i="0" u="none" strike="noStrike" cap="none" dirty="0">
                <a:solidFill>
                  <a:srgbClr val="000000"/>
                </a:solidFill>
                <a:latin typeface="Helvetica Neue"/>
                <a:ea typeface="Helvetica Neue"/>
                <a:cs typeface="Helvetica Neue"/>
                <a:sym typeface="Helvetica Neue"/>
              </a:rPr>
              <a:t>:</a:t>
            </a:r>
          </a:p>
          <a:p>
            <a:pPr marL="0" marR="0" lvl="0" indent="0" algn="l" rtl="0">
              <a:lnSpc>
                <a:spcPct val="117999"/>
              </a:lnSpc>
              <a:spcBef>
                <a:spcPts val="0"/>
              </a:spcBef>
              <a:spcAft>
                <a:spcPts val="0"/>
              </a:spcAft>
              <a:buClr>
                <a:srgbClr val="000000"/>
              </a:buClr>
              <a:buSzPts val="2200"/>
              <a:buFont typeface="Helvetica Neue"/>
              <a:buNone/>
            </a:pPr>
            <a:endParaRPr lang="en-US" sz="2200" b="0" i="0" u="none" strike="noStrike" cap="none" dirty="0">
              <a:solidFill>
                <a:srgbClr val="000000"/>
              </a:solidFill>
              <a:latin typeface="Helvetica Neue"/>
              <a:ea typeface="Helvetica Neue"/>
              <a:cs typeface="Helvetica Neue"/>
              <a:sym typeface="Helvetica Neue"/>
            </a:endParaRPr>
          </a:p>
          <a:p>
            <a:pPr marL="0" marR="0" lvl="0" indent="0" algn="l" rtl="0">
              <a:lnSpc>
                <a:spcPct val="117999"/>
              </a:lnSpc>
              <a:spcBef>
                <a:spcPts val="0"/>
              </a:spcBef>
              <a:spcAft>
                <a:spcPts val="0"/>
              </a:spcAft>
              <a:buClr>
                <a:srgbClr val="000000"/>
              </a:buClr>
              <a:buSzPts val="2200"/>
              <a:buFont typeface="Helvetica Neue"/>
              <a:buNone/>
            </a:pPr>
            <a:r>
              <a:rPr lang="en-US" sz="2200" b="0" i="0" u="none" strike="noStrike" cap="none" dirty="0">
                <a:solidFill>
                  <a:srgbClr val="000000"/>
                </a:solidFill>
                <a:latin typeface="Helvetica Neue"/>
                <a:ea typeface="Helvetica Neue"/>
                <a:cs typeface="Helvetica Neue"/>
                <a:sym typeface="Helvetica Neue"/>
              </a:rPr>
              <a:t> As we look at this slide, I want you to remember the slide we</a:t>
            </a:r>
            <a:r>
              <a:rPr lang="en-US" sz="2200" b="0" i="0" u="none" strike="noStrike" cap="none" baseline="0" dirty="0">
                <a:solidFill>
                  <a:srgbClr val="000000"/>
                </a:solidFill>
                <a:latin typeface="Helvetica Neue"/>
                <a:ea typeface="Helvetica Neue"/>
                <a:cs typeface="Helvetica Neue"/>
                <a:sym typeface="Helvetica Neue"/>
              </a:rPr>
              <a:t> </a:t>
            </a:r>
            <a:r>
              <a:rPr lang="en-US" sz="2200" b="0" i="0" u="none" strike="noStrike" cap="none" dirty="0">
                <a:solidFill>
                  <a:srgbClr val="000000"/>
                </a:solidFill>
                <a:latin typeface="Helvetica Neue"/>
                <a:ea typeface="Helvetica Neue"/>
                <a:cs typeface="Helvetica Neue"/>
                <a:sym typeface="Helvetica Neue"/>
              </a:rPr>
              <a:t>presented earlier, that showed how a single norm can impact multiple outcomes. This concept was at play in the multi-sectoral impact of TJ. Because norms, including, for example, those about couples’ communication have relevance in multiple sectors, shifting one norm had implications for outcomes in other sectors. </a:t>
            </a:r>
          </a:p>
          <a:p>
            <a:pPr marL="0" marR="0" lvl="0" indent="0" algn="l" rtl="0">
              <a:lnSpc>
                <a:spcPct val="117999"/>
              </a:lnSpc>
              <a:spcBef>
                <a:spcPts val="0"/>
              </a:spcBef>
              <a:spcAft>
                <a:spcPts val="0"/>
              </a:spcAft>
              <a:buClr>
                <a:srgbClr val="000000"/>
              </a:buClr>
              <a:buSzPts val="2200"/>
              <a:buFont typeface="Helvetica Neue"/>
              <a:buNone/>
            </a:pPr>
            <a:endParaRPr lang="en-US" sz="2200" b="0" i="0" u="none" strike="noStrike" cap="none" dirty="0">
              <a:solidFill>
                <a:srgbClr val="000000"/>
              </a:solidFill>
              <a:latin typeface="Helvetica Neue"/>
              <a:ea typeface="Helvetica Neue"/>
              <a:cs typeface="Helvetica Neue"/>
              <a:sym typeface="Helvetica Neue"/>
            </a:endParaRPr>
          </a:p>
          <a:p>
            <a:pPr marL="0" marR="0" lvl="0" indent="0" algn="l" rtl="0">
              <a:lnSpc>
                <a:spcPct val="117999"/>
              </a:lnSpc>
              <a:spcBef>
                <a:spcPts val="0"/>
              </a:spcBef>
              <a:spcAft>
                <a:spcPts val="0"/>
              </a:spcAft>
              <a:buClr>
                <a:srgbClr val="000000"/>
              </a:buClr>
              <a:buSzPts val="2200"/>
              <a:buFont typeface="Helvetica Neue"/>
              <a:buNone/>
            </a:pPr>
            <a:r>
              <a:rPr lang="en-US" sz="2200" b="0" i="0" u="none" strike="noStrike" cap="none" dirty="0">
                <a:solidFill>
                  <a:srgbClr val="000000"/>
                </a:solidFill>
                <a:latin typeface="Helvetica Neue"/>
                <a:ea typeface="Helvetica Neue"/>
                <a:cs typeface="Helvetica Neue"/>
                <a:sym typeface="Helvetica Neue"/>
              </a:rPr>
              <a:t>TJ was integrated into nutrition, literacy training, and water, sanitation, and hygiene projects by four NGOs that aimed to increase their development impact by adding a family planning component. </a:t>
            </a:r>
          </a:p>
          <a:p>
            <a:pPr marL="0" marR="0" lvl="0" indent="0" algn="l" rtl="0">
              <a:lnSpc>
                <a:spcPct val="117999"/>
              </a:lnSpc>
              <a:spcBef>
                <a:spcPts val="0"/>
              </a:spcBef>
              <a:spcAft>
                <a:spcPts val="0"/>
              </a:spcAft>
              <a:buClr>
                <a:srgbClr val="000000"/>
              </a:buClr>
              <a:buSzPts val="2200"/>
              <a:buFont typeface="Helvetica Neue"/>
              <a:buNone/>
            </a:pPr>
            <a:endParaRPr lang="en-US" sz="2200" b="0" i="0" u="none" strike="noStrike" cap="none" dirty="0">
              <a:solidFill>
                <a:srgbClr val="000000"/>
              </a:solidFill>
              <a:latin typeface="Helvetica Neue"/>
              <a:ea typeface="Helvetica Neue"/>
              <a:cs typeface="Helvetica Neue"/>
              <a:sym typeface="Helvetica Neue"/>
            </a:endParaRPr>
          </a:p>
          <a:p>
            <a:pPr marL="0" marR="0" lvl="0" indent="0" algn="l" rtl="0">
              <a:lnSpc>
                <a:spcPct val="117999"/>
              </a:lnSpc>
              <a:spcBef>
                <a:spcPts val="0"/>
              </a:spcBef>
              <a:spcAft>
                <a:spcPts val="0"/>
              </a:spcAft>
              <a:buClr>
                <a:srgbClr val="000000"/>
              </a:buClr>
              <a:buSzPts val="2200"/>
              <a:buFont typeface="Helvetica Neue"/>
              <a:buNone/>
            </a:pPr>
            <a:r>
              <a:rPr lang="en-US" sz="2200" b="0" i="0" u="none" strike="noStrike" cap="none" dirty="0">
                <a:solidFill>
                  <a:srgbClr val="000000"/>
                </a:solidFill>
                <a:latin typeface="Helvetica Neue"/>
                <a:ea typeface="Helvetica Neue"/>
                <a:cs typeface="Helvetica Neue"/>
                <a:sym typeface="Helvetica Neue"/>
              </a:rPr>
              <a:t>The addition of TJ had the impact of greater community participation in activities in these other sectors. and the gender norms shifting from male engagement in TJ lead to greater male support for efforts in these other sectors. This diagram shows how the TJ social norms focus lead to shifting in gender inequality and family planning taboo norms that had implications for behaviors in other sectors. </a:t>
            </a:r>
          </a:p>
          <a:p>
            <a:pPr marL="0" marR="0" lvl="0" indent="0" algn="l" rtl="0">
              <a:lnSpc>
                <a:spcPct val="117999"/>
              </a:lnSpc>
              <a:spcBef>
                <a:spcPts val="0"/>
              </a:spcBef>
              <a:spcAft>
                <a:spcPts val="0"/>
              </a:spcAft>
              <a:buClr>
                <a:srgbClr val="000000"/>
              </a:buClr>
              <a:buSzPts val="2200"/>
              <a:buFont typeface="Helvetica Neue"/>
              <a:buNone/>
            </a:pPr>
            <a:endParaRPr lang="en-US" sz="2200" b="0" i="0" u="none" strike="noStrike" cap="none" dirty="0">
              <a:solidFill>
                <a:srgbClr val="000000"/>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3942195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rPr>
              <a:t>VIRTUAL ONLY SLIDE</a:t>
            </a:r>
            <a:endParaRPr lang="en-US" b="1" noProof="0" dirty="0"/>
          </a:p>
          <a:p>
            <a:endParaRPr lang="en-US" b="1" noProof="0" dirty="0"/>
          </a:p>
          <a:p>
            <a:r>
              <a:rPr lang="en-US" b="1" noProof="0" dirty="0"/>
              <a:t>NOTE TO FACILITATOR: </a:t>
            </a:r>
            <a:r>
              <a:rPr lang="en-US" noProof="0" dirty="0"/>
              <a:t>This</a:t>
            </a:r>
            <a:r>
              <a:rPr lang="en-US" baseline="0" noProof="0" dirty="0"/>
              <a:t> slide lists the different modalities that may be used in this session to engage the participants. </a:t>
            </a:r>
          </a:p>
          <a:p>
            <a:pPr marL="228600" indent="0">
              <a:buFont typeface="Arial" panose="020B0604020202020204" pitchFamily="34" charset="0"/>
              <a:buNone/>
            </a:pPr>
            <a:endParaRPr lang="en-US" noProof="0" dirty="0"/>
          </a:p>
          <a:p>
            <a:pPr marL="228600" indent="0">
              <a:buFont typeface="Arial" panose="020B0604020202020204" pitchFamily="34" charset="0"/>
              <a:buNone/>
            </a:pPr>
            <a:r>
              <a:rPr lang="en-US" b="1" noProof="0" dirty="0"/>
              <a:t>SPEAKER NOTES: </a:t>
            </a:r>
            <a:r>
              <a:rPr lang="en-US" noProof="0" dirty="0"/>
              <a:t>As is typical in webinars, we’ll be relying on slides to present </a:t>
            </a:r>
            <a:r>
              <a:rPr lang="en-US" baseline="0" noProof="0" dirty="0"/>
              <a:t>essential content on this topic but also use a variety of activities to engage you in discussions and group work. This includes:</a:t>
            </a:r>
            <a:endParaRPr lang="en-US" noProof="0" dirty="0"/>
          </a:p>
          <a:p>
            <a:pPr marL="571500" indent="-342900">
              <a:buFont typeface="Arial" panose="020B0604020202020204" pitchFamily="34" charset="0"/>
              <a:buChar char="•"/>
            </a:pPr>
            <a:r>
              <a:rPr lang="en-US" noProof="0" dirty="0"/>
              <a:t>Using the chat box to jot down questions and</a:t>
            </a:r>
            <a:r>
              <a:rPr lang="en-US" baseline="0" noProof="0" dirty="0"/>
              <a:t> </a:t>
            </a:r>
            <a:r>
              <a:rPr lang="en-US" noProof="0" dirty="0"/>
              <a:t>comments.</a:t>
            </a:r>
          </a:p>
          <a:p>
            <a:pPr marL="571500" indent="-342900">
              <a:buFont typeface="Arial" panose="020B0604020202020204" pitchFamily="34" charset="0"/>
              <a:buChar char="•"/>
            </a:pPr>
            <a:r>
              <a:rPr lang="en-US" noProof="0" dirty="0"/>
              <a:t>Pausing to ask you questions, open the mic for open discussion, or have you respond to questions via a poll that we’ll project on the screen.</a:t>
            </a:r>
          </a:p>
          <a:p>
            <a:pPr marL="571500" indent="-342900">
              <a:buFont typeface="Arial" panose="020B0604020202020204" pitchFamily="34" charset="0"/>
              <a:buChar char="•"/>
            </a:pPr>
            <a:r>
              <a:rPr lang="en-US" noProof="0" dirty="0"/>
              <a:t>Group work that will take place in break out rooms</a:t>
            </a:r>
            <a:r>
              <a:rPr lang="en-US" baseline="0" noProof="0" dirty="0"/>
              <a:t> where small teams can work jointly on a Google sheet or share contributions on a whiteboard.</a:t>
            </a:r>
          </a:p>
        </p:txBody>
      </p:sp>
    </p:spTree>
    <p:extLst>
      <p:ext uri="{BB962C8B-B14F-4D97-AF65-F5344CB8AC3E}">
        <p14:creationId xmlns:p14="http://schemas.microsoft.com/office/powerpoint/2010/main" val="37848988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70" name="Google Shape;970;p2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71661897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
        <p:cNvGrpSpPr/>
        <p:nvPr/>
      </p:nvGrpSpPr>
      <p:grpSpPr>
        <a:xfrm>
          <a:off x="0" y="0"/>
          <a:ext cx="0" cy="0"/>
          <a:chOff x="0" y="0"/>
          <a:chExt cx="0" cy="0"/>
        </a:xfrm>
      </p:grpSpPr>
      <p:sp>
        <p:nvSpPr>
          <p:cNvPr id="1171" name="Google Shape;1171;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72" name="Google Shape;1172;p4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2200" b="1" i="0" u="none" strike="noStrike" cap="none" dirty="0">
                <a:solidFill>
                  <a:srgbClr val="000000"/>
                </a:solidFill>
                <a:latin typeface="Helvetica Neue"/>
                <a:ea typeface="Helvetica Neue"/>
                <a:cs typeface="Helvetica Neue"/>
                <a:sym typeface="Helvetica Neue"/>
              </a:rPr>
              <a:t>SPEAKER NOTES</a:t>
            </a:r>
            <a:r>
              <a:rPr lang="en-US" sz="2200" b="0" i="0" u="none" strike="noStrike" cap="none" dirty="0">
                <a:solidFill>
                  <a:srgbClr val="000000"/>
                </a:solidFill>
                <a:latin typeface="Helvetica Neue"/>
                <a:ea typeface="Helvetica Neue"/>
                <a:cs typeface="Helvetica Neue"/>
                <a:sym typeface="Helvetica Neue"/>
              </a:rPr>
              <a:t>: I’m going to introduce</a:t>
            </a:r>
            <a:r>
              <a:rPr lang="en-US" sz="2200" b="0" i="0" u="none" strike="noStrike" cap="none" baseline="0" dirty="0">
                <a:solidFill>
                  <a:srgbClr val="000000"/>
                </a:solidFill>
                <a:latin typeface="Helvetica Neue"/>
                <a:ea typeface="Helvetica Neue"/>
                <a:cs typeface="Helvetica Neue"/>
                <a:sym typeface="Helvetica Neue"/>
              </a:rPr>
              <a:t> the </a:t>
            </a:r>
            <a:r>
              <a:rPr lang="en-US" sz="2200" b="0" i="0" u="none" strike="noStrike" cap="none" baseline="0" dirty="0" err="1">
                <a:solidFill>
                  <a:srgbClr val="000000"/>
                </a:solidFill>
                <a:latin typeface="Helvetica Neue"/>
                <a:ea typeface="Helvetica Neue"/>
                <a:cs typeface="Helvetica Neue"/>
                <a:sym typeface="Helvetica Neue"/>
              </a:rPr>
              <a:t>Saleema</a:t>
            </a:r>
            <a:r>
              <a:rPr lang="en-US" sz="2200" b="0" i="0" u="none" strike="noStrike" cap="none" baseline="0" dirty="0">
                <a:solidFill>
                  <a:srgbClr val="000000"/>
                </a:solidFill>
                <a:latin typeface="Helvetica Neue"/>
                <a:ea typeface="Helvetica Neue"/>
                <a:cs typeface="Helvetica Neue"/>
                <a:sym typeface="Helvetica Neue"/>
              </a:rPr>
              <a:t> project, a norms-shifting intervention to stop female genital cutting in Sudan. </a:t>
            </a:r>
          </a:p>
          <a:p>
            <a:pPr marL="0" lvl="0" indent="0" algn="l" rtl="0">
              <a:lnSpc>
                <a:spcPct val="117999"/>
              </a:lnSpc>
              <a:spcBef>
                <a:spcPts val="0"/>
              </a:spcBef>
              <a:spcAft>
                <a:spcPts val="0"/>
              </a:spcAft>
              <a:buNone/>
            </a:pPr>
            <a:endParaRPr lang="en-US" sz="2200" b="0" i="0" u="none" strike="noStrike" cap="none" baseline="0" dirty="0">
              <a:solidFill>
                <a:srgbClr val="000000"/>
              </a:solidFill>
              <a:latin typeface="Helvetica Neue"/>
              <a:sym typeface="Helvetica Neue"/>
            </a:endParaRPr>
          </a:p>
          <a:p>
            <a:pPr marL="0" lvl="0" indent="0" algn="l" rtl="0">
              <a:lnSpc>
                <a:spcPct val="117999"/>
              </a:lnSpc>
              <a:spcBef>
                <a:spcPts val="0"/>
              </a:spcBef>
              <a:spcAft>
                <a:spcPts val="0"/>
              </a:spcAft>
              <a:buNone/>
            </a:pPr>
            <a:r>
              <a:rPr lang="en-US" dirty="0"/>
              <a:t>[Read the slide content.]</a:t>
            </a:r>
            <a:endParaRPr dirty="0"/>
          </a:p>
        </p:txBody>
      </p:sp>
    </p:spTree>
    <p:extLst>
      <p:ext uri="{BB962C8B-B14F-4D97-AF65-F5344CB8AC3E}">
        <p14:creationId xmlns:p14="http://schemas.microsoft.com/office/powerpoint/2010/main" val="279573656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p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79" name="Google Shape;1179;p44: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200"/>
              <a:buFont typeface="Helvetica Neue"/>
              <a:buNone/>
            </a:pPr>
            <a:r>
              <a:rPr lang="en-US" sz="2200" b="1" i="0" u="none" strike="noStrike" cap="none" dirty="0">
                <a:solidFill>
                  <a:srgbClr val="000000"/>
                </a:solidFill>
                <a:latin typeface="Helvetica Neue"/>
                <a:ea typeface="Helvetica Neue"/>
                <a:cs typeface="Helvetica Neue"/>
                <a:sym typeface="Helvetica Neue"/>
              </a:rPr>
              <a:t>SPEAKER NOTES</a:t>
            </a:r>
            <a:r>
              <a:rPr lang="en-US" sz="2200" b="0" i="0" u="none" strike="noStrike" cap="none" dirty="0">
                <a:solidFill>
                  <a:srgbClr val="000000"/>
                </a:solidFill>
                <a:latin typeface="Helvetica Neue"/>
                <a:ea typeface="Helvetica Neue"/>
                <a:cs typeface="Helvetica Neue"/>
                <a:sym typeface="Helvetica Neue"/>
              </a:rPr>
              <a:t>: The aim of this project was to help</a:t>
            </a:r>
            <a:r>
              <a:rPr lang="en-US" dirty="0"/>
              <a:t> participants understand how a norms focus can improve project impact, c</a:t>
            </a:r>
            <a:r>
              <a:rPr lang="en-US" b="0" dirty="0">
                <a:solidFill>
                  <a:schemeClr val="lt2"/>
                </a:solidFill>
              </a:rPr>
              <a:t>reating an environment that sustains and spreads behavior change over time, </a:t>
            </a:r>
            <a:r>
              <a:rPr lang="en-US" dirty="0"/>
              <a:t>in this case </a:t>
            </a:r>
            <a:r>
              <a:rPr lang="en-US" b="0" dirty="0">
                <a:solidFill>
                  <a:schemeClr val="lt2"/>
                </a:solidFill>
              </a:rPr>
              <a:t>by promoting collective abandonment of the practice of FGMC </a:t>
            </a:r>
            <a:endParaRPr dirty="0"/>
          </a:p>
          <a:p>
            <a:pPr marL="0" marR="0" lvl="0" indent="0" algn="l" rtl="0">
              <a:lnSpc>
                <a:spcPct val="100000"/>
              </a:lnSpc>
              <a:spcBef>
                <a:spcPts val="0"/>
              </a:spcBef>
              <a:spcAft>
                <a:spcPts val="0"/>
              </a:spcAft>
              <a:buSzPts val="2200"/>
              <a:buFont typeface="Helvetica Neue"/>
              <a:buNone/>
            </a:pPr>
            <a:endParaRPr dirty="0"/>
          </a:p>
          <a:p>
            <a:pPr marL="0" lvl="0" indent="0" algn="l" rtl="0">
              <a:lnSpc>
                <a:spcPct val="117999"/>
              </a:lnSpc>
              <a:spcBef>
                <a:spcPts val="0"/>
              </a:spcBef>
              <a:spcAft>
                <a:spcPts val="0"/>
              </a:spcAft>
              <a:buNone/>
            </a:pPr>
            <a:r>
              <a:rPr lang="en-US" dirty="0"/>
              <a:t>This case example shows how it is possible to establish a new norm, at scale, using a mix of mass media and community-based reflective dialogue and messaging of the “brand” </a:t>
            </a:r>
            <a:r>
              <a:rPr lang="en-US" dirty="0" err="1"/>
              <a:t>Saleema</a:t>
            </a:r>
            <a:r>
              <a:rPr lang="en-US" dirty="0"/>
              <a:t>.</a:t>
            </a:r>
            <a:endParaRPr dirty="0"/>
          </a:p>
          <a:p>
            <a:pPr marL="0" lvl="0" indent="0" algn="l" rtl="0">
              <a:lnSpc>
                <a:spcPct val="117999"/>
              </a:lnSpc>
              <a:spcBef>
                <a:spcPts val="0"/>
              </a:spcBef>
              <a:spcAft>
                <a:spcPts val="0"/>
              </a:spcAft>
              <a:buNone/>
            </a:pPr>
            <a:endParaRPr dirty="0"/>
          </a:p>
          <a:p>
            <a:pPr marL="0" lvl="0" indent="0" algn="l" rtl="0">
              <a:lnSpc>
                <a:spcPct val="100000"/>
              </a:lnSpc>
              <a:spcBef>
                <a:spcPts val="0"/>
              </a:spcBef>
              <a:spcAft>
                <a:spcPts val="0"/>
              </a:spcAft>
              <a:buNone/>
            </a:pPr>
            <a:r>
              <a:rPr lang="en-US" sz="1200" dirty="0">
                <a:solidFill>
                  <a:srgbClr val="FFFEFA"/>
                </a:solidFill>
              </a:rPr>
              <a:t>Bringing new language to re-brand normative drivers of girl child well-being to establish a new, beneficial norm.</a:t>
            </a:r>
            <a:endParaRPr dirty="0"/>
          </a:p>
          <a:p>
            <a:pPr marL="0" lvl="0" indent="0" algn="l" rtl="0">
              <a:lnSpc>
                <a:spcPct val="100000"/>
              </a:lnSpc>
              <a:spcBef>
                <a:spcPts val="0"/>
              </a:spcBef>
              <a:spcAft>
                <a:spcPts val="0"/>
              </a:spcAft>
              <a:buNone/>
            </a:pPr>
            <a:endParaRPr sz="1200" dirty="0">
              <a:solidFill>
                <a:srgbClr val="FFFEFA"/>
              </a:solidFill>
            </a:endParaRPr>
          </a:p>
        </p:txBody>
      </p:sp>
    </p:spTree>
    <p:extLst>
      <p:ext uri="{BB962C8B-B14F-4D97-AF65-F5344CB8AC3E}">
        <p14:creationId xmlns:p14="http://schemas.microsoft.com/office/powerpoint/2010/main" val="10335114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
        <p:cNvGrpSpPr/>
        <p:nvPr/>
      </p:nvGrpSpPr>
      <p:grpSpPr>
        <a:xfrm>
          <a:off x="0" y="0"/>
          <a:ext cx="0" cy="0"/>
          <a:chOff x="0" y="0"/>
          <a:chExt cx="0" cy="0"/>
        </a:xfrm>
      </p:grpSpPr>
      <p:sp>
        <p:nvSpPr>
          <p:cNvPr id="1185" name="Google Shape;1185;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86" name="Google Shape;1186;p4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Existing norms around cutting include: Girls are cut to keep them chaste and ensure their virginity until marriage. Cutting also bestows honor on the family as evidence they are raising their girl children well.</a:t>
            </a:r>
          </a:p>
          <a:p>
            <a:r>
              <a:rPr lang="en-US" sz="2200" b="0" i="0" u="none" strike="noStrike" cap="none" dirty="0">
                <a:solidFill>
                  <a:srgbClr val="000000"/>
                </a:solidFill>
                <a:effectLst/>
                <a:latin typeface="Helvetica Neue"/>
                <a:ea typeface="Helvetica Neue"/>
                <a:cs typeface="Helvetica Neue"/>
                <a:sym typeface="Helvetica Neue"/>
              </a:rPr>
              <a:t> </a:t>
            </a:r>
          </a:p>
          <a:p>
            <a:r>
              <a:rPr lang="en-US" sz="2200" b="0" i="0" u="none" strike="noStrike" cap="none" dirty="0" err="1">
                <a:solidFill>
                  <a:srgbClr val="000000"/>
                </a:solidFill>
                <a:effectLst/>
                <a:latin typeface="Helvetica Neue"/>
                <a:ea typeface="Helvetica Neue"/>
                <a:cs typeface="Helvetica Neue"/>
                <a:sym typeface="Helvetica Neue"/>
              </a:rPr>
              <a:t>Saleema</a:t>
            </a:r>
            <a:r>
              <a:rPr lang="en-US" sz="2200" b="0" i="0" u="none" strike="noStrike" cap="none" dirty="0">
                <a:solidFill>
                  <a:srgbClr val="000000"/>
                </a:solidFill>
                <a:effectLst/>
                <a:latin typeface="Helvetica Neue"/>
                <a:ea typeface="Helvetica Neue"/>
                <a:cs typeface="Helvetica Neue"/>
                <a:sym typeface="Helvetica Neue"/>
              </a:rPr>
              <a:t> is a word that means pristine, whole, in a God-given condition.  </a:t>
            </a:r>
          </a:p>
          <a:p>
            <a:r>
              <a:rPr lang="en-US" sz="2200" b="0" i="0" u="none" strike="noStrike" cap="none" dirty="0">
                <a:solidFill>
                  <a:srgbClr val="000000"/>
                </a:solidFill>
                <a:effectLst/>
                <a:latin typeface="Helvetica Neue"/>
                <a:ea typeface="Helvetica Neue"/>
                <a:cs typeface="Helvetica Neue"/>
                <a:sym typeface="Helvetica Neue"/>
              </a:rPr>
              <a:t> </a:t>
            </a:r>
          </a:p>
          <a:p>
            <a:r>
              <a:rPr lang="en-US" sz="2200" b="0" i="0" u="none" strike="noStrike" cap="none" dirty="0">
                <a:solidFill>
                  <a:srgbClr val="000000"/>
                </a:solidFill>
                <a:effectLst/>
                <a:latin typeface="Helvetica Neue"/>
                <a:ea typeface="Helvetica Neue"/>
                <a:cs typeface="Helvetica Neue"/>
                <a:sym typeface="Helvetica Neue"/>
              </a:rPr>
              <a:t>The broad objective of </a:t>
            </a:r>
            <a:r>
              <a:rPr lang="en-US" sz="2200" b="0" i="0" u="none" strike="noStrike" cap="none" dirty="0" err="1">
                <a:solidFill>
                  <a:srgbClr val="000000"/>
                </a:solidFill>
                <a:effectLst/>
                <a:latin typeface="Helvetica Neue"/>
                <a:ea typeface="Helvetica Neue"/>
                <a:cs typeface="Helvetica Neue"/>
                <a:sym typeface="Helvetica Neue"/>
              </a:rPr>
              <a:t>Saleema</a:t>
            </a:r>
            <a:r>
              <a:rPr lang="en-US" sz="2200" b="0" i="0" u="none" strike="noStrike" cap="none" dirty="0">
                <a:solidFill>
                  <a:srgbClr val="000000"/>
                </a:solidFill>
                <a:effectLst/>
                <a:latin typeface="Helvetica Neue"/>
                <a:ea typeface="Helvetica Neue"/>
                <a:cs typeface="Helvetica Neue"/>
                <a:sym typeface="Helvetica Neue"/>
              </a:rPr>
              <a:t> is to change the way that people talk about female genital cutting by promoting, at the community level, wide usage of new positive terminology to describe the natural bodies of girls and women. </a:t>
            </a:r>
          </a:p>
          <a:p>
            <a:r>
              <a:rPr lang="en-US" sz="2200" b="0" i="0" u="none" strike="noStrike" cap="none" dirty="0">
                <a:solidFill>
                  <a:srgbClr val="000000"/>
                </a:solidFill>
                <a:effectLst/>
                <a:latin typeface="Helvetica Neue"/>
                <a:ea typeface="Helvetica Neue"/>
                <a:cs typeface="Helvetica Neue"/>
                <a:sym typeface="Helvetica Neue"/>
              </a:rPr>
              <a:t> </a:t>
            </a:r>
          </a:p>
          <a:p>
            <a:r>
              <a:rPr lang="en-US" sz="2200" b="0" i="0" u="none" strike="noStrike" cap="none" dirty="0" err="1">
                <a:solidFill>
                  <a:srgbClr val="000000"/>
                </a:solidFill>
                <a:effectLst/>
                <a:latin typeface="Helvetica Neue"/>
                <a:ea typeface="Helvetica Neue"/>
                <a:cs typeface="Helvetica Neue"/>
                <a:sym typeface="Helvetica Neue"/>
              </a:rPr>
              <a:t>Saleema</a:t>
            </a:r>
            <a:r>
              <a:rPr lang="en-US" sz="2200" b="0" i="0" u="none" strike="noStrike" cap="none" dirty="0">
                <a:solidFill>
                  <a:srgbClr val="000000"/>
                </a:solidFill>
                <a:effectLst/>
                <a:latin typeface="Helvetica Neue"/>
                <a:ea typeface="Helvetica Neue"/>
                <a:cs typeface="Helvetica Neue"/>
                <a:sym typeface="Helvetica Neue"/>
              </a:rPr>
              <a:t> built on an existing cultural value that had not been applied to cutting. Providing a new way to talk about </a:t>
            </a:r>
            <a:r>
              <a:rPr lang="en-US" sz="2200" b="0" i="1" u="none" strike="noStrike" cap="none" dirty="0">
                <a:solidFill>
                  <a:srgbClr val="000000"/>
                </a:solidFill>
                <a:effectLst/>
                <a:latin typeface="Helvetica Neue"/>
                <a:ea typeface="Helvetica Neue"/>
                <a:cs typeface="Helvetica Neue"/>
                <a:sym typeface="Helvetica Neue"/>
              </a:rPr>
              <a:t>not</a:t>
            </a:r>
            <a:r>
              <a:rPr lang="en-US" sz="2200" b="0" i="0" u="none" strike="noStrike" cap="none" dirty="0">
                <a:solidFill>
                  <a:srgbClr val="000000"/>
                </a:solidFill>
                <a:effectLst/>
                <a:latin typeface="Helvetica Neue"/>
                <a:ea typeface="Helvetica Neue"/>
                <a:cs typeface="Helvetica Neue"/>
                <a:sym typeface="Helvetica Neue"/>
              </a:rPr>
              <a:t> cutting—versus talking about the many negative health and other consequences of the most severe form of cutting that is practiced in the Sudan—provided a way to move towards a new norm of not cutting.</a:t>
            </a:r>
            <a:r>
              <a:rPr lang="en-US" sz="2200" b="1" i="0" u="none" strike="noStrike" cap="none" dirty="0">
                <a:solidFill>
                  <a:srgbClr val="000000"/>
                </a:solidFill>
                <a:effectLst/>
                <a:latin typeface="Helvetica Neue"/>
                <a:ea typeface="Helvetica Neue"/>
                <a:cs typeface="Helvetica Neue"/>
                <a:sym typeface="Helvetica Neue"/>
              </a:rPr>
              <a:t>  </a:t>
            </a:r>
            <a:endParaRPr lang="en-US" sz="2200" b="0" i="0" u="none" strike="noStrike" cap="none"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40172360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
        <p:cNvGrpSpPr/>
        <p:nvPr/>
      </p:nvGrpSpPr>
      <p:grpSpPr>
        <a:xfrm>
          <a:off x="0" y="0"/>
          <a:ext cx="0" cy="0"/>
          <a:chOff x="0" y="0"/>
          <a:chExt cx="0" cy="0"/>
        </a:xfrm>
      </p:grpSpPr>
      <p:sp>
        <p:nvSpPr>
          <p:cNvPr id="1193" name="Google Shape;1193;p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194" name="Google Shape;1194;p4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200" b="1" i="0" u="none" strike="noStrike" cap="none" dirty="0">
                <a:solidFill>
                  <a:srgbClr val="000000"/>
                </a:solidFill>
                <a:latin typeface="Helvetica Neue"/>
                <a:ea typeface="Helvetica Neue"/>
                <a:cs typeface="Helvetica Neue"/>
                <a:sym typeface="Helvetica Neue"/>
              </a:rPr>
              <a:t>SPEAKER NOTES</a:t>
            </a:r>
            <a:r>
              <a:rPr lang="en-US" sz="2200" b="0" i="0" u="none" strike="noStrike" cap="none" dirty="0">
                <a:solidFill>
                  <a:srgbClr val="000000"/>
                </a:solidFill>
                <a:latin typeface="Helvetica Neue"/>
                <a:ea typeface="Helvetica Neue"/>
                <a:cs typeface="Helvetica Neue"/>
                <a:sym typeface="Helvetica Neue"/>
              </a:rPr>
              <a:t>: </a:t>
            </a:r>
            <a:r>
              <a:rPr lang="en-US" dirty="0"/>
              <a:t>Read the slide content.</a:t>
            </a:r>
          </a:p>
          <a:p>
            <a:pPr marL="0" lvl="0" indent="0" algn="l" rtl="0">
              <a:lnSpc>
                <a:spcPct val="117999"/>
              </a:lnSpc>
              <a:spcBef>
                <a:spcPts val="0"/>
              </a:spcBef>
              <a:spcAft>
                <a:spcPts val="0"/>
              </a:spcAft>
              <a:buNone/>
            </a:pPr>
            <a:endParaRPr lang="en-US"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FACILITATOR</a:t>
            </a:r>
            <a:r>
              <a:rPr lang="en-US" sz="2400" b="1" baseline="0" dirty="0">
                <a:effectLst/>
                <a:latin typeface="Calibri" panose="020F0502020204030204" pitchFamily="34" charset="0"/>
                <a:ea typeface="Calibri" panose="020F0502020204030204" pitchFamily="34" charset="0"/>
                <a:cs typeface="Calibri" panose="020F0502020204030204" pitchFamily="34" charset="0"/>
              </a:rPr>
              <a:t> NOTE: </a:t>
            </a:r>
            <a:r>
              <a:rPr lang="en-US" sz="2400" b="1" dirty="0">
                <a:effectLst/>
                <a:latin typeface="Calibri" panose="020F0502020204030204" pitchFamily="34" charset="0"/>
                <a:ea typeface="Calibri" panose="020F0502020204030204" pitchFamily="34" charset="0"/>
                <a:cs typeface="Calibri" panose="020F0502020204030204" pitchFamily="34" charset="0"/>
              </a:rPr>
              <a:t>This</a:t>
            </a:r>
            <a:r>
              <a:rPr lang="en-US" sz="2400" b="1" baseline="0" dirty="0">
                <a:effectLst/>
                <a:latin typeface="Calibri" panose="020F0502020204030204" pitchFamily="34" charset="0"/>
                <a:ea typeface="Calibri" panose="020F0502020204030204" pitchFamily="34" charset="0"/>
                <a:cs typeface="Calibri" panose="020F0502020204030204" pitchFamily="34" charset="0"/>
              </a:rPr>
              <a:t> slide is hidden and  is only intended to be used if you chose to divide the training into two sessions if necessary. </a:t>
            </a:r>
            <a:endParaRPr lang="en-US" dirty="0"/>
          </a:p>
          <a:p>
            <a:endParaRPr lang="en-US" dirty="0"/>
          </a:p>
        </p:txBody>
      </p:sp>
    </p:spTree>
    <p:extLst>
      <p:ext uri="{BB962C8B-B14F-4D97-AF65-F5344CB8AC3E}">
        <p14:creationId xmlns:p14="http://schemas.microsoft.com/office/powerpoint/2010/main" val="22312028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841" name="Google Shape;841;p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sz="2200" b="1" i="0" u="none" strike="noStrike" cap="none" dirty="0">
                <a:solidFill>
                  <a:srgbClr val="000000"/>
                </a:solidFill>
                <a:effectLst/>
                <a:latin typeface="Helvetica Neue"/>
                <a:ea typeface="Helvetica Neue"/>
                <a:cs typeface="Helvetica Neue"/>
                <a:sym typeface="Helvetica Neue"/>
              </a:rPr>
              <a:t>NOTE</a:t>
            </a:r>
            <a:r>
              <a:rPr lang="en-US" sz="2200" b="0" i="0" u="none" strike="noStrike" cap="none" dirty="0">
                <a:solidFill>
                  <a:srgbClr val="000000"/>
                </a:solidFill>
                <a:effectLst/>
                <a:latin typeface="Helvetica Neue"/>
                <a:ea typeface="Helvetica Neue"/>
                <a:cs typeface="Helvetica Neue"/>
                <a:sym typeface="Helvetica Neue"/>
              </a:rPr>
              <a:t> </a:t>
            </a:r>
            <a:r>
              <a:rPr lang="en-US" sz="2200" b="1" i="0" u="none" strike="noStrike" cap="none" dirty="0">
                <a:solidFill>
                  <a:srgbClr val="000000"/>
                </a:solidFill>
                <a:effectLst/>
                <a:latin typeface="Helvetica Neue"/>
                <a:ea typeface="Helvetica Neue"/>
                <a:cs typeface="Helvetica Neue"/>
                <a:sym typeface="Helvetica Neue"/>
              </a:rPr>
              <a:t>TO FACILITATOR: </a:t>
            </a:r>
            <a:r>
              <a:rPr lang="en-US" sz="2200" b="0" i="0" u="none" strike="noStrike" cap="none" dirty="0">
                <a:solidFill>
                  <a:srgbClr val="000000"/>
                </a:solidFill>
                <a:effectLst/>
                <a:latin typeface="Helvetica Neue"/>
                <a:ea typeface="Helvetica Neue"/>
                <a:cs typeface="Helvetica Neue"/>
                <a:sym typeface="Helvetica Neue"/>
              </a:rPr>
              <a:t>This slide is animated.</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This is a more formal definition of social norms. It’s of note that norms can be embedded in formal institutions by codification into law, as well as institutional policies.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Sanctions are the consequences, negative or</a:t>
            </a:r>
            <a:r>
              <a:rPr lang="en-US" sz="2200" b="0" i="0" u="none" strike="noStrike" cap="none" baseline="0" dirty="0">
                <a:solidFill>
                  <a:srgbClr val="000000"/>
                </a:solidFill>
                <a:effectLst/>
                <a:latin typeface="Helvetica Neue"/>
                <a:ea typeface="Helvetica Neue"/>
                <a:cs typeface="Helvetica Neue"/>
                <a:sym typeface="Helvetica Neue"/>
              </a:rPr>
              <a:t> positive, of not adhering (or adhering) to a norm. </a:t>
            </a:r>
            <a:endParaRPr lang="en-US" sz="2200" b="0" i="0" u="none" strike="noStrike" cap="none" dirty="0">
              <a:solidFill>
                <a:srgbClr val="000000"/>
              </a:solidFill>
              <a:effectLst/>
              <a:latin typeface="Helvetica Neue"/>
              <a:ea typeface="Helvetica Neue"/>
              <a:cs typeface="Helvetica Neue"/>
              <a:sym typeface="Helvetica Neue"/>
            </a:endParaRP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Animation 1: </a:t>
            </a:r>
            <a:r>
              <a:rPr lang="en-US" sz="2200" b="0" i="0" u="none" strike="noStrike" cap="none" dirty="0">
                <a:solidFill>
                  <a:srgbClr val="000000"/>
                </a:solidFill>
                <a:effectLst/>
                <a:latin typeface="Helvetica Neue"/>
                <a:ea typeface="Helvetica Neue"/>
                <a:cs typeface="Helvetica Neue"/>
                <a:sym typeface="Helvetica Neue"/>
              </a:rPr>
              <a:t>Refer back to the earlier exercise/slide reflection as an example. (Often not consciously done, norms are tacit</a:t>
            </a:r>
          </a:p>
          <a:p>
            <a:r>
              <a:rPr lang="en-US" sz="2200" b="0" i="0" u="none" strike="noStrike" cap="none" dirty="0">
                <a:solidFill>
                  <a:srgbClr val="000000"/>
                </a:solidFill>
                <a:effectLst/>
                <a:latin typeface="Helvetica Neue"/>
                <a:ea typeface="Helvetica Neue"/>
                <a:cs typeface="Helvetica Neue"/>
                <a:sym typeface="Helvetica Neue"/>
              </a:rPr>
              <a:t>rules of behavior)</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sng" strike="noStrike" cap="none" dirty="0">
                <a:solidFill>
                  <a:srgbClr val="000000"/>
                </a:solidFill>
                <a:effectLst/>
                <a:latin typeface="Helvetica Neue"/>
                <a:ea typeface="Helvetica Neue"/>
                <a:cs typeface="Helvetica Neue"/>
                <a:sym typeface="Helvetica Neue"/>
              </a:rPr>
              <a:t>Animation 2</a:t>
            </a:r>
            <a:r>
              <a:rPr lang="en-US" sz="2200" b="0" i="0" u="none" strike="noStrike" cap="none" dirty="0">
                <a:solidFill>
                  <a:srgbClr val="000000"/>
                </a:solidFill>
                <a:effectLst/>
                <a:latin typeface="Helvetica Neue"/>
                <a:ea typeface="Helvetica Neue"/>
                <a:cs typeface="Helvetica Neue"/>
                <a:sym typeface="Helvetica Neue"/>
              </a:rPr>
              <a:t>: What does it mean that norms are embedded in institutions?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Some examples</a:t>
            </a:r>
            <a:r>
              <a:rPr lang="en-US" sz="2200" b="0" i="0" u="none" strike="noStrike" cap="none" dirty="0">
                <a:solidFill>
                  <a:srgbClr val="000000"/>
                </a:solidFill>
                <a:effectLst/>
                <a:latin typeface="Helvetica Neue"/>
                <a:ea typeface="Helvetica Neue"/>
                <a:cs typeface="Helvetica Neue"/>
                <a:sym typeface="Wingdings" panose="05000000000000000000" pitchFamily="2" charset="2"/>
              </a:rPr>
              <a:t>:</a:t>
            </a:r>
            <a:endParaRPr lang="en-US" sz="2200" b="0" i="0" u="none" strike="noStrike" cap="none" dirty="0">
              <a:solidFill>
                <a:srgbClr val="000000"/>
              </a:solidFill>
              <a:effectLst/>
              <a:latin typeface="Helvetica Neue"/>
              <a:ea typeface="Helvetica Neue"/>
              <a:cs typeface="Helvetica Neue"/>
              <a:sym typeface="Helvetica Neue"/>
            </a:endParaRPr>
          </a:p>
          <a:p>
            <a:endParaRPr lang="en-US" sz="2200" b="0" i="0" u="none" strike="noStrike" cap="none" dirty="0">
              <a:solidFill>
                <a:srgbClr val="000000"/>
              </a:solidFill>
              <a:effectLst/>
              <a:latin typeface="Helvetica Neue"/>
              <a:ea typeface="Helvetica Neue"/>
              <a:cs typeface="Helvetica Neue"/>
              <a:sym typeface="Helvetica Neue"/>
            </a:endParaRPr>
          </a:p>
          <a:p>
            <a:pPr marL="571500" lvl="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School policies towards unmarried girls who become pregnant, give birth, and then not allowed to return to finish studies. While boys who get the girl pregnant are not penalized in terms of finishing studies. What norms are operating here? Which are institutionalized?</a:t>
            </a:r>
          </a:p>
          <a:p>
            <a:pPr marL="571500" indent="-342900">
              <a:buFont typeface="Arial" panose="020B0604020202020204" pitchFamily="34" charset="0"/>
              <a:buChar char="•"/>
            </a:pPr>
            <a:r>
              <a:rPr lang="en-US" sz="2200" b="0" i="0" u="none" strike="noStrike" cap="none" dirty="0">
                <a:solidFill>
                  <a:srgbClr val="000000"/>
                </a:solidFill>
                <a:effectLst/>
                <a:latin typeface="Helvetica Neue"/>
                <a:ea typeface="Helvetica Neue"/>
                <a:cs typeface="Helvetica Neue"/>
                <a:sym typeface="Helvetica Neue"/>
              </a:rPr>
              <a:t>Some healthcare settings require spouse permission for contraceptive services. What norms may be operating here? How have they been institutionalized?)</a:t>
            </a:r>
            <a:r>
              <a:rPr lang="en-US" u="none" dirty="0">
                <a:effectLst/>
              </a:rPr>
              <a:t> </a:t>
            </a:r>
            <a:endParaRPr sz="2200" b="0" i="0" u="none" dirty="0">
              <a:latin typeface="Helvetica Neue"/>
              <a:ea typeface="Helvetica Neue"/>
              <a:cs typeface="Helvetica Neue"/>
              <a:sym typeface="Helvetica Neue"/>
            </a:endParaRPr>
          </a:p>
        </p:txBody>
      </p:sp>
    </p:spTree>
    <p:extLst>
      <p:ext uri="{BB962C8B-B14F-4D97-AF65-F5344CB8AC3E}">
        <p14:creationId xmlns:p14="http://schemas.microsoft.com/office/powerpoint/2010/main" val="20690451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lnSpc>
                <a:spcPct val="117999"/>
              </a:lnSpc>
              <a:spcBef>
                <a:spcPts val="0"/>
              </a:spcBef>
              <a:spcAft>
                <a:spcPts val="0"/>
              </a:spcAft>
              <a:buNone/>
            </a:pPr>
            <a:r>
              <a:rPr lang="en-US" b="1" dirty="0"/>
              <a:t>SPEAKER NOTES: </a:t>
            </a:r>
            <a:r>
              <a:rPr lang="en-US" b="0" dirty="0"/>
              <a:t>Here is another way to think about social norms.</a:t>
            </a:r>
          </a:p>
          <a:p>
            <a:pPr marL="0" lvl="0" indent="0" algn="l" rtl="0">
              <a:lnSpc>
                <a:spcPct val="117999"/>
              </a:lnSpc>
              <a:spcBef>
                <a:spcPts val="0"/>
              </a:spcBef>
              <a:spcAft>
                <a:spcPts val="0"/>
              </a:spcAft>
              <a:buNone/>
            </a:pPr>
            <a:endParaRPr lang="en-US" b="0" dirty="0"/>
          </a:p>
          <a:p>
            <a:pPr marL="0" lvl="0" indent="0" algn="l" rtl="0">
              <a:lnSpc>
                <a:spcPct val="117999"/>
              </a:lnSpc>
              <a:spcBef>
                <a:spcPts val="0"/>
              </a:spcBef>
              <a:spcAft>
                <a:spcPts val="0"/>
              </a:spcAft>
              <a:buNone/>
            </a:pPr>
            <a:r>
              <a:rPr lang="en-US" b="0" dirty="0"/>
              <a:t>[Read two sentences on slide]</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lang="en-US" dirty="0"/>
          </a:p>
        </p:txBody>
      </p:sp>
    </p:spTree>
    <p:extLst>
      <p:ext uri="{BB962C8B-B14F-4D97-AF65-F5344CB8AC3E}">
        <p14:creationId xmlns:p14="http://schemas.microsoft.com/office/powerpoint/2010/main" val="198878527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1" dirty="0"/>
              <a:t>FACILITATOR</a:t>
            </a:r>
            <a:r>
              <a:rPr lang="en-US" b="1" baseline="0" dirty="0"/>
              <a:t> NOTES: </a:t>
            </a:r>
            <a:r>
              <a:rPr lang="en-US" baseline="0" dirty="0"/>
              <a:t>Read slide. </a:t>
            </a:r>
            <a:endParaRPr lang="en-US" dirty="0"/>
          </a:p>
        </p:txBody>
      </p:sp>
    </p:spTree>
    <p:extLst>
      <p:ext uri="{BB962C8B-B14F-4D97-AF65-F5344CB8AC3E}">
        <p14:creationId xmlns:p14="http://schemas.microsoft.com/office/powerpoint/2010/main" val="23697144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lvl="0" indent="0" algn="l" rtl="0">
              <a:lnSpc>
                <a:spcPct val="100000"/>
              </a:lnSpc>
              <a:spcBef>
                <a:spcPts val="0"/>
              </a:spcBef>
              <a:spcAft>
                <a:spcPts val="0"/>
              </a:spcAft>
              <a:buNone/>
            </a:pPr>
            <a:r>
              <a:rPr lang="en-US" b="1" dirty="0"/>
              <a:t>SPEAKER NOTES: </a:t>
            </a:r>
            <a:r>
              <a:rPr lang="en-US" b="0" dirty="0"/>
              <a:t>Having defined social norms, we will turn to enforcement of norms. Social norms are passed on and enforced by reference groups. A reference group is a group of people, a community—from a village to a broad religious community—for which these behaviors are relevant. Some define the reference group as a valued social group. </a:t>
            </a:r>
            <a:endParaRPr lang="en-US" dirty="0"/>
          </a:p>
          <a:p>
            <a:pPr marL="0" lvl="0" indent="0" algn="l" rtl="0">
              <a:lnSpc>
                <a:spcPct val="100000"/>
              </a:lnSpc>
              <a:spcBef>
                <a:spcPts val="0"/>
              </a:spcBef>
              <a:spcAft>
                <a:spcPts val="0"/>
              </a:spcAft>
              <a:buNone/>
            </a:pPr>
            <a:endParaRPr lang="en-US" b="0" dirty="0"/>
          </a:p>
          <a:p>
            <a:pPr marL="0" lvl="0" indent="0" algn="l" rtl="0">
              <a:lnSpc>
                <a:spcPct val="100000"/>
              </a:lnSpc>
              <a:spcBef>
                <a:spcPts val="0"/>
              </a:spcBef>
              <a:spcAft>
                <a:spcPts val="0"/>
              </a:spcAft>
              <a:buNone/>
            </a:pPr>
            <a:r>
              <a:rPr lang="en-US" b="0" dirty="0"/>
              <a:t>The important thing is that reference groups can exert a considerable amount of influence on behavior. We might not be particularly influenced by behavior of individuals that we do not interact with or whose approval we do not value.</a:t>
            </a:r>
            <a:endParaRPr lang="en-US" dirty="0"/>
          </a:p>
          <a:p>
            <a:pPr marL="0" lvl="0" indent="0" algn="l" rtl="0">
              <a:lnSpc>
                <a:spcPct val="100000"/>
              </a:lnSpc>
              <a:spcBef>
                <a:spcPts val="0"/>
              </a:spcBef>
              <a:spcAft>
                <a:spcPts val="0"/>
              </a:spcAft>
              <a:buNone/>
            </a:pPr>
            <a:endParaRPr lang="en-US" b="0" dirty="0"/>
          </a:p>
          <a:p>
            <a:pPr marL="0" lvl="0" indent="0" algn="l" rtl="0">
              <a:lnSpc>
                <a:spcPct val="100000"/>
              </a:lnSpc>
              <a:spcBef>
                <a:spcPts val="0"/>
              </a:spcBef>
              <a:spcAft>
                <a:spcPts val="0"/>
              </a:spcAft>
              <a:buNone/>
            </a:pPr>
            <a:r>
              <a:rPr lang="en-US" b="0" dirty="0"/>
              <a:t>These are individuals who:</a:t>
            </a:r>
          </a:p>
          <a:p>
            <a:pPr marL="174982" lvl="0" indent="-174982" algn="l" rtl="0">
              <a:lnSpc>
                <a:spcPct val="100000"/>
              </a:lnSpc>
              <a:spcBef>
                <a:spcPts val="0"/>
              </a:spcBef>
              <a:spcAft>
                <a:spcPts val="0"/>
              </a:spcAft>
              <a:buSzPts val="2200"/>
              <a:buFont typeface="Helvetica Neue"/>
              <a:buChar char="-"/>
            </a:pPr>
            <a:r>
              <a:rPr lang="en-US" b="0" dirty="0"/>
              <a:t>A social group listens to.</a:t>
            </a:r>
            <a:endParaRPr lang="en-US" dirty="0"/>
          </a:p>
          <a:p>
            <a:pPr marL="174982" lvl="0" indent="-174982" algn="l" rtl="0">
              <a:lnSpc>
                <a:spcPct val="100000"/>
              </a:lnSpc>
              <a:spcBef>
                <a:spcPts val="0"/>
              </a:spcBef>
              <a:spcAft>
                <a:spcPts val="0"/>
              </a:spcAft>
              <a:buSzPts val="2200"/>
              <a:buFont typeface="Helvetica Neue"/>
              <a:buChar char="-"/>
            </a:pPr>
            <a:r>
              <a:rPr lang="en-US" b="0" dirty="0"/>
              <a:t>Give information and advice.</a:t>
            </a:r>
            <a:endParaRPr lang="en-US" dirty="0"/>
          </a:p>
          <a:p>
            <a:pPr marL="174982" lvl="0" indent="-174982" algn="l" rtl="0">
              <a:lnSpc>
                <a:spcPct val="100000"/>
              </a:lnSpc>
              <a:spcBef>
                <a:spcPts val="0"/>
              </a:spcBef>
              <a:spcAft>
                <a:spcPts val="0"/>
              </a:spcAft>
              <a:buSzPts val="2200"/>
              <a:buFont typeface="Helvetica Neue"/>
              <a:buChar char="-"/>
            </a:pPr>
            <a:r>
              <a:rPr lang="en-US" b="0" dirty="0"/>
              <a:t>Influence attitudes, behaviors, and decisions of a specific group</a:t>
            </a:r>
            <a:endParaRPr lang="en-US" dirty="0"/>
          </a:p>
          <a:p>
            <a:pPr marL="174982" lvl="0" indent="-174982" algn="l" rtl="0">
              <a:lnSpc>
                <a:spcPct val="100000"/>
              </a:lnSpc>
              <a:spcBef>
                <a:spcPts val="0"/>
              </a:spcBef>
              <a:spcAft>
                <a:spcPts val="0"/>
              </a:spcAft>
              <a:buSzPts val="2200"/>
              <a:buFont typeface="Helvetica Neue"/>
              <a:buChar char="-"/>
            </a:pPr>
            <a:r>
              <a:rPr lang="en-US" b="0" dirty="0"/>
              <a:t>Can sanction or reward behavior.</a:t>
            </a:r>
            <a:endParaRPr lang="en-US" dirty="0"/>
          </a:p>
          <a:p>
            <a:pPr marL="0" lvl="0" indent="0" algn="l" rtl="0">
              <a:lnSpc>
                <a:spcPct val="117999"/>
              </a:lnSpc>
              <a:spcBef>
                <a:spcPts val="0"/>
              </a:spcBef>
              <a:spcAft>
                <a:spcPts val="0"/>
              </a:spcAft>
              <a:buNone/>
            </a:pPr>
            <a:endParaRPr lang="en-US" b="0" dirty="0"/>
          </a:p>
        </p:txBody>
      </p:sp>
    </p:spTree>
    <p:extLst>
      <p:ext uri="{BB962C8B-B14F-4D97-AF65-F5344CB8AC3E}">
        <p14:creationId xmlns:p14="http://schemas.microsoft.com/office/powerpoint/2010/main" val="12630365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defTabSz="457200" eaLnBrk="1" fontAlgn="auto" latinLnBrk="0" hangingPunct="1">
              <a:lnSpc>
                <a:spcPct val="117999"/>
              </a:lnSpc>
              <a:spcBef>
                <a:spcPts val="0"/>
              </a:spcBef>
              <a:spcAft>
                <a:spcPts val="0"/>
              </a:spcAft>
              <a:buClrTx/>
              <a:buSzTx/>
              <a:buFontTx/>
              <a:buNone/>
              <a:tabLst/>
              <a:defRPr/>
            </a:pPr>
            <a:r>
              <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rPr>
              <a:t>VIRTUAL ONLY SLIDE</a:t>
            </a:r>
          </a:p>
          <a:p>
            <a:pPr marL="0" marR="0" lvl="0" indent="0" defTabSz="457200" eaLnBrk="1" fontAlgn="auto" latinLnBrk="0" hangingPunct="1">
              <a:lnSpc>
                <a:spcPct val="117999"/>
              </a:lnSpc>
              <a:spcBef>
                <a:spcPts val="0"/>
              </a:spcBef>
              <a:spcAft>
                <a:spcPts val="0"/>
              </a:spcAft>
              <a:buClrTx/>
              <a:buSzTx/>
              <a:buFontTx/>
              <a:buNone/>
              <a:tabLst/>
              <a:defRPr/>
            </a:pPr>
            <a:endPar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endParaRPr>
          </a:p>
          <a:p>
            <a:pPr marL="0" marR="0" lvl="0" indent="0" defTabSz="457200" eaLnBrk="1" fontAlgn="auto" latinLnBrk="0" hangingPunct="1">
              <a:lnSpc>
                <a:spcPct val="117999"/>
              </a:lnSpc>
              <a:spcBef>
                <a:spcPts val="0"/>
              </a:spcBef>
              <a:spcAft>
                <a:spcPts val="0"/>
              </a:spcAft>
              <a:buClrTx/>
              <a:buSzTx/>
              <a:buFontTx/>
              <a:buNone/>
              <a:tabLst/>
              <a:defRPr/>
            </a:pPr>
            <a:r>
              <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rPr>
              <a:t>NOTES TO FACILITATOR:</a:t>
            </a:r>
            <a:r>
              <a:rPr kumimoji="0" lang="en-US" sz="2200" b="0"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rPr>
              <a:t> Remove slide if you are using another activity. This exercise is aimed helping the participants self-assess their level of understanding of social norms concepts. The results of the exercise may help the facilitator then adjust “on the go” or decide to emphasize or de-emphasize points throughout depending on the participants level of experience. Once you determine what aspect of the session to query the group about, create a poll and insert a link in the chat box or run the poll function on Zoom.</a:t>
            </a:r>
            <a:endPar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endParaRPr>
          </a:p>
          <a:p>
            <a:pPr marL="0" marR="0" lvl="0" indent="0" defTabSz="457200" eaLnBrk="1" fontAlgn="auto" latinLnBrk="0" hangingPunct="1">
              <a:lnSpc>
                <a:spcPct val="117999"/>
              </a:lnSpc>
              <a:spcBef>
                <a:spcPts val="0"/>
              </a:spcBef>
              <a:spcAft>
                <a:spcPts val="0"/>
              </a:spcAft>
              <a:buClrTx/>
              <a:buSzTx/>
              <a:buFontTx/>
              <a:buNone/>
              <a:tabLst/>
              <a:defRPr/>
            </a:pPr>
            <a:endParaRPr kumimoji="0" lang="en-US" sz="22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endParaRPr>
          </a:p>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endParaRPr kumimoji="0" lang="en-US" sz="1600" b="0" i="0" u="none" strike="noStrike" kern="0" cap="none" spc="0" normalizeH="0" baseline="0" noProof="0" dirty="0">
              <a:ln>
                <a:noFill/>
              </a:ln>
              <a:solidFill>
                <a:sysClr val="windowText" lastClr="000000"/>
              </a:solidFill>
              <a:effectLst/>
              <a:uLnTx/>
              <a:uFillTx/>
              <a:latin typeface="Helvetica Light"/>
              <a:sym typeface="Helvetica Neue"/>
            </a:endParaRPr>
          </a:p>
        </p:txBody>
      </p:sp>
    </p:spTree>
    <p:extLst>
      <p:ext uri="{BB962C8B-B14F-4D97-AF65-F5344CB8AC3E}">
        <p14:creationId xmlns:p14="http://schemas.microsoft.com/office/powerpoint/2010/main" val="140676010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16" name="Google Shape;916;p14: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a:spcBef>
                <a:spcPts val="0"/>
              </a:spcBef>
              <a:spcAft>
                <a:spcPts val="800"/>
              </a:spcAft>
            </a:pPr>
            <a:r>
              <a:rPr lang="en-US" sz="2400" b="1" dirty="0">
                <a:effectLst/>
                <a:latin typeface="Calibri" panose="020F0502020204030204" pitchFamily="34" charset="0"/>
                <a:ea typeface="Calibri" panose="020F0502020204030204" pitchFamily="34" charset="0"/>
                <a:cs typeface="Calibri" panose="020F0502020204030204" pitchFamily="34" charset="0"/>
              </a:rPr>
              <a:t>SPEAKER NOTES: </a:t>
            </a:r>
            <a:r>
              <a:rPr lang="en-US" sz="2400" dirty="0">
                <a:effectLst/>
                <a:latin typeface="Calibri" panose="020F0502020204030204" pitchFamily="34" charset="0"/>
                <a:ea typeface="Calibri" panose="020F0502020204030204" pitchFamily="34" charset="0"/>
                <a:cs typeface="Calibri" panose="020F0502020204030204" pitchFamily="34" charset="0"/>
              </a:rPr>
              <a:t>There are two types of social norms we focus on during this course. Here’s a nice example of the two types of norms in action around the norm of always washing your hands before eating.</a:t>
            </a:r>
          </a:p>
          <a:p>
            <a:pPr marL="0" marR="0">
              <a:spcBef>
                <a:spcPts val="0"/>
              </a:spcBef>
              <a:spcAft>
                <a:spcPts val="800"/>
              </a:spcAft>
            </a:pPr>
            <a:endParaRPr lang="en-US" sz="2400"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u="sng" dirty="0">
                <a:effectLst/>
                <a:latin typeface="Calibri" panose="020F0502020204030204" pitchFamily="34" charset="0"/>
                <a:ea typeface="Calibri" panose="020F0502020204030204" pitchFamily="34" charset="0"/>
                <a:cs typeface="Calibri" panose="020F0502020204030204" pitchFamily="34" charset="0"/>
              </a:rPr>
              <a:t>Ask participants: </a:t>
            </a:r>
            <a:endParaRPr lang="en-US" sz="2400" u="sng" dirty="0">
              <a:effectLst/>
              <a:latin typeface="Calibri" panose="020F0502020204030204" pitchFamily="34" charset="0"/>
              <a:ea typeface="Calibri" panose="020F0502020204030204" pitchFamily="34" charset="0"/>
              <a:cs typeface="Arial" panose="020B0604020202020204" pitchFamily="34" charset="0"/>
            </a:endParaRP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Arial" panose="020B0604020202020204" pitchFamily="34" charset="0"/>
              </a:rPr>
              <a:t>- </a:t>
            </a:r>
            <a:r>
              <a:rPr lang="en-US" sz="2400" dirty="0">
                <a:effectLst/>
                <a:latin typeface="Calibri" panose="020F0502020204030204" pitchFamily="34" charset="0"/>
                <a:ea typeface="Calibri" panose="020F0502020204030204" pitchFamily="34" charset="0"/>
                <a:cs typeface="Calibri" panose="020F0502020204030204" pitchFamily="34" charset="0"/>
              </a:rPr>
              <a:t>What do you see in each image? (What others do is a descriptive norm, represented in this case by children seeing others washing hands. What is considered appropriate behavior is an injunctive norm, in this case being told by your teacher or parent to leave the table and wash hands before rejoining.</a:t>
            </a:r>
          </a:p>
          <a:p>
            <a:pPr marL="0" marR="0">
              <a:spcBef>
                <a:spcPts val="0"/>
              </a:spcBef>
              <a:spcAft>
                <a:spcPts val="800"/>
              </a:spcAft>
            </a:pPr>
            <a:r>
              <a:rPr lang="en-US" sz="2400" dirty="0">
                <a:effectLst/>
                <a:latin typeface="Calibri" panose="020F0502020204030204" pitchFamily="34" charset="0"/>
                <a:ea typeface="Calibri" panose="020F0502020204030204" pitchFamily="34" charset="0"/>
                <a:cs typeface="Calibri" panose="020F0502020204030204" pitchFamily="34" charset="0"/>
              </a:rPr>
              <a:t>- Think of yourself as a child. How did descriptive and injunctive norms about handwashing before eating influence your behavior?</a:t>
            </a:r>
            <a:r>
              <a:rPr lang="en-US" dirty="0">
                <a:effectLst/>
              </a:rPr>
              <a:t> </a:t>
            </a:r>
            <a:endParaRPr dirty="0"/>
          </a:p>
          <a:p>
            <a:pPr marL="0" lvl="0" indent="0" algn="l" rtl="0">
              <a:lnSpc>
                <a:spcPct val="117999"/>
              </a:lnSpc>
              <a:spcBef>
                <a:spcPts val="0"/>
              </a:spcBef>
              <a:spcAft>
                <a:spcPts val="0"/>
              </a:spcAft>
              <a:buNone/>
            </a:pPr>
            <a:endParaRPr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39010908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
        <p:cNvGrpSpPr/>
        <p:nvPr/>
      </p:nvGrpSpPr>
      <p:grpSpPr>
        <a:xfrm>
          <a:off x="0" y="0"/>
          <a:ext cx="0" cy="0"/>
          <a:chOff x="0" y="0"/>
          <a:chExt cx="0" cy="0"/>
        </a:xfrm>
      </p:grpSpPr>
      <p:sp>
        <p:nvSpPr>
          <p:cNvPr id="926" name="Google Shape;926;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927" name="Google Shape;927;p1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Read the slide content. Ask participants if they have an example of a descriptive and an injunctive norm.</a:t>
            </a:r>
            <a:endParaRPr dirty="0"/>
          </a:p>
        </p:txBody>
      </p:sp>
    </p:spTree>
    <p:extLst>
      <p:ext uri="{BB962C8B-B14F-4D97-AF65-F5344CB8AC3E}">
        <p14:creationId xmlns:p14="http://schemas.microsoft.com/office/powerpoint/2010/main" val="80561744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200" b="1" i="0" u="none" strike="noStrike" cap="none" dirty="0">
                <a:solidFill>
                  <a:srgbClr val="000000"/>
                </a:solidFill>
                <a:effectLst/>
                <a:latin typeface="Helvetica Neue"/>
                <a:ea typeface="Helvetica Neue"/>
                <a:cs typeface="Helvetica Neue"/>
                <a:sym typeface="Helvetica Neue"/>
              </a:rPr>
              <a:t>NOTE TO FACILITATOR: </a:t>
            </a:r>
            <a:r>
              <a:rPr lang="en-US" sz="2200" b="0" i="0" u="none" strike="noStrike" cap="none" dirty="0">
                <a:solidFill>
                  <a:srgbClr val="000000"/>
                </a:solidFill>
                <a:effectLst/>
                <a:latin typeface="Helvetica Neue"/>
                <a:ea typeface="Helvetica Neue"/>
                <a:cs typeface="Helvetica Neue"/>
                <a:sym typeface="Helvetica Neue"/>
              </a:rPr>
              <a:t>Distribute the handout of the eight features brief.</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smtClean="0">
                <a:solidFill>
                  <a:srgbClr val="000000"/>
                </a:solidFill>
                <a:effectLst/>
                <a:latin typeface="Helvetica Neue"/>
                <a:ea typeface="Helvetica Neue"/>
                <a:cs typeface="Helvetica Neue"/>
                <a:sym typeface="Helvetica Neue"/>
              </a:rPr>
              <a:t>No</a:t>
            </a:r>
            <a:r>
              <a:rPr lang="en-US" sz="2200" b="0" i="0" u="none" strike="noStrike" cap="none" baseline="0" dirty="0" smtClean="0">
                <a:solidFill>
                  <a:srgbClr val="000000"/>
                </a:solidFill>
                <a:effectLst/>
                <a:latin typeface="Helvetica Neue"/>
                <a:ea typeface="Helvetica Neue"/>
                <a:cs typeface="Helvetica Neue"/>
                <a:sym typeface="Helvetica Neue"/>
              </a:rPr>
              <a:t>w that we’ve talked about social norms concepts, and how they fit into behavior change programs, let’s dig more into elements of social norms, namely, what we call the eight features of social </a:t>
            </a:r>
            <a:r>
              <a:rPr lang="en-US" sz="2200" b="0" i="0" u="none" strike="noStrike" cap="none" baseline="0" dirty="0" err="1" smtClean="0">
                <a:solidFill>
                  <a:srgbClr val="000000"/>
                </a:solidFill>
                <a:effectLst/>
                <a:latin typeface="Helvetica Neue"/>
                <a:ea typeface="Helvetica Neue"/>
                <a:cs typeface="Helvetica Neue"/>
                <a:sym typeface="Helvetica Neue"/>
              </a:rPr>
              <a:t>nomrs</a:t>
            </a:r>
            <a:r>
              <a:rPr lang="en-US" sz="2200" b="0" i="0" u="none" strike="noStrike" cap="none" baseline="0" dirty="0" smtClean="0">
                <a:solidFill>
                  <a:srgbClr val="000000"/>
                </a:solidFill>
                <a:effectLst/>
                <a:latin typeface="Helvetica Neue"/>
                <a:ea typeface="Helvetica Neue"/>
                <a:cs typeface="Helvetica Neue"/>
                <a:sym typeface="Helvetica Neue"/>
              </a:rPr>
              <a:t>. </a:t>
            </a:r>
            <a:r>
              <a:rPr lang="en-US" sz="2200" b="0" i="0" u="none" strike="noStrike" cap="none" dirty="0" smtClean="0">
                <a:solidFill>
                  <a:srgbClr val="000000"/>
                </a:solidFill>
                <a:effectLst/>
                <a:latin typeface="Helvetica Neue"/>
                <a:ea typeface="Helvetica Neue"/>
                <a:cs typeface="Helvetica Neue"/>
                <a:sym typeface="Helvetica Neue"/>
              </a:rPr>
              <a:t>On </a:t>
            </a:r>
            <a:r>
              <a:rPr lang="en-US" sz="2200" b="0" i="0" u="none" strike="noStrike" cap="none" dirty="0">
                <a:solidFill>
                  <a:srgbClr val="000000"/>
                </a:solidFill>
                <a:effectLst/>
                <a:latin typeface="Helvetica Neue"/>
                <a:ea typeface="Helvetica Neue"/>
                <a:cs typeface="Helvetica Neue"/>
                <a:sym typeface="Helvetica Neue"/>
              </a:rPr>
              <a:t>the slide are eight features of norms, which probably play out differently for different behaviors. </a:t>
            </a:r>
            <a:r>
              <a:rPr lang="en-US" sz="2200" b="0" i="0" u="none" strike="noStrike" cap="none" dirty="0" smtClean="0">
                <a:solidFill>
                  <a:srgbClr val="000000"/>
                </a:solidFill>
                <a:effectLst/>
                <a:latin typeface="Helvetica Neue"/>
                <a:ea typeface="Helvetica Neue"/>
                <a:cs typeface="Helvetica Neue"/>
                <a:sym typeface="Helvetica Neue"/>
              </a:rPr>
              <a:t>We</a:t>
            </a:r>
            <a:r>
              <a:rPr lang="en-US" sz="2200" b="0" i="0" u="none" strike="noStrike" cap="none" baseline="0" dirty="0" smtClean="0">
                <a:solidFill>
                  <a:srgbClr val="000000"/>
                </a:solidFill>
                <a:effectLst/>
                <a:latin typeface="Helvetica Neue"/>
                <a:ea typeface="Helvetica Neue"/>
                <a:cs typeface="Helvetica Neue"/>
                <a:sym typeface="Helvetica Neue"/>
              </a:rPr>
              <a:t> discuss these after our conversation about how social norms fit into programming, as understanding these elements is </a:t>
            </a:r>
            <a:r>
              <a:rPr lang="en-US" sz="2200" b="0" i="0" u="none" strike="noStrike" cap="none" dirty="0" smtClean="0">
                <a:solidFill>
                  <a:srgbClr val="000000"/>
                </a:solidFill>
                <a:effectLst/>
                <a:latin typeface="Helvetica Neue"/>
                <a:ea typeface="Helvetica Neue"/>
                <a:cs typeface="Helvetica Neue"/>
                <a:sym typeface="Helvetica Neue"/>
              </a:rPr>
              <a:t>key to </a:t>
            </a:r>
            <a:r>
              <a:rPr lang="en-US" sz="2200" b="0" i="0" u="none" strike="noStrike" cap="none" dirty="0">
                <a:solidFill>
                  <a:srgbClr val="000000"/>
                </a:solidFill>
                <a:effectLst/>
                <a:latin typeface="Helvetica Neue"/>
                <a:ea typeface="Helvetica Neue"/>
                <a:cs typeface="Helvetica Neue"/>
                <a:sym typeface="Helvetica Neue"/>
              </a:rPr>
              <a:t>bring clarity as you design programs.</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Feature 1. Norms related to the behavior(s) of interest can be both harmful and protective.</a:t>
            </a:r>
          </a:p>
          <a:p>
            <a:r>
              <a:rPr lang="en-US" sz="2200" b="0" i="0" u="none" strike="noStrike" cap="none" dirty="0">
                <a:solidFill>
                  <a:srgbClr val="000000"/>
                </a:solidFill>
                <a:effectLst/>
                <a:latin typeface="Helvetica Neue"/>
                <a:ea typeface="Helvetica Neue"/>
                <a:cs typeface="Helvetica Neue"/>
                <a:sym typeface="Helvetica Neue"/>
              </a:rPr>
              <a:t>Feature 2. Norms are embedded in a system of structural drivers that intersect and sustain the behavior(s). This includes</a:t>
            </a:r>
          </a:p>
          <a:p>
            <a:r>
              <a:rPr lang="en-US" sz="2200" b="0" i="0" u="none" strike="noStrike" cap="none" dirty="0">
                <a:solidFill>
                  <a:srgbClr val="000000"/>
                </a:solidFill>
                <a:effectLst/>
                <a:latin typeface="Helvetica Neue"/>
                <a:ea typeface="Helvetica Neue"/>
                <a:cs typeface="Helvetica Neue"/>
                <a:sym typeface="Helvetica Neue"/>
              </a:rPr>
              <a:t>access to resources; for example, access to healthcare is important to programs that seek to increase healthy behaviors. </a:t>
            </a:r>
          </a:p>
          <a:p>
            <a:r>
              <a:rPr lang="en-US" sz="2200" b="0" i="0" u="none" strike="noStrike" cap="none" dirty="0">
                <a:solidFill>
                  <a:srgbClr val="000000"/>
                </a:solidFill>
                <a:effectLst/>
                <a:latin typeface="Helvetica Neue"/>
                <a:ea typeface="Helvetica Neue"/>
                <a:cs typeface="Helvetica Neue"/>
                <a:sym typeface="Helvetica Neue"/>
              </a:rPr>
              <a:t>Feature 3. Not all norms have the same strength.</a:t>
            </a:r>
          </a:p>
          <a:p>
            <a:r>
              <a:rPr lang="en-US" sz="2200" b="0" i="0" u="none" strike="noStrike" cap="none" dirty="0">
                <a:solidFill>
                  <a:srgbClr val="000000"/>
                </a:solidFill>
                <a:effectLst/>
                <a:latin typeface="Helvetica Neue"/>
                <a:ea typeface="Helvetica Neue"/>
                <a:cs typeface="Helvetica Neue"/>
                <a:sym typeface="Helvetica Neue"/>
              </a:rPr>
              <a:t>Feature 4. Norms can be aligned or misaligned with attitudes.</a:t>
            </a:r>
          </a:p>
          <a:p>
            <a:r>
              <a:rPr lang="en-US" sz="2200" b="0" i="0" u="none" strike="noStrike" cap="none" dirty="0">
                <a:solidFill>
                  <a:srgbClr val="000000"/>
                </a:solidFill>
                <a:effectLst/>
                <a:latin typeface="Helvetica Neue"/>
                <a:ea typeface="Helvetica Neue"/>
                <a:cs typeface="Helvetica Neue"/>
                <a:sym typeface="Helvetica Neue"/>
              </a:rPr>
              <a:t>Feature 5. Norms are sustained by several reference groups with different influence.</a:t>
            </a:r>
          </a:p>
          <a:p>
            <a:r>
              <a:rPr lang="en-US" sz="2200" b="0" i="0" u="none" strike="noStrike" cap="none" dirty="0">
                <a:solidFill>
                  <a:srgbClr val="000000"/>
                </a:solidFill>
                <a:effectLst/>
                <a:latin typeface="Helvetica Neue"/>
                <a:ea typeface="Helvetica Neue"/>
                <a:cs typeface="Helvetica Neue"/>
                <a:sym typeface="Helvetica Neue"/>
              </a:rPr>
              <a:t>Feature 6 . Power-holders may resist—or support—change.</a:t>
            </a:r>
          </a:p>
          <a:p>
            <a:r>
              <a:rPr lang="en-US" sz="2200" b="0" i="0" u="none" strike="noStrike" cap="none" dirty="0">
                <a:solidFill>
                  <a:srgbClr val="000000"/>
                </a:solidFill>
                <a:effectLst/>
                <a:latin typeface="Helvetica Neue"/>
                <a:ea typeface="Helvetica Neue"/>
                <a:cs typeface="Helvetica Neue"/>
                <a:sym typeface="Helvetica Neue"/>
              </a:rPr>
              <a:t>Feature 7. Some people agree and comply with norms, while others do not.</a:t>
            </a:r>
          </a:p>
          <a:p>
            <a:r>
              <a:rPr lang="en-US" sz="2200" b="0" i="0" u="none" strike="noStrike" cap="none" dirty="0">
                <a:solidFill>
                  <a:srgbClr val="000000"/>
                </a:solidFill>
                <a:effectLst/>
                <a:latin typeface="Helvetica Neue"/>
                <a:ea typeface="Helvetica Neue"/>
                <a:cs typeface="Helvetica Neue"/>
                <a:sym typeface="Helvetica Neue"/>
              </a:rPr>
              <a:t>Feature 8</a:t>
            </a:r>
            <a:r>
              <a:rPr lang="en-US" sz="2200" b="1" i="0" u="none" strike="noStrike" cap="none" dirty="0">
                <a:solidFill>
                  <a:srgbClr val="000000"/>
                </a:solidFill>
                <a:effectLst/>
                <a:latin typeface="Helvetica Neue"/>
                <a:ea typeface="Helvetica Neue"/>
                <a:cs typeface="Helvetica Neue"/>
                <a:sym typeface="Helvetica Neue"/>
              </a:rPr>
              <a:t>. </a:t>
            </a:r>
            <a:r>
              <a:rPr lang="en-US" sz="2200" b="0" i="0" u="none" strike="noStrike" cap="none" dirty="0">
                <a:solidFill>
                  <a:srgbClr val="000000"/>
                </a:solidFill>
                <a:effectLst/>
                <a:latin typeface="Helvetica Neue"/>
                <a:ea typeface="Helvetica Neue"/>
                <a:cs typeface="Helvetica Neue"/>
                <a:sym typeface="Helvetica Neue"/>
              </a:rPr>
              <a:t>Agency—an individual’s ability to make their own choices—can work in both healthy and unhealthy directions. </a:t>
            </a:r>
          </a:p>
        </p:txBody>
      </p:sp>
    </p:spTree>
    <p:extLst>
      <p:ext uri="{BB962C8B-B14F-4D97-AF65-F5344CB8AC3E}">
        <p14:creationId xmlns:p14="http://schemas.microsoft.com/office/powerpoint/2010/main" val="322494658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77" name="Google Shape;1077;p3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lvl="0" indent="0" algn="l" rtl="0">
              <a:lnSpc>
                <a:spcPct val="117999"/>
              </a:lnSpc>
              <a:spcBef>
                <a:spcPts val="0"/>
              </a:spcBef>
              <a:spcAft>
                <a:spcPts val="0"/>
              </a:spcAft>
              <a:buNone/>
            </a:pPr>
            <a:endParaRPr lang="en-US" sz="2400" b="1" dirty="0"/>
          </a:p>
          <a:p>
            <a:pPr marL="0" lvl="0" indent="0" algn="l" rtl="0">
              <a:lnSpc>
                <a:spcPct val="117999"/>
              </a:lnSpc>
              <a:spcBef>
                <a:spcPts val="0"/>
              </a:spcBef>
              <a:spcAft>
                <a:spcPts val="0"/>
              </a:spcAft>
              <a:buNone/>
            </a:pPr>
            <a:r>
              <a:rPr lang="en-US" sz="2400" b="1" dirty="0"/>
              <a:t>NOTE TO FACILITATOR</a:t>
            </a:r>
            <a:r>
              <a:rPr lang="en-US" sz="2400" dirty="0"/>
              <a:t>: This is a small group exercise. The aim is to help participants to internalize the eight features vis-à-vis a range of behaviors.</a:t>
            </a:r>
            <a:r>
              <a:rPr lang="en-US" sz="2200" baseline="0" dirty="0"/>
              <a:t> Participants </a:t>
            </a:r>
            <a:r>
              <a:rPr lang="en-US" sz="2400" dirty="0"/>
              <a:t>may continue to work on project applications done earlier or ask them to select one norm and its relation to behaviors that the UPWARD project is aiming to shift. (See next slide on WASH.)</a:t>
            </a:r>
            <a:endParaRPr dirty="0"/>
          </a:p>
          <a:p>
            <a:pPr marL="0" lvl="0" indent="0" algn="l" rtl="0">
              <a:lnSpc>
                <a:spcPct val="117999"/>
              </a:lnSpc>
              <a:spcBef>
                <a:spcPts val="0"/>
              </a:spcBef>
              <a:spcAft>
                <a:spcPts val="0"/>
              </a:spcAft>
              <a:buNone/>
            </a:pPr>
            <a:endParaRPr sz="2400" dirty="0"/>
          </a:p>
          <a:p>
            <a:pPr marL="0" lvl="0" indent="0" algn="l" rtl="0">
              <a:lnSpc>
                <a:spcPct val="117999"/>
              </a:lnSpc>
              <a:spcBef>
                <a:spcPts val="0"/>
              </a:spcBef>
              <a:spcAft>
                <a:spcPts val="0"/>
              </a:spcAft>
              <a:buNone/>
            </a:pPr>
            <a:r>
              <a:rPr lang="en-US" sz="2400" dirty="0"/>
              <a:t>PROCESS:</a:t>
            </a:r>
            <a:endParaRPr dirty="0"/>
          </a:p>
          <a:p>
            <a:pPr marL="457200" lvl="0" indent="-457200" algn="l" rtl="0">
              <a:lnSpc>
                <a:spcPct val="117999"/>
              </a:lnSpc>
              <a:spcBef>
                <a:spcPts val="0"/>
              </a:spcBef>
              <a:spcAft>
                <a:spcPts val="0"/>
              </a:spcAft>
              <a:buSzPts val="2400"/>
              <a:buFont typeface="Montserrat"/>
              <a:buAutoNum type="arabicParenR"/>
            </a:pPr>
            <a:r>
              <a:rPr lang="en-US" sz="2400" dirty="0"/>
              <a:t>Indicate</a:t>
            </a:r>
            <a:r>
              <a:rPr lang="en-US" sz="2400" baseline="0" dirty="0"/>
              <a:t> that, once more, we will go into small groups to do an exercise on the eight features of social norms. The groups will again use the Google sheet to record their key discussion points.</a:t>
            </a:r>
            <a:endParaRPr lang="en-US" sz="2400" dirty="0"/>
          </a:p>
          <a:p>
            <a:pPr marL="457200" lvl="0" indent="-457200" algn="l" rtl="0">
              <a:lnSpc>
                <a:spcPct val="117999"/>
              </a:lnSpc>
              <a:spcBef>
                <a:spcPts val="0"/>
              </a:spcBef>
              <a:spcAft>
                <a:spcPts val="0"/>
              </a:spcAft>
              <a:buSzPts val="2400"/>
              <a:buFont typeface="Montserrat"/>
              <a:buAutoNum type="arabicParenR"/>
            </a:pPr>
            <a:r>
              <a:rPr lang="en-US" sz="2400" dirty="0"/>
              <a:t>Organize participants into the breakout rooms in small groups to explore ways they can apply the eight features of social norms in their program contexts.</a:t>
            </a:r>
            <a:endParaRPr dirty="0"/>
          </a:p>
          <a:p>
            <a:pPr marL="457200" lvl="0" indent="-457200" algn="l" rtl="0">
              <a:lnSpc>
                <a:spcPct val="117999"/>
              </a:lnSpc>
              <a:spcBef>
                <a:spcPts val="0"/>
              </a:spcBef>
              <a:spcAft>
                <a:spcPts val="0"/>
              </a:spcAft>
              <a:buSzPts val="2400"/>
              <a:buFont typeface="Montserrat"/>
              <a:buAutoNum type="arabicParenR"/>
            </a:pPr>
            <a:r>
              <a:rPr lang="en-US" sz="2400" dirty="0"/>
              <a:t>Indicate that they have 20 minutes to discuss in their groups.</a:t>
            </a:r>
            <a:endParaRPr dirty="0"/>
          </a:p>
          <a:p>
            <a:pPr marL="457200" lvl="0" indent="-457200" algn="l" rtl="0">
              <a:lnSpc>
                <a:spcPct val="117999"/>
              </a:lnSpc>
              <a:spcBef>
                <a:spcPts val="0"/>
              </a:spcBef>
              <a:spcAft>
                <a:spcPts val="0"/>
              </a:spcAft>
              <a:buSzPts val="2400"/>
              <a:buFont typeface="Montserrat"/>
              <a:buAutoNum type="arabicParenR"/>
            </a:pPr>
            <a:r>
              <a:rPr lang="en-US" sz="2400" dirty="0"/>
              <a:t>Close the breakout rooms and invite volunteers to share the work of their small groups. Spend 10 minutes for this debriefing.</a:t>
            </a:r>
            <a:endParaRPr sz="2400" dirty="0"/>
          </a:p>
          <a:p>
            <a:pPr marL="457200" lvl="0" indent="-457200" algn="l" rtl="0">
              <a:lnSpc>
                <a:spcPct val="117999"/>
              </a:lnSpc>
              <a:spcBef>
                <a:spcPts val="0"/>
              </a:spcBef>
              <a:spcAft>
                <a:spcPts val="0"/>
              </a:spcAft>
              <a:buClr>
                <a:srgbClr val="000000"/>
              </a:buClr>
              <a:buSzPts val="2400"/>
              <a:buFont typeface="Montserrat"/>
              <a:buAutoNum type="arabicParenR"/>
            </a:pPr>
            <a:r>
              <a:rPr lang="en-US" sz="2400" b="0" i="0" u="none" strike="noStrike" cap="none" dirty="0">
                <a:solidFill>
                  <a:srgbClr val="000000"/>
                </a:solidFill>
                <a:latin typeface="Helvetica Neue"/>
                <a:ea typeface="Helvetica Neue"/>
                <a:cs typeface="Helvetica Neue"/>
                <a:sym typeface="Helvetica Neue"/>
              </a:rPr>
              <a:t>Ask if participants found this activity clear. Was there ambiguity? </a:t>
            </a:r>
            <a:endParaRPr dirty="0"/>
          </a:p>
          <a:p>
            <a:pPr marL="457200" lvl="0" indent="-457200" algn="l" rtl="0">
              <a:lnSpc>
                <a:spcPct val="117999"/>
              </a:lnSpc>
              <a:spcBef>
                <a:spcPts val="0"/>
              </a:spcBef>
              <a:spcAft>
                <a:spcPts val="0"/>
              </a:spcAft>
              <a:buClr>
                <a:srgbClr val="000000"/>
              </a:buClr>
              <a:buSzPts val="2400"/>
              <a:buFont typeface="Montserrat"/>
              <a:buAutoNum type="arabicParenR"/>
            </a:pPr>
            <a:r>
              <a:rPr lang="en-US" sz="2400" b="0" i="0" u="none" strike="noStrike" cap="none" dirty="0">
                <a:solidFill>
                  <a:srgbClr val="000000"/>
                </a:solidFill>
                <a:latin typeface="Helvetica Neue"/>
                <a:ea typeface="Helvetica Neue"/>
                <a:cs typeface="Helvetica Neue"/>
                <a:sym typeface="Helvetica Neue"/>
              </a:rPr>
              <a:t>To close, ask how understanding these eight features might influence developing and implementing programs that aim to address the normative environment and foster behavior change.</a:t>
            </a:r>
            <a:endParaRPr sz="2400" b="0" i="0" u="none" strike="noStrike" cap="none" dirty="0">
              <a:solidFill>
                <a:srgbClr val="000000"/>
              </a:solidFill>
              <a:latin typeface="Helvetica Neue"/>
              <a:ea typeface="Helvetica Neue"/>
              <a:cs typeface="Helvetica Neue"/>
              <a:sym typeface="Helvetica Neue"/>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77" name="Google Shape;1077;p3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 - </a:t>
            </a:r>
            <a:r>
              <a:rPr lang="en-US" sz="2400" b="1" i="0" dirty="0">
                <a:effectLst/>
                <a:latin typeface="Calibri" panose="020F0502020204030204" pitchFamily="34" charset="0"/>
                <a:ea typeface="Calibri" panose="020F0502020204030204" pitchFamily="34" charset="0"/>
                <a:cs typeface="Calibri" panose="020F0502020204030204" pitchFamily="34" charset="0"/>
              </a:rPr>
              <a:t>Remove from slide deck if participants will be working on norms within their own projects.</a:t>
            </a:r>
            <a:endParaRPr lang="en-US" sz="2400" b="1" dirty="0">
              <a:effectLst/>
              <a:latin typeface="Calibri" panose="020F0502020204030204" pitchFamily="34" charset="0"/>
              <a:ea typeface="Calibri" panose="020F0502020204030204" pitchFamily="34" charset="0"/>
              <a:cs typeface="Calibri" panose="020F0502020204030204" pitchFamily="34" charset="0"/>
            </a:endParaRPr>
          </a:p>
          <a:p>
            <a:endParaRPr lang="en-US" sz="2400" b="1" i="0" u="none" strike="noStrike" cap="none" dirty="0">
              <a:solidFill>
                <a:srgbClr val="000000"/>
              </a:solidFill>
              <a:effectLst/>
              <a:latin typeface="Helvetica Neue"/>
              <a:ea typeface="Helvetica Neue"/>
              <a:cs typeface="Helvetica Neue"/>
              <a:sym typeface="Helvetica Neue"/>
            </a:endParaRPr>
          </a:p>
          <a:p>
            <a:r>
              <a:rPr lang="en-US" sz="2400" b="1" i="0" u="none" strike="noStrike" cap="none" dirty="0">
                <a:solidFill>
                  <a:srgbClr val="000000"/>
                </a:solidFill>
                <a:effectLst/>
                <a:latin typeface="Helvetica Neue"/>
                <a:ea typeface="Helvetica Neue"/>
                <a:cs typeface="Helvetica Neue"/>
                <a:sym typeface="Helvetica Neue"/>
              </a:rPr>
              <a:t>SPEAKER NOTES:</a:t>
            </a:r>
            <a:r>
              <a:rPr lang="en-US" sz="2400" b="0" i="0" u="none" strike="noStrike" cap="none" dirty="0">
                <a:solidFill>
                  <a:srgbClr val="000000"/>
                </a:solidFill>
                <a:effectLst/>
                <a:latin typeface="Helvetica Neue"/>
                <a:ea typeface="Helvetica Neue"/>
                <a:cs typeface="Helvetica Neue"/>
                <a:sym typeface="Helvetica Neue"/>
              </a:rPr>
              <a:t> The norms on the slide were identified during formative assessments for the Uplifting Women’s Participation in Water-Related Decision-Making (UPWARD) Project in Tanzania. UPWARD aimed to shift gendered social norms regarding women’s participation in water decisions by working with community leaders and women’s groups. In addition, local government authority and WASH governance institutions were the site of trainings and reflective discussions on the importance of including women’s voices to empower women with water resources management capabilities and</a:t>
            </a:r>
          </a:p>
          <a:p>
            <a:r>
              <a:rPr lang="en-US" sz="2400" b="0" i="0" u="none" strike="noStrike" cap="none" dirty="0">
                <a:solidFill>
                  <a:srgbClr val="000000"/>
                </a:solidFill>
                <a:effectLst/>
                <a:latin typeface="Helvetica Neue"/>
                <a:ea typeface="Helvetica Neue"/>
                <a:cs typeface="Helvetica Neue"/>
                <a:sym typeface="Helvetica Neue"/>
              </a:rPr>
              <a:t>encouraging greater participation in </a:t>
            </a:r>
            <a:r>
              <a:rPr lang="en-US" sz="2400" b="0" i="0" u="none" strike="noStrike" cap="none" dirty="0" err="1">
                <a:solidFill>
                  <a:srgbClr val="000000"/>
                </a:solidFill>
                <a:effectLst/>
                <a:latin typeface="Helvetica Neue"/>
                <a:ea typeface="Helvetica Neue"/>
                <a:cs typeface="Helvetica Neue"/>
                <a:sym typeface="Helvetica Neue"/>
              </a:rPr>
              <a:t>decisionmaking</a:t>
            </a:r>
            <a:r>
              <a:rPr lang="en-US" sz="2400" b="0" i="0" u="none" strike="noStrike" cap="none" dirty="0">
                <a:solidFill>
                  <a:srgbClr val="000000"/>
                </a:solidFill>
                <a:effectLst/>
                <a:latin typeface="Helvetica Neue"/>
                <a:ea typeface="Helvetica Neue"/>
                <a:cs typeface="Helvetica Neue"/>
                <a:sym typeface="Helvetica Neue"/>
              </a:rPr>
              <a:t>.</a:t>
            </a:r>
          </a:p>
          <a:p>
            <a:endParaRPr lang="en-US" sz="2400" b="0" i="0" u="none" strike="noStrike" cap="none" dirty="0">
              <a:solidFill>
                <a:srgbClr val="000000"/>
              </a:solidFill>
              <a:effectLst/>
              <a:latin typeface="Helvetica Neue"/>
              <a:ea typeface="Helvetica Neue"/>
              <a:cs typeface="Helvetica Neue"/>
              <a:sym typeface="Helvetica Neue"/>
            </a:endParaRPr>
          </a:p>
          <a:p>
            <a:r>
              <a:rPr lang="en-US" sz="2400" b="0" i="0" u="none" strike="noStrike" cap="none" dirty="0">
                <a:solidFill>
                  <a:srgbClr val="000000"/>
                </a:solidFill>
                <a:effectLst/>
                <a:latin typeface="Helvetica Neue"/>
                <a:ea typeface="Helvetica Neue"/>
                <a:cs typeface="Helvetica Neue"/>
                <a:sym typeface="Helvetica Neue"/>
              </a:rPr>
              <a:t>You can use this information, which is also in your handouts, as reference when working in your small groups.</a:t>
            </a:r>
            <a:r>
              <a:rPr lang="en-US" sz="2400" dirty="0">
                <a:effectLst/>
              </a:rPr>
              <a:t> </a:t>
            </a:r>
            <a:r>
              <a:rPr lang="en-US" sz="2400" b="0" i="0" u="none" strike="noStrike" cap="none" dirty="0">
                <a:solidFill>
                  <a:srgbClr val="000000"/>
                </a:solidFill>
                <a:effectLst/>
                <a:latin typeface="Helvetica Neue"/>
                <a:ea typeface="Helvetica Neue"/>
                <a:cs typeface="Helvetica Neue"/>
                <a:sym typeface="Helvetica Neue"/>
              </a:rPr>
              <a:t> </a:t>
            </a:r>
            <a:endParaRPr lang="en-US" sz="2400" b="0" i="0" dirty="0">
              <a:latin typeface="Helvetica Neue"/>
              <a:ea typeface="Helvetica Neue"/>
              <a:cs typeface="Helvetica Neue"/>
              <a:sym typeface="Helvetica Neue"/>
            </a:endParaRPr>
          </a:p>
        </p:txBody>
      </p:sp>
    </p:spTree>
    <p:extLst>
      <p:ext uri="{BB962C8B-B14F-4D97-AF65-F5344CB8AC3E}">
        <p14:creationId xmlns:p14="http://schemas.microsoft.com/office/powerpoint/2010/main" val="2903946206"/>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
        <p:cNvGrpSpPr/>
        <p:nvPr/>
      </p:nvGrpSpPr>
      <p:grpSpPr>
        <a:xfrm>
          <a:off x="0" y="0"/>
          <a:ext cx="0" cy="0"/>
          <a:chOff x="0" y="0"/>
          <a:chExt cx="0" cy="0"/>
        </a:xfrm>
      </p:grpSpPr>
      <p:sp>
        <p:nvSpPr>
          <p:cNvPr id="1092" name="Google Shape;1092;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093" name="Google Shape;1093;p3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400" b="1" dirty="0">
                <a:effectLst/>
                <a:latin typeface="Calibri" panose="020F0502020204030204" pitchFamily="34" charset="0"/>
                <a:ea typeface="Calibri" panose="020F0502020204030204" pitchFamily="34" charset="0"/>
                <a:cs typeface="Calibri" panose="020F0502020204030204" pitchFamily="34" charset="0"/>
              </a:rPr>
              <a:t>VIRTUAL ONLY SLIDE</a:t>
            </a:r>
          </a:p>
          <a:p>
            <a:pPr marL="0" lvl="0" indent="0" algn="l" rtl="0">
              <a:lnSpc>
                <a:spcPct val="117999"/>
              </a:lnSpc>
              <a:spcBef>
                <a:spcPts val="0"/>
              </a:spcBef>
              <a:spcAft>
                <a:spcPts val="0"/>
              </a:spcAft>
              <a:buNone/>
            </a:pPr>
            <a:endParaRPr lang="en-US" sz="2800" b="1" i="0" dirty="0">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800" b="1" i="0" dirty="0">
                <a:latin typeface="Helvetica Neue"/>
                <a:ea typeface="Helvetica Neue"/>
                <a:cs typeface="Helvetica Neue"/>
                <a:sym typeface="Helvetica Neue"/>
              </a:rPr>
              <a:t>NOTE TO FACILITATOR</a:t>
            </a:r>
            <a:r>
              <a:rPr lang="en-US" sz="2800" b="0" i="0" dirty="0">
                <a:latin typeface="Helvetica Neue"/>
                <a:ea typeface="Helvetica Neue"/>
                <a:cs typeface="Helvetica Neue"/>
                <a:sym typeface="Helvetica Neue"/>
              </a:rPr>
              <a:t>: This is a handout. Copy</a:t>
            </a:r>
            <a:r>
              <a:rPr lang="en-US" sz="2800" b="0" i="0" baseline="0" dirty="0">
                <a:latin typeface="Helvetica Neue"/>
                <a:ea typeface="Helvetica Neue"/>
                <a:cs typeface="Helvetica Neue"/>
                <a:sym typeface="Helvetica Neue"/>
              </a:rPr>
              <a:t> this table into a Google sheet for participants to use in their small group activity. Insert the link on the slide prior to facilitation.</a:t>
            </a:r>
            <a:endParaRPr lang="en-US" sz="2800" dirty="0"/>
          </a:p>
        </p:txBody>
      </p:sp>
    </p:spTree>
    <p:extLst>
      <p:ext uri="{BB962C8B-B14F-4D97-AF65-F5344CB8AC3E}">
        <p14:creationId xmlns:p14="http://schemas.microsoft.com/office/powerpoint/2010/main" val="89333001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
        <p:cNvGrpSpPr/>
        <p:nvPr/>
      </p:nvGrpSpPr>
      <p:grpSpPr>
        <a:xfrm>
          <a:off x="0" y="0"/>
          <a:ext cx="0" cy="0"/>
          <a:chOff x="0" y="0"/>
          <a:chExt cx="0" cy="0"/>
        </a:xfrm>
      </p:grpSpPr>
      <p:sp>
        <p:nvSpPr>
          <p:cNvPr id="1217" name="Google Shape;1217;p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218" name="Google Shape;1218;p4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smtClean="0">
                <a:solidFill>
                  <a:srgbClr val="000000"/>
                </a:solidFill>
                <a:effectLst/>
                <a:latin typeface="Helvetica Neue"/>
                <a:ea typeface="Helvetica Neue"/>
                <a:cs typeface="Helvetica Neue"/>
                <a:sym typeface="Helvetica Neue"/>
              </a:rPr>
              <a:t>Many theories of behavior change are created by researchers and theorists who draw from existing research to develop causal explanations around how norms and other factors influence behavior change. These are usually high-level and useful as you begin to think about designing a program and what others have learned from research.</a:t>
            </a:r>
            <a:r>
              <a:rPr lang="en-US" dirty="0" smtClean="0">
                <a:effectLst/>
              </a:rPr>
              <a:t> </a:t>
            </a:r>
            <a:endParaRPr lang="en-US" dirty="0" smtClean="0"/>
          </a:p>
          <a:p>
            <a:pPr marL="0" lvl="0" indent="0" algn="l" rtl="0">
              <a:lnSpc>
                <a:spcPct val="117999"/>
              </a:lnSpc>
              <a:spcBef>
                <a:spcPts val="0"/>
              </a:spcBef>
              <a:spcAft>
                <a:spcPts val="0"/>
              </a:spcAft>
              <a:buNone/>
            </a:pPr>
            <a:endParaRPr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
        <p:cNvGrpSpPr/>
        <p:nvPr/>
      </p:nvGrpSpPr>
      <p:grpSpPr>
        <a:xfrm>
          <a:off x="0" y="0"/>
          <a:ext cx="0" cy="0"/>
          <a:chOff x="0" y="0"/>
          <a:chExt cx="0" cy="0"/>
        </a:xfrm>
      </p:grpSpPr>
      <p:sp>
        <p:nvSpPr>
          <p:cNvPr id="1534" name="Google Shape;1534;p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35" name="Google Shape;1535;p6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 </a:t>
            </a:r>
          </a:p>
          <a:p>
            <a:pPr marL="0" lvl="0" indent="0" algn="l" rtl="0">
              <a:lnSpc>
                <a:spcPct val="117999"/>
              </a:lnSpc>
              <a:spcBef>
                <a:spcPts val="0"/>
              </a:spcBef>
              <a:spcAft>
                <a:spcPts val="0"/>
              </a:spcAft>
              <a:buNone/>
            </a:pPr>
            <a:endParaRPr lang="en-US" b="1" dirty="0"/>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Thinking about theory helps in project design. The theories that underpin</a:t>
            </a:r>
            <a:r>
              <a:rPr lang="en-US" sz="2200" b="0" i="0" u="none" strike="noStrike" cap="none" baseline="0" dirty="0">
                <a:solidFill>
                  <a:srgbClr val="000000"/>
                </a:solidFill>
                <a:effectLst/>
                <a:latin typeface="Helvetica Neue"/>
                <a:ea typeface="Helvetica Neue"/>
                <a:cs typeface="Helvetica Neue"/>
                <a:sym typeface="Helvetica Neue"/>
              </a:rPr>
              <a:t> social norms and behavior change work draw from multiple disciplines. </a:t>
            </a:r>
          </a:p>
          <a:p>
            <a:pPr marL="0" lvl="0" indent="0" algn="l" rtl="0">
              <a:lnSpc>
                <a:spcPct val="117999"/>
              </a:lnSpc>
              <a:spcBef>
                <a:spcPts val="0"/>
              </a:spcBef>
              <a:spcAft>
                <a:spcPts val="0"/>
              </a:spcAft>
              <a:buNone/>
            </a:pPr>
            <a:endParaRPr lang="en-US" sz="2200" b="0" i="0" u="none" strike="noStrike" cap="none" baseline="0" dirty="0">
              <a:solidFill>
                <a:srgbClr val="000000"/>
              </a:solidFill>
              <a:effectLst/>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200" b="0" i="0" u="none" strike="noStrike" cap="none" dirty="0">
                <a:solidFill>
                  <a:srgbClr val="000000"/>
                </a:solidFill>
                <a:effectLst/>
                <a:latin typeface="Helvetica Neue"/>
                <a:ea typeface="Helvetica Neue"/>
                <a:cs typeface="Helvetica Neue"/>
                <a:sym typeface="Helvetica Neue"/>
              </a:rPr>
              <a:t>Across disciplines, these are the key foundations</a:t>
            </a:r>
            <a:r>
              <a:rPr lang="en-US" sz="2200" b="0" i="0" u="none" strike="noStrike" cap="none" baseline="0" dirty="0">
                <a:solidFill>
                  <a:srgbClr val="000000"/>
                </a:solidFill>
                <a:effectLst/>
                <a:latin typeface="Helvetica Neue"/>
                <a:ea typeface="Helvetica Neue"/>
                <a:cs typeface="Helvetica Neue"/>
                <a:sym typeface="Helvetica Neue"/>
              </a:rPr>
              <a:t> for social norms work. </a:t>
            </a:r>
            <a:r>
              <a:rPr lang="en-US" b="1" dirty="0"/>
              <a:t>Read the slide content.</a:t>
            </a:r>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299086609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
        <p:cNvGrpSpPr/>
        <p:nvPr/>
      </p:nvGrpSpPr>
      <p:grpSpPr>
        <a:xfrm>
          <a:off x="0" y="0"/>
          <a:ext cx="0" cy="0"/>
          <a:chOff x="0" y="0"/>
          <a:chExt cx="0" cy="0"/>
        </a:xfrm>
      </p:grpSpPr>
      <p:sp>
        <p:nvSpPr>
          <p:cNvPr id="1236" name="Google Shape;1236;p51: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237" name="Google Shape;1237;p5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b="1" dirty="0"/>
              <a:t>FACILTATOR</a:t>
            </a:r>
            <a:r>
              <a:rPr lang="en-US" b="1" baseline="0" dirty="0"/>
              <a:t> NOTE: </a:t>
            </a:r>
            <a:r>
              <a:rPr lang="en-US" sz="2200" b="0" i="0" u="none" strike="noStrike" cap="none" dirty="0">
                <a:solidFill>
                  <a:srgbClr val="000000"/>
                </a:solidFill>
                <a:effectLst/>
                <a:latin typeface="Helvetica Neue"/>
                <a:ea typeface="Helvetica Neue"/>
                <a:cs typeface="Helvetica Neue"/>
                <a:sym typeface="Helvetica Neue"/>
              </a:rPr>
              <a:t>Supplemental slides on different research-informed behavior</a:t>
            </a:r>
            <a:r>
              <a:rPr lang="en-US" sz="2200" b="0" i="0" u="none" strike="noStrike" cap="none" baseline="0" dirty="0">
                <a:solidFill>
                  <a:srgbClr val="000000"/>
                </a:solidFill>
                <a:effectLst/>
                <a:latin typeface="Helvetica Neue"/>
                <a:ea typeface="Helvetica Neue"/>
                <a:cs typeface="Helvetica Neue"/>
                <a:sym typeface="Helvetica Neue"/>
              </a:rPr>
              <a:t> change theories</a:t>
            </a:r>
            <a:r>
              <a:rPr lang="en-US" sz="2200" b="0" i="0" u="none" strike="noStrike" cap="none" dirty="0">
                <a:solidFill>
                  <a:srgbClr val="000000"/>
                </a:solidFill>
                <a:effectLst/>
                <a:latin typeface="Helvetica Neue"/>
                <a:ea typeface="Helvetica Neue"/>
                <a:cs typeface="Helvetica Neue"/>
                <a:sym typeface="Helvetica Neue"/>
              </a:rPr>
              <a:t> and an exercise are included at the end</a:t>
            </a:r>
            <a:r>
              <a:rPr lang="en-US" sz="2200" b="0" i="0" u="none" strike="noStrike" cap="none" baseline="0" dirty="0">
                <a:solidFill>
                  <a:srgbClr val="000000"/>
                </a:solidFill>
                <a:effectLst/>
                <a:latin typeface="Helvetica Neue"/>
                <a:ea typeface="Helvetica Neue"/>
                <a:cs typeface="Helvetica Neue"/>
                <a:sym typeface="Helvetica Neue"/>
              </a:rPr>
              <a:t> </a:t>
            </a:r>
            <a:r>
              <a:rPr lang="en-US" sz="2200" b="0" i="0" u="none" strike="noStrike" cap="none" dirty="0">
                <a:solidFill>
                  <a:srgbClr val="000000"/>
                </a:solidFill>
                <a:effectLst/>
                <a:latin typeface="Helvetica Neue"/>
                <a:ea typeface="Helvetica Neue"/>
                <a:cs typeface="Helvetica Neue"/>
                <a:sym typeface="Helvetica Neue"/>
              </a:rPr>
              <a:t>for groups that are interested in more in-depth look a TOCs.</a:t>
            </a:r>
            <a:r>
              <a:rPr lang="en-US" b="1" dirty="0">
                <a:effectLst/>
              </a:rPr>
              <a:t> </a:t>
            </a:r>
            <a:r>
              <a:rPr lang="en-US" b="0" baseline="0" dirty="0"/>
              <a:t>If you are using the supplemental theory slides, insert them after this slide. </a:t>
            </a:r>
          </a:p>
          <a:p>
            <a:endParaRPr lang="en-US" b="1" baseline="0" dirty="0"/>
          </a:p>
          <a:p>
            <a:r>
              <a:rPr lang="en-US" b="1" dirty="0"/>
              <a:t>SPEAKER NOTES: </a:t>
            </a:r>
          </a:p>
          <a:p>
            <a:pPr marL="0" lvl="0" indent="0" algn="l" rtl="0">
              <a:lnSpc>
                <a:spcPct val="117999"/>
              </a:lnSpc>
              <a:spcBef>
                <a:spcPts val="0"/>
              </a:spcBef>
              <a:spcAft>
                <a:spcPts val="0"/>
              </a:spcAft>
              <a:buNone/>
            </a:pPr>
            <a:endParaRPr lang="en-US" dirty="0"/>
          </a:p>
          <a:p>
            <a:r>
              <a:rPr lang="en-US" dirty="0"/>
              <a:t>By one estimate there are over 80 SBC theories, but only a handful are regularly referenced, including those cited in the slide. These</a:t>
            </a:r>
            <a:r>
              <a:rPr lang="en-US" baseline="0" dirty="0"/>
              <a:t> are: the </a:t>
            </a:r>
            <a:r>
              <a:rPr lang="en-US" sz="2200" b="0" i="0" u="none" strike="noStrike" cap="none" dirty="0">
                <a:solidFill>
                  <a:srgbClr val="000000"/>
                </a:solidFill>
                <a:effectLst/>
                <a:latin typeface="Helvetica Neue"/>
                <a:ea typeface="Helvetica Neue"/>
                <a:cs typeface="Helvetica Neue"/>
                <a:sym typeface="Helvetica Neue"/>
              </a:rPr>
              <a:t>theory of planned behavior, social cognitive theory, information-motivation-behavior skills (IBMS) model, trans-theoretical model of change.</a:t>
            </a:r>
          </a:p>
          <a:p>
            <a:endParaRPr lang="en-US" sz="2200" b="1" i="0" u="none" strike="noStrike" cap="none" dirty="0">
              <a:solidFill>
                <a:srgbClr val="000000"/>
              </a:solidFill>
              <a:effectLst/>
              <a:latin typeface="Helvetica Neue"/>
              <a:ea typeface="Helvetica Neue"/>
              <a:cs typeface="Helvetica Neue"/>
              <a:sym typeface="Helvetica Neue"/>
            </a:endParaRPr>
          </a:p>
          <a:p>
            <a:r>
              <a:rPr lang="en-US" sz="2200" b="1" i="0" u="none" strike="noStrike" cap="none" dirty="0">
                <a:solidFill>
                  <a:srgbClr val="000000"/>
                </a:solidFill>
                <a:effectLst/>
                <a:latin typeface="Helvetica Neue"/>
                <a:ea typeface="Helvetica Neue"/>
                <a:cs typeface="Helvetica Neue"/>
                <a:sym typeface="Helvetica Neue"/>
              </a:rPr>
              <a:t>If you are NOT using the supplemental theory slides: </a:t>
            </a:r>
            <a:r>
              <a:rPr lang="en-US" sz="2200" b="0" i="0" u="none" strike="noStrike" cap="none" dirty="0">
                <a:solidFill>
                  <a:srgbClr val="000000"/>
                </a:solidFill>
                <a:effectLst/>
                <a:latin typeface="Helvetica Neue"/>
                <a:ea typeface="Helvetica Neue"/>
                <a:cs typeface="Helvetica Neue"/>
                <a:sym typeface="Helvetica Neue"/>
              </a:rPr>
              <a:t>This</a:t>
            </a:r>
            <a:r>
              <a:rPr lang="en-US" sz="2200" b="0" i="0" u="none" strike="noStrike" cap="none" baseline="0" dirty="0">
                <a:solidFill>
                  <a:srgbClr val="000000"/>
                </a:solidFill>
                <a:effectLst/>
                <a:latin typeface="Helvetica Neue"/>
                <a:ea typeface="Helvetica Neue"/>
                <a:cs typeface="Helvetica Neue"/>
                <a:sym typeface="Helvetica Neue"/>
              </a:rPr>
              <a:t> is just a tiny introduction to these theories. If you are interested in additional slides and resources detailing these theories, please follow up directly with your facilitator. </a:t>
            </a:r>
            <a:endParaRPr lang="en-US" sz="2200" b="1"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 </a:t>
            </a:r>
          </a:p>
          <a:p>
            <a:r>
              <a:rPr lang="en-US" sz="2200" b="1" i="0" u="none" strike="noStrike" cap="none" dirty="0">
                <a:solidFill>
                  <a:srgbClr val="000000"/>
                </a:solidFill>
                <a:effectLst/>
                <a:latin typeface="Helvetica Neue"/>
                <a:sym typeface="Helvetica Neue"/>
              </a:rPr>
              <a:t>If you are using</a:t>
            </a:r>
            <a:r>
              <a:rPr lang="en-US" sz="2200" b="1" i="0" u="none" strike="noStrike" cap="none" baseline="0" dirty="0">
                <a:solidFill>
                  <a:srgbClr val="000000"/>
                </a:solidFill>
                <a:effectLst/>
                <a:latin typeface="Helvetica Neue"/>
                <a:sym typeface="Helvetica Neue"/>
              </a:rPr>
              <a:t> the supplemental theory slides: </a:t>
            </a:r>
            <a:r>
              <a:rPr lang="en-US" dirty="0"/>
              <a:t>The aim of the next set of slides it to quickly share some of the TOCs and think about how they are useful in thinking about NSI programs.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algn="l" rtl="0">
              <a:lnSpc>
                <a:spcPct val="117999"/>
              </a:lnSpc>
              <a:spcBef>
                <a:spcPts val="0"/>
              </a:spcBef>
              <a:spcAft>
                <a:spcPts val="0"/>
              </a:spcAft>
              <a:buNone/>
            </a:pPr>
            <a:r>
              <a:rPr lang="en-US" b="1" dirty="0"/>
              <a:t>SPEAKER NOTES</a:t>
            </a:r>
            <a:r>
              <a:rPr lang="en-US" b="1" dirty="0" smtClean="0"/>
              <a:t>:</a:t>
            </a:r>
          </a:p>
          <a:p>
            <a:pPr marL="0" lvl="0" indent="0" algn="l" rtl="0">
              <a:lnSpc>
                <a:spcPct val="117999"/>
              </a:lnSpc>
              <a:spcBef>
                <a:spcPts val="0"/>
              </a:spcBef>
              <a:spcAft>
                <a:spcPts val="0"/>
              </a:spcAft>
              <a:buNone/>
            </a:pPr>
            <a:endParaRPr lang="en-US" b="1" dirty="0" smtClean="0"/>
          </a:p>
          <a:p>
            <a:pPr marL="0" lvl="0" indent="0" algn="l" rtl="0">
              <a:lnSpc>
                <a:spcPct val="117999"/>
              </a:lnSpc>
              <a:spcBef>
                <a:spcPts val="0"/>
              </a:spcBef>
              <a:spcAft>
                <a:spcPts val="0"/>
              </a:spcAft>
              <a:buNone/>
            </a:pPr>
            <a:r>
              <a:rPr lang="en-US" dirty="0" smtClean="0"/>
              <a:t>One area of consensus, as we’ve talked about in earlier slides, is that multiple norms influence a specific behavior. Of these norms, the key types are our now-familiar friends descriptive and injunctive norms. There’s also agreement that meta-norms, or the foundational norms that are broadly shared across settings, (for example, difference in land inheritance by gender) are key to address in norms-shifting interventions. </a:t>
            </a:r>
          </a:p>
          <a:p>
            <a:pPr marL="0" lvl="0" indent="0" algn="l" rtl="0">
              <a:lnSpc>
                <a:spcPct val="117999"/>
              </a:lnSpc>
              <a:spcBef>
                <a:spcPts val="0"/>
              </a:spcBef>
              <a:spcAft>
                <a:spcPts val="0"/>
              </a:spcAft>
              <a:buNone/>
            </a:pPr>
            <a:endParaRPr lang="en-US" dirty="0" smtClean="0"/>
          </a:p>
          <a:p>
            <a:pPr marL="0" lvl="0" indent="0" algn="l" rtl="0">
              <a:lnSpc>
                <a:spcPct val="117999"/>
              </a:lnSpc>
              <a:spcBef>
                <a:spcPts val="0"/>
              </a:spcBef>
              <a:spcAft>
                <a:spcPts val="0"/>
              </a:spcAft>
              <a:buNone/>
            </a:pPr>
            <a:r>
              <a:rPr lang="en-US" dirty="0" smtClean="0"/>
              <a:t>A second area of consensus is the importance of group identity in norms-shifting interventions, including the importance of reference groups and social networks in influencing individuals to adopt new behaviors, norms, attitudes, and beliefs.</a:t>
            </a:r>
          </a:p>
          <a:p>
            <a:pPr marL="0" lvl="0" indent="0" algn="l" rtl="0">
              <a:lnSpc>
                <a:spcPct val="117999"/>
              </a:lnSpc>
              <a:spcBef>
                <a:spcPts val="0"/>
              </a:spcBef>
              <a:spcAft>
                <a:spcPts val="0"/>
              </a:spcAft>
              <a:buNone/>
            </a:pPr>
            <a:endParaRPr lang="en-US" dirty="0" smtClean="0"/>
          </a:p>
          <a:p>
            <a:pPr marL="0" lvl="0" indent="0" algn="l" rtl="0">
              <a:lnSpc>
                <a:spcPct val="117999"/>
              </a:lnSpc>
              <a:spcBef>
                <a:spcPts val="0"/>
              </a:spcBef>
              <a:spcAft>
                <a:spcPts val="0"/>
              </a:spcAft>
              <a:buNone/>
            </a:pPr>
            <a:r>
              <a:rPr lang="en-US" dirty="0" smtClean="0"/>
              <a:t>A third area of agreement is that new ideas and ideation diffuse outward through social networks, and may operate on a tipping point model, where there is a critical mass among a community who adopt new norms that leads to wide-spread change. </a:t>
            </a:r>
          </a:p>
          <a:p>
            <a:pPr marL="0" lvl="0" indent="0" algn="l" rtl="0">
              <a:lnSpc>
                <a:spcPct val="117999"/>
              </a:lnSpc>
              <a:spcBef>
                <a:spcPts val="0"/>
              </a:spcBef>
              <a:spcAft>
                <a:spcPts val="0"/>
              </a:spcAft>
              <a:buNone/>
            </a:pPr>
            <a:endParaRPr lang="en-US" dirty="0" smtClean="0"/>
          </a:p>
          <a:p>
            <a:pPr marL="0" lvl="0" indent="0" algn="l" rtl="0">
              <a:lnSpc>
                <a:spcPct val="117999"/>
              </a:lnSpc>
              <a:spcBef>
                <a:spcPts val="0"/>
              </a:spcBef>
              <a:spcAft>
                <a:spcPts val="0"/>
              </a:spcAft>
              <a:buNone/>
            </a:pPr>
            <a:r>
              <a:rPr lang="en-US" dirty="0" smtClean="0"/>
              <a:t>Finally, there is consensus that intentions predict behaviors. Intention to engage in a behavior is underpinned by an interplay of complexity and systems, and norms are a key part of this. </a:t>
            </a:r>
          </a:p>
          <a:p>
            <a:pPr marL="0" lvl="0" indent="0" algn="l" rtl="0">
              <a:lnSpc>
                <a:spcPct val="117999"/>
              </a:lnSpc>
              <a:spcBef>
                <a:spcPts val="0"/>
              </a:spcBef>
              <a:spcAft>
                <a:spcPts val="0"/>
              </a:spcAft>
              <a:buNone/>
            </a:pPr>
            <a:endParaRPr lang="en-US" dirty="0"/>
          </a:p>
        </p:txBody>
      </p:sp>
    </p:spTree>
    <p:extLst>
      <p:ext uri="{BB962C8B-B14F-4D97-AF65-F5344CB8AC3E}">
        <p14:creationId xmlns:p14="http://schemas.microsoft.com/office/powerpoint/2010/main" val="3264971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r>
              <a:rPr kumimoji="0" lang="en-US" sz="16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rPr>
              <a:t>VIRTUAL ONLY SLIDE</a:t>
            </a:r>
          </a:p>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endParaRPr kumimoji="0" lang="en-US" sz="1600" b="1" i="0" u="none" strike="noStrike" kern="0" cap="none" spc="0" normalizeH="0" baseline="0" noProof="0" dirty="0">
              <a:ln>
                <a:noFill/>
              </a:ln>
              <a:solidFill>
                <a:sysClr val="windowText" lastClr="000000"/>
              </a:solidFill>
              <a:effectLst/>
              <a:uLnTx/>
              <a:uFillTx/>
              <a:latin typeface="Helvetica Neue"/>
              <a:ea typeface="Helvetica Neue"/>
              <a:cs typeface="Helvetica Neue"/>
              <a:sym typeface="Helvetica Neue"/>
            </a:endParaRPr>
          </a:p>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r>
              <a:rPr lang="en-US" sz="1600" b="1" i="0" baseline="0" dirty="0">
                <a:effectLst/>
                <a:latin typeface="Helvetica Neue"/>
                <a:ea typeface="Helvetica Neue"/>
                <a:cs typeface="Helvetica Neue"/>
                <a:sym typeface="Helvetica Neue"/>
              </a:rPr>
              <a:t>NOTES TO FACILITATOR</a:t>
            </a:r>
            <a:r>
              <a:rPr lang="en-US" sz="1600" b="0" i="0" baseline="0" dirty="0">
                <a:effectLst/>
                <a:latin typeface="Helvetica Neue"/>
                <a:ea typeface="Helvetica Neue"/>
                <a:cs typeface="Helvetica Neue"/>
                <a:sym typeface="Helvetica Neue"/>
              </a:rPr>
              <a:t>: This exercise is aimed helping the participants self-assess their level of understanding of social norms concepts. The results of the exercise may help the facilitator then adjust “on the go” or decide to emphasize or de-emphasize points throughout depending on the participants level of experience. Ask participants to write their name and what they’d like to know on the Whiteboard.</a:t>
            </a:r>
          </a:p>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endParaRPr lang="en-US" sz="1600" b="0" i="0" baseline="0" dirty="0">
              <a:effectLst/>
              <a:latin typeface="Helvetica Neue"/>
              <a:ea typeface="Helvetica Neue"/>
              <a:cs typeface="Helvetica Neue"/>
              <a:sym typeface="Helvetica Neue"/>
            </a:endParaRPr>
          </a:p>
          <a:p>
            <a:pPr marL="0" marR="0" lvl="0" indent="0" defTabSz="457200" eaLnBrk="1" fontAlgn="auto" latinLnBrk="0" hangingPunct="1">
              <a:lnSpc>
                <a:spcPct val="117999"/>
              </a:lnSpc>
              <a:spcBef>
                <a:spcPts val="0"/>
              </a:spcBef>
              <a:spcAft>
                <a:spcPts val="0"/>
              </a:spcAft>
              <a:buClrTx/>
              <a:buSzTx/>
              <a:buFont typeface="Arial" panose="020B0604020202020204" pitchFamily="34" charset="0"/>
              <a:buNone/>
              <a:tabLst/>
              <a:defRPr/>
            </a:pPr>
            <a:endParaRPr kumimoji="0" lang="en-US" sz="1600" b="0" i="0" u="none" strike="noStrike" kern="0" cap="none" spc="0" normalizeH="0" baseline="0" noProof="0" dirty="0">
              <a:ln>
                <a:noFill/>
              </a:ln>
              <a:solidFill>
                <a:sysClr val="windowText" lastClr="000000"/>
              </a:solidFill>
              <a:effectLst/>
              <a:uLnTx/>
              <a:uFillTx/>
              <a:latin typeface="Helvetica Light"/>
              <a:sym typeface="Helvetica Neue"/>
            </a:endParaRPr>
          </a:p>
        </p:txBody>
      </p:sp>
    </p:spTree>
    <p:extLst>
      <p:ext uri="{BB962C8B-B14F-4D97-AF65-F5344CB8AC3E}">
        <p14:creationId xmlns:p14="http://schemas.microsoft.com/office/powerpoint/2010/main" val="203288841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Thinking about theory does help in project design. Looking across the more prevalent TOCs, certain</a:t>
            </a:r>
          </a:p>
          <a:p>
            <a:r>
              <a:rPr lang="en-US" sz="2200" b="0" i="0" u="none" strike="noStrike" cap="none" dirty="0">
                <a:solidFill>
                  <a:srgbClr val="000000"/>
                </a:solidFill>
                <a:effectLst/>
                <a:latin typeface="Helvetica Neue"/>
                <a:ea typeface="Helvetica Neue"/>
                <a:cs typeface="Helvetica Neue"/>
                <a:sym typeface="Helvetica Neue"/>
              </a:rPr>
              <a:t>“good practices” repeat themselves and are shared here.</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We look across theories and these are the things we find are important. These are tips for projects based on theory.</a:t>
            </a:r>
            <a:r>
              <a:rPr lang="en-US" dirty="0">
                <a:effectLst/>
              </a:rPr>
              <a:t> </a:t>
            </a:r>
            <a:endParaRPr lang="en-US" dirty="0"/>
          </a:p>
        </p:txBody>
      </p:sp>
    </p:spTree>
    <p:extLst>
      <p:ext uri="{BB962C8B-B14F-4D97-AF65-F5344CB8AC3E}">
        <p14:creationId xmlns:p14="http://schemas.microsoft.com/office/powerpoint/2010/main" val="26442940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
        <p:cNvGrpSpPr/>
        <p:nvPr/>
      </p:nvGrpSpPr>
      <p:grpSpPr>
        <a:xfrm>
          <a:off x="0" y="0"/>
          <a:ext cx="0" cy="0"/>
          <a:chOff x="0" y="0"/>
          <a:chExt cx="0" cy="0"/>
        </a:xfrm>
      </p:grpSpPr>
      <p:sp>
        <p:nvSpPr>
          <p:cNvPr id="1255" name="Google Shape;1255;p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256" name="Google Shape;1256;p5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b="1" dirty="0"/>
              <a:t>SPEAKER NOTES</a:t>
            </a:r>
            <a:r>
              <a:rPr lang="en-US" dirty="0"/>
              <a:t>: </a:t>
            </a:r>
            <a:r>
              <a:rPr lang="en-US" sz="2200" b="0" i="0" u="none" strike="noStrike" cap="none" dirty="0">
                <a:solidFill>
                  <a:srgbClr val="000000"/>
                </a:solidFill>
                <a:effectLst/>
                <a:latin typeface="Helvetica Neue"/>
                <a:ea typeface="Helvetica Neue"/>
                <a:cs typeface="Helvetica Neue"/>
                <a:sym typeface="Helvetica Neue"/>
              </a:rPr>
              <a:t>Theories of change (distinct from behavior theories) are more cyclical and interactional and include dynamic, non-linear (changing over time) behavior change processes.</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TOCs offer explanations of how a behavior change intervention might work to achieve its aims. It provides an organized framework for how program components and external factors relate to each other and allow programs to predict and then measure outcomes.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How many of your current projects have a program TOC or are guided by a research-driven theory of behavior change?</a:t>
            </a:r>
            <a:r>
              <a:rPr lang="en-US" dirty="0">
                <a:effectLst/>
              </a:rPr>
              <a:t> </a:t>
            </a:r>
            <a:r>
              <a:rPr lang="en-US" sz="2200" b="0" i="0" u="none" strike="noStrike" cap="none" dirty="0">
                <a:solidFill>
                  <a:srgbClr val="000000"/>
                </a:solidFill>
                <a:effectLst/>
                <a:latin typeface="Helvetica Neue"/>
                <a:ea typeface="Helvetica Neue"/>
                <a:cs typeface="Helvetica Neue"/>
                <a:sym typeface="Helvetica Neue"/>
              </a:rPr>
              <a:t>  </a:t>
            </a:r>
          </a:p>
          <a:p>
            <a:pPr marL="0" lvl="0" indent="0" algn="l" rtl="0">
              <a:lnSpc>
                <a:spcPct val="117999"/>
              </a:lnSpc>
              <a:spcBef>
                <a:spcPts val="0"/>
              </a:spcBef>
              <a:spcAft>
                <a:spcPts val="0"/>
              </a:spcAft>
              <a:buNone/>
            </a:pPr>
            <a:endParaRPr dirty="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200" b="1" i="0" u="none" strike="noStrike" cap="none" dirty="0">
                <a:solidFill>
                  <a:srgbClr val="000000"/>
                </a:solidFill>
                <a:effectLst/>
                <a:latin typeface="Helvetica Neue"/>
                <a:ea typeface="Helvetica Neue"/>
                <a:cs typeface="Helvetica Neue"/>
                <a:sym typeface="Helvetica Neue"/>
              </a:rPr>
              <a:t>SPEAKER NOTES: </a:t>
            </a:r>
            <a:r>
              <a:rPr lang="en-US" sz="2200" b="0" i="0" u="none" strike="noStrike" cap="none" dirty="0">
                <a:solidFill>
                  <a:srgbClr val="000000"/>
                </a:solidFill>
                <a:effectLst/>
                <a:latin typeface="Helvetica Neue"/>
                <a:ea typeface="Helvetica Neue"/>
                <a:cs typeface="Helvetica Neue"/>
                <a:sym typeface="Helvetica Neue"/>
              </a:rPr>
              <a:t>So, how are</a:t>
            </a:r>
            <a:r>
              <a:rPr lang="en-US" sz="2200" b="1" i="0" u="none" strike="noStrike" cap="none" dirty="0">
                <a:solidFill>
                  <a:srgbClr val="000000"/>
                </a:solidFill>
                <a:effectLst/>
                <a:latin typeface="Helvetica Neue"/>
                <a:ea typeface="Helvetica Neue"/>
                <a:cs typeface="Helvetica Neue"/>
                <a:sym typeface="Helvetica Neue"/>
              </a:rPr>
              <a:t> </a:t>
            </a:r>
            <a:r>
              <a:rPr lang="en-US" sz="2200" b="0" i="0" u="none" strike="noStrike" cap="none" dirty="0">
                <a:solidFill>
                  <a:srgbClr val="000000"/>
                </a:solidFill>
                <a:effectLst/>
                <a:latin typeface="Helvetica Neue"/>
                <a:ea typeface="Helvetica Neue"/>
                <a:cs typeface="Helvetica Neue"/>
                <a:sym typeface="Helvetica Neue"/>
              </a:rPr>
              <a:t>Theories of Change different from other ways we conceptualize change in interventions? [Read slide]</a:t>
            </a:r>
          </a:p>
          <a:p>
            <a:endParaRPr lang="en-US" dirty="0"/>
          </a:p>
        </p:txBody>
      </p:sp>
    </p:spTree>
    <p:extLst>
      <p:ext uri="{BB962C8B-B14F-4D97-AF65-F5344CB8AC3E}">
        <p14:creationId xmlns:p14="http://schemas.microsoft.com/office/powerpoint/2010/main" val="28759288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p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17" name="Google Shape;1417;p5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b="1" dirty="0"/>
              <a:t>SPEAKER NOTES</a:t>
            </a:r>
            <a:r>
              <a:rPr lang="en-US" dirty="0"/>
              <a:t>: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Programs don’t</a:t>
            </a:r>
            <a:r>
              <a:rPr lang="en-US" sz="2200" b="0" i="0" u="none" strike="noStrike" cap="none" baseline="0" dirty="0">
                <a:solidFill>
                  <a:srgbClr val="000000"/>
                </a:solidFill>
                <a:effectLst/>
                <a:latin typeface="Helvetica Neue"/>
                <a:ea typeface="Helvetica Neue"/>
                <a:cs typeface="Helvetica Neue"/>
                <a:sym typeface="Helvetica Neue"/>
              </a:rPr>
              <a:t> often</a:t>
            </a:r>
            <a:r>
              <a:rPr lang="en-US" sz="2200" b="0" i="0" u="none" strike="noStrike" cap="none" dirty="0">
                <a:solidFill>
                  <a:srgbClr val="000000"/>
                </a:solidFill>
                <a:effectLst/>
                <a:latin typeface="Helvetica Neue"/>
                <a:ea typeface="Helvetica Neue"/>
                <a:cs typeface="Helvetica Neue"/>
                <a:sym typeface="Helvetica Neue"/>
              </a:rPr>
              <a:t> use theory in their design, yet some theory is truly useful to designing and evaluating NSI.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The issue is that if NSI is without theory on how norms shift, then how can relevant NSI strategies be defined? And if not defined, it is very unlikely that specific norms-shifting strategies will be defined or measured at the end of the project. </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Interventions are often designed without reference to theory (Davies et al 2010, Prestwich et al 2013). Davis et </a:t>
            </a:r>
            <a:r>
              <a:rPr lang="en-US" sz="2200" b="0" i="0" u="none" strike="noStrike" cap="none" dirty="0" err="1">
                <a:solidFill>
                  <a:srgbClr val="000000"/>
                </a:solidFill>
                <a:effectLst/>
                <a:latin typeface="Helvetica Neue"/>
                <a:ea typeface="Helvetica Neue"/>
                <a:cs typeface="Helvetica Neue"/>
                <a:sym typeface="Helvetica Neue"/>
              </a:rPr>
              <a:t>al’s</a:t>
            </a:r>
            <a:r>
              <a:rPr lang="en-US" sz="2200" b="0" i="0" u="none" strike="noStrike" cap="none" dirty="0">
                <a:solidFill>
                  <a:srgbClr val="000000"/>
                </a:solidFill>
                <a:effectLst/>
                <a:latin typeface="Helvetica Neue"/>
                <a:ea typeface="Helvetica Neue"/>
                <a:cs typeface="Helvetica Neue"/>
                <a:sym typeface="Helvetica Neue"/>
              </a:rPr>
              <a:t> 2015 study of 235 intervention research found less than one-quarter—22.5%—explicitly used a theory of behavior.</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Source: Rachel Davis et al., “Theories of </a:t>
            </a:r>
            <a:r>
              <a:rPr lang="en-US" sz="2200" b="0" i="0" u="none" strike="noStrike" cap="none" dirty="0" err="1">
                <a:solidFill>
                  <a:srgbClr val="000000"/>
                </a:solidFill>
                <a:effectLst/>
                <a:latin typeface="Helvetica Neue"/>
                <a:ea typeface="Helvetica Neue"/>
                <a:cs typeface="Helvetica Neue"/>
                <a:sym typeface="Helvetica Neue"/>
              </a:rPr>
              <a:t>Behaviour</a:t>
            </a:r>
            <a:r>
              <a:rPr lang="en-US" sz="2200" b="0" i="0" u="none" strike="noStrike" cap="none" dirty="0">
                <a:solidFill>
                  <a:srgbClr val="000000"/>
                </a:solidFill>
                <a:effectLst/>
                <a:latin typeface="Helvetica Neue"/>
                <a:ea typeface="Helvetica Neue"/>
                <a:cs typeface="Helvetica Neue"/>
                <a:sym typeface="Helvetica Neue"/>
              </a:rPr>
              <a:t> and Behavior Change Across the Social and </a:t>
            </a:r>
            <a:r>
              <a:rPr lang="en-US" sz="2200" b="0" i="0" u="none" strike="noStrike" cap="none" dirty="0" err="1">
                <a:solidFill>
                  <a:srgbClr val="000000"/>
                </a:solidFill>
                <a:effectLst/>
                <a:latin typeface="Helvetica Neue"/>
                <a:ea typeface="Helvetica Neue"/>
                <a:cs typeface="Helvetica Neue"/>
                <a:sym typeface="Helvetica Neue"/>
              </a:rPr>
              <a:t>Behavioural</a:t>
            </a:r>
            <a:r>
              <a:rPr lang="en-US" sz="2200" b="0" i="0" u="none" strike="noStrike" cap="none" dirty="0">
                <a:solidFill>
                  <a:srgbClr val="000000"/>
                </a:solidFill>
                <a:effectLst/>
                <a:latin typeface="Helvetica Neue"/>
                <a:ea typeface="Helvetica Neue"/>
                <a:cs typeface="Helvetica Neue"/>
                <a:sym typeface="Helvetica Neue"/>
              </a:rPr>
              <a:t> Sciences: A Scoping Review,” </a:t>
            </a:r>
            <a:r>
              <a:rPr lang="en-US" sz="2200" b="0" i="1" u="none" strike="noStrike" cap="none" dirty="0">
                <a:solidFill>
                  <a:srgbClr val="000000"/>
                </a:solidFill>
                <a:effectLst/>
                <a:latin typeface="Helvetica Neue"/>
                <a:ea typeface="Helvetica Neue"/>
                <a:cs typeface="Helvetica Neue"/>
                <a:sym typeface="Helvetica Neue"/>
              </a:rPr>
              <a:t>Journal of Health Psychology Review</a:t>
            </a:r>
            <a:r>
              <a:rPr lang="en-US" sz="2200" b="0" i="0" u="none" strike="noStrike" cap="none" dirty="0">
                <a:solidFill>
                  <a:srgbClr val="000000"/>
                </a:solidFill>
                <a:effectLst/>
                <a:latin typeface="Helvetica Neue"/>
                <a:ea typeface="Helvetica Neue"/>
                <a:cs typeface="Helvetica Neue"/>
                <a:sym typeface="Helvetica Neue"/>
              </a:rPr>
              <a:t> vol. 9,3 (2015): 323-44.</a:t>
            </a:r>
          </a:p>
          <a:p>
            <a:r>
              <a:rPr lang="en-US" sz="2200" b="0" i="0" u="none" strike="noStrike" cap="none" dirty="0">
                <a:solidFill>
                  <a:srgbClr val="000000"/>
                </a:solidFill>
                <a:effectLst/>
                <a:latin typeface="Helvetica Neue"/>
                <a:ea typeface="Helvetica Neue"/>
                <a:cs typeface="Helvetica Neue"/>
                <a:sym typeface="Helvetica Neue"/>
              </a:rPr>
              <a:t> </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p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270" name="Google Shape;1270;p5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b="1" dirty="0"/>
              <a:t>SPEAKER NOTES</a:t>
            </a:r>
            <a:r>
              <a:rPr lang="en-US" dirty="0"/>
              <a:t>: </a:t>
            </a:r>
            <a:r>
              <a:rPr lang="en-US" sz="2200" b="0" i="0" u="none" strike="noStrike" cap="none" dirty="0">
                <a:solidFill>
                  <a:srgbClr val="000000"/>
                </a:solidFill>
                <a:effectLst/>
                <a:latin typeface="Helvetica Neue"/>
                <a:ea typeface="Helvetica Neue"/>
                <a:cs typeface="Helvetica Neue"/>
                <a:sym typeface="Helvetica Neue"/>
              </a:rPr>
              <a:t>The Passages Project is using participatory approaches to create program theories of change with implementers and stakeholders.</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Here’s an example of a participatorily developed TOC, developed by program implementers. It shows the change pathways emanating from project activities (bottom boxes) to reach the goal (top box).  As you can see, it’s quite messy!  But this TOC reflects real-life in how implementers think change is happening, including normative changes.</a:t>
            </a:r>
            <a:r>
              <a:rPr lang="en-US" dirty="0">
                <a:effectLst/>
              </a:rPr>
              <a:t> </a:t>
            </a:r>
            <a:r>
              <a:rPr lang="en-US" sz="2200" b="0" i="0" u="none" strike="noStrike" cap="none" dirty="0">
                <a:solidFill>
                  <a:srgbClr val="000000"/>
                </a:solidFill>
                <a:effectLst/>
                <a:latin typeface="Helvetica Neue"/>
                <a:ea typeface="Helvetica Neue"/>
                <a:cs typeface="Helvetica Neue"/>
                <a:sym typeface="Helvetica Neue"/>
              </a:rPr>
              <a:t> </a:t>
            </a:r>
            <a:endParaRPr dirty="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3"/>
        <p:cNvGrpSpPr/>
        <p:nvPr/>
      </p:nvGrpSpPr>
      <p:grpSpPr>
        <a:xfrm>
          <a:off x="0" y="0"/>
          <a:ext cx="0" cy="0"/>
          <a:chOff x="0" y="0"/>
          <a:chExt cx="0" cy="0"/>
        </a:xfrm>
      </p:grpSpPr>
      <p:sp>
        <p:nvSpPr>
          <p:cNvPr id="1384" name="Google Shape;1384;p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385" name="Google Shape;1385;p56: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r>
              <a:rPr lang="en-US" b="1" dirty="0"/>
              <a:t>SPEAKER NOTES</a:t>
            </a:r>
            <a:r>
              <a:rPr lang="en-US" dirty="0"/>
              <a:t>: </a:t>
            </a:r>
            <a:r>
              <a:rPr lang="en-US" sz="2200" b="0" i="0" u="none" strike="noStrike" cap="none" dirty="0">
                <a:solidFill>
                  <a:srgbClr val="000000"/>
                </a:solidFill>
                <a:effectLst/>
                <a:latin typeface="Helvetica Neue"/>
                <a:ea typeface="Helvetica Neue"/>
                <a:cs typeface="Helvetica Neue"/>
                <a:sym typeface="Helvetica Neue"/>
              </a:rPr>
              <a:t>This is what the same TOC looks like when it is refined.</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Not shown in these TOC examples are the program assumptions underlying the change theory, such as minimal civil disruptions (pandemic, MOH, or teacher strikes). Assumptions are important to check at the beginning, midpoint, and end of a project as they can influence expected intermediate effects and outcomes.</a:t>
            </a:r>
          </a:p>
          <a:p>
            <a:endParaRPr lang="en-US" sz="2200" b="0" i="0" u="none" strike="noStrike" cap="none" dirty="0">
              <a:solidFill>
                <a:srgbClr val="000000"/>
              </a:solidFill>
              <a:effectLst/>
              <a:latin typeface="Helvetica Neue"/>
              <a:ea typeface="Helvetica Neue"/>
              <a:cs typeface="Helvetica Neue"/>
              <a:sym typeface="Helvetica Neue"/>
            </a:endParaRPr>
          </a:p>
          <a:p>
            <a:r>
              <a:rPr lang="en-US" sz="2200" b="0" i="0" u="none" strike="noStrike" cap="none" dirty="0">
                <a:solidFill>
                  <a:srgbClr val="000000"/>
                </a:solidFill>
                <a:effectLst/>
                <a:latin typeface="Helvetica Neue"/>
                <a:ea typeface="Helvetica Neue"/>
                <a:cs typeface="Helvetica Neue"/>
                <a:sym typeface="Helvetica Neue"/>
              </a:rPr>
              <a:t>An interesting story about the Husbands’ Schools: Because their early change theory was focused on the services use outcome, earlier program evaluations focused on measuring that change, ignoring systematic inquiry about how processes, including gender roles, attitudes, and practices, influenced services outcomes. A big gap!</a:t>
            </a:r>
            <a:r>
              <a:rPr lang="en-US" dirty="0">
                <a:effectLst/>
              </a:rPr>
              <a:t> </a:t>
            </a:r>
            <a:endParaRPr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
        <p:cNvGrpSpPr/>
        <p:nvPr/>
      </p:nvGrpSpPr>
      <p:grpSpPr>
        <a:xfrm>
          <a:off x="0" y="0"/>
          <a:ext cx="0" cy="0"/>
          <a:chOff x="0" y="0"/>
          <a:chExt cx="0" cy="0"/>
        </a:xfrm>
      </p:grpSpPr>
      <p:sp>
        <p:nvSpPr>
          <p:cNvPr id="1423" name="Google Shape;1423;p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24" name="Google Shape;1424;p58: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a:t>
            </a:r>
            <a:r>
              <a:rPr lang="en-US" dirty="0"/>
              <a:t>: </a:t>
            </a:r>
            <a:r>
              <a:rPr lang="en-US" sz="2200" b="0" i="0" u="none" strike="noStrike" cap="none" dirty="0" smtClean="0">
                <a:solidFill>
                  <a:srgbClr val="000000"/>
                </a:solidFill>
                <a:effectLst/>
                <a:latin typeface="Helvetica Neue"/>
                <a:ea typeface="Helvetica Neue"/>
                <a:cs typeface="Helvetica Neue"/>
                <a:sym typeface="Helvetica Neue"/>
              </a:rPr>
              <a:t>The foundations for norms-shifting interventions have many components. These include theories of how norms influence behavior change; definitions of concepts including norms, attitudes, and beliefs; and sense of how the socio-ecological structure affects all of these. </a:t>
            </a:r>
            <a:endParaRPr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b="1" dirty="0"/>
              <a:t>NOTE TO FACILITATOR:</a:t>
            </a:r>
            <a:r>
              <a:rPr lang="en-US" sz="2200" b="0" i="0" u="none" strike="noStrike" cap="none" baseline="0" dirty="0">
                <a:solidFill>
                  <a:srgbClr val="000000"/>
                </a:solidFill>
                <a:effectLst/>
                <a:latin typeface="Helvetica Neue"/>
                <a:ea typeface="Helvetica Neue"/>
                <a:cs typeface="Helvetica Neue"/>
                <a:sym typeface="Helvetica Neue"/>
              </a:rPr>
              <a:t>. </a:t>
            </a:r>
            <a:r>
              <a:rPr lang="en-US" b="0" dirty="0"/>
              <a:t>Only use as starting slide if you are presenting all five modules </a:t>
            </a:r>
            <a:r>
              <a:rPr lang="en-US" b="1" dirty="0"/>
              <a:t>or </a:t>
            </a:r>
            <a:r>
              <a:rPr lang="en-US" b="0" dirty="0"/>
              <a:t>want to situate this module within the larger curriculum. </a:t>
            </a:r>
            <a:endParaRPr lang="en-US" sz="2200" b="0" i="0" u="none" strike="noStrike" cap="none" baseline="0" dirty="0">
              <a:solidFill>
                <a:srgbClr val="000000"/>
              </a:solidFill>
              <a:effectLst/>
              <a:latin typeface="Helvetica Neue"/>
              <a:ea typeface="Helvetica Neue"/>
              <a:cs typeface="Helvetica Neue"/>
              <a:sym typeface="Helvetica Neue"/>
            </a:endParaRPr>
          </a:p>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endParaRPr lang="en-US" b="1" dirty="0"/>
          </a:p>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b="1" dirty="0"/>
              <a:t>SPEAKER NOTES: </a:t>
            </a:r>
            <a:r>
              <a:rPr lang="en-US" b="1" baseline="0" dirty="0"/>
              <a:t> </a:t>
            </a:r>
            <a:r>
              <a:rPr lang="en-US" b="0" baseline="0" dirty="0"/>
              <a:t>Going back to our training roadmap, you can see where we are and where we’re going. We’ve now </a:t>
            </a:r>
            <a:r>
              <a:rPr lang="en-US" dirty="0"/>
              <a:t>concluded the introduction to social norms and why they matter for social and behavior</a:t>
            </a:r>
            <a:r>
              <a:rPr lang="en-US" baseline="0" dirty="0"/>
              <a:t> change. </a:t>
            </a:r>
            <a:r>
              <a:rPr lang="en-US" dirty="0"/>
              <a:t>The next module will delve into assessing social norms to inform program design and implementation strategies.</a:t>
            </a:r>
          </a:p>
        </p:txBody>
      </p:sp>
    </p:spTree>
    <p:extLst>
      <p:ext uri="{BB962C8B-B14F-4D97-AF65-F5344CB8AC3E}">
        <p14:creationId xmlns:p14="http://schemas.microsoft.com/office/powerpoint/2010/main" val="266444712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40" name="Google Shape;1440;p5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Read the slide content.</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41693004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40" name="Google Shape;1440;p5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Read the slide content.</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
        <p:cNvGrpSpPr/>
        <p:nvPr/>
      </p:nvGrpSpPr>
      <p:grpSpPr>
        <a:xfrm>
          <a:off x="0" y="0"/>
          <a:ext cx="0" cy="0"/>
          <a:chOff x="0" y="0"/>
          <a:chExt cx="0" cy="0"/>
        </a:xfrm>
      </p:grpSpPr>
      <p:sp>
        <p:nvSpPr>
          <p:cNvPr id="784" name="Google Shape;784;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785" name="Google Shape;785;p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139700" lvl="0" indent="0" algn="l" rtl="0">
              <a:lnSpc>
                <a:spcPct val="117999"/>
              </a:lnSpc>
              <a:spcBef>
                <a:spcPts val="0"/>
              </a:spcBef>
              <a:spcAft>
                <a:spcPts val="0"/>
              </a:spcAft>
              <a:buSzPts val="2200"/>
              <a:buFont typeface="Arial" panose="020B0604020202020204" pitchFamily="34" charset="0"/>
              <a:buNone/>
            </a:pPr>
            <a:r>
              <a:rPr lang="en-US" b="1" dirty="0"/>
              <a:t>FACILITOR NOTES: </a:t>
            </a:r>
            <a:r>
              <a:rPr lang="en-US" b="0" dirty="0"/>
              <a:t>This is the title slide for this module. If you are not positioning this module within the larger curriculum, this slide should be #1.</a:t>
            </a:r>
          </a:p>
          <a:p>
            <a:pPr marL="139700" lvl="0" indent="0" algn="l" rtl="0">
              <a:lnSpc>
                <a:spcPct val="117999"/>
              </a:lnSpc>
              <a:spcBef>
                <a:spcPts val="0"/>
              </a:spcBef>
              <a:spcAft>
                <a:spcPts val="0"/>
              </a:spcAft>
              <a:buSzPts val="2200"/>
              <a:buFont typeface="Arial" panose="020B0604020202020204" pitchFamily="34" charset="0"/>
              <a:buNone/>
            </a:pPr>
            <a:endParaRPr lang="en-US" b="0" dirty="0"/>
          </a:p>
          <a:p>
            <a:pPr marL="139700" lvl="0" indent="0" algn="l" rtl="0">
              <a:lnSpc>
                <a:spcPct val="117999"/>
              </a:lnSpc>
              <a:spcBef>
                <a:spcPts val="0"/>
              </a:spcBef>
              <a:spcAft>
                <a:spcPts val="0"/>
              </a:spcAft>
              <a:buSzPts val="2200"/>
              <a:buFont typeface="Arial" panose="020B0604020202020204" pitchFamily="34" charset="0"/>
              <a:buNone/>
            </a:pPr>
            <a:r>
              <a:rPr lang="en-US" b="0" dirty="0"/>
              <a:t>Make sure to reflect the name of the training (i.e. the details of where and when the module is being used). For example, “Population Reference Bureau- Passages Training </a:t>
            </a:r>
            <a:r>
              <a:rPr lang="en-US" b="0" dirty="0" err="1"/>
              <a:t>Febru.ary</a:t>
            </a:r>
            <a:r>
              <a:rPr lang="en-US" b="0" dirty="0"/>
              <a:t> 2021”</a:t>
            </a:r>
            <a:endParaRPr b="1"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40" name="Google Shape;1440;p5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NOTE TO FACILITATOR</a:t>
            </a:r>
            <a:r>
              <a:rPr lang="en-US" dirty="0"/>
              <a:t>: Read the slide content.</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7835050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p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61" name="Google Shape;1461;p62: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457200" lvl="0" indent="-457200" algn="l" rtl="0">
              <a:lnSpc>
                <a:spcPct val="100000"/>
              </a:lnSpc>
              <a:spcBef>
                <a:spcPts val="600"/>
              </a:spcBef>
              <a:spcAft>
                <a:spcPts val="0"/>
              </a:spcAft>
              <a:buClr>
                <a:srgbClr val="515257"/>
              </a:buClr>
              <a:buSzPts val="4000"/>
              <a:buChar char="•"/>
            </a:pPr>
            <a:r>
              <a:rPr lang="en-US" sz="2400" dirty="0"/>
              <a:t>Social Norms Background Reader: https://www.alignplatform.org/resources/social-norms-background-reader-0 </a:t>
            </a:r>
            <a:endParaRPr lang="en-US" dirty="0"/>
          </a:p>
          <a:p>
            <a:pPr marL="457200" lvl="0" indent="-457200" algn="l" rtl="0">
              <a:lnSpc>
                <a:spcPct val="100000"/>
              </a:lnSpc>
              <a:spcBef>
                <a:spcPts val="600"/>
              </a:spcBef>
              <a:spcAft>
                <a:spcPts val="0"/>
              </a:spcAft>
              <a:buClr>
                <a:srgbClr val="515257"/>
              </a:buClr>
              <a:buSzPts val="4000"/>
              <a:buChar char="•"/>
            </a:pPr>
            <a:r>
              <a:rPr lang="en-US" sz="2400" dirty="0"/>
              <a:t>The Flower For Sustained Health: An Integrated Socio-ecological Framework For Normative Influence And Change</a:t>
            </a:r>
            <a:endParaRPr lang="en-US" dirty="0"/>
          </a:p>
          <a:p>
            <a:pPr marL="457200" lvl="0" indent="-457200" algn="l" rtl="0">
              <a:lnSpc>
                <a:spcPct val="100000"/>
              </a:lnSpc>
              <a:spcBef>
                <a:spcPts val="600"/>
              </a:spcBef>
              <a:spcAft>
                <a:spcPts val="0"/>
              </a:spcAft>
              <a:buClr>
                <a:srgbClr val="515257"/>
              </a:buClr>
              <a:buSzPts val="4000"/>
              <a:buChar char="•"/>
            </a:pPr>
            <a:r>
              <a:rPr lang="en-US" sz="2400" dirty="0"/>
              <a:t>Top 20 Resources On Social Norms: https://www.alignplatform.org/resources/flower-sustained-health-integrated-socio-ecological-framework-normative-influence-and</a:t>
            </a:r>
            <a:endParaRPr lang="en-US" dirty="0"/>
          </a:p>
          <a:p>
            <a:pPr marL="457200" lvl="0" indent="-457200" algn="l" rtl="0">
              <a:lnSpc>
                <a:spcPct val="100000"/>
              </a:lnSpc>
              <a:spcBef>
                <a:spcPts val="600"/>
              </a:spcBef>
              <a:spcAft>
                <a:spcPts val="0"/>
              </a:spcAft>
              <a:buClr>
                <a:srgbClr val="515257"/>
              </a:buClr>
              <a:buSzPts val="4000"/>
              <a:buChar char="•"/>
            </a:pPr>
            <a:r>
              <a:rPr lang="en-US" sz="2400" dirty="0"/>
              <a:t>The Learning Collaborative to Advance Normative Change, </a:t>
            </a:r>
            <a:r>
              <a:rPr lang="en-US" sz="2400" i="1" dirty="0"/>
              <a:t>Social Norms and AYSRH: Building a Bridge from Theory to Program Design</a:t>
            </a:r>
            <a:r>
              <a:rPr lang="en-US" sz="2400" dirty="0"/>
              <a:t> (Washington, D.C.: Institute for Reproductive Health, Georgetown University, 2019).</a:t>
            </a:r>
          </a:p>
          <a:p>
            <a:pPr marL="457200" lvl="0" indent="-457200" algn="l" rtl="0">
              <a:lnSpc>
                <a:spcPct val="100000"/>
              </a:lnSpc>
              <a:spcBef>
                <a:spcPts val="600"/>
              </a:spcBef>
              <a:spcAft>
                <a:spcPts val="0"/>
              </a:spcAft>
              <a:buClr>
                <a:srgbClr val="515257"/>
              </a:buClr>
              <a:buSzPts val="4000"/>
              <a:buChar char="•"/>
            </a:pPr>
            <a:r>
              <a:rPr lang="en-US" sz="2400" dirty="0"/>
              <a:t>Ben </a:t>
            </a:r>
            <a:r>
              <a:rPr lang="en-US" sz="2400" dirty="0" err="1"/>
              <a:t>Cislaghi</a:t>
            </a:r>
            <a:r>
              <a:rPr lang="en-US" sz="2400" dirty="0"/>
              <a:t>, “What Are Social Norms and Why Do They Matter for Adolescents?” </a:t>
            </a:r>
            <a:r>
              <a:rPr lang="en-US" sz="2400" i="1" dirty="0"/>
              <a:t>Learning Collaborative Blog Series</a:t>
            </a:r>
            <a:r>
              <a:rPr lang="en-US" sz="2400" dirty="0"/>
              <a:t>, Nov. 26, 2018, https://</a:t>
            </a:r>
            <a:r>
              <a:rPr lang="en-US" sz="2400" dirty="0" err="1"/>
              <a:t>irh.org</a:t>
            </a:r>
            <a:r>
              <a:rPr lang="en-US" sz="2400" dirty="0"/>
              <a:t>/measurement_1/.</a:t>
            </a:r>
          </a:p>
          <a:p>
            <a:pPr marL="457200" lvl="0" indent="-457200" algn="l" rtl="0">
              <a:lnSpc>
                <a:spcPct val="100000"/>
              </a:lnSpc>
              <a:spcBef>
                <a:spcPts val="600"/>
              </a:spcBef>
              <a:spcAft>
                <a:spcPts val="0"/>
              </a:spcAft>
              <a:buClr>
                <a:srgbClr val="515257"/>
              </a:buClr>
              <a:buSzPts val="4000"/>
              <a:buChar char="•"/>
            </a:pPr>
            <a:r>
              <a:rPr lang="en-US" sz="2400" b="0" i="0" u="none" strike="noStrike" cap="none" dirty="0">
                <a:solidFill>
                  <a:srgbClr val="000000"/>
                </a:solidFill>
                <a:effectLst/>
                <a:latin typeface="Helvetica Neue"/>
                <a:ea typeface="Helvetica Neue"/>
                <a:cs typeface="Helvetica Neue"/>
                <a:sym typeface="Helvetica Neue"/>
              </a:rPr>
              <a:t>Rachel Davis et al., “Theories of </a:t>
            </a:r>
            <a:r>
              <a:rPr lang="en-US" sz="2400" b="0" i="0" u="none" strike="noStrike" cap="none" dirty="0" err="1">
                <a:solidFill>
                  <a:srgbClr val="000000"/>
                </a:solidFill>
                <a:effectLst/>
                <a:latin typeface="Helvetica Neue"/>
                <a:ea typeface="Helvetica Neue"/>
                <a:cs typeface="Helvetica Neue"/>
                <a:sym typeface="Helvetica Neue"/>
              </a:rPr>
              <a:t>Behaviour</a:t>
            </a:r>
            <a:r>
              <a:rPr lang="en-US" sz="2400" b="0" i="0" u="none" strike="noStrike" cap="none" dirty="0">
                <a:solidFill>
                  <a:srgbClr val="000000"/>
                </a:solidFill>
                <a:effectLst/>
                <a:latin typeface="Helvetica Neue"/>
                <a:ea typeface="Helvetica Neue"/>
                <a:cs typeface="Helvetica Neue"/>
                <a:sym typeface="Helvetica Neue"/>
              </a:rPr>
              <a:t> and Behavior Change Across the Social and </a:t>
            </a:r>
            <a:r>
              <a:rPr lang="en-US" sz="2400" b="0" i="0" u="none" strike="noStrike" cap="none" dirty="0" err="1">
                <a:solidFill>
                  <a:srgbClr val="000000"/>
                </a:solidFill>
                <a:effectLst/>
                <a:latin typeface="Helvetica Neue"/>
                <a:ea typeface="Helvetica Neue"/>
                <a:cs typeface="Helvetica Neue"/>
                <a:sym typeface="Helvetica Neue"/>
              </a:rPr>
              <a:t>Behavioural</a:t>
            </a:r>
            <a:r>
              <a:rPr lang="en-US" sz="2400" b="0" i="0" u="none" strike="noStrike" cap="none" dirty="0">
                <a:solidFill>
                  <a:srgbClr val="000000"/>
                </a:solidFill>
                <a:effectLst/>
                <a:latin typeface="Helvetica Neue"/>
                <a:ea typeface="Helvetica Neue"/>
                <a:cs typeface="Helvetica Neue"/>
                <a:sym typeface="Helvetica Neue"/>
              </a:rPr>
              <a:t> Sciences: A Scoping Review,” </a:t>
            </a:r>
            <a:r>
              <a:rPr lang="en-US" sz="2400" b="0" i="1" u="none" strike="noStrike" cap="none" dirty="0">
                <a:solidFill>
                  <a:srgbClr val="000000"/>
                </a:solidFill>
                <a:effectLst/>
                <a:latin typeface="Helvetica Neue"/>
                <a:ea typeface="Helvetica Neue"/>
                <a:cs typeface="Helvetica Neue"/>
                <a:sym typeface="Helvetica Neue"/>
              </a:rPr>
              <a:t>Journal of Health Psychology Review</a:t>
            </a:r>
            <a:r>
              <a:rPr lang="en-US" sz="2400" b="0" i="0" u="none" strike="noStrike" cap="none" dirty="0">
                <a:solidFill>
                  <a:srgbClr val="000000"/>
                </a:solidFill>
                <a:effectLst/>
                <a:latin typeface="Helvetica Neue"/>
                <a:ea typeface="Helvetica Neue"/>
                <a:cs typeface="Helvetica Neue"/>
                <a:sym typeface="Helvetica Neue"/>
              </a:rPr>
              <a:t> vol. 9,3 (2015): 323-44</a:t>
            </a:r>
            <a:r>
              <a:rPr lang="en-US" sz="2400" dirty="0"/>
              <a:t>, http://dx.doi.org/10.1080/17437199.2014.941722.</a:t>
            </a:r>
          </a:p>
          <a:p>
            <a:pPr marL="0" lvl="0" indent="0" algn="l" rtl="0">
              <a:lnSpc>
                <a:spcPct val="117999"/>
              </a:lnSpc>
              <a:spcBef>
                <a:spcPts val="0"/>
              </a:spcBef>
              <a:spcAft>
                <a:spcPts val="0"/>
              </a:spcAft>
              <a:buNone/>
            </a:pPr>
            <a:endParaRPr b="1" dirty="0"/>
          </a:p>
        </p:txBody>
      </p:sp>
    </p:spTree>
    <p:extLst>
      <p:ext uri="{BB962C8B-B14F-4D97-AF65-F5344CB8AC3E}">
        <p14:creationId xmlns:p14="http://schemas.microsoft.com/office/powerpoint/2010/main" val="27381194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6"/>
        <p:cNvGrpSpPr/>
        <p:nvPr/>
      </p:nvGrpSpPr>
      <p:grpSpPr>
        <a:xfrm>
          <a:off x="0" y="0"/>
          <a:ext cx="0" cy="0"/>
          <a:chOff x="0" y="0"/>
          <a:chExt cx="0" cy="0"/>
        </a:xfrm>
      </p:grpSpPr>
      <p:sp>
        <p:nvSpPr>
          <p:cNvPr id="1467" name="Google Shape;1467;p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68" name="Google Shape;1468;p6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457200" marR="0" lvl="0" indent="-457200" algn="l" defTabSz="914400" rtl="0" eaLnBrk="1" fontAlgn="auto" latinLnBrk="0" hangingPunct="1">
              <a:lnSpc>
                <a:spcPct val="100000"/>
              </a:lnSpc>
              <a:spcBef>
                <a:spcPts val="0"/>
              </a:spcBef>
              <a:spcAft>
                <a:spcPts val="0"/>
              </a:spcAft>
              <a:buClr>
                <a:srgbClr val="515257"/>
              </a:buClr>
              <a:buSzPts val="4000"/>
              <a:buFont typeface="Arial"/>
              <a:buChar char="•"/>
              <a:tabLst/>
              <a:defRPr/>
            </a:pPr>
            <a:r>
              <a:rPr lang="en-US" sz="4000" dirty="0"/>
              <a:t>Health Communication Capacity Collaborative, “Social and Behavior Change Communication Theory,” https://</a:t>
            </a:r>
            <a:r>
              <a:rPr lang="en-US" sz="4000" dirty="0" err="1"/>
              <a:t>sbccimplementationkits.org</a:t>
            </a:r>
            <a:r>
              <a:rPr lang="en-US" sz="4000" dirty="0"/>
              <a:t>/urban-youth/urban-youth/part-1-context-and-justification/social-and-behavior-change-communication-theory/. </a:t>
            </a:r>
            <a:endParaRPr lang="en-US" dirty="0"/>
          </a:p>
          <a:p>
            <a:pPr marL="457200" lvl="0" indent="-457200" algn="l" rtl="0">
              <a:lnSpc>
                <a:spcPct val="100000"/>
              </a:lnSpc>
              <a:spcBef>
                <a:spcPts val="600"/>
              </a:spcBef>
              <a:spcAft>
                <a:spcPts val="0"/>
              </a:spcAft>
              <a:buClr>
                <a:srgbClr val="515257"/>
              </a:buClr>
              <a:buSzPts val="4000"/>
              <a:buChar char="•"/>
            </a:pPr>
            <a:r>
              <a:rPr lang="en-US" sz="4000" dirty="0"/>
              <a:t>Craig </a:t>
            </a:r>
            <a:r>
              <a:rPr lang="en-US" sz="4000" dirty="0" err="1"/>
              <a:t>Valters</a:t>
            </a:r>
            <a:r>
              <a:rPr lang="en-US" sz="4000" dirty="0"/>
              <a:t>, </a:t>
            </a:r>
            <a:r>
              <a:rPr lang="en-US" sz="4000" i="1" dirty="0"/>
              <a:t>Theories of Change: Time for a Radical Approach to Learning in Development</a:t>
            </a:r>
            <a:r>
              <a:rPr lang="en-US" sz="4000" dirty="0"/>
              <a:t> (London: Overseas Development Institute, 2015), https://</a:t>
            </a:r>
            <a:r>
              <a:rPr lang="en-US" sz="4000" dirty="0" err="1"/>
              <a:t>usaidlearninglab.org</a:t>
            </a:r>
            <a:r>
              <a:rPr lang="en-US" sz="4000" dirty="0"/>
              <a:t>/sites/default/files/resource/files/theories_of_change_odi_2015.pdf.</a:t>
            </a:r>
            <a:endParaRPr lang="en-US" dirty="0"/>
          </a:p>
          <a:p>
            <a:pPr marL="457200" lvl="0" indent="-457200" algn="l" rtl="0">
              <a:lnSpc>
                <a:spcPct val="100000"/>
              </a:lnSpc>
              <a:spcBef>
                <a:spcPts val="600"/>
              </a:spcBef>
              <a:spcAft>
                <a:spcPts val="0"/>
              </a:spcAft>
              <a:buClr>
                <a:srgbClr val="515257"/>
              </a:buClr>
              <a:buSzPts val="4000"/>
              <a:buChar char="•"/>
            </a:pPr>
            <a:r>
              <a:rPr lang="en-US" sz="4000" dirty="0"/>
              <a:t>Psychology and behavior. </a:t>
            </a:r>
            <a:r>
              <a:rPr lang="en-US" sz="4000" dirty="0" err="1"/>
              <a:t>Fishbein</a:t>
            </a:r>
            <a:r>
              <a:rPr lang="en-US" sz="4000" dirty="0"/>
              <a:t> &amp; </a:t>
            </a:r>
            <a:r>
              <a:rPr lang="en-US" sz="4000" dirty="0" err="1"/>
              <a:t>Ajzen</a:t>
            </a:r>
            <a:r>
              <a:rPr lang="en-US" sz="4000" dirty="0"/>
              <a:t>. 2012</a:t>
            </a:r>
            <a:endParaRPr lang="en-US" dirty="0"/>
          </a:p>
          <a:p>
            <a:pPr marL="457200" lvl="0" indent="-457200" algn="l" rtl="0">
              <a:lnSpc>
                <a:spcPct val="100000"/>
              </a:lnSpc>
              <a:spcBef>
                <a:spcPts val="600"/>
              </a:spcBef>
              <a:spcAft>
                <a:spcPts val="0"/>
              </a:spcAft>
              <a:buClr>
                <a:srgbClr val="515257"/>
              </a:buClr>
              <a:buSzPts val="4000"/>
              <a:buChar char="•"/>
            </a:pPr>
            <a:r>
              <a:rPr lang="en-US" sz="4000" dirty="0"/>
              <a:t>Communication theory and health promotion:</a:t>
            </a:r>
            <a:endParaRPr lang="en-US" dirty="0"/>
          </a:p>
          <a:p>
            <a:pPr marL="1195388" lvl="4" indent="-571500" algn="l" rtl="0">
              <a:lnSpc>
                <a:spcPct val="100000"/>
              </a:lnSpc>
              <a:spcBef>
                <a:spcPts val="600"/>
              </a:spcBef>
              <a:spcAft>
                <a:spcPts val="0"/>
              </a:spcAft>
              <a:buClr>
                <a:srgbClr val="515257"/>
              </a:buClr>
              <a:buSzPts val="4000"/>
              <a:buFont typeface="Gill Sans"/>
              <a:buChar char="°"/>
            </a:pPr>
            <a:r>
              <a:rPr lang="en-US" sz="4000" dirty="0" err="1"/>
              <a:t>Rimal</a:t>
            </a:r>
            <a:r>
              <a:rPr lang="en-US" sz="4000" dirty="0"/>
              <a:t>, </a:t>
            </a:r>
            <a:r>
              <a:rPr lang="en-US" sz="4000" dirty="0" err="1"/>
              <a:t>Lapinski</a:t>
            </a:r>
            <a:r>
              <a:rPr lang="en-US" sz="4000" dirty="0"/>
              <a:t>, Cook, and Real. 2005: https://journals.sagepub.com/doi/pdf/10.1177/0093650205275385?casa_token=shbGF-Aag6UAAAAA:p2mzTz13JXCuW_YzfXgmqxBuzXBY-53JOfx0Fg0FbfVsp1cKkKh44ZwUWV6TVtxK3rJwxc7_LD0gfw </a:t>
            </a:r>
            <a:endParaRPr lang="en-US" dirty="0"/>
          </a:p>
          <a:p>
            <a:pPr marL="1195388" lvl="4" indent="-571500" algn="l">
              <a:spcBef>
                <a:spcPts val="600"/>
              </a:spcBef>
              <a:buSzPts val="4000"/>
              <a:buFont typeface="Gill Sans"/>
              <a:buChar char="°"/>
            </a:pPr>
            <a:r>
              <a:rPr lang="en-US" sz="4000" dirty="0"/>
              <a:t>D. Lawrence Kincaid et al., </a:t>
            </a:r>
            <a:r>
              <a:rPr lang="en-US" sz="4000" i="1" dirty="0"/>
              <a:t>Communication, Ideation, and Contraceptive Use: The Relationships Observed in Five Countries</a:t>
            </a:r>
            <a:r>
              <a:rPr lang="en-US" sz="4000" dirty="0"/>
              <a:t>, paper presented at the World Congress on Communication for Development, Rome, Italy, 2006.</a:t>
            </a:r>
          </a:p>
          <a:p>
            <a:pPr marL="1195388" lvl="4" indent="-571500" algn="l" rtl="0">
              <a:lnSpc>
                <a:spcPct val="100000"/>
              </a:lnSpc>
              <a:spcBef>
                <a:spcPts val="600"/>
              </a:spcBef>
              <a:spcAft>
                <a:spcPts val="0"/>
              </a:spcAft>
              <a:buClr>
                <a:srgbClr val="515257"/>
              </a:buClr>
              <a:buSzPts val="4000"/>
              <a:buFont typeface="Gill Sans"/>
              <a:buChar char="°"/>
            </a:pPr>
            <a:r>
              <a:rPr lang="en-US" sz="4000" dirty="0"/>
              <a:t>Kincaid, 2004: </a:t>
            </a:r>
            <a:r>
              <a:rPr lang="en-US" sz="2200" b="0" i="0" u="none" strike="noStrike" cap="none" dirty="0">
                <a:solidFill>
                  <a:srgbClr val="000000"/>
                </a:solidFill>
                <a:effectLst/>
                <a:latin typeface="Helvetica Neue"/>
                <a:ea typeface="Helvetica Neue"/>
                <a:cs typeface="Helvetica Neue"/>
                <a:sym typeface="Helvetica Neue"/>
              </a:rPr>
              <a:t>Kincaid DL. From innovation to social norm: bounded normative influence. J Health </a:t>
            </a:r>
            <a:r>
              <a:rPr lang="en-US" sz="2200" b="0" i="0" u="none" strike="noStrike" cap="none" dirty="0" err="1">
                <a:solidFill>
                  <a:srgbClr val="000000"/>
                </a:solidFill>
                <a:effectLst/>
                <a:latin typeface="Helvetica Neue"/>
                <a:ea typeface="Helvetica Neue"/>
                <a:cs typeface="Helvetica Neue"/>
                <a:sym typeface="Helvetica Neue"/>
              </a:rPr>
              <a:t>Commun</a:t>
            </a:r>
            <a:r>
              <a:rPr lang="en-US" sz="2200" b="0" i="0" u="none" strike="noStrike" cap="none" dirty="0">
                <a:solidFill>
                  <a:srgbClr val="000000"/>
                </a:solidFill>
                <a:effectLst/>
                <a:latin typeface="Helvetica Neue"/>
                <a:ea typeface="Helvetica Neue"/>
                <a:cs typeface="Helvetica Neue"/>
                <a:sym typeface="Helvetica Neue"/>
              </a:rPr>
              <a:t>. 2004;9 </a:t>
            </a:r>
            <a:r>
              <a:rPr lang="en-US" sz="2200" b="0" i="0" u="none" strike="noStrike" cap="none" dirty="0" err="1">
                <a:solidFill>
                  <a:srgbClr val="000000"/>
                </a:solidFill>
                <a:effectLst/>
                <a:latin typeface="Helvetica Neue"/>
                <a:ea typeface="Helvetica Neue"/>
                <a:cs typeface="Helvetica Neue"/>
                <a:sym typeface="Helvetica Neue"/>
              </a:rPr>
              <a:t>Suppl</a:t>
            </a:r>
            <a:r>
              <a:rPr lang="en-US" sz="2200" b="0" i="0" u="none" strike="noStrike" cap="none" dirty="0">
                <a:solidFill>
                  <a:srgbClr val="000000"/>
                </a:solidFill>
                <a:effectLst/>
                <a:latin typeface="Helvetica Neue"/>
                <a:ea typeface="Helvetica Neue"/>
                <a:cs typeface="Helvetica Neue"/>
                <a:sym typeface="Helvetica Neue"/>
              </a:rPr>
              <a:t> 1:37-57. </a:t>
            </a:r>
            <a:r>
              <a:rPr lang="en-US" sz="2200" b="0" i="0" u="none" strike="noStrike" cap="none" dirty="0" err="1">
                <a:solidFill>
                  <a:srgbClr val="000000"/>
                </a:solidFill>
                <a:effectLst/>
                <a:latin typeface="Helvetica Neue"/>
                <a:ea typeface="Helvetica Neue"/>
                <a:cs typeface="Helvetica Neue"/>
                <a:sym typeface="Helvetica Neue"/>
              </a:rPr>
              <a:t>doi</a:t>
            </a:r>
            <a:r>
              <a:rPr lang="en-US" sz="2200" b="0" i="0" u="none" strike="noStrike" cap="none" dirty="0">
                <a:solidFill>
                  <a:srgbClr val="000000"/>
                </a:solidFill>
                <a:effectLst/>
                <a:latin typeface="Helvetica Neue"/>
                <a:ea typeface="Helvetica Neue"/>
                <a:cs typeface="Helvetica Neue"/>
                <a:sym typeface="Helvetica Neue"/>
              </a:rPr>
              <a:t>: 10.1080/10810730490271511. PMID: 14960403.: https://pubmed.ncbi.nlm.nih.gov/14960403</a:t>
            </a:r>
            <a:endParaRPr lang="en-US" dirty="0"/>
          </a:p>
          <a:p>
            <a:pPr marL="457200" lvl="0" indent="-457200" algn="l" rtl="0">
              <a:lnSpc>
                <a:spcPct val="100000"/>
              </a:lnSpc>
              <a:spcBef>
                <a:spcPts val="600"/>
              </a:spcBef>
              <a:spcAft>
                <a:spcPts val="0"/>
              </a:spcAft>
              <a:buClr>
                <a:srgbClr val="515257"/>
              </a:buClr>
              <a:buSzPts val="4000"/>
              <a:buChar char="•"/>
            </a:pPr>
            <a:r>
              <a:rPr lang="en-US" sz="4000" dirty="0"/>
              <a:t>Diffusion of innovation:</a:t>
            </a:r>
            <a:endParaRPr lang="en-US" dirty="0"/>
          </a:p>
          <a:p>
            <a:pPr marL="1195388" lvl="4" indent="-571500" algn="l" rtl="0">
              <a:lnSpc>
                <a:spcPct val="100000"/>
              </a:lnSpc>
              <a:spcBef>
                <a:spcPts val="600"/>
              </a:spcBef>
              <a:spcAft>
                <a:spcPts val="0"/>
              </a:spcAft>
              <a:buClr>
                <a:srgbClr val="515257"/>
              </a:buClr>
              <a:buSzPts val="4000"/>
              <a:buFont typeface="Gill Sans"/>
              <a:buChar char="°"/>
            </a:pPr>
            <a:r>
              <a:rPr lang="en-US" sz="2200" b="0" i="0" u="none" strike="noStrike" cap="none" baseline="0" dirty="0">
                <a:solidFill>
                  <a:srgbClr val="000000"/>
                </a:solidFill>
                <a:latin typeface="Helvetica Neue"/>
                <a:ea typeface="Helvetica Neue"/>
                <a:cs typeface="Helvetica Neue"/>
                <a:sym typeface="Helvetica Neue"/>
              </a:rPr>
              <a:t>Rogers, Everett M. Diffusion of Innovations. 4th ed. New York, NY: Simon and Schuster, 1995.</a:t>
            </a:r>
            <a:endParaRPr lang="en-US" dirty="0"/>
          </a:p>
          <a:p>
            <a:pPr marL="457200" lvl="4" indent="-457200" algn="l" rtl="0">
              <a:lnSpc>
                <a:spcPct val="100000"/>
              </a:lnSpc>
              <a:spcBef>
                <a:spcPts val="600"/>
              </a:spcBef>
              <a:spcAft>
                <a:spcPts val="0"/>
              </a:spcAft>
              <a:buClr>
                <a:srgbClr val="515257"/>
              </a:buClr>
              <a:buSzPts val="4000"/>
              <a:buFont typeface="Arial"/>
              <a:buChar char="•"/>
            </a:pPr>
            <a:r>
              <a:rPr lang="en-US" sz="4000" dirty="0">
                <a:latin typeface="Gill Sans MT" panose="020B0502020104020203" pitchFamily="34" charset="77"/>
                <a:ea typeface="Gill Sans"/>
                <a:cs typeface="Gill Sans"/>
                <a:sym typeface="Gill Sans"/>
              </a:rPr>
              <a:t>Systems theory and health promotion:</a:t>
            </a:r>
            <a:endParaRPr lang="en-US" dirty="0"/>
          </a:p>
          <a:p>
            <a:pPr marL="1195388" lvl="4" indent="-571500" algn="l" rtl="0">
              <a:lnSpc>
                <a:spcPct val="100000"/>
              </a:lnSpc>
              <a:spcBef>
                <a:spcPts val="600"/>
              </a:spcBef>
              <a:spcAft>
                <a:spcPts val="0"/>
              </a:spcAft>
              <a:buClr>
                <a:srgbClr val="515257"/>
              </a:buClr>
              <a:buSzPts val="4000"/>
              <a:buFont typeface="Gill Sans"/>
              <a:buChar char="°"/>
            </a:pPr>
            <a:r>
              <a:rPr lang="en-US" sz="4000" dirty="0" err="1"/>
              <a:t>Naaldenberg</a:t>
            </a:r>
            <a:r>
              <a:rPr lang="en-US" sz="4000" dirty="0"/>
              <a:t> et al 2016</a:t>
            </a:r>
            <a:endParaRPr lang="en-US"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14803569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40" name="Google Shape;1440;p5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262451873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
        <p:cNvGrpSpPr/>
        <p:nvPr/>
      </p:nvGrpSpPr>
      <p:grpSpPr>
        <a:xfrm>
          <a:off x="0" y="0"/>
          <a:ext cx="0" cy="0"/>
          <a:chOff x="0" y="0"/>
          <a:chExt cx="0" cy="0"/>
        </a:xfrm>
      </p:grpSpPr>
      <p:sp>
        <p:nvSpPr>
          <p:cNvPr id="1483" name="Google Shape;1483;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84" name="Google Shape;1484;p6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FACILITATOR NOTE: </a:t>
            </a:r>
            <a:r>
              <a:rPr lang="en-US" dirty="0"/>
              <a:t>Prepare</a:t>
            </a:r>
            <a:r>
              <a:rPr lang="en-US" baseline="0" dirty="0"/>
              <a:t> an example of a norm that affected you in childhood.</a:t>
            </a:r>
          </a:p>
          <a:p>
            <a:pPr marL="0" lvl="0" indent="0" algn="l" rtl="0">
              <a:lnSpc>
                <a:spcPct val="117999"/>
              </a:lnSpc>
              <a:spcBef>
                <a:spcPts val="0"/>
              </a:spcBef>
              <a:spcAft>
                <a:spcPts val="0"/>
              </a:spcAft>
              <a:buNone/>
            </a:pPr>
            <a:endParaRPr lang="en-US" baseline="0" dirty="0"/>
          </a:p>
          <a:p>
            <a:pPr marL="0" lvl="0" indent="0" algn="l" rtl="0">
              <a:lnSpc>
                <a:spcPct val="117999"/>
              </a:lnSpc>
              <a:spcBef>
                <a:spcPts val="0"/>
              </a:spcBef>
              <a:spcAft>
                <a:spcPts val="0"/>
              </a:spcAft>
              <a:buNone/>
            </a:pPr>
            <a:r>
              <a:rPr lang="en-US" dirty="0"/>
              <a:t>I would like to start with a very short exercise. I’m sure we all are familiar in some way with the term social norms, or norms. </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dirty="0"/>
              <a:t>So for a moment, I’d like you to READ</a:t>
            </a:r>
            <a:r>
              <a:rPr lang="en-US" baseline="0" dirty="0"/>
              <a:t> the slide, and think about an example of this in your life. </a:t>
            </a:r>
            <a:endParaRPr lang="en-US" dirty="0"/>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dirty="0"/>
              <a:t>While you’re thinking, I’ll offer an example ….</a:t>
            </a:r>
          </a:p>
          <a:p>
            <a:pPr marL="0" lvl="0" indent="0" algn="l" rtl="0">
              <a:lnSpc>
                <a:spcPct val="117999"/>
              </a:lnSpc>
              <a:spcBef>
                <a:spcPts val="0"/>
              </a:spcBef>
              <a:spcAft>
                <a:spcPts val="0"/>
              </a:spcAft>
              <a:buNone/>
            </a:pPr>
            <a:endParaRPr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
        <p:cNvGrpSpPr/>
        <p:nvPr/>
      </p:nvGrpSpPr>
      <p:grpSpPr>
        <a:xfrm>
          <a:off x="0" y="0"/>
          <a:ext cx="0" cy="0"/>
          <a:chOff x="0" y="0"/>
          <a:chExt cx="0" cy="0"/>
        </a:xfrm>
      </p:grpSpPr>
      <p:sp>
        <p:nvSpPr>
          <p:cNvPr id="1483" name="Google Shape;1483;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84" name="Google Shape;1484;p6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FACILITATOR NOTE: </a:t>
            </a:r>
            <a:r>
              <a:rPr lang="en-US" dirty="0"/>
              <a:t>Prepare</a:t>
            </a:r>
            <a:r>
              <a:rPr lang="en-US" baseline="0" dirty="0"/>
              <a:t> an example of a norm that affected you in childhood.</a:t>
            </a:r>
          </a:p>
          <a:p>
            <a:pPr marL="0" lvl="0" indent="0" algn="l" rtl="0">
              <a:lnSpc>
                <a:spcPct val="117999"/>
              </a:lnSpc>
              <a:spcBef>
                <a:spcPts val="0"/>
              </a:spcBef>
              <a:spcAft>
                <a:spcPts val="0"/>
              </a:spcAft>
              <a:buNone/>
            </a:pPr>
            <a:endParaRPr lang="en-US" baseline="0" dirty="0"/>
          </a:p>
          <a:p>
            <a:pPr marL="0" lvl="0" indent="0" algn="l" rtl="0">
              <a:lnSpc>
                <a:spcPct val="117999"/>
              </a:lnSpc>
              <a:spcBef>
                <a:spcPts val="0"/>
              </a:spcBef>
              <a:spcAft>
                <a:spcPts val="0"/>
              </a:spcAft>
              <a:buNone/>
            </a:pPr>
            <a:r>
              <a:rPr lang="en-US" dirty="0"/>
              <a:t>I would like to start with a very short exercise. I’m sure we all are familiar in some way with the term social norms, or norms. </a:t>
            </a:r>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dirty="0"/>
              <a:t>So for a moment, I’d like you to READ</a:t>
            </a:r>
            <a:r>
              <a:rPr lang="en-US" baseline="0" dirty="0"/>
              <a:t> the slide, and think about an example of this in your life. </a:t>
            </a:r>
            <a:endParaRPr lang="en-US" dirty="0"/>
          </a:p>
          <a:p>
            <a:pPr marL="0" lvl="0" indent="0" algn="l" rtl="0">
              <a:lnSpc>
                <a:spcPct val="117999"/>
              </a:lnSpc>
              <a:spcBef>
                <a:spcPts val="0"/>
              </a:spcBef>
              <a:spcAft>
                <a:spcPts val="0"/>
              </a:spcAft>
              <a:buNone/>
            </a:pPr>
            <a:endParaRPr lang="en-US" dirty="0"/>
          </a:p>
          <a:p>
            <a:pPr marL="0" lvl="0" indent="0" algn="l" rtl="0">
              <a:lnSpc>
                <a:spcPct val="117999"/>
              </a:lnSpc>
              <a:spcBef>
                <a:spcPts val="0"/>
              </a:spcBef>
              <a:spcAft>
                <a:spcPts val="0"/>
              </a:spcAft>
              <a:buNone/>
            </a:pPr>
            <a:r>
              <a:rPr lang="en-US" dirty="0"/>
              <a:t>While you’re thinking, I’ll offer an example ….</a:t>
            </a:r>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266267258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2"/>
        <p:cNvGrpSpPr/>
        <p:nvPr/>
      </p:nvGrpSpPr>
      <p:grpSpPr>
        <a:xfrm>
          <a:off x="0" y="0"/>
          <a:ext cx="0" cy="0"/>
          <a:chOff x="0" y="0"/>
          <a:chExt cx="0" cy="0"/>
        </a:xfrm>
      </p:grpSpPr>
      <p:sp>
        <p:nvSpPr>
          <p:cNvPr id="1483" name="Google Shape;1483;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484" name="Google Shape;1484;p65: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rtl="0">
              <a:lnSpc>
                <a:spcPct val="117999"/>
              </a:lnSpc>
              <a:spcBef>
                <a:spcPts val="0"/>
              </a:spcBef>
              <a:spcAft>
                <a:spcPts val="0"/>
              </a:spcAft>
              <a:buSzPts val="2200"/>
              <a:buFont typeface="Helvetica Neue"/>
              <a:buNone/>
            </a:pPr>
            <a:r>
              <a:rPr lang="en-US" b="1" dirty="0"/>
              <a:t>NOTE TO FACILITATOR</a:t>
            </a:r>
            <a:r>
              <a:rPr lang="en-US" dirty="0"/>
              <a:t>: This is an opportunity for participants to reflect on the results of their discussion.</a:t>
            </a:r>
            <a:endParaRPr dirty="0"/>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369428065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p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26" name="Google Shape;1526;p67: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sz="2400" b="1" i="0" u="none" strike="noStrike" dirty="0">
                <a:solidFill>
                  <a:schemeClr val="dk1"/>
                </a:solidFill>
                <a:latin typeface="Helvetica Neue"/>
                <a:ea typeface="Helvetica Neue"/>
                <a:cs typeface="Helvetica Neue"/>
                <a:sym typeface="Helvetica Neue"/>
              </a:rPr>
              <a:t>HOMEWORK ASSIGNMENT</a:t>
            </a:r>
            <a:r>
              <a:rPr lang="en-US" sz="2400" b="0" i="0" u="none" strike="noStrike" dirty="0">
                <a:solidFill>
                  <a:schemeClr val="dk1"/>
                </a:solidFill>
                <a:latin typeface="Helvetica Neue"/>
                <a:ea typeface="Helvetica Neue"/>
                <a:cs typeface="Helvetica Neue"/>
                <a:sym typeface="Helvetica Neue"/>
              </a:rPr>
              <a:t>!</a:t>
            </a:r>
            <a:endParaRPr dirty="0"/>
          </a:p>
          <a:p>
            <a:pPr marL="0" lvl="0" indent="0" algn="l" rtl="0">
              <a:lnSpc>
                <a:spcPct val="117999"/>
              </a:lnSpc>
              <a:spcBef>
                <a:spcPts val="0"/>
              </a:spcBef>
              <a:spcAft>
                <a:spcPts val="0"/>
              </a:spcAft>
              <a:buNone/>
            </a:pPr>
            <a:r>
              <a:rPr lang="en-US" sz="2400" b="0" i="0" u="none" strike="noStrike" dirty="0">
                <a:solidFill>
                  <a:schemeClr val="dk1"/>
                </a:solidFill>
                <a:latin typeface="Helvetica Neue"/>
                <a:ea typeface="Helvetica Neue"/>
                <a:cs typeface="Helvetica Neue"/>
                <a:sym typeface="Helvetica Neue"/>
              </a:rPr>
              <a:t>Finally, ask each group member to select a minor social norm and publicly violate it before the next class. Encourage them to be bold, but also to be considerate of others and not take unnecessary risks. Remind them that they don’t need to be offensive or rude to generate responses by breaking a social norm; indeed, the most interesting results often happen when the rule seems trivial and yet generates reactions from others. </a:t>
            </a:r>
            <a:endParaRPr dirty="0"/>
          </a:p>
          <a:p>
            <a:pPr marL="0" lvl="0" indent="0" algn="l" rtl="0">
              <a:lnSpc>
                <a:spcPct val="117999"/>
              </a:lnSpc>
              <a:spcBef>
                <a:spcPts val="0"/>
              </a:spcBef>
              <a:spcAft>
                <a:spcPts val="0"/>
              </a:spcAft>
              <a:buNone/>
            </a:pPr>
            <a:endParaRPr sz="2400" b="0" i="0" u="none" strike="noStrike" dirty="0">
              <a:solidFill>
                <a:schemeClr val="dk1"/>
              </a:solidFill>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400" b="0" i="0" u="none" strike="noStrike" dirty="0">
                <a:solidFill>
                  <a:schemeClr val="dk1"/>
                </a:solidFill>
                <a:latin typeface="Helvetica Neue"/>
                <a:ea typeface="Helvetica Neue"/>
                <a:cs typeface="Helvetica Neue"/>
                <a:sym typeface="Helvetica Neue"/>
              </a:rPr>
              <a:t>For example, although there is little or no reason to do so, virtually everyone faces the door when riding in an elevator. Students could take an elevator and face the back or side walls in a shared elevator. Even this minor social transgression is likely to produce stares and comments. Ask students to note others’ reactions as well as their own thoughts and feelings and then report back to the class.</a:t>
            </a:r>
            <a:endParaRPr dirty="0"/>
          </a:p>
          <a:p>
            <a:pPr marL="0" lvl="0" indent="0" algn="l" rtl="0">
              <a:lnSpc>
                <a:spcPct val="117999"/>
              </a:lnSpc>
              <a:spcBef>
                <a:spcPts val="0"/>
              </a:spcBef>
              <a:spcAft>
                <a:spcPts val="0"/>
              </a:spcAft>
              <a:buNone/>
            </a:pPr>
            <a:endParaRPr sz="2400" b="0" i="0" u="none" strike="noStrike" dirty="0">
              <a:solidFill>
                <a:schemeClr val="dk1"/>
              </a:solidFill>
              <a:latin typeface="Helvetica Neue"/>
              <a:ea typeface="Helvetica Neue"/>
              <a:cs typeface="Helvetica Neue"/>
              <a:sym typeface="Helvetica Neue"/>
            </a:endParaRPr>
          </a:p>
          <a:p>
            <a:pPr marL="0" lvl="0" indent="0" algn="l" rtl="0">
              <a:lnSpc>
                <a:spcPct val="117999"/>
              </a:lnSpc>
              <a:spcBef>
                <a:spcPts val="0"/>
              </a:spcBef>
              <a:spcAft>
                <a:spcPts val="0"/>
              </a:spcAft>
              <a:buNone/>
            </a:pPr>
            <a:r>
              <a:rPr lang="en-US" sz="2400" b="0" i="0" u="none" strike="noStrike" dirty="0">
                <a:solidFill>
                  <a:schemeClr val="dk1"/>
                </a:solidFill>
                <a:latin typeface="Helvetica Neue"/>
                <a:ea typeface="Helvetica Neue"/>
                <a:cs typeface="Helvetica Neue"/>
                <a:sym typeface="Helvetica Neue"/>
              </a:rPr>
              <a:t>Let participants decide their norms-breaking experiment and ask them to talk about it the next day. </a:t>
            </a:r>
            <a:endParaRPr dirty="0"/>
          </a:p>
          <a:p>
            <a:pPr marL="0" lvl="0" indent="0" algn="l" rtl="0">
              <a:lnSpc>
                <a:spcPct val="117999"/>
              </a:lnSpc>
              <a:spcBef>
                <a:spcPts val="0"/>
              </a:spcBef>
              <a:spcAft>
                <a:spcPts val="0"/>
              </a:spcAft>
              <a:buNone/>
            </a:pPr>
            <a:r>
              <a:rPr lang="en-US" sz="2400" b="0" i="0" u="none" strike="noStrike" dirty="0">
                <a:solidFill>
                  <a:schemeClr val="dk1"/>
                </a:solidFill>
                <a:latin typeface="Helvetica Neue"/>
                <a:ea typeface="Helvetica Neue"/>
                <a:cs typeface="Helvetica Neue"/>
                <a:sym typeface="Helvetica Neue"/>
              </a:rPr>
              <a:t>If a one-day session, ask participants to try this experiment out during break times.</a:t>
            </a:r>
            <a:endParaRPr dirty="0"/>
          </a:p>
          <a:p>
            <a:pPr marL="0" lvl="0" indent="0" algn="l" rtl="0">
              <a:lnSpc>
                <a:spcPct val="117999"/>
              </a:lnSpc>
              <a:spcBef>
                <a:spcPts val="0"/>
              </a:spcBef>
              <a:spcAft>
                <a:spcPts val="0"/>
              </a:spcAft>
              <a:buNone/>
            </a:pPr>
            <a:endParaRPr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42" name="Google Shape;1542;p69: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b="1" dirty="0" smtClean="0"/>
              <a:t>SPEAKER</a:t>
            </a:r>
            <a:r>
              <a:rPr lang="en-US" b="1" baseline="0" dirty="0" smtClean="0"/>
              <a:t> NOTES: </a:t>
            </a:r>
            <a:r>
              <a:rPr lang="en-US" sz="2200" b="0" i="0" u="none" strike="noStrike" cap="none" dirty="0" smtClean="0">
                <a:solidFill>
                  <a:srgbClr val="000000"/>
                </a:solidFill>
                <a:effectLst/>
                <a:latin typeface="Helvetica Neue"/>
                <a:ea typeface="Helvetica Neue"/>
                <a:cs typeface="Helvetica Neue"/>
                <a:sym typeface="Helvetica Neue"/>
              </a:rPr>
              <a:t>The theory of normative social behavior lays out the ways that behavior is influenced by both descriptive social norms and by injunctive social norms. Under this theory, descriptive norms hold a direct influence over behavior, as people are more likely to engage in a behavior they perceive to be common. But injunctive norms are also an important component, the theory holds that injunctive norms, along with group identity, and the perceived benefits or detriments of engaging in a behavior (also called sanctions) moderate the influence of descriptive norms over behavior. For example, if not a lot of men in a community share property legally with their wives, but sanctions are not severe, and it’s not important to group identify, men might be more likely to engage in this behavior. If sanctions are severe and it’s important to group identity, men might be less likely to do this.</a:t>
            </a:r>
          </a:p>
          <a:p>
            <a:pPr marL="0" lvl="0" indent="0" algn="l" rtl="0">
              <a:lnSpc>
                <a:spcPct val="117999"/>
              </a:lnSpc>
              <a:spcBef>
                <a:spcPts val="0"/>
              </a:spcBef>
              <a:spcAft>
                <a:spcPts val="0"/>
              </a:spcAft>
              <a:buNone/>
            </a:pPr>
            <a:endParaRPr b="1" dirty="0"/>
          </a:p>
        </p:txBody>
      </p:sp>
    </p:spTree>
    <p:extLst>
      <p:ext uri="{BB962C8B-B14F-4D97-AF65-F5344CB8AC3E}">
        <p14:creationId xmlns:p14="http://schemas.microsoft.com/office/powerpoint/2010/main" val="101533589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8"/>
        <p:cNvGrpSpPr/>
        <p:nvPr/>
      </p:nvGrpSpPr>
      <p:grpSpPr>
        <a:xfrm>
          <a:off x="0" y="0"/>
          <a:ext cx="0" cy="0"/>
          <a:chOff x="0" y="0"/>
          <a:chExt cx="0" cy="0"/>
        </a:xfrm>
      </p:grpSpPr>
      <p:sp>
        <p:nvSpPr>
          <p:cNvPr id="1549" name="Google Shape;1549;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50" name="Google Shape;1550;p70: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smtClean="0"/>
              <a:t>SPEAKER NOTES:</a:t>
            </a:r>
          </a:p>
          <a:p>
            <a:pPr marL="0" lvl="0" indent="0" algn="l" rtl="0">
              <a:lnSpc>
                <a:spcPct val="117999"/>
              </a:lnSpc>
              <a:spcBef>
                <a:spcPts val="0"/>
              </a:spcBef>
              <a:spcAft>
                <a:spcPts val="0"/>
              </a:spcAft>
              <a:buNone/>
            </a:pPr>
            <a:endParaRPr lang="en-US" b="1" dirty="0" smtClean="0"/>
          </a:p>
          <a:p>
            <a:pPr marL="0" lvl="0" indent="0" algn="l" rtl="0">
              <a:lnSpc>
                <a:spcPct val="117999"/>
              </a:lnSpc>
              <a:spcBef>
                <a:spcPts val="0"/>
              </a:spcBef>
              <a:spcAft>
                <a:spcPts val="0"/>
              </a:spcAft>
              <a:buNone/>
            </a:pPr>
            <a:r>
              <a:rPr lang="en-US" dirty="0" smtClean="0"/>
              <a:t>In the integrated behavior model, there are five components that directly affect behavior. Similar to the theory of reasoned action and theory of planned behavior, the most important component is intention. Without the intention to do so, an individual is unlikely to carry out a behavior. Behavioral intention is determined by attitude, perceived norms, and personal agency (or self-efficacy). Under this theory:</a:t>
            </a:r>
          </a:p>
          <a:p>
            <a:pPr marL="342900" lvl="0" indent="-342900" algn="l" rtl="0">
              <a:lnSpc>
                <a:spcPct val="117999"/>
              </a:lnSpc>
              <a:spcBef>
                <a:spcPts val="0"/>
              </a:spcBef>
              <a:spcAft>
                <a:spcPts val="0"/>
              </a:spcAft>
              <a:buFont typeface="Arial" panose="020B0604020202020204" pitchFamily="34" charset="0"/>
              <a:buChar char="•"/>
            </a:pPr>
            <a:r>
              <a:rPr lang="en-US" dirty="0" smtClean="0"/>
              <a:t>Intentions predict behavior.</a:t>
            </a:r>
          </a:p>
          <a:p>
            <a:pPr marL="342900" lvl="0" indent="-342900" algn="l" rtl="0">
              <a:lnSpc>
                <a:spcPct val="117999"/>
              </a:lnSpc>
              <a:spcBef>
                <a:spcPts val="0"/>
              </a:spcBef>
              <a:spcAft>
                <a:spcPts val="0"/>
              </a:spcAft>
              <a:buFont typeface="Arial" panose="020B0604020202020204" pitchFamily="34" charset="0"/>
              <a:buChar char="•"/>
            </a:pPr>
            <a:r>
              <a:rPr lang="en-US" dirty="0" smtClean="0"/>
              <a:t>In turn, attitudes, perceived social norms, and perceived agency influence intention.</a:t>
            </a:r>
          </a:p>
          <a:p>
            <a:pPr marL="342900" lvl="0" indent="-342900" algn="l" rtl="0">
              <a:lnSpc>
                <a:spcPct val="117999"/>
              </a:lnSpc>
              <a:spcBef>
                <a:spcPts val="0"/>
              </a:spcBef>
              <a:spcAft>
                <a:spcPts val="0"/>
              </a:spcAft>
              <a:buFont typeface="Arial" panose="020B0604020202020204" pitchFamily="34" charset="0"/>
              <a:buChar char="•"/>
            </a:pPr>
            <a:r>
              <a:rPr lang="en-US" dirty="0" smtClean="0"/>
              <a:t>Both descriptive and injunctive norms are key underpinnings of intention.</a:t>
            </a:r>
          </a:p>
          <a:p>
            <a:pPr marL="0" lvl="0" indent="0" algn="l" rtl="0">
              <a:lnSpc>
                <a:spcPct val="117999"/>
              </a:lnSpc>
              <a:spcBef>
                <a:spcPts val="0"/>
              </a:spcBef>
              <a:spcAft>
                <a:spcPts val="0"/>
              </a:spcAft>
              <a:buNone/>
            </a:pPr>
            <a:endParaRPr lang="en-US" dirty="0" smtClean="0"/>
          </a:p>
          <a:p>
            <a:pPr marL="0" lvl="0" indent="0" algn="l" rtl="0">
              <a:lnSpc>
                <a:spcPct val="117999"/>
              </a:lnSpc>
              <a:spcBef>
                <a:spcPts val="0"/>
              </a:spcBef>
              <a:spcAft>
                <a:spcPts val="0"/>
              </a:spcAft>
              <a:buNone/>
            </a:pPr>
            <a:r>
              <a:rPr lang="en-US" dirty="0" smtClean="0"/>
              <a:t>While intention is key, other determinants of behavior exist, including: </a:t>
            </a:r>
          </a:p>
          <a:p>
            <a:pPr marL="342900" lvl="0" indent="-342900" algn="l" rtl="0">
              <a:lnSpc>
                <a:spcPct val="117999"/>
              </a:lnSpc>
              <a:spcBef>
                <a:spcPts val="0"/>
              </a:spcBef>
              <a:spcAft>
                <a:spcPts val="0"/>
              </a:spcAft>
              <a:buFont typeface="Arial" panose="020B0604020202020204" pitchFamily="34" charset="0"/>
              <a:buChar char="•"/>
            </a:pPr>
            <a:r>
              <a:rPr lang="en-US" dirty="0" smtClean="0"/>
              <a:t>Environmental and structural constraints.</a:t>
            </a:r>
          </a:p>
          <a:p>
            <a:pPr marL="342900" lvl="0" indent="-342900" algn="l" rtl="0">
              <a:lnSpc>
                <a:spcPct val="117999"/>
              </a:lnSpc>
              <a:spcBef>
                <a:spcPts val="0"/>
              </a:spcBef>
              <a:spcAft>
                <a:spcPts val="0"/>
              </a:spcAft>
              <a:buFont typeface="Arial" panose="020B0604020202020204" pitchFamily="34" charset="0"/>
              <a:buChar char="•"/>
            </a:pPr>
            <a:r>
              <a:rPr lang="en-US" dirty="0" smtClean="0"/>
              <a:t>Individual’s knowledge and skills to perform the behavior</a:t>
            </a:r>
          </a:p>
          <a:p>
            <a:pPr marL="342900" lvl="0" indent="-342900" algn="l" rtl="0">
              <a:lnSpc>
                <a:spcPct val="117999"/>
              </a:lnSpc>
              <a:spcBef>
                <a:spcPts val="0"/>
              </a:spcBef>
              <a:spcAft>
                <a:spcPts val="0"/>
              </a:spcAft>
              <a:buFont typeface="Arial" panose="020B0604020202020204" pitchFamily="34" charset="0"/>
              <a:buChar char="•"/>
            </a:pPr>
            <a:r>
              <a:rPr lang="en-US" dirty="0" smtClean="0"/>
              <a:t>The relevance of the behavior to an individual’s life</a:t>
            </a:r>
          </a:p>
          <a:p>
            <a:pPr marL="342900" lvl="0" indent="-342900" algn="l" rtl="0">
              <a:lnSpc>
                <a:spcPct val="117999"/>
              </a:lnSpc>
              <a:spcBef>
                <a:spcPts val="0"/>
              </a:spcBef>
              <a:spcAft>
                <a:spcPts val="0"/>
              </a:spcAft>
              <a:buFont typeface="Arial" panose="020B0604020202020204" pitchFamily="34" charset="0"/>
              <a:buChar char="•"/>
            </a:pPr>
            <a:r>
              <a:rPr lang="en-US" dirty="0" smtClean="0"/>
              <a:t>An individual’s habits, or their experience performing the behavior </a:t>
            </a:r>
          </a:p>
          <a:p>
            <a:pPr marL="0" lvl="0" indent="0" algn="l" rtl="0">
              <a:lnSpc>
                <a:spcPct val="117999"/>
              </a:lnSpc>
              <a:spcBef>
                <a:spcPts val="0"/>
              </a:spcBef>
              <a:spcAft>
                <a:spcPts val="0"/>
              </a:spcAft>
              <a:buNone/>
            </a:pPr>
            <a:endParaRPr lang="en-US" dirty="0" smtClean="0"/>
          </a:p>
          <a:p>
            <a:pPr marL="0" lvl="0" indent="0" algn="l" rtl="0">
              <a:lnSpc>
                <a:spcPct val="117999"/>
              </a:lnSpc>
              <a:spcBef>
                <a:spcPts val="0"/>
              </a:spcBef>
              <a:spcAft>
                <a:spcPts val="0"/>
              </a:spcAft>
              <a:buNone/>
            </a:pPr>
            <a:r>
              <a:rPr lang="en-US" dirty="0" smtClean="0"/>
              <a:t>For example, if a man’s attitudes, perceived injunctive and descriptive social norms, and agency all give him the intention to make his wife co-owner of his property, but he doesn’t know how to go about this, and the relevant government offices aren’t willing to help, he won’t be able to carry out this behavior. </a:t>
            </a:r>
          </a:p>
          <a:p>
            <a:pPr marL="0" lvl="0" indent="0" algn="l" rtl="0">
              <a:lnSpc>
                <a:spcPct val="117999"/>
              </a:lnSpc>
              <a:spcBef>
                <a:spcPts val="0"/>
              </a:spcBef>
              <a:spcAft>
                <a:spcPts val="0"/>
              </a:spcAft>
              <a:buNone/>
            </a:pPr>
            <a:endParaRPr dirty="0"/>
          </a:p>
        </p:txBody>
      </p:sp>
    </p:spTree>
    <p:extLst>
      <p:ext uri="{BB962C8B-B14F-4D97-AF65-F5344CB8AC3E}">
        <p14:creationId xmlns:p14="http://schemas.microsoft.com/office/powerpoint/2010/main" val="29836823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17999"/>
              </a:lnSpc>
              <a:spcBef>
                <a:spcPts val="0"/>
              </a:spcBef>
              <a:spcAft>
                <a:spcPts val="0"/>
              </a:spcAft>
              <a:buClr>
                <a:srgbClr val="000000"/>
              </a:buClr>
              <a:buSzPts val="1400"/>
              <a:buFont typeface="Arial"/>
              <a:buNone/>
              <a:tabLst/>
              <a:defRPr/>
            </a:pPr>
            <a:r>
              <a:rPr lang="en-US" sz="2000" b="1" dirty="0">
                <a:effectLst/>
                <a:latin typeface="Calibri" panose="020F0502020204030204" pitchFamily="34" charset="0"/>
                <a:ea typeface="Calibri" panose="020F0502020204030204" pitchFamily="34" charset="0"/>
                <a:cs typeface="Calibri" panose="020F0502020204030204" pitchFamily="34" charset="0"/>
              </a:rPr>
              <a:t>FACILITATOR</a:t>
            </a:r>
            <a:r>
              <a:rPr lang="en-US" sz="2000" b="1" baseline="0" dirty="0">
                <a:effectLst/>
                <a:latin typeface="Calibri" panose="020F0502020204030204" pitchFamily="34" charset="0"/>
                <a:ea typeface="Calibri" panose="020F0502020204030204" pitchFamily="34" charset="0"/>
                <a:cs typeface="Calibri" panose="020F0502020204030204" pitchFamily="34" charset="0"/>
              </a:rPr>
              <a:t> NOTE: </a:t>
            </a:r>
            <a:r>
              <a:rPr lang="en-US" sz="2000" b="1" dirty="0">
                <a:effectLst/>
                <a:latin typeface="Calibri" panose="020F0502020204030204" pitchFamily="34" charset="0"/>
                <a:ea typeface="Calibri" panose="020F0502020204030204" pitchFamily="34" charset="0"/>
                <a:cs typeface="Calibri" panose="020F0502020204030204" pitchFamily="34" charset="0"/>
              </a:rPr>
              <a:t>This</a:t>
            </a:r>
            <a:r>
              <a:rPr lang="en-US" sz="2000" b="1" baseline="0" dirty="0">
                <a:effectLst/>
                <a:latin typeface="Calibri" panose="020F0502020204030204" pitchFamily="34" charset="0"/>
                <a:ea typeface="Calibri" panose="020F0502020204030204" pitchFamily="34" charset="0"/>
                <a:cs typeface="Calibri" panose="020F0502020204030204" pitchFamily="34" charset="0"/>
              </a:rPr>
              <a:t> slide is hidden and  is only intended to be used if you chose to divide the training into two sessions if necessary. </a:t>
            </a:r>
            <a:endParaRPr lang="en-US" dirty="0"/>
          </a:p>
        </p:txBody>
      </p:sp>
    </p:spTree>
    <p:extLst>
      <p:ext uri="{BB962C8B-B14F-4D97-AF65-F5344CB8AC3E}">
        <p14:creationId xmlns:p14="http://schemas.microsoft.com/office/powerpoint/2010/main" val="300499068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
        <p:cNvGrpSpPr/>
        <p:nvPr/>
      </p:nvGrpSpPr>
      <p:grpSpPr>
        <a:xfrm>
          <a:off x="0" y="0"/>
          <a:ext cx="0" cy="0"/>
          <a:chOff x="0" y="0"/>
          <a:chExt cx="0" cy="0"/>
        </a:xfrm>
      </p:grpSpPr>
      <p:sp>
        <p:nvSpPr>
          <p:cNvPr id="1557" name="Google Shape;1557;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58" name="Google Shape;1558;p7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a:t>
            </a:r>
          </a:p>
          <a:p>
            <a:pPr marL="0" lvl="0" indent="0" algn="l" rtl="0">
              <a:lnSpc>
                <a:spcPct val="117999"/>
              </a:lnSpc>
              <a:spcBef>
                <a:spcPts val="0"/>
              </a:spcBef>
              <a:spcAft>
                <a:spcPts val="0"/>
              </a:spcAft>
              <a:buNone/>
            </a:pPr>
            <a:endParaRPr lang="en-US" b="1" dirty="0"/>
          </a:p>
          <a:p>
            <a:pPr marL="0" indent="0" algn="l">
              <a:buClr>
                <a:srgbClr val="525357"/>
              </a:buClr>
              <a:buSzPts val="4000"/>
              <a:buFont typeface="Arial"/>
              <a:buNone/>
              <a:defRPr/>
            </a:pPr>
            <a:r>
              <a:rPr lang="en-US" dirty="0" smtClean="0">
                <a:solidFill>
                  <a:srgbClr val="525357"/>
                </a:solidFill>
              </a:rPr>
              <a:t>The ideational model of communication refers to how ideation, or new ways of thinking and new behaviors, are diffused through a community. In this theory, individual ideation is closely linked to the intention to perform a behavior, along with having the necessary knowledge, and a supportive environment, to perform the behavior. Ideation is divided into three factors, cognitive, emotional, and social. Norms are part of ideation, and particularly influence a person’s cognitive subjective interpretation of the communication of an idea related to a new behavior. Norms may also influence the social support and influence that will determine the likelihood of a person engaging in a new behavior. For example, if non-directive communication including dialogue and communication through social networks share with men the idea of making their wives co-owners of their property, this will influence the emotional and social domains of ideation, where men feel they have self-efficacy to do so, and social supports (or injunctive norms), and be more likely to engage in this behavior. </a:t>
            </a:r>
            <a:endParaRPr b="1" dirty="0"/>
          </a:p>
        </p:txBody>
      </p:sp>
    </p:spTree>
    <p:extLst>
      <p:ext uri="{BB962C8B-B14F-4D97-AF65-F5344CB8AC3E}">
        <p14:creationId xmlns:p14="http://schemas.microsoft.com/office/powerpoint/2010/main" val="192374406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
        <p:cNvGrpSpPr/>
        <p:nvPr/>
      </p:nvGrpSpPr>
      <p:grpSpPr>
        <a:xfrm>
          <a:off x="0" y="0"/>
          <a:ext cx="0" cy="0"/>
          <a:chOff x="0" y="0"/>
          <a:chExt cx="0" cy="0"/>
        </a:xfrm>
      </p:grpSpPr>
      <p:sp>
        <p:nvSpPr>
          <p:cNvPr id="1557" name="Google Shape;1557;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1558" name="Google Shape;1558;p71: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r>
              <a:rPr lang="en-US" b="1" dirty="0"/>
              <a:t>SPEAKER NOTES:</a:t>
            </a:r>
          </a:p>
          <a:p>
            <a:pPr marL="0" lvl="0" indent="0" algn="l" rtl="0">
              <a:lnSpc>
                <a:spcPct val="117999"/>
              </a:lnSpc>
              <a:spcBef>
                <a:spcPts val="0"/>
              </a:spcBef>
              <a:spcAft>
                <a:spcPts val="0"/>
              </a:spcAft>
              <a:buNone/>
            </a:pPr>
            <a:endParaRPr lang="en-US" b="1" dirty="0" smtClean="0">
              <a:solidFill>
                <a:srgbClr val="000000"/>
              </a:solidFill>
            </a:endParaRPr>
          </a:p>
          <a:p>
            <a:pPr marL="0" lvl="0" indent="0" algn="l" rtl="0">
              <a:lnSpc>
                <a:spcPct val="117999"/>
              </a:lnSpc>
              <a:spcBef>
                <a:spcPts val="0"/>
              </a:spcBef>
              <a:spcAft>
                <a:spcPts val="0"/>
              </a:spcAft>
              <a:buNone/>
            </a:pPr>
            <a:r>
              <a:rPr lang="en-US" sz="2200" b="0" i="0" u="none" strike="noStrike" cap="none" dirty="0" smtClean="0">
                <a:solidFill>
                  <a:srgbClr val="000000"/>
                </a:solidFill>
                <a:effectLst/>
                <a:latin typeface="Helvetica Neue"/>
                <a:ea typeface="Helvetica Neue"/>
                <a:cs typeface="Helvetica Neue"/>
                <a:sym typeface="Helvetica Neue"/>
              </a:rPr>
              <a:t>Diffusion of innovation theory lays out a model for how a behavior spreads from a small group to a larger group or population – it looks at adoption of a new behavior over time. In this model, innovation (normative shifts in the case of norms-shifting interventions) should become self-sustaining after a critical mass or tipping point is reached. It’s important to note that in norms-shifting interventions, as with other interventions, 100% of a population is rarely/never reached. In our property co-ownership example, we would communicate the innovation of property co-ownership, through change agents and other strategies, and people in the community might change their mind in stages, reaching a tipping point where change becomes self-sustaining, as the normative and structural environment become more amenable to this – yet some people will never adopt this new behavior. It’s also key to note that the tipping point concept doesn’t hold for all behaviors. </a:t>
            </a:r>
            <a:endParaRPr lang="en-US" dirty="0">
              <a:solidFill>
                <a:srgbClr val="525357"/>
              </a:solidFill>
            </a:endParaRPr>
          </a:p>
          <a:p>
            <a:pPr marL="0" lvl="0" indent="0" algn="l" rtl="0">
              <a:lnSpc>
                <a:spcPct val="117999"/>
              </a:lnSpc>
              <a:spcBef>
                <a:spcPts val="0"/>
              </a:spcBef>
              <a:spcAft>
                <a:spcPts val="0"/>
              </a:spcAft>
              <a:buNone/>
            </a:pPr>
            <a:endParaRPr b="1" dirty="0"/>
          </a:p>
        </p:txBody>
      </p:sp>
    </p:spTree>
    <p:extLst>
      <p:ext uri="{BB962C8B-B14F-4D97-AF65-F5344CB8AC3E}">
        <p14:creationId xmlns:p14="http://schemas.microsoft.com/office/powerpoint/2010/main" val="182162312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matchingName="Title Slide 2">
  <p:cSld name="Title Slide 2">
    <p:bg>
      <p:bgPr>
        <a:solidFill>
          <a:srgbClr val="393941"/>
        </a:solidFill>
        <a:effectLst/>
      </p:bgPr>
    </p:bg>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matchingName="Content 3">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424368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3836342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3160841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2604622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294711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5854003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6256166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4271461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321100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105853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matchingName="BLANK"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0835826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840026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7279274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229003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8390311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5754205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36502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0472918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284052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740685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2352999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558599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075220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1336252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9145218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6127150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495693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5128269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8817632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2414578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245609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matchingName="Group 3">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148319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9176942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8621693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2112444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9391909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5056555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5125377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7513885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8679593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155402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5023316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7985198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0024062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6914214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592888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0027944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806240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0510963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8398117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2808701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2064920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7104237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9979917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747066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1728769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3852359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8301820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5582636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1313580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327751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7246019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850700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matchingName="Text-Heavy 5">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4105307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4020538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9587739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3570832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7392976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617163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0617111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5851516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9262208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366008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matchingName="Group 2">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7372355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5420769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5143070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5915751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349730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7012488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5216169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586369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0517363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500797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matchingName="Text-Heavy 4">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5022343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8717860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2704169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1156910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7447954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2557063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7560076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657237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6169920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891988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matchingName="Content 5">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516753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2255505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104015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1321938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8574984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117840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0000021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2972276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4967485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50269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matchingName="1_Text-Heavy Divider">
  <p:cSld name="1_Text-Heavy Divider">
    <p:bg>
      <p:bgPr>
        <a:solidFill>
          <a:srgbClr val="393941"/>
        </a:solidFill>
        <a:effectLst/>
      </p:bgPr>
    </p:bg>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matchingName="Data 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758223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320803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0392595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6871315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3399262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9300685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4400835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267921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151358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999013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matchingName="Text-Heavy 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9589939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531610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684633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9847892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589035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0775283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301662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3756772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6194479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980629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0562625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2075282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6221070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937043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4699977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9818431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8027757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8282601"/>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5413764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7729066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036082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2384333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083318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7221844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957198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4032968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7968361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191034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4700602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820628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9087043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861547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matchingName="Title Slide 1">
  <p:cSld name="Title Slide 1">
    <p:bg>
      <p:bgPr>
        <a:solidFill>
          <a:srgbClr val="009457"/>
        </a:solidFill>
        <a:effectLst/>
      </p:bgPr>
    </p:bg>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3829597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7119748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781503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7341239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3697734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2016974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7830535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7253075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8757427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601115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matchingName="1_Title Slide 2">
  <p:cSld name="1_Title Slide 2">
    <p:bg>
      <p:bgPr>
        <a:solidFill>
          <a:srgbClr val="393941"/>
        </a:solidFill>
        <a:effectLst/>
      </p:bgPr>
    </p:bg>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7395509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6379370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1376597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750788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048461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2569586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8705614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56517623"/>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1450945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950172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matchingName="Title Slide 3">
  <p:cSld name="Title Slide 3">
    <p:bg>
      <p:bgPr>
        <a:solidFill>
          <a:srgbClr val="FFFEFF"/>
        </a:solidFill>
        <a:effectLst/>
      </p:bgPr>
    </p:bg>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962097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4311192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357226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223654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8202051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9563417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2962495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8388032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9410220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7312691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matchingName="Title Slide 4">
  <p:cSld name="Title Slide 4">
    <p:bg>
      <p:bgPr>
        <a:solidFill>
          <a:srgbClr val="FFFEFF"/>
        </a:solidFill>
        <a:effectLst/>
      </p:bgPr>
    </p:bg>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55993024"/>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8248829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7249856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2276985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7022013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1597295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2688096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7074681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9150813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656288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matchingName="Divider 2">
  <p:cSld name="Divider 2">
    <p:bg>
      <p:bgPr>
        <a:solidFill>
          <a:srgbClr val="393941"/>
        </a:solidFill>
        <a:effectLst/>
      </p:bgPr>
    </p:bg>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5118347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6214097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3878902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8249548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594665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4267707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0027623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3706842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7164896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1840780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matchingName="Content 4">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3016220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6381176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3430682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4276623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6107934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554441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4704981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848203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8649280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732566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_Divider 1">
    <p:bg>
      <p:bgPr>
        <a:solidFill>
          <a:schemeClr val="accent1"/>
        </a:solidFill>
        <a:effectLst/>
      </p:bgPr>
    </p:bg>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4749873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098529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4868086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0335391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2801372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3661911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6720095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7618799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0523148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4851646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4831148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134591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0308619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8032827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4588240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1675610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6588356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068938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262772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549136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6491275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2013393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749360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0114566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3747318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4667180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7731580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652548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9234883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2268667"/>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4636036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0344031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0862297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274798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matchingName="Content 6">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9706778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2562926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94558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7605799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2165551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1655816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50532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1761407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4887186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5135095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matchingName="Group 5">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0427359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1079105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0737474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303996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1470707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8653597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3234130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9017437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660475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810027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matchingName="Text-Heavy Group">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082153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2040586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0400094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2341216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761735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6425522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3451434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5453452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528686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525135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matchingName="Text-Heavy 2">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5399346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8532163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0451482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8057249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3180579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9189548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5650643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5830798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542945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0990448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matchingName="Text-Heavy 3">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9712527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3873283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358584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7834676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8450205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2966180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3219113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5616605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214227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379097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matchingName="Text-Heavy 6">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0610918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6165401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512554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9443685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8876491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1601969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1357041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8955685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1425525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423252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matchingName="Text-Heavy Divider">
  <p:cSld name="Text-Heavy Divider">
    <p:bg>
      <p:bgPr>
        <a:solidFill>
          <a:srgbClr val="393941"/>
        </a:solidFill>
        <a:effectLst/>
      </p:bgPr>
    </p:bg>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9232393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165498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1562143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5505501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62643649"/>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553930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3941285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8262977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0057907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960300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matchingName="Content 2">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matchingName="Photo 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5654615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3488555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339418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81258123"/>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0683694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2238726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5137229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171059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7596859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4072534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matchingName="Photo 2">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7166888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691572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0867036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663250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7927711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6327942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2524536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3709064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0781957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335502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matchingName="Photo Grid 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9150711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5895357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1608547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4965074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06890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2174195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6358237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4307767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65185536"/>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2315626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Photo Grid 2">
  <p:cSld name="Photo Grid 2">
    <p:bg>
      <p:bgPr>
        <a:solidFill>
          <a:srgbClr val="393941"/>
        </a:solidFill>
        <a:effectLst/>
      </p:bgPr>
    </p:bg>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833799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6385364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0122368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7941133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94434770"/>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7188314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4647120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8974929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352020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881682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matchingName="1_Content 2">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0740814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900952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1880603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8657338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423651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85781748"/>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2519530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994646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256826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441436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ustDataLst>
      <p:tags r:id="rId1"/>
    </p:custDataLst>
    <p:extLst>
      <p:ext uri="{BB962C8B-B14F-4D97-AF65-F5344CB8AC3E}">
        <p14:creationId xmlns:p14="http://schemas.microsoft.com/office/powerpoint/2010/main" val="120738071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7103134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2062957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693179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4717483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142468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51487753"/>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2918075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07239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288798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629148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matchingName="Content 5"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8649486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6980421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6120971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9911058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38835011"/>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9493183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1934774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7072079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9323428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648933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9622984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2498181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60763859"/>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5208264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27995537"/>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42043730"/>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2654901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8427902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8462710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745620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7931212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7664147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3_Divider 1">
    <p:bg>
      <p:bgPr>
        <a:solidFill>
          <a:schemeClr val="accent2"/>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0427053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7670522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6258926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9312627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693972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1715305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4125118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6422614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5017258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913542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6530776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2_Divider 1">
    <p:bg>
      <p:bgPr>
        <a:solidFill>
          <a:srgbClr val="009457"/>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4023566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2059940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0018716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8415486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85131114"/>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552810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0513525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4421190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3278953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0658529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159309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rgbClr val="007043"/>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1050541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4_Divider 1">
    <p:bg>
      <p:bgPr>
        <a:solidFill>
          <a:schemeClr val="accent1"/>
        </a:solidFill>
        <a:effectLst/>
      </p:bgPr>
    </p:bg>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0162881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3706344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9711834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141934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1184590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3284276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8827118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matchingName="Title Slide 2" preserve="1">
  <p:cSld name="Title Slide 2">
    <p:bg>
      <p:bgPr>
        <a:solidFill>
          <a:srgbClr val="393941"/>
        </a:solidFill>
        <a:effectLst/>
      </p:bgPr>
    </p:bg>
    <p:spTree>
      <p:nvGrpSpPr>
        <p:cNvPr id="1" name="Shape 8"/>
        <p:cNvGrpSpPr/>
        <p:nvPr/>
      </p:nvGrpSpPr>
      <p:grpSpPr>
        <a:xfrm>
          <a:off x="0" y="0"/>
          <a:ext cx="0" cy="0"/>
          <a:chOff x="0" y="0"/>
          <a:chExt cx="0" cy="0"/>
        </a:xfrm>
      </p:grpSpPr>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8" name="Rectangle 7">
            <a:extLst>
              <a:ext uri="{FF2B5EF4-FFF2-40B4-BE49-F238E27FC236}">
                <a16:creationId xmlns:a16="http://schemas.microsoft.com/office/drawing/2014/main" id="{CCA7BB12-29C0-FF44-9C6C-1C89F7D93969}"/>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188060194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matchingName="1_Text-Heavy Divider" preserve="1">
  <p:cSld name="1_Text-Heavy Divider">
    <p:bg>
      <p:bgPr>
        <a:solidFill>
          <a:srgbClr val="393941"/>
        </a:solidFill>
        <a:effectLst/>
      </p:bgPr>
    </p:bg>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125986683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1_Divider 1">
    <p:bg>
      <p:bgPr>
        <a:solidFill>
          <a:srgbClr val="009457"/>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0146955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preserve="1" userDrawn="1">
  <p:cSld name="2_Divider 1">
    <p:bg>
      <p:bgPr>
        <a:solidFill>
          <a:srgbClr val="009457"/>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407392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rgbClr val="007043"/>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8925539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accent3">
                    <a:lumMod val="7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185279053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9719430" y="1985693"/>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vl1pPr>
          </a:lstStyle>
          <a:p>
            <a:endParaRPr lang="en-US" dirty="0"/>
          </a:p>
        </p:txBody>
      </p:sp>
      <p:sp>
        <p:nvSpPr>
          <p:cNvPr id="7" name="Google Shape;24;p80">
            <a:extLst>
              <a:ext uri="{FF2B5EF4-FFF2-40B4-BE49-F238E27FC236}">
                <a16:creationId xmlns:a16="http://schemas.microsoft.com/office/drawing/2014/main" id="{7B9830EE-8F8B-354F-8FCE-C7AC26AC30DD}"/>
              </a:ext>
            </a:extLst>
          </p:cNvPr>
          <p:cNvSpPr txBox="1">
            <a:spLocks noGrp="1"/>
          </p:cNvSpPr>
          <p:nvPr>
            <p:ph type="body" idx="11"/>
          </p:nvPr>
        </p:nvSpPr>
        <p:spPr>
          <a:xfrm>
            <a:off x="9719429" y="5309680"/>
            <a:ext cx="12153245"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FFFFFF"/>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Google Shape;25;p80">
            <a:extLst>
              <a:ext uri="{FF2B5EF4-FFF2-40B4-BE49-F238E27FC236}">
                <a16:creationId xmlns:a16="http://schemas.microsoft.com/office/drawing/2014/main" id="{43D872F3-9128-7944-A8C8-2734BCEFC371}"/>
              </a:ext>
            </a:extLst>
          </p:cNvPr>
          <p:cNvSpPr txBox="1">
            <a:spLocks noGrp="1"/>
          </p:cNvSpPr>
          <p:nvPr>
            <p:ph type="body" idx="12"/>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7412937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In-Person Activities">
    <p:bg>
      <p:bgPr>
        <a:solidFill>
          <a:srgbClr val="C8F4DD"/>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000000"/>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FFFFFF"/>
              </a:buClr>
              <a:buSzPts val="4000"/>
              <a:buFont typeface="Arial"/>
              <a:buChar char="•"/>
              <a:defRPr sz="4000" b="0" i="0" u="none" strike="noStrike" cap="none">
                <a:solidFill>
                  <a:srgbClr val="000000"/>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9719430" y="1083804"/>
            <a:ext cx="9134552"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rgbClr val="000000"/>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278317" y="3440181"/>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3481553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1_Content 2">
    <p:bg>
      <p:bgPr>
        <a:solidFill>
          <a:srgbClr val="007043"/>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59327182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Virtual Activities">
    <p:bg>
      <p:bgPr>
        <a:solidFill>
          <a:srgbClr val="007043"/>
        </a:solidFill>
        <a:effectLst/>
      </p:bgPr>
    </p:bg>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 name="Google Shape;22;p80">
            <a:extLst>
              <a:ext uri="{FF2B5EF4-FFF2-40B4-BE49-F238E27FC236}">
                <a16:creationId xmlns:a16="http://schemas.microsoft.com/office/drawing/2014/main" id="{8DBD4E2B-FEDD-1443-BFAA-0B91BEC82725}"/>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B2F6E9B0-25C2-9D45-BB70-9C3032DC9069}"/>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FFFFFF"/>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7DDCE308-6BBD-354B-B455-62603F5D0489}"/>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 name="Picture Placeholder 13">
            <a:extLst>
              <a:ext uri="{FF2B5EF4-FFF2-40B4-BE49-F238E27FC236}">
                <a16:creationId xmlns:a16="http://schemas.microsoft.com/office/drawing/2014/main" id="{6706AAD7-782E-5A44-8221-BB3E8103EC81}"/>
              </a:ext>
            </a:extLst>
          </p:cNvPr>
          <p:cNvSpPr>
            <a:spLocks noGrp="1"/>
          </p:cNvSpPr>
          <p:nvPr>
            <p:ph type="pic" sz="quarter" idx="10"/>
          </p:nvPr>
        </p:nvSpPr>
        <p:spPr>
          <a:xfrm>
            <a:off x="2278317" y="3440181"/>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4051592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matchingName="Content 3" preserve="1" userDrawn="1">
  <p:cSld name="Definition">
    <p:spTree>
      <p:nvGrpSpPr>
        <p:cNvPr id="1" name="Shape 30"/>
        <p:cNvGrpSpPr/>
        <p:nvPr/>
      </p:nvGrpSpPr>
      <p:grpSpPr>
        <a:xfrm>
          <a:off x="0" y="0"/>
          <a:ext cx="0" cy="0"/>
          <a:chOff x="0" y="0"/>
          <a:chExt cx="0" cy="0"/>
        </a:xfrm>
      </p:grpSpPr>
      <p:sp>
        <p:nvSpPr>
          <p:cNvPr id="6" name="Freeform 14">
            <a:extLst>
              <a:ext uri="{FF2B5EF4-FFF2-40B4-BE49-F238E27FC236}">
                <a16:creationId xmlns:a16="http://schemas.microsoft.com/office/drawing/2014/main" id="{D57DF3AC-F917-614E-9ACD-FC1A9E208CFA}"/>
              </a:ext>
            </a:extLst>
          </p:cNvPr>
          <p:cNvSpPr/>
          <p:nvPr userDrawn="1"/>
        </p:nvSpPr>
        <p:spPr>
          <a:xfrm>
            <a:off x="0" y="1"/>
            <a:ext cx="4340404" cy="13738918"/>
          </a:xfrm>
          <a:custGeom>
            <a:avLst/>
            <a:gdLst/>
            <a:ahLst/>
            <a:cxnLst/>
            <a:rect l="l" t="t" r="r" b="b"/>
            <a:pathLst>
              <a:path w="1741842" h="5528549">
                <a:moveTo>
                  <a:pt x="0" y="0"/>
                </a:moveTo>
                <a:lnTo>
                  <a:pt x="1741842" y="0"/>
                </a:lnTo>
                <a:lnTo>
                  <a:pt x="1741842" y="5528549"/>
                </a:lnTo>
                <a:lnTo>
                  <a:pt x="0" y="5528549"/>
                </a:lnTo>
                <a:close/>
              </a:path>
            </a:pathLst>
          </a:custGeom>
          <a:solidFill>
            <a:srgbClr val="009457"/>
          </a:solidFill>
        </p:spPr>
      </p:sp>
      <p:grpSp>
        <p:nvGrpSpPr>
          <p:cNvPr id="7" name="Group 6">
            <a:extLst>
              <a:ext uri="{FF2B5EF4-FFF2-40B4-BE49-F238E27FC236}">
                <a16:creationId xmlns:a16="http://schemas.microsoft.com/office/drawing/2014/main" id="{D1B1EFEF-D24A-B44C-9156-61E96E0A18F7}"/>
              </a:ext>
            </a:extLst>
          </p:cNvPr>
          <p:cNvGrpSpPr/>
          <p:nvPr userDrawn="1"/>
        </p:nvGrpSpPr>
        <p:grpSpPr>
          <a:xfrm>
            <a:off x="1694986" y="2918174"/>
            <a:ext cx="8184996" cy="5912492"/>
            <a:chOff x="691376" y="1672684"/>
            <a:chExt cx="8184995" cy="5912492"/>
          </a:xfrm>
        </p:grpSpPr>
        <p:sp>
          <p:nvSpPr>
            <p:cNvPr id="8" name="Rectangle 7">
              <a:extLst>
                <a:ext uri="{FF2B5EF4-FFF2-40B4-BE49-F238E27FC236}">
                  <a16:creationId xmlns:a16="http://schemas.microsoft.com/office/drawing/2014/main" id="{1C85AAA8-5F7B-8347-B53E-2D1661C4C04E}"/>
                </a:ext>
              </a:extLst>
            </p:cNvPr>
            <p:cNvSpPr/>
            <p:nvPr/>
          </p:nvSpPr>
          <p:spPr>
            <a:xfrm>
              <a:off x="691376" y="1672684"/>
              <a:ext cx="6646127" cy="5912492"/>
            </a:xfrm>
            <a:prstGeom prst="rect">
              <a:avLst/>
            </a:prstGeom>
            <a:solidFill>
              <a:srgbClr val="F4F5F8"/>
            </a:solidFill>
            <a:ln w="168275">
              <a:solidFill>
                <a:srgbClr val="2424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sp>
          <p:nvSpPr>
            <p:cNvPr id="9" name="Rectangle 8">
              <a:extLst>
                <a:ext uri="{FF2B5EF4-FFF2-40B4-BE49-F238E27FC236}">
                  <a16:creationId xmlns:a16="http://schemas.microsoft.com/office/drawing/2014/main" id="{BFCA2492-A0E9-8C44-96B4-49371D0AD2D3}"/>
                </a:ext>
              </a:extLst>
            </p:cNvPr>
            <p:cNvSpPr/>
            <p:nvPr/>
          </p:nvSpPr>
          <p:spPr>
            <a:xfrm>
              <a:off x="6400800" y="3172146"/>
              <a:ext cx="2475571" cy="3537045"/>
            </a:xfrm>
            <a:prstGeom prst="rect">
              <a:avLst/>
            </a:prstGeom>
            <a:solidFill>
              <a:srgbClr val="F4F5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grpSp>
      <p:sp>
        <p:nvSpPr>
          <p:cNvPr id="2" name="TextBox 1">
            <a:extLst>
              <a:ext uri="{FF2B5EF4-FFF2-40B4-BE49-F238E27FC236}">
                <a16:creationId xmlns:a16="http://schemas.microsoft.com/office/drawing/2014/main" id="{714875C8-1628-B546-9EE9-2886652493F4}"/>
              </a:ext>
            </a:extLst>
          </p:cNvPr>
          <p:cNvSpPr txBox="1"/>
          <p:nvPr userDrawn="1"/>
        </p:nvSpPr>
        <p:spPr>
          <a:xfrm>
            <a:off x="2746309" y="3765176"/>
            <a:ext cx="46581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3200" b="0" i="0" spc="100" baseline="0" dirty="0">
                <a:solidFill>
                  <a:srgbClr val="000000"/>
                </a:solidFill>
                <a:latin typeface="Gill Sans MT" panose="020B0502020104020203" pitchFamily="34" charset="77"/>
                <a:cs typeface="Gill Sans" panose="020B0502020104020203" pitchFamily="34" charset="-79"/>
              </a:rPr>
              <a:t>DEFINITION</a:t>
            </a:r>
          </a:p>
        </p:txBody>
      </p:sp>
      <p:sp>
        <p:nvSpPr>
          <p:cNvPr id="4" name="Text Placeholder 3">
            <a:extLst>
              <a:ext uri="{FF2B5EF4-FFF2-40B4-BE49-F238E27FC236}">
                <a16:creationId xmlns:a16="http://schemas.microsoft.com/office/drawing/2014/main" id="{1524E505-0CBF-0C42-8825-B206E28FB000}"/>
              </a:ext>
            </a:extLst>
          </p:cNvPr>
          <p:cNvSpPr>
            <a:spLocks noGrp="1"/>
          </p:cNvSpPr>
          <p:nvPr>
            <p:ph type="body" sz="quarter" idx="10" hasCustomPrompt="1"/>
          </p:nvPr>
        </p:nvSpPr>
        <p:spPr>
          <a:xfrm>
            <a:off x="2746376" y="4706939"/>
            <a:ext cx="5402544" cy="3537046"/>
          </a:xfrm>
        </p:spPr>
        <p:txBody>
          <a:bodyPr>
            <a:normAutofit/>
          </a:bodyPr>
          <a:lstStyle>
            <a:lvl1pPr marL="0" indent="0">
              <a:buNone/>
              <a:defRPr sz="11500" b="0" i="0">
                <a:solidFill>
                  <a:srgbClr val="009457"/>
                </a:solidFill>
              </a:defRPr>
            </a:lvl1pPr>
          </a:lstStyle>
          <a:p>
            <a:pPr lvl="0"/>
            <a:r>
              <a:rPr lang="en-US" dirty="0"/>
              <a:t>Word</a:t>
            </a:r>
          </a:p>
        </p:txBody>
      </p:sp>
      <p:sp>
        <p:nvSpPr>
          <p:cNvPr id="14" name="Text Placeholder 13">
            <a:extLst>
              <a:ext uri="{FF2B5EF4-FFF2-40B4-BE49-F238E27FC236}">
                <a16:creationId xmlns:a16="http://schemas.microsoft.com/office/drawing/2014/main" id="{86CE9F79-099C-6F49-94FE-86A262A4AAFE}"/>
              </a:ext>
            </a:extLst>
          </p:cNvPr>
          <p:cNvSpPr>
            <a:spLocks noGrp="1"/>
          </p:cNvSpPr>
          <p:nvPr>
            <p:ph type="body" sz="quarter" idx="11"/>
          </p:nvPr>
        </p:nvSpPr>
        <p:spPr>
          <a:xfrm>
            <a:off x="11018839" y="2918172"/>
            <a:ext cx="11841162" cy="8029228"/>
          </a:xfrm>
        </p:spPr>
        <p:txBody>
          <a:bodyPr/>
          <a:lstStyle>
            <a:lvl1pPr marL="0" indent="0">
              <a:buNone/>
              <a:defRPr b="0" i="0">
                <a:solidFill>
                  <a:schemeClr val="bg2"/>
                </a:solidFill>
              </a:defRPr>
            </a:lvl1pPr>
            <a:lvl2pPr marL="0" indent="0">
              <a:buNone/>
              <a:defRPr b="0" i="0">
                <a:solidFill>
                  <a:schemeClr val="bg2"/>
                </a:solidFill>
                <a:latin typeface="Gill Sans MT" panose="020B0502020104020203" pitchFamily="34" charset="77"/>
              </a:defRPr>
            </a:lvl2pPr>
            <a:lvl3pPr marL="0" indent="0">
              <a:buNone/>
              <a:defRPr b="0" i="0">
                <a:solidFill>
                  <a:schemeClr val="bg2"/>
                </a:solidFill>
              </a:defRPr>
            </a:lvl3pPr>
            <a:lvl4pPr marL="0" indent="0">
              <a:buNone/>
              <a:defRPr b="0" i="0">
                <a:solidFill>
                  <a:schemeClr val="bg2"/>
                </a:solidFill>
              </a:defRPr>
            </a:lvl4pPr>
            <a:lvl5pPr marL="0" indent="0">
              <a:buNone/>
              <a:defRPr b="0" i="0">
                <a:solidFill>
                  <a:schemeClr val="bg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0" name="Picture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4973449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chemeClr val="accent3"/>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chemeClr val="accent3"/>
            </a:solidFill>
            <a:ln w="38100" cap="flat" cmpd="sng">
              <a:solidFill>
                <a:schemeClr val="accent3"/>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720697"/>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20697"/>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9593321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matchingName="Group 3" preserve="1" userDrawn="1">
  <p:cSld name="1_Group 3">
    <p:spTree>
      <p:nvGrpSpPr>
        <p:cNvPr id="1" name="Shape 36"/>
        <p:cNvGrpSpPr/>
        <p:nvPr/>
      </p:nvGrpSpPr>
      <p:grpSpPr>
        <a:xfrm>
          <a:off x="0" y="0"/>
          <a:ext cx="0" cy="0"/>
          <a:chOff x="0" y="0"/>
          <a:chExt cx="0" cy="0"/>
        </a:xfrm>
      </p:grpSpPr>
      <p:sp>
        <p:nvSpPr>
          <p:cNvPr id="12" name="Google Shape;180;p107">
            <a:extLst>
              <a:ext uri="{FF2B5EF4-FFF2-40B4-BE49-F238E27FC236}">
                <a16:creationId xmlns:a16="http://schemas.microsoft.com/office/drawing/2014/main" id="{DAF9345C-5176-664C-8EF8-EE149E662B26}"/>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rgbClr val="0094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623506" y="5241168"/>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399" y="5208758"/>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39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543977"/>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384140"/>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accent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59" y="5351728"/>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accent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990A4A6C-FB7F-A843-AA7A-04B461A69A8A}"/>
              </a:ext>
            </a:extLst>
          </p:cNvPr>
          <p:cNvSpPr>
            <a:spLocks noGrp="1"/>
          </p:cNvSpPr>
          <p:nvPr>
            <p:ph type="pic" sz="quarter" idx="10"/>
          </p:nvPr>
        </p:nvSpPr>
        <p:spPr>
          <a:xfrm>
            <a:off x="3770313" y="9058443"/>
            <a:ext cx="6737350" cy="3226452"/>
          </a:xfrm>
          <a:prstGeom prst="roundRect">
            <a:avLst/>
          </a:prstGeom>
        </p:spPr>
        <p:txBody>
          <a:bodyPr/>
          <a:lstStyle/>
          <a:p>
            <a:endParaRPr lang="en-US"/>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1364410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matchingName="Text-Heavy 5" preserve="1" userDrawn="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3486846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matchingName="Group 2" preserve="1" userDrawn="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Tree>
    <p:extLst>
      <p:ext uri="{BB962C8B-B14F-4D97-AF65-F5344CB8AC3E}">
        <p14:creationId xmlns:p14="http://schemas.microsoft.com/office/powerpoint/2010/main" val="188628748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rgbClr val="C8F4DD"/>
        </a:solidFill>
        <a:effectLst/>
      </p:bgPr>
    </p:bg>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4657821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936933197"/>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chemeClr val="accent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Tree>
    <p:extLst>
      <p:ext uri="{BB962C8B-B14F-4D97-AF65-F5344CB8AC3E}">
        <p14:creationId xmlns:p14="http://schemas.microsoft.com/office/powerpoint/2010/main" val="7819365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chemeClr val="accent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398024396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chemeClr val="accent3"/>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chemeClr val="accent3"/>
          </a:solidFill>
          <a:ln w="38100" cap="flat" cmpd="sng">
            <a:solidFill>
              <a:schemeClr val="accent3">
                <a:lumMod val="75000"/>
              </a:schemeClr>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chemeClr val="bg2"/>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chemeClr val="accent3"/>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chemeClr val="accent3"/>
          </a:solidFill>
          <a:ln w="38100" cap="flat" cmpd="sng">
            <a:solidFill>
              <a:schemeClr val="accent3">
                <a:lumMod val="75000"/>
              </a:schemeClr>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23948981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userDrawn="1"/>
        </p:nvSpPr>
        <p:spPr>
          <a:xfrm>
            <a:off x="9827215" y="11610199"/>
            <a:ext cx="8418382" cy="2105802"/>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013618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1866540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3052080025"/>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342765700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vl1pPr>
          </a:lstStyle>
          <a:p>
            <a:endParaRPr dirty="0"/>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28633493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matchingName="Photo 2" preserve="1" userDrawn="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chemeClr val="accent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Tree>
    <p:extLst>
      <p:ext uri="{BB962C8B-B14F-4D97-AF65-F5344CB8AC3E}">
        <p14:creationId xmlns:p14="http://schemas.microsoft.com/office/powerpoint/2010/main" val="389995389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2992345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chemeClr val="accent3">
            <a:lumMod val="20000"/>
            <a:lumOff val="80000"/>
          </a:schemeClr>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93780941"/>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4572120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33697319"/>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2127631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5933294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2387984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4148951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3599832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10938099"/>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7807523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231449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chemeClr val="bg1">
            <a:lumMod val="50000"/>
          </a:schemeClr>
        </a:solidFill>
        <a:effectLst/>
      </p:bgPr>
    </p:bg>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5516376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7894119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168808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6094827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239661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66499506"/>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4661258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6844076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66034600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506786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1569242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matchingName="BLANK" userDrawn="1">
  <p:cSld name="2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4826334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4853112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66018063"/>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695441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46059291"/>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5307844"/>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93873347"/>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9896674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7612825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6391845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2953736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matchingName="BLANK" preserve="1" userDrawn="1">
  <p:cSld name="2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346248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4190330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5250412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7026630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3452849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0809067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793504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577530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8128457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5413732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9891196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9688654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3765817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6151046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9066727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6371253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1662514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3457208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4036091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09457761"/>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88326362"/>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1568166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0431366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0156738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20989159"/>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4687419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65364085"/>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62779808"/>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49195269"/>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5494747"/>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4409094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60261101"/>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6320021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5554395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5758283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7080765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1688006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4903186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6199483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9742788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3336186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3084091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8916300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6582072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rgbClr val="C8F4DD"/>
        </a:solidFill>
        <a:effectLst/>
      </p:bgPr>
    </p:bg>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3494303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110493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82432670"/>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5537184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16872395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5922885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752957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6640463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6986109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5868707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788538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676819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70731372"/>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37618010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88029100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7250912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0214119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9619626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7566619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6340590"/>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4707395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5886015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6499118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matchingName="Content 5"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7098044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3900082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26043405"/>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8063266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838347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5719932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49907923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3654657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Text-Heavy 2" preserve="1">
  <p:cSld name="Text-Heavy 2">
    <p:spTree>
      <p:nvGrpSpPr>
        <p:cNvPr id="1" name="Shape 165"/>
        <p:cNvGrpSpPr/>
        <p:nvPr/>
      </p:nvGrpSpPr>
      <p:grpSpPr>
        <a:xfrm>
          <a:off x="0" y="0"/>
          <a:ext cx="0" cy="0"/>
          <a:chOff x="0" y="0"/>
          <a:chExt cx="0" cy="0"/>
        </a:xfrm>
      </p:grpSpPr>
      <p:sp>
        <p:nvSpPr>
          <p:cNvPr id="166" name="Google Shape;166;p105"/>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67" name="Google Shape;167;p105"/>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8" name="Google Shape;168;p105"/>
          <p:cNvSpPr txBox="1">
            <a:spLocks noGrp="1"/>
          </p:cNvSpPr>
          <p:nvPr>
            <p:ph type="body" idx="2"/>
          </p:nvPr>
        </p:nvSpPr>
        <p:spPr>
          <a:xfrm>
            <a:off x="2143791" y="3001965"/>
            <a:ext cx="638597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69" name="Google Shape;169;p105"/>
          <p:cNvCxnSpPr/>
          <p:nvPr/>
        </p:nvCxnSpPr>
        <p:spPr>
          <a:xfrm>
            <a:off x="5350281" y="18349849"/>
            <a:ext cx="805298" cy="2"/>
          </a:xfrm>
          <a:prstGeom prst="straightConnector1">
            <a:avLst/>
          </a:prstGeom>
          <a:noFill/>
          <a:ln w="9525" cap="flat" cmpd="sng">
            <a:solidFill>
              <a:srgbClr val="26B470"/>
            </a:solidFill>
            <a:prstDash val="solid"/>
            <a:round/>
            <a:headEnd type="none" w="sm" len="sm"/>
            <a:tailEnd type="none" w="sm" len="sm"/>
          </a:ln>
        </p:spPr>
      </p:cxnSp>
      <p:sp>
        <p:nvSpPr>
          <p:cNvPr id="170" name="Google Shape;170;p105"/>
          <p:cNvSpPr/>
          <p:nvPr/>
        </p:nvSpPr>
        <p:spPr>
          <a:xfrm>
            <a:off x="9827215" y="11610199"/>
            <a:ext cx="8418382" cy="21058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1" name="Google Shape;171;p105"/>
          <p:cNvSpPr txBox="1">
            <a:spLocks noGrp="1"/>
          </p:cNvSpPr>
          <p:nvPr>
            <p:ph type="body" idx="3"/>
          </p:nvPr>
        </p:nvSpPr>
        <p:spPr>
          <a:xfrm>
            <a:off x="9827215" y="2716215"/>
            <a:ext cx="8418382" cy="12990430"/>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1325110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Text-Heavy 3" preserve="1">
  <p:cSld name="Text-Heavy 3">
    <p:spTree>
      <p:nvGrpSpPr>
        <p:cNvPr id="1" name="Shape 172"/>
        <p:cNvGrpSpPr/>
        <p:nvPr/>
      </p:nvGrpSpPr>
      <p:grpSpPr>
        <a:xfrm>
          <a:off x="0" y="0"/>
          <a:ext cx="0" cy="0"/>
          <a:chOff x="0" y="0"/>
          <a:chExt cx="0" cy="0"/>
        </a:xfrm>
      </p:grpSpPr>
      <p:sp>
        <p:nvSpPr>
          <p:cNvPr id="173" name="Google Shape;173;p106"/>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74" name="Google Shape;174;p106"/>
          <p:cNvSpPr txBox="1">
            <a:spLocks noGrp="1"/>
          </p:cNvSpPr>
          <p:nvPr>
            <p:ph type="body" idx="1"/>
          </p:nvPr>
        </p:nvSpPr>
        <p:spPr>
          <a:xfrm>
            <a:off x="2143788" y="21288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75" name="Google Shape;175;p106"/>
          <p:cNvSpPr/>
          <p:nvPr/>
        </p:nvSpPr>
        <p:spPr>
          <a:xfrm>
            <a:off x="9827215" y="0"/>
            <a:ext cx="841838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76" name="Google Shape;176;p106"/>
          <p:cNvSpPr txBox="1">
            <a:spLocks noGrp="1"/>
          </p:cNvSpPr>
          <p:nvPr>
            <p:ph type="body" idx="2"/>
          </p:nvPr>
        </p:nvSpPr>
        <p:spPr>
          <a:xfrm>
            <a:off x="2143791" y="3371243"/>
            <a:ext cx="6879894" cy="10215402"/>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77" name="Google Shape;177;p106"/>
          <p:cNvCxnSpPr/>
          <p:nvPr/>
        </p:nvCxnSpPr>
        <p:spPr>
          <a:xfrm flipH="1">
            <a:off x="1169955" y="10965883"/>
            <a:ext cx="2" cy="2620762"/>
          </a:xfrm>
          <a:prstGeom prst="straightConnector1">
            <a:avLst/>
          </a:prstGeom>
          <a:noFill/>
          <a:ln w="9525" cap="flat" cmpd="sng">
            <a:solidFill>
              <a:srgbClr val="26B470"/>
            </a:solidFill>
            <a:prstDash val="solid"/>
            <a:round/>
            <a:headEnd type="none" w="sm" len="sm"/>
            <a:tailEnd type="none" w="sm" len="sm"/>
          </a:ln>
        </p:spPr>
      </p:cxnSp>
      <p:sp>
        <p:nvSpPr>
          <p:cNvPr id="178" name="Google Shape;178;p106"/>
          <p:cNvSpPr>
            <a:spLocks noGrp="1"/>
          </p:cNvSpPr>
          <p:nvPr>
            <p:ph type="pic" idx="3"/>
          </p:nvPr>
        </p:nvSpPr>
        <p:spPr>
          <a:xfrm>
            <a:off x="13036722" y="3802064"/>
            <a:ext cx="7251700" cy="72517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1383742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Text-Heavy 6" preserve="1">
  <p:cSld name="Text-Heavy 6">
    <p:spTree>
      <p:nvGrpSpPr>
        <p:cNvPr id="1" name="Shape 179"/>
        <p:cNvGrpSpPr/>
        <p:nvPr/>
      </p:nvGrpSpPr>
      <p:grpSpPr>
        <a:xfrm>
          <a:off x="0" y="0"/>
          <a:ext cx="0" cy="0"/>
          <a:chOff x="0" y="0"/>
          <a:chExt cx="0" cy="0"/>
        </a:xfrm>
      </p:grpSpPr>
      <p:sp>
        <p:nvSpPr>
          <p:cNvPr id="180" name="Google Shape;180;p107"/>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1" name="Google Shape;181;p10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2" name="Google Shape;182;p10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3" name="Google Shape;183;p107"/>
          <p:cNvSpPr txBox="1">
            <a:spLocks noGrp="1"/>
          </p:cNvSpPr>
          <p:nvPr>
            <p:ph type="body" idx="3"/>
          </p:nvPr>
        </p:nvSpPr>
        <p:spPr>
          <a:xfrm>
            <a:off x="10534263" y="6327037"/>
            <a:ext cx="9956902" cy="522922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84" name="Google Shape;184;p107"/>
          <p:cNvSpPr>
            <a:spLocks noGrp="1"/>
          </p:cNvSpPr>
          <p:nvPr>
            <p:ph type="pic" idx="4"/>
          </p:nvPr>
        </p:nvSpPr>
        <p:spPr>
          <a:xfrm>
            <a:off x="1485900" y="3888618"/>
            <a:ext cx="8726488" cy="67071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260563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5_Divider 1">
    <p:bg>
      <p:bgPr>
        <a:solidFill>
          <a:schemeClr val="accent2"/>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795112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ext-Heavy Divider" preserve="1">
  <p:cSld name="Text-Heavy Divider">
    <p:spTree>
      <p:nvGrpSpPr>
        <p:cNvPr id="1" name="Shape 185"/>
        <p:cNvGrpSpPr/>
        <p:nvPr/>
      </p:nvGrpSpPr>
      <p:grpSpPr>
        <a:xfrm>
          <a:off x="0" y="0"/>
          <a:ext cx="0" cy="0"/>
          <a:chOff x="0" y="0"/>
          <a:chExt cx="0" cy="0"/>
        </a:xfrm>
      </p:grpSpPr>
      <p:sp>
        <p:nvSpPr>
          <p:cNvPr id="186" name="Google Shape;186;p108"/>
          <p:cNvSpPr/>
          <p:nvPr/>
        </p:nvSpPr>
        <p:spPr>
          <a:xfrm>
            <a:off x="10298294" y="10382840"/>
            <a:ext cx="3082564" cy="790600"/>
          </a:xfrm>
          <a:prstGeom prst="roundRect">
            <a:avLst>
              <a:gd name="adj" fmla="val 50000"/>
            </a:avLst>
          </a:prstGeom>
          <a:solidFill>
            <a:srgbClr val="393941"/>
          </a:solidFill>
          <a:ln w="381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87" name="Google Shape;187;p108"/>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8" name="Google Shape;188;p108"/>
          <p:cNvSpPr txBox="1"/>
          <p:nvPr/>
        </p:nvSpPr>
        <p:spPr>
          <a:xfrm>
            <a:off x="23036466" y="11803321"/>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89" name="Google Shape;189;p108"/>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0" name="Google Shape;190;p108"/>
          <p:cNvSpPr txBox="1">
            <a:spLocks noGrp="1"/>
          </p:cNvSpPr>
          <p:nvPr>
            <p:ph type="body" idx="2"/>
          </p:nvPr>
        </p:nvSpPr>
        <p:spPr>
          <a:xfrm>
            <a:off x="9096376" y="10470165"/>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1" name="Google Shape;191;p108"/>
          <p:cNvSpPr txBox="1">
            <a:spLocks noGrp="1"/>
          </p:cNvSpPr>
          <p:nvPr>
            <p:ph type="body" idx="3"/>
          </p:nvPr>
        </p:nvSpPr>
        <p:spPr>
          <a:xfrm>
            <a:off x="3950641" y="6062957"/>
            <a:ext cx="16482722" cy="522922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13299298"/>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Photo 1" preserve="1">
  <p:cSld name="Photo 1">
    <p:spTree>
      <p:nvGrpSpPr>
        <p:cNvPr id="1" name="Shape 192"/>
        <p:cNvGrpSpPr/>
        <p:nvPr/>
      </p:nvGrpSpPr>
      <p:grpSpPr>
        <a:xfrm>
          <a:off x="0" y="0"/>
          <a:ext cx="0" cy="0"/>
          <a:chOff x="0" y="0"/>
          <a:chExt cx="0" cy="0"/>
        </a:xfrm>
      </p:grpSpPr>
      <p:sp>
        <p:nvSpPr>
          <p:cNvPr id="193" name="Google Shape;193;p109"/>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4" name="Google Shape;194;p109"/>
          <p:cNvSpPr>
            <a:spLocks noGrp="1"/>
          </p:cNvSpPr>
          <p:nvPr>
            <p:ph type="pic" idx="2"/>
          </p:nvPr>
        </p:nvSpPr>
        <p:spPr>
          <a:xfrm>
            <a:off x="13659071" y="3883113"/>
            <a:ext cx="9571734" cy="6592910"/>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95" name="Google Shape;195;p109"/>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196" name="Google Shape;196;p109"/>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197" name="Google Shape;197;p109"/>
          <p:cNvSpPr>
            <a:spLocks noGrp="1"/>
          </p:cNvSpPr>
          <p:nvPr>
            <p:ph type="pic" idx="3"/>
          </p:nvPr>
        </p:nvSpPr>
        <p:spPr>
          <a:xfrm>
            <a:off x="13664220" y="3859214"/>
            <a:ext cx="10555288" cy="66405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8" name="Google Shape;198;p109"/>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8693700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Photo 2" preserve="1">
  <p:cSld name="Photo 2">
    <p:spTree>
      <p:nvGrpSpPr>
        <p:cNvPr id="1" name="Shape 199"/>
        <p:cNvGrpSpPr/>
        <p:nvPr/>
      </p:nvGrpSpPr>
      <p:grpSpPr>
        <a:xfrm>
          <a:off x="0" y="0"/>
          <a:ext cx="0" cy="0"/>
          <a:chOff x="0" y="0"/>
          <a:chExt cx="0" cy="0"/>
        </a:xfrm>
      </p:grpSpPr>
      <p:sp>
        <p:nvSpPr>
          <p:cNvPr id="200" name="Google Shape;200;p110"/>
          <p:cNvSpPr/>
          <p:nvPr/>
        </p:nvSpPr>
        <p:spPr>
          <a:xfrm>
            <a:off x="10708863" y="-41664"/>
            <a:ext cx="8418382" cy="137993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01" name="Google Shape;201;p110"/>
          <p:cNvSpPr/>
          <p:nvPr/>
        </p:nvSpPr>
        <p:spPr>
          <a:xfrm>
            <a:off x="10708863" y="-46440"/>
            <a:ext cx="8418382" cy="13799328"/>
          </a:xfrm>
          <a:prstGeom prst="rect">
            <a:avLst/>
          </a:prstGeom>
          <a:solidFill>
            <a:srgbClr val="009457">
              <a:alpha val="6980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cxnSp>
        <p:nvCxnSpPr>
          <p:cNvPr id="202" name="Google Shape;202;p110"/>
          <p:cNvCxnSpPr/>
          <p:nvPr/>
        </p:nvCxnSpPr>
        <p:spPr>
          <a:xfrm flipH="1">
            <a:off x="1045065" y="12403713"/>
            <a:ext cx="2" cy="2620762"/>
          </a:xfrm>
          <a:prstGeom prst="straightConnector1">
            <a:avLst/>
          </a:prstGeom>
          <a:noFill/>
          <a:ln w="9525" cap="flat" cmpd="sng">
            <a:solidFill>
              <a:srgbClr val="26B470"/>
            </a:solidFill>
            <a:prstDash val="solid"/>
            <a:round/>
            <a:headEnd type="none" w="sm" len="sm"/>
            <a:tailEnd type="none" w="sm" len="sm"/>
          </a:ln>
        </p:spPr>
      </p:cxnSp>
      <p:sp>
        <p:nvSpPr>
          <p:cNvPr id="203" name="Google Shape;203;p110"/>
          <p:cNvSpPr txBox="1">
            <a:spLocks noGrp="1"/>
          </p:cNvSpPr>
          <p:nvPr>
            <p:ph type="body" idx="1"/>
          </p:nvPr>
        </p:nvSpPr>
        <p:spPr>
          <a:xfrm>
            <a:off x="-1043954" y="5410995"/>
            <a:ext cx="10275136" cy="3536950"/>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10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4" name="Google Shape;204;p110"/>
          <p:cNvSpPr>
            <a:spLocks noGrp="1"/>
          </p:cNvSpPr>
          <p:nvPr>
            <p:ph type="pic" idx="2"/>
          </p:nvPr>
        </p:nvSpPr>
        <p:spPr>
          <a:xfrm>
            <a:off x="13303107" y="177275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5" name="Google Shape;205;p110"/>
          <p:cNvSpPr>
            <a:spLocks noGrp="1"/>
          </p:cNvSpPr>
          <p:nvPr>
            <p:ph type="pic" idx="3"/>
          </p:nvPr>
        </p:nvSpPr>
        <p:spPr>
          <a:xfrm>
            <a:off x="13303107" y="7267173"/>
            <a:ext cx="7920602" cy="50852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6775350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Photo Grid 1" preserve="1">
  <p:cSld name="Photo Grid 1">
    <p:spTree>
      <p:nvGrpSpPr>
        <p:cNvPr id="1" name="Shape 206"/>
        <p:cNvGrpSpPr/>
        <p:nvPr/>
      </p:nvGrpSpPr>
      <p:grpSpPr>
        <a:xfrm>
          <a:off x="0" y="0"/>
          <a:ext cx="0" cy="0"/>
          <a:chOff x="0" y="0"/>
          <a:chExt cx="0" cy="0"/>
        </a:xfrm>
      </p:grpSpPr>
      <p:sp>
        <p:nvSpPr>
          <p:cNvPr id="207" name="Google Shape;207;p111"/>
          <p:cNvSpPr>
            <a:spLocks noGrp="1"/>
          </p:cNvSpPr>
          <p:nvPr>
            <p:ph type="pic" idx="2"/>
          </p:nvPr>
        </p:nvSpPr>
        <p:spPr>
          <a:xfrm>
            <a:off x="361632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8" name="Google Shape;208;p111"/>
          <p:cNvSpPr>
            <a:spLocks noGrp="1"/>
          </p:cNvSpPr>
          <p:nvPr>
            <p:ph type="pic" idx="3"/>
          </p:nvPr>
        </p:nvSpPr>
        <p:spPr>
          <a:xfrm>
            <a:off x="716216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09" name="Google Shape;209;p111"/>
          <p:cNvSpPr>
            <a:spLocks noGrp="1"/>
          </p:cNvSpPr>
          <p:nvPr>
            <p:ph type="pic" idx="4"/>
          </p:nvPr>
        </p:nvSpPr>
        <p:spPr>
          <a:xfrm>
            <a:off x="1070800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0" name="Google Shape;210;p111"/>
          <p:cNvSpPr>
            <a:spLocks noGrp="1"/>
          </p:cNvSpPr>
          <p:nvPr>
            <p:ph type="pic" idx="5"/>
          </p:nvPr>
        </p:nvSpPr>
        <p:spPr>
          <a:xfrm>
            <a:off x="14253847"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1" name="Google Shape;211;p111"/>
          <p:cNvSpPr>
            <a:spLocks noGrp="1"/>
          </p:cNvSpPr>
          <p:nvPr>
            <p:ph type="pic" idx="6"/>
          </p:nvPr>
        </p:nvSpPr>
        <p:spPr>
          <a:xfrm>
            <a:off x="17799685" y="351504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2" name="Google Shape;212;p111"/>
          <p:cNvSpPr>
            <a:spLocks noGrp="1"/>
          </p:cNvSpPr>
          <p:nvPr>
            <p:ph type="pic" idx="7"/>
          </p:nvPr>
        </p:nvSpPr>
        <p:spPr>
          <a:xfrm>
            <a:off x="361632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3" name="Google Shape;213;p111"/>
          <p:cNvSpPr>
            <a:spLocks noGrp="1"/>
          </p:cNvSpPr>
          <p:nvPr>
            <p:ph type="pic" idx="8"/>
          </p:nvPr>
        </p:nvSpPr>
        <p:spPr>
          <a:xfrm>
            <a:off x="716216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4" name="Google Shape;214;p111"/>
          <p:cNvSpPr>
            <a:spLocks noGrp="1"/>
          </p:cNvSpPr>
          <p:nvPr>
            <p:ph type="pic" idx="9"/>
          </p:nvPr>
        </p:nvSpPr>
        <p:spPr>
          <a:xfrm>
            <a:off x="1070800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5" name="Google Shape;215;p111"/>
          <p:cNvSpPr>
            <a:spLocks noGrp="1"/>
          </p:cNvSpPr>
          <p:nvPr>
            <p:ph type="pic" idx="13"/>
          </p:nvPr>
        </p:nvSpPr>
        <p:spPr>
          <a:xfrm>
            <a:off x="14253847"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6" name="Google Shape;216;p111"/>
          <p:cNvSpPr>
            <a:spLocks noGrp="1"/>
          </p:cNvSpPr>
          <p:nvPr>
            <p:ph type="pic" idx="14"/>
          </p:nvPr>
        </p:nvSpPr>
        <p:spPr>
          <a:xfrm>
            <a:off x="17799685" y="7060884"/>
            <a:ext cx="2906714" cy="290671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1346756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Photo Grid 2" preserve="1">
  <p:cSld name="Photo Grid 2">
    <p:spTree>
      <p:nvGrpSpPr>
        <p:cNvPr id="1" name="Shape 217"/>
        <p:cNvGrpSpPr/>
        <p:nvPr/>
      </p:nvGrpSpPr>
      <p:grpSpPr>
        <a:xfrm>
          <a:off x="0" y="0"/>
          <a:ext cx="0" cy="0"/>
          <a:chOff x="0" y="0"/>
          <a:chExt cx="0" cy="0"/>
        </a:xfrm>
      </p:grpSpPr>
      <p:sp>
        <p:nvSpPr>
          <p:cNvPr id="218" name="Google Shape;218;p112"/>
          <p:cNvSpPr>
            <a:spLocks noGrp="1"/>
          </p:cNvSpPr>
          <p:nvPr>
            <p:ph type="pic" idx="2"/>
          </p:nvPr>
        </p:nvSpPr>
        <p:spPr>
          <a:xfrm>
            <a:off x="41255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19" name="Google Shape;219;p112"/>
          <p:cNvSpPr>
            <a:spLocks noGrp="1"/>
          </p:cNvSpPr>
          <p:nvPr>
            <p:ph type="pic" idx="3"/>
          </p:nvPr>
        </p:nvSpPr>
        <p:spPr>
          <a:xfrm>
            <a:off x="75291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0" name="Google Shape;220;p112"/>
          <p:cNvSpPr>
            <a:spLocks noGrp="1"/>
          </p:cNvSpPr>
          <p:nvPr>
            <p:ph type="pic" idx="4"/>
          </p:nvPr>
        </p:nvSpPr>
        <p:spPr>
          <a:xfrm>
            <a:off x="109327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1" name="Google Shape;221;p112"/>
          <p:cNvSpPr>
            <a:spLocks noGrp="1"/>
          </p:cNvSpPr>
          <p:nvPr>
            <p:ph type="pic" idx="5"/>
          </p:nvPr>
        </p:nvSpPr>
        <p:spPr>
          <a:xfrm>
            <a:off x="143363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2" name="Google Shape;222;p112"/>
          <p:cNvSpPr>
            <a:spLocks noGrp="1"/>
          </p:cNvSpPr>
          <p:nvPr>
            <p:ph type="pic" idx="6"/>
          </p:nvPr>
        </p:nvSpPr>
        <p:spPr>
          <a:xfrm>
            <a:off x="17739996" y="3881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3" name="Google Shape;223;p112"/>
          <p:cNvSpPr>
            <a:spLocks noGrp="1"/>
          </p:cNvSpPr>
          <p:nvPr>
            <p:ph type="pic" idx="7"/>
          </p:nvPr>
        </p:nvSpPr>
        <p:spPr>
          <a:xfrm>
            <a:off x="41255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4" name="Google Shape;224;p112"/>
          <p:cNvSpPr>
            <a:spLocks noGrp="1"/>
          </p:cNvSpPr>
          <p:nvPr>
            <p:ph type="pic" idx="8"/>
          </p:nvPr>
        </p:nvSpPr>
        <p:spPr>
          <a:xfrm>
            <a:off x="75291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5" name="Google Shape;225;p112"/>
          <p:cNvSpPr>
            <a:spLocks noGrp="1"/>
          </p:cNvSpPr>
          <p:nvPr>
            <p:ph type="pic" idx="9"/>
          </p:nvPr>
        </p:nvSpPr>
        <p:spPr>
          <a:xfrm>
            <a:off x="109327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6" name="Google Shape;226;p112"/>
          <p:cNvSpPr>
            <a:spLocks noGrp="1"/>
          </p:cNvSpPr>
          <p:nvPr>
            <p:ph type="pic" idx="13"/>
          </p:nvPr>
        </p:nvSpPr>
        <p:spPr>
          <a:xfrm>
            <a:off x="143363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7" name="Google Shape;227;p112"/>
          <p:cNvSpPr>
            <a:spLocks noGrp="1"/>
          </p:cNvSpPr>
          <p:nvPr>
            <p:ph type="pic" idx="14"/>
          </p:nvPr>
        </p:nvSpPr>
        <p:spPr>
          <a:xfrm>
            <a:off x="17739996" y="7183756"/>
            <a:ext cx="2641600" cy="26416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4948972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1_Content 2" preserve="1">
  <p:cSld name="1_Content 2">
    <p:spTree>
      <p:nvGrpSpPr>
        <p:cNvPr id="1" name="Shape 228"/>
        <p:cNvGrpSpPr/>
        <p:nvPr/>
      </p:nvGrpSpPr>
      <p:grpSpPr>
        <a:xfrm>
          <a:off x="0" y="0"/>
          <a:ext cx="0" cy="0"/>
          <a:chOff x="0" y="0"/>
          <a:chExt cx="0" cy="0"/>
        </a:xfrm>
      </p:grpSpPr>
      <p:sp>
        <p:nvSpPr>
          <p:cNvPr id="229" name="Google Shape;229;p113"/>
          <p:cNvSpPr>
            <a:spLocks noGrp="1"/>
          </p:cNvSpPr>
          <p:nvPr>
            <p:ph type="pic" idx="2"/>
          </p:nvPr>
        </p:nvSpPr>
        <p:spPr>
          <a:xfrm>
            <a:off x="2362405" y="0"/>
            <a:ext cx="7031038" cy="139192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30" name="Google Shape;230;p113"/>
          <p:cNvSpPr txBox="1">
            <a:spLocks noGrp="1"/>
          </p:cNvSpPr>
          <p:nvPr>
            <p:ph type="title"/>
          </p:nvPr>
        </p:nvSpPr>
        <p:spPr>
          <a:xfrm>
            <a:off x="12056232" y="3010236"/>
            <a:ext cx="969327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6600"/>
              <a:buFont typeface="Gill Sans"/>
              <a:buNone/>
              <a:defRPr sz="66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cxnSp>
        <p:nvCxnSpPr>
          <p:cNvPr id="231" name="Google Shape;231;p113"/>
          <p:cNvCxnSpPr/>
          <p:nvPr/>
        </p:nvCxnSpPr>
        <p:spPr>
          <a:xfrm>
            <a:off x="12079850" y="5869191"/>
            <a:ext cx="805300" cy="2"/>
          </a:xfrm>
          <a:prstGeom prst="straightConnector1">
            <a:avLst/>
          </a:prstGeom>
          <a:noFill/>
          <a:ln w="9525" cap="flat" cmpd="sng">
            <a:solidFill>
              <a:srgbClr val="26B470"/>
            </a:solidFill>
            <a:prstDash val="solid"/>
            <a:round/>
            <a:headEnd type="none" w="sm" len="sm"/>
            <a:tailEnd type="none" w="sm" len="sm"/>
          </a:ln>
        </p:spPr>
      </p:cxnSp>
      <p:sp>
        <p:nvSpPr>
          <p:cNvPr id="232" name="Google Shape;232;p113"/>
          <p:cNvSpPr/>
          <p:nvPr/>
        </p:nvSpPr>
        <p:spPr>
          <a:xfrm>
            <a:off x="2362402" y="-164406"/>
            <a:ext cx="7030804" cy="13982008"/>
          </a:xfrm>
          <a:prstGeom prst="rect">
            <a:avLst/>
          </a:prstGeom>
          <a:solidFill>
            <a:srgbClr val="009457">
              <a:alpha val="67843"/>
            </a:srgbClr>
          </a:solidFill>
          <a:ln>
            <a:noFill/>
          </a:ln>
        </p:spPr>
        <p:txBody>
          <a:bodyPr spcFirstLastPara="1" wrap="square" lIns="28576" tIns="28576" rIns="28576" bIns="28576" anchor="ctr" anchorCtr="0">
            <a:noAutofit/>
          </a:bodyPr>
          <a:lstStyle/>
          <a:p>
            <a:pPr marL="0" marR="0" lvl="0" indent="0" algn="ctr" rtl="0">
              <a:lnSpc>
                <a:spcPct val="100000"/>
              </a:lnSpc>
              <a:spcBef>
                <a:spcPts val="0"/>
              </a:spcBef>
              <a:spcAft>
                <a:spcPts val="0"/>
              </a:spcAft>
              <a:buClr>
                <a:srgbClr val="FFFFFF"/>
              </a:buClr>
              <a:buSzPts val="2250"/>
              <a:buFont typeface="Helvetica Neue Light"/>
              <a:buNone/>
            </a:pPr>
            <a:endParaRPr sz="2250" b="0" i="0" u="none" strike="noStrike" cap="none">
              <a:solidFill>
                <a:srgbClr val="A6A7AC"/>
              </a:solidFill>
              <a:latin typeface="PT Sans"/>
              <a:ea typeface="PT Sans"/>
              <a:cs typeface="PT Sans"/>
              <a:sym typeface="PT Sans"/>
            </a:endParaRPr>
          </a:p>
        </p:txBody>
      </p:sp>
      <p:sp>
        <p:nvSpPr>
          <p:cNvPr id="233" name="Google Shape;233;p113"/>
          <p:cNvSpPr txBox="1">
            <a:spLocks noGrp="1"/>
          </p:cNvSpPr>
          <p:nvPr>
            <p:ph type="body" idx="1"/>
          </p:nvPr>
        </p:nvSpPr>
        <p:spPr>
          <a:xfrm>
            <a:off x="12079849" y="6360482"/>
            <a:ext cx="9693278" cy="6919912"/>
          </a:xfrm>
          <a:prstGeom prst="rect">
            <a:avLst/>
          </a:prstGeom>
          <a:noFill/>
          <a:ln>
            <a:noFill/>
          </a:ln>
        </p:spPr>
        <p:txBody>
          <a:bodyPr spcFirstLastPara="1" wrap="square" lIns="91425" tIns="45700" rIns="91425" bIns="45700" anchor="t" anchorCtr="0">
            <a:normAutofit/>
          </a:bodyPr>
          <a:lstStyle>
            <a:lvl1pPr marL="457200" marR="0" lvl="0"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1pPr>
            <a:lvl2pPr marL="914400" marR="0" lvl="1"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2pPr>
            <a:lvl3pPr marL="1371600" marR="0" lvl="2"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3pPr>
            <a:lvl4pPr marL="1828800" marR="0" lvl="3"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4pPr>
            <a:lvl5pPr marL="2286000" marR="0" lvl="4" indent="-419100" algn="just" rtl="0">
              <a:lnSpc>
                <a:spcPct val="100000"/>
              </a:lnSpc>
              <a:spcBef>
                <a:spcPts val="0"/>
              </a:spcBef>
              <a:spcAft>
                <a:spcPts val="0"/>
              </a:spcAft>
              <a:buClr>
                <a:srgbClr val="393941"/>
              </a:buClr>
              <a:buSzPts val="3000"/>
              <a:buFont typeface="Arial"/>
              <a:buChar char="•"/>
              <a:defRPr sz="3000" b="0" i="0" u="none" strike="noStrike" cap="none">
                <a:solidFill>
                  <a:srgbClr val="393941"/>
                </a:solidFill>
                <a:latin typeface="Calibri"/>
                <a:ea typeface="Calibri"/>
                <a:cs typeface="Calibri"/>
                <a:sym typeface="Calibri"/>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13253786"/>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33585947"/>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i="0">
                <a:latin typeface="Gill Sans MT" panose="020B0502020104020203" pitchFamily="34" charset="77"/>
              </a:defRPr>
            </a:lvl1pPr>
          </a:lstStyle>
          <a:p>
            <a:r>
              <a:rPr lang="en-US" dirty="0"/>
              <a:t>Click to edit Master title style</a:t>
            </a:r>
            <a:endParaRPr lang="fr-BE" dirty="0"/>
          </a:p>
        </p:txBody>
      </p:sp>
      <p:sp>
        <p:nvSpPr>
          <p:cNvPr id="3" name="Content Placeholder 2"/>
          <p:cNvSpPr>
            <a:spLocks noGrp="1"/>
          </p:cNvSpPr>
          <p:nvPr>
            <p:ph idx="1"/>
          </p:nvPr>
        </p:nvSpPr>
        <p:spPr/>
        <p:txBody>
          <a:bodyPr/>
          <a:lstStyle>
            <a:lvl1pPr>
              <a:defRPr b="0" i="0">
                <a:latin typeface="Gill Sans MT" panose="020B0502020104020203" pitchFamily="34" charset="77"/>
              </a:defRPr>
            </a:lvl1pPr>
            <a:lvl2pPr>
              <a:defRPr b="0" i="0">
                <a:latin typeface="Gill Sans MT" panose="020B0502020104020203" pitchFamily="34" charset="77"/>
              </a:defRPr>
            </a:lvl2pPr>
            <a:lvl3pPr>
              <a:defRPr b="0" i="0">
                <a:latin typeface="Gill Sans MT" panose="020B0502020104020203" pitchFamily="34" charset="77"/>
              </a:defRPr>
            </a:lvl3pPr>
            <a:lvl4pPr>
              <a:defRPr b="0" i="0">
                <a:latin typeface="Gill Sans MT" panose="020B0502020104020203" pitchFamily="34" charset="77"/>
              </a:defRPr>
            </a:lvl4pPr>
            <a:lvl5pPr>
              <a:defRPr b="0" i="0">
                <a:latin typeface="Gill Sans MT" panose="020B0502020104020203" pitchFamily="34" charset="77"/>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fr-BE" dirty="0"/>
          </a:p>
        </p:txBody>
      </p:sp>
      <p:sp>
        <p:nvSpPr>
          <p:cNvPr id="4" name="Date Placeholder 3"/>
          <p:cNvSpPr>
            <a:spLocks noGrp="1"/>
          </p:cNvSpPr>
          <p:nvPr>
            <p:ph type="dt" sz="half" idx="10"/>
          </p:nvPr>
        </p:nvSpPr>
        <p:spPr/>
        <p:txBody>
          <a:bodyPr/>
          <a:lstStyle>
            <a:lvl1pPr>
              <a:defRPr b="0" i="0"/>
            </a:lvl1pPr>
          </a:lstStyle>
          <a:p>
            <a:pPr algn="just" defTabSz="825500" hangingPunct="0">
              <a:buClrTx/>
              <a:defRPr/>
            </a:pPr>
            <a:fld id="{F9CBA460-F8FF-4A5D-BFD2-DCF7840F9C20}" type="datetimeFigureOut">
              <a:rPr lang="fr-BE" sz="2300" smtClean="0">
                <a:solidFill>
                  <a:srgbClr val="A6A7AC"/>
                </a:solidFill>
                <a:latin typeface="PT Sans"/>
                <a:sym typeface="PT Sans"/>
              </a:rPr>
              <a:pPr algn="just" defTabSz="825500" hangingPunct="0">
                <a:buClrTx/>
                <a:defRPr/>
              </a:pPr>
              <a:t>02-02-22</a:t>
            </a:fld>
            <a:endParaRPr lang="fr-BE" sz="2300" dirty="0">
              <a:solidFill>
                <a:srgbClr val="A6A7AC"/>
              </a:solidFill>
              <a:latin typeface="PT Sans"/>
              <a:sym typeface="PT Sans"/>
            </a:endParaRPr>
          </a:p>
        </p:txBody>
      </p:sp>
      <p:sp>
        <p:nvSpPr>
          <p:cNvPr id="5" name="Footer Placeholder 4"/>
          <p:cNvSpPr>
            <a:spLocks noGrp="1"/>
          </p:cNvSpPr>
          <p:nvPr>
            <p:ph type="ftr" sz="quarter" idx="11"/>
          </p:nvPr>
        </p:nvSpPr>
        <p:spPr/>
        <p:txBody>
          <a:bodyPr/>
          <a:lstStyle>
            <a:lvl1pPr>
              <a:defRPr b="0" i="0"/>
            </a:lvl1pPr>
          </a:lstStyle>
          <a:p>
            <a:pPr algn="just" defTabSz="825500" hangingPunct="0">
              <a:buClrTx/>
              <a:defRPr/>
            </a:pPr>
            <a:endParaRPr lang="fr-BE" sz="2300" dirty="0">
              <a:solidFill>
                <a:srgbClr val="A6A7AC"/>
              </a:solidFill>
              <a:latin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8334038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3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9824116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2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923069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6_Divider 1">
    <p:bg>
      <p:bgPr>
        <a:solidFill>
          <a:schemeClr val="accent3"/>
        </a:solidFill>
        <a:effectLst/>
      </p:bgPr>
    </p:bg>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2086302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4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1" i="0">
                <a:solidFill>
                  <a:srgbClr val="FFFEFF"/>
                </a:solidFill>
                <a:latin typeface="Gill Sans" panose="020B0502020104020203" pitchFamily="34" charset="-79"/>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6874488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16664036"/>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bg2">
                    <a:lumMod val="7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7524792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chemeClr val="tx1">
                    <a:lumMod val="25000"/>
                  </a:schemeClr>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chemeClr val="accent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8371877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Content 2" preserve="1" userDrawn="1">
  <p:cSld name="2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1" i="0" u="none" strike="noStrike" cap="none">
                <a:solidFill>
                  <a:srgbClr val="FFFF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a:ea typeface="Gill Sans"/>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p>
            <a:endParaRPr lang="en-US"/>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1196592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37134994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0300861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a:ea typeface="Gill Sans"/>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rgbClr val="009457"/>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1" i="0" u="none" strike="noStrike" cap="none">
                <a:solidFill>
                  <a:schemeClr val="bg1">
                    <a:lumMod val="50000"/>
                  </a:schemeClr>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p>
            <a:endParaRPr lang="en-US"/>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821394514"/>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7172372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800" b="1" i="0" u="none" strike="noStrike" cap="none">
                <a:solidFill>
                  <a:srgbClr val="393941"/>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a:ea typeface="Gill Sans"/>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71618221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Slide 2" preserve="1">
  <p:cSld name="Title Slide 2">
    <p:spTree>
      <p:nvGrpSpPr>
        <p:cNvPr id="1" name="Shape 8"/>
        <p:cNvGrpSpPr/>
        <p:nvPr/>
      </p:nvGrpSpPr>
      <p:grpSpPr>
        <a:xfrm>
          <a:off x="0" y="0"/>
          <a:ext cx="0" cy="0"/>
          <a:chOff x="0" y="0"/>
          <a:chExt cx="0" cy="0"/>
        </a:xfrm>
      </p:grpSpPr>
      <p:sp>
        <p:nvSpPr>
          <p:cNvPr id="2" name="Rectangle 1">
            <a:extLst>
              <a:ext uri="{FF2B5EF4-FFF2-40B4-BE49-F238E27FC236}">
                <a16:creationId xmlns:a16="http://schemas.microsoft.com/office/drawing/2014/main" id="{9BB86303-3FDA-E241-84AE-CC9B95EE834A}"/>
              </a:ext>
            </a:extLst>
          </p:cNvPr>
          <p:cNvSpPr/>
          <p:nvPr userDrawn="1"/>
        </p:nvSpPr>
        <p:spPr>
          <a:xfrm>
            <a:off x="0" y="10160430"/>
            <a:ext cx="24384000" cy="355556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Google Shape;10;p7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1" name="Google Shape;11;p7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2" name="Google Shape;12;p76"/>
          <p:cNvSpPr txBox="1">
            <a:spLocks noGrp="1"/>
          </p:cNvSpPr>
          <p:nvPr>
            <p:ph type="title"/>
          </p:nvPr>
        </p:nvSpPr>
        <p:spPr>
          <a:xfrm>
            <a:off x="4214812" y="2965918"/>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 name="Google Shape;13;p76"/>
          <p:cNvSpPr txBox="1">
            <a:spLocks noGrp="1"/>
          </p:cNvSpPr>
          <p:nvPr>
            <p:ph type="body" idx="1"/>
          </p:nvPr>
        </p:nvSpPr>
        <p:spPr>
          <a:xfrm>
            <a:off x="4214813" y="6200460"/>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Google Shape;14;p76"/>
          <p:cNvSpPr txBox="1">
            <a:spLocks noGrp="1"/>
          </p:cNvSpPr>
          <p:nvPr>
            <p:ph type="body" idx="2"/>
          </p:nvPr>
        </p:nvSpPr>
        <p:spPr>
          <a:xfrm>
            <a:off x="4214812" y="1895027"/>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7576743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p>
            <a:endParaRPr lang="en-US"/>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92302573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1" i="0" u="none" strike="noStrike" cap="none">
                <a:solidFill>
                  <a:srgbClr val="393941"/>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p>
            <a:endParaRPr lang="en-US"/>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3095211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Content 5" preserve="1" userDrawn="1">
  <p:cSld name="1_Content 5">
    <p:spTree>
      <p:nvGrpSpPr>
        <p:cNvPr id="1" name="Shape 598"/>
        <p:cNvGrpSpPr/>
        <p:nvPr/>
      </p:nvGrpSpPr>
      <p:grpSpPr>
        <a:xfrm>
          <a:off x="0" y="0"/>
          <a:ext cx="0" cy="0"/>
          <a:chOff x="0" y="0"/>
          <a:chExt cx="0" cy="0"/>
        </a:xfrm>
      </p:grpSpPr>
      <p:sp>
        <p:nvSpPr>
          <p:cNvPr id="599" name="Google Shape;599;p123"/>
          <p:cNvSpPr/>
          <p:nvPr/>
        </p:nvSpPr>
        <p:spPr>
          <a:xfrm>
            <a:off x="-23509" y="1"/>
            <a:ext cx="7237194" cy="13733270"/>
          </a:xfrm>
          <a:custGeom>
            <a:avLst/>
            <a:gdLst>
              <a:gd name="connsiteX0" fmla="*/ 5402 w 21600"/>
              <a:gd name="connsiteY0" fmla="*/ 0 h 21661"/>
              <a:gd name="connsiteX1" fmla="*/ 6998 w 21600"/>
              <a:gd name="connsiteY1" fmla="*/ 61 h 21661"/>
              <a:gd name="connsiteX2" fmla="*/ 21600 w 21600"/>
              <a:gd name="connsiteY2" fmla="*/ 21661 h 21661"/>
              <a:gd name="connsiteX3" fmla="*/ 0 w 21600"/>
              <a:gd name="connsiteY3" fmla="*/ 21661 h 21661"/>
              <a:gd name="connsiteX4" fmla="*/ 5402 w 21600"/>
              <a:gd name="connsiteY4" fmla="*/ 0 h 21661"/>
              <a:gd name="connsiteX0" fmla="*/ 0 w 16198"/>
              <a:gd name="connsiteY0" fmla="*/ 0 h 21661"/>
              <a:gd name="connsiteX1" fmla="*/ 1596 w 16198"/>
              <a:gd name="connsiteY1" fmla="*/ 61 h 21661"/>
              <a:gd name="connsiteX2" fmla="*/ 16198 w 16198"/>
              <a:gd name="connsiteY2" fmla="*/ 21661 h 21661"/>
              <a:gd name="connsiteX3" fmla="*/ 7386 w 16198"/>
              <a:gd name="connsiteY3" fmla="*/ 21294 h 21661"/>
              <a:gd name="connsiteX4" fmla="*/ 0 w 16198"/>
              <a:gd name="connsiteY4" fmla="*/ 0 h 21661"/>
              <a:gd name="connsiteX0" fmla="*/ 0 w 16198"/>
              <a:gd name="connsiteY0" fmla="*/ 0 h 21845"/>
              <a:gd name="connsiteX1" fmla="*/ 1596 w 16198"/>
              <a:gd name="connsiteY1" fmla="*/ 61 h 21845"/>
              <a:gd name="connsiteX2" fmla="*/ 16198 w 16198"/>
              <a:gd name="connsiteY2" fmla="*/ 21661 h 21845"/>
              <a:gd name="connsiteX3" fmla="*/ 2195 w 16198"/>
              <a:gd name="connsiteY3" fmla="*/ 21845 h 21845"/>
              <a:gd name="connsiteX4" fmla="*/ 0 w 16198"/>
              <a:gd name="connsiteY4" fmla="*/ 0 h 21845"/>
              <a:gd name="connsiteX0" fmla="*/ 0 w 16198"/>
              <a:gd name="connsiteY0" fmla="*/ 0 h 21661"/>
              <a:gd name="connsiteX1" fmla="*/ 1596 w 16198"/>
              <a:gd name="connsiteY1" fmla="*/ 61 h 21661"/>
              <a:gd name="connsiteX2" fmla="*/ 16198 w 16198"/>
              <a:gd name="connsiteY2" fmla="*/ 21661 h 21661"/>
              <a:gd name="connsiteX3" fmla="*/ 549 w 16198"/>
              <a:gd name="connsiteY3" fmla="*/ 21661 h 21661"/>
              <a:gd name="connsiteX4" fmla="*/ 0 w 16198"/>
              <a:gd name="connsiteY4" fmla="*/ 0 h 21661"/>
              <a:gd name="connsiteX0" fmla="*/ 380 w 15649"/>
              <a:gd name="connsiteY0" fmla="*/ 184 h 21600"/>
              <a:gd name="connsiteX1" fmla="*/ 1047 w 15649"/>
              <a:gd name="connsiteY1" fmla="*/ 0 h 21600"/>
              <a:gd name="connsiteX2" fmla="*/ 15649 w 15649"/>
              <a:gd name="connsiteY2" fmla="*/ 21600 h 21600"/>
              <a:gd name="connsiteX3" fmla="*/ 0 w 15649"/>
              <a:gd name="connsiteY3" fmla="*/ 21600 h 21600"/>
              <a:gd name="connsiteX4" fmla="*/ 380 w 15649"/>
              <a:gd name="connsiteY4" fmla="*/ 184 h 21600"/>
              <a:gd name="connsiteX0" fmla="*/ 85 w 15649"/>
              <a:gd name="connsiteY0" fmla="*/ 31 h 21600"/>
              <a:gd name="connsiteX1" fmla="*/ 1047 w 15649"/>
              <a:gd name="connsiteY1" fmla="*/ 0 h 21600"/>
              <a:gd name="connsiteX2" fmla="*/ 15649 w 15649"/>
              <a:gd name="connsiteY2" fmla="*/ 21600 h 21600"/>
              <a:gd name="connsiteX3" fmla="*/ 0 w 15649"/>
              <a:gd name="connsiteY3" fmla="*/ 21600 h 21600"/>
              <a:gd name="connsiteX4" fmla="*/ 85 w 15649"/>
              <a:gd name="connsiteY4" fmla="*/ 31 h 21600"/>
              <a:gd name="connsiteX0" fmla="*/ 35 w 15690"/>
              <a:gd name="connsiteY0" fmla="*/ 11 h 21600"/>
              <a:gd name="connsiteX1" fmla="*/ 1088 w 15690"/>
              <a:gd name="connsiteY1" fmla="*/ 0 h 21600"/>
              <a:gd name="connsiteX2" fmla="*/ 15690 w 15690"/>
              <a:gd name="connsiteY2" fmla="*/ 21600 h 21600"/>
              <a:gd name="connsiteX3" fmla="*/ 41 w 15690"/>
              <a:gd name="connsiteY3" fmla="*/ 21600 h 21600"/>
              <a:gd name="connsiteX4" fmla="*/ 35 w 15690"/>
              <a:gd name="connsiteY4" fmla="*/ 11 h 21600"/>
              <a:gd name="connsiteX0" fmla="*/ 45 w 15700"/>
              <a:gd name="connsiteY0" fmla="*/ 11 h 21600"/>
              <a:gd name="connsiteX1" fmla="*/ 1098 w 15700"/>
              <a:gd name="connsiteY1" fmla="*/ 0 h 21600"/>
              <a:gd name="connsiteX2" fmla="*/ 15700 w 15700"/>
              <a:gd name="connsiteY2" fmla="*/ 21600 h 21600"/>
              <a:gd name="connsiteX3" fmla="*/ 51 w 15700"/>
              <a:gd name="connsiteY3" fmla="*/ 21600 h 21600"/>
              <a:gd name="connsiteX4" fmla="*/ 45 w 15700"/>
              <a:gd name="connsiteY4" fmla="*/ 11 h 2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0" h="21600" extrusionOk="0">
                <a:moveTo>
                  <a:pt x="45" y="11"/>
                </a:moveTo>
                <a:lnTo>
                  <a:pt x="1098" y="0"/>
                </a:lnTo>
                <a:lnTo>
                  <a:pt x="15700" y="21600"/>
                </a:lnTo>
                <a:lnTo>
                  <a:pt x="51" y="21600"/>
                </a:lnTo>
                <a:cubicBezTo>
                  <a:pt x="105" y="14468"/>
                  <a:pt x="-82" y="7150"/>
                  <a:pt x="45" y="11"/>
                </a:cubicBezTo>
                <a:close/>
              </a:path>
            </a:pathLst>
          </a:custGeom>
          <a:solidFill>
            <a:srgbClr val="B72BB5"/>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4561049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5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932380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6_Divider 1">
    <p:spTree>
      <p:nvGrpSpPr>
        <p:cNvPr id="1" name=""/>
        <p:cNvGrpSpPr/>
        <p:nvPr/>
      </p:nvGrpSpPr>
      <p:grpSpPr>
        <a:xfrm>
          <a:off x="0" y="0"/>
          <a:ext cx="0" cy="0"/>
          <a:chOff x="0" y="0"/>
          <a:chExt cx="0" cy="0"/>
        </a:xfrm>
      </p:grpSpPr>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 name="Google Shape;27;p81">
            <a:extLst>
              <a:ext uri="{FF2B5EF4-FFF2-40B4-BE49-F238E27FC236}">
                <a16:creationId xmlns:a16="http://schemas.microsoft.com/office/drawing/2014/main" id="{D325EDE4-5BAF-D44C-8E80-596726079847}"/>
              </a:ext>
            </a:extLst>
          </p:cNvPr>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1" i="0" u="none" strike="noStrike" cap="none">
                <a:solidFill>
                  <a:srgbClr val="FFFEFF"/>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a:p>
        </p:txBody>
      </p:sp>
      <p:sp>
        <p:nvSpPr>
          <p:cNvPr id="6" name="Google Shape;28;p81">
            <a:extLst>
              <a:ext uri="{FF2B5EF4-FFF2-40B4-BE49-F238E27FC236}">
                <a16:creationId xmlns:a16="http://schemas.microsoft.com/office/drawing/2014/main" id="{D52FC8AF-DDA5-D549-8D22-496B73315A8E}"/>
              </a:ext>
            </a:extLst>
          </p:cNvPr>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7" name="Google Shape;29;p81">
            <a:extLst>
              <a:ext uri="{FF2B5EF4-FFF2-40B4-BE49-F238E27FC236}">
                <a16:creationId xmlns:a16="http://schemas.microsoft.com/office/drawing/2014/main" id="{4DDA7D15-E316-854C-8B41-542AFCBE1698}"/>
              </a:ext>
            </a:extLst>
          </p:cNvPr>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a:p>
        </p:txBody>
      </p:sp>
      <p:sp>
        <p:nvSpPr>
          <p:cNvPr id="8" name="Picture Placeholder 2">
            <a:extLst>
              <a:ext uri="{FF2B5EF4-FFF2-40B4-BE49-F238E27FC236}">
                <a16:creationId xmlns:a16="http://schemas.microsoft.com/office/drawing/2014/main" id="{603E3728-209F-504D-A329-F0BD9C1698AE}"/>
              </a:ext>
            </a:extLst>
          </p:cNvPr>
          <p:cNvSpPr>
            <a:spLocks noGrp="1"/>
          </p:cNvSpPr>
          <p:nvPr>
            <p:ph type="pic" sz="quarter" idx="10"/>
          </p:nvPr>
        </p:nvSpPr>
        <p:spPr>
          <a:xfrm>
            <a:off x="1380894" y="2227264"/>
            <a:ext cx="9263064" cy="9261476"/>
          </a:xfrm>
          <a:prstGeom prst="ellipse">
            <a:avLst/>
          </a:prstGeom>
        </p:spPr>
        <p:txBody>
          <a:bodyPr/>
          <a:lstStyle/>
          <a:p>
            <a:endParaRPr lang="en-US"/>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0314227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1_Text-Heavy Divider" preserve="1">
  <p:cSld name="1_Text-Heavy Divider">
    <p:spTree>
      <p:nvGrpSpPr>
        <p:cNvPr id="1" name="Shape 15"/>
        <p:cNvGrpSpPr/>
        <p:nvPr/>
      </p:nvGrpSpPr>
      <p:grpSpPr>
        <a:xfrm>
          <a:off x="0" y="0"/>
          <a:ext cx="0" cy="0"/>
          <a:chOff x="0" y="0"/>
          <a:chExt cx="0" cy="0"/>
        </a:xfrm>
      </p:grpSpPr>
      <p:sp>
        <p:nvSpPr>
          <p:cNvPr id="16" name="Google Shape;16;p79"/>
          <p:cNvSpPr txBox="1">
            <a:spLocks noGrp="1"/>
          </p:cNvSpPr>
          <p:nvPr>
            <p:ph type="title"/>
          </p:nvPr>
        </p:nvSpPr>
        <p:spPr>
          <a:xfrm>
            <a:off x="3950640" y="4066678"/>
            <a:ext cx="16482720" cy="1403384"/>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8" name="Google Shape;18;p79"/>
          <p:cNvSpPr txBox="1">
            <a:spLocks noGrp="1"/>
          </p:cNvSpPr>
          <p:nvPr>
            <p:ph type="body" idx="1"/>
          </p:nvPr>
        </p:nvSpPr>
        <p:spPr>
          <a:xfrm>
            <a:off x="9096376" y="2982331"/>
            <a:ext cx="5486400" cy="61595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ECEDED"/>
              </a:buClr>
              <a:buSzPts val="3200"/>
              <a:buFont typeface="Gill Sans"/>
              <a:buNone/>
              <a:defRPr sz="32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9" name="Google Shape;19;p79"/>
          <p:cNvSpPr txBox="1">
            <a:spLocks noGrp="1"/>
          </p:cNvSpPr>
          <p:nvPr>
            <p:ph type="body" idx="2"/>
          </p:nvPr>
        </p:nvSpPr>
        <p:spPr>
          <a:xfrm>
            <a:off x="3950641" y="6062957"/>
            <a:ext cx="16482722" cy="376297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ECEDED"/>
              </a:buClr>
              <a:buSzPts val="4000"/>
              <a:buFont typeface="Gill Sans"/>
              <a:buNone/>
              <a:defRPr sz="4000" b="0" i="0" u="none" strike="noStrike" cap="none">
                <a:solidFill>
                  <a:srgbClr val="ECEDED"/>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9070879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Divider 1">
    <p:spTree>
      <p:nvGrpSpPr>
        <p:cNvPr id="1" name=""/>
        <p:cNvGrpSpPr/>
        <p:nvPr/>
      </p:nvGrpSpPr>
      <p:grpSpPr>
        <a:xfrm>
          <a:off x="0" y="0"/>
          <a:ext cx="0" cy="0"/>
          <a:chOff x="0" y="0"/>
          <a:chExt cx="0" cy="0"/>
        </a:xfrm>
      </p:grpSpPr>
      <p:sp>
        <p:nvSpPr>
          <p:cNvPr id="9" name="Shape 65">
            <a:extLst>
              <a:ext uri="{FF2B5EF4-FFF2-40B4-BE49-F238E27FC236}">
                <a16:creationId xmlns:a16="http://schemas.microsoft.com/office/drawing/2014/main" id="{7360D2C5-89C9-4BB1-B235-A8C7577B37E7}"/>
              </a:ext>
            </a:extLst>
          </p:cNvPr>
          <p:cNvSpPr/>
          <p:nvPr userDrawn="1"/>
        </p:nvSpPr>
        <p:spPr>
          <a:xfrm>
            <a:off x="9906003" y="6810031"/>
            <a:ext cx="4572002" cy="2"/>
          </a:xfrm>
          <a:prstGeom prst="line">
            <a:avLst/>
          </a:prstGeom>
          <a:ln w="57150">
            <a:solidFill>
              <a:srgbClr val="FFFFFF"/>
            </a:solidFill>
            <a:miter lim="400000"/>
          </a:ln>
        </p:spPr>
        <p:txBody>
          <a:bodyPr lIns="38006" tIns="38006" rIns="38006" bIns="38006" anchor="ctr"/>
          <a:lstStyle/>
          <a:p>
            <a:pPr algn="ctr">
              <a:defRPr sz="3000">
                <a:solidFill>
                  <a:srgbClr val="000000"/>
                </a:solidFill>
                <a:latin typeface="Helvetica Light"/>
                <a:ea typeface="Helvetica Light"/>
                <a:cs typeface="Helvetica Light"/>
                <a:sym typeface="Helvetica Light"/>
              </a:defRPr>
            </a:pPr>
            <a:endParaRPr sz="2992"/>
          </a:p>
        </p:txBody>
      </p:sp>
      <p:sp>
        <p:nvSpPr>
          <p:cNvPr id="4" name="Google Shape;180;p107">
            <a:extLst>
              <a:ext uri="{FF2B5EF4-FFF2-40B4-BE49-F238E27FC236}">
                <a16:creationId xmlns:a16="http://schemas.microsoft.com/office/drawing/2014/main" id="{A5C0255B-5701-F546-909D-F67F0946E29A}"/>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9" name="Title 9">
            <a:extLst>
              <a:ext uri="{FF2B5EF4-FFF2-40B4-BE49-F238E27FC236}">
                <a16:creationId xmlns:a16="http://schemas.microsoft.com/office/drawing/2014/main" id="{6302AF82-8223-44A9-AD42-40FE436B3028}"/>
              </a:ext>
            </a:extLst>
          </p:cNvPr>
          <p:cNvSpPr>
            <a:spLocks noGrp="1"/>
          </p:cNvSpPr>
          <p:nvPr>
            <p:ph type="title" hasCustomPrompt="1"/>
          </p:nvPr>
        </p:nvSpPr>
        <p:spPr>
          <a:xfrm>
            <a:off x="3505201" y="4743672"/>
            <a:ext cx="17373602" cy="2176836"/>
          </a:xfrm>
          <a:prstGeom prst="rect">
            <a:avLst/>
          </a:prstGeom>
        </p:spPr>
        <p:txBody>
          <a:bodyPr anchor="ctr">
            <a:noAutofit/>
          </a:bodyPr>
          <a:lstStyle>
            <a:lvl1pPr algn="ctr">
              <a:defRPr sz="9976" b="0" i="0">
                <a:solidFill>
                  <a:srgbClr val="FFFEFF"/>
                </a:solidFill>
                <a:latin typeface="Gill Sans MT" panose="020B0502020104020203" pitchFamily="34" charset="77"/>
                <a:cs typeface="Gill Sans" panose="020B0502020104020203" pitchFamily="34" charset="-79"/>
              </a:defRPr>
            </a:lvl1pPr>
          </a:lstStyle>
          <a:p>
            <a:r>
              <a:rPr lang="en-US" dirty="0"/>
              <a:t>Section Title Section Title Section Title Section Title</a:t>
            </a:r>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2802656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Content 2" preserve="1">
  <p:cSld name="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31" y="1646132"/>
            <a:ext cx="969327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p:nvSpPr>
        <p:spPr>
          <a:xfrm>
            <a:off x="2362401" y="2"/>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9693276"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71191830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859494" y="1646132"/>
            <a:ext cx="22690972"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5" name="Google Shape;25;p80"/>
          <p:cNvSpPr txBox="1">
            <a:spLocks noGrp="1"/>
          </p:cNvSpPr>
          <p:nvPr>
            <p:ph type="body" idx="3"/>
          </p:nvPr>
        </p:nvSpPr>
        <p:spPr>
          <a:xfrm>
            <a:off x="859494"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411893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rgbClr val="00B26A"/>
        </a:solidFill>
        <a:effectLst/>
      </p:bgPr>
    </p:bg>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92546522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3" name="Google Shape;23;p80"/>
          <p:cNvSpPr/>
          <p:nvPr userDrawn="1"/>
        </p:nvSpPr>
        <p:spPr>
          <a:xfrm>
            <a:off x="1" y="0"/>
            <a:ext cx="7030802" cy="13716000"/>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sp>
        <p:nvSpPr>
          <p:cNvPr id="8" name="Google Shape;22;p80">
            <a:extLst>
              <a:ext uri="{FF2B5EF4-FFF2-40B4-BE49-F238E27FC236}">
                <a16:creationId xmlns:a16="http://schemas.microsoft.com/office/drawing/2014/main" id="{DF0C1394-ED4D-F248-B1E0-29A2526B3F88}"/>
              </a:ext>
            </a:extLst>
          </p:cNvPr>
          <p:cNvSpPr txBox="1">
            <a:spLocks noGrp="1"/>
          </p:cNvSpPr>
          <p:nvPr>
            <p:ph type="title"/>
          </p:nvPr>
        </p:nvSpPr>
        <p:spPr>
          <a:xfrm>
            <a:off x="9719430" y="1959434"/>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9" name="Google Shape;24;p80">
            <a:extLst>
              <a:ext uri="{FF2B5EF4-FFF2-40B4-BE49-F238E27FC236}">
                <a16:creationId xmlns:a16="http://schemas.microsoft.com/office/drawing/2014/main" id="{59BA880D-86EF-5D4A-B7E2-ABADF4C9D14B}"/>
              </a:ext>
            </a:extLst>
          </p:cNvPr>
          <p:cNvSpPr txBox="1">
            <a:spLocks noGrp="1"/>
          </p:cNvSpPr>
          <p:nvPr>
            <p:ph type="body" idx="1"/>
          </p:nvPr>
        </p:nvSpPr>
        <p:spPr>
          <a:xfrm>
            <a:off x="9719430" y="5309680"/>
            <a:ext cx="10959448" cy="6919912"/>
          </a:xfrm>
          <a:prstGeom prst="rect">
            <a:avLst/>
          </a:prstGeom>
          <a:noFill/>
          <a:ln>
            <a:noFill/>
          </a:ln>
        </p:spPr>
        <p:txBody>
          <a:bodyPr spcFirstLastPara="1" wrap="square" lIns="91425" tIns="45700" rIns="91425" bIns="45700" anchor="t" anchorCtr="0">
            <a:normAutofit/>
          </a:bodyPr>
          <a:lstStyle>
            <a:lvl1pPr marL="0" marR="0" lvl="0" indent="0" algn="just" rtl="0">
              <a:lnSpc>
                <a:spcPct val="90000"/>
              </a:lnSpc>
              <a:spcBef>
                <a:spcPts val="0"/>
              </a:spcBef>
              <a:spcAft>
                <a:spcPts val="2400"/>
              </a:spcAft>
              <a:buClr>
                <a:srgbClr val="FFFFFF"/>
              </a:buClr>
              <a:buSzPts val="4000"/>
              <a:buFont typeface="Arial"/>
              <a:buNone/>
              <a:defRPr sz="44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0" name="Google Shape;25;p80">
            <a:extLst>
              <a:ext uri="{FF2B5EF4-FFF2-40B4-BE49-F238E27FC236}">
                <a16:creationId xmlns:a16="http://schemas.microsoft.com/office/drawing/2014/main" id="{29FE66CD-A143-534C-9CC9-C1D255E4A166}"/>
              </a:ext>
            </a:extLst>
          </p:cNvPr>
          <p:cNvSpPr txBox="1">
            <a:spLocks noGrp="1"/>
          </p:cNvSpPr>
          <p:nvPr>
            <p:ph type="body" idx="3"/>
          </p:nvPr>
        </p:nvSpPr>
        <p:spPr>
          <a:xfrm>
            <a:off x="9719430" y="1092639"/>
            <a:ext cx="9198490" cy="577850"/>
          </a:xfrm>
          <a:prstGeom prst="rect">
            <a:avLst/>
          </a:prstGeom>
          <a:noFill/>
          <a:ln>
            <a:noFill/>
          </a:ln>
        </p:spPr>
        <p:txBody>
          <a:bodyPr spcFirstLastPara="1" wrap="square" lIns="91425" tIns="45700" rIns="91425" bIns="45700" anchor="t" anchorCtr="0">
            <a:noAutofit/>
          </a:bodyPr>
          <a:lstStyle>
            <a:lvl1pPr marL="0" marR="0" lvl="0" indent="0" algn="just" rtl="0">
              <a:lnSpc>
                <a:spcPct val="100000"/>
              </a:lnSpc>
              <a:spcBef>
                <a:spcPts val="0"/>
              </a:spcBef>
              <a:spcAft>
                <a:spcPts val="0"/>
              </a:spcAft>
              <a:buClr>
                <a:srgbClr val="7A7B83"/>
              </a:buClr>
              <a:buSzPts val="3600"/>
              <a:buFont typeface="Gill Sans"/>
              <a:buNone/>
              <a:defRPr sz="3600" b="0" i="0" u="none" strike="noStrike" cap="none" spc="100" baseline="0">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100299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1" y="0"/>
            <a:ext cx="7030802" cy="13716000"/>
          </a:xfrm>
          <a:prstGeom prst="rect">
            <a:avLst/>
          </a:prstGeom>
          <a:solidFill>
            <a:srgbClr val="007043"/>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chemeClr val="tx1">
                    <a:lumMod val="25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25113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24321321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ontent 2" preserve="1" userDrawn="1">
  <p:cSld name="1_Content 2">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617991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Divider 1" preserve="1">
  <p:cSld name="Divider 1">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3483535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Content 3" preserve="1">
  <p:cSld name="Content 3">
    <p:spTree>
      <p:nvGrpSpPr>
        <p:cNvPr id="1" name="Shape 30"/>
        <p:cNvGrpSpPr/>
        <p:nvPr/>
      </p:nvGrpSpPr>
      <p:grpSpPr>
        <a:xfrm>
          <a:off x="0" y="0"/>
          <a:ext cx="0" cy="0"/>
          <a:chOff x="0" y="0"/>
          <a:chExt cx="0" cy="0"/>
        </a:xfrm>
      </p:grpSpPr>
      <p:sp>
        <p:nvSpPr>
          <p:cNvPr id="31" name="Google Shape;31;p82"/>
          <p:cNvSpPr txBox="1">
            <a:spLocks noGrp="1"/>
          </p:cNvSpPr>
          <p:nvPr>
            <p:ph type="title"/>
          </p:nvPr>
        </p:nvSpPr>
        <p:spPr>
          <a:xfrm>
            <a:off x="2121840" y="3583006"/>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BB673"/>
              </a:buClr>
              <a:buSzPts val="9600"/>
              <a:buFont typeface="Gill Sans"/>
              <a:buNone/>
              <a:defRPr sz="9600" b="0" i="0" u="none" strike="noStrike" cap="none">
                <a:solidFill>
                  <a:srgbClr val="2BB673"/>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32" name="Google Shape;32;p82"/>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33" name="Google Shape;33;p82"/>
          <p:cNvSpPr txBox="1">
            <a:spLocks noGrp="1"/>
          </p:cNvSpPr>
          <p:nvPr>
            <p:ph type="body" idx="1"/>
          </p:nvPr>
        </p:nvSpPr>
        <p:spPr>
          <a:xfrm>
            <a:off x="2120900" y="7134226"/>
            <a:ext cx="20915312" cy="551180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4" name="Google Shape;34;p82"/>
          <p:cNvSpPr txBox="1">
            <a:spLocks noGrp="1"/>
          </p:cNvSpPr>
          <p:nvPr>
            <p:ph type="body" idx="2"/>
          </p:nvPr>
        </p:nvSpPr>
        <p:spPr>
          <a:xfrm>
            <a:off x="2120172" y="2594297"/>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315566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LANK" preserve="1" userDrawn="1">
  <p:cSld name="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1380894"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41127141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preserve="1" userDrawn="1">
  <p:cSld name="1_BLANK">
    <p:spTree>
      <p:nvGrpSpPr>
        <p:cNvPr id="1" name="Shape 35"/>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64663C4-A5E8-8443-8475-8F4C97CCF272}"/>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sp>
        <p:nvSpPr>
          <p:cNvPr id="2" name="Rectangle 1">
            <a:extLst>
              <a:ext uri="{FF2B5EF4-FFF2-40B4-BE49-F238E27FC236}">
                <a16:creationId xmlns:a16="http://schemas.microsoft.com/office/drawing/2014/main" id="{ED5CB651-4C78-DC4C-9104-873DDB9DD3B3}"/>
              </a:ext>
            </a:extLst>
          </p:cNvPr>
          <p:cNvSpPr/>
          <p:nvPr userDrawn="1"/>
        </p:nvSpPr>
        <p:spPr>
          <a:xfrm>
            <a:off x="-4499812" y="0"/>
            <a:ext cx="4499812"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b="0" i="0" dirty="0">
              <a:latin typeface="Gill Sans MT" panose="020B0502020104020203" pitchFamily="34" charset="77"/>
            </a:endParaRP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0521782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Group 3" preserve="1">
  <p:cSld name="Group 3">
    <p:spTree>
      <p:nvGrpSpPr>
        <p:cNvPr id="1" name="Shape 36"/>
        <p:cNvGrpSpPr/>
        <p:nvPr/>
      </p:nvGrpSpPr>
      <p:grpSpPr>
        <a:xfrm>
          <a:off x="0" y="0"/>
          <a:ext cx="0" cy="0"/>
          <a:chOff x="0" y="0"/>
          <a:chExt cx="0" cy="0"/>
        </a:xfrm>
      </p:grpSpPr>
      <p:sp>
        <p:nvSpPr>
          <p:cNvPr id="37" name="Google Shape;37;p84"/>
          <p:cNvSpPr txBox="1">
            <a:spLocks noGrp="1"/>
          </p:cNvSpPr>
          <p:nvPr>
            <p:ph type="title"/>
          </p:nvPr>
        </p:nvSpPr>
        <p:spPr>
          <a:xfrm>
            <a:off x="2121840" y="2279414"/>
            <a:ext cx="16482720"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grpSp>
        <p:nvGrpSpPr>
          <p:cNvPr id="38" name="Google Shape;38;p84"/>
          <p:cNvGrpSpPr/>
          <p:nvPr/>
        </p:nvGrpSpPr>
        <p:grpSpPr>
          <a:xfrm>
            <a:off x="2626554" y="4538631"/>
            <a:ext cx="8521696" cy="8552094"/>
            <a:chOff x="0" y="0"/>
            <a:chExt cx="6186406" cy="8552092"/>
          </a:xfrm>
        </p:grpSpPr>
        <p:sp>
          <p:nvSpPr>
            <p:cNvPr id="39" name="Google Shape;39;p84"/>
            <p:cNvSpPr/>
            <p:nvPr/>
          </p:nvSpPr>
          <p:spPr>
            <a:xfrm>
              <a:off x="0" y="0"/>
              <a:ext cx="6186406" cy="8552092"/>
            </a:xfrm>
            <a:prstGeom prst="rect">
              <a:avLst/>
            </a:prstGeom>
            <a:noFill/>
            <a:ln w="508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0" name="Google Shape;40;p84"/>
            <p:cNvSpPr/>
            <p:nvPr/>
          </p:nvSpPr>
          <p:spPr>
            <a:xfrm>
              <a:off x="435030" y="1016862"/>
              <a:ext cx="5103661" cy="790601"/>
            </a:xfrm>
            <a:prstGeom prst="roundRect">
              <a:avLst>
                <a:gd name="adj" fmla="val 50000"/>
              </a:avLst>
            </a:prstGeom>
            <a:solidFill>
              <a:srgbClr val="009457"/>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grpSp>
        <p:nvGrpSpPr>
          <p:cNvPr id="41" name="Google Shape;41;p84"/>
          <p:cNvGrpSpPr/>
          <p:nvPr/>
        </p:nvGrpSpPr>
        <p:grpSpPr>
          <a:xfrm>
            <a:off x="12285208" y="4456251"/>
            <a:ext cx="8521696" cy="8552094"/>
            <a:chOff x="0" y="0"/>
            <a:chExt cx="6186406" cy="8552092"/>
          </a:xfrm>
        </p:grpSpPr>
        <p:sp>
          <p:nvSpPr>
            <p:cNvPr id="42" name="Google Shape;42;p84"/>
            <p:cNvSpPr/>
            <p:nvPr/>
          </p:nvSpPr>
          <p:spPr>
            <a:xfrm>
              <a:off x="0" y="0"/>
              <a:ext cx="6186406" cy="8552092"/>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647715" y="1066832"/>
              <a:ext cx="4890976" cy="790601"/>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grpSp>
      <p:sp>
        <p:nvSpPr>
          <p:cNvPr id="44" name="Google Shape;44;p84"/>
          <p:cNvSpPr txBox="1">
            <a:spLocks noGrp="1"/>
          </p:cNvSpPr>
          <p:nvPr>
            <p:ph type="body" idx="1"/>
          </p:nvPr>
        </p:nvSpPr>
        <p:spPr>
          <a:xfrm>
            <a:off x="13177429"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p:ph type="body" idx="2"/>
          </p:nvPr>
        </p:nvSpPr>
        <p:spPr>
          <a:xfrm>
            <a:off x="3448019"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p:ph type="body" idx="3"/>
          </p:nvPr>
        </p:nvSpPr>
        <p:spPr>
          <a:xfrm>
            <a:off x="3917079"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p:ph type="body" idx="4"/>
          </p:nvPr>
        </p:nvSpPr>
        <p:spPr>
          <a:xfrm>
            <a:off x="13646489" y="5742931"/>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5640457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Group 3" preserve="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916337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Group 3" preserve="1" userDrawn="1">
  <p:cSld name="1_Group 3">
    <p:spTree>
      <p:nvGrpSpPr>
        <p:cNvPr id="1" name="Shape 36"/>
        <p:cNvGrpSpPr/>
        <p:nvPr/>
      </p:nvGrpSpPr>
      <p:grpSpPr>
        <a:xfrm>
          <a:off x="0" y="0"/>
          <a:ext cx="0" cy="0"/>
          <a:chOff x="0" y="0"/>
          <a:chExt cx="0" cy="0"/>
        </a:xfrm>
      </p:grpSpPr>
      <p:sp>
        <p:nvSpPr>
          <p:cNvPr id="15" name="Rounded Rectangle 14">
            <a:extLst>
              <a:ext uri="{FF2B5EF4-FFF2-40B4-BE49-F238E27FC236}">
                <a16:creationId xmlns:a16="http://schemas.microsoft.com/office/drawing/2014/main" id="{65FDA49A-6DF6-1A48-B642-0926A2CE038D}"/>
              </a:ext>
            </a:extLst>
          </p:cNvPr>
          <p:cNvSpPr/>
          <p:nvPr userDrawn="1"/>
        </p:nvSpPr>
        <p:spPr>
          <a:xfrm>
            <a:off x="12571803" y="4538630"/>
            <a:ext cx="8592450" cy="8552092"/>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14" name="Rounded Rectangle 13">
            <a:extLst>
              <a:ext uri="{FF2B5EF4-FFF2-40B4-BE49-F238E27FC236}">
                <a16:creationId xmlns:a16="http://schemas.microsoft.com/office/drawing/2014/main" id="{C892A157-C8E9-1849-A063-64E281EB040A}"/>
              </a:ext>
            </a:extLst>
          </p:cNvPr>
          <p:cNvSpPr/>
          <p:nvPr userDrawn="1"/>
        </p:nvSpPr>
        <p:spPr>
          <a:xfrm>
            <a:off x="2842395" y="4538630"/>
            <a:ext cx="8592450" cy="8552092"/>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825500" rtl="0" eaLnBrk="1" fontAlgn="auto" latinLnBrk="0" hangingPunct="0">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FFFFFF"/>
              </a:solidFill>
              <a:effectLst/>
              <a:uLnTx/>
              <a:uFillTx/>
              <a:latin typeface="Gill Sans MT" panose="020B0502020104020203"/>
              <a:ea typeface="+mn-ea"/>
              <a:cs typeface="+mn-cs"/>
              <a:sym typeface="PT Sans"/>
            </a:endParaRPr>
          </a:p>
        </p:txBody>
      </p:sp>
      <p:sp>
        <p:nvSpPr>
          <p:cNvPr id="37" name="Google Shape;37;p84"/>
          <p:cNvSpPr txBox="1">
            <a:spLocks noGrp="1"/>
          </p:cNvSpPr>
          <p:nvPr>
            <p:ph type="title"/>
          </p:nvPr>
        </p:nvSpPr>
        <p:spPr>
          <a:xfrm>
            <a:off x="3950642" y="1723364"/>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40" name="Google Shape;40;p84"/>
          <p:cNvSpPr/>
          <p:nvPr/>
        </p:nvSpPr>
        <p:spPr>
          <a:xfrm>
            <a:off x="3477020" y="5555493"/>
            <a:ext cx="703022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3" name="Google Shape;43;p84"/>
          <p:cNvSpPr/>
          <p:nvPr/>
        </p:nvSpPr>
        <p:spPr>
          <a:xfrm>
            <a:off x="13499401" y="5523083"/>
            <a:ext cx="6737258" cy="790602"/>
          </a:xfrm>
          <a:prstGeom prst="roundRect">
            <a:avLst>
              <a:gd name="adj" fmla="val 50000"/>
            </a:avLst>
          </a:prstGeom>
          <a:solidFill>
            <a:srgbClr val="FFFFFF"/>
          </a:solidFill>
          <a:ln w="38100" cap="flat" cmpd="sng">
            <a:no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44" name="Google Shape;44;p84"/>
          <p:cNvSpPr txBox="1">
            <a:spLocks noGrp="1"/>
          </p:cNvSpPr>
          <p:nvPr userDrawn="1">
            <p:ph type="body" idx="1"/>
          </p:nvPr>
        </p:nvSpPr>
        <p:spPr>
          <a:xfrm>
            <a:off x="13499401" y="7116875"/>
            <a:ext cx="6737258" cy="5253038"/>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5" name="Google Shape;45;p84"/>
          <p:cNvSpPr txBox="1">
            <a:spLocks noGrp="1"/>
          </p:cNvSpPr>
          <p:nvPr userDrawn="1">
            <p:ph type="body" idx="2"/>
          </p:nvPr>
        </p:nvSpPr>
        <p:spPr>
          <a:xfrm>
            <a:off x="3769991" y="7091891"/>
            <a:ext cx="6737258" cy="1700334"/>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57200" algn="l" rtl="0">
              <a:lnSpc>
                <a:spcPct val="90000"/>
              </a:lnSpc>
              <a:spcBef>
                <a:spcPts val="0"/>
              </a:spcBef>
              <a:spcAft>
                <a:spcPts val="0"/>
              </a:spcAft>
              <a:buClr>
                <a:srgbClr val="515257"/>
              </a:buClr>
              <a:buSzPts val="3600"/>
              <a:buFont typeface="Gill San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54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6" name="Google Shape;46;p84"/>
          <p:cNvSpPr txBox="1">
            <a:spLocks noGrp="1"/>
          </p:cNvSpPr>
          <p:nvPr userDrawn="1">
            <p:ph type="body" idx="3"/>
          </p:nvPr>
        </p:nvSpPr>
        <p:spPr>
          <a:xfrm>
            <a:off x="4239051" y="5698465"/>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47" name="Google Shape;47;p84"/>
          <p:cNvSpPr txBox="1">
            <a:spLocks noGrp="1"/>
          </p:cNvSpPr>
          <p:nvPr userDrawn="1">
            <p:ph type="body" idx="4"/>
          </p:nvPr>
        </p:nvSpPr>
        <p:spPr>
          <a:xfrm>
            <a:off x="13968461" y="5666053"/>
            <a:ext cx="579913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chemeClr val="bg1">
                    <a:lumMod val="50000"/>
                  </a:schemeClr>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cxnSp>
        <p:nvCxnSpPr>
          <p:cNvPr id="13" name="Straight Connector 12">
            <a:extLst>
              <a:ext uri="{FF2B5EF4-FFF2-40B4-BE49-F238E27FC236}">
                <a16:creationId xmlns:a16="http://schemas.microsoft.com/office/drawing/2014/main" id="{8BD88121-7C76-624A-8BB7-E0FA18057111}"/>
              </a:ext>
            </a:extLst>
          </p:cNvPr>
          <p:cNvCxnSpPr>
            <a:cxnSpLocks/>
          </p:cNvCxnSpPr>
          <p:nvPr userDrawn="1"/>
        </p:nvCxnSpPr>
        <p:spPr>
          <a:xfrm>
            <a:off x="9636348" y="3392656"/>
            <a:ext cx="5111308" cy="0"/>
          </a:xfrm>
          <a:prstGeom prst="line">
            <a:avLst/>
          </a:prstGeom>
          <a:ln w="38100">
            <a:solidFill>
              <a:srgbClr val="1E9457"/>
            </a:solidFill>
          </a:ln>
        </p:spPr>
        <p:style>
          <a:lnRef idx="1">
            <a:schemeClr val="accent1"/>
          </a:lnRef>
          <a:fillRef idx="0">
            <a:schemeClr val="accent1"/>
          </a:fillRef>
          <a:effectRef idx="0">
            <a:schemeClr val="accent1"/>
          </a:effectRef>
          <a:fontRef idx="minor">
            <a:schemeClr val="tx1"/>
          </a:fontRef>
        </p:style>
      </p:cxnSp>
      <p:sp>
        <p:nvSpPr>
          <p:cNvPr id="3" name="Picture Placeholder 2">
            <a:extLst>
              <a:ext uri="{FF2B5EF4-FFF2-40B4-BE49-F238E27FC236}">
                <a16:creationId xmlns:a16="http://schemas.microsoft.com/office/drawing/2014/main" id="{F06D7648-78C7-0F43-BB8E-4CF6CECA30F6}"/>
              </a:ext>
            </a:extLst>
          </p:cNvPr>
          <p:cNvSpPr>
            <a:spLocks noGrp="1"/>
          </p:cNvSpPr>
          <p:nvPr>
            <p:ph type="pic" sz="quarter" idx="10"/>
          </p:nvPr>
        </p:nvSpPr>
        <p:spPr>
          <a:xfrm>
            <a:off x="3657600" y="9328248"/>
            <a:ext cx="6849648" cy="3226452"/>
          </a:xfrm>
          <a:prstGeom prst="roundRect">
            <a:avLst/>
          </a:prstGeom>
        </p:spPr>
        <p:txBody>
          <a:bodyPr/>
          <a:lstStyle>
            <a:lvl1pPr>
              <a:defRPr b="0" i="0">
                <a:latin typeface="Gill Sans MT" panose="020B0502020104020203" pitchFamily="34" charset="77"/>
              </a:defRPr>
            </a:lvl1pPr>
          </a:lstStyle>
          <a:p>
            <a:endParaRPr lang="en-US" dirty="0"/>
          </a:p>
        </p:txBody>
      </p:sp>
      <p:pic>
        <p:nvPicPr>
          <p:cNvPr id="16" name="Picture 1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40814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matchingName="Content 2" preserve="1" userDrawn="1">
  <p:cSld name="2_Content 2">
    <p:bg>
      <p:bgPr>
        <a:solidFill>
          <a:schemeClr val="bg1">
            <a:lumMod val="50000"/>
          </a:schemeClr>
        </a:solidFill>
        <a:effectLst/>
      </p:bgPr>
    </p:bg>
    <p:spTree>
      <p:nvGrpSpPr>
        <p:cNvPr id="1" name="Shape 20"/>
        <p:cNvGrpSpPr/>
        <p:nvPr/>
      </p:nvGrpSpPr>
      <p:grpSpPr>
        <a:xfrm>
          <a:off x="0" y="0"/>
          <a:ext cx="0" cy="0"/>
          <a:chOff x="0" y="0"/>
          <a:chExt cx="0" cy="0"/>
        </a:xfrm>
      </p:grpSpPr>
      <p:sp>
        <p:nvSpPr>
          <p:cNvPr id="21" name="Google Shape;21;p80"/>
          <p:cNvSpPr>
            <a:spLocks noGrp="1"/>
          </p:cNvSpPr>
          <p:nvPr>
            <p:ph type="pic" idx="2"/>
          </p:nvPr>
        </p:nvSpPr>
        <p:spPr>
          <a:xfrm>
            <a:off x="2362401" y="0"/>
            <a:ext cx="7031038" cy="1371600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2" name="Google Shape;22;p80"/>
          <p:cNvSpPr txBox="1">
            <a:spLocks noGrp="1"/>
          </p:cNvSpPr>
          <p:nvPr>
            <p:ph type="title"/>
          </p:nvPr>
        </p:nvSpPr>
        <p:spPr>
          <a:xfrm>
            <a:off x="12056228" y="1646132"/>
            <a:ext cx="11610596"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2CB772"/>
              </a:buClr>
              <a:buSzPts val="8800"/>
              <a:buFont typeface="Gill Sans"/>
              <a:buNone/>
              <a:defRPr sz="88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3" name="Google Shape;23;p80"/>
          <p:cNvSpPr/>
          <p:nvPr userDrawn="1"/>
        </p:nvSpPr>
        <p:spPr>
          <a:xfrm>
            <a:off x="2362401" y="-1"/>
            <a:ext cx="7030802" cy="13716002"/>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24" name="Google Shape;24;p80"/>
          <p:cNvSpPr txBox="1">
            <a:spLocks noGrp="1"/>
          </p:cNvSpPr>
          <p:nvPr>
            <p:ph type="body" idx="1"/>
          </p:nvPr>
        </p:nvSpPr>
        <p:spPr>
          <a:xfrm>
            <a:off x="12079846" y="4996376"/>
            <a:ext cx="10959448" cy="6919912"/>
          </a:xfrm>
          <a:prstGeom prst="rect">
            <a:avLst/>
          </a:prstGeom>
          <a:noFill/>
          <a:ln>
            <a:noFill/>
          </a:ln>
        </p:spPr>
        <p:txBody>
          <a:bodyPr spcFirstLastPara="1" wrap="square" lIns="91425" tIns="45700" rIns="91425" bIns="45700" anchor="t" anchorCtr="0">
            <a:normAutofit/>
          </a:bodyPr>
          <a:lstStyle>
            <a:lvl1pPr marL="457200" marR="0" lvl="0" indent="-482600" algn="just" rtl="0">
              <a:lnSpc>
                <a:spcPct val="100000"/>
              </a:lnSpc>
              <a:spcBef>
                <a:spcPts val="0"/>
              </a:spcBef>
              <a:spcAft>
                <a:spcPts val="0"/>
              </a:spcAft>
              <a:buClr>
                <a:srgbClr val="393941"/>
              </a:buClr>
              <a:buSzPts val="4000"/>
              <a:buFont typeface="Arial"/>
              <a:buChar char="•"/>
              <a:defRPr sz="40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2pPr>
            <a:lvl3pPr marL="1371600" marR="0" lvl="2"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3pPr>
            <a:lvl4pPr marL="1828800" marR="0" lvl="3"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4pPr>
            <a:lvl5pPr marL="2286000" marR="0" lvl="4" indent="-482600" algn="just" rtl="0">
              <a:lnSpc>
                <a:spcPct val="100000"/>
              </a:lnSpc>
              <a:spcBef>
                <a:spcPts val="0"/>
              </a:spcBef>
              <a:spcAft>
                <a:spcPts val="0"/>
              </a:spcAft>
              <a:buClr>
                <a:srgbClr val="393941"/>
              </a:buClr>
              <a:buSzPts val="4000"/>
              <a:buFont typeface="Arial"/>
              <a:buChar char="•"/>
              <a:defRPr sz="40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5" name="Google Shape;25;p80"/>
          <p:cNvSpPr txBox="1">
            <a:spLocks noGrp="1"/>
          </p:cNvSpPr>
          <p:nvPr>
            <p:ph type="body" idx="3"/>
          </p:nvPr>
        </p:nvSpPr>
        <p:spPr>
          <a:xfrm>
            <a:off x="12056230" y="777435"/>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FFFF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 name="Picture Placeholder 13">
            <a:extLst>
              <a:ext uri="{FF2B5EF4-FFF2-40B4-BE49-F238E27FC236}">
                <a16:creationId xmlns:a16="http://schemas.microsoft.com/office/drawing/2014/main" id="{F487B83B-FD09-4E45-A57E-C62ED926D112}"/>
              </a:ext>
            </a:extLst>
          </p:cNvPr>
          <p:cNvSpPr>
            <a:spLocks noGrp="1"/>
          </p:cNvSpPr>
          <p:nvPr>
            <p:ph type="pic" sz="quarter" idx="10"/>
          </p:nvPr>
        </p:nvSpPr>
        <p:spPr>
          <a:xfrm>
            <a:off x="4873725" y="3446449"/>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txBody>
          <a:bodyPr wrap="square">
            <a:noAutofit/>
          </a:bodyPr>
          <a:lstStyle>
            <a:lvl1pPr>
              <a:defRPr b="0" i="0">
                <a:latin typeface="Gill Sans MT" panose="020B0502020104020203" pitchFamily="34" charset="77"/>
              </a:defRPr>
            </a:lvl1pPr>
          </a:lstStyle>
          <a:p>
            <a:endParaRPr lang="en-US"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17913148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ext-Heavy 5" preserve="1">
  <p:cSld name="Text-Heavy 5">
    <p:spTree>
      <p:nvGrpSpPr>
        <p:cNvPr id="1" name="Shape 48"/>
        <p:cNvGrpSpPr/>
        <p:nvPr/>
      </p:nvGrpSpPr>
      <p:grpSpPr>
        <a:xfrm>
          <a:off x="0" y="0"/>
          <a:ext cx="0" cy="0"/>
          <a:chOff x="0" y="0"/>
          <a:chExt cx="0" cy="0"/>
        </a:xfrm>
      </p:grpSpPr>
      <p:sp>
        <p:nvSpPr>
          <p:cNvPr id="49" name="Google Shape;49;p85"/>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50" name="Google Shape;50;p85"/>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1" name="Google Shape;51;p85"/>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2" name="Google Shape;52;p85"/>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3" name="Google Shape;53;p85"/>
          <p:cNvSpPr>
            <a:spLocks noGrp="1"/>
          </p:cNvSpPr>
          <p:nvPr>
            <p:ph type="pic" idx="4"/>
          </p:nvPr>
        </p:nvSpPr>
        <p:spPr>
          <a:xfrm>
            <a:off x="2362201" y="1"/>
            <a:ext cx="7031038" cy="1374775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4" name="Google Shape;54;p85"/>
          <p:cNvSpPr/>
          <p:nvPr/>
        </p:nvSpPr>
        <p:spPr>
          <a:xfrm>
            <a:off x="2362401" y="-164405"/>
            <a:ext cx="7030802" cy="13982006"/>
          </a:xfrm>
          <a:prstGeom prst="rect">
            <a:avLst/>
          </a:prstGeom>
          <a:solidFill>
            <a:srgbClr val="009457">
              <a:alpha val="67843"/>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7622677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Group 2" preserve="1">
  <p:cSld name="Group 2">
    <p:spTree>
      <p:nvGrpSpPr>
        <p:cNvPr id="1" name="Shape 55"/>
        <p:cNvGrpSpPr/>
        <p:nvPr/>
      </p:nvGrpSpPr>
      <p:grpSpPr>
        <a:xfrm>
          <a:off x="0" y="0"/>
          <a:ext cx="0" cy="0"/>
          <a:chOff x="0" y="0"/>
          <a:chExt cx="0" cy="0"/>
        </a:xfrm>
      </p:grpSpPr>
      <p:sp>
        <p:nvSpPr>
          <p:cNvPr id="56" name="Google Shape;56;p86"/>
          <p:cNvSpPr txBox="1">
            <a:spLocks noGrp="1"/>
          </p:cNvSpPr>
          <p:nvPr>
            <p:ph type="sldNum" idx="12"/>
          </p:nvPr>
        </p:nvSpPr>
        <p:spPr>
          <a:xfrm>
            <a:off x="11971114" y="11525250"/>
            <a:ext cx="432248" cy="815608"/>
          </a:xfrm>
          <a:prstGeom prst="rect">
            <a:avLst/>
          </a:prstGeom>
          <a:noFill/>
          <a:ln>
            <a:noFill/>
          </a:ln>
        </p:spPr>
        <p:txBody>
          <a:bodyPr spcFirstLastPara="1" wrap="square" lIns="38100" tIns="38100" rIns="38100" bIns="38100" anchor="t" anchorCtr="0">
            <a:spAutoFit/>
          </a:bodyPr>
          <a:lstStyle>
            <a:lvl1pPr marL="0" lvl="0"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1pPr>
            <a:lvl2pPr marL="0" lvl="1"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2pPr>
            <a:lvl3pPr marL="0" lvl="2"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3pPr>
            <a:lvl4pPr marL="0" lvl="3"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4pPr>
            <a:lvl5pPr marL="0" lvl="4"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5pPr>
            <a:lvl6pPr marL="0" lvl="5"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6pPr>
            <a:lvl7pPr marL="0" lvl="6"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7pPr>
            <a:lvl8pPr marL="0" lvl="7"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8pPr>
            <a:lvl9pPr marL="0" lvl="8" indent="0" algn="ctr">
              <a:lnSpc>
                <a:spcPct val="100000"/>
              </a:lnSpc>
              <a:spcBef>
                <a:spcPts val="0"/>
              </a:spcBef>
              <a:spcAft>
                <a:spcPts val="0"/>
              </a:spcAft>
              <a:buClr>
                <a:srgbClr val="FFFFFF"/>
              </a:buClr>
              <a:buSzPts val="2400"/>
              <a:buFont typeface="Roboto"/>
              <a:buNone/>
              <a:defRPr sz="2400" cap="none">
                <a:solidFill>
                  <a:srgbClr val="FFFFFF"/>
                </a:solidFill>
                <a:latin typeface="Roboto"/>
                <a:ea typeface="Roboto"/>
                <a:cs typeface="Roboto"/>
                <a:sym typeface="Roboto"/>
              </a:defRPr>
            </a:lvl9pPr>
          </a:lstStyle>
          <a:p>
            <a:fld id="{00000000-1234-1234-1234-123412341234}" type="slidenum">
              <a:rPr lang="en-US" smtClean="0"/>
              <a:pPr/>
              <a:t>‹#›</a:t>
            </a:fld>
            <a:endParaRPr lang="en-US"/>
          </a:p>
        </p:txBody>
      </p:sp>
      <p:sp>
        <p:nvSpPr>
          <p:cNvPr id="57" name="Google Shape;57;p86"/>
          <p:cNvSpPr txBox="1"/>
          <p:nvPr/>
        </p:nvSpPr>
        <p:spPr>
          <a:xfrm>
            <a:off x="11971114" y="11525250"/>
            <a:ext cx="43224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58" name="Google Shape;58;p86"/>
          <p:cNvSpPr/>
          <p:nvPr/>
        </p:nvSpPr>
        <p:spPr>
          <a:xfrm>
            <a:off x="2860049" y="4520277"/>
            <a:ext cx="2827058" cy="2827058"/>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dirty="0">
              <a:solidFill>
                <a:srgbClr val="FFFFFF"/>
              </a:solidFill>
              <a:latin typeface="Gill Sans MT" panose="020B0502020104020203" pitchFamily="34" charset="77"/>
              <a:ea typeface="Gill Sans"/>
              <a:cs typeface="Gill Sans"/>
              <a:sym typeface="Gill Sans"/>
            </a:endParaRPr>
          </a:p>
        </p:txBody>
      </p:sp>
      <p:sp>
        <p:nvSpPr>
          <p:cNvPr id="59" name="Google Shape;59;p86"/>
          <p:cNvSpPr/>
          <p:nvPr/>
        </p:nvSpPr>
        <p:spPr>
          <a:xfrm>
            <a:off x="186968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0" name="Google Shape;60;p86"/>
          <p:cNvSpPr/>
          <p:nvPr/>
        </p:nvSpPr>
        <p:spPr>
          <a:xfrm>
            <a:off x="8138998" y="4596476"/>
            <a:ext cx="2827056"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1" name="Google Shape;61;p86"/>
          <p:cNvSpPr/>
          <p:nvPr/>
        </p:nvSpPr>
        <p:spPr>
          <a:xfrm>
            <a:off x="13417947" y="4596476"/>
            <a:ext cx="2827058" cy="2827056"/>
          </a:xfrm>
          <a:prstGeom prst="ellipse">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3000"/>
              <a:buFont typeface="Helvetica Neue Light"/>
              <a:buNone/>
            </a:pPr>
            <a:endParaRPr sz="3000" b="0" i="0" u="none" strike="noStrike" cap="none">
              <a:solidFill>
                <a:srgbClr val="FFFFFF"/>
              </a:solidFill>
              <a:latin typeface="Helvetica Neue Light"/>
              <a:ea typeface="Helvetica Neue Light"/>
              <a:cs typeface="Helvetica Neue Light"/>
              <a:sym typeface="Helvetica Neue Light"/>
            </a:endParaRPr>
          </a:p>
        </p:txBody>
      </p:sp>
      <p:sp>
        <p:nvSpPr>
          <p:cNvPr id="62" name="Google Shape;62;p86"/>
          <p:cNvSpPr>
            <a:spLocks noGrp="1"/>
          </p:cNvSpPr>
          <p:nvPr>
            <p:ph type="pic" idx="2"/>
          </p:nvPr>
        </p:nvSpPr>
        <p:spPr>
          <a:xfrm>
            <a:off x="286067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3" name="Google Shape;63;p86"/>
          <p:cNvSpPr>
            <a:spLocks noGrp="1"/>
          </p:cNvSpPr>
          <p:nvPr>
            <p:ph type="pic" idx="3"/>
          </p:nvPr>
        </p:nvSpPr>
        <p:spPr>
          <a:xfrm>
            <a:off x="8140305"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4" name="Google Shape;64;p86"/>
          <p:cNvSpPr>
            <a:spLocks noGrp="1"/>
          </p:cNvSpPr>
          <p:nvPr>
            <p:ph type="pic" idx="4"/>
          </p:nvPr>
        </p:nvSpPr>
        <p:spPr>
          <a:xfrm>
            <a:off x="13419253"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5" name="Google Shape;65;p86"/>
          <p:cNvSpPr>
            <a:spLocks noGrp="1"/>
          </p:cNvSpPr>
          <p:nvPr>
            <p:ph type="pic" idx="5"/>
          </p:nvPr>
        </p:nvSpPr>
        <p:spPr>
          <a:xfrm>
            <a:off x="18696897" y="4595815"/>
            <a:ext cx="2825750" cy="282733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6" name="Google Shape;66;p86"/>
          <p:cNvSpPr txBox="1">
            <a:spLocks noGrp="1"/>
          </p:cNvSpPr>
          <p:nvPr>
            <p:ph type="body" idx="1"/>
          </p:nvPr>
        </p:nvSpPr>
        <p:spPr>
          <a:xfrm>
            <a:off x="21556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7" name="Google Shape;67;p86"/>
          <p:cNvSpPr txBox="1">
            <a:spLocks noGrp="1"/>
          </p:cNvSpPr>
          <p:nvPr>
            <p:ph type="body" idx="6"/>
          </p:nvPr>
        </p:nvSpPr>
        <p:spPr>
          <a:xfrm>
            <a:off x="7434590"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8" name="Google Shape;68;p86"/>
          <p:cNvSpPr txBox="1">
            <a:spLocks noGrp="1"/>
          </p:cNvSpPr>
          <p:nvPr>
            <p:ph type="body" idx="7"/>
          </p:nvPr>
        </p:nvSpPr>
        <p:spPr>
          <a:xfrm>
            <a:off x="12713544"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69" name="Google Shape;69;p86"/>
          <p:cNvSpPr txBox="1">
            <a:spLocks noGrp="1"/>
          </p:cNvSpPr>
          <p:nvPr>
            <p:ph type="body" idx="8"/>
          </p:nvPr>
        </p:nvSpPr>
        <p:spPr>
          <a:xfrm>
            <a:off x="17992516" y="8903599"/>
            <a:ext cx="4235868" cy="43164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2pPr>
            <a:lvl3pPr marL="1371600" marR="0" lvl="2"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3pPr>
            <a:lvl4pPr marL="1828800" marR="0" lvl="3"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4pPr>
            <a:lvl5pPr marL="2286000" marR="0" lvl="4" indent="-228600" algn="ctr" rtl="0">
              <a:lnSpc>
                <a:spcPct val="100000"/>
              </a:lnSpc>
              <a:spcBef>
                <a:spcPts val="0"/>
              </a:spcBef>
              <a:spcAft>
                <a:spcPts val="0"/>
              </a:spcAft>
              <a:buClr>
                <a:srgbClr val="515257"/>
              </a:buClr>
              <a:buSzPts val="4000"/>
              <a:buFont typeface="Gill Sans"/>
              <a:buNone/>
              <a:defRPr sz="40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0" name="Google Shape;70;p86"/>
          <p:cNvSpPr txBox="1">
            <a:spLocks noGrp="1"/>
          </p:cNvSpPr>
          <p:nvPr>
            <p:ph type="body" idx="9"/>
          </p:nvPr>
        </p:nvSpPr>
        <p:spPr>
          <a:xfrm>
            <a:off x="2155616"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1" name="Google Shape;71;p86"/>
          <p:cNvSpPr txBox="1">
            <a:spLocks noGrp="1"/>
          </p:cNvSpPr>
          <p:nvPr>
            <p:ph type="body" idx="13"/>
          </p:nvPr>
        </p:nvSpPr>
        <p:spPr>
          <a:xfrm>
            <a:off x="7434590"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2" name="Google Shape;72;p86"/>
          <p:cNvSpPr txBox="1">
            <a:spLocks noGrp="1"/>
          </p:cNvSpPr>
          <p:nvPr>
            <p:ph type="body" idx="14"/>
          </p:nvPr>
        </p:nvSpPr>
        <p:spPr>
          <a:xfrm>
            <a:off x="12713544"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3" name="Google Shape;73;p86"/>
          <p:cNvSpPr txBox="1">
            <a:spLocks noGrp="1"/>
          </p:cNvSpPr>
          <p:nvPr>
            <p:ph type="body" idx="15"/>
          </p:nvPr>
        </p:nvSpPr>
        <p:spPr>
          <a:xfrm>
            <a:off x="17991838" y="8020327"/>
            <a:ext cx="4235868" cy="504658"/>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93941"/>
              </a:buClr>
              <a:buSzPts val="3200"/>
              <a:buFont typeface="Gill Sans"/>
              <a:buNone/>
              <a:defRPr sz="32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4" name="Google Shape;74;p86"/>
          <p:cNvSpPr txBox="1">
            <a:spLocks noGrp="1"/>
          </p:cNvSpPr>
          <p:nvPr>
            <p:ph type="title"/>
          </p:nvPr>
        </p:nvSpPr>
        <p:spPr>
          <a:xfrm>
            <a:off x="2121841" y="2408765"/>
            <a:ext cx="19402114" cy="1438518"/>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21" name="Picture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985484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ext-Heavy 4" preserve="1">
  <p:cSld name="Text-Heavy 4">
    <p:spTree>
      <p:nvGrpSpPr>
        <p:cNvPr id="1" name="Shape 75"/>
        <p:cNvGrpSpPr/>
        <p:nvPr/>
      </p:nvGrpSpPr>
      <p:grpSpPr>
        <a:xfrm>
          <a:off x="0" y="0"/>
          <a:ext cx="0" cy="0"/>
          <a:chOff x="0" y="0"/>
          <a:chExt cx="0" cy="0"/>
        </a:xfrm>
      </p:grpSpPr>
      <p:sp>
        <p:nvSpPr>
          <p:cNvPr id="76" name="Google Shape;76;p87"/>
          <p:cNvSpPr/>
          <p:nvPr/>
        </p:nvSpPr>
        <p:spPr>
          <a:xfrm>
            <a:off x="2362401" y="-16264"/>
            <a:ext cx="7030802" cy="13748528"/>
          </a:xfrm>
          <a:prstGeom prst="rect">
            <a:avLst/>
          </a:pr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77" name="Google Shape;77;p87"/>
          <p:cNvSpPr txBox="1">
            <a:spLocks noGrp="1"/>
          </p:cNvSpPr>
          <p:nvPr>
            <p:ph type="body" idx="1"/>
          </p:nvPr>
        </p:nvSpPr>
        <p:spPr>
          <a:xfrm>
            <a:off x="10534174" y="2013138"/>
            <a:ext cx="3571876" cy="58737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2400"/>
              <a:buFont typeface="Gill Sans"/>
              <a:buNone/>
              <a:defRPr sz="2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8" name="Google Shape;78;p87"/>
          <p:cNvSpPr txBox="1">
            <a:spLocks noGrp="1"/>
          </p:cNvSpPr>
          <p:nvPr>
            <p:ph type="body" idx="2"/>
          </p:nvPr>
        </p:nvSpPr>
        <p:spPr>
          <a:xfrm>
            <a:off x="10534174" y="2776147"/>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9" name="Google Shape;79;p87"/>
          <p:cNvSpPr txBox="1">
            <a:spLocks noGrp="1"/>
          </p:cNvSpPr>
          <p:nvPr>
            <p:ph type="body" idx="3"/>
          </p:nvPr>
        </p:nvSpPr>
        <p:spPr>
          <a:xfrm>
            <a:off x="10534263" y="6327037"/>
            <a:ext cx="11235238" cy="5229226"/>
          </a:xfrm>
          <a:prstGeom prst="rect">
            <a:avLst/>
          </a:prstGeom>
          <a:noFill/>
          <a:ln>
            <a:noFill/>
          </a:ln>
        </p:spPr>
        <p:txBody>
          <a:bodyPr spcFirstLastPara="1" wrap="square" lIns="91425" tIns="45700" rIns="91425" bIns="45700" anchor="t" anchorCtr="0">
            <a:normAutofit/>
          </a:bodyPr>
          <a:lstStyle>
            <a:lvl1pPr marL="457200" marR="0" lvl="0" indent="-228600" algn="just"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6747734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Content 5" preserve="1">
  <p:cSld name="Content 5">
    <p:spTree>
      <p:nvGrpSpPr>
        <p:cNvPr id="1" name="Shape 80"/>
        <p:cNvGrpSpPr/>
        <p:nvPr/>
      </p:nvGrpSpPr>
      <p:grpSpPr>
        <a:xfrm>
          <a:off x="0" y="0"/>
          <a:ext cx="0" cy="0"/>
          <a:chOff x="0" y="0"/>
          <a:chExt cx="0" cy="0"/>
        </a:xfrm>
      </p:grpSpPr>
      <p:sp>
        <p:nvSpPr>
          <p:cNvPr id="81" name="Google Shape;81;p91"/>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9457"/>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82" name="Google Shape;82;p91"/>
          <p:cNvSpPr>
            <a:spLocks noGrp="1"/>
          </p:cNvSpPr>
          <p:nvPr>
            <p:ph type="pic" idx="2"/>
          </p:nvPr>
        </p:nvSpPr>
        <p:spPr>
          <a:xfrm>
            <a:off x="990601" y="3268664"/>
            <a:ext cx="9432926" cy="7902576"/>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3" name="Google Shape;83;p91"/>
          <p:cNvSpPr>
            <a:spLocks noGrp="1"/>
          </p:cNvSpPr>
          <p:nvPr>
            <p:ph type="pic" idx="3"/>
          </p:nvPr>
        </p:nvSpPr>
        <p:spPr>
          <a:xfrm>
            <a:off x="990601" y="3268664"/>
            <a:ext cx="9432926" cy="7902576"/>
          </a:xfrm>
          <a:prstGeom prst="rect">
            <a:avLst/>
          </a:prstGeom>
          <a:solidFill>
            <a:schemeClr val="lt1"/>
          </a:solid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4" name="Google Shape;84;p91"/>
          <p:cNvSpPr txBox="1">
            <a:spLocks noGrp="1"/>
          </p:cNvSpPr>
          <p:nvPr>
            <p:ph type="body" idx="1"/>
          </p:nvPr>
        </p:nvSpPr>
        <p:spPr>
          <a:xfrm>
            <a:off x="12738100" y="7485065"/>
            <a:ext cx="9956800" cy="5099050"/>
          </a:xfrm>
          <a:prstGeom prst="rect">
            <a:avLst/>
          </a:prstGeom>
          <a:noFill/>
          <a:ln>
            <a:noFill/>
          </a:ln>
        </p:spPr>
        <p:txBody>
          <a:bodyPr spcFirstLastPara="1" wrap="square" lIns="91425" tIns="45700" rIns="91425" bIns="45700" anchor="t" anchorCtr="0">
            <a:normAutofit/>
          </a:bodyPr>
          <a:lstStyle>
            <a:lvl1pPr marL="457200" marR="0" lvl="0" indent="-508000" algn="just" rtl="0">
              <a:lnSpc>
                <a:spcPct val="100000"/>
              </a:lnSpc>
              <a:spcBef>
                <a:spcPts val="0"/>
              </a:spcBef>
              <a:spcAft>
                <a:spcPts val="0"/>
              </a:spcAft>
              <a:buClr>
                <a:srgbClr val="393941"/>
              </a:buClr>
              <a:buSzPts val="4400"/>
              <a:buFont typeface="Noto Sans Symbols"/>
              <a:buChar char="✔"/>
              <a:defRPr sz="44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2pPr>
            <a:lvl3pPr marL="1371600" marR="0" lvl="2"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3pPr>
            <a:lvl4pPr marL="1828800" marR="0" lvl="3"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4pPr>
            <a:lvl5pPr marL="2286000" marR="0" lvl="4" indent="-508000" algn="just" rtl="0">
              <a:lnSpc>
                <a:spcPct val="100000"/>
              </a:lnSpc>
              <a:spcBef>
                <a:spcPts val="1800"/>
              </a:spcBef>
              <a:spcAft>
                <a:spcPts val="0"/>
              </a:spcAft>
              <a:buClr>
                <a:srgbClr val="393941"/>
              </a:buClr>
              <a:buSzPts val="4400"/>
              <a:buFont typeface="Noto Sans Symbols"/>
              <a:buChar char="✔"/>
              <a:defRPr sz="4400" b="0" i="0" u="none" strike="noStrike" cap="none">
                <a:solidFill>
                  <a:srgbClr val="393941"/>
                </a:solidFill>
                <a:latin typeface="Gill Sans"/>
                <a:ea typeface="Gill Sans"/>
                <a:cs typeface="Gill Sans"/>
                <a:sym typeface="Gill Sans"/>
              </a:defRPr>
            </a:lvl5pPr>
            <a:lvl6pPr marL="2743200" marR="0" lvl="5" indent="-228600" algn="just" rtl="0">
              <a:lnSpc>
                <a:spcPct val="100000"/>
              </a:lnSpc>
              <a:spcBef>
                <a:spcPts val="180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5" name="Google Shape;85;p91"/>
          <p:cNvSpPr txBox="1">
            <a:spLocks noGrp="1"/>
          </p:cNvSpPr>
          <p:nvPr>
            <p:ph type="body" idx="4"/>
          </p:nvPr>
        </p:nvSpPr>
        <p:spPr>
          <a:xfrm>
            <a:off x="12716420" y="212374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6" name="Google Shape;86;p91"/>
          <p:cNvSpPr txBox="1">
            <a:spLocks noGrp="1"/>
          </p:cNvSpPr>
          <p:nvPr>
            <p:ph type="title"/>
          </p:nvPr>
        </p:nvSpPr>
        <p:spPr>
          <a:xfrm>
            <a:off x="12716421" y="3455236"/>
            <a:ext cx="908015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09457"/>
              </a:buClr>
              <a:buSzPts val="12000"/>
              <a:buFont typeface="Gill Sans"/>
              <a:buNone/>
              <a:defRPr sz="120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57069997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Data 1" preserve="1">
  <p:cSld name="Data 1">
    <p:spTree>
      <p:nvGrpSpPr>
        <p:cNvPr id="1" name="Shape 87"/>
        <p:cNvGrpSpPr/>
        <p:nvPr/>
      </p:nvGrpSpPr>
      <p:grpSpPr>
        <a:xfrm>
          <a:off x="0" y="0"/>
          <a:ext cx="0" cy="0"/>
          <a:chOff x="0" y="0"/>
          <a:chExt cx="0" cy="0"/>
        </a:xfrm>
      </p:grpSpPr>
      <p:sp>
        <p:nvSpPr>
          <p:cNvPr id="88" name="Google Shape;88;p92"/>
          <p:cNvSpPr>
            <a:spLocks noGrp="1"/>
          </p:cNvSpPr>
          <p:nvPr>
            <p:ph type="chart" idx="2"/>
          </p:nvPr>
        </p:nvSpPr>
        <p:spPr>
          <a:xfrm>
            <a:off x="9593264" y="1363664"/>
            <a:ext cx="13917612" cy="11329988"/>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89" name="Google Shape;89;p92"/>
          <p:cNvSpPr txBox="1">
            <a:spLocks noGrp="1"/>
          </p:cNvSpPr>
          <p:nvPr>
            <p:ph type="body" idx="1"/>
          </p:nvPr>
        </p:nvSpPr>
        <p:spPr>
          <a:xfrm>
            <a:off x="1035029" y="2923305"/>
            <a:ext cx="7309150" cy="5189538"/>
          </a:xfrm>
          <a:prstGeom prst="rect">
            <a:avLst/>
          </a:prstGeom>
          <a:noFill/>
          <a:ln>
            <a:noFill/>
          </a:ln>
        </p:spPr>
        <p:txBody>
          <a:bodyPr spcFirstLastPara="1" wrap="square" lIns="91425" tIns="45700" rIns="91425" bIns="45700" anchor="t" anchorCtr="0">
            <a:normAutofit/>
          </a:bodyPr>
          <a:lstStyle>
            <a:lvl1pPr marL="457200" marR="0" lvl="0" indent="-228600" algn="r" rtl="0">
              <a:lnSpc>
                <a:spcPct val="70000"/>
              </a:lnSpc>
              <a:spcBef>
                <a:spcPts val="0"/>
              </a:spcBef>
              <a:spcAft>
                <a:spcPts val="0"/>
              </a:spcAft>
              <a:buClr>
                <a:srgbClr val="009457"/>
              </a:buClr>
              <a:buSzPts val="8800"/>
              <a:buFont typeface="Gill Sans"/>
              <a:buNone/>
              <a:defRPr sz="8800" b="0" i="0" u="none" strike="noStrike" cap="none">
                <a:solidFill>
                  <a:srgbClr val="0094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0" name="Google Shape;90;p92"/>
          <p:cNvSpPr txBox="1">
            <a:spLocks noGrp="1"/>
          </p:cNvSpPr>
          <p:nvPr>
            <p:ph type="body" idx="3"/>
          </p:nvPr>
        </p:nvSpPr>
        <p:spPr>
          <a:xfrm>
            <a:off x="1035029" y="8631029"/>
            <a:ext cx="7309150" cy="111483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34373A"/>
              </a:buClr>
              <a:buSzPts val="3200"/>
              <a:buFont typeface="Gill Sans"/>
              <a:buNone/>
              <a:defRPr sz="3200" b="0" i="0" u="none" strike="noStrike" cap="none">
                <a:solidFill>
                  <a:srgbClr val="34373A"/>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1" name="Google Shape;91;p92"/>
          <p:cNvSpPr txBox="1">
            <a:spLocks noGrp="1"/>
          </p:cNvSpPr>
          <p:nvPr>
            <p:ph type="body" idx="4"/>
          </p:nvPr>
        </p:nvSpPr>
        <p:spPr>
          <a:xfrm>
            <a:off x="1035029" y="10178954"/>
            <a:ext cx="7309150" cy="2638144"/>
          </a:xfrm>
          <a:prstGeom prst="rect">
            <a:avLst/>
          </a:prstGeom>
          <a:noFill/>
          <a:ln>
            <a:noFill/>
          </a:ln>
        </p:spPr>
        <p:txBody>
          <a:bodyPr spcFirstLastPara="1" wrap="square" lIns="91425" tIns="45700" rIns="91425" bIns="45700" anchor="t" anchorCtr="0">
            <a:noAutofit/>
          </a:bodyPr>
          <a:lstStyle>
            <a:lvl1pPr marL="457200" marR="0" lvl="0" indent="-228600" algn="l"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2" name="Google Shape;92;p92"/>
          <p:cNvSpPr txBox="1">
            <a:spLocks noGrp="1"/>
          </p:cNvSpPr>
          <p:nvPr>
            <p:ph type="body" idx="5"/>
          </p:nvPr>
        </p:nvSpPr>
        <p:spPr>
          <a:xfrm>
            <a:off x="3897590" y="1984713"/>
            <a:ext cx="4446588" cy="577850"/>
          </a:xfrm>
          <a:prstGeom prst="rect">
            <a:avLst/>
          </a:prstGeom>
          <a:noFill/>
          <a:ln>
            <a:noFill/>
          </a:ln>
        </p:spPr>
        <p:txBody>
          <a:bodyPr spcFirstLastPara="1" wrap="square" lIns="91425" tIns="45700" rIns="91425" bIns="45700" anchor="t" anchorCtr="0">
            <a:noAutofit/>
          </a:bodyPr>
          <a:lstStyle>
            <a:lvl1pPr marL="457200" marR="0" lvl="0" indent="-228600" algn="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4276598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ext-Heavy 1" preserve="1">
  <p:cSld name="Text-Heavy 1">
    <p:spTree>
      <p:nvGrpSpPr>
        <p:cNvPr id="1" name="Shape 93"/>
        <p:cNvGrpSpPr/>
        <p:nvPr/>
      </p:nvGrpSpPr>
      <p:grpSpPr>
        <a:xfrm>
          <a:off x="0" y="0"/>
          <a:ext cx="0" cy="0"/>
          <a:chOff x="0" y="0"/>
          <a:chExt cx="0" cy="0"/>
        </a:xfrm>
      </p:grpSpPr>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5" name="Google Shape;95;p94"/>
          <p:cNvSpPr txBox="1">
            <a:spLocks noGrp="1"/>
          </p:cNvSpPr>
          <p:nvPr>
            <p:ph type="body" idx="1"/>
          </p:nvPr>
        </p:nvSpPr>
        <p:spPr>
          <a:xfrm>
            <a:off x="2143788" y="1882068"/>
            <a:ext cx="3571876"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6" name="Google Shape;96;p94"/>
          <p:cNvSpPr txBox="1">
            <a:spLocks noGrp="1"/>
          </p:cNvSpPr>
          <p:nvPr>
            <p:ph type="body" idx="2"/>
          </p:nvPr>
        </p:nvSpPr>
        <p:spPr>
          <a:xfrm>
            <a:off x="2143790" y="3001965"/>
            <a:ext cx="11863388" cy="2224946"/>
          </a:xfrm>
          <a:prstGeom prst="rect">
            <a:avLst/>
          </a:prstGeom>
          <a:noFill/>
          <a:ln>
            <a:noFill/>
          </a:ln>
        </p:spPr>
        <p:txBody>
          <a:bodyPr spcFirstLastPara="1" wrap="square" lIns="91425" tIns="45700" rIns="91425" bIns="45700" anchor="t" anchorCtr="0">
            <a:noAutofit/>
          </a:bodyPr>
          <a:lstStyle>
            <a:lvl1pPr marL="457200" marR="0" lvl="0" indent="-228600" algn="l" rtl="0">
              <a:lnSpc>
                <a:spcPct val="7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6903205"/>
            <a:ext cx="19488990" cy="4695238"/>
          </a:xfrm>
          <a:prstGeom prst="rect">
            <a:avLst/>
          </a:prstGeom>
          <a:noFill/>
          <a:ln>
            <a:noFill/>
          </a:ln>
        </p:spPr>
        <p:txBody>
          <a:bodyPr spcFirstLastPara="1" wrap="square" lIns="91425" tIns="45700" rIns="91425" bIns="45700" anchor="t" anchorCtr="0">
            <a:noAutofit/>
          </a:bodyPr>
          <a:lstStyle>
            <a:lvl1pPr marL="457200" marR="0" lvl="0" indent="-457200" algn="just" rtl="0">
              <a:lnSpc>
                <a:spcPct val="100000"/>
              </a:lnSpc>
              <a:spcBef>
                <a:spcPts val="0"/>
              </a:spcBef>
              <a:spcAft>
                <a:spcPts val="0"/>
              </a:spcAft>
              <a:buClr>
                <a:srgbClr val="515257"/>
              </a:buClr>
              <a:buSzPts val="3600"/>
              <a:buFont typeface="Arial"/>
              <a:buChar char="•"/>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33501158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1414465"/>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43791" y="4601497"/>
            <a:ext cx="19488990" cy="6996946"/>
          </a:xfrm>
          <a:prstGeom prst="rect">
            <a:avLst/>
          </a:prstGeom>
          <a:noFill/>
          <a:ln>
            <a:noFill/>
          </a:ln>
        </p:spPr>
        <p:txBody>
          <a:bodyPr spcFirstLastPara="1" wrap="square" lIns="91425" tIns="45700" rIns="91425" bIns="45700" anchor="t" anchorCtr="0">
            <a:noAutofit/>
          </a:bodyPr>
          <a:lstStyle>
            <a:lvl1pPr marL="0" marR="0" lvl="0" indent="0" algn="just"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4409868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ext-Heavy 1" preserve="1" userDrawn="1">
  <p:cSld name="1_Text-Heavy 1">
    <p:spTree>
      <p:nvGrpSpPr>
        <p:cNvPr id="1" name="Shape 93"/>
        <p:cNvGrpSpPr/>
        <p:nvPr/>
      </p:nvGrpSpPr>
      <p:grpSpPr>
        <a:xfrm>
          <a:off x="0" y="0"/>
          <a:ext cx="0" cy="0"/>
          <a:chOff x="0" y="0"/>
          <a:chExt cx="0" cy="0"/>
        </a:xfrm>
      </p:grpSpPr>
      <p:sp>
        <p:nvSpPr>
          <p:cNvPr id="6" name="Google Shape;180;p107">
            <a:extLst>
              <a:ext uri="{FF2B5EF4-FFF2-40B4-BE49-F238E27FC236}">
                <a16:creationId xmlns:a16="http://schemas.microsoft.com/office/drawing/2014/main" id="{0BBCA29B-1B9D-A247-9323-DE3857634169}"/>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94" name="Google Shape;94;p94"/>
          <p:cNvSpPr txBox="1"/>
          <p:nvPr/>
        </p:nvSpPr>
        <p:spPr>
          <a:xfrm>
            <a:off x="23721611" y="119902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96" name="Google Shape;96;p94"/>
          <p:cNvSpPr txBox="1">
            <a:spLocks noGrp="1"/>
          </p:cNvSpPr>
          <p:nvPr>
            <p:ph type="body" idx="2"/>
          </p:nvPr>
        </p:nvSpPr>
        <p:spPr>
          <a:xfrm>
            <a:off x="2143791" y="2336708"/>
            <a:ext cx="19488990" cy="2224946"/>
          </a:xfrm>
          <a:prstGeom prst="rect">
            <a:avLst/>
          </a:prstGeom>
          <a:noFill/>
          <a:ln>
            <a:noFill/>
          </a:ln>
        </p:spPr>
        <p:txBody>
          <a:bodyPr spcFirstLastPara="1" wrap="square" lIns="91425" tIns="45700" rIns="91425" bIns="45700" anchor="t" anchorCtr="0">
            <a:normAutofit/>
          </a:bodyPr>
          <a:lstStyle>
            <a:lvl1pPr marL="0" marR="0" lvl="0" indent="0" algn="l" rtl="0">
              <a:lnSpc>
                <a:spcPct val="90000"/>
              </a:lnSpc>
              <a:spcBef>
                <a:spcPts val="0"/>
              </a:spcBef>
              <a:spcAft>
                <a:spcPts val="0"/>
              </a:spcAft>
              <a:buClr>
                <a:srgbClr val="393941"/>
              </a:buClr>
              <a:buSzPts val="10000"/>
              <a:buFont typeface="Gill Sans"/>
              <a:buNone/>
              <a:defRPr sz="8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97" name="Google Shape;97;p94"/>
          <p:cNvSpPr txBox="1">
            <a:spLocks noGrp="1"/>
          </p:cNvSpPr>
          <p:nvPr>
            <p:ph type="body" idx="3"/>
          </p:nvPr>
        </p:nvSpPr>
        <p:spPr>
          <a:xfrm>
            <a:off x="2133898" y="5160200"/>
            <a:ext cx="19488990" cy="6996946"/>
          </a:xfrm>
          <a:prstGeom prst="rect">
            <a:avLst/>
          </a:prstGeom>
          <a:noFill/>
          <a:ln>
            <a:noFill/>
          </a:ln>
        </p:spPr>
        <p:txBody>
          <a:bodyPr spcFirstLastPara="1" wrap="square" lIns="91425" tIns="45700" rIns="91425" bIns="45700" anchor="t" anchorCtr="0">
            <a:noAutofit/>
          </a:bodyPr>
          <a:lstStyle>
            <a:lvl1pPr marL="0" marR="0" lvl="0" indent="0" algn="l" rtl="0">
              <a:lnSpc>
                <a:spcPct val="90000"/>
              </a:lnSpc>
              <a:spcBef>
                <a:spcPts val="0"/>
              </a:spcBef>
              <a:spcAft>
                <a:spcPts val="2400"/>
              </a:spcAft>
              <a:buClr>
                <a:srgbClr val="515257"/>
              </a:buClr>
              <a:buSzPts val="3600"/>
              <a:buFont typeface="Arial"/>
              <a:buNone/>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24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7" name="Google Shape;95;p94">
            <a:extLst>
              <a:ext uri="{FF2B5EF4-FFF2-40B4-BE49-F238E27FC236}">
                <a16:creationId xmlns:a16="http://schemas.microsoft.com/office/drawing/2014/main" id="{4C901C11-DC7F-6B49-8411-58EECDFB71C1}"/>
              </a:ext>
            </a:extLst>
          </p:cNvPr>
          <p:cNvSpPr txBox="1">
            <a:spLocks noGrp="1"/>
          </p:cNvSpPr>
          <p:nvPr>
            <p:ph type="body" idx="1"/>
          </p:nvPr>
        </p:nvSpPr>
        <p:spPr>
          <a:xfrm>
            <a:off x="2143791" y="1399289"/>
            <a:ext cx="12327712" cy="587376"/>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2800"/>
              <a:buFont typeface="Gill Sans"/>
              <a:buNone/>
              <a:defRPr sz="28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86843718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Slide 1" preserve="1">
  <p:cSld name="Title Slide 1">
    <p:spTree>
      <p:nvGrpSpPr>
        <p:cNvPr id="1" name="Shape 98"/>
        <p:cNvGrpSpPr/>
        <p:nvPr/>
      </p:nvGrpSpPr>
      <p:grpSpPr>
        <a:xfrm>
          <a:off x="0" y="0"/>
          <a:ext cx="0" cy="0"/>
          <a:chOff x="0" y="0"/>
          <a:chExt cx="0" cy="0"/>
        </a:xfrm>
      </p:grpSpPr>
      <p:sp>
        <p:nvSpPr>
          <p:cNvPr id="2" name="Rectangle 1">
            <a:extLst>
              <a:ext uri="{FF2B5EF4-FFF2-40B4-BE49-F238E27FC236}">
                <a16:creationId xmlns:a16="http://schemas.microsoft.com/office/drawing/2014/main" id="{48B6A60F-761F-7443-8CEF-DDE0BA0EA67F}"/>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0" name="Google Shape;100;p96"/>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1" name="Google Shape;101;p96"/>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2" name="Google Shape;102;p96"/>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3" name="Google Shape;103;p96"/>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1437889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1_Title Slide 2" preserve="1">
  <p:cSld name="1_Title Slide 2">
    <p:spTree>
      <p:nvGrpSpPr>
        <p:cNvPr id="1" name="Shape 104"/>
        <p:cNvGrpSpPr/>
        <p:nvPr/>
      </p:nvGrpSpPr>
      <p:grpSpPr>
        <a:xfrm>
          <a:off x="0" y="0"/>
          <a:ext cx="0" cy="0"/>
          <a:chOff x="0" y="0"/>
          <a:chExt cx="0" cy="0"/>
        </a:xfrm>
      </p:grpSpPr>
      <p:sp>
        <p:nvSpPr>
          <p:cNvPr id="7" name="Rectangle 6">
            <a:extLst>
              <a:ext uri="{FF2B5EF4-FFF2-40B4-BE49-F238E27FC236}">
                <a16:creationId xmlns:a16="http://schemas.microsoft.com/office/drawing/2014/main" id="{D55A540A-89CB-1D48-831B-3C26ED5CD0D6}"/>
              </a:ext>
            </a:extLst>
          </p:cNvPr>
          <p:cNvSpPr/>
          <p:nvPr userDrawn="1"/>
        </p:nvSpPr>
        <p:spPr>
          <a:xfrm>
            <a:off x="0" y="9886950"/>
            <a:ext cx="24384000" cy="382905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Gill Sans MT" panose="020B0502020104020203" pitchFamily="34" charset="77"/>
            </a:endParaRPr>
          </a:p>
        </p:txBody>
      </p:sp>
      <p:sp>
        <p:nvSpPr>
          <p:cNvPr id="106" name="Google Shape;106;p97"/>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pic>
        <p:nvPicPr>
          <p:cNvPr id="107" name="Google Shape;107;p97"/>
          <p:cNvPicPr preferRelativeResize="0"/>
          <p:nvPr/>
        </p:nvPicPr>
        <p:blipFill rotWithShape="1">
          <a:blip r:embed="rId2">
            <a:alphaModFix/>
          </a:blip>
          <a:srcRect/>
          <a:stretch/>
        </p:blipFill>
        <p:spPr>
          <a:xfrm>
            <a:off x="6095150" y="10160432"/>
            <a:ext cx="11851888" cy="3555568"/>
          </a:xfrm>
          <a:prstGeom prst="rect">
            <a:avLst/>
          </a:prstGeom>
          <a:noFill/>
          <a:ln>
            <a:noFill/>
          </a:ln>
        </p:spPr>
      </p:pic>
      <p:sp>
        <p:nvSpPr>
          <p:cNvPr id="108" name="Google Shape;108;p97"/>
          <p:cNvSpPr txBox="1">
            <a:spLocks noGrp="1"/>
          </p:cNvSpPr>
          <p:nvPr>
            <p:ph type="title"/>
          </p:nvPr>
        </p:nvSpPr>
        <p:spPr>
          <a:xfrm>
            <a:off x="3950640" y="3475230"/>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4400"/>
              <a:buFont typeface="Gill Sans"/>
              <a:buNone/>
              <a:defRPr sz="14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09" name="Google Shape;109;p97"/>
          <p:cNvSpPr txBox="1">
            <a:spLocks noGrp="1"/>
          </p:cNvSpPr>
          <p:nvPr>
            <p:ph type="body" idx="1"/>
          </p:nvPr>
        </p:nvSpPr>
        <p:spPr>
          <a:xfrm>
            <a:off x="4214813" y="7440316"/>
            <a:ext cx="15954374"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8" name="Picture 7"/>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5383250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matchingName="Divider 1">
  <p:cSld name="Divider 1">
    <p:bg>
      <p:bgPr>
        <a:solidFill>
          <a:srgbClr val="393941"/>
        </a:solidFill>
        <a:effectLst/>
      </p:bgPr>
    </p:bg>
    <p:spTree>
      <p:nvGrpSpPr>
        <p:cNvPr id="1" name="Shape 26"/>
        <p:cNvGrpSpPr/>
        <p:nvPr/>
      </p:nvGrpSpPr>
      <p:grpSpPr>
        <a:xfrm>
          <a:off x="0" y="0"/>
          <a:ext cx="0" cy="0"/>
          <a:chOff x="0" y="0"/>
          <a:chExt cx="0" cy="0"/>
        </a:xfrm>
      </p:grpSpPr>
      <p:sp>
        <p:nvSpPr>
          <p:cNvPr id="27" name="Google Shape;27;p81"/>
          <p:cNvSpPr txBox="1">
            <a:spLocks noGrp="1"/>
          </p:cNvSpPr>
          <p:nvPr>
            <p:ph type="title"/>
          </p:nvPr>
        </p:nvSpPr>
        <p:spPr>
          <a:xfrm>
            <a:off x="4286442" y="5119966"/>
            <a:ext cx="16482720"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28" name="Google Shape;28;p81"/>
          <p:cNvSpPr txBox="1">
            <a:spLocks noGrp="1"/>
          </p:cNvSpPr>
          <p:nvPr>
            <p:ph type="body" idx="1"/>
          </p:nvPr>
        </p:nvSpPr>
        <p:spPr>
          <a:xfrm>
            <a:off x="4227512" y="8457402"/>
            <a:ext cx="16616616" cy="931864"/>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3200"/>
              <a:buFont typeface="Gill Sans"/>
              <a:buNone/>
              <a:defRPr sz="32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29" name="Google Shape;29;p81"/>
          <p:cNvSpPr txBox="1">
            <a:spLocks noGrp="1"/>
          </p:cNvSpPr>
          <p:nvPr>
            <p:ph type="body" idx="2"/>
          </p:nvPr>
        </p:nvSpPr>
        <p:spPr>
          <a:xfrm>
            <a:off x="4227512"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Slide 3" preserve="1">
  <p:cSld name="Title Slide 3">
    <p:spTree>
      <p:nvGrpSpPr>
        <p:cNvPr id="1" name="Shape 110"/>
        <p:cNvGrpSpPr/>
        <p:nvPr/>
      </p:nvGrpSpPr>
      <p:grpSpPr>
        <a:xfrm>
          <a:off x="0" y="0"/>
          <a:ext cx="0" cy="0"/>
          <a:chOff x="0" y="0"/>
          <a:chExt cx="0" cy="0"/>
        </a:xfrm>
      </p:grpSpPr>
      <p:sp>
        <p:nvSpPr>
          <p:cNvPr id="111" name="Google Shape;111;p98"/>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2" name="Google Shape;112;p98"/>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3" name="Google Shape;113;p98"/>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14" name="Google Shape;114;p98"/>
          <p:cNvSpPr txBox="1">
            <a:spLocks noGrp="1"/>
          </p:cNvSpPr>
          <p:nvPr>
            <p:ph type="body" idx="1"/>
          </p:nvPr>
        </p:nvSpPr>
        <p:spPr>
          <a:xfrm>
            <a:off x="8253664" y="3224464"/>
            <a:ext cx="16126124" cy="3826628"/>
          </a:xfrm>
          <a:prstGeom prst="rect">
            <a:avLst/>
          </a:prstGeom>
          <a:solidFill>
            <a:srgbClr val="2CB772"/>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15" name="Google Shape;115;p98"/>
          <p:cNvSpPr txBox="1">
            <a:spLocks noGrp="1"/>
          </p:cNvSpPr>
          <p:nvPr>
            <p:ph type="body" idx="3"/>
          </p:nvPr>
        </p:nvSpPr>
        <p:spPr>
          <a:xfrm>
            <a:off x="9119939" y="6593727"/>
            <a:ext cx="15259302" cy="2153122"/>
          </a:xfrm>
          <a:prstGeom prst="rect">
            <a:avLst/>
          </a:prstGeom>
          <a:solidFill>
            <a:srgbClr val="009457"/>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0090291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Slide 4" preserve="1">
  <p:cSld name="Title Slide 4">
    <p:spTree>
      <p:nvGrpSpPr>
        <p:cNvPr id="1" name="Shape 116"/>
        <p:cNvGrpSpPr/>
        <p:nvPr/>
      </p:nvGrpSpPr>
      <p:grpSpPr>
        <a:xfrm>
          <a:off x="0" y="0"/>
          <a:ext cx="0" cy="0"/>
          <a:chOff x="0" y="0"/>
          <a:chExt cx="0" cy="0"/>
        </a:xfrm>
      </p:grpSpPr>
      <p:sp>
        <p:nvSpPr>
          <p:cNvPr id="117" name="Google Shape;117;p99"/>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393941"/>
              </a:buClr>
              <a:buSzPts val="2000"/>
              <a:buFont typeface="Gill Sans"/>
              <a:buNone/>
              <a:defRPr b="0" i="0"/>
            </a:lvl1pPr>
            <a:lvl2pPr marL="0" lvl="1" indent="0" algn="l">
              <a:lnSpc>
                <a:spcPct val="100000"/>
              </a:lnSpc>
              <a:spcBef>
                <a:spcPts val="0"/>
              </a:spcBef>
              <a:spcAft>
                <a:spcPts val="0"/>
              </a:spcAft>
              <a:buClr>
                <a:srgbClr val="393941"/>
              </a:buClr>
              <a:buSzPts val="2000"/>
              <a:buFont typeface="Gill Sans"/>
              <a:buNone/>
              <a:defRPr/>
            </a:lvl2pPr>
            <a:lvl3pPr marL="0" lvl="2" indent="0" algn="l">
              <a:lnSpc>
                <a:spcPct val="100000"/>
              </a:lnSpc>
              <a:spcBef>
                <a:spcPts val="0"/>
              </a:spcBef>
              <a:spcAft>
                <a:spcPts val="0"/>
              </a:spcAft>
              <a:buClr>
                <a:srgbClr val="393941"/>
              </a:buClr>
              <a:buSzPts val="2000"/>
              <a:buFont typeface="Gill Sans"/>
              <a:buNone/>
              <a:defRPr/>
            </a:lvl3pPr>
            <a:lvl4pPr marL="0" lvl="3" indent="0" algn="l">
              <a:lnSpc>
                <a:spcPct val="100000"/>
              </a:lnSpc>
              <a:spcBef>
                <a:spcPts val="0"/>
              </a:spcBef>
              <a:spcAft>
                <a:spcPts val="0"/>
              </a:spcAft>
              <a:buClr>
                <a:srgbClr val="393941"/>
              </a:buClr>
              <a:buSzPts val="2000"/>
              <a:buFont typeface="Gill Sans"/>
              <a:buNone/>
              <a:defRPr/>
            </a:lvl4pPr>
            <a:lvl5pPr marL="0" lvl="4" indent="0" algn="l">
              <a:lnSpc>
                <a:spcPct val="100000"/>
              </a:lnSpc>
              <a:spcBef>
                <a:spcPts val="0"/>
              </a:spcBef>
              <a:spcAft>
                <a:spcPts val="0"/>
              </a:spcAft>
              <a:buClr>
                <a:srgbClr val="393941"/>
              </a:buClr>
              <a:buSzPts val="2000"/>
              <a:buFont typeface="Gill Sans"/>
              <a:buNone/>
              <a:defRPr/>
            </a:lvl5pPr>
            <a:lvl6pPr marL="0" lvl="5" indent="0" algn="l">
              <a:lnSpc>
                <a:spcPct val="100000"/>
              </a:lnSpc>
              <a:spcBef>
                <a:spcPts val="0"/>
              </a:spcBef>
              <a:spcAft>
                <a:spcPts val="0"/>
              </a:spcAft>
              <a:buClr>
                <a:srgbClr val="393941"/>
              </a:buClr>
              <a:buSzPts val="2000"/>
              <a:buFont typeface="Gill Sans"/>
              <a:buNone/>
              <a:defRPr/>
            </a:lvl6pPr>
            <a:lvl7pPr marL="0" lvl="6" indent="0" algn="l">
              <a:lnSpc>
                <a:spcPct val="100000"/>
              </a:lnSpc>
              <a:spcBef>
                <a:spcPts val="0"/>
              </a:spcBef>
              <a:spcAft>
                <a:spcPts val="0"/>
              </a:spcAft>
              <a:buClr>
                <a:srgbClr val="393941"/>
              </a:buClr>
              <a:buSzPts val="2000"/>
              <a:buFont typeface="Gill Sans"/>
              <a:buNone/>
              <a:defRPr/>
            </a:lvl7pPr>
            <a:lvl8pPr marL="0" lvl="7" indent="0" algn="l">
              <a:lnSpc>
                <a:spcPct val="100000"/>
              </a:lnSpc>
              <a:spcBef>
                <a:spcPts val="0"/>
              </a:spcBef>
              <a:spcAft>
                <a:spcPts val="0"/>
              </a:spcAft>
              <a:buClr>
                <a:srgbClr val="393941"/>
              </a:buClr>
              <a:buSzPts val="2000"/>
              <a:buFont typeface="Gill Sans"/>
              <a:buNone/>
              <a:defRPr/>
            </a:lvl8pPr>
            <a:lvl9pPr marL="0" lvl="8" indent="0" algn="l">
              <a:lnSpc>
                <a:spcPct val="100000"/>
              </a:lnSpc>
              <a:spcBef>
                <a:spcPts val="0"/>
              </a:spcBef>
              <a:spcAft>
                <a:spcPts val="0"/>
              </a:spcAft>
              <a:buClr>
                <a:srgbClr val="393941"/>
              </a:buClr>
              <a:buSzPts val="2000"/>
              <a:buFont typeface="Gill Sans"/>
              <a:buNone/>
              <a:defRPr/>
            </a:lvl9pPr>
          </a:lstStyle>
          <a:p>
            <a:fld id="{00000000-1234-1234-1234-123412341234}" type="slidenum">
              <a:rPr lang="en-US" smtClean="0"/>
              <a:pPr/>
              <a:t>‹#›</a:t>
            </a:fld>
            <a:endParaRPr lang="en-US" dirty="0"/>
          </a:p>
        </p:txBody>
      </p:sp>
      <p:sp>
        <p:nvSpPr>
          <p:cNvPr id="118" name="Google Shape;118;p99"/>
          <p:cNvSpPr>
            <a:spLocks noGrp="1"/>
          </p:cNvSpPr>
          <p:nvPr>
            <p:ph type="pic" idx="2"/>
          </p:nvPr>
        </p:nvSpPr>
        <p:spPr>
          <a:xfrm>
            <a:off x="1" y="2"/>
            <a:ext cx="24384002" cy="10244380"/>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9" name="Google Shape;119;p99"/>
          <p:cNvPicPr preferRelativeResize="0"/>
          <p:nvPr/>
        </p:nvPicPr>
        <p:blipFill rotWithShape="1">
          <a:blip r:embed="rId2">
            <a:alphaModFix/>
          </a:blip>
          <a:srcRect/>
          <a:stretch/>
        </p:blipFill>
        <p:spPr>
          <a:xfrm>
            <a:off x="6424640" y="10296368"/>
            <a:ext cx="11398768" cy="3419632"/>
          </a:xfrm>
          <a:prstGeom prst="rect">
            <a:avLst/>
          </a:prstGeom>
          <a:noFill/>
          <a:ln>
            <a:noFill/>
          </a:ln>
        </p:spPr>
      </p:pic>
      <p:sp>
        <p:nvSpPr>
          <p:cNvPr id="120" name="Google Shape;120;p99"/>
          <p:cNvSpPr txBox="1">
            <a:spLocks noGrp="1"/>
          </p:cNvSpPr>
          <p:nvPr>
            <p:ph type="body" idx="1"/>
          </p:nvPr>
        </p:nvSpPr>
        <p:spPr>
          <a:xfrm>
            <a:off x="8253664" y="3224464"/>
            <a:ext cx="16126124" cy="3826628"/>
          </a:xfrm>
          <a:prstGeom prst="rect">
            <a:avLst/>
          </a:prstGeom>
          <a:solidFill>
            <a:srgbClr val="393941"/>
          </a:solidFill>
          <a:ln>
            <a:noFill/>
          </a:ln>
        </p:spPr>
        <p:txBody>
          <a:bodyPr spcFirstLastPara="1" wrap="square" lIns="91425" tIns="45700" rIns="91425" bIns="45700" anchor="ctr" anchorCtr="0">
            <a:normAutofit/>
          </a:bodyPr>
          <a:lstStyle>
            <a:lvl1pPr marL="457200" marR="0" lvl="0" indent="-228600" algn="l"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1" name="Google Shape;121;p99"/>
          <p:cNvSpPr txBox="1">
            <a:spLocks noGrp="1"/>
          </p:cNvSpPr>
          <p:nvPr>
            <p:ph type="body" idx="3"/>
          </p:nvPr>
        </p:nvSpPr>
        <p:spPr>
          <a:xfrm>
            <a:off x="9119939" y="6593727"/>
            <a:ext cx="15259302" cy="2153122"/>
          </a:xfrm>
          <a:prstGeom prst="rect">
            <a:avLst/>
          </a:prstGeom>
          <a:solidFill>
            <a:srgbClr val="686F75"/>
          </a:solidFill>
          <a:ln>
            <a:noFill/>
          </a:ln>
        </p:spPr>
        <p:txBody>
          <a:bodyPr spcFirstLastPara="1" wrap="square" lIns="91425" tIns="45700" rIns="91425" bIns="45700" anchor="ctr" anchorCtr="0">
            <a:normAutofit/>
          </a:bodyPr>
          <a:lstStyle>
            <a:lvl1pPr marL="457200" marR="0" lvl="0" indent="-228600" algn="l" rtl="0">
              <a:lnSpc>
                <a:spcPct val="100000"/>
              </a:lnSpc>
              <a:spcBef>
                <a:spcPts val="0"/>
              </a:spcBef>
              <a:spcAft>
                <a:spcPts val="0"/>
              </a:spcAft>
              <a:buClr>
                <a:srgbClr val="FFFEFF"/>
              </a:buClr>
              <a:buSzPts val="6000"/>
              <a:buFont typeface="Gill Sans"/>
              <a:buNone/>
              <a:defRPr sz="6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422032872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Divider 2" preserve="1">
  <p:cSld name="Divider 2">
    <p:spTree>
      <p:nvGrpSpPr>
        <p:cNvPr id="1" name="Shape 122"/>
        <p:cNvGrpSpPr/>
        <p:nvPr/>
      </p:nvGrpSpPr>
      <p:grpSpPr>
        <a:xfrm>
          <a:off x="0" y="0"/>
          <a:ext cx="0" cy="0"/>
          <a:chOff x="0" y="0"/>
          <a:chExt cx="0" cy="0"/>
        </a:xfrm>
      </p:grpSpPr>
      <p:sp>
        <p:nvSpPr>
          <p:cNvPr id="123" name="Google Shape;123;p100"/>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lvl="0"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MT" panose="020B0502020104020203" pitchFamily="34" charset="77"/>
                <a:ea typeface="Gill Sans MT" panose="020B0502020104020203" pitchFamily="34" charset="77"/>
                <a:cs typeface="Gill Sans"/>
                <a:sym typeface="Gill Sans"/>
              </a:defRPr>
            </a:lvl1pPr>
            <a:lvl2pPr marL="0" lvl="1"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2pPr>
            <a:lvl3pPr marL="0" lvl="2"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3pPr>
            <a:lvl4pPr marL="0" lvl="3"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4pPr>
            <a:lvl5pPr marL="0" lvl="4"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5pPr>
            <a:lvl6pPr marL="0" lvl="5"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6pPr>
            <a:lvl7pPr marL="0" lvl="6"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7pPr>
            <a:lvl8pPr marL="0" lvl="7"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8pPr>
            <a:lvl9pPr marL="0" lvl="8" indent="0" algn="l">
              <a:lnSpc>
                <a:spcPct val="100000"/>
              </a:lnSpc>
              <a:spcBef>
                <a:spcPts val="0"/>
              </a:spcBef>
              <a:spcAft>
                <a:spcPts val="0"/>
              </a:spcAft>
              <a:buClr>
                <a:srgbClr val="F4F5F7"/>
              </a:buClr>
              <a:buSzPts val="2000"/>
              <a:buFont typeface="Gill Sans"/>
              <a:buNone/>
              <a:defRPr sz="2000" b="0" i="0" u="none" strike="noStrike" cap="none">
                <a:solidFill>
                  <a:srgbClr val="F4F5F7"/>
                </a:solidFill>
                <a:latin typeface="Gill Sans"/>
                <a:ea typeface="Gill Sans"/>
                <a:cs typeface="Gill Sans"/>
                <a:sym typeface="Gill Sans"/>
              </a:defRPr>
            </a:lvl9pPr>
          </a:lstStyle>
          <a:p>
            <a:fld id="{00000000-1234-1234-1234-123412341234}" type="slidenum">
              <a:rPr lang="en-US" smtClean="0"/>
              <a:pPr/>
              <a:t>‹#›</a:t>
            </a:fld>
            <a:endParaRPr lang="en-US" dirty="0"/>
          </a:p>
        </p:txBody>
      </p:sp>
      <p:sp>
        <p:nvSpPr>
          <p:cNvPr id="124" name="Google Shape;124;p100"/>
          <p:cNvSpPr txBox="1"/>
          <p:nvPr/>
        </p:nvSpPr>
        <p:spPr>
          <a:xfrm>
            <a:off x="23036466" y="762697"/>
            <a:ext cx="607908" cy="384721"/>
          </a:xfrm>
          <a:prstGeom prst="rect">
            <a:avLst/>
          </a:prstGeom>
          <a:noFill/>
          <a:ln>
            <a:noFill/>
          </a:ln>
        </p:spPr>
        <p:txBody>
          <a:bodyPr spcFirstLastPara="1" wrap="square" lIns="38100" tIns="38100" rIns="38100" bIns="38100" anchor="t" anchorCtr="0">
            <a:spAutoFit/>
          </a:bodyPr>
          <a:lstStyle/>
          <a:p>
            <a:pPr marL="0" marR="0" lvl="0" indent="0" algn="l" rtl="0">
              <a:lnSpc>
                <a:spcPct val="100000"/>
              </a:lnSpc>
              <a:spcBef>
                <a:spcPts val="0"/>
              </a:spcBef>
              <a:spcAft>
                <a:spcPts val="0"/>
              </a:spcAft>
              <a:buClr>
                <a:srgbClr val="393941"/>
              </a:buClr>
              <a:buSzPts val="2000"/>
              <a:buFont typeface="Gill Sans"/>
              <a:buNone/>
            </a:pPr>
            <a:fld id="{00000000-1234-1234-1234-123412341234}" type="slidenum">
              <a:rPr lang="en-US" sz="2000" b="0" i="0" u="none" strike="noStrike" cap="none">
                <a:solidFill>
                  <a:srgbClr val="393941"/>
                </a:solidFill>
                <a:latin typeface="Gill Sans MT" panose="020B0502020104020203" pitchFamily="34" charset="77"/>
                <a:ea typeface="Gill Sans"/>
                <a:cs typeface="Gill Sans"/>
                <a:sym typeface="Gill Sans"/>
              </a:rPr>
              <a:pPr marL="0" marR="0" lvl="0" indent="0" algn="l" rtl="0">
                <a:lnSpc>
                  <a:spcPct val="100000"/>
                </a:lnSpc>
                <a:spcBef>
                  <a:spcPts val="0"/>
                </a:spcBef>
                <a:spcAft>
                  <a:spcPts val="0"/>
                </a:spcAft>
                <a:buClr>
                  <a:srgbClr val="393941"/>
                </a:buClr>
                <a:buSzPts val="2000"/>
                <a:buFont typeface="Gill Sans"/>
                <a:buNone/>
              </a:pPr>
              <a:t>‹#›</a:t>
            </a:fld>
            <a:endParaRPr sz="2000" b="0" i="0" u="none" strike="noStrike" cap="none" dirty="0">
              <a:solidFill>
                <a:srgbClr val="393941"/>
              </a:solidFill>
              <a:latin typeface="Gill Sans MT" panose="020B0502020104020203" pitchFamily="34" charset="77"/>
              <a:ea typeface="Gill Sans"/>
              <a:cs typeface="Gill Sans"/>
              <a:sym typeface="Gill Sans"/>
            </a:endParaRPr>
          </a:p>
        </p:txBody>
      </p:sp>
      <p:sp>
        <p:nvSpPr>
          <p:cNvPr id="125" name="Google Shape;125;p100"/>
          <p:cNvSpPr txBox="1">
            <a:spLocks noGrp="1"/>
          </p:cNvSpPr>
          <p:nvPr>
            <p:ph type="title"/>
          </p:nvPr>
        </p:nvSpPr>
        <p:spPr>
          <a:xfrm>
            <a:off x="4173514" y="7713066"/>
            <a:ext cx="16482720" cy="1294052"/>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2CB772"/>
              </a:buClr>
              <a:buSzPts val="10000"/>
              <a:buFont typeface="Gill Sans"/>
              <a:buNone/>
              <a:defRPr sz="10000" b="0" i="0" u="none" strike="noStrike" cap="none">
                <a:solidFill>
                  <a:srgbClr val="2CB772"/>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26" name="Google Shape;126;p100"/>
          <p:cNvSpPr txBox="1">
            <a:spLocks noGrp="1"/>
          </p:cNvSpPr>
          <p:nvPr>
            <p:ph type="body" idx="1"/>
          </p:nvPr>
        </p:nvSpPr>
        <p:spPr>
          <a:xfrm>
            <a:off x="4152816" y="4283243"/>
            <a:ext cx="16616616" cy="516886"/>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27" name="Google Shape;127;p100"/>
          <p:cNvSpPr txBox="1">
            <a:spLocks noGrp="1"/>
          </p:cNvSpPr>
          <p:nvPr>
            <p:ph type="body" idx="2"/>
          </p:nvPr>
        </p:nvSpPr>
        <p:spPr>
          <a:xfrm>
            <a:off x="4173540" y="5088426"/>
            <a:ext cx="16595892" cy="2467672"/>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80000"/>
              </a:lnSpc>
              <a:spcBef>
                <a:spcPts val="0"/>
              </a:spcBef>
              <a:spcAft>
                <a:spcPts val="0"/>
              </a:spcAft>
              <a:buClr>
                <a:srgbClr val="FFFEFF"/>
              </a:buClr>
              <a:buSzPts val="10000"/>
              <a:buFont typeface="Gill Sans"/>
              <a:buNone/>
              <a:defRPr sz="100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46840485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Content 4" preserve="1">
  <p:cSld name="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5485370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Content 4" preserve="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1729581" y="3095450"/>
            <a:ext cx="20915314"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1729579" y="6256338"/>
            <a:ext cx="20914522"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8765257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5" name="Google Shape;180;p107">
            <a:extLst>
              <a:ext uri="{FF2B5EF4-FFF2-40B4-BE49-F238E27FC236}">
                <a16:creationId xmlns:a16="http://schemas.microsoft.com/office/drawing/2014/main" id="{D02B509D-9547-A341-BD7F-A7CC4DFD3128}"/>
              </a:ext>
            </a:extLst>
          </p:cNvPr>
          <p:cNvSpPr/>
          <p:nvPr userDrawn="1"/>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18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6" name="Picture Placeholder 2">
            <a:extLst>
              <a:ext uri="{FF2B5EF4-FFF2-40B4-BE49-F238E27FC236}">
                <a16:creationId xmlns:a16="http://schemas.microsoft.com/office/drawing/2014/main" id="{3169BAAB-41D7-274D-B3EF-D94DA0971B4C}"/>
              </a:ext>
            </a:extLst>
          </p:cNvPr>
          <p:cNvSpPr>
            <a:spLocks noGrp="1"/>
          </p:cNvSpPr>
          <p:nvPr>
            <p:ph type="pic" sz="quarter" idx="10"/>
          </p:nvPr>
        </p:nvSpPr>
        <p:spPr>
          <a:xfrm>
            <a:off x="-3058370" y="2227264"/>
            <a:ext cx="9263064" cy="9261476"/>
          </a:xfrm>
          <a:prstGeom prst="ellipse">
            <a:avLst/>
          </a:prstGeom>
        </p:spPr>
        <p:txBody>
          <a:bodyPr/>
          <a:lstStyle>
            <a:lvl1pPr>
              <a:defRPr b="0" i="0">
                <a:latin typeface="Gill Sans MT" panose="020B0502020104020203" pitchFamily="34" charset="77"/>
              </a:defRPr>
            </a:lvl1pPr>
          </a:lstStyle>
          <a:p>
            <a:endParaRPr lang="en-US" dirty="0"/>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4215439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Content 4" preserve="1" userDrawn="1">
  <p:cSld name="1_Content 4">
    <p:spTree>
      <p:nvGrpSpPr>
        <p:cNvPr id="1" name="Shape 128"/>
        <p:cNvGrpSpPr/>
        <p:nvPr/>
      </p:nvGrpSpPr>
      <p:grpSpPr>
        <a:xfrm>
          <a:off x="0" y="0"/>
          <a:ext cx="0" cy="0"/>
          <a:chOff x="0" y="0"/>
          <a:chExt cx="0" cy="0"/>
        </a:xfrm>
      </p:grpSpPr>
      <p:sp>
        <p:nvSpPr>
          <p:cNvPr id="129" name="Google Shape;129;p101"/>
          <p:cNvSpPr txBox="1"/>
          <p:nvPr/>
        </p:nvSpPr>
        <p:spPr>
          <a:xfrm>
            <a:off x="23721611" y="4035212"/>
            <a:ext cx="77010" cy="430887"/>
          </a:xfrm>
          <a:prstGeom prst="rect">
            <a:avLst/>
          </a:prstGeom>
          <a:noFill/>
          <a:ln>
            <a:noFill/>
          </a:ln>
        </p:spPr>
        <p:txBody>
          <a:bodyPr spcFirstLastPara="1" wrap="square" lIns="38100" tIns="38100" rIns="38100" bIns="38100" anchor="ctr" anchorCtr="0">
            <a:spAutoFit/>
          </a:bodyPr>
          <a:lstStyle/>
          <a:p>
            <a:pPr marL="0" marR="0" lvl="0" indent="0" algn="just" rtl="0">
              <a:lnSpc>
                <a:spcPct val="100000"/>
              </a:lnSpc>
              <a:spcBef>
                <a:spcPts val="0"/>
              </a:spcBef>
              <a:spcAft>
                <a:spcPts val="0"/>
              </a:spcAft>
              <a:buClr>
                <a:srgbClr val="A6A7AC"/>
              </a:buClr>
              <a:buSzPts val="2300"/>
              <a:buFont typeface="PT Sans"/>
              <a:buNone/>
            </a:pPr>
            <a:endParaRPr sz="2300" b="0" i="0" u="none" strike="noStrike" cap="none">
              <a:solidFill>
                <a:srgbClr val="A6A7AC"/>
              </a:solidFill>
              <a:latin typeface="PT Sans"/>
              <a:ea typeface="PT Sans"/>
              <a:cs typeface="PT Sans"/>
              <a:sym typeface="PT Sans"/>
            </a:endParaRPr>
          </a:p>
        </p:txBody>
      </p:sp>
      <p:sp>
        <p:nvSpPr>
          <p:cNvPr id="130" name="Google Shape;130;p101"/>
          <p:cNvSpPr txBox="1">
            <a:spLocks noGrp="1"/>
          </p:cNvSpPr>
          <p:nvPr>
            <p:ph type="title"/>
          </p:nvPr>
        </p:nvSpPr>
        <p:spPr>
          <a:xfrm>
            <a:off x="7349281" y="3095450"/>
            <a:ext cx="15295613" cy="2176836"/>
          </a:xfrm>
          <a:prstGeom prst="rect">
            <a:avLst/>
          </a:prstGeom>
          <a:noFill/>
          <a:ln>
            <a:noFill/>
          </a:ln>
        </p:spPr>
        <p:txBody>
          <a:bodyPr spcFirstLastPara="1" wrap="square" lIns="91425" tIns="45700" rIns="91425" bIns="45700" anchor="t" anchorCtr="0">
            <a:noAutofit/>
          </a:bodyPr>
          <a:lstStyle>
            <a:lvl1pPr marR="0" lvl="0" algn="ctr"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1" name="Google Shape;131;p101"/>
          <p:cNvSpPr txBox="1">
            <a:spLocks noGrp="1"/>
          </p:cNvSpPr>
          <p:nvPr>
            <p:ph type="body" idx="1"/>
          </p:nvPr>
        </p:nvSpPr>
        <p:spPr>
          <a:xfrm>
            <a:off x="7349067" y="6256338"/>
            <a:ext cx="15295034" cy="5967412"/>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3" name="Picture Placeholder 2">
            <a:extLst>
              <a:ext uri="{FF2B5EF4-FFF2-40B4-BE49-F238E27FC236}">
                <a16:creationId xmlns:a16="http://schemas.microsoft.com/office/drawing/2014/main" id="{0A45BA81-4ABC-FF46-B4DB-EAC653B317EE}"/>
              </a:ext>
            </a:extLst>
          </p:cNvPr>
          <p:cNvSpPr>
            <a:spLocks noGrp="1"/>
          </p:cNvSpPr>
          <p:nvPr>
            <p:ph type="pic" sz="quarter" idx="10"/>
          </p:nvPr>
        </p:nvSpPr>
        <p:spPr>
          <a:xfrm>
            <a:off x="-8321" y="0"/>
            <a:ext cx="9928225" cy="13716000"/>
          </a:xfrm>
          <a:custGeom>
            <a:avLst/>
            <a:gdLst>
              <a:gd name="connsiteX0" fmla="*/ 0 w 9928225"/>
              <a:gd name="connsiteY0" fmla="*/ 0 h 13716000"/>
              <a:gd name="connsiteX1" fmla="*/ 9928225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 name="connsiteX0" fmla="*/ 0 w 9928225"/>
              <a:gd name="connsiteY0" fmla="*/ 0 h 13716000"/>
              <a:gd name="connsiteX1" fmla="*/ 3233511 w 9928225"/>
              <a:gd name="connsiteY1" fmla="*/ 0 h 13716000"/>
              <a:gd name="connsiteX2" fmla="*/ 9928225 w 9928225"/>
              <a:gd name="connsiteY2" fmla="*/ 13716000 h 13716000"/>
              <a:gd name="connsiteX3" fmla="*/ 0 w 9928225"/>
              <a:gd name="connsiteY3" fmla="*/ 13716000 h 13716000"/>
              <a:gd name="connsiteX4" fmla="*/ 0 w 9928225"/>
              <a:gd name="connsiteY4" fmla="*/ 0 h 1371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28225" h="13716000">
                <a:moveTo>
                  <a:pt x="0" y="0"/>
                </a:moveTo>
                <a:lnTo>
                  <a:pt x="3233511" y="0"/>
                </a:lnTo>
                <a:lnTo>
                  <a:pt x="9928225" y="13716000"/>
                </a:lnTo>
                <a:lnTo>
                  <a:pt x="0" y="13716000"/>
                </a:lnTo>
                <a:lnTo>
                  <a:pt x="0" y="0"/>
                </a:lnTo>
                <a:close/>
              </a:path>
            </a:pathLst>
          </a:custGeom>
        </p:spPr>
        <p:txBody>
          <a:bodyPr/>
          <a:lstStyle>
            <a:lvl1pPr>
              <a:defRPr b="0" i="0">
                <a:latin typeface="Gill Sans MT" panose="020B0502020104020203" pitchFamily="34" charset="77"/>
              </a:defRPr>
            </a:lvl1pPr>
          </a:lstStyle>
          <a:p>
            <a:endParaRPr lang="en-US" dirty="0"/>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88612676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ontent 6" preserve="1">
  <p:cSld name="Content 6">
    <p:spTree>
      <p:nvGrpSpPr>
        <p:cNvPr id="1" name="Shape 132"/>
        <p:cNvGrpSpPr/>
        <p:nvPr/>
      </p:nvGrpSpPr>
      <p:grpSpPr>
        <a:xfrm>
          <a:off x="0" y="0"/>
          <a:ext cx="0" cy="0"/>
          <a:chOff x="0" y="0"/>
          <a:chExt cx="0" cy="0"/>
        </a:xfrm>
      </p:grpSpPr>
      <p:sp>
        <p:nvSpPr>
          <p:cNvPr id="133" name="Google Shape;133;p102"/>
          <p:cNvSpPr txBox="1">
            <a:spLocks noGrp="1"/>
          </p:cNvSpPr>
          <p:nvPr>
            <p:ph type="title"/>
          </p:nvPr>
        </p:nvSpPr>
        <p:spPr>
          <a:xfrm>
            <a:off x="1709072" y="3612066"/>
            <a:ext cx="4446784" cy="2176836"/>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endParaRPr dirty="0"/>
          </a:p>
        </p:txBody>
      </p:sp>
      <p:sp>
        <p:nvSpPr>
          <p:cNvPr id="134" name="Google Shape;134;p102"/>
          <p:cNvSpPr txBox="1">
            <a:spLocks noGrp="1"/>
          </p:cNvSpPr>
          <p:nvPr>
            <p:ph type="body" idx="1"/>
          </p:nvPr>
        </p:nvSpPr>
        <p:spPr>
          <a:xfrm>
            <a:off x="1709070" y="2743201"/>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35" name="Google Shape;135;p102"/>
          <p:cNvSpPr txBox="1">
            <a:spLocks noGrp="1"/>
          </p:cNvSpPr>
          <p:nvPr>
            <p:ph type="body" idx="2"/>
          </p:nvPr>
        </p:nvSpPr>
        <p:spPr>
          <a:xfrm>
            <a:off x="7243762" y="2743201"/>
            <a:ext cx="15827376" cy="9890126"/>
          </a:xfrm>
          <a:prstGeom prst="rect">
            <a:avLst/>
          </a:prstGeom>
          <a:noFill/>
          <a:ln>
            <a:noFill/>
          </a:ln>
        </p:spPr>
        <p:txBody>
          <a:bodyPr spcFirstLastPara="1" wrap="square" lIns="91425" tIns="45700" rIns="91425" bIns="45700" anchor="t" anchorCtr="0">
            <a:noAutofit/>
          </a:bodyPr>
          <a:lstStyle>
            <a:lvl1pPr marL="457200" marR="0" lvl="0"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2pPr>
            <a:lvl3pPr marL="1371600" marR="0" lvl="2"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3pPr>
            <a:lvl4pPr marL="1828800" marR="0" lvl="3"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4pPr>
            <a:lvl5pPr marL="2286000" marR="0" lvl="4" indent="-508000" algn="just" rtl="0">
              <a:lnSpc>
                <a:spcPct val="100000"/>
              </a:lnSpc>
              <a:spcBef>
                <a:spcPts val="0"/>
              </a:spcBef>
              <a:spcAft>
                <a:spcPts val="0"/>
              </a:spcAft>
              <a:buClr>
                <a:srgbClr val="515257"/>
              </a:buClr>
              <a:buSzPts val="4400"/>
              <a:buFont typeface="Arial"/>
              <a:buChar char="•"/>
              <a:defRPr sz="44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5" name="Picture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99681410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Group 5" preserve="1">
  <p:cSld name="Group 5">
    <p:spTree>
      <p:nvGrpSpPr>
        <p:cNvPr id="1" name="Shape 136"/>
        <p:cNvGrpSpPr/>
        <p:nvPr/>
      </p:nvGrpSpPr>
      <p:grpSpPr>
        <a:xfrm>
          <a:off x="0" y="0"/>
          <a:ext cx="0" cy="0"/>
          <a:chOff x="0" y="0"/>
          <a:chExt cx="0" cy="0"/>
        </a:xfrm>
      </p:grpSpPr>
      <p:sp>
        <p:nvSpPr>
          <p:cNvPr id="137" name="Google Shape;137;p103"/>
          <p:cNvSpPr>
            <a:spLocks noGrp="1"/>
          </p:cNvSpPr>
          <p:nvPr>
            <p:ph type="pic" idx="2"/>
          </p:nvPr>
        </p:nvSpPr>
        <p:spPr>
          <a:xfrm>
            <a:off x="2143791" y="5364739"/>
            <a:ext cx="617470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8" name="Google Shape;138;p103"/>
          <p:cNvSpPr>
            <a:spLocks noGrp="1"/>
          </p:cNvSpPr>
          <p:nvPr>
            <p:ph type="pic" idx="3"/>
          </p:nvPr>
        </p:nvSpPr>
        <p:spPr>
          <a:xfrm>
            <a:off x="9103057" y="5364737"/>
            <a:ext cx="6167846"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39" name="Google Shape;139;p103"/>
          <p:cNvSpPr>
            <a:spLocks noGrp="1"/>
          </p:cNvSpPr>
          <p:nvPr>
            <p:ph type="pic" idx="4"/>
          </p:nvPr>
        </p:nvSpPr>
        <p:spPr>
          <a:xfrm>
            <a:off x="16091246" y="5364737"/>
            <a:ext cx="6186408" cy="4758762"/>
          </a:xfrm>
          <a:prstGeom prst="rect">
            <a:avLst/>
          </a:prstGeom>
          <a:solidFill>
            <a:schemeClr val="lt1"/>
          </a:solidFill>
          <a:ln>
            <a:noFill/>
          </a:ln>
        </p:spPr>
        <p:txBody>
          <a:bodyPr spcFirstLastPara="1" wrap="square" lIns="91425" tIns="91425" rIns="91425" bIns="91425" anchor="ctr" anchorCtr="0">
            <a:noAutofit/>
          </a:bodyPr>
          <a:lstStyle>
            <a:lvl1pPr lvl="0">
              <a:spcBef>
                <a:spcPts val="0"/>
              </a:spcBef>
              <a:spcAft>
                <a:spcPts val="0"/>
              </a:spcAft>
              <a:buNone/>
              <a:defRPr b="0" i="0">
                <a:latin typeface="Gill Sans MT" panose="020B0502020104020203" pitchFamily="34" charset="77"/>
              </a:defRPr>
            </a:lvl1pPr>
          </a:lstStyle>
          <a:p>
            <a:endParaRPr dirty="0"/>
          </a:p>
        </p:txBody>
      </p:sp>
      <p:sp>
        <p:nvSpPr>
          <p:cNvPr id="140" name="Google Shape;140;p103"/>
          <p:cNvSpPr/>
          <p:nvPr/>
        </p:nvSpPr>
        <p:spPr>
          <a:xfrm>
            <a:off x="16099856" y="5364735"/>
            <a:ext cx="6186408" cy="4758762"/>
          </a:xfrm>
          <a:prstGeom prst="rect">
            <a:avLst/>
          </a:prstGeom>
          <a:solidFill>
            <a:srgbClr val="2CB772">
              <a:alpha val="80000"/>
            </a:srgbClr>
          </a:solidFill>
          <a:ln>
            <a:noFill/>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1" name="Google Shape;141;p103"/>
          <p:cNvSpPr txBox="1">
            <a:spLocks noGrp="1"/>
          </p:cNvSpPr>
          <p:nvPr>
            <p:ph type="body" idx="1"/>
          </p:nvPr>
        </p:nvSpPr>
        <p:spPr>
          <a:xfrm>
            <a:off x="2097089" y="2850021"/>
            <a:ext cx="14351214" cy="2484438"/>
          </a:xfrm>
          <a:prstGeom prst="rect">
            <a:avLst/>
          </a:prstGeom>
          <a:noFill/>
          <a:ln>
            <a:noFill/>
          </a:ln>
        </p:spPr>
        <p:txBody>
          <a:bodyPr spcFirstLastPara="1" wrap="square" lIns="91425" tIns="45700" rIns="91425" bIns="45700" anchor="t" anchorCtr="0">
            <a:normAutofit/>
          </a:bodyPr>
          <a:lstStyle>
            <a:lvl1pPr marL="457200" marR="0" lvl="0" indent="-228600" algn="l" rtl="0">
              <a:lnSpc>
                <a:spcPct val="100000"/>
              </a:lnSpc>
              <a:spcBef>
                <a:spcPts val="0"/>
              </a:spcBef>
              <a:spcAft>
                <a:spcPts val="0"/>
              </a:spcAft>
              <a:buClr>
                <a:srgbClr val="393941"/>
              </a:buClr>
              <a:buSzPts val="10000"/>
              <a:buFont typeface="Gill Sans"/>
              <a:buNone/>
              <a:defRPr sz="10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2" name="Google Shape;142;p103"/>
          <p:cNvSpPr txBox="1">
            <a:spLocks noGrp="1"/>
          </p:cNvSpPr>
          <p:nvPr>
            <p:ph type="body" idx="5"/>
          </p:nvPr>
        </p:nvSpPr>
        <p:spPr>
          <a:xfrm>
            <a:off x="2097088"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3" name="Google Shape;143;p103"/>
          <p:cNvSpPr txBox="1">
            <a:spLocks noGrp="1"/>
          </p:cNvSpPr>
          <p:nvPr>
            <p:ph type="body" idx="6"/>
          </p:nvPr>
        </p:nvSpPr>
        <p:spPr>
          <a:xfrm>
            <a:off x="909552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4" name="Google Shape;144;p103"/>
          <p:cNvSpPr txBox="1">
            <a:spLocks noGrp="1"/>
          </p:cNvSpPr>
          <p:nvPr>
            <p:ph type="body" idx="7"/>
          </p:nvPr>
        </p:nvSpPr>
        <p:spPr>
          <a:xfrm>
            <a:off x="16091246" y="10505228"/>
            <a:ext cx="6175376" cy="1285876"/>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200"/>
              <a:buFont typeface="Gill Sans"/>
              <a:buNone/>
              <a:defRPr sz="32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45" name="Google Shape;145;p103"/>
          <p:cNvSpPr txBox="1">
            <a:spLocks noGrp="1"/>
          </p:cNvSpPr>
          <p:nvPr>
            <p:ph type="body" idx="8"/>
          </p:nvPr>
        </p:nvSpPr>
        <p:spPr>
          <a:xfrm>
            <a:off x="2097088" y="1968109"/>
            <a:ext cx="4446588" cy="577850"/>
          </a:xfrm>
          <a:prstGeom prst="rect">
            <a:avLst/>
          </a:prstGeom>
          <a:noFill/>
          <a:ln>
            <a:noFill/>
          </a:ln>
        </p:spPr>
        <p:txBody>
          <a:bodyPr spcFirstLastPara="1" wrap="square" lIns="91425" tIns="45700" rIns="91425" bIns="45700" anchor="t" anchorCtr="0">
            <a:noAutofit/>
          </a:bodyPr>
          <a:lstStyle>
            <a:lvl1pPr marL="457200" marR="0" lvl="0" indent="-228600" algn="just" rtl="0">
              <a:lnSpc>
                <a:spcPct val="100000"/>
              </a:lnSpc>
              <a:spcBef>
                <a:spcPts val="0"/>
              </a:spcBef>
              <a:spcAft>
                <a:spcPts val="0"/>
              </a:spcAft>
              <a:buClr>
                <a:srgbClr val="7A7B83"/>
              </a:buClr>
              <a:buSzPts val="3600"/>
              <a:buFont typeface="Gill Sans"/>
              <a:buNone/>
              <a:defRPr sz="3600" b="0" i="0" u="none" strike="noStrike" cap="none">
                <a:solidFill>
                  <a:srgbClr val="7A7B83"/>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11" name="Picture 1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197161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ext-Heavy Group" preserve="1">
  <p:cSld name="Text-Heavy Group">
    <p:spTree>
      <p:nvGrpSpPr>
        <p:cNvPr id="1" name="Shape 146"/>
        <p:cNvGrpSpPr/>
        <p:nvPr/>
      </p:nvGrpSpPr>
      <p:grpSpPr>
        <a:xfrm>
          <a:off x="0" y="0"/>
          <a:ext cx="0" cy="0"/>
          <a:chOff x="0" y="0"/>
          <a:chExt cx="0" cy="0"/>
        </a:xfrm>
      </p:grpSpPr>
      <p:sp>
        <p:nvSpPr>
          <p:cNvPr id="147" name="Google Shape;147;p104"/>
          <p:cNvSpPr/>
          <p:nvPr/>
        </p:nvSpPr>
        <p:spPr>
          <a:xfrm>
            <a:off x="2157488"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8" name="Google Shape;148;p104"/>
          <p:cNvSpPr/>
          <p:nvPr/>
        </p:nvSpPr>
        <p:spPr>
          <a:xfrm>
            <a:off x="3709410"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49" name="Google Shape;149;p104"/>
          <p:cNvSpPr/>
          <p:nvPr/>
        </p:nvSpPr>
        <p:spPr>
          <a:xfrm>
            <a:off x="9098798" y="2581955"/>
            <a:ext cx="6186408" cy="8552094"/>
          </a:xfrm>
          <a:prstGeom prst="rect">
            <a:avLst/>
          </a:prstGeom>
          <a:noFill/>
          <a:ln w="508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0" name="Google Shape;150;p104"/>
          <p:cNvSpPr/>
          <p:nvPr/>
        </p:nvSpPr>
        <p:spPr>
          <a:xfrm>
            <a:off x="10650720" y="9307037"/>
            <a:ext cx="3082564" cy="790602"/>
          </a:xfrm>
          <a:prstGeom prst="roundRect">
            <a:avLst>
              <a:gd name="adj" fmla="val 50000"/>
            </a:avLst>
          </a:prstGeom>
          <a:solidFill>
            <a:srgbClr val="393941"/>
          </a:solidFill>
          <a:ln w="38100" cap="flat" cmpd="sng">
            <a:solidFill>
              <a:srgbClr val="393941"/>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1" name="Google Shape;151;p104"/>
          <p:cNvSpPr/>
          <p:nvPr/>
        </p:nvSpPr>
        <p:spPr>
          <a:xfrm>
            <a:off x="16040106" y="2581955"/>
            <a:ext cx="6186408" cy="8552094"/>
          </a:xfrm>
          <a:prstGeom prst="rect">
            <a:avLst/>
          </a:prstGeom>
          <a:noFill/>
          <a:ln w="50800" cap="flat" cmpd="sng">
            <a:solidFill>
              <a:srgbClr val="2CB772"/>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2" name="Google Shape;152;p104"/>
          <p:cNvSpPr/>
          <p:nvPr/>
        </p:nvSpPr>
        <p:spPr>
          <a:xfrm>
            <a:off x="17592028" y="9307037"/>
            <a:ext cx="3082564" cy="790602"/>
          </a:xfrm>
          <a:prstGeom prst="roundRect">
            <a:avLst>
              <a:gd name="adj" fmla="val 50000"/>
            </a:avLst>
          </a:prstGeom>
          <a:solidFill>
            <a:srgbClr val="2CB772"/>
          </a:solidFill>
          <a:ln w="38100" cap="flat" cmpd="sng">
            <a:solidFill>
              <a:srgbClr val="009457"/>
            </a:solidFill>
            <a:prstDash val="solid"/>
            <a:miter lim="400000"/>
            <a:headEnd type="none" w="sm" len="sm"/>
            <a:tailEnd type="none" w="sm" len="sm"/>
          </a:ln>
        </p:spPr>
        <p:txBody>
          <a:bodyPr spcFirstLastPara="1" wrap="square" lIns="38100" tIns="38100" rIns="38100" bIns="38100" anchor="ctr" anchorCtr="0">
            <a:noAutofit/>
          </a:bodyPr>
          <a:lstStyle/>
          <a:p>
            <a:pPr marL="0" marR="0" lvl="0" indent="0" algn="ctr" rtl="0">
              <a:lnSpc>
                <a:spcPct val="100000"/>
              </a:lnSpc>
              <a:spcBef>
                <a:spcPts val="0"/>
              </a:spcBef>
              <a:spcAft>
                <a:spcPts val="0"/>
              </a:spcAft>
              <a:buClr>
                <a:srgbClr val="FFFFFF"/>
              </a:buClr>
              <a:buSzPts val="2300"/>
              <a:buFont typeface="Helvetica Neue Light"/>
              <a:buNone/>
            </a:pPr>
            <a:endParaRPr sz="2300" b="0" i="0" u="none" strike="noStrike" cap="none">
              <a:solidFill>
                <a:srgbClr val="A6A7AC"/>
              </a:solidFill>
              <a:latin typeface="PT Sans"/>
              <a:ea typeface="PT Sans"/>
              <a:cs typeface="PT Sans"/>
              <a:sym typeface="PT Sans"/>
            </a:endParaRPr>
          </a:p>
        </p:txBody>
      </p:sp>
      <p:sp>
        <p:nvSpPr>
          <p:cNvPr id="153" name="Google Shape;153;p104"/>
          <p:cNvSpPr>
            <a:spLocks noGrp="1"/>
          </p:cNvSpPr>
          <p:nvPr>
            <p:ph type="pic" idx="2"/>
          </p:nvPr>
        </p:nvSpPr>
        <p:spPr>
          <a:xfrm>
            <a:off x="449266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4" name="Google Shape;154;p104"/>
          <p:cNvSpPr>
            <a:spLocks noGrp="1"/>
          </p:cNvSpPr>
          <p:nvPr>
            <p:ph type="pic" idx="3"/>
          </p:nvPr>
        </p:nvSpPr>
        <p:spPr>
          <a:xfrm>
            <a:off x="1143397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5" name="Google Shape;155;p104"/>
          <p:cNvSpPr>
            <a:spLocks noGrp="1"/>
          </p:cNvSpPr>
          <p:nvPr>
            <p:ph type="pic" idx="4"/>
          </p:nvPr>
        </p:nvSpPr>
        <p:spPr>
          <a:xfrm>
            <a:off x="18387981" y="3392001"/>
            <a:ext cx="1516062" cy="1516062"/>
          </a:xfrm>
          <a:prstGeom prst="rect">
            <a:avLst/>
          </a:prstGeom>
          <a:noFill/>
          <a:ln>
            <a:noFill/>
          </a:ln>
        </p:spPr>
        <p:txBody>
          <a:bodyPr spcFirstLastPara="1" wrap="square" lIns="91425" tIns="45700" rIns="91425" bIns="45700" anchor="t" anchorCtr="0">
            <a:noAutofit/>
          </a:bodyPr>
          <a:lstStyle>
            <a:lvl1pPr marR="0" lvl="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R="0" lvl="1"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R="0" lvl="2"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R="0" lvl="3"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R="0" lvl="4"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R="0" lvl="5"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R="0" lvl="6"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R="0" lvl="7"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R="0" lvl="8"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6" name="Google Shape;156;p104"/>
          <p:cNvSpPr txBox="1">
            <a:spLocks noGrp="1"/>
          </p:cNvSpPr>
          <p:nvPr>
            <p:ph type="body" idx="1"/>
          </p:nvPr>
        </p:nvSpPr>
        <p:spPr>
          <a:xfrm>
            <a:off x="4029111"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7" name="Google Shape;157;p104"/>
          <p:cNvSpPr txBox="1">
            <a:spLocks noGrp="1"/>
          </p:cNvSpPr>
          <p:nvPr>
            <p:ph type="body" idx="5"/>
          </p:nvPr>
        </p:nvSpPr>
        <p:spPr>
          <a:xfrm>
            <a:off x="10970421" y="9481844"/>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8" name="Google Shape;158;p104"/>
          <p:cNvSpPr txBox="1">
            <a:spLocks noGrp="1"/>
          </p:cNvSpPr>
          <p:nvPr>
            <p:ph type="body" idx="6"/>
          </p:nvPr>
        </p:nvSpPr>
        <p:spPr>
          <a:xfrm>
            <a:off x="17911729" y="9473736"/>
            <a:ext cx="2443162" cy="45720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FFFEFF"/>
              </a:buClr>
              <a:buSzPts val="2800"/>
              <a:buFont typeface="Gill Sans"/>
              <a:buNone/>
              <a:defRPr sz="2800" b="0" i="0" u="none" strike="noStrike" cap="none">
                <a:solidFill>
                  <a:srgbClr val="FFFEFF"/>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59" name="Google Shape;159;p104"/>
          <p:cNvSpPr txBox="1">
            <a:spLocks noGrp="1"/>
          </p:cNvSpPr>
          <p:nvPr>
            <p:ph type="body" idx="7"/>
          </p:nvPr>
        </p:nvSpPr>
        <p:spPr>
          <a:xfrm>
            <a:off x="2805205"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0" name="Google Shape;160;p104"/>
          <p:cNvSpPr txBox="1">
            <a:spLocks noGrp="1"/>
          </p:cNvSpPr>
          <p:nvPr>
            <p:ph type="body" idx="8"/>
          </p:nvPr>
        </p:nvSpPr>
        <p:spPr>
          <a:xfrm>
            <a:off x="2687785"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1" name="Google Shape;161;p104"/>
          <p:cNvSpPr txBox="1">
            <a:spLocks noGrp="1"/>
          </p:cNvSpPr>
          <p:nvPr>
            <p:ph type="body" idx="9"/>
          </p:nvPr>
        </p:nvSpPr>
        <p:spPr>
          <a:xfrm>
            <a:off x="986393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2" name="Google Shape;162;p104"/>
          <p:cNvSpPr txBox="1">
            <a:spLocks noGrp="1"/>
          </p:cNvSpPr>
          <p:nvPr>
            <p:ph type="body" idx="13"/>
          </p:nvPr>
        </p:nvSpPr>
        <p:spPr>
          <a:xfrm>
            <a:off x="9746513"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3" name="Google Shape;163;p104"/>
          <p:cNvSpPr txBox="1">
            <a:spLocks noGrp="1"/>
          </p:cNvSpPr>
          <p:nvPr>
            <p:ph type="body" idx="14"/>
          </p:nvPr>
        </p:nvSpPr>
        <p:spPr>
          <a:xfrm>
            <a:off x="16805243" y="5674899"/>
            <a:ext cx="4656138" cy="496190"/>
          </a:xfrm>
          <a:prstGeom prst="rect">
            <a:avLst/>
          </a:prstGeom>
          <a:noFill/>
          <a:ln>
            <a:noFill/>
          </a:ln>
        </p:spPr>
        <p:txBody>
          <a:bodyPr spcFirstLastPara="1" wrap="square" lIns="91425" tIns="45700" rIns="91425" bIns="45700" anchor="t" anchorCtr="0">
            <a:normAutofit/>
          </a:bodyPr>
          <a:lstStyle>
            <a:lvl1pPr marL="457200" marR="0" lvl="0" indent="-228600" algn="ctr" rtl="0">
              <a:lnSpc>
                <a:spcPct val="100000"/>
              </a:lnSpc>
              <a:spcBef>
                <a:spcPts val="0"/>
              </a:spcBef>
              <a:spcAft>
                <a:spcPts val="0"/>
              </a:spcAft>
              <a:buClr>
                <a:srgbClr val="3E4247"/>
              </a:buClr>
              <a:buSzPts val="3000"/>
              <a:buFont typeface="Gill Sans"/>
              <a:buNone/>
              <a:defRPr sz="3000" b="0" i="0" u="none" strike="noStrike" cap="none">
                <a:solidFill>
                  <a:srgbClr val="3E424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sp>
        <p:nvSpPr>
          <p:cNvPr id="164" name="Google Shape;164;p104"/>
          <p:cNvSpPr txBox="1">
            <a:spLocks noGrp="1"/>
          </p:cNvSpPr>
          <p:nvPr>
            <p:ph type="body" idx="15"/>
          </p:nvPr>
        </p:nvSpPr>
        <p:spPr>
          <a:xfrm>
            <a:off x="16687821" y="6438349"/>
            <a:ext cx="4890978" cy="2101850"/>
          </a:xfrm>
          <a:prstGeom prst="rect">
            <a:avLst/>
          </a:prstGeom>
          <a:noFill/>
          <a:ln>
            <a:noFill/>
          </a:ln>
        </p:spPr>
        <p:txBody>
          <a:bodyPr spcFirstLastPara="1" wrap="square" lIns="91425" tIns="45700" rIns="91425" bIns="45700" anchor="t" anchorCtr="0">
            <a:noAutofit/>
          </a:bodyPr>
          <a:lstStyle>
            <a:lvl1pPr marL="457200" marR="0" lvl="0" indent="-228600" algn="ctr"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MT" panose="020B0502020104020203" pitchFamily="34" charset="77"/>
                <a:ea typeface="Gill Sans MT" panose="020B0502020104020203" pitchFamily="34" charset="77"/>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endParaRPr dirty="0"/>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060530807"/>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541.xml"/><Relationship Id="rId18" Type="http://schemas.openxmlformats.org/officeDocument/2006/relationships/slideLayout" Target="../slideLayouts/slideLayout546.xml"/><Relationship Id="rId26" Type="http://schemas.openxmlformats.org/officeDocument/2006/relationships/slideLayout" Target="../slideLayouts/slideLayout554.xml"/><Relationship Id="rId39" Type="http://schemas.openxmlformats.org/officeDocument/2006/relationships/slideLayout" Target="../slideLayouts/slideLayout567.xml"/><Relationship Id="rId21" Type="http://schemas.openxmlformats.org/officeDocument/2006/relationships/slideLayout" Target="../slideLayouts/slideLayout549.xml"/><Relationship Id="rId34" Type="http://schemas.openxmlformats.org/officeDocument/2006/relationships/slideLayout" Target="../slideLayouts/slideLayout562.xml"/><Relationship Id="rId42" Type="http://schemas.openxmlformats.org/officeDocument/2006/relationships/slideLayout" Target="../slideLayouts/slideLayout570.xml"/><Relationship Id="rId47" Type="http://schemas.openxmlformats.org/officeDocument/2006/relationships/slideLayout" Target="../slideLayouts/slideLayout575.xml"/><Relationship Id="rId50" Type="http://schemas.openxmlformats.org/officeDocument/2006/relationships/slideLayout" Target="../slideLayouts/slideLayout578.xml"/><Relationship Id="rId55" Type="http://schemas.openxmlformats.org/officeDocument/2006/relationships/slideLayout" Target="../slideLayouts/slideLayout583.xml"/><Relationship Id="rId63" Type="http://schemas.openxmlformats.org/officeDocument/2006/relationships/slideLayout" Target="../slideLayouts/slideLayout591.xml"/><Relationship Id="rId7" Type="http://schemas.openxmlformats.org/officeDocument/2006/relationships/slideLayout" Target="../slideLayouts/slideLayout535.xml"/><Relationship Id="rId2" Type="http://schemas.openxmlformats.org/officeDocument/2006/relationships/slideLayout" Target="../slideLayouts/slideLayout530.xml"/><Relationship Id="rId16" Type="http://schemas.openxmlformats.org/officeDocument/2006/relationships/slideLayout" Target="../slideLayouts/slideLayout544.xml"/><Relationship Id="rId20" Type="http://schemas.openxmlformats.org/officeDocument/2006/relationships/slideLayout" Target="../slideLayouts/slideLayout548.xml"/><Relationship Id="rId29" Type="http://schemas.openxmlformats.org/officeDocument/2006/relationships/slideLayout" Target="../slideLayouts/slideLayout557.xml"/><Relationship Id="rId41" Type="http://schemas.openxmlformats.org/officeDocument/2006/relationships/slideLayout" Target="../slideLayouts/slideLayout569.xml"/><Relationship Id="rId54" Type="http://schemas.openxmlformats.org/officeDocument/2006/relationships/slideLayout" Target="../slideLayouts/slideLayout582.xml"/><Relationship Id="rId62" Type="http://schemas.openxmlformats.org/officeDocument/2006/relationships/slideLayout" Target="../slideLayouts/slideLayout590.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24" Type="http://schemas.openxmlformats.org/officeDocument/2006/relationships/slideLayout" Target="../slideLayouts/slideLayout552.xml"/><Relationship Id="rId32" Type="http://schemas.openxmlformats.org/officeDocument/2006/relationships/slideLayout" Target="../slideLayouts/slideLayout560.xml"/><Relationship Id="rId37" Type="http://schemas.openxmlformats.org/officeDocument/2006/relationships/slideLayout" Target="../slideLayouts/slideLayout565.xml"/><Relationship Id="rId40" Type="http://schemas.openxmlformats.org/officeDocument/2006/relationships/slideLayout" Target="../slideLayouts/slideLayout568.xml"/><Relationship Id="rId45" Type="http://schemas.openxmlformats.org/officeDocument/2006/relationships/slideLayout" Target="../slideLayouts/slideLayout573.xml"/><Relationship Id="rId53" Type="http://schemas.openxmlformats.org/officeDocument/2006/relationships/slideLayout" Target="../slideLayouts/slideLayout581.xml"/><Relationship Id="rId58" Type="http://schemas.openxmlformats.org/officeDocument/2006/relationships/slideLayout" Target="../slideLayouts/slideLayout586.xml"/><Relationship Id="rId5" Type="http://schemas.openxmlformats.org/officeDocument/2006/relationships/slideLayout" Target="../slideLayouts/slideLayout533.xml"/><Relationship Id="rId15" Type="http://schemas.openxmlformats.org/officeDocument/2006/relationships/slideLayout" Target="../slideLayouts/slideLayout543.xml"/><Relationship Id="rId23" Type="http://schemas.openxmlformats.org/officeDocument/2006/relationships/slideLayout" Target="../slideLayouts/slideLayout551.xml"/><Relationship Id="rId28" Type="http://schemas.openxmlformats.org/officeDocument/2006/relationships/slideLayout" Target="../slideLayouts/slideLayout556.xml"/><Relationship Id="rId36" Type="http://schemas.openxmlformats.org/officeDocument/2006/relationships/slideLayout" Target="../slideLayouts/slideLayout564.xml"/><Relationship Id="rId49" Type="http://schemas.openxmlformats.org/officeDocument/2006/relationships/slideLayout" Target="../slideLayouts/slideLayout577.xml"/><Relationship Id="rId57" Type="http://schemas.openxmlformats.org/officeDocument/2006/relationships/slideLayout" Target="../slideLayouts/slideLayout585.xml"/><Relationship Id="rId61" Type="http://schemas.openxmlformats.org/officeDocument/2006/relationships/slideLayout" Target="../slideLayouts/slideLayout589.xml"/><Relationship Id="rId10" Type="http://schemas.openxmlformats.org/officeDocument/2006/relationships/slideLayout" Target="../slideLayouts/slideLayout538.xml"/><Relationship Id="rId19" Type="http://schemas.openxmlformats.org/officeDocument/2006/relationships/slideLayout" Target="../slideLayouts/slideLayout547.xml"/><Relationship Id="rId31" Type="http://schemas.openxmlformats.org/officeDocument/2006/relationships/slideLayout" Target="../slideLayouts/slideLayout559.xml"/><Relationship Id="rId44" Type="http://schemas.openxmlformats.org/officeDocument/2006/relationships/slideLayout" Target="../slideLayouts/slideLayout572.xml"/><Relationship Id="rId52" Type="http://schemas.openxmlformats.org/officeDocument/2006/relationships/slideLayout" Target="../slideLayouts/slideLayout580.xml"/><Relationship Id="rId60" Type="http://schemas.openxmlformats.org/officeDocument/2006/relationships/slideLayout" Target="../slideLayouts/slideLayout588.xml"/><Relationship Id="rId65" Type="http://schemas.openxmlformats.org/officeDocument/2006/relationships/image" Target="../media/image1.png"/><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slideLayout" Target="../slideLayouts/slideLayout542.xml"/><Relationship Id="rId22" Type="http://schemas.openxmlformats.org/officeDocument/2006/relationships/slideLayout" Target="../slideLayouts/slideLayout550.xml"/><Relationship Id="rId27" Type="http://schemas.openxmlformats.org/officeDocument/2006/relationships/slideLayout" Target="../slideLayouts/slideLayout555.xml"/><Relationship Id="rId30" Type="http://schemas.openxmlformats.org/officeDocument/2006/relationships/slideLayout" Target="../slideLayouts/slideLayout558.xml"/><Relationship Id="rId35" Type="http://schemas.openxmlformats.org/officeDocument/2006/relationships/slideLayout" Target="../slideLayouts/slideLayout563.xml"/><Relationship Id="rId43" Type="http://schemas.openxmlformats.org/officeDocument/2006/relationships/slideLayout" Target="../slideLayouts/slideLayout571.xml"/><Relationship Id="rId48" Type="http://schemas.openxmlformats.org/officeDocument/2006/relationships/slideLayout" Target="../slideLayouts/slideLayout576.xml"/><Relationship Id="rId56" Type="http://schemas.openxmlformats.org/officeDocument/2006/relationships/slideLayout" Target="../slideLayouts/slideLayout584.xml"/><Relationship Id="rId64" Type="http://schemas.openxmlformats.org/officeDocument/2006/relationships/theme" Target="../theme/theme10.xml"/><Relationship Id="rId8" Type="http://schemas.openxmlformats.org/officeDocument/2006/relationships/slideLayout" Target="../slideLayouts/slideLayout536.xml"/><Relationship Id="rId51" Type="http://schemas.openxmlformats.org/officeDocument/2006/relationships/slideLayout" Target="../slideLayouts/slideLayout579.xml"/><Relationship Id="rId3" Type="http://schemas.openxmlformats.org/officeDocument/2006/relationships/slideLayout" Target="../slideLayouts/slideLayout531.xml"/><Relationship Id="rId12" Type="http://schemas.openxmlformats.org/officeDocument/2006/relationships/slideLayout" Target="../slideLayouts/slideLayout540.xml"/><Relationship Id="rId17" Type="http://schemas.openxmlformats.org/officeDocument/2006/relationships/slideLayout" Target="../slideLayouts/slideLayout545.xml"/><Relationship Id="rId25" Type="http://schemas.openxmlformats.org/officeDocument/2006/relationships/slideLayout" Target="../slideLayouts/slideLayout553.xml"/><Relationship Id="rId33" Type="http://schemas.openxmlformats.org/officeDocument/2006/relationships/slideLayout" Target="../slideLayouts/slideLayout561.xml"/><Relationship Id="rId38" Type="http://schemas.openxmlformats.org/officeDocument/2006/relationships/slideLayout" Target="../slideLayouts/slideLayout566.xml"/><Relationship Id="rId46" Type="http://schemas.openxmlformats.org/officeDocument/2006/relationships/slideLayout" Target="../slideLayouts/slideLayout574.xml"/><Relationship Id="rId59" Type="http://schemas.openxmlformats.org/officeDocument/2006/relationships/slideLayout" Target="../slideLayouts/slideLayout587.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604.xml"/><Relationship Id="rId18" Type="http://schemas.openxmlformats.org/officeDocument/2006/relationships/slideLayout" Target="../slideLayouts/slideLayout609.xml"/><Relationship Id="rId26" Type="http://schemas.openxmlformats.org/officeDocument/2006/relationships/slideLayout" Target="../slideLayouts/slideLayout617.xml"/><Relationship Id="rId39" Type="http://schemas.openxmlformats.org/officeDocument/2006/relationships/slideLayout" Target="../slideLayouts/slideLayout630.xml"/><Relationship Id="rId21" Type="http://schemas.openxmlformats.org/officeDocument/2006/relationships/slideLayout" Target="../slideLayouts/slideLayout612.xml"/><Relationship Id="rId34" Type="http://schemas.openxmlformats.org/officeDocument/2006/relationships/slideLayout" Target="../slideLayouts/slideLayout625.xml"/><Relationship Id="rId42" Type="http://schemas.openxmlformats.org/officeDocument/2006/relationships/slideLayout" Target="../slideLayouts/slideLayout633.xml"/><Relationship Id="rId47" Type="http://schemas.openxmlformats.org/officeDocument/2006/relationships/slideLayout" Target="../slideLayouts/slideLayout638.xml"/><Relationship Id="rId50" Type="http://schemas.openxmlformats.org/officeDocument/2006/relationships/slideLayout" Target="../slideLayouts/slideLayout641.xml"/><Relationship Id="rId55" Type="http://schemas.openxmlformats.org/officeDocument/2006/relationships/slideLayout" Target="../slideLayouts/slideLayout646.xml"/><Relationship Id="rId63" Type="http://schemas.openxmlformats.org/officeDocument/2006/relationships/slideLayout" Target="../slideLayouts/slideLayout654.xml"/><Relationship Id="rId7" Type="http://schemas.openxmlformats.org/officeDocument/2006/relationships/slideLayout" Target="../slideLayouts/slideLayout598.xml"/><Relationship Id="rId2" Type="http://schemas.openxmlformats.org/officeDocument/2006/relationships/slideLayout" Target="../slideLayouts/slideLayout593.xml"/><Relationship Id="rId16" Type="http://schemas.openxmlformats.org/officeDocument/2006/relationships/slideLayout" Target="../slideLayouts/slideLayout607.xml"/><Relationship Id="rId20" Type="http://schemas.openxmlformats.org/officeDocument/2006/relationships/slideLayout" Target="../slideLayouts/slideLayout611.xml"/><Relationship Id="rId29" Type="http://schemas.openxmlformats.org/officeDocument/2006/relationships/slideLayout" Target="../slideLayouts/slideLayout620.xml"/><Relationship Id="rId41" Type="http://schemas.openxmlformats.org/officeDocument/2006/relationships/slideLayout" Target="../slideLayouts/slideLayout632.xml"/><Relationship Id="rId54" Type="http://schemas.openxmlformats.org/officeDocument/2006/relationships/slideLayout" Target="../slideLayouts/slideLayout645.xml"/><Relationship Id="rId62" Type="http://schemas.openxmlformats.org/officeDocument/2006/relationships/slideLayout" Target="../slideLayouts/slideLayout65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24" Type="http://schemas.openxmlformats.org/officeDocument/2006/relationships/slideLayout" Target="../slideLayouts/slideLayout615.xml"/><Relationship Id="rId32" Type="http://schemas.openxmlformats.org/officeDocument/2006/relationships/slideLayout" Target="../slideLayouts/slideLayout623.xml"/><Relationship Id="rId37" Type="http://schemas.openxmlformats.org/officeDocument/2006/relationships/slideLayout" Target="../slideLayouts/slideLayout628.xml"/><Relationship Id="rId40" Type="http://schemas.openxmlformats.org/officeDocument/2006/relationships/slideLayout" Target="../slideLayouts/slideLayout631.xml"/><Relationship Id="rId45" Type="http://schemas.openxmlformats.org/officeDocument/2006/relationships/slideLayout" Target="../slideLayouts/slideLayout636.xml"/><Relationship Id="rId53" Type="http://schemas.openxmlformats.org/officeDocument/2006/relationships/slideLayout" Target="../slideLayouts/slideLayout644.xml"/><Relationship Id="rId58" Type="http://schemas.openxmlformats.org/officeDocument/2006/relationships/slideLayout" Target="../slideLayouts/slideLayout649.xml"/><Relationship Id="rId5" Type="http://schemas.openxmlformats.org/officeDocument/2006/relationships/slideLayout" Target="../slideLayouts/slideLayout596.xml"/><Relationship Id="rId15" Type="http://schemas.openxmlformats.org/officeDocument/2006/relationships/slideLayout" Target="../slideLayouts/slideLayout606.xml"/><Relationship Id="rId23" Type="http://schemas.openxmlformats.org/officeDocument/2006/relationships/slideLayout" Target="../slideLayouts/slideLayout614.xml"/><Relationship Id="rId28" Type="http://schemas.openxmlformats.org/officeDocument/2006/relationships/slideLayout" Target="../slideLayouts/slideLayout619.xml"/><Relationship Id="rId36" Type="http://schemas.openxmlformats.org/officeDocument/2006/relationships/slideLayout" Target="../slideLayouts/slideLayout627.xml"/><Relationship Id="rId49" Type="http://schemas.openxmlformats.org/officeDocument/2006/relationships/slideLayout" Target="../slideLayouts/slideLayout640.xml"/><Relationship Id="rId57" Type="http://schemas.openxmlformats.org/officeDocument/2006/relationships/slideLayout" Target="../slideLayouts/slideLayout648.xml"/><Relationship Id="rId61" Type="http://schemas.openxmlformats.org/officeDocument/2006/relationships/slideLayout" Target="../slideLayouts/slideLayout652.xml"/><Relationship Id="rId10" Type="http://schemas.openxmlformats.org/officeDocument/2006/relationships/slideLayout" Target="../slideLayouts/slideLayout601.xml"/><Relationship Id="rId19" Type="http://schemas.openxmlformats.org/officeDocument/2006/relationships/slideLayout" Target="../slideLayouts/slideLayout610.xml"/><Relationship Id="rId31" Type="http://schemas.openxmlformats.org/officeDocument/2006/relationships/slideLayout" Target="../slideLayouts/slideLayout622.xml"/><Relationship Id="rId44" Type="http://schemas.openxmlformats.org/officeDocument/2006/relationships/slideLayout" Target="../slideLayouts/slideLayout635.xml"/><Relationship Id="rId52" Type="http://schemas.openxmlformats.org/officeDocument/2006/relationships/slideLayout" Target="../slideLayouts/slideLayout643.xml"/><Relationship Id="rId60" Type="http://schemas.openxmlformats.org/officeDocument/2006/relationships/slideLayout" Target="../slideLayouts/slideLayout651.xml"/><Relationship Id="rId65" Type="http://schemas.openxmlformats.org/officeDocument/2006/relationships/image" Target="../media/image1.png"/><Relationship Id="rId4" Type="http://schemas.openxmlformats.org/officeDocument/2006/relationships/slideLayout" Target="../slideLayouts/slideLayout595.xml"/><Relationship Id="rId9" Type="http://schemas.openxmlformats.org/officeDocument/2006/relationships/slideLayout" Target="../slideLayouts/slideLayout600.xml"/><Relationship Id="rId14" Type="http://schemas.openxmlformats.org/officeDocument/2006/relationships/slideLayout" Target="../slideLayouts/slideLayout605.xml"/><Relationship Id="rId22" Type="http://schemas.openxmlformats.org/officeDocument/2006/relationships/slideLayout" Target="../slideLayouts/slideLayout613.xml"/><Relationship Id="rId27" Type="http://schemas.openxmlformats.org/officeDocument/2006/relationships/slideLayout" Target="../slideLayouts/slideLayout618.xml"/><Relationship Id="rId30" Type="http://schemas.openxmlformats.org/officeDocument/2006/relationships/slideLayout" Target="../slideLayouts/slideLayout621.xml"/><Relationship Id="rId35" Type="http://schemas.openxmlformats.org/officeDocument/2006/relationships/slideLayout" Target="../slideLayouts/slideLayout626.xml"/><Relationship Id="rId43" Type="http://schemas.openxmlformats.org/officeDocument/2006/relationships/slideLayout" Target="../slideLayouts/slideLayout634.xml"/><Relationship Id="rId48" Type="http://schemas.openxmlformats.org/officeDocument/2006/relationships/slideLayout" Target="../slideLayouts/slideLayout639.xml"/><Relationship Id="rId56" Type="http://schemas.openxmlformats.org/officeDocument/2006/relationships/slideLayout" Target="../slideLayouts/slideLayout647.xml"/><Relationship Id="rId64" Type="http://schemas.openxmlformats.org/officeDocument/2006/relationships/theme" Target="../theme/theme11.xml"/><Relationship Id="rId8" Type="http://schemas.openxmlformats.org/officeDocument/2006/relationships/slideLayout" Target="../slideLayouts/slideLayout599.xml"/><Relationship Id="rId51" Type="http://schemas.openxmlformats.org/officeDocument/2006/relationships/slideLayout" Target="../slideLayouts/slideLayout642.xml"/><Relationship Id="rId3" Type="http://schemas.openxmlformats.org/officeDocument/2006/relationships/slideLayout" Target="../slideLayouts/slideLayout594.xml"/><Relationship Id="rId12" Type="http://schemas.openxmlformats.org/officeDocument/2006/relationships/slideLayout" Target="../slideLayouts/slideLayout603.xml"/><Relationship Id="rId17" Type="http://schemas.openxmlformats.org/officeDocument/2006/relationships/slideLayout" Target="../slideLayouts/slideLayout608.xml"/><Relationship Id="rId25" Type="http://schemas.openxmlformats.org/officeDocument/2006/relationships/slideLayout" Target="../slideLayouts/slideLayout616.xml"/><Relationship Id="rId33" Type="http://schemas.openxmlformats.org/officeDocument/2006/relationships/slideLayout" Target="../slideLayouts/slideLayout624.xml"/><Relationship Id="rId38" Type="http://schemas.openxmlformats.org/officeDocument/2006/relationships/slideLayout" Target="../slideLayouts/slideLayout629.xml"/><Relationship Id="rId46" Type="http://schemas.openxmlformats.org/officeDocument/2006/relationships/slideLayout" Target="../slideLayouts/slideLayout637.xml"/><Relationship Id="rId59" Type="http://schemas.openxmlformats.org/officeDocument/2006/relationships/slideLayout" Target="../slideLayouts/slideLayout650.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9" Type="http://schemas.openxmlformats.org/officeDocument/2006/relationships/slideLayout" Target="../slideLayouts/slideLayout103.xml"/><Relationship Id="rId21" Type="http://schemas.openxmlformats.org/officeDocument/2006/relationships/slideLayout" Target="../slideLayouts/slideLayout85.xml"/><Relationship Id="rId34" Type="http://schemas.openxmlformats.org/officeDocument/2006/relationships/slideLayout" Target="../slideLayouts/slideLayout98.xml"/><Relationship Id="rId42" Type="http://schemas.openxmlformats.org/officeDocument/2006/relationships/slideLayout" Target="../slideLayouts/slideLayout106.xml"/><Relationship Id="rId47" Type="http://schemas.openxmlformats.org/officeDocument/2006/relationships/slideLayout" Target="../slideLayouts/slideLayout111.xml"/><Relationship Id="rId50" Type="http://schemas.openxmlformats.org/officeDocument/2006/relationships/slideLayout" Target="../slideLayouts/slideLayout114.xml"/><Relationship Id="rId55" Type="http://schemas.openxmlformats.org/officeDocument/2006/relationships/slideLayout" Target="../slideLayouts/slideLayout119.xml"/><Relationship Id="rId63" Type="http://schemas.openxmlformats.org/officeDocument/2006/relationships/slideLayout" Target="../slideLayouts/slideLayout127.xml"/><Relationship Id="rId7" Type="http://schemas.openxmlformats.org/officeDocument/2006/relationships/slideLayout" Target="../slideLayouts/slideLayout71.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29" Type="http://schemas.openxmlformats.org/officeDocument/2006/relationships/slideLayout" Target="../slideLayouts/slideLayout93.xml"/><Relationship Id="rId41" Type="http://schemas.openxmlformats.org/officeDocument/2006/relationships/slideLayout" Target="../slideLayouts/slideLayout105.xml"/><Relationship Id="rId54" Type="http://schemas.openxmlformats.org/officeDocument/2006/relationships/slideLayout" Target="../slideLayouts/slideLayout118.xml"/><Relationship Id="rId62" Type="http://schemas.openxmlformats.org/officeDocument/2006/relationships/slideLayout" Target="../slideLayouts/slideLayout12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32" Type="http://schemas.openxmlformats.org/officeDocument/2006/relationships/slideLayout" Target="../slideLayouts/slideLayout96.xml"/><Relationship Id="rId37" Type="http://schemas.openxmlformats.org/officeDocument/2006/relationships/slideLayout" Target="../slideLayouts/slideLayout101.xml"/><Relationship Id="rId40" Type="http://schemas.openxmlformats.org/officeDocument/2006/relationships/slideLayout" Target="../slideLayouts/slideLayout104.xml"/><Relationship Id="rId45" Type="http://schemas.openxmlformats.org/officeDocument/2006/relationships/slideLayout" Target="../slideLayouts/slideLayout109.xml"/><Relationship Id="rId53" Type="http://schemas.openxmlformats.org/officeDocument/2006/relationships/slideLayout" Target="../slideLayouts/slideLayout117.xml"/><Relationship Id="rId58" Type="http://schemas.openxmlformats.org/officeDocument/2006/relationships/slideLayout" Target="../slideLayouts/slideLayout122.xml"/><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slideLayout" Target="../slideLayouts/slideLayout92.xml"/><Relationship Id="rId36" Type="http://schemas.openxmlformats.org/officeDocument/2006/relationships/slideLayout" Target="../slideLayouts/slideLayout100.xml"/><Relationship Id="rId49" Type="http://schemas.openxmlformats.org/officeDocument/2006/relationships/slideLayout" Target="../slideLayouts/slideLayout113.xml"/><Relationship Id="rId57" Type="http://schemas.openxmlformats.org/officeDocument/2006/relationships/slideLayout" Target="../slideLayouts/slideLayout121.xml"/><Relationship Id="rId61" Type="http://schemas.openxmlformats.org/officeDocument/2006/relationships/slideLayout" Target="../slideLayouts/slideLayout125.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31" Type="http://schemas.openxmlformats.org/officeDocument/2006/relationships/slideLayout" Target="../slideLayouts/slideLayout95.xml"/><Relationship Id="rId44" Type="http://schemas.openxmlformats.org/officeDocument/2006/relationships/slideLayout" Target="../slideLayouts/slideLayout108.xml"/><Relationship Id="rId52" Type="http://schemas.openxmlformats.org/officeDocument/2006/relationships/slideLayout" Target="../slideLayouts/slideLayout116.xml"/><Relationship Id="rId60" Type="http://schemas.openxmlformats.org/officeDocument/2006/relationships/slideLayout" Target="../slideLayouts/slideLayout124.xml"/><Relationship Id="rId65" Type="http://schemas.openxmlformats.org/officeDocument/2006/relationships/image" Target="../media/image1.png"/><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 Id="rId30" Type="http://schemas.openxmlformats.org/officeDocument/2006/relationships/slideLayout" Target="../slideLayouts/slideLayout94.xml"/><Relationship Id="rId35" Type="http://schemas.openxmlformats.org/officeDocument/2006/relationships/slideLayout" Target="../slideLayouts/slideLayout99.xml"/><Relationship Id="rId43" Type="http://schemas.openxmlformats.org/officeDocument/2006/relationships/slideLayout" Target="../slideLayouts/slideLayout107.xml"/><Relationship Id="rId48" Type="http://schemas.openxmlformats.org/officeDocument/2006/relationships/slideLayout" Target="../slideLayouts/slideLayout112.xml"/><Relationship Id="rId56" Type="http://schemas.openxmlformats.org/officeDocument/2006/relationships/slideLayout" Target="../slideLayouts/slideLayout120.xml"/><Relationship Id="rId64" Type="http://schemas.openxmlformats.org/officeDocument/2006/relationships/theme" Target="../theme/theme2.xml"/><Relationship Id="rId8" Type="http://schemas.openxmlformats.org/officeDocument/2006/relationships/slideLayout" Target="../slideLayouts/slideLayout72.xml"/><Relationship Id="rId51" Type="http://schemas.openxmlformats.org/officeDocument/2006/relationships/slideLayout" Target="../slideLayouts/slideLayout115.xml"/><Relationship Id="rId3" Type="http://schemas.openxmlformats.org/officeDocument/2006/relationships/slideLayout" Target="../slideLayouts/slideLayout67.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33" Type="http://schemas.openxmlformats.org/officeDocument/2006/relationships/slideLayout" Target="../slideLayouts/slideLayout97.xml"/><Relationship Id="rId38" Type="http://schemas.openxmlformats.org/officeDocument/2006/relationships/slideLayout" Target="../slideLayouts/slideLayout102.xml"/><Relationship Id="rId46" Type="http://schemas.openxmlformats.org/officeDocument/2006/relationships/slideLayout" Target="../slideLayouts/slideLayout110.xml"/><Relationship Id="rId59" Type="http://schemas.openxmlformats.org/officeDocument/2006/relationships/slideLayout" Target="../slideLayouts/slideLayout12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9" Type="http://schemas.openxmlformats.org/officeDocument/2006/relationships/slideLayout" Target="../slideLayouts/slideLayout166.xml"/><Relationship Id="rId21" Type="http://schemas.openxmlformats.org/officeDocument/2006/relationships/slideLayout" Target="../slideLayouts/slideLayout148.xml"/><Relationship Id="rId34" Type="http://schemas.openxmlformats.org/officeDocument/2006/relationships/slideLayout" Target="../slideLayouts/slideLayout161.xml"/><Relationship Id="rId42" Type="http://schemas.openxmlformats.org/officeDocument/2006/relationships/slideLayout" Target="../slideLayouts/slideLayout169.xml"/><Relationship Id="rId47" Type="http://schemas.openxmlformats.org/officeDocument/2006/relationships/slideLayout" Target="../slideLayouts/slideLayout174.xml"/><Relationship Id="rId50" Type="http://schemas.openxmlformats.org/officeDocument/2006/relationships/slideLayout" Target="../slideLayouts/slideLayout177.xml"/><Relationship Id="rId55" Type="http://schemas.openxmlformats.org/officeDocument/2006/relationships/slideLayout" Target="../slideLayouts/slideLayout182.xml"/><Relationship Id="rId63" Type="http://schemas.openxmlformats.org/officeDocument/2006/relationships/slideLayout" Target="../slideLayouts/slideLayout190.xml"/><Relationship Id="rId7" Type="http://schemas.openxmlformats.org/officeDocument/2006/relationships/slideLayout" Target="../slideLayouts/slideLayout134.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41" Type="http://schemas.openxmlformats.org/officeDocument/2006/relationships/slideLayout" Target="../slideLayouts/slideLayout168.xml"/><Relationship Id="rId54" Type="http://schemas.openxmlformats.org/officeDocument/2006/relationships/slideLayout" Target="../slideLayouts/slideLayout181.xml"/><Relationship Id="rId62" Type="http://schemas.openxmlformats.org/officeDocument/2006/relationships/slideLayout" Target="../slideLayouts/slideLayout18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32" Type="http://schemas.openxmlformats.org/officeDocument/2006/relationships/slideLayout" Target="../slideLayouts/slideLayout159.xml"/><Relationship Id="rId37" Type="http://schemas.openxmlformats.org/officeDocument/2006/relationships/slideLayout" Target="../slideLayouts/slideLayout164.xml"/><Relationship Id="rId40" Type="http://schemas.openxmlformats.org/officeDocument/2006/relationships/slideLayout" Target="../slideLayouts/slideLayout167.xml"/><Relationship Id="rId45" Type="http://schemas.openxmlformats.org/officeDocument/2006/relationships/slideLayout" Target="../slideLayouts/slideLayout172.xml"/><Relationship Id="rId53" Type="http://schemas.openxmlformats.org/officeDocument/2006/relationships/slideLayout" Target="../slideLayouts/slideLayout180.xml"/><Relationship Id="rId58" Type="http://schemas.openxmlformats.org/officeDocument/2006/relationships/slideLayout" Target="../slideLayouts/slideLayout185.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36" Type="http://schemas.openxmlformats.org/officeDocument/2006/relationships/slideLayout" Target="../slideLayouts/slideLayout163.xml"/><Relationship Id="rId49" Type="http://schemas.openxmlformats.org/officeDocument/2006/relationships/slideLayout" Target="../slideLayouts/slideLayout176.xml"/><Relationship Id="rId57" Type="http://schemas.openxmlformats.org/officeDocument/2006/relationships/slideLayout" Target="../slideLayouts/slideLayout184.xml"/><Relationship Id="rId61" Type="http://schemas.openxmlformats.org/officeDocument/2006/relationships/slideLayout" Target="../slideLayouts/slideLayout188.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31" Type="http://schemas.openxmlformats.org/officeDocument/2006/relationships/slideLayout" Target="../slideLayouts/slideLayout158.xml"/><Relationship Id="rId44" Type="http://schemas.openxmlformats.org/officeDocument/2006/relationships/slideLayout" Target="../slideLayouts/slideLayout171.xml"/><Relationship Id="rId52" Type="http://schemas.openxmlformats.org/officeDocument/2006/relationships/slideLayout" Target="../slideLayouts/slideLayout179.xml"/><Relationship Id="rId60" Type="http://schemas.openxmlformats.org/officeDocument/2006/relationships/slideLayout" Target="../slideLayouts/slideLayout187.xml"/><Relationship Id="rId65" Type="http://schemas.openxmlformats.org/officeDocument/2006/relationships/image" Target="../media/image1.png"/><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slideLayout" Target="../slideLayouts/slideLayout157.xml"/><Relationship Id="rId35" Type="http://schemas.openxmlformats.org/officeDocument/2006/relationships/slideLayout" Target="../slideLayouts/slideLayout162.xml"/><Relationship Id="rId43" Type="http://schemas.openxmlformats.org/officeDocument/2006/relationships/slideLayout" Target="../slideLayouts/slideLayout170.xml"/><Relationship Id="rId48" Type="http://schemas.openxmlformats.org/officeDocument/2006/relationships/slideLayout" Target="../slideLayouts/slideLayout175.xml"/><Relationship Id="rId56" Type="http://schemas.openxmlformats.org/officeDocument/2006/relationships/slideLayout" Target="../slideLayouts/slideLayout183.xml"/><Relationship Id="rId64" Type="http://schemas.openxmlformats.org/officeDocument/2006/relationships/theme" Target="../theme/theme3.xml"/><Relationship Id="rId8" Type="http://schemas.openxmlformats.org/officeDocument/2006/relationships/slideLayout" Target="../slideLayouts/slideLayout135.xml"/><Relationship Id="rId51" Type="http://schemas.openxmlformats.org/officeDocument/2006/relationships/slideLayout" Target="../slideLayouts/slideLayout178.xml"/><Relationship Id="rId3" Type="http://schemas.openxmlformats.org/officeDocument/2006/relationships/slideLayout" Target="../slideLayouts/slideLayout130.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33" Type="http://schemas.openxmlformats.org/officeDocument/2006/relationships/slideLayout" Target="../slideLayouts/slideLayout160.xml"/><Relationship Id="rId38" Type="http://schemas.openxmlformats.org/officeDocument/2006/relationships/slideLayout" Target="../slideLayouts/slideLayout165.xml"/><Relationship Id="rId46" Type="http://schemas.openxmlformats.org/officeDocument/2006/relationships/slideLayout" Target="../slideLayouts/slideLayout173.xml"/><Relationship Id="rId59" Type="http://schemas.openxmlformats.org/officeDocument/2006/relationships/slideLayout" Target="../slideLayouts/slideLayout186.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03.xml"/><Relationship Id="rId18" Type="http://schemas.openxmlformats.org/officeDocument/2006/relationships/slideLayout" Target="../slideLayouts/slideLayout208.xml"/><Relationship Id="rId26" Type="http://schemas.openxmlformats.org/officeDocument/2006/relationships/slideLayout" Target="../slideLayouts/slideLayout216.xml"/><Relationship Id="rId39" Type="http://schemas.openxmlformats.org/officeDocument/2006/relationships/slideLayout" Target="../slideLayouts/slideLayout229.xml"/><Relationship Id="rId21" Type="http://schemas.openxmlformats.org/officeDocument/2006/relationships/slideLayout" Target="../slideLayouts/slideLayout211.xml"/><Relationship Id="rId34" Type="http://schemas.openxmlformats.org/officeDocument/2006/relationships/slideLayout" Target="../slideLayouts/slideLayout224.xml"/><Relationship Id="rId42" Type="http://schemas.openxmlformats.org/officeDocument/2006/relationships/slideLayout" Target="../slideLayouts/slideLayout232.xml"/><Relationship Id="rId47" Type="http://schemas.openxmlformats.org/officeDocument/2006/relationships/slideLayout" Target="../slideLayouts/slideLayout237.xml"/><Relationship Id="rId50" Type="http://schemas.openxmlformats.org/officeDocument/2006/relationships/slideLayout" Target="../slideLayouts/slideLayout240.xml"/><Relationship Id="rId55" Type="http://schemas.openxmlformats.org/officeDocument/2006/relationships/slideLayout" Target="../slideLayouts/slideLayout245.xml"/><Relationship Id="rId63" Type="http://schemas.openxmlformats.org/officeDocument/2006/relationships/slideLayout" Target="../slideLayouts/slideLayout253.xml"/><Relationship Id="rId7" Type="http://schemas.openxmlformats.org/officeDocument/2006/relationships/slideLayout" Target="../slideLayouts/slideLayout197.xml"/><Relationship Id="rId2" Type="http://schemas.openxmlformats.org/officeDocument/2006/relationships/slideLayout" Target="../slideLayouts/slideLayout192.xml"/><Relationship Id="rId16" Type="http://schemas.openxmlformats.org/officeDocument/2006/relationships/slideLayout" Target="../slideLayouts/slideLayout206.xml"/><Relationship Id="rId20" Type="http://schemas.openxmlformats.org/officeDocument/2006/relationships/slideLayout" Target="../slideLayouts/slideLayout210.xml"/><Relationship Id="rId29" Type="http://schemas.openxmlformats.org/officeDocument/2006/relationships/slideLayout" Target="../slideLayouts/slideLayout219.xml"/><Relationship Id="rId41" Type="http://schemas.openxmlformats.org/officeDocument/2006/relationships/slideLayout" Target="../slideLayouts/slideLayout231.xml"/><Relationship Id="rId54" Type="http://schemas.openxmlformats.org/officeDocument/2006/relationships/slideLayout" Target="../slideLayouts/slideLayout244.xml"/><Relationship Id="rId62" Type="http://schemas.openxmlformats.org/officeDocument/2006/relationships/slideLayout" Target="../slideLayouts/slideLayout25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24" Type="http://schemas.openxmlformats.org/officeDocument/2006/relationships/slideLayout" Target="../slideLayouts/slideLayout214.xml"/><Relationship Id="rId32" Type="http://schemas.openxmlformats.org/officeDocument/2006/relationships/slideLayout" Target="../slideLayouts/slideLayout222.xml"/><Relationship Id="rId37" Type="http://schemas.openxmlformats.org/officeDocument/2006/relationships/slideLayout" Target="../slideLayouts/slideLayout227.xml"/><Relationship Id="rId40" Type="http://schemas.openxmlformats.org/officeDocument/2006/relationships/slideLayout" Target="../slideLayouts/slideLayout230.xml"/><Relationship Id="rId45" Type="http://schemas.openxmlformats.org/officeDocument/2006/relationships/slideLayout" Target="../slideLayouts/slideLayout235.xml"/><Relationship Id="rId53" Type="http://schemas.openxmlformats.org/officeDocument/2006/relationships/slideLayout" Target="../slideLayouts/slideLayout243.xml"/><Relationship Id="rId58" Type="http://schemas.openxmlformats.org/officeDocument/2006/relationships/slideLayout" Target="../slideLayouts/slideLayout248.xml"/><Relationship Id="rId5" Type="http://schemas.openxmlformats.org/officeDocument/2006/relationships/slideLayout" Target="../slideLayouts/slideLayout195.xml"/><Relationship Id="rId15" Type="http://schemas.openxmlformats.org/officeDocument/2006/relationships/slideLayout" Target="../slideLayouts/slideLayout205.xml"/><Relationship Id="rId23" Type="http://schemas.openxmlformats.org/officeDocument/2006/relationships/slideLayout" Target="../slideLayouts/slideLayout213.xml"/><Relationship Id="rId28" Type="http://schemas.openxmlformats.org/officeDocument/2006/relationships/slideLayout" Target="../slideLayouts/slideLayout218.xml"/><Relationship Id="rId36" Type="http://schemas.openxmlformats.org/officeDocument/2006/relationships/slideLayout" Target="../slideLayouts/slideLayout226.xml"/><Relationship Id="rId49" Type="http://schemas.openxmlformats.org/officeDocument/2006/relationships/slideLayout" Target="../slideLayouts/slideLayout239.xml"/><Relationship Id="rId57" Type="http://schemas.openxmlformats.org/officeDocument/2006/relationships/slideLayout" Target="../slideLayouts/slideLayout247.xml"/><Relationship Id="rId61" Type="http://schemas.openxmlformats.org/officeDocument/2006/relationships/slideLayout" Target="../slideLayouts/slideLayout251.xml"/><Relationship Id="rId10" Type="http://schemas.openxmlformats.org/officeDocument/2006/relationships/slideLayout" Target="../slideLayouts/slideLayout200.xml"/><Relationship Id="rId19" Type="http://schemas.openxmlformats.org/officeDocument/2006/relationships/slideLayout" Target="../slideLayouts/slideLayout209.xml"/><Relationship Id="rId31" Type="http://schemas.openxmlformats.org/officeDocument/2006/relationships/slideLayout" Target="../slideLayouts/slideLayout221.xml"/><Relationship Id="rId44" Type="http://schemas.openxmlformats.org/officeDocument/2006/relationships/slideLayout" Target="../slideLayouts/slideLayout234.xml"/><Relationship Id="rId52" Type="http://schemas.openxmlformats.org/officeDocument/2006/relationships/slideLayout" Target="../slideLayouts/slideLayout242.xml"/><Relationship Id="rId60" Type="http://schemas.openxmlformats.org/officeDocument/2006/relationships/slideLayout" Target="../slideLayouts/slideLayout250.xml"/><Relationship Id="rId65" Type="http://schemas.openxmlformats.org/officeDocument/2006/relationships/image" Target="../media/image1.png"/><Relationship Id="rId4" Type="http://schemas.openxmlformats.org/officeDocument/2006/relationships/slideLayout" Target="../slideLayouts/slideLayout194.xml"/><Relationship Id="rId9" Type="http://schemas.openxmlformats.org/officeDocument/2006/relationships/slideLayout" Target="../slideLayouts/slideLayout199.xml"/><Relationship Id="rId14" Type="http://schemas.openxmlformats.org/officeDocument/2006/relationships/slideLayout" Target="../slideLayouts/slideLayout204.xml"/><Relationship Id="rId22" Type="http://schemas.openxmlformats.org/officeDocument/2006/relationships/slideLayout" Target="../slideLayouts/slideLayout212.xml"/><Relationship Id="rId27" Type="http://schemas.openxmlformats.org/officeDocument/2006/relationships/slideLayout" Target="../slideLayouts/slideLayout217.xml"/><Relationship Id="rId30" Type="http://schemas.openxmlformats.org/officeDocument/2006/relationships/slideLayout" Target="../slideLayouts/slideLayout220.xml"/><Relationship Id="rId35" Type="http://schemas.openxmlformats.org/officeDocument/2006/relationships/slideLayout" Target="../slideLayouts/slideLayout225.xml"/><Relationship Id="rId43" Type="http://schemas.openxmlformats.org/officeDocument/2006/relationships/slideLayout" Target="../slideLayouts/slideLayout233.xml"/><Relationship Id="rId48" Type="http://schemas.openxmlformats.org/officeDocument/2006/relationships/slideLayout" Target="../slideLayouts/slideLayout238.xml"/><Relationship Id="rId56" Type="http://schemas.openxmlformats.org/officeDocument/2006/relationships/slideLayout" Target="../slideLayouts/slideLayout246.xml"/><Relationship Id="rId64" Type="http://schemas.openxmlformats.org/officeDocument/2006/relationships/theme" Target="../theme/theme4.xml"/><Relationship Id="rId8" Type="http://schemas.openxmlformats.org/officeDocument/2006/relationships/slideLayout" Target="../slideLayouts/slideLayout198.xml"/><Relationship Id="rId51" Type="http://schemas.openxmlformats.org/officeDocument/2006/relationships/slideLayout" Target="../slideLayouts/slideLayout241.xml"/><Relationship Id="rId3" Type="http://schemas.openxmlformats.org/officeDocument/2006/relationships/slideLayout" Target="../slideLayouts/slideLayout193.xml"/><Relationship Id="rId12" Type="http://schemas.openxmlformats.org/officeDocument/2006/relationships/slideLayout" Target="../slideLayouts/slideLayout202.xml"/><Relationship Id="rId17" Type="http://schemas.openxmlformats.org/officeDocument/2006/relationships/slideLayout" Target="../slideLayouts/slideLayout207.xml"/><Relationship Id="rId25" Type="http://schemas.openxmlformats.org/officeDocument/2006/relationships/slideLayout" Target="../slideLayouts/slideLayout215.xml"/><Relationship Id="rId33" Type="http://schemas.openxmlformats.org/officeDocument/2006/relationships/slideLayout" Target="../slideLayouts/slideLayout223.xml"/><Relationship Id="rId38" Type="http://schemas.openxmlformats.org/officeDocument/2006/relationships/slideLayout" Target="../slideLayouts/slideLayout228.xml"/><Relationship Id="rId46" Type="http://schemas.openxmlformats.org/officeDocument/2006/relationships/slideLayout" Target="../slideLayouts/slideLayout236.xml"/><Relationship Id="rId59" Type="http://schemas.openxmlformats.org/officeDocument/2006/relationships/slideLayout" Target="../slideLayouts/slideLayout249.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66.xml"/><Relationship Id="rId18" Type="http://schemas.openxmlformats.org/officeDocument/2006/relationships/slideLayout" Target="../slideLayouts/slideLayout271.xml"/><Relationship Id="rId26" Type="http://schemas.openxmlformats.org/officeDocument/2006/relationships/slideLayout" Target="../slideLayouts/slideLayout279.xml"/><Relationship Id="rId39" Type="http://schemas.openxmlformats.org/officeDocument/2006/relationships/slideLayout" Target="../slideLayouts/slideLayout292.xml"/><Relationship Id="rId21" Type="http://schemas.openxmlformats.org/officeDocument/2006/relationships/slideLayout" Target="../slideLayouts/slideLayout274.xml"/><Relationship Id="rId34" Type="http://schemas.openxmlformats.org/officeDocument/2006/relationships/slideLayout" Target="../slideLayouts/slideLayout287.xml"/><Relationship Id="rId42" Type="http://schemas.openxmlformats.org/officeDocument/2006/relationships/slideLayout" Target="../slideLayouts/slideLayout295.xml"/><Relationship Id="rId47" Type="http://schemas.openxmlformats.org/officeDocument/2006/relationships/slideLayout" Target="../slideLayouts/slideLayout300.xml"/><Relationship Id="rId50" Type="http://schemas.openxmlformats.org/officeDocument/2006/relationships/slideLayout" Target="../slideLayouts/slideLayout303.xml"/><Relationship Id="rId55" Type="http://schemas.openxmlformats.org/officeDocument/2006/relationships/slideLayout" Target="../slideLayouts/slideLayout308.xml"/><Relationship Id="rId63" Type="http://schemas.openxmlformats.org/officeDocument/2006/relationships/slideLayout" Target="../slideLayouts/slideLayout316.xml"/><Relationship Id="rId7" Type="http://schemas.openxmlformats.org/officeDocument/2006/relationships/slideLayout" Target="../slideLayouts/slideLayout260.xml"/><Relationship Id="rId2" Type="http://schemas.openxmlformats.org/officeDocument/2006/relationships/slideLayout" Target="../slideLayouts/slideLayout255.xml"/><Relationship Id="rId16" Type="http://schemas.openxmlformats.org/officeDocument/2006/relationships/slideLayout" Target="../slideLayouts/slideLayout269.xml"/><Relationship Id="rId20" Type="http://schemas.openxmlformats.org/officeDocument/2006/relationships/slideLayout" Target="../slideLayouts/slideLayout273.xml"/><Relationship Id="rId29" Type="http://schemas.openxmlformats.org/officeDocument/2006/relationships/slideLayout" Target="../slideLayouts/slideLayout282.xml"/><Relationship Id="rId41" Type="http://schemas.openxmlformats.org/officeDocument/2006/relationships/slideLayout" Target="../slideLayouts/slideLayout294.xml"/><Relationship Id="rId54" Type="http://schemas.openxmlformats.org/officeDocument/2006/relationships/slideLayout" Target="../slideLayouts/slideLayout307.xml"/><Relationship Id="rId62" Type="http://schemas.openxmlformats.org/officeDocument/2006/relationships/slideLayout" Target="../slideLayouts/slideLayout31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24" Type="http://schemas.openxmlformats.org/officeDocument/2006/relationships/slideLayout" Target="../slideLayouts/slideLayout277.xml"/><Relationship Id="rId32" Type="http://schemas.openxmlformats.org/officeDocument/2006/relationships/slideLayout" Target="../slideLayouts/slideLayout285.xml"/><Relationship Id="rId37" Type="http://schemas.openxmlformats.org/officeDocument/2006/relationships/slideLayout" Target="../slideLayouts/slideLayout290.xml"/><Relationship Id="rId40" Type="http://schemas.openxmlformats.org/officeDocument/2006/relationships/slideLayout" Target="../slideLayouts/slideLayout293.xml"/><Relationship Id="rId45" Type="http://schemas.openxmlformats.org/officeDocument/2006/relationships/slideLayout" Target="../slideLayouts/slideLayout298.xml"/><Relationship Id="rId53" Type="http://schemas.openxmlformats.org/officeDocument/2006/relationships/slideLayout" Target="../slideLayouts/slideLayout306.xml"/><Relationship Id="rId58" Type="http://schemas.openxmlformats.org/officeDocument/2006/relationships/slideLayout" Target="../slideLayouts/slideLayout311.xml"/><Relationship Id="rId5" Type="http://schemas.openxmlformats.org/officeDocument/2006/relationships/slideLayout" Target="../slideLayouts/slideLayout258.xml"/><Relationship Id="rId15" Type="http://schemas.openxmlformats.org/officeDocument/2006/relationships/slideLayout" Target="../slideLayouts/slideLayout268.xml"/><Relationship Id="rId23" Type="http://schemas.openxmlformats.org/officeDocument/2006/relationships/slideLayout" Target="../slideLayouts/slideLayout276.xml"/><Relationship Id="rId28" Type="http://schemas.openxmlformats.org/officeDocument/2006/relationships/slideLayout" Target="../slideLayouts/slideLayout281.xml"/><Relationship Id="rId36" Type="http://schemas.openxmlformats.org/officeDocument/2006/relationships/slideLayout" Target="../slideLayouts/slideLayout289.xml"/><Relationship Id="rId49" Type="http://schemas.openxmlformats.org/officeDocument/2006/relationships/slideLayout" Target="../slideLayouts/slideLayout302.xml"/><Relationship Id="rId57" Type="http://schemas.openxmlformats.org/officeDocument/2006/relationships/slideLayout" Target="../slideLayouts/slideLayout310.xml"/><Relationship Id="rId61" Type="http://schemas.openxmlformats.org/officeDocument/2006/relationships/slideLayout" Target="../slideLayouts/slideLayout314.xml"/><Relationship Id="rId10" Type="http://schemas.openxmlformats.org/officeDocument/2006/relationships/slideLayout" Target="../slideLayouts/slideLayout263.xml"/><Relationship Id="rId19" Type="http://schemas.openxmlformats.org/officeDocument/2006/relationships/slideLayout" Target="../slideLayouts/slideLayout272.xml"/><Relationship Id="rId31" Type="http://schemas.openxmlformats.org/officeDocument/2006/relationships/slideLayout" Target="../slideLayouts/slideLayout284.xml"/><Relationship Id="rId44" Type="http://schemas.openxmlformats.org/officeDocument/2006/relationships/slideLayout" Target="../slideLayouts/slideLayout297.xml"/><Relationship Id="rId52" Type="http://schemas.openxmlformats.org/officeDocument/2006/relationships/slideLayout" Target="../slideLayouts/slideLayout305.xml"/><Relationship Id="rId60" Type="http://schemas.openxmlformats.org/officeDocument/2006/relationships/slideLayout" Target="../slideLayouts/slideLayout313.xml"/><Relationship Id="rId65" Type="http://schemas.openxmlformats.org/officeDocument/2006/relationships/image" Target="../media/image1.png"/><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slideLayout" Target="../slideLayouts/slideLayout267.xml"/><Relationship Id="rId22" Type="http://schemas.openxmlformats.org/officeDocument/2006/relationships/slideLayout" Target="../slideLayouts/slideLayout275.xml"/><Relationship Id="rId27" Type="http://schemas.openxmlformats.org/officeDocument/2006/relationships/slideLayout" Target="../slideLayouts/slideLayout280.xml"/><Relationship Id="rId30" Type="http://schemas.openxmlformats.org/officeDocument/2006/relationships/slideLayout" Target="../slideLayouts/slideLayout283.xml"/><Relationship Id="rId35" Type="http://schemas.openxmlformats.org/officeDocument/2006/relationships/slideLayout" Target="../slideLayouts/slideLayout288.xml"/><Relationship Id="rId43" Type="http://schemas.openxmlformats.org/officeDocument/2006/relationships/slideLayout" Target="../slideLayouts/slideLayout296.xml"/><Relationship Id="rId48" Type="http://schemas.openxmlformats.org/officeDocument/2006/relationships/slideLayout" Target="../slideLayouts/slideLayout301.xml"/><Relationship Id="rId56" Type="http://schemas.openxmlformats.org/officeDocument/2006/relationships/slideLayout" Target="../slideLayouts/slideLayout309.xml"/><Relationship Id="rId64" Type="http://schemas.openxmlformats.org/officeDocument/2006/relationships/theme" Target="../theme/theme5.xml"/><Relationship Id="rId8" Type="http://schemas.openxmlformats.org/officeDocument/2006/relationships/slideLayout" Target="../slideLayouts/slideLayout261.xml"/><Relationship Id="rId51" Type="http://schemas.openxmlformats.org/officeDocument/2006/relationships/slideLayout" Target="../slideLayouts/slideLayout304.xml"/><Relationship Id="rId3" Type="http://schemas.openxmlformats.org/officeDocument/2006/relationships/slideLayout" Target="../slideLayouts/slideLayout256.xml"/><Relationship Id="rId12" Type="http://schemas.openxmlformats.org/officeDocument/2006/relationships/slideLayout" Target="../slideLayouts/slideLayout265.xml"/><Relationship Id="rId17" Type="http://schemas.openxmlformats.org/officeDocument/2006/relationships/slideLayout" Target="../slideLayouts/slideLayout270.xml"/><Relationship Id="rId25" Type="http://schemas.openxmlformats.org/officeDocument/2006/relationships/slideLayout" Target="../slideLayouts/slideLayout278.xml"/><Relationship Id="rId33" Type="http://schemas.openxmlformats.org/officeDocument/2006/relationships/slideLayout" Target="../slideLayouts/slideLayout286.xml"/><Relationship Id="rId38" Type="http://schemas.openxmlformats.org/officeDocument/2006/relationships/slideLayout" Target="../slideLayouts/slideLayout291.xml"/><Relationship Id="rId46" Type="http://schemas.openxmlformats.org/officeDocument/2006/relationships/slideLayout" Target="../slideLayouts/slideLayout299.xml"/><Relationship Id="rId59" Type="http://schemas.openxmlformats.org/officeDocument/2006/relationships/slideLayout" Target="../slideLayouts/slideLayout312.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329.xml"/><Relationship Id="rId18" Type="http://schemas.openxmlformats.org/officeDocument/2006/relationships/slideLayout" Target="../slideLayouts/slideLayout334.xml"/><Relationship Id="rId26" Type="http://schemas.openxmlformats.org/officeDocument/2006/relationships/slideLayout" Target="../slideLayouts/slideLayout342.xml"/><Relationship Id="rId39" Type="http://schemas.openxmlformats.org/officeDocument/2006/relationships/slideLayout" Target="../slideLayouts/slideLayout355.xml"/><Relationship Id="rId21" Type="http://schemas.openxmlformats.org/officeDocument/2006/relationships/slideLayout" Target="../slideLayouts/slideLayout337.xml"/><Relationship Id="rId34" Type="http://schemas.openxmlformats.org/officeDocument/2006/relationships/slideLayout" Target="../slideLayouts/slideLayout350.xml"/><Relationship Id="rId42" Type="http://schemas.openxmlformats.org/officeDocument/2006/relationships/slideLayout" Target="../slideLayouts/slideLayout358.xml"/><Relationship Id="rId47" Type="http://schemas.openxmlformats.org/officeDocument/2006/relationships/slideLayout" Target="../slideLayouts/slideLayout363.xml"/><Relationship Id="rId50" Type="http://schemas.openxmlformats.org/officeDocument/2006/relationships/slideLayout" Target="../slideLayouts/slideLayout366.xml"/><Relationship Id="rId55" Type="http://schemas.openxmlformats.org/officeDocument/2006/relationships/slideLayout" Target="../slideLayouts/slideLayout371.xml"/><Relationship Id="rId63" Type="http://schemas.openxmlformats.org/officeDocument/2006/relationships/slideLayout" Target="../slideLayouts/slideLayout379.xml"/><Relationship Id="rId7" Type="http://schemas.openxmlformats.org/officeDocument/2006/relationships/slideLayout" Target="../slideLayouts/slideLayout323.xml"/><Relationship Id="rId2" Type="http://schemas.openxmlformats.org/officeDocument/2006/relationships/slideLayout" Target="../slideLayouts/slideLayout318.xml"/><Relationship Id="rId16" Type="http://schemas.openxmlformats.org/officeDocument/2006/relationships/slideLayout" Target="../slideLayouts/slideLayout332.xml"/><Relationship Id="rId20" Type="http://schemas.openxmlformats.org/officeDocument/2006/relationships/slideLayout" Target="../slideLayouts/slideLayout336.xml"/><Relationship Id="rId29" Type="http://schemas.openxmlformats.org/officeDocument/2006/relationships/slideLayout" Target="../slideLayouts/slideLayout345.xml"/><Relationship Id="rId41" Type="http://schemas.openxmlformats.org/officeDocument/2006/relationships/slideLayout" Target="../slideLayouts/slideLayout357.xml"/><Relationship Id="rId54" Type="http://schemas.openxmlformats.org/officeDocument/2006/relationships/slideLayout" Target="../slideLayouts/slideLayout370.xml"/><Relationship Id="rId62" Type="http://schemas.openxmlformats.org/officeDocument/2006/relationships/slideLayout" Target="../slideLayouts/slideLayout37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24" Type="http://schemas.openxmlformats.org/officeDocument/2006/relationships/slideLayout" Target="../slideLayouts/slideLayout340.xml"/><Relationship Id="rId32" Type="http://schemas.openxmlformats.org/officeDocument/2006/relationships/slideLayout" Target="../slideLayouts/slideLayout348.xml"/><Relationship Id="rId37" Type="http://schemas.openxmlformats.org/officeDocument/2006/relationships/slideLayout" Target="../slideLayouts/slideLayout353.xml"/><Relationship Id="rId40" Type="http://schemas.openxmlformats.org/officeDocument/2006/relationships/slideLayout" Target="../slideLayouts/slideLayout356.xml"/><Relationship Id="rId45" Type="http://schemas.openxmlformats.org/officeDocument/2006/relationships/slideLayout" Target="../slideLayouts/slideLayout361.xml"/><Relationship Id="rId53" Type="http://schemas.openxmlformats.org/officeDocument/2006/relationships/slideLayout" Target="../slideLayouts/slideLayout369.xml"/><Relationship Id="rId58" Type="http://schemas.openxmlformats.org/officeDocument/2006/relationships/slideLayout" Target="../slideLayouts/slideLayout374.xml"/><Relationship Id="rId5" Type="http://schemas.openxmlformats.org/officeDocument/2006/relationships/slideLayout" Target="../slideLayouts/slideLayout321.xml"/><Relationship Id="rId15" Type="http://schemas.openxmlformats.org/officeDocument/2006/relationships/slideLayout" Target="../slideLayouts/slideLayout331.xml"/><Relationship Id="rId23" Type="http://schemas.openxmlformats.org/officeDocument/2006/relationships/slideLayout" Target="../slideLayouts/slideLayout339.xml"/><Relationship Id="rId28" Type="http://schemas.openxmlformats.org/officeDocument/2006/relationships/slideLayout" Target="../slideLayouts/slideLayout344.xml"/><Relationship Id="rId36" Type="http://schemas.openxmlformats.org/officeDocument/2006/relationships/slideLayout" Target="../slideLayouts/slideLayout352.xml"/><Relationship Id="rId49" Type="http://schemas.openxmlformats.org/officeDocument/2006/relationships/slideLayout" Target="../slideLayouts/slideLayout365.xml"/><Relationship Id="rId57" Type="http://schemas.openxmlformats.org/officeDocument/2006/relationships/slideLayout" Target="../slideLayouts/slideLayout373.xml"/><Relationship Id="rId61" Type="http://schemas.openxmlformats.org/officeDocument/2006/relationships/slideLayout" Target="../slideLayouts/slideLayout377.xml"/><Relationship Id="rId10" Type="http://schemas.openxmlformats.org/officeDocument/2006/relationships/slideLayout" Target="../slideLayouts/slideLayout326.xml"/><Relationship Id="rId19" Type="http://schemas.openxmlformats.org/officeDocument/2006/relationships/slideLayout" Target="../slideLayouts/slideLayout335.xml"/><Relationship Id="rId31" Type="http://schemas.openxmlformats.org/officeDocument/2006/relationships/slideLayout" Target="../slideLayouts/slideLayout347.xml"/><Relationship Id="rId44" Type="http://schemas.openxmlformats.org/officeDocument/2006/relationships/slideLayout" Target="../slideLayouts/slideLayout360.xml"/><Relationship Id="rId52" Type="http://schemas.openxmlformats.org/officeDocument/2006/relationships/slideLayout" Target="../slideLayouts/slideLayout368.xml"/><Relationship Id="rId60" Type="http://schemas.openxmlformats.org/officeDocument/2006/relationships/slideLayout" Target="../slideLayouts/slideLayout376.xml"/><Relationship Id="rId65" Type="http://schemas.openxmlformats.org/officeDocument/2006/relationships/image" Target="../media/image1.png"/><Relationship Id="rId4" Type="http://schemas.openxmlformats.org/officeDocument/2006/relationships/slideLayout" Target="../slideLayouts/slideLayout320.xml"/><Relationship Id="rId9" Type="http://schemas.openxmlformats.org/officeDocument/2006/relationships/slideLayout" Target="../slideLayouts/slideLayout325.xml"/><Relationship Id="rId14" Type="http://schemas.openxmlformats.org/officeDocument/2006/relationships/slideLayout" Target="../slideLayouts/slideLayout330.xml"/><Relationship Id="rId22" Type="http://schemas.openxmlformats.org/officeDocument/2006/relationships/slideLayout" Target="../slideLayouts/slideLayout338.xml"/><Relationship Id="rId27" Type="http://schemas.openxmlformats.org/officeDocument/2006/relationships/slideLayout" Target="../slideLayouts/slideLayout343.xml"/><Relationship Id="rId30" Type="http://schemas.openxmlformats.org/officeDocument/2006/relationships/slideLayout" Target="../slideLayouts/slideLayout346.xml"/><Relationship Id="rId35" Type="http://schemas.openxmlformats.org/officeDocument/2006/relationships/slideLayout" Target="../slideLayouts/slideLayout351.xml"/><Relationship Id="rId43" Type="http://schemas.openxmlformats.org/officeDocument/2006/relationships/slideLayout" Target="../slideLayouts/slideLayout359.xml"/><Relationship Id="rId48" Type="http://schemas.openxmlformats.org/officeDocument/2006/relationships/slideLayout" Target="../slideLayouts/slideLayout364.xml"/><Relationship Id="rId56" Type="http://schemas.openxmlformats.org/officeDocument/2006/relationships/slideLayout" Target="../slideLayouts/slideLayout372.xml"/><Relationship Id="rId64" Type="http://schemas.openxmlformats.org/officeDocument/2006/relationships/theme" Target="../theme/theme6.xml"/><Relationship Id="rId8" Type="http://schemas.openxmlformats.org/officeDocument/2006/relationships/slideLayout" Target="../slideLayouts/slideLayout324.xml"/><Relationship Id="rId51" Type="http://schemas.openxmlformats.org/officeDocument/2006/relationships/slideLayout" Target="../slideLayouts/slideLayout367.xml"/><Relationship Id="rId3" Type="http://schemas.openxmlformats.org/officeDocument/2006/relationships/slideLayout" Target="../slideLayouts/slideLayout319.xml"/><Relationship Id="rId12" Type="http://schemas.openxmlformats.org/officeDocument/2006/relationships/slideLayout" Target="../slideLayouts/slideLayout328.xml"/><Relationship Id="rId17" Type="http://schemas.openxmlformats.org/officeDocument/2006/relationships/slideLayout" Target="../slideLayouts/slideLayout333.xml"/><Relationship Id="rId25" Type="http://schemas.openxmlformats.org/officeDocument/2006/relationships/slideLayout" Target="../slideLayouts/slideLayout341.xml"/><Relationship Id="rId33" Type="http://schemas.openxmlformats.org/officeDocument/2006/relationships/slideLayout" Target="../slideLayouts/slideLayout349.xml"/><Relationship Id="rId38" Type="http://schemas.openxmlformats.org/officeDocument/2006/relationships/slideLayout" Target="../slideLayouts/slideLayout354.xml"/><Relationship Id="rId46" Type="http://schemas.openxmlformats.org/officeDocument/2006/relationships/slideLayout" Target="../slideLayouts/slideLayout362.xml"/><Relationship Id="rId59" Type="http://schemas.openxmlformats.org/officeDocument/2006/relationships/slideLayout" Target="../slideLayouts/slideLayout375.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92.xml"/><Relationship Id="rId18" Type="http://schemas.openxmlformats.org/officeDocument/2006/relationships/slideLayout" Target="../slideLayouts/slideLayout397.xml"/><Relationship Id="rId26" Type="http://schemas.openxmlformats.org/officeDocument/2006/relationships/slideLayout" Target="../slideLayouts/slideLayout405.xml"/><Relationship Id="rId39" Type="http://schemas.openxmlformats.org/officeDocument/2006/relationships/slideLayout" Target="../slideLayouts/slideLayout418.xml"/><Relationship Id="rId21" Type="http://schemas.openxmlformats.org/officeDocument/2006/relationships/slideLayout" Target="../slideLayouts/slideLayout400.xml"/><Relationship Id="rId34" Type="http://schemas.openxmlformats.org/officeDocument/2006/relationships/slideLayout" Target="../slideLayouts/slideLayout413.xml"/><Relationship Id="rId42" Type="http://schemas.openxmlformats.org/officeDocument/2006/relationships/slideLayout" Target="../slideLayouts/slideLayout421.xml"/><Relationship Id="rId47" Type="http://schemas.openxmlformats.org/officeDocument/2006/relationships/slideLayout" Target="../slideLayouts/slideLayout426.xml"/><Relationship Id="rId50" Type="http://schemas.openxmlformats.org/officeDocument/2006/relationships/slideLayout" Target="../slideLayouts/slideLayout429.xml"/><Relationship Id="rId55" Type="http://schemas.openxmlformats.org/officeDocument/2006/relationships/slideLayout" Target="../slideLayouts/slideLayout434.xml"/><Relationship Id="rId63" Type="http://schemas.openxmlformats.org/officeDocument/2006/relationships/slideLayout" Target="../slideLayouts/slideLayout442.xml"/><Relationship Id="rId7" Type="http://schemas.openxmlformats.org/officeDocument/2006/relationships/slideLayout" Target="../slideLayouts/slideLayout386.xml"/><Relationship Id="rId2" Type="http://schemas.openxmlformats.org/officeDocument/2006/relationships/slideLayout" Target="../slideLayouts/slideLayout381.xml"/><Relationship Id="rId16" Type="http://schemas.openxmlformats.org/officeDocument/2006/relationships/slideLayout" Target="../slideLayouts/slideLayout395.xml"/><Relationship Id="rId20" Type="http://schemas.openxmlformats.org/officeDocument/2006/relationships/slideLayout" Target="../slideLayouts/slideLayout399.xml"/><Relationship Id="rId29" Type="http://schemas.openxmlformats.org/officeDocument/2006/relationships/slideLayout" Target="../slideLayouts/slideLayout408.xml"/><Relationship Id="rId41" Type="http://schemas.openxmlformats.org/officeDocument/2006/relationships/slideLayout" Target="../slideLayouts/slideLayout420.xml"/><Relationship Id="rId54" Type="http://schemas.openxmlformats.org/officeDocument/2006/relationships/slideLayout" Target="../slideLayouts/slideLayout433.xml"/><Relationship Id="rId62" Type="http://schemas.openxmlformats.org/officeDocument/2006/relationships/slideLayout" Target="../slideLayouts/slideLayout44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24" Type="http://schemas.openxmlformats.org/officeDocument/2006/relationships/slideLayout" Target="../slideLayouts/slideLayout403.xml"/><Relationship Id="rId32" Type="http://schemas.openxmlformats.org/officeDocument/2006/relationships/slideLayout" Target="../slideLayouts/slideLayout411.xml"/><Relationship Id="rId37" Type="http://schemas.openxmlformats.org/officeDocument/2006/relationships/slideLayout" Target="../slideLayouts/slideLayout416.xml"/><Relationship Id="rId40" Type="http://schemas.openxmlformats.org/officeDocument/2006/relationships/slideLayout" Target="../slideLayouts/slideLayout419.xml"/><Relationship Id="rId45" Type="http://schemas.openxmlformats.org/officeDocument/2006/relationships/slideLayout" Target="../slideLayouts/slideLayout424.xml"/><Relationship Id="rId53" Type="http://schemas.openxmlformats.org/officeDocument/2006/relationships/slideLayout" Target="../slideLayouts/slideLayout432.xml"/><Relationship Id="rId58" Type="http://schemas.openxmlformats.org/officeDocument/2006/relationships/slideLayout" Target="../slideLayouts/slideLayout437.xml"/><Relationship Id="rId5" Type="http://schemas.openxmlformats.org/officeDocument/2006/relationships/slideLayout" Target="../slideLayouts/slideLayout384.xml"/><Relationship Id="rId15" Type="http://schemas.openxmlformats.org/officeDocument/2006/relationships/slideLayout" Target="../slideLayouts/slideLayout394.xml"/><Relationship Id="rId23" Type="http://schemas.openxmlformats.org/officeDocument/2006/relationships/slideLayout" Target="../slideLayouts/slideLayout402.xml"/><Relationship Id="rId28" Type="http://schemas.openxmlformats.org/officeDocument/2006/relationships/slideLayout" Target="../slideLayouts/slideLayout407.xml"/><Relationship Id="rId36" Type="http://schemas.openxmlformats.org/officeDocument/2006/relationships/slideLayout" Target="../slideLayouts/slideLayout415.xml"/><Relationship Id="rId49" Type="http://schemas.openxmlformats.org/officeDocument/2006/relationships/slideLayout" Target="../slideLayouts/slideLayout428.xml"/><Relationship Id="rId57" Type="http://schemas.openxmlformats.org/officeDocument/2006/relationships/slideLayout" Target="../slideLayouts/slideLayout436.xml"/><Relationship Id="rId61" Type="http://schemas.openxmlformats.org/officeDocument/2006/relationships/slideLayout" Target="../slideLayouts/slideLayout440.xml"/><Relationship Id="rId10" Type="http://schemas.openxmlformats.org/officeDocument/2006/relationships/slideLayout" Target="../slideLayouts/slideLayout389.xml"/><Relationship Id="rId19" Type="http://schemas.openxmlformats.org/officeDocument/2006/relationships/slideLayout" Target="../slideLayouts/slideLayout398.xml"/><Relationship Id="rId31" Type="http://schemas.openxmlformats.org/officeDocument/2006/relationships/slideLayout" Target="../slideLayouts/slideLayout410.xml"/><Relationship Id="rId44" Type="http://schemas.openxmlformats.org/officeDocument/2006/relationships/slideLayout" Target="../slideLayouts/slideLayout423.xml"/><Relationship Id="rId52" Type="http://schemas.openxmlformats.org/officeDocument/2006/relationships/slideLayout" Target="../slideLayouts/slideLayout431.xml"/><Relationship Id="rId60" Type="http://schemas.openxmlformats.org/officeDocument/2006/relationships/slideLayout" Target="../slideLayouts/slideLayout439.xml"/><Relationship Id="rId65" Type="http://schemas.openxmlformats.org/officeDocument/2006/relationships/image" Target="../media/image1.png"/><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slideLayout" Target="../slideLayouts/slideLayout393.xml"/><Relationship Id="rId22" Type="http://schemas.openxmlformats.org/officeDocument/2006/relationships/slideLayout" Target="../slideLayouts/slideLayout401.xml"/><Relationship Id="rId27" Type="http://schemas.openxmlformats.org/officeDocument/2006/relationships/slideLayout" Target="../slideLayouts/slideLayout406.xml"/><Relationship Id="rId30" Type="http://schemas.openxmlformats.org/officeDocument/2006/relationships/slideLayout" Target="../slideLayouts/slideLayout409.xml"/><Relationship Id="rId35" Type="http://schemas.openxmlformats.org/officeDocument/2006/relationships/slideLayout" Target="../slideLayouts/slideLayout414.xml"/><Relationship Id="rId43" Type="http://schemas.openxmlformats.org/officeDocument/2006/relationships/slideLayout" Target="../slideLayouts/slideLayout422.xml"/><Relationship Id="rId48" Type="http://schemas.openxmlformats.org/officeDocument/2006/relationships/slideLayout" Target="../slideLayouts/slideLayout427.xml"/><Relationship Id="rId56" Type="http://schemas.openxmlformats.org/officeDocument/2006/relationships/slideLayout" Target="../slideLayouts/slideLayout435.xml"/><Relationship Id="rId64" Type="http://schemas.openxmlformats.org/officeDocument/2006/relationships/theme" Target="../theme/theme7.xml"/><Relationship Id="rId8" Type="http://schemas.openxmlformats.org/officeDocument/2006/relationships/slideLayout" Target="../slideLayouts/slideLayout387.xml"/><Relationship Id="rId51" Type="http://schemas.openxmlformats.org/officeDocument/2006/relationships/slideLayout" Target="../slideLayouts/slideLayout430.xml"/><Relationship Id="rId3" Type="http://schemas.openxmlformats.org/officeDocument/2006/relationships/slideLayout" Target="../slideLayouts/slideLayout382.xml"/><Relationship Id="rId12" Type="http://schemas.openxmlformats.org/officeDocument/2006/relationships/slideLayout" Target="../slideLayouts/slideLayout391.xml"/><Relationship Id="rId17" Type="http://schemas.openxmlformats.org/officeDocument/2006/relationships/slideLayout" Target="../slideLayouts/slideLayout396.xml"/><Relationship Id="rId25" Type="http://schemas.openxmlformats.org/officeDocument/2006/relationships/slideLayout" Target="../slideLayouts/slideLayout404.xml"/><Relationship Id="rId33" Type="http://schemas.openxmlformats.org/officeDocument/2006/relationships/slideLayout" Target="../slideLayouts/slideLayout412.xml"/><Relationship Id="rId38" Type="http://schemas.openxmlformats.org/officeDocument/2006/relationships/slideLayout" Target="../slideLayouts/slideLayout417.xml"/><Relationship Id="rId46" Type="http://schemas.openxmlformats.org/officeDocument/2006/relationships/slideLayout" Target="../slideLayouts/slideLayout425.xml"/><Relationship Id="rId59" Type="http://schemas.openxmlformats.org/officeDocument/2006/relationships/slideLayout" Target="../slideLayouts/slideLayout438.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455.xml"/><Relationship Id="rId18" Type="http://schemas.openxmlformats.org/officeDocument/2006/relationships/slideLayout" Target="../slideLayouts/slideLayout460.xml"/><Relationship Id="rId26" Type="http://schemas.openxmlformats.org/officeDocument/2006/relationships/slideLayout" Target="../slideLayouts/slideLayout468.xml"/><Relationship Id="rId39" Type="http://schemas.openxmlformats.org/officeDocument/2006/relationships/slideLayout" Target="../slideLayouts/slideLayout481.xml"/><Relationship Id="rId21" Type="http://schemas.openxmlformats.org/officeDocument/2006/relationships/slideLayout" Target="../slideLayouts/slideLayout463.xml"/><Relationship Id="rId34" Type="http://schemas.openxmlformats.org/officeDocument/2006/relationships/slideLayout" Target="../slideLayouts/slideLayout476.xml"/><Relationship Id="rId42" Type="http://schemas.openxmlformats.org/officeDocument/2006/relationships/slideLayout" Target="../slideLayouts/slideLayout484.xml"/><Relationship Id="rId47" Type="http://schemas.openxmlformats.org/officeDocument/2006/relationships/slideLayout" Target="../slideLayouts/slideLayout489.xml"/><Relationship Id="rId50" Type="http://schemas.openxmlformats.org/officeDocument/2006/relationships/slideLayout" Target="../slideLayouts/slideLayout492.xml"/><Relationship Id="rId55" Type="http://schemas.openxmlformats.org/officeDocument/2006/relationships/slideLayout" Target="../slideLayouts/slideLayout497.xml"/><Relationship Id="rId63" Type="http://schemas.openxmlformats.org/officeDocument/2006/relationships/slideLayout" Target="../slideLayouts/slideLayout505.xml"/><Relationship Id="rId7" Type="http://schemas.openxmlformats.org/officeDocument/2006/relationships/slideLayout" Target="../slideLayouts/slideLayout449.xml"/><Relationship Id="rId2" Type="http://schemas.openxmlformats.org/officeDocument/2006/relationships/slideLayout" Target="../slideLayouts/slideLayout444.xml"/><Relationship Id="rId16" Type="http://schemas.openxmlformats.org/officeDocument/2006/relationships/slideLayout" Target="../slideLayouts/slideLayout458.xml"/><Relationship Id="rId20" Type="http://schemas.openxmlformats.org/officeDocument/2006/relationships/slideLayout" Target="../slideLayouts/slideLayout462.xml"/><Relationship Id="rId29" Type="http://schemas.openxmlformats.org/officeDocument/2006/relationships/slideLayout" Target="../slideLayouts/slideLayout471.xml"/><Relationship Id="rId41" Type="http://schemas.openxmlformats.org/officeDocument/2006/relationships/slideLayout" Target="../slideLayouts/slideLayout483.xml"/><Relationship Id="rId54" Type="http://schemas.openxmlformats.org/officeDocument/2006/relationships/slideLayout" Target="../slideLayouts/slideLayout496.xml"/><Relationship Id="rId62" Type="http://schemas.openxmlformats.org/officeDocument/2006/relationships/slideLayout" Target="../slideLayouts/slideLayout504.xml"/><Relationship Id="rId1" Type="http://schemas.openxmlformats.org/officeDocument/2006/relationships/slideLayout" Target="../slideLayouts/slideLayout443.xml"/><Relationship Id="rId6" Type="http://schemas.openxmlformats.org/officeDocument/2006/relationships/slideLayout" Target="../slideLayouts/slideLayout448.xml"/><Relationship Id="rId11" Type="http://schemas.openxmlformats.org/officeDocument/2006/relationships/slideLayout" Target="../slideLayouts/slideLayout453.xml"/><Relationship Id="rId24" Type="http://schemas.openxmlformats.org/officeDocument/2006/relationships/slideLayout" Target="../slideLayouts/slideLayout466.xml"/><Relationship Id="rId32" Type="http://schemas.openxmlformats.org/officeDocument/2006/relationships/slideLayout" Target="../slideLayouts/slideLayout474.xml"/><Relationship Id="rId37" Type="http://schemas.openxmlformats.org/officeDocument/2006/relationships/slideLayout" Target="../slideLayouts/slideLayout479.xml"/><Relationship Id="rId40" Type="http://schemas.openxmlformats.org/officeDocument/2006/relationships/slideLayout" Target="../slideLayouts/slideLayout482.xml"/><Relationship Id="rId45" Type="http://schemas.openxmlformats.org/officeDocument/2006/relationships/slideLayout" Target="../slideLayouts/slideLayout487.xml"/><Relationship Id="rId53" Type="http://schemas.openxmlformats.org/officeDocument/2006/relationships/slideLayout" Target="../slideLayouts/slideLayout495.xml"/><Relationship Id="rId58" Type="http://schemas.openxmlformats.org/officeDocument/2006/relationships/slideLayout" Target="../slideLayouts/slideLayout500.xml"/><Relationship Id="rId5" Type="http://schemas.openxmlformats.org/officeDocument/2006/relationships/slideLayout" Target="../slideLayouts/slideLayout447.xml"/><Relationship Id="rId15" Type="http://schemas.openxmlformats.org/officeDocument/2006/relationships/slideLayout" Target="../slideLayouts/slideLayout457.xml"/><Relationship Id="rId23" Type="http://schemas.openxmlformats.org/officeDocument/2006/relationships/slideLayout" Target="../slideLayouts/slideLayout465.xml"/><Relationship Id="rId28" Type="http://schemas.openxmlformats.org/officeDocument/2006/relationships/slideLayout" Target="../slideLayouts/slideLayout470.xml"/><Relationship Id="rId36" Type="http://schemas.openxmlformats.org/officeDocument/2006/relationships/slideLayout" Target="../slideLayouts/slideLayout478.xml"/><Relationship Id="rId49" Type="http://schemas.openxmlformats.org/officeDocument/2006/relationships/slideLayout" Target="../slideLayouts/slideLayout491.xml"/><Relationship Id="rId57" Type="http://schemas.openxmlformats.org/officeDocument/2006/relationships/slideLayout" Target="../slideLayouts/slideLayout499.xml"/><Relationship Id="rId61" Type="http://schemas.openxmlformats.org/officeDocument/2006/relationships/slideLayout" Target="../slideLayouts/slideLayout503.xml"/><Relationship Id="rId10" Type="http://schemas.openxmlformats.org/officeDocument/2006/relationships/slideLayout" Target="../slideLayouts/slideLayout452.xml"/><Relationship Id="rId19" Type="http://schemas.openxmlformats.org/officeDocument/2006/relationships/slideLayout" Target="../slideLayouts/slideLayout461.xml"/><Relationship Id="rId31" Type="http://schemas.openxmlformats.org/officeDocument/2006/relationships/slideLayout" Target="../slideLayouts/slideLayout473.xml"/><Relationship Id="rId44" Type="http://schemas.openxmlformats.org/officeDocument/2006/relationships/slideLayout" Target="../slideLayouts/slideLayout486.xml"/><Relationship Id="rId52" Type="http://schemas.openxmlformats.org/officeDocument/2006/relationships/slideLayout" Target="../slideLayouts/slideLayout494.xml"/><Relationship Id="rId60" Type="http://schemas.openxmlformats.org/officeDocument/2006/relationships/slideLayout" Target="../slideLayouts/slideLayout502.xml"/><Relationship Id="rId65" Type="http://schemas.openxmlformats.org/officeDocument/2006/relationships/image" Target="../media/image1.png"/><Relationship Id="rId4" Type="http://schemas.openxmlformats.org/officeDocument/2006/relationships/slideLayout" Target="../slideLayouts/slideLayout446.xml"/><Relationship Id="rId9" Type="http://schemas.openxmlformats.org/officeDocument/2006/relationships/slideLayout" Target="../slideLayouts/slideLayout451.xml"/><Relationship Id="rId14" Type="http://schemas.openxmlformats.org/officeDocument/2006/relationships/slideLayout" Target="../slideLayouts/slideLayout456.xml"/><Relationship Id="rId22" Type="http://schemas.openxmlformats.org/officeDocument/2006/relationships/slideLayout" Target="../slideLayouts/slideLayout464.xml"/><Relationship Id="rId27" Type="http://schemas.openxmlformats.org/officeDocument/2006/relationships/slideLayout" Target="../slideLayouts/slideLayout469.xml"/><Relationship Id="rId30" Type="http://schemas.openxmlformats.org/officeDocument/2006/relationships/slideLayout" Target="../slideLayouts/slideLayout472.xml"/><Relationship Id="rId35" Type="http://schemas.openxmlformats.org/officeDocument/2006/relationships/slideLayout" Target="../slideLayouts/slideLayout477.xml"/><Relationship Id="rId43" Type="http://schemas.openxmlformats.org/officeDocument/2006/relationships/slideLayout" Target="../slideLayouts/slideLayout485.xml"/><Relationship Id="rId48" Type="http://schemas.openxmlformats.org/officeDocument/2006/relationships/slideLayout" Target="../slideLayouts/slideLayout490.xml"/><Relationship Id="rId56" Type="http://schemas.openxmlformats.org/officeDocument/2006/relationships/slideLayout" Target="../slideLayouts/slideLayout498.xml"/><Relationship Id="rId64" Type="http://schemas.openxmlformats.org/officeDocument/2006/relationships/theme" Target="../theme/theme8.xml"/><Relationship Id="rId8" Type="http://schemas.openxmlformats.org/officeDocument/2006/relationships/slideLayout" Target="../slideLayouts/slideLayout450.xml"/><Relationship Id="rId51" Type="http://schemas.openxmlformats.org/officeDocument/2006/relationships/slideLayout" Target="../slideLayouts/slideLayout493.xml"/><Relationship Id="rId3" Type="http://schemas.openxmlformats.org/officeDocument/2006/relationships/slideLayout" Target="../slideLayouts/slideLayout445.xml"/><Relationship Id="rId12" Type="http://schemas.openxmlformats.org/officeDocument/2006/relationships/slideLayout" Target="../slideLayouts/slideLayout454.xml"/><Relationship Id="rId17" Type="http://schemas.openxmlformats.org/officeDocument/2006/relationships/slideLayout" Target="../slideLayouts/slideLayout459.xml"/><Relationship Id="rId25" Type="http://schemas.openxmlformats.org/officeDocument/2006/relationships/slideLayout" Target="../slideLayouts/slideLayout467.xml"/><Relationship Id="rId33" Type="http://schemas.openxmlformats.org/officeDocument/2006/relationships/slideLayout" Target="../slideLayouts/slideLayout475.xml"/><Relationship Id="rId38" Type="http://schemas.openxmlformats.org/officeDocument/2006/relationships/slideLayout" Target="../slideLayouts/slideLayout480.xml"/><Relationship Id="rId46" Type="http://schemas.openxmlformats.org/officeDocument/2006/relationships/slideLayout" Target="../slideLayouts/slideLayout488.xml"/><Relationship Id="rId59" Type="http://schemas.openxmlformats.org/officeDocument/2006/relationships/slideLayout" Target="../slideLayouts/slideLayout50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slideLayout" Target="../slideLayouts/slideLayout518.xml"/><Relationship Id="rId18" Type="http://schemas.openxmlformats.org/officeDocument/2006/relationships/slideLayout" Target="../slideLayouts/slideLayout523.xml"/><Relationship Id="rId3" Type="http://schemas.openxmlformats.org/officeDocument/2006/relationships/slideLayout" Target="../slideLayouts/slideLayout508.xml"/><Relationship Id="rId21" Type="http://schemas.openxmlformats.org/officeDocument/2006/relationships/slideLayout" Target="../slideLayouts/slideLayout526.xml"/><Relationship Id="rId7" Type="http://schemas.openxmlformats.org/officeDocument/2006/relationships/slideLayout" Target="../slideLayouts/slideLayout512.xml"/><Relationship Id="rId12" Type="http://schemas.openxmlformats.org/officeDocument/2006/relationships/slideLayout" Target="../slideLayouts/slideLayout517.xml"/><Relationship Id="rId17" Type="http://schemas.openxmlformats.org/officeDocument/2006/relationships/slideLayout" Target="../slideLayouts/slideLayout522.xml"/><Relationship Id="rId2" Type="http://schemas.openxmlformats.org/officeDocument/2006/relationships/slideLayout" Target="../slideLayouts/slideLayout507.xml"/><Relationship Id="rId16" Type="http://schemas.openxmlformats.org/officeDocument/2006/relationships/slideLayout" Target="../slideLayouts/slideLayout521.xml"/><Relationship Id="rId20" Type="http://schemas.openxmlformats.org/officeDocument/2006/relationships/slideLayout" Target="../slideLayouts/slideLayout525.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24" Type="http://schemas.openxmlformats.org/officeDocument/2006/relationships/theme" Target="../theme/theme9.xml"/><Relationship Id="rId5" Type="http://schemas.openxmlformats.org/officeDocument/2006/relationships/slideLayout" Target="../slideLayouts/slideLayout510.xml"/><Relationship Id="rId15" Type="http://schemas.openxmlformats.org/officeDocument/2006/relationships/slideLayout" Target="../slideLayouts/slideLayout520.xml"/><Relationship Id="rId23" Type="http://schemas.openxmlformats.org/officeDocument/2006/relationships/slideLayout" Target="../slideLayouts/slideLayout528.xml"/><Relationship Id="rId10" Type="http://schemas.openxmlformats.org/officeDocument/2006/relationships/slideLayout" Target="../slideLayouts/slideLayout515.xml"/><Relationship Id="rId19" Type="http://schemas.openxmlformats.org/officeDocument/2006/relationships/slideLayout" Target="../slideLayouts/slideLayout524.xml"/><Relationship Id="rId4" Type="http://schemas.openxmlformats.org/officeDocument/2006/relationships/slideLayout" Target="../slideLayouts/slideLayout509.xml"/><Relationship Id="rId9" Type="http://schemas.openxmlformats.org/officeDocument/2006/relationships/slideLayout" Target="../slideLayouts/slideLayout514.xml"/><Relationship Id="rId14" Type="http://schemas.openxmlformats.org/officeDocument/2006/relationships/slideLayout" Target="../slideLayouts/slideLayout519.xml"/><Relationship Id="rId22" Type="http://schemas.openxmlformats.org/officeDocument/2006/relationships/slideLayout" Target="../slideLayouts/slideLayout5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6">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4125" r:id="rId3"/>
    <p:sldLayoutId id="2147483651" r:id="rId4"/>
    <p:sldLayoutId id="2147484135" r:id="rId5"/>
    <p:sldLayoutId id="2147484129" r:id="rId6"/>
    <p:sldLayoutId id="2147484141" r:id="rId7"/>
    <p:sldLayoutId id="2147484130" r:id="rId8"/>
    <p:sldLayoutId id="2147483652" r:id="rId9"/>
    <p:sldLayoutId id="2147483653" r:id="rId10"/>
    <p:sldLayoutId id="2147483654" r:id="rId11"/>
    <p:sldLayoutId id="2147484134" r:id="rId12"/>
    <p:sldLayoutId id="2147483655" r:id="rId13"/>
    <p:sldLayoutId id="2147484132" r:id="rId14"/>
    <p:sldLayoutId id="2147484133" r:id="rId15"/>
    <p:sldLayoutId id="2147483656" r:id="rId16"/>
    <p:sldLayoutId id="2147483657" r:id="rId17"/>
    <p:sldLayoutId id="2147483658" r:id="rId18"/>
    <p:sldLayoutId id="2147483659" r:id="rId19"/>
    <p:sldLayoutId id="2147483660" r:id="rId20"/>
    <p:sldLayoutId id="2147483661" r:id="rId21"/>
    <p:sldLayoutId id="2147484189" r:id="rId22"/>
    <p:sldLayoutId id="2147484190" r:id="rId23"/>
    <p:sldLayoutId id="2147483662" r:id="rId24"/>
    <p:sldLayoutId id="2147483663" r:id="rId25"/>
    <p:sldLayoutId id="2147483664" r:id="rId26"/>
    <p:sldLayoutId id="2147483665" r:id="rId27"/>
    <p:sldLayoutId id="2147483666" r:id="rId28"/>
    <p:sldLayoutId id="2147483667" r:id="rId29"/>
    <p:sldLayoutId id="2147484140" r:id="rId30"/>
    <p:sldLayoutId id="2147484185" r:id="rId31"/>
    <p:sldLayoutId id="2147484188" r:id="rId32"/>
    <p:sldLayoutId id="2147483668" r:id="rId33"/>
    <p:sldLayoutId id="2147483669" r:id="rId34"/>
    <p:sldLayoutId id="2147483670" r:id="rId35"/>
    <p:sldLayoutId id="2147483671" r:id="rId36"/>
    <p:sldLayoutId id="2147483672" r:id="rId37"/>
    <p:sldLayoutId id="2147483673" r:id="rId38"/>
    <p:sldLayoutId id="2147483674" r:id="rId39"/>
    <p:sldLayoutId id="2147483675" r:id="rId40"/>
    <p:sldLayoutId id="2147483676" r:id="rId41"/>
    <p:sldLayoutId id="2147483677" r:id="rId42"/>
    <p:sldLayoutId id="2147483678" r:id="rId43"/>
    <p:sldLayoutId id="2147483679" r:id="rId44"/>
    <p:sldLayoutId id="2147484136" r:id="rId45"/>
    <p:sldLayoutId id="2147484137" r:id="rId46"/>
    <p:sldLayoutId id="2147484138" r:id="rId47"/>
    <p:sldLayoutId id="2147484187" r:id="rId48"/>
    <p:sldLayoutId id="2147484186" r:id="rId49"/>
    <p:sldLayoutId id="2147484226" r:id="rId50"/>
    <p:sldLayoutId id="2147484228" r:id="rId51"/>
    <p:sldLayoutId id="2147484229" r:id="rId52"/>
    <p:sldLayoutId id="2147484230" r:id="rId53"/>
    <p:sldLayoutId id="2147484231" r:id="rId54"/>
    <p:sldLayoutId id="2147484234" r:id="rId55"/>
    <p:sldLayoutId id="2147484235" r:id="rId56"/>
    <p:sldLayoutId id="2147484238" r:id="rId57"/>
    <p:sldLayoutId id="2147484245" r:id="rId58"/>
    <p:sldLayoutId id="2147484246" r:id="rId59"/>
    <p:sldLayoutId id="2147484254" r:id="rId60"/>
    <p:sldLayoutId id="2147484255" r:id="rId61"/>
    <p:sldLayoutId id="2147484269" r:id="rId62"/>
    <p:sldLayoutId id="2147484271" r:id="rId63"/>
    <p:sldLayoutId id="2147484272" r:id="rId6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567299170"/>
      </p:ext>
    </p:extLst>
  </p:cSld>
  <p:clrMap bg1="lt1" tx1="dk1" bg2="dk2" tx2="lt2" accent1="accent1" accent2="accent2" accent3="accent3" accent4="accent4" accent5="accent5" accent6="accent6" hlink="hlink" folHlink="folHlink"/>
  <p:sldLayoutIdLst>
    <p:sldLayoutId id="2147484594" r:id="rId1"/>
    <p:sldLayoutId id="2147484595" r:id="rId2"/>
    <p:sldLayoutId id="2147484596" r:id="rId3"/>
    <p:sldLayoutId id="2147484597" r:id="rId4"/>
    <p:sldLayoutId id="2147484598" r:id="rId5"/>
    <p:sldLayoutId id="2147484599" r:id="rId6"/>
    <p:sldLayoutId id="2147484600" r:id="rId7"/>
    <p:sldLayoutId id="2147484601" r:id="rId8"/>
    <p:sldLayoutId id="2147484602" r:id="rId9"/>
    <p:sldLayoutId id="2147484603" r:id="rId10"/>
    <p:sldLayoutId id="2147484604" r:id="rId11"/>
    <p:sldLayoutId id="2147484605" r:id="rId12"/>
    <p:sldLayoutId id="2147484606" r:id="rId13"/>
    <p:sldLayoutId id="2147484607" r:id="rId14"/>
    <p:sldLayoutId id="2147484608" r:id="rId15"/>
    <p:sldLayoutId id="2147484609" r:id="rId16"/>
    <p:sldLayoutId id="2147484610" r:id="rId17"/>
    <p:sldLayoutId id="2147484611" r:id="rId18"/>
    <p:sldLayoutId id="2147484612" r:id="rId19"/>
    <p:sldLayoutId id="2147484613" r:id="rId20"/>
    <p:sldLayoutId id="2147484614" r:id="rId21"/>
    <p:sldLayoutId id="2147484615" r:id="rId22"/>
    <p:sldLayoutId id="2147484616" r:id="rId23"/>
    <p:sldLayoutId id="2147484617" r:id="rId24"/>
    <p:sldLayoutId id="2147484618" r:id="rId25"/>
    <p:sldLayoutId id="2147484619" r:id="rId26"/>
    <p:sldLayoutId id="2147484620" r:id="rId27"/>
    <p:sldLayoutId id="2147484621" r:id="rId28"/>
    <p:sldLayoutId id="2147484622" r:id="rId29"/>
    <p:sldLayoutId id="2147484623" r:id="rId30"/>
    <p:sldLayoutId id="2147484624" r:id="rId31"/>
    <p:sldLayoutId id="2147484625" r:id="rId32"/>
    <p:sldLayoutId id="2147484626" r:id="rId33"/>
    <p:sldLayoutId id="2147484627" r:id="rId34"/>
    <p:sldLayoutId id="2147484628" r:id="rId35"/>
    <p:sldLayoutId id="2147484629" r:id="rId36"/>
    <p:sldLayoutId id="2147484630" r:id="rId37"/>
    <p:sldLayoutId id="2147484631" r:id="rId38"/>
    <p:sldLayoutId id="2147484632" r:id="rId39"/>
    <p:sldLayoutId id="2147484633" r:id="rId40"/>
    <p:sldLayoutId id="2147484634" r:id="rId41"/>
    <p:sldLayoutId id="2147484635" r:id="rId42"/>
    <p:sldLayoutId id="2147484636" r:id="rId43"/>
    <p:sldLayoutId id="2147484637" r:id="rId44"/>
    <p:sldLayoutId id="2147484638" r:id="rId45"/>
    <p:sldLayoutId id="2147484639" r:id="rId46"/>
    <p:sldLayoutId id="2147484640" r:id="rId47"/>
    <p:sldLayoutId id="2147484641" r:id="rId48"/>
    <p:sldLayoutId id="2147484642" r:id="rId49"/>
    <p:sldLayoutId id="2147484643" r:id="rId50"/>
    <p:sldLayoutId id="2147484644" r:id="rId51"/>
    <p:sldLayoutId id="2147484645" r:id="rId52"/>
    <p:sldLayoutId id="2147484646" r:id="rId53"/>
    <p:sldLayoutId id="2147484647" r:id="rId54"/>
    <p:sldLayoutId id="2147484648" r:id="rId55"/>
    <p:sldLayoutId id="2147484649" r:id="rId56"/>
    <p:sldLayoutId id="2147484650" r:id="rId57"/>
    <p:sldLayoutId id="2147484651" r:id="rId58"/>
    <p:sldLayoutId id="2147484652" r:id="rId59"/>
    <p:sldLayoutId id="2147484653" r:id="rId60"/>
    <p:sldLayoutId id="2147484654" r:id="rId61"/>
    <p:sldLayoutId id="2147484655" r:id="rId62"/>
    <p:sldLayoutId id="2147484656"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903168480"/>
      </p:ext>
    </p:extLst>
  </p:cSld>
  <p:clrMap bg1="lt1" tx1="dk1" bg2="dk2" tx2="lt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 id="2147484413" r:id="rId12"/>
    <p:sldLayoutId id="2147484414" r:id="rId13"/>
    <p:sldLayoutId id="2147484415" r:id="rId14"/>
    <p:sldLayoutId id="2147484416" r:id="rId15"/>
    <p:sldLayoutId id="2147484417" r:id="rId16"/>
    <p:sldLayoutId id="2147484418" r:id="rId17"/>
    <p:sldLayoutId id="2147484419" r:id="rId18"/>
    <p:sldLayoutId id="2147484420" r:id="rId19"/>
    <p:sldLayoutId id="2147484421" r:id="rId20"/>
    <p:sldLayoutId id="2147484422" r:id="rId21"/>
    <p:sldLayoutId id="2147484423" r:id="rId22"/>
    <p:sldLayoutId id="2147484424" r:id="rId23"/>
    <p:sldLayoutId id="2147484425" r:id="rId24"/>
    <p:sldLayoutId id="2147484426" r:id="rId25"/>
    <p:sldLayoutId id="2147484427" r:id="rId26"/>
    <p:sldLayoutId id="2147484428" r:id="rId27"/>
    <p:sldLayoutId id="2147484429" r:id="rId28"/>
    <p:sldLayoutId id="2147484430" r:id="rId29"/>
    <p:sldLayoutId id="2147484431" r:id="rId30"/>
    <p:sldLayoutId id="2147484432" r:id="rId31"/>
    <p:sldLayoutId id="2147484433" r:id="rId32"/>
    <p:sldLayoutId id="2147484434" r:id="rId33"/>
    <p:sldLayoutId id="2147484435" r:id="rId34"/>
    <p:sldLayoutId id="2147484436" r:id="rId35"/>
    <p:sldLayoutId id="2147484437" r:id="rId36"/>
    <p:sldLayoutId id="2147484438" r:id="rId37"/>
    <p:sldLayoutId id="2147484439" r:id="rId38"/>
    <p:sldLayoutId id="2147484440" r:id="rId39"/>
    <p:sldLayoutId id="2147484441" r:id="rId40"/>
    <p:sldLayoutId id="2147484442" r:id="rId41"/>
    <p:sldLayoutId id="2147484443" r:id="rId42"/>
    <p:sldLayoutId id="2147484444" r:id="rId43"/>
    <p:sldLayoutId id="2147484445" r:id="rId44"/>
    <p:sldLayoutId id="2147484446" r:id="rId45"/>
    <p:sldLayoutId id="2147484447" r:id="rId46"/>
    <p:sldLayoutId id="2147484448" r:id="rId47"/>
    <p:sldLayoutId id="2147484449" r:id="rId48"/>
    <p:sldLayoutId id="2147484450" r:id="rId49"/>
    <p:sldLayoutId id="2147484451" r:id="rId50"/>
    <p:sldLayoutId id="2147484452" r:id="rId51"/>
    <p:sldLayoutId id="2147484453" r:id="rId52"/>
    <p:sldLayoutId id="2147484454" r:id="rId53"/>
    <p:sldLayoutId id="2147484455" r:id="rId54"/>
    <p:sldLayoutId id="2147484456" r:id="rId55"/>
    <p:sldLayoutId id="2147484457" r:id="rId56"/>
    <p:sldLayoutId id="2147484458" r:id="rId57"/>
    <p:sldLayoutId id="2147484459" r:id="rId58"/>
    <p:sldLayoutId id="2147484460" r:id="rId59"/>
    <p:sldLayoutId id="2147484461" r:id="rId60"/>
    <p:sldLayoutId id="2147484462" r:id="rId61"/>
    <p:sldLayoutId id="2147484463" r:id="rId62"/>
    <p:sldLayoutId id="2147484464"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2254530372"/>
      </p:ext>
    </p:extLst>
  </p:cSld>
  <p:clrMap bg1="lt1" tx1="dk1" bg2="dk2" tx2="lt2" accent1="accent1" accent2="accent2" accent3="accent3" accent4="accent4" accent5="accent5" accent6="accent6" hlink="hlink" folHlink="folHlink"/>
  <p:sldLayoutIdLst>
    <p:sldLayoutId id="2147484786" r:id="rId1"/>
    <p:sldLayoutId id="2147484787" r:id="rId2"/>
    <p:sldLayoutId id="2147484788" r:id="rId3"/>
    <p:sldLayoutId id="2147484789" r:id="rId4"/>
    <p:sldLayoutId id="2147484790" r:id="rId5"/>
    <p:sldLayoutId id="2147484791" r:id="rId6"/>
    <p:sldLayoutId id="2147484792" r:id="rId7"/>
    <p:sldLayoutId id="2147484793" r:id="rId8"/>
    <p:sldLayoutId id="2147484794" r:id="rId9"/>
    <p:sldLayoutId id="2147484795" r:id="rId10"/>
    <p:sldLayoutId id="2147484796" r:id="rId11"/>
    <p:sldLayoutId id="2147484797" r:id="rId12"/>
    <p:sldLayoutId id="2147484798" r:id="rId13"/>
    <p:sldLayoutId id="2147484799" r:id="rId14"/>
    <p:sldLayoutId id="2147484800" r:id="rId15"/>
    <p:sldLayoutId id="2147484801" r:id="rId16"/>
    <p:sldLayoutId id="2147484802" r:id="rId17"/>
    <p:sldLayoutId id="2147484803" r:id="rId18"/>
    <p:sldLayoutId id="2147484804" r:id="rId19"/>
    <p:sldLayoutId id="2147484805" r:id="rId20"/>
    <p:sldLayoutId id="2147484806" r:id="rId21"/>
    <p:sldLayoutId id="2147484807" r:id="rId22"/>
    <p:sldLayoutId id="2147484808" r:id="rId23"/>
    <p:sldLayoutId id="2147484809" r:id="rId24"/>
    <p:sldLayoutId id="2147484810" r:id="rId25"/>
    <p:sldLayoutId id="2147484811" r:id="rId26"/>
    <p:sldLayoutId id="2147484812" r:id="rId27"/>
    <p:sldLayoutId id="2147484813" r:id="rId28"/>
    <p:sldLayoutId id="2147484814" r:id="rId29"/>
    <p:sldLayoutId id="2147484815" r:id="rId30"/>
    <p:sldLayoutId id="2147484816" r:id="rId31"/>
    <p:sldLayoutId id="2147484817" r:id="rId32"/>
    <p:sldLayoutId id="2147484818" r:id="rId33"/>
    <p:sldLayoutId id="2147484819" r:id="rId34"/>
    <p:sldLayoutId id="2147484820" r:id="rId35"/>
    <p:sldLayoutId id="2147484821" r:id="rId36"/>
    <p:sldLayoutId id="2147484822" r:id="rId37"/>
    <p:sldLayoutId id="2147484823" r:id="rId38"/>
    <p:sldLayoutId id="2147484824" r:id="rId39"/>
    <p:sldLayoutId id="2147484825" r:id="rId40"/>
    <p:sldLayoutId id="2147484826" r:id="rId41"/>
    <p:sldLayoutId id="2147484827" r:id="rId42"/>
    <p:sldLayoutId id="2147484828" r:id="rId43"/>
    <p:sldLayoutId id="2147484829" r:id="rId44"/>
    <p:sldLayoutId id="2147484830" r:id="rId45"/>
    <p:sldLayoutId id="2147484831" r:id="rId46"/>
    <p:sldLayoutId id="2147484832" r:id="rId47"/>
    <p:sldLayoutId id="2147484833" r:id="rId48"/>
    <p:sldLayoutId id="2147484834" r:id="rId49"/>
    <p:sldLayoutId id="2147484835" r:id="rId50"/>
    <p:sldLayoutId id="2147484836" r:id="rId51"/>
    <p:sldLayoutId id="2147484837" r:id="rId52"/>
    <p:sldLayoutId id="2147484838" r:id="rId53"/>
    <p:sldLayoutId id="2147484839" r:id="rId54"/>
    <p:sldLayoutId id="2147484840" r:id="rId55"/>
    <p:sldLayoutId id="2147484841" r:id="rId56"/>
    <p:sldLayoutId id="2147484842" r:id="rId57"/>
    <p:sldLayoutId id="2147484843" r:id="rId58"/>
    <p:sldLayoutId id="2147484844" r:id="rId59"/>
    <p:sldLayoutId id="2147484845" r:id="rId60"/>
    <p:sldLayoutId id="2147484846" r:id="rId61"/>
    <p:sldLayoutId id="2147484847" r:id="rId62"/>
    <p:sldLayoutId id="2147484848"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554004578"/>
      </p:ext>
    </p:extLst>
  </p:cSld>
  <p:clrMap bg1="lt1" tx1="dk1" bg2="dk2" tx2="lt2" accent1="accent1" accent2="accent2" accent3="accent3" accent4="accent4" accent5="accent5" accent6="accent6" hlink="hlink" folHlink="folHlink"/>
  <p:sldLayoutIdLst>
    <p:sldLayoutId id="2147484722" r:id="rId1"/>
    <p:sldLayoutId id="2147484723" r:id="rId2"/>
    <p:sldLayoutId id="2147484724" r:id="rId3"/>
    <p:sldLayoutId id="2147484725" r:id="rId4"/>
    <p:sldLayoutId id="2147484726" r:id="rId5"/>
    <p:sldLayoutId id="2147484727" r:id="rId6"/>
    <p:sldLayoutId id="2147484728" r:id="rId7"/>
    <p:sldLayoutId id="2147484729" r:id="rId8"/>
    <p:sldLayoutId id="2147484730" r:id="rId9"/>
    <p:sldLayoutId id="2147484731" r:id="rId10"/>
    <p:sldLayoutId id="2147484732" r:id="rId11"/>
    <p:sldLayoutId id="2147484733" r:id="rId12"/>
    <p:sldLayoutId id="2147484734" r:id="rId13"/>
    <p:sldLayoutId id="2147484735" r:id="rId14"/>
    <p:sldLayoutId id="2147484736" r:id="rId15"/>
    <p:sldLayoutId id="2147484737" r:id="rId16"/>
    <p:sldLayoutId id="2147484738" r:id="rId17"/>
    <p:sldLayoutId id="2147484739" r:id="rId18"/>
    <p:sldLayoutId id="2147484740" r:id="rId19"/>
    <p:sldLayoutId id="2147484741" r:id="rId20"/>
    <p:sldLayoutId id="2147484742" r:id="rId21"/>
    <p:sldLayoutId id="2147484743" r:id="rId22"/>
    <p:sldLayoutId id="2147484744" r:id="rId23"/>
    <p:sldLayoutId id="2147484745" r:id="rId24"/>
    <p:sldLayoutId id="2147484746" r:id="rId25"/>
    <p:sldLayoutId id="2147484747" r:id="rId26"/>
    <p:sldLayoutId id="2147484748" r:id="rId27"/>
    <p:sldLayoutId id="2147484749" r:id="rId28"/>
    <p:sldLayoutId id="2147484750" r:id="rId29"/>
    <p:sldLayoutId id="2147484751" r:id="rId30"/>
    <p:sldLayoutId id="2147484752" r:id="rId31"/>
    <p:sldLayoutId id="2147484753" r:id="rId32"/>
    <p:sldLayoutId id="2147484754" r:id="rId33"/>
    <p:sldLayoutId id="2147484755" r:id="rId34"/>
    <p:sldLayoutId id="2147484756" r:id="rId35"/>
    <p:sldLayoutId id="2147484757" r:id="rId36"/>
    <p:sldLayoutId id="2147484758" r:id="rId37"/>
    <p:sldLayoutId id="2147484759" r:id="rId38"/>
    <p:sldLayoutId id="2147484760" r:id="rId39"/>
    <p:sldLayoutId id="2147484761" r:id="rId40"/>
    <p:sldLayoutId id="2147484762" r:id="rId41"/>
    <p:sldLayoutId id="2147484763" r:id="rId42"/>
    <p:sldLayoutId id="2147484764" r:id="rId43"/>
    <p:sldLayoutId id="2147484765" r:id="rId44"/>
    <p:sldLayoutId id="2147484766" r:id="rId45"/>
    <p:sldLayoutId id="2147484767" r:id="rId46"/>
    <p:sldLayoutId id="2147484768" r:id="rId47"/>
    <p:sldLayoutId id="2147484769" r:id="rId48"/>
    <p:sldLayoutId id="2147484770" r:id="rId49"/>
    <p:sldLayoutId id="2147484771" r:id="rId50"/>
    <p:sldLayoutId id="2147484772" r:id="rId51"/>
    <p:sldLayoutId id="2147484773" r:id="rId52"/>
    <p:sldLayoutId id="2147484774" r:id="rId53"/>
    <p:sldLayoutId id="2147484775" r:id="rId54"/>
    <p:sldLayoutId id="2147484776" r:id="rId55"/>
    <p:sldLayoutId id="2147484777" r:id="rId56"/>
    <p:sldLayoutId id="2147484778" r:id="rId57"/>
    <p:sldLayoutId id="2147484779" r:id="rId58"/>
    <p:sldLayoutId id="2147484780" r:id="rId59"/>
    <p:sldLayoutId id="2147484781" r:id="rId60"/>
    <p:sldLayoutId id="2147484782" r:id="rId61"/>
    <p:sldLayoutId id="2147484783" r:id="rId62"/>
    <p:sldLayoutId id="2147484784"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729401048"/>
      </p:ext>
    </p:extLst>
  </p:cSld>
  <p:clrMap bg1="lt1" tx1="dk1" bg2="dk2" tx2="lt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 id="2147484669" r:id="rId12"/>
    <p:sldLayoutId id="2147484670" r:id="rId13"/>
    <p:sldLayoutId id="2147484671" r:id="rId14"/>
    <p:sldLayoutId id="2147484672" r:id="rId15"/>
    <p:sldLayoutId id="2147484673" r:id="rId16"/>
    <p:sldLayoutId id="2147484674" r:id="rId17"/>
    <p:sldLayoutId id="2147484675" r:id="rId18"/>
    <p:sldLayoutId id="2147484676" r:id="rId19"/>
    <p:sldLayoutId id="2147484677" r:id="rId20"/>
    <p:sldLayoutId id="2147484678" r:id="rId21"/>
    <p:sldLayoutId id="2147484679" r:id="rId22"/>
    <p:sldLayoutId id="2147484680" r:id="rId23"/>
    <p:sldLayoutId id="2147484681" r:id="rId24"/>
    <p:sldLayoutId id="2147484682" r:id="rId25"/>
    <p:sldLayoutId id="2147484683" r:id="rId26"/>
    <p:sldLayoutId id="2147484684" r:id="rId27"/>
    <p:sldLayoutId id="2147484685" r:id="rId28"/>
    <p:sldLayoutId id="2147484686" r:id="rId29"/>
    <p:sldLayoutId id="2147484687" r:id="rId30"/>
    <p:sldLayoutId id="2147484688" r:id="rId31"/>
    <p:sldLayoutId id="2147484689" r:id="rId32"/>
    <p:sldLayoutId id="2147484690" r:id="rId33"/>
    <p:sldLayoutId id="2147484691" r:id="rId34"/>
    <p:sldLayoutId id="2147484692" r:id="rId35"/>
    <p:sldLayoutId id="2147484693" r:id="rId36"/>
    <p:sldLayoutId id="2147484694" r:id="rId37"/>
    <p:sldLayoutId id="2147484695" r:id="rId38"/>
    <p:sldLayoutId id="2147484696" r:id="rId39"/>
    <p:sldLayoutId id="2147484697" r:id="rId40"/>
    <p:sldLayoutId id="2147484698" r:id="rId41"/>
    <p:sldLayoutId id="2147484699" r:id="rId42"/>
    <p:sldLayoutId id="2147484700" r:id="rId43"/>
    <p:sldLayoutId id="2147484701" r:id="rId44"/>
    <p:sldLayoutId id="2147484702" r:id="rId45"/>
    <p:sldLayoutId id="2147484703" r:id="rId46"/>
    <p:sldLayoutId id="2147484704" r:id="rId47"/>
    <p:sldLayoutId id="2147484705" r:id="rId48"/>
    <p:sldLayoutId id="2147484706" r:id="rId49"/>
    <p:sldLayoutId id="2147484707" r:id="rId50"/>
    <p:sldLayoutId id="2147484708" r:id="rId51"/>
    <p:sldLayoutId id="2147484709" r:id="rId52"/>
    <p:sldLayoutId id="2147484710" r:id="rId53"/>
    <p:sldLayoutId id="2147484711" r:id="rId54"/>
    <p:sldLayoutId id="2147484712" r:id="rId55"/>
    <p:sldLayoutId id="2147484713" r:id="rId56"/>
    <p:sldLayoutId id="2147484714" r:id="rId57"/>
    <p:sldLayoutId id="2147484715" r:id="rId58"/>
    <p:sldLayoutId id="2147484716" r:id="rId59"/>
    <p:sldLayoutId id="2147484717" r:id="rId60"/>
    <p:sldLayoutId id="2147484718" r:id="rId61"/>
    <p:sldLayoutId id="2147484719" r:id="rId62"/>
    <p:sldLayoutId id="2147484720"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3665918072"/>
      </p:ext>
    </p:extLst>
  </p:cSld>
  <p:clrMap bg1="lt1" tx1="dk1" bg2="dk2" tx2="lt2" accent1="accent1" accent2="accent2" accent3="accent3" accent4="accent4" accent5="accent5" accent6="accent6" hlink="hlink" folHlink="folHlink"/>
  <p:sldLayoutIdLst>
    <p:sldLayoutId id="2147484530" r:id="rId1"/>
    <p:sldLayoutId id="2147484531" r:id="rId2"/>
    <p:sldLayoutId id="2147484532" r:id="rId3"/>
    <p:sldLayoutId id="2147484533" r:id="rId4"/>
    <p:sldLayoutId id="2147484534" r:id="rId5"/>
    <p:sldLayoutId id="2147484535" r:id="rId6"/>
    <p:sldLayoutId id="2147484536" r:id="rId7"/>
    <p:sldLayoutId id="2147484537" r:id="rId8"/>
    <p:sldLayoutId id="2147484538" r:id="rId9"/>
    <p:sldLayoutId id="2147484539" r:id="rId10"/>
    <p:sldLayoutId id="2147484540" r:id="rId11"/>
    <p:sldLayoutId id="2147484541" r:id="rId12"/>
    <p:sldLayoutId id="2147484542" r:id="rId13"/>
    <p:sldLayoutId id="2147484543" r:id="rId14"/>
    <p:sldLayoutId id="2147484544" r:id="rId15"/>
    <p:sldLayoutId id="2147484545" r:id="rId16"/>
    <p:sldLayoutId id="2147484546" r:id="rId17"/>
    <p:sldLayoutId id="2147484547" r:id="rId18"/>
    <p:sldLayoutId id="2147484548" r:id="rId19"/>
    <p:sldLayoutId id="2147484549" r:id="rId20"/>
    <p:sldLayoutId id="2147484550" r:id="rId21"/>
    <p:sldLayoutId id="2147484551" r:id="rId22"/>
    <p:sldLayoutId id="2147484552" r:id="rId23"/>
    <p:sldLayoutId id="2147484553" r:id="rId24"/>
    <p:sldLayoutId id="2147484554" r:id="rId25"/>
    <p:sldLayoutId id="2147484555" r:id="rId26"/>
    <p:sldLayoutId id="2147484556" r:id="rId27"/>
    <p:sldLayoutId id="2147484557" r:id="rId28"/>
    <p:sldLayoutId id="2147484558" r:id="rId29"/>
    <p:sldLayoutId id="2147484559" r:id="rId30"/>
    <p:sldLayoutId id="2147484560" r:id="rId31"/>
    <p:sldLayoutId id="2147484561" r:id="rId32"/>
    <p:sldLayoutId id="2147484562" r:id="rId33"/>
    <p:sldLayoutId id="2147484563" r:id="rId34"/>
    <p:sldLayoutId id="2147484564" r:id="rId35"/>
    <p:sldLayoutId id="2147484565" r:id="rId36"/>
    <p:sldLayoutId id="2147484566" r:id="rId37"/>
    <p:sldLayoutId id="2147484567" r:id="rId38"/>
    <p:sldLayoutId id="2147484568" r:id="rId39"/>
    <p:sldLayoutId id="2147484569" r:id="rId40"/>
    <p:sldLayoutId id="2147484570" r:id="rId41"/>
    <p:sldLayoutId id="2147484571" r:id="rId42"/>
    <p:sldLayoutId id="2147484572" r:id="rId43"/>
    <p:sldLayoutId id="2147484573" r:id="rId44"/>
    <p:sldLayoutId id="2147484574" r:id="rId45"/>
    <p:sldLayoutId id="2147484575" r:id="rId46"/>
    <p:sldLayoutId id="2147484576" r:id="rId47"/>
    <p:sldLayoutId id="2147484577" r:id="rId48"/>
    <p:sldLayoutId id="2147484578" r:id="rId49"/>
    <p:sldLayoutId id="2147484579" r:id="rId50"/>
    <p:sldLayoutId id="2147484580" r:id="rId51"/>
    <p:sldLayoutId id="2147484581" r:id="rId52"/>
    <p:sldLayoutId id="2147484582" r:id="rId53"/>
    <p:sldLayoutId id="2147484583" r:id="rId54"/>
    <p:sldLayoutId id="2147484584" r:id="rId55"/>
    <p:sldLayoutId id="2147484585" r:id="rId56"/>
    <p:sldLayoutId id="2147484586" r:id="rId57"/>
    <p:sldLayoutId id="2147484587" r:id="rId58"/>
    <p:sldLayoutId id="2147484588" r:id="rId59"/>
    <p:sldLayoutId id="2147484589" r:id="rId60"/>
    <p:sldLayoutId id="2147484590" r:id="rId61"/>
    <p:sldLayoutId id="2147484591" r:id="rId62"/>
    <p:sldLayoutId id="2147484592"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2123584"/>
      </p:ext>
    </p:extLst>
  </p:cSld>
  <p:clrMap bg1="lt1" tx1="dk1" bg2="dk2" tx2="lt2" accent1="accent1" accent2="accent2" accent3="accent3" accent4="accent4" accent5="accent5" accent6="accent6" hlink="hlink" folHlink="folHlink"/>
  <p:sldLayoutIdLst>
    <p:sldLayoutId id="2147484466" r:id="rId1"/>
    <p:sldLayoutId id="2147484467" r:id="rId2"/>
    <p:sldLayoutId id="2147484468" r:id="rId3"/>
    <p:sldLayoutId id="2147484469" r:id="rId4"/>
    <p:sldLayoutId id="2147484470" r:id="rId5"/>
    <p:sldLayoutId id="2147484471" r:id="rId6"/>
    <p:sldLayoutId id="2147484472" r:id="rId7"/>
    <p:sldLayoutId id="2147484473" r:id="rId8"/>
    <p:sldLayoutId id="2147484474" r:id="rId9"/>
    <p:sldLayoutId id="2147484475" r:id="rId10"/>
    <p:sldLayoutId id="2147484476" r:id="rId11"/>
    <p:sldLayoutId id="2147484477" r:id="rId12"/>
    <p:sldLayoutId id="2147484478" r:id="rId13"/>
    <p:sldLayoutId id="2147484479" r:id="rId14"/>
    <p:sldLayoutId id="2147484480" r:id="rId15"/>
    <p:sldLayoutId id="2147484481" r:id="rId16"/>
    <p:sldLayoutId id="2147484482" r:id="rId17"/>
    <p:sldLayoutId id="2147484483" r:id="rId18"/>
    <p:sldLayoutId id="2147484484" r:id="rId19"/>
    <p:sldLayoutId id="2147484485" r:id="rId20"/>
    <p:sldLayoutId id="2147484486" r:id="rId21"/>
    <p:sldLayoutId id="2147484487" r:id="rId22"/>
    <p:sldLayoutId id="2147484488" r:id="rId23"/>
    <p:sldLayoutId id="2147484489" r:id="rId24"/>
    <p:sldLayoutId id="2147484490" r:id="rId25"/>
    <p:sldLayoutId id="2147484491" r:id="rId26"/>
    <p:sldLayoutId id="2147484492" r:id="rId27"/>
    <p:sldLayoutId id="2147484493" r:id="rId28"/>
    <p:sldLayoutId id="2147484494" r:id="rId29"/>
    <p:sldLayoutId id="2147484495" r:id="rId30"/>
    <p:sldLayoutId id="2147484496" r:id="rId31"/>
    <p:sldLayoutId id="2147484497" r:id="rId32"/>
    <p:sldLayoutId id="2147484498" r:id="rId33"/>
    <p:sldLayoutId id="2147484499" r:id="rId34"/>
    <p:sldLayoutId id="2147484500" r:id="rId35"/>
    <p:sldLayoutId id="2147484501" r:id="rId36"/>
    <p:sldLayoutId id="2147484502" r:id="rId37"/>
    <p:sldLayoutId id="2147484503" r:id="rId38"/>
    <p:sldLayoutId id="2147484504" r:id="rId39"/>
    <p:sldLayoutId id="2147484505" r:id="rId40"/>
    <p:sldLayoutId id="2147484506" r:id="rId41"/>
    <p:sldLayoutId id="2147484507" r:id="rId42"/>
    <p:sldLayoutId id="2147484508" r:id="rId43"/>
    <p:sldLayoutId id="2147484509" r:id="rId44"/>
    <p:sldLayoutId id="2147484510" r:id="rId45"/>
    <p:sldLayoutId id="2147484511" r:id="rId46"/>
    <p:sldLayoutId id="2147484512" r:id="rId47"/>
    <p:sldLayoutId id="2147484513" r:id="rId48"/>
    <p:sldLayoutId id="2147484514" r:id="rId49"/>
    <p:sldLayoutId id="2147484515" r:id="rId50"/>
    <p:sldLayoutId id="2147484516" r:id="rId51"/>
    <p:sldLayoutId id="2147484517" r:id="rId52"/>
    <p:sldLayoutId id="2147484518" r:id="rId53"/>
    <p:sldLayoutId id="2147484519" r:id="rId54"/>
    <p:sldLayoutId id="2147484520" r:id="rId55"/>
    <p:sldLayoutId id="2147484521" r:id="rId56"/>
    <p:sldLayoutId id="2147484522" r:id="rId57"/>
    <p:sldLayoutId id="2147484523" r:id="rId58"/>
    <p:sldLayoutId id="2147484524" r:id="rId59"/>
    <p:sldLayoutId id="2147484525" r:id="rId60"/>
    <p:sldLayoutId id="2147484526" r:id="rId61"/>
    <p:sldLayoutId id="2147484527" r:id="rId62"/>
    <p:sldLayoutId id="2147484528"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004440912"/>
      </p:ext>
    </p:extLst>
  </p:cSld>
  <p:clrMap bg1="lt1" tx1="dk1" bg2="dk2" tx2="lt2" accent1="accent1" accent2="accent2" accent3="accent3" accent4="accent4" accent5="accent5" accent6="accent6" hlink="hlink" folHlink="folHlink"/>
  <p:sldLayoutIdLst>
    <p:sldLayoutId id="2147484338" r:id="rId1"/>
    <p:sldLayoutId id="2147484339" r:id="rId2"/>
    <p:sldLayoutId id="2147484340" r:id="rId3"/>
    <p:sldLayoutId id="2147484341" r:id="rId4"/>
    <p:sldLayoutId id="2147484342" r:id="rId5"/>
    <p:sldLayoutId id="2147484343" r:id="rId6"/>
    <p:sldLayoutId id="2147484344" r:id="rId7"/>
    <p:sldLayoutId id="2147484345" r:id="rId8"/>
    <p:sldLayoutId id="2147484346" r:id="rId9"/>
    <p:sldLayoutId id="2147484347" r:id="rId10"/>
    <p:sldLayoutId id="2147484348" r:id="rId11"/>
    <p:sldLayoutId id="2147484349" r:id="rId12"/>
    <p:sldLayoutId id="2147484350" r:id="rId13"/>
    <p:sldLayoutId id="2147484351" r:id="rId14"/>
    <p:sldLayoutId id="2147484352" r:id="rId15"/>
    <p:sldLayoutId id="2147484353" r:id="rId16"/>
    <p:sldLayoutId id="2147484354" r:id="rId17"/>
    <p:sldLayoutId id="2147484355" r:id="rId18"/>
    <p:sldLayoutId id="2147484356" r:id="rId19"/>
    <p:sldLayoutId id="2147484357" r:id="rId20"/>
    <p:sldLayoutId id="2147484358" r:id="rId21"/>
    <p:sldLayoutId id="2147484359" r:id="rId22"/>
    <p:sldLayoutId id="2147484360" r:id="rId23"/>
    <p:sldLayoutId id="2147484361" r:id="rId24"/>
    <p:sldLayoutId id="2147484362" r:id="rId25"/>
    <p:sldLayoutId id="2147484363" r:id="rId26"/>
    <p:sldLayoutId id="2147484364" r:id="rId27"/>
    <p:sldLayoutId id="2147484365" r:id="rId28"/>
    <p:sldLayoutId id="2147484366" r:id="rId29"/>
    <p:sldLayoutId id="2147484367" r:id="rId30"/>
    <p:sldLayoutId id="2147484368" r:id="rId31"/>
    <p:sldLayoutId id="2147484369" r:id="rId32"/>
    <p:sldLayoutId id="2147484370" r:id="rId33"/>
    <p:sldLayoutId id="2147484371" r:id="rId34"/>
    <p:sldLayoutId id="2147484372" r:id="rId35"/>
    <p:sldLayoutId id="2147484373" r:id="rId36"/>
    <p:sldLayoutId id="2147484374" r:id="rId37"/>
    <p:sldLayoutId id="2147484375" r:id="rId38"/>
    <p:sldLayoutId id="2147484376" r:id="rId39"/>
    <p:sldLayoutId id="2147484377" r:id="rId40"/>
    <p:sldLayoutId id="2147484378" r:id="rId41"/>
    <p:sldLayoutId id="2147484379" r:id="rId42"/>
    <p:sldLayoutId id="2147484380" r:id="rId43"/>
    <p:sldLayoutId id="2147484381" r:id="rId44"/>
    <p:sldLayoutId id="2147484382" r:id="rId45"/>
    <p:sldLayoutId id="2147484383" r:id="rId46"/>
    <p:sldLayoutId id="2147484384" r:id="rId47"/>
    <p:sldLayoutId id="2147484385" r:id="rId48"/>
    <p:sldLayoutId id="2147484386" r:id="rId49"/>
    <p:sldLayoutId id="2147484387" r:id="rId50"/>
    <p:sldLayoutId id="2147484388" r:id="rId51"/>
    <p:sldLayoutId id="2147484389" r:id="rId52"/>
    <p:sldLayoutId id="2147484390" r:id="rId53"/>
    <p:sldLayoutId id="2147484391" r:id="rId54"/>
    <p:sldLayoutId id="2147484392" r:id="rId55"/>
    <p:sldLayoutId id="2147484393" r:id="rId56"/>
    <p:sldLayoutId id="2147484394" r:id="rId57"/>
    <p:sldLayoutId id="2147484395" r:id="rId58"/>
    <p:sldLayoutId id="2147484396" r:id="rId59"/>
    <p:sldLayoutId id="2147484397" r:id="rId60"/>
    <p:sldLayoutId id="2147484398" r:id="rId61"/>
    <p:sldLayoutId id="2147484399" r:id="rId62"/>
    <p:sldLayoutId id="2147484400"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pic>
        <p:nvPicPr>
          <p:cNvPr id="2" name="Picture 1"/>
          <p:cNvPicPr>
            <a:picLocks noChangeAspect="1"/>
          </p:cNvPicPr>
          <p:nvPr userDrawn="1"/>
        </p:nvPicPr>
        <p:blipFill>
          <a:blip r:embed="rId6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extLst>
      <p:ext uri="{BB962C8B-B14F-4D97-AF65-F5344CB8AC3E}">
        <p14:creationId xmlns:p14="http://schemas.microsoft.com/office/powerpoint/2010/main" val="177523194"/>
      </p:ext>
    </p:extLst>
  </p:cSld>
  <p:clrMap bg1="lt1" tx1="dk1" bg2="dk2" tx2="lt2" accent1="accent1" accent2="accent2" accent3="accent3" accent4="accent4" accent5="accent5" accent6="accent6" hlink="hlink" folHlink="folHlink"/>
  <p:sldLayoutIdLst>
    <p:sldLayoutId id="2147484274" r:id="rId1"/>
    <p:sldLayoutId id="2147484275" r:id="rId2"/>
    <p:sldLayoutId id="2147484276" r:id="rId3"/>
    <p:sldLayoutId id="2147484277" r:id="rId4"/>
    <p:sldLayoutId id="2147484278" r:id="rId5"/>
    <p:sldLayoutId id="2147484279" r:id="rId6"/>
    <p:sldLayoutId id="2147484280" r:id="rId7"/>
    <p:sldLayoutId id="2147484281" r:id="rId8"/>
    <p:sldLayoutId id="2147484282" r:id="rId9"/>
    <p:sldLayoutId id="2147484283" r:id="rId10"/>
    <p:sldLayoutId id="2147484284" r:id="rId11"/>
    <p:sldLayoutId id="2147484285" r:id="rId12"/>
    <p:sldLayoutId id="2147484286" r:id="rId13"/>
    <p:sldLayoutId id="2147484287" r:id="rId14"/>
    <p:sldLayoutId id="2147484288" r:id="rId15"/>
    <p:sldLayoutId id="2147484289" r:id="rId16"/>
    <p:sldLayoutId id="2147484290" r:id="rId17"/>
    <p:sldLayoutId id="2147484291" r:id="rId18"/>
    <p:sldLayoutId id="2147484292" r:id="rId19"/>
    <p:sldLayoutId id="2147484293" r:id="rId20"/>
    <p:sldLayoutId id="2147484294" r:id="rId21"/>
    <p:sldLayoutId id="2147484295" r:id="rId22"/>
    <p:sldLayoutId id="2147484296" r:id="rId23"/>
    <p:sldLayoutId id="2147484297" r:id="rId24"/>
    <p:sldLayoutId id="2147484298" r:id="rId25"/>
    <p:sldLayoutId id="2147484299" r:id="rId26"/>
    <p:sldLayoutId id="2147484300" r:id="rId27"/>
    <p:sldLayoutId id="2147484301" r:id="rId28"/>
    <p:sldLayoutId id="2147484302" r:id="rId29"/>
    <p:sldLayoutId id="2147484303" r:id="rId30"/>
    <p:sldLayoutId id="2147484304" r:id="rId31"/>
    <p:sldLayoutId id="2147484305" r:id="rId32"/>
    <p:sldLayoutId id="2147484306" r:id="rId33"/>
    <p:sldLayoutId id="2147484307" r:id="rId34"/>
    <p:sldLayoutId id="2147484308" r:id="rId35"/>
    <p:sldLayoutId id="2147484309" r:id="rId36"/>
    <p:sldLayoutId id="2147484310" r:id="rId37"/>
    <p:sldLayoutId id="2147484311" r:id="rId38"/>
    <p:sldLayoutId id="2147484312" r:id="rId39"/>
    <p:sldLayoutId id="2147484313" r:id="rId40"/>
    <p:sldLayoutId id="2147484314" r:id="rId41"/>
    <p:sldLayoutId id="2147484315" r:id="rId42"/>
    <p:sldLayoutId id="2147484316" r:id="rId43"/>
    <p:sldLayoutId id="2147484317" r:id="rId44"/>
    <p:sldLayoutId id="2147484318" r:id="rId45"/>
    <p:sldLayoutId id="2147484319" r:id="rId46"/>
    <p:sldLayoutId id="2147484320" r:id="rId47"/>
    <p:sldLayoutId id="2147484321" r:id="rId48"/>
    <p:sldLayoutId id="2147484322" r:id="rId49"/>
    <p:sldLayoutId id="2147484323" r:id="rId50"/>
    <p:sldLayoutId id="2147484324" r:id="rId51"/>
    <p:sldLayoutId id="2147484325" r:id="rId52"/>
    <p:sldLayoutId id="2147484326" r:id="rId53"/>
    <p:sldLayoutId id="2147484327" r:id="rId54"/>
    <p:sldLayoutId id="2147484328" r:id="rId55"/>
    <p:sldLayoutId id="2147484329" r:id="rId56"/>
    <p:sldLayoutId id="2147484330" r:id="rId57"/>
    <p:sldLayoutId id="2147484331" r:id="rId58"/>
    <p:sldLayoutId id="2147484332" r:id="rId59"/>
    <p:sldLayoutId id="2147484333" r:id="rId60"/>
    <p:sldLayoutId id="2147484334" r:id="rId61"/>
    <p:sldLayoutId id="2147484335" r:id="rId62"/>
    <p:sldLayoutId id="2147484336" r:id="rId6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F4F5F7"/>
        </a:solidFill>
        <a:effectLst/>
      </p:bgPr>
    </p:bg>
    <p:spTree>
      <p:nvGrpSpPr>
        <p:cNvPr id="1" name="Shape 5"/>
        <p:cNvGrpSpPr/>
        <p:nvPr/>
      </p:nvGrpSpPr>
      <p:grpSpPr>
        <a:xfrm>
          <a:off x="0" y="0"/>
          <a:ext cx="0" cy="0"/>
          <a:chOff x="0" y="0"/>
          <a:chExt cx="0" cy="0"/>
        </a:xfrm>
      </p:grpSpPr>
      <p:sp>
        <p:nvSpPr>
          <p:cNvPr id="6" name="Google Shape;6;p75"/>
          <p:cNvSpPr txBox="1">
            <a:spLocks noGrp="1"/>
          </p:cNvSpPr>
          <p:nvPr>
            <p:ph type="sldNum" idx="12"/>
          </p:nvPr>
        </p:nvSpPr>
        <p:spPr>
          <a:xfrm>
            <a:off x="23036466" y="762696"/>
            <a:ext cx="607908" cy="384721"/>
          </a:xfrm>
          <a:prstGeom prst="rect">
            <a:avLst/>
          </a:prstGeom>
          <a:noFill/>
          <a:ln>
            <a:noFill/>
          </a:ln>
        </p:spPr>
        <p:txBody>
          <a:bodyPr spcFirstLastPara="1" wrap="square" lIns="38100" tIns="38100" rIns="38100" bIns="38100" anchor="t" anchorCtr="0">
            <a:spAutoFit/>
          </a:bodyPr>
          <a:lstStyle>
            <a:lvl1pPr marL="0" marR="0" lvl="0"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MT" panose="020B0502020104020203" pitchFamily="34" charset="77"/>
                <a:ea typeface="Gill Sans MT" panose="020B0502020104020203" pitchFamily="34" charset="77"/>
                <a:cs typeface="Gill Sans"/>
                <a:sym typeface="Gill Sans"/>
              </a:defRPr>
            </a:lvl1pPr>
            <a:lvl2pPr marL="0" marR="0" lvl="1"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2pPr>
            <a:lvl3pPr marL="0" marR="0" lvl="2"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3pPr>
            <a:lvl4pPr marL="0" marR="0" lvl="3"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4pPr>
            <a:lvl5pPr marL="0" marR="0" lvl="4"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5pPr>
            <a:lvl6pPr marL="0" marR="0" lvl="5"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6pPr>
            <a:lvl7pPr marL="0" marR="0" lvl="6"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7pPr>
            <a:lvl8pPr marL="0" marR="0" lvl="7"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8pPr>
            <a:lvl9pPr marL="0" marR="0" lvl="8" indent="0" algn="l" rtl="0">
              <a:lnSpc>
                <a:spcPct val="100000"/>
              </a:lnSpc>
              <a:spcBef>
                <a:spcPts val="0"/>
              </a:spcBef>
              <a:spcAft>
                <a:spcPts val="0"/>
              </a:spcAft>
              <a:buClr>
                <a:srgbClr val="393941"/>
              </a:buClr>
              <a:buSzPts val="2000"/>
              <a:buFont typeface="Gill Sans"/>
              <a:buNone/>
              <a:defRPr sz="2000" b="0" i="0" u="none" strike="noStrike" cap="none">
                <a:solidFill>
                  <a:srgbClr val="393941"/>
                </a:solidFill>
                <a:latin typeface="Gill Sans"/>
                <a:ea typeface="Gill Sans"/>
                <a:cs typeface="Gill Sans"/>
                <a:sym typeface="Gill Sans"/>
              </a:defRPr>
            </a:lvl9pPr>
          </a:lstStyle>
          <a:p>
            <a:fld id="{00000000-1234-1234-1234-123412341234}" type="slidenum">
              <a:rPr lang="en-US" smtClean="0"/>
              <a:pPr/>
              <a:t>‹#›</a:t>
            </a:fld>
            <a:endParaRPr lang="en-US" dirty="0"/>
          </a:p>
        </p:txBody>
      </p:sp>
      <p:cxnSp>
        <p:nvCxnSpPr>
          <p:cNvPr id="7" name="Google Shape;7;p75"/>
          <p:cNvCxnSpPr/>
          <p:nvPr/>
        </p:nvCxnSpPr>
        <p:spPr>
          <a:xfrm>
            <a:off x="23077406" y="1371249"/>
            <a:ext cx="1636516" cy="2"/>
          </a:xfrm>
          <a:prstGeom prst="straightConnector1">
            <a:avLst/>
          </a:prstGeom>
          <a:noFill/>
          <a:ln w="76200" cap="flat" cmpd="sng">
            <a:solidFill>
              <a:srgbClr val="2CB772"/>
            </a:solidFill>
            <a:prstDash val="solid"/>
            <a:miter lim="400000"/>
            <a:headEnd type="none" w="sm" len="sm"/>
            <a:tailEnd type="none" w="sm" len="sm"/>
          </a:ln>
        </p:spPr>
      </p:cxnSp>
      <p:sp>
        <p:nvSpPr>
          <p:cNvPr id="2" name="Title Placeholder 1">
            <a:extLst>
              <a:ext uri="{FF2B5EF4-FFF2-40B4-BE49-F238E27FC236}">
                <a16:creationId xmlns:a16="http://schemas.microsoft.com/office/drawing/2014/main" id="{45B0CBBE-09A2-8141-9157-C1EE5EBD557A}"/>
              </a:ext>
            </a:extLst>
          </p:cNvPr>
          <p:cNvSpPr>
            <a:spLocks noGrp="1"/>
          </p:cNvSpPr>
          <p:nvPr>
            <p:ph type="title"/>
          </p:nvPr>
        </p:nvSpPr>
        <p:spPr>
          <a:xfrm>
            <a:off x="1676400" y="730251"/>
            <a:ext cx="21031200" cy="2651126"/>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B8F7DB15-50F1-C448-9214-FF64F8026C02}"/>
              </a:ext>
            </a:extLst>
          </p:cNvPr>
          <p:cNvSpPr>
            <a:spLocks noGrp="1"/>
          </p:cNvSpPr>
          <p:nvPr>
            <p:ph type="body" idx="1"/>
          </p:nvPr>
        </p:nvSpPr>
        <p:spPr>
          <a:xfrm>
            <a:off x="1676400" y="3651250"/>
            <a:ext cx="21031200" cy="8702676"/>
          </a:xfrm>
          <a:prstGeom prst="rect">
            <a:avLst/>
          </a:prstGeom>
        </p:spPr>
        <p:txBody>
          <a:bodyPr vert="horz" lIns="91440" tIns="45720" rIns="91440" bIns="45720" rtlCol="0">
            <a:normAutofit/>
          </a:bodyPr>
          <a:lstStyle/>
          <a:p>
            <a:pPr lvl="0"/>
            <a:r>
              <a:rPr lang="en-US" dirty="0"/>
              <a:t>Click to edit Master text styles</a:t>
            </a:r>
          </a:p>
          <a:p>
            <a:pPr lvl="4"/>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02150575"/>
      </p:ext>
    </p:extLst>
  </p:cSld>
  <p:clrMap bg1="lt1" tx1="dk1" bg2="dk2" tx2="lt2" accent1="accent1" accent2="accent2" accent3="accent3" accent4="accent4" accent5="accent5" accent6="accent6" hlink="hlink" folHlink="folHlink"/>
  <p:sldLayoutIdLst>
    <p:sldLayoutId id="2147484143" r:id="rId1"/>
    <p:sldLayoutId id="2147484144" r:id="rId2"/>
    <p:sldLayoutId id="2147484145" r:id="rId3"/>
    <p:sldLayoutId id="2147484184" r:id="rId4"/>
    <p:sldLayoutId id="2147484146" r:id="rId5"/>
    <p:sldLayoutId id="2147484182" r:id="rId6"/>
    <p:sldLayoutId id="2147484181" r:id="rId7"/>
    <p:sldLayoutId id="2147484148" r:id="rId8"/>
    <p:sldLayoutId id="2147484150" r:id="rId9"/>
    <p:sldLayoutId id="2147484153" r:id="rId10"/>
    <p:sldLayoutId id="2147484156" r:id="rId11"/>
    <p:sldLayoutId id="2147484157" r:id="rId12"/>
    <p:sldLayoutId id="2147484159" r:id="rId13"/>
    <p:sldLayoutId id="2147484160" r:id="rId14"/>
    <p:sldLayoutId id="2147484161" r:id="rId15"/>
    <p:sldLayoutId id="2147484162" r:id="rId16"/>
    <p:sldLayoutId id="2147484163" r:id="rId17"/>
    <p:sldLayoutId id="2147484174" r:id="rId18"/>
    <p:sldLayoutId id="2147484175" r:id="rId19"/>
    <p:sldLayoutId id="2147484176" r:id="rId20"/>
    <p:sldLayoutId id="2147484177" r:id="rId21"/>
    <p:sldLayoutId id="2147484179" r:id="rId22"/>
    <p:sldLayoutId id="214748418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600" b="0" i="0" u="none" strike="noStrike" cap="none">
          <a:solidFill>
            <a:srgbClr val="000000"/>
          </a:solidFill>
          <a:latin typeface="Gill Sans MT" panose="020B0502020104020203" pitchFamily="34" charset="77"/>
          <a:ea typeface="Gill Sans MT" panose="020B0502020104020203" pitchFamily="34" charset="77"/>
          <a:cs typeface="Gill Sans" panose="020B0502020104020203" pitchFamily="34" charset="-79"/>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L="571500" marR="0" lvl="0" indent="-571500" algn="l" rtl="0">
        <a:lnSpc>
          <a:spcPct val="100000"/>
        </a:lnSpc>
        <a:spcBef>
          <a:spcPts val="0"/>
        </a:spcBef>
        <a:spcAft>
          <a:spcPts val="0"/>
        </a:spcAft>
        <a:buClr>
          <a:srgbClr val="000000"/>
        </a:buClr>
        <a:buFont typeface="Arial" panose="020B0604020202020204" pitchFamily="34" charset="0"/>
        <a:buChar char="•"/>
        <a:defRPr sz="4000" b="0" i="0" u="none" strike="noStrike" cap="none">
          <a:solidFill>
            <a:srgbClr val="000000"/>
          </a:solidFill>
          <a:latin typeface="Gill Sans MT" panose="020B0502020104020203" pitchFamily="34" charset="77"/>
          <a:ea typeface="Gill Sans MT" panose="020B0502020104020203" pitchFamily="34" charset="77"/>
          <a:cs typeface="Gill Sans" panose="020B0502020104020203" pitchFamily="34" charset="-79"/>
          <a:sym typeface="Arial"/>
        </a:defRPr>
      </a:lvl1pPr>
      <a:lvl2pPr marL="571500" marR="0" lvl="1" indent="-571500" algn="l" rtl="0">
        <a:lnSpc>
          <a:spcPct val="100000"/>
        </a:lnSpc>
        <a:spcBef>
          <a:spcPts val="0"/>
        </a:spcBef>
        <a:spcAft>
          <a:spcPts val="0"/>
        </a:spcAft>
        <a:buClr>
          <a:srgbClr val="000000"/>
        </a:buClr>
        <a:buFont typeface="Arial" panose="020B0604020202020204" pitchFamily="34" charset="0"/>
        <a:buChar char="•"/>
        <a:defRPr sz="4000" b="0" i="0" u="none" strike="noStrike" cap="none">
          <a:solidFill>
            <a:srgbClr val="000000"/>
          </a:solidFill>
          <a:latin typeface="Gill Sans" panose="020B0502020104020203" pitchFamily="34" charset="-79"/>
          <a:ea typeface="Gill Sans" panose="020B0502020104020203" pitchFamily="34" charset="-79"/>
          <a:cs typeface="Gill Sans" panose="020B0502020104020203" pitchFamily="34" charset="-79"/>
          <a:sym typeface="Arial"/>
        </a:defRPr>
      </a:lvl2pPr>
      <a:lvl3pPr marL="571500" marR="0" lvl="2" indent="-571500" algn="l" rtl="0">
        <a:lnSpc>
          <a:spcPct val="100000"/>
        </a:lnSpc>
        <a:spcBef>
          <a:spcPts val="0"/>
        </a:spcBef>
        <a:spcAft>
          <a:spcPts val="0"/>
        </a:spcAft>
        <a:buClr>
          <a:srgbClr val="000000"/>
        </a:buClr>
        <a:buFont typeface="Arial" panose="020B0604020202020204" pitchFamily="34" charset="0"/>
        <a:buChar char="•"/>
        <a:defRPr sz="4000" b="0" i="0" u="none" strike="noStrike" cap="none">
          <a:solidFill>
            <a:srgbClr val="000000"/>
          </a:solidFill>
          <a:latin typeface="Gill Sans MT" panose="020B0502020104020203" pitchFamily="34" charset="77"/>
          <a:ea typeface="Gill Sans MT" panose="020B0502020104020203" pitchFamily="34" charset="77"/>
          <a:cs typeface="Gill Sans" panose="020B0502020104020203" pitchFamily="34" charset="-79"/>
          <a:sym typeface="Arial"/>
        </a:defRPr>
      </a:lvl3pPr>
      <a:lvl4pPr marL="571500" marR="0" lvl="3" indent="-571500" algn="l" rtl="0">
        <a:lnSpc>
          <a:spcPct val="100000"/>
        </a:lnSpc>
        <a:spcBef>
          <a:spcPts val="0"/>
        </a:spcBef>
        <a:spcAft>
          <a:spcPts val="0"/>
        </a:spcAft>
        <a:buClr>
          <a:srgbClr val="000000"/>
        </a:buClr>
        <a:buFont typeface="Arial" panose="020B0604020202020204" pitchFamily="34" charset="0"/>
        <a:buChar char="•"/>
        <a:defRPr sz="4000" b="0" i="0" u="none" strike="noStrike" cap="none">
          <a:solidFill>
            <a:srgbClr val="000000"/>
          </a:solidFill>
          <a:latin typeface="Gill Sans MT" panose="020B0502020104020203" pitchFamily="34" charset="77"/>
          <a:ea typeface="Gill Sans MT" panose="020B0502020104020203" pitchFamily="34" charset="77"/>
          <a:cs typeface="Gill Sans" panose="020B0502020104020203" pitchFamily="34" charset="-79"/>
          <a:sym typeface="Arial"/>
        </a:defRPr>
      </a:lvl4pPr>
      <a:lvl5pPr marL="571500" marR="0" lvl="4" indent="-571500" algn="l" rtl="0">
        <a:lnSpc>
          <a:spcPct val="100000"/>
        </a:lnSpc>
        <a:spcBef>
          <a:spcPts val="0"/>
        </a:spcBef>
        <a:spcAft>
          <a:spcPts val="0"/>
        </a:spcAft>
        <a:buClr>
          <a:srgbClr val="000000"/>
        </a:buClr>
        <a:buFont typeface="Arial" panose="020B0604020202020204" pitchFamily="34" charset="0"/>
        <a:buChar char="•"/>
        <a:defRPr sz="4000" b="0" i="0" u="none" strike="noStrike" cap="none">
          <a:solidFill>
            <a:srgbClr val="000000"/>
          </a:solidFill>
          <a:latin typeface="Gill Sans MT" panose="020B0502020104020203" pitchFamily="34" charset="77"/>
          <a:ea typeface="Gill Sans MT" panose="020B0502020104020203" pitchFamily="34" charset="77"/>
          <a:cs typeface="Gill Sans" panose="020B0502020104020203" pitchFamily="34" charset="-79"/>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4.xml"/><Relationship Id="rId1" Type="http://schemas.openxmlformats.org/officeDocument/2006/relationships/tags" Target="../tags/tag3.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30.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0.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14.xml"/><Relationship Id="rId1" Type="http://schemas.openxmlformats.org/officeDocument/2006/relationships/tags" Target="../tags/tag13.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2.jp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08.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14.xml"/><Relationship Id="rId1" Type="http://schemas.openxmlformats.org/officeDocument/2006/relationships/tags" Target="../tags/tag15.xml"/><Relationship Id="rId6" Type="http://schemas.openxmlformats.org/officeDocument/2006/relationships/image" Target="../media/image16.emf"/><Relationship Id="rId5" Type="http://schemas.openxmlformats.org/officeDocument/2006/relationships/image" Target="../media/image15.png"/><Relationship Id="rId4" Type="http://schemas.openxmlformats.org/officeDocument/2006/relationships/image" Target="../media/image14.jp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15.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15.xml"/></Relationships>
</file>

<file path=ppt/slides/_rels/slide1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8.xml"/><Relationship Id="rId1" Type="http://schemas.openxmlformats.org/officeDocument/2006/relationships/slideLayout" Target="../slideLayouts/slideLayout515.xml"/></Relationships>
</file>

<file path=ppt/slides/_rels/slide1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19.xml"/><Relationship Id="rId7" Type="http://schemas.openxmlformats.org/officeDocument/2006/relationships/image" Target="../media/image21.png"/><Relationship Id="rId2" Type="http://schemas.openxmlformats.org/officeDocument/2006/relationships/slideLayout" Target="../slideLayouts/slideLayout30.xml"/><Relationship Id="rId1" Type="http://schemas.openxmlformats.org/officeDocument/2006/relationships/tags" Target="../tags/tag17.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0.xml"/><Relationship Id="rId1" Type="http://schemas.openxmlformats.org/officeDocument/2006/relationships/tags" Target="../tags/tag4.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514.xml"/><Relationship Id="rId1" Type="http://schemas.openxmlformats.org/officeDocument/2006/relationships/tags" Target="../tags/tag18.xml"/><Relationship Id="rId5" Type="http://schemas.openxmlformats.org/officeDocument/2006/relationships/image" Target="../media/image16.emf"/><Relationship Id="rId4"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0.xml"/><Relationship Id="rId1" Type="http://schemas.openxmlformats.org/officeDocument/2006/relationships/tags" Target="../tags/tag19.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511.xml"/><Relationship Id="rId1" Type="http://schemas.openxmlformats.org/officeDocument/2006/relationships/tags" Target="../tags/tag20.xml"/><Relationship Id="rId4" Type="http://schemas.openxmlformats.org/officeDocument/2006/relationships/image" Target="../media/image24.jp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514.xml"/><Relationship Id="rId1" Type="http://schemas.openxmlformats.org/officeDocument/2006/relationships/tags" Target="../tags/tag21.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25.jp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14.xml"/><Relationship Id="rId1" Type="http://schemas.openxmlformats.org/officeDocument/2006/relationships/tags" Target="../tags/tag22.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26.jp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517.xml"/><Relationship Id="rId1" Type="http://schemas.openxmlformats.org/officeDocument/2006/relationships/tags" Target="../tags/tag23.xml"/><Relationship Id="rId5" Type="http://schemas.openxmlformats.org/officeDocument/2006/relationships/image" Target="../media/image28.jpg"/><Relationship Id="rId4" Type="http://schemas.openxmlformats.org/officeDocument/2006/relationships/image" Target="../media/image27.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517.xml"/><Relationship Id="rId1" Type="http://schemas.openxmlformats.org/officeDocument/2006/relationships/tags" Target="../tags/tag24.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514.xml"/><Relationship Id="rId1" Type="http://schemas.openxmlformats.org/officeDocument/2006/relationships/tags" Target="../tags/tag25.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5.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514.xml"/><Relationship Id="rId1" Type="http://schemas.openxmlformats.org/officeDocument/2006/relationships/tags" Target="../tags/tag26.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5.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514.xml"/><Relationship Id="rId1" Type="http://schemas.openxmlformats.org/officeDocument/2006/relationships/tags" Target="../tags/tag27.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2.jp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0.xml"/><Relationship Id="rId1" Type="http://schemas.openxmlformats.org/officeDocument/2006/relationships/tags" Target="../tags/tag5.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509.xml"/><Relationship Id="rId1" Type="http://schemas.openxmlformats.org/officeDocument/2006/relationships/tags" Target="../tags/tag28.xml"/><Relationship Id="rId4" Type="http://schemas.openxmlformats.org/officeDocument/2006/relationships/image" Target="../media/image29.jp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30.xml"/><Relationship Id="rId1" Type="http://schemas.openxmlformats.org/officeDocument/2006/relationships/tags" Target="../tags/tag29.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7" Type="http://schemas.openxmlformats.org/officeDocument/2006/relationships/image" Target="../media/image13.svg"/><Relationship Id="rId2" Type="http://schemas.openxmlformats.org/officeDocument/2006/relationships/slideLayout" Target="../slideLayouts/slideLayout514.xml"/><Relationship Id="rId1" Type="http://schemas.openxmlformats.org/officeDocument/2006/relationships/tags" Target="../tags/tag30.xml"/><Relationship Id="rId6" Type="http://schemas.openxmlformats.org/officeDocument/2006/relationships/image" Target="../media/image13.png"/><Relationship Id="rId5" Type="http://schemas.openxmlformats.org/officeDocument/2006/relationships/image" Target="../media/image30.jpg"/><Relationship Id="rId4" Type="http://schemas.openxmlformats.org/officeDocument/2006/relationships/image" Target="../media/image12.jp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514.xml"/><Relationship Id="rId1" Type="http://schemas.openxmlformats.org/officeDocument/2006/relationships/tags" Target="../tags/tag31.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2.jpg"/></Relationships>
</file>

<file path=ppt/slides/_rels/slide34.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4.xml"/><Relationship Id="rId1" Type="http://schemas.openxmlformats.org/officeDocument/2006/relationships/slideLayout" Target="../slideLayouts/slideLayout514.xml"/><Relationship Id="rId5" Type="http://schemas.openxmlformats.org/officeDocument/2006/relationships/image" Target="../media/image13.svg"/><Relationship Id="rId4" Type="http://schemas.openxmlformats.org/officeDocument/2006/relationships/image" Target="../media/image13.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512.xml"/><Relationship Id="rId1" Type="http://schemas.openxmlformats.org/officeDocument/2006/relationships/tags" Target="../tags/tag32.xml"/><Relationship Id="rId5" Type="http://schemas.openxmlformats.org/officeDocument/2006/relationships/image" Target="../media/image16.emf"/><Relationship Id="rId4" Type="http://schemas.openxmlformats.org/officeDocument/2006/relationships/image" Target="../media/image14.jp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2.xml"/><Relationship Id="rId1" Type="http://schemas.openxmlformats.org/officeDocument/2006/relationships/tags" Target="../tags/tag33.xml"/><Relationship Id="rId4" Type="http://schemas.openxmlformats.org/officeDocument/2006/relationships/image" Target="../media/image31.jp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2.xml"/><Relationship Id="rId1" Type="http://schemas.openxmlformats.org/officeDocument/2006/relationships/tags" Target="../tags/tag34.xml"/><Relationship Id="rId4" Type="http://schemas.openxmlformats.org/officeDocument/2006/relationships/image" Target="../media/image32.jp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508.xml"/><Relationship Id="rId1" Type="http://schemas.openxmlformats.org/officeDocument/2006/relationships/tags" Target="../tags/tag35.xml"/></Relationships>
</file>

<file path=ppt/slides/_rels/slide3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39.xml"/><Relationship Id="rId7" Type="http://schemas.openxmlformats.org/officeDocument/2006/relationships/image" Target="../media/image21.png"/><Relationship Id="rId2" Type="http://schemas.openxmlformats.org/officeDocument/2006/relationships/slideLayout" Target="../slideLayouts/slideLayout30.xml"/><Relationship Id="rId1" Type="http://schemas.openxmlformats.org/officeDocument/2006/relationships/tags" Target="../tags/tag36.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 Id="rId9" Type="http://schemas.openxmlformats.org/officeDocument/2006/relationships/image" Target="../media/image2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xml"/><Relationship Id="rId1" Type="http://schemas.openxmlformats.org/officeDocument/2006/relationships/tags" Target="../tags/tag6.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7.xml"/><Relationship Id="rId1" Type="http://schemas.openxmlformats.org/officeDocument/2006/relationships/tags" Target="../tags/tag37.xml"/><Relationship Id="rId5" Type="http://schemas.openxmlformats.org/officeDocument/2006/relationships/image" Target="../media/image1.png"/><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0.xml"/><Relationship Id="rId1" Type="http://schemas.openxmlformats.org/officeDocument/2006/relationships/tags" Target="../tags/tag38.xml"/><Relationship Id="rId5" Type="http://schemas.openxmlformats.org/officeDocument/2006/relationships/image" Target="../media/image1.png"/><Relationship Id="rId4" Type="http://schemas.openxmlformats.org/officeDocument/2006/relationships/image" Target="../media/image34.jpe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508.xml"/><Relationship Id="rId1" Type="http://schemas.openxmlformats.org/officeDocument/2006/relationships/tags" Target="../tags/tag39.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0.xml"/><Relationship Id="rId1" Type="http://schemas.openxmlformats.org/officeDocument/2006/relationships/tags" Target="../tags/tag40.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4.xml"/><Relationship Id="rId7" Type="http://schemas.openxmlformats.org/officeDocument/2006/relationships/image" Target="../media/image41.tiff"/><Relationship Id="rId2" Type="http://schemas.openxmlformats.org/officeDocument/2006/relationships/slideLayout" Target="../slideLayouts/slideLayout49.xml"/><Relationship Id="rId1" Type="http://schemas.openxmlformats.org/officeDocument/2006/relationships/tags" Target="../tags/tag41.xml"/><Relationship Id="rId6" Type="http://schemas.openxmlformats.org/officeDocument/2006/relationships/image" Target="../media/image40.tiff"/><Relationship Id="rId5" Type="http://schemas.openxmlformats.org/officeDocument/2006/relationships/image" Target="../media/image39.png"/><Relationship Id="rId4" Type="http://schemas.openxmlformats.org/officeDocument/2006/relationships/image" Target="../media/image38.jp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31.xml"/><Relationship Id="rId1" Type="http://schemas.openxmlformats.org/officeDocument/2006/relationships/tags" Target="../tags/tag42.xml"/><Relationship Id="rId4" Type="http://schemas.openxmlformats.org/officeDocument/2006/relationships/image" Target="../media/image42.JPG"/></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31.xml"/><Relationship Id="rId1" Type="http://schemas.openxmlformats.org/officeDocument/2006/relationships/tags" Target="../tags/tag43.xml"/><Relationship Id="rId4" Type="http://schemas.openxmlformats.org/officeDocument/2006/relationships/image" Target="../media/image43.jpg"/></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31.xml"/><Relationship Id="rId1" Type="http://schemas.openxmlformats.org/officeDocument/2006/relationships/tags" Target="../tags/tag44.xml"/><Relationship Id="rId4" Type="http://schemas.openxmlformats.org/officeDocument/2006/relationships/image" Target="../media/image44.jp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31.xml"/><Relationship Id="rId1" Type="http://schemas.openxmlformats.org/officeDocument/2006/relationships/tags" Target="../tags/tag45.xml"/><Relationship Id="rId4" Type="http://schemas.openxmlformats.org/officeDocument/2006/relationships/image" Target="../media/image45.JPG"/></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29.xml"/><Relationship Id="rId1" Type="http://schemas.openxmlformats.org/officeDocument/2006/relationships/tags" Target="../tags/tag46.xml"/><Relationship Id="rId4" Type="http://schemas.openxmlformats.org/officeDocument/2006/relationships/image" Target="../media/image46.emf"/></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5.xml"/><Relationship Id="rId7" Type="http://schemas.openxmlformats.org/officeDocument/2006/relationships/image" Target="../media/image6.png"/><Relationship Id="rId2" Type="http://schemas.openxmlformats.org/officeDocument/2006/relationships/slideLayout" Target="../slideLayouts/slideLayout45.xml"/><Relationship Id="rId1" Type="http://schemas.openxmlformats.org/officeDocument/2006/relationships/tags" Target="../tags/tag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8.emf"/></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49.xml"/><Relationship Id="rId1" Type="http://schemas.openxmlformats.org/officeDocument/2006/relationships/tags" Target="../tags/tag47.xml"/><Relationship Id="rId5" Type="http://schemas.openxmlformats.org/officeDocument/2006/relationships/image" Target="../media/image48.jpg"/><Relationship Id="rId4" Type="http://schemas.openxmlformats.org/officeDocument/2006/relationships/image" Target="../media/image47.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31.xml"/><Relationship Id="rId1" Type="http://schemas.openxmlformats.org/officeDocument/2006/relationships/tags" Target="../tags/tag48.xml"/><Relationship Id="rId4" Type="http://schemas.openxmlformats.org/officeDocument/2006/relationships/image" Target="../media/image49.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31.xml"/><Relationship Id="rId1" Type="http://schemas.openxmlformats.org/officeDocument/2006/relationships/tags" Target="../tags/tag49.xml"/><Relationship Id="rId4" Type="http://schemas.openxmlformats.org/officeDocument/2006/relationships/image" Target="../media/image50.jpe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31.xml"/><Relationship Id="rId1" Type="http://schemas.openxmlformats.org/officeDocument/2006/relationships/tags" Target="../tags/tag50.xml"/><Relationship Id="rId4" Type="http://schemas.openxmlformats.org/officeDocument/2006/relationships/image" Target="../media/image51.jpe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31.xml"/><Relationship Id="rId1" Type="http://schemas.openxmlformats.org/officeDocument/2006/relationships/tags" Target="../tags/tag51.xml"/><Relationship Id="rId4" Type="http://schemas.openxmlformats.org/officeDocument/2006/relationships/image" Target="../media/image52.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08.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515.xml"/><Relationship Id="rId1" Type="http://schemas.openxmlformats.org/officeDocument/2006/relationships/tags" Target="../tags/tag5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1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15.xml"/></Relationships>
</file>

<file path=ppt/slides/_rels/slide5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9.xml"/><Relationship Id="rId1" Type="http://schemas.openxmlformats.org/officeDocument/2006/relationships/slideLayout" Target="../slideLayouts/slideLayout515.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6.xml"/><Relationship Id="rId1" Type="http://schemas.openxmlformats.org/officeDocument/2006/relationships/tags" Target="../tags/tag8.xml"/><Relationship Id="rId5" Type="http://schemas.openxmlformats.org/officeDocument/2006/relationships/image" Target="../media/image8.emf"/><Relationship Id="rId4" Type="http://schemas.openxmlformats.org/officeDocument/2006/relationships/image" Target="../media/image9.jpg"/></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517.xml"/><Relationship Id="rId1" Type="http://schemas.openxmlformats.org/officeDocument/2006/relationships/tags" Target="../tags/tag53.xml"/><Relationship Id="rId5" Type="http://schemas.openxmlformats.org/officeDocument/2006/relationships/image" Target="../media/image28.jpg"/><Relationship Id="rId4" Type="http://schemas.openxmlformats.org/officeDocument/2006/relationships/image" Target="../media/image27.pn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517.xml"/><Relationship Id="rId1" Type="http://schemas.openxmlformats.org/officeDocument/2006/relationships/tags" Target="../tags/tag54.xml"/></Relationships>
</file>

<file path=ppt/slides/_rels/slide62.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image" Target="../media/image53.png"/><Relationship Id="rId7" Type="http://schemas.openxmlformats.org/officeDocument/2006/relationships/image" Target="../media/image57.png"/><Relationship Id="rId2" Type="http://schemas.openxmlformats.org/officeDocument/2006/relationships/notesSlide" Target="../notesSlides/notesSlide62.xml"/><Relationship Id="rId1" Type="http://schemas.openxmlformats.org/officeDocument/2006/relationships/slideLayout" Target="../slideLayouts/slideLayout30.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60.png"/><Relationship Id="rId4" Type="http://schemas.openxmlformats.org/officeDocument/2006/relationships/image" Target="../media/image54.png"/><Relationship Id="rId9" Type="http://schemas.openxmlformats.org/officeDocument/2006/relationships/image" Target="../media/image59.png"/></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514.xml"/><Relationship Id="rId1" Type="http://schemas.openxmlformats.org/officeDocument/2006/relationships/tags" Target="../tags/tag55.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12.jp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512.xml"/><Relationship Id="rId1" Type="http://schemas.openxmlformats.org/officeDocument/2006/relationships/tags" Target="../tags/tag56.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26.jpg"/></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514.xml"/><Relationship Id="rId1" Type="http://schemas.openxmlformats.org/officeDocument/2006/relationships/tags" Target="../tags/tag57.xml"/><Relationship Id="rId6" Type="http://schemas.openxmlformats.org/officeDocument/2006/relationships/image" Target="../media/image13.svg"/><Relationship Id="rId5" Type="http://schemas.openxmlformats.org/officeDocument/2006/relationships/image" Target="../media/image13.png"/><Relationship Id="rId4" Type="http://schemas.openxmlformats.org/officeDocument/2006/relationships/image" Target="../media/image61.jp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508.xml"/><Relationship Id="rId1" Type="http://schemas.openxmlformats.org/officeDocument/2006/relationships/tags" Target="../tags/tag58.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3.xml"/><Relationship Id="rId1" Type="http://schemas.openxmlformats.org/officeDocument/2006/relationships/tags" Target="../tags/tag59.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30.xml"/><Relationship Id="rId1" Type="http://schemas.openxmlformats.org/officeDocument/2006/relationships/tags" Target="../tags/tag60.xml"/><Relationship Id="rId4" Type="http://schemas.openxmlformats.org/officeDocument/2006/relationships/image" Target="../media/image62.png"/></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xml"/><Relationship Id="rId1" Type="http://schemas.openxmlformats.org/officeDocument/2006/relationships/tags" Target="../tags/tag9.xml"/><Relationship Id="rId5" Type="http://schemas.openxmlformats.org/officeDocument/2006/relationships/image" Target="../media/image8.emf"/><Relationship Id="rId4" Type="http://schemas.openxmlformats.org/officeDocument/2006/relationships/image" Target="../media/image10.jp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508.xml"/><Relationship Id="rId1" Type="http://schemas.openxmlformats.org/officeDocument/2006/relationships/tags" Target="../tags/tag61.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30.xml"/><Relationship Id="rId1" Type="http://schemas.openxmlformats.org/officeDocument/2006/relationships/tags" Target="../tags/tag62.xml"/><Relationship Id="rId6" Type="http://schemas.openxmlformats.org/officeDocument/2006/relationships/image" Target="../media/image65.emf"/><Relationship Id="rId5" Type="http://schemas.openxmlformats.org/officeDocument/2006/relationships/image" Target="../media/image64.emf"/><Relationship Id="rId4" Type="http://schemas.openxmlformats.org/officeDocument/2006/relationships/image" Target="../media/image63.emf"/></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23.xml"/><Relationship Id="rId1" Type="http://schemas.openxmlformats.org/officeDocument/2006/relationships/tags" Target="../tags/tag63.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3.xml"/><Relationship Id="rId1" Type="http://schemas.openxmlformats.org/officeDocument/2006/relationships/tags" Target="../tags/tag64.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3.xml"/><Relationship Id="rId1" Type="http://schemas.openxmlformats.org/officeDocument/2006/relationships/tags" Target="../tags/tag65.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0.xml"/><Relationship Id="rId1" Type="http://schemas.openxmlformats.org/officeDocument/2006/relationships/tags" Target="../tags/tag66.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9.xml"/><Relationship Id="rId1" Type="http://schemas.openxmlformats.org/officeDocument/2006/relationships/tags" Target="../tags/tag67.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xml"/><Relationship Id="rId1" Type="http://schemas.openxmlformats.org/officeDocument/2006/relationships/tags" Target="../tags/tag68.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xml"/><Relationship Id="rId1" Type="http://schemas.openxmlformats.org/officeDocument/2006/relationships/tags" Target="../tags/tag69.xml"/><Relationship Id="rId4" Type="http://schemas.openxmlformats.org/officeDocument/2006/relationships/image" Target="../media/image1.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06.xml"/><Relationship Id="rId1" Type="http://schemas.openxmlformats.org/officeDocument/2006/relationships/tags" Target="../tags/tag10.xml"/><Relationship Id="rId4" Type="http://schemas.openxmlformats.org/officeDocument/2006/relationships/image" Target="../media/image11.JP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xml"/><Relationship Id="rId1" Type="http://schemas.openxmlformats.org/officeDocument/2006/relationships/tags" Target="../tags/tag70.xml"/><Relationship Id="rId4" Type="http://schemas.openxmlformats.org/officeDocument/2006/relationships/image" Target="../media/image1.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2.xml"/><Relationship Id="rId1" Type="http://schemas.openxmlformats.org/officeDocument/2006/relationships/tags" Target="../tags/tag71.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22.xml"/><Relationship Id="rId1" Type="http://schemas.openxmlformats.org/officeDocument/2006/relationships/tags" Target="../tags/tag72.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2.xml"/><Relationship Id="rId1" Type="http://schemas.openxmlformats.org/officeDocument/2006/relationships/tags" Target="../tags/tag73.xm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512.xml"/><Relationship Id="rId1" Type="http://schemas.openxmlformats.org/officeDocument/2006/relationships/tags" Target="../tags/tag74.xml"/><Relationship Id="rId5" Type="http://schemas.openxmlformats.org/officeDocument/2006/relationships/image" Target="../media/image16.emf"/><Relationship Id="rId4" Type="http://schemas.openxmlformats.org/officeDocument/2006/relationships/image" Target="../media/image66.jp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512.xml"/><Relationship Id="rId1" Type="http://schemas.openxmlformats.org/officeDocument/2006/relationships/tags" Target="../tags/tag75.xml"/><Relationship Id="rId5" Type="http://schemas.openxmlformats.org/officeDocument/2006/relationships/image" Target="../media/image16.emf"/><Relationship Id="rId4" Type="http://schemas.openxmlformats.org/officeDocument/2006/relationships/image" Target="../media/image66.jp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512.xml"/><Relationship Id="rId1" Type="http://schemas.openxmlformats.org/officeDocument/2006/relationships/tags" Target="../tags/tag76.xml"/><Relationship Id="rId5" Type="http://schemas.openxmlformats.org/officeDocument/2006/relationships/image" Target="../media/image16.emf"/><Relationship Id="rId4" Type="http://schemas.openxmlformats.org/officeDocument/2006/relationships/image" Target="../media/image66.jp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512.xml"/><Relationship Id="rId1" Type="http://schemas.openxmlformats.org/officeDocument/2006/relationships/tags" Target="../tags/tag77.xml"/><Relationship Id="rId5" Type="http://schemas.openxmlformats.org/officeDocument/2006/relationships/image" Target="../media/image68.png"/><Relationship Id="rId4" Type="http://schemas.openxmlformats.org/officeDocument/2006/relationships/image" Target="../media/image67.jp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3.xml"/><Relationship Id="rId1" Type="http://schemas.openxmlformats.org/officeDocument/2006/relationships/tags" Target="../tags/tag78.xml"/><Relationship Id="rId4" Type="http://schemas.openxmlformats.org/officeDocument/2006/relationships/image" Target="../media/image69.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3.xml"/><Relationship Id="rId1" Type="http://schemas.openxmlformats.org/officeDocument/2006/relationships/tags" Target="../tags/tag79.xml"/><Relationship Id="rId4" Type="http://schemas.openxmlformats.org/officeDocument/2006/relationships/image" Target="../media/image7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08.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3.xml"/><Relationship Id="rId1" Type="http://schemas.openxmlformats.org/officeDocument/2006/relationships/tags" Target="../tags/tag80.xml"/><Relationship Id="rId4" Type="http://schemas.openxmlformats.org/officeDocument/2006/relationships/image" Target="../media/image71.pn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23.xml"/><Relationship Id="rId1" Type="http://schemas.openxmlformats.org/officeDocument/2006/relationships/tags" Target="../tags/tag81.xml"/><Relationship Id="rId4" Type="http://schemas.openxmlformats.org/officeDocument/2006/relationships/image" Target="../media/image7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053843" y="3602880"/>
            <a:ext cx="18276314" cy="3077972"/>
          </a:xfrm>
        </p:spPr>
        <p:txBody>
          <a:bodyPr>
            <a:noAutofit/>
          </a:bodyPr>
          <a:lstStyle/>
          <a:p>
            <a:pPr>
              <a:lnSpc>
                <a:spcPct val="85000"/>
              </a:lnSpc>
            </a:pPr>
            <a:r>
              <a:rPr lang="en-US" sz="10000" b="1" dirty="0">
                <a:latin typeface="Gill Sans MT" panose="020B0502020104020203" pitchFamily="34" charset="0"/>
              </a:rPr>
              <a:t>Shifting Social Norms as Part of Social and Behavior Change </a:t>
            </a:r>
          </a:p>
        </p:txBody>
      </p:sp>
      <p:sp>
        <p:nvSpPr>
          <p:cNvPr id="3" name="Text Placeholder 2"/>
          <p:cNvSpPr>
            <a:spLocks noGrp="1"/>
          </p:cNvSpPr>
          <p:nvPr>
            <p:ph type="body" idx="1"/>
          </p:nvPr>
        </p:nvSpPr>
        <p:spPr>
          <a:xfrm>
            <a:off x="4214815" y="7299640"/>
            <a:ext cx="15954374" cy="931864"/>
          </a:xfrm>
        </p:spPr>
        <p:txBody>
          <a:bodyPr>
            <a:noAutofit/>
          </a:bodyPr>
          <a:lstStyle/>
          <a:p>
            <a:r>
              <a:rPr lang="en-US" dirty="0">
                <a:cs typeface="Gill Sans" panose="020B0502020104020203" pitchFamily="34" charset="-79"/>
              </a:rPr>
              <a:t>PRESENTER</a:t>
            </a:r>
            <a:r>
              <a:rPr lang="en-US" dirty="0">
                <a:latin typeface="Gill Sans MT" panose="020B0502020104020203" pitchFamily="34" charset="0"/>
              </a:rPr>
              <a:t>, ORGANIZATION</a:t>
            </a:r>
          </a:p>
        </p:txBody>
      </p:sp>
    </p:spTree>
    <p:custDataLst>
      <p:tags r:id="rId1"/>
    </p:custDataLst>
    <p:extLst>
      <p:ext uri="{BB962C8B-B14F-4D97-AF65-F5344CB8AC3E}">
        <p14:creationId xmlns:p14="http://schemas.microsoft.com/office/powerpoint/2010/main" val="3366900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lumMod val="20000"/>
            <a:lumOff val="80000"/>
          </a:schemeClr>
        </a:solidFill>
        <a:effectLst/>
      </p:bgPr>
    </p:bg>
    <p:spTree>
      <p:nvGrpSpPr>
        <p:cNvPr id="1" name="Shape 795"/>
        <p:cNvGrpSpPr/>
        <p:nvPr/>
      </p:nvGrpSpPr>
      <p:grpSpPr>
        <a:xfrm>
          <a:off x="0" y="0"/>
          <a:ext cx="0" cy="0"/>
          <a:chOff x="0" y="0"/>
          <a:chExt cx="0" cy="0"/>
        </a:xfrm>
      </p:grpSpPr>
      <p:sp>
        <p:nvSpPr>
          <p:cNvPr id="796" name="Google Shape;796;p2"/>
          <p:cNvSpPr txBox="1">
            <a:spLocks noGrp="1"/>
          </p:cNvSpPr>
          <p:nvPr>
            <p:ph type="title"/>
          </p:nvPr>
        </p:nvSpPr>
        <p:spPr>
          <a:xfrm>
            <a:off x="963271" y="5376877"/>
            <a:ext cx="9964406" cy="2573160"/>
          </a:xfrm>
          <a:prstGeom prst="rect">
            <a:avLst/>
          </a:prstGeom>
          <a:noFill/>
          <a:ln>
            <a:noFill/>
          </a:ln>
        </p:spPr>
        <p:txBody>
          <a:bodyPr spcFirstLastPara="1" wrap="square" lIns="91426" tIns="45700" rIns="91426" bIns="45700" anchor="t" anchorCtr="0">
            <a:noAutofit/>
          </a:bodyPr>
          <a:lstStyle/>
          <a:p>
            <a:pPr algn="l">
              <a:lnSpc>
                <a:spcPct val="100000"/>
              </a:lnSpc>
            </a:pPr>
            <a:r>
              <a:rPr lang="en-US" sz="14000" b="1" dirty="0">
                <a:solidFill>
                  <a:srgbClr val="000000"/>
                </a:solidFill>
              </a:rPr>
              <a:t>Contents</a:t>
            </a:r>
            <a:endParaRPr b="1" dirty="0">
              <a:solidFill>
                <a:srgbClr val="000000"/>
              </a:solidFill>
            </a:endParaRPr>
          </a:p>
        </p:txBody>
      </p:sp>
      <p:grpSp>
        <p:nvGrpSpPr>
          <p:cNvPr id="3" name="Group 2">
            <a:extLst>
              <a:ext uri="{FF2B5EF4-FFF2-40B4-BE49-F238E27FC236}">
                <a16:creationId xmlns:a16="http://schemas.microsoft.com/office/drawing/2014/main" id="{CEFD0304-20F1-C349-AC7D-2BE0A099A171}"/>
              </a:ext>
            </a:extLst>
          </p:cNvPr>
          <p:cNvGrpSpPr/>
          <p:nvPr/>
        </p:nvGrpSpPr>
        <p:grpSpPr>
          <a:xfrm>
            <a:off x="11014742" y="951720"/>
            <a:ext cx="8715052" cy="2120963"/>
            <a:chOff x="11014742" y="951720"/>
            <a:chExt cx="8715052" cy="2120963"/>
          </a:xfrm>
        </p:grpSpPr>
        <p:sp>
          <p:nvSpPr>
            <p:cNvPr id="6" name="Rectangle 5">
              <a:extLst>
                <a:ext uri="{FF2B5EF4-FFF2-40B4-BE49-F238E27FC236}">
                  <a16:creationId xmlns:a16="http://schemas.microsoft.com/office/drawing/2014/main" id="{742C3382-F9DF-2848-812E-08502108E666}"/>
                </a:ext>
              </a:extLst>
            </p:cNvPr>
            <p:cNvSpPr/>
            <p:nvPr/>
          </p:nvSpPr>
          <p:spPr>
            <a:xfrm>
              <a:off x="13481604" y="1316733"/>
              <a:ext cx="6248190" cy="1323439"/>
            </a:xfrm>
            <a:prstGeom prst="rect">
              <a:avLst/>
            </a:prstGeom>
          </p:spPr>
          <p:txBody>
            <a:bodyPr wrap="square">
              <a:noAutofit/>
            </a:bodyPr>
            <a:lstStyle/>
            <a:p>
              <a:r>
                <a:rPr lang="en-US" sz="4000" dirty="0">
                  <a:solidFill>
                    <a:srgbClr val="00633C"/>
                  </a:solidFill>
                  <a:latin typeface="Gill Sans MT" panose="020B0502020104020203" pitchFamily="34" charset="77"/>
                  <a:cs typeface="Gill Sans" panose="020B0502020104020203" pitchFamily="34" charset="-79"/>
                </a:rPr>
                <a:t>Social norms and their relation to behavior.</a:t>
              </a:r>
            </a:p>
          </p:txBody>
        </p:sp>
        <p:grpSp>
          <p:nvGrpSpPr>
            <p:cNvPr id="7" name="Group 6">
              <a:extLst>
                <a:ext uri="{FF2B5EF4-FFF2-40B4-BE49-F238E27FC236}">
                  <a16:creationId xmlns:a16="http://schemas.microsoft.com/office/drawing/2014/main" id="{4F2E3C94-3A6E-6845-9CD5-669AFC339EDF}"/>
                </a:ext>
              </a:extLst>
            </p:cNvPr>
            <p:cNvGrpSpPr/>
            <p:nvPr/>
          </p:nvGrpSpPr>
          <p:grpSpPr>
            <a:xfrm>
              <a:off x="11014742" y="982161"/>
              <a:ext cx="2365822" cy="2090522"/>
              <a:chOff x="451994" y="2386596"/>
              <a:chExt cx="1385139" cy="1223957"/>
            </a:xfrm>
          </p:grpSpPr>
          <p:sp>
            <p:nvSpPr>
              <p:cNvPr id="26" name="Oval 25">
                <a:extLst>
                  <a:ext uri="{FF2B5EF4-FFF2-40B4-BE49-F238E27FC236}">
                    <a16:creationId xmlns:a16="http://schemas.microsoft.com/office/drawing/2014/main" id="{CFEEF824-F54F-E747-9A94-12CC3AA535AC}"/>
                  </a:ext>
                </a:extLst>
              </p:cNvPr>
              <p:cNvSpPr/>
              <p:nvPr/>
            </p:nvSpPr>
            <p:spPr>
              <a:xfrm>
                <a:off x="451994" y="2386596"/>
                <a:ext cx="1198604" cy="1198604"/>
              </a:xfrm>
              <a:prstGeom prst="ellipse">
                <a:avLst/>
              </a:prstGeom>
              <a:solidFill>
                <a:srgbClr val="00633C"/>
              </a:solidFill>
              <a:ln w="12700" cap="flat" cmpd="sng" algn="ctr">
                <a:noFill/>
                <a:prstDash val="solid"/>
                <a:miter lim="800000"/>
              </a:ln>
              <a:effectLst/>
            </p:spPr>
            <p:txBody>
              <a:bodyPr rtlCol="0" anchor="ctr">
                <a:noAutofit/>
              </a:bodyPr>
              <a:lstStyle/>
              <a:p>
                <a:pPr algn="ctr" defTabSz="456092">
                  <a:buClrTx/>
                  <a:defRPr/>
                </a:pPr>
                <a:endParaRPr lang="en-US" sz="1800" dirty="0">
                  <a:solidFill>
                    <a:srgbClr val="FFFFFF"/>
                  </a:solidFill>
                  <a:latin typeface="Roboto"/>
                  <a:ea typeface="+mn-ea"/>
                  <a:sym typeface="PT Sans"/>
                </a:endParaRPr>
              </a:p>
            </p:txBody>
          </p:sp>
          <p:sp>
            <p:nvSpPr>
              <p:cNvPr id="27" name="Rectangle 26">
                <a:extLst>
                  <a:ext uri="{FF2B5EF4-FFF2-40B4-BE49-F238E27FC236}">
                    <a16:creationId xmlns:a16="http://schemas.microsoft.com/office/drawing/2014/main" id="{94AA0E50-46DB-FA49-A7F4-62320C4A2930}"/>
                  </a:ext>
                </a:extLst>
              </p:cNvPr>
              <p:cNvSpPr/>
              <p:nvPr/>
            </p:nvSpPr>
            <p:spPr>
              <a:xfrm>
                <a:off x="1122897" y="2484323"/>
                <a:ext cx="714236" cy="1126230"/>
              </a:xfrm>
              <a:prstGeom prst="rect">
                <a:avLst/>
              </a:prstGeom>
            </p:spPr>
            <p:txBody>
              <a:bodyPr wrap="square" lIns="0" tIns="0" rIns="0" bIns="0" anchor="ctr">
                <a:noAutofit/>
              </a:bodyPr>
              <a:lstStyle/>
              <a:p>
                <a:pPr defTabSz="412090" hangingPunct="0">
                  <a:buClrTx/>
                </a:pPr>
                <a:r>
                  <a:rPr lang="en-US" sz="12500" b="1" dirty="0">
                    <a:solidFill>
                      <a:schemeClr val="bg1">
                        <a:lumMod val="20000"/>
                        <a:lumOff val="80000"/>
                      </a:schemeClr>
                    </a:solidFill>
                    <a:latin typeface="Georgia" panose="02040502050405020303" pitchFamily="18" charset="0"/>
                    <a:ea typeface="Helvetica Neue"/>
                    <a:cs typeface="Helvetica Neue"/>
                    <a:sym typeface="Helvetica Neue"/>
                  </a:rPr>
                  <a:t>1</a:t>
                </a:r>
              </a:p>
            </p:txBody>
          </p:sp>
          <p:sp>
            <p:nvSpPr>
              <p:cNvPr id="28" name="Rectangle 27">
                <a:extLst>
                  <a:ext uri="{FF2B5EF4-FFF2-40B4-BE49-F238E27FC236}">
                    <a16:creationId xmlns:a16="http://schemas.microsoft.com/office/drawing/2014/main" id="{49FA961F-92F7-2C43-8EBE-3A02DEC88517}"/>
                  </a:ext>
                </a:extLst>
              </p:cNvPr>
              <p:cNvSpPr/>
              <p:nvPr/>
            </p:nvSpPr>
            <p:spPr>
              <a:xfrm>
                <a:off x="638529" y="2651107"/>
                <a:ext cx="586858" cy="216236"/>
              </a:xfrm>
              <a:prstGeom prst="rect">
                <a:avLst/>
              </a:prstGeom>
            </p:spPr>
            <p:txBody>
              <a:bodyPr wrap="square" lIns="0" tIns="0" rIns="0" bIns="0" anchor="ctr">
                <a:noAutofit/>
              </a:bodyPr>
              <a:lstStyle/>
              <a:p>
                <a:pPr defTabSz="412090" hangingPunct="0">
                  <a:buClrTx/>
                </a:pPr>
                <a:r>
                  <a:rPr lang="en-US" sz="2400" dirty="0">
                    <a:solidFill>
                      <a:schemeClr val="bg1">
                        <a:lumMod val="20000"/>
                        <a:lumOff val="80000"/>
                      </a:schemeClr>
                    </a:solidFill>
                    <a:latin typeface="Georgia" panose="02040502050405020303" pitchFamily="18" charset="0"/>
                    <a:ea typeface="Helvetica Neue"/>
                    <a:cs typeface="Helvetica Neue"/>
                    <a:sym typeface="Helvetica Neue"/>
                  </a:rPr>
                  <a:t>Section</a:t>
                </a:r>
              </a:p>
            </p:txBody>
          </p:sp>
        </p:grpSp>
        <p:sp>
          <p:nvSpPr>
            <p:cNvPr id="54" name="Circular Arrow 107">
              <a:extLst>
                <a:ext uri="{FF2B5EF4-FFF2-40B4-BE49-F238E27FC236}">
                  <a16:creationId xmlns:a16="http://schemas.microsoft.com/office/drawing/2014/main" id="{227363FF-9596-064E-AD1D-0FC5D94A5967}"/>
                </a:ext>
              </a:extLst>
            </p:cNvPr>
            <p:cNvSpPr/>
            <p:nvPr/>
          </p:nvSpPr>
          <p:spPr>
            <a:xfrm>
              <a:off x="12509832" y="951720"/>
              <a:ext cx="1233863" cy="1233863"/>
            </a:xfrm>
            <a:prstGeom prst="circularArrow">
              <a:avLst>
                <a:gd name="adj1" fmla="val 2271"/>
                <a:gd name="adj2" fmla="val 761772"/>
                <a:gd name="adj3" fmla="val 19550703"/>
                <a:gd name="adj4" fmla="val 12575511"/>
                <a:gd name="adj5" fmla="val 5826"/>
              </a:avLst>
            </a:prstGeom>
            <a:solidFill>
              <a:schemeClr val="accent3">
                <a:lumMod val="50000"/>
              </a:schemeClr>
            </a:solidFill>
            <a:ln>
              <a:solidFill>
                <a:srgbClr val="00633C"/>
              </a:solidFill>
            </a:ln>
            <a:effectLst/>
          </p:spPr>
          <p:txBody>
            <a:bodyPr>
              <a:noAutofit/>
            </a:bodyPr>
            <a:lstStyle/>
            <a:p>
              <a:endParaRPr lang="en-US" sz="1200" dirty="0">
                <a:latin typeface="Gill Sans MT" panose="020B0502020104020203" pitchFamily="34" charset="77"/>
              </a:endParaRPr>
            </a:p>
          </p:txBody>
        </p:sp>
      </p:grpSp>
      <p:grpSp>
        <p:nvGrpSpPr>
          <p:cNvPr id="4" name="Group 3">
            <a:extLst>
              <a:ext uri="{FF2B5EF4-FFF2-40B4-BE49-F238E27FC236}">
                <a16:creationId xmlns:a16="http://schemas.microsoft.com/office/drawing/2014/main" id="{783DF471-2E4C-B54D-9AF9-EB493412C205}"/>
              </a:ext>
            </a:extLst>
          </p:cNvPr>
          <p:cNvGrpSpPr/>
          <p:nvPr/>
        </p:nvGrpSpPr>
        <p:grpSpPr>
          <a:xfrm>
            <a:off x="11014742" y="3375372"/>
            <a:ext cx="9479532" cy="2115095"/>
            <a:chOff x="11014742" y="3375372"/>
            <a:chExt cx="9479532" cy="2115095"/>
          </a:xfrm>
        </p:grpSpPr>
        <p:grpSp>
          <p:nvGrpSpPr>
            <p:cNvPr id="30" name="Group 29">
              <a:extLst>
                <a:ext uri="{FF2B5EF4-FFF2-40B4-BE49-F238E27FC236}">
                  <a16:creationId xmlns:a16="http://schemas.microsoft.com/office/drawing/2014/main" id="{6D3A7CB7-B9DC-504A-B2D7-632A0B736820}"/>
                </a:ext>
              </a:extLst>
            </p:cNvPr>
            <p:cNvGrpSpPr/>
            <p:nvPr/>
          </p:nvGrpSpPr>
          <p:grpSpPr>
            <a:xfrm>
              <a:off x="11014742" y="3399945"/>
              <a:ext cx="2161720" cy="2090522"/>
              <a:chOff x="451994" y="2386596"/>
              <a:chExt cx="1265642" cy="1223957"/>
            </a:xfrm>
          </p:grpSpPr>
          <p:sp>
            <p:nvSpPr>
              <p:cNvPr id="31" name="Oval 30">
                <a:extLst>
                  <a:ext uri="{FF2B5EF4-FFF2-40B4-BE49-F238E27FC236}">
                    <a16:creationId xmlns:a16="http://schemas.microsoft.com/office/drawing/2014/main" id="{1331560F-6576-254F-B087-0FEFCC5D07F0}"/>
                  </a:ext>
                </a:extLst>
              </p:cNvPr>
              <p:cNvSpPr/>
              <p:nvPr/>
            </p:nvSpPr>
            <p:spPr>
              <a:xfrm>
                <a:off x="451994" y="2386596"/>
                <a:ext cx="1198604" cy="1198604"/>
              </a:xfrm>
              <a:prstGeom prst="ellipse">
                <a:avLst/>
              </a:prstGeom>
              <a:solidFill>
                <a:srgbClr val="007043"/>
              </a:solidFill>
              <a:ln w="12700" cap="flat" cmpd="sng" algn="ctr">
                <a:noFill/>
                <a:prstDash val="solid"/>
                <a:miter lim="800000"/>
              </a:ln>
              <a:effectLst/>
            </p:spPr>
            <p:txBody>
              <a:bodyPr rtlCol="0" anchor="ctr">
                <a:noAutofit/>
              </a:bodyPr>
              <a:lstStyle/>
              <a:p>
                <a:pPr algn="ctr" defTabSz="456092">
                  <a:buClrTx/>
                  <a:defRPr/>
                </a:pPr>
                <a:endParaRPr lang="en-US" sz="1800" dirty="0">
                  <a:solidFill>
                    <a:srgbClr val="FFFFFF"/>
                  </a:solidFill>
                  <a:latin typeface="Roboto"/>
                  <a:ea typeface="+mn-ea"/>
                  <a:sym typeface="PT Sans"/>
                </a:endParaRPr>
              </a:p>
            </p:txBody>
          </p:sp>
          <p:sp>
            <p:nvSpPr>
              <p:cNvPr id="32" name="Rectangle 31">
                <a:extLst>
                  <a:ext uri="{FF2B5EF4-FFF2-40B4-BE49-F238E27FC236}">
                    <a16:creationId xmlns:a16="http://schemas.microsoft.com/office/drawing/2014/main" id="{02FFA007-6C8D-774B-B557-BBAF6183FE0B}"/>
                  </a:ext>
                </a:extLst>
              </p:cNvPr>
              <p:cNvSpPr/>
              <p:nvPr/>
            </p:nvSpPr>
            <p:spPr>
              <a:xfrm>
                <a:off x="1003399" y="2484323"/>
                <a:ext cx="714237" cy="1126230"/>
              </a:xfrm>
              <a:prstGeom prst="rect">
                <a:avLst/>
              </a:prstGeom>
            </p:spPr>
            <p:txBody>
              <a:bodyPr wrap="square" lIns="0" tIns="0" rIns="0" bIns="0" anchor="ctr">
                <a:noAutofit/>
              </a:bodyPr>
              <a:lstStyle/>
              <a:p>
                <a:pPr defTabSz="412090" hangingPunct="0">
                  <a:buClrTx/>
                </a:pPr>
                <a:r>
                  <a:rPr lang="en-US" sz="12500" b="1" dirty="0">
                    <a:solidFill>
                      <a:schemeClr val="bg1">
                        <a:lumMod val="20000"/>
                        <a:lumOff val="80000"/>
                      </a:schemeClr>
                    </a:solidFill>
                    <a:latin typeface="Georgia" panose="02040502050405020303" pitchFamily="18" charset="0"/>
                    <a:ea typeface="Helvetica Neue"/>
                    <a:cs typeface="Helvetica Neue"/>
                    <a:sym typeface="Helvetica Neue"/>
                  </a:rPr>
                  <a:t>2</a:t>
                </a:r>
              </a:p>
            </p:txBody>
          </p:sp>
          <p:sp>
            <p:nvSpPr>
              <p:cNvPr id="33" name="Rectangle 32">
                <a:extLst>
                  <a:ext uri="{FF2B5EF4-FFF2-40B4-BE49-F238E27FC236}">
                    <a16:creationId xmlns:a16="http://schemas.microsoft.com/office/drawing/2014/main" id="{619DF830-D8E3-544E-AB5C-96FE9079F7EA}"/>
                  </a:ext>
                </a:extLst>
              </p:cNvPr>
              <p:cNvSpPr/>
              <p:nvPr/>
            </p:nvSpPr>
            <p:spPr>
              <a:xfrm>
                <a:off x="638529" y="2651107"/>
                <a:ext cx="586859" cy="216236"/>
              </a:xfrm>
              <a:prstGeom prst="rect">
                <a:avLst/>
              </a:prstGeom>
            </p:spPr>
            <p:txBody>
              <a:bodyPr wrap="square" lIns="0" tIns="0" rIns="0" bIns="0" anchor="ctr">
                <a:noAutofit/>
              </a:bodyPr>
              <a:lstStyle/>
              <a:p>
                <a:pPr defTabSz="412090" hangingPunct="0">
                  <a:buClrTx/>
                </a:pPr>
                <a:r>
                  <a:rPr lang="en-US" sz="2400" dirty="0">
                    <a:solidFill>
                      <a:schemeClr val="bg1">
                        <a:lumMod val="20000"/>
                        <a:lumOff val="80000"/>
                      </a:schemeClr>
                    </a:solidFill>
                    <a:latin typeface="Georgia" panose="02040502050405020303" pitchFamily="18" charset="0"/>
                    <a:ea typeface="Helvetica Neue"/>
                    <a:cs typeface="Helvetica Neue"/>
                    <a:sym typeface="Helvetica Neue"/>
                  </a:rPr>
                  <a:t>Section</a:t>
                </a:r>
              </a:p>
            </p:txBody>
          </p:sp>
        </p:grpSp>
        <p:sp>
          <p:nvSpPr>
            <p:cNvPr id="38" name="Rectangle 37">
              <a:extLst>
                <a:ext uri="{FF2B5EF4-FFF2-40B4-BE49-F238E27FC236}">
                  <a16:creationId xmlns:a16="http://schemas.microsoft.com/office/drawing/2014/main" id="{C0173AEE-8639-A547-8817-DB637950DC13}"/>
                </a:ext>
              </a:extLst>
            </p:cNvPr>
            <p:cNvSpPr/>
            <p:nvPr/>
          </p:nvSpPr>
          <p:spPr>
            <a:xfrm>
              <a:off x="13481602" y="3779119"/>
              <a:ext cx="7012672" cy="1323439"/>
            </a:xfrm>
            <a:prstGeom prst="rect">
              <a:avLst/>
            </a:prstGeom>
          </p:spPr>
          <p:txBody>
            <a:bodyPr wrap="square">
              <a:noAutofit/>
            </a:bodyPr>
            <a:lstStyle/>
            <a:p>
              <a:r>
                <a:rPr lang="en-US" sz="4000" dirty="0">
                  <a:solidFill>
                    <a:srgbClr val="007043"/>
                  </a:solidFill>
                  <a:latin typeface="Gill Sans MT" panose="020B0502020104020203" pitchFamily="34" charset="77"/>
                  <a:cs typeface="Gill Sans" panose="020B0502020104020203" pitchFamily="34" charset="-79"/>
                </a:rPr>
                <a:t>Why norms matter in social and behavior change efforts.</a:t>
              </a:r>
            </a:p>
          </p:txBody>
        </p:sp>
        <p:sp>
          <p:nvSpPr>
            <p:cNvPr id="56" name="Circular Arrow 107">
              <a:extLst>
                <a:ext uri="{FF2B5EF4-FFF2-40B4-BE49-F238E27FC236}">
                  <a16:creationId xmlns:a16="http://schemas.microsoft.com/office/drawing/2014/main" id="{370DFB15-4BEF-854D-81D4-C4687DEF0FAC}"/>
                </a:ext>
              </a:extLst>
            </p:cNvPr>
            <p:cNvSpPr/>
            <p:nvPr/>
          </p:nvSpPr>
          <p:spPr>
            <a:xfrm>
              <a:off x="12509832" y="3375372"/>
              <a:ext cx="1233863" cy="1233863"/>
            </a:xfrm>
            <a:prstGeom prst="circularArrow">
              <a:avLst>
                <a:gd name="adj1" fmla="val 2271"/>
                <a:gd name="adj2" fmla="val 761772"/>
                <a:gd name="adj3" fmla="val 19550703"/>
                <a:gd name="adj4" fmla="val 12575511"/>
                <a:gd name="adj5" fmla="val 5826"/>
              </a:avLst>
            </a:prstGeom>
            <a:solidFill>
              <a:schemeClr val="accent3">
                <a:lumMod val="75000"/>
              </a:schemeClr>
            </a:solidFill>
            <a:ln>
              <a:solidFill>
                <a:srgbClr val="007043"/>
              </a:solidFill>
            </a:ln>
            <a:effectLst/>
          </p:spPr>
          <p:txBody>
            <a:bodyPr>
              <a:noAutofit/>
            </a:bodyPr>
            <a:lstStyle/>
            <a:p>
              <a:endParaRPr lang="en-US" sz="1200" dirty="0">
                <a:latin typeface="Gill Sans MT" panose="020B0502020104020203" pitchFamily="34" charset="77"/>
              </a:endParaRPr>
            </a:p>
          </p:txBody>
        </p:sp>
      </p:grpSp>
      <p:grpSp>
        <p:nvGrpSpPr>
          <p:cNvPr id="5" name="Group 4">
            <a:extLst>
              <a:ext uri="{FF2B5EF4-FFF2-40B4-BE49-F238E27FC236}">
                <a16:creationId xmlns:a16="http://schemas.microsoft.com/office/drawing/2014/main" id="{4B7D23DC-DFE5-3340-8C74-4E178DD53D4C}"/>
              </a:ext>
            </a:extLst>
          </p:cNvPr>
          <p:cNvGrpSpPr/>
          <p:nvPr/>
        </p:nvGrpSpPr>
        <p:grpSpPr>
          <a:xfrm>
            <a:off x="11014742" y="5682167"/>
            <a:ext cx="11271100" cy="2451364"/>
            <a:chOff x="11014742" y="5682167"/>
            <a:chExt cx="11271100" cy="2451364"/>
          </a:xfrm>
        </p:grpSpPr>
        <p:grpSp>
          <p:nvGrpSpPr>
            <p:cNvPr id="34" name="Group 33">
              <a:extLst>
                <a:ext uri="{FF2B5EF4-FFF2-40B4-BE49-F238E27FC236}">
                  <a16:creationId xmlns:a16="http://schemas.microsoft.com/office/drawing/2014/main" id="{2BD01D5C-2013-8745-8B0F-6E9DFE1FDD7E}"/>
                </a:ext>
              </a:extLst>
            </p:cNvPr>
            <p:cNvGrpSpPr/>
            <p:nvPr/>
          </p:nvGrpSpPr>
          <p:grpSpPr>
            <a:xfrm>
              <a:off x="11014742" y="5735740"/>
              <a:ext cx="2161720" cy="2090522"/>
              <a:chOff x="451994" y="2386596"/>
              <a:chExt cx="1265642" cy="1223957"/>
            </a:xfrm>
          </p:grpSpPr>
          <p:sp>
            <p:nvSpPr>
              <p:cNvPr id="35" name="Oval 34">
                <a:extLst>
                  <a:ext uri="{FF2B5EF4-FFF2-40B4-BE49-F238E27FC236}">
                    <a16:creationId xmlns:a16="http://schemas.microsoft.com/office/drawing/2014/main" id="{9F8A5858-A54C-5945-B090-C08352AA830D}"/>
                  </a:ext>
                </a:extLst>
              </p:cNvPr>
              <p:cNvSpPr/>
              <p:nvPr/>
            </p:nvSpPr>
            <p:spPr>
              <a:xfrm>
                <a:off x="451994" y="2386596"/>
                <a:ext cx="1198604" cy="1198604"/>
              </a:xfrm>
              <a:prstGeom prst="ellipse">
                <a:avLst/>
              </a:prstGeom>
              <a:solidFill>
                <a:srgbClr val="009457"/>
              </a:solidFill>
              <a:ln w="12700" cap="flat" cmpd="sng" algn="ctr">
                <a:noFill/>
                <a:prstDash val="solid"/>
                <a:miter lim="800000"/>
              </a:ln>
              <a:effectLst/>
            </p:spPr>
            <p:txBody>
              <a:bodyPr rtlCol="0" anchor="ctr">
                <a:noAutofit/>
              </a:bodyPr>
              <a:lstStyle/>
              <a:p>
                <a:pPr algn="ctr" defTabSz="456092">
                  <a:buClrTx/>
                  <a:defRPr/>
                </a:pPr>
                <a:endParaRPr lang="en-US" sz="1800" dirty="0">
                  <a:solidFill>
                    <a:srgbClr val="FFFFFF"/>
                  </a:solidFill>
                  <a:latin typeface="Roboto"/>
                  <a:ea typeface="+mn-ea"/>
                  <a:sym typeface="PT Sans"/>
                </a:endParaRPr>
              </a:p>
            </p:txBody>
          </p:sp>
          <p:sp>
            <p:nvSpPr>
              <p:cNvPr id="36" name="Rectangle 35">
                <a:extLst>
                  <a:ext uri="{FF2B5EF4-FFF2-40B4-BE49-F238E27FC236}">
                    <a16:creationId xmlns:a16="http://schemas.microsoft.com/office/drawing/2014/main" id="{D7C0691B-3C21-1D49-AAAE-4FB81EED2FE2}"/>
                  </a:ext>
                </a:extLst>
              </p:cNvPr>
              <p:cNvSpPr/>
              <p:nvPr/>
            </p:nvSpPr>
            <p:spPr>
              <a:xfrm>
                <a:off x="1003399" y="2484323"/>
                <a:ext cx="714237" cy="1126230"/>
              </a:xfrm>
              <a:prstGeom prst="rect">
                <a:avLst/>
              </a:prstGeom>
            </p:spPr>
            <p:txBody>
              <a:bodyPr wrap="square" lIns="0" tIns="0" rIns="0" bIns="0" anchor="ctr">
                <a:noAutofit/>
              </a:bodyPr>
              <a:lstStyle/>
              <a:p>
                <a:pPr defTabSz="412090" hangingPunct="0">
                  <a:buClrTx/>
                </a:pPr>
                <a:r>
                  <a:rPr lang="en-US" sz="12500" b="1" dirty="0">
                    <a:solidFill>
                      <a:schemeClr val="bg1">
                        <a:lumMod val="20000"/>
                        <a:lumOff val="80000"/>
                      </a:schemeClr>
                    </a:solidFill>
                    <a:latin typeface="Georgia" panose="02040502050405020303" pitchFamily="18" charset="0"/>
                    <a:ea typeface="Helvetica Neue"/>
                    <a:cs typeface="Helvetica Neue"/>
                    <a:sym typeface="Helvetica Neue"/>
                  </a:rPr>
                  <a:t>3</a:t>
                </a:r>
              </a:p>
            </p:txBody>
          </p:sp>
          <p:sp>
            <p:nvSpPr>
              <p:cNvPr id="37" name="Rectangle 36">
                <a:extLst>
                  <a:ext uri="{FF2B5EF4-FFF2-40B4-BE49-F238E27FC236}">
                    <a16:creationId xmlns:a16="http://schemas.microsoft.com/office/drawing/2014/main" id="{0CB188D7-FEBE-2A49-83BA-48D001A85BA8}"/>
                  </a:ext>
                </a:extLst>
              </p:cNvPr>
              <p:cNvSpPr/>
              <p:nvPr/>
            </p:nvSpPr>
            <p:spPr>
              <a:xfrm>
                <a:off x="638529" y="2651107"/>
                <a:ext cx="586859" cy="216236"/>
              </a:xfrm>
              <a:prstGeom prst="rect">
                <a:avLst/>
              </a:prstGeom>
            </p:spPr>
            <p:txBody>
              <a:bodyPr wrap="square" lIns="0" tIns="0" rIns="0" bIns="0" anchor="ctr">
                <a:noAutofit/>
              </a:bodyPr>
              <a:lstStyle/>
              <a:p>
                <a:pPr defTabSz="412090" hangingPunct="0">
                  <a:buClrTx/>
                </a:pPr>
                <a:r>
                  <a:rPr lang="en-US" sz="2400" dirty="0">
                    <a:solidFill>
                      <a:schemeClr val="bg1">
                        <a:lumMod val="20000"/>
                        <a:lumOff val="80000"/>
                      </a:schemeClr>
                    </a:solidFill>
                    <a:latin typeface="Georgia" panose="02040502050405020303" pitchFamily="18" charset="0"/>
                    <a:ea typeface="Helvetica Neue"/>
                    <a:cs typeface="Helvetica Neue"/>
                    <a:sym typeface="Helvetica Neue"/>
                  </a:rPr>
                  <a:t>Section</a:t>
                </a:r>
              </a:p>
            </p:txBody>
          </p:sp>
        </p:grpSp>
        <p:sp>
          <p:nvSpPr>
            <p:cNvPr id="39" name="Rectangle 38">
              <a:extLst>
                <a:ext uri="{FF2B5EF4-FFF2-40B4-BE49-F238E27FC236}">
                  <a16:creationId xmlns:a16="http://schemas.microsoft.com/office/drawing/2014/main" id="{86960DC2-6BE8-7443-86A4-BE803D2D7B13}"/>
                </a:ext>
              </a:extLst>
            </p:cNvPr>
            <p:cNvSpPr/>
            <p:nvPr/>
          </p:nvSpPr>
          <p:spPr>
            <a:xfrm>
              <a:off x="13481602" y="6194539"/>
              <a:ext cx="8804240" cy="1938992"/>
            </a:xfrm>
            <a:prstGeom prst="rect">
              <a:avLst/>
            </a:prstGeom>
          </p:spPr>
          <p:txBody>
            <a:bodyPr wrap="square">
              <a:noAutofit/>
            </a:bodyPr>
            <a:lstStyle/>
            <a:p>
              <a:r>
                <a:rPr lang="en-US" sz="4000" dirty="0">
                  <a:solidFill>
                    <a:srgbClr val="009457"/>
                  </a:solidFill>
                  <a:latin typeface="Gill Sans MT" panose="020B0502020104020203" pitchFamily="34" charset="77"/>
                  <a:cs typeface="Gill Sans" panose="020B0502020104020203" pitchFamily="34" charset="-79"/>
                </a:rPr>
                <a:t>How social norms-shifting approaches fit into and bring additional value to social and behavior change programs. </a:t>
              </a:r>
            </a:p>
          </p:txBody>
        </p:sp>
        <p:sp>
          <p:nvSpPr>
            <p:cNvPr id="57" name="Circular Arrow 107">
              <a:extLst>
                <a:ext uri="{FF2B5EF4-FFF2-40B4-BE49-F238E27FC236}">
                  <a16:creationId xmlns:a16="http://schemas.microsoft.com/office/drawing/2014/main" id="{376CE536-B37C-CF48-B3DD-24BD96A62738}"/>
                </a:ext>
              </a:extLst>
            </p:cNvPr>
            <p:cNvSpPr/>
            <p:nvPr/>
          </p:nvSpPr>
          <p:spPr>
            <a:xfrm>
              <a:off x="12509832" y="5682167"/>
              <a:ext cx="1233863" cy="1233863"/>
            </a:xfrm>
            <a:prstGeom prst="circularArrow">
              <a:avLst>
                <a:gd name="adj1" fmla="val 2271"/>
                <a:gd name="adj2" fmla="val 761772"/>
                <a:gd name="adj3" fmla="val 19550703"/>
                <a:gd name="adj4" fmla="val 12575511"/>
                <a:gd name="adj5" fmla="val 5826"/>
              </a:avLst>
            </a:prstGeom>
            <a:solidFill>
              <a:srgbClr val="259D9F"/>
            </a:solidFill>
            <a:ln>
              <a:solidFill>
                <a:srgbClr val="009457"/>
              </a:solidFill>
            </a:ln>
            <a:effectLst/>
          </p:spPr>
          <p:txBody>
            <a:bodyPr>
              <a:noAutofit/>
            </a:bodyPr>
            <a:lstStyle/>
            <a:p>
              <a:endParaRPr lang="en-US" sz="1200" dirty="0">
                <a:latin typeface="Gill Sans MT" panose="020B0502020104020203" pitchFamily="34" charset="77"/>
              </a:endParaRPr>
            </a:p>
          </p:txBody>
        </p:sp>
      </p:grpSp>
      <p:grpSp>
        <p:nvGrpSpPr>
          <p:cNvPr id="8" name="Group 7">
            <a:extLst>
              <a:ext uri="{FF2B5EF4-FFF2-40B4-BE49-F238E27FC236}">
                <a16:creationId xmlns:a16="http://schemas.microsoft.com/office/drawing/2014/main" id="{5F35EF27-C37B-6F48-900E-E022F4779A1D}"/>
              </a:ext>
            </a:extLst>
          </p:cNvPr>
          <p:cNvGrpSpPr/>
          <p:nvPr/>
        </p:nvGrpSpPr>
        <p:grpSpPr>
          <a:xfrm>
            <a:off x="11014742" y="8116710"/>
            <a:ext cx="8715054" cy="2077660"/>
            <a:chOff x="11014742" y="8116710"/>
            <a:chExt cx="8715054" cy="2077660"/>
          </a:xfrm>
        </p:grpSpPr>
        <p:sp>
          <p:nvSpPr>
            <p:cNvPr id="43" name="Rectangle 42">
              <a:extLst>
                <a:ext uri="{FF2B5EF4-FFF2-40B4-BE49-F238E27FC236}">
                  <a16:creationId xmlns:a16="http://schemas.microsoft.com/office/drawing/2014/main" id="{BF415DC1-1C5D-0942-8BBD-AA514D0BF0D3}"/>
                </a:ext>
              </a:extLst>
            </p:cNvPr>
            <p:cNvSpPr/>
            <p:nvPr/>
          </p:nvSpPr>
          <p:spPr>
            <a:xfrm>
              <a:off x="13481604" y="8481724"/>
              <a:ext cx="6248192" cy="1323439"/>
            </a:xfrm>
            <a:prstGeom prst="rect">
              <a:avLst/>
            </a:prstGeom>
          </p:spPr>
          <p:txBody>
            <a:bodyPr wrap="square">
              <a:noAutofit/>
            </a:bodyPr>
            <a:lstStyle/>
            <a:p>
              <a:r>
                <a:rPr lang="en-US" sz="4000" dirty="0">
                  <a:solidFill>
                    <a:srgbClr val="00B26A"/>
                  </a:solidFill>
                  <a:latin typeface="Gill Sans MT" panose="020B0502020104020203" pitchFamily="34" charset="77"/>
                  <a:cs typeface="Gill Sans" panose="020B0502020104020203" pitchFamily="34" charset="-79"/>
                </a:rPr>
                <a:t>Theories of how norms influence behaviors.</a:t>
              </a:r>
            </a:p>
          </p:txBody>
        </p:sp>
        <p:grpSp>
          <p:nvGrpSpPr>
            <p:cNvPr id="44" name="Group 43">
              <a:extLst>
                <a:ext uri="{FF2B5EF4-FFF2-40B4-BE49-F238E27FC236}">
                  <a16:creationId xmlns:a16="http://schemas.microsoft.com/office/drawing/2014/main" id="{0547B325-6877-EB4A-BD53-1C9AE878A8B9}"/>
                </a:ext>
              </a:extLst>
            </p:cNvPr>
            <p:cNvGrpSpPr/>
            <p:nvPr/>
          </p:nvGrpSpPr>
          <p:grpSpPr>
            <a:xfrm>
              <a:off x="11014742" y="8147151"/>
              <a:ext cx="2073293" cy="2047219"/>
              <a:chOff x="451994" y="2386596"/>
              <a:chExt cx="1213870" cy="1198604"/>
            </a:xfrm>
          </p:grpSpPr>
          <p:sp>
            <p:nvSpPr>
              <p:cNvPr id="45" name="Oval 44">
                <a:extLst>
                  <a:ext uri="{FF2B5EF4-FFF2-40B4-BE49-F238E27FC236}">
                    <a16:creationId xmlns:a16="http://schemas.microsoft.com/office/drawing/2014/main" id="{C663C4C0-935E-DF4D-B111-A961B1F9B81F}"/>
                  </a:ext>
                </a:extLst>
              </p:cNvPr>
              <p:cNvSpPr/>
              <p:nvPr/>
            </p:nvSpPr>
            <p:spPr>
              <a:xfrm>
                <a:off x="451994" y="2386596"/>
                <a:ext cx="1198604" cy="1198604"/>
              </a:xfrm>
              <a:prstGeom prst="ellipse">
                <a:avLst/>
              </a:prstGeom>
              <a:solidFill>
                <a:srgbClr val="00B26A"/>
              </a:solidFill>
              <a:ln w="12700" cap="flat" cmpd="sng" algn="ctr">
                <a:noFill/>
                <a:prstDash val="solid"/>
                <a:miter lim="800000"/>
              </a:ln>
              <a:effectLst/>
            </p:spPr>
            <p:txBody>
              <a:bodyPr rtlCol="0" anchor="ctr">
                <a:noAutofit/>
              </a:bodyPr>
              <a:lstStyle/>
              <a:p>
                <a:pPr algn="ctr" defTabSz="456092">
                  <a:buClrTx/>
                  <a:defRPr/>
                </a:pPr>
                <a:endParaRPr lang="en-US" sz="1800" dirty="0">
                  <a:solidFill>
                    <a:srgbClr val="FFFFFF"/>
                  </a:solidFill>
                  <a:latin typeface="Roboto"/>
                  <a:ea typeface="+mn-ea"/>
                  <a:sym typeface="PT Sans"/>
                </a:endParaRPr>
              </a:p>
            </p:txBody>
          </p:sp>
          <p:sp>
            <p:nvSpPr>
              <p:cNvPr id="46" name="Rectangle 45">
                <a:extLst>
                  <a:ext uri="{FF2B5EF4-FFF2-40B4-BE49-F238E27FC236}">
                    <a16:creationId xmlns:a16="http://schemas.microsoft.com/office/drawing/2014/main" id="{12E09962-0228-804D-AF52-590150AC3A58}"/>
                  </a:ext>
                </a:extLst>
              </p:cNvPr>
              <p:cNvSpPr/>
              <p:nvPr/>
            </p:nvSpPr>
            <p:spPr>
              <a:xfrm>
                <a:off x="951628" y="2435284"/>
                <a:ext cx="714236" cy="1126230"/>
              </a:xfrm>
              <a:prstGeom prst="rect">
                <a:avLst/>
              </a:prstGeom>
            </p:spPr>
            <p:txBody>
              <a:bodyPr wrap="square" lIns="0" tIns="0" rIns="0" bIns="0" anchor="ctr">
                <a:noAutofit/>
              </a:bodyPr>
              <a:lstStyle/>
              <a:p>
                <a:pPr defTabSz="412090" hangingPunct="0">
                  <a:buClrTx/>
                </a:pPr>
                <a:r>
                  <a:rPr lang="en-US" sz="12500" b="1" dirty="0">
                    <a:solidFill>
                      <a:schemeClr val="bg1">
                        <a:lumMod val="20000"/>
                        <a:lumOff val="80000"/>
                      </a:schemeClr>
                    </a:solidFill>
                    <a:latin typeface="Georgia" panose="02040502050405020303" pitchFamily="18" charset="0"/>
                    <a:ea typeface="Helvetica Neue"/>
                    <a:cs typeface="Helvetica Neue"/>
                    <a:sym typeface="Helvetica Neue"/>
                  </a:rPr>
                  <a:t>4</a:t>
                </a:r>
              </a:p>
            </p:txBody>
          </p:sp>
          <p:sp>
            <p:nvSpPr>
              <p:cNvPr id="47" name="Rectangle 46">
                <a:extLst>
                  <a:ext uri="{FF2B5EF4-FFF2-40B4-BE49-F238E27FC236}">
                    <a16:creationId xmlns:a16="http://schemas.microsoft.com/office/drawing/2014/main" id="{1AEE4356-F0F9-0E4B-A961-D64E016D20D3}"/>
                  </a:ext>
                </a:extLst>
              </p:cNvPr>
              <p:cNvSpPr/>
              <p:nvPr/>
            </p:nvSpPr>
            <p:spPr>
              <a:xfrm>
                <a:off x="638529" y="2651107"/>
                <a:ext cx="586858" cy="216236"/>
              </a:xfrm>
              <a:prstGeom prst="rect">
                <a:avLst/>
              </a:prstGeom>
            </p:spPr>
            <p:txBody>
              <a:bodyPr wrap="square" lIns="0" tIns="0" rIns="0" bIns="0" anchor="ctr">
                <a:noAutofit/>
              </a:bodyPr>
              <a:lstStyle/>
              <a:p>
                <a:pPr defTabSz="412090" hangingPunct="0">
                  <a:buClrTx/>
                </a:pPr>
                <a:r>
                  <a:rPr lang="en-US" sz="2400" dirty="0">
                    <a:solidFill>
                      <a:schemeClr val="bg1">
                        <a:lumMod val="20000"/>
                        <a:lumOff val="80000"/>
                      </a:schemeClr>
                    </a:solidFill>
                    <a:latin typeface="Georgia" panose="02040502050405020303" pitchFamily="18" charset="0"/>
                    <a:ea typeface="Helvetica Neue"/>
                    <a:cs typeface="Helvetica Neue"/>
                    <a:sym typeface="Helvetica Neue"/>
                  </a:rPr>
                  <a:t>Section</a:t>
                </a:r>
              </a:p>
            </p:txBody>
          </p:sp>
        </p:grpSp>
        <p:sp>
          <p:nvSpPr>
            <p:cNvPr id="55" name="Circular Arrow 107">
              <a:extLst>
                <a:ext uri="{FF2B5EF4-FFF2-40B4-BE49-F238E27FC236}">
                  <a16:creationId xmlns:a16="http://schemas.microsoft.com/office/drawing/2014/main" id="{2380D7D8-A350-BB4C-A59F-9DE94E20C512}"/>
                </a:ext>
              </a:extLst>
            </p:cNvPr>
            <p:cNvSpPr/>
            <p:nvPr/>
          </p:nvSpPr>
          <p:spPr>
            <a:xfrm>
              <a:off x="12507485" y="8116710"/>
              <a:ext cx="1233863" cy="1233863"/>
            </a:xfrm>
            <a:prstGeom prst="circularArrow">
              <a:avLst>
                <a:gd name="adj1" fmla="val 2271"/>
                <a:gd name="adj2" fmla="val 761772"/>
                <a:gd name="adj3" fmla="val 19550703"/>
                <a:gd name="adj4" fmla="val 12575511"/>
                <a:gd name="adj5" fmla="val 5826"/>
              </a:avLst>
            </a:prstGeom>
            <a:solidFill>
              <a:schemeClr val="accent3"/>
            </a:solidFill>
            <a:ln>
              <a:solidFill>
                <a:srgbClr val="00B26A"/>
              </a:solidFill>
            </a:ln>
            <a:effectLst/>
          </p:spPr>
          <p:txBody>
            <a:bodyPr>
              <a:noAutofit/>
            </a:bodyPr>
            <a:lstStyle/>
            <a:p>
              <a:endParaRPr lang="en-US" sz="1200" dirty="0">
                <a:latin typeface="Gill Sans MT" panose="020B0502020104020203" pitchFamily="34" charset="77"/>
              </a:endParaRPr>
            </a:p>
          </p:txBody>
        </p:sp>
      </p:grpSp>
      <p:grpSp>
        <p:nvGrpSpPr>
          <p:cNvPr id="9" name="Group 8">
            <a:extLst>
              <a:ext uri="{FF2B5EF4-FFF2-40B4-BE49-F238E27FC236}">
                <a16:creationId xmlns:a16="http://schemas.microsoft.com/office/drawing/2014/main" id="{816D98B1-BD28-DD4F-94F8-40C400B01AFE}"/>
              </a:ext>
            </a:extLst>
          </p:cNvPr>
          <p:cNvGrpSpPr/>
          <p:nvPr/>
        </p:nvGrpSpPr>
        <p:grpSpPr>
          <a:xfrm>
            <a:off x="11014742" y="10622271"/>
            <a:ext cx="9479533" cy="2090522"/>
            <a:chOff x="11014742" y="10622271"/>
            <a:chExt cx="9479533" cy="2090522"/>
          </a:xfrm>
        </p:grpSpPr>
        <p:grpSp>
          <p:nvGrpSpPr>
            <p:cNvPr id="48" name="Group 47">
              <a:extLst>
                <a:ext uri="{FF2B5EF4-FFF2-40B4-BE49-F238E27FC236}">
                  <a16:creationId xmlns:a16="http://schemas.microsoft.com/office/drawing/2014/main" id="{DBD98607-E2A7-A640-956A-7FEF170C5ECE}"/>
                </a:ext>
              </a:extLst>
            </p:cNvPr>
            <p:cNvGrpSpPr/>
            <p:nvPr/>
          </p:nvGrpSpPr>
          <p:grpSpPr>
            <a:xfrm>
              <a:off x="11014742" y="10622271"/>
              <a:ext cx="2161720" cy="2090522"/>
              <a:chOff x="451994" y="2386596"/>
              <a:chExt cx="1265642" cy="1223957"/>
            </a:xfrm>
          </p:grpSpPr>
          <p:sp>
            <p:nvSpPr>
              <p:cNvPr id="49" name="Oval 48">
                <a:extLst>
                  <a:ext uri="{FF2B5EF4-FFF2-40B4-BE49-F238E27FC236}">
                    <a16:creationId xmlns:a16="http://schemas.microsoft.com/office/drawing/2014/main" id="{D1C293C3-174F-D247-97D7-336E1F9D482E}"/>
                  </a:ext>
                </a:extLst>
              </p:cNvPr>
              <p:cNvSpPr/>
              <p:nvPr/>
            </p:nvSpPr>
            <p:spPr>
              <a:xfrm>
                <a:off x="451994" y="2386596"/>
                <a:ext cx="1198604" cy="1198604"/>
              </a:xfrm>
              <a:prstGeom prst="ellipse">
                <a:avLst/>
              </a:prstGeom>
              <a:solidFill>
                <a:srgbClr val="00C075"/>
              </a:solidFill>
              <a:ln w="12700" cap="flat" cmpd="sng" algn="ctr">
                <a:noFill/>
                <a:prstDash val="solid"/>
                <a:miter lim="800000"/>
              </a:ln>
              <a:effectLst/>
            </p:spPr>
            <p:txBody>
              <a:bodyPr rtlCol="0" anchor="ctr">
                <a:noAutofit/>
              </a:bodyPr>
              <a:lstStyle/>
              <a:p>
                <a:pPr algn="ctr" defTabSz="456092">
                  <a:buClrTx/>
                  <a:defRPr/>
                </a:pPr>
                <a:endParaRPr lang="en-US" sz="1800" dirty="0">
                  <a:solidFill>
                    <a:srgbClr val="FFFFFF"/>
                  </a:solidFill>
                  <a:latin typeface="Roboto"/>
                  <a:ea typeface="+mn-ea"/>
                  <a:sym typeface="PT Sans"/>
                </a:endParaRPr>
              </a:p>
            </p:txBody>
          </p:sp>
          <p:sp>
            <p:nvSpPr>
              <p:cNvPr id="50" name="Rectangle 49">
                <a:extLst>
                  <a:ext uri="{FF2B5EF4-FFF2-40B4-BE49-F238E27FC236}">
                    <a16:creationId xmlns:a16="http://schemas.microsoft.com/office/drawing/2014/main" id="{B4C3890C-23B5-2E43-B4E2-A290178A2C78}"/>
                  </a:ext>
                </a:extLst>
              </p:cNvPr>
              <p:cNvSpPr/>
              <p:nvPr/>
            </p:nvSpPr>
            <p:spPr>
              <a:xfrm>
                <a:off x="1003399" y="2484323"/>
                <a:ext cx="714237" cy="1126230"/>
              </a:xfrm>
              <a:prstGeom prst="rect">
                <a:avLst/>
              </a:prstGeom>
            </p:spPr>
            <p:txBody>
              <a:bodyPr wrap="square" lIns="0" tIns="0" rIns="0" bIns="0" anchor="ctr">
                <a:noAutofit/>
              </a:bodyPr>
              <a:lstStyle/>
              <a:p>
                <a:pPr defTabSz="412090" hangingPunct="0">
                  <a:buClrTx/>
                </a:pPr>
                <a:r>
                  <a:rPr lang="en-US" sz="12500" b="1" dirty="0">
                    <a:solidFill>
                      <a:schemeClr val="bg1">
                        <a:lumMod val="20000"/>
                        <a:lumOff val="80000"/>
                      </a:schemeClr>
                    </a:solidFill>
                    <a:latin typeface="Georgia" panose="02040502050405020303" pitchFamily="18" charset="0"/>
                    <a:ea typeface="Helvetica Neue"/>
                    <a:cs typeface="Helvetica Neue"/>
                    <a:sym typeface="Helvetica Neue"/>
                  </a:rPr>
                  <a:t>5</a:t>
                </a:r>
              </a:p>
            </p:txBody>
          </p:sp>
          <p:sp>
            <p:nvSpPr>
              <p:cNvPr id="51" name="Rectangle 50">
                <a:extLst>
                  <a:ext uri="{FF2B5EF4-FFF2-40B4-BE49-F238E27FC236}">
                    <a16:creationId xmlns:a16="http://schemas.microsoft.com/office/drawing/2014/main" id="{D18C7AF7-23D1-C947-BF5E-508EC2E04F26}"/>
                  </a:ext>
                </a:extLst>
              </p:cNvPr>
              <p:cNvSpPr/>
              <p:nvPr/>
            </p:nvSpPr>
            <p:spPr>
              <a:xfrm>
                <a:off x="638529" y="2651107"/>
                <a:ext cx="586859" cy="216236"/>
              </a:xfrm>
              <a:prstGeom prst="rect">
                <a:avLst/>
              </a:prstGeom>
            </p:spPr>
            <p:txBody>
              <a:bodyPr wrap="square" lIns="0" tIns="0" rIns="0" bIns="0" anchor="ctr">
                <a:noAutofit/>
              </a:bodyPr>
              <a:lstStyle/>
              <a:p>
                <a:pPr defTabSz="412090" hangingPunct="0">
                  <a:buClrTx/>
                </a:pPr>
                <a:r>
                  <a:rPr lang="en-US" sz="2400" dirty="0">
                    <a:solidFill>
                      <a:schemeClr val="bg1">
                        <a:lumMod val="20000"/>
                        <a:lumOff val="80000"/>
                      </a:schemeClr>
                    </a:solidFill>
                    <a:latin typeface="Georgia" panose="02040502050405020303" pitchFamily="18" charset="0"/>
                    <a:ea typeface="Helvetica Neue"/>
                    <a:cs typeface="Helvetica Neue"/>
                    <a:sym typeface="Helvetica Neue"/>
                  </a:rPr>
                  <a:t>Section</a:t>
                </a:r>
              </a:p>
            </p:txBody>
          </p:sp>
        </p:grpSp>
        <p:sp>
          <p:nvSpPr>
            <p:cNvPr id="52" name="Rectangle 51">
              <a:extLst>
                <a:ext uri="{FF2B5EF4-FFF2-40B4-BE49-F238E27FC236}">
                  <a16:creationId xmlns:a16="http://schemas.microsoft.com/office/drawing/2014/main" id="{709214A5-697F-554C-89CA-E4E35F4A87DC}"/>
                </a:ext>
              </a:extLst>
            </p:cNvPr>
            <p:cNvSpPr/>
            <p:nvPr/>
          </p:nvSpPr>
          <p:spPr>
            <a:xfrm>
              <a:off x="13481604" y="11001445"/>
              <a:ext cx="7012671" cy="1323439"/>
            </a:xfrm>
            <a:prstGeom prst="rect">
              <a:avLst/>
            </a:prstGeom>
          </p:spPr>
          <p:txBody>
            <a:bodyPr wrap="square">
              <a:noAutofit/>
            </a:bodyPr>
            <a:lstStyle/>
            <a:p>
              <a:r>
                <a:rPr lang="en-US" sz="4000" dirty="0">
                  <a:solidFill>
                    <a:srgbClr val="00C075"/>
                  </a:solidFill>
                  <a:latin typeface="Gill Sans MT" panose="020B0502020104020203" pitchFamily="34" charset="77"/>
                  <a:cs typeface="Gill Sans" panose="020B0502020104020203" pitchFamily="34" charset="-79"/>
                </a:rPr>
                <a:t>Developing and using program theories of change. </a:t>
              </a:r>
            </a:p>
          </p:txBody>
        </p:sp>
        <p:sp>
          <p:nvSpPr>
            <p:cNvPr id="58" name="Circular Arrow 107">
              <a:extLst>
                <a:ext uri="{FF2B5EF4-FFF2-40B4-BE49-F238E27FC236}">
                  <a16:creationId xmlns:a16="http://schemas.microsoft.com/office/drawing/2014/main" id="{55ED1D88-FDD9-4949-BB23-E932166C233F}"/>
                </a:ext>
              </a:extLst>
            </p:cNvPr>
            <p:cNvSpPr/>
            <p:nvPr/>
          </p:nvSpPr>
          <p:spPr>
            <a:xfrm>
              <a:off x="12507485" y="10625867"/>
              <a:ext cx="1233863" cy="1233863"/>
            </a:xfrm>
            <a:prstGeom prst="circularArrow">
              <a:avLst>
                <a:gd name="adj1" fmla="val 2271"/>
                <a:gd name="adj2" fmla="val 761772"/>
                <a:gd name="adj3" fmla="val 19550703"/>
                <a:gd name="adj4" fmla="val 12575511"/>
                <a:gd name="adj5" fmla="val 5826"/>
              </a:avLst>
            </a:prstGeom>
            <a:solidFill>
              <a:srgbClr val="2EC3C5"/>
            </a:solidFill>
            <a:ln>
              <a:solidFill>
                <a:srgbClr val="00C075"/>
              </a:solidFill>
            </a:ln>
            <a:effectLst/>
          </p:spPr>
          <p:txBody>
            <a:bodyPr>
              <a:noAutofit/>
            </a:bodyPr>
            <a:lstStyle/>
            <a:p>
              <a:endParaRPr lang="en-US" sz="1200" dirty="0">
                <a:latin typeface="Gill Sans MT" panose="020B0502020104020203" pitchFamily="34" charset="77"/>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lumMod val="20000"/>
            <a:lumOff val="80000"/>
          </a:schemeClr>
        </a:solidFill>
        <a:effectLst/>
      </p:bgPr>
    </p:bg>
    <p:spTree>
      <p:nvGrpSpPr>
        <p:cNvPr id="1" name="Shape 811"/>
        <p:cNvGrpSpPr/>
        <p:nvPr/>
      </p:nvGrpSpPr>
      <p:grpSpPr>
        <a:xfrm>
          <a:off x="0" y="0"/>
          <a:ext cx="0" cy="0"/>
          <a:chOff x="0" y="0"/>
          <a:chExt cx="0" cy="0"/>
        </a:xfrm>
      </p:grpSpPr>
      <p:sp>
        <p:nvSpPr>
          <p:cNvPr id="5" name="Rectangle 4">
            <a:extLst>
              <a:ext uri="{FF2B5EF4-FFF2-40B4-BE49-F238E27FC236}">
                <a16:creationId xmlns:a16="http://schemas.microsoft.com/office/drawing/2014/main" id="{2B4C890F-0C17-B14B-B8EC-C0997BC37494}"/>
              </a:ext>
            </a:extLst>
          </p:cNvPr>
          <p:cNvSpPr/>
          <p:nvPr/>
        </p:nvSpPr>
        <p:spPr>
          <a:xfrm>
            <a:off x="1647217" y="1430576"/>
            <a:ext cx="21089566" cy="3054486"/>
          </a:xfrm>
          <a:prstGeom prst="rect">
            <a:avLst/>
          </a:prstGeom>
          <a:solidFill>
            <a:srgbClr val="0094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812" name="Google Shape;812;p3"/>
          <p:cNvSpPr txBox="1">
            <a:spLocks noGrp="1"/>
          </p:cNvSpPr>
          <p:nvPr>
            <p:ph type="title"/>
          </p:nvPr>
        </p:nvSpPr>
        <p:spPr>
          <a:xfrm>
            <a:off x="1723095" y="2761517"/>
            <a:ext cx="20915314" cy="1567792"/>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FFFFFF"/>
                </a:solidFill>
              </a:rPr>
              <a:t>Learning Objectives</a:t>
            </a:r>
            <a:endParaRPr b="1" dirty="0">
              <a:solidFill>
                <a:srgbClr val="FFFFFF"/>
              </a:solidFill>
            </a:endParaRPr>
          </a:p>
        </p:txBody>
      </p:sp>
      <p:sp>
        <p:nvSpPr>
          <p:cNvPr id="813" name="Google Shape;813;p3"/>
          <p:cNvSpPr txBox="1">
            <a:spLocks noGrp="1"/>
          </p:cNvSpPr>
          <p:nvPr>
            <p:ph type="body" idx="1"/>
          </p:nvPr>
        </p:nvSpPr>
        <p:spPr>
          <a:xfrm>
            <a:off x="1723094" y="5131953"/>
            <a:ext cx="21845565" cy="7641071"/>
          </a:xfrm>
          <a:prstGeom prst="rect">
            <a:avLst/>
          </a:prstGeom>
          <a:noFill/>
          <a:ln>
            <a:noFill/>
          </a:ln>
        </p:spPr>
        <p:txBody>
          <a:bodyPr spcFirstLastPara="1" wrap="square" lIns="91426" tIns="45700" rIns="91426" bIns="45700" anchor="t" anchorCtr="0">
            <a:noAutofit/>
          </a:bodyPr>
          <a:lstStyle/>
          <a:p>
            <a:pPr marL="0" indent="0" algn="ctr">
              <a:lnSpc>
                <a:spcPct val="90000"/>
              </a:lnSpc>
              <a:spcAft>
                <a:spcPts val="2400"/>
              </a:spcAft>
              <a:buClr>
                <a:srgbClr val="393941"/>
              </a:buClr>
              <a:buSzPts val="4000"/>
              <a:buNone/>
            </a:pPr>
            <a:r>
              <a:rPr lang="en-US" sz="4800" b="1" dirty="0">
                <a:solidFill>
                  <a:srgbClr val="000000"/>
                </a:solidFill>
                <a:cs typeface="Gill Sans" panose="020B0502020104020203" pitchFamily="34" charset="-79"/>
              </a:rPr>
              <a:t>During this session, participants will: </a:t>
            </a:r>
            <a:endParaRPr sz="4800" b="1" dirty="0">
              <a:solidFill>
                <a:srgbClr val="000000"/>
              </a:solidFill>
              <a:cs typeface="Gill Sans" panose="020B0502020104020203" pitchFamily="34" charset="-79"/>
            </a:endParaRPr>
          </a:p>
          <a:p>
            <a:pPr marL="742950" indent="-742950" algn="l">
              <a:lnSpc>
                <a:spcPct val="90000"/>
              </a:lnSpc>
              <a:spcBef>
                <a:spcPts val="1800"/>
              </a:spcBef>
              <a:spcAft>
                <a:spcPts val="2400"/>
              </a:spcAft>
              <a:buClr>
                <a:srgbClr val="393941"/>
              </a:buClr>
              <a:buSzPts val="4000"/>
              <a:buFont typeface="Gill Sans"/>
              <a:buAutoNum type="arabicPeriod"/>
            </a:pPr>
            <a:r>
              <a:rPr lang="en-US" sz="4800" dirty="0">
                <a:solidFill>
                  <a:srgbClr val="000000"/>
                </a:solidFill>
              </a:rPr>
              <a:t>Define social norms and distinguish norms from attitudes/beliefs and behaviors.</a:t>
            </a:r>
            <a:endParaRPr sz="4800" dirty="0">
              <a:solidFill>
                <a:srgbClr val="000000"/>
              </a:solidFill>
            </a:endParaRPr>
          </a:p>
          <a:p>
            <a:pPr marL="742950" indent="-742950" algn="l">
              <a:lnSpc>
                <a:spcPct val="90000"/>
              </a:lnSpc>
              <a:spcBef>
                <a:spcPts val="1800"/>
              </a:spcBef>
              <a:spcAft>
                <a:spcPts val="2400"/>
              </a:spcAft>
              <a:buClr>
                <a:srgbClr val="393941"/>
              </a:buClr>
              <a:buSzPts val="4000"/>
              <a:buFont typeface="Gill Sans"/>
              <a:buAutoNum type="arabicPeriod"/>
            </a:pPr>
            <a:r>
              <a:rPr lang="en-US" sz="4800" dirty="0">
                <a:solidFill>
                  <a:srgbClr val="000000"/>
                </a:solidFill>
              </a:rPr>
              <a:t>Identify the importance of normative influence between and within different layers of the socio-ecological framework for health and well-being. </a:t>
            </a:r>
            <a:endParaRPr sz="4800" dirty="0">
              <a:solidFill>
                <a:srgbClr val="000000"/>
              </a:solidFill>
            </a:endParaRPr>
          </a:p>
          <a:p>
            <a:pPr marL="742950" indent="-742950" algn="l">
              <a:lnSpc>
                <a:spcPct val="90000"/>
              </a:lnSpc>
              <a:spcBef>
                <a:spcPts val="1800"/>
              </a:spcBef>
              <a:spcAft>
                <a:spcPts val="2400"/>
              </a:spcAft>
              <a:buClr>
                <a:srgbClr val="393941"/>
              </a:buClr>
              <a:buSzPts val="4000"/>
              <a:buFont typeface="Gill Sans"/>
              <a:buAutoNum type="arabicPeriod"/>
            </a:pPr>
            <a:r>
              <a:rPr lang="en-US" sz="4800" dirty="0">
                <a:solidFill>
                  <a:srgbClr val="000000"/>
                </a:solidFill>
              </a:rPr>
              <a:t>Explain in practical terms how social norms influence health and other behaviors. </a:t>
            </a:r>
            <a:endParaRPr sz="4800" dirty="0">
              <a:solidFill>
                <a:srgbClr val="000000"/>
              </a:solidFill>
            </a:endParaRPr>
          </a:p>
          <a:p>
            <a:pPr marL="742950" indent="-742950" algn="l">
              <a:lnSpc>
                <a:spcPct val="90000"/>
              </a:lnSpc>
              <a:spcBef>
                <a:spcPts val="1800"/>
              </a:spcBef>
              <a:spcAft>
                <a:spcPts val="2400"/>
              </a:spcAft>
              <a:buClr>
                <a:srgbClr val="393941"/>
              </a:buClr>
              <a:buSzPts val="4000"/>
              <a:buFont typeface="Gill Sans"/>
              <a:buAutoNum type="arabicPeriod"/>
            </a:pPr>
            <a:r>
              <a:rPr lang="en-US" sz="4800" dirty="0">
                <a:solidFill>
                  <a:srgbClr val="000000"/>
                </a:solidFill>
              </a:rPr>
              <a:t>Understand how research-informed and program-defined program theories of change situate normative influence on behavior and are important tools for designing and evaluating norms-shifting interventions.</a:t>
            </a:r>
            <a:endParaRPr sz="4800" dirty="0">
              <a:solidFill>
                <a:srgbClr val="000000"/>
              </a:solidFill>
            </a:endParaRPr>
          </a:p>
        </p:txBody>
      </p:sp>
      <p:sp>
        <p:nvSpPr>
          <p:cNvPr id="814" name="Google Shape;814;p3"/>
          <p:cNvSpPr txBox="1"/>
          <p:nvPr/>
        </p:nvSpPr>
        <p:spPr>
          <a:xfrm>
            <a:off x="7926109" y="1865773"/>
            <a:ext cx="7965498" cy="248852"/>
          </a:xfrm>
          <a:prstGeom prst="rect">
            <a:avLst/>
          </a:prstGeom>
          <a:noFill/>
          <a:ln>
            <a:noFill/>
          </a:ln>
        </p:spPr>
        <p:txBody>
          <a:bodyPr spcFirstLastPara="1" wrap="square" lIns="91426" tIns="45700" rIns="91426" bIns="45700" anchor="t" anchorCtr="0">
            <a:noAutofit/>
          </a:bodyPr>
          <a:lstStyle/>
          <a:p>
            <a:pPr algn="ctr">
              <a:buClr>
                <a:schemeClr val="dk2"/>
              </a:buClr>
              <a:buSzPts val="3600"/>
            </a:pPr>
            <a:r>
              <a:rPr lang="en-US" sz="3600" dirty="0">
                <a:solidFill>
                  <a:srgbClr val="FFFFFF"/>
                </a:solidFill>
                <a:latin typeface="Gill Sans MT" panose="020B0502020104020203" pitchFamily="34" charset="77"/>
                <a:ea typeface="Gill Sans"/>
                <a:cs typeface="Gill Sans"/>
                <a:sym typeface="Gill Sans"/>
              </a:rPr>
              <a:t>WHY SOCIAL NORMS MATTER </a:t>
            </a:r>
            <a:endParaRPr sz="3600" dirty="0">
              <a:solidFill>
                <a:srgbClr val="FFFFFF"/>
              </a:solidFill>
              <a:latin typeface="Gill Sans MT" panose="020B0502020104020203" pitchFamily="34" charset="77"/>
              <a:ea typeface="Gill Sans"/>
              <a:cs typeface="Gill Sans"/>
              <a:sym typeface="Gill Sans"/>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818"/>
        <p:cNvGrpSpPr/>
        <p:nvPr/>
      </p:nvGrpSpPr>
      <p:grpSpPr>
        <a:xfrm>
          <a:off x="0" y="0"/>
          <a:ext cx="0" cy="0"/>
          <a:chOff x="0" y="0"/>
          <a:chExt cx="0" cy="0"/>
        </a:xfrm>
      </p:grpSpPr>
      <p:sp>
        <p:nvSpPr>
          <p:cNvPr id="820" name="Google Shape;820;p4"/>
          <p:cNvSpPr txBox="1">
            <a:spLocks noGrp="1"/>
          </p:cNvSpPr>
          <p:nvPr>
            <p:ph type="title"/>
          </p:nvPr>
        </p:nvSpPr>
        <p:spPr>
          <a:xfrm>
            <a:off x="9719430" y="1867901"/>
            <a:ext cx="11610596" cy="2176836"/>
          </a:xfrm>
          <a:prstGeom prst="rect">
            <a:avLst/>
          </a:prstGeom>
          <a:noFill/>
          <a:ln>
            <a:noFill/>
          </a:ln>
        </p:spPr>
        <p:txBody>
          <a:bodyPr spcFirstLastPara="1" vert="horz" wrap="square" lIns="91426" tIns="45700" rIns="91426" bIns="45700" rtlCol="0" anchor="t" anchorCtr="0">
            <a:noAutofit/>
          </a:bodyPr>
          <a:lstStyle/>
          <a:p>
            <a:pPr>
              <a:buClr>
                <a:srgbClr val="09904F"/>
              </a:buClr>
            </a:pPr>
            <a:r>
              <a:rPr lang="en-US" b="1" dirty="0">
                <a:solidFill>
                  <a:srgbClr val="000000"/>
                </a:solidFill>
              </a:rPr>
              <a:t>Reflecting on Social Norms</a:t>
            </a:r>
            <a:endParaRPr b="1" dirty="0">
              <a:solidFill>
                <a:srgbClr val="000000"/>
              </a:solidFill>
            </a:endParaRPr>
          </a:p>
        </p:txBody>
      </p:sp>
      <p:sp>
        <p:nvSpPr>
          <p:cNvPr id="822" name="Google Shape;822;p4"/>
          <p:cNvSpPr txBox="1">
            <a:spLocks noGrp="1"/>
          </p:cNvSpPr>
          <p:nvPr>
            <p:ph type="body" idx="3"/>
          </p:nvPr>
        </p:nvSpPr>
        <p:spPr>
          <a:xfrm>
            <a:off x="9719430" y="1095624"/>
            <a:ext cx="9198490" cy="577850"/>
          </a:xfrm>
          <a:prstGeom prst="rect">
            <a:avLst/>
          </a:prstGeom>
          <a:noFill/>
          <a:ln>
            <a:noFill/>
          </a:ln>
        </p:spPr>
        <p:txBody>
          <a:bodyPr spcFirstLastPara="1" vert="horz" wrap="square" lIns="91426" tIns="45700" rIns="91426" bIns="45700" rtlCol="0" anchor="t" anchorCtr="0">
            <a:noAutofit/>
          </a:bodyPr>
          <a:lstStyle/>
          <a:p>
            <a:pPr marL="0" indent="0"/>
            <a:r>
              <a:rPr lang="en-US" spc="100" dirty="0">
                <a:solidFill>
                  <a:srgbClr val="000000"/>
                </a:solidFill>
              </a:rPr>
              <a:t>PLENARY ACTIVITY</a:t>
            </a:r>
            <a:endParaRPr spc="100" dirty="0">
              <a:solidFill>
                <a:srgbClr val="000000"/>
              </a:solidFill>
            </a:endParaRPr>
          </a:p>
        </p:txBody>
      </p:sp>
      <p:pic>
        <p:nvPicPr>
          <p:cNvPr id="5" name="Picture Placeholder 4" descr="Graphical user interface, application&#10;&#10;Description automatically generated">
            <a:extLst>
              <a:ext uri="{FF2B5EF4-FFF2-40B4-BE49-F238E27FC236}">
                <a16:creationId xmlns:a16="http://schemas.microsoft.com/office/drawing/2014/main" id="{FDC9B55C-D86C-C14B-BCC0-0394580E237F}"/>
              </a:ext>
            </a:extLst>
          </p:cNvPr>
          <p:cNvPicPr>
            <a:picLocks noGrp="1" noChangeAspect="1"/>
          </p:cNvPicPr>
          <p:nvPr>
            <p:ph type="pic" sz="quarter" idx="10"/>
          </p:nvPr>
        </p:nvPicPr>
        <p:blipFill rotWithShape="1">
          <a:blip r:embed="rId4"/>
          <a:srcRect/>
          <a:stretch/>
        </p:blipFill>
        <p:spPr/>
      </p:pic>
      <p:grpSp>
        <p:nvGrpSpPr>
          <p:cNvPr id="3" name="Group 2">
            <a:extLst>
              <a:ext uri="{FF2B5EF4-FFF2-40B4-BE49-F238E27FC236}">
                <a16:creationId xmlns:a16="http://schemas.microsoft.com/office/drawing/2014/main" id="{3A85DCE6-B56E-5548-80B4-C65F0A84DE92}"/>
              </a:ext>
            </a:extLst>
          </p:cNvPr>
          <p:cNvGrpSpPr/>
          <p:nvPr/>
        </p:nvGrpSpPr>
        <p:grpSpPr>
          <a:xfrm>
            <a:off x="2761124" y="8486812"/>
            <a:ext cx="2526654" cy="2526654"/>
            <a:chOff x="4873724" y="7829843"/>
            <a:chExt cx="2526654" cy="2526654"/>
          </a:xfrm>
        </p:grpSpPr>
        <p:sp>
          <p:nvSpPr>
            <p:cNvPr id="28" name="Oval 27">
              <a:extLst>
                <a:ext uri="{FF2B5EF4-FFF2-40B4-BE49-F238E27FC236}">
                  <a16:creationId xmlns:a16="http://schemas.microsoft.com/office/drawing/2014/main" id="{80513EE8-581A-ED42-ACE0-8A2D6E0A6CBB}"/>
                </a:ext>
              </a:extLst>
            </p:cNvPr>
            <p:cNvSpPr/>
            <p:nvPr/>
          </p:nvSpPr>
          <p:spPr>
            <a:xfrm>
              <a:off x="4873724" y="7829843"/>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9" name="TextBox 28">
              <a:extLst>
                <a:ext uri="{FF2B5EF4-FFF2-40B4-BE49-F238E27FC236}">
                  <a16:creationId xmlns:a16="http://schemas.microsoft.com/office/drawing/2014/main" id="{927D64E5-1E43-7F4E-9A78-37950B2C1366}"/>
                </a:ext>
              </a:extLst>
            </p:cNvPr>
            <p:cNvSpPr txBox="1"/>
            <p:nvPr/>
          </p:nvSpPr>
          <p:spPr>
            <a:xfrm>
              <a:off x="4923164" y="8703191"/>
              <a:ext cx="2427776" cy="954107"/>
            </a:xfrm>
            <a:prstGeom prst="rect">
              <a:avLst/>
            </a:prstGeom>
            <a:noFill/>
          </p:spPr>
          <p:txBody>
            <a:bodyPr wrap="squar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BREAKOUT ROOMS</a:t>
              </a:r>
            </a:p>
          </p:txBody>
        </p:sp>
      </p:grpSp>
      <p:grpSp>
        <p:nvGrpSpPr>
          <p:cNvPr id="31" name="Group 30">
            <a:extLst>
              <a:ext uri="{FF2B5EF4-FFF2-40B4-BE49-F238E27FC236}">
                <a16:creationId xmlns:a16="http://schemas.microsoft.com/office/drawing/2014/main" id="{B4F145EA-5A0E-7B4C-8A81-8CD945A4B40D}"/>
              </a:ext>
            </a:extLst>
          </p:cNvPr>
          <p:cNvGrpSpPr/>
          <p:nvPr/>
        </p:nvGrpSpPr>
        <p:grpSpPr>
          <a:xfrm>
            <a:off x="1368325" y="1090737"/>
            <a:ext cx="3532094" cy="3532094"/>
            <a:chOff x="1368325" y="1090737"/>
            <a:chExt cx="3532094" cy="3532094"/>
          </a:xfrm>
        </p:grpSpPr>
        <p:sp>
          <p:nvSpPr>
            <p:cNvPr id="32" name="Oval 31">
              <a:extLst>
                <a:ext uri="{FF2B5EF4-FFF2-40B4-BE49-F238E27FC236}">
                  <a16:creationId xmlns:a16="http://schemas.microsoft.com/office/drawing/2014/main" id="{5989C51B-9126-6941-9E38-97387F40D79D}"/>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33" name="Graphic 32" descr="Cheers outline">
              <a:extLst>
                <a:ext uri="{FF2B5EF4-FFF2-40B4-BE49-F238E27FC236}">
                  <a16:creationId xmlns:a16="http://schemas.microsoft.com/office/drawing/2014/main" id="{7547114C-5577-4240-AD95-2ECAF97D4610}"/>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sp>
        <p:nvSpPr>
          <p:cNvPr id="11" name="Google Shape;821;p4">
            <a:extLst>
              <a:ext uri="{FF2B5EF4-FFF2-40B4-BE49-F238E27FC236}">
                <a16:creationId xmlns:a16="http://schemas.microsoft.com/office/drawing/2014/main" id="{B5A50A85-D6AD-8347-B1E0-CB823E42AF8C}"/>
              </a:ext>
            </a:extLst>
          </p:cNvPr>
          <p:cNvSpPr txBox="1">
            <a:spLocks noGrp="1"/>
          </p:cNvSpPr>
          <p:nvPr>
            <p:ph type="body" idx="1"/>
          </p:nvPr>
        </p:nvSpPr>
        <p:spPr>
          <a:xfrm>
            <a:off x="9719430" y="5309680"/>
            <a:ext cx="13254870" cy="6919912"/>
          </a:xfrm>
          <a:prstGeom prst="rect">
            <a:avLst/>
          </a:prstGeom>
          <a:noFill/>
          <a:ln>
            <a:noFill/>
          </a:ln>
        </p:spPr>
        <p:txBody>
          <a:bodyPr spcFirstLastPara="1" vert="horz" wrap="square" lIns="91426" tIns="45700" rIns="91426" bIns="45700" rtlCol="0" anchor="t" anchorCtr="0">
            <a:normAutofit/>
          </a:bodyPr>
          <a:lstStyle/>
          <a:p>
            <a:pPr marL="571500" indent="-571500" algn="l">
              <a:lnSpc>
                <a:spcPct val="90000"/>
              </a:lnSpc>
              <a:spcAft>
                <a:spcPts val="2400"/>
              </a:spcAft>
              <a:buClr>
                <a:srgbClr val="000000"/>
              </a:buClr>
            </a:pPr>
            <a:r>
              <a:rPr lang="en-US" sz="4800" dirty="0">
                <a:solidFill>
                  <a:srgbClr val="000000"/>
                </a:solidFill>
              </a:rPr>
              <a:t>What just happened?</a:t>
            </a:r>
            <a:endParaRPr sz="4800" dirty="0">
              <a:solidFill>
                <a:srgbClr val="000000"/>
              </a:solidFill>
            </a:endParaRPr>
          </a:p>
          <a:p>
            <a:pPr marL="571500" indent="-571500" algn="l">
              <a:lnSpc>
                <a:spcPct val="90000"/>
              </a:lnSpc>
              <a:spcBef>
                <a:spcPts val="1200"/>
              </a:spcBef>
              <a:spcAft>
                <a:spcPts val="2400"/>
              </a:spcAft>
              <a:buClr>
                <a:srgbClr val="000000"/>
              </a:buClr>
            </a:pPr>
            <a:r>
              <a:rPr lang="en-US" sz="4800" dirty="0">
                <a:solidFill>
                  <a:srgbClr val="000000"/>
                </a:solidFill>
              </a:rPr>
              <a:t>When did you notice this was happening?</a:t>
            </a:r>
            <a:endParaRPr sz="4800" dirty="0">
              <a:solidFill>
                <a:srgbClr val="000000"/>
              </a:solidFill>
            </a:endParaRPr>
          </a:p>
          <a:p>
            <a:pPr marL="571500" indent="-571500" algn="l">
              <a:lnSpc>
                <a:spcPct val="90000"/>
              </a:lnSpc>
              <a:spcBef>
                <a:spcPts val="1200"/>
              </a:spcBef>
              <a:spcAft>
                <a:spcPts val="2400"/>
              </a:spcAft>
              <a:buClr>
                <a:srgbClr val="000000"/>
              </a:buClr>
            </a:pPr>
            <a:r>
              <a:rPr lang="en-US" sz="4800" dirty="0">
                <a:solidFill>
                  <a:srgbClr val="000000"/>
                </a:solidFill>
              </a:rPr>
              <a:t>What did you feel? </a:t>
            </a:r>
            <a:endParaRPr sz="4800" dirty="0">
              <a:solidFill>
                <a:srgbClr val="000000"/>
              </a:solidFill>
            </a:endParaRPr>
          </a:p>
          <a:p>
            <a:pPr marL="571500" indent="-571500" algn="l">
              <a:lnSpc>
                <a:spcPct val="90000"/>
              </a:lnSpc>
              <a:spcBef>
                <a:spcPts val="1200"/>
              </a:spcBef>
              <a:spcAft>
                <a:spcPts val="2400"/>
              </a:spcAft>
              <a:buClr>
                <a:srgbClr val="000000"/>
              </a:buClr>
            </a:pPr>
            <a:r>
              <a:rPr lang="en-US" sz="4800" dirty="0">
                <a:solidFill>
                  <a:srgbClr val="000000"/>
                </a:solidFill>
              </a:rPr>
              <a:t>When and how did you learn this norm?</a:t>
            </a:r>
            <a:endParaRPr sz="4800" dirty="0">
              <a:solidFill>
                <a:srgbClr val="000000"/>
              </a:solidFill>
            </a:endParaRPr>
          </a:p>
          <a:p>
            <a:pPr marL="571500" indent="-571500" algn="l">
              <a:lnSpc>
                <a:spcPct val="90000"/>
              </a:lnSpc>
              <a:spcBef>
                <a:spcPts val="1200"/>
              </a:spcBef>
              <a:spcAft>
                <a:spcPts val="2400"/>
              </a:spcAft>
              <a:buClr>
                <a:srgbClr val="000000"/>
              </a:buClr>
            </a:pPr>
            <a:r>
              <a:rPr lang="en-US" sz="4800" dirty="0">
                <a:solidFill>
                  <a:srgbClr val="000000"/>
                </a:solidFill>
              </a:rPr>
              <a:t>Where and how do you think it originated?</a:t>
            </a:r>
            <a:endParaRPr sz="4800" dirty="0">
              <a:solidFill>
                <a:srgbClr val="000000"/>
              </a:solidFill>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827"/>
        <p:cNvGrpSpPr/>
        <p:nvPr/>
      </p:nvGrpSpPr>
      <p:grpSpPr>
        <a:xfrm>
          <a:off x="0" y="0"/>
          <a:ext cx="0" cy="0"/>
          <a:chOff x="0" y="0"/>
          <a:chExt cx="0" cy="0"/>
        </a:xfrm>
      </p:grpSpPr>
      <p:sp>
        <p:nvSpPr>
          <p:cNvPr id="828" name="Google Shape;828;p5"/>
          <p:cNvSpPr txBox="1">
            <a:spLocks noGrp="1"/>
          </p:cNvSpPr>
          <p:nvPr>
            <p:ph type="title"/>
          </p:nvPr>
        </p:nvSpPr>
        <p:spPr>
          <a:xfrm>
            <a:off x="3950640" y="5831166"/>
            <a:ext cx="16482720" cy="2176836"/>
          </a:xfrm>
          <a:prstGeom prst="rect">
            <a:avLst/>
          </a:prstGeom>
          <a:noFill/>
          <a:ln>
            <a:noFill/>
          </a:ln>
        </p:spPr>
        <p:txBody>
          <a:bodyPr spcFirstLastPara="1" vert="horz" wrap="square" lIns="91426" tIns="45700" rIns="91426" bIns="45700" rtlCol="0" anchor="t" anchorCtr="0">
            <a:noAutofit/>
          </a:bodyPr>
          <a:lstStyle/>
          <a:p>
            <a:pPr lvl="0">
              <a:lnSpc>
                <a:spcPct val="90000"/>
              </a:lnSpc>
            </a:pPr>
            <a:r>
              <a:rPr lang="en-US" b="1" dirty="0"/>
              <a:t>Social Norms and Their Relation to Behavior</a:t>
            </a:r>
          </a:p>
        </p:txBody>
      </p:sp>
      <p:sp>
        <p:nvSpPr>
          <p:cNvPr id="7" name="Text Placeholder 6">
            <a:extLst>
              <a:ext uri="{FF2B5EF4-FFF2-40B4-BE49-F238E27FC236}">
                <a16:creationId xmlns:a16="http://schemas.microsoft.com/office/drawing/2014/main" id="{7B4FD050-A052-A34C-8815-FECBF0A6A11B}"/>
              </a:ext>
            </a:extLst>
          </p:cNvPr>
          <p:cNvSpPr>
            <a:spLocks noGrp="1"/>
          </p:cNvSpPr>
          <p:nvPr>
            <p:ph type="body" idx="2"/>
          </p:nvPr>
        </p:nvSpPr>
        <p:spPr>
          <a:xfrm>
            <a:off x="3883692" y="4132291"/>
            <a:ext cx="16616616" cy="516886"/>
          </a:xfrm>
        </p:spPr>
        <p:txBody>
          <a:bodyPr>
            <a:noAutofit/>
          </a:bodyPr>
          <a:lstStyle/>
          <a:p>
            <a:r>
              <a:rPr lang="en-US" sz="4000" dirty="0"/>
              <a:t>SECTION 1</a:t>
            </a:r>
          </a:p>
        </p:txBody>
      </p:sp>
      <p:cxnSp>
        <p:nvCxnSpPr>
          <p:cNvPr id="5" name="Straight Connector 4">
            <a:extLst>
              <a:ext uri="{FF2B5EF4-FFF2-40B4-BE49-F238E27FC236}">
                <a16:creationId xmlns:a16="http://schemas.microsoft.com/office/drawing/2014/main" id="{79C2F738-B2FD-CB4E-9108-DB86F3350126}"/>
              </a:ext>
            </a:extLst>
          </p:cNvPr>
          <p:cNvCxnSpPr>
            <a:cxnSpLocks/>
          </p:cNvCxnSpPr>
          <p:nvPr/>
        </p:nvCxnSpPr>
        <p:spPr>
          <a:xfrm>
            <a:off x="9636346" y="5181600"/>
            <a:ext cx="5111308" cy="0"/>
          </a:xfrm>
          <a:prstGeom prst="line">
            <a:avLst/>
          </a:prstGeom>
          <a:ln w="38100">
            <a:solidFill>
              <a:schemeClr val="bg1">
                <a:lumMod val="20000"/>
                <a:lumOff val="80000"/>
              </a:schemeClr>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down)">
                                      <p:cBhvr>
                                        <p:cTn id="7" dur="500"/>
                                        <p:tgtEl>
                                          <p:spTgt spid="7">
                                            <p:txEl>
                                              <p:pRg st="0" end="0"/>
                                            </p:tx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28"/>
                                        </p:tgtEl>
                                        <p:attrNameLst>
                                          <p:attrName>style.visibility</p:attrName>
                                        </p:attrNameLst>
                                      </p:cBhvr>
                                      <p:to>
                                        <p:strVal val="visible"/>
                                      </p:to>
                                    </p:set>
                                    <p:animEffect transition="in" filter="wipe(down)">
                                      <p:cBhvr>
                                        <p:cTn id="10" dur="500"/>
                                        <p:tgtEl>
                                          <p:spTgt spid="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8" grpId="0"/>
      <p:bldP spid="7"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833"/>
        <p:cNvGrpSpPr/>
        <p:nvPr/>
      </p:nvGrpSpPr>
      <p:grpSpPr>
        <a:xfrm>
          <a:off x="0" y="0"/>
          <a:ext cx="0" cy="0"/>
          <a:chOff x="0" y="0"/>
          <a:chExt cx="0" cy="0"/>
        </a:xfrm>
      </p:grpSpPr>
      <p:sp>
        <p:nvSpPr>
          <p:cNvPr id="5" name="Title 4">
            <a:extLst>
              <a:ext uri="{FF2B5EF4-FFF2-40B4-BE49-F238E27FC236}">
                <a16:creationId xmlns:a16="http://schemas.microsoft.com/office/drawing/2014/main" id="{34938BA5-94A5-1342-B8E0-C01DCEAAD996}"/>
              </a:ext>
            </a:extLst>
          </p:cNvPr>
          <p:cNvSpPr>
            <a:spLocks noGrp="1"/>
          </p:cNvSpPr>
          <p:nvPr>
            <p:ph type="title"/>
          </p:nvPr>
        </p:nvSpPr>
        <p:spPr>
          <a:xfrm>
            <a:off x="9052841" y="1983984"/>
            <a:ext cx="12747488" cy="1811425"/>
          </a:xfrm>
        </p:spPr>
        <p:txBody>
          <a:bodyPr>
            <a:noAutofit/>
          </a:bodyPr>
          <a:lstStyle/>
          <a:p>
            <a:pPr>
              <a:lnSpc>
                <a:spcPct val="90000"/>
              </a:lnSpc>
            </a:pPr>
            <a:r>
              <a:rPr lang="en-US" b="1" dirty="0">
                <a:solidFill>
                  <a:srgbClr val="000000"/>
                </a:solidFill>
              </a:rPr>
              <a:t>Social Norms</a:t>
            </a:r>
          </a:p>
        </p:txBody>
      </p:sp>
      <p:sp>
        <p:nvSpPr>
          <p:cNvPr id="2" name="Text Placeholder 1">
            <a:extLst>
              <a:ext uri="{FF2B5EF4-FFF2-40B4-BE49-F238E27FC236}">
                <a16:creationId xmlns:a16="http://schemas.microsoft.com/office/drawing/2014/main" id="{AB281374-7C19-A244-A291-591B22EB498E}"/>
              </a:ext>
            </a:extLst>
          </p:cNvPr>
          <p:cNvSpPr>
            <a:spLocks noGrp="1"/>
          </p:cNvSpPr>
          <p:nvPr>
            <p:ph type="body" idx="3"/>
          </p:nvPr>
        </p:nvSpPr>
        <p:spPr>
          <a:xfrm>
            <a:off x="9052841" y="1124187"/>
            <a:ext cx="7171570" cy="693030"/>
          </a:xfrm>
        </p:spPr>
        <p:txBody>
          <a:bodyPr>
            <a:noAutofit/>
          </a:bodyPr>
          <a:lstStyle/>
          <a:p>
            <a:r>
              <a:rPr lang="en-US" spc="100" dirty="0">
                <a:solidFill>
                  <a:srgbClr val="000000"/>
                </a:solidFill>
              </a:rPr>
              <a:t>PLENARY DISCUSSION</a:t>
            </a:r>
          </a:p>
        </p:txBody>
      </p:sp>
      <p:pic>
        <p:nvPicPr>
          <p:cNvPr id="31" name="Picture Placeholder 16">
            <a:extLst>
              <a:ext uri="{FF2B5EF4-FFF2-40B4-BE49-F238E27FC236}">
                <a16:creationId xmlns:a16="http://schemas.microsoft.com/office/drawing/2014/main" id="{9E2A0DFD-C693-D84E-899D-6326A819DAB0}"/>
              </a:ext>
            </a:extLst>
          </p:cNvPr>
          <p:cNvPicPr>
            <a:picLocks noChangeAspect="1"/>
          </p:cNvPicPr>
          <p:nvPr/>
        </p:nvPicPr>
        <p:blipFill rotWithShape="1">
          <a:blip r:embed="rId4"/>
          <a:srcRect l="391" t="11095" r="26" b="22516"/>
          <a:stretch/>
        </p:blipFill>
        <p:spPr>
          <a:xfrm flipH="1">
            <a:off x="16027399" y="5241264"/>
            <a:ext cx="9070778" cy="907077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pic>
      <p:sp>
        <p:nvSpPr>
          <p:cNvPr id="10" name="Google Shape;836;p6">
            <a:extLst>
              <a:ext uri="{FF2B5EF4-FFF2-40B4-BE49-F238E27FC236}">
                <a16:creationId xmlns:a16="http://schemas.microsoft.com/office/drawing/2014/main" id="{5EA76C75-251A-4F40-AD35-2EF9CA280457}"/>
              </a:ext>
            </a:extLst>
          </p:cNvPr>
          <p:cNvSpPr txBox="1"/>
          <p:nvPr/>
        </p:nvSpPr>
        <p:spPr>
          <a:xfrm>
            <a:off x="9052841" y="3536294"/>
            <a:ext cx="10962459" cy="2158166"/>
          </a:xfrm>
          <a:prstGeom prst="rect">
            <a:avLst/>
          </a:prstGeom>
          <a:noFill/>
          <a:ln>
            <a:noFill/>
          </a:ln>
        </p:spPr>
        <p:txBody>
          <a:bodyPr spcFirstLastPara="1" wrap="square" lIns="91426" tIns="45700" rIns="91426" bIns="45700" anchor="t" anchorCtr="0">
            <a:noAutofit/>
          </a:bodyPr>
          <a:lstStyle/>
          <a:p>
            <a:pPr>
              <a:lnSpc>
                <a:spcPct val="90000"/>
              </a:lnSpc>
              <a:spcAft>
                <a:spcPts val="2400"/>
              </a:spcAft>
              <a:buClr>
                <a:srgbClr val="525357"/>
              </a:buClr>
              <a:buSzPts val="4000"/>
            </a:pPr>
            <a:r>
              <a:rPr lang="en-US" sz="4800" dirty="0">
                <a:latin typeface="Gill Sans MT" panose="020B0502020104020203" pitchFamily="34" charset="77"/>
                <a:ea typeface="Gill Sans"/>
                <a:cs typeface="Gill Sans"/>
                <a:sym typeface="Gill Sans"/>
              </a:rPr>
              <a:t>Unwritten rules about what is a “correct” behavior or way of acting within in a group.</a:t>
            </a:r>
            <a:endParaRPr sz="5400" dirty="0">
              <a:latin typeface="Gill Sans MT" panose="020B0502020104020203" pitchFamily="34" charset="77"/>
              <a:ea typeface="Gill Sans"/>
              <a:cs typeface="Gill Sans"/>
              <a:sym typeface="Gill Sans"/>
            </a:endParaRPr>
          </a:p>
        </p:txBody>
      </p:sp>
      <p:sp>
        <p:nvSpPr>
          <p:cNvPr id="11" name="TextBox 10">
            <a:extLst>
              <a:ext uri="{FF2B5EF4-FFF2-40B4-BE49-F238E27FC236}">
                <a16:creationId xmlns:a16="http://schemas.microsoft.com/office/drawing/2014/main" id="{E04A31D9-EC97-7245-A822-D51ACE17D501}"/>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Getty Images/</a:t>
            </a:r>
            <a:r>
              <a:rPr lang="en-US" dirty="0" err="1">
                <a:solidFill>
                  <a:srgbClr val="00C075"/>
                </a:solidFill>
                <a:latin typeface="Gill Sans MT" panose="020B0502020104020203" pitchFamily="34" charset="77"/>
              </a:rPr>
              <a:t>hadynyah</a:t>
            </a:r>
            <a:endParaRPr lang="en-US" dirty="0">
              <a:solidFill>
                <a:srgbClr val="00C075"/>
              </a:solidFill>
              <a:latin typeface="Gill Sans MT" panose="020B0502020104020203" pitchFamily="34" charset="77"/>
            </a:endParaRPr>
          </a:p>
        </p:txBody>
      </p:sp>
      <p:pic>
        <p:nvPicPr>
          <p:cNvPr id="13" name="Picture Placeholder 16">
            <a:extLst>
              <a:ext uri="{FF2B5EF4-FFF2-40B4-BE49-F238E27FC236}">
                <a16:creationId xmlns:a16="http://schemas.microsoft.com/office/drawing/2014/main" id="{DF02B00F-40AA-094C-A813-5505687028E7}"/>
              </a:ext>
            </a:extLst>
          </p:cNvPr>
          <p:cNvPicPr>
            <a:picLocks noGrp="1"/>
          </p:cNvPicPr>
          <p:nvPr>
            <p:ph type="pic" sz="quarter" idx="10"/>
          </p:nvPr>
        </p:nvPicPr>
        <p:blipFill rotWithShape="1">
          <a:blip r:embed="rId5"/>
          <a:srcRect l="13367" t="2030" r="12680" b="1678"/>
          <a:stretch/>
        </p:blipFill>
        <p:spPr>
          <a:xfrm>
            <a:off x="2279931" y="3440181"/>
            <a:ext cx="5861304" cy="5861304"/>
          </a:xfrm>
          <a:solidFill>
            <a:schemeClr val="tx1">
              <a:lumMod val="10000"/>
            </a:schemeClr>
          </a:solidFill>
        </p:spPr>
      </p:pic>
      <p:grpSp>
        <p:nvGrpSpPr>
          <p:cNvPr id="15" name="Group 14">
            <a:extLst>
              <a:ext uri="{FF2B5EF4-FFF2-40B4-BE49-F238E27FC236}">
                <a16:creationId xmlns:a16="http://schemas.microsoft.com/office/drawing/2014/main" id="{7A95655F-69F1-9547-8D76-560F7148B343}"/>
              </a:ext>
            </a:extLst>
          </p:cNvPr>
          <p:cNvGrpSpPr/>
          <p:nvPr/>
        </p:nvGrpSpPr>
        <p:grpSpPr>
          <a:xfrm>
            <a:off x="2372432" y="7651593"/>
            <a:ext cx="2526654" cy="2526654"/>
            <a:chOff x="4969172" y="7651592"/>
            <a:chExt cx="2526654" cy="2526654"/>
          </a:xfrm>
        </p:grpSpPr>
        <p:sp>
          <p:nvSpPr>
            <p:cNvPr id="16" name="Oval 15">
              <a:extLst>
                <a:ext uri="{FF2B5EF4-FFF2-40B4-BE49-F238E27FC236}">
                  <a16:creationId xmlns:a16="http://schemas.microsoft.com/office/drawing/2014/main" id="{C7644549-A25C-6846-85DB-61667A9F781B}"/>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9" name="TextBox 18">
              <a:extLst>
                <a:ext uri="{FF2B5EF4-FFF2-40B4-BE49-F238E27FC236}">
                  <a16:creationId xmlns:a16="http://schemas.microsoft.com/office/drawing/2014/main" id="{E21F6072-E0BB-F54B-95B3-342F52430A39}"/>
                </a:ext>
              </a:extLst>
            </p:cNvPr>
            <p:cNvSpPr txBox="1"/>
            <p:nvPr/>
          </p:nvSpPr>
          <p:spPr>
            <a:xfrm>
              <a:off x="5654457" y="8498825"/>
              <a:ext cx="115608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CHAT</a:t>
              </a:r>
            </a:p>
            <a:p>
              <a:pPr algn="ctr"/>
              <a:r>
                <a:rPr lang="en-US" sz="2800" dirty="0">
                  <a:solidFill>
                    <a:srgbClr val="FFFFFF"/>
                  </a:solidFill>
                  <a:latin typeface="Gill Sans MT" panose="020B0502020104020203" pitchFamily="34" charset="77"/>
                  <a:cs typeface="Gill Sans" panose="020B0502020104020203" pitchFamily="34" charset="-79"/>
                </a:rPr>
                <a:t>BOX</a:t>
              </a:r>
            </a:p>
          </p:txBody>
        </p:sp>
      </p:grpSp>
      <p:grpSp>
        <p:nvGrpSpPr>
          <p:cNvPr id="18" name="Group 17">
            <a:extLst>
              <a:ext uri="{FF2B5EF4-FFF2-40B4-BE49-F238E27FC236}">
                <a16:creationId xmlns:a16="http://schemas.microsoft.com/office/drawing/2014/main" id="{0E57AC01-7313-2947-A795-53F724D977C3}"/>
              </a:ext>
            </a:extLst>
          </p:cNvPr>
          <p:cNvGrpSpPr/>
          <p:nvPr/>
        </p:nvGrpSpPr>
        <p:grpSpPr>
          <a:xfrm>
            <a:off x="1368325" y="1083283"/>
            <a:ext cx="3532094" cy="3532094"/>
            <a:chOff x="1368325" y="1083283"/>
            <a:chExt cx="3532094" cy="3532094"/>
          </a:xfrm>
        </p:grpSpPr>
        <p:sp>
          <p:nvSpPr>
            <p:cNvPr id="14" name="Oval 13">
              <a:extLst>
                <a:ext uri="{FF2B5EF4-FFF2-40B4-BE49-F238E27FC236}">
                  <a16:creationId xmlns:a16="http://schemas.microsoft.com/office/drawing/2014/main" id="{F44A70B9-9C6B-344F-BCBE-105C73DA6D19}"/>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7" name="Picture 16">
              <a:extLst>
                <a:ext uri="{FF2B5EF4-FFF2-40B4-BE49-F238E27FC236}">
                  <a16:creationId xmlns:a16="http://schemas.microsoft.com/office/drawing/2014/main" id="{B1C4EDA7-690E-8244-B457-1454551F2909}"/>
                </a:ext>
              </a:extLst>
            </p:cNvPr>
            <p:cNvPicPr>
              <a:picLocks noChangeAspect="1"/>
            </p:cNvPicPr>
            <p:nvPr/>
          </p:nvPicPr>
          <p:blipFill>
            <a:blip r:embed="rId6"/>
            <a:stretch>
              <a:fillRect/>
            </a:stretch>
          </p:blipFill>
          <p:spPr>
            <a:xfrm>
              <a:off x="1902078" y="1869704"/>
              <a:ext cx="2431692" cy="1900633"/>
            </a:xfrm>
            <a:prstGeom prst="rect">
              <a:avLst/>
            </a:prstGeom>
          </p:spPr>
        </p:pic>
      </p:grpSp>
    </p:spTree>
    <p:custDataLst>
      <p:tags r:id="rId1"/>
    </p:custDataLst>
    <p:extLst>
      <p:ext uri="{BB962C8B-B14F-4D97-AF65-F5344CB8AC3E}">
        <p14:creationId xmlns:p14="http://schemas.microsoft.com/office/powerpoint/2010/main" val="3597775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42"/>
        <p:cNvGrpSpPr/>
        <p:nvPr/>
      </p:nvGrpSpPr>
      <p:grpSpPr>
        <a:xfrm>
          <a:off x="0" y="0"/>
          <a:ext cx="0" cy="0"/>
          <a:chOff x="0" y="0"/>
          <a:chExt cx="0" cy="0"/>
        </a:xfrm>
      </p:grpSpPr>
      <p:sp>
        <p:nvSpPr>
          <p:cNvPr id="845" name="Google Shape;845;p7"/>
          <p:cNvSpPr txBox="1">
            <a:spLocks noGrp="1"/>
          </p:cNvSpPr>
          <p:nvPr>
            <p:ph type="body" sz="quarter" idx="11"/>
          </p:nvPr>
        </p:nvSpPr>
        <p:spPr>
          <a:xfrm>
            <a:off x="11018839" y="3175347"/>
            <a:ext cx="11841162" cy="8029228"/>
          </a:xfrm>
          <a:prstGeom prst="rect">
            <a:avLst/>
          </a:prstGeom>
          <a:noFill/>
          <a:ln>
            <a:noFill/>
          </a:ln>
        </p:spPr>
        <p:txBody>
          <a:bodyPr spcFirstLastPara="1" vert="horz" wrap="square" lIns="91426" tIns="45700" rIns="91426" bIns="45700" rtlCol="0" anchor="t" anchorCtr="0">
            <a:noAutofit/>
          </a:bodyPr>
          <a:lstStyle/>
          <a:p>
            <a:pPr>
              <a:spcAft>
                <a:spcPts val="2400"/>
              </a:spcAft>
              <a:buClr>
                <a:srgbClr val="515257"/>
              </a:buClr>
              <a:buSzPts val="4000"/>
            </a:pPr>
            <a:r>
              <a:rPr lang="en-US" sz="4800" dirty="0">
                <a:solidFill>
                  <a:srgbClr val="000000"/>
                </a:solidFill>
              </a:rPr>
              <a:t>Social norms are the often implicit, informal rules that most people accept and abide by. They are influenced by belief systems, perceptions of what others expect and do, and sometimes by perceived rewards and sanctions.</a:t>
            </a:r>
          </a:p>
          <a:p>
            <a:pPr lvl="0">
              <a:spcAft>
                <a:spcPts val="2400"/>
              </a:spcAft>
              <a:buClr>
                <a:srgbClr val="515257"/>
              </a:buClr>
              <a:buSzPts val="4000"/>
            </a:pPr>
            <a:r>
              <a:rPr lang="en-US" sz="4800" dirty="0">
                <a:solidFill>
                  <a:srgbClr val="000000"/>
                </a:solidFill>
                <a:ea typeface="Gill Sans"/>
                <a:cs typeface="Gill Sans"/>
                <a:sym typeface="Gill Sans"/>
              </a:rPr>
              <a:t>Norms are embedded in formal and informal institutions and produced and reproduced through social interaction. </a:t>
            </a:r>
            <a:endParaRPr lang="en-US" sz="4800" dirty="0">
              <a:solidFill>
                <a:srgbClr val="000000"/>
              </a:solidFill>
            </a:endParaRPr>
          </a:p>
          <a:p>
            <a:pPr algn="r">
              <a:spcBef>
                <a:spcPts val="600"/>
              </a:spcBef>
              <a:spcAft>
                <a:spcPts val="2400"/>
              </a:spcAft>
              <a:buClr>
                <a:srgbClr val="515257"/>
              </a:buClr>
              <a:buSzPts val="4000"/>
            </a:pPr>
            <a:r>
              <a:rPr lang="en-US" sz="4800" i="1" dirty="0">
                <a:solidFill>
                  <a:srgbClr val="000000"/>
                </a:solidFill>
                <a:ea typeface="Gill Sans"/>
                <a:cs typeface="Gill Sans"/>
                <a:sym typeface="Gill Sans"/>
              </a:rPr>
              <a:t>- ALIGN, Overseas Development Institute</a:t>
            </a:r>
            <a:endParaRPr lang="en-US" sz="4800" i="1" dirty="0">
              <a:solidFill>
                <a:srgbClr val="000000"/>
              </a:solidFill>
            </a:endParaRPr>
          </a:p>
        </p:txBody>
      </p:sp>
      <p:sp>
        <p:nvSpPr>
          <p:cNvPr id="8" name="Text Placeholder 7">
            <a:extLst>
              <a:ext uri="{FF2B5EF4-FFF2-40B4-BE49-F238E27FC236}">
                <a16:creationId xmlns:a16="http://schemas.microsoft.com/office/drawing/2014/main" id="{25EC3CDC-E828-5241-BE49-D9EBECE131FD}"/>
              </a:ext>
            </a:extLst>
          </p:cNvPr>
          <p:cNvSpPr>
            <a:spLocks noGrp="1"/>
          </p:cNvSpPr>
          <p:nvPr>
            <p:ph type="body" sz="quarter" idx="10"/>
          </p:nvPr>
        </p:nvSpPr>
        <p:spPr/>
        <p:txBody>
          <a:bodyPr>
            <a:noAutofit/>
          </a:bodyPr>
          <a:lstStyle/>
          <a:p>
            <a:pPr>
              <a:lnSpc>
                <a:spcPct val="80000"/>
              </a:lnSpc>
            </a:pPr>
            <a:r>
              <a:rPr lang="en-US" sz="8900" b="1" dirty="0">
                <a:solidFill>
                  <a:schemeClr val="accent2"/>
                </a:solidFill>
              </a:rPr>
              <a:t>Social </a:t>
            </a:r>
            <a:br>
              <a:rPr lang="en-US" sz="8900" b="1" dirty="0">
                <a:solidFill>
                  <a:schemeClr val="accent2"/>
                </a:solidFill>
              </a:rPr>
            </a:br>
            <a:r>
              <a:rPr lang="en-US" sz="8900" b="1" dirty="0">
                <a:solidFill>
                  <a:schemeClr val="accent2"/>
                </a:solidFill>
              </a:rPr>
              <a:t>Norms</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45">
                                            <p:txEl>
                                              <p:pRg st="0" end="0"/>
                                            </p:txEl>
                                          </p:spTgt>
                                        </p:tgtEl>
                                        <p:attrNameLst>
                                          <p:attrName>style.visibility</p:attrName>
                                        </p:attrNameLst>
                                      </p:cBhvr>
                                      <p:to>
                                        <p:strVal val="visible"/>
                                      </p:to>
                                    </p:set>
                                    <p:animEffect transition="in" filter="wipe(up)">
                                      <p:cBhvr>
                                        <p:cTn id="7" dur="500"/>
                                        <p:tgtEl>
                                          <p:spTgt spid="845">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45">
                                            <p:txEl>
                                              <p:pRg st="1" end="1"/>
                                            </p:txEl>
                                          </p:spTgt>
                                        </p:tgtEl>
                                        <p:attrNameLst>
                                          <p:attrName>style.visibility</p:attrName>
                                        </p:attrNameLst>
                                      </p:cBhvr>
                                      <p:to>
                                        <p:strVal val="visible"/>
                                      </p:to>
                                    </p:set>
                                    <p:animEffect transition="in" filter="wipe(up)">
                                      <p:cBhvr>
                                        <p:cTn id="11" dur="500"/>
                                        <p:tgtEl>
                                          <p:spTgt spid="845">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45">
                                            <p:txEl>
                                              <p:pRg st="2" end="2"/>
                                            </p:txEl>
                                          </p:spTgt>
                                        </p:tgtEl>
                                        <p:attrNameLst>
                                          <p:attrName>style.visibility</p:attrName>
                                        </p:attrNameLst>
                                      </p:cBhvr>
                                      <p:to>
                                        <p:strVal val="visible"/>
                                      </p:to>
                                    </p:set>
                                    <p:animEffect transition="in" filter="wipe(up)">
                                      <p:cBhvr>
                                        <p:cTn id="15" dur="500"/>
                                        <p:tgtEl>
                                          <p:spTgt spid="8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5"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FB465C9-4DBB-F442-9DF7-2764114FA842}"/>
              </a:ext>
            </a:extLst>
          </p:cNvPr>
          <p:cNvSpPr>
            <a:spLocks noGrp="1"/>
          </p:cNvSpPr>
          <p:nvPr>
            <p:ph type="body" sz="quarter" idx="10"/>
          </p:nvPr>
        </p:nvSpPr>
        <p:spPr>
          <a:xfrm>
            <a:off x="2746376" y="4706939"/>
            <a:ext cx="7746364" cy="3537046"/>
          </a:xfrm>
        </p:spPr>
        <p:txBody>
          <a:bodyPr>
            <a:noAutofit/>
          </a:bodyPr>
          <a:lstStyle/>
          <a:p>
            <a:pPr>
              <a:lnSpc>
                <a:spcPct val="80000"/>
              </a:lnSpc>
            </a:pPr>
            <a:r>
              <a:rPr lang="en-US" sz="8900" b="1" dirty="0">
                <a:solidFill>
                  <a:schemeClr val="accent2"/>
                </a:solidFill>
              </a:rPr>
              <a:t>Social </a:t>
            </a:r>
            <a:br>
              <a:rPr lang="en-US" sz="8900" b="1" dirty="0">
                <a:solidFill>
                  <a:schemeClr val="accent2"/>
                </a:solidFill>
              </a:rPr>
            </a:br>
            <a:r>
              <a:rPr lang="en-US" sz="8900" b="1" dirty="0">
                <a:solidFill>
                  <a:schemeClr val="accent2"/>
                </a:solidFill>
              </a:rPr>
              <a:t>Norms </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D2F20673-33D3-9A45-AC52-4225AC5D5A8A}"/>
              </a:ext>
            </a:extLst>
          </p:cNvPr>
          <p:cNvSpPr>
            <a:spLocks noGrp="1"/>
          </p:cNvSpPr>
          <p:nvPr>
            <p:ph type="body" sz="quarter" idx="11"/>
          </p:nvPr>
        </p:nvSpPr>
        <p:spPr>
          <a:xfrm>
            <a:off x="11018839" y="3914774"/>
            <a:ext cx="11841162" cy="7032625"/>
          </a:xfrm>
        </p:spPr>
        <p:txBody>
          <a:bodyPr>
            <a:noAutofit/>
          </a:bodyPr>
          <a:lstStyle/>
          <a:p>
            <a:pPr marL="571500" indent="-571500">
              <a:spcAft>
                <a:spcPts val="2400"/>
              </a:spcAft>
              <a:buClr>
                <a:srgbClr val="515257"/>
              </a:buClr>
              <a:buSzPts val="4800"/>
              <a:buFont typeface="Arial"/>
              <a:buChar char="•"/>
            </a:pPr>
            <a:r>
              <a:rPr lang="en-US" sz="4800" dirty="0">
                <a:solidFill>
                  <a:srgbClr val="000000"/>
                </a:solidFill>
              </a:rPr>
              <a:t>What people in a group believe is typical (what others do) and appropriate (what others expect me to do) behavior.</a:t>
            </a:r>
          </a:p>
          <a:p>
            <a:pPr marL="571500" indent="-571500">
              <a:spcAft>
                <a:spcPts val="2400"/>
              </a:spcAft>
              <a:buClr>
                <a:srgbClr val="515257"/>
              </a:buClr>
              <a:buSzPts val="4800"/>
              <a:buFont typeface="Arial"/>
              <a:buChar char="•"/>
            </a:pPr>
            <a:r>
              <a:rPr lang="en-US" sz="4800" dirty="0">
                <a:solidFill>
                  <a:srgbClr val="000000"/>
                </a:solidFill>
              </a:rPr>
              <a:t>Social norms are different from individual attitudes or beliefs—not what I believe, rather what I think that others believe.</a:t>
            </a:r>
          </a:p>
        </p:txBody>
      </p:sp>
    </p:spTree>
    <p:extLst>
      <p:ext uri="{BB962C8B-B14F-4D97-AF65-F5344CB8AC3E}">
        <p14:creationId xmlns:p14="http://schemas.microsoft.com/office/powerpoint/2010/main" val="1342834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2101F13-DCDD-C745-BA1D-93D993E5A145}"/>
              </a:ext>
            </a:extLst>
          </p:cNvPr>
          <p:cNvSpPr>
            <a:spLocks noGrp="1"/>
          </p:cNvSpPr>
          <p:nvPr>
            <p:ph type="body" sz="quarter" idx="10"/>
          </p:nvPr>
        </p:nvSpPr>
        <p:spPr>
          <a:xfrm>
            <a:off x="2746376" y="4706939"/>
            <a:ext cx="7860664" cy="3537046"/>
          </a:xfrm>
        </p:spPr>
        <p:txBody>
          <a:bodyPr>
            <a:noAutofit/>
          </a:bodyPr>
          <a:lstStyle/>
          <a:p>
            <a:pPr>
              <a:lnSpc>
                <a:spcPct val="80000"/>
              </a:lnSpc>
            </a:pPr>
            <a:r>
              <a:rPr lang="en-US" sz="8900" b="1" dirty="0">
                <a:solidFill>
                  <a:schemeClr val="accent2"/>
                </a:solidFill>
              </a:rPr>
              <a:t>Gender Norms </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437FC8A7-DD15-BA42-B9CE-2F54F80371BB}"/>
              </a:ext>
            </a:extLst>
          </p:cNvPr>
          <p:cNvSpPr>
            <a:spLocks noGrp="1"/>
          </p:cNvSpPr>
          <p:nvPr>
            <p:ph type="body" sz="quarter" idx="11"/>
          </p:nvPr>
        </p:nvSpPr>
        <p:spPr>
          <a:xfrm>
            <a:off x="11018839" y="4089718"/>
            <a:ext cx="11841162" cy="6240461"/>
          </a:xfrm>
        </p:spPr>
        <p:txBody>
          <a:bodyPr>
            <a:noAutofit/>
          </a:bodyPr>
          <a:lstStyle/>
          <a:p>
            <a:pPr marL="571500" indent="-571500">
              <a:spcAft>
                <a:spcPts val="2400"/>
              </a:spcAft>
              <a:buSzPts val="4800"/>
              <a:buFont typeface="Arial"/>
              <a:buChar char="•"/>
            </a:pPr>
            <a:r>
              <a:rPr lang="en-US" sz="4800" dirty="0">
                <a:solidFill>
                  <a:srgbClr val="000000"/>
                </a:solidFill>
              </a:rPr>
              <a:t>A type of social norm.</a:t>
            </a:r>
          </a:p>
          <a:p>
            <a:pPr marL="571500" indent="-571500">
              <a:spcAft>
                <a:spcPts val="2400"/>
              </a:spcAft>
              <a:buSzPts val="4800"/>
              <a:buFont typeface="Arial"/>
              <a:buChar char="•"/>
            </a:pPr>
            <a:r>
              <a:rPr lang="en-US" sz="4800" dirty="0">
                <a:solidFill>
                  <a:srgbClr val="000000"/>
                </a:solidFill>
              </a:rPr>
              <a:t>The expectations and perceived rules for how one should behave based on one’s biological sex and social perceptions of gender.</a:t>
            </a:r>
          </a:p>
        </p:txBody>
      </p:sp>
    </p:spTree>
    <p:extLst>
      <p:ext uri="{BB962C8B-B14F-4D97-AF65-F5344CB8AC3E}">
        <p14:creationId xmlns:p14="http://schemas.microsoft.com/office/powerpoint/2010/main" val="1056881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F07FFC2-8BC0-FF43-B13C-D19E4ACDB09E}"/>
              </a:ext>
            </a:extLst>
          </p:cNvPr>
          <p:cNvSpPr>
            <a:spLocks noGrp="1"/>
          </p:cNvSpPr>
          <p:nvPr>
            <p:ph type="body" sz="quarter" idx="10"/>
          </p:nvPr>
        </p:nvSpPr>
        <p:spPr>
          <a:xfrm>
            <a:off x="2746376" y="4706939"/>
            <a:ext cx="6128684" cy="3537046"/>
          </a:xfrm>
        </p:spPr>
        <p:txBody>
          <a:bodyPr wrap="none">
            <a:noAutofit/>
          </a:bodyPr>
          <a:lstStyle/>
          <a:p>
            <a:pPr>
              <a:lnSpc>
                <a:spcPct val="80000"/>
              </a:lnSpc>
            </a:pPr>
            <a:r>
              <a:rPr lang="en-US" sz="8900" b="1" dirty="0">
                <a:solidFill>
                  <a:schemeClr val="accent2"/>
                </a:solidFill>
              </a:rPr>
              <a:t>Reference </a:t>
            </a:r>
            <a:br>
              <a:rPr lang="en-US" sz="8900" b="1" dirty="0">
                <a:solidFill>
                  <a:schemeClr val="accent2"/>
                </a:solidFill>
              </a:rPr>
            </a:br>
            <a:r>
              <a:rPr lang="en-US" sz="8900" b="1" dirty="0">
                <a:solidFill>
                  <a:schemeClr val="accent2"/>
                </a:solidFill>
              </a:rPr>
              <a:t>Groups</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C1A145CB-271E-254B-9210-840FCAF1EDB4}"/>
              </a:ext>
            </a:extLst>
          </p:cNvPr>
          <p:cNvSpPr>
            <a:spLocks noGrp="1"/>
          </p:cNvSpPr>
          <p:nvPr>
            <p:ph type="body" sz="quarter" idx="11"/>
          </p:nvPr>
        </p:nvSpPr>
        <p:spPr>
          <a:xfrm>
            <a:off x="11018838" y="2918175"/>
            <a:ext cx="11726862" cy="4423922"/>
          </a:xfrm>
        </p:spPr>
        <p:txBody>
          <a:bodyPr>
            <a:noAutofit/>
          </a:bodyPr>
          <a:lstStyle/>
          <a:p>
            <a:pPr marL="571500" indent="-571500">
              <a:spcAft>
                <a:spcPts val="2400"/>
              </a:spcAft>
              <a:buSzPts val="4800"/>
              <a:buFont typeface="Arial"/>
              <a:buChar char="•"/>
            </a:pPr>
            <a:r>
              <a:rPr lang="en-US" sz="4800" dirty="0">
                <a:solidFill>
                  <a:srgbClr val="000000"/>
                </a:solidFill>
              </a:rPr>
              <a:t>A group of people whose behavior and beliefs shape one’s own behaviors and beliefs. </a:t>
            </a:r>
          </a:p>
          <a:p>
            <a:pPr marL="571500" indent="-571500">
              <a:spcAft>
                <a:spcPts val="2400"/>
              </a:spcAft>
              <a:buSzPts val="4800"/>
              <a:buFont typeface="Arial"/>
              <a:buChar char="•"/>
            </a:pPr>
            <a:r>
              <a:rPr lang="en-US" sz="4800" dirty="0">
                <a:solidFill>
                  <a:srgbClr val="000000"/>
                </a:solidFill>
              </a:rPr>
              <a:t>Those who pass on and enforce social norms.</a:t>
            </a:r>
          </a:p>
        </p:txBody>
      </p:sp>
      <p:grpSp>
        <p:nvGrpSpPr>
          <p:cNvPr id="10" name="Group 9">
            <a:extLst>
              <a:ext uri="{FF2B5EF4-FFF2-40B4-BE49-F238E27FC236}">
                <a16:creationId xmlns:a16="http://schemas.microsoft.com/office/drawing/2014/main" id="{BEE8810A-D872-5B41-9D16-CA6DDE8856F6}"/>
              </a:ext>
            </a:extLst>
          </p:cNvPr>
          <p:cNvGrpSpPr/>
          <p:nvPr/>
        </p:nvGrpSpPr>
        <p:grpSpPr>
          <a:xfrm>
            <a:off x="10761663" y="6858000"/>
            <a:ext cx="12191998" cy="6858000"/>
            <a:chOff x="10761663" y="6400854"/>
            <a:chExt cx="13004702" cy="7315146"/>
          </a:xfrm>
        </p:grpSpPr>
        <p:pic>
          <p:nvPicPr>
            <p:cNvPr id="4" name="Picture 3">
              <a:extLst>
                <a:ext uri="{FF2B5EF4-FFF2-40B4-BE49-F238E27FC236}">
                  <a16:creationId xmlns:a16="http://schemas.microsoft.com/office/drawing/2014/main" id="{8ADA4781-958C-AB4E-93C0-100BA02143C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61663" y="6400854"/>
              <a:ext cx="13004702" cy="7315146"/>
            </a:xfrm>
            <a:prstGeom prst="rect">
              <a:avLst/>
            </a:prstGeom>
          </p:spPr>
        </p:pic>
        <p:sp>
          <p:nvSpPr>
            <p:cNvPr id="5" name="Text Placeholder 22">
              <a:extLst>
                <a:ext uri="{FF2B5EF4-FFF2-40B4-BE49-F238E27FC236}">
                  <a16:creationId xmlns:a16="http://schemas.microsoft.com/office/drawing/2014/main" id="{09AB7B80-0A6B-CB48-96A9-C66542273D9B}"/>
                </a:ext>
              </a:extLst>
            </p:cNvPr>
            <p:cNvSpPr txBox="1">
              <a:spLocks/>
            </p:cNvSpPr>
            <p:nvPr/>
          </p:nvSpPr>
          <p:spPr>
            <a:xfrm>
              <a:off x="11289473"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indent="0" algn="ctr">
                <a:buNone/>
              </a:pPr>
              <a:r>
                <a:rPr lang="en-US" sz="1800" spc="50" dirty="0">
                  <a:latin typeface="Gill Sans MT" panose="020B0502020104020203" pitchFamily="34" charset="77"/>
                  <a:cs typeface="Gill Sans" panose="020B0502020104020203" pitchFamily="34" charset="-79"/>
                </a:rPr>
                <a:t>PARTNER</a:t>
              </a:r>
            </a:p>
          </p:txBody>
        </p:sp>
        <p:sp>
          <p:nvSpPr>
            <p:cNvPr id="6" name="Text Placeholder 22">
              <a:extLst>
                <a:ext uri="{FF2B5EF4-FFF2-40B4-BE49-F238E27FC236}">
                  <a16:creationId xmlns:a16="http://schemas.microsoft.com/office/drawing/2014/main" id="{BE41F591-4896-1149-82E7-9E599C0B2A5A}"/>
                </a:ext>
              </a:extLst>
            </p:cNvPr>
            <p:cNvSpPr txBox="1">
              <a:spLocks/>
            </p:cNvSpPr>
            <p:nvPr/>
          </p:nvSpPr>
          <p:spPr>
            <a:xfrm>
              <a:off x="13685200"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indent="0" algn="ctr">
                <a:buNone/>
              </a:pPr>
              <a:r>
                <a:rPr lang="en-US" sz="1800" spc="50" dirty="0">
                  <a:latin typeface="Gill Sans MT" panose="020B0502020104020203" pitchFamily="34" charset="77"/>
                  <a:cs typeface="Gill Sans" panose="020B0502020104020203" pitchFamily="34" charset="-79"/>
                </a:rPr>
                <a:t>CELEBRITY</a:t>
              </a:r>
            </a:p>
          </p:txBody>
        </p:sp>
        <p:sp>
          <p:nvSpPr>
            <p:cNvPr id="7" name="Text Placeholder 22">
              <a:extLst>
                <a:ext uri="{FF2B5EF4-FFF2-40B4-BE49-F238E27FC236}">
                  <a16:creationId xmlns:a16="http://schemas.microsoft.com/office/drawing/2014/main" id="{6D531FA0-9821-7345-8F3B-35D29C4E682A}"/>
                </a:ext>
              </a:extLst>
            </p:cNvPr>
            <p:cNvSpPr txBox="1">
              <a:spLocks/>
            </p:cNvSpPr>
            <p:nvPr/>
          </p:nvSpPr>
          <p:spPr>
            <a:xfrm>
              <a:off x="16080927"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indent="0" algn="ctr">
                <a:buNone/>
              </a:pPr>
              <a:r>
                <a:rPr lang="en-US" sz="1800" spc="50" dirty="0">
                  <a:latin typeface="Gill Sans MT" panose="020B0502020104020203" pitchFamily="34" charset="77"/>
                  <a:cs typeface="Gill Sans" panose="020B0502020104020203" pitchFamily="34" charset="-79"/>
                </a:rPr>
                <a:t>HEALTH OFFICIAL</a:t>
              </a:r>
            </a:p>
          </p:txBody>
        </p:sp>
        <p:sp>
          <p:nvSpPr>
            <p:cNvPr id="8" name="Text Placeholder 22">
              <a:extLst>
                <a:ext uri="{FF2B5EF4-FFF2-40B4-BE49-F238E27FC236}">
                  <a16:creationId xmlns:a16="http://schemas.microsoft.com/office/drawing/2014/main" id="{37DBB184-4027-C741-90E2-4304C3F8CC23}"/>
                </a:ext>
              </a:extLst>
            </p:cNvPr>
            <p:cNvSpPr txBox="1">
              <a:spLocks/>
            </p:cNvSpPr>
            <p:nvPr/>
          </p:nvSpPr>
          <p:spPr>
            <a:xfrm>
              <a:off x="18476654"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indent="0" algn="ctr">
                <a:buNone/>
              </a:pPr>
              <a:r>
                <a:rPr lang="en-US" sz="1800" spc="50" dirty="0">
                  <a:latin typeface="Gill Sans MT" panose="020B0502020104020203" pitchFamily="34" charset="77"/>
                  <a:cs typeface="Gill Sans" panose="020B0502020104020203" pitchFamily="34" charset="-79"/>
                </a:rPr>
                <a:t>RELIGIOUS LEADER</a:t>
              </a:r>
            </a:p>
          </p:txBody>
        </p:sp>
        <p:sp>
          <p:nvSpPr>
            <p:cNvPr id="9" name="Text Placeholder 22">
              <a:extLst>
                <a:ext uri="{FF2B5EF4-FFF2-40B4-BE49-F238E27FC236}">
                  <a16:creationId xmlns:a16="http://schemas.microsoft.com/office/drawing/2014/main" id="{EC8CC886-52AE-144F-88AF-99DAF8A74D46}"/>
                </a:ext>
              </a:extLst>
            </p:cNvPr>
            <p:cNvSpPr txBox="1">
              <a:spLocks/>
            </p:cNvSpPr>
            <p:nvPr/>
          </p:nvSpPr>
          <p:spPr>
            <a:xfrm>
              <a:off x="20872380"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indent="0" algn="ctr">
                <a:buNone/>
              </a:pPr>
              <a:r>
                <a:rPr lang="en-US" sz="1800" spc="50" dirty="0">
                  <a:latin typeface="Gill Sans MT" panose="020B0502020104020203" pitchFamily="34" charset="77"/>
                  <a:cs typeface="Gill Sans" panose="020B0502020104020203" pitchFamily="34" charset="-79"/>
                </a:rPr>
                <a:t>FAMILY ELDER</a:t>
              </a:r>
            </a:p>
          </p:txBody>
        </p:sp>
      </p:grpSp>
    </p:spTree>
    <p:extLst>
      <p:ext uri="{BB962C8B-B14F-4D97-AF65-F5344CB8AC3E}">
        <p14:creationId xmlns:p14="http://schemas.microsoft.com/office/powerpoint/2010/main" val="880453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0"/>
        <p:cNvGrpSpPr/>
        <p:nvPr/>
      </p:nvGrpSpPr>
      <p:grpSpPr>
        <a:xfrm>
          <a:off x="0" y="0"/>
          <a:ext cx="0" cy="0"/>
          <a:chOff x="0" y="0"/>
          <a:chExt cx="0" cy="0"/>
        </a:xfrm>
      </p:grpSpPr>
      <p:sp>
        <p:nvSpPr>
          <p:cNvPr id="21" name="Google Shape;867;p8">
            <a:extLst>
              <a:ext uri="{FF2B5EF4-FFF2-40B4-BE49-F238E27FC236}">
                <a16:creationId xmlns:a16="http://schemas.microsoft.com/office/drawing/2014/main" id="{80D7196C-E6F8-D647-83F6-C5E0DF652D84}"/>
              </a:ext>
            </a:extLst>
          </p:cNvPr>
          <p:cNvSpPr txBox="1"/>
          <p:nvPr/>
        </p:nvSpPr>
        <p:spPr>
          <a:xfrm>
            <a:off x="6906697" y="864771"/>
            <a:ext cx="10570610" cy="1131674"/>
          </a:xfrm>
          <a:prstGeom prst="rect">
            <a:avLst/>
          </a:prstGeom>
          <a:noFill/>
          <a:ln>
            <a:noFill/>
          </a:ln>
        </p:spPr>
        <p:txBody>
          <a:bodyPr spcFirstLastPara="1" wrap="square" lIns="91426" tIns="45700" rIns="91426" bIns="45700" anchor="t" anchorCtr="0">
            <a:noAutofit/>
          </a:bodyPr>
          <a:lstStyle/>
          <a:p>
            <a:pPr algn="ctr">
              <a:lnSpc>
                <a:spcPct val="80000"/>
              </a:lnSpc>
              <a:buClr>
                <a:srgbClr val="09904F"/>
              </a:buClr>
              <a:buSzPts val="10000"/>
            </a:pPr>
            <a:r>
              <a:rPr lang="en-US" sz="10000" b="1" dirty="0">
                <a:solidFill>
                  <a:schemeClr val="tx1">
                    <a:lumMod val="25000"/>
                  </a:schemeClr>
                </a:solidFill>
                <a:latin typeface="Gill Sans MT" panose="020B0502020104020203" pitchFamily="34" charset="77"/>
                <a:ea typeface="Gill Sans"/>
                <a:cs typeface="Gill Sans"/>
                <a:sym typeface="Gill Sans"/>
              </a:rPr>
              <a:t>Norms About…</a:t>
            </a:r>
            <a:endParaRPr sz="700" b="1" dirty="0">
              <a:solidFill>
                <a:schemeClr val="tx1">
                  <a:lumMod val="25000"/>
                </a:schemeClr>
              </a:solidFill>
              <a:latin typeface="Gill Sans MT" panose="020B0502020104020203" pitchFamily="34" charset="77"/>
            </a:endParaRPr>
          </a:p>
        </p:txBody>
      </p:sp>
      <p:grpSp>
        <p:nvGrpSpPr>
          <p:cNvPr id="3" name="Group 2">
            <a:extLst>
              <a:ext uri="{FF2B5EF4-FFF2-40B4-BE49-F238E27FC236}">
                <a16:creationId xmlns:a16="http://schemas.microsoft.com/office/drawing/2014/main" id="{EBEFAB84-70F0-F04A-92DE-6B021ECEC631}"/>
              </a:ext>
            </a:extLst>
          </p:cNvPr>
          <p:cNvGrpSpPr/>
          <p:nvPr/>
        </p:nvGrpSpPr>
        <p:grpSpPr>
          <a:xfrm>
            <a:off x="1960536" y="5491393"/>
            <a:ext cx="20566252" cy="3268286"/>
            <a:chOff x="1960536" y="7287121"/>
            <a:chExt cx="20566252" cy="3268286"/>
          </a:xfrm>
        </p:grpSpPr>
        <p:sp>
          <p:nvSpPr>
            <p:cNvPr id="55" name="Freeform 54">
              <a:extLst>
                <a:ext uri="{FF2B5EF4-FFF2-40B4-BE49-F238E27FC236}">
                  <a16:creationId xmlns:a16="http://schemas.microsoft.com/office/drawing/2014/main" id="{76F2D3CB-B3D3-7B46-A5CA-57B21960ADA3}"/>
                </a:ext>
              </a:extLst>
            </p:cNvPr>
            <p:cNvSpPr/>
            <p:nvPr/>
          </p:nvSpPr>
          <p:spPr>
            <a:xfrm>
              <a:off x="1960536" y="7287121"/>
              <a:ext cx="20566252" cy="3268286"/>
            </a:xfrm>
            <a:custGeom>
              <a:avLst/>
              <a:gdLst>
                <a:gd name="connsiteX0" fmla="*/ 490789 w 20566252"/>
                <a:gd name="connsiteY0" fmla="*/ 0 h 3268286"/>
                <a:gd name="connsiteX1" fmla="*/ 20075464 w 20566252"/>
                <a:gd name="connsiteY1" fmla="*/ 0 h 3268286"/>
                <a:gd name="connsiteX2" fmla="*/ 20566252 w 20566252"/>
                <a:gd name="connsiteY2" fmla="*/ 490789 h 3268286"/>
                <a:gd name="connsiteX3" fmla="*/ 20566252 w 20566252"/>
                <a:gd name="connsiteY3" fmla="*/ 2453889 h 3268286"/>
                <a:gd name="connsiteX4" fmla="*/ 20075464 w 20566252"/>
                <a:gd name="connsiteY4" fmla="*/ 2944678 h 3268286"/>
                <a:gd name="connsiteX5" fmla="*/ 11068579 w 20566252"/>
                <a:gd name="connsiteY5" fmla="*/ 2944678 h 3268286"/>
                <a:gd name="connsiteX6" fmla="*/ 10438108 w 20566252"/>
                <a:gd name="connsiteY6" fmla="*/ 3268286 h 3268286"/>
                <a:gd name="connsiteX7" fmla="*/ 9807637 w 20566252"/>
                <a:gd name="connsiteY7" fmla="*/ 2944678 h 3268286"/>
                <a:gd name="connsiteX8" fmla="*/ 490789 w 20566252"/>
                <a:gd name="connsiteY8" fmla="*/ 2944678 h 3268286"/>
                <a:gd name="connsiteX9" fmla="*/ 0 w 20566252"/>
                <a:gd name="connsiteY9" fmla="*/ 2453889 h 3268286"/>
                <a:gd name="connsiteX10" fmla="*/ 0 w 20566252"/>
                <a:gd name="connsiteY10" fmla="*/ 490789 h 3268286"/>
                <a:gd name="connsiteX11" fmla="*/ 490789 w 20566252"/>
                <a:gd name="connsiteY11" fmla="*/ 0 h 32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66252" h="3268286">
                  <a:moveTo>
                    <a:pt x="490789" y="0"/>
                  </a:moveTo>
                  <a:lnTo>
                    <a:pt x="20075464" y="0"/>
                  </a:lnTo>
                  <a:cubicBezTo>
                    <a:pt x="20346518" y="0"/>
                    <a:pt x="20566252" y="219734"/>
                    <a:pt x="20566252" y="490789"/>
                  </a:cubicBezTo>
                  <a:lnTo>
                    <a:pt x="20566252" y="2453889"/>
                  </a:lnTo>
                  <a:cubicBezTo>
                    <a:pt x="20566252" y="2724944"/>
                    <a:pt x="20346518" y="2944678"/>
                    <a:pt x="20075464" y="2944678"/>
                  </a:cubicBezTo>
                  <a:lnTo>
                    <a:pt x="11068579" y="2944678"/>
                  </a:lnTo>
                  <a:lnTo>
                    <a:pt x="10438108" y="3268286"/>
                  </a:lnTo>
                  <a:lnTo>
                    <a:pt x="9807637" y="2944678"/>
                  </a:lnTo>
                  <a:lnTo>
                    <a:pt x="490789" y="2944678"/>
                  </a:lnTo>
                  <a:cubicBezTo>
                    <a:pt x="219734" y="2944678"/>
                    <a:pt x="0" y="2724944"/>
                    <a:pt x="0" y="2453889"/>
                  </a:cubicBezTo>
                  <a:lnTo>
                    <a:pt x="0" y="490789"/>
                  </a:lnTo>
                  <a:cubicBezTo>
                    <a:pt x="0" y="219734"/>
                    <a:pt x="219734" y="0"/>
                    <a:pt x="49078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700" dirty="0">
                <a:latin typeface="Gill Sans MT" panose="020B0502020104020203" pitchFamily="34" charset="77"/>
              </a:endParaRPr>
            </a:p>
          </p:txBody>
        </p:sp>
        <p:sp>
          <p:nvSpPr>
            <p:cNvPr id="31" name="Google Shape;864;p8">
              <a:extLst>
                <a:ext uri="{FF2B5EF4-FFF2-40B4-BE49-F238E27FC236}">
                  <a16:creationId xmlns:a16="http://schemas.microsoft.com/office/drawing/2014/main" id="{54C53227-CF17-F341-88AF-EE4EC15C4C86}"/>
                </a:ext>
              </a:extLst>
            </p:cNvPr>
            <p:cNvSpPr txBox="1"/>
            <p:nvPr/>
          </p:nvSpPr>
          <p:spPr>
            <a:xfrm>
              <a:off x="7898430" y="7644503"/>
              <a:ext cx="8690464" cy="707846"/>
            </a:xfrm>
            <a:prstGeom prst="rect">
              <a:avLst/>
            </a:prstGeom>
            <a:noFill/>
            <a:ln>
              <a:noFill/>
            </a:ln>
          </p:spPr>
          <p:txBody>
            <a:bodyPr spcFirstLastPara="1" wrap="square" lIns="91426" tIns="45700" rIns="91426" bIns="45700" anchor="t" anchorCtr="0">
              <a:noAutofit/>
            </a:bodyPr>
            <a:lstStyle/>
            <a:p>
              <a:pPr lvl="0"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INTERMEDIATE EFFECTS</a:t>
              </a:r>
            </a:p>
          </p:txBody>
        </p:sp>
        <p:grpSp>
          <p:nvGrpSpPr>
            <p:cNvPr id="5" name="Group 4">
              <a:extLst>
                <a:ext uri="{FF2B5EF4-FFF2-40B4-BE49-F238E27FC236}">
                  <a16:creationId xmlns:a16="http://schemas.microsoft.com/office/drawing/2014/main" id="{FF2DBE16-D718-8B43-8CAD-EC684540FDCC}"/>
                </a:ext>
              </a:extLst>
            </p:cNvPr>
            <p:cNvGrpSpPr/>
            <p:nvPr/>
          </p:nvGrpSpPr>
          <p:grpSpPr>
            <a:xfrm>
              <a:off x="2339201" y="8739806"/>
              <a:ext cx="19808923" cy="978729"/>
              <a:chOff x="2287540" y="8739806"/>
              <a:chExt cx="19808923" cy="978729"/>
            </a:xfrm>
          </p:grpSpPr>
          <p:sp>
            <p:nvSpPr>
              <p:cNvPr id="36" name="Rectangle 35">
                <a:extLst>
                  <a:ext uri="{FF2B5EF4-FFF2-40B4-BE49-F238E27FC236}">
                    <a16:creationId xmlns:a16="http://schemas.microsoft.com/office/drawing/2014/main" id="{1CF02BD4-7A3B-C349-B009-E803393EF975}"/>
                  </a:ext>
                </a:extLst>
              </p:cNvPr>
              <p:cNvSpPr/>
              <p:nvPr/>
            </p:nvSpPr>
            <p:spPr>
              <a:xfrm>
                <a:off x="2287540" y="8961407"/>
                <a:ext cx="1332416" cy="535531"/>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Access</a:t>
                </a:r>
                <a:endParaRPr lang="en-US" sz="3200" dirty="0">
                  <a:solidFill>
                    <a:srgbClr val="FFFFFF"/>
                  </a:solidFill>
                  <a:latin typeface="Gill Sans MT" panose="020B0502020104020203" pitchFamily="34" charset="77"/>
                </a:endParaRPr>
              </a:p>
            </p:txBody>
          </p:sp>
          <p:sp>
            <p:nvSpPr>
              <p:cNvPr id="37" name="Rectangle 36">
                <a:extLst>
                  <a:ext uri="{FF2B5EF4-FFF2-40B4-BE49-F238E27FC236}">
                    <a16:creationId xmlns:a16="http://schemas.microsoft.com/office/drawing/2014/main" id="{DF6CF978-D731-2D49-ABA6-7910FA99BDEB}"/>
                  </a:ext>
                </a:extLst>
              </p:cNvPr>
              <p:cNvSpPr/>
              <p:nvPr/>
            </p:nvSpPr>
            <p:spPr>
              <a:xfrm>
                <a:off x="3818838" y="8739806"/>
                <a:ext cx="3162480"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Social and economic capital </a:t>
                </a:r>
              </a:p>
            </p:txBody>
          </p:sp>
          <p:sp>
            <p:nvSpPr>
              <p:cNvPr id="38" name="Rectangle 37">
                <a:extLst>
                  <a:ext uri="{FF2B5EF4-FFF2-40B4-BE49-F238E27FC236}">
                    <a16:creationId xmlns:a16="http://schemas.microsoft.com/office/drawing/2014/main" id="{D0E6F508-60FD-B04B-8762-BE75035FCFA8}"/>
                  </a:ext>
                </a:extLst>
              </p:cNvPr>
              <p:cNvSpPr/>
              <p:nvPr/>
            </p:nvSpPr>
            <p:spPr>
              <a:xfrm>
                <a:off x="7180200" y="8739806"/>
                <a:ext cx="2422460"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Reproductive intentions </a:t>
                </a:r>
              </a:p>
            </p:txBody>
          </p:sp>
          <p:sp>
            <p:nvSpPr>
              <p:cNvPr id="39" name="Rectangle 38">
                <a:extLst>
                  <a:ext uri="{FF2B5EF4-FFF2-40B4-BE49-F238E27FC236}">
                    <a16:creationId xmlns:a16="http://schemas.microsoft.com/office/drawing/2014/main" id="{438B3A11-631D-E640-B2E7-EB2798D0BDD4}"/>
                  </a:ext>
                </a:extLst>
              </p:cNvPr>
              <p:cNvSpPr/>
              <p:nvPr/>
            </p:nvSpPr>
            <p:spPr>
              <a:xfrm>
                <a:off x="19384681" y="8739806"/>
                <a:ext cx="2711782"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Women’s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agency</a:t>
                </a:r>
              </a:p>
            </p:txBody>
          </p:sp>
          <p:sp>
            <p:nvSpPr>
              <p:cNvPr id="40" name="Rectangle 39">
                <a:extLst>
                  <a:ext uri="{FF2B5EF4-FFF2-40B4-BE49-F238E27FC236}">
                    <a16:creationId xmlns:a16="http://schemas.microsoft.com/office/drawing/2014/main" id="{F68FA0D9-A950-904A-8C76-C700AC0BAFA9}"/>
                  </a:ext>
                </a:extLst>
              </p:cNvPr>
              <p:cNvSpPr/>
              <p:nvPr/>
            </p:nvSpPr>
            <p:spPr>
              <a:xfrm>
                <a:off x="15175387" y="8739806"/>
                <a:ext cx="4173458"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Couple communication and </a:t>
                </a:r>
                <a:r>
                  <a:rPr lang="en-US" sz="3200" dirty="0" err="1">
                    <a:solidFill>
                      <a:srgbClr val="FFFFFF"/>
                    </a:solidFill>
                    <a:latin typeface="Gill Sans MT" panose="020B0502020104020203" pitchFamily="34" charset="77"/>
                    <a:ea typeface="Gill Sans"/>
                    <a:cs typeface="Gill Sans"/>
                    <a:sym typeface="Gill Sans"/>
                  </a:rPr>
                  <a:t>decisionmaking</a:t>
                </a:r>
                <a:endParaRPr lang="en-US" sz="3200" dirty="0">
                  <a:solidFill>
                    <a:srgbClr val="FFFFFF"/>
                  </a:solidFill>
                  <a:latin typeface="Gill Sans MT" panose="020B0502020104020203" pitchFamily="34" charset="77"/>
                  <a:ea typeface="Gill Sans"/>
                  <a:cs typeface="Gill Sans"/>
                  <a:sym typeface="Gill Sans"/>
                </a:endParaRPr>
              </a:p>
            </p:txBody>
          </p:sp>
          <p:sp>
            <p:nvSpPr>
              <p:cNvPr id="41" name="Rectangle 40">
                <a:extLst>
                  <a:ext uri="{FF2B5EF4-FFF2-40B4-BE49-F238E27FC236}">
                    <a16:creationId xmlns:a16="http://schemas.microsoft.com/office/drawing/2014/main" id="{84395FF7-075C-9343-B50E-974AD0679895}"/>
                  </a:ext>
                </a:extLst>
              </p:cNvPr>
              <p:cNvSpPr/>
              <p:nvPr/>
            </p:nvSpPr>
            <p:spPr>
              <a:xfrm>
                <a:off x="9965580" y="8739806"/>
                <a:ext cx="4846884"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Women’s participation in community </a:t>
                </a:r>
                <a:r>
                  <a:rPr lang="en-US" sz="3200" dirty="0" err="1">
                    <a:solidFill>
                      <a:srgbClr val="FFFFFF"/>
                    </a:solidFill>
                    <a:latin typeface="Gill Sans MT" panose="020B0502020104020203" pitchFamily="34" charset="77"/>
                    <a:ea typeface="Gill Sans"/>
                    <a:cs typeface="Gill Sans"/>
                    <a:sym typeface="Gill Sans"/>
                  </a:rPr>
                  <a:t>decisionmaking</a:t>
                </a:r>
                <a:endParaRPr lang="en-US" sz="3200" dirty="0">
                  <a:solidFill>
                    <a:srgbClr val="FFFFFF"/>
                  </a:solidFill>
                  <a:latin typeface="Gill Sans MT" panose="020B0502020104020203" pitchFamily="34" charset="77"/>
                  <a:ea typeface="Gill Sans"/>
                  <a:cs typeface="Gill Sans"/>
                  <a:sym typeface="Gill Sans"/>
                </a:endParaRPr>
              </a:p>
            </p:txBody>
          </p:sp>
        </p:grpSp>
      </p:grpSp>
      <p:grpSp>
        <p:nvGrpSpPr>
          <p:cNvPr id="9" name="Group 8">
            <a:extLst>
              <a:ext uri="{FF2B5EF4-FFF2-40B4-BE49-F238E27FC236}">
                <a16:creationId xmlns:a16="http://schemas.microsoft.com/office/drawing/2014/main" id="{EEB3B03B-1627-274C-B3DB-323412D354F0}"/>
              </a:ext>
            </a:extLst>
          </p:cNvPr>
          <p:cNvGrpSpPr/>
          <p:nvPr/>
        </p:nvGrpSpPr>
        <p:grpSpPr>
          <a:xfrm>
            <a:off x="4041184" y="2439249"/>
            <a:ext cx="16404956" cy="2818052"/>
            <a:chOff x="4041184" y="2602671"/>
            <a:chExt cx="16404956" cy="2818052"/>
          </a:xfrm>
        </p:grpSpPr>
        <p:sp>
          <p:nvSpPr>
            <p:cNvPr id="68" name="Freeform 67">
              <a:extLst>
                <a:ext uri="{FF2B5EF4-FFF2-40B4-BE49-F238E27FC236}">
                  <a16:creationId xmlns:a16="http://schemas.microsoft.com/office/drawing/2014/main" id="{B6423140-9E80-8C48-B52A-489CC1AB7624}"/>
                </a:ext>
              </a:extLst>
            </p:cNvPr>
            <p:cNvSpPr/>
            <p:nvPr/>
          </p:nvSpPr>
          <p:spPr>
            <a:xfrm>
              <a:off x="4041184" y="2602671"/>
              <a:ext cx="16404956" cy="2818052"/>
            </a:xfrm>
            <a:custGeom>
              <a:avLst/>
              <a:gdLst>
                <a:gd name="connsiteX0" fmla="*/ 490789 w 20566252"/>
                <a:gd name="connsiteY0" fmla="*/ 0 h 3268286"/>
                <a:gd name="connsiteX1" fmla="*/ 20075464 w 20566252"/>
                <a:gd name="connsiteY1" fmla="*/ 0 h 3268286"/>
                <a:gd name="connsiteX2" fmla="*/ 20566252 w 20566252"/>
                <a:gd name="connsiteY2" fmla="*/ 490789 h 3268286"/>
                <a:gd name="connsiteX3" fmla="*/ 20566252 w 20566252"/>
                <a:gd name="connsiteY3" fmla="*/ 2453889 h 3268286"/>
                <a:gd name="connsiteX4" fmla="*/ 20075464 w 20566252"/>
                <a:gd name="connsiteY4" fmla="*/ 2944678 h 3268286"/>
                <a:gd name="connsiteX5" fmla="*/ 11068579 w 20566252"/>
                <a:gd name="connsiteY5" fmla="*/ 2944678 h 3268286"/>
                <a:gd name="connsiteX6" fmla="*/ 10438108 w 20566252"/>
                <a:gd name="connsiteY6" fmla="*/ 3268286 h 3268286"/>
                <a:gd name="connsiteX7" fmla="*/ 9807637 w 20566252"/>
                <a:gd name="connsiteY7" fmla="*/ 2944678 h 3268286"/>
                <a:gd name="connsiteX8" fmla="*/ 490789 w 20566252"/>
                <a:gd name="connsiteY8" fmla="*/ 2944678 h 3268286"/>
                <a:gd name="connsiteX9" fmla="*/ 0 w 20566252"/>
                <a:gd name="connsiteY9" fmla="*/ 2453889 h 3268286"/>
                <a:gd name="connsiteX10" fmla="*/ 0 w 20566252"/>
                <a:gd name="connsiteY10" fmla="*/ 490789 h 3268286"/>
                <a:gd name="connsiteX11" fmla="*/ 490789 w 20566252"/>
                <a:gd name="connsiteY11" fmla="*/ 0 h 32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66252" h="3268286">
                  <a:moveTo>
                    <a:pt x="490789" y="0"/>
                  </a:moveTo>
                  <a:lnTo>
                    <a:pt x="20075464" y="0"/>
                  </a:lnTo>
                  <a:cubicBezTo>
                    <a:pt x="20346518" y="0"/>
                    <a:pt x="20566252" y="219734"/>
                    <a:pt x="20566252" y="490789"/>
                  </a:cubicBezTo>
                  <a:lnTo>
                    <a:pt x="20566252" y="2453889"/>
                  </a:lnTo>
                  <a:cubicBezTo>
                    <a:pt x="20566252" y="2724944"/>
                    <a:pt x="20346518" y="2944678"/>
                    <a:pt x="20075464" y="2944678"/>
                  </a:cubicBezTo>
                  <a:lnTo>
                    <a:pt x="11068579" y="2944678"/>
                  </a:lnTo>
                  <a:lnTo>
                    <a:pt x="10438108" y="3268286"/>
                  </a:lnTo>
                  <a:lnTo>
                    <a:pt x="9807637" y="2944678"/>
                  </a:lnTo>
                  <a:lnTo>
                    <a:pt x="490789" y="2944678"/>
                  </a:lnTo>
                  <a:cubicBezTo>
                    <a:pt x="219734" y="2944678"/>
                    <a:pt x="0" y="2724944"/>
                    <a:pt x="0" y="2453889"/>
                  </a:cubicBezTo>
                  <a:lnTo>
                    <a:pt x="0" y="490789"/>
                  </a:lnTo>
                  <a:cubicBezTo>
                    <a:pt x="0" y="219734"/>
                    <a:pt x="219734" y="0"/>
                    <a:pt x="490789" y="0"/>
                  </a:cubicBezTo>
                  <a:close/>
                </a:path>
              </a:pathLst>
            </a:custGeom>
            <a:solidFill>
              <a:srgbClr val="00C07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700" dirty="0">
                <a:latin typeface="Gill Sans MT" panose="020B0502020104020203" pitchFamily="34" charset="77"/>
              </a:endParaRPr>
            </a:p>
          </p:txBody>
        </p:sp>
        <p:grpSp>
          <p:nvGrpSpPr>
            <p:cNvPr id="7" name="Group 6">
              <a:extLst>
                <a:ext uri="{FF2B5EF4-FFF2-40B4-BE49-F238E27FC236}">
                  <a16:creationId xmlns:a16="http://schemas.microsoft.com/office/drawing/2014/main" id="{649D9066-C910-DB41-B347-AA987B634B8A}"/>
                </a:ext>
              </a:extLst>
            </p:cNvPr>
            <p:cNvGrpSpPr/>
            <p:nvPr/>
          </p:nvGrpSpPr>
          <p:grpSpPr>
            <a:xfrm>
              <a:off x="4688488" y="2887806"/>
              <a:ext cx="15110348" cy="1890830"/>
              <a:chOff x="4688488" y="2887806"/>
              <a:chExt cx="15110348" cy="1890830"/>
            </a:xfrm>
          </p:grpSpPr>
          <p:sp>
            <p:nvSpPr>
              <p:cNvPr id="33" name="Google Shape;864;p8">
                <a:extLst>
                  <a:ext uri="{FF2B5EF4-FFF2-40B4-BE49-F238E27FC236}">
                    <a16:creationId xmlns:a16="http://schemas.microsoft.com/office/drawing/2014/main" id="{B32841FF-6200-2341-A1DE-9558C7E721D4}"/>
                  </a:ext>
                </a:extLst>
              </p:cNvPr>
              <p:cNvSpPr txBox="1"/>
              <p:nvPr/>
            </p:nvSpPr>
            <p:spPr>
              <a:xfrm>
                <a:off x="7898430" y="2887806"/>
                <a:ext cx="8690464" cy="707846"/>
              </a:xfrm>
              <a:prstGeom prst="rect">
                <a:avLst/>
              </a:prstGeom>
              <a:noFill/>
              <a:ln>
                <a:noFill/>
              </a:ln>
            </p:spPr>
            <p:txBody>
              <a:bodyPr spcFirstLastPara="1" wrap="square" lIns="91426" tIns="45700" rIns="91426" bIns="45700" anchor="t" anchorCtr="0">
                <a:noAutofit/>
              </a:bodyPr>
              <a:lstStyle/>
              <a:p>
                <a:pPr lvl="0"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OUTCOMES </a:t>
                </a:r>
              </a:p>
            </p:txBody>
          </p:sp>
          <p:grpSp>
            <p:nvGrpSpPr>
              <p:cNvPr id="4" name="Group 3">
                <a:extLst>
                  <a:ext uri="{FF2B5EF4-FFF2-40B4-BE49-F238E27FC236}">
                    <a16:creationId xmlns:a16="http://schemas.microsoft.com/office/drawing/2014/main" id="{155B1DFC-0C02-8941-BDC9-C42D79B44C8D}"/>
                  </a:ext>
                </a:extLst>
              </p:cNvPr>
              <p:cNvGrpSpPr/>
              <p:nvPr/>
            </p:nvGrpSpPr>
            <p:grpSpPr>
              <a:xfrm>
                <a:off x="4688488" y="3799907"/>
                <a:ext cx="15110348" cy="978729"/>
                <a:chOff x="4465299" y="11915266"/>
                <a:chExt cx="15110348" cy="978729"/>
              </a:xfrm>
            </p:grpSpPr>
            <p:sp>
              <p:nvSpPr>
                <p:cNvPr id="42" name="Rectangle 41">
                  <a:extLst>
                    <a:ext uri="{FF2B5EF4-FFF2-40B4-BE49-F238E27FC236}">
                      <a16:creationId xmlns:a16="http://schemas.microsoft.com/office/drawing/2014/main" id="{2441BD08-830A-B147-8FD2-48B40F5F0966}"/>
                    </a:ext>
                  </a:extLst>
                </p:cNvPr>
                <p:cNvSpPr/>
                <p:nvPr/>
              </p:nvSpPr>
              <p:spPr>
                <a:xfrm>
                  <a:off x="4465299" y="11915267"/>
                  <a:ext cx="1151277" cy="535531"/>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Wash</a:t>
                  </a:r>
                  <a:endParaRPr lang="en-US" sz="3200" dirty="0">
                    <a:solidFill>
                      <a:srgbClr val="FFFFFF"/>
                    </a:solidFill>
                    <a:latin typeface="Gill Sans MT" panose="020B0502020104020203" pitchFamily="34" charset="77"/>
                  </a:endParaRPr>
                </a:p>
              </p:txBody>
            </p:sp>
            <p:sp>
              <p:nvSpPr>
                <p:cNvPr id="43" name="Rectangle 42">
                  <a:extLst>
                    <a:ext uri="{FF2B5EF4-FFF2-40B4-BE49-F238E27FC236}">
                      <a16:creationId xmlns:a16="http://schemas.microsoft.com/office/drawing/2014/main" id="{AACE080C-CD07-8D4B-A0FA-D57E23DFD774}"/>
                    </a:ext>
                  </a:extLst>
                </p:cNvPr>
                <p:cNvSpPr/>
                <p:nvPr/>
              </p:nvSpPr>
              <p:spPr>
                <a:xfrm>
                  <a:off x="14788886" y="11915266"/>
                  <a:ext cx="2393448"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Livelihoods</a:t>
                  </a:r>
                </a:p>
              </p:txBody>
            </p:sp>
            <p:sp>
              <p:nvSpPr>
                <p:cNvPr id="44" name="Rectangle 43">
                  <a:extLst>
                    <a:ext uri="{FF2B5EF4-FFF2-40B4-BE49-F238E27FC236}">
                      <a16:creationId xmlns:a16="http://schemas.microsoft.com/office/drawing/2014/main" id="{2A24EA8F-9232-DE43-8910-215DEA3F4171}"/>
                    </a:ext>
                  </a:extLst>
                </p:cNvPr>
                <p:cNvSpPr/>
                <p:nvPr/>
              </p:nvSpPr>
              <p:spPr>
                <a:xfrm>
                  <a:off x="8159651" y="11915267"/>
                  <a:ext cx="2014946"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Education </a:t>
                  </a:r>
                </a:p>
              </p:txBody>
            </p:sp>
            <p:sp>
              <p:nvSpPr>
                <p:cNvPr id="45" name="Rectangle 44">
                  <a:extLst>
                    <a:ext uri="{FF2B5EF4-FFF2-40B4-BE49-F238E27FC236}">
                      <a16:creationId xmlns:a16="http://schemas.microsoft.com/office/drawing/2014/main" id="{7B5083BE-3625-6640-B8AE-87A73B2316AC}"/>
                    </a:ext>
                  </a:extLst>
                </p:cNvPr>
                <p:cNvSpPr/>
                <p:nvPr/>
              </p:nvSpPr>
              <p:spPr>
                <a:xfrm>
                  <a:off x="6263035" y="11915266"/>
                  <a:ext cx="1495786"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Health</a:t>
                  </a:r>
                </a:p>
              </p:txBody>
            </p:sp>
            <p:sp>
              <p:nvSpPr>
                <p:cNvPr id="46" name="Rectangle 45">
                  <a:extLst>
                    <a:ext uri="{FF2B5EF4-FFF2-40B4-BE49-F238E27FC236}">
                      <a16:creationId xmlns:a16="http://schemas.microsoft.com/office/drawing/2014/main" id="{261D135F-A984-6F45-85EB-05608C1B8F67}"/>
                    </a:ext>
                  </a:extLst>
                </p:cNvPr>
                <p:cNvSpPr/>
                <p:nvPr/>
              </p:nvSpPr>
              <p:spPr>
                <a:xfrm>
                  <a:off x="17455013" y="11915267"/>
                  <a:ext cx="2120634"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Nutrition </a:t>
                  </a:r>
                </a:p>
              </p:txBody>
            </p:sp>
            <p:sp>
              <p:nvSpPr>
                <p:cNvPr id="47" name="Rectangle 46">
                  <a:extLst>
                    <a:ext uri="{FF2B5EF4-FFF2-40B4-BE49-F238E27FC236}">
                      <a16:creationId xmlns:a16="http://schemas.microsoft.com/office/drawing/2014/main" id="{3777FB4C-8590-4D4C-AB74-1CC9AE94B305}"/>
                    </a:ext>
                  </a:extLst>
                </p:cNvPr>
                <p:cNvSpPr/>
                <p:nvPr/>
              </p:nvSpPr>
              <p:spPr>
                <a:xfrm>
                  <a:off x="10394347" y="11915266"/>
                  <a:ext cx="4336238"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Healthy timing and spacing of pregnancy</a:t>
                  </a:r>
                </a:p>
              </p:txBody>
            </p:sp>
          </p:grpSp>
        </p:grpSp>
      </p:grpSp>
      <p:grpSp>
        <p:nvGrpSpPr>
          <p:cNvPr id="8" name="Group 7">
            <a:extLst>
              <a:ext uri="{FF2B5EF4-FFF2-40B4-BE49-F238E27FC236}">
                <a16:creationId xmlns:a16="http://schemas.microsoft.com/office/drawing/2014/main" id="{52C61F76-AB5F-B74C-ACE4-4DA444AAD1AE}"/>
              </a:ext>
            </a:extLst>
          </p:cNvPr>
          <p:cNvGrpSpPr/>
          <p:nvPr/>
        </p:nvGrpSpPr>
        <p:grpSpPr>
          <a:xfrm>
            <a:off x="1175675" y="9027682"/>
            <a:ext cx="22226767" cy="4146189"/>
            <a:chOff x="1175675" y="8830349"/>
            <a:chExt cx="22226767" cy="4146189"/>
          </a:xfrm>
        </p:grpSpPr>
        <p:sp>
          <p:nvSpPr>
            <p:cNvPr id="67" name="Rounded Rectangle 66">
              <a:extLst>
                <a:ext uri="{FF2B5EF4-FFF2-40B4-BE49-F238E27FC236}">
                  <a16:creationId xmlns:a16="http://schemas.microsoft.com/office/drawing/2014/main" id="{26E72975-6AA2-6148-A939-5F047762C0C7}"/>
                </a:ext>
              </a:extLst>
            </p:cNvPr>
            <p:cNvSpPr/>
            <p:nvPr/>
          </p:nvSpPr>
          <p:spPr>
            <a:xfrm>
              <a:off x="1175675" y="8830349"/>
              <a:ext cx="22226767" cy="4146189"/>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23" name="Google Shape;864;p8">
              <a:extLst>
                <a:ext uri="{FF2B5EF4-FFF2-40B4-BE49-F238E27FC236}">
                  <a16:creationId xmlns:a16="http://schemas.microsoft.com/office/drawing/2014/main" id="{050C47F9-6974-F744-8FEE-7F5A698756A9}"/>
                </a:ext>
              </a:extLst>
            </p:cNvPr>
            <p:cNvSpPr txBox="1"/>
            <p:nvPr/>
          </p:nvSpPr>
          <p:spPr>
            <a:xfrm>
              <a:off x="9886839" y="9007269"/>
              <a:ext cx="4713646" cy="707846"/>
            </a:xfrm>
            <a:prstGeom prst="rect">
              <a:avLst/>
            </a:prstGeom>
            <a:noFill/>
            <a:ln>
              <a:noFill/>
            </a:ln>
          </p:spPr>
          <p:txBody>
            <a:bodyPr spcFirstLastPara="1" wrap="square" lIns="91426" tIns="45700" rIns="91426" bIns="45700" anchor="t" anchorCtr="0">
              <a:noAutofit/>
            </a:bodyPr>
            <a:lstStyle/>
            <a:p>
              <a:pPr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NORMS </a:t>
              </a:r>
              <a:endParaRPr sz="700" dirty="0">
                <a:solidFill>
                  <a:srgbClr val="FFFFFF"/>
                </a:solidFill>
                <a:latin typeface="Gill Sans MT" panose="020B0502020104020203" pitchFamily="34" charset="77"/>
              </a:endParaRPr>
            </a:p>
          </p:txBody>
        </p:sp>
        <p:grpSp>
          <p:nvGrpSpPr>
            <p:cNvPr id="6" name="Group 5">
              <a:extLst>
                <a:ext uri="{FF2B5EF4-FFF2-40B4-BE49-F238E27FC236}">
                  <a16:creationId xmlns:a16="http://schemas.microsoft.com/office/drawing/2014/main" id="{FB13BE2C-698D-A240-9F73-82B2D5200AF2}"/>
                </a:ext>
              </a:extLst>
            </p:cNvPr>
            <p:cNvGrpSpPr/>
            <p:nvPr/>
          </p:nvGrpSpPr>
          <p:grpSpPr>
            <a:xfrm>
              <a:off x="1960972" y="9778168"/>
              <a:ext cx="20565380" cy="2808934"/>
              <a:chOff x="2046648" y="3563666"/>
              <a:chExt cx="20565380" cy="2808934"/>
            </a:xfrm>
          </p:grpSpPr>
          <p:sp>
            <p:nvSpPr>
              <p:cNvPr id="24" name="Rectangle 23">
                <a:extLst>
                  <a:ext uri="{FF2B5EF4-FFF2-40B4-BE49-F238E27FC236}">
                    <a16:creationId xmlns:a16="http://schemas.microsoft.com/office/drawing/2014/main" id="{284F4DA0-619E-FE48-B102-50F272EFAC02}"/>
                  </a:ext>
                </a:extLst>
              </p:cNvPr>
              <p:cNvSpPr/>
              <p:nvPr/>
            </p:nvSpPr>
            <p:spPr>
              <a:xfrm>
                <a:off x="2046648" y="4950673"/>
                <a:ext cx="1808507"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Girls’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education</a:t>
                </a:r>
                <a:endParaRPr lang="en-US" sz="3200" dirty="0">
                  <a:solidFill>
                    <a:srgbClr val="FFFFFF"/>
                  </a:solidFill>
                  <a:latin typeface="Gill Sans MT" panose="020B0502020104020203" pitchFamily="34" charset="77"/>
                </a:endParaRPr>
              </a:p>
            </p:txBody>
          </p:sp>
          <p:sp>
            <p:nvSpPr>
              <p:cNvPr id="25" name="Rectangle 24">
                <a:extLst>
                  <a:ext uri="{FF2B5EF4-FFF2-40B4-BE49-F238E27FC236}">
                    <a16:creationId xmlns:a16="http://schemas.microsoft.com/office/drawing/2014/main" id="{E0B51DC4-201D-EB4E-ACE4-71CF92D5E22A}"/>
                  </a:ext>
                </a:extLst>
              </p:cNvPr>
              <p:cNvSpPr/>
              <p:nvPr/>
            </p:nvSpPr>
            <p:spPr>
              <a:xfrm>
                <a:off x="4283602" y="4950673"/>
                <a:ext cx="1822935"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Family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formation</a:t>
                </a:r>
              </a:p>
            </p:txBody>
          </p:sp>
          <p:sp>
            <p:nvSpPr>
              <p:cNvPr id="26" name="Rectangle 25">
                <a:extLst>
                  <a:ext uri="{FF2B5EF4-FFF2-40B4-BE49-F238E27FC236}">
                    <a16:creationId xmlns:a16="http://schemas.microsoft.com/office/drawing/2014/main" id="{52940295-5DED-E44B-B7A3-90ED8AC5B01E}"/>
                  </a:ext>
                </a:extLst>
              </p:cNvPr>
              <p:cNvSpPr/>
              <p:nvPr/>
            </p:nvSpPr>
            <p:spPr>
              <a:xfrm>
                <a:off x="6534985" y="4950673"/>
                <a:ext cx="2653290"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Gender-based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violence</a:t>
                </a:r>
              </a:p>
            </p:txBody>
          </p:sp>
          <p:sp>
            <p:nvSpPr>
              <p:cNvPr id="27" name="Rectangle 26">
                <a:extLst>
                  <a:ext uri="{FF2B5EF4-FFF2-40B4-BE49-F238E27FC236}">
                    <a16:creationId xmlns:a16="http://schemas.microsoft.com/office/drawing/2014/main" id="{5647E0F3-BC04-9D4B-B5FE-CE94F7574545}"/>
                  </a:ext>
                </a:extLst>
              </p:cNvPr>
              <p:cNvSpPr/>
              <p:nvPr/>
            </p:nvSpPr>
            <p:spPr>
              <a:xfrm>
                <a:off x="9616720" y="4950672"/>
                <a:ext cx="4159792" cy="1421928"/>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Masculine ideologies </a:t>
                </a:r>
                <a:r>
                  <a:rPr lang="en-US" sz="3200" dirty="0">
                    <a:solidFill>
                      <a:srgbClr val="FFFFFF"/>
                    </a:solidFill>
                    <a:latin typeface="Gill Sans MT" panose="020B0502020104020203" pitchFamily="34" charset="77"/>
                    <a:cs typeface="Gill Sans Light" panose="020B0302020104020203" pitchFamily="34" charset="-79"/>
                    <a:sym typeface="Gill Sans"/>
                  </a:rPr>
                  <a:t>(authority, virility, son preference, paternity)</a:t>
                </a:r>
              </a:p>
            </p:txBody>
          </p:sp>
          <p:sp>
            <p:nvSpPr>
              <p:cNvPr id="28" name="Rectangle 27">
                <a:extLst>
                  <a:ext uri="{FF2B5EF4-FFF2-40B4-BE49-F238E27FC236}">
                    <a16:creationId xmlns:a16="http://schemas.microsoft.com/office/drawing/2014/main" id="{CAE2D3E6-45EB-874D-A6A9-2CCD24D7E162}"/>
                  </a:ext>
                </a:extLst>
              </p:cNvPr>
              <p:cNvSpPr/>
              <p:nvPr/>
            </p:nvSpPr>
            <p:spPr>
              <a:xfrm>
                <a:off x="14204961" y="4950672"/>
                <a:ext cx="3818830" cy="1421928"/>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Feminine ideologies </a:t>
                </a:r>
                <a:br>
                  <a:rPr lang="en-US" sz="3200" dirty="0">
                    <a:solidFill>
                      <a:srgbClr val="FFFFFF"/>
                    </a:solidFill>
                    <a:latin typeface="Gill Sans MT" panose="020B0502020104020203" pitchFamily="34" charset="77"/>
                    <a:ea typeface="Gill Sans"/>
                    <a:cs typeface="Gill Sans"/>
                    <a:sym typeface="Gill Sans"/>
                  </a:rPr>
                </a:br>
                <a: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t>(purity, chastity, </a:t>
                </a:r>
                <a:b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br>
                <a: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t>obedience, humility)</a:t>
                </a:r>
              </a:p>
            </p:txBody>
          </p:sp>
          <p:sp>
            <p:nvSpPr>
              <p:cNvPr id="29" name="Rectangle 28">
                <a:extLst>
                  <a:ext uri="{FF2B5EF4-FFF2-40B4-BE49-F238E27FC236}">
                    <a16:creationId xmlns:a16="http://schemas.microsoft.com/office/drawing/2014/main" id="{868C9B5E-71D3-404A-BF4B-3C140175EFC4}"/>
                  </a:ext>
                </a:extLst>
              </p:cNvPr>
              <p:cNvSpPr/>
              <p:nvPr/>
            </p:nvSpPr>
            <p:spPr>
              <a:xfrm>
                <a:off x="18452236" y="4950672"/>
                <a:ext cx="4159792"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Power hierarchies </a:t>
                </a:r>
                <a:r>
                  <a:rPr lang="en-US" sz="3200" dirty="0">
                    <a:solidFill>
                      <a:srgbClr val="FFFFFF"/>
                    </a:solidFill>
                    <a:latin typeface="Gill Sans MT" panose="020B0502020104020203" pitchFamily="34" charset="77"/>
                    <a:cs typeface="Gill Sans Light" panose="020B0302020104020203" pitchFamily="34" charset="-79"/>
                    <a:sym typeface="Gill Sans"/>
                  </a:rPr>
                  <a:t>related to social group </a:t>
                </a:r>
              </a:p>
            </p:txBody>
          </p:sp>
          <p:pic>
            <p:nvPicPr>
              <p:cNvPr id="48" name="Picture 47">
                <a:extLst>
                  <a:ext uri="{FF2B5EF4-FFF2-40B4-BE49-F238E27FC236}">
                    <a16:creationId xmlns:a16="http://schemas.microsoft.com/office/drawing/2014/main" id="{7F3BD310-4E4A-4145-BEB3-7CA5521C5064}"/>
                  </a:ext>
                </a:extLst>
              </p:cNvPr>
              <p:cNvPicPr>
                <a:picLocks/>
              </p:cNvPicPr>
              <p:nvPr/>
            </p:nvPicPr>
            <p:blipFill>
              <a:blip r:embed="rId4"/>
              <a:stretch>
                <a:fillRect/>
              </a:stretch>
            </p:blipFill>
            <p:spPr>
              <a:xfrm>
                <a:off x="2453830" y="3797169"/>
                <a:ext cx="994142" cy="994142"/>
              </a:xfrm>
              <a:prstGeom prst="rect">
                <a:avLst/>
              </a:prstGeom>
            </p:spPr>
          </p:pic>
          <p:pic>
            <p:nvPicPr>
              <p:cNvPr id="49" name="Picture 48">
                <a:extLst>
                  <a:ext uri="{FF2B5EF4-FFF2-40B4-BE49-F238E27FC236}">
                    <a16:creationId xmlns:a16="http://schemas.microsoft.com/office/drawing/2014/main" id="{B0DE1533-4CED-8F4E-9187-DCDF876EFB47}"/>
                  </a:ext>
                </a:extLst>
              </p:cNvPr>
              <p:cNvPicPr>
                <a:picLocks/>
              </p:cNvPicPr>
              <p:nvPr/>
            </p:nvPicPr>
            <p:blipFill>
              <a:blip r:embed="rId5"/>
              <a:stretch>
                <a:fillRect/>
              </a:stretch>
            </p:blipFill>
            <p:spPr>
              <a:xfrm>
                <a:off x="4658816" y="3712187"/>
                <a:ext cx="1072506" cy="1072506"/>
              </a:xfrm>
              <a:prstGeom prst="rect">
                <a:avLst/>
              </a:prstGeom>
            </p:spPr>
          </p:pic>
          <p:pic>
            <p:nvPicPr>
              <p:cNvPr id="50" name="Picture 49">
                <a:extLst>
                  <a:ext uri="{FF2B5EF4-FFF2-40B4-BE49-F238E27FC236}">
                    <a16:creationId xmlns:a16="http://schemas.microsoft.com/office/drawing/2014/main" id="{72327382-E793-FF4B-975D-99D67D10B67C}"/>
                  </a:ext>
                </a:extLst>
              </p:cNvPr>
              <p:cNvPicPr>
                <a:picLocks/>
              </p:cNvPicPr>
              <p:nvPr/>
            </p:nvPicPr>
            <p:blipFill>
              <a:blip r:embed="rId6"/>
              <a:stretch>
                <a:fillRect/>
              </a:stretch>
            </p:blipFill>
            <p:spPr>
              <a:xfrm>
                <a:off x="7298992" y="3563666"/>
                <a:ext cx="1125276" cy="1125276"/>
              </a:xfrm>
              <a:prstGeom prst="rect">
                <a:avLst/>
              </a:prstGeom>
            </p:spPr>
          </p:pic>
          <p:pic>
            <p:nvPicPr>
              <p:cNvPr id="51" name="Picture 50">
                <a:extLst>
                  <a:ext uri="{FF2B5EF4-FFF2-40B4-BE49-F238E27FC236}">
                    <a16:creationId xmlns:a16="http://schemas.microsoft.com/office/drawing/2014/main" id="{8EE33079-F54E-304F-BA07-D99515B5815B}"/>
                  </a:ext>
                </a:extLst>
              </p:cNvPr>
              <p:cNvPicPr>
                <a:picLocks/>
              </p:cNvPicPr>
              <p:nvPr/>
            </p:nvPicPr>
            <p:blipFill>
              <a:blip r:embed="rId7"/>
              <a:stretch>
                <a:fillRect/>
              </a:stretch>
            </p:blipFill>
            <p:spPr>
              <a:xfrm>
                <a:off x="11172881" y="3820707"/>
                <a:ext cx="1047470" cy="1047470"/>
              </a:xfrm>
              <a:prstGeom prst="rect">
                <a:avLst/>
              </a:prstGeom>
            </p:spPr>
          </p:pic>
          <p:pic>
            <p:nvPicPr>
              <p:cNvPr id="52" name="Picture 51">
                <a:extLst>
                  <a:ext uri="{FF2B5EF4-FFF2-40B4-BE49-F238E27FC236}">
                    <a16:creationId xmlns:a16="http://schemas.microsoft.com/office/drawing/2014/main" id="{61DE9186-9724-5A4A-8A9F-8AE6C7100CBB}"/>
                  </a:ext>
                </a:extLst>
              </p:cNvPr>
              <p:cNvPicPr>
                <a:picLocks/>
              </p:cNvPicPr>
              <p:nvPr/>
            </p:nvPicPr>
            <p:blipFill>
              <a:blip r:embed="rId8"/>
              <a:stretch>
                <a:fillRect/>
              </a:stretch>
            </p:blipFill>
            <p:spPr>
              <a:xfrm>
                <a:off x="15460740" y="3702290"/>
                <a:ext cx="1307272" cy="1307272"/>
              </a:xfrm>
              <a:prstGeom prst="rect">
                <a:avLst/>
              </a:prstGeom>
            </p:spPr>
          </p:pic>
          <p:pic>
            <p:nvPicPr>
              <p:cNvPr id="53" name="Picture 52">
                <a:extLst>
                  <a:ext uri="{FF2B5EF4-FFF2-40B4-BE49-F238E27FC236}">
                    <a16:creationId xmlns:a16="http://schemas.microsoft.com/office/drawing/2014/main" id="{A88D1008-A218-BB40-98FB-566546BFA26E}"/>
                  </a:ext>
                </a:extLst>
              </p:cNvPr>
              <p:cNvPicPr>
                <a:picLocks/>
              </p:cNvPicPr>
              <p:nvPr/>
            </p:nvPicPr>
            <p:blipFill>
              <a:blip r:embed="rId9"/>
              <a:stretch>
                <a:fillRect/>
              </a:stretch>
            </p:blipFill>
            <p:spPr>
              <a:xfrm>
                <a:off x="19977422" y="3770582"/>
                <a:ext cx="1109420" cy="1109420"/>
              </a:xfrm>
              <a:prstGeom prst="rect">
                <a:avLst/>
              </a:prstGeom>
            </p:spPr>
          </p:pic>
        </p:gr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lumMod val="20000"/>
            <a:lumOff val="8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C12B5C-1F69-4F48-930A-96989F4DD328}"/>
              </a:ext>
            </a:extLst>
          </p:cNvPr>
          <p:cNvSpPr>
            <a:spLocks noGrp="1"/>
          </p:cNvSpPr>
          <p:nvPr>
            <p:ph type="title"/>
          </p:nvPr>
        </p:nvSpPr>
        <p:spPr>
          <a:xfrm>
            <a:off x="1701869" y="3386116"/>
            <a:ext cx="20915314" cy="1312428"/>
          </a:xfrm>
        </p:spPr>
        <p:txBody>
          <a:bodyPr>
            <a:noAutofit/>
          </a:bodyPr>
          <a:lstStyle/>
          <a:p>
            <a:r>
              <a:rPr lang="en-US" b="1" dirty="0">
                <a:solidFill>
                  <a:srgbClr val="000000"/>
                </a:solidFill>
              </a:rPr>
              <a:t>Overall Course Objectives</a:t>
            </a:r>
          </a:p>
        </p:txBody>
      </p:sp>
      <p:sp>
        <p:nvSpPr>
          <p:cNvPr id="5" name="Text Placeholder 4">
            <a:extLst>
              <a:ext uri="{FF2B5EF4-FFF2-40B4-BE49-F238E27FC236}">
                <a16:creationId xmlns:a16="http://schemas.microsoft.com/office/drawing/2014/main" id="{9F54E8E6-1410-4741-8D13-FDAB1C143214}"/>
              </a:ext>
            </a:extLst>
          </p:cNvPr>
          <p:cNvSpPr>
            <a:spLocks noGrp="1"/>
          </p:cNvSpPr>
          <p:nvPr>
            <p:ph type="body" idx="1"/>
          </p:nvPr>
        </p:nvSpPr>
        <p:spPr>
          <a:xfrm>
            <a:off x="1701869" y="5177388"/>
            <a:ext cx="20915314" cy="5967412"/>
          </a:xfrm>
          <a:noFill/>
          <a:ln>
            <a:noFill/>
          </a:ln>
        </p:spPr>
        <p:txBody>
          <a:bodyPr>
            <a:noAutofit/>
          </a:bodyPr>
          <a:lstStyle/>
          <a:p>
            <a:pPr marL="742950" indent="-742950" algn="l">
              <a:spcAft>
                <a:spcPts val="2400"/>
              </a:spcAft>
              <a:buFont typeface="+mj-lt"/>
              <a:buAutoNum type="arabicPeriod"/>
            </a:pPr>
            <a:r>
              <a:rPr lang="en-US" sz="4800" dirty="0">
                <a:solidFill>
                  <a:srgbClr val="000000"/>
                </a:solidFill>
              </a:rPr>
              <a:t>Discuss and explore advances in social norms programming, the relation of norms-shifting interventions to behavior change efforts, and the role of social norms in health and other sector programming. </a:t>
            </a:r>
          </a:p>
          <a:p>
            <a:pPr marL="742950" indent="-742950" algn="l">
              <a:spcAft>
                <a:spcPts val="2400"/>
              </a:spcAft>
              <a:buFont typeface="+mj-lt"/>
              <a:buAutoNum type="arabicPeriod"/>
            </a:pPr>
            <a:r>
              <a:rPr lang="en-US" sz="4800" dirty="0">
                <a:solidFill>
                  <a:srgbClr val="000000"/>
                </a:solidFill>
              </a:rPr>
              <a:t>Share design, implementation, and evaluation challenges and solutions for community-based social and behavior change (SBC) projects engaging in, expanding, or planning to expand normative change efforts.</a:t>
            </a:r>
          </a:p>
          <a:p>
            <a:pPr marL="742950" indent="-742950" algn="l">
              <a:spcAft>
                <a:spcPts val="2400"/>
              </a:spcAft>
              <a:buFont typeface="+mj-lt"/>
              <a:buAutoNum type="arabicPeriod"/>
            </a:pPr>
            <a:r>
              <a:rPr lang="en-US" sz="4800" dirty="0">
                <a:solidFill>
                  <a:srgbClr val="000000"/>
                </a:solidFill>
              </a:rPr>
              <a:t>Explore next steps to further collective learning about such promising interventions globally.</a:t>
            </a:r>
          </a:p>
        </p:txBody>
      </p:sp>
      <p:sp>
        <p:nvSpPr>
          <p:cNvPr id="7" name="Text Placeholder 2">
            <a:extLst>
              <a:ext uri="{FF2B5EF4-FFF2-40B4-BE49-F238E27FC236}">
                <a16:creationId xmlns:a16="http://schemas.microsoft.com/office/drawing/2014/main" id="{4018636A-2DED-4002-9ADA-D9853E41BA62}"/>
              </a:ext>
            </a:extLst>
          </p:cNvPr>
          <p:cNvSpPr txBox="1">
            <a:spLocks/>
          </p:cNvSpPr>
          <p:nvPr/>
        </p:nvSpPr>
        <p:spPr>
          <a:xfrm>
            <a:off x="3482715" y="1932378"/>
            <a:ext cx="17418570" cy="638896"/>
          </a:xfrm>
          <a:prstGeom prst="rect">
            <a:avLst/>
          </a:prstGeom>
        </p:spPr>
        <p:txBody>
          <a:bodyPr>
            <a:noAutofit/>
          </a:bodyPr>
          <a:lstStyle>
            <a:lvl1pPr marL="0" marR="0" indent="0" algn="ctr" defTabSz="825500" rtl="0" latinLnBrk="0">
              <a:lnSpc>
                <a:spcPct val="100000"/>
              </a:lnSpc>
              <a:spcBef>
                <a:spcPts val="0"/>
              </a:spcBef>
              <a:spcAft>
                <a:spcPts val="0"/>
              </a:spcAft>
              <a:buClrTx/>
              <a:buSzTx/>
              <a:buFontTx/>
              <a:buNone/>
              <a:tabLst/>
              <a:defRPr sz="3200" b="0" i="0" u="none" strike="noStrike" cap="none" spc="0" baseline="0">
                <a:ln>
                  <a:noFill/>
                </a:ln>
                <a:solidFill>
                  <a:schemeClr val="tx1">
                    <a:lumMod val="20000"/>
                    <a:lumOff val="80000"/>
                  </a:schemeClr>
                </a:solidFill>
                <a:uFillTx/>
                <a:latin typeface="+mj-lt"/>
                <a:ea typeface="PT Sans"/>
                <a:cs typeface="PT Sans"/>
                <a:sym typeface="PT Sans"/>
              </a:defRPr>
            </a:lvl1pPr>
            <a:lvl2pPr marL="0" marR="0" indent="2286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2pPr>
            <a:lvl3pPr marL="0" marR="0" indent="4572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3pPr>
            <a:lvl4pPr marL="0" marR="0" indent="6858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4pPr>
            <a:lvl5pPr marL="0" marR="0" indent="9144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a:defRPr/>
            </a:pPr>
            <a:r>
              <a:rPr lang="en-US" sz="3600" dirty="0">
                <a:solidFill>
                  <a:srgbClr val="000000"/>
                </a:solidFill>
                <a:latin typeface="Gill Sans MT" panose="020B0502020104020203"/>
              </a:rPr>
              <a:t>SHIFTING SOCIAL NORMS AS PART OF SOCIAL AND BEHAVIOR CHANGE </a:t>
            </a:r>
          </a:p>
        </p:txBody>
      </p:sp>
      <p:sp>
        <p:nvSpPr>
          <p:cNvPr id="6" name="Shape 65">
            <a:extLst>
              <a:ext uri="{FF2B5EF4-FFF2-40B4-BE49-F238E27FC236}">
                <a16:creationId xmlns:a16="http://schemas.microsoft.com/office/drawing/2014/main" id="{50DDFCC6-2731-E14E-9ACC-D5990805DA08}"/>
              </a:ext>
            </a:extLst>
          </p:cNvPr>
          <p:cNvSpPr/>
          <p:nvPr/>
        </p:nvSpPr>
        <p:spPr>
          <a:xfrm>
            <a:off x="9878290" y="2907273"/>
            <a:ext cx="4572000" cy="2"/>
          </a:xfrm>
          <a:prstGeom prst="line">
            <a:avLst/>
          </a:prstGeom>
          <a:ln w="28575">
            <a:solidFill>
              <a:schemeClr val="accent2"/>
            </a:solidFill>
            <a:miter lim="400000"/>
          </a:ln>
        </p:spPr>
        <p:txBody>
          <a:bodyPr lIns="38100" tIns="38100" rIns="38100" bIns="38100" anchor="ctr">
            <a:noAutofit/>
          </a:bodyPr>
          <a:lstStyle/>
          <a:p>
            <a:pPr algn="ctr">
              <a:defRPr sz="3000">
                <a:solidFill>
                  <a:srgbClr val="000000"/>
                </a:solidFill>
                <a:latin typeface="Helvetica Light"/>
                <a:ea typeface="Helvetica Light"/>
                <a:cs typeface="Helvetica Light"/>
                <a:sym typeface="Helvetica Light"/>
              </a:defRPr>
            </a:pPr>
            <a:endParaRPr sz="3000"/>
          </a:p>
        </p:txBody>
      </p:sp>
    </p:spTree>
    <p:custDataLst>
      <p:tags r:id="rId1"/>
    </p:custDataLst>
    <p:extLst>
      <p:ext uri="{BB962C8B-B14F-4D97-AF65-F5344CB8AC3E}">
        <p14:creationId xmlns:p14="http://schemas.microsoft.com/office/powerpoint/2010/main" val="1062086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879"/>
        <p:cNvGrpSpPr/>
        <p:nvPr/>
      </p:nvGrpSpPr>
      <p:grpSpPr>
        <a:xfrm>
          <a:off x="0" y="0"/>
          <a:ext cx="0" cy="0"/>
          <a:chOff x="0" y="0"/>
          <a:chExt cx="0" cy="0"/>
        </a:xfrm>
      </p:grpSpPr>
      <p:sp>
        <p:nvSpPr>
          <p:cNvPr id="881" name="Google Shape;881;p10"/>
          <p:cNvSpPr txBox="1">
            <a:spLocks noGrp="1"/>
          </p:cNvSpPr>
          <p:nvPr>
            <p:ph type="title"/>
          </p:nvPr>
        </p:nvSpPr>
        <p:spPr>
          <a:xfrm>
            <a:off x="9719429" y="1959433"/>
            <a:ext cx="13296245" cy="3804057"/>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What Is the Difference Between a Norm and an Attitude or Belief?</a:t>
            </a:r>
            <a:endParaRPr b="1" dirty="0">
              <a:solidFill>
                <a:srgbClr val="000000"/>
              </a:solidFill>
            </a:endParaRPr>
          </a:p>
        </p:txBody>
      </p:sp>
      <p:sp>
        <p:nvSpPr>
          <p:cNvPr id="882" name="Google Shape;882;p10"/>
          <p:cNvSpPr txBox="1">
            <a:spLocks noGrp="1"/>
          </p:cNvSpPr>
          <p:nvPr>
            <p:ph type="body" idx="1"/>
          </p:nvPr>
        </p:nvSpPr>
        <p:spPr>
          <a:xfrm>
            <a:off x="9719429" y="5763490"/>
            <a:ext cx="12641807" cy="6919912"/>
          </a:xfrm>
          <a:prstGeom prst="rect">
            <a:avLst/>
          </a:prstGeom>
          <a:noFill/>
          <a:ln>
            <a:noFill/>
          </a:ln>
        </p:spPr>
        <p:txBody>
          <a:bodyPr spcFirstLastPara="1" wrap="square" lIns="91426" tIns="45700" rIns="91426" bIns="45700" anchor="t" anchorCtr="0">
            <a:noAutofit/>
          </a:bodyPr>
          <a:lstStyle/>
          <a:p>
            <a:pPr marL="571500" indent="-571500" algn="l">
              <a:lnSpc>
                <a:spcPct val="90000"/>
              </a:lnSpc>
              <a:spcAft>
                <a:spcPts val="2400"/>
              </a:spcAft>
              <a:buClr>
                <a:srgbClr val="000000"/>
              </a:buClr>
            </a:pPr>
            <a:r>
              <a:rPr lang="en-US" sz="4800" dirty="0">
                <a:solidFill>
                  <a:srgbClr val="000000"/>
                </a:solidFill>
              </a:rPr>
              <a:t>Attitudes and beliefs are personal and are individual and internally motivated.</a:t>
            </a:r>
            <a:endParaRPr sz="4800" dirty="0">
              <a:solidFill>
                <a:srgbClr val="000000"/>
              </a:solidFill>
            </a:endParaRPr>
          </a:p>
          <a:p>
            <a:pPr marL="571500" indent="-571500" algn="l">
              <a:lnSpc>
                <a:spcPct val="90000"/>
              </a:lnSpc>
              <a:spcAft>
                <a:spcPts val="2400"/>
              </a:spcAft>
              <a:buClr>
                <a:srgbClr val="000000"/>
              </a:buClr>
            </a:pPr>
            <a:r>
              <a:rPr lang="en-US" sz="4800" dirty="0">
                <a:solidFill>
                  <a:srgbClr val="000000"/>
                </a:solidFill>
              </a:rPr>
              <a:t>Social norms are social or interdependent and are collective and extrinsically motivated.</a:t>
            </a:r>
            <a:endParaRPr sz="4800" dirty="0">
              <a:solidFill>
                <a:srgbClr val="000000"/>
              </a:solidFill>
            </a:endParaRPr>
          </a:p>
          <a:p>
            <a:pPr marL="571500" indent="-571500" algn="l">
              <a:lnSpc>
                <a:spcPct val="90000"/>
              </a:lnSpc>
              <a:spcAft>
                <a:spcPts val="2400"/>
              </a:spcAft>
              <a:buClr>
                <a:srgbClr val="000000"/>
              </a:buClr>
            </a:pPr>
            <a:r>
              <a:rPr lang="en-US" sz="4800" dirty="0">
                <a:solidFill>
                  <a:srgbClr val="000000"/>
                </a:solidFill>
              </a:rPr>
              <a:t>Attitudes and beliefs can conflict with social norms (but not always). </a:t>
            </a:r>
            <a:endParaRPr sz="4800" dirty="0">
              <a:solidFill>
                <a:srgbClr val="000000"/>
              </a:solidFill>
            </a:endParaRPr>
          </a:p>
        </p:txBody>
      </p:sp>
      <p:sp>
        <p:nvSpPr>
          <p:cNvPr id="883" name="Google Shape;883;p10"/>
          <p:cNvSpPr txBox="1">
            <a:spLocks noGrp="1"/>
          </p:cNvSpPr>
          <p:nvPr>
            <p:ph type="body" idx="3"/>
          </p:nvPr>
        </p:nvSpPr>
        <p:spPr>
          <a:prstGeom prst="rect">
            <a:avLst/>
          </a:prstGeom>
          <a:noFill/>
          <a:ln>
            <a:noFill/>
          </a:ln>
        </p:spPr>
        <p:txBody>
          <a:bodyPr spcFirstLastPara="1" wrap="square" lIns="91426" tIns="45700" rIns="91426" bIns="45700" anchor="t" anchorCtr="0">
            <a:noAutofit/>
          </a:bodyPr>
          <a:lstStyle/>
          <a:p>
            <a:pPr marL="0" indent="0"/>
            <a:r>
              <a:rPr lang="en-US" spc="0" dirty="0">
                <a:solidFill>
                  <a:srgbClr val="000000"/>
                </a:solidFill>
                <a:latin typeface="Gill Sans MT" panose="020B0502020104020203"/>
                <a:sym typeface="PT Sans"/>
              </a:rPr>
              <a:t>PLENARY DISCUSSION</a:t>
            </a:r>
            <a:endParaRPr spc="0" dirty="0">
              <a:solidFill>
                <a:srgbClr val="000000"/>
              </a:solidFill>
              <a:latin typeface="Gill Sans MT" panose="020B0502020104020203"/>
              <a:sym typeface="PT Sans"/>
            </a:endParaRPr>
          </a:p>
        </p:txBody>
      </p:sp>
      <p:pic>
        <p:nvPicPr>
          <p:cNvPr id="15" name="Picture Placeholder 16">
            <a:extLst>
              <a:ext uri="{FF2B5EF4-FFF2-40B4-BE49-F238E27FC236}">
                <a16:creationId xmlns:a16="http://schemas.microsoft.com/office/drawing/2014/main" id="{DC34486B-95C3-2D4F-A0FC-A2A0E2A16402}"/>
              </a:ext>
            </a:extLst>
          </p:cNvPr>
          <p:cNvPicPr>
            <a:picLocks noGrp="1"/>
          </p:cNvPicPr>
          <p:nvPr>
            <p:ph type="pic" sz="quarter" idx="10"/>
          </p:nvPr>
        </p:nvPicPr>
        <p:blipFill rotWithShape="1">
          <a:blip r:embed="rId4"/>
          <a:srcRect l="13367" t="2030" r="12680" b="1678"/>
          <a:stretch/>
        </p:blipFill>
        <p:spPr>
          <a:xfrm>
            <a:off x="2279931" y="3440181"/>
            <a:ext cx="5861304" cy="5861304"/>
          </a:xfrm>
          <a:solidFill>
            <a:schemeClr val="tx1">
              <a:lumMod val="10000"/>
            </a:schemeClr>
          </a:solidFill>
        </p:spPr>
      </p:pic>
      <p:grpSp>
        <p:nvGrpSpPr>
          <p:cNvPr id="16" name="Group 15">
            <a:extLst>
              <a:ext uri="{FF2B5EF4-FFF2-40B4-BE49-F238E27FC236}">
                <a16:creationId xmlns:a16="http://schemas.microsoft.com/office/drawing/2014/main" id="{9C452D7C-F5EF-BA43-907B-48B9635ADB89}"/>
              </a:ext>
            </a:extLst>
          </p:cNvPr>
          <p:cNvGrpSpPr/>
          <p:nvPr/>
        </p:nvGrpSpPr>
        <p:grpSpPr>
          <a:xfrm>
            <a:off x="2372432" y="7651593"/>
            <a:ext cx="2526654" cy="2526654"/>
            <a:chOff x="4969172" y="7651592"/>
            <a:chExt cx="2526654" cy="2526654"/>
          </a:xfrm>
        </p:grpSpPr>
        <p:sp>
          <p:nvSpPr>
            <p:cNvPr id="17" name="Oval 16">
              <a:extLst>
                <a:ext uri="{FF2B5EF4-FFF2-40B4-BE49-F238E27FC236}">
                  <a16:creationId xmlns:a16="http://schemas.microsoft.com/office/drawing/2014/main" id="{C1B7597A-D0B6-A041-BAEC-344EB77C44A8}"/>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8" name="TextBox 17">
              <a:extLst>
                <a:ext uri="{FF2B5EF4-FFF2-40B4-BE49-F238E27FC236}">
                  <a16:creationId xmlns:a16="http://schemas.microsoft.com/office/drawing/2014/main" id="{D8F2E12D-1679-AC4A-B154-B9C6B4FC7A39}"/>
                </a:ext>
              </a:extLst>
            </p:cNvPr>
            <p:cNvSpPr txBox="1"/>
            <p:nvPr/>
          </p:nvSpPr>
          <p:spPr>
            <a:xfrm>
              <a:off x="5654457" y="8498825"/>
              <a:ext cx="115608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CHAT</a:t>
              </a:r>
            </a:p>
            <a:p>
              <a:pPr algn="ctr"/>
              <a:r>
                <a:rPr lang="en-US" sz="2800" dirty="0">
                  <a:solidFill>
                    <a:srgbClr val="FFFFFF"/>
                  </a:solidFill>
                  <a:latin typeface="Gill Sans MT" panose="020B0502020104020203" pitchFamily="34" charset="77"/>
                  <a:cs typeface="Gill Sans" panose="020B0502020104020203" pitchFamily="34" charset="-79"/>
                </a:rPr>
                <a:t>BOX</a:t>
              </a:r>
            </a:p>
          </p:txBody>
        </p:sp>
      </p:grpSp>
      <p:grpSp>
        <p:nvGrpSpPr>
          <p:cNvPr id="12" name="Group 11">
            <a:extLst>
              <a:ext uri="{FF2B5EF4-FFF2-40B4-BE49-F238E27FC236}">
                <a16:creationId xmlns:a16="http://schemas.microsoft.com/office/drawing/2014/main" id="{3EAB52D6-40A9-244C-8DEB-B7D57E695A44}"/>
              </a:ext>
            </a:extLst>
          </p:cNvPr>
          <p:cNvGrpSpPr/>
          <p:nvPr/>
        </p:nvGrpSpPr>
        <p:grpSpPr>
          <a:xfrm>
            <a:off x="1368325" y="1083283"/>
            <a:ext cx="3532094" cy="3532094"/>
            <a:chOff x="1368325" y="1083283"/>
            <a:chExt cx="3532094" cy="3532094"/>
          </a:xfrm>
        </p:grpSpPr>
        <p:sp>
          <p:nvSpPr>
            <p:cNvPr id="13" name="Oval 12">
              <a:extLst>
                <a:ext uri="{FF2B5EF4-FFF2-40B4-BE49-F238E27FC236}">
                  <a16:creationId xmlns:a16="http://schemas.microsoft.com/office/drawing/2014/main" id="{0370D9C4-33D6-6549-BA09-16FB385A9B95}"/>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4" name="Picture 13">
              <a:extLst>
                <a:ext uri="{FF2B5EF4-FFF2-40B4-BE49-F238E27FC236}">
                  <a16:creationId xmlns:a16="http://schemas.microsoft.com/office/drawing/2014/main" id="{43060F55-85A6-0E46-87AF-F8340E7E117A}"/>
                </a:ext>
              </a:extLst>
            </p:cNvPr>
            <p:cNvPicPr>
              <a:picLocks noChangeAspect="1"/>
            </p:cNvPicPr>
            <p:nvPr/>
          </p:nvPicPr>
          <p:blipFill>
            <a:blip r:embed="rId5"/>
            <a:stretch>
              <a:fillRect/>
            </a:stretch>
          </p:blipFill>
          <p:spPr>
            <a:xfrm>
              <a:off x="1902078" y="1869704"/>
              <a:ext cx="2431692" cy="1900633"/>
            </a:xfrm>
            <a:prstGeom prst="rect">
              <a:avLst/>
            </a:prstGeom>
          </p:spPr>
        </p:pic>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2"/>
                                        </p:tgtEl>
                                        <p:attrNameLst>
                                          <p:attrName>style.visibility</p:attrName>
                                        </p:attrNameLst>
                                      </p:cBhvr>
                                      <p:to>
                                        <p:strVal val="visible"/>
                                      </p:to>
                                    </p:set>
                                    <p:animEffect transition="in" filter="fade">
                                      <p:cBhvr>
                                        <p:cTn id="7" dur="500"/>
                                        <p:tgtEl>
                                          <p:spTgt spid="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06"/>
        <p:cNvGrpSpPr/>
        <p:nvPr/>
      </p:nvGrpSpPr>
      <p:grpSpPr>
        <a:xfrm>
          <a:off x="0" y="0"/>
          <a:ext cx="0" cy="0"/>
          <a:chOff x="0" y="0"/>
          <a:chExt cx="0" cy="0"/>
        </a:xfrm>
      </p:grpSpPr>
      <p:sp>
        <p:nvSpPr>
          <p:cNvPr id="15" name="Freeform 14">
            <a:extLst>
              <a:ext uri="{FF2B5EF4-FFF2-40B4-BE49-F238E27FC236}">
                <a16:creationId xmlns:a16="http://schemas.microsoft.com/office/drawing/2014/main" id="{DE98BC41-8859-CC4B-884B-0437E64C07DC}"/>
              </a:ext>
            </a:extLst>
          </p:cNvPr>
          <p:cNvSpPr/>
          <p:nvPr/>
        </p:nvSpPr>
        <p:spPr>
          <a:xfrm>
            <a:off x="0" y="1"/>
            <a:ext cx="4340404" cy="13738918"/>
          </a:xfrm>
          <a:custGeom>
            <a:avLst/>
            <a:gdLst/>
            <a:ahLst/>
            <a:cxnLst/>
            <a:rect l="l" t="t" r="r" b="b"/>
            <a:pathLst>
              <a:path w="1741842" h="5528549">
                <a:moveTo>
                  <a:pt x="0" y="0"/>
                </a:moveTo>
                <a:lnTo>
                  <a:pt x="1741842" y="0"/>
                </a:lnTo>
                <a:lnTo>
                  <a:pt x="1741842" y="5528549"/>
                </a:lnTo>
                <a:lnTo>
                  <a:pt x="0" y="5528549"/>
                </a:lnTo>
                <a:close/>
              </a:path>
            </a:pathLst>
          </a:custGeom>
          <a:solidFill>
            <a:srgbClr val="009457"/>
          </a:solidFill>
        </p:spPr>
      </p:sp>
      <p:grpSp>
        <p:nvGrpSpPr>
          <p:cNvPr id="16" name="Group 15">
            <a:extLst>
              <a:ext uri="{FF2B5EF4-FFF2-40B4-BE49-F238E27FC236}">
                <a16:creationId xmlns:a16="http://schemas.microsoft.com/office/drawing/2014/main" id="{6C1827C6-E8B4-1943-8F56-2462A279A218}"/>
              </a:ext>
            </a:extLst>
          </p:cNvPr>
          <p:cNvGrpSpPr/>
          <p:nvPr/>
        </p:nvGrpSpPr>
        <p:grpSpPr>
          <a:xfrm>
            <a:off x="2391181" y="2244986"/>
            <a:ext cx="8184996" cy="9248948"/>
            <a:chOff x="691376" y="1672684"/>
            <a:chExt cx="8184995" cy="7619594"/>
          </a:xfrm>
        </p:grpSpPr>
        <p:sp>
          <p:nvSpPr>
            <p:cNvPr id="17" name="Rectangle 16">
              <a:extLst>
                <a:ext uri="{FF2B5EF4-FFF2-40B4-BE49-F238E27FC236}">
                  <a16:creationId xmlns:a16="http://schemas.microsoft.com/office/drawing/2014/main" id="{9AD019B5-7304-7C48-9C46-45690A738753}"/>
                </a:ext>
              </a:extLst>
            </p:cNvPr>
            <p:cNvSpPr/>
            <p:nvPr/>
          </p:nvSpPr>
          <p:spPr>
            <a:xfrm>
              <a:off x="691376" y="1672684"/>
              <a:ext cx="6646127" cy="7619594"/>
            </a:xfrm>
            <a:prstGeom prst="rect">
              <a:avLst/>
            </a:prstGeom>
            <a:solidFill>
              <a:srgbClr val="F4F5F8"/>
            </a:solidFill>
            <a:ln w="168275">
              <a:solidFill>
                <a:srgbClr val="24242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8" name="Rectangle 17">
              <a:extLst>
                <a:ext uri="{FF2B5EF4-FFF2-40B4-BE49-F238E27FC236}">
                  <a16:creationId xmlns:a16="http://schemas.microsoft.com/office/drawing/2014/main" id="{70FF5C7B-DAF5-1440-B4AA-40CBF68D0375}"/>
                </a:ext>
              </a:extLst>
            </p:cNvPr>
            <p:cNvSpPr/>
            <p:nvPr/>
          </p:nvSpPr>
          <p:spPr>
            <a:xfrm>
              <a:off x="6400800" y="2797752"/>
              <a:ext cx="2475571" cy="5661733"/>
            </a:xfrm>
            <a:prstGeom prst="rect">
              <a:avLst/>
            </a:prstGeom>
            <a:solidFill>
              <a:srgbClr val="F4F5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grpSp>
      <p:sp>
        <p:nvSpPr>
          <p:cNvPr id="19" name="Google Shape;843;p7">
            <a:extLst>
              <a:ext uri="{FF2B5EF4-FFF2-40B4-BE49-F238E27FC236}">
                <a16:creationId xmlns:a16="http://schemas.microsoft.com/office/drawing/2014/main" id="{896CC12D-555B-BC48-9F3F-D7B5DB049175}"/>
              </a:ext>
            </a:extLst>
          </p:cNvPr>
          <p:cNvSpPr txBox="1">
            <a:spLocks/>
          </p:cNvSpPr>
          <p:nvPr/>
        </p:nvSpPr>
        <p:spPr>
          <a:xfrm>
            <a:off x="2746308" y="4010034"/>
            <a:ext cx="8070376" cy="1303784"/>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2BB673"/>
              </a:buClr>
              <a:buSzPts val="9600"/>
              <a:buFont typeface="Gill Sans"/>
              <a:buNone/>
              <a:defRPr sz="9600" b="1" i="0" u="none" strike="noStrike" cap="none">
                <a:solidFill>
                  <a:srgbClr val="2BB673"/>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pPr lvl="0">
              <a:buClr>
                <a:srgbClr val="09904F"/>
              </a:buClr>
              <a:buSzPts val="7000"/>
            </a:pPr>
            <a:r>
              <a:rPr lang="en-US" sz="8000" dirty="0">
                <a:solidFill>
                  <a:schemeClr val="accent2"/>
                </a:solidFill>
                <a:latin typeface="Gill Sans MT" panose="020B0502020104020203" pitchFamily="34" charset="77"/>
              </a:rPr>
              <a:t>Social norm</a:t>
            </a:r>
            <a:endParaRPr lang="en-US" sz="8800" dirty="0">
              <a:solidFill>
                <a:schemeClr val="accent2"/>
              </a:solidFill>
              <a:latin typeface="Gill Sans MT" panose="020B0502020104020203" pitchFamily="34" charset="77"/>
            </a:endParaRPr>
          </a:p>
        </p:txBody>
      </p:sp>
      <p:sp>
        <p:nvSpPr>
          <p:cNvPr id="21" name="Google Shape;843;p7">
            <a:extLst>
              <a:ext uri="{FF2B5EF4-FFF2-40B4-BE49-F238E27FC236}">
                <a16:creationId xmlns:a16="http://schemas.microsoft.com/office/drawing/2014/main" id="{497B5EF9-E73E-D345-A0C8-D5E1C224B234}"/>
              </a:ext>
            </a:extLst>
          </p:cNvPr>
          <p:cNvSpPr txBox="1">
            <a:spLocks/>
          </p:cNvSpPr>
          <p:nvPr/>
        </p:nvSpPr>
        <p:spPr>
          <a:xfrm>
            <a:off x="2746308" y="6222618"/>
            <a:ext cx="8070376" cy="1303784"/>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2BB673"/>
              </a:buClr>
              <a:buSzPts val="9600"/>
              <a:buFont typeface="Gill Sans"/>
              <a:buNone/>
              <a:defRPr sz="9600" b="1" i="0" u="none" strike="noStrike" cap="none">
                <a:solidFill>
                  <a:srgbClr val="2BB673"/>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pPr lvl="0">
              <a:buClr>
                <a:srgbClr val="09904F"/>
              </a:buClr>
              <a:buSzPts val="7000"/>
            </a:pPr>
            <a:r>
              <a:rPr lang="en-US" sz="8000" dirty="0">
                <a:solidFill>
                  <a:schemeClr val="accent2"/>
                </a:solidFill>
                <a:latin typeface="Gill Sans MT" panose="020B0502020104020203" pitchFamily="34" charset="77"/>
              </a:rPr>
              <a:t>Behavior</a:t>
            </a:r>
            <a:endParaRPr lang="en-US" sz="8800" dirty="0">
              <a:solidFill>
                <a:schemeClr val="accent2"/>
              </a:solidFill>
              <a:latin typeface="Gill Sans MT" panose="020B0502020104020203" pitchFamily="34" charset="77"/>
            </a:endParaRPr>
          </a:p>
        </p:txBody>
      </p:sp>
      <p:sp>
        <p:nvSpPr>
          <p:cNvPr id="22" name="Google Shape;843;p7">
            <a:extLst>
              <a:ext uri="{FF2B5EF4-FFF2-40B4-BE49-F238E27FC236}">
                <a16:creationId xmlns:a16="http://schemas.microsoft.com/office/drawing/2014/main" id="{3BFA86E2-9EE6-A54F-9ADA-68D9544DF2E1}"/>
              </a:ext>
            </a:extLst>
          </p:cNvPr>
          <p:cNvSpPr txBox="1">
            <a:spLocks/>
          </p:cNvSpPr>
          <p:nvPr/>
        </p:nvSpPr>
        <p:spPr>
          <a:xfrm>
            <a:off x="2746310" y="8472306"/>
            <a:ext cx="6159948" cy="1303784"/>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2BB673"/>
              </a:buClr>
              <a:buSzPts val="9600"/>
              <a:buFont typeface="Gill Sans"/>
              <a:buNone/>
              <a:defRPr sz="9600" b="1" i="0" u="none" strike="noStrike" cap="none">
                <a:solidFill>
                  <a:srgbClr val="2BB673"/>
                </a:solidFill>
                <a:latin typeface="Gill Sans"/>
                <a:ea typeface="Gill Sans"/>
                <a:cs typeface="Gill Sans"/>
                <a:sym typeface="Gill Sans"/>
              </a:defRPr>
            </a:lvl1pPr>
            <a:lvl2pPr marR="0" lvl="1"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2pPr>
            <a:lvl3pPr marR="0" lvl="2"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3pPr>
            <a:lvl4pPr marR="0" lvl="3"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4pPr>
            <a:lvl5pPr marR="0" lvl="4"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5pPr>
            <a:lvl6pPr marR="0" lvl="5"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6pPr>
            <a:lvl7pPr marR="0" lvl="6"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7pPr>
            <a:lvl8pPr marR="0" lvl="7"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8pPr>
            <a:lvl9pPr marR="0" lvl="8" algn="l" rtl="0">
              <a:lnSpc>
                <a:spcPct val="80000"/>
              </a:lnSpc>
              <a:spcBef>
                <a:spcPts val="0"/>
              </a:spcBef>
              <a:spcAft>
                <a:spcPts val="0"/>
              </a:spcAft>
              <a:buClr>
                <a:srgbClr val="393941"/>
              </a:buClr>
              <a:buSzPts val="10000"/>
              <a:buFont typeface="Montserrat SemiBold"/>
              <a:buNone/>
              <a:defRPr sz="10000" b="1" i="0" u="none" strike="noStrike" cap="none">
                <a:solidFill>
                  <a:srgbClr val="393941"/>
                </a:solidFill>
                <a:latin typeface="Montserrat SemiBold"/>
                <a:ea typeface="Montserrat SemiBold"/>
                <a:cs typeface="Montserrat SemiBold"/>
                <a:sym typeface="Montserrat SemiBold"/>
              </a:defRPr>
            </a:lvl9pPr>
          </a:lstStyle>
          <a:p>
            <a:pPr lvl="0">
              <a:buClr>
                <a:srgbClr val="09904F"/>
              </a:buClr>
              <a:buSzPts val="7000"/>
            </a:pPr>
            <a:r>
              <a:rPr lang="en-US" sz="8000" dirty="0">
                <a:solidFill>
                  <a:schemeClr val="accent2"/>
                </a:solidFill>
                <a:latin typeface="Gill Sans MT" panose="020B0502020104020203" pitchFamily="34" charset="77"/>
              </a:rPr>
              <a:t>Attitude/</a:t>
            </a:r>
          </a:p>
          <a:p>
            <a:pPr lvl="0">
              <a:buClr>
                <a:srgbClr val="09904F"/>
              </a:buClr>
              <a:buSzPts val="7000"/>
            </a:pPr>
            <a:r>
              <a:rPr lang="en-US" sz="8000" dirty="0">
                <a:solidFill>
                  <a:schemeClr val="accent2"/>
                </a:solidFill>
                <a:latin typeface="Gill Sans MT" panose="020B0502020104020203" pitchFamily="34" charset="77"/>
              </a:rPr>
              <a:t>belief</a:t>
            </a:r>
          </a:p>
        </p:txBody>
      </p:sp>
      <p:sp>
        <p:nvSpPr>
          <p:cNvPr id="23" name="Text Placeholder 2">
            <a:extLst>
              <a:ext uri="{FF2B5EF4-FFF2-40B4-BE49-F238E27FC236}">
                <a16:creationId xmlns:a16="http://schemas.microsoft.com/office/drawing/2014/main" id="{BA21F030-0BFF-CA4B-8F03-F02BB37DB64C}"/>
              </a:ext>
            </a:extLst>
          </p:cNvPr>
          <p:cNvSpPr>
            <a:spLocks noGrp="1"/>
          </p:cNvSpPr>
          <p:nvPr>
            <p:ph type="body" idx="1"/>
          </p:nvPr>
        </p:nvSpPr>
        <p:spPr>
          <a:xfrm>
            <a:off x="10607040" y="3857832"/>
            <a:ext cx="12975219" cy="1999292"/>
          </a:xfrm>
        </p:spPr>
        <p:txBody>
          <a:bodyPr/>
          <a:lstStyle/>
          <a:p>
            <a:pPr marL="0" indent="0" algn="l">
              <a:lnSpc>
                <a:spcPct val="90000"/>
              </a:lnSpc>
              <a:buSzPts val="4800"/>
            </a:pPr>
            <a:r>
              <a:rPr lang="en-US" sz="4200" dirty="0">
                <a:solidFill>
                  <a:srgbClr val="000000"/>
                </a:solidFill>
              </a:rPr>
              <a:t>What a person perceives other people in his/her social reference group do, approve of, and expect others to do.</a:t>
            </a:r>
          </a:p>
        </p:txBody>
      </p:sp>
      <p:sp>
        <p:nvSpPr>
          <p:cNvPr id="24" name="Text Placeholder 2">
            <a:extLst>
              <a:ext uri="{FF2B5EF4-FFF2-40B4-BE49-F238E27FC236}">
                <a16:creationId xmlns:a16="http://schemas.microsoft.com/office/drawing/2014/main" id="{933233B0-B987-844E-B449-E3A06B1973C8}"/>
              </a:ext>
            </a:extLst>
          </p:cNvPr>
          <p:cNvSpPr txBox="1">
            <a:spLocks/>
          </p:cNvSpPr>
          <p:nvPr/>
        </p:nvSpPr>
        <p:spPr>
          <a:xfrm>
            <a:off x="10607040" y="6331859"/>
            <a:ext cx="12975219" cy="750182"/>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lgn="l">
              <a:lnSpc>
                <a:spcPct val="90000"/>
              </a:lnSpc>
              <a:buSzPts val="4800"/>
            </a:pPr>
            <a:r>
              <a:rPr lang="en-US" sz="4200" dirty="0">
                <a:solidFill>
                  <a:srgbClr val="000000"/>
                </a:solidFill>
                <a:latin typeface="Gill Sans MT" panose="020B0502020104020203" pitchFamily="34" charset="77"/>
              </a:rPr>
              <a:t>What a person does (an action) and how often they do it.</a:t>
            </a:r>
          </a:p>
        </p:txBody>
      </p:sp>
      <p:sp>
        <p:nvSpPr>
          <p:cNvPr id="25" name="Text Placeholder 2">
            <a:extLst>
              <a:ext uri="{FF2B5EF4-FFF2-40B4-BE49-F238E27FC236}">
                <a16:creationId xmlns:a16="http://schemas.microsoft.com/office/drawing/2014/main" id="{468AE02F-F1A9-224B-9351-38680C9A6C56}"/>
              </a:ext>
            </a:extLst>
          </p:cNvPr>
          <p:cNvSpPr txBox="1">
            <a:spLocks/>
          </p:cNvSpPr>
          <p:nvPr/>
        </p:nvSpPr>
        <p:spPr>
          <a:xfrm>
            <a:off x="10642053" y="8472306"/>
            <a:ext cx="11900778" cy="1999292"/>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1pPr>
            <a:lvl2pPr marL="914400" marR="0" lvl="1" indent="-457200" algn="just" rtl="0">
              <a:lnSpc>
                <a:spcPct val="100000"/>
              </a:lnSpc>
              <a:spcBef>
                <a:spcPts val="0"/>
              </a:spcBef>
              <a:spcAft>
                <a:spcPts val="0"/>
              </a:spcAft>
              <a:buClr>
                <a:srgbClr val="515257"/>
              </a:buClr>
              <a:buSzPts val="3600"/>
              <a:buFont typeface="Noto Sans Symbols"/>
              <a:buChar char="✔"/>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120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lgn="l">
              <a:lnSpc>
                <a:spcPct val="90000"/>
              </a:lnSpc>
              <a:buSzPts val="4000"/>
            </a:pPr>
            <a:r>
              <a:rPr lang="en-US" sz="4200" b="1" dirty="0">
                <a:solidFill>
                  <a:srgbClr val="000000"/>
                </a:solidFill>
                <a:latin typeface="Gill Sans MT" panose="020B0502020104020203" pitchFamily="34" charset="77"/>
              </a:rPr>
              <a:t>Attitude</a:t>
            </a:r>
            <a:r>
              <a:rPr lang="en-US" sz="4200" dirty="0">
                <a:solidFill>
                  <a:srgbClr val="000000"/>
                </a:solidFill>
                <a:latin typeface="Gill Sans MT" panose="020B0502020104020203" pitchFamily="34" charset="77"/>
              </a:rPr>
              <a:t>: A positive, negative, or neutral opinion that an individual has.</a:t>
            </a:r>
          </a:p>
          <a:p>
            <a:pPr marL="0" indent="0" algn="l">
              <a:lnSpc>
                <a:spcPct val="90000"/>
              </a:lnSpc>
              <a:spcBef>
                <a:spcPts val="1200"/>
              </a:spcBef>
              <a:buSzPts val="4000"/>
            </a:pPr>
            <a:r>
              <a:rPr lang="en-US" sz="4200" b="1" dirty="0">
                <a:solidFill>
                  <a:srgbClr val="000000"/>
                </a:solidFill>
                <a:latin typeface="Gill Sans MT" panose="020B0502020104020203" pitchFamily="34" charset="77"/>
              </a:rPr>
              <a:t>Belief</a:t>
            </a:r>
            <a:r>
              <a:rPr lang="en-US" sz="4200" dirty="0">
                <a:solidFill>
                  <a:srgbClr val="000000"/>
                </a:solidFill>
                <a:latin typeface="Gill Sans MT" panose="020B0502020104020203" pitchFamily="34" charset="77"/>
              </a:rPr>
              <a:t>: An internal feeling that something is true, whether the belief is proven or unproven. </a:t>
            </a:r>
          </a:p>
        </p:txBody>
      </p:sp>
      <p:cxnSp>
        <p:nvCxnSpPr>
          <p:cNvPr id="9" name="Straight Connector 8">
            <a:extLst>
              <a:ext uri="{FF2B5EF4-FFF2-40B4-BE49-F238E27FC236}">
                <a16:creationId xmlns:a16="http://schemas.microsoft.com/office/drawing/2014/main" id="{0752863B-2ACF-7443-BABB-F48C2D161DC8}"/>
              </a:ext>
            </a:extLst>
          </p:cNvPr>
          <p:cNvCxnSpPr>
            <a:cxnSpLocks/>
          </p:cNvCxnSpPr>
          <p:nvPr/>
        </p:nvCxnSpPr>
        <p:spPr>
          <a:xfrm>
            <a:off x="2889504" y="5478410"/>
            <a:ext cx="20194432" cy="0"/>
          </a:xfrm>
          <a:prstGeom prst="line">
            <a:avLst/>
          </a:prstGeom>
          <a:ln>
            <a:solidFill>
              <a:srgbClr val="009457"/>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D2CD789-65FC-2443-815D-1703AD499025}"/>
              </a:ext>
            </a:extLst>
          </p:cNvPr>
          <p:cNvCxnSpPr>
            <a:cxnSpLocks/>
          </p:cNvCxnSpPr>
          <p:nvPr/>
        </p:nvCxnSpPr>
        <p:spPr>
          <a:xfrm>
            <a:off x="2889504" y="7929002"/>
            <a:ext cx="20194432" cy="0"/>
          </a:xfrm>
          <a:prstGeom prst="line">
            <a:avLst/>
          </a:prstGeom>
          <a:ln>
            <a:solidFill>
              <a:srgbClr val="009457"/>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D8D2C90D-1C5D-8344-86CC-3B5B6146C682}"/>
              </a:ext>
            </a:extLst>
          </p:cNvPr>
          <p:cNvSpPr txBox="1"/>
          <p:nvPr/>
        </p:nvSpPr>
        <p:spPr>
          <a:xfrm>
            <a:off x="2746309" y="2996754"/>
            <a:ext cx="4658102" cy="584775"/>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3200" spc="100" baseline="0" dirty="0">
                <a:latin typeface="Gill Sans MT" panose="020B0502020104020203" pitchFamily="34" charset="77"/>
                <a:cs typeface="Gill Sans" panose="020B0502020104020203" pitchFamily="34" charset="-79"/>
              </a:rPr>
              <a:t>DEFINITION</a:t>
            </a:r>
          </a:p>
        </p:txBody>
      </p:sp>
    </p:spTree>
    <p:custDataLst>
      <p:tags r:id="rId1"/>
    </p:custDataLst>
    <p:extLst>
      <p:ext uri="{BB962C8B-B14F-4D97-AF65-F5344CB8AC3E}">
        <p14:creationId xmlns:p14="http://schemas.microsoft.com/office/powerpoint/2010/main" val="1136436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88"/>
        <p:cNvGrpSpPr/>
        <p:nvPr/>
      </p:nvGrpSpPr>
      <p:grpSpPr>
        <a:xfrm>
          <a:off x="0" y="0"/>
          <a:ext cx="0" cy="0"/>
          <a:chOff x="0" y="0"/>
          <a:chExt cx="0" cy="0"/>
        </a:xfrm>
      </p:grpSpPr>
      <p:sp>
        <p:nvSpPr>
          <p:cNvPr id="890" name="Google Shape;890;p11"/>
          <p:cNvSpPr txBox="1">
            <a:spLocks noGrp="1"/>
          </p:cNvSpPr>
          <p:nvPr>
            <p:ph type="title"/>
          </p:nvPr>
        </p:nvSpPr>
        <p:spPr>
          <a:xfrm>
            <a:off x="9719429" y="1985693"/>
            <a:ext cx="13296245" cy="2176836"/>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What Is the Difference Between a Norm and an Attitude or Belief?</a:t>
            </a:r>
            <a:endParaRPr b="1" dirty="0">
              <a:solidFill>
                <a:srgbClr val="000000"/>
              </a:solidFill>
            </a:endParaRPr>
          </a:p>
        </p:txBody>
      </p:sp>
      <p:sp>
        <p:nvSpPr>
          <p:cNvPr id="5" name="Text Placeholder 4">
            <a:extLst>
              <a:ext uri="{FF2B5EF4-FFF2-40B4-BE49-F238E27FC236}">
                <a16:creationId xmlns:a16="http://schemas.microsoft.com/office/drawing/2014/main" id="{90CC2E6F-3AB8-304E-8ED5-48FE6DDD103F}"/>
              </a:ext>
            </a:extLst>
          </p:cNvPr>
          <p:cNvSpPr>
            <a:spLocks noGrp="1"/>
          </p:cNvSpPr>
          <p:nvPr>
            <p:ph type="body" idx="11"/>
          </p:nvPr>
        </p:nvSpPr>
        <p:spPr>
          <a:xfrm>
            <a:off x="9719429" y="6093516"/>
            <a:ext cx="13296245" cy="6919912"/>
          </a:xfrm>
        </p:spPr>
        <p:txBody>
          <a:bodyPr>
            <a:noAutofit/>
          </a:bodyPr>
          <a:lstStyle/>
          <a:p>
            <a:pPr marL="0" indent="0" algn="l">
              <a:spcAft>
                <a:spcPts val="2400"/>
              </a:spcAft>
              <a:buClr>
                <a:srgbClr val="FFFFFF"/>
              </a:buClr>
              <a:buNone/>
            </a:pPr>
            <a:r>
              <a:rPr lang="en-US" sz="4800" dirty="0">
                <a:solidFill>
                  <a:srgbClr val="000000"/>
                </a:solidFill>
              </a:rPr>
              <a:t>A young married woman may believe it is better to plan to become pregnant after she finishes her education and is better equipped to provide for her child. But she does not use any birth control because her in-laws expect her to have a child. </a:t>
            </a:r>
          </a:p>
        </p:txBody>
      </p:sp>
      <p:pic>
        <p:nvPicPr>
          <p:cNvPr id="6" name="Picture Placeholder 5">
            <a:extLst>
              <a:ext uri="{FF2B5EF4-FFF2-40B4-BE49-F238E27FC236}">
                <a16:creationId xmlns:a16="http://schemas.microsoft.com/office/drawing/2014/main" id="{D901B46B-67C9-0F46-B9AB-7A3816B6DAD9}"/>
              </a:ext>
            </a:extLst>
          </p:cNvPr>
          <p:cNvPicPr>
            <a:picLocks noGrp="1" noChangeAspect="1"/>
          </p:cNvPicPr>
          <p:nvPr>
            <p:ph type="pic" sz="quarter" idx="10"/>
          </p:nvPr>
        </p:nvPicPr>
        <p:blipFill>
          <a:blip r:embed="rId4"/>
          <a:srcRect l="6944" r="6944"/>
          <a:stretch>
            <a:fillRect/>
          </a:stretch>
        </p:blipFill>
        <p:spPr>
          <a:xfrm>
            <a:off x="1086431" y="3224033"/>
            <a:ext cx="7267934" cy="7267934"/>
          </a:xfrm>
        </p:spPr>
      </p:pic>
      <p:sp>
        <p:nvSpPr>
          <p:cNvPr id="7" name="TextBox 6">
            <a:extLst>
              <a:ext uri="{FF2B5EF4-FFF2-40B4-BE49-F238E27FC236}">
                <a16:creationId xmlns:a16="http://schemas.microsoft.com/office/drawing/2014/main" id="{DADBFDF6-D5B2-0C45-9831-8233CE43D3F5}"/>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Jonathan </a:t>
            </a:r>
            <a:r>
              <a:rPr lang="en-US" dirty="0" err="1">
                <a:solidFill>
                  <a:srgbClr val="00C075"/>
                </a:solidFill>
                <a:latin typeface="Gill Sans MT" panose="020B0502020104020203" pitchFamily="34" charset="77"/>
              </a:rPr>
              <a:t>Torgovnik</a:t>
            </a:r>
            <a:r>
              <a:rPr lang="en-US" dirty="0">
                <a:solidFill>
                  <a:srgbClr val="00C075"/>
                </a:solidFill>
                <a:latin typeface="Gill Sans MT" panose="020B0502020104020203" pitchFamily="34" charset="77"/>
              </a:rPr>
              <a:t>/Getty Images/Images of Empowerment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897"/>
        <p:cNvGrpSpPr/>
        <p:nvPr/>
      </p:nvGrpSpPr>
      <p:grpSpPr>
        <a:xfrm>
          <a:off x="0" y="0"/>
          <a:ext cx="0" cy="0"/>
          <a:chOff x="0" y="0"/>
          <a:chExt cx="0" cy="0"/>
        </a:xfrm>
      </p:grpSpPr>
      <p:sp>
        <p:nvSpPr>
          <p:cNvPr id="899" name="Google Shape;899;p12"/>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Are These Norms or Attitudes/Beliefs?</a:t>
            </a:r>
            <a:endParaRPr b="1" dirty="0">
              <a:solidFill>
                <a:srgbClr val="000000"/>
              </a:solidFill>
            </a:endParaRPr>
          </a:p>
        </p:txBody>
      </p:sp>
      <p:sp>
        <p:nvSpPr>
          <p:cNvPr id="900" name="Google Shape;900;p12"/>
          <p:cNvSpPr txBox="1">
            <a:spLocks noGrp="1"/>
          </p:cNvSpPr>
          <p:nvPr>
            <p:ph type="body" idx="1"/>
          </p:nvPr>
        </p:nvSpPr>
        <p:spPr>
          <a:xfrm>
            <a:off x="9719430" y="4439951"/>
            <a:ext cx="13902570" cy="8391666"/>
          </a:xfrm>
          <a:prstGeom prst="rect">
            <a:avLst/>
          </a:prstGeom>
          <a:noFill/>
          <a:ln>
            <a:noFill/>
          </a:ln>
        </p:spPr>
        <p:txBody>
          <a:bodyPr spcFirstLastPara="1" wrap="square" lIns="91426" tIns="45700" rIns="91426" bIns="45700" anchor="t" anchorCtr="0">
            <a:noAutofit/>
          </a:bodyPr>
          <a:lstStyle/>
          <a:p>
            <a:pPr marL="742950" indent="-742950" algn="l">
              <a:lnSpc>
                <a:spcPct val="90000"/>
              </a:lnSpc>
              <a:spcAft>
                <a:spcPts val="2400"/>
              </a:spcAft>
              <a:buClr>
                <a:srgbClr val="002060"/>
              </a:buClr>
              <a:buFont typeface="Gill Sans"/>
              <a:buAutoNum type="arabicPeriod"/>
            </a:pPr>
            <a:r>
              <a:rPr lang="en-US" sz="4400" dirty="0">
                <a:solidFill>
                  <a:srgbClr val="000000"/>
                </a:solidFill>
              </a:rPr>
              <a:t>My mother and mother-in-law want me to have many children, so I do.</a:t>
            </a:r>
          </a:p>
          <a:p>
            <a:pPr marL="742950" indent="-742950" algn="l">
              <a:lnSpc>
                <a:spcPct val="90000"/>
              </a:lnSpc>
              <a:spcAft>
                <a:spcPts val="2400"/>
              </a:spcAft>
              <a:buClr>
                <a:srgbClr val="002060"/>
              </a:buClr>
              <a:buFont typeface="Gill Sans"/>
              <a:buAutoNum type="arabicPeriod"/>
            </a:pPr>
            <a:r>
              <a:rPr lang="en-US" sz="4400" dirty="0">
                <a:solidFill>
                  <a:srgbClr val="000000"/>
                </a:solidFill>
              </a:rPr>
              <a:t>Not becoming pregnant until your last baby walks ensures a well-planned family, so I sleep separately from my husband until our last child is big enough to walk. </a:t>
            </a:r>
          </a:p>
          <a:p>
            <a:pPr marL="742950" indent="-742950" algn="l">
              <a:lnSpc>
                <a:spcPct val="90000"/>
              </a:lnSpc>
              <a:spcAft>
                <a:spcPts val="2400"/>
              </a:spcAft>
              <a:buClr>
                <a:srgbClr val="002060"/>
              </a:buClr>
              <a:buFont typeface="Gill Sans"/>
              <a:buAutoNum type="arabicPeriod"/>
            </a:pPr>
            <a:r>
              <a:rPr lang="en-US" sz="4400" dirty="0">
                <a:solidFill>
                  <a:srgbClr val="000000"/>
                </a:solidFill>
              </a:rPr>
              <a:t>I use an implant to space births because my best friends space their births this way. </a:t>
            </a:r>
          </a:p>
          <a:p>
            <a:pPr marL="742950" indent="-742950" algn="l">
              <a:lnSpc>
                <a:spcPct val="90000"/>
              </a:lnSpc>
              <a:spcAft>
                <a:spcPts val="2400"/>
              </a:spcAft>
              <a:buClr>
                <a:srgbClr val="002060"/>
              </a:buClr>
              <a:buFont typeface="Gill Sans"/>
              <a:buAutoNum type="arabicPeriod"/>
            </a:pPr>
            <a:r>
              <a:rPr lang="en-US" sz="4400" dirty="0">
                <a:solidFill>
                  <a:srgbClr val="000000"/>
                </a:solidFill>
              </a:rPr>
              <a:t>Women who practice family planning are smart, so I practice family planning.  </a:t>
            </a:r>
          </a:p>
          <a:p>
            <a:pPr marL="742950" indent="-742950" algn="l">
              <a:lnSpc>
                <a:spcPct val="90000"/>
              </a:lnSpc>
              <a:spcAft>
                <a:spcPts val="2400"/>
              </a:spcAft>
              <a:buClr>
                <a:srgbClr val="002060"/>
              </a:buClr>
              <a:buFont typeface="Gill Sans"/>
              <a:buAutoNum type="arabicPeriod"/>
            </a:pPr>
            <a:r>
              <a:rPr lang="en-US" sz="4400" dirty="0">
                <a:solidFill>
                  <a:srgbClr val="000000"/>
                </a:solidFill>
              </a:rPr>
              <a:t>If a woman has relations during her period, she cannot become pregnant, so I use this method to prevent pregnancy.</a:t>
            </a:r>
          </a:p>
        </p:txBody>
      </p:sp>
      <p:sp>
        <p:nvSpPr>
          <p:cNvPr id="901" name="Google Shape;901;p12"/>
          <p:cNvSpPr txBox="1">
            <a:spLocks noGrp="1"/>
          </p:cNvSpPr>
          <p:nvPr>
            <p:ph type="body" idx="3"/>
          </p:nvPr>
        </p:nvSpPr>
        <p:spPr>
          <a:xfrm>
            <a:off x="9719430" y="1087708"/>
            <a:ext cx="9198490" cy="577850"/>
          </a:xfrm>
          <a:prstGeom prst="rect">
            <a:avLst/>
          </a:prstGeom>
          <a:noFill/>
          <a:ln>
            <a:noFill/>
          </a:ln>
        </p:spPr>
        <p:txBody>
          <a:bodyPr spcFirstLastPara="1" wrap="square" lIns="91426" tIns="45700" rIns="91426" bIns="45700" anchor="t" anchorCtr="0">
            <a:noAutofit/>
          </a:bodyPr>
          <a:lstStyle/>
          <a:p>
            <a:r>
              <a:rPr lang="en-US" spc="0" dirty="0">
                <a:solidFill>
                  <a:srgbClr val="000000"/>
                </a:solidFill>
                <a:latin typeface="Gill Sans MT" panose="020B0502020104020203"/>
              </a:rPr>
              <a:t>PLENARY ACTIVITY</a:t>
            </a:r>
            <a:endParaRPr spc="0" dirty="0">
              <a:solidFill>
                <a:srgbClr val="000000"/>
              </a:solidFill>
              <a:latin typeface="Gill Sans MT" panose="020B0502020104020203"/>
            </a:endParaRPr>
          </a:p>
        </p:txBody>
      </p:sp>
      <p:pic>
        <p:nvPicPr>
          <p:cNvPr id="8" name="Picture Placeholder 7" descr="A picture containing person, cluttered&#10;&#10;Description automatically generated">
            <a:extLst>
              <a:ext uri="{FF2B5EF4-FFF2-40B4-BE49-F238E27FC236}">
                <a16:creationId xmlns:a16="http://schemas.microsoft.com/office/drawing/2014/main" id="{65BDDA1A-0903-3F4E-A67F-766D37AC45CC}"/>
              </a:ext>
            </a:extLst>
          </p:cNvPr>
          <p:cNvPicPr>
            <a:picLocks noGrp="1" noChangeAspect="1"/>
          </p:cNvPicPr>
          <p:nvPr>
            <p:ph type="pic" sz="quarter" idx="10"/>
          </p:nvPr>
        </p:nvPicPr>
        <p:blipFill rotWithShape="1">
          <a:blip r:embed="rId4"/>
          <a:srcRect l="16667" r="16667"/>
          <a:stretch/>
        </p:blipFill>
        <p:spPr/>
      </p:pic>
      <p:grpSp>
        <p:nvGrpSpPr>
          <p:cNvPr id="15" name="Group 14">
            <a:extLst>
              <a:ext uri="{FF2B5EF4-FFF2-40B4-BE49-F238E27FC236}">
                <a16:creationId xmlns:a16="http://schemas.microsoft.com/office/drawing/2014/main" id="{130BA107-F25D-A842-9A58-AED5D226F7C0}"/>
              </a:ext>
            </a:extLst>
          </p:cNvPr>
          <p:cNvGrpSpPr/>
          <p:nvPr/>
        </p:nvGrpSpPr>
        <p:grpSpPr>
          <a:xfrm>
            <a:off x="1368325" y="1090737"/>
            <a:ext cx="3532094" cy="3532094"/>
            <a:chOff x="1368325" y="1090737"/>
            <a:chExt cx="3532094" cy="3532094"/>
          </a:xfrm>
        </p:grpSpPr>
        <p:sp>
          <p:nvSpPr>
            <p:cNvPr id="16" name="Oval 15">
              <a:extLst>
                <a:ext uri="{FF2B5EF4-FFF2-40B4-BE49-F238E27FC236}">
                  <a16:creationId xmlns:a16="http://schemas.microsoft.com/office/drawing/2014/main" id="{41CA8E61-B4E9-6A41-B7AB-E9DC45523DB0}"/>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7" name="Graphic 16" descr="Cheers outline">
              <a:extLst>
                <a:ext uri="{FF2B5EF4-FFF2-40B4-BE49-F238E27FC236}">
                  <a16:creationId xmlns:a16="http://schemas.microsoft.com/office/drawing/2014/main" id="{3E857D0F-EEE5-AA4B-90B2-1EE5178466C1}"/>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sp>
        <p:nvSpPr>
          <p:cNvPr id="9" name="TextBox 8">
            <a:extLst>
              <a:ext uri="{FF2B5EF4-FFF2-40B4-BE49-F238E27FC236}">
                <a16:creationId xmlns:a16="http://schemas.microsoft.com/office/drawing/2014/main" id="{4FAD3BB0-0770-F746-AB9A-CEE01EEB8E86}"/>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Jonathan </a:t>
            </a:r>
            <a:r>
              <a:rPr lang="en-US" dirty="0" err="1">
                <a:solidFill>
                  <a:srgbClr val="00C075"/>
                </a:solidFill>
                <a:latin typeface="Gill Sans MT" panose="020B0502020104020203" pitchFamily="34" charset="77"/>
              </a:rPr>
              <a:t>Torgovnik</a:t>
            </a:r>
            <a:r>
              <a:rPr lang="en-US" dirty="0">
                <a:solidFill>
                  <a:srgbClr val="00C075"/>
                </a:solidFill>
                <a:latin typeface="Gill Sans MT" panose="020B0502020104020203" pitchFamily="34" charset="77"/>
              </a:rPr>
              <a:t>/Getty Images/Images of Empowerment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897"/>
        <p:cNvGrpSpPr/>
        <p:nvPr/>
      </p:nvGrpSpPr>
      <p:grpSpPr>
        <a:xfrm>
          <a:off x="0" y="0"/>
          <a:ext cx="0" cy="0"/>
          <a:chOff x="0" y="0"/>
          <a:chExt cx="0" cy="0"/>
        </a:xfrm>
      </p:grpSpPr>
      <p:sp>
        <p:nvSpPr>
          <p:cNvPr id="13" name="Google Shape;899;p12"/>
          <p:cNvSpPr txBox="1">
            <a:spLocks noGrp="1"/>
          </p:cNvSpPr>
          <p:nvPr>
            <p:ph type="title"/>
          </p:nvPr>
        </p:nvSpPr>
        <p:spPr>
          <a:xfrm>
            <a:off x="9593923" y="1959434"/>
            <a:ext cx="13106855" cy="1149526"/>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Swap the Statements</a:t>
            </a:r>
            <a:endParaRPr b="1" dirty="0">
              <a:solidFill>
                <a:srgbClr val="000000"/>
              </a:solidFill>
            </a:endParaRPr>
          </a:p>
        </p:txBody>
      </p:sp>
      <p:sp>
        <p:nvSpPr>
          <p:cNvPr id="11" name="Google Shape;900;p12"/>
          <p:cNvSpPr txBox="1">
            <a:spLocks noGrp="1"/>
          </p:cNvSpPr>
          <p:nvPr>
            <p:ph type="body" idx="1"/>
          </p:nvPr>
        </p:nvSpPr>
        <p:spPr>
          <a:xfrm>
            <a:off x="9682324" y="3807986"/>
            <a:ext cx="12203738" cy="9381680"/>
          </a:xfrm>
          <a:prstGeom prst="rect">
            <a:avLst/>
          </a:prstGeom>
          <a:noFill/>
          <a:ln>
            <a:noFill/>
          </a:ln>
        </p:spPr>
        <p:txBody>
          <a:bodyPr spcFirstLastPara="1" wrap="square" lIns="91426" tIns="45700" rIns="91426" bIns="45700" anchor="t" anchorCtr="0">
            <a:noAutofit/>
          </a:bodyPr>
          <a:lstStyle/>
          <a:p>
            <a:pPr marL="742950" indent="-742950" algn="l">
              <a:lnSpc>
                <a:spcPct val="90000"/>
              </a:lnSpc>
              <a:spcAft>
                <a:spcPts val="2400"/>
              </a:spcAft>
              <a:buClr>
                <a:srgbClr val="000000"/>
              </a:buClr>
              <a:buFont typeface="Gill Sans"/>
              <a:buAutoNum type="arabicPeriod"/>
            </a:pPr>
            <a:r>
              <a:rPr lang="en-US" sz="4400" dirty="0">
                <a:solidFill>
                  <a:srgbClr val="000000"/>
                </a:solidFill>
              </a:rPr>
              <a:t>My mother and mother-in-law want me to have many children, so I do.</a:t>
            </a:r>
          </a:p>
          <a:p>
            <a:pPr marL="742950" indent="-742950" algn="l">
              <a:lnSpc>
                <a:spcPct val="90000"/>
              </a:lnSpc>
              <a:spcAft>
                <a:spcPts val="2400"/>
              </a:spcAft>
              <a:buClr>
                <a:srgbClr val="000000"/>
              </a:buClr>
              <a:buFont typeface="Gill Sans"/>
              <a:buAutoNum type="arabicPeriod"/>
            </a:pPr>
            <a:r>
              <a:rPr lang="en-US" sz="4400" dirty="0">
                <a:solidFill>
                  <a:srgbClr val="000000"/>
                </a:solidFill>
              </a:rPr>
              <a:t>Not becoming pregnant until your last baby walks ensures a well-planned family, so I sleep separately from my husband until our last child is big enough to walk. </a:t>
            </a:r>
          </a:p>
          <a:p>
            <a:pPr marL="742950" indent="-742950" algn="l">
              <a:lnSpc>
                <a:spcPct val="90000"/>
              </a:lnSpc>
              <a:spcAft>
                <a:spcPts val="2400"/>
              </a:spcAft>
              <a:buClr>
                <a:srgbClr val="000000"/>
              </a:buClr>
              <a:buFont typeface="Gill Sans"/>
              <a:buAutoNum type="arabicPeriod"/>
            </a:pPr>
            <a:r>
              <a:rPr lang="en-US" sz="4400" dirty="0">
                <a:solidFill>
                  <a:srgbClr val="000000"/>
                </a:solidFill>
              </a:rPr>
              <a:t>I use an implant to space births because my best friends space their births this way. </a:t>
            </a:r>
          </a:p>
          <a:p>
            <a:pPr marL="742950" indent="-742950" algn="l">
              <a:lnSpc>
                <a:spcPct val="90000"/>
              </a:lnSpc>
              <a:spcAft>
                <a:spcPts val="2400"/>
              </a:spcAft>
              <a:buClr>
                <a:srgbClr val="000000"/>
              </a:buClr>
              <a:buFont typeface="Gill Sans"/>
              <a:buAutoNum type="arabicPeriod"/>
            </a:pPr>
            <a:r>
              <a:rPr lang="en-US" sz="4400" dirty="0">
                <a:solidFill>
                  <a:srgbClr val="000000"/>
                </a:solidFill>
              </a:rPr>
              <a:t>Women who practice family planning are smart, so I practice family planning.  </a:t>
            </a:r>
          </a:p>
          <a:p>
            <a:pPr marL="742950" indent="-742950" algn="l">
              <a:lnSpc>
                <a:spcPct val="90000"/>
              </a:lnSpc>
              <a:spcAft>
                <a:spcPts val="2400"/>
              </a:spcAft>
              <a:buClr>
                <a:srgbClr val="000000"/>
              </a:buClr>
              <a:buFont typeface="Gill Sans"/>
              <a:buAutoNum type="arabicPeriod"/>
            </a:pPr>
            <a:r>
              <a:rPr lang="en-US" sz="4400" dirty="0">
                <a:solidFill>
                  <a:srgbClr val="000000"/>
                </a:solidFill>
              </a:rPr>
              <a:t>If a woman has relations during her period, she cannot become pregnant, so I use this method to prevent pregnancy.</a:t>
            </a:r>
          </a:p>
        </p:txBody>
      </p:sp>
      <p:sp>
        <p:nvSpPr>
          <p:cNvPr id="12" name="Google Shape;901;p12"/>
          <p:cNvSpPr txBox="1">
            <a:spLocks noGrp="1"/>
          </p:cNvSpPr>
          <p:nvPr>
            <p:ph type="body" idx="3"/>
          </p:nvPr>
        </p:nvSpPr>
        <p:spPr>
          <a:xfrm>
            <a:off x="9593924" y="1092639"/>
            <a:ext cx="9198490" cy="577850"/>
          </a:xfrm>
          <a:prstGeom prst="rect">
            <a:avLst/>
          </a:prstGeom>
          <a:noFill/>
          <a:ln>
            <a:noFill/>
          </a:ln>
        </p:spPr>
        <p:txBody>
          <a:bodyPr spcFirstLastPara="1" wrap="square" lIns="91426" tIns="45700" rIns="91426" bIns="45700" anchor="t" anchorCtr="0">
            <a:noAutofit/>
          </a:bodyPr>
          <a:lstStyle/>
          <a:p>
            <a:r>
              <a:rPr lang="en-US" spc="0" dirty="0">
                <a:solidFill>
                  <a:srgbClr val="000000"/>
                </a:solidFill>
                <a:latin typeface="Gill Sans MT" panose="020B0502020104020203"/>
              </a:rPr>
              <a:t>GROUP ACTIVITY</a:t>
            </a:r>
            <a:endParaRPr spc="0" dirty="0">
              <a:solidFill>
                <a:srgbClr val="000000"/>
              </a:solidFill>
              <a:latin typeface="Gill Sans MT" panose="020B0502020104020203"/>
            </a:endParaRPr>
          </a:p>
        </p:txBody>
      </p:sp>
      <p:pic>
        <p:nvPicPr>
          <p:cNvPr id="20" name="Picture Placeholder 19" descr="Graphical user interface, application, table, Excel&#10;&#10;Description automatically generated">
            <a:extLst>
              <a:ext uri="{FF2B5EF4-FFF2-40B4-BE49-F238E27FC236}">
                <a16:creationId xmlns:a16="http://schemas.microsoft.com/office/drawing/2014/main" id="{2D84939E-1302-BD40-B87D-03E2802F709E}"/>
              </a:ext>
            </a:extLst>
          </p:cNvPr>
          <p:cNvPicPr>
            <a:picLocks noGrp="1" noChangeAspect="1"/>
          </p:cNvPicPr>
          <p:nvPr>
            <p:ph type="pic" sz="quarter" idx="10"/>
          </p:nvPr>
        </p:nvPicPr>
        <p:blipFill rotWithShape="1">
          <a:blip r:embed="rId4"/>
          <a:srcRect/>
          <a:stretch/>
        </p:blipFill>
        <p:spPr/>
      </p:pic>
      <p:grpSp>
        <p:nvGrpSpPr>
          <p:cNvPr id="17" name="Group 16">
            <a:extLst>
              <a:ext uri="{FF2B5EF4-FFF2-40B4-BE49-F238E27FC236}">
                <a16:creationId xmlns:a16="http://schemas.microsoft.com/office/drawing/2014/main" id="{B59B680B-35B3-0742-B04A-81666863AAB1}"/>
              </a:ext>
            </a:extLst>
          </p:cNvPr>
          <p:cNvGrpSpPr/>
          <p:nvPr/>
        </p:nvGrpSpPr>
        <p:grpSpPr>
          <a:xfrm>
            <a:off x="1368325" y="1090737"/>
            <a:ext cx="3532094" cy="3532094"/>
            <a:chOff x="1368325" y="1090737"/>
            <a:chExt cx="3532094" cy="3532094"/>
          </a:xfrm>
        </p:grpSpPr>
        <p:sp>
          <p:nvSpPr>
            <p:cNvPr id="18" name="Oval 17">
              <a:extLst>
                <a:ext uri="{FF2B5EF4-FFF2-40B4-BE49-F238E27FC236}">
                  <a16:creationId xmlns:a16="http://schemas.microsoft.com/office/drawing/2014/main" id="{5D550F84-2923-4842-9E48-873784250985}"/>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9" name="Graphic 18" descr="Cheers outline">
              <a:extLst>
                <a:ext uri="{FF2B5EF4-FFF2-40B4-BE49-F238E27FC236}">
                  <a16:creationId xmlns:a16="http://schemas.microsoft.com/office/drawing/2014/main" id="{F2C0BE75-6030-BC48-A2A2-39DC262E653B}"/>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pSp>
        <p:nvGrpSpPr>
          <p:cNvPr id="21" name="Group 20">
            <a:extLst>
              <a:ext uri="{FF2B5EF4-FFF2-40B4-BE49-F238E27FC236}">
                <a16:creationId xmlns:a16="http://schemas.microsoft.com/office/drawing/2014/main" id="{A9701BEA-E7D8-B340-A919-DE1A5AC5B5EB}"/>
              </a:ext>
            </a:extLst>
          </p:cNvPr>
          <p:cNvGrpSpPr/>
          <p:nvPr/>
        </p:nvGrpSpPr>
        <p:grpSpPr>
          <a:xfrm>
            <a:off x="2372432" y="7651593"/>
            <a:ext cx="2526654" cy="2526654"/>
            <a:chOff x="4969172" y="7651592"/>
            <a:chExt cx="2526654" cy="2526654"/>
          </a:xfrm>
        </p:grpSpPr>
        <p:sp>
          <p:nvSpPr>
            <p:cNvPr id="24" name="Oval 23">
              <a:extLst>
                <a:ext uri="{FF2B5EF4-FFF2-40B4-BE49-F238E27FC236}">
                  <a16:creationId xmlns:a16="http://schemas.microsoft.com/office/drawing/2014/main" id="{781DAED3-3924-854F-96B5-97A9F75D6FF3}"/>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5" name="TextBox 24">
              <a:extLst>
                <a:ext uri="{FF2B5EF4-FFF2-40B4-BE49-F238E27FC236}">
                  <a16:creationId xmlns:a16="http://schemas.microsoft.com/office/drawing/2014/main" id="{1270F738-93F6-504E-8E78-BD0402E7CC79}"/>
                </a:ext>
              </a:extLst>
            </p:cNvPr>
            <p:cNvSpPr txBox="1"/>
            <p:nvPr/>
          </p:nvSpPr>
          <p:spPr>
            <a:xfrm>
              <a:off x="5401181" y="8498825"/>
              <a:ext cx="166263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GOOGLE</a:t>
              </a:r>
            </a:p>
            <a:p>
              <a:pPr algn="ctr"/>
              <a:r>
                <a:rPr lang="en-US" sz="2800" dirty="0">
                  <a:solidFill>
                    <a:srgbClr val="FFFFFF"/>
                  </a:solidFill>
                  <a:latin typeface="Gill Sans MT" panose="020B0502020104020203" pitchFamily="34" charset="77"/>
                  <a:cs typeface="Gill Sans" panose="020B0502020104020203" pitchFamily="34" charset="-79"/>
                </a:rPr>
                <a:t>SHEET</a:t>
              </a:r>
            </a:p>
          </p:txBody>
        </p:sp>
      </p:grpSp>
    </p:spTree>
    <p:custDataLst>
      <p:tags r:id="rId1"/>
    </p:custDataLst>
    <p:extLst>
      <p:ext uri="{BB962C8B-B14F-4D97-AF65-F5344CB8AC3E}">
        <p14:creationId xmlns:p14="http://schemas.microsoft.com/office/powerpoint/2010/main" val="3011443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14"/>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r>
              <a:rPr lang="en-US" b="1" dirty="0">
                <a:solidFill>
                  <a:srgbClr val="000000"/>
                </a:solidFill>
              </a:rPr>
              <a:t>Types of Social Norms</a:t>
            </a:r>
            <a:endParaRPr b="1" dirty="0">
              <a:solidFill>
                <a:srgbClr val="000000"/>
              </a:solidFill>
            </a:endParaRPr>
          </a:p>
        </p:txBody>
      </p:sp>
      <p:sp>
        <p:nvSpPr>
          <p:cNvPr id="919" name="Google Shape;919;p14"/>
          <p:cNvSpPr txBox="1">
            <a:spLocks noGrp="1"/>
          </p:cNvSpPr>
          <p:nvPr>
            <p:ph type="body" idx="1"/>
          </p:nvPr>
        </p:nvSpPr>
        <p:spPr>
          <a:xfrm>
            <a:off x="13499399" y="6739598"/>
            <a:ext cx="6737258" cy="5253038"/>
          </a:xfrm>
          <a:prstGeom prst="rect">
            <a:avLst/>
          </a:prstGeom>
          <a:noFill/>
          <a:ln>
            <a:noFill/>
          </a:ln>
        </p:spPr>
        <p:txBody>
          <a:bodyPr spcFirstLastPara="1" wrap="square" lIns="91426" tIns="45700" rIns="91426" bIns="45700" anchor="t" anchorCtr="0">
            <a:noAutofit/>
          </a:bodyPr>
          <a:lstStyle/>
          <a:p>
            <a:pPr marL="0" indent="0" algn="ctr">
              <a:buSzPts val="4000"/>
            </a:pPr>
            <a:r>
              <a:rPr lang="en-US" sz="4800" dirty="0"/>
              <a:t>Perceptions of what others expect me to do.</a:t>
            </a:r>
            <a:endParaRPr sz="4400" dirty="0"/>
          </a:p>
        </p:txBody>
      </p:sp>
      <p:sp>
        <p:nvSpPr>
          <p:cNvPr id="920" name="Google Shape;920;p14"/>
          <p:cNvSpPr txBox="1">
            <a:spLocks noGrp="1"/>
          </p:cNvSpPr>
          <p:nvPr>
            <p:ph type="body" idx="2"/>
          </p:nvPr>
        </p:nvSpPr>
        <p:spPr>
          <a:xfrm>
            <a:off x="3769991" y="6714614"/>
            <a:ext cx="6737258" cy="1543977"/>
          </a:xfrm>
          <a:prstGeom prst="rect">
            <a:avLst/>
          </a:prstGeom>
          <a:noFill/>
          <a:ln>
            <a:noFill/>
          </a:ln>
        </p:spPr>
        <p:txBody>
          <a:bodyPr spcFirstLastPara="1" wrap="square" lIns="91426" tIns="45700" rIns="91426" bIns="45700" anchor="t" anchorCtr="0">
            <a:noAutofit/>
          </a:bodyPr>
          <a:lstStyle/>
          <a:p>
            <a:pPr marL="0" indent="0" algn="ctr">
              <a:buSzPts val="4000"/>
            </a:pPr>
            <a:r>
              <a:rPr lang="en-US" sz="4800" dirty="0"/>
              <a:t>Perceptions of what others do.</a:t>
            </a:r>
            <a:endParaRPr sz="4400" dirty="0"/>
          </a:p>
        </p:txBody>
      </p:sp>
      <p:sp>
        <p:nvSpPr>
          <p:cNvPr id="921" name="Google Shape;921;p14"/>
          <p:cNvSpPr txBox="1">
            <a:spLocks noGrp="1"/>
          </p:cNvSpPr>
          <p:nvPr>
            <p:ph type="body" idx="3"/>
          </p:nvPr>
        </p:nvSpPr>
        <p:spPr>
          <a:xfrm>
            <a:off x="4239051" y="5336842"/>
            <a:ext cx="5799138" cy="504658"/>
          </a:xfrm>
          <a:prstGeom prst="rect">
            <a:avLst/>
          </a:prstGeom>
          <a:noFill/>
          <a:ln>
            <a:noFill/>
          </a:ln>
        </p:spPr>
        <p:txBody>
          <a:bodyPr spcFirstLastPara="1" wrap="square" lIns="91426" tIns="45700" rIns="91426" bIns="45700" anchor="t" anchorCtr="0">
            <a:noAutofit/>
          </a:bodyPr>
          <a:lstStyle/>
          <a:p>
            <a:pPr marL="0" indent="0"/>
            <a:r>
              <a:rPr lang="en-US" sz="3600" b="1" dirty="0"/>
              <a:t>DESCRIPTIVE NORMS</a:t>
            </a:r>
            <a:endParaRPr sz="3600" b="1" dirty="0"/>
          </a:p>
        </p:txBody>
      </p:sp>
      <p:sp>
        <p:nvSpPr>
          <p:cNvPr id="922" name="Google Shape;922;p14"/>
          <p:cNvSpPr txBox="1">
            <a:spLocks noGrp="1"/>
          </p:cNvSpPr>
          <p:nvPr>
            <p:ph type="body" idx="4"/>
          </p:nvPr>
        </p:nvSpPr>
        <p:spPr>
          <a:xfrm>
            <a:off x="13968459" y="5304430"/>
            <a:ext cx="5799138" cy="504658"/>
          </a:xfrm>
          <a:prstGeom prst="rect">
            <a:avLst/>
          </a:prstGeom>
          <a:noFill/>
          <a:ln>
            <a:noFill/>
          </a:ln>
        </p:spPr>
        <p:txBody>
          <a:bodyPr spcFirstLastPara="1" wrap="square" lIns="91426" tIns="45700" rIns="91426" bIns="45700" anchor="t" anchorCtr="0">
            <a:noAutofit/>
          </a:bodyPr>
          <a:lstStyle/>
          <a:p>
            <a:pPr marL="0" indent="0"/>
            <a:r>
              <a:rPr lang="en-US" sz="3600" b="1" dirty="0"/>
              <a:t>INJUNCTIVE NORMS</a:t>
            </a:r>
            <a:endParaRPr sz="3600" b="1" dirty="0"/>
          </a:p>
        </p:txBody>
      </p:sp>
      <p:cxnSp>
        <p:nvCxnSpPr>
          <p:cNvPr id="10" name="Straight Connector 9">
            <a:extLst>
              <a:ext uri="{FF2B5EF4-FFF2-40B4-BE49-F238E27FC236}">
                <a16:creationId xmlns:a16="http://schemas.microsoft.com/office/drawing/2014/main" id="{2EA025CD-3DDC-8D42-83AB-9185A9BA98A9}"/>
              </a:ext>
            </a:extLst>
          </p:cNvPr>
          <p:cNvCxnSpPr>
            <a:cxnSpLocks/>
          </p:cNvCxnSpPr>
          <p:nvPr/>
        </p:nvCxnSpPr>
        <p:spPr>
          <a:xfrm>
            <a:off x="9636348" y="3392656"/>
            <a:ext cx="5111308" cy="0"/>
          </a:xfrm>
          <a:prstGeom prst="line">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E9BFB08A-28A0-D443-922E-98BDDB0E9261}"/>
              </a:ext>
            </a:extLst>
          </p:cNvPr>
          <p:cNvPicPr>
            <a:picLocks noChangeAspect="1"/>
          </p:cNvPicPr>
          <p:nvPr/>
        </p:nvPicPr>
        <p:blipFill>
          <a:blip r:embed="rId4"/>
          <a:srcRect/>
          <a:stretch/>
        </p:blipFill>
        <p:spPr>
          <a:xfrm>
            <a:off x="13499399" y="9061190"/>
            <a:ext cx="6916322" cy="3220958"/>
          </a:xfrm>
          <a:prstGeom prst="rect">
            <a:avLst/>
          </a:prstGeom>
        </p:spPr>
      </p:pic>
      <p:pic>
        <p:nvPicPr>
          <p:cNvPr id="11" name="Picture Placeholder 10" descr="A picture containing person, indoor&#10;&#10;Description automatically generated">
            <a:extLst>
              <a:ext uri="{FF2B5EF4-FFF2-40B4-BE49-F238E27FC236}">
                <a16:creationId xmlns:a16="http://schemas.microsoft.com/office/drawing/2014/main" id="{342BC92B-5327-7543-94DF-2D8F8B4618A2}"/>
              </a:ext>
            </a:extLst>
          </p:cNvPr>
          <p:cNvPicPr>
            <a:picLocks noGrp="1" noChangeAspect="1"/>
          </p:cNvPicPr>
          <p:nvPr>
            <p:ph type="pic" sz="quarter" idx="10"/>
          </p:nvPr>
        </p:nvPicPr>
        <p:blipFill>
          <a:blip r:embed="rId5"/>
          <a:srcRect t="13925" b="13925"/>
          <a:stretch>
            <a:fillRect/>
          </a:stretch>
        </p:blipFill>
        <p:spPr/>
      </p:pic>
      <p:sp>
        <p:nvSpPr>
          <p:cNvPr id="12" name="TextBox 11">
            <a:extLst>
              <a:ext uri="{FF2B5EF4-FFF2-40B4-BE49-F238E27FC236}">
                <a16:creationId xmlns:a16="http://schemas.microsoft.com/office/drawing/2014/main" id="{2C2230CB-8E47-2844-AF06-A1FA62C59B4D}"/>
              </a:ext>
            </a:extLst>
          </p:cNvPr>
          <p:cNvSpPr txBox="1"/>
          <p:nvPr/>
        </p:nvSpPr>
        <p:spPr>
          <a:xfrm>
            <a:off x="4031596" y="13262945"/>
            <a:ext cx="6214047" cy="307777"/>
          </a:xfrm>
          <a:prstGeom prst="rect">
            <a:avLst/>
          </a:prstGeom>
          <a:noFill/>
        </p:spPr>
        <p:txBody>
          <a:bodyPr wrap="square" rtlCol="0">
            <a:spAutoFit/>
          </a:bodyPr>
          <a:lstStyle/>
          <a:p>
            <a:pPr algn="ctr"/>
            <a:r>
              <a:rPr lang="en-US" dirty="0">
                <a:solidFill>
                  <a:srgbClr val="00C075"/>
                </a:solidFill>
                <a:latin typeface="Gill Sans MT" panose="020B0502020104020203" pitchFamily="34" charset="77"/>
              </a:rPr>
              <a:t>Photo credit: Getty Images/</a:t>
            </a:r>
            <a:r>
              <a:rPr lang="en-US" dirty="0" err="1">
                <a:solidFill>
                  <a:srgbClr val="00C075"/>
                </a:solidFill>
                <a:latin typeface="Gill Sans MT" panose="020B0502020104020203" pitchFamily="34" charset="77"/>
              </a:rPr>
              <a:t>AfricaImages</a:t>
            </a:r>
            <a:endParaRPr lang="en-US" dirty="0">
              <a:solidFill>
                <a:srgbClr val="00C075"/>
              </a:solidFill>
              <a:latin typeface="Gill Sans MT" panose="020B0502020104020203" pitchFamily="34" charset="77"/>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28"/>
        <p:cNvGrpSpPr/>
        <p:nvPr/>
      </p:nvGrpSpPr>
      <p:grpSpPr>
        <a:xfrm>
          <a:off x="0" y="0"/>
          <a:ext cx="0" cy="0"/>
          <a:chOff x="0" y="0"/>
          <a:chExt cx="0" cy="0"/>
        </a:xfrm>
      </p:grpSpPr>
      <p:sp>
        <p:nvSpPr>
          <p:cNvPr id="929" name="Google Shape;929;p15"/>
          <p:cNvSpPr txBox="1">
            <a:spLocks noGrp="1"/>
          </p:cNvSpPr>
          <p:nvPr>
            <p:ph type="title"/>
          </p:nvPr>
        </p:nvSpPr>
        <p:spPr>
          <a:xfrm>
            <a:off x="2661339" y="1380407"/>
            <a:ext cx="19061323" cy="2176836"/>
          </a:xfrm>
          <a:prstGeom prst="rect">
            <a:avLst/>
          </a:prstGeom>
          <a:noFill/>
          <a:ln>
            <a:noFill/>
          </a:ln>
        </p:spPr>
        <p:txBody>
          <a:bodyPr spcFirstLastPara="1" wrap="square" lIns="91426" tIns="45700" rIns="91426" bIns="45700" anchor="t" anchorCtr="0">
            <a:noAutofit/>
          </a:bodyPr>
          <a:lstStyle/>
          <a:p>
            <a:pPr>
              <a:lnSpc>
                <a:spcPct val="90000"/>
              </a:lnSpc>
              <a:buClr>
                <a:srgbClr val="525357"/>
              </a:buClr>
              <a:buSzPts val="6000"/>
            </a:pPr>
            <a:r>
              <a:rPr lang="en-US" sz="6000" b="1" dirty="0">
                <a:solidFill>
                  <a:srgbClr val="000000"/>
                </a:solidFill>
              </a:rPr>
              <a:t>Social Norms Influence Behavior if a Person Says They Do or Do Not Do Something for the Following Reasons:</a:t>
            </a:r>
            <a:endParaRPr sz="11500" b="1" dirty="0">
              <a:solidFill>
                <a:srgbClr val="000000"/>
              </a:solidFill>
            </a:endParaRPr>
          </a:p>
        </p:txBody>
      </p:sp>
      <p:sp>
        <p:nvSpPr>
          <p:cNvPr id="2" name="Rounded Rectangle 1">
            <a:extLst>
              <a:ext uri="{FF2B5EF4-FFF2-40B4-BE49-F238E27FC236}">
                <a16:creationId xmlns:a16="http://schemas.microsoft.com/office/drawing/2014/main" id="{8D3D0F91-176F-4245-B0B9-FD020FB0C55E}"/>
              </a:ext>
            </a:extLst>
          </p:cNvPr>
          <p:cNvSpPr/>
          <p:nvPr/>
        </p:nvSpPr>
        <p:spPr>
          <a:xfrm>
            <a:off x="3769991" y="9671039"/>
            <a:ext cx="6737258" cy="2715154"/>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dirty="0">
              <a:latin typeface="Gill Sans MT" panose="020B0502020104020203" pitchFamily="34" charset="77"/>
            </a:endParaRPr>
          </a:p>
        </p:txBody>
      </p:sp>
      <p:sp>
        <p:nvSpPr>
          <p:cNvPr id="930" name="Google Shape;930;p15"/>
          <p:cNvSpPr txBox="1">
            <a:spLocks noGrp="1"/>
          </p:cNvSpPr>
          <p:nvPr>
            <p:ph type="body" idx="1"/>
          </p:nvPr>
        </p:nvSpPr>
        <p:spPr>
          <a:xfrm>
            <a:off x="13253658" y="6379286"/>
            <a:ext cx="7360351" cy="3291753"/>
          </a:xfrm>
          <a:prstGeom prst="rect">
            <a:avLst/>
          </a:prstGeom>
          <a:noFill/>
          <a:ln>
            <a:noFill/>
          </a:ln>
        </p:spPr>
        <p:txBody>
          <a:bodyPr spcFirstLastPara="1" wrap="square" lIns="91426" tIns="45700" rIns="91426" bIns="45700" anchor="t" anchorCtr="0">
            <a:noAutofit/>
          </a:bodyPr>
          <a:lstStyle/>
          <a:p>
            <a:pPr marL="0" indent="0" algn="l">
              <a:buSzPts val="4000"/>
            </a:pPr>
            <a:r>
              <a:rPr lang="en-US" dirty="0"/>
              <a:t>Because other people expect me to do it. A person does something because other people in their social group expect them to or because they fear being sanctioned if they don’t. </a:t>
            </a:r>
            <a:endParaRPr sz="3200" dirty="0"/>
          </a:p>
        </p:txBody>
      </p:sp>
      <p:sp>
        <p:nvSpPr>
          <p:cNvPr id="11" name="Rounded Rectangle 10">
            <a:extLst>
              <a:ext uri="{FF2B5EF4-FFF2-40B4-BE49-F238E27FC236}">
                <a16:creationId xmlns:a16="http://schemas.microsoft.com/office/drawing/2014/main" id="{FB960F3F-3470-7F44-B971-FBD4BD3CD448}"/>
              </a:ext>
            </a:extLst>
          </p:cNvPr>
          <p:cNvSpPr/>
          <p:nvPr/>
        </p:nvSpPr>
        <p:spPr>
          <a:xfrm>
            <a:off x="13499399" y="9671039"/>
            <a:ext cx="6737258" cy="2715154"/>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dirty="0">
              <a:latin typeface="Gill Sans MT" panose="020B0502020104020203" pitchFamily="34" charset="77"/>
            </a:endParaRPr>
          </a:p>
        </p:txBody>
      </p:sp>
      <p:sp>
        <p:nvSpPr>
          <p:cNvPr id="931" name="Google Shape;931;p15"/>
          <p:cNvSpPr txBox="1">
            <a:spLocks noGrp="1"/>
          </p:cNvSpPr>
          <p:nvPr>
            <p:ph type="body" idx="2"/>
          </p:nvPr>
        </p:nvSpPr>
        <p:spPr>
          <a:xfrm>
            <a:off x="3769991" y="6573284"/>
            <a:ext cx="6737258" cy="2176836"/>
          </a:xfrm>
          <a:prstGeom prst="rect">
            <a:avLst/>
          </a:prstGeom>
          <a:noFill/>
          <a:ln>
            <a:noFill/>
          </a:ln>
        </p:spPr>
        <p:txBody>
          <a:bodyPr spcFirstLastPara="1" wrap="square" lIns="91426" tIns="45700" rIns="91426" bIns="45700" anchor="t" anchorCtr="0">
            <a:noAutofit/>
          </a:bodyPr>
          <a:lstStyle/>
          <a:p>
            <a:pPr marL="0" indent="0" algn="l">
              <a:buSzPts val="4000"/>
            </a:pPr>
            <a:r>
              <a:rPr lang="en-US" dirty="0"/>
              <a:t>Because other people do it. A person does something because they believe many other people in their social group also do it.</a:t>
            </a:r>
            <a:endParaRPr sz="3200" dirty="0"/>
          </a:p>
        </p:txBody>
      </p:sp>
      <p:sp>
        <p:nvSpPr>
          <p:cNvPr id="3" name="Rectangle 2">
            <a:extLst>
              <a:ext uri="{FF2B5EF4-FFF2-40B4-BE49-F238E27FC236}">
                <a16:creationId xmlns:a16="http://schemas.microsoft.com/office/drawing/2014/main" id="{6E589ED5-3546-FB4B-B530-1A5FC15B2623}"/>
              </a:ext>
            </a:extLst>
          </p:cNvPr>
          <p:cNvSpPr/>
          <p:nvPr/>
        </p:nvSpPr>
        <p:spPr>
          <a:xfrm>
            <a:off x="4147343" y="10151453"/>
            <a:ext cx="6357154" cy="1754326"/>
          </a:xfrm>
          <a:prstGeom prst="rect">
            <a:avLst/>
          </a:prstGeom>
        </p:spPr>
        <p:txBody>
          <a:bodyPr wrap="square">
            <a:noAutofit/>
          </a:bodyPr>
          <a:lstStyle/>
          <a:p>
            <a:pPr>
              <a:buSzPts val="4000"/>
            </a:pPr>
            <a:r>
              <a:rPr lang="en-US" sz="3600" dirty="0">
                <a:solidFill>
                  <a:schemeClr val="accent1">
                    <a:lumMod val="75000"/>
                  </a:schemeClr>
                </a:solidFill>
                <a:latin typeface="Gill Sans MT" panose="020B0502020104020203" pitchFamily="34" charset="77"/>
                <a:cs typeface="Gill Sans" panose="020B0502020104020203" pitchFamily="34" charset="-79"/>
              </a:rPr>
              <a:t>“Most people in my community don’t wash their hands after coughing or sneezing.”</a:t>
            </a:r>
          </a:p>
        </p:txBody>
      </p:sp>
      <p:sp>
        <p:nvSpPr>
          <p:cNvPr id="5" name="TextBox 4">
            <a:extLst>
              <a:ext uri="{FF2B5EF4-FFF2-40B4-BE49-F238E27FC236}">
                <a16:creationId xmlns:a16="http://schemas.microsoft.com/office/drawing/2014/main" id="{C2DF9F8D-2F03-BC42-B1D4-C9E8A82970EE}"/>
              </a:ext>
            </a:extLst>
          </p:cNvPr>
          <p:cNvSpPr txBox="1"/>
          <p:nvPr/>
        </p:nvSpPr>
        <p:spPr>
          <a:xfrm>
            <a:off x="13936311" y="10151453"/>
            <a:ext cx="6300345" cy="1754326"/>
          </a:xfrm>
          <a:prstGeom prst="rect">
            <a:avLst/>
          </a:prstGeom>
          <a:noFill/>
        </p:spPr>
        <p:txBody>
          <a:bodyPr wrap="square" rtlCol="0">
            <a:noAutofit/>
          </a:bodyPr>
          <a:lstStyle/>
          <a:p>
            <a:pPr>
              <a:buSzPts val="4000"/>
            </a:pPr>
            <a:r>
              <a:rPr lang="en-US" sz="3600" dirty="0">
                <a:solidFill>
                  <a:schemeClr val="accent1">
                    <a:lumMod val="75000"/>
                  </a:schemeClr>
                </a:solidFill>
                <a:latin typeface="Gill Sans MT" panose="020B0502020104020203" pitchFamily="34" charset="77"/>
                <a:cs typeface="Gill Sans" panose="020B0502020104020203" pitchFamily="34" charset="-79"/>
              </a:rPr>
              <a:t>“If I don’t wash my hands before preparing food, my mother-in-law will criticize me.”</a:t>
            </a:r>
          </a:p>
        </p:txBody>
      </p:sp>
      <p:sp>
        <p:nvSpPr>
          <p:cNvPr id="15" name="Google Shape;921;p14">
            <a:extLst>
              <a:ext uri="{FF2B5EF4-FFF2-40B4-BE49-F238E27FC236}">
                <a16:creationId xmlns:a16="http://schemas.microsoft.com/office/drawing/2014/main" id="{BF6C1289-C03E-2C43-B0E4-B6B8FE708BE0}"/>
              </a:ext>
            </a:extLst>
          </p:cNvPr>
          <p:cNvSpPr txBox="1">
            <a:spLocks noGrp="1"/>
          </p:cNvSpPr>
          <p:nvPr>
            <p:ph type="body" idx="3"/>
          </p:nvPr>
        </p:nvSpPr>
        <p:spPr>
          <a:xfrm>
            <a:off x="4239051" y="5317687"/>
            <a:ext cx="5799138" cy="860896"/>
          </a:xfrm>
          <a:prstGeom prst="rect">
            <a:avLst/>
          </a:prstGeom>
          <a:noFill/>
          <a:ln>
            <a:noFill/>
          </a:ln>
        </p:spPr>
        <p:txBody>
          <a:bodyPr spcFirstLastPara="1" wrap="square" lIns="91426" tIns="45700" rIns="91426" bIns="45700" anchor="t" anchorCtr="0">
            <a:noAutofit/>
          </a:bodyPr>
          <a:lstStyle/>
          <a:p>
            <a:pPr marL="0" indent="0"/>
            <a:r>
              <a:rPr lang="en-US" sz="3600" b="1" dirty="0"/>
              <a:t>DESCRIPTIVE NORMS</a:t>
            </a:r>
            <a:endParaRPr sz="3600" b="1" dirty="0"/>
          </a:p>
        </p:txBody>
      </p:sp>
      <p:sp>
        <p:nvSpPr>
          <p:cNvPr id="16" name="Google Shape;922;p14">
            <a:extLst>
              <a:ext uri="{FF2B5EF4-FFF2-40B4-BE49-F238E27FC236}">
                <a16:creationId xmlns:a16="http://schemas.microsoft.com/office/drawing/2014/main" id="{C990C28F-9CC8-FF4C-8B33-7BFBCBD494E1}"/>
              </a:ext>
            </a:extLst>
          </p:cNvPr>
          <p:cNvSpPr txBox="1">
            <a:spLocks noGrp="1"/>
          </p:cNvSpPr>
          <p:nvPr>
            <p:ph type="body" idx="4"/>
          </p:nvPr>
        </p:nvSpPr>
        <p:spPr>
          <a:xfrm>
            <a:off x="13968461" y="5292699"/>
            <a:ext cx="5799138" cy="771953"/>
          </a:xfrm>
          <a:prstGeom prst="rect">
            <a:avLst/>
          </a:prstGeom>
          <a:noFill/>
          <a:ln>
            <a:noFill/>
          </a:ln>
        </p:spPr>
        <p:txBody>
          <a:bodyPr spcFirstLastPara="1" wrap="square" lIns="91426" tIns="45700" rIns="91426" bIns="45700" anchor="t" anchorCtr="0">
            <a:noAutofit/>
          </a:bodyPr>
          <a:lstStyle/>
          <a:p>
            <a:pPr marL="0" indent="0"/>
            <a:r>
              <a:rPr lang="en-US" sz="3600" b="1" dirty="0"/>
              <a:t>INJUNCTIVE NORMS</a:t>
            </a:r>
            <a:endParaRPr sz="3600" b="1" dirty="0"/>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937"/>
        <p:cNvGrpSpPr/>
        <p:nvPr/>
      </p:nvGrpSpPr>
      <p:grpSpPr>
        <a:xfrm>
          <a:off x="0" y="0"/>
          <a:ext cx="0" cy="0"/>
          <a:chOff x="0" y="0"/>
          <a:chExt cx="0" cy="0"/>
        </a:xfrm>
      </p:grpSpPr>
      <p:sp>
        <p:nvSpPr>
          <p:cNvPr id="939" name="Google Shape;939;p16"/>
          <p:cNvSpPr txBox="1">
            <a:spLocks noGrp="1"/>
          </p:cNvSpPr>
          <p:nvPr>
            <p:ph type="title"/>
          </p:nvPr>
        </p:nvSpPr>
        <p:spPr>
          <a:xfrm>
            <a:off x="9719430" y="1959434"/>
            <a:ext cx="12797670" cy="2176836"/>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Descriptive or Injunctive Norm?</a:t>
            </a:r>
            <a:endParaRPr b="1" dirty="0">
              <a:solidFill>
                <a:srgbClr val="000000"/>
              </a:solidFill>
            </a:endParaRPr>
          </a:p>
        </p:txBody>
      </p:sp>
      <p:sp>
        <p:nvSpPr>
          <p:cNvPr id="940" name="Google Shape;940;p16"/>
          <p:cNvSpPr txBox="1">
            <a:spLocks noGrp="1"/>
          </p:cNvSpPr>
          <p:nvPr>
            <p:ph type="body" idx="1"/>
          </p:nvPr>
        </p:nvSpPr>
        <p:spPr>
          <a:xfrm>
            <a:off x="9719430" y="5309680"/>
            <a:ext cx="11606854" cy="4868567"/>
          </a:xfrm>
          <a:prstGeom prst="rect">
            <a:avLst/>
          </a:prstGeom>
          <a:noFill/>
          <a:ln>
            <a:noFill/>
          </a:ln>
        </p:spPr>
        <p:txBody>
          <a:bodyPr spcFirstLastPara="1" wrap="square" lIns="91426" tIns="45700" rIns="91426" bIns="45700" anchor="t" anchorCtr="0">
            <a:noAutofit/>
          </a:bodyPr>
          <a:lstStyle/>
          <a:p>
            <a:pPr marL="742950" indent="-742950" algn="l">
              <a:spcAft>
                <a:spcPts val="2400"/>
              </a:spcAft>
              <a:buClr>
                <a:srgbClr val="000000"/>
              </a:buClr>
              <a:buFont typeface="Gill Sans"/>
              <a:buAutoNum type="arabicPeriod"/>
            </a:pPr>
            <a:r>
              <a:rPr lang="en-US" sz="4800" dirty="0">
                <a:solidFill>
                  <a:srgbClr val="000000"/>
                </a:solidFill>
              </a:rPr>
              <a:t>A husband that does not beat his wife will be thought of as less manly.</a:t>
            </a:r>
            <a:endParaRPr sz="4800" dirty="0">
              <a:solidFill>
                <a:srgbClr val="000000"/>
              </a:solidFill>
            </a:endParaRPr>
          </a:p>
          <a:p>
            <a:pPr marL="742950" indent="-742950" algn="l">
              <a:spcAft>
                <a:spcPts val="2400"/>
              </a:spcAft>
              <a:buClr>
                <a:srgbClr val="000000"/>
              </a:buClr>
              <a:buFont typeface="Gill Sans"/>
              <a:buAutoNum type="arabicPeriod"/>
            </a:pPr>
            <a:r>
              <a:rPr lang="en-US" sz="4800" dirty="0">
                <a:solidFill>
                  <a:srgbClr val="000000"/>
                </a:solidFill>
              </a:rPr>
              <a:t>Most husbands beat their wives in this community.</a:t>
            </a:r>
            <a:endParaRPr sz="4800" dirty="0">
              <a:solidFill>
                <a:srgbClr val="000000"/>
              </a:solidFill>
            </a:endParaRPr>
          </a:p>
          <a:p>
            <a:pPr marL="742950" indent="-742950" algn="l">
              <a:spcAft>
                <a:spcPts val="2400"/>
              </a:spcAft>
              <a:buClr>
                <a:srgbClr val="000000"/>
              </a:buClr>
              <a:buFont typeface="Gill Sans"/>
              <a:buAutoNum type="arabicPeriod"/>
            </a:pPr>
            <a:r>
              <a:rPr lang="en-US" sz="4800" dirty="0">
                <a:solidFill>
                  <a:srgbClr val="000000"/>
                </a:solidFill>
              </a:rPr>
              <a:t>I don’t think it is right for a man to beat his wife.</a:t>
            </a:r>
            <a:endParaRPr sz="4800" dirty="0">
              <a:solidFill>
                <a:srgbClr val="000000"/>
              </a:solidFill>
            </a:endParaRPr>
          </a:p>
        </p:txBody>
      </p:sp>
      <p:sp>
        <p:nvSpPr>
          <p:cNvPr id="941" name="Google Shape;941;p16"/>
          <p:cNvSpPr txBox="1">
            <a:spLocks noGrp="1"/>
          </p:cNvSpPr>
          <p:nvPr>
            <p:ph type="body" idx="3"/>
          </p:nvPr>
        </p:nvSpPr>
        <p:spPr>
          <a:prstGeom prst="rect">
            <a:avLst/>
          </a:prstGeom>
          <a:noFill/>
          <a:ln>
            <a:noFill/>
          </a:ln>
        </p:spPr>
        <p:txBody>
          <a:bodyPr spcFirstLastPara="1" wrap="square" lIns="91426" tIns="45700" rIns="91426" bIns="45700" anchor="t" anchorCtr="0">
            <a:noAutofit/>
          </a:bodyPr>
          <a:lstStyle/>
          <a:p>
            <a:r>
              <a:rPr lang="en-US" spc="0" dirty="0">
                <a:solidFill>
                  <a:srgbClr val="000000"/>
                </a:solidFill>
                <a:latin typeface="Gill Sans MT" panose="020B0502020104020203"/>
              </a:rPr>
              <a:t>PLENARY ACTIVITY</a:t>
            </a:r>
          </a:p>
        </p:txBody>
      </p:sp>
      <p:pic>
        <p:nvPicPr>
          <p:cNvPr id="17" name="Picture Placeholder 16">
            <a:extLst>
              <a:ext uri="{FF2B5EF4-FFF2-40B4-BE49-F238E27FC236}">
                <a16:creationId xmlns:a16="http://schemas.microsoft.com/office/drawing/2014/main" id="{90FC1E9D-89C5-4A4D-822B-77FBCF595B96}"/>
              </a:ext>
            </a:extLst>
          </p:cNvPr>
          <p:cNvPicPr>
            <a:picLocks noGrp="1"/>
          </p:cNvPicPr>
          <p:nvPr>
            <p:ph type="pic" sz="quarter" idx="10"/>
          </p:nvPr>
        </p:nvPicPr>
        <p:blipFill rotWithShape="1">
          <a:blip r:embed="rId4"/>
          <a:srcRect l="13367" t="2030" r="12680" b="1678"/>
          <a:stretch/>
        </p:blipFill>
        <p:spPr>
          <a:xfrm>
            <a:off x="2279931" y="3440181"/>
            <a:ext cx="5861304" cy="5861304"/>
          </a:xfrm>
          <a:solidFill>
            <a:schemeClr val="tx1">
              <a:lumMod val="10000"/>
            </a:schemeClr>
          </a:solidFill>
        </p:spPr>
      </p:pic>
      <p:grpSp>
        <p:nvGrpSpPr>
          <p:cNvPr id="19" name="Group 18">
            <a:extLst>
              <a:ext uri="{FF2B5EF4-FFF2-40B4-BE49-F238E27FC236}">
                <a16:creationId xmlns:a16="http://schemas.microsoft.com/office/drawing/2014/main" id="{22C8D2FE-8577-7E4B-91FF-6CDA81142BF3}"/>
              </a:ext>
            </a:extLst>
          </p:cNvPr>
          <p:cNvGrpSpPr/>
          <p:nvPr/>
        </p:nvGrpSpPr>
        <p:grpSpPr>
          <a:xfrm>
            <a:off x="1368325" y="1090737"/>
            <a:ext cx="3532094" cy="3532094"/>
            <a:chOff x="1368325" y="1090737"/>
            <a:chExt cx="3532094" cy="3532094"/>
          </a:xfrm>
        </p:grpSpPr>
        <p:sp>
          <p:nvSpPr>
            <p:cNvPr id="20" name="Oval 19">
              <a:extLst>
                <a:ext uri="{FF2B5EF4-FFF2-40B4-BE49-F238E27FC236}">
                  <a16:creationId xmlns:a16="http://schemas.microsoft.com/office/drawing/2014/main" id="{FB884350-2944-704C-8C73-879BA29067EE}"/>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21" name="Graphic 20" descr="Cheers outline">
              <a:extLst>
                <a:ext uri="{FF2B5EF4-FFF2-40B4-BE49-F238E27FC236}">
                  <a16:creationId xmlns:a16="http://schemas.microsoft.com/office/drawing/2014/main" id="{4888B6A5-AF9F-C64F-B1B4-75FA95649EE0}"/>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pSp>
        <p:nvGrpSpPr>
          <p:cNvPr id="22" name="Group 21">
            <a:extLst>
              <a:ext uri="{FF2B5EF4-FFF2-40B4-BE49-F238E27FC236}">
                <a16:creationId xmlns:a16="http://schemas.microsoft.com/office/drawing/2014/main" id="{59B8A343-5137-5840-B644-98888408FA4A}"/>
              </a:ext>
            </a:extLst>
          </p:cNvPr>
          <p:cNvGrpSpPr/>
          <p:nvPr/>
        </p:nvGrpSpPr>
        <p:grpSpPr>
          <a:xfrm>
            <a:off x="2372432" y="7651593"/>
            <a:ext cx="2526654" cy="2526654"/>
            <a:chOff x="4969172" y="7651592"/>
            <a:chExt cx="2526654" cy="2526654"/>
          </a:xfrm>
        </p:grpSpPr>
        <p:sp>
          <p:nvSpPr>
            <p:cNvPr id="23" name="Oval 22">
              <a:extLst>
                <a:ext uri="{FF2B5EF4-FFF2-40B4-BE49-F238E27FC236}">
                  <a16:creationId xmlns:a16="http://schemas.microsoft.com/office/drawing/2014/main" id="{14609DDA-1278-1B41-804D-6EF6D772F1D1}"/>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4" name="TextBox 23">
              <a:extLst>
                <a:ext uri="{FF2B5EF4-FFF2-40B4-BE49-F238E27FC236}">
                  <a16:creationId xmlns:a16="http://schemas.microsoft.com/office/drawing/2014/main" id="{45A3FC39-B691-FC43-9E05-05F352246B1C}"/>
                </a:ext>
              </a:extLst>
            </p:cNvPr>
            <p:cNvSpPr txBox="1"/>
            <p:nvPr/>
          </p:nvSpPr>
          <p:spPr>
            <a:xfrm>
              <a:off x="5654457" y="8498825"/>
              <a:ext cx="115608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CHAT</a:t>
              </a:r>
            </a:p>
            <a:p>
              <a:pPr algn="ctr"/>
              <a:r>
                <a:rPr lang="en-US" sz="2800" dirty="0">
                  <a:solidFill>
                    <a:srgbClr val="FFFFFF"/>
                  </a:solidFill>
                  <a:latin typeface="Gill Sans MT" panose="020B0502020104020203" pitchFamily="34" charset="77"/>
                  <a:cs typeface="Gill Sans" panose="020B0502020104020203" pitchFamily="34" charset="-79"/>
                </a:rPr>
                <a:t>BOX</a:t>
              </a: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0">
                                            <p:txEl>
                                              <p:pRg st="0" end="0"/>
                                            </p:txEl>
                                          </p:spTgt>
                                        </p:tgtEl>
                                        <p:attrNameLst>
                                          <p:attrName>style.visibility</p:attrName>
                                        </p:attrNameLst>
                                      </p:cBhvr>
                                      <p:to>
                                        <p:strVal val="visible"/>
                                      </p:to>
                                    </p:set>
                                    <p:animEffect transition="in" filter="fade">
                                      <p:cBhvr>
                                        <p:cTn id="7" dur="500"/>
                                        <p:tgtEl>
                                          <p:spTgt spid="94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40">
                                            <p:txEl>
                                              <p:pRg st="1" end="1"/>
                                            </p:txEl>
                                          </p:spTgt>
                                        </p:tgtEl>
                                        <p:attrNameLst>
                                          <p:attrName>style.visibility</p:attrName>
                                        </p:attrNameLst>
                                      </p:cBhvr>
                                      <p:to>
                                        <p:strVal val="visible"/>
                                      </p:to>
                                    </p:set>
                                    <p:animEffect transition="in" filter="fade">
                                      <p:cBhvr>
                                        <p:cTn id="12" dur="500"/>
                                        <p:tgtEl>
                                          <p:spTgt spid="94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40">
                                            <p:txEl>
                                              <p:pRg st="2" end="2"/>
                                            </p:txEl>
                                          </p:spTgt>
                                        </p:tgtEl>
                                        <p:attrNameLst>
                                          <p:attrName>style.visibility</p:attrName>
                                        </p:attrNameLst>
                                      </p:cBhvr>
                                      <p:to>
                                        <p:strVal val="visible"/>
                                      </p:to>
                                    </p:set>
                                    <p:animEffect transition="in" filter="fade">
                                      <p:cBhvr>
                                        <p:cTn id="17" dur="500"/>
                                        <p:tgtEl>
                                          <p:spTgt spid="9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946"/>
        <p:cNvGrpSpPr/>
        <p:nvPr/>
      </p:nvGrpSpPr>
      <p:grpSpPr>
        <a:xfrm>
          <a:off x="0" y="0"/>
          <a:ext cx="0" cy="0"/>
          <a:chOff x="0" y="0"/>
          <a:chExt cx="0" cy="0"/>
        </a:xfrm>
      </p:grpSpPr>
      <p:sp>
        <p:nvSpPr>
          <p:cNvPr id="948" name="Google Shape;948;p17"/>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Descriptive or Injunctive Norm?</a:t>
            </a:r>
            <a:endParaRPr b="1" dirty="0">
              <a:solidFill>
                <a:srgbClr val="000000"/>
              </a:solidFill>
            </a:endParaRPr>
          </a:p>
        </p:txBody>
      </p:sp>
      <p:sp>
        <p:nvSpPr>
          <p:cNvPr id="949" name="Google Shape;949;p17"/>
          <p:cNvSpPr txBox="1">
            <a:spLocks noGrp="1"/>
          </p:cNvSpPr>
          <p:nvPr>
            <p:ph type="body" idx="1"/>
          </p:nvPr>
        </p:nvSpPr>
        <p:spPr>
          <a:xfrm>
            <a:off x="9719430" y="5179554"/>
            <a:ext cx="12654795" cy="6919912"/>
          </a:xfrm>
          <a:prstGeom prst="rect">
            <a:avLst/>
          </a:prstGeom>
          <a:noFill/>
          <a:ln>
            <a:noFill/>
          </a:ln>
        </p:spPr>
        <p:txBody>
          <a:bodyPr spcFirstLastPara="1" wrap="square" lIns="91426" tIns="45700" rIns="91426" bIns="45700" anchor="t" anchorCtr="0">
            <a:noAutofit/>
          </a:bodyPr>
          <a:lstStyle/>
          <a:p>
            <a:pPr marL="742950" indent="-742950" algn="l">
              <a:spcAft>
                <a:spcPts val="3600"/>
              </a:spcAft>
              <a:buClr>
                <a:srgbClr val="515257"/>
              </a:buClr>
              <a:buFont typeface="Gill Sans"/>
              <a:buAutoNum type="arabicPeriod"/>
            </a:pPr>
            <a:r>
              <a:rPr lang="en-US" sz="4800" dirty="0">
                <a:solidFill>
                  <a:srgbClr val="000000"/>
                </a:solidFill>
              </a:rPr>
              <a:t>A husband who allows his wife to use family planning will be thought of as less manly.</a:t>
            </a:r>
            <a:endParaRPr sz="4800" dirty="0">
              <a:solidFill>
                <a:srgbClr val="000000"/>
              </a:solidFill>
            </a:endParaRPr>
          </a:p>
          <a:p>
            <a:pPr marL="742950" indent="-742950" algn="l">
              <a:spcAft>
                <a:spcPts val="3600"/>
              </a:spcAft>
              <a:buClr>
                <a:srgbClr val="515257"/>
              </a:buClr>
              <a:buFont typeface="Gill Sans"/>
              <a:buAutoNum type="arabicPeriod"/>
            </a:pPr>
            <a:r>
              <a:rPr lang="en-US" sz="4800" dirty="0">
                <a:solidFill>
                  <a:srgbClr val="000000"/>
                </a:solidFill>
              </a:rPr>
              <a:t>Most men and their wives use traditional family planning methods in this community.</a:t>
            </a:r>
            <a:endParaRPr sz="4800" dirty="0">
              <a:solidFill>
                <a:srgbClr val="000000"/>
              </a:solidFill>
            </a:endParaRPr>
          </a:p>
          <a:p>
            <a:pPr marL="742950" indent="-742950" algn="l">
              <a:spcAft>
                <a:spcPts val="3600"/>
              </a:spcAft>
              <a:buClr>
                <a:srgbClr val="515257"/>
              </a:buClr>
              <a:buFont typeface="Gill Sans"/>
              <a:buAutoNum type="arabicPeriod"/>
            </a:pPr>
            <a:r>
              <a:rPr lang="en-US" sz="4800" dirty="0">
                <a:solidFill>
                  <a:srgbClr val="000000"/>
                </a:solidFill>
              </a:rPr>
              <a:t>I don't believe that traditional methods work to space births. </a:t>
            </a:r>
            <a:endParaRPr sz="4800" dirty="0">
              <a:solidFill>
                <a:srgbClr val="000000"/>
              </a:solidFill>
            </a:endParaRPr>
          </a:p>
        </p:txBody>
      </p:sp>
      <p:sp>
        <p:nvSpPr>
          <p:cNvPr id="9" name="Text Placeholder 8">
            <a:extLst>
              <a:ext uri="{FF2B5EF4-FFF2-40B4-BE49-F238E27FC236}">
                <a16:creationId xmlns:a16="http://schemas.microsoft.com/office/drawing/2014/main" id="{44A008B8-A7C0-C54B-89D8-3E048B493E65}"/>
              </a:ext>
            </a:extLst>
          </p:cNvPr>
          <p:cNvSpPr>
            <a:spLocks noGrp="1"/>
          </p:cNvSpPr>
          <p:nvPr>
            <p:ph type="body" idx="3"/>
          </p:nvPr>
        </p:nvSpPr>
        <p:spPr/>
        <p:txBody>
          <a:bodyPr/>
          <a:lstStyle/>
          <a:p>
            <a:pPr lvl="0"/>
            <a:r>
              <a:rPr lang="en-US" spc="0" dirty="0">
                <a:solidFill>
                  <a:srgbClr val="000000"/>
                </a:solidFill>
                <a:latin typeface="Gill Sans MT" panose="020B0502020104020203"/>
              </a:rPr>
              <a:t>PLENARY ACTIVITY</a:t>
            </a:r>
          </a:p>
        </p:txBody>
      </p:sp>
      <p:pic>
        <p:nvPicPr>
          <p:cNvPr id="18" name="Picture Placeholder 16">
            <a:extLst>
              <a:ext uri="{FF2B5EF4-FFF2-40B4-BE49-F238E27FC236}">
                <a16:creationId xmlns:a16="http://schemas.microsoft.com/office/drawing/2014/main" id="{DFB6B167-64F3-CF46-886F-92DEB2E705C3}"/>
              </a:ext>
            </a:extLst>
          </p:cNvPr>
          <p:cNvPicPr>
            <a:picLocks noGrp="1"/>
          </p:cNvPicPr>
          <p:nvPr>
            <p:ph type="pic" sz="quarter" idx="10"/>
          </p:nvPr>
        </p:nvPicPr>
        <p:blipFill rotWithShape="1">
          <a:blip r:embed="rId4"/>
          <a:srcRect l="13367" t="2030" r="12680" b="1678"/>
          <a:stretch/>
        </p:blipFill>
        <p:spPr>
          <a:xfrm>
            <a:off x="2279931" y="3440181"/>
            <a:ext cx="5861304" cy="5861304"/>
          </a:xfrm>
          <a:solidFill>
            <a:schemeClr val="tx1">
              <a:lumMod val="10000"/>
            </a:schemeClr>
          </a:solidFill>
        </p:spPr>
      </p:pic>
      <p:grpSp>
        <p:nvGrpSpPr>
          <p:cNvPr id="23" name="Group 22">
            <a:extLst>
              <a:ext uri="{FF2B5EF4-FFF2-40B4-BE49-F238E27FC236}">
                <a16:creationId xmlns:a16="http://schemas.microsoft.com/office/drawing/2014/main" id="{ED2ECF32-BDB3-0B47-97AC-9D153B2B16CD}"/>
              </a:ext>
            </a:extLst>
          </p:cNvPr>
          <p:cNvGrpSpPr/>
          <p:nvPr/>
        </p:nvGrpSpPr>
        <p:grpSpPr>
          <a:xfrm>
            <a:off x="2372432" y="7651593"/>
            <a:ext cx="2526654" cy="2526654"/>
            <a:chOff x="4969172" y="7651592"/>
            <a:chExt cx="2526654" cy="2526654"/>
          </a:xfrm>
        </p:grpSpPr>
        <p:sp>
          <p:nvSpPr>
            <p:cNvPr id="24" name="Oval 23">
              <a:extLst>
                <a:ext uri="{FF2B5EF4-FFF2-40B4-BE49-F238E27FC236}">
                  <a16:creationId xmlns:a16="http://schemas.microsoft.com/office/drawing/2014/main" id="{9B2CA81A-95D0-704F-97A7-B214C832E260}"/>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5" name="TextBox 24">
              <a:extLst>
                <a:ext uri="{FF2B5EF4-FFF2-40B4-BE49-F238E27FC236}">
                  <a16:creationId xmlns:a16="http://schemas.microsoft.com/office/drawing/2014/main" id="{09870FF2-29D9-0E41-B232-66C479C82696}"/>
                </a:ext>
              </a:extLst>
            </p:cNvPr>
            <p:cNvSpPr txBox="1"/>
            <p:nvPr/>
          </p:nvSpPr>
          <p:spPr>
            <a:xfrm>
              <a:off x="5548309" y="8437865"/>
              <a:ext cx="1368380" cy="954107"/>
            </a:xfrm>
            <a:prstGeom prst="rect">
              <a:avLst/>
            </a:prstGeom>
            <a:noFill/>
          </p:spPr>
          <p:txBody>
            <a:bodyPr wrap="squar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CHAT BOX</a:t>
              </a:r>
            </a:p>
          </p:txBody>
        </p:sp>
      </p:grpSp>
      <p:grpSp>
        <p:nvGrpSpPr>
          <p:cNvPr id="15" name="Group 14">
            <a:extLst>
              <a:ext uri="{FF2B5EF4-FFF2-40B4-BE49-F238E27FC236}">
                <a16:creationId xmlns:a16="http://schemas.microsoft.com/office/drawing/2014/main" id="{838E0998-1A5C-F343-8C85-3AA1D688FD41}"/>
              </a:ext>
            </a:extLst>
          </p:cNvPr>
          <p:cNvGrpSpPr/>
          <p:nvPr/>
        </p:nvGrpSpPr>
        <p:grpSpPr>
          <a:xfrm>
            <a:off x="1368325" y="1090737"/>
            <a:ext cx="3532094" cy="3532094"/>
            <a:chOff x="1368325" y="1090737"/>
            <a:chExt cx="3532094" cy="3532094"/>
          </a:xfrm>
        </p:grpSpPr>
        <p:sp>
          <p:nvSpPr>
            <p:cNvPr id="16" name="Oval 15">
              <a:extLst>
                <a:ext uri="{FF2B5EF4-FFF2-40B4-BE49-F238E27FC236}">
                  <a16:creationId xmlns:a16="http://schemas.microsoft.com/office/drawing/2014/main" id="{F89AB1E3-A5DC-9C47-A048-02F75318C2E6}"/>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7" name="Graphic 16" descr="Cheers outline">
              <a:extLst>
                <a:ext uri="{FF2B5EF4-FFF2-40B4-BE49-F238E27FC236}">
                  <a16:creationId xmlns:a16="http://schemas.microsoft.com/office/drawing/2014/main" id="{2B5108CA-71AF-B04C-A2F8-ACE0F3074FCE}"/>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9">
                                            <p:txEl>
                                              <p:pRg st="0" end="0"/>
                                            </p:txEl>
                                          </p:spTgt>
                                        </p:tgtEl>
                                        <p:attrNameLst>
                                          <p:attrName>style.visibility</p:attrName>
                                        </p:attrNameLst>
                                      </p:cBhvr>
                                      <p:to>
                                        <p:strVal val="visible"/>
                                      </p:to>
                                    </p:set>
                                    <p:animEffect transition="in" filter="fade">
                                      <p:cBhvr>
                                        <p:cTn id="7" dur="500"/>
                                        <p:tgtEl>
                                          <p:spTgt spid="94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49">
                                            <p:txEl>
                                              <p:pRg st="1" end="1"/>
                                            </p:txEl>
                                          </p:spTgt>
                                        </p:tgtEl>
                                        <p:attrNameLst>
                                          <p:attrName>style.visibility</p:attrName>
                                        </p:attrNameLst>
                                      </p:cBhvr>
                                      <p:to>
                                        <p:strVal val="visible"/>
                                      </p:to>
                                    </p:set>
                                    <p:animEffect transition="in" filter="fade">
                                      <p:cBhvr>
                                        <p:cTn id="12" dur="500"/>
                                        <p:tgtEl>
                                          <p:spTgt spid="94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49">
                                            <p:txEl>
                                              <p:pRg st="2" end="2"/>
                                            </p:txEl>
                                          </p:spTgt>
                                        </p:tgtEl>
                                        <p:attrNameLst>
                                          <p:attrName>style.visibility</p:attrName>
                                        </p:attrNameLst>
                                      </p:cBhvr>
                                      <p:to>
                                        <p:strVal val="visible"/>
                                      </p:to>
                                    </p:set>
                                    <p:animEffect transition="in" filter="fade">
                                      <p:cBhvr>
                                        <p:cTn id="17" dur="500"/>
                                        <p:tgtEl>
                                          <p:spTgt spid="94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962"/>
        <p:cNvGrpSpPr/>
        <p:nvPr/>
      </p:nvGrpSpPr>
      <p:grpSpPr>
        <a:xfrm>
          <a:off x="0" y="0"/>
          <a:ext cx="0" cy="0"/>
          <a:chOff x="0" y="0"/>
          <a:chExt cx="0" cy="0"/>
        </a:xfrm>
      </p:grpSpPr>
      <p:sp>
        <p:nvSpPr>
          <p:cNvPr id="964" name="Google Shape;964;p19"/>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Reference Groups</a:t>
            </a:r>
            <a:endParaRPr b="1" dirty="0">
              <a:solidFill>
                <a:srgbClr val="000000"/>
              </a:solidFill>
            </a:endParaRPr>
          </a:p>
        </p:txBody>
      </p:sp>
      <p:sp>
        <p:nvSpPr>
          <p:cNvPr id="965" name="Google Shape;965;p19"/>
          <p:cNvSpPr txBox="1">
            <a:spLocks noGrp="1"/>
          </p:cNvSpPr>
          <p:nvPr>
            <p:ph type="body" idx="1"/>
          </p:nvPr>
        </p:nvSpPr>
        <p:spPr>
          <a:xfrm>
            <a:off x="9719429" y="4191637"/>
            <a:ext cx="12826245" cy="6919912"/>
          </a:xfrm>
          <a:prstGeom prst="rect">
            <a:avLst/>
          </a:prstGeom>
          <a:noFill/>
          <a:ln>
            <a:noFill/>
          </a:ln>
        </p:spPr>
        <p:txBody>
          <a:bodyPr spcFirstLastPara="1" wrap="square" lIns="91426" tIns="45700" rIns="91426" bIns="45700" anchor="t" anchorCtr="0">
            <a:noAutofit/>
          </a:bodyPr>
          <a:lstStyle/>
          <a:p>
            <a:pPr marL="742950" indent="-742950" algn="l">
              <a:spcAft>
                <a:spcPts val="2400"/>
              </a:spcAft>
              <a:buClr>
                <a:srgbClr val="515257"/>
              </a:buClr>
              <a:buFont typeface="Gill Sans"/>
              <a:buAutoNum type="arabicPeriod"/>
            </a:pPr>
            <a:r>
              <a:rPr lang="en-US" sz="4800" dirty="0">
                <a:solidFill>
                  <a:srgbClr val="000000"/>
                </a:solidFill>
              </a:rPr>
              <a:t>Who were the people you turned to for advice and information on the behavior?</a:t>
            </a:r>
            <a:endParaRPr sz="4800" dirty="0">
              <a:solidFill>
                <a:srgbClr val="000000"/>
              </a:solidFill>
            </a:endParaRPr>
          </a:p>
          <a:p>
            <a:pPr marL="742950" indent="-742950" algn="l">
              <a:spcAft>
                <a:spcPts val="2400"/>
              </a:spcAft>
              <a:buClr>
                <a:srgbClr val="515257"/>
              </a:buClr>
              <a:buFont typeface="Gill Sans"/>
              <a:buAutoNum type="arabicPeriod"/>
            </a:pPr>
            <a:r>
              <a:rPr lang="en-US" sz="4800" dirty="0">
                <a:solidFill>
                  <a:srgbClr val="000000"/>
                </a:solidFill>
              </a:rPr>
              <a:t>Who were the people who most influenced your beliefs/attitudes or behaviors? </a:t>
            </a:r>
            <a:endParaRPr sz="4800" dirty="0">
              <a:solidFill>
                <a:srgbClr val="000000"/>
              </a:solidFill>
            </a:endParaRPr>
          </a:p>
          <a:p>
            <a:pPr marL="742950" indent="-742950" algn="l">
              <a:spcAft>
                <a:spcPts val="2400"/>
              </a:spcAft>
              <a:buClr>
                <a:srgbClr val="515257"/>
              </a:buClr>
              <a:buFont typeface="Gill Sans"/>
              <a:buAutoNum type="arabicPeriod"/>
            </a:pPr>
            <a:r>
              <a:rPr lang="en-US" sz="4800" dirty="0">
                <a:solidFill>
                  <a:srgbClr val="000000"/>
                </a:solidFill>
              </a:rPr>
              <a:t>How might or did these people react if you took or did not take their advice?</a:t>
            </a:r>
            <a:endParaRPr sz="4800" dirty="0">
              <a:solidFill>
                <a:srgbClr val="000000"/>
              </a:solidFill>
            </a:endParaRPr>
          </a:p>
          <a:p>
            <a:pPr marL="742950" indent="-742950" algn="l">
              <a:spcAft>
                <a:spcPts val="2400"/>
              </a:spcAft>
              <a:buClr>
                <a:srgbClr val="515257"/>
              </a:buClr>
              <a:buFont typeface="Gill Sans"/>
              <a:buAutoNum type="arabicPeriod"/>
            </a:pPr>
            <a:r>
              <a:rPr lang="en-US" sz="4800" dirty="0">
                <a:solidFill>
                  <a:srgbClr val="000000"/>
                </a:solidFill>
              </a:rPr>
              <a:t>How might these people react if you changed your behavior?</a:t>
            </a:r>
            <a:endParaRPr sz="4800" dirty="0">
              <a:solidFill>
                <a:srgbClr val="000000"/>
              </a:solidFill>
            </a:endParaRPr>
          </a:p>
        </p:txBody>
      </p:sp>
      <p:sp>
        <p:nvSpPr>
          <p:cNvPr id="966" name="Google Shape;966;p19"/>
          <p:cNvSpPr txBox="1">
            <a:spLocks noGrp="1"/>
          </p:cNvSpPr>
          <p:nvPr>
            <p:ph type="body" idx="3"/>
          </p:nvPr>
        </p:nvSpPr>
        <p:spPr>
          <a:prstGeom prst="rect">
            <a:avLst/>
          </a:prstGeom>
          <a:noFill/>
          <a:ln>
            <a:noFill/>
          </a:ln>
        </p:spPr>
        <p:txBody>
          <a:bodyPr spcFirstLastPara="1" wrap="square" lIns="91426" tIns="45700" rIns="91426" bIns="45700" anchor="t" anchorCtr="0">
            <a:noAutofit/>
          </a:bodyPr>
          <a:lstStyle/>
          <a:p>
            <a:pPr marL="0" indent="0"/>
            <a:r>
              <a:rPr lang="en-US" spc="0" dirty="0">
                <a:solidFill>
                  <a:srgbClr val="000000"/>
                </a:solidFill>
                <a:latin typeface="Gill Sans MT" panose="020B0502020104020203"/>
              </a:rPr>
              <a:t>GROUP ACTIVITY</a:t>
            </a:r>
            <a:endParaRPr spc="0" dirty="0">
              <a:solidFill>
                <a:srgbClr val="000000"/>
              </a:solidFill>
              <a:latin typeface="Gill Sans MT" panose="020B0502020104020203"/>
            </a:endParaRPr>
          </a:p>
        </p:txBody>
      </p:sp>
      <p:pic>
        <p:nvPicPr>
          <p:cNvPr id="9" name="Picture Placeholder 8" descr="Graphical user interface, application&#10;&#10;Description automatically generated">
            <a:extLst>
              <a:ext uri="{FF2B5EF4-FFF2-40B4-BE49-F238E27FC236}">
                <a16:creationId xmlns:a16="http://schemas.microsoft.com/office/drawing/2014/main" id="{0868E8B4-5AD9-6942-B84E-6F764EC363EE}"/>
              </a:ext>
            </a:extLst>
          </p:cNvPr>
          <p:cNvPicPr>
            <a:picLocks noGrp="1" noChangeAspect="1"/>
          </p:cNvPicPr>
          <p:nvPr>
            <p:ph type="pic" sz="quarter" idx="10"/>
          </p:nvPr>
        </p:nvPicPr>
        <p:blipFill rotWithShape="1">
          <a:blip r:embed="rId4"/>
          <a:srcRect/>
          <a:stretch/>
        </p:blipFill>
        <p:spPr/>
      </p:pic>
      <p:grpSp>
        <p:nvGrpSpPr>
          <p:cNvPr id="16" name="Group 15">
            <a:extLst>
              <a:ext uri="{FF2B5EF4-FFF2-40B4-BE49-F238E27FC236}">
                <a16:creationId xmlns:a16="http://schemas.microsoft.com/office/drawing/2014/main" id="{2E65224A-7782-604E-9D44-DDE3A07E7E49}"/>
              </a:ext>
            </a:extLst>
          </p:cNvPr>
          <p:cNvGrpSpPr/>
          <p:nvPr/>
        </p:nvGrpSpPr>
        <p:grpSpPr>
          <a:xfrm>
            <a:off x="1368325" y="1090737"/>
            <a:ext cx="3532094" cy="3532094"/>
            <a:chOff x="1368325" y="1090737"/>
            <a:chExt cx="3532094" cy="3532094"/>
          </a:xfrm>
        </p:grpSpPr>
        <p:sp>
          <p:nvSpPr>
            <p:cNvPr id="17" name="Oval 16">
              <a:extLst>
                <a:ext uri="{FF2B5EF4-FFF2-40B4-BE49-F238E27FC236}">
                  <a16:creationId xmlns:a16="http://schemas.microsoft.com/office/drawing/2014/main" id="{A4964345-040D-974E-B385-3C4D74B9F330}"/>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8" name="Graphic 17" descr="Cheers outline">
              <a:extLst>
                <a:ext uri="{FF2B5EF4-FFF2-40B4-BE49-F238E27FC236}">
                  <a16:creationId xmlns:a16="http://schemas.microsoft.com/office/drawing/2014/main" id="{5386B223-F911-2E4D-89A7-F1EAFDC1EC3A}"/>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pSp>
        <p:nvGrpSpPr>
          <p:cNvPr id="19" name="Group 18">
            <a:extLst>
              <a:ext uri="{FF2B5EF4-FFF2-40B4-BE49-F238E27FC236}">
                <a16:creationId xmlns:a16="http://schemas.microsoft.com/office/drawing/2014/main" id="{23790217-01D9-0041-8B8E-0B102135FE1D}"/>
              </a:ext>
            </a:extLst>
          </p:cNvPr>
          <p:cNvGrpSpPr/>
          <p:nvPr/>
        </p:nvGrpSpPr>
        <p:grpSpPr>
          <a:xfrm>
            <a:off x="2372432" y="7651593"/>
            <a:ext cx="2526654" cy="2526654"/>
            <a:chOff x="4969172" y="7651592"/>
            <a:chExt cx="2526654" cy="2526654"/>
          </a:xfrm>
        </p:grpSpPr>
        <p:sp>
          <p:nvSpPr>
            <p:cNvPr id="22" name="Oval 21">
              <a:extLst>
                <a:ext uri="{FF2B5EF4-FFF2-40B4-BE49-F238E27FC236}">
                  <a16:creationId xmlns:a16="http://schemas.microsoft.com/office/drawing/2014/main" id="{53ACD489-6384-1841-BC3F-D9B4185489D8}"/>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3" name="TextBox 22">
              <a:extLst>
                <a:ext uri="{FF2B5EF4-FFF2-40B4-BE49-F238E27FC236}">
                  <a16:creationId xmlns:a16="http://schemas.microsoft.com/office/drawing/2014/main" id="{13E03688-FD91-E540-BB1E-37E4B291AB4E}"/>
                </a:ext>
              </a:extLst>
            </p:cNvPr>
            <p:cNvSpPr txBox="1"/>
            <p:nvPr/>
          </p:nvSpPr>
          <p:spPr>
            <a:xfrm>
              <a:off x="5220845" y="8498825"/>
              <a:ext cx="2023311"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BREAKOUT</a:t>
              </a:r>
            </a:p>
            <a:p>
              <a:pPr algn="ctr"/>
              <a:r>
                <a:rPr lang="en-US" sz="2800" dirty="0">
                  <a:solidFill>
                    <a:srgbClr val="FFFFFF"/>
                  </a:solidFill>
                  <a:latin typeface="Gill Sans MT" panose="020B0502020104020203" pitchFamily="34" charset="77"/>
                  <a:cs typeface="Gill Sans" panose="020B0502020104020203" pitchFamily="34" charset="-79"/>
                </a:rPr>
                <a:t>ROOMS</a:t>
              </a: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lumMod val="20000"/>
            <a:lumOff val="80000"/>
          </a:schemeClr>
        </a:solidFill>
        <a:effectLst/>
      </p:bgPr>
    </p:bg>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68B29886-AA37-C343-B9EE-D8700128CE46}"/>
              </a:ext>
            </a:extLst>
          </p:cNvPr>
          <p:cNvGrpSpPr/>
          <p:nvPr/>
        </p:nvGrpSpPr>
        <p:grpSpPr>
          <a:xfrm>
            <a:off x="19514372" y="3165641"/>
            <a:ext cx="3668280" cy="4676000"/>
            <a:chOff x="16981867" y="3768637"/>
            <a:chExt cx="3094245" cy="3944271"/>
          </a:xfrm>
          <a:solidFill>
            <a:srgbClr val="2EC3C5"/>
          </a:solidFill>
        </p:grpSpPr>
        <p:sp>
          <p:nvSpPr>
            <p:cNvPr id="40" name="Flowchart: Delay 13">
              <a:extLst>
                <a:ext uri="{FF2B5EF4-FFF2-40B4-BE49-F238E27FC236}">
                  <a16:creationId xmlns:a16="http://schemas.microsoft.com/office/drawing/2014/main" id="{85744478-A189-4E48-9A2C-24617D297598}"/>
                </a:ext>
              </a:extLst>
            </p:cNvPr>
            <p:cNvSpPr/>
            <p:nvPr/>
          </p:nvSpPr>
          <p:spPr>
            <a:xfrm rot="5400000">
              <a:off x="17846485" y="6249868"/>
              <a:ext cx="1463040" cy="1463040"/>
            </a:xfrm>
            <a:prstGeom prst="flowChartDelay">
              <a:avLst/>
            </a:pr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sp>
          <p:nvSpPr>
            <p:cNvPr id="41" name="Flowchart: Extract 16">
              <a:extLst>
                <a:ext uri="{FF2B5EF4-FFF2-40B4-BE49-F238E27FC236}">
                  <a16:creationId xmlns:a16="http://schemas.microsoft.com/office/drawing/2014/main" id="{F66E7E71-BCA3-504C-A835-7863FDB2F8D5}"/>
                </a:ext>
              </a:extLst>
            </p:cNvPr>
            <p:cNvSpPr/>
            <p:nvPr/>
          </p:nvSpPr>
          <p:spPr>
            <a:xfrm>
              <a:off x="16981867" y="5902543"/>
              <a:ext cx="1702172" cy="1810364"/>
            </a:xfrm>
            <a:custGeom>
              <a:avLst/>
              <a:gdLst>
                <a:gd name="connsiteX0" fmla="*/ 0 w 10000"/>
                <a:gd name="connsiteY0" fmla="*/ 10000 h 10000"/>
                <a:gd name="connsiteX1" fmla="*/ 5000 w 10000"/>
                <a:gd name="connsiteY1" fmla="*/ 0 h 10000"/>
                <a:gd name="connsiteX2" fmla="*/ 10000 w 10000"/>
                <a:gd name="connsiteY2" fmla="*/ 10000 h 10000"/>
                <a:gd name="connsiteX3" fmla="*/ 0 w 10000"/>
                <a:gd name="connsiteY3" fmla="*/ 10000 h 10000"/>
                <a:gd name="connsiteX0" fmla="*/ 0 w 10000"/>
                <a:gd name="connsiteY0" fmla="*/ 12374 h 12374"/>
                <a:gd name="connsiteX1" fmla="*/ 5000 w 10000"/>
                <a:gd name="connsiteY1" fmla="*/ 2374 h 12374"/>
                <a:gd name="connsiteX2" fmla="*/ 10000 w 10000"/>
                <a:gd name="connsiteY2" fmla="*/ 12374 h 12374"/>
                <a:gd name="connsiteX3" fmla="*/ 0 w 10000"/>
                <a:gd name="connsiteY3" fmla="*/ 12374 h 12374"/>
              </a:gdLst>
              <a:ahLst/>
              <a:cxnLst>
                <a:cxn ang="0">
                  <a:pos x="connsiteX0" y="connsiteY0"/>
                </a:cxn>
                <a:cxn ang="0">
                  <a:pos x="connsiteX1" y="connsiteY1"/>
                </a:cxn>
                <a:cxn ang="0">
                  <a:pos x="connsiteX2" y="connsiteY2"/>
                </a:cxn>
                <a:cxn ang="0">
                  <a:pos x="connsiteX3" y="connsiteY3"/>
                </a:cxn>
              </a:cxnLst>
              <a:rect l="l" t="t" r="r" b="b"/>
              <a:pathLst>
                <a:path w="10000" h="12374">
                  <a:moveTo>
                    <a:pt x="0" y="12374"/>
                  </a:moveTo>
                  <a:cubicBezTo>
                    <a:pt x="1667" y="9041"/>
                    <a:pt x="4961" y="10422"/>
                    <a:pt x="5000" y="2374"/>
                  </a:cubicBezTo>
                  <a:cubicBezTo>
                    <a:pt x="5039" y="-5674"/>
                    <a:pt x="8333" y="9041"/>
                    <a:pt x="10000" y="12374"/>
                  </a:cubicBezTo>
                  <a:lnTo>
                    <a:pt x="0" y="12374"/>
                  </a:lnTo>
                  <a:close/>
                </a:path>
              </a:pathLst>
            </a:cu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sp>
          <p:nvSpPr>
            <p:cNvPr id="42" name="Arrow: Notched Right 11">
              <a:extLst>
                <a:ext uri="{FF2B5EF4-FFF2-40B4-BE49-F238E27FC236}">
                  <a16:creationId xmlns:a16="http://schemas.microsoft.com/office/drawing/2014/main" id="{B47540E1-A42C-A74D-BFD6-178513D3BDE7}"/>
                </a:ext>
              </a:extLst>
            </p:cNvPr>
            <p:cNvSpPr/>
            <p:nvPr/>
          </p:nvSpPr>
          <p:spPr>
            <a:xfrm rot="16200000">
              <a:off x="16676492" y="4152341"/>
              <a:ext cx="3783323" cy="3015916"/>
            </a:xfrm>
            <a:custGeom>
              <a:avLst/>
              <a:gdLst>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0 w 3879575"/>
                <a:gd name="connsiteY6" fmla="*/ 2261937 h 3015916"/>
                <a:gd name="connsiteX7" fmla="*/ 753979 w 3879575"/>
                <a:gd name="connsiteY7" fmla="*/ 1507958 h 3015916"/>
                <a:gd name="connsiteX8" fmla="*/ 0 w 3879575"/>
                <a:gd name="connsiteY8"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0 w 3879575"/>
                <a:gd name="connsiteY6" fmla="*/ 2261937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272715 w 3879575"/>
                <a:gd name="connsiteY6" fmla="*/ 2261940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545430 w 3879575"/>
                <a:gd name="connsiteY6" fmla="*/ 2261943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1122945 w 3879575"/>
                <a:gd name="connsiteY6" fmla="*/ 2245904 h 3015916"/>
                <a:gd name="connsiteX7" fmla="*/ 0 w 3879575"/>
                <a:gd name="connsiteY7" fmla="*/ 753979 h 3015916"/>
                <a:gd name="connsiteX0" fmla="*/ 0 w 3783323"/>
                <a:gd name="connsiteY0" fmla="*/ 818150 h 3015916"/>
                <a:gd name="connsiteX1" fmla="*/ 2275365 w 3783323"/>
                <a:gd name="connsiteY1" fmla="*/ 753979 h 3015916"/>
                <a:gd name="connsiteX2" fmla="*/ 2275365 w 3783323"/>
                <a:gd name="connsiteY2" fmla="*/ 0 h 3015916"/>
                <a:gd name="connsiteX3" fmla="*/ 3783323 w 3783323"/>
                <a:gd name="connsiteY3" fmla="*/ 1507958 h 3015916"/>
                <a:gd name="connsiteX4" fmla="*/ 2275365 w 3783323"/>
                <a:gd name="connsiteY4" fmla="*/ 3015916 h 3015916"/>
                <a:gd name="connsiteX5" fmla="*/ 2275365 w 3783323"/>
                <a:gd name="connsiteY5" fmla="*/ 2261937 h 3015916"/>
                <a:gd name="connsiteX6" fmla="*/ 1026693 w 3783323"/>
                <a:gd name="connsiteY6" fmla="*/ 2245904 h 3015916"/>
                <a:gd name="connsiteX7" fmla="*/ 0 w 3783323"/>
                <a:gd name="connsiteY7" fmla="*/ 818150 h 301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3323" h="3015916">
                  <a:moveTo>
                    <a:pt x="0" y="818150"/>
                  </a:moveTo>
                  <a:lnTo>
                    <a:pt x="2275365" y="753979"/>
                  </a:lnTo>
                  <a:lnTo>
                    <a:pt x="2275365" y="0"/>
                  </a:lnTo>
                  <a:lnTo>
                    <a:pt x="3783323" y="1507958"/>
                  </a:lnTo>
                  <a:lnTo>
                    <a:pt x="2275365" y="3015916"/>
                  </a:lnTo>
                  <a:lnTo>
                    <a:pt x="2275365" y="2261937"/>
                  </a:lnTo>
                  <a:lnTo>
                    <a:pt x="1026693" y="2245904"/>
                  </a:lnTo>
                  <a:lnTo>
                    <a:pt x="0" y="818150"/>
                  </a:lnTo>
                  <a:close/>
                </a:path>
              </a:pathLst>
            </a:cu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grpSp>
      <p:sp>
        <p:nvSpPr>
          <p:cNvPr id="28" name="Freeform 27">
            <a:extLst>
              <a:ext uri="{FF2B5EF4-FFF2-40B4-BE49-F238E27FC236}">
                <a16:creationId xmlns:a16="http://schemas.microsoft.com/office/drawing/2014/main" id="{680084FF-8C1F-D74F-924E-D3DAFE0125B7}"/>
              </a:ext>
            </a:extLst>
          </p:cNvPr>
          <p:cNvSpPr/>
          <p:nvPr/>
        </p:nvSpPr>
        <p:spPr>
          <a:xfrm>
            <a:off x="1895583" y="5156488"/>
            <a:ext cx="4599302" cy="4429850"/>
          </a:xfrm>
          <a:custGeom>
            <a:avLst/>
            <a:gdLst>
              <a:gd name="connsiteX0" fmla="*/ 2811593 w 4599302"/>
              <a:gd name="connsiteY0" fmla="*/ 0 h 4429849"/>
              <a:gd name="connsiteX1" fmla="*/ 4599302 w 4599302"/>
              <a:gd name="connsiteY1" fmla="*/ 1787710 h 4429849"/>
              <a:gd name="connsiteX2" fmla="*/ 2811593 w 4599302"/>
              <a:gd name="connsiteY2" fmla="*/ 3575419 h 4429849"/>
              <a:gd name="connsiteX3" fmla="*/ 2811593 w 4599302"/>
              <a:gd name="connsiteY3" fmla="*/ 2681564 h 4429849"/>
              <a:gd name="connsiteX4" fmla="*/ 2111607 w 4599302"/>
              <a:gd name="connsiteY4" fmla="*/ 2681564 h 4429849"/>
              <a:gd name="connsiteX5" fmla="*/ 2111607 w 4599302"/>
              <a:gd name="connsiteY5" fmla="*/ 4429849 h 4429849"/>
              <a:gd name="connsiteX6" fmla="*/ 1887018 w 4599302"/>
              <a:gd name="connsiteY6" fmla="*/ 4429849 h 4429849"/>
              <a:gd name="connsiteX7" fmla="*/ 1887018 w 4599302"/>
              <a:gd name="connsiteY7" fmla="*/ 2681564 h 4429849"/>
              <a:gd name="connsiteX8" fmla="*/ 0 w 4599302"/>
              <a:gd name="connsiteY8" fmla="*/ 2681564 h 4429849"/>
              <a:gd name="connsiteX9" fmla="*/ 893855 w 4599302"/>
              <a:gd name="connsiteY9" fmla="*/ 1787710 h 4429849"/>
              <a:gd name="connsiteX10" fmla="*/ 0 w 4599302"/>
              <a:gd name="connsiteY10" fmla="*/ 893855 h 4429849"/>
              <a:gd name="connsiteX11" fmla="*/ 2811593 w 4599302"/>
              <a:gd name="connsiteY11" fmla="*/ 893855 h 442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29849">
                <a:moveTo>
                  <a:pt x="2811593" y="0"/>
                </a:moveTo>
                <a:lnTo>
                  <a:pt x="4599302" y="1787710"/>
                </a:lnTo>
                <a:lnTo>
                  <a:pt x="2811593" y="3575419"/>
                </a:lnTo>
                <a:lnTo>
                  <a:pt x="2811593" y="2681564"/>
                </a:lnTo>
                <a:lnTo>
                  <a:pt x="2111607" y="2681564"/>
                </a:lnTo>
                <a:lnTo>
                  <a:pt x="2111607" y="4429849"/>
                </a:lnTo>
                <a:lnTo>
                  <a:pt x="1887018" y="4429849"/>
                </a:lnTo>
                <a:lnTo>
                  <a:pt x="1887018" y="2681564"/>
                </a:lnTo>
                <a:lnTo>
                  <a:pt x="0" y="2681564"/>
                </a:lnTo>
                <a:lnTo>
                  <a:pt x="893855" y="1787710"/>
                </a:lnTo>
                <a:lnTo>
                  <a:pt x="0" y="893855"/>
                </a:lnTo>
                <a:lnTo>
                  <a:pt x="2811593" y="893855"/>
                </a:lnTo>
                <a:close/>
              </a:path>
            </a:pathLst>
          </a:custGeom>
          <a:solidFill>
            <a:srgbClr val="009457"/>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 name="Title 1">
            <a:extLst>
              <a:ext uri="{FF2B5EF4-FFF2-40B4-BE49-F238E27FC236}">
                <a16:creationId xmlns:a16="http://schemas.microsoft.com/office/drawing/2014/main" id="{23FA10D2-44A1-432A-986F-A60F00B52C2A}"/>
              </a:ext>
            </a:extLst>
          </p:cNvPr>
          <p:cNvSpPr txBox="1">
            <a:spLocks/>
          </p:cNvSpPr>
          <p:nvPr/>
        </p:nvSpPr>
        <p:spPr>
          <a:xfrm>
            <a:off x="1685136" y="1677612"/>
            <a:ext cx="17341418" cy="1403384"/>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defRPr/>
            </a:pPr>
            <a:r>
              <a:rPr lang="en-US" dirty="0">
                <a:solidFill>
                  <a:srgbClr val="000000"/>
                </a:solidFill>
                <a:latin typeface="Gill Sans MT" panose="020B0502020104020203"/>
              </a:rPr>
              <a:t>Shifting Social Norms as Part of SBC </a:t>
            </a:r>
          </a:p>
        </p:txBody>
      </p:sp>
      <p:sp>
        <p:nvSpPr>
          <p:cNvPr id="29" name="Freeform 28">
            <a:extLst>
              <a:ext uri="{FF2B5EF4-FFF2-40B4-BE49-F238E27FC236}">
                <a16:creationId xmlns:a16="http://schemas.microsoft.com/office/drawing/2014/main" id="{197BE709-FF14-744A-9A48-DEDDF08400CB}"/>
              </a:ext>
            </a:extLst>
          </p:cNvPr>
          <p:cNvSpPr/>
          <p:nvPr/>
        </p:nvSpPr>
        <p:spPr>
          <a:xfrm>
            <a:off x="5955965" y="5156487"/>
            <a:ext cx="4599302" cy="4433392"/>
          </a:xfrm>
          <a:custGeom>
            <a:avLst/>
            <a:gdLst>
              <a:gd name="connsiteX0" fmla="*/ 2811593 w 4599302"/>
              <a:gd name="connsiteY0" fmla="*/ 0 h 4433392"/>
              <a:gd name="connsiteX1" fmla="*/ 4599302 w 4599302"/>
              <a:gd name="connsiteY1" fmla="*/ 1787710 h 4433392"/>
              <a:gd name="connsiteX2" fmla="*/ 2811593 w 4599302"/>
              <a:gd name="connsiteY2" fmla="*/ 3575419 h 4433392"/>
              <a:gd name="connsiteX3" fmla="*/ 2811593 w 4599302"/>
              <a:gd name="connsiteY3" fmla="*/ 2681564 h 4433392"/>
              <a:gd name="connsiteX4" fmla="*/ 1997583 w 4599302"/>
              <a:gd name="connsiteY4" fmla="*/ 2681564 h 4433392"/>
              <a:gd name="connsiteX5" fmla="*/ 1997583 w 4599302"/>
              <a:gd name="connsiteY5" fmla="*/ 4433392 h 4433392"/>
              <a:gd name="connsiteX6" fmla="*/ 1772994 w 4599302"/>
              <a:gd name="connsiteY6" fmla="*/ 4433392 h 4433392"/>
              <a:gd name="connsiteX7" fmla="*/ 1772994 w 4599302"/>
              <a:gd name="connsiteY7" fmla="*/ 2681564 h 4433392"/>
              <a:gd name="connsiteX8" fmla="*/ 0 w 4599302"/>
              <a:gd name="connsiteY8" fmla="*/ 2681564 h 4433392"/>
              <a:gd name="connsiteX9" fmla="*/ 893855 w 4599302"/>
              <a:gd name="connsiteY9" fmla="*/ 1787710 h 4433392"/>
              <a:gd name="connsiteX10" fmla="*/ 0 w 4599302"/>
              <a:gd name="connsiteY10" fmla="*/ 893855 h 4433392"/>
              <a:gd name="connsiteX11" fmla="*/ 2811593 w 4599302"/>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33392">
                <a:moveTo>
                  <a:pt x="2811593" y="0"/>
                </a:moveTo>
                <a:lnTo>
                  <a:pt x="4599302" y="1787710"/>
                </a:lnTo>
                <a:lnTo>
                  <a:pt x="2811593" y="3575419"/>
                </a:lnTo>
                <a:lnTo>
                  <a:pt x="2811593" y="2681564"/>
                </a:lnTo>
                <a:lnTo>
                  <a:pt x="1997583" y="2681564"/>
                </a:lnTo>
                <a:lnTo>
                  <a:pt x="1997583" y="4433392"/>
                </a:lnTo>
                <a:lnTo>
                  <a:pt x="1772994" y="4433392"/>
                </a:lnTo>
                <a:lnTo>
                  <a:pt x="1772994" y="2681564"/>
                </a:lnTo>
                <a:lnTo>
                  <a:pt x="0" y="2681564"/>
                </a:lnTo>
                <a:lnTo>
                  <a:pt x="893855" y="1787710"/>
                </a:lnTo>
                <a:lnTo>
                  <a:pt x="0" y="893855"/>
                </a:lnTo>
                <a:lnTo>
                  <a:pt x="2811593" y="893855"/>
                </a:lnTo>
                <a:close/>
              </a:path>
            </a:pathLst>
          </a:custGeom>
          <a:solidFill>
            <a:srgbClr val="2B6FB6"/>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0" name="Freeform 29">
            <a:extLst>
              <a:ext uri="{FF2B5EF4-FFF2-40B4-BE49-F238E27FC236}">
                <a16:creationId xmlns:a16="http://schemas.microsoft.com/office/drawing/2014/main" id="{33A40888-3D78-5E4F-B3E6-1FEA4A190688}"/>
              </a:ext>
            </a:extLst>
          </p:cNvPr>
          <p:cNvSpPr/>
          <p:nvPr/>
        </p:nvSpPr>
        <p:spPr>
          <a:xfrm>
            <a:off x="9987819" y="5156487"/>
            <a:ext cx="4599302" cy="4433392"/>
          </a:xfrm>
          <a:custGeom>
            <a:avLst/>
            <a:gdLst>
              <a:gd name="connsiteX0" fmla="*/ 2811593 w 4599302"/>
              <a:gd name="connsiteY0" fmla="*/ 0 h 4433392"/>
              <a:gd name="connsiteX1" fmla="*/ 4599302 w 4599302"/>
              <a:gd name="connsiteY1" fmla="*/ 1787710 h 4433392"/>
              <a:gd name="connsiteX2" fmla="*/ 2811593 w 4599302"/>
              <a:gd name="connsiteY2" fmla="*/ 3575419 h 4433392"/>
              <a:gd name="connsiteX3" fmla="*/ 2811593 w 4599302"/>
              <a:gd name="connsiteY3" fmla="*/ 2681564 h 4433392"/>
              <a:gd name="connsiteX4" fmla="*/ 1960212 w 4599302"/>
              <a:gd name="connsiteY4" fmla="*/ 2681564 h 4433392"/>
              <a:gd name="connsiteX5" fmla="*/ 1960212 w 4599302"/>
              <a:gd name="connsiteY5" fmla="*/ 4433392 h 4433392"/>
              <a:gd name="connsiteX6" fmla="*/ 1735623 w 4599302"/>
              <a:gd name="connsiteY6" fmla="*/ 4433392 h 4433392"/>
              <a:gd name="connsiteX7" fmla="*/ 1735623 w 4599302"/>
              <a:gd name="connsiteY7" fmla="*/ 2681564 h 4433392"/>
              <a:gd name="connsiteX8" fmla="*/ 0 w 4599302"/>
              <a:gd name="connsiteY8" fmla="*/ 2681564 h 4433392"/>
              <a:gd name="connsiteX9" fmla="*/ 893855 w 4599302"/>
              <a:gd name="connsiteY9" fmla="*/ 1787710 h 4433392"/>
              <a:gd name="connsiteX10" fmla="*/ 0 w 4599302"/>
              <a:gd name="connsiteY10" fmla="*/ 893855 h 4433392"/>
              <a:gd name="connsiteX11" fmla="*/ 2811593 w 4599302"/>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33392">
                <a:moveTo>
                  <a:pt x="2811593" y="0"/>
                </a:moveTo>
                <a:lnTo>
                  <a:pt x="4599302" y="1787710"/>
                </a:lnTo>
                <a:lnTo>
                  <a:pt x="2811593" y="3575419"/>
                </a:lnTo>
                <a:lnTo>
                  <a:pt x="2811593" y="2681564"/>
                </a:lnTo>
                <a:lnTo>
                  <a:pt x="1960212" y="2681564"/>
                </a:lnTo>
                <a:lnTo>
                  <a:pt x="1960212" y="4433392"/>
                </a:lnTo>
                <a:lnTo>
                  <a:pt x="1735623" y="4433392"/>
                </a:lnTo>
                <a:lnTo>
                  <a:pt x="1735623" y="2681564"/>
                </a:lnTo>
                <a:lnTo>
                  <a:pt x="0" y="2681564"/>
                </a:lnTo>
                <a:lnTo>
                  <a:pt x="893855" y="1787710"/>
                </a:lnTo>
                <a:lnTo>
                  <a:pt x="0" y="893855"/>
                </a:lnTo>
                <a:lnTo>
                  <a:pt x="2811593" y="893855"/>
                </a:lnTo>
                <a:close/>
              </a:path>
            </a:pathLst>
          </a:custGeom>
          <a:solidFill>
            <a:srgbClr val="B62BB4"/>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1" name="Freeform 30">
            <a:extLst>
              <a:ext uri="{FF2B5EF4-FFF2-40B4-BE49-F238E27FC236}">
                <a16:creationId xmlns:a16="http://schemas.microsoft.com/office/drawing/2014/main" id="{75BC9D14-4472-7249-9045-DF7DB3D0DBB0}"/>
              </a:ext>
            </a:extLst>
          </p:cNvPr>
          <p:cNvSpPr/>
          <p:nvPr/>
        </p:nvSpPr>
        <p:spPr>
          <a:xfrm>
            <a:off x="14038694" y="5156487"/>
            <a:ext cx="4599304" cy="4433392"/>
          </a:xfrm>
          <a:custGeom>
            <a:avLst/>
            <a:gdLst>
              <a:gd name="connsiteX0" fmla="*/ 2811593 w 4599303"/>
              <a:gd name="connsiteY0" fmla="*/ 0 h 4433392"/>
              <a:gd name="connsiteX1" fmla="*/ 4599303 w 4599303"/>
              <a:gd name="connsiteY1" fmla="*/ 1787710 h 4433392"/>
              <a:gd name="connsiteX2" fmla="*/ 2811593 w 4599303"/>
              <a:gd name="connsiteY2" fmla="*/ 3575419 h 4433392"/>
              <a:gd name="connsiteX3" fmla="*/ 2811593 w 4599303"/>
              <a:gd name="connsiteY3" fmla="*/ 2681564 h 4433392"/>
              <a:gd name="connsiteX4" fmla="*/ 2112370 w 4599303"/>
              <a:gd name="connsiteY4" fmla="*/ 2681564 h 4433392"/>
              <a:gd name="connsiteX5" fmla="*/ 2112370 w 4599303"/>
              <a:gd name="connsiteY5" fmla="*/ 4433392 h 4433392"/>
              <a:gd name="connsiteX6" fmla="*/ 1887781 w 4599303"/>
              <a:gd name="connsiteY6" fmla="*/ 4433392 h 4433392"/>
              <a:gd name="connsiteX7" fmla="*/ 1887781 w 4599303"/>
              <a:gd name="connsiteY7" fmla="*/ 2681564 h 4433392"/>
              <a:gd name="connsiteX8" fmla="*/ 0 w 4599303"/>
              <a:gd name="connsiteY8" fmla="*/ 2681564 h 4433392"/>
              <a:gd name="connsiteX9" fmla="*/ 893855 w 4599303"/>
              <a:gd name="connsiteY9" fmla="*/ 1787710 h 4433392"/>
              <a:gd name="connsiteX10" fmla="*/ 0 w 4599303"/>
              <a:gd name="connsiteY10" fmla="*/ 893855 h 4433392"/>
              <a:gd name="connsiteX11" fmla="*/ 2811593 w 4599303"/>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3" h="4433392">
                <a:moveTo>
                  <a:pt x="2811593" y="0"/>
                </a:moveTo>
                <a:lnTo>
                  <a:pt x="4599303" y="1787710"/>
                </a:lnTo>
                <a:lnTo>
                  <a:pt x="2811593" y="3575419"/>
                </a:lnTo>
                <a:lnTo>
                  <a:pt x="2811593" y="2681564"/>
                </a:lnTo>
                <a:lnTo>
                  <a:pt x="2112370" y="2681564"/>
                </a:lnTo>
                <a:lnTo>
                  <a:pt x="2112370" y="4433392"/>
                </a:lnTo>
                <a:lnTo>
                  <a:pt x="1887781" y="4433392"/>
                </a:lnTo>
                <a:lnTo>
                  <a:pt x="1887781" y="2681564"/>
                </a:lnTo>
                <a:lnTo>
                  <a:pt x="0" y="2681564"/>
                </a:lnTo>
                <a:lnTo>
                  <a:pt x="893855" y="1787710"/>
                </a:lnTo>
                <a:lnTo>
                  <a:pt x="0" y="893855"/>
                </a:lnTo>
                <a:lnTo>
                  <a:pt x="2811593" y="893855"/>
                </a:lnTo>
                <a:close/>
              </a:path>
            </a:pathLst>
          </a:custGeom>
          <a:solidFill>
            <a:srgbClr val="B4B62B"/>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3" name="Freeform 32">
            <a:extLst>
              <a:ext uri="{FF2B5EF4-FFF2-40B4-BE49-F238E27FC236}">
                <a16:creationId xmlns:a16="http://schemas.microsoft.com/office/drawing/2014/main" id="{D52A0BDF-7396-A248-845A-BD9E9147B9D2}"/>
              </a:ext>
            </a:extLst>
          </p:cNvPr>
          <p:cNvSpPr/>
          <p:nvPr/>
        </p:nvSpPr>
        <p:spPr>
          <a:xfrm>
            <a:off x="18088018" y="6050342"/>
            <a:ext cx="2811592" cy="3539538"/>
          </a:xfrm>
          <a:custGeom>
            <a:avLst/>
            <a:gdLst>
              <a:gd name="connsiteX0" fmla="*/ 0 w 2811592"/>
              <a:gd name="connsiteY0" fmla="*/ 0 h 3539537"/>
              <a:gd name="connsiteX1" fmla="*/ 2811592 w 2811592"/>
              <a:gd name="connsiteY1" fmla="*/ 0 h 3539537"/>
              <a:gd name="connsiteX2" fmla="*/ 2811592 w 2811592"/>
              <a:gd name="connsiteY2" fmla="*/ 1787710 h 3539537"/>
              <a:gd name="connsiteX3" fmla="*/ 2069154 w 2811592"/>
              <a:gd name="connsiteY3" fmla="*/ 1787710 h 3539537"/>
              <a:gd name="connsiteX4" fmla="*/ 2069154 w 2811592"/>
              <a:gd name="connsiteY4" fmla="*/ 3539537 h 3539537"/>
              <a:gd name="connsiteX5" fmla="*/ 1844566 w 2811592"/>
              <a:gd name="connsiteY5" fmla="*/ 3539537 h 3539537"/>
              <a:gd name="connsiteX6" fmla="*/ 1844566 w 2811592"/>
              <a:gd name="connsiteY6" fmla="*/ 1787710 h 3539537"/>
              <a:gd name="connsiteX7" fmla="*/ 0 w 2811592"/>
              <a:gd name="connsiteY7" fmla="*/ 1787710 h 3539537"/>
              <a:gd name="connsiteX8" fmla="*/ 893854 w 2811592"/>
              <a:gd name="connsiteY8" fmla="*/ 893854 h 353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1592" h="3539537">
                <a:moveTo>
                  <a:pt x="0" y="0"/>
                </a:moveTo>
                <a:lnTo>
                  <a:pt x="2811592" y="0"/>
                </a:lnTo>
                <a:lnTo>
                  <a:pt x="2811592" y="1787710"/>
                </a:lnTo>
                <a:lnTo>
                  <a:pt x="2069154" y="1787710"/>
                </a:lnTo>
                <a:lnTo>
                  <a:pt x="2069154" y="3539537"/>
                </a:lnTo>
                <a:lnTo>
                  <a:pt x="1844566" y="3539537"/>
                </a:lnTo>
                <a:lnTo>
                  <a:pt x="1844566" y="1787710"/>
                </a:lnTo>
                <a:lnTo>
                  <a:pt x="0" y="1787710"/>
                </a:lnTo>
                <a:lnTo>
                  <a:pt x="893854" y="893854"/>
                </a:lnTo>
                <a:close/>
              </a:path>
            </a:pathLst>
          </a:custGeom>
          <a:solidFill>
            <a:srgbClr val="2EC3C5"/>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grpSp>
        <p:nvGrpSpPr>
          <p:cNvPr id="25" name="Group 24">
            <a:extLst>
              <a:ext uri="{FF2B5EF4-FFF2-40B4-BE49-F238E27FC236}">
                <a16:creationId xmlns:a16="http://schemas.microsoft.com/office/drawing/2014/main" id="{1B06AA0D-8901-457A-AB00-94D93AE520FA}"/>
              </a:ext>
            </a:extLst>
          </p:cNvPr>
          <p:cNvGrpSpPr/>
          <p:nvPr/>
        </p:nvGrpSpPr>
        <p:grpSpPr>
          <a:xfrm>
            <a:off x="3387498" y="6494133"/>
            <a:ext cx="17391356" cy="1403384"/>
            <a:chOff x="3387498" y="6928958"/>
            <a:chExt cx="17391355" cy="1403383"/>
          </a:xfrm>
        </p:grpSpPr>
        <p:sp>
          <p:nvSpPr>
            <p:cNvPr id="20" name="Title 1">
              <a:extLst>
                <a:ext uri="{FF2B5EF4-FFF2-40B4-BE49-F238E27FC236}">
                  <a16:creationId xmlns:a16="http://schemas.microsoft.com/office/drawing/2014/main" id="{A3D75EC6-F54E-434E-9383-5DCDD9693840}"/>
                </a:ext>
              </a:extLst>
            </p:cNvPr>
            <p:cNvSpPr txBox="1">
              <a:spLocks/>
            </p:cNvSpPr>
            <p:nvPr/>
          </p:nvSpPr>
          <p:spPr>
            <a:xfrm>
              <a:off x="3387498"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1</a:t>
              </a:r>
            </a:p>
          </p:txBody>
        </p:sp>
        <p:sp>
          <p:nvSpPr>
            <p:cNvPr id="21" name="Title 1">
              <a:extLst>
                <a:ext uri="{FF2B5EF4-FFF2-40B4-BE49-F238E27FC236}">
                  <a16:creationId xmlns:a16="http://schemas.microsoft.com/office/drawing/2014/main" id="{1EFC3BCF-3DF8-4908-A4EA-93E70518B2B1}"/>
                </a:ext>
              </a:extLst>
            </p:cNvPr>
            <p:cNvSpPr txBox="1">
              <a:spLocks/>
            </p:cNvSpPr>
            <p:nvPr/>
          </p:nvSpPr>
          <p:spPr>
            <a:xfrm>
              <a:off x="7301772"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2</a:t>
              </a:r>
            </a:p>
          </p:txBody>
        </p:sp>
        <p:sp>
          <p:nvSpPr>
            <p:cNvPr id="22" name="Title 1">
              <a:extLst>
                <a:ext uri="{FF2B5EF4-FFF2-40B4-BE49-F238E27FC236}">
                  <a16:creationId xmlns:a16="http://schemas.microsoft.com/office/drawing/2014/main" id="{DFC39EAF-5927-4DDA-A4BA-597B205A8ED1}"/>
                </a:ext>
              </a:extLst>
            </p:cNvPr>
            <p:cNvSpPr txBox="1">
              <a:spLocks/>
            </p:cNvSpPr>
            <p:nvPr/>
          </p:nvSpPr>
          <p:spPr>
            <a:xfrm>
              <a:off x="11328340"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3</a:t>
              </a:r>
            </a:p>
          </p:txBody>
        </p:sp>
        <p:sp>
          <p:nvSpPr>
            <p:cNvPr id="23" name="Title 1">
              <a:extLst>
                <a:ext uri="{FF2B5EF4-FFF2-40B4-BE49-F238E27FC236}">
                  <a16:creationId xmlns:a16="http://schemas.microsoft.com/office/drawing/2014/main" id="{56350A8E-4FC3-44B2-BF09-531BDCA535F5}"/>
                </a:ext>
              </a:extLst>
            </p:cNvPr>
            <p:cNvSpPr txBox="1">
              <a:spLocks/>
            </p:cNvSpPr>
            <p:nvPr/>
          </p:nvSpPr>
          <p:spPr>
            <a:xfrm>
              <a:off x="15403035"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4</a:t>
              </a:r>
            </a:p>
          </p:txBody>
        </p:sp>
        <p:sp>
          <p:nvSpPr>
            <p:cNvPr id="24" name="Title 1">
              <a:extLst>
                <a:ext uri="{FF2B5EF4-FFF2-40B4-BE49-F238E27FC236}">
                  <a16:creationId xmlns:a16="http://schemas.microsoft.com/office/drawing/2014/main" id="{B522BBB9-FE14-49C3-B0E9-A54819D7D2AA}"/>
                </a:ext>
              </a:extLst>
            </p:cNvPr>
            <p:cNvSpPr txBox="1">
              <a:spLocks/>
            </p:cNvSpPr>
            <p:nvPr/>
          </p:nvSpPr>
          <p:spPr>
            <a:xfrm>
              <a:off x="19690604"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5</a:t>
              </a:r>
            </a:p>
          </p:txBody>
        </p:sp>
      </p:grpSp>
      <p:graphicFrame>
        <p:nvGraphicFramePr>
          <p:cNvPr id="39" name="Table 39">
            <a:extLst>
              <a:ext uri="{FF2B5EF4-FFF2-40B4-BE49-F238E27FC236}">
                <a16:creationId xmlns:a16="http://schemas.microsoft.com/office/drawing/2014/main" id="{2B94FA11-31A2-4CB2-A790-98C2CC14AC39}"/>
              </a:ext>
            </a:extLst>
          </p:cNvPr>
          <p:cNvGraphicFramePr>
            <a:graphicFrameLocks noGrp="1"/>
          </p:cNvGraphicFramePr>
          <p:nvPr>
            <p:extLst>
              <p:ext uri="{D42A27DB-BD31-4B8C-83A1-F6EECF244321}">
                <p14:modId xmlns:p14="http://schemas.microsoft.com/office/powerpoint/2010/main" val="265894100"/>
              </p:ext>
            </p:extLst>
          </p:nvPr>
        </p:nvGraphicFramePr>
        <p:xfrm>
          <a:off x="1685137" y="9589879"/>
          <a:ext cx="20564550" cy="3801632"/>
        </p:xfrm>
        <a:graphic>
          <a:graphicData uri="http://schemas.openxmlformats.org/drawingml/2006/table">
            <a:tbl>
              <a:tblPr firstRow="1" bandRow="1">
                <a:tableStyleId>{5940675A-B579-460E-94D1-54222C63F5DA}</a:tableStyleId>
              </a:tblPr>
              <a:tblGrid>
                <a:gridCol w="4112910">
                  <a:extLst>
                    <a:ext uri="{9D8B030D-6E8A-4147-A177-3AD203B41FA5}">
                      <a16:colId xmlns:a16="http://schemas.microsoft.com/office/drawing/2014/main" val="1314165004"/>
                    </a:ext>
                  </a:extLst>
                </a:gridCol>
                <a:gridCol w="4112910">
                  <a:extLst>
                    <a:ext uri="{9D8B030D-6E8A-4147-A177-3AD203B41FA5}">
                      <a16:colId xmlns:a16="http://schemas.microsoft.com/office/drawing/2014/main" val="2963422510"/>
                    </a:ext>
                  </a:extLst>
                </a:gridCol>
                <a:gridCol w="4112910">
                  <a:extLst>
                    <a:ext uri="{9D8B030D-6E8A-4147-A177-3AD203B41FA5}">
                      <a16:colId xmlns:a16="http://schemas.microsoft.com/office/drawing/2014/main" val="1820619057"/>
                    </a:ext>
                  </a:extLst>
                </a:gridCol>
                <a:gridCol w="4112910">
                  <a:extLst>
                    <a:ext uri="{9D8B030D-6E8A-4147-A177-3AD203B41FA5}">
                      <a16:colId xmlns:a16="http://schemas.microsoft.com/office/drawing/2014/main" val="943315738"/>
                    </a:ext>
                  </a:extLst>
                </a:gridCol>
                <a:gridCol w="4112910">
                  <a:extLst>
                    <a:ext uri="{9D8B030D-6E8A-4147-A177-3AD203B41FA5}">
                      <a16:colId xmlns:a16="http://schemas.microsoft.com/office/drawing/2014/main" val="2952676542"/>
                    </a:ext>
                  </a:extLst>
                </a:gridCol>
              </a:tblGrid>
              <a:tr h="829832">
                <a:tc>
                  <a:txBody>
                    <a:bodyPr/>
                    <a:lstStyle/>
                    <a:p>
                      <a:pPr algn="ctr"/>
                      <a:r>
                        <a:rPr lang="en-US" sz="3000" b="0" i="0" dirty="0">
                          <a:solidFill>
                            <a:srgbClr val="000000"/>
                          </a:solidFill>
                          <a:latin typeface="Gill Sans MT" panose="020B0502020104020203" pitchFamily="34" charset="77"/>
                          <a:cs typeface="Gill Sans" panose="020B0502020104020203" pitchFamily="34" charset="-79"/>
                        </a:rPr>
                        <a:t>INTRODUCTION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000000"/>
                          </a:solidFill>
                          <a:latin typeface="Gill Sans MT" panose="020B0502020104020203" pitchFamily="34" charset="77"/>
                          <a:cs typeface="Gill Sans" panose="020B0502020104020203" pitchFamily="34" charset="-79"/>
                        </a:rPr>
                        <a:t>ASSESSMENT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000000"/>
                          </a:solidFill>
                          <a:latin typeface="Gill Sans MT" panose="020B0502020104020203" pitchFamily="34" charset="77"/>
                          <a:cs typeface="Gill Sans" panose="020B0502020104020203" pitchFamily="34" charset="-79"/>
                        </a:rPr>
                        <a:t>DESIGN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000000"/>
                          </a:solidFill>
                          <a:latin typeface="Gill Sans MT" panose="020B0502020104020203" pitchFamily="34" charset="77"/>
                          <a:cs typeface="Gill Sans" panose="020B0502020104020203" pitchFamily="34" charset="-79"/>
                        </a:rPr>
                        <a:t>MEASUREMENT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000000"/>
                          </a:solidFill>
                          <a:latin typeface="Gill Sans MT" panose="020B0502020104020203" pitchFamily="34" charset="77"/>
                          <a:cs typeface="Gill Sans" panose="020B0502020104020203" pitchFamily="34" charset="-79"/>
                        </a:rPr>
                        <a:t>SCALE-UP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17396298"/>
                  </a:ext>
                </a:extLst>
              </a:tr>
              <a:tr h="2362200">
                <a:tc>
                  <a:txBody>
                    <a:bodyPr/>
                    <a:lstStyle/>
                    <a:p>
                      <a:pPr algn="ctr"/>
                      <a:r>
                        <a:rPr lang="en-US" sz="3600" b="0" i="0" cap="none" spc="0" dirty="0">
                          <a:solidFill>
                            <a:srgbClr val="000000"/>
                          </a:solidFill>
                          <a:latin typeface="Gill Sans MT" panose="020B0502020104020203" pitchFamily="34" charset="77"/>
                          <a:cs typeface="Gill Sans" panose="020B0502020104020203" pitchFamily="34" charset="-79"/>
                        </a:rPr>
                        <a:t>Why Social Norms </a:t>
                      </a:r>
                    </a:p>
                    <a:p>
                      <a:pPr algn="ctr"/>
                      <a:r>
                        <a:rPr lang="en-US" sz="3600" b="0" i="0" cap="none" spc="0" dirty="0">
                          <a:solidFill>
                            <a:srgbClr val="000000"/>
                          </a:solidFill>
                          <a:latin typeface="Gill Sans MT" panose="020B0502020104020203" pitchFamily="34" charset="77"/>
                          <a:cs typeface="Gill Sans" panose="020B0502020104020203" pitchFamily="34" charset="-79"/>
                        </a:rPr>
                        <a:t>Matter</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000000"/>
                          </a:solidFill>
                          <a:latin typeface="Gill Sans MT" panose="020B0502020104020203" pitchFamily="34" charset="77"/>
                          <a:cs typeface="Gill Sans" panose="020B0502020104020203" pitchFamily="34" charset="-79"/>
                        </a:rPr>
                        <a:t>Assessing Social Norms to Inform Program Design and Implementation Strategies</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000000"/>
                          </a:solidFill>
                          <a:latin typeface="Gill Sans MT" panose="020B0502020104020203" pitchFamily="34" charset="77"/>
                          <a:cs typeface="Gill Sans" panose="020B0502020104020203" pitchFamily="34" charset="-79"/>
                        </a:rPr>
                        <a:t>Designing Norms-Shifting Interventions </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000000"/>
                          </a:solidFill>
                          <a:latin typeface="Gill Sans MT" panose="020B0502020104020203" pitchFamily="34" charset="77"/>
                          <a:cs typeface="Gill Sans" panose="020B0502020104020203" pitchFamily="34" charset="-79"/>
                        </a:rPr>
                        <a:t>Measuring Normative Shifts in Complex Environments </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dirty="0">
                          <a:solidFill>
                            <a:srgbClr val="000000"/>
                          </a:solidFill>
                          <a:latin typeface="Gill Sans MT" panose="020B0502020104020203" pitchFamily="34" charset="77"/>
                        </a:rPr>
                        <a:t>Scaling Up </a:t>
                      </a:r>
                      <a:br>
                        <a:rPr lang="en-US" sz="3600" b="0" i="0" cap="none" dirty="0">
                          <a:solidFill>
                            <a:srgbClr val="000000"/>
                          </a:solidFill>
                          <a:latin typeface="Gill Sans MT" panose="020B0502020104020203" pitchFamily="34" charset="77"/>
                        </a:rPr>
                      </a:br>
                      <a:r>
                        <a:rPr lang="en-US" sz="3600" b="0" i="0" cap="none" dirty="0">
                          <a:solidFill>
                            <a:srgbClr val="000000"/>
                          </a:solidFill>
                          <a:latin typeface="Gill Sans MT" panose="020B0502020104020203" pitchFamily="34" charset="77"/>
                        </a:rPr>
                        <a:t>Norms-Shifting Interventions Effectively and Ethically</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63620500"/>
                  </a:ext>
                </a:extLst>
              </a:tr>
            </a:tbl>
          </a:graphicData>
        </a:graphic>
      </p:graphicFrame>
    </p:spTree>
    <p:custDataLst>
      <p:tags r:id="rId1"/>
    </p:custDataLst>
    <p:extLst>
      <p:ext uri="{BB962C8B-B14F-4D97-AF65-F5344CB8AC3E}">
        <p14:creationId xmlns:p14="http://schemas.microsoft.com/office/powerpoint/2010/main" val="268235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2000" fill="hold" grpId="0" nodeType="afterEffect">
                                  <p:stCondLst>
                                    <p:cond delay="0"/>
                                  </p:stCondLst>
                                  <p:childTnLst>
                                    <p:animEffect transition="out" filter="fade">
                                      <p:cBhvr>
                                        <p:cTn id="6" dur="2000" tmFilter="0, 0; .2, .5; .8, .5; 1, 0"/>
                                        <p:tgtEl>
                                          <p:spTgt spid="28"/>
                                        </p:tgtEl>
                                      </p:cBhvr>
                                    </p:animEffect>
                                    <p:animScale>
                                      <p:cBhvr>
                                        <p:cTn id="7" dur="1000" autoRev="1" fill="hold"/>
                                        <p:tgtEl>
                                          <p:spTgt spid="2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971"/>
        <p:cNvGrpSpPr/>
        <p:nvPr/>
      </p:nvGrpSpPr>
      <p:grpSpPr>
        <a:xfrm>
          <a:off x="0" y="0"/>
          <a:ext cx="0" cy="0"/>
          <a:chOff x="0" y="0"/>
          <a:chExt cx="0" cy="0"/>
        </a:xfrm>
      </p:grpSpPr>
      <p:sp>
        <p:nvSpPr>
          <p:cNvPr id="8" name="Google Shape;180;p107">
            <a:extLst>
              <a:ext uri="{FF2B5EF4-FFF2-40B4-BE49-F238E27FC236}">
                <a16:creationId xmlns:a16="http://schemas.microsoft.com/office/drawing/2014/main" id="{5C967E11-95F9-204D-8923-76671CD43CAA}"/>
              </a:ext>
            </a:extLst>
          </p:cNvPr>
          <p:cNvSpPr/>
          <p:nvPr/>
        </p:nvSpPr>
        <p:spPr>
          <a:xfrm>
            <a:off x="1"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007043"/>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2" name="Rectangle 1">
            <a:extLst>
              <a:ext uri="{FF2B5EF4-FFF2-40B4-BE49-F238E27FC236}">
                <a16:creationId xmlns:a16="http://schemas.microsoft.com/office/drawing/2014/main" id="{C70ACCD7-0856-854C-855E-CFE8D723D1DC}"/>
              </a:ext>
            </a:extLst>
          </p:cNvPr>
          <p:cNvSpPr/>
          <p:nvPr/>
        </p:nvSpPr>
        <p:spPr>
          <a:xfrm>
            <a:off x="11186073" y="4861974"/>
            <a:ext cx="9860627" cy="3046988"/>
          </a:xfrm>
          <a:prstGeom prst="rect">
            <a:avLst/>
          </a:prstGeom>
        </p:spPr>
        <p:txBody>
          <a:bodyPr wrap="square">
            <a:noAutofit/>
          </a:bodyPr>
          <a:lstStyle/>
          <a:p>
            <a:r>
              <a:rPr lang="en-US" sz="9600" b="1" dirty="0">
                <a:solidFill>
                  <a:srgbClr val="FFFFFF"/>
                </a:solidFill>
                <a:latin typeface="Gill Sans MT" panose="020B0502020104020203" pitchFamily="34" charset="77"/>
                <a:cs typeface="Gill Sans" panose="020B0502020104020203" pitchFamily="34" charset="-79"/>
              </a:rPr>
              <a:t>Putting It Together</a:t>
            </a:r>
          </a:p>
        </p:txBody>
      </p:sp>
      <p:cxnSp>
        <p:nvCxnSpPr>
          <p:cNvPr id="12" name="Straight Connector 11">
            <a:extLst>
              <a:ext uri="{FF2B5EF4-FFF2-40B4-BE49-F238E27FC236}">
                <a16:creationId xmlns:a16="http://schemas.microsoft.com/office/drawing/2014/main" id="{E8DF89E1-F25E-DF4E-9A7C-4D54689B609B}"/>
              </a:ext>
            </a:extLst>
          </p:cNvPr>
          <p:cNvCxnSpPr>
            <a:cxnSpLocks/>
          </p:cNvCxnSpPr>
          <p:nvPr/>
        </p:nvCxnSpPr>
        <p:spPr>
          <a:xfrm>
            <a:off x="11186072" y="8064528"/>
            <a:ext cx="9860628" cy="0"/>
          </a:xfrm>
          <a:prstGeom prst="line">
            <a:avLst/>
          </a:prstGeom>
          <a:ln w="139700">
            <a:solidFill>
              <a:srgbClr val="FFFFFF"/>
            </a:solidFill>
          </a:ln>
        </p:spPr>
        <p:style>
          <a:lnRef idx="1">
            <a:schemeClr val="accent1"/>
          </a:lnRef>
          <a:fillRef idx="0">
            <a:schemeClr val="accent1"/>
          </a:fillRef>
          <a:effectRef idx="0">
            <a:schemeClr val="accent1"/>
          </a:effectRef>
          <a:fontRef idx="minor">
            <a:schemeClr val="tx1"/>
          </a:fontRef>
        </p:style>
      </p:cxnSp>
      <p:pic>
        <p:nvPicPr>
          <p:cNvPr id="6" name="Picture Placeholder 5" descr="A person smiling for the camera&#10;&#10;Description automatically generated with low confidence">
            <a:extLst>
              <a:ext uri="{FF2B5EF4-FFF2-40B4-BE49-F238E27FC236}">
                <a16:creationId xmlns:a16="http://schemas.microsoft.com/office/drawing/2014/main" id="{95C3CEAD-2343-8D4A-AC02-019C4014EE83}"/>
              </a:ext>
            </a:extLst>
          </p:cNvPr>
          <p:cNvPicPr>
            <a:picLocks noGrp="1" noChangeAspect="1"/>
          </p:cNvPicPr>
          <p:nvPr>
            <p:ph type="pic" sz="quarter" idx="10"/>
          </p:nvPr>
        </p:nvPicPr>
        <p:blipFill rotWithShape="1">
          <a:blip r:embed="rId4"/>
          <a:srcRect t="14908" b="14908"/>
          <a:stretch/>
        </p:blipFill>
        <p:spPr/>
      </p:pic>
      <p:sp>
        <p:nvSpPr>
          <p:cNvPr id="7" name="TextBox 6">
            <a:extLst>
              <a:ext uri="{FF2B5EF4-FFF2-40B4-BE49-F238E27FC236}">
                <a16:creationId xmlns:a16="http://schemas.microsoft.com/office/drawing/2014/main" id="{218722E7-4789-FB4B-91DF-916E174CAE95}"/>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a:t>
            </a:r>
            <a:r>
              <a:rPr lang="en-US" dirty="0" err="1">
                <a:solidFill>
                  <a:srgbClr val="00C075"/>
                </a:solidFill>
                <a:latin typeface="Gill Sans MT" panose="020B0502020104020203" pitchFamily="34" charset="77"/>
              </a:rPr>
              <a:t>Yagazie</a:t>
            </a:r>
            <a:r>
              <a:rPr lang="en-US" dirty="0">
                <a:solidFill>
                  <a:srgbClr val="00C075"/>
                </a:solidFill>
                <a:latin typeface="Gill Sans MT" panose="020B0502020104020203" pitchFamily="34" charset="77"/>
              </a:rPr>
              <a:t> </a:t>
            </a:r>
            <a:r>
              <a:rPr lang="en-US" dirty="0" err="1">
                <a:solidFill>
                  <a:srgbClr val="00C075"/>
                </a:solidFill>
                <a:latin typeface="Gill Sans MT" panose="020B0502020104020203" pitchFamily="34" charset="77"/>
              </a:rPr>
              <a:t>Emezi</a:t>
            </a:r>
            <a:r>
              <a:rPr lang="en-US" dirty="0">
                <a:solidFill>
                  <a:srgbClr val="00C075"/>
                </a:solidFill>
                <a:latin typeface="Gill Sans MT" panose="020B0502020104020203" pitchFamily="34" charset="77"/>
              </a:rPr>
              <a:t>/Getty Images/Images of Empowerment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graphicFrame>
        <p:nvGraphicFramePr>
          <p:cNvPr id="979" name="Google Shape;979;p21"/>
          <p:cNvGraphicFramePr/>
          <p:nvPr>
            <p:extLst>
              <p:ext uri="{D42A27DB-BD31-4B8C-83A1-F6EECF244321}">
                <p14:modId xmlns:p14="http://schemas.microsoft.com/office/powerpoint/2010/main" val="3956084034"/>
              </p:ext>
            </p:extLst>
          </p:nvPr>
        </p:nvGraphicFramePr>
        <p:xfrm>
          <a:off x="1037913" y="2856922"/>
          <a:ext cx="22211826" cy="8279246"/>
        </p:xfrm>
        <a:graphic>
          <a:graphicData uri="http://schemas.openxmlformats.org/drawingml/2006/table">
            <a:tbl>
              <a:tblPr firstRow="1" bandRow="1">
                <a:noFill/>
                <a:tableStyleId>{9B6FCFC4-5C0E-4722-A649-D919AF66E9C1}</a:tableStyleId>
              </a:tblPr>
              <a:tblGrid>
                <a:gridCol w="3876987">
                  <a:extLst>
                    <a:ext uri="{9D8B030D-6E8A-4147-A177-3AD203B41FA5}">
                      <a16:colId xmlns:a16="http://schemas.microsoft.com/office/drawing/2014/main" val="20000"/>
                    </a:ext>
                  </a:extLst>
                </a:gridCol>
                <a:gridCol w="4686300">
                  <a:extLst>
                    <a:ext uri="{9D8B030D-6E8A-4147-A177-3AD203B41FA5}">
                      <a16:colId xmlns:a16="http://schemas.microsoft.com/office/drawing/2014/main" val="20001"/>
                    </a:ext>
                  </a:extLst>
                </a:gridCol>
                <a:gridCol w="13648539">
                  <a:extLst>
                    <a:ext uri="{9D8B030D-6E8A-4147-A177-3AD203B41FA5}">
                      <a16:colId xmlns:a16="http://schemas.microsoft.com/office/drawing/2014/main" val="20002"/>
                    </a:ext>
                  </a:extLst>
                </a:gridCol>
              </a:tblGrid>
              <a:tr h="1541704">
                <a:tc gridSpan="2">
                  <a:txBody>
                    <a:bodyPr/>
                    <a:lstStyle/>
                    <a:p>
                      <a:pPr marL="0" marR="0" lvl="0" indent="0" algn="ctr" rtl="0">
                        <a:lnSpc>
                          <a:spcPct val="100000"/>
                        </a:lnSpc>
                        <a:spcBef>
                          <a:spcPts val="0"/>
                        </a:spcBef>
                        <a:spcAft>
                          <a:spcPts val="0"/>
                        </a:spcAft>
                        <a:buClr>
                          <a:srgbClr val="FFFFFF"/>
                        </a:buClr>
                        <a:buSzPts val="4200"/>
                        <a:buFont typeface="Gill Sans"/>
                        <a:buNone/>
                      </a:pPr>
                      <a:r>
                        <a:rPr lang="en-US" sz="6000" b="1" i="0" u="none" strike="noStrike" cap="none" dirty="0">
                          <a:solidFill>
                            <a:srgbClr val="FFFFFF"/>
                          </a:solidFill>
                          <a:latin typeface="Gill Sans MT" panose="020B0502020104020203" pitchFamily="34" charset="77"/>
                          <a:ea typeface="Gill Sans"/>
                          <a:cs typeface="Gill Sans" panose="020B0502020104020203" pitchFamily="34" charset="-79"/>
                          <a:sym typeface="Gill Sans"/>
                        </a:rPr>
                        <a:t>TERM</a:t>
                      </a:r>
                      <a:endParaRPr sz="6000" b="1" i="0" dirty="0">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solidFill>
                        <a:srgbClr val="009457"/>
                      </a:solidFill>
                      <a:prstDash val="solid"/>
                      <a:round/>
                      <a:headEnd type="none" w="sm" len="sm"/>
                      <a:tailEnd type="none" w="sm" len="sm"/>
                    </a:lnB>
                    <a:solidFill>
                      <a:srgbClr val="009457"/>
                    </a:solidFill>
                  </a:tcPr>
                </a:tc>
                <a:tc hMerge="1">
                  <a:txBody>
                    <a:bodyPr/>
                    <a:lstStyle/>
                    <a:p>
                      <a:endParaRPr lang="en-US"/>
                    </a:p>
                  </a:txBody>
                  <a:tcPr/>
                </a:tc>
                <a:tc>
                  <a:txBody>
                    <a:bodyPr/>
                    <a:lstStyle/>
                    <a:p>
                      <a:pPr marL="0" marR="0" lvl="0" indent="0" algn="ctr" rtl="0">
                        <a:lnSpc>
                          <a:spcPct val="100000"/>
                        </a:lnSpc>
                        <a:spcBef>
                          <a:spcPts val="0"/>
                        </a:spcBef>
                        <a:spcAft>
                          <a:spcPts val="0"/>
                        </a:spcAft>
                        <a:buClr>
                          <a:srgbClr val="FFFFFF"/>
                        </a:buClr>
                        <a:buSzPts val="4200"/>
                        <a:buFont typeface="Gill Sans"/>
                        <a:buNone/>
                      </a:pPr>
                      <a:r>
                        <a:rPr lang="en-US" sz="6000" b="1" i="0" u="none" strike="noStrike" cap="none" dirty="0">
                          <a:solidFill>
                            <a:srgbClr val="FFFFFF"/>
                          </a:solidFill>
                          <a:latin typeface="Gill Sans MT" panose="020B0502020104020203" pitchFamily="34" charset="77"/>
                          <a:ea typeface="Gill Sans"/>
                          <a:cs typeface="Gill Sans" panose="020B0502020104020203" pitchFamily="34" charset="-79"/>
                          <a:sym typeface="Gill Sans"/>
                        </a:rPr>
                        <a:t>DEFINITION</a:t>
                      </a:r>
                      <a:endParaRPr sz="6000" b="1" i="0" dirty="0">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solidFill>
                        <a:srgbClr val="009457"/>
                      </a:solidFill>
                      <a:prstDash val="solid"/>
                      <a:round/>
                      <a:headEnd type="none" w="sm" len="sm"/>
                      <a:tailEnd type="none" w="sm" len="sm"/>
                    </a:lnB>
                    <a:solidFill>
                      <a:srgbClr val="009457"/>
                    </a:solidFill>
                  </a:tcPr>
                </a:tc>
                <a:extLst>
                  <a:ext uri="{0D108BD9-81ED-4DB2-BD59-A6C34878D82A}">
                    <a16:rowId xmlns:a16="http://schemas.microsoft.com/office/drawing/2014/main" val="10000"/>
                  </a:ext>
                </a:extLst>
              </a:tr>
              <a:tr h="895740">
                <a:tc gridSpan="2">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Behavior</a:t>
                      </a:r>
                      <a:endParaRPr sz="3600" b="1" i="0"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solidFill>
                        <a:srgbClr val="009457"/>
                      </a:solidFill>
                      <a:prstDash val="solid"/>
                      <a:round/>
                      <a:headEnd type="none" w="sm" len="sm"/>
                      <a:tailEnd type="none" w="sm" len="sm"/>
                    </a:lnT>
                    <a:lnB w="381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pPr marL="457200" marR="0" lvl="0" indent="0" algn="l" rtl="0">
                        <a:lnSpc>
                          <a:spcPct val="100000"/>
                        </a:lnSpc>
                        <a:spcBef>
                          <a:spcPts val="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What I do.</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solidFill>
                        <a:srgbClr val="009457"/>
                      </a:solidFill>
                      <a:prstDash val="solid"/>
                      <a:round/>
                      <a:headEnd type="none" w="sm" len="sm"/>
                      <a:tailEnd type="none" w="sm" len="sm"/>
                    </a:lnT>
                    <a:lnB w="381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045030">
                <a:tc gridSpan="2">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Attitude or belief</a:t>
                      </a:r>
                      <a:endParaRPr sz="3600" b="1" i="0"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pPr marL="457200" marR="0" lvl="0" indent="0" algn="l" rtl="0">
                        <a:lnSpc>
                          <a:spcPct val="100000"/>
                        </a:lnSpc>
                        <a:spcBef>
                          <a:spcPts val="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What I prefer and what I know.</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1371600">
                <a:tc rowSpan="2">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Social and gender norms</a:t>
                      </a:r>
                      <a:endParaRPr sz="3600" b="1" i="0"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tc>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Descriptive norm</a:t>
                      </a:r>
                      <a:endParaRPr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tc>
                  <a:txBody>
                    <a:bodyPr/>
                    <a:lstStyle/>
                    <a:p>
                      <a:pPr marL="457200" marR="0" lvl="0" indent="0" algn="l" rtl="0">
                        <a:lnSpc>
                          <a:spcPct val="100000"/>
                        </a:lnSpc>
                        <a:spcBef>
                          <a:spcPts val="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What I think others do.</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1371600">
                <a:tc vMerge="1">
                  <a:txBody>
                    <a:bodyPr/>
                    <a:lstStyle/>
                    <a:p>
                      <a:endParaRPr lang="en-US"/>
                    </a:p>
                  </a:txBody>
                  <a:tcPr/>
                </a:tc>
                <a:tc>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Injunctive norm</a:t>
                      </a:r>
                      <a:endParaRPr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tc>
                  <a:txBody>
                    <a:bodyPr/>
                    <a:lstStyle/>
                    <a:p>
                      <a:pPr marL="457200" marR="0" lvl="0" indent="0" algn="l" rtl="0">
                        <a:lnSpc>
                          <a:spcPct val="100000"/>
                        </a:lnSpc>
                        <a:spcBef>
                          <a:spcPts val="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What I think others will approve/disapprove of me doing.</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2053572">
                <a:tc gridSpan="2">
                  <a:txBody>
                    <a:bodyPr/>
                    <a:lstStyle/>
                    <a:p>
                      <a:pPr marL="274320" marR="0" lvl="0" indent="0" algn="l" rtl="0">
                        <a:lnSpc>
                          <a:spcPct val="100000"/>
                        </a:lnSpc>
                        <a:spcBef>
                          <a:spcPts val="0"/>
                        </a:spcBef>
                        <a:spcAft>
                          <a:spcPts val="0"/>
                        </a:spcAft>
                        <a:buClr>
                          <a:srgbClr val="393941"/>
                        </a:buClr>
                        <a:buSzPts val="4000"/>
                        <a:buFont typeface="Gill Sans"/>
                        <a:buNone/>
                      </a:pPr>
                      <a:r>
                        <a:rPr lang="en-US" sz="3600" b="1" i="0"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Reference group</a:t>
                      </a:r>
                      <a:endParaRPr sz="3600" b="1" i="0"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pPr marL="457200" marR="0" lvl="0" indent="0" algn="l" rtl="0">
                        <a:lnSpc>
                          <a:spcPct val="100000"/>
                        </a:lnSpc>
                        <a:spcBef>
                          <a:spcPts val="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People whose opinions matter to me (for a particular behavior or context). </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p>
                      <a:pPr marL="457200" marR="0" lvl="0" indent="0" algn="l" rtl="0">
                        <a:lnSpc>
                          <a:spcPct val="100000"/>
                        </a:lnSpc>
                        <a:spcBef>
                          <a:spcPts val="1200"/>
                        </a:spcBef>
                        <a:spcAft>
                          <a:spcPts val="0"/>
                        </a:spcAft>
                        <a:buClr>
                          <a:srgbClr val="393941"/>
                        </a:buClr>
                        <a:buSzPts val="4000"/>
                        <a:buFont typeface="Gill Sans"/>
                        <a:buNone/>
                      </a:pPr>
                      <a:r>
                        <a:rPr lang="en-US" sz="3600" b="0" i="1" u="none" strike="noStrike" cap="none" dirty="0">
                          <a:solidFill>
                            <a:schemeClr val="bg2">
                              <a:lumMod val="75000"/>
                            </a:schemeClr>
                          </a:solidFill>
                          <a:latin typeface="Gill Sans MT" panose="020B0502020104020203" pitchFamily="34" charset="77"/>
                          <a:ea typeface="Gill Sans"/>
                          <a:cs typeface="Gill Sans" panose="020B0502020104020203" pitchFamily="34" charset="-79"/>
                          <a:sym typeface="Gill Sans"/>
                        </a:rPr>
                        <a:t>People who reward or sanction me for my behavior.</a:t>
                      </a:r>
                      <a:endParaRPr sz="3600" b="0" i="1" u="none" dirty="0">
                        <a:solidFill>
                          <a:schemeClr val="bg2">
                            <a:lumMod val="75000"/>
                          </a:schemeClr>
                        </a:solidFill>
                        <a:latin typeface="Gill Sans MT" panose="020B0502020104020203" pitchFamily="34" charset="77"/>
                        <a:cs typeface="Gill Sans" panose="020B0502020104020203" pitchFamily="34" charset="-79"/>
                      </a:endParaRPr>
                    </a:p>
                  </a:txBody>
                  <a:tcPr marL="102876" marR="102876" marT="51426" marB="51426"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983"/>
        <p:cNvGrpSpPr/>
        <p:nvPr/>
      </p:nvGrpSpPr>
      <p:grpSpPr>
        <a:xfrm>
          <a:off x="0" y="0"/>
          <a:ext cx="0" cy="0"/>
          <a:chOff x="0" y="0"/>
          <a:chExt cx="0" cy="0"/>
        </a:xfrm>
      </p:grpSpPr>
      <p:sp>
        <p:nvSpPr>
          <p:cNvPr id="17" name="Title 16">
            <a:extLst>
              <a:ext uri="{FF2B5EF4-FFF2-40B4-BE49-F238E27FC236}">
                <a16:creationId xmlns:a16="http://schemas.microsoft.com/office/drawing/2014/main" id="{A0DE37D8-9A23-2042-898E-BA365A4C020B}"/>
              </a:ext>
            </a:extLst>
          </p:cNvPr>
          <p:cNvSpPr>
            <a:spLocks noGrp="1"/>
          </p:cNvSpPr>
          <p:nvPr>
            <p:ph type="title"/>
          </p:nvPr>
        </p:nvSpPr>
        <p:spPr>
          <a:xfrm>
            <a:off x="8861837" y="1957532"/>
            <a:ext cx="11610596" cy="2176836"/>
          </a:xfrm>
        </p:spPr>
        <p:txBody>
          <a:bodyPr/>
          <a:lstStyle/>
          <a:p>
            <a:r>
              <a:rPr lang="en-US" sz="7200" b="1" dirty="0">
                <a:solidFill>
                  <a:srgbClr val="000000"/>
                </a:solidFill>
              </a:rPr>
              <a:t>Consider Norms as Well as Beliefs and Attitudes, as All Impact Behavior </a:t>
            </a:r>
            <a:br>
              <a:rPr lang="en-US" sz="7200" b="1" dirty="0">
                <a:solidFill>
                  <a:srgbClr val="000000"/>
                </a:solidFill>
              </a:rPr>
            </a:br>
            <a:endParaRPr lang="en-US" sz="7200" b="1" dirty="0">
              <a:solidFill>
                <a:srgbClr val="000000"/>
              </a:solidFill>
            </a:endParaRPr>
          </a:p>
        </p:txBody>
      </p:sp>
      <p:sp>
        <p:nvSpPr>
          <p:cNvPr id="18" name="Text Placeholder 17">
            <a:extLst>
              <a:ext uri="{FF2B5EF4-FFF2-40B4-BE49-F238E27FC236}">
                <a16:creationId xmlns:a16="http://schemas.microsoft.com/office/drawing/2014/main" id="{F1D59A92-F549-014C-9741-C2D57603764C}"/>
              </a:ext>
            </a:extLst>
          </p:cNvPr>
          <p:cNvSpPr>
            <a:spLocks noGrp="1"/>
          </p:cNvSpPr>
          <p:nvPr>
            <p:ph type="body" idx="1"/>
          </p:nvPr>
        </p:nvSpPr>
        <p:spPr>
          <a:xfrm>
            <a:off x="8861836" y="5307778"/>
            <a:ext cx="13149731" cy="2778947"/>
          </a:xfrm>
        </p:spPr>
        <p:txBody>
          <a:bodyPr>
            <a:noAutofit/>
          </a:bodyPr>
          <a:lstStyle/>
          <a:p>
            <a:pPr marL="0" indent="0" algn="l">
              <a:spcAft>
                <a:spcPts val="2400"/>
              </a:spcAft>
              <a:buClr>
                <a:srgbClr val="515257"/>
              </a:buClr>
              <a:buSzPts val="3800"/>
              <a:buNone/>
            </a:pPr>
            <a:r>
              <a:rPr lang="en-US" sz="3600" dirty="0">
                <a:solidFill>
                  <a:srgbClr val="000000"/>
                </a:solidFill>
              </a:rPr>
              <a:t>Knowledge: Adam knows that breastfeeding protects the health of infants because it provides nutrients that help children grow.</a:t>
            </a:r>
          </a:p>
          <a:p>
            <a:pPr marL="0" indent="0" algn="l">
              <a:spcBef>
                <a:spcPts val="1800"/>
              </a:spcBef>
              <a:spcAft>
                <a:spcPts val="2400"/>
              </a:spcAft>
              <a:buClr>
                <a:srgbClr val="515257"/>
              </a:buClr>
              <a:buSzPts val="3800"/>
              <a:buNone/>
            </a:pPr>
            <a:r>
              <a:rPr lang="en-US" sz="3600" dirty="0">
                <a:solidFill>
                  <a:srgbClr val="000000"/>
                </a:solidFill>
              </a:rPr>
              <a:t>Attitude: Adam thinks that it would be good for </a:t>
            </a:r>
            <a:br>
              <a:rPr lang="en-US" sz="3600" dirty="0">
                <a:solidFill>
                  <a:srgbClr val="000000"/>
                </a:solidFill>
              </a:rPr>
            </a:br>
            <a:r>
              <a:rPr lang="en-US" sz="3600" dirty="0">
                <a:solidFill>
                  <a:srgbClr val="000000"/>
                </a:solidFill>
              </a:rPr>
              <a:t>his wife to breastfeed their child.</a:t>
            </a:r>
          </a:p>
        </p:txBody>
      </p:sp>
      <p:sp>
        <p:nvSpPr>
          <p:cNvPr id="20" name="Text Placeholder 19">
            <a:extLst>
              <a:ext uri="{FF2B5EF4-FFF2-40B4-BE49-F238E27FC236}">
                <a16:creationId xmlns:a16="http://schemas.microsoft.com/office/drawing/2014/main" id="{AF0DF83E-5505-1D47-B1EF-D8F55DB34F30}"/>
              </a:ext>
            </a:extLst>
          </p:cNvPr>
          <p:cNvSpPr>
            <a:spLocks noGrp="1"/>
          </p:cNvSpPr>
          <p:nvPr>
            <p:ph type="body" idx="3"/>
          </p:nvPr>
        </p:nvSpPr>
        <p:spPr>
          <a:xfrm>
            <a:off x="8861837" y="1090737"/>
            <a:ext cx="9198490" cy="577850"/>
          </a:xfrm>
        </p:spPr>
        <p:txBody>
          <a:bodyPr/>
          <a:lstStyle/>
          <a:p>
            <a:r>
              <a:rPr lang="en-US" spc="0" dirty="0">
                <a:solidFill>
                  <a:srgbClr val="000000"/>
                </a:solidFill>
                <a:latin typeface="Gill Sans MT" panose="020B0502020104020203"/>
              </a:rPr>
              <a:t>GROUP ACTIVITY</a:t>
            </a:r>
          </a:p>
          <a:p>
            <a:endParaRPr lang="en-US" dirty="0">
              <a:solidFill>
                <a:srgbClr val="000000"/>
              </a:solidFill>
            </a:endParaRPr>
          </a:p>
        </p:txBody>
      </p:sp>
      <p:pic>
        <p:nvPicPr>
          <p:cNvPr id="36" name="Picture Placeholder 35" descr="Graphical user interface, application&#10;&#10;Description automatically generated">
            <a:extLst>
              <a:ext uri="{FF2B5EF4-FFF2-40B4-BE49-F238E27FC236}">
                <a16:creationId xmlns:a16="http://schemas.microsoft.com/office/drawing/2014/main" id="{22CBAB85-487B-9941-81D2-D39D7335104C}"/>
              </a:ext>
            </a:extLst>
          </p:cNvPr>
          <p:cNvPicPr>
            <a:picLocks noGrp="1" noChangeAspect="1"/>
          </p:cNvPicPr>
          <p:nvPr>
            <p:ph type="pic" sz="quarter" idx="10"/>
          </p:nvPr>
        </p:nvPicPr>
        <p:blipFill rotWithShape="1">
          <a:blip r:embed="rId4"/>
          <a:srcRect/>
          <a:stretch/>
        </p:blipFill>
        <p:spPr/>
      </p:pic>
      <p:pic>
        <p:nvPicPr>
          <p:cNvPr id="43" name="Picture Placeholder 22">
            <a:extLst>
              <a:ext uri="{FF2B5EF4-FFF2-40B4-BE49-F238E27FC236}">
                <a16:creationId xmlns:a16="http://schemas.microsoft.com/office/drawing/2014/main" id="{0514C923-B47B-C14E-BDF8-14630D386414}"/>
              </a:ext>
            </a:extLst>
          </p:cNvPr>
          <p:cNvPicPr>
            <a:picLocks noChangeAspect="1"/>
          </p:cNvPicPr>
          <p:nvPr/>
        </p:nvPicPr>
        <p:blipFill>
          <a:blip r:embed="rId5"/>
          <a:srcRect l="16875" r="16875"/>
          <a:stretch/>
        </p:blipFill>
        <p:spPr>
          <a:xfrm>
            <a:off x="18336116" y="6759180"/>
            <a:ext cx="7539134" cy="7539134"/>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pic>
      <p:grpSp>
        <p:nvGrpSpPr>
          <p:cNvPr id="12" name="Group 11">
            <a:extLst>
              <a:ext uri="{FF2B5EF4-FFF2-40B4-BE49-F238E27FC236}">
                <a16:creationId xmlns:a16="http://schemas.microsoft.com/office/drawing/2014/main" id="{8F931E95-54CA-3046-8B59-06D1E015EECD}"/>
              </a:ext>
            </a:extLst>
          </p:cNvPr>
          <p:cNvGrpSpPr/>
          <p:nvPr/>
        </p:nvGrpSpPr>
        <p:grpSpPr>
          <a:xfrm>
            <a:off x="1368325" y="1090737"/>
            <a:ext cx="3532094" cy="3532094"/>
            <a:chOff x="1368325" y="1090737"/>
            <a:chExt cx="3532094" cy="3532094"/>
          </a:xfrm>
        </p:grpSpPr>
        <p:sp>
          <p:nvSpPr>
            <p:cNvPr id="13" name="Oval 12">
              <a:extLst>
                <a:ext uri="{FF2B5EF4-FFF2-40B4-BE49-F238E27FC236}">
                  <a16:creationId xmlns:a16="http://schemas.microsoft.com/office/drawing/2014/main" id="{A614D546-710B-5A4C-BB6C-50D09F77BCB2}"/>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4" name="Graphic 13" descr="Cheers outline">
              <a:extLst>
                <a:ext uri="{FF2B5EF4-FFF2-40B4-BE49-F238E27FC236}">
                  <a16:creationId xmlns:a16="http://schemas.microsoft.com/office/drawing/2014/main" id="{BBC9EBCA-DAD7-D545-8C40-B0A66DAA2A5C}"/>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1557715" y="1379662"/>
              <a:ext cx="3153314" cy="3153314"/>
            </a:xfrm>
            <a:prstGeom prst="rect">
              <a:avLst/>
            </a:prstGeom>
          </p:spPr>
        </p:pic>
      </p:grpSp>
      <p:grpSp>
        <p:nvGrpSpPr>
          <p:cNvPr id="15" name="Group 14">
            <a:extLst>
              <a:ext uri="{FF2B5EF4-FFF2-40B4-BE49-F238E27FC236}">
                <a16:creationId xmlns:a16="http://schemas.microsoft.com/office/drawing/2014/main" id="{E5FEFA29-23C0-2B4A-8D56-CBBD10B145A6}"/>
              </a:ext>
            </a:extLst>
          </p:cNvPr>
          <p:cNvGrpSpPr/>
          <p:nvPr/>
        </p:nvGrpSpPr>
        <p:grpSpPr>
          <a:xfrm>
            <a:off x="2372432" y="7651593"/>
            <a:ext cx="2526654" cy="2526654"/>
            <a:chOff x="4969172" y="7651592"/>
            <a:chExt cx="2526654" cy="2526654"/>
          </a:xfrm>
        </p:grpSpPr>
        <p:sp>
          <p:nvSpPr>
            <p:cNvPr id="16" name="Oval 15">
              <a:extLst>
                <a:ext uri="{FF2B5EF4-FFF2-40B4-BE49-F238E27FC236}">
                  <a16:creationId xmlns:a16="http://schemas.microsoft.com/office/drawing/2014/main" id="{7CBA1040-2F2B-6749-AE33-2B8102DF04E6}"/>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9" name="TextBox 18">
              <a:extLst>
                <a:ext uri="{FF2B5EF4-FFF2-40B4-BE49-F238E27FC236}">
                  <a16:creationId xmlns:a16="http://schemas.microsoft.com/office/drawing/2014/main" id="{DB03D7E3-657C-804B-8487-747C18AA5623}"/>
                </a:ext>
              </a:extLst>
            </p:cNvPr>
            <p:cNvSpPr txBox="1"/>
            <p:nvPr/>
          </p:nvSpPr>
          <p:spPr>
            <a:xfrm>
              <a:off x="5220845" y="8498825"/>
              <a:ext cx="2023311"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BREAKOUT</a:t>
              </a:r>
            </a:p>
            <a:p>
              <a:pPr algn="ctr"/>
              <a:r>
                <a:rPr lang="en-US" sz="2800" dirty="0">
                  <a:solidFill>
                    <a:srgbClr val="FFFFFF"/>
                  </a:solidFill>
                  <a:latin typeface="Gill Sans MT" panose="020B0502020104020203" pitchFamily="34" charset="77"/>
                  <a:cs typeface="Gill Sans" panose="020B0502020104020203" pitchFamily="34" charset="-79"/>
                </a:rPr>
                <a:t>ROOMS</a:t>
              </a:r>
            </a:p>
          </p:txBody>
        </p:sp>
      </p:grpSp>
      <p:sp>
        <p:nvSpPr>
          <p:cNvPr id="2" name="Rectangle 1">
            <a:extLst>
              <a:ext uri="{FF2B5EF4-FFF2-40B4-BE49-F238E27FC236}">
                <a16:creationId xmlns:a16="http://schemas.microsoft.com/office/drawing/2014/main" id="{762F7D88-2ACC-A845-A8FF-6DAF20D80E75}"/>
              </a:ext>
            </a:extLst>
          </p:cNvPr>
          <p:cNvSpPr/>
          <p:nvPr/>
        </p:nvSpPr>
        <p:spPr>
          <a:xfrm>
            <a:off x="8815131" y="8498826"/>
            <a:ext cx="9525612" cy="4508927"/>
          </a:xfrm>
          <a:prstGeom prst="rect">
            <a:avLst/>
          </a:prstGeom>
        </p:spPr>
        <p:txBody>
          <a:bodyPr wrap="square">
            <a:spAutoFit/>
          </a:bodyPr>
          <a:lstStyle/>
          <a:p>
            <a:pPr>
              <a:spcBef>
                <a:spcPts val="1800"/>
              </a:spcBef>
              <a:spcAft>
                <a:spcPts val="2400"/>
              </a:spcAft>
              <a:buClr>
                <a:srgbClr val="515257"/>
              </a:buClr>
              <a:buSzPts val="3800"/>
            </a:pPr>
            <a:r>
              <a:rPr lang="en-US" sz="3600" dirty="0">
                <a:latin typeface="Gill Sans MT" panose="020B0502020104020203" pitchFamily="34" charset="77"/>
                <a:cs typeface="Gill Sans" panose="020B0502020104020203" pitchFamily="34" charset="-79"/>
              </a:rPr>
              <a:t>Descriptive norm (what is perceived to be typical): Adam thinks that none of his friends’ wives breastfeed their children.</a:t>
            </a:r>
          </a:p>
          <a:p>
            <a:pPr>
              <a:spcBef>
                <a:spcPts val="1800"/>
              </a:spcBef>
              <a:spcAft>
                <a:spcPts val="2400"/>
              </a:spcAft>
              <a:buClr>
                <a:srgbClr val="515257"/>
              </a:buClr>
              <a:buSzPts val="3800"/>
            </a:pPr>
            <a:r>
              <a:rPr lang="en-US" sz="3600" dirty="0">
                <a:latin typeface="Gill Sans MT" panose="020B0502020104020203" pitchFamily="34" charset="77"/>
                <a:cs typeface="Gill Sans" panose="020B0502020104020203" pitchFamily="34" charset="-79"/>
              </a:rPr>
              <a:t>Injunctive norm (what is expected and enforced by others): Adam thinks that his mother would be very angry with him if she found out his wife breastfeeds their child.</a:t>
            </a:r>
          </a:p>
        </p:txBody>
      </p:sp>
      <p:sp>
        <p:nvSpPr>
          <p:cNvPr id="21" name="TextBox 20">
            <a:extLst>
              <a:ext uri="{FF2B5EF4-FFF2-40B4-BE49-F238E27FC236}">
                <a16:creationId xmlns:a16="http://schemas.microsoft.com/office/drawing/2014/main" id="{6959E9F1-648D-0B40-B5E7-AA97BCA156D5}"/>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Getty Images/</a:t>
            </a:r>
            <a:r>
              <a:rPr lang="en-US" dirty="0" err="1">
                <a:solidFill>
                  <a:srgbClr val="00C075"/>
                </a:solidFill>
                <a:latin typeface="Gill Sans MT" panose="020B0502020104020203" pitchFamily="34" charset="77"/>
              </a:rPr>
              <a:t>powerofforever</a:t>
            </a:r>
            <a:endParaRPr lang="en-US" dirty="0">
              <a:solidFill>
                <a:srgbClr val="00C075"/>
              </a:solidFill>
              <a:latin typeface="Gill Sans MT" panose="020B0502020104020203" pitchFamily="34" charset="77"/>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983"/>
        <p:cNvGrpSpPr/>
        <p:nvPr/>
      </p:nvGrpSpPr>
      <p:grpSpPr>
        <a:xfrm>
          <a:off x="0" y="0"/>
          <a:ext cx="0" cy="0"/>
          <a:chOff x="0" y="0"/>
          <a:chExt cx="0" cy="0"/>
        </a:xfrm>
      </p:grpSpPr>
      <p:sp>
        <p:nvSpPr>
          <p:cNvPr id="17" name="Title 16">
            <a:extLst>
              <a:ext uri="{FF2B5EF4-FFF2-40B4-BE49-F238E27FC236}">
                <a16:creationId xmlns:a16="http://schemas.microsoft.com/office/drawing/2014/main" id="{A0DE37D8-9A23-2042-898E-BA365A4C020B}"/>
              </a:ext>
            </a:extLst>
          </p:cNvPr>
          <p:cNvSpPr>
            <a:spLocks noGrp="1"/>
          </p:cNvSpPr>
          <p:nvPr>
            <p:ph type="title"/>
          </p:nvPr>
        </p:nvSpPr>
        <p:spPr>
          <a:xfrm>
            <a:off x="8991045" y="1959434"/>
            <a:ext cx="11610596" cy="2176836"/>
          </a:xfrm>
        </p:spPr>
        <p:txBody>
          <a:bodyPr/>
          <a:lstStyle/>
          <a:p>
            <a:r>
              <a:rPr lang="en-US" sz="7200" b="1" dirty="0">
                <a:solidFill>
                  <a:srgbClr val="000000"/>
                </a:solidFill>
              </a:rPr>
              <a:t>Distinguishing Attitudes, Behaviors, and Norms</a:t>
            </a:r>
          </a:p>
        </p:txBody>
      </p:sp>
      <p:sp>
        <p:nvSpPr>
          <p:cNvPr id="20" name="Text Placeholder 19">
            <a:extLst>
              <a:ext uri="{FF2B5EF4-FFF2-40B4-BE49-F238E27FC236}">
                <a16:creationId xmlns:a16="http://schemas.microsoft.com/office/drawing/2014/main" id="{AF0DF83E-5505-1D47-B1EF-D8F55DB34F30}"/>
              </a:ext>
            </a:extLst>
          </p:cNvPr>
          <p:cNvSpPr>
            <a:spLocks noGrp="1"/>
          </p:cNvSpPr>
          <p:nvPr>
            <p:ph type="body" idx="3"/>
          </p:nvPr>
        </p:nvSpPr>
        <p:spPr>
          <a:xfrm>
            <a:off x="8991045" y="1092639"/>
            <a:ext cx="9198490" cy="577850"/>
          </a:xfrm>
        </p:spPr>
        <p:txBody>
          <a:bodyPr/>
          <a:lstStyle/>
          <a:p>
            <a:r>
              <a:rPr lang="en-US" spc="0" dirty="0">
                <a:solidFill>
                  <a:srgbClr val="000000"/>
                </a:solidFill>
                <a:latin typeface="Gill Sans MT" panose="020B0502020104020203"/>
              </a:rPr>
              <a:t>GROUP ACTIVITY</a:t>
            </a:r>
          </a:p>
          <a:p>
            <a:endParaRPr lang="en-US" dirty="0">
              <a:solidFill>
                <a:srgbClr val="000000"/>
              </a:solidFill>
            </a:endParaRPr>
          </a:p>
        </p:txBody>
      </p:sp>
      <p:pic>
        <p:nvPicPr>
          <p:cNvPr id="36" name="Picture Placeholder 35" descr="Graphical user interface, application&#10;&#10;Description automatically generated">
            <a:extLst>
              <a:ext uri="{FF2B5EF4-FFF2-40B4-BE49-F238E27FC236}">
                <a16:creationId xmlns:a16="http://schemas.microsoft.com/office/drawing/2014/main" id="{22CBAB85-487B-9941-81D2-D39D7335104C}"/>
              </a:ext>
            </a:extLst>
          </p:cNvPr>
          <p:cNvPicPr>
            <a:picLocks noGrp="1" noChangeAspect="1"/>
          </p:cNvPicPr>
          <p:nvPr>
            <p:ph type="pic" sz="quarter" idx="10"/>
          </p:nvPr>
        </p:nvPicPr>
        <p:blipFill rotWithShape="1">
          <a:blip r:embed="rId4"/>
          <a:srcRect/>
          <a:stretch/>
        </p:blipFill>
        <p:spPr/>
      </p:pic>
      <p:grpSp>
        <p:nvGrpSpPr>
          <p:cNvPr id="12" name="Group 11">
            <a:extLst>
              <a:ext uri="{FF2B5EF4-FFF2-40B4-BE49-F238E27FC236}">
                <a16:creationId xmlns:a16="http://schemas.microsoft.com/office/drawing/2014/main" id="{8F931E95-54CA-3046-8B59-06D1E015EECD}"/>
              </a:ext>
            </a:extLst>
          </p:cNvPr>
          <p:cNvGrpSpPr/>
          <p:nvPr/>
        </p:nvGrpSpPr>
        <p:grpSpPr>
          <a:xfrm>
            <a:off x="1368325" y="1090737"/>
            <a:ext cx="3532094" cy="3532094"/>
            <a:chOff x="1368325" y="1090737"/>
            <a:chExt cx="3532094" cy="3532094"/>
          </a:xfrm>
        </p:grpSpPr>
        <p:sp>
          <p:nvSpPr>
            <p:cNvPr id="13" name="Oval 12">
              <a:extLst>
                <a:ext uri="{FF2B5EF4-FFF2-40B4-BE49-F238E27FC236}">
                  <a16:creationId xmlns:a16="http://schemas.microsoft.com/office/drawing/2014/main" id="{A614D546-710B-5A4C-BB6C-50D09F77BCB2}"/>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4" name="Graphic 13" descr="Cheers outline">
              <a:extLst>
                <a:ext uri="{FF2B5EF4-FFF2-40B4-BE49-F238E27FC236}">
                  <a16:creationId xmlns:a16="http://schemas.microsoft.com/office/drawing/2014/main" id="{BBC9EBCA-DAD7-D545-8C40-B0A66DAA2A5C}"/>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pSp>
        <p:nvGrpSpPr>
          <p:cNvPr id="15" name="Group 14">
            <a:extLst>
              <a:ext uri="{FF2B5EF4-FFF2-40B4-BE49-F238E27FC236}">
                <a16:creationId xmlns:a16="http://schemas.microsoft.com/office/drawing/2014/main" id="{E5FEFA29-23C0-2B4A-8D56-CBBD10B145A6}"/>
              </a:ext>
            </a:extLst>
          </p:cNvPr>
          <p:cNvGrpSpPr/>
          <p:nvPr/>
        </p:nvGrpSpPr>
        <p:grpSpPr>
          <a:xfrm>
            <a:off x="2372432" y="7651593"/>
            <a:ext cx="2526654" cy="2526654"/>
            <a:chOff x="4969172" y="7651592"/>
            <a:chExt cx="2526654" cy="2526654"/>
          </a:xfrm>
        </p:grpSpPr>
        <p:sp>
          <p:nvSpPr>
            <p:cNvPr id="16" name="Oval 15">
              <a:extLst>
                <a:ext uri="{FF2B5EF4-FFF2-40B4-BE49-F238E27FC236}">
                  <a16:creationId xmlns:a16="http://schemas.microsoft.com/office/drawing/2014/main" id="{7CBA1040-2F2B-6749-AE33-2B8102DF04E6}"/>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9" name="TextBox 18">
              <a:extLst>
                <a:ext uri="{FF2B5EF4-FFF2-40B4-BE49-F238E27FC236}">
                  <a16:creationId xmlns:a16="http://schemas.microsoft.com/office/drawing/2014/main" id="{DB03D7E3-657C-804B-8487-747C18AA5623}"/>
                </a:ext>
              </a:extLst>
            </p:cNvPr>
            <p:cNvSpPr txBox="1"/>
            <p:nvPr/>
          </p:nvSpPr>
          <p:spPr>
            <a:xfrm>
              <a:off x="5220845" y="8498825"/>
              <a:ext cx="2023311"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BREAKOUT</a:t>
              </a:r>
            </a:p>
            <a:p>
              <a:pPr algn="ctr"/>
              <a:r>
                <a:rPr lang="en-US" sz="2800" dirty="0">
                  <a:solidFill>
                    <a:srgbClr val="FFFFFF"/>
                  </a:solidFill>
                  <a:latin typeface="Gill Sans MT" panose="020B0502020104020203" pitchFamily="34" charset="77"/>
                  <a:cs typeface="Gill Sans" panose="020B0502020104020203" pitchFamily="34" charset="-79"/>
                </a:rPr>
                <a:t>ROOMS</a:t>
              </a:r>
            </a:p>
          </p:txBody>
        </p:sp>
      </p:grpSp>
      <p:graphicFrame>
        <p:nvGraphicFramePr>
          <p:cNvPr id="21" name="Google Shape;994;p23">
            <a:extLst>
              <a:ext uri="{FF2B5EF4-FFF2-40B4-BE49-F238E27FC236}">
                <a16:creationId xmlns:a16="http://schemas.microsoft.com/office/drawing/2014/main" id="{BC964649-47B9-4C44-B12B-BD7BBBA8F312}"/>
              </a:ext>
            </a:extLst>
          </p:cNvPr>
          <p:cNvGraphicFramePr/>
          <p:nvPr>
            <p:extLst>
              <p:ext uri="{D42A27DB-BD31-4B8C-83A1-F6EECF244321}">
                <p14:modId xmlns:p14="http://schemas.microsoft.com/office/powerpoint/2010/main" val="3884312493"/>
              </p:ext>
            </p:extLst>
          </p:nvPr>
        </p:nvGraphicFramePr>
        <p:xfrm>
          <a:off x="8991045" y="4622831"/>
          <a:ext cx="14503443" cy="8413084"/>
        </p:xfrm>
        <a:graphic>
          <a:graphicData uri="http://schemas.openxmlformats.org/drawingml/2006/table">
            <a:tbl>
              <a:tblPr>
                <a:noFill/>
                <a:tableStyleId>{EF33E342-C61C-4EBE-ABC3-4282A53814D9}</a:tableStyleId>
              </a:tblPr>
              <a:tblGrid>
                <a:gridCol w="5810805">
                  <a:extLst>
                    <a:ext uri="{9D8B030D-6E8A-4147-A177-3AD203B41FA5}">
                      <a16:colId xmlns:a16="http://schemas.microsoft.com/office/drawing/2014/main" val="20000"/>
                    </a:ext>
                  </a:extLst>
                </a:gridCol>
                <a:gridCol w="8692638">
                  <a:extLst>
                    <a:ext uri="{9D8B030D-6E8A-4147-A177-3AD203B41FA5}">
                      <a16:colId xmlns:a16="http://schemas.microsoft.com/office/drawing/2014/main" val="20001"/>
                    </a:ext>
                  </a:extLst>
                </a:gridCol>
              </a:tblGrid>
              <a:tr h="1006444">
                <a:tc>
                  <a:txBody>
                    <a:bodyPr/>
                    <a:lstStyle/>
                    <a:p>
                      <a:pPr marL="0" marR="0" lvl="0" indent="0" algn="l" rtl="0">
                        <a:lnSpc>
                          <a:spcPct val="100000"/>
                        </a:lnSpc>
                        <a:spcBef>
                          <a:spcPts val="0"/>
                        </a:spcBef>
                        <a:spcAft>
                          <a:spcPts val="0"/>
                        </a:spcAft>
                        <a:buClr>
                          <a:srgbClr val="FFFEFF"/>
                        </a:buClr>
                        <a:buSzPts val="4000"/>
                        <a:buFont typeface="Gill Sans"/>
                        <a:buNone/>
                      </a:pPr>
                      <a:r>
                        <a:rPr lang="en-US" sz="3200" b="1" i="0" u="none" strike="noStrike" cap="none" dirty="0">
                          <a:solidFill>
                            <a:srgbClr val="FFFEFF"/>
                          </a:solidFill>
                          <a:latin typeface="Gill Sans MT" panose="020B0502020104020203" pitchFamily="34" charset="77"/>
                          <a:ea typeface="Gill Sans"/>
                          <a:cs typeface="Gill Sans"/>
                          <a:sym typeface="Gill Sans"/>
                        </a:rPr>
                        <a:t>YOUR GROUP’S TASKS</a:t>
                      </a:r>
                      <a:endParaRPr sz="1200" b="1" i="0" dirty="0">
                        <a:latin typeface="Gill Sans MT" panose="020B0502020104020203" pitchFamily="34" charset="77"/>
                      </a:endParaRPr>
                    </a:p>
                  </a:txBody>
                  <a:tcPr marL="228600" marR="228600" marT="228600" marB="228600" anchor="ctr">
                    <a:lnL w="9525" cap="flat" cmpd="sng">
                      <a:noFill/>
                      <a:prstDash val="solid"/>
                      <a:round/>
                      <a:headEnd type="none" w="sm" len="sm"/>
                      <a:tailEnd type="none" w="sm" len="sm"/>
                    </a:lnL>
                    <a:lnR w="12700" cap="flat" cmpd="sng" algn="ctr">
                      <a:solidFill>
                        <a:schemeClr val="tx1"/>
                      </a:solidFill>
                      <a:prstDash val="solid"/>
                      <a:round/>
                      <a:headEnd type="none" w="med" len="med"/>
                      <a:tailEnd type="none" w="med" len="med"/>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00B26A"/>
                    </a:solidFill>
                  </a:tcPr>
                </a:tc>
                <a:tc>
                  <a:txBody>
                    <a:bodyPr/>
                    <a:lstStyle/>
                    <a:p>
                      <a:pPr marL="0" marR="0" lvl="0" indent="0" algn="l" rtl="0">
                        <a:lnSpc>
                          <a:spcPct val="100000"/>
                        </a:lnSpc>
                        <a:spcBef>
                          <a:spcPts val="0"/>
                        </a:spcBef>
                        <a:spcAft>
                          <a:spcPts val="0"/>
                        </a:spcAft>
                        <a:buClr>
                          <a:srgbClr val="FFFEFF"/>
                        </a:buClr>
                        <a:buSzPts val="4000"/>
                        <a:buFont typeface="Gill Sans"/>
                        <a:buNone/>
                      </a:pPr>
                      <a:r>
                        <a:rPr lang="en-US" sz="3200" b="1" i="0" u="none" strike="noStrike" cap="none" dirty="0">
                          <a:solidFill>
                            <a:srgbClr val="FFFEFF"/>
                          </a:solidFill>
                          <a:latin typeface="Gill Sans MT" panose="020B0502020104020203" pitchFamily="34" charset="77"/>
                          <a:cs typeface="Gill Sans"/>
                          <a:sym typeface="Gill Sans"/>
                        </a:rPr>
                        <a:t>EXAMPLE</a:t>
                      </a:r>
                      <a:endParaRPr sz="1200" b="1" dirty="0"/>
                    </a:p>
                  </a:txBody>
                  <a:tcPr marL="228600" marR="228600" marT="228600" marB="228600" anchor="ctr">
                    <a:lnL w="12700" cap="flat" cmpd="sng" algn="ctr">
                      <a:solidFill>
                        <a:schemeClr val="tx1"/>
                      </a:solidFill>
                      <a:prstDash val="solid"/>
                      <a:round/>
                      <a:headEnd type="none" w="med" len="med"/>
                      <a:tailEnd type="none" w="med" len="med"/>
                    </a:lnL>
                    <a:lnR w="9525" cap="flat" cmpd="sng">
                      <a:noFill/>
                      <a:prstDash val="solid"/>
                      <a:round/>
                      <a:headEnd type="none" w="sm" len="sm"/>
                      <a:tailEnd type="none" w="sm" len="sm"/>
                    </a:lnR>
                    <a:lnT w="9525" cap="flat" cmpd="sng">
                      <a:noFill/>
                      <a:prstDash val="solid"/>
                      <a:round/>
                      <a:headEnd type="none" w="sm" len="sm"/>
                      <a:tailEnd type="none" w="sm" len="sm"/>
                    </a:lnT>
                    <a:lnB w="12700" cap="flat" cmpd="sng">
                      <a:noFill/>
                      <a:prstDash val="solid"/>
                      <a:round/>
                      <a:headEnd type="none" w="sm" len="sm"/>
                      <a:tailEnd type="none" w="sm" len="sm"/>
                    </a:lnB>
                    <a:lnTlToBr w="12700" cmpd="sng">
                      <a:noFill/>
                      <a:prstDash val="solid"/>
                    </a:lnTlToBr>
                    <a:lnBlToTr w="12700" cmpd="sng">
                      <a:noFill/>
                      <a:prstDash val="solid"/>
                    </a:lnBlToTr>
                    <a:solidFill>
                      <a:srgbClr val="00B26A"/>
                    </a:solidFill>
                  </a:tcPr>
                </a:tc>
                <a:extLst>
                  <a:ext uri="{0D108BD9-81ED-4DB2-BD59-A6C34878D82A}">
                    <a16:rowId xmlns:a16="http://schemas.microsoft.com/office/drawing/2014/main" val="10000"/>
                  </a:ext>
                </a:extLst>
              </a:tr>
              <a:tr h="1175658">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Select a specific behavior your program is seeking to address.</a:t>
                      </a:r>
                      <a:endParaRPr sz="1200" b="0" i="0" dirty="0">
                        <a:latin typeface="Gill Sans MT" panose="020B0502020104020203" pitchFamily="34" charset="77"/>
                      </a:endParaRPr>
                    </a:p>
                  </a:txBody>
                  <a:tcPr marL="228600" marR="228600" marT="228600" marB="22860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no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Breastfeeding.</a:t>
                      </a:r>
                      <a:endParaRPr sz="2800" b="0" i="0" u="none" strike="noStrike" cap="none" dirty="0">
                        <a:solidFill>
                          <a:srgbClr val="000000"/>
                        </a:solidFill>
                        <a:latin typeface="Gill Sans MT" panose="020B0502020104020203" pitchFamily="34" charset="77"/>
                        <a:ea typeface="Gill Sans"/>
                        <a:cs typeface="Gill Sans"/>
                        <a:sym typeface="Gill Sans"/>
                      </a:endParaRPr>
                    </a:p>
                  </a:txBody>
                  <a:tcPr marL="228600" marR="228600" marT="228600" marB="22860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no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extLst>
                  <a:ext uri="{0D108BD9-81ED-4DB2-BD59-A6C34878D82A}">
                    <a16:rowId xmlns:a16="http://schemas.microsoft.com/office/drawing/2014/main" val="10001"/>
                  </a:ext>
                </a:extLst>
              </a:tr>
              <a:tr h="823248">
                <a:tc>
                  <a:txBody>
                    <a:bodyPr/>
                    <a:lstStyle/>
                    <a:p>
                      <a:pPr marL="0" marR="0" lvl="0" indent="-74613"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Describe the context in two words.</a:t>
                      </a:r>
                      <a:endParaRPr sz="1200" b="0" i="0" dirty="0">
                        <a:latin typeface="Gill Sans MT" panose="020B0502020104020203" pitchFamily="34" charset="77"/>
                      </a:endParaRPr>
                    </a:p>
                  </a:txBody>
                  <a:tcPr marL="228600" marR="228600" marT="228600" marB="22860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Urban Kinshasa.</a:t>
                      </a:r>
                      <a:endParaRPr sz="2800" b="0" i="0" u="none" strike="noStrike" cap="none" dirty="0">
                        <a:solidFill>
                          <a:srgbClr val="000000"/>
                        </a:solidFill>
                        <a:latin typeface="Gill Sans MT" panose="020B0502020104020203" pitchFamily="34" charset="77"/>
                        <a:ea typeface="Gill Sans"/>
                        <a:cs typeface="Gill Sans"/>
                        <a:sym typeface="Gill Sans"/>
                      </a:endParaRPr>
                    </a:p>
                  </a:txBody>
                  <a:tcPr marL="228600" marR="228600" marT="228600" marB="22860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extLst>
                  <a:ext uri="{0D108BD9-81ED-4DB2-BD59-A6C34878D82A}">
                    <a16:rowId xmlns:a16="http://schemas.microsoft.com/office/drawing/2014/main" val="10002"/>
                  </a:ext>
                </a:extLst>
              </a:tr>
              <a:tr h="2200750">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Articulate an attitude/belief, injunctive norm, and descriptive norm related to this behavior.</a:t>
                      </a:r>
                      <a:endParaRPr sz="1200" b="0" i="0" dirty="0">
                        <a:latin typeface="Gill Sans MT" panose="020B0502020104020203" pitchFamily="34" charset="77"/>
                      </a:endParaRPr>
                    </a:p>
                  </a:txBody>
                  <a:tcPr marL="228600" marR="228600" marT="228600" marB="22860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tc>
                  <a:txBody>
                    <a:bodyPr/>
                    <a:lstStyle/>
                    <a:p>
                      <a:pPr marL="457200" marR="0" lvl="0" indent="-457200" algn="l" rtl="0">
                        <a:lnSpc>
                          <a:spcPct val="100000"/>
                        </a:lnSpc>
                        <a:spcBef>
                          <a:spcPts val="0"/>
                        </a:spcBef>
                        <a:spcAft>
                          <a:spcPts val="0"/>
                        </a:spcAft>
                        <a:buClr>
                          <a:srgbClr val="000000"/>
                        </a:buClr>
                        <a:buSzPts val="3600"/>
                        <a:buFont typeface="Arial" panose="020B0604020202020204" pitchFamily="34" charset="0"/>
                        <a:buChar char="•"/>
                      </a:pPr>
                      <a:r>
                        <a:rPr lang="en-US" sz="2800" b="0" i="0" u="none" strike="noStrike" cap="none" dirty="0">
                          <a:solidFill>
                            <a:srgbClr val="000000"/>
                          </a:solidFill>
                          <a:latin typeface="Gill Sans MT" panose="020B0502020104020203" pitchFamily="34" charset="77"/>
                          <a:ea typeface="Gill Sans"/>
                          <a:cs typeface="Gill Sans"/>
                          <a:sym typeface="Gill Sans"/>
                        </a:rPr>
                        <a:t>Women who breastfeed are good mothers (attitude).</a:t>
                      </a:r>
                      <a:endParaRPr sz="1200" b="0" i="0" dirty="0">
                        <a:latin typeface="Gill Sans MT" panose="020B0502020104020203" pitchFamily="34" charset="77"/>
                      </a:endParaRPr>
                    </a:p>
                    <a:p>
                      <a:pPr marL="457200" marR="0" lvl="0" indent="-457200" algn="l" rtl="0">
                        <a:lnSpc>
                          <a:spcPct val="100000"/>
                        </a:lnSpc>
                        <a:spcBef>
                          <a:spcPts val="0"/>
                        </a:spcBef>
                        <a:spcAft>
                          <a:spcPts val="0"/>
                        </a:spcAft>
                        <a:buClr>
                          <a:srgbClr val="000000"/>
                        </a:buClr>
                        <a:buSzPts val="3600"/>
                        <a:buFont typeface="Arial" panose="020B0604020202020204" pitchFamily="34" charset="0"/>
                        <a:buChar char="•"/>
                      </a:pPr>
                      <a:r>
                        <a:rPr lang="en-US" sz="2800" b="0" i="0" u="none" strike="noStrike" cap="none" dirty="0">
                          <a:solidFill>
                            <a:srgbClr val="000000"/>
                          </a:solidFill>
                          <a:latin typeface="Gill Sans MT" panose="020B0502020104020203" pitchFamily="34" charset="77"/>
                          <a:ea typeface="Gill Sans"/>
                          <a:cs typeface="Gill Sans"/>
                          <a:sym typeface="Gill Sans"/>
                        </a:rPr>
                        <a:t>My mother and mother-in-law want me to breastfeed my baby, so I do (injunctive norm).</a:t>
                      </a:r>
                      <a:endParaRPr sz="1200" dirty="0"/>
                    </a:p>
                    <a:p>
                      <a:pPr marL="457200" marR="0" lvl="0" indent="-457200" algn="l" rtl="0">
                        <a:lnSpc>
                          <a:spcPct val="100000"/>
                        </a:lnSpc>
                        <a:spcBef>
                          <a:spcPts val="0"/>
                        </a:spcBef>
                        <a:spcAft>
                          <a:spcPts val="0"/>
                        </a:spcAft>
                        <a:buClr>
                          <a:srgbClr val="000000"/>
                        </a:buClr>
                        <a:buSzPts val="3600"/>
                        <a:buFont typeface="Arial" panose="020B0604020202020204" pitchFamily="34" charset="0"/>
                        <a:buChar char="•"/>
                      </a:pPr>
                      <a:r>
                        <a:rPr lang="en-US" sz="2800" b="0" i="0" u="none" strike="noStrike" cap="none" dirty="0">
                          <a:solidFill>
                            <a:srgbClr val="000000"/>
                          </a:solidFill>
                          <a:latin typeface="Gill Sans MT" panose="020B0502020104020203" pitchFamily="34" charset="77"/>
                          <a:ea typeface="Gill Sans"/>
                          <a:cs typeface="Gill Sans"/>
                          <a:sym typeface="Gill Sans"/>
                        </a:rPr>
                        <a:t>I feed my baby formula because my best friends give formula to their babies (descriptive norm).</a:t>
                      </a:r>
                      <a:endParaRPr sz="1200" dirty="0"/>
                    </a:p>
                  </a:txBody>
                  <a:tcPr marL="228600" marR="228600" marT="228600" marB="22860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extLst>
                  <a:ext uri="{0D108BD9-81ED-4DB2-BD59-A6C34878D82A}">
                    <a16:rowId xmlns:a16="http://schemas.microsoft.com/office/drawing/2014/main" val="10003"/>
                  </a:ext>
                </a:extLst>
              </a:tr>
              <a:tr h="1100134">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Identify who might be the reference group for this behavior.</a:t>
                      </a:r>
                      <a:endParaRPr sz="1200" b="0" i="0" dirty="0">
                        <a:latin typeface="Gill Sans MT" panose="020B0502020104020203" pitchFamily="34" charset="77"/>
                      </a:endParaRPr>
                    </a:p>
                  </a:txBody>
                  <a:tcPr marL="228600" marR="228600" marT="228600" marB="22860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tc>
                  <a:txBody>
                    <a:bodyPr/>
                    <a:lstStyle/>
                    <a:p>
                      <a:pPr marL="0" marR="0" lvl="0" indent="-1588" algn="l" rtl="0">
                        <a:lnSpc>
                          <a:spcPct val="100000"/>
                        </a:lnSpc>
                        <a:spcBef>
                          <a:spcPts val="0"/>
                        </a:spcBef>
                        <a:spcAft>
                          <a:spcPts val="0"/>
                        </a:spcAft>
                        <a:buClr>
                          <a:srgbClr val="000000"/>
                        </a:buClr>
                        <a:buSzPts val="3600"/>
                        <a:buFont typeface="Gill Sans"/>
                        <a:buNone/>
                        <a:tabLst/>
                      </a:pPr>
                      <a:r>
                        <a:rPr lang="en-US" sz="2800" b="0" i="0" u="none" strike="noStrike" cap="none" dirty="0">
                          <a:solidFill>
                            <a:srgbClr val="000000"/>
                          </a:solidFill>
                          <a:latin typeface="Gill Sans MT" panose="020B0502020104020203" pitchFamily="34" charset="77"/>
                          <a:ea typeface="Gill Sans"/>
                          <a:cs typeface="Gill Sans"/>
                          <a:sym typeface="Gill Sans"/>
                        </a:rPr>
                        <a:t>Mother. Mother-in-law.</a:t>
                      </a:r>
                      <a:endParaRPr sz="1200" b="0" i="0" dirty="0">
                        <a:latin typeface="Gill Sans MT" panose="020B0502020104020203" pitchFamily="34" charset="77"/>
                      </a:endParaRPr>
                    </a:p>
                  </a:txBody>
                  <a:tcPr marL="228600" marR="228600" marT="228600" marB="22860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12700" cap="flat" cmpd="sng">
                      <a:solidFill>
                        <a:schemeClr val="lt1"/>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1134602">
                <a:tc>
                  <a:txBody>
                    <a:bodyPr/>
                    <a:lstStyle/>
                    <a:p>
                      <a:pPr marL="0" marR="0" lvl="0" indent="0" algn="l" rtl="0">
                        <a:lnSpc>
                          <a:spcPct val="100000"/>
                        </a:lnSpc>
                        <a:spcBef>
                          <a:spcPts val="0"/>
                        </a:spcBef>
                        <a:spcAft>
                          <a:spcPts val="0"/>
                        </a:spcAft>
                        <a:buClr>
                          <a:srgbClr val="000000"/>
                        </a:buClr>
                        <a:buSzPts val="3600"/>
                        <a:buFont typeface="Gill Sans"/>
                        <a:buNone/>
                      </a:pPr>
                      <a:r>
                        <a:rPr lang="en-US" sz="2800" b="0" i="0" u="none" strike="noStrike" cap="none" dirty="0">
                          <a:solidFill>
                            <a:srgbClr val="000000"/>
                          </a:solidFill>
                          <a:latin typeface="Gill Sans MT" panose="020B0502020104020203" pitchFamily="34" charset="77"/>
                          <a:ea typeface="Gill Sans"/>
                          <a:cs typeface="Gill Sans"/>
                          <a:sym typeface="Gill Sans"/>
                        </a:rPr>
                        <a:t>Name one or two sanctions that might enforce this norm.</a:t>
                      </a:r>
                      <a:endParaRPr sz="1200" b="0" i="0" dirty="0">
                        <a:latin typeface="Gill Sans MT" panose="020B0502020104020203" pitchFamily="34" charset="77"/>
                      </a:endParaRPr>
                    </a:p>
                  </a:txBody>
                  <a:tcPr marL="228600" marR="228600" marT="228600" marB="228600" anchor="ctr">
                    <a:lnL w="9525" cap="flat" cmpd="sng">
                      <a:solidFill>
                        <a:srgbClr val="000000">
                          <a:alpha val="0"/>
                        </a:srgbClr>
                      </a:solidFill>
                      <a:prstDash val="solid"/>
                      <a:round/>
                      <a:headEnd type="none" w="sm" len="sm"/>
                      <a:tailEnd type="none" w="sm" len="sm"/>
                    </a:lnL>
                    <a:lnR w="12700" cap="flat" cmpd="sng">
                      <a:solidFill>
                        <a:schemeClr val="lt1"/>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tc>
                  <a:txBody>
                    <a:bodyPr/>
                    <a:lstStyle/>
                    <a:p>
                      <a:pPr marL="0" marR="0" lvl="0" indent="0" algn="l" rtl="0">
                        <a:lnSpc>
                          <a:spcPct val="100000"/>
                        </a:lnSpc>
                        <a:spcBef>
                          <a:spcPts val="0"/>
                        </a:spcBef>
                        <a:spcAft>
                          <a:spcPts val="0"/>
                        </a:spcAft>
                        <a:buClr>
                          <a:srgbClr val="000000"/>
                        </a:buClr>
                        <a:buSzPts val="3600"/>
                        <a:buFont typeface="Gill Sans"/>
                        <a:buNone/>
                        <a:tabLst/>
                      </a:pPr>
                      <a:r>
                        <a:rPr lang="en-US" sz="2800" b="0" i="0" u="none" strike="noStrike" cap="none" dirty="0">
                          <a:solidFill>
                            <a:srgbClr val="000000"/>
                          </a:solidFill>
                          <a:latin typeface="Gill Sans MT" panose="020B0502020104020203" pitchFamily="34" charset="77"/>
                          <a:ea typeface="Gill Sans"/>
                          <a:cs typeface="Gill Sans"/>
                          <a:sym typeface="Gill Sans"/>
                        </a:rPr>
                        <a:t>Gossip. Respect.</a:t>
                      </a:r>
                      <a:endParaRPr sz="2800" b="0" i="0" u="none" strike="noStrike" cap="none" dirty="0">
                        <a:latin typeface="Gill Sans MT" panose="020B0502020104020203" pitchFamily="34" charset="77"/>
                        <a:ea typeface="Gill Sans"/>
                        <a:cs typeface="Gill Sans"/>
                        <a:sym typeface="Gill Sans"/>
                      </a:endParaRPr>
                    </a:p>
                  </a:txBody>
                  <a:tcPr marL="228600" marR="228600" marT="228600" marB="228600" anchor="ctr">
                    <a:lnL w="12700" cap="flat" cmpd="sng">
                      <a:solidFill>
                        <a:schemeClr val="lt1"/>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12700" cap="flat" cmpd="sng">
                      <a:solidFill>
                        <a:schemeClr val="lt1"/>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FFFFF"/>
                    </a:solidFill>
                  </a:tcPr>
                </a:tc>
                <a:extLst>
                  <a:ext uri="{0D108BD9-81ED-4DB2-BD59-A6C34878D82A}">
                    <a16:rowId xmlns:a16="http://schemas.microsoft.com/office/drawing/2014/main" val="10005"/>
                  </a:ext>
                </a:extLst>
              </a:tr>
            </a:tbl>
          </a:graphicData>
        </a:graphic>
      </p:graphicFrame>
    </p:spTree>
    <p:custDataLst>
      <p:tags r:id="rId1"/>
    </p:custDataLst>
    <p:extLst>
      <p:ext uri="{BB962C8B-B14F-4D97-AF65-F5344CB8AC3E}">
        <p14:creationId xmlns:p14="http://schemas.microsoft.com/office/powerpoint/2010/main" val="245778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73ACB5-C98C-C34D-8FA4-F32D3758BB30}"/>
              </a:ext>
            </a:extLst>
          </p:cNvPr>
          <p:cNvSpPr>
            <a:spLocks noGrp="1"/>
          </p:cNvSpPr>
          <p:nvPr>
            <p:ph type="title"/>
          </p:nvPr>
        </p:nvSpPr>
        <p:spPr>
          <a:xfrm>
            <a:off x="9719429" y="1959434"/>
            <a:ext cx="13569196" cy="2176836"/>
          </a:xfrm>
        </p:spPr>
        <p:txBody>
          <a:bodyPr/>
          <a:lstStyle/>
          <a:p>
            <a:r>
              <a:rPr lang="en-US" b="1" dirty="0">
                <a:solidFill>
                  <a:srgbClr val="000000"/>
                </a:solidFill>
              </a:rPr>
              <a:t>Putting It Into Practice</a:t>
            </a:r>
          </a:p>
        </p:txBody>
      </p:sp>
      <p:sp>
        <p:nvSpPr>
          <p:cNvPr id="3" name="Text Placeholder 2">
            <a:extLst>
              <a:ext uri="{FF2B5EF4-FFF2-40B4-BE49-F238E27FC236}">
                <a16:creationId xmlns:a16="http://schemas.microsoft.com/office/drawing/2014/main" id="{DC61264C-A469-7C48-A2D6-FA618B10785E}"/>
              </a:ext>
            </a:extLst>
          </p:cNvPr>
          <p:cNvSpPr>
            <a:spLocks noGrp="1"/>
          </p:cNvSpPr>
          <p:nvPr>
            <p:ph type="body" idx="1"/>
          </p:nvPr>
        </p:nvSpPr>
        <p:spPr>
          <a:xfrm>
            <a:off x="9719429" y="4136270"/>
            <a:ext cx="13998988" cy="8093322"/>
          </a:xfrm>
        </p:spPr>
        <p:txBody>
          <a:bodyPr>
            <a:noAutofit/>
          </a:bodyPr>
          <a:lstStyle/>
          <a:p>
            <a:pPr marL="0" indent="0" algn="l">
              <a:spcAft>
                <a:spcPts val="2400"/>
              </a:spcAft>
              <a:buClr>
                <a:schemeClr val="bg2">
                  <a:lumMod val="75000"/>
                </a:schemeClr>
              </a:buClr>
              <a:buNone/>
            </a:pPr>
            <a:r>
              <a:rPr lang="en-US" sz="4200" dirty="0">
                <a:solidFill>
                  <a:srgbClr val="000000"/>
                </a:solidFill>
                <a:cs typeface="Gill Sans" panose="020B0502020104020203" pitchFamily="34" charset="-79"/>
              </a:rPr>
              <a:t>Your group’s tasks:</a:t>
            </a:r>
          </a:p>
          <a:p>
            <a:pPr algn="l">
              <a:spcAft>
                <a:spcPts val="2400"/>
              </a:spcAft>
              <a:buClr>
                <a:schemeClr val="bg2">
                  <a:lumMod val="75000"/>
                </a:schemeClr>
              </a:buClr>
            </a:pPr>
            <a:r>
              <a:rPr lang="en-US" sz="4200" dirty="0">
                <a:solidFill>
                  <a:srgbClr val="000000"/>
                </a:solidFill>
              </a:rPr>
              <a:t>Select a specific behavior your program is seeking to address.</a:t>
            </a:r>
          </a:p>
          <a:p>
            <a:pPr algn="l">
              <a:spcAft>
                <a:spcPts val="2400"/>
              </a:spcAft>
              <a:buClr>
                <a:schemeClr val="bg2">
                  <a:lumMod val="75000"/>
                </a:schemeClr>
              </a:buClr>
            </a:pPr>
            <a:r>
              <a:rPr lang="en-US" sz="4200" dirty="0">
                <a:solidFill>
                  <a:srgbClr val="000000"/>
                </a:solidFill>
              </a:rPr>
              <a:t>Describe the context briefly (for example, urban Kinshasa).</a:t>
            </a:r>
          </a:p>
          <a:p>
            <a:pPr algn="l">
              <a:spcAft>
                <a:spcPts val="2400"/>
              </a:spcAft>
              <a:buClr>
                <a:schemeClr val="bg2">
                  <a:lumMod val="75000"/>
                </a:schemeClr>
              </a:buClr>
            </a:pPr>
            <a:r>
              <a:rPr lang="en-US" sz="4200" dirty="0">
                <a:solidFill>
                  <a:srgbClr val="000000"/>
                </a:solidFill>
              </a:rPr>
              <a:t>Articulate an attitude and/or belief, injunctive norm, and descriptive norm related to this behavior.</a:t>
            </a:r>
          </a:p>
          <a:p>
            <a:pPr algn="l">
              <a:spcAft>
                <a:spcPts val="2400"/>
              </a:spcAft>
              <a:buClr>
                <a:schemeClr val="bg2">
                  <a:lumMod val="75000"/>
                </a:schemeClr>
              </a:buClr>
            </a:pPr>
            <a:r>
              <a:rPr lang="en-US" sz="4200" dirty="0">
                <a:solidFill>
                  <a:srgbClr val="000000"/>
                </a:solidFill>
              </a:rPr>
              <a:t>Identify who might be the reference group for this behavior.</a:t>
            </a:r>
          </a:p>
          <a:p>
            <a:pPr algn="l">
              <a:spcAft>
                <a:spcPts val="2400"/>
              </a:spcAft>
              <a:buClr>
                <a:schemeClr val="bg2">
                  <a:lumMod val="75000"/>
                </a:schemeClr>
              </a:buClr>
            </a:pPr>
            <a:r>
              <a:rPr lang="en-US" sz="4200" dirty="0">
                <a:solidFill>
                  <a:srgbClr val="000000"/>
                </a:solidFill>
              </a:rPr>
              <a:t>Name one or two sanctions that might enforce this norm.</a:t>
            </a:r>
          </a:p>
        </p:txBody>
      </p:sp>
      <p:sp>
        <p:nvSpPr>
          <p:cNvPr id="4" name="Text Placeholder 3">
            <a:extLst>
              <a:ext uri="{FF2B5EF4-FFF2-40B4-BE49-F238E27FC236}">
                <a16:creationId xmlns:a16="http://schemas.microsoft.com/office/drawing/2014/main" id="{D8C274F9-5D50-5547-B643-881BEFA90EED}"/>
              </a:ext>
            </a:extLst>
          </p:cNvPr>
          <p:cNvSpPr>
            <a:spLocks noGrp="1"/>
          </p:cNvSpPr>
          <p:nvPr>
            <p:ph type="body" idx="3"/>
          </p:nvPr>
        </p:nvSpPr>
        <p:spPr/>
        <p:txBody>
          <a:bodyPr/>
          <a:lstStyle/>
          <a:p>
            <a:r>
              <a:rPr lang="en-US" spc="0" dirty="0">
                <a:solidFill>
                  <a:srgbClr val="000000"/>
                </a:solidFill>
                <a:latin typeface="Gill Sans MT" panose="020B0502020104020203"/>
              </a:rPr>
              <a:t>GROUP ACTIVITY</a:t>
            </a:r>
          </a:p>
        </p:txBody>
      </p:sp>
      <p:pic>
        <p:nvPicPr>
          <p:cNvPr id="6" name="Picture Placeholder 19" descr="Graphical user interface, application, table, Excel&#10;&#10;Description automatically generated">
            <a:extLst>
              <a:ext uri="{FF2B5EF4-FFF2-40B4-BE49-F238E27FC236}">
                <a16:creationId xmlns:a16="http://schemas.microsoft.com/office/drawing/2014/main" id="{90984D54-EDB7-9D4C-AB80-FBEBD587451A}"/>
              </a:ext>
            </a:extLst>
          </p:cNvPr>
          <p:cNvPicPr>
            <a:picLocks noGrp="1" noChangeAspect="1"/>
          </p:cNvPicPr>
          <p:nvPr>
            <p:ph type="pic" sz="quarter" idx="10"/>
          </p:nvPr>
        </p:nvPicPr>
        <p:blipFill rotWithShape="1">
          <a:blip r:embed="rId3"/>
          <a:srcRect/>
          <a:stretch/>
        </p:blipFill>
        <p:spPr>
          <a:xfrm>
            <a:off x="2278317" y="3440181"/>
            <a:ext cx="5862918" cy="5862918"/>
          </a:xfrm>
        </p:spPr>
      </p:pic>
      <p:grpSp>
        <p:nvGrpSpPr>
          <p:cNvPr id="7" name="Group 6">
            <a:extLst>
              <a:ext uri="{FF2B5EF4-FFF2-40B4-BE49-F238E27FC236}">
                <a16:creationId xmlns:a16="http://schemas.microsoft.com/office/drawing/2014/main" id="{BE2CF308-4C03-E746-9B1F-C5EBCE1DBC7E}"/>
              </a:ext>
            </a:extLst>
          </p:cNvPr>
          <p:cNvGrpSpPr/>
          <p:nvPr/>
        </p:nvGrpSpPr>
        <p:grpSpPr>
          <a:xfrm>
            <a:off x="1368325" y="1090737"/>
            <a:ext cx="3532094" cy="3532094"/>
            <a:chOff x="1368325" y="1090737"/>
            <a:chExt cx="3532094" cy="3532094"/>
          </a:xfrm>
        </p:grpSpPr>
        <p:sp>
          <p:nvSpPr>
            <p:cNvPr id="8" name="Oval 7">
              <a:extLst>
                <a:ext uri="{FF2B5EF4-FFF2-40B4-BE49-F238E27FC236}">
                  <a16:creationId xmlns:a16="http://schemas.microsoft.com/office/drawing/2014/main" id="{6EAD76D0-2A2C-AE40-98F0-5224EEB6B204}"/>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9" name="Graphic 8" descr="Cheers outline">
              <a:extLst>
                <a:ext uri="{FF2B5EF4-FFF2-40B4-BE49-F238E27FC236}">
                  <a16:creationId xmlns:a16="http://schemas.microsoft.com/office/drawing/2014/main" id="{9CA99A2C-1C77-AC47-88FE-B090214EAF00}"/>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a:off x="1557715" y="1379662"/>
              <a:ext cx="3153314" cy="3153314"/>
            </a:xfrm>
            <a:prstGeom prst="rect">
              <a:avLst/>
            </a:prstGeom>
          </p:spPr>
        </p:pic>
      </p:grpSp>
      <p:grpSp>
        <p:nvGrpSpPr>
          <p:cNvPr id="10" name="Group 9">
            <a:extLst>
              <a:ext uri="{FF2B5EF4-FFF2-40B4-BE49-F238E27FC236}">
                <a16:creationId xmlns:a16="http://schemas.microsoft.com/office/drawing/2014/main" id="{44158331-ED6D-2A45-98B0-40057EBB76F4}"/>
              </a:ext>
            </a:extLst>
          </p:cNvPr>
          <p:cNvGrpSpPr/>
          <p:nvPr/>
        </p:nvGrpSpPr>
        <p:grpSpPr>
          <a:xfrm>
            <a:off x="2372432" y="7651593"/>
            <a:ext cx="2526654" cy="2526654"/>
            <a:chOff x="4969172" y="7651592"/>
            <a:chExt cx="2526654" cy="2526654"/>
          </a:xfrm>
        </p:grpSpPr>
        <p:sp>
          <p:nvSpPr>
            <p:cNvPr id="11" name="Oval 10">
              <a:extLst>
                <a:ext uri="{FF2B5EF4-FFF2-40B4-BE49-F238E27FC236}">
                  <a16:creationId xmlns:a16="http://schemas.microsoft.com/office/drawing/2014/main" id="{87DCC874-7A6B-2F4C-9A94-CE9EE203E14B}"/>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2" name="TextBox 11">
              <a:extLst>
                <a:ext uri="{FF2B5EF4-FFF2-40B4-BE49-F238E27FC236}">
                  <a16:creationId xmlns:a16="http://schemas.microsoft.com/office/drawing/2014/main" id="{3F86F4C6-94A9-7A4C-8FD9-4D6EA0ABFF98}"/>
                </a:ext>
              </a:extLst>
            </p:cNvPr>
            <p:cNvSpPr txBox="1"/>
            <p:nvPr/>
          </p:nvSpPr>
          <p:spPr>
            <a:xfrm>
              <a:off x="5401181" y="8498825"/>
              <a:ext cx="166263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GOOGLE</a:t>
              </a:r>
            </a:p>
            <a:p>
              <a:pPr algn="ctr"/>
              <a:r>
                <a:rPr lang="en-US" sz="2800" dirty="0">
                  <a:solidFill>
                    <a:srgbClr val="FFFFFF"/>
                  </a:solidFill>
                  <a:latin typeface="Gill Sans MT" panose="020B0502020104020203" pitchFamily="34" charset="77"/>
                  <a:cs typeface="Gill Sans" panose="020B0502020104020203" pitchFamily="34" charset="-79"/>
                </a:rPr>
                <a:t>SHEET</a:t>
              </a:r>
            </a:p>
          </p:txBody>
        </p:sp>
      </p:grpSp>
    </p:spTree>
    <p:extLst>
      <p:ext uri="{BB962C8B-B14F-4D97-AF65-F5344CB8AC3E}">
        <p14:creationId xmlns:p14="http://schemas.microsoft.com/office/powerpoint/2010/main" val="3032112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33"/>
        <p:cNvGrpSpPr/>
        <p:nvPr/>
      </p:nvGrpSpPr>
      <p:grpSpPr>
        <a:xfrm>
          <a:off x="0" y="0"/>
          <a:ext cx="0" cy="0"/>
          <a:chOff x="0" y="0"/>
          <a:chExt cx="0" cy="0"/>
        </a:xfrm>
      </p:grpSpPr>
      <p:sp>
        <p:nvSpPr>
          <p:cNvPr id="5" name="Title 4">
            <a:extLst>
              <a:ext uri="{FF2B5EF4-FFF2-40B4-BE49-F238E27FC236}">
                <a16:creationId xmlns:a16="http://schemas.microsoft.com/office/drawing/2014/main" id="{34938BA5-94A5-1342-B8E0-C01DCEAAD996}"/>
              </a:ext>
            </a:extLst>
          </p:cNvPr>
          <p:cNvSpPr>
            <a:spLocks noGrp="1"/>
          </p:cNvSpPr>
          <p:nvPr>
            <p:ph type="title"/>
          </p:nvPr>
        </p:nvSpPr>
        <p:spPr>
          <a:xfrm>
            <a:off x="10440216" y="1958912"/>
            <a:ext cx="12747488" cy="1811425"/>
          </a:xfrm>
        </p:spPr>
        <p:txBody>
          <a:bodyPr>
            <a:noAutofit/>
          </a:bodyPr>
          <a:lstStyle/>
          <a:p>
            <a:pPr>
              <a:lnSpc>
                <a:spcPct val="90000"/>
              </a:lnSpc>
            </a:pPr>
            <a:r>
              <a:rPr lang="en-US" b="1" dirty="0"/>
              <a:t>Why Do People Comply With Norms, Even if They Disagree?</a:t>
            </a:r>
          </a:p>
        </p:txBody>
      </p:sp>
      <p:sp>
        <p:nvSpPr>
          <p:cNvPr id="2" name="Text Placeholder 1">
            <a:extLst>
              <a:ext uri="{FF2B5EF4-FFF2-40B4-BE49-F238E27FC236}">
                <a16:creationId xmlns:a16="http://schemas.microsoft.com/office/drawing/2014/main" id="{AB281374-7C19-A244-A291-591B22EB498E}"/>
              </a:ext>
            </a:extLst>
          </p:cNvPr>
          <p:cNvSpPr>
            <a:spLocks noGrp="1"/>
          </p:cNvSpPr>
          <p:nvPr>
            <p:ph type="body" idx="3"/>
          </p:nvPr>
        </p:nvSpPr>
        <p:spPr>
          <a:xfrm>
            <a:off x="10440216" y="1099115"/>
            <a:ext cx="7171570" cy="693030"/>
          </a:xfrm>
        </p:spPr>
        <p:txBody>
          <a:bodyPr>
            <a:noAutofit/>
          </a:bodyPr>
          <a:lstStyle/>
          <a:p>
            <a:r>
              <a:rPr lang="en-US" spc="100" dirty="0"/>
              <a:t>PLENARY DISCUSSION</a:t>
            </a:r>
          </a:p>
        </p:txBody>
      </p:sp>
      <p:pic>
        <p:nvPicPr>
          <p:cNvPr id="31" name="Picture Placeholder 16">
            <a:extLst>
              <a:ext uri="{FF2B5EF4-FFF2-40B4-BE49-F238E27FC236}">
                <a16:creationId xmlns:a16="http://schemas.microsoft.com/office/drawing/2014/main" id="{9E2A0DFD-C693-D84E-899D-6326A819DAB0}"/>
              </a:ext>
            </a:extLst>
          </p:cNvPr>
          <p:cNvPicPr>
            <a:picLocks noChangeAspect="1"/>
          </p:cNvPicPr>
          <p:nvPr/>
        </p:nvPicPr>
        <p:blipFill rotWithShape="1">
          <a:blip r:embed="rId4"/>
          <a:srcRect l="391" t="11095" r="26" b="22516"/>
          <a:stretch/>
        </p:blipFill>
        <p:spPr>
          <a:xfrm>
            <a:off x="2121766" y="3186168"/>
            <a:ext cx="7343664" cy="7343664"/>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pic>
      <p:grpSp>
        <p:nvGrpSpPr>
          <p:cNvPr id="18" name="Group 17">
            <a:extLst>
              <a:ext uri="{FF2B5EF4-FFF2-40B4-BE49-F238E27FC236}">
                <a16:creationId xmlns:a16="http://schemas.microsoft.com/office/drawing/2014/main" id="{0E57AC01-7313-2947-A795-53F724D977C3}"/>
              </a:ext>
            </a:extLst>
          </p:cNvPr>
          <p:cNvGrpSpPr/>
          <p:nvPr/>
        </p:nvGrpSpPr>
        <p:grpSpPr>
          <a:xfrm>
            <a:off x="1368325" y="1083283"/>
            <a:ext cx="3532094" cy="3532094"/>
            <a:chOff x="1368325" y="1083283"/>
            <a:chExt cx="3532094" cy="3532094"/>
          </a:xfrm>
        </p:grpSpPr>
        <p:sp>
          <p:nvSpPr>
            <p:cNvPr id="14" name="Oval 13">
              <a:extLst>
                <a:ext uri="{FF2B5EF4-FFF2-40B4-BE49-F238E27FC236}">
                  <a16:creationId xmlns:a16="http://schemas.microsoft.com/office/drawing/2014/main" id="{F44A70B9-9C6B-344F-BCBE-105C73DA6D19}"/>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7" name="Picture 16">
              <a:extLst>
                <a:ext uri="{FF2B5EF4-FFF2-40B4-BE49-F238E27FC236}">
                  <a16:creationId xmlns:a16="http://schemas.microsoft.com/office/drawing/2014/main" id="{B1C4EDA7-690E-8244-B457-1454551F2909}"/>
                </a:ext>
              </a:extLst>
            </p:cNvPr>
            <p:cNvPicPr>
              <a:picLocks noChangeAspect="1"/>
            </p:cNvPicPr>
            <p:nvPr/>
          </p:nvPicPr>
          <p:blipFill>
            <a:blip r:embed="rId5"/>
            <a:stretch>
              <a:fillRect/>
            </a:stretch>
          </p:blipFill>
          <p:spPr>
            <a:xfrm>
              <a:off x="1902078" y="1869704"/>
              <a:ext cx="2431692" cy="1900633"/>
            </a:xfrm>
            <a:prstGeom prst="rect">
              <a:avLst/>
            </a:prstGeom>
          </p:spPr>
        </p:pic>
      </p:grpSp>
      <p:sp>
        <p:nvSpPr>
          <p:cNvPr id="11" name="Text Placeholder 6">
            <a:extLst>
              <a:ext uri="{FF2B5EF4-FFF2-40B4-BE49-F238E27FC236}">
                <a16:creationId xmlns:a16="http://schemas.microsoft.com/office/drawing/2014/main" id="{BABE6A1D-9491-A243-9DE8-6FA6B5B1A0B0}"/>
              </a:ext>
            </a:extLst>
          </p:cNvPr>
          <p:cNvSpPr>
            <a:spLocks noGrp="1"/>
          </p:cNvSpPr>
          <p:nvPr>
            <p:ph type="body" idx="1"/>
          </p:nvPr>
        </p:nvSpPr>
        <p:spPr>
          <a:xfrm>
            <a:off x="10764998" y="6424289"/>
            <a:ext cx="12580194" cy="5967412"/>
          </a:xfrm>
        </p:spPr>
        <p:txBody>
          <a:bodyPr wrap="square" anchor="t">
            <a:noAutofit/>
          </a:bodyPr>
          <a:lstStyle/>
          <a:p>
            <a:pPr marL="571500" indent="-571500">
              <a:buClr>
                <a:srgbClr val="000000"/>
              </a:buClr>
            </a:pPr>
            <a:r>
              <a:rPr lang="en-US" sz="4400" dirty="0">
                <a:solidFill>
                  <a:srgbClr val="000000"/>
                </a:solidFill>
              </a:rPr>
              <a:t>Norms are often hidden and unexamined.</a:t>
            </a:r>
          </a:p>
          <a:p>
            <a:pPr marL="571500" indent="-571500">
              <a:spcBef>
                <a:spcPts val="1800"/>
              </a:spcBef>
              <a:buClr>
                <a:srgbClr val="000000"/>
              </a:buClr>
            </a:pPr>
            <a:r>
              <a:rPr lang="en-US" sz="4400" dirty="0">
                <a:solidFill>
                  <a:srgbClr val="000000"/>
                </a:solidFill>
              </a:rPr>
              <a:t>Desire to conform to their sense of social identity. </a:t>
            </a:r>
          </a:p>
          <a:p>
            <a:pPr marL="571500" indent="-571500">
              <a:spcBef>
                <a:spcPts val="1800"/>
              </a:spcBef>
              <a:buClr>
                <a:srgbClr val="000000"/>
              </a:buClr>
            </a:pPr>
            <a:r>
              <a:rPr lang="en-US" sz="4400" dirty="0">
                <a:solidFill>
                  <a:srgbClr val="000000"/>
                </a:solidFill>
              </a:rPr>
              <a:t>Enforcement by the reference group. </a:t>
            </a:r>
          </a:p>
          <a:p>
            <a:pPr marL="571500" indent="-571500">
              <a:spcBef>
                <a:spcPts val="1800"/>
              </a:spcBef>
              <a:buClr>
                <a:srgbClr val="000000"/>
              </a:buClr>
            </a:pPr>
            <a:r>
              <a:rPr lang="en-US" sz="4400" dirty="0">
                <a:solidFill>
                  <a:srgbClr val="000000"/>
                </a:solidFill>
              </a:rPr>
              <a:t>Insufficient power to resist.</a:t>
            </a:r>
          </a:p>
        </p:txBody>
      </p:sp>
      <p:sp>
        <p:nvSpPr>
          <p:cNvPr id="9" name="TextBox 8">
            <a:extLst>
              <a:ext uri="{FF2B5EF4-FFF2-40B4-BE49-F238E27FC236}">
                <a16:creationId xmlns:a16="http://schemas.microsoft.com/office/drawing/2014/main" id="{35065793-1187-244C-8B6F-9C9EDB704414}"/>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Getty Images/</a:t>
            </a:r>
            <a:r>
              <a:rPr lang="en-US" dirty="0" err="1">
                <a:solidFill>
                  <a:srgbClr val="00C075"/>
                </a:solidFill>
                <a:latin typeface="Gill Sans MT" panose="020B0502020104020203" pitchFamily="34" charset="77"/>
              </a:rPr>
              <a:t>hadynyah</a:t>
            </a:r>
            <a:endParaRPr lang="en-US" dirty="0">
              <a:solidFill>
                <a:srgbClr val="00C075"/>
              </a:solidFill>
              <a:latin typeface="Gill Sans MT" panose="020B0502020104020203" pitchFamily="34" charset="77"/>
            </a:endParaRPr>
          </a:p>
        </p:txBody>
      </p:sp>
    </p:spTree>
    <p:custDataLst>
      <p:tags r:id="rId1"/>
    </p:custDataLst>
    <p:extLst>
      <p:ext uri="{BB962C8B-B14F-4D97-AF65-F5344CB8AC3E}">
        <p14:creationId xmlns:p14="http://schemas.microsoft.com/office/powerpoint/2010/main" val="3436462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500"/>
                                        <p:tgtEl>
                                          <p:spTgt spid="11">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Effect transition="in" filter="fade">
                                      <p:cBhvr>
                                        <p:cTn id="11" dur="500"/>
                                        <p:tgtEl>
                                          <p:spTgt spid="11">
                                            <p:txEl>
                                              <p:pRg st="1" end="1"/>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fade">
                                      <p:cBhvr>
                                        <p:cTn id="15" dur="500"/>
                                        <p:tgtEl>
                                          <p:spTgt spid="11">
                                            <p:txEl>
                                              <p:pRg st="2" end="2"/>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
                                            <p:txEl>
                                              <p:pRg st="3" end="3"/>
                                            </p:txEl>
                                          </p:spTgt>
                                        </p:tgtEl>
                                        <p:attrNameLst>
                                          <p:attrName>style.visibility</p:attrName>
                                        </p:attrNameLst>
                                      </p:cBhvr>
                                      <p:to>
                                        <p:strVal val="visible"/>
                                      </p:to>
                                    </p:set>
                                    <p:animEffect transition="in" filter="fade">
                                      <p:cBhvr>
                                        <p:cTn id="19"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22" name="Google Shape;180;p107">
            <a:extLst>
              <a:ext uri="{FF2B5EF4-FFF2-40B4-BE49-F238E27FC236}">
                <a16:creationId xmlns:a16="http://schemas.microsoft.com/office/drawing/2014/main" id="{DC9D3809-927A-7046-9FF8-7C34BC4EC1B7}"/>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pic>
        <p:nvPicPr>
          <p:cNvPr id="11" name="Picture Placeholder 10" descr="A picture containing person, outdoor&#10;&#10;Description automatically generated">
            <a:extLst>
              <a:ext uri="{FF2B5EF4-FFF2-40B4-BE49-F238E27FC236}">
                <a16:creationId xmlns:a16="http://schemas.microsoft.com/office/drawing/2014/main" id="{101879E0-5576-0D46-9943-BB709D5B78F8}"/>
              </a:ext>
            </a:extLst>
          </p:cNvPr>
          <p:cNvPicPr>
            <a:picLocks noGrp="1" noChangeAspect="1"/>
          </p:cNvPicPr>
          <p:nvPr>
            <p:ph type="pic" sz="quarter" idx="4294967295"/>
          </p:nvPr>
        </p:nvPicPr>
        <p:blipFill rotWithShape="1">
          <a:blip r:embed="rId4"/>
          <a:srcRect l="16523" r="16523"/>
          <a:stretch/>
        </p:blipFill>
        <p:spPr>
          <a:xfrm>
            <a:off x="-3058370" y="2227264"/>
            <a:ext cx="9263064" cy="9261476"/>
          </a:xfrm>
          <a:prstGeom prst="ellipse">
            <a:avLst/>
          </a:prstGeom>
        </p:spPr>
      </p:pic>
      <p:sp>
        <p:nvSpPr>
          <p:cNvPr id="15" name="Google Shape;1013;p26">
            <a:extLst>
              <a:ext uri="{FF2B5EF4-FFF2-40B4-BE49-F238E27FC236}">
                <a16:creationId xmlns:a16="http://schemas.microsoft.com/office/drawing/2014/main" id="{09AE92B4-5CAB-B645-913D-CC028A06EAA1}"/>
              </a:ext>
            </a:extLst>
          </p:cNvPr>
          <p:cNvSpPr txBox="1">
            <a:spLocks/>
          </p:cNvSpPr>
          <p:nvPr/>
        </p:nvSpPr>
        <p:spPr>
          <a:xfrm>
            <a:off x="6981342" y="3241582"/>
            <a:ext cx="16021764" cy="194805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90000"/>
              </a:lnSpc>
              <a:buClr>
                <a:srgbClr val="09904F"/>
              </a:buClr>
              <a:buSzPts val="9600"/>
              <a:buFont typeface="Gill Sans"/>
              <a:buNone/>
            </a:pPr>
            <a:r>
              <a:rPr lang="en-US" sz="6600" b="1" dirty="0">
                <a:latin typeface="Gill Sans MT" panose="020B0502020104020203" pitchFamily="34" charset="77"/>
                <a:cs typeface="Gill Sans" panose="020B0502020104020203" pitchFamily="34" charset="-79"/>
              </a:rPr>
              <a:t>Not everything is a norm and not every norm influences behavior.</a:t>
            </a:r>
            <a:endParaRPr lang="en-US" sz="1100" b="1" dirty="0">
              <a:latin typeface="Gill Sans MT" panose="020B0502020104020203" pitchFamily="34" charset="77"/>
              <a:cs typeface="Gill Sans" panose="020B0502020104020203" pitchFamily="34" charset="-79"/>
            </a:endParaRPr>
          </a:p>
        </p:txBody>
      </p:sp>
      <p:sp>
        <p:nvSpPr>
          <p:cNvPr id="16" name="Google Shape;1014;p26">
            <a:extLst>
              <a:ext uri="{FF2B5EF4-FFF2-40B4-BE49-F238E27FC236}">
                <a16:creationId xmlns:a16="http://schemas.microsoft.com/office/drawing/2014/main" id="{2697A4B2-C903-E848-AB3F-232087AD4B5A}"/>
              </a:ext>
            </a:extLst>
          </p:cNvPr>
          <p:cNvSpPr txBox="1">
            <a:spLocks/>
          </p:cNvSpPr>
          <p:nvPr/>
        </p:nvSpPr>
        <p:spPr>
          <a:xfrm>
            <a:off x="6981342" y="5770461"/>
            <a:ext cx="13782958" cy="5511800"/>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571500" indent="-571500">
              <a:lnSpc>
                <a:spcPct val="90000"/>
              </a:lnSpc>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Social norms operate in complex social systems and are therefore situational, contextual, and fluid.</a:t>
            </a:r>
          </a:p>
          <a:p>
            <a:pPr marL="571500" indent="-571500">
              <a:lnSpc>
                <a:spcPct val="90000"/>
              </a:lnSpc>
              <a:spcBef>
                <a:spcPts val="1200"/>
              </a:spcBef>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Social norms are often important, but other factors can drive behavior.</a:t>
            </a:r>
          </a:p>
          <a:p>
            <a:pPr marL="571500" indent="-571500">
              <a:lnSpc>
                <a:spcPct val="90000"/>
              </a:lnSpc>
              <a:spcBef>
                <a:spcPts val="1200"/>
              </a:spcBef>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One single factor rarely drives behavior and influences can act at different levels.</a:t>
            </a:r>
          </a:p>
        </p:txBody>
      </p:sp>
      <p:sp>
        <p:nvSpPr>
          <p:cNvPr id="17" name="Rectangle 16">
            <a:extLst>
              <a:ext uri="{FF2B5EF4-FFF2-40B4-BE49-F238E27FC236}">
                <a16:creationId xmlns:a16="http://schemas.microsoft.com/office/drawing/2014/main" id="{86B8EE40-5974-4C44-BADF-24EA43DBF0A7}"/>
              </a:ext>
            </a:extLst>
          </p:cNvPr>
          <p:cNvSpPr/>
          <p:nvPr/>
        </p:nvSpPr>
        <p:spPr>
          <a:xfrm>
            <a:off x="6981342" y="1503989"/>
            <a:ext cx="6612708" cy="1446550"/>
          </a:xfrm>
          <a:prstGeom prst="rect">
            <a:avLst/>
          </a:prstGeom>
        </p:spPr>
        <p:txBody>
          <a:bodyPr wrap="none">
            <a:noAutofit/>
          </a:bodyPr>
          <a:lstStyle/>
          <a:p>
            <a:r>
              <a:rPr lang="en-US" sz="8800" b="1" dirty="0">
                <a:solidFill>
                  <a:srgbClr val="C00000"/>
                </a:solidFill>
                <a:latin typeface="Gill Sans MT" panose="020B0502020104020203" pitchFamily="34" charset="77"/>
                <a:cs typeface="Gill Sans SemiBold" panose="020B0502020104020203" pitchFamily="34" charset="-79"/>
                <a:sym typeface="Gill Sans"/>
              </a:rPr>
              <a:t>CAUTION! </a:t>
            </a:r>
            <a:endParaRPr lang="en-US" sz="600" b="1" dirty="0">
              <a:solidFill>
                <a:srgbClr val="C00000"/>
              </a:solidFill>
              <a:latin typeface="Gill Sans MT" panose="020B0502020104020203" pitchFamily="34" charset="77"/>
              <a:cs typeface="Gill Sans SemiBold" panose="020B0502020104020203" pitchFamily="34" charset="-79"/>
            </a:endParaRPr>
          </a:p>
        </p:txBody>
      </p:sp>
      <p:sp>
        <p:nvSpPr>
          <p:cNvPr id="21" name="Rectangle 20">
            <a:extLst>
              <a:ext uri="{FF2B5EF4-FFF2-40B4-BE49-F238E27FC236}">
                <a16:creationId xmlns:a16="http://schemas.microsoft.com/office/drawing/2014/main" id="{225AEDD1-16AD-DE44-A4C9-213CD282225D}"/>
              </a:ext>
            </a:extLst>
          </p:cNvPr>
          <p:cNvSpPr/>
          <p:nvPr/>
        </p:nvSpPr>
        <p:spPr>
          <a:xfrm>
            <a:off x="-4499811" y="0"/>
            <a:ext cx="4499811"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8" name="TextBox 7">
            <a:extLst>
              <a:ext uri="{FF2B5EF4-FFF2-40B4-BE49-F238E27FC236}">
                <a16:creationId xmlns:a16="http://schemas.microsoft.com/office/drawing/2014/main" id="{FC6216D9-279A-504C-A7E9-D5D0AA243C2F}"/>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Getty Images/Granger Wootz</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19"/>
        <p:cNvGrpSpPr/>
        <p:nvPr/>
      </p:nvGrpSpPr>
      <p:grpSpPr>
        <a:xfrm>
          <a:off x="0" y="0"/>
          <a:ext cx="0" cy="0"/>
          <a:chOff x="0" y="0"/>
          <a:chExt cx="0" cy="0"/>
        </a:xfrm>
      </p:grpSpPr>
      <p:sp>
        <p:nvSpPr>
          <p:cNvPr id="16" name="Google Shape;180;p107">
            <a:extLst>
              <a:ext uri="{FF2B5EF4-FFF2-40B4-BE49-F238E27FC236}">
                <a16:creationId xmlns:a16="http://schemas.microsoft.com/office/drawing/2014/main" id="{F5F91AFE-7F56-5042-AF70-F8E818731157}"/>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pic>
        <p:nvPicPr>
          <p:cNvPr id="9" name="Picture Placeholder 8" descr="A person holding his hand up&#10;&#10;Description automatically generated with low confidence">
            <a:extLst>
              <a:ext uri="{FF2B5EF4-FFF2-40B4-BE49-F238E27FC236}">
                <a16:creationId xmlns:a16="http://schemas.microsoft.com/office/drawing/2014/main" id="{F8123F71-F78C-474C-80C4-108A539C6138}"/>
              </a:ext>
            </a:extLst>
          </p:cNvPr>
          <p:cNvPicPr>
            <a:picLocks noGrp="1" noChangeAspect="1"/>
          </p:cNvPicPr>
          <p:nvPr>
            <p:ph type="pic" sz="quarter" idx="4294967295"/>
          </p:nvPr>
        </p:nvPicPr>
        <p:blipFill rotWithShape="1">
          <a:blip r:embed="rId4"/>
          <a:srcRect l="7483" r="26113"/>
          <a:stretch/>
        </p:blipFill>
        <p:spPr>
          <a:xfrm>
            <a:off x="-3058369" y="2227263"/>
            <a:ext cx="9263063" cy="9261475"/>
          </a:xfrm>
          <a:prstGeom prst="ellipse">
            <a:avLst/>
          </a:prstGeom>
        </p:spPr>
      </p:pic>
      <p:sp>
        <p:nvSpPr>
          <p:cNvPr id="13" name="Rectangle 12">
            <a:extLst>
              <a:ext uri="{FF2B5EF4-FFF2-40B4-BE49-F238E27FC236}">
                <a16:creationId xmlns:a16="http://schemas.microsoft.com/office/drawing/2014/main" id="{91DA41D6-E95E-2E49-9AB2-B208024BE4E5}"/>
              </a:ext>
            </a:extLst>
          </p:cNvPr>
          <p:cNvSpPr/>
          <p:nvPr/>
        </p:nvSpPr>
        <p:spPr>
          <a:xfrm>
            <a:off x="-4499811" y="0"/>
            <a:ext cx="4499811" cy="13716000"/>
          </a:xfrm>
          <a:prstGeom prst="rect">
            <a:avLst/>
          </a:prstGeom>
          <a:solidFill>
            <a:srgbClr val="ECEC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8" name="Google Shape;1014;p26">
            <a:extLst>
              <a:ext uri="{FF2B5EF4-FFF2-40B4-BE49-F238E27FC236}">
                <a16:creationId xmlns:a16="http://schemas.microsoft.com/office/drawing/2014/main" id="{DF5E6589-6BA7-D94C-8FA9-75F396E5F6E0}"/>
              </a:ext>
            </a:extLst>
          </p:cNvPr>
          <p:cNvSpPr txBox="1">
            <a:spLocks/>
          </p:cNvSpPr>
          <p:nvPr/>
        </p:nvSpPr>
        <p:spPr>
          <a:xfrm>
            <a:off x="6930381" y="5776002"/>
            <a:ext cx="16386819" cy="5970850"/>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571500" indent="-571500">
              <a:lnSpc>
                <a:spcPct val="90000"/>
              </a:lnSpc>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I think no one should use violence (attitude), but if I don’t, other parents will think I don’t know how to educate or control my children (sanction), so I slap my children (norm).</a:t>
            </a:r>
          </a:p>
          <a:p>
            <a:pPr marL="571500" indent="-571500">
              <a:lnSpc>
                <a:spcPct val="90000"/>
              </a:lnSpc>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I don’t like to smoke (attitude), but my peers approve of me smoking (injunctive norm). </a:t>
            </a:r>
          </a:p>
          <a:p>
            <a:pPr marL="571500" indent="-571500">
              <a:lnSpc>
                <a:spcPct val="90000"/>
              </a:lnSpc>
              <a:spcAft>
                <a:spcPts val="2400"/>
              </a:spcAft>
              <a:buClr>
                <a:srgbClr val="515257"/>
              </a:buClr>
              <a:buSzPts val="4400"/>
              <a:buFont typeface="Arial"/>
              <a:buChar char="•"/>
            </a:pPr>
            <a:r>
              <a:rPr lang="en-US" sz="4800" dirty="0">
                <a:latin typeface="Gill Sans MT" panose="020B0502020104020203" pitchFamily="34" charset="77"/>
                <a:cs typeface="Gill Sans" panose="020B0502020104020203" pitchFamily="34" charset="-79"/>
              </a:rPr>
              <a:t>I would like to report a parent who hits their child (attitude), but everyone hits their children (descriptive norm), and I am worried it would cause problems for me if I make a complaint (injunctive norm).</a:t>
            </a:r>
          </a:p>
        </p:txBody>
      </p:sp>
      <p:sp>
        <p:nvSpPr>
          <p:cNvPr id="8" name="Google Shape;1013;p26">
            <a:extLst>
              <a:ext uri="{FF2B5EF4-FFF2-40B4-BE49-F238E27FC236}">
                <a16:creationId xmlns:a16="http://schemas.microsoft.com/office/drawing/2014/main" id="{F0A8DD5D-A3C5-6A43-BD84-11339DBB0820}"/>
              </a:ext>
            </a:extLst>
          </p:cNvPr>
          <p:cNvSpPr txBox="1">
            <a:spLocks/>
          </p:cNvSpPr>
          <p:nvPr/>
        </p:nvSpPr>
        <p:spPr>
          <a:xfrm>
            <a:off x="6981342" y="3241582"/>
            <a:ext cx="13914391" cy="194805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90000"/>
              </a:lnSpc>
              <a:buClr>
                <a:srgbClr val="09904F"/>
              </a:buClr>
              <a:buSzPts val="9600"/>
              <a:buFont typeface="Gill Sans"/>
              <a:buNone/>
            </a:pPr>
            <a:r>
              <a:rPr lang="en-US" sz="6600" b="1" dirty="0">
                <a:latin typeface="Gill Sans MT" panose="020B0502020104020203" pitchFamily="34" charset="77"/>
                <a:cs typeface="Gill Sans" panose="020B0502020104020203" pitchFamily="34" charset="-79"/>
              </a:rPr>
              <a:t>Norm, attitudes, sanctions… it’s complex.</a:t>
            </a:r>
            <a:endParaRPr lang="en-US" sz="1100" b="1" dirty="0">
              <a:latin typeface="Gill Sans MT" panose="020B0502020104020203" pitchFamily="34" charset="77"/>
              <a:cs typeface="Gill Sans" panose="020B0502020104020203" pitchFamily="34" charset="-79"/>
            </a:endParaRPr>
          </a:p>
        </p:txBody>
      </p:sp>
      <p:sp>
        <p:nvSpPr>
          <p:cNvPr id="10" name="Rectangle 9">
            <a:extLst>
              <a:ext uri="{FF2B5EF4-FFF2-40B4-BE49-F238E27FC236}">
                <a16:creationId xmlns:a16="http://schemas.microsoft.com/office/drawing/2014/main" id="{8D3AA874-C166-E544-8063-E21C9074FB06}"/>
              </a:ext>
            </a:extLst>
          </p:cNvPr>
          <p:cNvSpPr/>
          <p:nvPr/>
        </p:nvSpPr>
        <p:spPr>
          <a:xfrm>
            <a:off x="6981342" y="1503989"/>
            <a:ext cx="6612708" cy="1446550"/>
          </a:xfrm>
          <a:prstGeom prst="rect">
            <a:avLst/>
          </a:prstGeom>
        </p:spPr>
        <p:txBody>
          <a:bodyPr wrap="none">
            <a:noAutofit/>
          </a:bodyPr>
          <a:lstStyle/>
          <a:p>
            <a:r>
              <a:rPr lang="en-US" sz="8800" b="1" dirty="0">
                <a:solidFill>
                  <a:srgbClr val="C00000"/>
                </a:solidFill>
                <a:latin typeface="Gill Sans MT" panose="020B0502020104020203" pitchFamily="34" charset="77"/>
                <a:cs typeface="Gill Sans SemiBold" panose="020B0502020104020203" pitchFamily="34" charset="-79"/>
                <a:sym typeface="Gill Sans"/>
              </a:rPr>
              <a:t>CAUTION! </a:t>
            </a:r>
            <a:endParaRPr lang="en-US" sz="600" b="1" dirty="0">
              <a:solidFill>
                <a:srgbClr val="C00000"/>
              </a:solidFill>
              <a:latin typeface="Gill Sans MT" panose="020B0502020104020203" pitchFamily="34" charset="77"/>
              <a:cs typeface="Gill Sans SemiBold" panose="020B0502020104020203" pitchFamily="34" charset="-79"/>
            </a:endParaRPr>
          </a:p>
        </p:txBody>
      </p:sp>
      <p:sp>
        <p:nvSpPr>
          <p:cNvPr id="11" name="TextBox 10">
            <a:extLst>
              <a:ext uri="{FF2B5EF4-FFF2-40B4-BE49-F238E27FC236}">
                <a16:creationId xmlns:a16="http://schemas.microsoft.com/office/drawing/2014/main" id="{DCBE4F3F-27FB-F94B-8121-CBB7B36F5D99}"/>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Getty Images/Eva-Katalin</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1026"/>
        <p:cNvGrpSpPr/>
        <p:nvPr/>
      </p:nvGrpSpPr>
      <p:grpSpPr>
        <a:xfrm>
          <a:off x="0" y="0"/>
          <a:ext cx="0" cy="0"/>
          <a:chOff x="0" y="0"/>
          <a:chExt cx="0" cy="0"/>
        </a:xfrm>
      </p:grpSpPr>
      <p:sp>
        <p:nvSpPr>
          <p:cNvPr id="8" name="Google Shape;828;p5">
            <a:extLst>
              <a:ext uri="{FF2B5EF4-FFF2-40B4-BE49-F238E27FC236}">
                <a16:creationId xmlns:a16="http://schemas.microsoft.com/office/drawing/2014/main" id="{42E1B38E-C7A1-A846-8F13-9E4372B64D99}"/>
              </a:ext>
            </a:extLst>
          </p:cNvPr>
          <p:cNvSpPr txBox="1">
            <a:spLocks noGrp="1"/>
          </p:cNvSpPr>
          <p:nvPr>
            <p:ph type="title"/>
          </p:nvPr>
        </p:nvSpPr>
        <p:spPr>
          <a:xfrm>
            <a:off x="2741935" y="5540982"/>
            <a:ext cx="18900129" cy="2176836"/>
          </a:xfrm>
          <a:prstGeom prst="rect">
            <a:avLst/>
          </a:prstGeom>
          <a:noFill/>
          <a:ln>
            <a:noFill/>
          </a:ln>
        </p:spPr>
        <p:txBody>
          <a:bodyPr spcFirstLastPara="1" wrap="square" lIns="91426" tIns="45700" rIns="91426" bIns="45700" anchor="t" anchorCtr="0">
            <a:noAutofit/>
          </a:bodyPr>
          <a:lstStyle/>
          <a:p>
            <a:pPr>
              <a:lnSpc>
                <a:spcPct val="90000"/>
              </a:lnSpc>
            </a:pPr>
            <a:r>
              <a:rPr lang="en-US" b="1" dirty="0"/>
              <a:t>Why Norms Matter in Social and Behavior Change Efforts</a:t>
            </a:r>
          </a:p>
        </p:txBody>
      </p:sp>
      <p:sp>
        <p:nvSpPr>
          <p:cNvPr id="9" name="Google Shape;829;p5">
            <a:extLst>
              <a:ext uri="{FF2B5EF4-FFF2-40B4-BE49-F238E27FC236}">
                <a16:creationId xmlns:a16="http://schemas.microsoft.com/office/drawing/2014/main" id="{081704B8-602B-034E-A088-4CEE316442EA}"/>
              </a:ext>
            </a:extLst>
          </p:cNvPr>
          <p:cNvSpPr txBox="1">
            <a:spLocks/>
          </p:cNvSpPr>
          <p:nvPr/>
        </p:nvSpPr>
        <p:spPr>
          <a:xfrm>
            <a:off x="3883694" y="3657603"/>
            <a:ext cx="16616616" cy="85939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buSzPts val="3600"/>
            </a:pPr>
            <a:r>
              <a:rPr lang="en-US" sz="4000" dirty="0">
                <a:latin typeface="Gill Sans MT" panose="020B0502020104020203" pitchFamily="34" charset="77"/>
              </a:rPr>
              <a:t>SECTION 2</a:t>
            </a:r>
            <a:endParaRPr lang="en-US" sz="2800" dirty="0">
              <a:latin typeface="Gill Sans MT" panose="020B0502020104020203" pitchFamily="34" charset="77"/>
            </a:endParaRPr>
          </a:p>
        </p:txBody>
      </p:sp>
      <p:cxnSp>
        <p:nvCxnSpPr>
          <p:cNvPr id="10" name="Straight Connector 9">
            <a:extLst>
              <a:ext uri="{FF2B5EF4-FFF2-40B4-BE49-F238E27FC236}">
                <a16:creationId xmlns:a16="http://schemas.microsoft.com/office/drawing/2014/main" id="{CBEFC582-A9A9-0845-A6D8-BF3BCD3D702E}"/>
              </a:ext>
            </a:extLst>
          </p:cNvPr>
          <p:cNvCxnSpPr>
            <a:cxnSpLocks/>
          </p:cNvCxnSpPr>
          <p:nvPr/>
        </p:nvCxnSpPr>
        <p:spPr>
          <a:xfrm>
            <a:off x="9636348" y="4724400"/>
            <a:ext cx="5111308" cy="0"/>
          </a:xfrm>
          <a:prstGeom prst="line">
            <a:avLst/>
          </a:prstGeom>
          <a:ln w="38100">
            <a:solidFill>
              <a:srgbClr val="FFFFFF"/>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32"/>
        <p:cNvGrpSpPr/>
        <p:nvPr/>
      </p:nvGrpSpPr>
      <p:grpSpPr>
        <a:xfrm>
          <a:off x="0" y="0"/>
          <a:ext cx="0" cy="0"/>
          <a:chOff x="0" y="0"/>
          <a:chExt cx="0" cy="0"/>
        </a:xfrm>
      </p:grpSpPr>
      <p:sp>
        <p:nvSpPr>
          <p:cNvPr id="36" name="Google Shape;867;p8">
            <a:extLst>
              <a:ext uri="{FF2B5EF4-FFF2-40B4-BE49-F238E27FC236}">
                <a16:creationId xmlns:a16="http://schemas.microsoft.com/office/drawing/2014/main" id="{2CB30ADA-F14B-B147-BB9C-CE3AA92D6A81}"/>
              </a:ext>
            </a:extLst>
          </p:cNvPr>
          <p:cNvSpPr txBox="1"/>
          <p:nvPr/>
        </p:nvSpPr>
        <p:spPr>
          <a:xfrm>
            <a:off x="6906697" y="864771"/>
            <a:ext cx="10570610" cy="1131674"/>
          </a:xfrm>
          <a:prstGeom prst="rect">
            <a:avLst/>
          </a:prstGeom>
          <a:noFill/>
          <a:ln>
            <a:noFill/>
          </a:ln>
        </p:spPr>
        <p:txBody>
          <a:bodyPr spcFirstLastPara="1" wrap="square" lIns="91426" tIns="45700" rIns="91426" bIns="45700" anchor="t" anchorCtr="0">
            <a:noAutofit/>
          </a:bodyPr>
          <a:lstStyle/>
          <a:p>
            <a:pPr algn="ctr">
              <a:lnSpc>
                <a:spcPct val="80000"/>
              </a:lnSpc>
              <a:buClr>
                <a:srgbClr val="09904F"/>
              </a:buClr>
              <a:buSzPts val="10000"/>
            </a:pPr>
            <a:r>
              <a:rPr lang="en-US" sz="10000" b="1" dirty="0">
                <a:latin typeface="Gill Sans MT" panose="020B0502020104020203" pitchFamily="34" charset="77"/>
                <a:ea typeface="Gill Sans"/>
                <a:cs typeface="Gill Sans"/>
                <a:sym typeface="Gill Sans"/>
              </a:rPr>
              <a:t>Norms About…</a:t>
            </a:r>
            <a:endParaRPr sz="700" b="1" dirty="0">
              <a:latin typeface="Gill Sans MT" panose="020B0502020104020203" pitchFamily="34" charset="77"/>
            </a:endParaRPr>
          </a:p>
        </p:txBody>
      </p:sp>
      <p:grpSp>
        <p:nvGrpSpPr>
          <p:cNvPr id="37" name="Group 36">
            <a:extLst>
              <a:ext uri="{FF2B5EF4-FFF2-40B4-BE49-F238E27FC236}">
                <a16:creationId xmlns:a16="http://schemas.microsoft.com/office/drawing/2014/main" id="{500A56C9-0AC6-4544-84F7-5CDA4FBA6BBE}"/>
              </a:ext>
            </a:extLst>
          </p:cNvPr>
          <p:cNvGrpSpPr/>
          <p:nvPr/>
        </p:nvGrpSpPr>
        <p:grpSpPr>
          <a:xfrm>
            <a:off x="1960536" y="5491393"/>
            <a:ext cx="20566252" cy="3268286"/>
            <a:chOff x="1960536" y="7287121"/>
            <a:chExt cx="20566252" cy="3268286"/>
          </a:xfrm>
        </p:grpSpPr>
        <p:sp>
          <p:nvSpPr>
            <p:cNvPr id="38" name="Freeform 37">
              <a:extLst>
                <a:ext uri="{FF2B5EF4-FFF2-40B4-BE49-F238E27FC236}">
                  <a16:creationId xmlns:a16="http://schemas.microsoft.com/office/drawing/2014/main" id="{B9716452-5FE3-8544-86F0-55D2A7BA7FC8}"/>
                </a:ext>
              </a:extLst>
            </p:cNvPr>
            <p:cNvSpPr/>
            <p:nvPr/>
          </p:nvSpPr>
          <p:spPr>
            <a:xfrm>
              <a:off x="1960536" y="7287121"/>
              <a:ext cx="20566252" cy="3268286"/>
            </a:xfrm>
            <a:custGeom>
              <a:avLst/>
              <a:gdLst>
                <a:gd name="connsiteX0" fmla="*/ 490789 w 20566252"/>
                <a:gd name="connsiteY0" fmla="*/ 0 h 3268286"/>
                <a:gd name="connsiteX1" fmla="*/ 20075464 w 20566252"/>
                <a:gd name="connsiteY1" fmla="*/ 0 h 3268286"/>
                <a:gd name="connsiteX2" fmla="*/ 20566252 w 20566252"/>
                <a:gd name="connsiteY2" fmla="*/ 490789 h 3268286"/>
                <a:gd name="connsiteX3" fmla="*/ 20566252 w 20566252"/>
                <a:gd name="connsiteY3" fmla="*/ 2453889 h 3268286"/>
                <a:gd name="connsiteX4" fmla="*/ 20075464 w 20566252"/>
                <a:gd name="connsiteY4" fmla="*/ 2944678 h 3268286"/>
                <a:gd name="connsiteX5" fmla="*/ 11068579 w 20566252"/>
                <a:gd name="connsiteY5" fmla="*/ 2944678 h 3268286"/>
                <a:gd name="connsiteX6" fmla="*/ 10438108 w 20566252"/>
                <a:gd name="connsiteY6" fmla="*/ 3268286 h 3268286"/>
                <a:gd name="connsiteX7" fmla="*/ 9807637 w 20566252"/>
                <a:gd name="connsiteY7" fmla="*/ 2944678 h 3268286"/>
                <a:gd name="connsiteX8" fmla="*/ 490789 w 20566252"/>
                <a:gd name="connsiteY8" fmla="*/ 2944678 h 3268286"/>
                <a:gd name="connsiteX9" fmla="*/ 0 w 20566252"/>
                <a:gd name="connsiteY9" fmla="*/ 2453889 h 3268286"/>
                <a:gd name="connsiteX10" fmla="*/ 0 w 20566252"/>
                <a:gd name="connsiteY10" fmla="*/ 490789 h 3268286"/>
                <a:gd name="connsiteX11" fmla="*/ 490789 w 20566252"/>
                <a:gd name="connsiteY11" fmla="*/ 0 h 32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66252" h="3268286">
                  <a:moveTo>
                    <a:pt x="490789" y="0"/>
                  </a:moveTo>
                  <a:lnTo>
                    <a:pt x="20075464" y="0"/>
                  </a:lnTo>
                  <a:cubicBezTo>
                    <a:pt x="20346518" y="0"/>
                    <a:pt x="20566252" y="219734"/>
                    <a:pt x="20566252" y="490789"/>
                  </a:cubicBezTo>
                  <a:lnTo>
                    <a:pt x="20566252" y="2453889"/>
                  </a:lnTo>
                  <a:cubicBezTo>
                    <a:pt x="20566252" y="2724944"/>
                    <a:pt x="20346518" y="2944678"/>
                    <a:pt x="20075464" y="2944678"/>
                  </a:cubicBezTo>
                  <a:lnTo>
                    <a:pt x="11068579" y="2944678"/>
                  </a:lnTo>
                  <a:lnTo>
                    <a:pt x="10438108" y="3268286"/>
                  </a:lnTo>
                  <a:lnTo>
                    <a:pt x="9807637" y="2944678"/>
                  </a:lnTo>
                  <a:lnTo>
                    <a:pt x="490789" y="2944678"/>
                  </a:lnTo>
                  <a:cubicBezTo>
                    <a:pt x="219734" y="2944678"/>
                    <a:pt x="0" y="2724944"/>
                    <a:pt x="0" y="2453889"/>
                  </a:cubicBezTo>
                  <a:lnTo>
                    <a:pt x="0" y="490789"/>
                  </a:lnTo>
                  <a:cubicBezTo>
                    <a:pt x="0" y="219734"/>
                    <a:pt x="219734" y="0"/>
                    <a:pt x="49078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700" dirty="0">
                <a:latin typeface="Gill Sans MT" panose="020B0502020104020203" pitchFamily="34" charset="77"/>
              </a:endParaRPr>
            </a:p>
          </p:txBody>
        </p:sp>
        <p:sp>
          <p:nvSpPr>
            <p:cNvPr id="39" name="Google Shape;864;p8">
              <a:extLst>
                <a:ext uri="{FF2B5EF4-FFF2-40B4-BE49-F238E27FC236}">
                  <a16:creationId xmlns:a16="http://schemas.microsoft.com/office/drawing/2014/main" id="{92DF2B4E-109D-BA47-AB05-00AD4FBF898A}"/>
                </a:ext>
              </a:extLst>
            </p:cNvPr>
            <p:cNvSpPr txBox="1"/>
            <p:nvPr/>
          </p:nvSpPr>
          <p:spPr>
            <a:xfrm>
              <a:off x="7898430" y="7644503"/>
              <a:ext cx="8690464" cy="707846"/>
            </a:xfrm>
            <a:prstGeom prst="rect">
              <a:avLst/>
            </a:prstGeom>
            <a:noFill/>
            <a:ln>
              <a:noFill/>
            </a:ln>
          </p:spPr>
          <p:txBody>
            <a:bodyPr spcFirstLastPara="1" wrap="square" lIns="91426" tIns="45700" rIns="91426" bIns="45700" anchor="t" anchorCtr="0">
              <a:noAutofit/>
            </a:bodyPr>
            <a:lstStyle/>
            <a:p>
              <a:pPr lvl="0"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INTERMEDIATE EFFECTS</a:t>
              </a:r>
            </a:p>
          </p:txBody>
        </p:sp>
        <p:grpSp>
          <p:nvGrpSpPr>
            <p:cNvPr id="40" name="Group 39">
              <a:extLst>
                <a:ext uri="{FF2B5EF4-FFF2-40B4-BE49-F238E27FC236}">
                  <a16:creationId xmlns:a16="http://schemas.microsoft.com/office/drawing/2014/main" id="{24025CD8-CD20-764C-B68D-1E2B9A1C0FA1}"/>
                </a:ext>
              </a:extLst>
            </p:cNvPr>
            <p:cNvGrpSpPr/>
            <p:nvPr/>
          </p:nvGrpSpPr>
          <p:grpSpPr>
            <a:xfrm>
              <a:off x="2339201" y="8739806"/>
              <a:ext cx="19808923" cy="978729"/>
              <a:chOff x="2287540" y="8739806"/>
              <a:chExt cx="19808923" cy="978729"/>
            </a:xfrm>
          </p:grpSpPr>
          <p:sp>
            <p:nvSpPr>
              <p:cNvPr id="41" name="Rectangle 40">
                <a:extLst>
                  <a:ext uri="{FF2B5EF4-FFF2-40B4-BE49-F238E27FC236}">
                    <a16:creationId xmlns:a16="http://schemas.microsoft.com/office/drawing/2014/main" id="{47EB55D1-324D-0748-B952-0756A9B3411F}"/>
                  </a:ext>
                </a:extLst>
              </p:cNvPr>
              <p:cNvSpPr/>
              <p:nvPr/>
            </p:nvSpPr>
            <p:spPr>
              <a:xfrm>
                <a:off x="2287540" y="8961407"/>
                <a:ext cx="1332416" cy="535531"/>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Access</a:t>
                </a:r>
                <a:endParaRPr lang="en-US" sz="3200" dirty="0">
                  <a:solidFill>
                    <a:srgbClr val="FFFFFF"/>
                  </a:solidFill>
                  <a:latin typeface="Gill Sans MT" panose="020B0502020104020203" pitchFamily="34" charset="77"/>
                </a:endParaRPr>
              </a:p>
            </p:txBody>
          </p:sp>
          <p:sp>
            <p:nvSpPr>
              <p:cNvPr id="42" name="Rectangle 41">
                <a:extLst>
                  <a:ext uri="{FF2B5EF4-FFF2-40B4-BE49-F238E27FC236}">
                    <a16:creationId xmlns:a16="http://schemas.microsoft.com/office/drawing/2014/main" id="{11355170-D6D0-D341-8A64-66B766ADD5BA}"/>
                  </a:ext>
                </a:extLst>
              </p:cNvPr>
              <p:cNvSpPr/>
              <p:nvPr/>
            </p:nvSpPr>
            <p:spPr>
              <a:xfrm>
                <a:off x="3818838" y="8739806"/>
                <a:ext cx="3162480"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Social and economic capital </a:t>
                </a:r>
              </a:p>
            </p:txBody>
          </p:sp>
          <p:sp>
            <p:nvSpPr>
              <p:cNvPr id="43" name="Rectangle 42">
                <a:extLst>
                  <a:ext uri="{FF2B5EF4-FFF2-40B4-BE49-F238E27FC236}">
                    <a16:creationId xmlns:a16="http://schemas.microsoft.com/office/drawing/2014/main" id="{4EC29C3D-61D8-4148-ACC1-793A2A74B406}"/>
                  </a:ext>
                </a:extLst>
              </p:cNvPr>
              <p:cNvSpPr/>
              <p:nvPr/>
            </p:nvSpPr>
            <p:spPr>
              <a:xfrm>
                <a:off x="7180200" y="8739806"/>
                <a:ext cx="2422460"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Reproductive intentions </a:t>
                </a:r>
              </a:p>
            </p:txBody>
          </p:sp>
          <p:sp>
            <p:nvSpPr>
              <p:cNvPr id="44" name="Rectangle 43">
                <a:extLst>
                  <a:ext uri="{FF2B5EF4-FFF2-40B4-BE49-F238E27FC236}">
                    <a16:creationId xmlns:a16="http://schemas.microsoft.com/office/drawing/2014/main" id="{11652EE1-963B-A040-8C80-B4C3354D5D27}"/>
                  </a:ext>
                </a:extLst>
              </p:cNvPr>
              <p:cNvSpPr/>
              <p:nvPr/>
            </p:nvSpPr>
            <p:spPr>
              <a:xfrm>
                <a:off x="19384681" y="8739806"/>
                <a:ext cx="2711782"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Women’s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agency</a:t>
                </a:r>
              </a:p>
            </p:txBody>
          </p:sp>
          <p:sp>
            <p:nvSpPr>
              <p:cNvPr id="45" name="Rectangle 44">
                <a:extLst>
                  <a:ext uri="{FF2B5EF4-FFF2-40B4-BE49-F238E27FC236}">
                    <a16:creationId xmlns:a16="http://schemas.microsoft.com/office/drawing/2014/main" id="{CB451FD8-57DA-664E-943D-E3BF77AB3A39}"/>
                  </a:ext>
                </a:extLst>
              </p:cNvPr>
              <p:cNvSpPr/>
              <p:nvPr/>
            </p:nvSpPr>
            <p:spPr>
              <a:xfrm>
                <a:off x="15175387" y="8739806"/>
                <a:ext cx="4173458"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Couple communication and </a:t>
                </a:r>
                <a:r>
                  <a:rPr lang="en-US" sz="3200" dirty="0" err="1">
                    <a:solidFill>
                      <a:srgbClr val="FFFFFF"/>
                    </a:solidFill>
                    <a:latin typeface="Gill Sans MT" panose="020B0502020104020203" pitchFamily="34" charset="77"/>
                    <a:ea typeface="Gill Sans"/>
                    <a:cs typeface="Gill Sans"/>
                    <a:sym typeface="Gill Sans"/>
                  </a:rPr>
                  <a:t>decisionmaking</a:t>
                </a:r>
                <a:endParaRPr lang="en-US" sz="3200" dirty="0">
                  <a:solidFill>
                    <a:srgbClr val="FFFFFF"/>
                  </a:solidFill>
                  <a:latin typeface="Gill Sans MT" panose="020B0502020104020203" pitchFamily="34" charset="77"/>
                  <a:ea typeface="Gill Sans"/>
                  <a:cs typeface="Gill Sans"/>
                  <a:sym typeface="Gill Sans"/>
                </a:endParaRPr>
              </a:p>
            </p:txBody>
          </p:sp>
          <p:sp>
            <p:nvSpPr>
              <p:cNvPr id="46" name="Rectangle 45">
                <a:extLst>
                  <a:ext uri="{FF2B5EF4-FFF2-40B4-BE49-F238E27FC236}">
                    <a16:creationId xmlns:a16="http://schemas.microsoft.com/office/drawing/2014/main" id="{A338080D-9104-5048-BD88-F721593A54AD}"/>
                  </a:ext>
                </a:extLst>
              </p:cNvPr>
              <p:cNvSpPr/>
              <p:nvPr/>
            </p:nvSpPr>
            <p:spPr>
              <a:xfrm>
                <a:off x="9965580" y="8739806"/>
                <a:ext cx="4846884"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Women’s participation in community </a:t>
                </a:r>
                <a:r>
                  <a:rPr lang="en-US" sz="3200" dirty="0" err="1">
                    <a:solidFill>
                      <a:srgbClr val="FFFFFF"/>
                    </a:solidFill>
                    <a:latin typeface="Gill Sans MT" panose="020B0502020104020203" pitchFamily="34" charset="77"/>
                    <a:ea typeface="Gill Sans"/>
                    <a:cs typeface="Gill Sans"/>
                    <a:sym typeface="Gill Sans"/>
                  </a:rPr>
                  <a:t>decisionmaking</a:t>
                </a:r>
                <a:endParaRPr lang="en-US" sz="3200" dirty="0">
                  <a:solidFill>
                    <a:srgbClr val="FFFFFF"/>
                  </a:solidFill>
                  <a:latin typeface="Gill Sans MT" panose="020B0502020104020203" pitchFamily="34" charset="77"/>
                  <a:ea typeface="Gill Sans"/>
                  <a:cs typeface="Gill Sans"/>
                  <a:sym typeface="Gill Sans"/>
                </a:endParaRPr>
              </a:p>
            </p:txBody>
          </p:sp>
        </p:grpSp>
      </p:grpSp>
      <p:grpSp>
        <p:nvGrpSpPr>
          <p:cNvPr id="47" name="Group 46">
            <a:extLst>
              <a:ext uri="{FF2B5EF4-FFF2-40B4-BE49-F238E27FC236}">
                <a16:creationId xmlns:a16="http://schemas.microsoft.com/office/drawing/2014/main" id="{3437663F-FBF8-B243-8A1F-278702905E62}"/>
              </a:ext>
            </a:extLst>
          </p:cNvPr>
          <p:cNvGrpSpPr/>
          <p:nvPr/>
        </p:nvGrpSpPr>
        <p:grpSpPr>
          <a:xfrm>
            <a:off x="4041184" y="2439249"/>
            <a:ext cx="16404956" cy="2818052"/>
            <a:chOff x="4041184" y="2602671"/>
            <a:chExt cx="16404956" cy="2818052"/>
          </a:xfrm>
        </p:grpSpPr>
        <p:sp>
          <p:nvSpPr>
            <p:cNvPr id="48" name="Freeform 47">
              <a:extLst>
                <a:ext uri="{FF2B5EF4-FFF2-40B4-BE49-F238E27FC236}">
                  <a16:creationId xmlns:a16="http://schemas.microsoft.com/office/drawing/2014/main" id="{FC6A0084-D622-3E41-B2EE-BE22C630C681}"/>
                </a:ext>
              </a:extLst>
            </p:cNvPr>
            <p:cNvSpPr/>
            <p:nvPr/>
          </p:nvSpPr>
          <p:spPr>
            <a:xfrm>
              <a:off x="4041184" y="2602671"/>
              <a:ext cx="16404956" cy="2818052"/>
            </a:xfrm>
            <a:custGeom>
              <a:avLst/>
              <a:gdLst>
                <a:gd name="connsiteX0" fmla="*/ 490789 w 20566252"/>
                <a:gd name="connsiteY0" fmla="*/ 0 h 3268286"/>
                <a:gd name="connsiteX1" fmla="*/ 20075464 w 20566252"/>
                <a:gd name="connsiteY1" fmla="*/ 0 h 3268286"/>
                <a:gd name="connsiteX2" fmla="*/ 20566252 w 20566252"/>
                <a:gd name="connsiteY2" fmla="*/ 490789 h 3268286"/>
                <a:gd name="connsiteX3" fmla="*/ 20566252 w 20566252"/>
                <a:gd name="connsiteY3" fmla="*/ 2453889 h 3268286"/>
                <a:gd name="connsiteX4" fmla="*/ 20075464 w 20566252"/>
                <a:gd name="connsiteY4" fmla="*/ 2944678 h 3268286"/>
                <a:gd name="connsiteX5" fmla="*/ 11068579 w 20566252"/>
                <a:gd name="connsiteY5" fmla="*/ 2944678 h 3268286"/>
                <a:gd name="connsiteX6" fmla="*/ 10438108 w 20566252"/>
                <a:gd name="connsiteY6" fmla="*/ 3268286 h 3268286"/>
                <a:gd name="connsiteX7" fmla="*/ 9807637 w 20566252"/>
                <a:gd name="connsiteY7" fmla="*/ 2944678 h 3268286"/>
                <a:gd name="connsiteX8" fmla="*/ 490789 w 20566252"/>
                <a:gd name="connsiteY8" fmla="*/ 2944678 h 3268286"/>
                <a:gd name="connsiteX9" fmla="*/ 0 w 20566252"/>
                <a:gd name="connsiteY9" fmla="*/ 2453889 h 3268286"/>
                <a:gd name="connsiteX10" fmla="*/ 0 w 20566252"/>
                <a:gd name="connsiteY10" fmla="*/ 490789 h 3268286"/>
                <a:gd name="connsiteX11" fmla="*/ 490789 w 20566252"/>
                <a:gd name="connsiteY11" fmla="*/ 0 h 326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66252" h="3268286">
                  <a:moveTo>
                    <a:pt x="490789" y="0"/>
                  </a:moveTo>
                  <a:lnTo>
                    <a:pt x="20075464" y="0"/>
                  </a:lnTo>
                  <a:cubicBezTo>
                    <a:pt x="20346518" y="0"/>
                    <a:pt x="20566252" y="219734"/>
                    <a:pt x="20566252" y="490789"/>
                  </a:cubicBezTo>
                  <a:lnTo>
                    <a:pt x="20566252" y="2453889"/>
                  </a:lnTo>
                  <a:cubicBezTo>
                    <a:pt x="20566252" y="2724944"/>
                    <a:pt x="20346518" y="2944678"/>
                    <a:pt x="20075464" y="2944678"/>
                  </a:cubicBezTo>
                  <a:lnTo>
                    <a:pt x="11068579" y="2944678"/>
                  </a:lnTo>
                  <a:lnTo>
                    <a:pt x="10438108" y="3268286"/>
                  </a:lnTo>
                  <a:lnTo>
                    <a:pt x="9807637" y="2944678"/>
                  </a:lnTo>
                  <a:lnTo>
                    <a:pt x="490789" y="2944678"/>
                  </a:lnTo>
                  <a:cubicBezTo>
                    <a:pt x="219734" y="2944678"/>
                    <a:pt x="0" y="2724944"/>
                    <a:pt x="0" y="2453889"/>
                  </a:cubicBezTo>
                  <a:lnTo>
                    <a:pt x="0" y="490789"/>
                  </a:lnTo>
                  <a:cubicBezTo>
                    <a:pt x="0" y="219734"/>
                    <a:pt x="219734" y="0"/>
                    <a:pt x="490789" y="0"/>
                  </a:cubicBezTo>
                  <a:close/>
                </a:path>
              </a:pathLst>
            </a:custGeom>
            <a:solidFill>
              <a:srgbClr val="00C07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700" dirty="0">
                <a:latin typeface="Gill Sans MT" panose="020B0502020104020203" pitchFamily="34" charset="77"/>
              </a:endParaRPr>
            </a:p>
          </p:txBody>
        </p:sp>
        <p:grpSp>
          <p:nvGrpSpPr>
            <p:cNvPr id="49" name="Group 48">
              <a:extLst>
                <a:ext uri="{FF2B5EF4-FFF2-40B4-BE49-F238E27FC236}">
                  <a16:creationId xmlns:a16="http://schemas.microsoft.com/office/drawing/2014/main" id="{E8D21338-02A3-D745-A41D-9150F0703B11}"/>
                </a:ext>
              </a:extLst>
            </p:cNvPr>
            <p:cNvGrpSpPr/>
            <p:nvPr/>
          </p:nvGrpSpPr>
          <p:grpSpPr>
            <a:xfrm>
              <a:off x="4688488" y="2887806"/>
              <a:ext cx="15110348" cy="1890830"/>
              <a:chOff x="4688488" y="2887806"/>
              <a:chExt cx="15110348" cy="1890830"/>
            </a:xfrm>
          </p:grpSpPr>
          <p:sp>
            <p:nvSpPr>
              <p:cNvPr id="50" name="Google Shape;864;p8">
                <a:extLst>
                  <a:ext uri="{FF2B5EF4-FFF2-40B4-BE49-F238E27FC236}">
                    <a16:creationId xmlns:a16="http://schemas.microsoft.com/office/drawing/2014/main" id="{8C2BA115-CD61-AE46-8AE1-69B5323950B6}"/>
                  </a:ext>
                </a:extLst>
              </p:cNvPr>
              <p:cNvSpPr txBox="1"/>
              <p:nvPr/>
            </p:nvSpPr>
            <p:spPr>
              <a:xfrm>
                <a:off x="7898430" y="2887806"/>
                <a:ext cx="8690464" cy="707846"/>
              </a:xfrm>
              <a:prstGeom prst="rect">
                <a:avLst/>
              </a:prstGeom>
              <a:noFill/>
              <a:ln>
                <a:noFill/>
              </a:ln>
            </p:spPr>
            <p:txBody>
              <a:bodyPr spcFirstLastPara="1" wrap="square" lIns="91426" tIns="45700" rIns="91426" bIns="45700" anchor="t" anchorCtr="0">
                <a:noAutofit/>
              </a:bodyPr>
              <a:lstStyle/>
              <a:p>
                <a:pPr lvl="0"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OUTCOMES </a:t>
                </a:r>
              </a:p>
            </p:txBody>
          </p:sp>
          <p:grpSp>
            <p:nvGrpSpPr>
              <p:cNvPr id="51" name="Group 50">
                <a:extLst>
                  <a:ext uri="{FF2B5EF4-FFF2-40B4-BE49-F238E27FC236}">
                    <a16:creationId xmlns:a16="http://schemas.microsoft.com/office/drawing/2014/main" id="{ACBF155D-3AC8-F943-8A36-94E8CCC82A95}"/>
                  </a:ext>
                </a:extLst>
              </p:cNvPr>
              <p:cNvGrpSpPr/>
              <p:nvPr/>
            </p:nvGrpSpPr>
            <p:grpSpPr>
              <a:xfrm>
                <a:off x="4688488" y="3799907"/>
                <a:ext cx="15110348" cy="978729"/>
                <a:chOff x="4465299" y="11915266"/>
                <a:chExt cx="15110348" cy="978729"/>
              </a:xfrm>
            </p:grpSpPr>
            <p:sp>
              <p:nvSpPr>
                <p:cNvPr id="52" name="Rectangle 51">
                  <a:extLst>
                    <a:ext uri="{FF2B5EF4-FFF2-40B4-BE49-F238E27FC236}">
                      <a16:creationId xmlns:a16="http://schemas.microsoft.com/office/drawing/2014/main" id="{4F1512CB-E1FD-4348-A914-F7EEF1C48697}"/>
                    </a:ext>
                  </a:extLst>
                </p:cNvPr>
                <p:cNvSpPr/>
                <p:nvPr/>
              </p:nvSpPr>
              <p:spPr>
                <a:xfrm>
                  <a:off x="4465299" y="11915267"/>
                  <a:ext cx="1151277" cy="535531"/>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Wash</a:t>
                  </a:r>
                  <a:endParaRPr lang="en-US" sz="3200" dirty="0">
                    <a:solidFill>
                      <a:srgbClr val="FFFFFF"/>
                    </a:solidFill>
                    <a:latin typeface="Gill Sans MT" panose="020B0502020104020203" pitchFamily="34" charset="77"/>
                  </a:endParaRPr>
                </a:p>
              </p:txBody>
            </p:sp>
            <p:sp>
              <p:nvSpPr>
                <p:cNvPr id="53" name="Rectangle 52">
                  <a:extLst>
                    <a:ext uri="{FF2B5EF4-FFF2-40B4-BE49-F238E27FC236}">
                      <a16:creationId xmlns:a16="http://schemas.microsoft.com/office/drawing/2014/main" id="{DC00B5A6-E2BC-CB4E-8F78-037EA1BBAF6A}"/>
                    </a:ext>
                  </a:extLst>
                </p:cNvPr>
                <p:cNvSpPr/>
                <p:nvPr/>
              </p:nvSpPr>
              <p:spPr>
                <a:xfrm>
                  <a:off x="14788886" y="11915266"/>
                  <a:ext cx="2393448"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Livelihoods</a:t>
                  </a:r>
                </a:p>
              </p:txBody>
            </p:sp>
            <p:sp>
              <p:nvSpPr>
                <p:cNvPr id="54" name="Rectangle 53">
                  <a:extLst>
                    <a:ext uri="{FF2B5EF4-FFF2-40B4-BE49-F238E27FC236}">
                      <a16:creationId xmlns:a16="http://schemas.microsoft.com/office/drawing/2014/main" id="{893B4C8C-51D7-D748-9793-D27433A4ABFA}"/>
                    </a:ext>
                  </a:extLst>
                </p:cNvPr>
                <p:cNvSpPr/>
                <p:nvPr/>
              </p:nvSpPr>
              <p:spPr>
                <a:xfrm>
                  <a:off x="8159651" y="11915267"/>
                  <a:ext cx="2014946"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Education </a:t>
                  </a:r>
                </a:p>
              </p:txBody>
            </p:sp>
            <p:sp>
              <p:nvSpPr>
                <p:cNvPr id="55" name="Rectangle 54">
                  <a:extLst>
                    <a:ext uri="{FF2B5EF4-FFF2-40B4-BE49-F238E27FC236}">
                      <a16:creationId xmlns:a16="http://schemas.microsoft.com/office/drawing/2014/main" id="{5175BF34-4917-854A-8F43-3D25806C64F6}"/>
                    </a:ext>
                  </a:extLst>
                </p:cNvPr>
                <p:cNvSpPr/>
                <p:nvPr/>
              </p:nvSpPr>
              <p:spPr>
                <a:xfrm>
                  <a:off x="6263035" y="11915266"/>
                  <a:ext cx="1495786"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Health</a:t>
                  </a:r>
                </a:p>
              </p:txBody>
            </p:sp>
            <p:sp>
              <p:nvSpPr>
                <p:cNvPr id="56" name="Rectangle 55">
                  <a:extLst>
                    <a:ext uri="{FF2B5EF4-FFF2-40B4-BE49-F238E27FC236}">
                      <a16:creationId xmlns:a16="http://schemas.microsoft.com/office/drawing/2014/main" id="{182DC8D6-BB1B-BE4C-9150-24865344D48C}"/>
                    </a:ext>
                  </a:extLst>
                </p:cNvPr>
                <p:cNvSpPr/>
                <p:nvPr/>
              </p:nvSpPr>
              <p:spPr>
                <a:xfrm>
                  <a:off x="17455013" y="11915267"/>
                  <a:ext cx="2120634" cy="535531"/>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Nutrition </a:t>
                  </a:r>
                </a:p>
              </p:txBody>
            </p:sp>
            <p:sp>
              <p:nvSpPr>
                <p:cNvPr id="57" name="Rectangle 56">
                  <a:extLst>
                    <a:ext uri="{FF2B5EF4-FFF2-40B4-BE49-F238E27FC236}">
                      <a16:creationId xmlns:a16="http://schemas.microsoft.com/office/drawing/2014/main" id="{7A684532-8B75-5B42-A5AF-F1514B9F53D7}"/>
                    </a:ext>
                  </a:extLst>
                </p:cNvPr>
                <p:cNvSpPr/>
                <p:nvPr/>
              </p:nvSpPr>
              <p:spPr>
                <a:xfrm>
                  <a:off x="10394347" y="11915266"/>
                  <a:ext cx="4336238"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Healthy timing and spacing of pregnancy</a:t>
                  </a:r>
                </a:p>
              </p:txBody>
            </p:sp>
          </p:grpSp>
        </p:grpSp>
      </p:grpSp>
      <p:grpSp>
        <p:nvGrpSpPr>
          <p:cNvPr id="58" name="Group 57">
            <a:extLst>
              <a:ext uri="{FF2B5EF4-FFF2-40B4-BE49-F238E27FC236}">
                <a16:creationId xmlns:a16="http://schemas.microsoft.com/office/drawing/2014/main" id="{729DE0BA-5040-AE49-810B-84E826BA151C}"/>
              </a:ext>
            </a:extLst>
          </p:cNvPr>
          <p:cNvGrpSpPr/>
          <p:nvPr/>
        </p:nvGrpSpPr>
        <p:grpSpPr>
          <a:xfrm>
            <a:off x="1175675" y="9027682"/>
            <a:ext cx="22226767" cy="4146189"/>
            <a:chOff x="1175675" y="8830349"/>
            <a:chExt cx="22226767" cy="4146189"/>
          </a:xfrm>
        </p:grpSpPr>
        <p:sp>
          <p:nvSpPr>
            <p:cNvPr id="59" name="Rounded Rectangle 58">
              <a:extLst>
                <a:ext uri="{FF2B5EF4-FFF2-40B4-BE49-F238E27FC236}">
                  <a16:creationId xmlns:a16="http://schemas.microsoft.com/office/drawing/2014/main" id="{475C126D-E9C0-B741-BA45-6B9CC39C88B4}"/>
                </a:ext>
              </a:extLst>
            </p:cNvPr>
            <p:cNvSpPr/>
            <p:nvPr/>
          </p:nvSpPr>
          <p:spPr>
            <a:xfrm>
              <a:off x="1175675" y="8830349"/>
              <a:ext cx="22226767" cy="4146189"/>
            </a:xfrm>
            <a:prstGeom prst="roundRect">
              <a:avLst/>
            </a:prstGeom>
            <a:solidFill>
              <a:srgbClr val="0070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60" name="Google Shape;864;p8">
              <a:extLst>
                <a:ext uri="{FF2B5EF4-FFF2-40B4-BE49-F238E27FC236}">
                  <a16:creationId xmlns:a16="http://schemas.microsoft.com/office/drawing/2014/main" id="{DBED708C-2A4D-9546-9AE8-43F896B6DBA5}"/>
                </a:ext>
              </a:extLst>
            </p:cNvPr>
            <p:cNvSpPr txBox="1"/>
            <p:nvPr/>
          </p:nvSpPr>
          <p:spPr>
            <a:xfrm>
              <a:off x="9886839" y="9007269"/>
              <a:ext cx="4713646" cy="707846"/>
            </a:xfrm>
            <a:prstGeom prst="rect">
              <a:avLst/>
            </a:prstGeom>
            <a:noFill/>
            <a:ln>
              <a:noFill/>
            </a:ln>
          </p:spPr>
          <p:txBody>
            <a:bodyPr spcFirstLastPara="1" wrap="square" lIns="91426" tIns="45700" rIns="91426" bIns="45700" anchor="t" anchorCtr="0">
              <a:noAutofit/>
            </a:bodyPr>
            <a:lstStyle/>
            <a:p>
              <a:pPr algn="ctr">
                <a:buClr>
                  <a:srgbClr val="09904F"/>
                </a:buClr>
                <a:buSzPts val="4000"/>
              </a:pPr>
              <a:r>
                <a:rPr lang="en-US" sz="4000" dirty="0">
                  <a:solidFill>
                    <a:srgbClr val="FFFFFF"/>
                  </a:solidFill>
                  <a:latin typeface="Gill Sans MT" panose="020B0502020104020203" pitchFamily="34" charset="77"/>
                  <a:ea typeface="Gill Sans"/>
                  <a:cs typeface="Gill Sans"/>
                  <a:sym typeface="Gill Sans"/>
                </a:rPr>
                <a:t>NORMS </a:t>
              </a:r>
              <a:endParaRPr sz="700" dirty="0">
                <a:solidFill>
                  <a:srgbClr val="FFFFFF"/>
                </a:solidFill>
                <a:latin typeface="Gill Sans MT" panose="020B0502020104020203" pitchFamily="34" charset="77"/>
              </a:endParaRPr>
            </a:p>
          </p:txBody>
        </p:sp>
        <p:grpSp>
          <p:nvGrpSpPr>
            <p:cNvPr id="61" name="Group 60">
              <a:extLst>
                <a:ext uri="{FF2B5EF4-FFF2-40B4-BE49-F238E27FC236}">
                  <a16:creationId xmlns:a16="http://schemas.microsoft.com/office/drawing/2014/main" id="{F3DF4FDC-718F-2545-AB2B-ED3DF3476AF7}"/>
                </a:ext>
              </a:extLst>
            </p:cNvPr>
            <p:cNvGrpSpPr/>
            <p:nvPr/>
          </p:nvGrpSpPr>
          <p:grpSpPr>
            <a:xfrm>
              <a:off x="1960972" y="9778168"/>
              <a:ext cx="20565380" cy="2808934"/>
              <a:chOff x="2046648" y="3563666"/>
              <a:chExt cx="20565380" cy="2808934"/>
            </a:xfrm>
          </p:grpSpPr>
          <p:sp>
            <p:nvSpPr>
              <p:cNvPr id="62" name="Rectangle 61">
                <a:extLst>
                  <a:ext uri="{FF2B5EF4-FFF2-40B4-BE49-F238E27FC236}">
                    <a16:creationId xmlns:a16="http://schemas.microsoft.com/office/drawing/2014/main" id="{9411FC5D-2271-B941-B486-8CE97862D50F}"/>
                  </a:ext>
                </a:extLst>
              </p:cNvPr>
              <p:cNvSpPr/>
              <p:nvPr/>
            </p:nvSpPr>
            <p:spPr>
              <a:xfrm>
                <a:off x="2046648" y="4950673"/>
                <a:ext cx="1808507"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Girls’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education</a:t>
                </a:r>
                <a:endParaRPr lang="en-US" sz="3200" dirty="0">
                  <a:solidFill>
                    <a:srgbClr val="FFFFFF"/>
                  </a:solidFill>
                  <a:latin typeface="Gill Sans MT" panose="020B0502020104020203" pitchFamily="34" charset="77"/>
                </a:endParaRPr>
              </a:p>
            </p:txBody>
          </p:sp>
          <p:sp>
            <p:nvSpPr>
              <p:cNvPr id="63" name="Rectangle 62">
                <a:extLst>
                  <a:ext uri="{FF2B5EF4-FFF2-40B4-BE49-F238E27FC236}">
                    <a16:creationId xmlns:a16="http://schemas.microsoft.com/office/drawing/2014/main" id="{91CB5029-9DC8-144D-B12E-D6486162AF09}"/>
                  </a:ext>
                </a:extLst>
              </p:cNvPr>
              <p:cNvSpPr/>
              <p:nvPr/>
            </p:nvSpPr>
            <p:spPr>
              <a:xfrm>
                <a:off x="4283602" y="4950673"/>
                <a:ext cx="1822935"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Family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formation</a:t>
                </a:r>
              </a:p>
            </p:txBody>
          </p:sp>
          <p:sp>
            <p:nvSpPr>
              <p:cNvPr id="64" name="Rectangle 63">
                <a:extLst>
                  <a:ext uri="{FF2B5EF4-FFF2-40B4-BE49-F238E27FC236}">
                    <a16:creationId xmlns:a16="http://schemas.microsoft.com/office/drawing/2014/main" id="{1E50A891-409A-F145-984D-595A763F6B97}"/>
                  </a:ext>
                </a:extLst>
              </p:cNvPr>
              <p:cNvSpPr/>
              <p:nvPr/>
            </p:nvSpPr>
            <p:spPr>
              <a:xfrm>
                <a:off x="6534985" y="4950673"/>
                <a:ext cx="2653290" cy="978729"/>
              </a:xfrm>
              <a:prstGeom prst="rect">
                <a:avLst/>
              </a:prstGeom>
            </p:spPr>
            <p:txBody>
              <a:bodyPr wrap="non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Gender-based </a:t>
                </a:r>
              </a:p>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violence</a:t>
                </a:r>
              </a:p>
            </p:txBody>
          </p:sp>
          <p:sp>
            <p:nvSpPr>
              <p:cNvPr id="65" name="Rectangle 64">
                <a:extLst>
                  <a:ext uri="{FF2B5EF4-FFF2-40B4-BE49-F238E27FC236}">
                    <a16:creationId xmlns:a16="http://schemas.microsoft.com/office/drawing/2014/main" id="{B04B679C-4B52-1643-A2F0-04CBDC394185}"/>
                  </a:ext>
                </a:extLst>
              </p:cNvPr>
              <p:cNvSpPr/>
              <p:nvPr/>
            </p:nvSpPr>
            <p:spPr>
              <a:xfrm>
                <a:off x="9616720" y="4950672"/>
                <a:ext cx="4159792" cy="1421928"/>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Masculine ideologies </a:t>
                </a:r>
                <a:r>
                  <a:rPr lang="en-US" sz="3200" dirty="0">
                    <a:solidFill>
                      <a:srgbClr val="FFFFFF"/>
                    </a:solidFill>
                    <a:latin typeface="Gill Sans MT" panose="020B0502020104020203" pitchFamily="34" charset="77"/>
                    <a:cs typeface="Gill Sans Light" panose="020B0302020104020203" pitchFamily="34" charset="-79"/>
                    <a:sym typeface="Gill Sans"/>
                  </a:rPr>
                  <a:t>(authority, virility, son preference, paternity)</a:t>
                </a:r>
              </a:p>
            </p:txBody>
          </p:sp>
          <p:sp>
            <p:nvSpPr>
              <p:cNvPr id="66" name="Rectangle 65">
                <a:extLst>
                  <a:ext uri="{FF2B5EF4-FFF2-40B4-BE49-F238E27FC236}">
                    <a16:creationId xmlns:a16="http://schemas.microsoft.com/office/drawing/2014/main" id="{311338FF-0FD5-BE41-9FFC-02477C2B4ED5}"/>
                  </a:ext>
                </a:extLst>
              </p:cNvPr>
              <p:cNvSpPr/>
              <p:nvPr/>
            </p:nvSpPr>
            <p:spPr>
              <a:xfrm>
                <a:off x="14204961" y="4950672"/>
                <a:ext cx="3818830" cy="1421928"/>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Feminine ideologies </a:t>
                </a:r>
                <a:br>
                  <a:rPr lang="en-US" sz="3200" dirty="0">
                    <a:solidFill>
                      <a:srgbClr val="FFFFFF"/>
                    </a:solidFill>
                    <a:latin typeface="Gill Sans MT" panose="020B0502020104020203" pitchFamily="34" charset="77"/>
                    <a:ea typeface="Gill Sans"/>
                    <a:cs typeface="Gill Sans"/>
                    <a:sym typeface="Gill Sans"/>
                  </a:rPr>
                </a:br>
                <a: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t>(purity, chastity, </a:t>
                </a:r>
                <a:b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br>
                <a:r>
                  <a:rPr lang="en-US" sz="3200" dirty="0">
                    <a:solidFill>
                      <a:srgbClr val="FFFFFF"/>
                    </a:solidFill>
                    <a:latin typeface="Gill Sans MT" panose="020B0502020104020203" pitchFamily="34" charset="77"/>
                    <a:ea typeface="Gill Sans"/>
                    <a:cs typeface="Gill Sans Light" panose="020B0302020104020203" pitchFamily="34" charset="-79"/>
                    <a:sym typeface="Gill Sans"/>
                  </a:rPr>
                  <a:t>obedience, humility)</a:t>
                </a:r>
              </a:p>
            </p:txBody>
          </p:sp>
          <p:sp>
            <p:nvSpPr>
              <p:cNvPr id="67" name="Rectangle 66">
                <a:extLst>
                  <a:ext uri="{FF2B5EF4-FFF2-40B4-BE49-F238E27FC236}">
                    <a16:creationId xmlns:a16="http://schemas.microsoft.com/office/drawing/2014/main" id="{3430D2A3-2E23-424A-97D6-6D480C493E44}"/>
                  </a:ext>
                </a:extLst>
              </p:cNvPr>
              <p:cNvSpPr/>
              <p:nvPr/>
            </p:nvSpPr>
            <p:spPr>
              <a:xfrm>
                <a:off x="18452236" y="4950672"/>
                <a:ext cx="4159792" cy="978729"/>
              </a:xfrm>
              <a:prstGeom prst="rect">
                <a:avLst/>
              </a:prstGeom>
            </p:spPr>
            <p:txBody>
              <a:bodyPr wrap="square">
                <a:noAutofit/>
              </a:bodyPr>
              <a:lstStyle/>
              <a:p>
                <a:pPr lvl="0" algn="ctr">
                  <a:lnSpc>
                    <a:spcPct val="90000"/>
                  </a:lnSpc>
                  <a:buSzPts val="4000"/>
                </a:pPr>
                <a:r>
                  <a:rPr lang="en-US" sz="3200" dirty="0">
                    <a:solidFill>
                      <a:srgbClr val="FFFFFF"/>
                    </a:solidFill>
                    <a:latin typeface="Gill Sans MT" panose="020B0502020104020203" pitchFamily="34" charset="77"/>
                    <a:ea typeface="Gill Sans"/>
                    <a:cs typeface="Gill Sans"/>
                    <a:sym typeface="Gill Sans"/>
                  </a:rPr>
                  <a:t>Power hierarchies </a:t>
                </a:r>
                <a:r>
                  <a:rPr lang="en-US" sz="3200" dirty="0">
                    <a:solidFill>
                      <a:srgbClr val="FFFFFF"/>
                    </a:solidFill>
                    <a:latin typeface="Gill Sans MT" panose="020B0502020104020203" pitchFamily="34" charset="77"/>
                    <a:cs typeface="Gill Sans Light" panose="020B0302020104020203" pitchFamily="34" charset="-79"/>
                    <a:sym typeface="Gill Sans"/>
                  </a:rPr>
                  <a:t>related to social group </a:t>
                </a:r>
              </a:p>
            </p:txBody>
          </p:sp>
          <p:pic>
            <p:nvPicPr>
              <p:cNvPr id="68" name="Picture 67">
                <a:extLst>
                  <a:ext uri="{FF2B5EF4-FFF2-40B4-BE49-F238E27FC236}">
                    <a16:creationId xmlns:a16="http://schemas.microsoft.com/office/drawing/2014/main" id="{7B1FDC02-4AA3-5747-8D41-E13BF2DA02A9}"/>
                  </a:ext>
                </a:extLst>
              </p:cNvPr>
              <p:cNvPicPr>
                <a:picLocks/>
              </p:cNvPicPr>
              <p:nvPr/>
            </p:nvPicPr>
            <p:blipFill>
              <a:blip r:embed="rId4"/>
              <a:stretch>
                <a:fillRect/>
              </a:stretch>
            </p:blipFill>
            <p:spPr>
              <a:xfrm>
                <a:off x="2453830" y="3797169"/>
                <a:ext cx="994142" cy="994142"/>
              </a:xfrm>
              <a:prstGeom prst="rect">
                <a:avLst/>
              </a:prstGeom>
            </p:spPr>
          </p:pic>
          <p:pic>
            <p:nvPicPr>
              <p:cNvPr id="69" name="Picture 68">
                <a:extLst>
                  <a:ext uri="{FF2B5EF4-FFF2-40B4-BE49-F238E27FC236}">
                    <a16:creationId xmlns:a16="http://schemas.microsoft.com/office/drawing/2014/main" id="{025E1552-8DA5-3145-AB93-5BA0217EA875}"/>
                  </a:ext>
                </a:extLst>
              </p:cNvPr>
              <p:cNvPicPr>
                <a:picLocks/>
              </p:cNvPicPr>
              <p:nvPr/>
            </p:nvPicPr>
            <p:blipFill>
              <a:blip r:embed="rId5"/>
              <a:stretch>
                <a:fillRect/>
              </a:stretch>
            </p:blipFill>
            <p:spPr>
              <a:xfrm>
                <a:off x="4658816" y="3712187"/>
                <a:ext cx="1072506" cy="1072506"/>
              </a:xfrm>
              <a:prstGeom prst="rect">
                <a:avLst/>
              </a:prstGeom>
            </p:spPr>
          </p:pic>
          <p:pic>
            <p:nvPicPr>
              <p:cNvPr id="70" name="Picture 69">
                <a:extLst>
                  <a:ext uri="{FF2B5EF4-FFF2-40B4-BE49-F238E27FC236}">
                    <a16:creationId xmlns:a16="http://schemas.microsoft.com/office/drawing/2014/main" id="{621C0CF0-80E9-3047-8174-E5454C5DF2CE}"/>
                  </a:ext>
                </a:extLst>
              </p:cNvPr>
              <p:cNvPicPr>
                <a:picLocks/>
              </p:cNvPicPr>
              <p:nvPr/>
            </p:nvPicPr>
            <p:blipFill>
              <a:blip r:embed="rId6"/>
              <a:stretch>
                <a:fillRect/>
              </a:stretch>
            </p:blipFill>
            <p:spPr>
              <a:xfrm>
                <a:off x="7298992" y="3563666"/>
                <a:ext cx="1125276" cy="1125276"/>
              </a:xfrm>
              <a:prstGeom prst="rect">
                <a:avLst/>
              </a:prstGeom>
            </p:spPr>
          </p:pic>
          <p:pic>
            <p:nvPicPr>
              <p:cNvPr id="71" name="Picture 70">
                <a:extLst>
                  <a:ext uri="{FF2B5EF4-FFF2-40B4-BE49-F238E27FC236}">
                    <a16:creationId xmlns:a16="http://schemas.microsoft.com/office/drawing/2014/main" id="{676CE8CB-756E-184A-9498-75AE2E43D44B}"/>
                  </a:ext>
                </a:extLst>
              </p:cNvPr>
              <p:cNvPicPr>
                <a:picLocks/>
              </p:cNvPicPr>
              <p:nvPr/>
            </p:nvPicPr>
            <p:blipFill>
              <a:blip r:embed="rId7"/>
              <a:stretch>
                <a:fillRect/>
              </a:stretch>
            </p:blipFill>
            <p:spPr>
              <a:xfrm>
                <a:off x="11172881" y="3820707"/>
                <a:ext cx="1047470" cy="1047470"/>
              </a:xfrm>
              <a:prstGeom prst="rect">
                <a:avLst/>
              </a:prstGeom>
            </p:spPr>
          </p:pic>
          <p:pic>
            <p:nvPicPr>
              <p:cNvPr id="72" name="Picture 71">
                <a:extLst>
                  <a:ext uri="{FF2B5EF4-FFF2-40B4-BE49-F238E27FC236}">
                    <a16:creationId xmlns:a16="http://schemas.microsoft.com/office/drawing/2014/main" id="{2B654E84-B456-5A4B-9BC9-F5B3F933B72C}"/>
                  </a:ext>
                </a:extLst>
              </p:cNvPr>
              <p:cNvPicPr>
                <a:picLocks/>
              </p:cNvPicPr>
              <p:nvPr/>
            </p:nvPicPr>
            <p:blipFill>
              <a:blip r:embed="rId8"/>
              <a:stretch>
                <a:fillRect/>
              </a:stretch>
            </p:blipFill>
            <p:spPr>
              <a:xfrm>
                <a:off x="15460740" y="3702290"/>
                <a:ext cx="1307272" cy="1307272"/>
              </a:xfrm>
              <a:prstGeom prst="rect">
                <a:avLst/>
              </a:prstGeom>
            </p:spPr>
          </p:pic>
          <p:pic>
            <p:nvPicPr>
              <p:cNvPr id="73" name="Picture 72">
                <a:extLst>
                  <a:ext uri="{FF2B5EF4-FFF2-40B4-BE49-F238E27FC236}">
                    <a16:creationId xmlns:a16="http://schemas.microsoft.com/office/drawing/2014/main" id="{4F2C13A8-88D7-A54F-9610-48FD3CB102AA}"/>
                  </a:ext>
                </a:extLst>
              </p:cNvPr>
              <p:cNvPicPr>
                <a:picLocks/>
              </p:cNvPicPr>
              <p:nvPr/>
            </p:nvPicPr>
            <p:blipFill>
              <a:blip r:embed="rId9"/>
              <a:stretch>
                <a:fillRect/>
              </a:stretch>
            </p:blipFill>
            <p:spPr>
              <a:xfrm>
                <a:off x="19977422" y="3770582"/>
                <a:ext cx="1109420" cy="1109420"/>
              </a:xfrm>
              <a:prstGeom prst="rect">
                <a:avLst/>
              </a:prstGeom>
            </p:spPr>
          </p:pic>
        </p:gr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80;p107">
            <a:extLst>
              <a:ext uri="{FF2B5EF4-FFF2-40B4-BE49-F238E27FC236}">
                <a16:creationId xmlns:a16="http://schemas.microsoft.com/office/drawing/2014/main" id="{0B8D51DC-2A89-BC4C-A601-D93BD29D70D9}"/>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9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7" name="Title 16">
            <a:extLst>
              <a:ext uri="{FF2B5EF4-FFF2-40B4-BE49-F238E27FC236}">
                <a16:creationId xmlns:a16="http://schemas.microsoft.com/office/drawing/2014/main" id="{0D799D12-8F5C-6049-A8B2-FC94EAF6FD2F}"/>
              </a:ext>
            </a:extLst>
          </p:cNvPr>
          <p:cNvSpPr>
            <a:spLocks noGrp="1"/>
          </p:cNvSpPr>
          <p:nvPr>
            <p:ph type="title"/>
          </p:nvPr>
        </p:nvSpPr>
        <p:spPr/>
        <p:txBody>
          <a:bodyPr/>
          <a:lstStyle/>
          <a:p>
            <a:r>
              <a:rPr lang="en-US" b="1" dirty="0"/>
              <a:t> Welcome &amp; Introductions</a:t>
            </a:r>
          </a:p>
        </p:txBody>
      </p:sp>
    </p:spTree>
    <p:custDataLst>
      <p:tags r:id="rId1"/>
    </p:custDataLst>
    <p:extLst>
      <p:ext uri="{BB962C8B-B14F-4D97-AF65-F5344CB8AC3E}">
        <p14:creationId xmlns:p14="http://schemas.microsoft.com/office/powerpoint/2010/main" val="334288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Shape 1054"/>
        <p:cNvGrpSpPr/>
        <p:nvPr/>
      </p:nvGrpSpPr>
      <p:grpSpPr>
        <a:xfrm>
          <a:off x="0" y="0"/>
          <a:ext cx="0" cy="0"/>
          <a:chOff x="0" y="0"/>
          <a:chExt cx="0" cy="0"/>
        </a:xfrm>
      </p:grpSpPr>
      <p:sp>
        <p:nvSpPr>
          <p:cNvPr id="7" name="Google Shape;180;p107">
            <a:extLst>
              <a:ext uri="{FF2B5EF4-FFF2-40B4-BE49-F238E27FC236}">
                <a16:creationId xmlns:a16="http://schemas.microsoft.com/office/drawing/2014/main" id="{4327379D-246F-8846-8368-B86DF7A1A0FA}"/>
              </a:ext>
            </a:extLst>
          </p:cNvPr>
          <p:cNvSpPr/>
          <p:nvPr/>
        </p:nvSpPr>
        <p:spPr>
          <a:xfrm>
            <a:off x="4519" y="0"/>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055" name="Google Shape;1055;p30"/>
          <p:cNvSpPr txBox="1">
            <a:spLocks noGrp="1"/>
          </p:cNvSpPr>
          <p:nvPr>
            <p:ph type="title"/>
          </p:nvPr>
        </p:nvSpPr>
        <p:spPr>
          <a:xfrm>
            <a:off x="1210962" y="1614038"/>
            <a:ext cx="11417643" cy="9468132"/>
          </a:xfrm>
          <a:prstGeom prst="rect">
            <a:avLst/>
          </a:prstGeom>
          <a:noFill/>
          <a:ln>
            <a:noFill/>
          </a:ln>
        </p:spPr>
        <p:txBody>
          <a:bodyPr spcFirstLastPara="1" wrap="square" lIns="91426" tIns="45700" rIns="91426" bIns="45700" anchor="t" anchorCtr="0">
            <a:noAutofit/>
          </a:bodyPr>
          <a:lstStyle/>
          <a:p>
            <a:pPr>
              <a:lnSpc>
                <a:spcPct val="90000"/>
              </a:lnSpc>
              <a:buClr>
                <a:srgbClr val="525357"/>
              </a:buClr>
              <a:buSzPts val="8000"/>
            </a:pPr>
            <a:r>
              <a:rPr lang="en-US" sz="8800" b="1" dirty="0">
                <a:solidFill>
                  <a:srgbClr val="000000"/>
                </a:solidFill>
              </a:rPr>
              <a:t>Social Norms Permeate All Levels of Society and Societal Structures</a:t>
            </a:r>
          </a:p>
        </p:txBody>
      </p:sp>
      <p:pic>
        <p:nvPicPr>
          <p:cNvPr id="5" name="Google Shape;1057;p30">
            <a:extLst>
              <a:ext uri="{FF2B5EF4-FFF2-40B4-BE49-F238E27FC236}">
                <a16:creationId xmlns:a16="http://schemas.microsoft.com/office/drawing/2014/main" id="{CBA6D0CD-09AA-5049-AA12-45DE7464BE48}"/>
              </a:ext>
            </a:extLst>
          </p:cNvPr>
          <p:cNvPicPr preferRelativeResize="0"/>
          <p:nvPr/>
        </p:nvPicPr>
        <p:blipFill>
          <a:blip r:embed="rId4"/>
          <a:srcRect/>
          <a:stretch/>
        </p:blipFill>
        <p:spPr>
          <a:xfrm>
            <a:off x="12628605" y="2051222"/>
            <a:ext cx="11168918" cy="11168918"/>
          </a:xfrm>
          <a:prstGeom prst="rect">
            <a:avLst/>
          </a:prstGeom>
          <a:noFill/>
          <a:ln>
            <a:noFill/>
          </a:ln>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Shape 1062"/>
        <p:cNvGrpSpPr/>
        <p:nvPr/>
      </p:nvGrpSpPr>
      <p:grpSpPr>
        <a:xfrm>
          <a:off x="0" y="0"/>
          <a:ext cx="0" cy="0"/>
          <a:chOff x="0" y="0"/>
          <a:chExt cx="0" cy="0"/>
        </a:xfrm>
      </p:grpSpPr>
      <p:sp>
        <p:nvSpPr>
          <p:cNvPr id="8" name="Google Shape;180;p107">
            <a:extLst>
              <a:ext uri="{FF2B5EF4-FFF2-40B4-BE49-F238E27FC236}">
                <a16:creationId xmlns:a16="http://schemas.microsoft.com/office/drawing/2014/main" id="{66BC4896-F50C-2D40-8248-3827B4848637}"/>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pic>
        <p:nvPicPr>
          <p:cNvPr id="1063" name="Google Shape;1063;p31"/>
          <p:cNvPicPr preferRelativeResize="0"/>
          <p:nvPr/>
        </p:nvPicPr>
        <p:blipFill rotWithShape="1">
          <a:blip r:embed="rId4">
            <a:alphaModFix/>
          </a:blip>
          <a:srcRect/>
          <a:stretch/>
        </p:blipFill>
        <p:spPr>
          <a:xfrm>
            <a:off x="10867335" y="803817"/>
            <a:ext cx="11688418" cy="11688418"/>
          </a:xfrm>
          <a:prstGeom prst="flowChartConnector">
            <a:avLst/>
          </a:prstGeom>
          <a:noFill/>
          <a:ln>
            <a:noFill/>
          </a:ln>
        </p:spPr>
      </p:pic>
      <p:sp>
        <p:nvSpPr>
          <p:cNvPr id="1064" name="Google Shape;1064;p31"/>
          <p:cNvSpPr txBox="1">
            <a:spLocks noGrp="1"/>
          </p:cNvSpPr>
          <p:nvPr>
            <p:ph type="title"/>
          </p:nvPr>
        </p:nvSpPr>
        <p:spPr>
          <a:xfrm>
            <a:off x="1729581" y="2311678"/>
            <a:ext cx="7902954" cy="1215293"/>
          </a:xfrm>
          <a:prstGeom prst="rect">
            <a:avLst/>
          </a:prstGeom>
          <a:noFill/>
          <a:ln>
            <a:noFill/>
          </a:ln>
        </p:spPr>
        <p:txBody>
          <a:bodyPr spcFirstLastPara="1" wrap="square" lIns="91426" tIns="45700" rIns="91426" bIns="45700" anchor="t" anchorCtr="0">
            <a:noAutofit/>
          </a:bodyPr>
          <a:lstStyle/>
          <a:p>
            <a:pPr algn="l">
              <a:buClr>
                <a:srgbClr val="525357"/>
              </a:buClr>
              <a:buSzPts val="8000"/>
            </a:pPr>
            <a:r>
              <a:rPr lang="en-US" sz="8800" b="1" dirty="0">
                <a:solidFill>
                  <a:srgbClr val="000000"/>
                </a:solidFill>
              </a:rPr>
              <a:t>The Flower </a:t>
            </a:r>
            <a:endParaRPr sz="8800" b="1" dirty="0">
              <a:solidFill>
                <a:srgbClr val="000000"/>
              </a:solidFill>
            </a:endParaRPr>
          </a:p>
        </p:txBody>
      </p:sp>
      <p:sp>
        <p:nvSpPr>
          <p:cNvPr id="1066" name="Google Shape;1066;p31"/>
          <p:cNvSpPr txBox="1"/>
          <p:nvPr/>
        </p:nvSpPr>
        <p:spPr>
          <a:xfrm>
            <a:off x="1729581" y="3852747"/>
            <a:ext cx="6727924" cy="1623692"/>
          </a:xfrm>
          <a:prstGeom prst="rect">
            <a:avLst/>
          </a:prstGeom>
          <a:noFill/>
          <a:ln>
            <a:noFill/>
          </a:ln>
        </p:spPr>
        <p:txBody>
          <a:bodyPr spcFirstLastPara="1" wrap="square" lIns="91426" tIns="45700" rIns="91426" bIns="45700" anchor="t" anchorCtr="0">
            <a:noAutofit/>
          </a:bodyPr>
          <a:lstStyle/>
          <a:p>
            <a:pPr>
              <a:buClr>
                <a:srgbClr val="393940"/>
              </a:buClr>
              <a:buSzPts val="4400"/>
            </a:pPr>
            <a:r>
              <a:rPr lang="en-US" sz="5400" dirty="0">
                <a:latin typeface="Gill Sans MT" panose="020B0502020104020203" pitchFamily="34" charset="77"/>
                <a:ea typeface="Gill Sans"/>
                <a:cs typeface="Gill Sans"/>
                <a:sym typeface="Gill Sans"/>
              </a:rPr>
              <a:t>Integrating normative influence and change. </a:t>
            </a:r>
            <a:endParaRPr sz="4800" dirty="0">
              <a:latin typeface="Gill Sans MT" panose="020B0502020104020203" pitchFamily="34" charset="77"/>
              <a:ea typeface="Gill Sans"/>
              <a:cs typeface="Gill Sans"/>
              <a:sym typeface="Gill Sans"/>
            </a:endParaRPr>
          </a:p>
          <a:p>
            <a:pPr algn="just">
              <a:buClr>
                <a:srgbClr val="515257"/>
              </a:buClr>
              <a:buSzPts val="4000"/>
            </a:pPr>
            <a:endParaRPr sz="4800" dirty="0">
              <a:latin typeface="Gill Sans MT" panose="020B0502020104020203" pitchFamily="34" charset="77"/>
              <a:ea typeface="Gill Sans"/>
              <a:cs typeface="Gill Sans"/>
              <a:sym typeface="Gill Sans"/>
            </a:endParaRPr>
          </a:p>
          <a:p>
            <a:pPr algn="just">
              <a:buClr>
                <a:srgbClr val="515257"/>
              </a:buClr>
              <a:buSzPts val="4000"/>
            </a:pPr>
            <a:endParaRPr sz="4800" dirty="0">
              <a:latin typeface="Gill Sans MT" panose="020B0502020104020203" pitchFamily="34" charset="77"/>
              <a:ea typeface="Gill Sans"/>
              <a:cs typeface="Gill Sans"/>
              <a:sym typeface="Gill Sans"/>
            </a:endParaRPr>
          </a:p>
          <a:p>
            <a:pPr algn="just">
              <a:buClr>
                <a:srgbClr val="515257"/>
              </a:buClr>
              <a:buSzPts val="4000"/>
            </a:pPr>
            <a:endParaRPr sz="4800" dirty="0">
              <a:latin typeface="Gill Sans MT" panose="020B0502020104020203" pitchFamily="34" charset="77"/>
              <a:ea typeface="Gill Sans"/>
              <a:cs typeface="Gill Sans"/>
              <a:sym typeface="Gill Sans"/>
            </a:endParaRPr>
          </a:p>
          <a:p>
            <a:pPr algn="just">
              <a:buClr>
                <a:srgbClr val="515257"/>
              </a:buClr>
              <a:buSzPts val="4000"/>
            </a:pPr>
            <a:endParaRPr sz="4800" dirty="0">
              <a:latin typeface="Gill Sans MT" panose="020B0502020104020203" pitchFamily="34" charset="77"/>
              <a:ea typeface="Gill Sans"/>
              <a:cs typeface="Gill Sans"/>
              <a:sym typeface="Gill Sans"/>
            </a:endParaRPr>
          </a:p>
        </p:txBody>
      </p:sp>
      <p:sp>
        <p:nvSpPr>
          <p:cNvPr id="1067" name="Google Shape;1067;p31"/>
          <p:cNvSpPr txBox="1"/>
          <p:nvPr/>
        </p:nvSpPr>
        <p:spPr>
          <a:xfrm>
            <a:off x="10018644" y="12650575"/>
            <a:ext cx="12927496" cy="523180"/>
          </a:xfrm>
          <a:prstGeom prst="rect">
            <a:avLst/>
          </a:prstGeom>
          <a:noFill/>
          <a:ln>
            <a:noFill/>
          </a:ln>
        </p:spPr>
        <p:txBody>
          <a:bodyPr spcFirstLastPara="1" wrap="square" lIns="91426" tIns="45700" rIns="91426" bIns="45700" anchor="t" anchorCtr="0">
            <a:spAutoFit/>
          </a:bodyPr>
          <a:lstStyle/>
          <a:p>
            <a:pPr algn="r">
              <a:buClr>
                <a:srgbClr val="393940"/>
              </a:buClr>
              <a:buSzPts val="2800"/>
            </a:pPr>
            <a:r>
              <a:rPr lang="en-US" sz="2800" dirty="0">
                <a:solidFill>
                  <a:srgbClr val="53585F"/>
                </a:solidFill>
                <a:latin typeface="Gill Sans MT" panose="020B0502020104020203" pitchFamily="34" charset="77"/>
                <a:ea typeface="Gill Sans"/>
                <a:cs typeface="Gill Sans"/>
                <a:sym typeface="Gill Sans"/>
              </a:rPr>
              <a:t>Adapted from </a:t>
            </a:r>
            <a:r>
              <a:rPr lang="en-US" sz="2800" dirty="0" err="1">
                <a:solidFill>
                  <a:srgbClr val="53585F"/>
                </a:solidFill>
                <a:latin typeface="Gill Sans MT" panose="020B0502020104020203" pitchFamily="34" charset="77"/>
                <a:ea typeface="Gill Sans"/>
                <a:cs typeface="Gill Sans"/>
                <a:sym typeface="Gill Sans"/>
              </a:rPr>
              <a:t>Cislaghi</a:t>
            </a:r>
            <a:r>
              <a:rPr lang="en-US" sz="2800" dirty="0">
                <a:solidFill>
                  <a:srgbClr val="53585F"/>
                </a:solidFill>
                <a:latin typeface="Gill Sans MT" panose="020B0502020104020203" pitchFamily="34" charset="77"/>
                <a:ea typeface="Gill Sans"/>
                <a:cs typeface="Gill Sans"/>
                <a:sym typeface="Gill Sans"/>
              </a:rPr>
              <a:t> and </a:t>
            </a:r>
            <a:r>
              <a:rPr lang="en-US" sz="2800" dirty="0" err="1">
                <a:solidFill>
                  <a:srgbClr val="53585F"/>
                </a:solidFill>
                <a:latin typeface="Gill Sans MT" panose="020B0502020104020203" pitchFamily="34" charset="77"/>
                <a:ea typeface="Gill Sans"/>
                <a:cs typeface="Gill Sans"/>
                <a:sym typeface="Gill Sans"/>
              </a:rPr>
              <a:t>Heise</a:t>
            </a:r>
            <a:r>
              <a:rPr lang="en-US" sz="2800" dirty="0">
                <a:solidFill>
                  <a:srgbClr val="53585F"/>
                </a:solidFill>
                <a:latin typeface="Gill Sans MT" panose="020B0502020104020203" pitchFamily="34" charset="77"/>
                <a:ea typeface="Gill Sans"/>
                <a:cs typeface="Gill Sans"/>
                <a:sym typeface="Gill Sans"/>
              </a:rPr>
              <a:t> by the Learning Collaborative. London, 2017</a:t>
            </a:r>
            <a:endParaRPr sz="2800" dirty="0">
              <a:solidFill>
                <a:srgbClr val="53585F"/>
              </a:solidFill>
              <a:latin typeface="Gill Sans MT" panose="020B0502020104020203" pitchFamily="34" charset="77"/>
              <a:ea typeface="Gill Sans"/>
              <a:cs typeface="Gill Sans"/>
              <a:sym typeface="Gill Sans"/>
            </a:endParaRPr>
          </a:p>
        </p:txBody>
      </p:sp>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26"/>
        <p:cNvGrpSpPr/>
        <p:nvPr/>
      </p:nvGrpSpPr>
      <p:grpSpPr>
        <a:xfrm>
          <a:off x="0" y="0"/>
          <a:ext cx="0" cy="0"/>
          <a:chOff x="0" y="0"/>
          <a:chExt cx="0" cy="0"/>
        </a:xfrm>
      </p:grpSpPr>
      <p:sp>
        <p:nvSpPr>
          <p:cNvPr id="8" name="Google Shape;828;p5">
            <a:extLst>
              <a:ext uri="{FF2B5EF4-FFF2-40B4-BE49-F238E27FC236}">
                <a16:creationId xmlns:a16="http://schemas.microsoft.com/office/drawing/2014/main" id="{42E1B38E-C7A1-A846-8F13-9E4372B64D99}"/>
              </a:ext>
            </a:extLst>
          </p:cNvPr>
          <p:cNvSpPr txBox="1">
            <a:spLocks noGrp="1"/>
          </p:cNvSpPr>
          <p:nvPr>
            <p:ph type="title"/>
          </p:nvPr>
        </p:nvSpPr>
        <p:spPr>
          <a:xfrm>
            <a:off x="957310" y="5508312"/>
            <a:ext cx="22469379" cy="6215581"/>
          </a:xfrm>
          <a:prstGeom prst="rect">
            <a:avLst/>
          </a:prstGeom>
          <a:noFill/>
          <a:ln>
            <a:noFill/>
          </a:ln>
        </p:spPr>
        <p:txBody>
          <a:bodyPr spcFirstLastPara="1" wrap="square" lIns="91426" tIns="45700" rIns="91426" bIns="45700" anchor="t" anchorCtr="0">
            <a:noAutofit/>
          </a:bodyPr>
          <a:lstStyle/>
          <a:p>
            <a:pPr>
              <a:lnSpc>
                <a:spcPct val="90000"/>
              </a:lnSpc>
            </a:pPr>
            <a:r>
              <a:rPr lang="en-US" sz="11500" b="1" dirty="0">
                <a:solidFill>
                  <a:srgbClr val="FFFFFF"/>
                </a:solidFill>
                <a:cs typeface="Gill Sans" panose="020B0502020104020203" pitchFamily="34" charset="-79"/>
              </a:rPr>
              <a:t>How Social Norms-Shifting Approaches Fit Into And Bring Additional Value to SBC</a:t>
            </a:r>
          </a:p>
        </p:txBody>
      </p:sp>
      <p:sp>
        <p:nvSpPr>
          <p:cNvPr id="9" name="Google Shape;829;p5">
            <a:extLst>
              <a:ext uri="{FF2B5EF4-FFF2-40B4-BE49-F238E27FC236}">
                <a16:creationId xmlns:a16="http://schemas.microsoft.com/office/drawing/2014/main" id="{081704B8-602B-034E-A088-4CEE316442EA}"/>
              </a:ext>
            </a:extLst>
          </p:cNvPr>
          <p:cNvSpPr txBox="1">
            <a:spLocks/>
          </p:cNvSpPr>
          <p:nvPr/>
        </p:nvSpPr>
        <p:spPr>
          <a:xfrm>
            <a:off x="3883694" y="3657603"/>
            <a:ext cx="16616616" cy="85939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buSzPts val="3600"/>
            </a:pPr>
            <a:r>
              <a:rPr lang="en-US" sz="4000" dirty="0">
                <a:latin typeface="Gill Sans MT" panose="020B0502020104020203" pitchFamily="34" charset="77"/>
              </a:rPr>
              <a:t>SECTION 3</a:t>
            </a:r>
            <a:endParaRPr lang="en-US" sz="2800" dirty="0">
              <a:latin typeface="Gill Sans MT" panose="020B0502020104020203" pitchFamily="34" charset="77"/>
            </a:endParaRPr>
          </a:p>
        </p:txBody>
      </p:sp>
      <p:cxnSp>
        <p:nvCxnSpPr>
          <p:cNvPr id="10" name="Straight Connector 9">
            <a:extLst>
              <a:ext uri="{FF2B5EF4-FFF2-40B4-BE49-F238E27FC236}">
                <a16:creationId xmlns:a16="http://schemas.microsoft.com/office/drawing/2014/main" id="{CBEFC582-A9A9-0845-A6D8-BF3BCD3D702E}"/>
              </a:ext>
            </a:extLst>
          </p:cNvPr>
          <p:cNvCxnSpPr>
            <a:cxnSpLocks/>
          </p:cNvCxnSpPr>
          <p:nvPr/>
        </p:nvCxnSpPr>
        <p:spPr>
          <a:xfrm>
            <a:off x="9636348" y="4724400"/>
            <a:ext cx="5111308" cy="0"/>
          </a:xfrm>
          <a:prstGeom prst="line">
            <a:avLst/>
          </a:prstGeom>
          <a:ln w="38100">
            <a:solidFill>
              <a:srgbClr val="FFFFFF"/>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55900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08"/>
        <p:cNvGrpSpPr/>
        <p:nvPr/>
      </p:nvGrpSpPr>
      <p:grpSpPr>
        <a:xfrm>
          <a:off x="0" y="0"/>
          <a:ext cx="0" cy="0"/>
          <a:chOff x="0" y="0"/>
          <a:chExt cx="0" cy="0"/>
        </a:xfrm>
      </p:grpSpPr>
      <p:sp>
        <p:nvSpPr>
          <p:cNvPr id="22" name="Google Shape;180;p107">
            <a:extLst>
              <a:ext uri="{FF2B5EF4-FFF2-40B4-BE49-F238E27FC236}">
                <a16:creationId xmlns:a16="http://schemas.microsoft.com/office/drawing/2014/main" id="{15BE095E-4715-294E-8ADA-57BA7FDC3168}"/>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5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109" name="Google Shape;1109;p37"/>
          <p:cNvSpPr txBox="1">
            <a:spLocks noGrp="1"/>
          </p:cNvSpPr>
          <p:nvPr>
            <p:ph type="title"/>
          </p:nvPr>
        </p:nvSpPr>
        <p:spPr>
          <a:xfrm>
            <a:off x="2121840" y="1632788"/>
            <a:ext cx="18999008" cy="3212716"/>
          </a:xfrm>
          <a:prstGeom prst="rect">
            <a:avLst/>
          </a:prstGeom>
          <a:noFill/>
          <a:ln>
            <a:noFill/>
          </a:ln>
        </p:spPr>
        <p:txBody>
          <a:bodyPr spcFirstLastPara="1" wrap="square" lIns="91426" tIns="45700" rIns="91426" bIns="45700" anchor="t" anchorCtr="0">
            <a:noAutofit/>
          </a:bodyPr>
          <a:lstStyle/>
          <a:p>
            <a:pPr>
              <a:buClr>
                <a:srgbClr val="09904F"/>
              </a:buClr>
              <a:buSzPts val="8000"/>
            </a:pPr>
            <a:r>
              <a:rPr lang="en-US" sz="7200" b="1" dirty="0">
                <a:solidFill>
                  <a:srgbClr val="000000"/>
                </a:solidFill>
              </a:rPr>
              <a:t>An Increased Focus on Social Norms Can Help Improve Development Impact by…</a:t>
            </a:r>
            <a:endParaRPr sz="8800" b="1" dirty="0">
              <a:solidFill>
                <a:srgbClr val="000000"/>
              </a:solidFill>
            </a:endParaRPr>
          </a:p>
        </p:txBody>
      </p:sp>
      <p:sp>
        <p:nvSpPr>
          <p:cNvPr id="1113" name="Google Shape;1113;p37"/>
          <p:cNvSpPr/>
          <p:nvPr/>
        </p:nvSpPr>
        <p:spPr>
          <a:xfrm>
            <a:off x="4021074" y="6668175"/>
            <a:ext cx="16893928" cy="1873098"/>
          </a:xfrm>
          <a:prstGeom prst="rect">
            <a:avLst/>
          </a:prstGeom>
          <a:noFill/>
          <a:ln>
            <a:noFill/>
          </a:ln>
        </p:spPr>
        <p:txBody>
          <a:bodyPr spcFirstLastPara="1" wrap="square" lIns="91426" tIns="91426" rIns="91426" bIns="91426" anchor="ctr" anchorCtr="0">
            <a:noAutofit/>
          </a:bodyPr>
          <a:lstStyle/>
          <a:p>
            <a:endParaRPr sz="700" dirty="0">
              <a:latin typeface="Gill Sans MT" panose="020B0502020104020203" pitchFamily="34" charset="77"/>
            </a:endParaRPr>
          </a:p>
        </p:txBody>
      </p:sp>
      <p:sp>
        <p:nvSpPr>
          <p:cNvPr id="1117" name="Google Shape;1117;p37"/>
          <p:cNvSpPr/>
          <p:nvPr/>
        </p:nvSpPr>
        <p:spPr>
          <a:xfrm>
            <a:off x="4021073" y="8292520"/>
            <a:ext cx="18277490" cy="2026500"/>
          </a:xfrm>
          <a:prstGeom prst="rect">
            <a:avLst/>
          </a:prstGeom>
          <a:noFill/>
          <a:ln>
            <a:noFill/>
          </a:ln>
        </p:spPr>
        <p:txBody>
          <a:bodyPr spcFirstLastPara="1" wrap="square" lIns="91426" tIns="91426" rIns="91426" bIns="91426" anchor="ctr" anchorCtr="0">
            <a:noAutofit/>
          </a:bodyPr>
          <a:lstStyle/>
          <a:p>
            <a:endParaRPr sz="700" dirty="0">
              <a:latin typeface="Gill Sans MT" panose="020B0502020104020203" pitchFamily="34" charset="77"/>
            </a:endParaRPr>
          </a:p>
        </p:txBody>
      </p:sp>
      <p:sp>
        <p:nvSpPr>
          <p:cNvPr id="1121" name="Google Shape;1121;p37"/>
          <p:cNvSpPr/>
          <p:nvPr/>
        </p:nvSpPr>
        <p:spPr>
          <a:xfrm>
            <a:off x="4085553" y="9755906"/>
            <a:ext cx="18277490" cy="2026500"/>
          </a:xfrm>
          <a:prstGeom prst="rect">
            <a:avLst/>
          </a:prstGeom>
          <a:noFill/>
          <a:ln>
            <a:noFill/>
          </a:ln>
        </p:spPr>
        <p:txBody>
          <a:bodyPr spcFirstLastPara="1" wrap="square" lIns="91426" tIns="91426" rIns="91426" bIns="91426" anchor="ctr" anchorCtr="0">
            <a:noAutofit/>
          </a:bodyPr>
          <a:lstStyle/>
          <a:p>
            <a:endParaRPr sz="700" dirty="0">
              <a:latin typeface="Gill Sans MT" panose="020B0502020104020203" pitchFamily="34" charset="77"/>
            </a:endParaRPr>
          </a:p>
        </p:txBody>
      </p:sp>
      <p:cxnSp>
        <p:nvCxnSpPr>
          <p:cNvPr id="3" name="Straight Connector 2">
            <a:extLst>
              <a:ext uri="{FF2B5EF4-FFF2-40B4-BE49-F238E27FC236}">
                <a16:creationId xmlns:a16="http://schemas.microsoft.com/office/drawing/2014/main" id="{480E2CD1-0E4D-6142-AD8F-A4956E53EEA8}"/>
              </a:ext>
            </a:extLst>
          </p:cNvPr>
          <p:cNvCxnSpPr>
            <a:cxnSpLocks/>
          </p:cNvCxnSpPr>
          <p:nvPr/>
        </p:nvCxnSpPr>
        <p:spPr>
          <a:xfrm>
            <a:off x="9143554" y="5239386"/>
            <a:ext cx="0" cy="5607302"/>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93097AB-FF1E-B64E-9887-622BFDEC04B0}"/>
              </a:ext>
            </a:extLst>
          </p:cNvPr>
          <p:cNvCxnSpPr>
            <a:cxnSpLocks/>
          </p:cNvCxnSpPr>
          <p:nvPr/>
        </p:nvCxnSpPr>
        <p:spPr>
          <a:xfrm>
            <a:off x="15171496" y="5239386"/>
            <a:ext cx="0" cy="5727446"/>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CC1CA9CC-49C9-6C4B-BDF2-D6C134DAE86D}"/>
              </a:ext>
            </a:extLst>
          </p:cNvPr>
          <p:cNvGrpSpPr/>
          <p:nvPr/>
        </p:nvGrpSpPr>
        <p:grpSpPr>
          <a:xfrm>
            <a:off x="9884083" y="5239387"/>
            <a:ext cx="4827900" cy="6183907"/>
            <a:chOff x="9884083" y="5239387"/>
            <a:chExt cx="4827900" cy="6183907"/>
          </a:xfrm>
        </p:grpSpPr>
        <p:sp>
          <p:nvSpPr>
            <p:cNvPr id="1118" name="Google Shape;1118;p37"/>
            <p:cNvSpPr txBox="1"/>
            <p:nvPr/>
          </p:nvSpPr>
          <p:spPr>
            <a:xfrm>
              <a:off x="9884083" y="8770401"/>
              <a:ext cx="4827900" cy="2652893"/>
            </a:xfrm>
            <a:prstGeom prst="rect">
              <a:avLst/>
            </a:prstGeom>
            <a:noFill/>
            <a:ln>
              <a:noFill/>
            </a:ln>
          </p:spPr>
          <p:txBody>
            <a:bodyPr spcFirstLastPara="1" wrap="square" lIns="214450" tIns="214450" rIns="214450" bIns="214450" anchor="t" anchorCtr="0">
              <a:noAutofit/>
            </a:bodyPr>
            <a:lstStyle/>
            <a:p>
              <a:pPr algn="ctr">
                <a:buClr>
                  <a:schemeClr val="dk2"/>
                </a:buClr>
                <a:buSzPts val="4400"/>
              </a:pPr>
              <a:r>
                <a:rPr lang="en-US" sz="4400" dirty="0">
                  <a:latin typeface="Gill Sans MT" panose="020B0502020104020203" pitchFamily="34" charset="77"/>
                  <a:ea typeface="PT Sans"/>
                  <a:cs typeface="Gill Sans" panose="020B0502020104020203" pitchFamily="34" charset="-79"/>
                  <a:sym typeface="PT Sans"/>
                </a:rPr>
                <a:t>Addressing norms that drive multiple behaviors.</a:t>
              </a:r>
              <a:endParaRPr sz="700" dirty="0">
                <a:latin typeface="Gill Sans MT" panose="020B0502020104020203" pitchFamily="34" charset="77"/>
                <a:cs typeface="Gill Sans" panose="020B0502020104020203" pitchFamily="34" charset="-79"/>
              </a:endParaRPr>
            </a:p>
          </p:txBody>
        </p:sp>
        <p:sp>
          <p:nvSpPr>
            <p:cNvPr id="27" name="Oval 26">
              <a:extLst>
                <a:ext uri="{FF2B5EF4-FFF2-40B4-BE49-F238E27FC236}">
                  <a16:creationId xmlns:a16="http://schemas.microsoft.com/office/drawing/2014/main" id="{1630A521-84DB-0148-A8D0-81C11C97CB7C}"/>
                </a:ext>
              </a:extLst>
            </p:cNvPr>
            <p:cNvSpPr/>
            <p:nvPr/>
          </p:nvSpPr>
          <p:spPr>
            <a:xfrm>
              <a:off x="10743125" y="5239387"/>
              <a:ext cx="3234850" cy="32348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solidFill>
                  <a:srgbClr val="000000"/>
                </a:solidFill>
                <a:latin typeface="Gill Sans MT" panose="020B0502020104020203" pitchFamily="34" charset="77"/>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44432" y="5269142"/>
              <a:ext cx="2908814" cy="2908814"/>
            </a:xfrm>
            <a:prstGeom prst="rect">
              <a:avLst/>
            </a:prstGeom>
          </p:spPr>
        </p:pic>
      </p:grpSp>
      <p:grpSp>
        <p:nvGrpSpPr>
          <p:cNvPr id="5" name="Group 4">
            <a:extLst>
              <a:ext uri="{FF2B5EF4-FFF2-40B4-BE49-F238E27FC236}">
                <a16:creationId xmlns:a16="http://schemas.microsoft.com/office/drawing/2014/main" id="{1385B1ED-AA6B-CA44-A94C-867D2C7ACF63}"/>
              </a:ext>
            </a:extLst>
          </p:cNvPr>
          <p:cNvGrpSpPr/>
          <p:nvPr/>
        </p:nvGrpSpPr>
        <p:grpSpPr>
          <a:xfrm>
            <a:off x="1833878" y="5239387"/>
            <a:ext cx="6911783" cy="6355019"/>
            <a:chOff x="1833878" y="5239387"/>
            <a:chExt cx="6911783" cy="6355019"/>
          </a:xfrm>
        </p:grpSpPr>
        <p:sp>
          <p:nvSpPr>
            <p:cNvPr id="1114" name="Google Shape;1114;p37"/>
            <p:cNvSpPr txBox="1"/>
            <p:nvPr/>
          </p:nvSpPr>
          <p:spPr>
            <a:xfrm>
              <a:off x="1833878" y="8711017"/>
              <a:ext cx="6911783" cy="2883389"/>
            </a:xfrm>
            <a:prstGeom prst="rect">
              <a:avLst/>
            </a:prstGeom>
            <a:noFill/>
            <a:ln>
              <a:noFill/>
            </a:ln>
          </p:spPr>
          <p:txBody>
            <a:bodyPr spcFirstLastPara="1" wrap="square" lIns="214450" tIns="214450" rIns="214450" bIns="214450" anchor="t" anchorCtr="0">
              <a:noAutofit/>
            </a:bodyPr>
            <a:lstStyle/>
            <a:p>
              <a:pPr algn="ctr">
                <a:buClr>
                  <a:schemeClr val="dk2"/>
                </a:buClr>
                <a:buSzPts val="4400"/>
              </a:pPr>
              <a:r>
                <a:rPr lang="en-US" sz="4400" dirty="0">
                  <a:latin typeface="Gill Sans MT" panose="020B0502020104020203" pitchFamily="34" charset="77"/>
                  <a:ea typeface="PT Sans"/>
                  <a:cs typeface="Gill Sans" panose="020B0502020104020203" pitchFamily="34" charset="-79"/>
                  <a:sym typeface="PT Sans"/>
                </a:rPr>
                <a:t>Creating an environment that sustains and spreads behavior change over time.</a:t>
              </a:r>
              <a:endParaRPr sz="700" dirty="0">
                <a:latin typeface="Gill Sans MT" panose="020B0502020104020203" pitchFamily="34" charset="77"/>
                <a:cs typeface="Gill Sans" panose="020B0502020104020203" pitchFamily="34" charset="-79"/>
              </a:endParaRPr>
            </a:p>
          </p:txBody>
        </p:sp>
        <p:sp>
          <p:nvSpPr>
            <p:cNvPr id="32" name="Oval 31">
              <a:extLst>
                <a:ext uri="{FF2B5EF4-FFF2-40B4-BE49-F238E27FC236}">
                  <a16:creationId xmlns:a16="http://schemas.microsoft.com/office/drawing/2014/main" id="{16AE9C2E-0625-E140-AFE0-82CA91FAD053}"/>
                </a:ext>
              </a:extLst>
            </p:cNvPr>
            <p:cNvSpPr/>
            <p:nvPr/>
          </p:nvSpPr>
          <p:spPr>
            <a:xfrm>
              <a:off x="3884793" y="5239387"/>
              <a:ext cx="3234850" cy="32348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20" name="TextBox 19">
              <a:extLst>
                <a:ext uri="{FF2B5EF4-FFF2-40B4-BE49-F238E27FC236}">
                  <a16:creationId xmlns:a16="http://schemas.microsoft.com/office/drawing/2014/main" id="{C14F7BFB-DFEF-3444-B40C-7F76CC0AF11F}"/>
                </a:ext>
              </a:extLst>
            </p:cNvPr>
            <p:cNvSpPr txBox="1"/>
            <p:nvPr/>
          </p:nvSpPr>
          <p:spPr>
            <a:xfrm>
              <a:off x="5085949" y="5871356"/>
              <a:ext cx="184731" cy="1446550"/>
            </a:xfrm>
            <a:prstGeom prst="rect">
              <a:avLst/>
            </a:prstGeom>
            <a:noFill/>
          </p:spPr>
          <p:txBody>
            <a:bodyPr wrap="none" rtlCol="0">
              <a:noAutofit/>
            </a:bodyPr>
            <a:lstStyle/>
            <a:p>
              <a:endParaRPr lang="en-US" sz="8800" dirty="0">
                <a:solidFill>
                  <a:srgbClr val="FFFFFF"/>
                </a:solidFill>
              </a:endParaRPr>
            </a:p>
          </p:txBody>
        </p:sp>
      </p:grpSp>
      <p:grpSp>
        <p:nvGrpSpPr>
          <p:cNvPr id="7" name="Group 6">
            <a:extLst>
              <a:ext uri="{FF2B5EF4-FFF2-40B4-BE49-F238E27FC236}">
                <a16:creationId xmlns:a16="http://schemas.microsoft.com/office/drawing/2014/main" id="{75A18921-7FA3-4B46-B71E-FE704394D559}"/>
              </a:ext>
            </a:extLst>
          </p:cNvPr>
          <p:cNvGrpSpPr/>
          <p:nvPr/>
        </p:nvGrpSpPr>
        <p:grpSpPr>
          <a:xfrm>
            <a:off x="15927743" y="5239387"/>
            <a:ext cx="7156598" cy="6124522"/>
            <a:chOff x="15927743" y="5239387"/>
            <a:chExt cx="7156598" cy="6124522"/>
          </a:xfrm>
        </p:grpSpPr>
        <p:sp>
          <p:nvSpPr>
            <p:cNvPr id="1122" name="Google Shape;1122;p37"/>
            <p:cNvSpPr txBox="1"/>
            <p:nvPr/>
          </p:nvSpPr>
          <p:spPr>
            <a:xfrm>
              <a:off x="15927743" y="8711016"/>
              <a:ext cx="7156598" cy="2652893"/>
            </a:xfrm>
            <a:prstGeom prst="rect">
              <a:avLst/>
            </a:prstGeom>
            <a:noFill/>
            <a:ln>
              <a:noFill/>
            </a:ln>
          </p:spPr>
          <p:txBody>
            <a:bodyPr spcFirstLastPara="1" wrap="square" lIns="214450" tIns="214450" rIns="214450" bIns="214450" anchor="t" anchorCtr="0">
              <a:noAutofit/>
            </a:bodyPr>
            <a:lstStyle/>
            <a:p>
              <a:pPr algn="ctr">
                <a:buClr>
                  <a:schemeClr val="dk2"/>
                </a:buClr>
                <a:buSzPts val="4400"/>
              </a:pPr>
              <a:r>
                <a:rPr lang="en-US" sz="4400" dirty="0">
                  <a:latin typeface="Gill Sans MT" panose="020B0502020104020203" pitchFamily="34" charset="77"/>
                  <a:ea typeface="PT Sans"/>
                  <a:cs typeface="Gill Sans" panose="020B0502020104020203" pitchFamily="34" charset="-79"/>
                  <a:sym typeface="PT Sans"/>
                </a:rPr>
                <a:t>Providing a common avenue of collaboration for projects across sectors/divisions.</a:t>
              </a:r>
              <a:endParaRPr sz="700" dirty="0">
                <a:latin typeface="Gill Sans MT" panose="020B0502020104020203" pitchFamily="34" charset="77"/>
                <a:cs typeface="Gill Sans" panose="020B0502020104020203" pitchFamily="34" charset="-79"/>
              </a:endParaRPr>
            </a:p>
          </p:txBody>
        </p:sp>
        <p:sp>
          <p:nvSpPr>
            <p:cNvPr id="30" name="Oval 29">
              <a:extLst>
                <a:ext uri="{FF2B5EF4-FFF2-40B4-BE49-F238E27FC236}">
                  <a16:creationId xmlns:a16="http://schemas.microsoft.com/office/drawing/2014/main" id="{4A265309-FDBF-D848-9885-06131FE8C9D9}"/>
                </a:ext>
              </a:extLst>
            </p:cNvPr>
            <p:cNvSpPr/>
            <p:nvPr/>
          </p:nvSpPr>
          <p:spPr>
            <a:xfrm>
              <a:off x="17905593" y="5239387"/>
              <a:ext cx="3234850" cy="32348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solidFill>
                  <a:srgbClr val="000000"/>
                </a:solidFill>
                <a:latin typeface="Gill Sans MT" panose="020B0502020104020203" pitchFamily="34" charset="77"/>
              </a:endParaRPr>
            </a:p>
          </p:txBody>
        </p:sp>
        <p:pic>
          <p:nvPicPr>
            <p:cNvPr id="2" name="Picture 1">
              <a:extLst>
                <a:ext uri="{FF2B5EF4-FFF2-40B4-BE49-F238E27FC236}">
                  <a16:creationId xmlns:a16="http://schemas.microsoft.com/office/drawing/2014/main" id="{8361C3CC-3D8E-1142-9ABD-ABC71E1CF200}"/>
                </a:ext>
              </a:extLst>
            </p:cNvPr>
            <p:cNvPicPr>
              <a:picLocks/>
            </p:cNvPicPr>
            <p:nvPr/>
          </p:nvPicPr>
          <p:blipFill>
            <a:blip r:embed="rId5"/>
            <a:srcRect/>
            <a:stretch/>
          </p:blipFill>
          <p:spPr>
            <a:xfrm>
              <a:off x="18385882" y="5890393"/>
              <a:ext cx="2240319" cy="2036654"/>
            </a:xfrm>
            <a:prstGeom prst="rect">
              <a:avLst/>
            </a:prstGeom>
          </p:spPr>
        </p:pic>
      </p:grpSp>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533405" y="5723161"/>
            <a:ext cx="2110199" cy="2110199"/>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971"/>
        <p:cNvGrpSpPr/>
        <p:nvPr/>
      </p:nvGrpSpPr>
      <p:grpSpPr>
        <a:xfrm>
          <a:off x="0" y="0"/>
          <a:ext cx="0" cy="0"/>
          <a:chOff x="0" y="0"/>
          <a:chExt cx="0" cy="0"/>
        </a:xfrm>
      </p:grpSpPr>
      <p:sp>
        <p:nvSpPr>
          <p:cNvPr id="2" name="Rectangle 1">
            <a:extLst>
              <a:ext uri="{FF2B5EF4-FFF2-40B4-BE49-F238E27FC236}">
                <a16:creationId xmlns:a16="http://schemas.microsoft.com/office/drawing/2014/main" id="{C70ACCD7-0856-854C-855E-CFE8D723D1DC}"/>
              </a:ext>
            </a:extLst>
          </p:cNvPr>
          <p:cNvSpPr/>
          <p:nvPr/>
        </p:nvSpPr>
        <p:spPr>
          <a:xfrm>
            <a:off x="11337796" y="3006244"/>
            <a:ext cx="10596242" cy="4524315"/>
          </a:xfrm>
          <a:prstGeom prst="rect">
            <a:avLst/>
          </a:prstGeom>
        </p:spPr>
        <p:txBody>
          <a:bodyPr wrap="square">
            <a:noAutofit/>
          </a:bodyPr>
          <a:lstStyle/>
          <a:p>
            <a:r>
              <a:rPr lang="en-US" sz="9600" b="1" dirty="0">
                <a:solidFill>
                  <a:srgbClr val="FFFFFF"/>
                </a:solidFill>
                <a:latin typeface="Gill Sans MT" panose="020B0502020104020203" pitchFamily="34" charset="77"/>
                <a:cs typeface="Gill Sans" panose="020B0502020104020203" pitchFamily="34" charset="-79"/>
              </a:rPr>
              <a:t>TÉKPONON JIKUAGOU CASE STUDY</a:t>
            </a:r>
          </a:p>
        </p:txBody>
      </p:sp>
      <p:cxnSp>
        <p:nvCxnSpPr>
          <p:cNvPr id="12" name="Straight Connector 11">
            <a:extLst>
              <a:ext uri="{FF2B5EF4-FFF2-40B4-BE49-F238E27FC236}">
                <a16:creationId xmlns:a16="http://schemas.microsoft.com/office/drawing/2014/main" id="{E8DF89E1-F25E-DF4E-9A7C-4D54689B609B}"/>
              </a:ext>
            </a:extLst>
          </p:cNvPr>
          <p:cNvCxnSpPr>
            <a:cxnSpLocks/>
          </p:cNvCxnSpPr>
          <p:nvPr/>
        </p:nvCxnSpPr>
        <p:spPr>
          <a:xfrm>
            <a:off x="11337796" y="7933900"/>
            <a:ext cx="9860628" cy="0"/>
          </a:xfrm>
          <a:prstGeom prst="line">
            <a:avLst/>
          </a:prstGeom>
          <a:ln w="139700">
            <a:solidFill>
              <a:srgbClr val="FFFFFF"/>
            </a:solidFill>
          </a:ln>
        </p:spPr>
        <p:style>
          <a:lnRef idx="1">
            <a:schemeClr val="accent1"/>
          </a:lnRef>
          <a:fillRef idx="0">
            <a:schemeClr val="accent1"/>
          </a:fillRef>
          <a:effectRef idx="0">
            <a:schemeClr val="accent1"/>
          </a:effectRef>
          <a:fontRef idx="minor">
            <a:schemeClr val="tx1"/>
          </a:fontRef>
        </p:style>
      </p:cxnSp>
      <p:pic>
        <p:nvPicPr>
          <p:cNvPr id="7" name="Picture Placeholder 6">
            <a:extLst>
              <a:ext uri="{FF2B5EF4-FFF2-40B4-BE49-F238E27FC236}">
                <a16:creationId xmlns:a16="http://schemas.microsoft.com/office/drawing/2014/main" id="{3150EBDA-8296-AE4E-A988-E81CAD81613C}"/>
              </a:ext>
            </a:extLst>
          </p:cNvPr>
          <p:cNvPicPr>
            <a:picLocks noGrp="1" noChangeAspect="1"/>
          </p:cNvPicPr>
          <p:nvPr>
            <p:ph type="pic" sz="quarter" idx="10"/>
          </p:nvPr>
        </p:nvPicPr>
        <p:blipFill>
          <a:blip r:embed="rId4"/>
          <a:srcRect l="12494" r="12494"/>
          <a:stretch>
            <a:fillRect/>
          </a:stretch>
        </p:blipFill>
        <p:spPr/>
      </p:pic>
      <p:pic>
        <p:nvPicPr>
          <p:cNvPr id="13" name="Picture 12">
            <a:extLst>
              <a:ext uri="{FF2B5EF4-FFF2-40B4-BE49-F238E27FC236}">
                <a16:creationId xmlns:a16="http://schemas.microsoft.com/office/drawing/2014/main" id="{F316F8E3-508B-F440-8711-80FA660D4F80}"/>
              </a:ext>
            </a:extLst>
          </p:cNvPr>
          <p:cNvPicPr>
            <a:picLocks noChangeAspect="1"/>
          </p:cNvPicPr>
          <p:nvPr/>
        </p:nvPicPr>
        <p:blipFill>
          <a:blip r:embed="rId5"/>
          <a:stretch>
            <a:fillRect/>
          </a:stretch>
        </p:blipFill>
        <p:spPr>
          <a:xfrm>
            <a:off x="11002547" y="8337242"/>
            <a:ext cx="3763696" cy="1439614"/>
          </a:xfrm>
          <a:prstGeom prst="rect">
            <a:avLst/>
          </a:prstGeom>
        </p:spPr>
      </p:pic>
      <p:pic>
        <p:nvPicPr>
          <p:cNvPr id="6" name="Picture 5">
            <a:extLst>
              <a:ext uri="{FF2B5EF4-FFF2-40B4-BE49-F238E27FC236}">
                <a16:creationId xmlns:a16="http://schemas.microsoft.com/office/drawing/2014/main" id="{E4FA1B7C-4746-C74D-A46E-FD566C531D44}"/>
              </a:ext>
            </a:extLst>
          </p:cNvPr>
          <p:cNvPicPr>
            <a:picLocks noChangeAspect="1"/>
          </p:cNvPicPr>
          <p:nvPr/>
        </p:nvPicPr>
        <p:blipFill>
          <a:blip r:embed="rId6"/>
          <a:stretch>
            <a:fillRect/>
          </a:stretch>
        </p:blipFill>
        <p:spPr>
          <a:xfrm>
            <a:off x="18346791" y="8503433"/>
            <a:ext cx="4148910" cy="955876"/>
          </a:xfrm>
          <a:prstGeom prst="rect">
            <a:avLst/>
          </a:prstGeom>
        </p:spPr>
      </p:pic>
      <p:pic>
        <p:nvPicPr>
          <p:cNvPr id="11" name="Picture 10">
            <a:extLst>
              <a:ext uri="{FF2B5EF4-FFF2-40B4-BE49-F238E27FC236}">
                <a16:creationId xmlns:a16="http://schemas.microsoft.com/office/drawing/2014/main" id="{754EDB24-FE47-5049-8313-6347A7AFE7A2}"/>
              </a:ext>
            </a:extLst>
          </p:cNvPr>
          <p:cNvPicPr>
            <a:picLocks noChangeAspect="1"/>
          </p:cNvPicPr>
          <p:nvPr/>
        </p:nvPicPr>
        <p:blipFill>
          <a:blip r:embed="rId7"/>
          <a:stretch>
            <a:fillRect/>
          </a:stretch>
        </p:blipFill>
        <p:spPr>
          <a:xfrm>
            <a:off x="14883401" y="8467209"/>
            <a:ext cx="2985430" cy="1179680"/>
          </a:xfrm>
          <a:prstGeom prst="rect">
            <a:avLst/>
          </a:prstGeom>
        </p:spPr>
      </p:pic>
      <p:sp>
        <p:nvSpPr>
          <p:cNvPr id="8" name="TextBox 7">
            <a:extLst>
              <a:ext uri="{FF2B5EF4-FFF2-40B4-BE49-F238E27FC236}">
                <a16:creationId xmlns:a16="http://schemas.microsoft.com/office/drawing/2014/main" id="{2D04FDDF-F284-094D-94F7-86408CA60B23}"/>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Institute for Reproductive Health</a:t>
            </a:r>
          </a:p>
        </p:txBody>
      </p:sp>
    </p:spTree>
    <p:custDataLst>
      <p:tags r:id="rId1"/>
    </p:custDataLst>
    <p:extLst>
      <p:ext uri="{BB962C8B-B14F-4D97-AF65-F5344CB8AC3E}">
        <p14:creationId xmlns:p14="http://schemas.microsoft.com/office/powerpoint/2010/main" val="3629088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26"/>
        <p:cNvGrpSpPr/>
        <p:nvPr/>
      </p:nvGrpSpPr>
      <p:grpSpPr>
        <a:xfrm>
          <a:off x="0" y="0"/>
          <a:ext cx="0" cy="0"/>
          <a:chOff x="0" y="0"/>
          <a:chExt cx="0" cy="0"/>
        </a:xfrm>
      </p:grpSpPr>
      <p:sp>
        <p:nvSpPr>
          <p:cNvPr id="2" name="Title 1">
            <a:extLst>
              <a:ext uri="{FF2B5EF4-FFF2-40B4-BE49-F238E27FC236}">
                <a16:creationId xmlns:a16="http://schemas.microsoft.com/office/drawing/2014/main" id="{69921E03-FF4F-C344-8C03-5EFA7BF01056}"/>
              </a:ext>
            </a:extLst>
          </p:cNvPr>
          <p:cNvSpPr>
            <a:spLocks noGrp="1"/>
          </p:cNvSpPr>
          <p:nvPr>
            <p:ph type="title"/>
          </p:nvPr>
        </p:nvSpPr>
        <p:spPr>
          <a:xfrm>
            <a:off x="7349281" y="2474960"/>
            <a:ext cx="15295613" cy="2176836"/>
          </a:xfrm>
        </p:spPr>
        <p:txBody>
          <a:bodyPr/>
          <a:lstStyle/>
          <a:p>
            <a:pPr algn="l"/>
            <a:r>
              <a:rPr lang="en-US" sz="9600" b="1" dirty="0">
                <a:solidFill>
                  <a:srgbClr val="000000"/>
                </a:solidFill>
              </a:rPr>
              <a:t>TJ Overview</a:t>
            </a:r>
          </a:p>
        </p:txBody>
      </p:sp>
      <p:sp>
        <p:nvSpPr>
          <p:cNvPr id="11" name="Text Placeholder 4">
            <a:extLst>
              <a:ext uri="{FF2B5EF4-FFF2-40B4-BE49-F238E27FC236}">
                <a16:creationId xmlns:a16="http://schemas.microsoft.com/office/drawing/2014/main" id="{BE46BFC4-0382-6649-A233-9929DBA0F6EF}"/>
              </a:ext>
            </a:extLst>
          </p:cNvPr>
          <p:cNvSpPr>
            <a:spLocks noGrp="1"/>
          </p:cNvSpPr>
          <p:nvPr>
            <p:ph type="body" idx="1"/>
          </p:nvPr>
        </p:nvSpPr>
        <p:spPr>
          <a:xfrm>
            <a:off x="7349860" y="4713969"/>
            <a:ext cx="15295034" cy="5967412"/>
          </a:xfrm>
        </p:spPr>
        <p:txBody>
          <a:bodyPr>
            <a:noAutofit/>
          </a:bodyPr>
          <a:lstStyle/>
          <a:p>
            <a:pPr marL="476250" indent="-476250" algn="l">
              <a:lnSpc>
                <a:spcPct val="90000"/>
              </a:lnSpc>
              <a:spcAft>
                <a:spcPts val="2400"/>
              </a:spcAft>
              <a:buClr>
                <a:srgbClr val="515257"/>
              </a:buClr>
              <a:buSzPts val="4000"/>
              <a:buFont typeface="Arial"/>
              <a:buChar char="•"/>
            </a:pPr>
            <a:r>
              <a:rPr lang="en-US" sz="4800" b="1" dirty="0">
                <a:solidFill>
                  <a:srgbClr val="000000"/>
                </a:solidFill>
              </a:rPr>
              <a:t>Location: </a:t>
            </a:r>
            <a:r>
              <a:rPr lang="en-US" sz="4800" dirty="0">
                <a:solidFill>
                  <a:srgbClr val="000000"/>
                </a:solidFill>
              </a:rPr>
              <a:t>Benin.</a:t>
            </a:r>
          </a:p>
          <a:p>
            <a:pPr indent="-457200" algn="l">
              <a:lnSpc>
                <a:spcPct val="90000"/>
              </a:lnSpc>
              <a:spcBef>
                <a:spcPts val="1200"/>
              </a:spcBef>
              <a:spcAft>
                <a:spcPts val="2400"/>
              </a:spcAft>
              <a:buClr>
                <a:srgbClr val="515257"/>
              </a:buClr>
              <a:buSzPts val="4000"/>
              <a:buFont typeface="Arial"/>
              <a:buChar char="•"/>
            </a:pPr>
            <a:r>
              <a:rPr lang="en-US" sz="4800" b="1" dirty="0">
                <a:solidFill>
                  <a:srgbClr val="000000"/>
                </a:solidFill>
              </a:rPr>
              <a:t>Aim: </a:t>
            </a:r>
            <a:r>
              <a:rPr lang="en-US" sz="4800" dirty="0">
                <a:solidFill>
                  <a:srgbClr val="000000"/>
                </a:solidFill>
              </a:rPr>
              <a:t>Address low rates of uptake of modern family planning methods. </a:t>
            </a:r>
          </a:p>
          <a:p>
            <a:pPr indent="-457200" algn="l">
              <a:lnSpc>
                <a:spcPct val="90000"/>
              </a:lnSpc>
              <a:spcBef>
                <a:spcPts val="1200"/>
              </a:spcBef>
              <a:spcAft>
                <a:spcPts val="2400"/>
              </a:spcAft>
              <a:buClr>
                <a:srgbClr val="515257"/>
              </a:buClr>
              <a:buSzPts val="4000"/>
              <a:buFont typeface="Arial"/>
              <a:buChar char="•"/>
            </a:pPr>
            <a:r>
              <a:rPr lang="en-US" sz="4800" b="1" dirty="0">
                <a:solidFill>
                  <a:srgbClr val="000000"/>
                </a:solidFill>
              </a:rPr>
              <a:t>Norms focus: </a:t>
            </a:r>
            <a:r>
              <a:rPr lang="en-US" sz="4800" dirty="0">
                <a:solidFill>
                  <a:srgbClr val="000000"/>
                </a:solidFill>
              </a:rPr>
              <a:t>Reduce normative barriers by breaking communication taboos and shift reproductive health-related gender roles.</a:t>
            </a:r>
          </a:p>
          <a:p>
            <a:pPr indent="-457200" algn="l">
              <a:lnSpc>
                <a:spcPct val="90000"/>
              </a:lnSpc>
              <a:spcBef>
                <a:spcPts val="1200"/>
              </a:spcBef>
              <a:spcAft>
                <a:spcPts val="2400"/>
              </a:spcAft>
              <a:buClr>
                <a:srgbClr val="515257"/>
              </a:buClr>
              <a:buSzPts val="4000"/>
              <a:buFont typeface="Arial"/>
              <a:buChar char="•"/>
            </a:pPr>
            <a:r>
              <a:rPr lang="en-US" sz="4800" b="1" dirty="0">
                <a:solidFill>
                  <a:srgbClr val="000000"/>
                </a:solidFill>
              </a:rPr>
              <a:t>Value add: </a:t>
            </a:r>
            <a:r>
              <a:rPr lang="en-US" sz="4800" dirty="0">
                <a:solidFill>
                  <a:srgbClr val="000000"/>
                </a:solidFill>
              </a:rPr>
              <a:t>TJ’s integration into non-family planning projects had cross-sectoral benefits. </a:t>
            </a:r>
          </a:p>
        </p:txBody>
      </p:sp>
      <p:pic>
        <p:nvPicPr>
          <p:cNvPr id="7" name="Picture Placeholder 6">
            <a:extLst>
              <a:ext uri="{FF2B5EF4-FFF2-40B4-BE49-F238E27FC236}">
                <a16:creationId xmlns:a16="http://schemas.microsoft.com/office/drawing/2014/main" id="{070A9EE9-FBD9-CF48-8C8D-87AAE2B953D1}"/>
              </a:ext>
            </a:extLst>
          </p:cNvPr>
          <p:cNvPicPr>
            <a:picLocks noGrp="1" noChangeAspect="1"/>
          </p:cNvPicPr>
          <p:nvPr>
            <p:ph type="pic" sz="quarter" idx="10"/>
          </p:nvPr>
        </p:nvPicPr>
        <p:blipFill rotWithShape="1">
          <a:blip r:embed="rId4"/>
          <a:srcRect l="27833" r="-2845"/>
          <a:stretch/>
        </p:blipFill>
        <p:spPr>
          <a:xfrm flipH="1">
            <a:off x="-3058370" y="2227264"/>
            <a:ext cx="9263064" cy="9261476"/>
          </a:xfrm>
        </p:spPr>
      </p:pic>
      <p:sp>
        <p:nvSpPr>
          <p:cNvPr id="6" name="TextBox 5">
            <a:extLst>
              <a:ext uri="{FF2B5EF4-FFF2-40B4-BE49-F238E27FC236}">
                <a16:creationId xmlns:a16="http://schemas.microsoft.com/office/drawing/2014/main" id="{7F99C030-DA1C-604E-ADD2-A895A053BEB7}"/>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Institute for Reproductive Health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6" name="Text Placeholder 4">
            <a:extLst>
              <a:ext uri="{FF2B5EF4-FFF2-40B4-BE49-F238E27FC236}">
                <a16:creationId xmlns:a16="http://schemas.microsoft.com/office/drawing/2014/main" id="{8637CA0D-2CD1-384F-B2E6-6E0241406D52}"/>
              </a:ext>
            </a:extLst>
          </p:cNvPr>
          <p:cNvSpPr>
            <a:spLocks noGrp="1"/>
          </p:cNvSpPr>
          <p:nvPr>
            <p:ph type="body" idx="1"/>
          </p:nvPr>
        </p:nvSpPr>
        <p:spPr>
          <a:xfrm>
            <a:off x="7349281" y="4646159"/>
            <a:ext cx="15515213" cy="8443714"/>
          </a:xfrm>
        </p:spPr>
        <p:txBody>
          <a:bodyPr>
            <a:noAutofit/>
          </a:bodyPr>
          <a:lstStyle/>
          <a:p>
            <a:pPr marL="0" indent="0" algn="l">
              <a:spcAft>
                <a:spcPts val="2400"/>
              </a:spcAft>
              <a:buClr>
                <a:srgbClr val="515257"/>
              </a:buClr>
              <a:buSzPts val="4000"/>
              <a:buNone/>
            </a:pPr>
            <a:r>
              <a:rPr lang="en-US" sz="4800" dirty="0">
                <a:solidFill>
                  <a:srgbClr val="000000"/>
                </a:solidFill>
              </a:rPr>
              <a:t>Leveraging social connections to decrease gender and other socio-normative barriers to act on unmet need.</a:t>
            </a:r>
          </a:p>
          <a:p>
            <a:pPr marL="0" indent="0" algn="l">
              <a:spcAft>
                <a:spcPts val="2400"/>
              </a:spcAft>
              <a:buClr>
                <a:srgbClr val="515257"/>
              </a:buClr>
              <a:buSzPts val="4000"/>
              <a:buNone/>
            </a:pPr>
            <a:r>
              <a:rPr lang="en-US" sz="4800" b="1" dirty="0">
                <a:solidFill>
                  <a:srgbClr val="000000"/>
                </a:solidFill>
              </a:rPr>
              <a:t>Intervention Components:</a:t>
            </a:r>
          </a:p>
          <a:p>
            <a:pPr marL="971550" lvl="1" indent="-514350" algn="l">
              <a:spcAft>
                <a:spcPts val="2400"/>
              </a:spcAft>
              <a:buSzPts val="4000"/>
              <a:buFont typeface="Gill Sans"/>
              <a:buAutoNum type="arabicPeriod"/>
            </a:pPr>
            <a:r>
              <a:rPr lang="en-US" sz="4800" dirty="0">
                <a:solidFill>
                  <a:srgbClr val="000000"/>
                </a:solidFill>
                <a:latin typeface="Gill Sans MT" panose="020B0502020104020203" pitchFamily="34" charset="77"/>
              </a:rPr>
              <a:t>Engage communities in social mapping.</a:t>
            </a:r>
          </a:p>
          <a:p>
            <a:pPr marL="971550" lvl="1" indent="-514350" algn="l">
              <a:spcAft>
                <a:spcPts val="2400"/>
              </a:spcAft>
              <a:buSzPts val="4000"/>
              <a:buFont typeface="Gill Sans"/>
              <a:buAutoNum type="arabicPeriod"/>
            </a:pPr>
            <a:r>
              <a:rPr lang="en-US" sz="4800" dirty="0">
                <a:solidFill>
                  <a:srgbClr val="000000"/>
                </a:solidFill>
                <a:latin typeface="Gill Sans MT" panose="020B0502020104020203" pitchFamily="34" charset="77"/>
              </a:rPr>
              <a:t>Support influential groups in critical dialogue.</a:t>
            </a:r>
          </a:p>
          <a:p>
            <a:pPr marL="971550" lvl="1" indent="-514350" algn="l">
              <a:spcAft>
                <a:spcPts val="2400"/>
              </a:spcAft>
              <a:buSzPts val="4000"/>
              <a:buFont typeface="Gill Sans"/>
              <a:buAutoNum type="arabicPeriod"/>
            </a:pPr>
            <a:r>
              <a:rPr lang="en-US" sz="4800" dirty="0">
                <a:solidFill>
                  <a:srgbClr val="000000"/>
                </a:solidFill>
                <a:latin typeface="Gill Sans MT" panose="020B0502020104020203" pitchFamily="34" charset="77"/>
              </a:rPr>
              <a:t>Encourage influential individuals to act.</a:t>
            </a:r>
          </a:p>
          <a:p>
            <a:pPr marL="971550" lvl="1" indent="-514350" algn="l">
              <a:spcAft>
                <a:spcPts val="2400"/>
              </a:spcAft>
              <a:buSzPts val="4000"/>
              <a:buFont typeface="Gill Sans"/>
              <a:buAutoNum type="arabicPeriod"/>
            </a:pPr>
            <a:r>
              <a:rPr lang="en-US" sz="4800" dirty="0">
                <a:solidFill>
                  <a:srgbClr val="000000"/>
                </a:solidFill>
                <a:latin typeface="Gill Sans MT" panose="020B0502020104020203" pitchFamily="34" charset="77"/>
              </a:rPr>
              <a:t>Link family planning providers with influential groups.</a:t>
            </a:r>
          </a:p>
          <a:p>
            <a:pPr marL="971550" lvl="1" indent="-514350" algn="l">
              <a:spcAft>
                <a:spcPts val="2400"/>
              </a:spcAft>
              <a:buSzPts val="4000"/>
              <a:buFont typeface="Gill Sans"/>
              <a:buAutoNum type="arabicPeriod"/>
            </a:pPr>
            <a:r>
              <a:rPr lang="en-US" sz="4800" dirty="0">
                <a:solidFill>
                  <a:srgbClr val="000000"/>
                </a:solidFill>
                <a:latin typeface="Gill Sans MT" panose="020B0502020104020203" pitchFamily="34" charset="77"/>
              </a:rPr>
              <a:t>Use radio to expand reach and build an enabling environment.</a:t>
            </a:r>
          </a:p>
        </p:txBody>
      </p:sp>
      <p:sp>
        <p:nvSpPr>
          <p:cNvPr id="19" name="TextBox 18">
            <a:extLst>
              <a:ext uri="{FF2B5EF4-FFF2-40B4-BE49-F238E27FC236}">
                <a16:creationId xmlns:a16="http://schemas.microsoft.com/office/drawing/2014/main" id="{E2118E42-B00B-9543-8F69-5C09A0547D6C}"/>
              </a:ext>
            </a:extLst>
          </p:cNvPr>
          <p:cNvSpPr txBox="1"/>
          <p:nvPr/>
        </p:nvSpPr>
        <p:spPr>
          <a:xfrm>
            <a:off x="914691" y="11171238"/>
            <a:ext cx="2024913" cy="400110"/>
          </a:xfrm>
          <a:prstGeom prst="rect">
            <a:avLst/>
          </a:prstGeom>
          <a:noFill/>
        </p:spPr>
        <p:txBody>
          <a:bodyPr wrap="none" rtlCol="0">
            <a:spAutoFit/>
          </a:bodyPr>
          <a:lstStyle/>
          <a:p>
            <a:r>
              <a:rPr lang="en-US" sz="2000" dirty="0">
                <a:solidFill>
                  <a:srgbClr val="FFFFFF"/>
                </a:solidFill>
                <a:latin typeface="Gill Sans MT" panose="020B0502020104020203" pitchFamily="34" charset="77"/>
                <a:cs typeface="Gill Sans Light" panose="020B0302020104020203" pitchFamily="34" charset="-79"/>
              </a:rPr>
              <a:t>Photo credit: IRH</a:t>
            </a:r>
          </a:p>
        </p:txBody>
      </p:sp>
      <p:sp>
        <p:nvSpPr>
          <p:cNvPr id="17" name="Title 1">
            <a:extLst>
              <a:ext uri="{FF2B5EF4-FFF2-40B4-BE49-F238E27FC236}">
                <a16:creationId xmlns:a16="http://schemas.microsoft.com/office/drawing/2014/main" id="{3A8041DC-D601-9F4B-B09E-41ADD55D975E}"/>
              </a:ext>
            </a:extLst>
          </p:cNvPr>
          <p:cNvSpPr>
            <a:spLocks noGrp="1"/>
          </p:cNvSpPr>
          <p:nvPr>
            <p:ph type="title"/>
          </p:nvPr>
        </p:nvSpPr>
        <p:spPr>
          <a:xfrm>
            <a:off x="7349281" y="2469323"/>
            <a:ext cx="15295613" cy="2176836"/>
          </a:xfrm>
        </p:spPr>
        <p:txBody>
          <a:bodyPr/>
          <a:lstStyle/>
          <a:p>
            <a:pPr algn="l"/>
            <a:r>
              <a:rPr lang="en-US" sz="9600" b="1" dirty="0">
                <a:solidFill>
                  <a:srgbClr val="000000"/>
                </a:solidFill>
              </a:rPr>
              <a:t>TJ Approaches </a:t>
            </a:r>
          </a:p>
        </p:txBody>
      </p:sp>
      <p:pic>
        <p:nvPicPr>
          <p:cNvPr id="5" name="Picture Placeholder 4">
            <a:extLst>
              <a:ext uri="{FF2B5EF4-FFF2-40B4-BE49-F238E27FC236}">
                <a16:creationId xmlns:a16="http://schemas.microsoft.com/office/drawing/2014/main" id="{88B6D2F8-030B-5B47-9449-533F68C36A75}"/>
              </a:ext>
            </a:extLst>
          </p:cNvPr>
          <p:cNvPicPr>
            <a:picLocks noGrp="1" noChangeAspect="1"/>
          </p:cNvPicPr>
          <p:nvPr>
            <p:ph type="pic" sz="quarter" idx="10"/>
          </p:nvPr>
        </p:nvPicPr>
        <p:blipFill rotWithShape="1">
          <a:blip r:embed="rId4"/>
          <a:srcRect l="34444" t="-539" r="-9456" b="539"/>
          <a:stretch/>
        </p:blipFill>
        <p:spPr>
          <a:xfrm flipH="1">
            <a:off x="-3058370" y="2227264"/>
            <a:ext cx="9263064" cy="9261476"/>
          </a:xfrm>
        </p:spPr>
      </p:pic>
      <p:sp>
        <p:nvSpPr>
          <p:cNvPr id="6" name="TextBox 5">
            <a:extLst>
              <a:ext uri="{FF2B5EF4-FFF2-40B4-BE49-F238E27FC236}">
                <a16:creationId xmlns:a16="http://schemas.microsoft.com/office/drawing/2014/main" id="{E9920F9B-0AC2-CC4C-8977-9815C3658DA9}"/>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Institute for Reproductive Health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40"/>
        <p:cNvGrpSpPr/>
        <p:nvPr/>
      </p:nvGrpSpPr>
      <p:grpSpPr>
        <a:xfrm>
          <a:off x="0" y="0"/>
          <a:ext cx="0" cy="0"/>
          <a:chOff x="0" y="0"/>
          <a:chExt cx="0" cy="0"/>
        </a:xfrm>
      </p:grpSpPr>
      <p:sp>
        <p:nvSpPr>
          <p:cNvPr id="15" name="Title 1">
            <a:extLst>
              <a:ext uri="{FF2B5EF4-FFF2-40B4-BE49-F238E27FC236}">
                <a16:creationId xmlns:a16="http://schemas.microsoft.com/office/drawing/2014/main" id="{146D40AB-A25B-924D-99F1-866A35261508}"/>
              </a:ext>
            </a:extLst>
          </p:cNvPr>
          <p:cNvSpPr>
            <a:spLocks noGrp="1"/>
          </p:cNvSpPr>
          <p:nvPr>
            <p:ph type="title"/>
          </p:nvPr>
        </p:nvSpPr>
        <p:spPr>
          <a:xfrm>
            <a:off x="7349281" y="2481422"/>
            <a:ext cx="15295613" cy="2176836"/>
          </a:xfrm>
        </p:spPr>
        <p:txBody>
          <a:bodyPr/>
          <a:lstStyle/>
          <a:p>
            <a:pPr algn="l"/>
            <a:r>
              <a:rPr lang="en-US" sz="9600" b="1" dirty="0">
                <a:solidFill>
                  <a:srgbClr val="000000"/>
                </a:solidFill>
              </a:rPr>
              <a:t>TJ Community Social Realities </a:t>
            </a:r>
            <a:br>
              <a:rPr lang="en-US" sz="9600" b="1" dirty="0">
                <a:solidFill>
                  <a:srgbClr val="000000"/>
                </a:solidFill>
              </a:rPr>
            </a:br>
            <a:endParaRPr lang="en-US" sz="9600" b="1" dirty="0">
              <a:solidFill>
                <a:srgbClr val="000000"/>
              </a:solidFill>
            </a:endParaRPr>
          </a:p>
        </p:txBody>
      </p:sp>
      <p:sp>
        <p:nvSpPr>
          <p:cNvPr id="16" name="Text Placeholder 4">
            <a:extLst>
              <a:ext uri="{FF2B5EF4-FFF2-40B4-BE49-F238E27FC236}">
                <a16:creationId xmlns:a16="http://schemas.microsoft.com/office/drawing/2014/main" id="{E3C4BBD1-1B7A-6846-A8A3-6F89A59C1310}"/>
              </a:ext>
            </a:extLst>
          </p:cNvPr>
          <p:cNvSpPr>
            <a:spLocks noGrp="1"/>
          </p:cNvSpPr>
          <p:nvPr>
            <p:ph type="body" idx="1"/>
          </p:nvPr>
        </p:nvSpPr>
        <p:spPr>
          <a:xfrm>
            <a:off x="7353300" y="5194757"/>
            <a:ext cx="15295034" cy="8521243"/>
          </a:xfrm>
        </p:spPr>
        <p:txBody>
          <a:bodyPr>
            <a:noAutofit/>
          </a:bodyPr>
          <a:lstStyle/>
          <a:p>
            <a:pPr marL="0" indent="0" algn="l">
              <a:lnSpc>
                <a:spcPct val="90000"/>
              </a:lnSpc>
              <a:spcAft>
                <a:spcPts val="1200"/>
              </a:spcAft>
              <a:buClr>
                <a:srgbClr val="515257"/>
              </a:buClr>
              <a:buSzPts val="3977"/>
              <a:buNone/>
            </a:pPr>
            <a:r>
              <a:rPr lang="en-US" sz="4800" i="1" dirty="0">
                <a:solidFill>
                  <a:srgbClr val="000000"/>
                </a:solidFill>
              </a:rPr>
              <a:t>“I don’t know what my wife thinks about family planning; we have never talked about it. In our culture, men and women should not talk about these things—this is the reason I have never discussed family planning with my wife.” </a:t>
            </a:r>
          </a:p>
          <a:p>
            <a:pPr marL="571500" indent="-571500" algn="l">
              <a:lnSpc>
                <a:spcPct val="90000"/>
              </a:lnSpc>
              <a:spcAft>
                <a:spcPts val="3600"/>
              </a:spcAft>
              <a:buClr>
                <a:srgbClr val="515257"/>
              </a:buClr>
              <a:buSzPts val="3977"/>
              <a:buFont typeface="Gill Sans"/>
              <a:buChar char="-"/>
            </a:pPr>
            <a:r>
              <a:rPr lang="en-US" sz="4800" dirty="0">
                <a:solidFill>
                  <a:srgbClr val="000000"/>
                </a:solidFill>
              </a:rPr>
              <a:t>Husband</a:t>
            </a:r>
          </a:p>
          <a:p>
            <a:pPr marL="0" indent="0" algn="l">
              <a:lnSpc>
                <a:spcPct val="90000"/>
              </a:lnSpc>
              <a:spcAft>
                <a:spcPts val="1200"/>
              </a:spcAft>
              <a:buClr>
                <a:srgbClr val="515257"/>
              </a:buClr>
              <a:buSzPts val="3977"/>
              <a:buNone/>
            </a:pPr>
            <a:r>
              <a:rPr lang="en-US" sz="4800" i="1" dirty="0">
                <a:solidFill>
                  <a:srgbClr val="000000"/>
                </a:solidFill>
              </a:rPr>
              <a:t>“There is not one single person in any of my networks who can give me positive information on family planning—they are all against it.” </a:t>
            </a:r>
          </a:p>
          <a:p>
            <a:pPr marL="0" indent="0" algn="l">
              <a:lnSpc>
                <a:spcPct val="90000"/>
              </a:lnSpc>
              <a:spcAft>
                <a:spcPts val="2400"/>
              </a:spcAft>
              <a:buClr>
                <a:srgbClr val="515257"/>
              </a:buClr>
              <a:buSzPts val="3977"/>
              <a:buNone/>
            </a:pPr>
            <a:r>
              <a:rPr lang="en-US" sz="4800" dirty="0">
                <a:solidFill>
                  <a:srgbClr val="000000"/>
                </a:solidFill>
              </a:rPr>
              <a:t>- 	Wife</a:t>
            </a:r>
          </a:p>
        </p:txBody>
      </p:sp>
      <p:pic>
        <p:nvPicPr>
          <p:cNvPr id="5" name="Picture Placeholder 4">
            <a:extLst>
              <a:ext uri="{FF2B5EF4-FFF2-40B4-BE49-F238E27FC236}">
                <a16:creationId xmlns:a16="http://schemas.microsoft.com/office/drawing/2014/main" id="{22DBDB32-021B-B840-8D27-DAB700770370}"/>
              </a:ext>
            </a:extLst>
          </p:cNvPr>
          <p:cNvPicPr>
            <a:picLocks noGrp="1" noChangeAspect="1"/>
          </p:cNvPicPr>
          <p:nvPr>
            <p:ph type="pic" sz="quarter" idx="10"/>
          </p:nvPr>
        </p:nvPicPr>
        <p:blipFill rotWithShape="1">
          <a:blip r:embed="rId4"/>
          <a:srcRect l="30287" t="32748" r="20968" b="2269"/>
          <a:stretch/>
        </p:blipFill>
        <p:spPr>
          <a:xfrm>
            <a:off x="-3058370" y="2227264"/>
            <a:ext cx="9263064" cy="9261476"/>
          </a:xfrm>
        </p:spPr>
      </p:pic>
      <p:sp>
        <p:nvSpPr>
          <p:cNvPr id="6" name="TextBox 5">
            <a:extLst>
              <a:ext uri="{FF2B5EF4-FFF2-40B4-BE49-F238E27FC236}">
                <a16:creationId xmlns:a16="http://schemas.microsoft.com/office/drawing/2014/main" id="{44226D39-3CD1-314F-BE65-0C8BF891A60E}"/>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Institute for Reproductive Health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47"/>
        <p:cNvGrpSpPr/>
        <p:nvPr/>
      </p:nvGrpSpPr>
      <p:grpSpPr>
        <a:xfrm>
          <a:off x="0" y="0"/>
          <a:ext cx="0" cy="0"/>
          <a:chOff x="0" y="0"/>
          <a:chExt cx="0" cy="0"/>
        </a:xfrm>
      </p:grpSpPr>
      <p:sp>
        <p:nvSpPr>
          <p:cNvPr id="12" name="Title 1">
            <a:extLst>
              <a:ext uri="{FF2B5EF4-FFF2-40B4-BE49-F238E27FC236}">
                <a16:creationId xmlns:a16="http://schemas.microsoft.com/office/drawing/2014/main" id="{3C33C5DB-8559-EF49-B4B9-1A1F97B89DD1}"/>
              </a:ext>
            </a:extLst>
          </p:cNvPr>
          <p:cNvSpPr>
            <a:spLocks noGrp="1"/>
          </p:cNvSpPr>
          <p:nvPr>
            <p:ph type="title"/>
          </p:nvPr>
        </p:nvSpPr>
        <p:spPr>
          <a:xfrm>
            <a:off x="7349281" y="2479315"/>
            <a:ext cx="15295613" cy="1550818"/>
          </a:xfrm>
        </p:spPr>
        <p:txBody>
          <a:bodyPr/>
          <a:lstStyle/>
          <a:p>
            <a:pPr algn="l"/>
            <a:r>
              <a:rPr lang="en-US" sz="9600" b="1" dirty="0">
                <a:solidFill>
                  <a:srgbClr val="000000"/>
                </a:solidFill>
              </a:rPr>
              <a:t>TJ Norms-Shifting</a:t>
            </a:r>
          </a:p>
        </p:txBody>
      </p:sp>
      <p:sp>
        <p:nvSpPr>
          <p:cNvPr id="13" name="Text Placeholder 4">
            <a:extLst>
              <a:ext uri="{FF2B5EF4-FFF2-40B4-BE49-F238E27FC236}">
                <a16:creationId xmlns:a16="http://schemas.microsoft.com/office/drawing/2014/main" id="{CE1F65C2-71A0-574B-BF45-D394294B5F79}"/>
              </a:ext>
            </a:extLst>
          </p:cNvPr>
          <p:cNvSpPr>
            <a:spLocks noGrp="1"/>
          </p:cNvSpPr>
          <p:nvPr>
            <p:ph type="body" idx="1"/>
          </p:nvPr>
        </p:nvSpPr>
        <p:spPr>
          <a:xfrm>
            <a:off x="7349281" y="4725823"/>
            <a:ext cx="15295034" cy="8283574"/>
          </a:xfrm>
        </p:spPr>
        <p:txBody>
          <a:bodyPr>
            <a:noAutofit/>
          </a:bodyPr>
          <a:lstStyle/>
          <a:p>
            <a:pPr marL="0" indent="0" algn="l">
              <a:lnSpc>
                <a:spcPct val="90000"/>
              </a:lnSpc>
              <a:spcAft>
                <a:spcPts val="2400"/>
              </a:spcAft>
              <a:buClr>
                <a:srgbClr val="515257"/>
              </a:buClr>
              <a:buSzPts val="4000"/>
              <a:buNone/>
            </a:pPr>
            <a:r>
              <a:rPr lang="en-US" b="1" dirty="0">
                <a:solidFill>
                  <a:srgbClr val="000000"/>
                </a:solidFill>
              </a:rPr>
              <a:t>TJ Addressed Demand By:</a:t>
            </a:r>
          </a:p>
          <a:p>
            <a:pPr marL="0" indent="0" algn="l">
              <a:lnSpc>
                <a:spcPct val="90000"/>
              </a:lnSpc>
              <a:spcAft>
                <a:spcPts val="2400"/>
              </a:spcAft>
              <a:buClr>
                <a:srgbClr val="515257"/>
              </a:buClr>
              <a:buSzPts val="4000"/>
              <a:buNone/>
            </a:pPr>
            <a:r>
              <a:rPr lang="en-US" dirty="0">
                <a:solidFill>
                  <a:srgbClr val="000000"/>
                </a:solidFill>
              </a:rPr>
              <a:t>Improving family planning (FP) knowledge and attitudes and breaking normative barriers.</a:t>
            </a:r>
          </a:p>
          <a:p>
            <a:pPr marL="571500" indent="-571500" algn="l">
              <a:lnSpc>
                <a:spcPct val="90000"/>
              </a:lnSpc>
              <a:spcAft>
                <a:spcPts val="2400"/>
              </a:spcAft>
              <a:buClr>
                <a:srgbClr val="515257"/>
              </a:buClr>
              <a:buSzPts val="4000"/>
              <a:buFont typeface="Arial"/>
              <a:buChar char="•"/>
            </a:pPr>
            <a:r>
              <a:rPr lang="en-US" dirty="0">
                <a:solidFill>
                  <a:srgbClr val="000000"/>
                </a:solidFill>
              </a:rPr>
              <a:t>Reducing peer stigma about talking of FP in public.</a:t>
            </a:r>
          </a:p>
          <a:p>
            <a:pPr marL="571500" indent="-571500" algn="l">
              <a:lnSpc>
                <a:spcPct val="90000"/>
              </a:lnSpc>
              <a:spcAft>
                <a:spcPts val="2400"/>
              </a:spcAft>
              <a:buClr>
                <a:srgbClr val="515257"/>
              </a:buClr>
              <a:buSzPts val="4000"/>
              <a:buFont typeface="Arial"/>
              <a:buChar char="•"/>
            </a:pPr>
            <a:r>
              <a:rPr lang="en-US" dirty="0">
                <a:solidFill>
                  <a:srgbClr val="000000"/>
                </a:solidFill>
              </a:rPr>
              <a:t>Reducing peer sanctions relating to FP use, for example what others say about someone using or talking about FP.</a:t>
            </a:r>
          </a:p>
          <a:p>
            <a:pPr marL="571500" indent="-571500" algn="l">
              <a:lnSpc>
                <a:spcPct val="90000"/>
              </a:lnSpc>
              <a:spcAft>
                <a:spcPts val="2400"/>
              </a:spcAft>
              <a:buClr>
                <a:srgbClr val="515257"/>
              </a:buClr>
              <a:buSzPts val="4000"/>
              <a:buFont typeface="Arial"/>
              <a:buChar char="•"/>
            </a:pPr>
            <a:r>
              <a:rPr lang="en-US" dirty="0">
                <a:solidFill>
                  <a:srgbClr val="000000"/>
                </a:solidFill>
              </a:rPr>
              <a:t>Giving permission to men to engage in dialogue on what is/what could be.</a:t>
            </a:r>
          </a:p>
          <a:p>
            <a:pPr marL="0" indent="0" algn="l">
              <a:lnSpc>
                <a:spcPct val="90000"/>
              </a:lnSpc>
              <a:spcAft>
                <a:spcPts val="2400"/>
              </a:spcAft>
              <a:buClr>
                <a:srgbClr val="515257"/>
              </a:buClr>
              <a:buSzPts val="4000"/>
              <a:buNone/>
            </a:pPr>
            <a:r>
              <a:rPr lang="en-US" b="1" dirty="0">
                <a:solidFill>
                  <a:srgbClr val="000000"/>
                </a:solidFill>
              </a:rPr>
              <a:t>Impact: Women’s and men’s FP use almost doubled in less than a year.</a:t>
            </a:r>
          </a:p>
        </p:txBody>
      </p:sp>
      <p:sp>
        <p:nvSpPr>
          <p:cNvPr id="14" name="TextBox 13">
            <a:extLst>
              <a:ext uri="{FF2B5EF4-FFF2-40B4-BE49-F238E27FC236}">
                <a16:creationId xmlns:a16="http://schemas.microsoft.com/office/drawing/2014/main" id="{F7264855-B263-CE45-AAF4-3E1452B52732}"/>
              </a:ext>
            </a:extLst>
          </p:cNvPr>
          <p:cNvSpPr txBox="1"/>
          <p:nvPr/>
        </p:nvSpPr>
        <p:spPr>
          <a:xfrm>
            <a:off x="914691" y="11171238"/>
            <a:ext cx="2024913" cy="400110"/>
          </a:xfrm>
          <a:prstGeom prst="rect">
            <a:avLst/>
          </a:prstGeom>
          <a:noFill/>
        </p:spPr>
        <p:txBody>
          <a:bodyPr wrap="none" rtlCol="0">
            <a:spAutoFit/>
          </a:bodyPr>
          <a:lstStyle/>
          <a:p>
            <a:r>
              <a:rPr lang="en-US" sz="2000" dirty="0">
                <a:solidFill>
                  <a:srgbClr val="FFFFFF"/>
                </a:solidFill>
                <a:latin typeface="Gill Sans MT" panose="020B0502020104020203" pitchFamily="34" charset="77"/>
                <a:cs typeface="Gill Sans Light" panose="020B0302020104020203" pitchFamily="34" charset="-79"/>
              </a:rPr>
              <a:t>Photo credit: IRH</a:t>
            </a:r>
          </a:p>
        </p:txBody>
      </p:sp>
      <p:pic>
        <p:nvPicPr>
          <p:cNvPr id="5" name="Picture Placeholder 4">
            <a:extLst>
              <a:ext uri="{FF2B5EF4-FFF2-40B4-BE49-F238E27FC236}">
                <a16:creationId xmlns:a16="http://schemas.microsoft.com/office/drawing/2014/main" id="{BF1E2CDB-5FE8-5C45-8ED5-1A392520CF1A}"/>
              </a:ext>
            </a:extLst>
          </p:cNvPr>
          <p:cNvPicPr>
            <a:picLocks noGrp="1" noChangeAspect="1"/>
          </p:cNvPicPr>
          <p:nvPr>
            <p:ph type="pic" sz="quarter" idx="10"/>
          </p:nvPr>
        </p:nvPicPr>
        <p:blipFill rotWithShape="1">
          <a:blip r:embed="rId4"/>
          <a:srcRect l="-9455" r="34443"/>
          <a:stretch/>
        </p:blipFill>
        <p:spPr>
          <a:xfrm>
            <a:off x="-3058370" y="2227264"/>
            <a:ext cx="9263064" cy="9261476"/>
          </a:xfrm>
        </p:spPr>
      </p:pic>
      <p:sp>
        <p:nvSpPr>
          <p:cNvPr id="6" name="TextBox 5">
            <a:extLst>
              <a:ext uri="{FF2B5EF4-FFF2-40B4-BE49-F238E27FC236}">
                <a16:creationId xmlns:a16="http://schemas.microsoft.com/office/drawing/2014/main" id="{0BF944A3-FC88-C948-973C-9C9C0276107D}"/>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Institute for Reproductive Health</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54"/>
        <p:cNvGrpSpPr/>
        <p:nvPr/>
      </p:nvGrpSpPr>
      <p:grpSpPr>
        <a:xfrm>
          <a:off x="0" y="0"/>
          <a:ext cx="0" cy="0"/>
          <a:chOff x="0" y="0"/>
          <a:chExt cx="0" cy="0"/>
        </a:xfrm>
      </p:grpSpPr>
      <p:sp>
        <p:nvSpPr>
          <p:cNvPr id="11" name="Oval 10">
            <a:extLst>
              <a:ext uri="{FF2B5EF4-FFF2-40B4-BE49-F238E27FC236}">
                <a16:creationId xmlns:a16="http://schemas.microsoft.com/office/drawing/2014/main" id="{53F68353-00FF-FE4D-A2BC-5282338FAE9C}"/>
              </a:ext>
            </a:extLst>
          </p:cNvPr>
          <p:cNvSpPr/>
          <p:nvPr/>
        </p:nvSpPr>
        <p:spPr>
          <a:xfrm>
            <a:off x="14203680" y="2894806"/>
            <a:ext cx="7721600" cy="7721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632DEC4-B3B4-534A-B11F-FD98E24B6D37}"/>
              </a:ext>
            </a:extLst>
          </p:cNvPr>
          <p:cNvSpPr txBox="1"/>
          <p:nvPr/>
        </p:nvSpPr>
        <p:spPr>
          <a:xfrm>
            <a:off x="15219100" y="5645369"/>
            <a:ext cx="5728184" cy="3046988"/>
          </a:xfrm>
          <a:prstGeom prst="rect">
            <a:avLst/>
          </a:prstGeom>
          <a:noFill/>
        </p:spPr>
        <p:txBody>
          <a:bodyPr wrap="square" rtlCol="0">
            <a:spAutoFit/>
          </a:bodyPr>
          <a:lstStyle/>
          <a:p>
            <a:pPr algn="ctr"/>
            <a:r>
              <a:rPr lang="en-US" sz="4800" dirty="0">
                <a:solidFill>
                  <a:srgbClr val="FFFFFF"/>
                </a:solidFill>
                <a:latin typeface="Gill Sans MT" panose="020B0502020104020203" pitchFamily="34" charset="77"/>
              </a:rPr>
              <a:t>TJ: Change in gender inequality &amp; FP taboo norms and behaviors</a:t>
            </a:r>
          </a:p>
          <a:p>
            <a:pPr algn="ctr"/>
            <a:endParaRPr lang="en-US" sz="4800" dirty="0">
              <a:solidFill>
                <a:srgbClr val="FFFFFF"/>
              </a:solidFill>
              <a:latin typeface="Gill Sans MT" panose="020B0502020104020203" pitchFamily="34" charset="77"/>
            </a:endParaRPr>
          </a:p>
        </p:txBody>
      </p:sp>
      <p:sp>
        <p:nvSpPr>
          <p:cNvPr id="13" name="Oval 12">
            <a:extLst>
              <a:ext uri="{FF2B5EF4-FFF2-40B4-BE49-F238E27FC236}">
                <a16:creationId xmlns:a16="http://schemas.microsoft.com/office/drawing/2014/main" id="{AEE48C9C-24F9-F442-8331-1D2B1028C731}"/>
              </a:ext>
            </a:extLst>
          </p:cNvPr>
          <p:cNvSpPr/>
          <p:nvPr/>
        </p:nvSpPr>
        <p:spPr>
          <a:xfrm>
            <a:off x="12964160" y="7713183"/>
            <a:ext cx="3239454" cy="3239454"/>
          </a:xfrm>
          <a:prstGeom prst="ellipse">
            <a:avLst/>
          </a:prstGeom>
          <a:solidFill>
            <a:srgbClr val="00C075">
              <a:alpha val="8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23D3D3D-BB87-E84B-93DE-8B32FFCD30D3}"/>
              </a:ext>
            </a:extLst>
          </p:cNvPr>
          <p:cNvSpPr/>
          <p:nvPr/>
        </p:nvSpPr>
        <p:spPr>
          <a:xfrm>
            <a:off x="16398240" y="8769823"/>
            <a:ext cx="3239454" cy="3239454"/>
          </a:xfrm>
          <a:prstGeom prst="ellipse">
            <a:avLst/>
          </a:prstGeom>
          <a:solidFill>
            <a:srgbClr val="00C075">
              <a:alpha val="8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1CB5BE84-01BD-A748-AD66-EAE46D13C1FB}"/>
              </a:ext>
            </a:extLst>
          </p:cNvPr>
          <p:cNvSpPr/>
          <p:nvPr/>
        </p:nvSpPr>
        <p:spPr>
          <a:xfrm>
            <a:off x="19852640" y="7713183"/>
            <a:ext cx="3239454" cy="3239454"/>
          </a:xfrm>
          <a:prstGeom prst="ellipse">
            <a:avLst/>
          </a:prstGeom>
          <a:solidFill>
            <a:srgbClr val="00C075">
              <a:alpha val="8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D682F593-19EE-424A-BEAB-419D6E123125}"/>
              </a:ext>
            </a:extLst>
          </p:cNvPr>
          <p:cNvSpPr txBox="1"/>
          <p:nvPr/>
        </p:nvSpPr>
        <p:spPr>
          <a:xfrm>
            <a:off x="12629394" y="8398092"/>
            <a:ext cx="3908986" cy="2554545"/>
          </a:xfrm>
          <a:prstGeom prst="rect">
            <a:avLst/>
          </a:prstGeom>
          <a:noFill/>
        </p:spPr>
        <p:txBody>
          <a:bodyPr wrap="square" rtlCol="0">
            <a:spAutoFit/>
          </a:bodyPr>
          <a:lstStyle/>
          <a:p>
            <a:pPr algn="ctr"/>
            <a:r>
              <a:rPr lang="en-US" sz="4000" dirty="0">
                <a:solidFill>
                  <a:srgbClr val="FFFFFF"/>
                </a:solidFill>
                <a:latin typeface="Gill Sans MT" panose="020B0502020104020203" pitchFamily="34" charset="77"/>
              </a:rPr>
              <a:t>Water and sanitation/ hygiene</a:t>
            </a:r>
          </a:p>
          <a:p>
            <a:pPr algn="ctr"/>
            <a:endParaRPr lang="en-US" sz="4000" dirty="0">
              <a:solidFill>
                <a:srgbClr val="FFFFFF"/>
              </a:solidFill>
              <a:latin typeface="Gill Sans MT" panose="020B0502020104020203" pitchFamily="34" charset="77"/>
            </a:endParaRPr>
          </a:p>
        </p:txBody>
      </p:sp>
      <p:sp>
        <p:nvSpPr>
          <p:cNvPr id="17" name="TextBox 16">
            <a:extLst>
              <a:ext uri="{FF2B5EF4-FFF2-40B4-BE49-F238E27FC236}">
                <a16:creationId xmlns:a16="http://schemas.microsoft.com/office/drawing/2014/main" id="{10FDEE73-A608-DC49-B53A-468210986633}"/>
              </a:ext>
            </a:extLst>
          </p:cNvPr>
          <p:cNvSpPr txBox="1"/>
          <p:nvPr/>
        </p:nvSpPr>
        <p:spPr>
          <a:xfrm>
            <a:off x="16063474" y="9646910"/>
            <a:ext cx="3908986" cy="1938992"/>
          </a:xfrm>
          <a:prstGeom prst="rect">
            <a:avLst/>
          </a:prstGeom>
          <a:noFill/>
        </p:spPr>
        <p:txBody>
          <a:bodyPr wrap="square" rtlCol="0">
            <a:spAutoFit/>
          </a:bodyPr>
          <a:lstStyle/>
          <a:p>
            <a:pPr algn="ctr"/>
            <a:r>
              <a:rPr lang="en-US" sz="4000" dirty="0">
                <a:solidFill>
                  <a:srgbClr val="FFFFFF"/>
                </a:solidFill>
                <a:latin typeface="Gill Sans MT" panose="020B0502020104020203" pitchFamily="34" charset="77"/>
              </a:rPr>
              <a:t>Infant and </a:t>
            </a:r>
          </a:p>
          <a:p>
            <a:pPr algn="ctr"/>
            <a:r>
              <a:rPr lang="en-US" sz="4000" dirty="0">
                <a:solidFill>
                  <a:srgbClr val="FFFFFF"/>
                </a:solidFill>
                <a:latin typeface="Gill Sans MT" panose="020B0502020104020203" pitchFamily="34" charset="77"/>
              </a:rPr>
              <a:t>child nutrition</a:t>
            </a:r>
          </a:p>
          <a:p>
            <a:pPr algn="ctr"/>
            <a:endParaRPr lang="en-US" sz="4000" dirty="0">
              <a:solidFill>
                <a:srgbClr val="FFFFFF"/>
              </a:solidFill>
              <a:latin typeface="Gill Sans MT" panose="020B0502020104020203" pitchFamily="34" charset="77"/>
            </a:endParaRPr>
          </a:p>
        </p:txBody>
      </p:sp>
      <p:sp>
        <p:nvSpPr>
          <p:cNvPr id="18" name="TextBox 17">
            <a:extLst>
              <a:ext uri="{FF2B5EF4-FFF2-40B4-BE49-F238E27FC236}">
                <a16:creationId xmlns:a16="http://schemas.microsoft.com/office/drawing/2014/main" id="{DAE0EDB8-5F85-BD4C-8ABB-E1221872C3CF}"/>
              </a:ext>
            </a:extLst>
          </p:cNvPr>
          <p:cNvSpPr txBox="1"/>
          <p:nvPr/>
        </p:nvSpPr>
        <p:spPr>
          <a:xfrm>
            <a:off x="19517874" y="8718179"/>
            <a:ext cx="3908986" cy="1323439"/>
          </a:xfrm>
          <a:prstGeom prst="rect">
            <a:avLst/>
          </a:prstGeom>
          <a:noFill/>
        </p:spPr>
        <p:txBody>
          <a:bodyPr wrap="square" rtlCol="0">
            <a:spAutoFit/>
          </a:bodyPr>
          <a:lstStyle/>
          <a:p>
            <a:pPr algn="ctr"/>
            <a:r>
              <a:rPr lang="en-US" sz="4000" dirty="0">
                <a:solidFill>
                  <a:srgbClr val="FFFFFF"/>
                </a:solidFill>
                <a:latin typeface="Gill Sans MT" panose="020B0502020104020203" pitchFamily="34" charset="77"/>
              </a:rPr>
              <a:t>Adult literacy training</a:t>
            </a:r>
          </a:p>
        </p:txBody>
      </p:sp>
      <p:pic>
        <p:nvPicPr>
          <p:cNvPr id="19" name="Picture 18">
            <a:extLst>
              <a:ext uri="{FF2B5EF4-FFF2-40B4-BE49-F238E27FC236}">
                <a16:creationId xmlns:a16="http://schemas.microsoft.com/office/drawing/2014/main" id="{44291C37-FDBB-B940-BDEB-5B94865114BB}"/>
              </a:ext>
            </a:extLst>
          </p:cNvPr>
          <p:cNvPicPr>
            <a:picLocks noChangeAspect="1"/>
          </p:cNvPicPr>
          <p:nvPr/>
        </p:nvPicPr>
        <p:blipFill>
          <a:blip r:embed="rId4"/>
          <a:stretch>
            <a:fillRect/>
          </a:stretch>
        </p:blipFill>
        <p:spPr>
          <a:xfrm>
            <a:off x="17330838" y="3671134"/>
            <a:ext cx="1421372" cy="1887760"/>
          </a:xfrm>
          <a:prstGeom prst="rect">
            <a:avLst/>
          </a:prstGeom>
        </p:spPr>
      </p:pic>
      <p:sp>
        <p:nvSpPr>
          <p:cNvPr id="35" name="Title 1">
            <a:extLst>
              <a:ext uri="{FF2B5EF4-FFF2-40B4-BE49-F238E27FC236}">
                <a16:creationId xmlns:a16="http://schemas.microsoft.com/office/drawing/2014/main" id="{3C1F8A77-FEC3-B749-9130-B392B934AB3F}"/>
              </a:ext>
            </a:extLst>
          </p:cNvPr>
          <p:cNvSpPr>
            <a:spLocks noGrp="1"/>
          </p:cNvSpPr>
          <p:nvPr>
            <p:ph type="title"/>
          </p:nvPr>
        </p:nvSpPr>
        <p:spPr>
          <a:xfrm>
            <a:off x="1485900" y="1298526"/>
            <a:ext cx="20915314" cy="2176836"/>
          </a:xfrm>
        </p:spPr>
        <p:txBody>
          <a:bodyPr/>
          <a:lstStyle/>
          <a:p>
            <a:pPr algn="l"/>
            <a:r>
              <a:rPr lang="en-US" b="1" dirty="0">
                <a:solidFill>
                  <a:srgbClr val="000000"/>
                </a:solidFill>
                <a:cs typeface="Gill Sans" panose="020B0502020104020203" pitchFamily="34" charset="-79"/>
              </a:rPr>
              <a:t>TJ Connections Between Sectors</a:t>
            </a:r>
            <a:endParaRPr lang="en-US" b="1" dirty="0">
              <a:solidFill>
                <a:srgbClr val="000000"/>
              </a:solidFill>
            </a:endParaRPr>
          </a:p>
        </p:txBody>
      </p:sp>
      <p:sp>
        <p:nvSpPr>
          <p:cNvPr id="36" name="Text Placeholder 2">
            <a:extLst>
              <a:ext uri="{FF2B5EF4-FFF2-40B4-BE49-F238E27FC236}">
                <a16:creationId xmlns:a16="http://schemas.microsoft.com/office/drawing/2014/main" id="{3C912C3C-B3BD-654B-825E-AC9413DE0288}"/>
              </a:ext>
            </a:extLst>
          </p:cNvPr>
          <p:cNvSpPr>
            <a:spLocks noGrp="1"/>
          </p:cNvSpPr>
          <p:nvPr>
            <p:ph type="body" idx="1"/>
          </p:nvPr>
        </p:nvSpPr>
        <p:spPr>
          <a:xfrm>
            <a:off x="1485900" y="3771900"/>
            <a:ext cx="11478260" cy="5967412"/>
          </a:xfrm>
        </p:spPr>
        <p:txBody>
          <a:bodyPr/>
          <a:lstStyle/>
          <a:p>
            <a:pPr lvl="0" algn="l">
              <a:lnSpc>
                <a:spcPct val="90000"/>
              </a:lnSpc>
              <a:spcAft>
                <a:spcPts val="2400"/>
              </a:spcAft>
              <a:buClr>
                <a:srgbClr val="525357"/>
              </a:buClr>
              <a:buSzPts val="3977"/>
            </a:pPr>
            <a:r>
              <a:rPr lang="en-US" dirty="0">
                <a:solidFill>
                  <a:srgbClr val="000000"/>
                </a:solidFill>
              </a:rPr>
              <a:t>The social norms emphasis created multi-sector connection.</a:t>
            </a:r>
          </a:p>
          <a:p>
            <a:pPr lvl="0" algn="l">
              <a:lnSpc>
                <a:spcPct val="90000"/>
              </a:lnSpc>
              <a:spcAft>
                <a:spcPts val="2400"/>
              </a:spcAft>
              <a:buSzPts val="3977"/>
            </a:pPr>
            <a:r>
              <a:rPr lang="en-US" dirty="0">
                <a:solidFill>
                  <a:srgbClr val="000000"/>
                </a:solidFill>
              </a:rPr>
              <a:t>TJ was integrated into nutrition, literacy training, and WASH projects. </a:t>
            </a:r>
          </a:p>
          <a:p>
            <a:pPr lvl="0" algn="l">
              <a:lnSpc>
                <a:spcPct val="90000"/>
              </a:lnSpc>
              <a:spcAft>
                <a:spcPts val="2400"/>
              </a:spcAft>
              <a:buSzPts val="3977"/>
            </a:pPr>
            <a:r>
              <a:rPr lang="en-US" dirty="0">
                <a:solidFill>
                  <a:srgbClr val="000000"/>
                </a:solidFill>
              </a:rPr>
              <a:t>The four NGOs wanted to add family planning to increase their development impact.</a:t>
            </a:r>
          </a:p>
          <a:p>
            <a:pPr lvl="0" algn="l">
              <a:lnSpc>
                <a:spcPct val="90000"/>
              </a:lnSpc>
              <a:spcAft>
                <a:spcPts val="2400"/>
              </a:spcAft>
              <a:buSzPts val="3977"/>
            </a:pPr>
            <a:r>
              <a:rPr lang="en-US" b="1" dirty="0">
                <a:solidFill>
                  <a:srgbClr val="000000"/>
                </a:solidFill>
              </a:rPr>
              <a:t>Impact: </a:t>
            </a:r>
            <a:endParaRPr lang="en-US" sz="1600" b="1" dirty="0">
              <a:solidFill>
                <a:srgbClr val="000000"/>
              </a:solidFill>
            </a:endParaRPr>
          </a:p>
          <a:p>
            <a:pPr marL="1120140" indent="-571500" algn="l">
              <a:lnSpc>
                <a:spcPct val="90000"/>
              </a:lnSpc>
              <a:spcAft>
                <a:spcPts val="2400"/>
              </a:spcAft>
              <a:buSzPts val="3977"/>
            </a:pPr>
            <a:r>
              <a:rPr lang="en-US" dirty="0">
                <a:solidFill>
                  <a:srgbClr val="000000"/>
                </a:solidFill>
              </a:rPr>
              <a:t>Greater community participation in </a:t>
            </a:r>
            <a:br>
              <a:rPr lang="en-US" dirty="0">
                <a:solidFill>
                  <a:srgbClr val="000000"/>
                </a:solidFill>
              </a:rPr>
            </a:br>
            <a:r>
              <a:rPr lang="en-US" dirty="0">
                <a:solidFill>
                  <a:srgbClr val="000000"/>
                </a:solidFill>
              </a:rPr>
              <a:t>other-sector activities.</a:t>
            </a:r>
            <a:endParaRPr lang="en-US" sz="1600" dirty="0">
              <a:solidFill>
                <a:srgbClr val="000000"/>
              </a:solidFill>
            </a:endParaRPr>
          </a:p>
          <a:p>
            <a:pPr marL="1120140" indent="-571500" algn="l">
              <a:lnSpc>
                <a:spcPct val="90000"/>
              </a:lnSpc>
              <a:spcAft>
                <a:spcPts val="2400"/>
              </a:spcAft>
              <a:buSzPts val="3977"/>
            </a:pPr>
            <a:r>
              <a:rPr lang="en-US" dirty="0">
                <a:solidFill>
                  <a:srgbClr val="000000"/>
                </a:solidFill>
              </a:rPr>
              <a:t>Gender norms shifting via male engagement led to male support for other-sector health and development efforts.</a:t>
            </a:r>
            <a:endParaRPr lang="en-US" sz="1600" dirty="0">
              <a:solidFill>
                <a:srgbClr val="000000"/>
              </a:solidFill>
            </a:endParaRPr>
          </a:p>
        </p:txBody>
      </p:sp>
    </p:spTree>
    <p:custDataLst>
      <p:tags r:id="rId1"/>
    </p:custDataLst>
    <p:extLst>
      <p:ext uri="{BB962C8B-B14F-4D97-AF65-F5344CB8AC3E}">
        <p14:creationId xmlns:p14="http://schemas.microsoft.com/office/powerpoint/2010/main" val="422022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
        <p:cNvGrpSpPr/>
        <p:nvPr/>
      </p:nvGrpSpPr>
      <p:grpSpPr>
        <a:xfrm>
          <a:off x="0" y="0"/>
          <a:ext cx="0" cy="0"/>
          <a:chOff x="0" y="0"/>
          <a:chExt cx="0" cy="0"/>
        </a:xfrm>
      </p:grpSpPr>
      <p:sp>
        <p:nvSpPr>
          <p:cNvPr id="14" name="Freeform 14"/>
          <p:cNvSpPr/>
          <p:nvPr/>
        </p:nvSpPr>
        <p:spPr>
          <a:xfrm>
            <a:off x="0" y="1"/>
            <a:ext cx="4340404" cy="13738918"/>
          </a:xfrm>
          <a:custGeom>
            <a:avLst/>
            <a:gdLst/>
            <a:ahLst/>
            <a:cxnLst/>
            <a:rect l="l" t="t" r="r" b="b"/>
            <a:pathLst>
              <a:path w="1741842" h="5528549">
                <a:moveTo>
                  <a:pt x="0" y="0"/>
                </a:moveTo>
                <a:lnTo>
                  <a:pt x="1741842" y="0"/>
                </a:lnTo>
                <a:lnTo>
                  <a:pt x="1741842" y="5528549"/>
                </a:lnTo>
                <a:lnTo>
                  <a:pt x="0" y="5528549"/>
                </a:lnTo>
                <a:close/>
              </a:path>
            </a:pathLst>
          </a:custGeom>
          <a:solidFill>
            <a:srgbClr val="09904F"/>
          </a:solidFill>
        </p:spPr>
      </p:sp>
      <p:sp>
        <p:nvSpPr>
          <p:cNvPr id="16" name="Title 3">
            <a:extLst>
              <a:ext uri="{FF2B5EF4-FFF2-40B4-BE49-F238E27FC236}">
                <a16:creationId xmlns:a16="http://schemas.microsoft.com/office/drawing/2014/main" id="{B23813CC-F57F-469D-A5F2-9BB16958C6F7}"/>
              </a:ext>
            </a:extLst>
          </p:cNvPr>
          <p:cNvSpPr txBox="1">
            <a:spLocks/>
          </p:cNvSpPr>
          <p:nvPr/>
        </p:nvSpPr>
        <p:spPr>
          <a:xfrm>
            <a:off x="3824390" y="2366163"/>
            <a:ext cx="9089568" cy="5189538"/>
          </a:xfrm>
          <a:prstGeom prst="rect">
            <a:avLst/>
          </a:prstGeom>
        </p:spPr>
        <p:txBody>
          <a:bodyPr>
            <a:normAutofit/>
          </a:bodyPr>
          <a:lstStyle>
            <a:lvl1pPr marL="0" marR="0" indent="0" algn="r" defTabSz="825500" rtl="0" eaLnBrk="1" fontAlgn="auto" latinLnBrk="0" hangingPunct="0">
              <a:lnSpc>
                <a:spcPct val="70000"/>
              </a:lnSpc>
              <a:spcBef>
                <a:spcPts val="0"/>
              </a:spcBef>
              <a:spcAft>
                <a:spcPts val="0"/>
              </a:spcAft>
              <a:buClrTx/>
              <a:buSzTx/>
              <a:buFontTx/>
              <a:buNone/>
              <a:tabLst/>
              <a:defRPr lang="en-US" sz="8800" b="0" i="0" u="none" strike="noStrike" cap="none" spc="0" baseline="0" smtClean="0">
                <a:ln>
                  <a:noFill/>
                </a:ln>
                <a:solidFill>
                  <a:srgbClr val="009457"/>
                </a:solidFill>
                <a:uFillTx/>
                <a:latin typeface="+mj-lt"/>
                <a:ea typeface="PT Sans"/>
                <a:cs typeface="PT Sans"/>
                <a:sym typeface="PT Sans"/>
              </a:defRPr>
            </a:lvl1pPr>
            <a:lvl2pPr marL="0" marR="0" indent="2286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2pPr>
            <a:lvl3pPr marL="0" marR="0" indent="4572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3pPr>
            <a:lvl4pPr marL="0" marR="0" indent="6858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4pPr>
            <a:lvl5pPr marL="0" marR="0" indent="914400" algn="just" defTabSz="825500" rtl="0" latinLnBrk="0">
              <a:lnSpc>
                <a:spcPct val="100000"/>
              </a:lnSpc>
              <a:spcBef>
                <a:spcPts val="0"/>
              </a:spcBef>
              <a:spcAft>
                <a:spcPts val="0"/>
              </a:spcAft>
              <a:buClrTx/>
              <a:buSzTx/>
              <a:buFontTx/>
              <a:buNone/>
              <a:tabLst/>
              <a:defRPr sz="3600" b="0" i="0" u="none" strike="noStrike" cap="none" spc="0" baseline="0">
                <a:ln>
                  <a:noFill/>
                </a:ln>
                <a:solidFill>
                  <a:schemeClr val="tx1">
                    <a:lumMod val="50000"/>
                  </a:schemeClr>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algn="l">
              <a:spcAft>
                <a:spcPts val="1200"/>
              </a:spcAft>
              <a:defRPr/>
            </a:pPr>
            <a:r>
              <a:rPr lang="en-US" sz="8000" b="1" dirty="0">
                <a:solidFill>
                  <a:prstClr val="black">
                    <a:lumMod val="85000"/>
                    <a:lumOff val="15000"/>
                  </a:prstClr>
                </a:solidFill>
                <a:latin typeface="Gill Sans MT" panose="020B0502020104020203"/>
              </a:rPr>
              <a:t> </a:t>
            </a:r>
          </a:p>
        </p:txBody>
      </p:sp>
      <p:sp>
        <p:nvSpPr>
          <p:cNvPr id="15" name="Title 1">
            <a:extLst>
              <a:ext uri="{FF2B5EF4-FFF2-40B4-BE49-F238E27FC236}">
                <a16:creationId xmlns:a16="http://schemas.microsoft.com/office/drawing/2014/main" id="{23FA10D2-44A1-432A-986F-A60F00B52C2A}"/>
              </a:ext>
            </a:extLst>
          </p:cNvPr>
          <p:cNvSpPr txBox="1">
            <a:spLocks/>
          </p:cNvSpPr>
          <p:nvPr/>
        </p:nvSpPr>
        <p:spPr>
          <a:xfrm>
            <a:off x="5303574" y="1335293"/>
            <a:ext cx="16482720" cy="1403384"/>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defRPr/>
            </a:pPr>
            <a:r>
              <a:rPr lang="en-US" sz="8800" dirty="0">
                <a:solidFill>
                  <a:srgbClr val="000000"/>
                </a:solidFill>
                <a:latin typeface="Gill Sans MT" panose="020B0502020104020203"/>
              </a:rPr>
              <a:t>Virtual Tools</a:t>
            </a:r>
          </a:p>
        </p:txBody>
      </p:sp>
      <p:cxnSp>
        <p:nvCxnSpPr>
          <p:cNvPr id="41" name="Straight Connector 40">
            <a:extLst>
              <a:ext uri="{FF2B5EF4-FFF2-40B4-BE49-F238E27FC236}">
                <a16:creationId xmlns:a16="http://schemas.microsoft.com/office/drawing/2014/main" id="{6A236921-7823-2041-8542-9747AFA4445F}"/>
              </a:ext>
            </a:extLst>
          </p:cNvPr>
          <p:cNvCxnSpPr/>
          <p:nvPr/>
        </p:nvCxnSpPr>
        <p:spPr>
          <a:xfrm>
            <a:off x="8056236" y="6963150"/>
            <a:ext cx="0" cy="1407636"/>
          </a:xfrm>
          <a:prstGeom prst="line">
            <a:avLst/>
          </a:prstGeom>
          <a:ln w="63500">
            <a:solidFill>
              <a:srgbClr val="007043"/>
            </a:solidFill>
            <a:prstDash val="sysDot"/>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2CA9962-C506-DC4A-95E1-B5E3AE17D7F9}"/>
              </a:ext>
            </a:extLst>
          </p:cNvPr>
          <p:cNvCxnSpPr/>
          <p:nvPr/>
        </p:nvCxnSpPr>
        <p:spPr>
          <a:xfrm>
            <a:off x="13533186" y="6963150"/>
            <a:ext cx="0" cy="1407636"/>
          </a:xfrm>
          <a:prstGeom prst="line">
            <a:avLst/>
          </a:prstGeom>
          <a:ln w="63500">
            <a:solidFill>
              <a:srgbClr val="007043"/>
            </a:solidFill>
            <a:prstDash val="sysDot"/>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D53B07EC-5238-5749-8B89-02D3C27A507D}"/>
              </a:ext>
            </a:extLst>
          </p:cNvPr>
          <p:cNvGrpSpPr/>
          <p:nvPr/>
        </p:nvGrpSpPr>
        <p:grpSpPr>
          <a:xfrm>
            <a:off x="5623301" y="8370786"/>
            <a:ext cx="4890870" cy="4386900"/>
            <a:chOff x="5623300" y="8706270"/>
            <a:chExt cx="5341286" cy="4790904"/>
          </a:xfrm>
        </p:grpSpPr>
        <p:pic>
          <p:nvPicPr>
            <p:cNvPr id="23" name="Picture 22">
              <a:extLst>
                <a:ext uri="{FF2B5EF4-FFF2-40B4-BE49-F238E27FC236}">
                  <a16:creationId xmlns:a16="http://schemas.microsoft.com/office/drawing/2014/main" id="{A19DB99C-BDCF-9A4F-8A0B-F9E83082E887}"/>
                </a:ext>
              </a:extLst>
            </p:cNvPr>
            <p:cNvPicPr>
              <a:picLocks noChangeAspect="1"/>
            </p:cNvPicPr>
            <p:nvPr/>
          </p:nvPicPr>
          <p:blipFill rotWithShape="1">
            <a:blip r:embed="rId4"/>
            <a:srcRect b="13432"/>
            <a:stretch/>
          </p:blipFill>
          <p:spPr>
            <a:xfrm>
              <a:off x="5623300" y="9302223"/>
              <a:ext cx="5341286" cy="4194951"/>
            </a:xfrm>
            <a:prstGeom prst="rect">
              <a:avLst/>
            </a:prstGeom>
          </p:spPr>
        </p:pic>
        <p:sp>
          <p:nvSpPr>
            <p:cNvPr id="24" name="Rectangle 23">
              <a:extLst>
                <a:ext uri="{FF2B5EF4-FFF2-40B4-BE49-F238E27FC236}">
                  <a16:creationId xmlns:a16="http://schemas.microsoft.com/office/drawing/2014/main" id="{C949AB55-7BD6-EA45-801F-9994D4C9601B}"/>
                </a:ext>
              </a:extLst>
            </p:cNvPr>
            <p:cNvSpPr/>
            <p:nvPr/>
          </p:nvSpPr>
          <p:spPr>
            <a:xfrm>
              <a:off x="5623300" y="8706270"/>
              <a:ext cx="5341286" cy="591671"/>
            </a:xfrm>
            <a:prstGeom prst="rect">
              <a:avLst/>
            </a:prstGeom>
            <a:solidFill>
              <a:srgbClr val="2BB5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FFFFFF"/>
                  </a:solidFill>
                  <a:latin typeface="Gill Sans MT" panose="020B0502020104020203" pitchFamily="34" charset="77"/>
                  <a:cs typeface="Gill Sans" panose="020B0502020104020203" pitchFamily="34" charset="-79"/>
                </a:rPr>
                <a:t>GOOGLE SHEETS</a:t>
              </a:r>
            </a:p>
          </p:txBody>
        </p:sp>
      </p:grpSp>
      <p:grpSp>
        <p:nvGrpSpPr>
          <p:cNvPr id="31" name="Group 30">
            <a:extLst>
              <a:ext uri="{FF2B5EF4-FFF2-40B4-BE49-F238E27FC236}">
                <a16:creationId xmlns:a16="http://schemas.microsoft.com/office/drawing/2014/main" id="{A2E6BF02-478A-1C45-B1F2-454B85F8DFC9}"/>
              </a:ext>
            </a:extLst>
          </p:cNvPr>
          <p:cNvGrpSpPr/>
          <p:nvPr/>
        </p:nvGrpSpPr>
        <p:grpSpPr>
          <a:xfrm>
            <a:off x="11099501" y="8375223"/>
            <a:ext cx="4890870" cy="4377066"/>
            <a:chOff x="17767757" y="8730807"/>
            <a:chExt cx="5341286" cy="4780168"/>
          </a:xfrm>
        </p:grpSpPr>
        <p:pic>
          <p:nvPicPr>
            <p:cNvPr id="25" name="Picture 24" descr="Graphical user interface, application&#10;&#10;Description automatically generated">
              <a:extLst>
                <a:ext uri="{FF2B5EF4-FFF2-40B4-BE49-F238E27FC236}">
                  <a16:creationId xmlns:a16="http://schemas.microsoft.com/office/drawing/2014/main" id="{74DE428A-04E5-4C45-A401-19691925D21E}"/>
                </a:ext>
              </a:extLst>
            </p:cNvPr>
            <p:cNvPicPr>
              <a:picLocks noChangeAspect="1"/>
            </p:cNvPicPr>
            <p:nvPr/>
          </p:nvPicPr>
          <p:blipFill rotWithShape="1">
            <a:blip r:embed="rId5"/>
            <a:srcRect l="679" t="33414" r="37169"/>
            <a:stretch/>
          </p:blipFill>
          <p:spPr>
            <a:xfrm>
              <a:off x="17767757" y="9321641"/>
              <a:ext cx="5327853" cy="4189334"/>
            </a:xfrm>
            <a:prstGeom prst="rect">
              <a:avLst/>
            </a:prstGeom>
            <a:solidFill>
              <a:srgbClr val="242424"/>
            </a:solidFill>
          </p:spPr>
        </p:pic>
        <p:sp>
          <p:nvSpPr>
            <p:cNvPr id="26" name="Rectangle 25">
              <a:extLst>
                <a:ext uri="{FF2B5EF4-FFF2-40B4-BE49-F238E27FC236}">
                  <a16:creationId xmlns:a16="http://schemas.microsoft.com/office/drawing/2014/main" id="{5056CBD8-ED0C-564B-9D0D-4F4F47200856}"/>
                </a:ext>
              </a:extLst>
            </p:cNvPr>
            <p:cNvSpPr/>
            <p:nvPr/>
          </p:nvSpPr>
          <p:spPr>
            <a:xfrm>
              <a:off x="17767757" y="8730807"/>
              <a:ext cx="5341286" cy="591672"/>
            </a:xfrm>
            <a:prstGeom prst="rect">
              <a:avLst/>
            </a:prstGeom>
            <a:solidFill>
              <a:srgbClr val="2BB5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FFFFFF"/>
                  </a:solidFill>
                  <a:latin typeface="Gill Sans MT" panose="020B0502020104020203" pitchFamily="34" charset="77"/>
                  <a:cs typeface="Gill Sans" panose="020B0502020104020203" pitchFamily="34" charset="-79"/>
                </a:rPr>
                <a:t>CHAT</a:t>
              </a:r>
            </a:p>
          </p:txBody>
        </p:sp>
      </p:grpSp>
      <p:cxnSp>
        <p:nvCxnSpPr>
          <p:cNvPr id="44" name="Straight Connector 43">
            <a:extLst>
              <a:ext uri="{FF2B5EF4-FFF2-40B4-BE49-F238E27FC236}">
                <a16:creationId xmlns:a16="http://schemas.microsoft.com/office/drawing/2014/main" id="{7AF33CD7-F965-BC41-AEE5-3A86F2FFAC71}"/>
              </a:ext>
            </a:extLst>
          </p:cNvPr>
          <p:cNvCxnSpPr>
            <a:cxnSpLocks/>
          </p:cNvCxnSpPr>
          <p:nvPr/>
        </p:nvCxnSpPr>
        <p:spPr>
          <a:xfrm>
            <a:off x="4340405" y="3756992"/>
            <a:ext cx="12688422" cy="0"/>
          </a:xfrm>
          <a:prstGeom prst="line">
            <a:avLst/>
          </a:prstGeom>
          <a:ln w="63500">
            <a:solidFill>
              <a:srgbClr val="007043"/>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51E9ED18-5A6F-E146-81A9-8B480C35733F}"/>
              </a:ext>
            </a:extLst>
          </p:cNvPr>
          <p:cNvGrpSpPr/>
          <p:nvPr/>
        </p:nvGrpSpPr>
        <p:grpSpPr>
          <a:xfrm>
            <a:off x="5623301" y="3442587"/>
            <a:ext cx="4890870" cy="4391542"/>
            <a:chOff x="5623300" y="3796698"/>
            <a:chExt cx="5341286" cy="4795973"/>
          </a:xfrm>
        </p:grpSpPr>
        <p:pic>
          <p:nvPicPr>
            <p:cNvPr id="18" name="Picture 17">
              <a:extLst>
                <a:ext uri="{FF2B5EF4-FFF2-40B4-BE49-F238E27FC236}">
                  <a16:creationId xmlns:a16="http://schemas.microsoft.com/office/drawing/2014/main" id="{D5690E30-2A7C-B74E-9802-B470A041AEE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5623300" y="4388370"/>
              <a:ext cx="5341286" cy="4204301"/>
            </a:xfrm>
            <a:prstGeom prst="rect">
              <a:avLst/>
            </a:prstGeom>
          </p:spPr>
        </p:pic>
        <p:sp>
          <p:nvSpPr>
            <p:cNvPr id="9" name="Rectangle 8">
              <a:extLst>
                <a:ext uri="{FF2B5EF4-FFF2-40B4-BE49-F238E27FC236}">
                  <a16:creationId xmlns:a16="http://schemas.microsoft.com/office/drawing/2014/main" id="{7398E4C8-B4AB-D440-96BF-E482DFF52946}"/>
                </a:ext>
              </a:extLst>
            </p:cNvPr>
            <p:cNvSpPr/>
            <p:nvPr/>
          </p:nvSpPr>
          <p:spPr>
            <a:xfrm>
              <a:off x="5623300" y="3796698"/>
              <a:ext cx="5341286" cy="591671"/>
            </a:xfrm>
            <a:prstGeom prst="rect">
              <a:avLst/>
            </a:prstGeom>
            <a:solidFill>
              <a:srgbClr val="2BB5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FFFFFF"/>
                  </a:solidFill>
                  <a:latin typeface="Gill Sans MT" panose="020B0502020104020203" pitchFamily="34" charset="77"/>
                  <a:cs typeface="Gill Sans" panose="020B0502020104020203" pitchFamily="34" charset="-79"/>
                </a:rPr>
                <a:t>POLLS</a:t>
              </a:r>
            </a:p>
          </p:txBody>
        </p:sp>
      </p:grpSp>
      <p:grpSp>
        <p:nvGrpSpPr>
          <p:cNvPr id="29" name="Group 28">
            <a:extLst>
              <a:ext uri="{FF2B5EF4-FFF2-40B4-BE49-F238E27FC236}">
                <a16:creationId xmlns:a16="http://schemas.microsoft.com/office/drawing/2014/main" id="{ECC589ED-BE82-AB45-BA5D-645F8A00B299}"/>
              </a:ext>
            </a:extLst>
          </p:cNvPr>
          <p:cNvGrpSpPr/>
          <p:nvPr/>
        </p:nvGrpSpPr>
        <p:grpSpPr>
          <a:xfrm>
            <a:off x="11099499" y="3444426"/>
            <a:ext cx="4893514" cy="4395672"/>
            <a:chOff x="11674476" y="3796698"/>
            <a:chExt cx="5344172" cy="4800483"/>
          </a:xfrm>
        </p:grpSpPr>
        <p:pic>
          <p:nvPicPr>
            <p:cNvPr id="21" name="Picture 2">
              <a:extLst>
                <a:ext uri="{FF2B5EF4-FFF2-40B4-BE49-F238E27FC236}">
                  <a16:creationId xmlns:a16="http://schemas.microsoft.com/office/drawing/2014/main" id="{DDEBF543-5D18-9642-A994-0F6CEC82DE84}"/>
                </a:ext>
              </a:extLst>
            </p:cNvPr>
            <p:cNvPicPr>
              <a:picLocks noChangeAspect="1" noChangeArrowheads="1"/>
            </p:cNvPicPr>
            <p:nvPr/>
          </p:nvPicPr>
          <p:blipFill rotWithShape="1">
            <a:blip r:embed="rId7">
              <a:extLst>
                <a:ext uri="{28A0092B-C50C-407E-A947-70E740481C1C}">
                  <a14:useLocalDpi xmlns:a14="http://schemas.microsoft.com/office/drawing/2010/main"/>
                </a:ext>
              </a:extLst>
            </a:blip>
            <a:srcRect l="15687" r="14635"/>
            <a:stretch/>
          </p:blipFill>
          <p:spPr bwMode="auto">
            <a:xfrm>
              <a:off x="11677363" y="4392880"/>
              <a:ext cx="5341285" cy="4204301"/>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a:extLst>
                <a:ext uri="{FF2B5EF4-FFF2-40B4-BE49-F238E27FC236}">
                  <a16:creationId xmlns:a16="http://schemas.microsoft.com/office/drawing/2014/main" id="{001A5B23-F513-5E48-A9CE-5FEE9634B50F}"/>
                </a:ext>
              </a:extLst>
            </p:cNvPr>
            <p:cNvSpPr/>
            <p:nvPr/>
          </p:nvSpPr>
          <p:spPr>
            <a:xfrm>
              <a:off x="11674476" y="3796698"/>
              <a:ext cx="5341286" cy="591671"/>
            </a:xfrm>
            <a:prstGeom prst="rect">
              <a:avLst/>
            </a:prstGeom>
            <a:solidFill>
              <a:srgbClr val="2BB5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FFFFFF"/>
                  </a:solidFill>
                  <a:latin typeface="Gill Sans MT" panose="020B0502020104020203" pitchFamily="34" charset="77"/>
                  <a:cs typeface="Gill Sans" panose="020B0502020104020203" pitchFamily="34" charset="-79"/>
                </a:rPr>
                <a:t>BREAKOUT ROOMS</a:t>
              </a:r>
            </a:p>
          </p:txBody>
        </p:sp>
      </p:grpSp>
      <p:grpSp>
        <p:nvGrpSpPr>
          <p:cNvPr id="30" name="Group 29">
            <a:extLst>
              <a:ext uri="{FF2B5EF4-FFF2-40B4-BE49-F238E27FC236}">
                <a16:creationId xmlns:a16="http://schemas.microsoft.com/office/drawing/2014/main" id="{2F26E981-8FD8-FB4E-9ADE-D0AB8FE9AA04}"/>
              </a:ext>
            </a:extLst>
          </p:cNvPr>
          <p:cNvGrpSpPr/>
          <p:nvPr/>
        </p:nvGrpSpPr>
        <p:grpSpPr>
          <a:xfrm>
            <a:off x="16470765" y="3442587"/>
            <a:ext cx="4890870" cy="4395286"/>
            <a:chOff x="16335852" y="3796698"/>
            <a:chExt cx="5341286" cy="4800062"/>
          </a:xfrm>
        </p:grpSpPr>
        <p:sp>
          <p:nvSpPr>
            <p:cNvPr id="20" name="Rectangle 19">
              <a:extLst>
                <a:ext uri="{FF2B5EF4-FFF2-40B4-BE49-F238E27FC236}">
                  <a16:creationId xmlns:a16="http://schemas.microsoft.com/office/drawing/2014/main" id="{55787A75-7657-1E40-88D6-0B46FEB10645}"/>
                </a:ext>
              </a:extLst>
            </p:cNvPr>
            <p:cNvSpPr/>
            <p:nvPr/>
          </p:nvSpPr>
          <p:spPr>
            <a:xfrm>
              <a:off x="16335852" y="3796698"/>
              <a:ext cx="5341286" cy="591671"/>
            </a:xfrm>
            <a:prstGeom prst="rect">
              <a:avLst/>
            </a:prstGeom>
            <a:solidFill>
              <a:srgbClr val="2BB5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rgbClr val="FFFFFF"/>
                  </a:solidFill>
                  <a:latin typeface="Gill Sans MT" panose="020B0502020104020203" pitchFamily="34" charset="77"/>
                  <a:cs typeface="Gill Sans" panose="020B0502020104020203" pitchFamily="34" charset="-79"/>
                </a:rPr>
                <a:t>WHITEBOARD</a:t>
              </a:r>
            </a:p>
          </p:txBody>
        </p:sp>
        <p:pic>
          <p:nvPicPr>
            <p:cNvPr id="19" name="Picture 18">
              <a:extLst>
                <a:ext uri="{FF2B5EF4-FFF2-40B4-BE49-F238E27FC236}">
                  <a16:creationId xmlns:a16="http://schemas.microsoft.com/office/drawing/2014/main" id="{EE82D522-D9C0-1146-98D1-960A0975BF3A}"/>
                </a:ext>
              </a:extLst>
            </p:cNvPr>
            <p:cNvPicPr>
              <a:picLocks noChangeAspect="1"/>
            </p:cNvPicPr>
            <p:nvPr/>
          </p:nvPicPr>
          <p:blipFill>
            <a:blip r:embed="rId8"/>
            <a:stretch>
              <a:fillRect/>
            </a:stretch>
          </p:blipFill>
          <p:spPr>
            <a:xfrm>
              <a:off x="16335852" y="4388369"/>
              <a:ext cx="5341286" cy="4208391"/>
            </a:xfrm>
            <a:prstGeom prst="rect">
              <a:avLst/>
            </a:prstGeom>
          </p:spPr>
        </p:pic>
      </p:grpSp>
      <p:grpSp>
        <p:nvGrpSpPr>
          <p:cNvPr id="2" name="Group 1">
            <a:extLst>
              <a:ext uri="{FF2B5EF4-FFF2-40B4-BE49-F238E27FC236}">
                <a16:creationId xmlns:a16="http://schemas.microsoft.com/office/drawing/2014/main" id="{4783BA79-8FA9-0142-938E-7E6FBB459647}"/>
              </a:ext>
            </a:extLst>
          </p:cNvPr>
          <p:cNvGrpSpPr/>
          <p:nvPr/>
        </p:nvGrpSpPr>
        <p:grpSpPr>
          <a:xfrm>
            <a:off x="480197" y="1990947"/>
            <a:ext cx="3532094" cy="3532094"/>
            <a:chOff x="480196" y="5603617"/>
            <a:chExt cx="3532094" cy="3532094"/>
          </a:xfrm>
        </p:grpSpPr>
        <p:pic>
          <p:nvPicPr>
            <p:cNvPr id="32" name="Picture 31">
              <a:extLst>
                <a:ext uri="{FF2B5EF4-FFF2-40B4-BE49-F238E27FC236}">
                  <a16:creationId xmlns:a16="http://schemas.microsoft.com/office/drawing/2014/main" id="{EBBA1F6C-722A-F94B-ACA3-9F61556C0B4B}"/>
                </a:ext>
              </a:extLst>
            </p:cNvPr>
            <p:cNvPicPr>
              <a:picLocks noChangeAspect="1"/>
            </p:cNvPicPr>
            <p:nvPr/>
          </p:nvPicPr>
          <p:blipFill>
            <a:blip r:embed="rId9"/>
            <a:stretch>
              <a:fillRect/>
            </a:stretch>
          </p:blipFill>
          <p:spPr>
            <a:xfrm>
              <a:off x="959756" y="6510088"/>
              <a:ext cx="2528330" cy="2007792"/>
            </a:xfrm>
            <a:prstGeom prst="rect">
              <a:avLst/>
            </a:prstGeom>
          </p:spPr>
        </p:pic>
        <p:sp>
          <p:nvSpPr>
            <p:cNvPr id="33" name="Oval 32">
              <a:extLst>
                <a:ext uri="{FF2B5EF4-FFF2-40B4-BE49-F238E27FC236}">
                  <a16:creationId xmlns:a16="http://schemas.microsoft.com/office/drawing/2014/main" id="{7081F88F-9394-7241-85A0-CC8BDAFDE7BF}"/>
                </a:ext>
              </a:extLst>
            </p:cNvPr>
            <p:cNvSpPr/>
            <p:nvPr/>
          </p:nvSpPr>
          <p:spPr>
            <a:xfrm>
              <a:off x="480196" y="5603617"/>
              <a:ext cx="3532094" cy="3532094"/>
            </a:xfrm>
            <a:prstGeom prst="ellipse">
              <a:avLst/>
            </a:prstGeom>
            <a:no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grpSp>
    </p:spTree>
    <p:custDataLst>
      <p:tags r:id="rId1"/>
    </p:custDataLst>
    <p:extLst>
      <p:ext uri="{BB962C8B-B14F-4D97-AF65-F5344CB8AC3E}">
        <p14:creationId xmlns:p14="http://schemas.microsoft.com/office/powerpoint/2010/main" val="2468604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2" name="Rectangle 1">
            <a:extLst>
              <a:ext uri="{FF2B5EF4-FFF2-40B4-BE49-F238E27FC236}">
                <a16:creationId xmlns:a16="http://schemas.microsoft.com/office/drawing/2014/main" id="{C70ACCD7-0856-854C-855E-CFE8D723D1DC}"/>
              </a:ext>
            </a:extLst>
          </p:cNvPr>
          <p:cNvSpPr/>
          <p:nvPr/>
        </p:nvSpPr>
        <p:spPr>
          <a:xfrm>
            <a:off x="11337796" y="3985958"/>
            <a:ext cx="10596242" cy="3046988"/>
          </a:xfrm>
          <a:prstGeom prst="rect">
            <a:avLst/>
          </a:prstGeom>
        </p:spPr>
        <p:txBody>
          <a:bodyPr wrap="square">
            <a:noAutofit/>
          </a:bodyPr>
          <a:lstStyle/>
          <a:p>
            <a:r>
              <a:rPr lang="en-US" sz="9600" b="1" dirty="0">
                <a:solidFill>
                  <a:srgbClr val="FFFFFF"/>
                </a:solidFill>
                <a:latin typeface="Gill Sans MT" panose="020B0502020104020203" pitchFamily="34" charset="77"/>
                <a:cs typeface="Gill Sans" panose="020B0502020104020203" pitchFamily="34" charset="-79"/>
              </a:rPr>
              <a:t>SALEEMA </a:t>
            </a:r>
          </a:p>
          <a:p>
            <a:r>
              <a:rPr lang="en-US" sz="9600" b="1" dirty="0">
                <a:solidFill>
                  <a:srgbClr val="FFFFFF"/>
                </a:solidFill>
                <a:latin typeface="Gill Sans MT" panose="020B0502020104020203" pitchFamily="34" charset="77"/>
                <a:cs typeface="Gill Sans" panose="020B0502020104020203" pitchFamily="34" charset="-79"/>
              </a:rPr>
              <a:t>CASE STUDY</a:t>
            </a:r>
          </a:p>
        </p:txBody>
      </p:sp>
      <p:cxnSp>
        <p:nvCxnSpPr>
          <p:cNvPr id="12" name="Straight Connector 11">
            <a:extLst>
              <a:ext uri="{FF2B5EF4-FFF2-40B4-BE49-F238E27FC236}">
                <a16:creationId xmlns:a16="http://schemas.microsoft.com/office/drawing/2014/main" id="{E8DF89E1-F25E-DF4E-9A7C-4D54689B609B}"/>
              </a:ext>
            </a:extLst>
          </p:cNvPr>
          <p:cNvCxnSpPr>
            <a:cxnSpLocks/>
          </p:cNvCxnSpPr>
          <p:nvPr/>
        </p:nvCxnSpPr>
        <p:spPr>
          <a:xfrm>
            <a:off x="11337796" y="7607328"/>
            <a:ext cx="9860628" cy="0"/>
          </a:xfrm>
          <a:prstGeom prst="line">
            <a:avLst/>
          </a:prstGeom>
          <a:ln w="139700">
            <a:solidFill>
              <a:srgbClr val="FFFFFF"/>
            </a:solidFill>
          </a:ln>
        </p:spPr>
        <p:style>
          <a:lnRef idx="1">
            <a:schemeClr val="accent1"/>
          </a:lnRef>
          <a:fillRef idx="0">
            <a:schemeClr val="accent1"/>
          </a:fillRef>
          <a:effectRef idx="0">
            <a:schemeClr val="accent1"/>
          </a:effectRef>
          <a:fontRef idx="minor">
            <a:schemeClr val="tx1"/>
          </a:fontRef>
        </p:style>
      </p:cxnSp>
      <p:pic>
        <p:nvPicPr>
          <p:cNvPr id="23" name="Picture 22">
            <a:extLst>
              <a:ext uri="{FF2B5EF4-FFF2-40B4-BE49-F238E27FC236}">
                <a16:creationId xmlns:a16="http://schemas.microsoft.com/office/drawing/2014/main" id="{3D46C5F2-82AE-A44B-A70B-2175E22E38A6}"/>
              </a:ext>
            </a:extLst>
          </p:cNvPr>
          <p:cNvPicPr>
            <a:picLocks noChangeAspect="1"/>
          </p:cNvPicPr>
          <p:nvPr/>
        </p:nvPicPr>
        <p:blipFill>
          <a:blip r:embed="rId4">
            <a:biLevel thresh="25000"/>
          </a:blip>
          <a:stretch>
            <a:fillRect/>
          </a:stretch>
        </p:blipFill>
        <p:spPr>
          <a:xfrm>
            <a:off x="11535019" y="8215102"/>
            <a:ext cx="3477806" cy="869452"/>
          </a:xfrm>
          <a:prstGeom prst="rect">
            <a:avLst/>
          </a:prstGeom>
        </p:spPr>
      </p:pic>
      <p:pic>
        <p:nvPicPr>
          <p:cNvPr id="6" name="Picture Placeholder 5">
            <a:extLst>
              <a:ext uri="{FF2B5EF4-FFF2-40B4-BE49-F238E27FC236}">
                <a16:creationId xmlns:a16="http://schemas.microsoft.com/office/drawing/2014/main" id="{8E83558E-2EF6-0A4B-A83E-A90867E28114}"/>
              </a:ext>
            </a:extLst>
          </p:cNvPr>
          <p:cNvPicPr>
            <a:picLocks noGrp="1" noChangeAspect="1"/>
          </p:cNvPicPr>
          <p:nvPr>
            <p:ph type="pic" sz="quarter" idx="10"/>
          </p:nvPr>
        </p:nvPicPr>
        <p:blipFill rotWithShape="1">
          <a:blip r:embed="rId5"/>
          <a:srcRect l="27202" t="14467" r="16264" b="747"/>
          <a:stretch/>
        </p:blipFill>
        <p:spPr>
          <a:xfrm>
            <a:off x="1380894" y="2227264"/>
            <a:ext cx="9263064" cy="9261476"/>
          </a:xfrm>
        </p:spPr>
      </p:pic>
      <p:sp>
        <p:nvSpPr>
          <p:cNvPr id="8" name="TextBox 7">
            <a:extLst>
              <a:ext uri="{FF2B5EF4-FFF2-40B4-BE49-F238E27FC236}">
                <a16:creationId xmlns:a16="http://schemas.microsoft.com/office/drawing/2014/main" id="{A6874FEB-C24F-0F49-9248-3811F09EEB35}"/>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UNICEF Sudan/Omer</a:t>
            </a:r>
          </a:p>
        </p:txBody>
      </p:sp>
    </p:spTree>
    <p:custDataLst>
      <p:tags r:id="rId1"/>
    </p:custDataLst>
    <p:extLst>
      <p:ext uri="{BB962C8B-B14F-4D97-AF65-F5344CB8AC3E}">
        <p14:creationId xmlns:p14="http://schemas.microsoft.com/office/powerpoint/2010/main" val="3346576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73"/>
        <p:cNvGrpSpPr/>
        <p:nvPr/>
      </p:nvGrpSpPr>
      <p:grpSpPr>
        <a:xfrm>
          <a:off x="0" y="0"/>
          <a:ext cx="0" cy="0"/>
          <a:chOff x="0" y="0"/>
          <a:chExt cx="0" cy="0"/>
        </a:xfrm>
      </p:grpSpPr>
      <p:sp>
        <p:nvSpPr>
          <p:cNvPr id="3" name="Title 2">
            <a:extLst>
              <a:ext uri="{FF2B5EF4-FFF2-40B4-BE49-F238E27FC236}">
                <a16:creationId xmlns:a16="http://schemas.microsoft.com/office/drawing/2014/main" id="{AFF21952-8190-E446-8409-19CA69A84E64}"/>
              </a:ext>
            </a:extLst>
          </p:cNvPr>
          <p:cNvSpPr>
            <a:spLocks noGrp="1"/>
          </p:cNvSpPr>
          <p:nvPr>
            <p:ph type="title"/>
          </p:nvPr>
        </p:nvSpPr>
        <p:spPr/>
        <p:txBody>
          <a:bodyPr/>
          <a:lstStyle/>
          <a:p>
            <a:pPr algn="l"/>
            <a:r>
              <a:rPr lang="en-US" b="1" dirty="0" err="1">
                <a:solidFill>
                  <a:srgbClr val="000000"/>
                </a:solidFill>
              </a:rPr>
              <a:t>Saleema</a:t>
            </a:r>
            <a:r>
              <a:rPr lang="en-US" b="1" dirty="0">
                <a:solidFill>
                  <a:srgbClr val="000000"/>
                </a:solidFill>
              </a:rPr>
              <a:t> Overview</a:t>
            </a:r>
          </a:p>
        </p:txBody>
      </p:sp>
      <p:sp>
        <p:nvSpPr>
          <p:cNvPr id="5" name="Text Placeholder 4">
            <a:extLst>
              <a:ext uri="{FF2B5EF4-FFF2-40B4-BE49-F238E27FC236}">
                <a16:creationId xmlns:a16="http://schemas.microsoft.com/office/drawing/2014/main" id="{2B0B080B-0BFB-344C-92D8-2CE213BA1E67}"/>
              </a:ext>
            </a:extLst>
          </p:cNvPr>
          <p:cNvSpPr>
            <a:spLocks noGrp="1"/>
          </p:cNvSpPr>
          <p:nvPr>
            <p:ph type="body" idx="1"/>
          </p:nvPr>
        </p:nvSpPr>
        <p:spPr>
          <a:xfrm>
            <a:off x="7349281" y="4917395"/>
            <a:ext cx="15295612" cy="7165748"/>
          </a:xfrm>
        </p:spPr>
        <p:txBody>
          <a:bodyPr/>
          <a:lstStyle/>
          <a:p>
            <a:pPr marL="571500" indent="-571500" algn="l">
              <a:lnSpc>
                <a:spcPct val="90000"/>
              </a:lnSpc>
              <a:spcAft>
                <a:spcPts val="2400"/>
              </a:spcAft>
              <a:buSzPts val="4000"/>
            </a:pPr>
            <a:r>
              <a:rPr lang="en-US" b="1" dirty="0">
                <a:solidFill>
                  <a:srgbClr val="000000"/>
                </a:solidFill>
              </a:rPr>
              <a:t>Location: </a:t>
            </a:r>
            <a:r>
              <a:rPr lang="en-US" dirty="0">
                <a:solidFill>
                  <a:srgbClr val="000000"/>
                </a:solidFill>
              </a:rPr>
              <a:t>Sudan.</a:t>
            </a:r>
            <a:endParaRPr lang="en-US" sz="3600" dirty="0">
              <a:solidFill>
                <a:srgbClr val="000000"/>
              </a:solidFill>
            </a:endParaRPr>
          </a:p>
          <a:p>
            <a:pPr marL="571500" indent="-571500" algn="l">
              <a:lnSpc>
                <a:spcPct val="90000"/>
              </a:lnSpc>
              <a:spcBef>
                <a:spcPts val="1200"/>
              </a:spcBef>
              <a:spcAft>
                <a:spcPts val="2400"/>
              </a:spcAft>
              <a:buSzPts val="4000"/>
            </a:pPr>
            <a:r>
              <a:rPr lang="en-US" b="1" dirty="0">
                <a:solidFill>
                  <a:srgbClr val="000000"/>
                </a:solidFill>
              </a:rPr>
              <a:t>Aim: </a:t>
            </a:r>
            <a:r>
              <a:rPr lang="en-US" dirty="0">
                <a:solidFill>
                  <a:srgbClr val="000000"/>
                </a:solidFill>
              </a:rPr>
              <a:t>Address socially-condoned practice of female genital mutilation and cutting (FGM/C).</a:t>
            </a:r>
            <a:endParaRPr lang="en-US" sz="3600" dirty="0">
              <a:solidFill>
                <a:srgbClr val="000000"/>
              </a:solidFill>
            </a:endParaRPr>
          </a:p>
          <a:p>
            <a:pPr marL="571500" indent="-571500" algn="l">
              <a:lnSpc>
                <a:spcPct val="90000"/>
              </a:lnSpc>
              <a:spcBef>
                <a:spcPts val="1200"/>
              </a:spcBef>
              <a:spcAft>
                <a:spcPts val="2400"/>
              </a:spcAft>
              <a:buSzPts val="4000"/>
            </a:pPr>
            <a:r>
              <a:rPr lang="en-US" b="1" dirty="0">
                <a:solidFill>
                  <a:srgbClr val="000000"/>
                </a:solidFill>
              </a:rPr>
              <a:t>Norms focus: </a:t>
            </a:r>
            <a:r>
              <a:rPr lang="en-US" dirty="0">
                <a:solidFill>
                  <a:srgbClr val="000000"/>
                </a:solidFill>
              </a:rPr>
              <a:t>Replace norms to cut with new norms NOT to cut.</a:t>
            </a:r>
            <a:endParaRPr lang="en-US" sz="3600" dirty="0">
              <a:solidFill>
                <a:srgbClr val="000000"/>
              </a:solidFill>
            </a:endParaRPr>
          </a:p>
          <a:p>
            <a:pPr marL="571500" indent="-571500" algn="l">
              <a:lnSpc>
                <a:spcPct val="90000"/>
              </a:lnSpc>
              <a:spcBef>
                <a:spcPts val="1200"/>
              </a:spcBef>
              <a:spcAft>
                <a:spcPts val="2400"/>
              </a:spcAft>
              <a:buSzPts val="4000"/>
            </a:pPr>
            <a:r>
              <a:rPr lang="en-US" b="1" dirty="0">
                <a:solidFill>
                  <a:srgbClr val="000000"/>
                </a:solidFill>
              </a:rPr>
              <a:t>Value add: </a:t>
            </a:r>
            <a:r>
              <a:rPr lang="en-US" dirty="0" err="1">
                <a:solidFill>
                  <a:srgbClr val="000000"/>
                </a:solidFill>
              </a:rPr>
              <a:t>Saleema’s</a:t>
            </a:r>
            <a:r>
              <a:rPr lang="en-US" dirty="0">
                <a:solidFill>
                  <a:srgbClr val="000000"/>
                </a:solidFill>
              </a:rPr>
              <a:t> FGM/C norms-replacement effort could also reduce the related harmful practices of early marriage and pregnancy.</a:t>
            </a:r>
            <a:endParaRPr lang="en-US" sz="3600" dirty="0">
              <a:solidFill>
                <a:srgbClr val="000000"/>
              </a:solidFill>
            </a:endParaRPr>
          </a:p>
        </p:txBody>
      </p:sp>
      <p:pic>
        <p:nvPicPr>
          <p:cNvPr id="12" name="Picture Placeholder 11">
            <a:extLst>
              <a:ext uri="{FF2B5EF4-FFF2-40B4-BE49-F238E27FC236}">
                <a16:creationId xmlns:a16="http://schemas.microsoft.com/office/drawing/2014/main" id="{0D309DE3-E932-2B49-B041-C057342413AA}"/>
              </a:ext>
            </a:extLst>
          </p:cNvPr>
          <p:cNvPicPr>
            <a:picLocks noGrp="1" noChangeAspect="1"/>
          </p:cNvPicPr>
          <p:nvPr>
            <p:ph type="pic" sz="quarter" idx="10"/>
          </p:nvPr>
        </p:nvPicPr>
        <p:blipFill rotWithShape="1">
          <a:blip r:embed="rId4"/>
          <a:srcRect l="9609" r="23714"/>
          <a:stretch/>
        </p:blipFill>
        <p:spPr>
          <a:xfrm>
            <a:off x="-3145632" y="2227262"/>
            <a:ext cx="9263064" cy="9261476"/>
          </a:xfrm>
        </p:spPr>
      </p:pic>
      <p:sp>
        <p:nvSpPr>
          <p:cNvPr id="6" name="TextBox 5">
            <a:extLst>
              <a:ext uri="{FF2B5EF4-FFF2-40B4-BE49-F238E27FC236}">
                <a16:creationId xmlns:a16="http://schemas.microsoft.com/office/drawing/2014/main" id="{80587936-18C0-1941-BAC4-849C0AEB5A1B}"/>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UNICEF/Sari Omer</a:t>
            </a:r>
          </a:p>
        </p:txBody>
      </p:sp>
    </p:spTree>
    <p:custDataLst>
      <p:tags r:id="rId1"/>
    </p:custDataLst>
    <p:extLst>
      <p:ext uri="{BB962C8B-B14F-4D97-AF65-F5344CB8AC3E}">
        <p14:creationId xmlns:p14="http://schemas.microsoft.com/office/powerpoint/2010/main" val="1830650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80"/>
        <p:cNvGrpSpPr/>
        <p:nvPr/>
      </p:nvGrpSpPr>
      <p:grpSpPr>
        <a:xfrm>
          <a:off x="0" y="0"/>
          <a:ext cx="0" cy="0"/>
          <a:chOff x="0" y="0"/>
          <a:chExt cx="0" cy="0"/>
        </a:xfrm>
      </p:grpSpPr>
      <p:sp>
        <p:nvSpPr>
          <p:cNvPr id="3" name="Title 2">
            <a:extLst>
              <a:ext uri="{FF2B5EF4-FFF2-40B4-BE49-F238E27FC236}">
                <a16:creationId xmlns:a16="http://schemas.microsoft.com/office/drawing/2014/main" id="{8F44281E-4286-7D45-894B-FF65D0A28A48}"/>
              </a:ext>
            </a:extLst>
          </p:cNvPr>
          <p:cNvSpPr>
            <a:spLocks noGrp="1"/>
          </p:cNvSpPr>
          <p:nvPr>
            <p:ph type="title"/>
          </p:nvPr>
        </p:nvSpPr>
        <p:spPr/>
        <p:txBody>
          <a:bodyPr/>
          <a:lstStyle/>
          <a:p>
            <a:pPr algn="l"/>
            <a:r>
              <a:rPr lang="en-US" b="1" dirty="0" err="1">
                <a:solidFill>
                  <a:srgbClr val="000000"/>
                </a:solidFill>
              </a:rPr>
              <a:t>Saleema</a:t>
            </a:r>
            <a:r>
              <a:rPr lang="en-US" b="1" dirty="0">
                <a:solidFill>
                  <a:srgbClr val="000000"/>
                </a:solidFill>
              </a:rPr>
              <a:t> Approaches</a:t>
            </a:r>
          </a:p>
        </p:txBody>
      </p:sp>
      <p:sp>
        <p:nvSpPr>
          <p:cNvPr id="5" name="Text Placeholder 4">
            <a:extLst>
              <a:ext uri="{FF2B5EF4-FFF2-40B4-BE49-F238E27FC236}">
                <a16:creationId xmlns:a16="http://schemas.microsoft.com/office/drawing/2014/main" id="{86E790B4-04EF-314D-B546-5A85BADB88CF}"/>
              </a:ext>
            </a:extLst>
          </p:cNvPr>
          <p:cNvSpPr>
            <a:spLocks noGrp="1"/>
          </p:cNvSpPr>
          <p:nvPr>
            <p:ph type="body" idx="1"/>
          </p:nvPr>
        </p:nvSpPr>
        <p:spPr>
          <a:xfrm>
            <a:off x="7349067" y="4915218"/>
            <a:ext cx="15295034" cy="5967412"/>
          </a:xfrm>
        </p:spPr>
        <p:txBody>
          <a:bodyPr/>
          <a:lstStyle/>
          <a:p>
            <a:pPr marL="0" indent="0" algn="l">
              <a:lnSpc>
                <a:spcPct val="90000"/>
              </a:lnSpc>
              <a:spcAft>
                <a:spcPts val="2400"/>
              </a:spcAft>
              <a:buSzPts val="4000"/>
              <a:buNone/>
            </a:pPr>
            <a:r>
              <a:rPr lang="en-US" dirty="0">
                <a:solidFill>
                  <a:srgbClr val="000000"/>
                </a:solidFill>
              </a:rPr>
              <a:t>Leveraging media to change how communities talk about female genital cutting, to establish positive norms around NOT cutting.</a:t>
            </a:r>
          </a:p>
          <a:p>
            <a:pPr marL="0" indent="0" algn="l">
              <a:lnSpc>
                <a:spcPct val="90000"/>
              </a:lnSpc>
              <a:spcAft>
                <a:spcPts val="2400"/>
              </a:spcAft>
              <a:buSzPts val="4000"/>
              <a:buNone/>
            </a:pPr>
            <a:r>
              <a:rPr lang="en-US" b="1" dirty="0">
                <a:solidFill>
                  <a:srgbClr val="000000"/>
                </a:solidFill>
              </a:rPr>
              <a:t>Intervention Components</a:t>
            </a:r>
          </a:p>
          <a:p>
            <a:pPr marL="514350" indent="-514350" algn="l">
              <a:lnSpc>
                <a:spcPct val="90000"/>
              </a:lnSpc>
              <a:spcAft>
                <a:spcPts val="2400"/>
              </a:spcAft>
              <a:buSzPts val="4000"/>
              <a:buFont typeface="Gill Sans"/>
              <a:buAutoNum type="arabicPeriod"/>
            </a:pPr>
            <a:r>
              <a:rPr lang="en-US" dirty="0">
                <a:solidFill>
                  <a:srgbClr val="000000"/>
                </a:solidFill>
              </a:rPr>
              <a:t>Mass media and social marketing campaigns.</a:t>
            </a:r>
          </a:p>
          <a:p>
            <a:pPr marL="514350" indent="-514350" algn="l">
              <a:lnSpc>
                <a:spcPct val="90000"/>
              </a:lnSpc>
              <a:spcAft>
                <a:spcPts val="2400"/>
              </a:spcAft>
              <a:buSzPts val="4000"/>
              <a:buFont typeface="Gill Sans"/>
              <a:buAutoNum type="arabicPeriod"/>
            </a:pPr>
            <a:r>
              <a:rPr lang="en-US" dirty="0">
                <a:solidFill>
                  <a:srgbClr val="000000"/>
                </a:solidFill>
              </a:rPr>
              <a:t>Community and inter-generational dialogues.</a:t>
            </a:r>
          </a:p>
        </p:txBody>
      </p:sp>
      <p:pic>
        <p:nvPicPr>
          <p:cNvPr id="8" name="Picture Placeholder 7">
            <a:extLst>
              <a:ext uri="{FF2B5EF4-FFF2-40B4-BE49-F238E27FC236}">
                <a16:creationId xmlns:a16="http://schemas.microsoft.com/office/drawing/2014/main" id="{FC965507-E5A5-EE4D-8025-0B758DECEE70}"/>
              </a:ext>
            </a:extLst>
          </p:cNvPr>
          <p:cNvPicPr>
            <a:picLocks noGrp="1" noChangeAspect="1"/>
          </p:cNvPicPr>
          <p:nvPr>
            <p:ph type="pic" sz="quarter" idx="10"/>
          </p:nvPr>
        </p:nvPicPr>
        <p:blipFill>
          <a:blip r:embed="rId4"/>
          <a:srcRect l="16661" r="16661"/>
          <a:stretch/>
        </p:blipFill>
        <p:spPr>
          <a:xfrm flipH="1">
            <a:off x="-3058370" y="2227264"/>
            <a:ext cx="9263064" cy="9261476"/>
          </a:xfrm>
        </p:spPr>
      </p:pic>
      <p:sp>
        <p:nvSpPr>
          <p:cNvPr id="6" name="TextBox 5">
            <a:extLst>
              <a:ext uri="{FF2B5EF4-FFF2-40B4-BE49-F238E27FC236}">
                <a16:creationId xmlns:a16="http://schemas.microsoft.com/office/drawing/2014/main" id="{090CFE14-4C32-1A4E-8F4A-734F2375C7E7}"/>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UNICEF Sudan</a:t>
            </a:r>
          </a:p>
        </p:txBody>
      </p:sp>
    </p:spTree>
    <p:custDataLst>
      <p:tags r:id="rId1"/>
    </p:custDataLst>
    <p:extLst>
      <p:ext uri="{BB962C8B-B14F-4D97-AF65-F5344CB8AC3E}">
        <p14:creationId xmlns:p14="http://schemas.microsoft.com/office/powerpoint/2010/main" val="2349696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87"/>
        <p:cNvGrpSpPr/>
        <p:nvPr/>
      </p:nvGrpSpPr>
      <p:grpSpPr>
        <a:xfrm>
          <a:off x="0" y="0"/>
          <a:ext cx="0" cy="0"/>
          <a:chOff x="0" y="0"/>
          <a:chExt cx="0" cy="0"/>
        </a:xfrm>
      </p:grpSpPr>
      <p:sp>
        <p:nvSpPr>
          <p:cNvPr id="17" name="Title 3">
            <a:extLst>
              <a:ext uri="{FF2B5EF4-FFF2-40B4-BE49-F238E27FC236}">
                <a16:creationId xmlns:a16="http://schemas.microsoft.com/office/drawing/2014/main" id="{53D12940-00C3-E744-81F8-CE719617CBC8}"/>
              </a:ext>
            </a:extLst>
          </p:cNvPr>
          <p:cNvSpPr>
            <a:spLocks noGrp="1"/>
          </p:cNvSpPr>
          <p:nvPr>
            <p:ph type="title"/>
          </p:nvPr>
        </p:nvSpPr>
        <p:spPr>
          <a:xfrm>
            <a:off x="7349067" y="2318417"/>
            <a:ext cx="15295613" cy="2176836"/>
          </a:xfrm>
        </p:spPr>
        <p:txBody>
          <a:bodyPr/>
          <a:lstStyle/>
          <a:p>
            <a:pPr algn="l"/>
            <a:r>
              <a:rPr lang="en-US" b="1" dirty="0" err="1">
                <a:solidFill>
                  <a:srgbClr val="000000"/>
                </a:solidFill>
              </a:rPr>
              <a:t>Saleema</a:t>
            </a:r>
            <a:r>
              <a:rPr lang="en-US" b="1" dirty="0">
                <a:solidFill>
                  <a:srgbClr val="000000"/>
                </a:solidFill>
              </a:rPr>
              <a:t> Community Social Realities </a:t>
            </a:r>
            <a:br>
              <a:rPr lang="en-US" b="1" dirty="0">
                <a:solidFill>
                  <a:srgbClr val="000000"/>
                </a:solidFill>
              </a:rPr>
            </a:br>
            <a:r>
              <a:rPr lang="en-US" b="1" dirty="0">
                <a:solidFill>
                  <a:srgbClr val="000000"/>
                </a:solidFill>
              </a:rPr>
              <a:t> </a:t>
            </a:r>
          </a:p>
        </p:txBody>
      </p:sp>
      <p:sp>
        <p:nvSpPr>
          <p:cNvPr id="15" name="Text Placeholder 4">
            <a:extLst>
              <a:ext uri="{FF2B5EF4-FFF2-40B4-BE49-F238E27FC236}">
                <a16:creationId xmlns:a16="http://schemas.microsoft.com/office/drawing/2014/main" id="{C6A50D95-608B-1643-8F4F-25E3302826F5}"/>
              </a:ext>
            </a:extLst>
          </p:cNvPr>
          <p:cNvSpPr>
            <a:spLocks noGrp="1"/>
          </p:cNvSpPr>
          <p:nvPr>
            <p:ph type="body" idx="1"/>
          </p:nvPr>
        </p:nvSpPr>
        <p:spPr>
          <a:xfrm>
            <a:off x="7349067" y="4906736"/>
            <a:ext cx="15706876" cy="7259864"/>
          </a:xfrm>
        </p:spPr>
        <p:txBody>
          <a:bodyPr>
            <a:noAutofit/>
          </a:bodyPr>
          <a:lstStyle/>
          <a:p>
            <a:pPr marL="0" indent="0" algn="l">
              <a:lnSpc>
                <a:spcPct val="90000"/>
              </a:lnSpc>
              <a:spcAft>
                <a:spcPts val="1200"/>
              </a:spcAft>
              <a:buClr>
                <a:srgbClr val="515257"/>
              </a:buClr>
              <a:buSzPts val="3700"/>
              <a:buNone/>
            </a:pPr>
            <a:r>
              <a:rPr lang="en-US" b="1" dirty="0">
                <a:solidFill>
                  <a:srgbClr val="000000"/>
                </a:solidFill>
              </a:rPr>
              <a:t>Community beliefs: </a:t>
            </a:r>
          </a:p>
          <a:p>
            <a:pPr marL="571500" indent="-571500" algn="l">
              <a:lnSpc>
                <a:spcPct val="90000"/>
              </a:lnSpc>
              <a:spcAft>
                <a:spcPts val="1200"/>
              </a:spcAft>
              <a:buSzPts val="3700"/>
            </a:pPr>
            <a:r>
              <a:rPr lang="en-US" dirty="0">
                <a:solidFill>
                  <a:srgbClr val="000000"/>
                </a:solidFill>
              </a:rPr>
              <a:t>Cutting girls early will ensure they follow community traditions (and be available for early marriage).</a:t>
            </a:r>
          </a:p>
          <a:p>
            <a:pPr marL="571500" indent="-571500" algn="l">
              <a:lnSpc>
                <a:spcPct val="90000"/>
              </a:lnSpc>
              <a:spcAft>
                <a:spcPts val="2400"/>
              </a:spcAft>
              <a:buSzPts val="3700"/>
            </a:pPr>
            <a:r>
              <a:rPr lang="en-US" dirty="0">
                <a:solidFill>
                  <a:srgbClr val="000000"/>
                </a:solidFill>
              </a:rPr>
              <a:t>If they go to school uncut, they will be “influenced” by others’ views and practices.</a:t>
            </a:r>
          </a:p>
          <a:p>
            <a:pPr marL="0" indent="0" algn="l">
              <a:lnSpc>
                <a:spcPct val="90000"/>
              </a:lnSpc>
              <a:spcAft>
                <a:spcPts val="1200"/>
              </a:spcAft>
              <a:buClr>
                <a:srgbClr val="515257"/>
              </a:buClr>
              <a:buSzPts val="3700"/>
              <a:buNone/>
            </a:pPr>
            <a:r>
              <a:rPr lang="en-US" b="1" dirty="0">
                <a:solidFill>
                  <a:srgbClr val="000000"/>
                </a:solidFill>
              </a:rPr>
              <a:t>Language reflecting beliefs: </a:t>
            </a:r>
          </a:p>
          <a:p>
            <a:pPr marL="571500" indent="-571500" algn="l">
              <a:lnSpc>
                <a:spcPct val="90000"/>
              </a:lnSpc>
              <a:spcAft>
                <a:spcPts val="1200"/>
              </a:spcAft>
              <a:buSzPts val="3700"/>
            </a:pPr>
            <a:r>
              <a:rPr lang="en-US" dirty="0">
                <a:solidFill>
                  <a:srgbClr val="000000"/>
                </a:solidFill>
              </a:rPr>
              <a:t>Traditionally, FGC is “</a:t>
            </a:r>
            <a:r>
              <a:rPr lang="en-US" dirty="0" err="1">
                <a:solidFill>
                  <a:srgbClr val="000000"/>
                </a:solidFill>
              </a:rPr>
              <a:t>tahoor</a:t>
            </a:r>
            <a:r>
              <a:rPr lang="en-US" dirty="0">
                <a:solidFill>
                  <a:srgbClr val="000000"/>
                </a:solidFill>
              </a:rPr>
              <a:t>,” which means “pure” and therefore cut women are pure. </a:t>
            </a:r>
          </a:p>
          <a:p>
            <a:pPr marL="571500" indent="-571500" algn="l">
              <a:lnSpc>
                <a:spcPct val="90000"/>
              </a:lnSpc>
              <a:spcAft>
                <a:spcPts val="2400"/>
              </a:spcAft>
              <a:buSzPts val="3700"/>
            </a:pPr>
            <a:r>
              <a:rPr lang="en-US" dirty="0">
                <a:solidFill>
                  <a:srgbClr val="000000"/>
                </a:solidFill>
              </a:rPr>
              <a:t>Women and girls who do not undergo FGC are called “</a:t>
            </a:r>
            <a:r>
              <a:rPr lang="en-US" dirty="0" err="1">
                <a:solidFill>
                  <a:srgbClr val="000000"/>
                </a:solidFill>
              </a:rPr>
              <a:t>ghalfaa</a:t>
            </a:r>
            <a:r>
              <a:rPr lang="en-US" dirty="0">
                <a:solidFill>
                  <a:srgbClr val="000000"/>
                </a:solidFill>
              </a:rPr>
              <a:t>,” which means “impure” and “obscene.”</a:t>
            </a:r>
          </a:p>
        </p:txBody>
      </p:sp>
      <p:pic>
        <p:nvPicPr>
          <p:cNvPr id="5" name="Picture Placeholder 4">
            <a:extLst>
              <a:ext uri="{FF2B5EF4-FFF2-40B4-BE49-F238E27FC236}">
                <a16:creationId xmlns:a16="http://schemas.microsoft.com/office/drawing/2014/main" id="{24A782AD-54BE-C84F-BAFA-FF278AEECFC2}"/>
              </a:ext>
            </a:extLst>
          </p:cNvPr>
          <p:cNvPicPr>
            <a:picLocks noGrp="1" noChangeAspect="1"/>
          </p:cNvPicPr>
          <p:nvPr>
            <p:ph type="pic" sz="quarter" idx="10"/>
          </p:nvPr>
        </p:nvPicPr>
        <p:blipFill rotWithShape="1">
          <a:blip r:embed="rId4"/>
          <a:srcRect l="12900" r="20422"/>
          <a:stretch/>
        </p:blipFill>
        <p:spPr>
          <a:xfrm flipH="1">
            <a:off x="-3058370" y="2227264"/>
            <a:ext cx="9263064" cy="9261476"/>
          </a:xfrm>
        </p:spPr>
      </p:pic>
      <p:sp>
        <p:nvSpPr>
          <p:cNvPr id="6" name="TextBox 5">
            <a:extLst>
              <a:ext uri="{FF2B5EF4-FFF2-40B4-BE49-F238E27FC236}">
                <a16:creationId xmlns:a16="http://schemas.microsoft.com/office/drawing/2014/main" id="{D2EC77E1-75E6-6446-A324-318A6C4AE9B0}"/>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UNICEF Sudan/Omer</a:t>
            </a:r>
          </a:p>
        </p:txBody>
      </p:sp>
    </p:spTree>
    <p:custDataLst>
      <p:tags r:id="rId1"/>
    </p:custDataLst>
    <p:extLst>
      <p:ext uri="{BB962C8B-B14F-4D97-AF65-F5344CB8AC3E}">
        <p14:creationId xmlns:p14="http://schemas.microsoft.com/office/powerpoint/2010/main" val="1764666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195"/>
        <p:cNvGrpSpPr/>
        <p:nvPr/>
      </p:nvGrpSpPr>
      <p:grpSpPr>
        <a:xfrm>
          <a:off x="0" y="0"/>
          <a:ext cx="0" cy="0"/>
          <a:chOff x="0" y="0"/>
          <a:chExt cx="0" cy="0"/>
        </a:xfrm>
      </p:grpSpPr>
      <p:sp>
        <p:nvSpPr>
          <p:cNvPr id="7" name="Title 6">
            <a:extLst>
              <a:ext uri="{FF2B5EF4-FFF2-40B4-BE49-F238E27FC236}">
                <a16:creationId xmlns:a16="http://schemas.microsoft.com/office/drawing/2014/main" id="{360CC436-89CA-DA48-A68C-AE4180892908}"/>
              </a:ext>
            </a:extLst>
          </p:cNvPr>
          <p:cNvSpPr>
            <a:spLocks noGrp="1"/>
          </p:cNvSpPr>
          <p:nvPr>
            <p:ph type="title"/>
          </p:nvPr>
        </p:nvSpPr>
        <p:spPr/>
        <p:txBody>
          <a:bodyPr/>
          <a:lstStyle/>
          <a:p>
            <a:pPr algn="l"/>
            <a:r>
              <a:rPr lang="en-US" b="1" dirty="0" err="1">
                <a:solidFill>
                  <a:srgbClr val="000000"/>
                </a:solidFill>
              </a:rPr>
              <a:t>Saleema</a:t>
            </a:r>
            <a:r>
              <a:rPr lang="en-US" b="1" dirty="0">
                <a:solidFill>
                  <a:srgbClr val="000000"/>
                </a:solidFill>
              </a:rPr>
              <a:t> Norms-Shifting</a:t>
            </a:r>
          </a:p>
        </p:txBody>
      </p:sp>
      <p:sp>
        <p:nvSpPr>
          <p:cNvPr id="16" name="Text Placeholder 4">
            <a:extLst>
              <a:ext uri="{FF2B5EF4-FFF2-40B4-BE49-F238E27FC236}">
                <a16:creationId xmlns:a16="http://schemas.microsoft.com/office/drawing/2014/main" id="{4B8D633A-D751-C141-AF34-9C7AD9BFC265}"/>
              </a:ext>
            </a:extLst>
          </p:cNvPr>
          <p:cNvSpPr>
            <a:spLocks noGrp="1"/>
          </p:cNvSpPr>
          <p:nvPr>
            <p:ph type="body" idx="1"/>
          </p:nvPr>
        </p:nvSpPr>
        <p:spPr>
          <a:xfrm>
            <a:off x="7349281" y="5015367"/>
            <a:ext cx="15295034" cy="8341404"/>
          </a:xfrm>
        </p:spPr>
        <p:txBody>
          <a:bodyPr>
            <a:noAutofit/>
          </a:bodyPr>
          <a:lstStyle/>
          <a:p>
            <a:pPr marL="0" indent="0" algn="l">
              <a:lnSpc>
                <a:spcPct val="90000"/>
              </a:lnSpc>
              <a:spcAft>
                <a:spcPts val="2400"/>
              </a:spcAft>
              <a:buClr>
                <a:srgbClr val="515257"/>
              </a:buClr>
              <a:buSzPts val="4000"/>
              <a:buNone/>
            </a:pPr>
            <a:r>
              <a:rPr lang="en-US" b="1" dirty="0" err="1">
                <a:solidFill>
                  <a:srgbClr val="000000"/>
                </a:solidFill>
              </a:rPr>
              <a:t>Saleema</a:t>
            </a:r>
            <a:r>
              <a:rPr lang="en-US" b="1" dirty="0">
                <a:solidFill>
                  <a:srgbClr val="000000"/>
                </a:solidFill>
              </a:rPr>
              <a:t> addresses FGC with information but also: </a:t>
            </a:r>
          </a:p>
          <a:p>
            <a:pPr marL="571500" indent="-571500" algn="l">
              <a:lnSpc>
                <a:spcPct val="90000"/>
              </a:lnSpc>
              <a:spcAft>
                <a:spcPts val="2400"/>
              </a:spcAft>
              <a:buClr>
                <a:srgbClr val="515257"/>
              </a:buClr>
              <a:buSzPts val="4000"/>
              <a:buFont typeface="Arial"/>
              <a:buChar char="•"/>
            </a:pPr>
            <a:r>
              <a:rPr lang="en-US" dirty="0">
                <a:solidFill>
                  <a:srgbClr val="000000"/>
                </a:solidFill>
              </a:rPr>
              <a:t>Shifts community perceptions by changing the way that people talk about cutting.</a:t>
            </a:r>
          </a:p>
          <a:p>
            <a:pPr marL="571500" indent="-571500" algn="l">
              <a:lnSpc>
                <a:spcPct val="90000"/>
              </a:lnSpc>
              <a:spcAft>
                <a:spcPts val="2400"/>
              </a:spcAft>
              <a:buClr>
                <a:srgbClr val="515257"/>
              </a:buClr>
              <a:buSzPts val="4000"/>
              <a:buFont typeface="Arial"/>
              <a:buChar char="•"/>
            </a:pPr>
            <a:r>
              <a:rPr lang="en-US" dirty="0">
                <a:solidFill>
                  <a:srgbClr val="000000"/>
                </a:solidFill>
              </a:rPr>
              <a:t>Promote at scale the establishment of a new norm of desirability of uncut girls through branding and social dialogue.</a:t>
            </a:r>
          </a:p>
          <a:p>
            <a:pPr marL="0" indent="0" algn="l">
              <a:lnSpc>
                <a:spcPct val="90000"/>
              </a:lnSpc>
              <a:spcAft>
                <a:spcPts val="2400"/>
              </a:spcAft>
              <a:buClr>
                <a:srgbClr val="515257"/>
              </a:buClr>
              <a:buSzPts val="4000"/>
              <a:buNone/>
            </a:pPr>
            <a:r>
              <a:rPr lang="en-US" b="1" dirty="0">
                <a:solidFill>
                  <a:srgbClr val="000000"/>
                </a:solidFill>
              </a:rPr>
              <a:t>Impact:</a:t>
            </a:r>
          </a:p>
          <a:p>
            <a:pPr marL="571500" indent="-571500" algn="l">
              <a:lnSpc>
                <a:spcPct val="90000"/>
              </a:lnSpc>
              <a:spcAft>
                <a:spcPts val="2400"/>
              </a:spcAft>
              <a:buClr>
                <a:srgbClr val="515257"/>
              </a:buClr>
              <a:buSzPts val="4000"/>
              <a:buFont typeface="Arial"/>
              <a:buChar char="•"/>
            </a:pPr>
            <a:r>
              <a:rPr lang="en-US" dirty="0">
                <a:solidFill>
                  <a:srgbClr val="000000"/>
                </a:solidFill>
              </a:rPr>
              <a:t>Women participating in </a:t>
            </a:r>
            <a:r>
              <a:rPr lang="en-US" dirty="0" err="1">
                <a:solidFill>
                  <a:srgbClr val="000000"/>
                </a:solidFill>
              </a:rPr>
              <a:t>Saleema</a:t>
            </a:r>
            <a:r>
              <a:rPr lang="en-US" dirty="0">
                <a:solidFill>
                  <a:srgbClr val="000000"/>
                </a:solidFill>
              </a:rPr>
              <a:t> are six times more likely to believe that FGC should be discontinued.</a:t>
            </a:r>
          </a:p>
          <a:p>
            <a:pPr marL="571500" indent="-571500" algn="l">
              <a:lnSpc>
                <a:spcPct val="90000"/>
              </a:lnSpc>
              <a:spcAft>
                <a:spcPts val="2400"/>
              </a:spcAft>
              <a:buClr>
                <a:srgbClr val="515257"/>
              </a:buClr>
              <a:buSzPts val="4000"/>
              <a:buFont typeface="Arial"/>
              <a:buChar char="•"/>
            </a:pPr>
            <a:r>
              <a:rPr lang="en-US" dirty="0">
                <a:solidFill>
                  <a:srgbClr val="000000"/>
                </a:solidFill>
              </a:rPr>
              <a:t>The project saw a reduction in normative beliefs to continue cutting across 18 states.</a:t>
            </a:r>
          </a:p>
        </p:txBody>
      </p:sp>
      <p:pic>
        <p:nvPicPr>
          <p:cNvPr id="6" name="Picture Placeholder 5">
            <a:extLst>
              <a:ext uri="{FF2B5EF4-FFF2-40B4-BE49-F238E27FC236}">
                <a16:creationId xmlns:a16="http://schemas.microsoft.com/office/drawing/2014/main" id="{CFAE954C-9C24-6246-BCC6-BECC3F60753E}"/>
              </a:ext>
            </a:extLst>
          </p:cNvPr>
          <p:cNvPicPr>
            <a:picLocks noGrp="1" noChangeAspect="1"/>
          </p:cNvPicPr>
          <p:nvPr>
            <p:ph type="pic" sz="quarter" idx="10"/>
          </p:nvPr>
        </p:nvPicPr>
        <p:blipFill rotWithShape="1">
          <a:blip r:embed="rId4"/>
          <a:srcRect l="-25929" t="5318" r="32826" b="5318"/>
          <a:stretch/>
        </p:blipFill>
        <p:spPr>
          <a:xfrm>
            <a:off x="-3058370" y="2227264"/>
            <a:ext cx="9263064" cy="9261476"/>
          </a:xfrm>
        </p:spPr>
      </p:pic>
      <p:sp>
        <p:nvSpPr>
          <p:cNvPr id="5" name="TextBox 4">
            <a:extLst>
              <a:ext uri="{FF2B5EF4-FFF2-40B4-BE49-F238E27FC236}">
                <a16:creationId xmlns:a16="http://schemas.microsoft.com/office/drawing/2014/main" id="{4055770A-19E0-8144-844E-F51365593E8D}"/>
              </a:ext>
            </a:extLst>
          </p:cNvPr>
          <p:cNvSpPr txBox="1"/>
          <p:nvPr/>
        </p:nvSpPr>
        <p:spPr>
          <a:xfrm>
            <a:off x="229282" y="13058930"/>
            <a:ext cx="6214047" cy="307777"/>
          </a:xfrm>
          <a:prstGeom prst="rect">
            <a:avLst/>
          </a:prstGeom>
          <a:noFill/>
        </p:spPr>
        <p:txBody>
          <a:bodyPr wrap="square" rtlCol="0">
            <a:spAutoFit/>
          </a:bodyPr>
          <a:lstStyle/>
          <a:p>
            <a:r>
              <a:rPr lang="en-US" dirty="0">
                <a:solidFill>
                  <a:schemeClr val="bg2"/>
                </a:solidFill>
                <a:latin typeface="Gill Sans MT" panose="020B0502020104020203" pitchFamily="34" charset="77"/>
              </a:rPr>
              <a:t>Photo credit:: UNICEF Sudan</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rgbClr val="009457"/>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rgbClr val="FFFFFF"/>
                </a:solidFill>
              </a:rPr>
              <a:t>Session II</a:t>
            </a:r>
          </a:p>
        </p:txBody>
      </p:sp>
      <p:sp>
        <p:nvSpPr>
          <p:cNvPr id="7" name="Text Placeholder 6">
            <a:extLst>
              <a:ext uri="{FF2B5EF4-FFF2-40B4-BE49-F238E27FC236}">
                <a16:creationId xmlns:a16="http://schemas.microsoft.com/office/drawing/2014/main" id="{57765D85-C859-B343-B104-61F72A8B1A0C}"/>
              </a:ext>
            </a:extLst>
          </p:cNvPr>
          <p:cNvSpPr>
            <a:spLocks noGrp="1"/>
          </p:cNvSpPr>
          <p:nvPr>
            <p:ph type="body" idx="1"/>
          </p:nvPr>
        </p:nvSpPr>
        <p:spPr/>
        <p:txBody>
          <a:bodyPr>
            <a:normAutofit/>
          </a:bodyPr>
          <a:lstStyle/>
          <a:p>
            <a:endParaRPr lang="en-US" sz="3600" dirty="0"/>
          </a:p>
        </p:txBody>
      </p:sp>
      <p:sp>
        <p:nvSpPr>
          <p:cNvPr id="8" name="Text Placeholder 7">
            <a:extLst>
              <a:ext uri="{FF2B5EF4-FFF2-40B4-BE49-F238E27FC236}">
                <a16:creationId xmlns:a16="http://schemas.microsoft.com/office/drawing/2014/main" id="{24AE1497-EA64-6B47-937D-EB3794EE29D4}"/>
              </a:ext>
            </a:extLst>
          </p:cNvPr>
          <p:cNvSpPr>
            <a:spLocks noGrp="1"/>
          </p:cNvSpPr>
          <p:nvPr>
            <p:ph type="body" idx="2"/>
          </p:nvPr>
        </p:nvSpPr>
        <p:spPr/>
        <p:txBody>
          <a:bodyPr>
            <a:normAutofit lnSpcReduction="10000"/>
          </a:bodyPr>
          <a:lstStyle/>
          <a:p>
            <a:endParaRPr lang="en-US" sz="2800" dirty="0"/>
          </a:p>
        </p:txBody>
      </p:sp>
    </p:spTree>
    <p:extLst>
      <p:ext uri="{BB962C8B-B14F-4D97-AF65-F5344CB8AC3E}">
        <p14:creationId xmlns:p14="http://schemas.microsoft.com/office/powerpoint/2010/main" val="2715821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42"/>
        <p:cNvGrpSpPr/>
        <p:nvPr/>
      </p:nvGrpSpPr>
      <p:grpSpPr>
        <a:xfrm>
          <a:off x="0" y="0"/>
          <a:ext cx="0" cy="0"/>
          <a:chOff x="0" y="0"/>
          <a:chExt cx="0" cy="0"/>
        </a:xfrm>
      </p:grpSpPr>
      <p:sp>
        <p:nvSpPr>
          <p:cNvPr id="845" name="Google Shape;845;p7"/>
          <p:cNvSpPr txBox="1">
            <a:spLocks noGrp="1"/>
          </p:cNvSpPr>
          <p:nvPr>
            <p:ph type="body" sz="quarter" idx="11"/>
          </p:nvPr>
        </p:nvSpPr>
        <p:spPr>
          <a:xfrm>
            <a:off x="11018839" y="3175347"/>
            <a:ext cx="11841162" cy="8029228"/>
          </a:xfrm>
          <a:prstGeom prst="rect">
            <a:avLst/>
          </a:prstGeom>
          <a:noFill/>
          <a:ln>
            <a:noFill/>
          </a:ln>
        </p:spPr>
        <p:txBody>
          <a:bodyPr spcFirstLastPara="1" vert="horz" wrap="square" lIns="91426" tIns="45700" rIns="91426" bIns="45700" rtlCol="0" anchor="t" anchorCtr="0">
            <a:noAutofit/>
          </a:bodyPr>
          <a:lstStyle/>
          <a:p>
            <a:pPr>
              <a:spcAft>
                <a:spcPts val="2400"/>
              </a:spcAft>
              <a:buClr>
                <a:srgbClr val="515257"/>
              </a:buClr>
              <a:buSzPts val="4000"/>
            </a:pPr>
            <a:r>
              <a:rPr lang="en-US" sz="4800" dirty="0">
                <a:solidFill>
                  <a:srgbClr val="000000"/>
                </a:solidFill>
              </a:rPr>
              <a:t>Social norms are the often implicit, informal rules that most people accept and abide by. They are influenced by belief systems, perceptions of what others expect and do, and sometimes by perceived rewards and sanctions.</a:t>
            </a:r>
          </a:p>
          <a:p>
            <a:pPr lvl="0">
              <a:spcAft>
                <a:spcPts val="2400"/>
              </a:spcAft>
              <a:buClr>
                <a:srgbClr val="515257"/>
              </a:buClr>
              <a:buSzPts val="4000"/>
            </a:pPr>
            <a:r>
              <a:rPr lang="en-US" sz="4800" dirty="0">
                <a:solidFill>
                  <a:srgbClr val="000000"/>
                </a:solidFill>
                <a:ea typeface="Gill Sans"/>
                <a:cs typeface="Gill Sans"/>
                <a:sym typeface="Gill Sans"/>
              </a:rPr>
              <a:t>Norms are embedded in formal and informal institutions and produced and reproduced through social interaction. </a:t>
            </a:r>
            <a:endParaRPr lang="en-US" sz="4800" dirty="0">
              <a:solidFill>
                <a:srgbClr val="000000"/>
              </a:solidFill>
            </a:endParaRPr>
          </a:p>
          <a:p>
            <a:pPr algn="r">
              <a:spcBef>
                <a:spcPts val="600"/>
              </a:spcBef>
              <a:spcAft>
                <a:spcPts val="2400"/>
              </a:spcAft>
              <a:buClr>
                <a:srgbClr val="515257"/>
              </a:buClr>
              <a:buSzPts val="4000"/>
            </a:pPr>
            <a:r>
              <a:rPr lang="en-US" sz="4800" i="1" dirty="0">
                <a:solidFill>
                  <a:srgbClr val="000000"/>
                </a:solidFill>
                <a:ea typeface="Gill Sans"/>
                <a:cs typeface="Gill Sans"/>
                <a:sym typeface="Gill Sans"/>
              </a:rPr>
              <a:t>- ALIGN, Overseas Development Institute</a:t>
            </a:r>
            <a:endParaRPr lang="en-US" sz="4800" i="1" dirty="0">
              <a:solidFill>
                <a:srgbClr val="000000"/>
              </a:solidFill>
            </a:endParaRPr>
          </a:p>
        </p:txBody>
      </p:sp>
      <p:sp>
        <p:nvSpPr>
          <p:cNvPr id="8" name="Text Placeholder 7">
            <a:extLst>
              <a:ext uri="{FF2B5EF4-FFF2-40B4-BE49-F238E27FC236}">
                <a16:creationId xmlns:a16="http://schemas.microsoft.com/office/drawing/2014/main" id="{25EC3CDC-E828-5241-BE49-D9EBECE131FD}"/>
              </a:ext>
            </a:extLst>
          </p:cNvPr>
          <p:cNvSpPr>
            <a:spLocks noGrp="1"/>
          </p:cNvSpPr>
          <p:nvPr>
            <p:ph type="body" sz="quarter" idx="10"/>
          </p:nvPr>
        </p:nvSpPr>
        <p:spPr/>
        <p:txBody>
          <a:bodyPr>
            <a:noAutofit/>
          </a:bodyPr>
          <a:lstStyle/>
          <a:p>
            <a:pPr>
              <a:lnSpc>
                <a:spcPct val="80000"/>
              </a:lnSpc>
            </a:pPr>
            <a:r>
              <a:rPr lang="en-US" sz="8900" b="1" dirty="0">
                <a:solidFill>
                  <a:schemeClr val="accent2"/>
                </a:solidFill>
              </a:rPr>
              <a:t>Social </a:t>
            </a:r>
            <a:br>
              <a:rPr lang="en-US" sz="8900" b="1" dirty="0">
                <a:solidFill>
                  <a:schemeClr val="accent2"/>
                </a:solidFill>
              </a:rPr>
            </a:br>
            <a:r>
              <a:rPr lang="en-US" sz="8900" b="1" dirty="0">
                <a:solidFill>
                  <a:schemeClr val="accent2"/>
                </a:solidFill>
              </a:rPr>
              <a:t>Norms</a:t>
            </a:r>
          </a:p>
        </p:txBody>
      </p:sp>
    </p:spTree>
    <p:custDataLst>
      <p:tags r:id="rId1"/>
    </p:custDataLst>
    <p:extLst>
      <p:ext uri="{BB962C8B-B14F-4D97-AF65-F5344CB8AC3E}">
        <p14:creationId xmlns:p14="http://schemas.microsoft.com/office/powerpoint/2010/main" val="3536673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45">
                                            <p:txEl>
                                              <p:pRg st="0" end="0"/>
                                            </p:txEl>
                                          </p:spTgt>
                                        </p:tgtEl>
                                        <p:attrNameLst>
                                          <p:attrName>style.visibility</p:attrName>
                                        </p:attrNameLst>
                                      </p:cBhvr>
                                      <p:to>
                                        <p:strVal val="visible"/>
                                      </p:to>
                                    </p:set>
                                    <p:animEffect transition="in" filter="wipe(up)">
                                      <p:cBhvr>
                                        <p:cTn id="7" dur="500"/>
                                        <p:tgtEl>
                                          <p:spTgt spid="845">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45">
                                            <p:txEl>
                                              <p:pRg st="1" end="1"/>
                                            </p:txEl>
                                          </p:spTgt>
                                        </p:tgtEl>
                                        <p:attrNameLst>
                                          <p:attrName>style.visibility</p:attrName>
                                        </p:attrNameLst>
                                      </p:cBhvr>
                                      <p:to>
                                        <p:strVal val="visible"/>
                                      </p:to>
                                    </p:set>
                                    <p:animEffect transition="in" filter="wipe(up)">
                                      <p:cBhvr>
                                        <p:cTn id="11" dur="500"/>
                                        <p:tgtEl>
                                          <p:spTgt spid="845">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45">
                                            <p:txEl>
                                              <p:pRg st="2" end="2"/>
                                            </p:txEl>
                                          </p:spTgt>
                                        </p:tgtEl>
                                        <p:attrNameLst>
                                          <p:attrName>style.visibility</p:attrName>
                                        </p:attrNameLst>
                                      </p:cBhvr>
                                      <p:to>
                                        <p:strVal val="visible"/>
                                      </p:to>
                                    </p:set>
                                    <p:animEffect transition="in" filter="wipe(up)">
                                      <p:cBhvr>
                                        <p:cTn id="15" dur="500"/>
                                        <p:tgtEl>
                                          <p:spTgt spid="8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5"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FB465C9-4DBB-F442-9DF7-2764114FA842}"/>
              </a:ext>
            </a:extLst>
          </p:cNvPr>
          <p:cNvSpPr>
            <a:spLocks noGrp="1"/>
          </p:cNvSpPr>
          <p:nvPr>
            <p:ph type="body" sz="quarter" idx="10"/>
          </p:nvPr>
        </p:nvSpPr>
        <p:spPr>
          <a:xfrm>
            <a:off x="2746376" y="4706939"/>
            <a:ext cx="7746364" cy="3537046"/>
          </a:xfrm>
        </p:spPr>
        <p:txBody>
          <a:bodyPr>
            <a:noAutofit/>
          </a:bodyPr>
          <a:lstStyle/>
          <a:p>
            <a:pPr>
              <a:lnSpc>
                <a:spcPct val="80000"/>
              </a:lnSpc>
            </a:pPr>
            <a:r>
              <a:rPr lang="en-US" sz="8900" b="1" dirty="0">
                <a:solidFill>
                  <a:schemeClr val="accent2"/>
                </a:solidFill>
              </a:rPr>
              <a:t>Social </a:t>
            </a:r>
            <a:br>
              <a:rPr lang="en-US" sz="8900" b="1" dirty="0">
                <a:solidFill>
                  <a:schemeClr val="accent2"/>
                </a:solidFill>
              </a:rPr>
            </a:br>
            <a:r>
              <a:rPr lang="en-US" sz="8900" b="1" dirty="0">
                <a:solidFill>
                  <a:schemeClr val="accent2"/>
                </a:solidFill>
              </a:rPr>
              <a:t>Norms </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D2F20673-33D3-9A45-AC52-4225AC5D5A8A}"/>
              </a:ext>
            </a:extLst>
          </p:cNvPr>
          <p:cNvSpPr>
            <a:spLocks noGrp="1"/>
          </p:cNvSpPr>
          <p:nvPr>
            <p:ph type="body" sz="quarter" idx="11"/>
          </p:nvPr>
        </p:nvSpPr>
        <p:spPr>
          <a:xfrm>
            <a:off x="11018839" y="3914774"/>
            <a:ext cx="11841162" cy="7032625"/>
          </a:xfrm>
        </p:spPr>
        <p:txBody>
          <a:bodyPr>
            <a:noAutofit/>
          </a:bodyPr>
          <a:lstStyle/>
          <a:p>
            <a:pPr marL="571500" indent="-571500">
              <a:spcAft>
                <a:spcPts val="2400"/>
              </a:spcAft>
              <a:buClr>
                <a:srgbClr val="515257"/>
              </a:buClr>
              <a:buSzPts val="4800"/>
              <a:buFont typeface="Arial"/>
              <a:buChar char="•"/>
            </a:pPr>
            <a:r>
              <a:rPr lang="en-US" sz="4800" dirty="0">
                <a:solidFill>
                  <a:srgbClr val="000000"/>
                </a:solidFill>
              </a:rPr>
              <a:t>What people in a group believe is typical (what others do) and appropriate (what others expect me to do) behavior.</a:t>
            </a:r>
          </a:p>
          <a:p>
            <a:pPr marL="571500" indent="-571500">
              <a:spcAft>
                <a:spcPts val="2400"/>
              </a:spcAft>
              <a:buClr>
                <a:srgbClr val="515257"/>
              </a:buClr>
              <a:buSzPts val="4800"/>
              <a:buFont typeface="Arial"/>
              <a:buChar char="•"/>
            </a:pPr>
            <a:r>
              <a:rPr lang="en-US" sz="4800" dirty="0">
                <a:solidFill>
                  <a:srgbClr val="000000"/>
                </a:solidFill>
              </a:rPr>
              <a:t>Social norms are different from individual attitudes or beliefs—not what I believe, rather what I think that others believe.</a:t>
            </a:r>
          </a:p>
        </p:txBody>
      </p:sp>
    </p:spTree>
    <p:extLst>
      <p:ext uri="{BB962C8B-B14F-4D97-AF65-F5344CB8AC3E}">
        <p14:creationId xmlns:p14="http://schemas.microsoft.com/office/powerpoint/2010/main" val="209191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2101F13-DCDD-C745-BA1D-93D993E5A145}"/>
              </a:ext>
            </a:extLst>
          </p:cNvPr>
          <p:cNvSpPr>
            <a:spLocks noGrp="1"/>
          </p:cNvSpPr>
          <p:nvPr>
            <p:ph type="body" sz="quarter" idx="10"/>
          </p:nvPr>
        </p:nvSpPr>
        <p:spPr>
          <a:xfrm>
            <a:off x="2746376" y="4706939"/>
            <a:ext cx="7860664" cy="3537046"/>
          </a:xfrm>
        </p:spPr>
        <p:txBody>
          <a:bodyPr>
            <a:noAutofit/>
          </a:bodyPr>
          <a:lstStyle/>
          <a:p>
            <a:pPr>
              <a:lnSpc>
                <a:spcPct val="80000"/>
              </a:lnSpc>
            </a:pPr>
            <a:r>
              <a:rPr lang="en-US" sz="8900" b="1" dirty="0">
                <a:solidFill>
                  <a:schemeClr val="accent2"/>
                </a:solidFill>
              </a:rPr>
              <a:t>Gender Norms </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437FC8A7-DD15-BA42-B9CE-2F54F80371BB}"/>
              </a:ext>
            </a:extLst>
          </p:cNvPr>
          <p:cNvSpPr>
            <a:spLocks noGrp="1"/>
          </p:cNvSpPr>
          <p:nvPr>
            <p:ph type="body" sz="quarter" idx="11"/>
          </p:nvPr>
        </p:nvSpPr>
        <p:spPr>
          <a:xfrm>
            <a:off x="11018839" y="4089718"/>
            <a:ext cx="11841162" cy="6240461"/>
          </a:xfrm>
        </p:spPr>
        <p:txBody>
          <a:bodyPr>
            <a:noAutofit/>
          </a:bodyPr>
          <a:lstStyle/>
          <a:p>
            <a:pPr marL="571500" indent="-571500">
              <a:spcAft>
                <a:spcPts val="2400"/>
              </a:spcAft>
              <a:buSzPts val="4800"/>
              <a:buFont typeface="Arial"/>
              <a:buChar char="•"/>
            </a:pPr>
            <a:r>
              <a:rPr lang="en-US" sz="4800" dirty="0">
                <a:solidFill>
                  <a:srgbClr val="000000"/>
                </a:solidFill>
              </a:rPr>
              <a:t>A type of social norm.</a:t>
            </a:r>
          </a:p>
          <a:p>
            <a:pPr marL="571500" indent="-571500">
              <a:spcAft>
                <a:spcPts val="2400"/>
              </a:spcAft>
              <a:buSzPts val="4800"/>
              <a:buFont typeface="Arial"/>
              <a:buChar char="•"/>
            </a:pPr>
            <a:r>
              <a:rPr lang="en-US" sz="4800" dirty="0">
                <a:solidFill>
                  <a:srgbClr val="000000"/>
                </a:solidFill>
              </a:rPr>
              <a:t>The expectations and perceived rules for how one should behave based on one’s biological sex and social perceptions of gender.</a:t>
            </a:r>
          </a:p>
        </p:txBody>
      </p:sp>
    </p:spTree>
    <p:extLst>
      <p:ext uri="{BB962C8B-B14F-4D97-AF65-F5344CB8AC3E}">
        <p14:creationId xmlns:p14="http://schemas.microsoft.com/office/powerpoint/2010/main" val="146579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F07FFC2-8BC0-FF43-B13C-D19E4ACDB09E}"/>
              </a:ext>
            </a:extLst>
          </p:cNvPr>
          <p:cNvSpPr>
            <a:spLocks noGrp="1"/>
          </p:cNvSpPr>
          <p:nvPr>
            <p:ph type="body" sz="quarter" idx="10"/>
          </p:nvPr>
        </p:nvSpPr>
        <p:spPr>
          <a:xfrm>
            <a:off x="2746376" y="4706939"/>
            <a:ext cx="6128684" cy="3537046"/>
          </a:xfrm>
        </p:spPr>
        <p:txBody>
          <a:bodyPr wrap="none">
            <a:noAutofit/>
          </a:bodyPr>
          <a:lstStyle/>
          <a:p>
            <a:pPr>
              <a:lnSpc>
                <a:spcPct val="80000"/>
              </a:lnSpc>
            </a:pPr>
            <a:r>
              <a:rPr lang="en-US" sz="8900" b="1" dirty="0">
                <a:solidFill>
                  <a:schemeClr val="accent2"/>
                </a:solidFill>
              </a:rPr>
              <a:t>Reference </a:t>
            </a:r>
            <a:br>
              <a:rPr lang="en-US" sz="8900" b="1" dirty="0">
                <a:solidFill>
                  <a:schemeClr val="accent2"/>
                </a:solidFill>
              </a:rPr>
            </a:br>
            <a:r>
              <a:rPr lang="en-US" sz="8900" b="1" dirty="0">
                <a:solidFill>
                  <a:schemeClr val="accent2"/>
                </a:solidFill>
              </a:rPr>
              <a:t>Groups</a:t>
            </a:r>
          </a:p>
          <a:p>
            <a:pPr>
              <a:lnSpc>
                <a:spcPct val="80000"/>
              </a:lnSpc>
            </a:pPr>
            <a:r>
              <a:rPr lang="en-US" sz="8900" b="1" dirty="0">
                <a:solidFill>
                  <a:schemeClr val="accent2"/>
                </a:solidFill>
              </a:rPr>
              <a:t>Are…</a:t>
            </a:r>
          </a:p>
        </p:txBody>
      </p:sp>
      <p:sp>
        <p:nvSpPr>
          <p:cNvPr id="3" name="Text Placeholder 2">
            <a:extLst>
              <a:ext uri="{FF2B5EF4-FFF2-40B4-BE49-F238E27FC236}">
                <a16:creationId xmlns:a16="http://schemas.microsoft.com/office/drawing/2014/main" id="{C1A145CB-271E-254B-9210-840FCAF1EDB4}"/>
              </a:ext>
            </a:extLst>
          </p:cNvPr>
          <p:cNvSpPr>
            <a:spLocks noGrp="1"/>
          </p:cNvSpPr>
          <p:nvPr>
            <p:ph type="body" sz="quarter" idx="11"/>
          </p:nvPr>
        </p:nvSpPr>
        <p:spPr>
          <a:xfrm>
            <a:off x="11018838" y="2918175"/>
            <a:ext cx="11726862" cy="4423922"/>
          </a:xfrm>
        </p:spPr>
        <p:txBody>
          <a:bodyPr>
            <a:noAutofit/>
          </a:bodyPr>
          <a:lstStyle/>
          <a:p>
            <a:pPr marL="571500" indent="-571500">
              <a:spcAft>
                <a:spcPts val="2400"/>
              </a:spcAft>
              <a:buSzPts val="4800"/>
              <a:buFont typeface="Arial"/>
              <a:buChar char="•"/>
            </a:pPr>
            <a:r>
              <a:rPr lang="en-US" sz="4800" dirty="0">
                <a:solidFill>
                  <a:srgbClr val="000000"/>
                </a:solidFill>
              </a:rPr>
              <a:t>A group of people whose behavior and beliefs shape one’s own behaviors and beliefs. </a:t>
            </a:r>
          </a:p>
          <a:p>
            <a:pPr marL="571500" indent="-571500">
              <a:spcAft>
                <a:spcPts val="2400"/>
              </a:spcAft>
              <a:buSzPts val="4800"/>
              <a:buFont typeface="Arial"/>
              <a:buChar char="•"/>
            </a:pPr>
            <a:r>
              <a:rPr lang="en-US" sz="4800" dirty="0">
                <a:solidFill>
                  <a:srgbClr val="000000"/>
                </a:solidFill>
              </a:rPr>
              <a:t>Those who pass on and enforce social norms.</a:t>
            </a:r>
          </a:p>
        </p:txBody>
      </p:sp>
      <p:grpSp>
        <p:nvGrpSpPr>
          <p:cNvPr id="10" name="Group 9">
            <a:extLst>
              <a:ext uri="{FF2B5EF4-FFF2-40B4-BE49-F238E27FC236}">
                <a16:creationId xmlns:a16="http://schemas.microsoft.com/office/drawing/2014/main" id="{BEE8810A-D872-5B41-9D16-CA6DDE8856F6}"/>
              </a:ext>
            </a:extLst>
          </p:cNvPr>
          <p:cNvGrpSpPr/>
          <p:nvPr/>
        </p:nvGrpSpPr>
        <p:grpSpPr>
          <a:xfrm>
            <a:off x="10761663" y="6858000"/>
            <a:ext cx="12191998" cy="6858000"/>
            <a:chOff x="10761663" y="6400854"/>
            <a:chExt cx="13004702" cy="7315146"/>
          </a:xfrm>
        </p:grpSpPr>
        <p:pic>
          <p:nvPicPr>
            <p:cNvPr id="4" name="Picture 3">
              <a:extLst>
                <a:ext uri="{FF2B5EF4-FFF2-40B4-BE49-F238E27FC236}">
                  <a16:creationId xmlns:a16="http://schemas.microsoft.com/office/drawing/2014/main" id="{8ADA4781-958C-AB4E-93C0-100BA02143C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61663" y="6400854"/>
              <a:ext cx="13004702" cy="7315146"/>
            </a:xfrm>
            <a:prstGeom prst="rect">
              <a:avLst/>
            </a:prstGeom>
          </p:spPr>
        </p:pic>
        <p:sp>
          <p:nvSpPr>
            <p:cNvPr id="5" name="Text Placeholder 22">
              <a:extLst>
                <a:ext uri="{FF2B5EF4-FFF2-40B4-BE49-F238E27FC236}">
                  <a16:creationId xmlns:a16="http://schemas.microsoft.com/office/drawing/2014/main" id="{09AB7B80-0A6B-CB48-96A9-C66542273D9B}"/>
                </a:ext>
              </a:extLst>
            </p:cNvPr>
            <p:cNvSpPr txBox="1">
              <a:spLocks/>
            </p:cNvSpPr>
            <p:nvPr/>
          </p:nvSpPr>
          <p:spPr>
            <a:xfrm>
              <a:off x="11289473"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marR="0" lvl="0" indent="0" algn="ctr" defTabSz="8255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0" cap="none" spc="50" normalizeH="0" baseline="0" noProof="0" dirty="0">
                  <a:ln>
                    <a:noFill/>
                  </a:ln>
                  <a:solidFill>
                    <a:srgbClr val="454545"/>
                  </a:solidFill>
                  <a:effectLst/>
                  <a:uLnTx/>
                  <a:uFillTx/>
                  <a:latin typeface="Gill Sans MT" panose="020B0502020104020203" pitchFamily="34" charset="77"/>
                  <a:cs typeface="Gill Sans" panose="020B0502020104020203" pitchFamily="34" charset="-79"/>
                  <a:sym typeface="PT Sans"/>
                </a:rPr>
                <a:t>PARTNER</a:t>
              </a:r>
            </a:p>
          </p:txBody>
        </p:sp>
        <p:sp>
          <p:nvSpPr>
            <p:cNvPr id="6" name="Text Placeholder 22">
              <a:extLst>
                <a:ext uri="{FF2B5EF4-FFF2-40B4-BE49-F238E27FC236}">
                  <a16:creationId xmlns:a16="http://schemas.microsoft.com/office/drawing/2014/main" id="{BE41F591-4896-1149-82E7-9E599C0B2A5A}"/>
                </a:ext>
              </a:extLst>
            </p:cNvPr>
            <p:cNvSpPr txBox="1">
              <a:spLocks/>
            </p:cNvSpPr>
            <p:nvPr/>
          </p:nvSpPr>
          <p:spPr>
            <a:xfrm>
              <a:off x="13685200"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marR="0" lvl="0" indent="0" algn="ctr" defTabSz="8255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0" cap="none" spc="50" normalizeH="0" baseline="0" noProof="0" dirty="0">
                  <a:ln>
                    <a:noFill/>
                  </a:ln>
                  <a:solidFill>
                    <a:srgbClr val="454545"/>
                  </a:solidFill>
                  <a:effectLst/>
                  <a:uLnTx/>
                  <a:uFillTx/>
                  <a:latin typeface="Gill Sans MT" panose="020B0502020104020203" pitchFamily="34" charset="77"/>
                  <a:cs typeface="Gill Sans" panose="020B0502020104020203" pitchFamily="34" charset="-79"/>
                  <a:sym typeface="PT Sans"/>
                </a:rPr>
                <a:t>CELEBRITY</a:t>
              </a:r>
            </a:p>
          </p:txBody>
        </p:sp>
        <p:sp>
          <p:nvSpPr>
            <p:cNvPr id="7" name="Text Placeholder 22">
              <a:extLst>
                <a:ext uri="{FF2B5EF4-FFF2-40B4-BE49-F238E27FC236}">
                  <a16:creationId xmlns:a16="http://schemas.microsoft.com/office/drawing/2014/main" id="{6D531FA0-9821-7345-8F3B-35D29C4E682A}"/>
                </a:ext>
              </a:extLst>
            </p:cNvPr>
            <p:cNvSpPr txBox="1">
              <a:spLocks/>
            </p:cNvSpPr>
            <p:nvPr/>
          </p:nvSpPr>
          <p:spPr>
            <a:xfrm>
              <a:off x="16080927"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marR="0" lvl="0" indent="0" algn="ctr" defTabSz="8255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0" cap="none" spc="50" normalizeH="0" baseline="0" noProof="0" dirty="0">
                  <a:ln>
                    <a:noFill/>
                  </a:ln>
                  <a:solidFill>
                    <a:srgbClr val="454545"/>
                  </a:solidFill>
                  <a:effectLst/>
                  <a:uLnTx/>
                  <a:uFillTx/>
                  <a:latin typeface="Gill Sans MT" panose="020B0502020104020203" pitchFamily="34" charset="77"/>
                  <a:cs typeface="Gill Sans" panose="020B0502020104020203" pitchFamily="34" charset="-79"/>
                  <a:sym typeface="PT Sans"/>
                </a:rPr>
                <a:t>HEALTH OFFICIAL</a:t>
              </a:r>
            </a:p>
          </p:txBody>
        </p:sp>
        <p:sp>
          <p:nvSpPr>
            <p:cNvPr id="8" name="Text Placeholder 22">
              <a:extLst>
                <a:ext uri="{FF2B5EF4-FFF2-40B4-BE49-F238E27FC236}">
                  <a16:creationId xmlns:a16="http://schemas.microsoft.com/office/drawing/2014/main" id="{37DBB184-4027-C741-90E2-4304C3F8CC23}"/>
                </a:ext>
              </a:extLst>
            </p:cNvPr>
            <p:cNvSpPr txBox="1">
              <a:spLocks/>
            </p:cNvSpPr>
            <p:nvPr/>
          </p:nvSpPr>
          <p:spPr>
            <a:xfrm>
              <a:off x="18476654"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marR="0" lvl="0" indent="0" algn="ctr" defTabSz="8255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0" cap="none" spc="50" normalizeH="0" baseline="0" noProof="0" dirty="0">
                  <a:ln>
                    <a:noFill/>
                  </a:ln>
                  <a:solidFill>
                    <a:srgbClr val="454545"/>
                  </a:solidFill>
                  <a:effectLst/>
                  <a:uLnTx/>
                  <a:uFillTx/>
                  <a:latin typeface="Gill Sans MT" panose="020B0502020104020203" pitchFamily="34" charset="77"/>
                  <a:cs typeface="Gill Sans" panose="020B0502020104020203" pitchFamily="34" charset="-79"/>
                  <a:sym typeface="PT Sans"/>
                </a:rPr>
                <a:t>RELIGIOUS LEADER</a:t>
              </a:r>
            </a:p>
          </p:txBody>
        </p:sp>
        <p:sp>
          <p:nvSpPr>
            <p:cNvPr id="9" name="Text Placeholder 22">
              <a:extLst>
                <a:ext uri="{FF2B5EF4-FFF2-40B4-BE49-F238E27FC236}">
                  <a16:creationId xmlns:a16="http://schemas.microsoft.com/office/drawing/2014/main" id="{EC8CC886-52AE-144F-88AF-99DAF8A74D46}"/>
                </a:ext>
              </a:extLst>
            </p:cNvPr>
            <p:cNvSpPr txBox="1">
              <a:spLocks/>
            </p:cNvSpPr>
            <p:nvPr/>
          </p:nvSpPr>
          <p:spPr>
            <a:xfrm>
              <a:off x="20872380" y="11013393"/>
              <a:ext cx="2090838" cy="836337"/>
            </a:xfrm>
            <a:prstGeom prst="roundRect">
              <a:avLst/>
            </a:prstGeom>
            <a:solidFill>
              <a:srgbClr val="FFFFFF"/>
            </a:solidFill>
            <a:ln w="28575">
              <a:solidFill>
                <a:srgbClr val="393941"/>
              </a:solidFill>
            </a:ln>
          </p:spPr>
          <p:txBody>
            <a:bodyPr anchor="ctr">
              <a:noAutofit/>
            </a:bodyPr>
            <a:lstStyle>
              <a:lvl1pPr marL="571500" marR="0" indent="-57150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1pPr>
              <a:lvl2pPr marL="1492250" marR="0" indent="-577850"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2pPr>
              <a:lvl3pPr marL="2117725"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3pPr>
              <a:lvl4pPr marL="28638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4pPr>
              <a:lvl5pPr marL="3536950" marR="0" indent="-650875" algn="just" defTabSz="825500" rtl="0" latinLnBrk="0">
                <a:lnSpc>
                  <a:spcPct val="100000"/>
                </a:lnSpc>
                <a:spcBef>
                  <a:spcPts val="0"/>
                </a:spcBef>
                <a:spcAft>
                  <a:spcPts val="0"/>
                </a:spcAft>
                <a:buClrTx/>
                <a:buSzTx/>
                <a:buFont typeface="Arial" panose="020B0604020202020204" pitchFamily="34" charset="0"/>
                <a:buChar char="•"/>
                <a:tabLst/>
                <a:defRPr sz="3600" b="0" i="0" u="none" strike="noStrike" cap="none" spc="0" baseline="0">
                  <a:ln>
                    <a:noFill/>
                  </a:ln>
                  <a:solidFill>
                    <a:srgbClr val="454545"/>
                  </a:solidFill>
                  <a:uFillTx/>
                  <a:latin typeface="+mj-lt"/>
                  <a:ea typeface="PT Sans"/>
                  <a:cs typeface="PT Sans"/>
                  <a:sym typeface="PT Sans"/>
                </a:defRPr>
              </a:lvl5pPr>
              <a:lvl6pPr marL="0" marR="0" indent="11430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6pPr>
              <a:lvl7pPr marL="0" marR="0" indent="13716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7pPr>
              <a:lvl8pPr marL="0" marR="0" indent="16002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8pPr>
              <a:lvl9pPr marL="0" marR="0" indent="1828800" algn="just" defTabSz="825500" rtl="0" latinLnBrk="0">
                <a:lnSpc>
                  <a:spcPct val="100000"/>
                </a:lnSpc>
                <a:spcBef>
                  <a:spcPts val="0"/>
                </a:spcBef>
                <a:spcAft>
                  <a:spcPts val="0"/>
                </a:spcAft>
                <a:buClrTx/>
                <a:buSzTx/>
                <a:buFontTx/>
                <a:buNone/>
                <a:tabLst/>
                <a:defRPr sz="2300" b="0" i="0" u="none" strike="noStrike" cap="none" spc="0" baseline="0">
                  <a:ln>
                    <a:noFill/>
                  </a:ln>
                  <a:solidFill>
                    <a:srgbClr val="A6A7AC"/>
                  </a:solidFill>
                  <a:uFillTx/>
                  <a:latin typeface="PT Sans"/>
                  <a:ea typeface="PT Sans"/>
                  <a:cs typeface="PT Sans"/>
                  <a:sym typeface="PT Sans"/>
                </a:defRPr>
              </a:lvl9pPr>
            </a:lstStyle>
            <a:p>
              <a:pPr marL="0" marR="0" lvl="0" indent="0" algn="ctr" defTabSz="8255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0" i="0" u="none" strike="noStrike" kern="0" cap="none" spc="50" normalizeH="0" baseline="0" noProof="0" dirty="0">
                  <a:ln>
                    <a:noFill/>
                  </a:ln>
                  <a:solidFill>
                    <a:srgbClr val="454545"/>
                  </a:solidFill>
                  <a:effectLst/>
                  <a:uLnTx/>
                  <a:uFillTx/>
                  <a:latin typeface="Gill Sans MT" panose="020B0502020104020203" pitchFamily="34" charset="77"/>
                  <a:cs typeface="Gill Sans" panose="020B0502020104020203" pitchFamily="34" charset="-79"/>
                  <a:sym typeface="PT Sans"/>
                </a:rPr>
                <a:t>FAMILY ELDER</a:t>
              </a:r>
            </a:p>
          </p:txBody>
        </p:sp>
      </p:grpSp>
    </p:spTree>
    <p:extLst>
      <p:ext uri="{BB962C8B-B14F-4D97-AF65-F5344CB8AC3E}">
        <p14:creationId xmlns:p14="http://schemas.microsoft.com/office/powerpoint/2010/main" val="2373557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
        <p:cNvGrpSpPr/>
        <p:nvPr/>
      </p:nvGrpSpPr>
      <p:grpSpPr>
        <a:xfrm>
          <a:off x="0" y="0"/>
          <a:ext cx="0" cy="0"/>
          <a:chOff x="0" y="0"/>
          <a:chExt cx="0" cy="0"/>
        </a:xfrm>
      </p:grpSpPr>
      <p:pic>
        <p:nvPicPr>
          <p:cNvPr id="22" name="Picture Placeholder 21" descr="Graphical user interface, text, application&#10;&#10;Description automatically generated">
            <a:extLst>
              <a:ext uri="{FF2B5EF4-FFF2-40B4-BE49-F238E27FC236}">
                <a16:creationId xmlns:a16="http://schemas.microsoft.com/office/drawing/2014/main" id="{760B41AD-04A8-F44A-A413-D9B9A3387ED9}"/>
              </a:ext>
            </a:extLst>
          </p:cNvPr>
          <p:cNvPicPr>
            <a:picLocks noGrp="1" noChangeAspect="1"/>
          </p:cNvPicPr>
          <p:nvPr>
            <p:ph type="pic" sz="quarter" idx="10"/>
          </p:nvPr>
        </p:nvPicPr>
        <p:blipFill rotWithShape="1">
          <a:blip r:embed="rId4"/>
          <a:srcRect/>
          <a:stretch/>
        </p:blipFill>
        <p:spPr/>
      </p:pic>
      <p:sp>
        <p:nvSpPr>
          <p:cNvPr id="11" name="Title 10">
            <a:extLst>
              <a:ext uri="{FF2B5EF4-FFF2-40B4-BE49-F238E27FC236}">
                <a16:creationId xmlns:a16="http://schemas.microsoft.com/office/drawing/2014/main" id="{078F4DC8-540D-BC41-A14D-33BB706C6E80}"/>
              </a:ext>
            </a:extLst>
          </p:cNvPr>
          <p:cNvSpPr>
            <a:spLocks noGrp="1"/>
          </p:cNvSpPr>
          <p:nvPr>
            <p:ph type="title"/>
          </p:nvPr>
        </p:nvSpPr>
        <p:spPr>
          <a:prstGeom prst="rect">
            <a:avLst/>
          </a:prstGeom>
        </p:spPr>
        <p:txBody>
          <a:bodyPr>
            <a:noAutofit/>
          </a:bodyPr>
          <a:lstStyle/>
          <a:p>
            <a:r>
              <a:rPr lang="en-US" b="1" dirty="0">
                <a:solidFill>
                  <a:srgbClr val="000000"/>
                </a:solidFill>
                <a:cs typeface="Gill Sans" panose="020B0502020104020203" pitchFamily="34" charset="-79"/>
                <a:sym typeface="Montserrat-SemiBold"/>
              </a:rPr>
              <a:t>A Moving Survey </a:t>
            </a:r>
            <a:endParaRPr lang="en-US" b="1" dirty="0">
              <a:solidFill>
                <a:srgbClr val="000000"/>
              </a:solidFill>
            </a:endParaRPr>
          </a:p>
        </p:txBody>
      </p:sp>
      <p:sp>
        <p:nvSpPr>
          <p:cNvPr id="15" name="Text Placeholder 14">
            <a:extLst>
              <a:ext uri="{FF2B5EF4-FFF2-40B4-BE49-F238E27FC236}">
                <a16:creationId xmlns:a16="http://schemas.microsoft.com/office/drawing/2014/main" id="{E61D4D16-A323-D943-8DB8-716BB1C380F1}"/>
              </a:ext>
            </a:extLst>
          </p:cNvPr>
          <p:cNvSpPr>
            <a:spLocks noGrp="1"/>
          </p:cNvSpPr>
          <p:nvPr>
            <p:ph type="body" idx="1"/>
          </p:nvPr>
        </p:nvSpPr>
        <p:spPr>
          <a:xfrm>
            <a:off x="9719430" y="4425215"/>
            <a:ext cx="10959448" cy="6919912"/>
          </a:xfrm>
          <a:prstGeom prst="rect">
            <a:avLst/>
          </a:prstGeom>
        </p:spPr>
        <p:txBody>
          <a:bodyPr>
            <a:noAutofit/>
          </a:bodyPr>
          <a:lstStyle/>
          <a:p>
            <a:pPr marL="0" indent="0" algn="l">
              <a:buNone/>
            </a:pPr>
            <a:r>
              <a:rPr lang="en-US" dirty="0">
                <a:solidFill>
                  <a:srgbClr val="000000"/>
                </a:solidFill>
              </a:rPr>
              <a:t>What is your level of understanding of XXX on a scale of 1 to 5?</a:t>
            </a:r>
          </a:p>
        </p:txBody>
      </p:sp>
      <p:sp>
        <p:nvSpPr>
          <p:cNvPr id="3" name="Text Placeholder 2">
            <a:extLst>
              <a:ext uri="{FF2B5EF4-FFF2-40B4-BE49-F238E27FC236}">
                <a16:creationId xmlns:a16="http://schemas.microsoft.com/office/drawing/2014/main" id="{801BD863-9F10-E34E-938D-C7EE8D2FEC7D}"/>
              </a:ext>
            </a:extLst>
          </p:cNvPr>
          <p:cNvSpPr>
            <a:spLocks noGrp="1"/>
          </p:cNvSpPr>
          <p:nvPr>
            <p:ph type="body" idx="3"/>
          </p:nvPr>
        </p:nvSpPr>
        <p:spPr/>
        <p:txBody>
          <a:bodyPr>
            <a:noAutofit/>
          </a:bodyPr>
          <a:lstStyle/>
          <a:p>
            <a:r>
              <a:rPr lang="en-US" dirty="0">
                <a:solidFill>
                  <a:srgbClr val="000000"/>
                </a:solidFill>
              </a:rPr>
              <a:t>POLL</a:t>
            </a:r>
          </a:p>
        </p:txBody>
      </p:sp>
      <p:grpSp>
        <p:nvGrpSpPr>
          <p:cNvPr id="17" name="Group 16">
            <a:extLst>
              <a:ext uri="{FF2B5EF4-FFF2-40B4-BE49-F238E27FC236}">
                <a16:creationId xmlns:a16="http://schemas.microsoft.com/office/drawing/2014/main" id="{2E851141-8486-7647-B66A-049EA5A7DD8E}"/>
              </a:ext>
            </a:extLst>
          </p:cNvPr>
          <p:cNvGrpSpPr/>
          <p:nvPr/>
        </p:nvGrpSpPr>
        <p:grpSpPr>
          <a:xfrm>
            <a:off x="1368325" y="1090737"/>
            <a:ext cx="3532094" cy="3532094"/>
            <a:chOff x="480196" y="5603617"/>
            <a:chExt cx="3532094" cy="3532094"/>
          </a:xfrm>
        </p:grpSpPr>
        <p:sp>
          <p:nvSpPr>
            <p:cNvPr id="19" name="Oval 18">
              <a:extLst>
                <a:ext uri="{FF2B5EF4-FFF2-40B4-BE49-F238E27FC236}">
                  <a16:creationId xmlns:a16="http://schemas.microsoft.com/office/drawing/2014/main" id="{52D1F935-A510-8649-9EF4-B82A38376445}"/>
                </a:ext>
              </a:extLst>
            </p:cNvPr>
            <p:cNvSpPr/>
            <p:nvPr/>
          </p:nvSpPr>
          <p:spPr>
            <a:xfrm>
              <a:off x="480196" y="560361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20" name="Picture 19">
              <a:extLst>
                <a:ext uri="{FF2B5EF4-FFF2-40B4-BE49-F238E27FC236}">
                  <a16:creationId xmlns:a16="http://schemas.microsoft.com/office/drawing/2014/main" id="{5AD6789E-C7DB-5E48-A513-B7ABAC9E648B}"/>
                </a:ext>
              </a:extLst>
            </p:cNvPr>
            <p:cNvPicPr>
              <a:picLocks noChangeAspect="1"/>
            </p:cNvPicPr>
            <p:nvPr/>
          </p:nvPicPr>
          <p:blipFill>
            <a:blip r:embed="rId5"/>
            <a:stretch>
              <a:fillRect/>
            </a:stretch>
          </p:blipFill>
          <p:spPr>
            <a:xfrm>
              <a:off x="959756" y="6510088"/>
              <a:ext cx="2528330" cy="2007792"/>
            </a:xfrm>
            <a:prstGeom prst="rect">
              <a:avLst/>
            </a:prstGeom>
          </p:spPr>
        </p:pic>
      </p:grpSp>
      <p:sp>
        <p:nvSpPr>
          <p:cNvPr id="40" name="TextBox 39">
            <a:extLst>
              <a:ext uri="{FF2B5EF4-FFF2-40B4-BE49-F238E27FC236}">
                <a16:creationId xmlns:a16="http://schemas.microsoft.com/office/drawing/2014/main" id="{5D305569-A619-B441-AC56-71F8F25AF324}"/>
              </a:ext>
            </a:extLst>
          </p:cNvPr>
          <p:cNvSpPr txBox="1"/>
          <p:nvPr/>
        </p:nvSpPr>
        <p:spPr>
          <a:xfrm>
            <a:off x="3786149" y="9047754"/>
            <a:ext cx="1180131" cy="523220"/>
          </a:xfrm>
          <a:prstGeom prst="rect">
            <a:avLst/>
          </a:prstGeom>
          <a:noFill/>
        </p:spPr>
        <p:txBody>
          <a:bodyPr wrap="none" rtlCol="0">
            <a:spAutoFit/>
          </a:bodyPr>
          <a:lstStyle/>
          <a:p>
            <a:r>
              <a:rPr lang="en-US" sz="2800" dirty="0">
                <a:solidFill>
                  <a:srgbClr val="FFFFFF"/>
                </a:solidFill>
                <a:latin typeface="Gill Sans MT" panose="020B0502020104020203" pitchFamily="34" charset="77"/>
                <a:cs typeface="Gill Sans" panose="020B0502020104020203" pitchFamily="34" charset="-79"/>
              </a:rPr>
              <a:t>POLLS</a:t>
            </a:r>
          </a:p>
        </p:txBody>
      </p:sp>
      <p:grpSp>
        <p:nvGrpSpPr>
          <p:cNvPr id="21" name="Group 20">
            <a:extLst>
              <a:ext uri="{FF2B5EF4-FFF2-40B4-BE49-F238E27FC236}">
                <a16:creationId xmlns:a16="http://schemas.microsoft.com/office/drawing/2014/main" id="{8C7E84B3-0CEB-4E43-9DC7-3623EAD4EEBD}"/>
              </a:ext>
            </a:extLst>
          </p:cNvPr>
          <p:cNvGrpSpPr/>
          <p:nvPr/>
        </p:nvGrpSpPr>
        <p:grpSpPr>
          <a:xfrm>
            <a:off x="2372432" y="7651593"/>
            <a:ext cx="2526654" cy="2526654"/>
            <a:chOff x="4969172" y="7651592"/>
            <a:chExt cx="2526654" cy="2526654"/>
          </a:xfrm>
        </p:grpSpPr>
        <p:sp>
          <p:nvSpPr>
            <p:cNvPr id="23" name="Oval 22">
              <a:extLst>
                <a:ext uri="{FF2B5EF4-FFF2-40B4-BE49-F238E27FC236}">
                  <a16:creationId xmlns:a16="http://schemas.microsoft.com/office/drawing/2014/main" id="{45743E4B-E951-6545-B7A4-5856BDD66D44}"/>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24" name="TextBox 23">
              <a:extLst>
                <a:ext uri="{FF2B5EF4-FFF2-40B4-BE49-F238E27FC236}">
                  <a16:creationId xmlns:a16="http://schemas.microsoft.com/office/drawing/2014/main" id="{663B0F65-43AD-484F-8FC3-8BDC3C32298D}"/>
                </a:ext>
              </a:extLst>
            </p:cNvPr>
            <p:cNvSpPr txBox="1"/>
            <p:nvPr/>
          </p:nvSpPr>
          <p:spPr>
            <a:xfrm>
              <a:off x="5660069" y="8644936"/>
              <a:ext cx="1144865" cy="507831"/>
            </a:xfrm>
            <a:prstGeom prst="rect">
              <a:avLst/>
            </a:prstGeom>
            <a:noFill/>
          </p:spPr>
          <p:txBody>
            <a:bodyPr wrap="none" rtlCol="0">
              <a:spAutoFit/>
            </a:bodyPr>
            <a:lstStyle/>
            <a:p>
              <a:pPr algn="ctr"/>
              <a:r>
                <a:rPr lang="en-US" sz="2700" dirty="0">
                  <a:solidFill>
                    <a:srgbClr val="FFFFFF"/>
                  </a:solidFill>
                  <a:latin typeface="Gill Sans MT" panose="020B0502020104020203" pitchFamily="34" charset="77"/>
                  <a:cs typeface="Gill Sans" panose="020B0502020104020203" pitchFamily="34" charset="-79"/>
                </a:rPr>
                <a:t>POLLS</a:t>
              </a:r>
            </a:p>
          </p:txBody>
        </p:sp>
      </p:grpSp>
    </p:spTree>
    <p:custDataLst>
      <p:tags r:id="rId1"/>
    </p:custDataLst>
    <p:extLst>
      <p:ext uri="{BB962C8B-B14F-4D97-AF65-F5344CB8AC3E}">
        <p14:creationId xmlns:p14="http://schemas.microsoft.com/office/powerpoint/2010/main" val="1421215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14"/>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r>
              <a:rPr lang="en-US" b="1" dirty="0">
                <a:solidFill>
                  <a:srgbClr val="000000"/>
                </a:solidFill>
              </a:rPr>
              <a:t>Types of Social Norms</a:t>
            </a:r>
            <a:endParaRPr b="1" dirty="0">
              <a:solidFill>
                <a:srgbClr val="000000"/>
              </a:solidFill>
            </a:endParaRPr>
          </a:p>
        </p:txBody>
      </p:sp>
      <p:sp>
        <p:nvSpPr>
          <p:cNvPr id="919" name="Google Shape;919;p14"/>
          <p:cNvSpPr txBox="1">
            <a:spLocks noGrp="1"/>
          </p:cNvSpPr>
          <p:nvPr>
            <p:ph type="body" idx="1"/>
          </p:nvPr>
        </p:nvSpPr>
        <p:spPr>
          <a:xfrm>
            <a:off x="13499399" y="6739598"/>
            <a:ext cx="6737258" cy="5253038"/>
          </a:xfrm>
          <a:prstGeom prst="rect">
            <a:avLst/>
          </a:prstGeom>
          <a:noFill/>
          <a:ln>
            <a:noFill/>
          </a:ln>
        </p:spPr>
        <p:txBody>
          <a:bodyPr spcFirstLastPara="1" wrap="square" lIns="91426" tIns="45700" rIns="91426" bIns="45700" anchor="t" anchorCtr="0">
            <a:noAutofit/>
          </a:bodyPr>
          <a:lstStyle/>
          <a:p>
            <a:pPr marL="0" indent="0" algn="ctr">
              <a:buSzPts val="4000"/>
            </a:pPr>
            <a:r>
              <a:rPr lang="en-US" sz="4800" dirty="0"/>
              <a:t>Perceptions of what others expect me to do.</a:t>
            </a:r>
            <a:endParaRPr sz="4400" dirty="0"/>
          </a:p>
        </p:txBody>
      </p:sp>
      <p:sp>
        <p:nvSpPr>
          <p:cNvPr id="920" name="Google Shape;920;p14"/>
          <p:cNvSpPr txBox="1">
            <a:spLocks noGrp="1"/>
          </p:cNvSpPr>
          <p:nvPr>
            <p:ph type="body" idx="2"/>
          </p:nvPr>
        </p:nvSpPr>
        <p:spPr>
          <a:xfrm>
            <a:off x="3769991" y="6714614"/>
            <a:ext cx="6737258" cy="1543977"/>
          </a:xfrm>
          <a:prstGeom prst="rect">
            <a:avLst/>
          </a:prstGeom>
          <a:noFill/>
          <a:ln>
            <a:noFill/>
          </a:ln>
        </p:spPr>
        <p:txBody>
          <a:bodyPr spcFirstLastPara="1" wrap="square" lIns="91426" tIns="45700" rIns="91426" bIns="45700" anchor="t" anchorCtr="0">
            <a:noAutofit/>
          </a:bodyPr>
          <a:lstStyle/>
          <a:p>
            <a:pPr marL="0" indent="0" algn="ctr">
              <a:buSzPts val="4000"/>
            </a:pPr>
            <a:r>
              <a:rPr lang="en-US" sz="4800" dirty="0"/>
              <a:t>Perceptions of what others do.</a:t>
            </a:r>
            <a:endParaRPr sz="4400" dirty="0"/>
          </a:p>
        </p:txBody>
      </p:sp>
      <p:sp>
        <p:nvSpPr>
          <p:cNvPr id="921" name="Google Shape;921;p14"/>
          <p:cNvSpPr txBox="1">
            <a:spLocks noGrp="1"/>
          </p:cNvSpPr>
          <p:nvPr>
            <p:ph type="body" idx="3"/>
          </p:nvPr>
        </p:nvSpPr>
        <p:spPr>
          <a:xfrm>
            <a:off x="4239051" y="5336842"/>
            <a:ext cx="5799138" cy="504658"/>
          </a:xfrm>
          <a:prstGeom prst="rect">
            <a:avLst/>
          </a:prstGeom>
          <a:noFill/>
          <a:ln>
            <a:noFill/>
          </a:ln>
        </p:spPr>
        <p:txBody>
          <a:bodyPr spcFirstLastPara="1" wrap="square" lIns="91426" tIns="45700" rIns="91426" bIns="45700" anchor="t" anchorCtr="0">
            <a:noAutofit/>
          </a:bodyPr>
          <a:lstStyle/>
          <a:p>
            <a:pPr marL="0" indent="0"/>
            <a:r>
              <a:rPr lang="en-US" sz="3600" b="1" dirty="0"/>
              <a:t>DESCRIPTIVE NORMS</a:t>
            </a:r>
            <a:endParaRPr sz="3600" b="1" dirty="0"/>
          </a:p>
        </p:txBody>
      </p:sp>
      <p:sp>
        <p:nvSpPr>
          <p:cNvPr id="922" name="Google Shape;922;p14"/>
          <p:cNvSpPr txBox="1">
            <a:spLocks noGrp="1"/>
          </p:cNvSpPr>
          <p:nvPr>
            <p:ph type="body" idx="4"/>
          </p:nvPr>
        </p:nvSpPr>
        <p:spPr>
          <a:xfrm>
            <a:off x="13968459" y="5304430"/>
            <a:ext cx="5799138" cy="504658"/>
          </a:xfrm>
          <a:prstGeom prst="rect">
            <a:avLst/>
          </a:prstGeom>
          <a:noFill/>
          <a:ln>
            <a:noFill/>
          </a:ln>
        </p:spPr>
        <p:txBody>
          <a:bodyPr spcFirstLastPara="1" wrap="square" lIns="91426" tIns="45700" rIns="91426" bIns="45700" anchor="t" anchorCtr="0">
            <a:noAutofit/>
          </a:bodyPr>
          <a:lstStyle/>
          <a:p>
            <a:pPr marL="0" indent="0"/>
            <a:r>
              <a:rPr lang="en-US" sz="3600" b="1" dirty="0"/>
              <a:t>INJUNCTIVE NORMS</a:t>
            </a:r>
            <a:endParaRPr sz="3600" b="1" dirty="0"/>
          </a:p>
        </p:txBody>
      </p:sp>
      <p:cxnSp>
        <p:nvCxnSpPr>
          <p:cNvPr id="10" name="Straight Connector 9">
            <a:extLst>
              <a:ext uri="{FF2B5EF4-FFF2-40B4-BE49-F238E27FC236}">
                <a16:creationId xmlns:a16="http://schemas.microsoft.com/office/drawing/2014/main" id="{2EA025CD-3DDC-8D42-83AB-9185A9BA98A9}"/>
              </a:ext>
            </a:extLst>
          </p:cNvPr>
          <p:cNvCxnSpPr>
            <a:cxnSpLocks/>
          </p:cNvCxnSpPr>
          <p:nvPr/>
        </p:nvCxnSpPr>
        <p:spPr>
          <a:xfrm>
            <a:off x="9636348" y="3392656"/>
            <a:ext cx="5111308" cy="0"/>
          </a:xfrm>
          <a:prstGeom prst="line">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E9BFB08A-28A0-D443-922E-98BDDB0E9261}"/>
              </a:ext>
            </a:extLst>
          </p:cNvPr>
          <p:cNvPicPr>
            <a:picLocks noChangeAspect="1"/>
          </p:cNvPicPr>
          <p:nvPr/>
        </p:nvPicPr>
        <p:blipFill>
          <a:blip r:embed="rId4"/>
          <a:srcRect/>
          <a:stretch/>
        </p:blipFill>
        <p:spPr>
          <a:xfrm>
            <a:off x="13499399" y="9061190"/>
            <a:ext cx="6916322" cy="3220958"/>
          </a:xfrm>
          <a:prstGeom prst="rect">
            <a:avLst/>
          </a:prstGeom>
        </p:spPr>
      </p:pic>
      <p:pic>
        <p:nvPicPr>
          <p:cNvPr id="11" name="Picture Placeholder 10" descr="A picture containing person, indoor&#10;&#10;Description automatically generated">
            <a:extLst>
              <a:ext uri="{FF2B5EF4-FFF2-40B4-BE49-F238E27FC236}">
                <a16:creationId xmlns:a16="http://schemas.microsoft.com/office/drawing/2014/main" id="{342BC92B-5327-7543-94DF-2D8F8B4618A2}"/>
              </a:ext>
            </a:extLst>
          </p:cNvPr>
          <p:cNvPicPr>
            <a:picLocks noGrp="1" noChangeAspect="1"/>
          </p:cNvPicPr>
          <p:nvPr>
            <p:ph type="pic" sz="quarter" idx="10"/>
          </p:nvPr>
        </p:nvPicPr>
        <p:blipFill>
          <a:blip r:embed="rId5"/>
          <a:srcRect t="13925" b="13925"/>
          <a:stretch>
            <a:fillRect/>
          </a:stretch>
        </p:blipFill>
        <p:spPr/>
      </p:pic>
      <p:sp>
        <p:nvSpPr>
          <p:cNvPr id="12" name="TextBox 11">
            <a:extLst>
              <a:ext uri="{FF2B5EF4-FFF2-40B4-BE49-F238E27FC236}">
                <a16:creationId xmlns:a16="http://schemas.microsoft.com/office/drawing/2014/main" id="{2C2230CB-8E47-2844-AF06-A1FA62C59B4D}"/>
              </a:ext>
            </a:extLst>
          </p:cNvPr>
          <p:cNvSpPr txBox="1"/>
          <p:nvPr/>
        </p:nvSpPr>
        <p:spPr>
          <a:xfrm>
            <a:off x="4031596" y="13262945"/>
            <a:ext cx="621404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400" b="0" i="0" u="none" strike="noStrike" kern="0" cap="none" spc="0" normalizeH="0" baseline="0" noProof="0" dirty="0">
                <a:ln>
                  <a:noFill/>
                </a:ln>
                <a:solidFill>
                  <a:srgbClr val="00C075"/>
                </a:solidFill>
                <a:effectLst/>
                <a:uLnTx/>
                <a:uFillTx/>
                <a:latin typeface="Gill Sans MT" panose="020B0502020104020203" pitchFamily="34" charset="77"/>
                <a:cs typeface="Arial"/>
                <a:sym typeface="Arial"/>
              </a:rPr>
              <a:t>Photo credit: Getty Images/</a:t>
            </a:r>
            <a:r>
              <a:rPr kumimoji="0" lang="en-US" sz="1400" b="0" i="0" u="none" strike="noStrike" kern="0" cap="none" spc="0" normalizeH="0" baseline="0" noProof="0" dirty="0" err="1">
                <a:ln>
                  <a:noFill/>
                </a:ln>
                <a:solidFill>
                  <a:srgbClr val="00C075"/>
                </a:solidFill>
                <a:effectLst/>
                <a:uLnTx/>
                <a:uFillTx/>
                <a:latin typeface="Gill Sans MT" panose="020B0502020104020203" pitchFamily="34" charset="77"/>
                <a:cs typeface="Arial"/>
                <a:sym typeface="Arial"/>
              </a:rPr>
              <a:t>AfricaImages</a:t>
            </a:r>
            <a:endParaRPr kumimoji="0" lang="en-US" sz="1400" b="0" i="0" u="none" strike="noStrike" kern="0" cap="none" spc="0" normalizeH="0" baseline="0" noProof="0" dirty="0">
              <a:ln>
                <a:noFill/>
              </a:ln>
              <a:solidFill>
                <a:srgbClr val="00C075"/>
              </a:solidFill>
              <a:effectLst/>
              <a:uLnTx/>
              <a:uFillTx/>
              <a:latin typeface="Gill Sans MT" panose="020B0502020104020203" pitchFamily="34" charset="77"/>
              <a:cs typeface="Arial"/>
              <a:sym typeface="Arial"/>
            </a:endParaRPr>
          </a:p>
        </p:txBody>
      </p:sp>
    </p:spTree>
    <p:custDataLst>
      <p:tags r:id="rId1"/>
    </p:custDataLst>
    <p:extLst>
      <p:ext uri="{BB962C8B-B14F-4D97-AF65-F5344CB8AC3E}">
        <p14:creationId xmlns:p14="http://schemas.microsoft.com/office/powerpoint/2010/main" val="3582675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928"/>
        <p:cNvGrpSpPr/>
        <p:nvPr/>
      </p:nvGrpSpPr>
      <p:grpSpPr>
        <a:xfrm>
          <a:off x="0" y="0"/>
          <a:ext cx="0" cy="0"/>
          <a:chOff x="0" y="0"/>
          <a:chExt cx="0" cy="0"/>
        </a:xfrm>
      </p:grpSpPr>
      <p:sp>
        <p:nvSpPr>
          <p:cNvPr id="929" name="Google Shape;929;p15"/>
          <p:cNvSpPr txBox="1">
            <a:spLocks noGrp="1"/>
          </p:cNvSpPr>
          <p:nvPr>
            <p:ph type="title"/>
          </p:nvPr>
        </p:nvSpPr>
        <p:spPr>
          <a:xfrm>
            <a:off x="2661339" y="1380407"/>
            <a:ext cx="19061323" cy="2176836"/>
          </a:xfrm>
          <a:prstGeom prst="rect">
            <a:avLst/>
          </a:prstGeom>
          <a:noFill/>
          <a:ln>
            <a:noFill/>
          </a:ln>
        </p:spPr>
        <p:txBody>
          <a:bodyPr spcFirstLastPara="1" wrap="square" lIns="91426" tIns="45700" rIns="91426" bIns="45700" anchor="t" anchorCtr="0">
            <a:noAutofit/>
          </a:bodyPr>
          <a:lstStyle/>
          <a:p>
            <a:pPr>
              <a:lnSpc>
                <a:spcPct val="90000"/>
              </a:lnSpc>
              <a:buClr>
                <a:srgbClr val="525357"/>
              </a:buClr>
              <a:buSzPts val="6000"/>
            </a:pPr>
            <a:r>
              <a:rPr lang="en-US" sz="6000" b="1" dirty="0">
                <a:solidFill>
                  <a:srgbClr val="000000"/>
                </a:solidFill>
              </a:rPr>
              <a:t>Social Norms Influence Behavior if a Person Says They Do or Do Not Do Something for the Following Reasons:</a:t>
            </a:r>
            <a:endParaRPr sz="11500" b="1" dirty="0">
              <a:solidFill>
                <a:srgbClr val="000000"/>
              </a:solidFill>
            </a:endParaRPr>
          </a:p>
        </p:txBody>
      </p:sp>
      <p:sp>
        <p:nvSpPr>
          <p:cNvPr id="2" name="Rounded Rectangle 1">
            <a:extLst>
              <a:ext uri="{FF2B5EF4-FFF2-40B4-BE49-F238E27FC236}">
                <a16:creationId xmlns:a16="http://schemas.microsoft.com/office/drawing/2014/main" id="{8D3D0F91-176F-4245-B0B9-FD020FB0C55E}"/>
              </a:ext>
            </a:extLst>
          </p:cNvPr>
          <p:cNvSpPr/>
          <p:nvPr/>
        </p:nvSpPr>
        <p:spPr>
          <a:xfrm>
            <a:off x="3769991" y="9671039"/>
            <a:ext cx="6737258" cy="2715154"/>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A6A7AC"/>
              </a:solidFill>
              <a:effectLst/>
              <a:uLnTx/>
              <a:uFillTx/>
              <a:latin typeface="Gill Sans MT" panose="020B0502020104020203" pitchFamily="34" charset="77"/>
              <a:ea typeface="+mn-ea"/>
              <a:cs typeface="+mn-cs"/>
              <a:sym typeface="Arial"/>
            </a:endParaRPr>
          </a:p>
        </p:txBody>
      </p:sp>
      <p:sp>
        <p:nvSpPr>
          <p:cNvPr id="930" name="Google Shape;930;p15"/>
          <p:cNvSpPr txBox="1">
            <a:spLocks noGrp="1"/>
          </p:cNvSpPr>
          <p:nvPr>
            <p:ph type="body" idx="1"/>
          </p:nvPr>
        </p:nvSpPr>
        <p:spPr>
          <a:xfrm>
            <a:off x="13253658" y="6379286"/>
            <a:ext cx="7360351" cy="3291753"/>
          </a:xfrm>
          <a:prstGeom prst="rect">
            <a:avLst/>
          </a:prstGeom>
          <a:noFill/>
          <a:ln>
            <a:noFill/>
          </a:ln>
        </p:spPr>
        <p:txBody>
          <a:bodyPr spcFirstLastPara="1" wrap="square" lIns="91426" tIns="45700" rIns="91426" bIns="45700" anchor="t" anchorCtr="0">
            <a:noAutofit/>
          </a:bodyPr>
          <a:lstStyle/>
          <a:p>
            <a:pPr marL="0" indent="0" algn="l">
              <a:buSzPts val="4000"/>
            </a:pPr>
            <a:r>
              <a:rPr lang="en-US" dirty="0"/>
              <a:t>Because other people expect me to do it. A person does something because other people in their social group expect them to or because they fear being sanctioned if they don’t. </a:t>
            </a:r>
            <a:endParaRPr sz="3200" dirty="0"/>
          </a:p>
        </p:txBody>
      </p:sp>
      <p:sp>
        <p:nvSpPr>
          <p:cNvPr id="11" name="Rounded Rectangle 10">
            <a:extLst>
              <a:ext uri="{FF2B5EF4-FFF2-40B4-BE49-F238E27FC236}">
                <a16:creationId xmlns:a16="http://schemas.microsoft.com/office/drawing/2014/main" id="{FB960F3F-3470-7F44-B971-FBD4BD3CD448}"/>
              </a:ext>
            </a:extLst>
          </p:cNvPr>
          <p:cNvSpPr/>
          <p:nvPr/>
        </p:nvSpPr>
        <p:spPr>
          <a:xfrm>
            <a:off x="13499399" y="9671039"/>
            <a:ext cx="6737258" cy="2715154"/>
          </a:xfrm>
          <a:prstGeom prst="round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A6A7AC"/>
              </a:solidFill>
              <a:effectLst/>
              <a:uLnTx/>
              <a:uFillTx/>
              <a:latin typeface="Gill Sans MT" panose="020B0502020104020203" pitchFamily="34" charset="77"/>
              <a:ea typeface="+mn-ea"/>
              <a:cs typeface="+mn-cs"/>
              <a:sym typeface="Arial"/>
            </a:endParaRPr>
          </a:p>
        </p:txBody>
      </p:sp>
      <p:sp>
        <p:nvSpPr>
          <p:cNvPr id="931" name="Google Shape;931;p15"/>
          <p:cNvSpPr txBox="1">
            <a:spLocks noGrp="1"/>
          </p:cNvSpPr>
          <p:nvPr>
            <p:ph type="body" idx="2"/>
          </p:nvPr>
        </p:nvSpPr>
        <p:spPr>
          <a:xfrm>
            <a:off x="3769991" y="6573284"/>
            <a:ext cx="6737258" cy="2176836"/>
          </a:xfrm>
          <a:prstGeom prst="rect">
            <a:avLst/>
          </a:prstGeom>
          <a:noFill/>
          <a:ln>
            <a:noFill/>
          </a:ln>
        </p:spPr>
        <p:txBody>
          <a:bodyPr spcFirstLastPara="1" wrap="square" lIns="91426" tIns="45700" rIns="91426" bIns="45700" anchor="t" anchorCtr="0">
            <a:noAutofit/>
          </a:bodyPr>
          <a:lstStyle/>
          <a:p>
            <a:pPr marL="0" indent="0" algn="l">
              <a:buSzPts val="4000"/>
            </a:pPr>
            <a:r>
              <a:rPr lang="en-US" dirty="0"/>
              <a:t>Because other people do it. A person does something because they believe many other people in their social group also do it.</a:t>
            </a:r>
            <a:endParaRPr sz="3200" dirty="0"/>
          </a:p>
        </p:txBody>
      </p:sp>
      <p:sp>
        <p:nvSpPr>
          <p:cNvPr id="3" name="Rectangle 2">
            <a:extLst>
              <a:ext uri="{FF2B5EF4-FFF2-40B4-BE49-F238E27FC236}">
                <a16:creationId xmlns:a16="http://schemas.microsoft.com/office/drawing/2014/main" id="{6E589ED5-3546-FB4B-B530-1A5FC15B2623}"/>
              </a:ext>
            </a:extLst>
          </p:cNvPr>
          <p:cNvSpPr/>
          <p:nvPr/>
        </p:nvSpPr>
        <p:spPr>
          <a:xfrm>
            <a:off x="4147343" y="10151453"/>
            <a:ext cx="6357154" cy="1754326"/>
          </a:xfrm>
          <a:prstGeom prst="rect">
            <a:avLst/>
          </a:prstGeom>
        </p:spPr>
        <p:txBody>
          <a:bodyPr wrap="square">
            <a:noAutofit/>
          </a:bodyPr>
          <a:lstStyle/>
          <a:p>
            <a:pPr marL="0" marR="0" lvl="0" indent="0" algn="l" defTabSz="914400" rtl="0" eaLnBrk="1" fontAlgn="auto" latinLnBrk="0" hangingPunct="1">
              <a:lnSpc>
                <a:spcPct val="100000"/>
              </a:lnSpc>
              <a:spcBef>
                <a:spcPts val="0"/>
              </a:spcBef>
              <a:spcAft>
                <a:spcPts val="0"/>
              </a:spcAft>
              <a:buClr>
                <a:srgbClr val="000000"/>
              </a:buClr>
              <a:buSzPts val="4000"/>
              <a:buFont typeface="Arial"/>
              <a:buNone/>
              <a:tabLst/>
              <a:defRPr/>
            </a:pPr>
            <a:r>
              <a:rPr kumimoji="0" lang="en-US" sz="3600" b="0" i="0" u="none" strike="noStrike" kern="0" cap="none" spc="0" normalizeH="0" baseline="0" noProof="0" dirty="0">
                <a:ln>
                  <a:noFill/>
                </a:ln>
                <a:solidFill>
                  <a:srgbClr val="1E9457">
                    <a:lumMod val="75000"/>
                  </a:srgbClr>
                </a:solidFill>
                <a:effectLst/>
                <a:uLnTx/>
                <a:uFillTx/>
                <a:latin typeface="Gill Sans MT" panose="020B0502020104020203" pitchFamily="34" charset="77"/>
                <a:cs typeface="Gill Sans" panose="020B0502020104020203" pitchFamily="34" charset="-79"/>
                <a:sym typeface="Arial"/>
              </a:rPr>
              <a:t>“Most people in my community don’t wash their hands after coughing or sneezing.”</a:t>
            </a:r>
          </a:p>
        </p:txBody>
      </p:sp>
      <p:sp>
        <p:nvSpPr>
          <p:cNvPr id="5" name="TextBox 4">
            <a:extLst>
              <a:ext uri="{FF2B5EF4-FFF2-40B4-BE49-F238E27FC236}">
                <a16:creationId xmlns:a16="http://schemas.microsoft.com/office/drawing/2014/main" id="{C2DF9F8D-2F03-BC42-B1D4-C9E8A82970EE}"/>
              </a:ext>
            </a:extLst>
          </p:cNvPr>
          <p:cNvSpPr txBox="1"/>
          <p:nvPr/>
        </p:nvSpPr>
        <p:spPr>
          <a:xfrm>
            <a:off x="13936311" y="10151453"/>
            <a:ext cx="6300345" cy="1754326"/>
          </a:xfrm>
          <a:prstGeom prst="rect">
            <a:avLst/>
          </a:prstGeom>
          <a:noFill/>
        </p:spPr>
        <p:txBody>
          <a:bodyPr wrap="square" rtlCol="0">
            <a:noAutofit/>
          </a:bodyPr>
          <a:lstStyle/>
          <a:p>
            <a:pPr marL="0" marR="0" lvl="0" indent="0" algn="l" defTabSz="914400" rtl="0" eaLnBrk="1" fontAlgn="auto" latinLnBrk="0" hangingPunct="1">
              <a:lnSpc>
                <a:spcPct val="100000"/>
              </a:lnSpc>
              <a:spcBef>
                <a:spcPts val="0"/>
              </a:spcBef>
              <a:spcAft>
                <a:spcPts val="0"/>
              </a:spcAft>
              <a:buClr>
                <a:srgbClr val="000000"/>
              </a:buClr>
              <a:buSzPts val="4000"/>
              <a:buFont typeface="Arial"/>
              <a:buNone/>
              <a:tabLst/>
              <a:defRPr/>
            </a:pPr>
            <a:r>
              <a:rPr kumimoji="0" lang="en-US" sz="3600" b="0" i="0" u="none" strike="noStrike" kern="0" cap="none" spc="0" normalizeH="0" baseline="0" noProof="0" dirty="0">
                <a:ln>
                  <a:noFill/>
                </a:ln>
                <a:solidFill>
                  <a:srgbClr val="1E9457">
                    <a:lumMod val="75000"/>
                  </a:srgbClr>
                </a:solidFill>
                <a:effectLst/>
                <a:uLnTx/>
                <a:uFillTx/>
                <a:latin typeface="Gill Sans MT" panose="020B0502020104020203" pitchFamily="34" charset="77"/>
                <a:cs typeface="Gill Sans" panose="020B0502020104020203" pitchFamily="34" charset="-79"/>
                <a:sym typeface="Arial"/>
              </a:rPr>
              <a:t>“If I don’t wash my hands before preparing food, my mother-in-law will criticize me.”</a:t>
            </a:r>
          </a:p>
        </p:txBody>
      </p:sp>
      <p:sp>
        <p:nvSpPr>
          <p:cNvPr id="15" name="Google Shape;921;p14">
            <a:extLst>
              <a:ext uri="{FF2B5EF4-FFF2-40B4-BE49-F238E27FC236}">
                <a16:creationId xmlns:a16="http://schemas.microsoft.com/office/drawing/2014/main" id="{BF6C1289-C03E-2C43-B0E4-B6B8FE708BE0}"/>
              </a:ext>
            </a:extLst>
          </p:cNvPr>
          <p:cNvSpPr txBox="1">
            <a:spLocks noGrp="1"/>
          </p:cNvSpPr>
          <p:nvPr>
            <p:ph type="body" idx="3"/>
          </p:nvPr>
        </p:nvSpPr>
        <p:spPr>
          <a:xfrm>
            <a:off x="4239051" y="5317687"/>
            <a:ext cx="5799138" cy="860896"/>
          </a:xfrm>
          <a:prstGeom prst="rect">
            <a:avLst/>
          </a:prstGeom>
          <a:noFill/>
          <a:ln>
            <a:noFill/>
          </a:ln>
        </p:spPr>
        <p:txBody>
          <a:bodyPr spcFirstLastPara="1" wrap="square" lIns="91426" tIns="45700" rIns="91426" bIns="45700" anchor="t" anchorCtr="0">
            <a:noAutofit/>
          </a:bodyPr>
          <a:lstStyle/>
          <a:p>
            <a:pPr marL="0" indent="0"/>
            <a:r>
              <a:rPr lang="en-US" sz="3600" b="1" dirty="0"/>
              <a:t>DESCRIPTIVE NORMS</a:t>
            </a:r>
            <a:endParaRPr sz="3600" b="1" dirty="0"/>
          </a:p>
        </p:txBody>
      </p:sp>
      <p:sp>
        <p:nvSpPr>
          <p:cNvPr id="16" name="Google Shape;922;p14">
            <a:extLst>
              <a:ext uri="{FF2B5EF4-FFF2-40B4-BE49-F238E27FC236}">
                <a16:creationId xmlns:a16="http://schemas.microsoft.com/office/drawing/2014/main" id="{C990C28F-9CC8-FF4C-8B33-7BFBCBD494E1}"/>
              </a:ext>
            </a:extLst>
          </p:cNvPr>
          <p:cNvSpPr txBox="1">
            <a:spLocks noGrp="1"/>
          </p:cNvSpPr>
          <p:nvPr>
            <p:ph type="body" idx="4"/>
          </p:nvPr>
        </p:nvSpPr>
        <p:spPr>
          <a:xfrm>
            <a:off x="13968461" y="5292699"/>
            <a:ext cx="5799138" cy="771953"/>
          </a:xfrm>
          <a:prstGeom prst="rect">
            <a:avLst/>
          </a:prstGeom>
          <a:noFill/>
          <a:ln>
            <a:noFill/>
          </a:ln>
        </p:spPr>
        <p:txBody>
          <a:bodyPr spcFirstLastPara="1" wrap="square" lIns="91426" tIns="45700" rIns="91426" bIns="45700" anchor="t" anchorCtr="0">
            <a:noAutofit/>
          </a:bodyPr>
          <a:lstStyle/>
          <a:p>
            <a:pPr marL="0" indent="0"/>
            <a:r>
              <a:rPr lang="en-US" sz="3600" b="1" dirty="0"/>
              <a:t>INJUNCTIVE NORMS</a:t>
            </a:r>
            <a:endParaRPr sz="3600" b="1" dirty="0"/>
          </a:p>
        </p:txBody>
      </p:sp>
    </p:spTree>
    <p:custDataLst>
      <p:tags r:id="rId1"/>
    </p:custDataLst>
    <p:extLst>
      <p:ext uri="{BB962C8B-B14F-4D97-AF65-F5344CB8AC3E}">
        <p14:creationId xmlns:p14="http://schemas.microsoft.com/office/powerpoint/2010/main" val="3572718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Google Shape;1072;p32">
            <a:extLst>
              <a:ext uri="{FF2B5EF4-FFF2-40B4-BE49-F238E27FC236}">
                <a16:creationId xmlns:a16="http://schemas.microsoft.com/office/drawing/2014/main" id="{05737C62-1341-0642-864E-6B4DCED8B35B}"/>
              </a:ext>
            </a:extLst>
          </p:cNvPr>
          <p:cNvSpPr txBox="1">
            <a:spLocks noGrp="1"/>
          </p:cNvSpPr>
          <p:nvPr>
            <p:ph type="title"/>
          </p:nvPr>
        </p:nvSpPr>
        <p:spPr>
          <a:xfrm>
            <a:off x="1890372" y="1432971"/>
            <a:ext cx="20915314" cy="1404337"/>
          </a:xfrm>
          <a:prstGeom prst="rect">
            <a:avLst/>
          </a:prstGeom>
          <a:noFill/>
          <a:ln>
            <a:noFill/>
          </a:ln>
        </p:spPr>
        <p:txBody>
          <a:bodyPr spcFirstLastPara="1" wrap="square" lIns="91426" tIns="45700" rIns="91426" bIns="45700" anchor="t" anchorCtr="0">
            <a:noAutofit/>
          </a:bodyPr>
          <a:lstStyle/>
          <a:p>
            <a:pPr>
              <a:buClr>
                <a:srgbClr val="525357"/>
              </a:buClr>
              <a:buSzPts val="8000"/>
            </a:pPr>
            <a:r>
              <a:rPr lang="en-US" sz="8800" b="1" dirty="0">
                <a:solidFill>
                  <a:srgbClr val="000000"/>
                </a:solidFill>
              </a:rPr>
              <a:t>Features of Social Norms </a:t>
            </a:r>
            <a:endParaRPr sz="8800" b="1" dirty="0">
              <a:solidFill>
                <a:srgbClr val="000000"/>
              </a:solidFill>
            </a:endParaRPr>
          </a:p>
        </p:txBody>
      </p:sp>
      <p:grpSp>
        <p:nvGrpSpPr>
          <p:cNvPr id="56" name="Group 55">
            <a:extLst>
              <a:ext uri="{FF2B5EF4-FFF2-40B4-BE49-F238E27FC236}">
                <a16:creationId xmlns:a16="http://schemas.microsoft.com/office/drawing/2014/main" id="{CDFE9A68-DFF8-9247-A028-767262F7E749}"/>
              </a:ext>
            </a:extLst>
          </p:cNvPr>
          <p:cNvGrpSpPr/>
          <p:nvPr/>
        </p:nvGrpSpPr>
        <p:grpSpPr>
          <a:xfrm>
            <a:off x="12458024" y="3504685"/>
            <a:ext cx="4138048" cy="4138048"/>
            <a:chOff x="12458024" y="3504685"/>
            <a:chExt cx="4138048" cy="4138048"/>
          </a:xfrm>
        </p:grpSpPr>
        <p:sp>
          <p:nvSpPr>
            <p:cNvPr id="32" name="Oval 31">
              <a:extLst>
                <a:ext uri="{FF2B5EF4-FFF2-40B4-BE49-F238E27FC236}">
                  <a16:creationId xmlns:a16="http://schemas.microsoft.com/office/drawing/2014/main" id="{297FAB34-10B4-EA4D-860A-A4447BA8256C}"/>
                </a:ext>
              </a:extLst>
            </p:cNvPr>
            <p:cNvSpPr/>
            <p:nvPr/>
          </p:nvSpPr>
          <p:spPr>
            <a:xfrm>
              <a:off x="12458024" y="350468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36" name="TextBox 35">
              <a:extLst>
                <a:ext uri="{FF2B5EF4-FFF2-40B4-BE49-F238E27FC236}">
                  <a16:creationId xmlns:a16="http://schemas.microsoft.com/office/drawing/2014/main" id="{932F4665-B64E-4549-BA40-134433E1F46B}"/>
                </a:ext>
              </a:extLst>
            </p:cNvPr>
            <p:cNvSpPr txBox="1"/>
            <p:nvPr/>
          </p:nvSpPr>
          <p:spPr>
            <a:xfrm>
              <a:off x="13082961" y="5943107"/>
              <a:ext cx="2947942"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Strength &amp; Influence of Norm</a:t>
              </a:r>
            </a:p>
          </p:txBody>
        </p:sp>
        <p:pic>
          <p:nvPicPr>
            <p:cNvPr id="37" name="Picture 36">
              <a:extLst>
                <a:ext uri="{FF2B5EF4-FFF2-40B4-BE49-F238E27FC236}">
                  <a16:creationId xmlns:a16="http://schemas.microsoft.com/office/drawing/2014/main" id="{AE1D27D4-84A5-754C-8FCD-CEAC5C2CC67F}"/>
                </a:ext>
              </a:extLst>
            </p:cNvPr>
            <p:cNvPicPr>
              <a:picLocks/>
            </p:cNvPicPr>
            <p:nvPr/>
          </p:nvPicPr>
          <p:blipFill>
            <a:blip r:embed="rId3"/>
            <a:stretch>
              <a:fillRect/>
            </a:stretch>
          </p:blipFill>
          <p:spPr>
            <a:xfrm>
              <a:off x="13726311" y="4208364"/>
              <a:ext cx="1734746" cy="1734746"/>
            </a:xfrm>
            <a:prstGeom prst="rect">
              <a:avLst/>
            </a:prstGeom>
          </p:spPr>
        </p:pic>
      </p:grpSp>
      <p:grpSp>
        <p:nvGrpSpPr>
          <p:cNvPr id="58" name="Group 57">
            <a:extLst>
              <a:ext uri="{FF2B5EF4-FFF2-40B4-BE49-F238E27FC236}">
                <a16:creationId xmlns:a16="http://schemas.microsoft.com/office/drawing/2014/main" id="{D2511B85-9483-9645-93E0-C25BD1E643A4}"/>
              </a:ext>
            </a:extLst>
          </p:cNvPr>
          <p:cNvGrpSpPr/>
          <p:nvPr/>
        </p:nvGrpSpPr>
        <p:grpSpPr>
          <a:xfrm>
            <a:off x="3290120" y="8112545"/>
            <a:ext cx="4138048" cy="4138048"/>
            <a:chOff x="3290120" y="8112545"/>
            <a:chExt cx="4138048" cy="4138048"/>
          </a:xfrm>
        </p:grpSpPr>
        <p:sp>
          <p:nvSpPr>
            <p:cNvPr id="39" name="Oval 38">
              <a:extLst>
                <a:ext uri="{FF2B5EF4-FFF2-40B4-BE49-F238E27FC236}">
                  <a16:creationId xmlns:a16="http://schemas.microsoft.com/office/drawing/2014/main" id="{865E8CD5-29E2-144F-81BB-D5E7E3DBE71A}"/>
                </a:ext>
              </a:extLst>
            </p:cNvPr>
            <p:cNvSpPr/>
            <p:nvPr/>
          </p:nvSpPr>
          <p:spPr>
            <a:xfrm>
              <a:off x="3290120" y="811254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43" name="TextBox 42">
              <a:extLst>
                <a:ext uri="{FF2B5EF4-FFF2-40B4-BE49-F238E27FC236}">
                  <a16:creationId xmlns:a16="http://schemas.microsoft.com/office/drawing/2014/main" id="{FF654D07-264E-2F4A-B768-DE44E25F4735}"/>
                </a:ext>
              </a:extLst>
            </p:cNvPr>
            <p:cNvSpPr txBox="1"/>
            <p:nvPr/>
          </p:nvSpPr>
          <p:spPr>
            <a:xfrm>
              <a:off x="3912607" y="10730261"/>
              <a:ext cx="2947942"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Influential Reference Group</a:t>
              </a:r>
            </a:p>
          </p:txBody>
        </p:sp>
        <p:pic>
          <p:nvPicPr>
            <p:cNvPr id="47" name="Picture 46">
              <a:extLst>
                <a:ext uri="{FF2B5EF4-FFF2-40B4-BE49-F238E27FC236}">
                  <a16:creationId xmlns:a16="http://schemas.microsoft.com/office/drawing/2014/main" id="{2FE06008-8E47-5944-A18E-48CD8BA958AD}"/>
                </a:ext>
              </a:extLst>
            </p:cNvPr>
            <p:cNvPicPr>
              <a:picLocks/>
            </p:cNvPicPr>
            <p:nvPr/>
          </p:nvPicPr>
          <p:blipFill>
            <a:blip r:embed="rId4"/>
            <a:stretch>
              <a:fillRect/>
            </a:stretch>
          </p:blipFill>
          <p:spPr>
            <a:xfrm>
              <a:off x="4066858" y="8463333"/>
              <a:ext cx="2405632" cy="2405632"/>
            </a:xfrm>
            <a:prstGeom prst="rect">
              <a:avLst/>
            </a:prstGeom>
          </p:spPr>
        </p:pic>
      </p:grpSp>
      <p:grpSp>
        <p:nvGrpSpPr>
          <p:cNvPr id="59" name="Group 58">
            <a:extLst>
              <a:ext uri="{FF2B5EF4-FFF2-40B4-BE49-F238E27FC236}">
                <a16:creationId xmlns:a16="http://schemas.microsoft.com/office/drawing/2014/main" id="{D0922EBA-2E83-F443-8394-2C0993445A6F}"/>
              </a:ext>
            </a:extLst>
          </p:cNvPr>
          <p:cNvGrpSpPr/>
          <p:nvPr/>
        </p:nvGrpSpPr>
        <p:grpSpPr>
          <a:xfrm>
            <a:off x="7874072" y="8112545"/>
            <a:ext cx="4138048" cy="4138048"/>
            <a:chOff x="7874072" y="8112545"/>
            <a:chExt cx="4138048" cy="4138048"/>
          </a:xfrm>
        </p:grpSpPr>
        <p:sp>
          <p:nvSpPr>
            <p:cNvPr id="40" name="Oval 39">
              <a:extLst>
                <a:ext uri="{FF2B5EF4-FFF2-40B4-BE49-F238E27FC236}">
                  <a16:creationId xmlns:a16="http://schemas.microsoft.com/office/drawing/2014/main" id="{805AD7A6-8AEF-1542-89A7-E1C7C7D7F2BE}"/>
                </a:ext>
              </a:extLst>
            </p:cNvPr>
            <p:cNvSpPr/>
            <p:nvPr/>
          </p:nvSpPr>
          <p:spPr>
            <a:xfrm>
              <a:off x="7874072" y="811254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44" name="TextBox 43">
              <a:extLst>
                <a:ext uri="{FF2B5EF4-FFF2-40B4-BE49-F238E27FC236}">
                  <a16:creationId xmlns:a16="http://schemas.microsoft.com/office/drawing/2014/main" id="{DEDBBD54-DB30-0443-A0CA-373E57FD1A3F}"/>
                </a:ext>
              </a:extLst>
            </p:cNvPr>
            <p:cNvSpPr txBox="1"/>
            <p:nvPr/>
          </p:nvSpPr>
          <p:spPr>
            <a:xfrm>
              <a:off x="8394959" y="10665348"/>
              <a:ext cx="2947942" cy="1384995"/>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Power Holders Support or Resist Change</a:t>
              </a:r>
            </a:p>
          </p:txBody>
        </p:sp>
        <p:pic>
          <p:nvPicPr>
            <p:cNvPr id="49" name="Picture 48">
              <a:extLst>
                <a:ext uri="{FF2B5EF4-FFF2-40B4-BE49-F238E27FC236}">
                  <a16:creationId xmlns:a16="http://schemas.microsoft.com/office/drawing/2014/main" id="{D0437199-13D6-A941-9BC6-13BA494C595B}"/>
                </a:ext>
              </a:extLst>
            </p:cNvPr>
            <p:cNvPicPr>
              <a:picLocks/>
            </p:cNvPicPr>
            <p:nvPr/>
          </p:nvPicPr>
          <p:blipFill>
            <a:blip r:embed="rId5"/>
            <a:stretch>
              <a:fillRect/>
            </a:stretch>
          </p:blipFill>
          <p:spPr>
            <a:xfrm>
              <a:off x="9038118" y="8644297"/>
              <a:ext cx="1905000" cy="1905000"/>
            </a:xfrm>
            <a:prstGeom prst="rect">
              <a:avLst/>
            </a:prstGeom>
          </p:spPr>
        </p:pic>
      </p:grpSp>
      <p:grpSp>
        <p:nvGrpSpPr>
          <p:cNvPr id="60" name="Group 59">
            <a:extLst>
              <a:ext uri="{FF2B5EF4-FFF2-40B4-BE49-F238E27FC236}">
                <a16:creationId xmlns:a16="http://schemas.microsoft.com/office/drawing/2014/main" id="{6A004872-53C5-E24F-BDF5-70BE330B1CE0}"/>
              </a:ext>
            </a:extLst>
          </p:cNvPr>
          <p:cNvGrpSpPr/>
          <p:nvPr/>
        </p:nvGrpSpPr>
        <p:grpSpPr>
          <a:xfrm>
            <a:off x="12458024" y="8112545"/>
            <a:ext cx="4138048" cy="4138048"/>
            <a:chOff x="12458024" y="8112545"/>
            <a:chExt cx="4138048" cy="4138048"/>
          </a:xfrm>
        </p:grpSpPr>
        <p:sp>
          <p:nvSpPr>
            <p:cNvPr id="41" name="Oval 40">
              <a:extLst>
                <a:ext uri="{FF2B5EF4-FFF2-40B4-BE49-F238E27FC236}">
                  <a16:creationId xmlns:a16="http://schemas.microsoft.com/office/drawing/2014/main" id="{5198FE7F-836E-5545-B274-049DE992AED1}"/>
                </a:ext>
              </a:extLst>
            </p:cNvPr>
            <p:cNvSpPr/>
            <p:nvPr/>
          </p:nvSpPr>
          <p:spPr>
            <a:xfrm>
              <a:off x="12458024" y="811254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45" name="TextBox 44">
              <a:extLst>
                <a:ext uri="{FF2B5EF4-FFF2-40B4-BE49-F238E27FC236}">
                  <a16:creationId xmlns:a16="http://schemas.microsoft.com/office/drawing/2014/main" id="{14EDD423-11BE-324A-BD47-4C841E4258BA}"/>
                </a:ext>
              </a:extLst>
            </p:cNvPr>
            <p:cNvSpPr txBox="1"/>
            <p:nvPr/>
          </p:nvSpPr>
          <p:spPr>
            <a:xfrm>
              <a:off x="13082961" y="10730261"/>
              <a:ext cx="2947942"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Agreement &amp; Compliance Vary</a:t>
              </a:r>
            </a:p>
          </p:txBody>
        </p:sp>
        <p:pic>
          <p:nvPicPr>
            <p:cNvPr id="50" name="Picture 49">
              <a:extLst>
                <a:ext uri="{FF2B5EF4-FFF2-40B4-BE49-F238E27FC236}">
                  <a16:creationId xmlns:a16="http://schemas.microsoft.com/office/drawing/2014/main" id="{1774473A-E65C-B54B-8C57-7CF500CE4344}"/>
                </a:ext>
              </a:extLst>
            </p:cNvPr>
            <p:cNvPicPr>
              <a:picLocks/>
            </p:cNvPicPr>
            <p:nvPr/>
          </p:nvPicPr>
          <p:blipFill>
            <a:blip r:embed="rId6"/>
            <a:srcRect/>
            <a:stretch/>
          </p:blipFill>
          <p:spPr>
            <a:xfrm>
              <a:off x="13518497" y="8674132"/>
              <a:ext cx="2265065" cy="2083860"/>
            </a:xfrm>
            <a:prstGeom prst="rect">
              <a:avLst/>
            </a:prstGeom>
          </p:spPr>
        </p:pic>
      </p:grpSp>
      <p:grpSp>
        <p:nvGrpSpPr>
          <p:cNvPr id="54" name="Group 53">
            <a:extLst>
              <a:ext uri="{FF2B5EF4-FFF2-40B4-BE49-F238E27FC236}">
                <a16:creationId xmlns:a16="http://schemas.microsoft.com/office/drawing/2014/main" id="{4233803E-50E6-FB4C-BB37-B9BF454CA15A}"/>
              </a:ext>
            </a:extLst>
          </p:cNvPr>
          <p:cNvGrpSpPr/>
          <p:nvPr/>
        </p:nvGrpSpPr>
        <p:grpSpPr>
          <a:xfrm>
            <a:off x="3290120" y="3504685"/>
            <a:ext cx="4138048" cy="4138048"/>
            <a:chOff x="3290120" y="3504685"/>
            <a:chExt cx="4138048" cy="4138048"/>
          </a:xfrm>
        </p:grpSpPr>
        <p:sp>
          <p:nvSpPr>
            <p:cNvPr id="30" name="Oval 29">
              <a:extLst>
                <a:ext uri="{FF2B5EF4-FFF2-40B4-BE49-F238E27FC236}">
                  <a16:creationId xmlns:a16="http://schemas.microsoft.com/office/drawing/2014/main" id="{2025E3F2-FA3B-9A42-BDDC-45C74FF9C05A}"/>
                </a:ext>
              </a:extLst>
            </p:cNvPr>
            <p:cNvSpPr/>
            <p:nvPr/>
          </p:nvSpPr>
          <p:spPr>
            <a:xfrm>
              <a:off x="3290120" y="350468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34" name="TextBox 33">
              <a:extLst>
                <a:ext uri="{FF2B5EF4-FFF2-40B4-BE49-F238E27FC236}">
                  <a16:creationId xmlns:a16="http://schemas.microsoft.com/office/drawing/2014/main" id="{E7E78863-6C03-A749-A9E7-A9A159A9766A}"/>
                </a:ext>
              </a:extLst>
            </p:cNvPr>
            <p:cNvSpPr txBox="1"/>
            <p:nvPr/>
          </p:nvSpPr>
          <p:spPr>
            <a:xfrm>
              <a:off x="3912607" y="5943108"/>
              <a:ext cx="2947942"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Harmful &amp; Protective Norms</a:t>
              </a:r>
            </a:p>
          </p:txBody>
        </p:sp>
        <p:pic>
          <p:nvPicPr>
            <p:cNvPr id="52" name="Picture 51">
              <a:extLst>
                <a:ext uri="{FF2B5EF4-FFF2-40B4-BE49-F238E27FC236}">
                  <a16:creationId xmlns:a16="http://schemas.microsoft.com/office/drawing/2014/main" id="{65FE7A16-E38E-6D40-8AF4-DE1F8D912BAE}"/>
                </a:ext>
              </a:extLst>
            </p:cNvPr>
            <p:cNvPicPr>
              <a:picLocks/>
            </p:cNvPicPr>
            <p:nvPr/>
          </p:nvPicPr>
          <p:blipFill>
            <a:blip r:embed="rId7"/>
            <a:stretch>
              <a:fillRect/>
            </a:stretch>
          </p:blipFill>
          <p:spPr>
            <a:xfrm>
              <a:off x="4382428" y="4038107"/>
              <a:ext cx="1905000" cy="1905000"/>
            </a:xfrm>
            <a:prstGeom prst="rect">
              <a:avLst/>
            </a:prstGeom>
          </p:spPr>
        </p:pic>
      </p:grpSp>
      <p:grpSp>
        <p:nvGrpSpPr>
          <p:cNvPr id="57" name="Group 56">
            <a:extLst>
              <a:ext uri="{FF2B5EF4-FFF2-40B4-BE49-F238E27FC236}">
                <a16:creationId xmlns:a16="http://schemas.microsoft.com/office/drawing/2014/main" id="{BFD2251D-6B89-7E42-BCAC-98DAFF5E993B}"/>
              </a:ext>
            </a:extLst>
          </p:cNvPr>
          <p:cNvGrpSpPr/>
          <p:nvPr/>
        </p:nvGrpSpPr>
        <p:grpSpPr>
          <a:xfrm>
            <a:off x="17041976" y="3504685"/>
            <a:ext cx="4138048" cy="4138048"/>
            <a:chOff x="17041976" y="3504685"/>
            <a:chExt cx="4138048" cy="4138048"/>
          </a:xfrm>
        </p:grpSpPr>
        <p:sp>
          <p:nvSpPr>
            <p:cNvPr id="33" name="Oval 32">
              <a:extLst>
                <a:ext uri="{FF2B5EF4-FFF2-40B4-BE49-F238E27FC236}">
                  <a16:creationId xmlns:a16="http://schemas.microsoft.com/office/drawing/2014/main" id="{0B5D1B40-D612-8542-8E26-A2B279E54935}"/>
                </a:ext>
              </a:extLst>
            </p:cNvPr>
            <p:cNvSpPr/>
            <p:nvPr/>
          </p:nvSpPr>
          <p:spPr>
            <a:xfrm>
              <a:off x="17041976" y="350468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38" name="TextBox 37">
              <a:extLst>
                <a:ext uri="{FF2B5EF4-FFF2-40B4-BE49-F238E27FC236}">
                  <a16:creationId xmlns:a16="http://schemas.microsoft.com/office/drawing/2014/main" id="{E4C0A4F5-DDDC-5047-AAEB-2ECD33102BED}"/>
                </a:ext>
              </a:extLst>
            </p:cNvPr>
            <p:cNvSpPr txBox="1"/>
            <p:nvPr/>
          </p:nvSpPr>
          <p:spPr>
            <a:xfrm>
              <a:off x="17397547" y="5943107"/>
              <a:ext cx="3426910"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Alignment of Norms &amp; Attitudes</a:t>
              </a:r>
            </a:p>
          </p:txBody>
        </p:sp>
        <p:pic>
          <p:nvPicPr>
            <p:cNvPr id="53" name="Picture 52">
              <a:extLst>
                <a:ext uri="{FF2B5EF4-FFF2-40B4-BE49-F238E27FC236}">
                  <a16:creationId xmlns:a16="http://schemas.microsoft.com/office/drawing/2014/main" id="{E3675BFD-21E9-0345-A56E-59EF393A7E59}"/>
                </a:ext>
              </a:extLst>
            </p:cNvPr>
            <p:cNvPicPr>
              <a:picLocks/>
            </p:cNvPicPr>
            <p:nvPr/>
          </p:nvPicPr>
          <p:blipFill>
            <a:blip r:embed="rId8"/>
            <a:srcRect/>
            <a:stretch/>
          </p:blipFill>
          <p:spPr>
            <a:xfrm>
              <a:off x="18321655" y="4296870"/>
              <a:ext cx="1550734" cy="1550734"/>
            </a:xfrm>
            <a:prstGeom prst="rect">
              <a:avLst/>
            </a:prstGeom>
          </p:spPr>
        </p:pic>
      </p:grpSp>
      <p:grpSp>
        <p:nvGrpSpPr>
          <p:cNvPr id="3" name="Group 2">
            <a:extLst>
              <a:ext uri="{FF2B5EF4-FFF2-40B4-BE49-F238E27FC236}">
                <a16:creationId xmlns:a16="http://schemas.microsoft.com/office/drawing/2014/main" id="{7059D19B-9117-5540-8BAF-85CB43599F8A}"/>
              </a:ext>
            </a:extLst>
          </p:cNvPr>
          <p:cNvGrpSpPr/>
          <p:nvPr/>
        </p:nvGrpSpPr>
        <p:grpSpPr>
          <a:xfrm>
            <a:off x="17041976" y="8112545"/>
            <a:ext cx="4138048" cy="4138048"/>
            <a:chOff x="17041976" y="8112545"/>
            <a:chExt cx="4138048" cy="4138048"/>
          </a:xfrm>
        </p:grpSpPr>
        <p:grpSp>
          <p:nvGrpSpPr>
            <p:cNvPr id="61" name="Group 60">
              <a:extLst>
                <a:ext uri="{FF2B5EF4-FFF2-40B4-BE49-F238E27FC236}">
                  <a16:creationId xmlns:a16="http://schemas.microsoft.com/office/drawing/2014/main" id="{912F91DB-A390-FC44-AC23-19D7B748D011}"/>
                </a:ext>
              </a:extLst>
            </p:cNvPr>
            <p:cNvGrpSpPr/>
            <p:nvPr/>
          </p:nvGrpSpPr>
          <p:grpSpPr>
            <a:xfrm>
              <a:off x="17041976" y="8112545"/>
              <a:ext cx="4138048" cy="4138048"/>
              <a:chOff x="17041976" y="8112545"/>
              <a:chExt cx="4138048" cy="4138048"/>
            </a:xfrm>
          </p:grpSpPr>
          <p:sp>
            <p:nvSpPr>
              <p:cNvPr id="42" name="Oval 41">
                <a:extLst>
                  <a:ext uri="{FF2B5EF4-FFF2-40B4-BE49-F238E27FC236}">
                    <a16:creationId xmlns:a16="http://schemas.microsoft.com/office/drawing/2014/main" id="{2BB6D61A-F19D-694E-92B2-81706E8676EE}"/>
                  </a:ext>
                </a:extLst>
              </p:cNvPr>
              <p:cNvSpPr/>
              <p:nvPr/>
            </p:nvSpPr>
            <p:spPr>
              <a:xfrm>
                <a:off x="17041976" y="811254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46" name="TextBox 45">
                <a:extLst>
                  <a:ext uri="{FF2B5EF4-FFF2-40B4-BE49-F238E27FC236}">
                    <a16:creationId xmlns:a16="http://schemas.microsoft.com/office/drawing/2014/main" id="{7B092417-D070-1340-9180-0955F2BE95D3}"/>
                  </a:ext>
                </a:extLst>
              </p:cNvPr>
              <p:cNvSpPr txBox="1"/>
              <p:nvPr/>
            </p:nvSpPr>
            <p:spPr>
              <a:xfrm>
                <a:off x="17397547" y="10730261"/>
                <a:ext cx="3426910" cy="1384995"/>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Agency Can Support Healthy &amp; Harmful Behavior</a:t>
                </a:r>
              </a:p>
            </p:txBody>
          </p:sp>
          <p:pic>
            <p:nvPicPr>
              <p:cNvPr id="51" name="Picture 50">
                <a:extLst>
                  <a:ext uri="{FF2B5EF4-FFF2-40B4-BE49-F238E27FC236}">
                    <a16:creationId xmlns:a16="http://schemas.microsoft.com/office/drawing/2014/main" id="{994BADC5-1979-B045-9EAD-FE79BBF7DE65}"/>
                  </a:ext>
                </a:extLst>
              </p:cNvPr>
              <p:cNvPicPr>
                <a:picLocks/>
              </p:cNvPicPr>
              <p:nvPr/>
            </p:nvPicPr>
            <p:blipFill>
              <a:blip r:embed="rId9"/>
              <a:srcRect/>
              <a:stretch/>
            </p:blipFill>
            <p:spPr>
              <a:xfrm>
                <a:off x="17601718" y="8112545"/>
                <a:ext cx="2990607" cy="2926277"/>
              </a:xfrm>
              <a:prstGeom prst="rect">
                <a:avLst/>
              </a:prstGeom>
            </p:spPr>
          </p:pic>
        </p:grpSp>
        <p:sp>
          <p:nvSpPr>
            <p:cNvPr id="2" name="TextBox 1">
              <a:extLst>
                <a:ext uri="{FF2B5EF4-FFF2-40B4-BE49-F238E27FC236}">
                  <a16:creationId xmlns:a16="http://schemas.microsoft.com/office/drawing/2014/main" id="{6B8186F7-9612-244F-A2FF-02847EB7E1F8}"/>
                </a:ext>
              </a:extLst>
            </p:cNvPr>
            <p:cNvSpPr txBox="1"/>
            <p:nvPr/>
          </p:nvSpPr>
          <p:spPr>
            <a:xfrm>
              <a:off x="18731074" y="8606506"/>
              <a:ext cx="843501" cy="1446550"/>
            </a:xfrm>
            <a:prstGeom prst="rect">
              <a:avLst/>
            </a:prstGeom>
            <a:noFill/>
          </p:spPr>
          <p:txBody>
            <a:bodyPr wrap="none" rtlCol="0">
              <a:noAutofit/>
            </a:bodyPr>
            <a:lstStyle/>
            <a:p>
              <a:r>
                <a:rPr lang="en-US" sz="8800" dirty="0">
                  <a:solidFill>
                    <a:srgbClr val="FFFFFF"/>
                  </a:solidFill>
                </a:rPr>
                <a:t>+</a:t>
              </a:r>
            </a:p>
          </p:txBody>
        </p:sp>
      </p:grpSp>
      <p:grpSp>
        <p:nvGrpSpPr>
          <p:cNvPr id="7" name="Group 6">
            <a:extLst>
              <a:ext uri="{FF2B5EF4-FFF2-40B4-BE49-F238E27FC236}">
                <a16:creationId xmlns:a16="http://schemas.microsoft.com/office/drawing/2014/main" id="{9BA1A18F-DDB4-7F43-A030-DF95FA114533}"/>
              </a:ext>
            </a:extLst>
          </p:cNvPr>
          <p:cNvGrpSpPr/>
          <p:nvPr/>
        </p:nvGrpSpPr>
        <p:grpSpPr>
          <a:xfrm>
            <a:off x="7874072" y="3504685"/>
            <a:ext cx="4138048" cy="4138048"/>
            <a:chOff x="7874072" y="3504685"/>
            <a:chExt cx="4138048" cy="4138048"/>
          </a:xfrm>
        </p:grpSpPr>
        <p:grpSp>
          <p:nvGrpSpPr>
            <p:cNvPr id="55" name="Group 54">
              <a:extLst>
                <a:ext uri="{FF2B5EF4-FFF2-40B4-BE49-F238E27FC236}">
                  <a16:creationId xmlns:a16="http://schemas.microsoft.com/office/drawing/2014/main" id="{0B00DF19-32BE-2043-AA9F-6745BC186AE8}"/>
                </a:ext>
              </a:extLst>
            </p:cNvPr>
            <p:cNvGrpSpPr/>
            <p:nvPr/>
          </p:nvGrpSpPr>
          <p:grpSpPr>
            <a:xfrm>
              <a:off x="7874072" y="3504685"/>
              <a:ext cx="4138048" cy="4138048"/>
              <a:chOff x="7874072" y="3504685"/>
              <a:chExt cx="4138048" cy="4138048"/>
            </a:xfrm>
          </p:grpSpPr>
          <p:sp>
            <p:nvSpPr>
              <p:cNvPr id="31" name="Oval 30">
                <a:extLst>
                  <a:ext uri="{FF2B5EF4-FFF2-40B4-BE49-F238E27FC236}">
                    <a16:creationId xmlns:a16="http://schemas.microsoft.com/office/drawing/2014/main" id="{5C8E5A1F-FBA5-1D48-9B16-30BB7B3A1775}"/>
                  </a:ext>
                </a:extLst>
              </p:cNvPr>
              <p:cNvSpPr/>
              <p:nvPr/>
            </p:nvSpPr>
            <p:spPr>
              <a:xfrm>
                <a:off x="7874072" y="3504685"/>
                <a:ext cx="4138048" cy="4138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700" dirty="0">
                  <a:latin typeface="Gill Sans MT" panose="020B0502020104020203" pitchFamily="34" charset="77"/>
                </a:endParaRPr>
              </a:p>
            </p:txBody>
          </p:sp>
          <p:sp>
            <p:nvSpPr>
              <p:cNvPr id="35" name="TextBox 34">
                <a:extLst>
                  <a:ext uri="{FF2B5EF4-FFF2-40B4-BE49-F238E27FC236}">
                    <a16:creationId xmlns:a16="http://schemas.microsoft.com/office/drawing/2014/main" id="{37472B65-B984-3C4E-A357-F3DEF49D488E}"/>
                  </a:ext>
                </a:extLst>
              </p:cNvPr>
              <p:cNvSpPr txBox="1"/>
              <p:nvPr/>
            </p:nvSpPr>
            <p:spPr>
              <a:xfrm>
                <a:off x="8394959" y="5943107"/>
                <a:ext cx="2947942" cy="954107"/>
              </a:xfrm>
              <a:prstGeom prst="rect">
                <a:avLst/>
              </a:prstGeom>
              <a:noFill/>
            </p:spPr>
            <p:txBody>
              <a:bodyPr wrap="square" rtlCol="0">
                <a:noAutofit/>
              </a:bodyPr>
              <a:lstStyle/>
              <a:p>
                <a:pPr algn="ctr"/>
                <a:r>
                  <a:rPr lang="en-US" sz="2800" dirty="0">
                    <a:solidFill>
                      <a:srgbClr val="FFFFFF"/>
                    </a:solidFill>
                    <a:latin typeface="Gill Sans MT" panose="020B0502020104020203" pitchFamily="34" charset="77"/>
                    <a:cs typeface="Gill Sans" panose="020B0502020104020203" pitchFamily="34" charset="-79"/>
                  </a:rPr>
                  <a:t>Structural Factors Upholding Norms</a:t>
                </a:r>
              </a:p>
            </p:txBody>
          </p:sp>
        </p:grpSp>
        <p:pic>
          <p:nvPicPr>
            <p:cNvPr id="6" name="Picture 5">
              <a:extLst>
                <a:ext uri="{FF2B5EF4-FFF2-40B4-BE49-F238E27FC236}">
                  <a16:creationId xmlns:a16="http://schemas.microsoft.com/office/drawing/2014/main" id="{44018D25-6070-A149-85DE-AD2A2524E73B}"/>
                </a:ext>
              </a:extLst>
            </p:cNvPr>
            <p:cNvPicPr>
              <a:picLocks/>
            </p:cNvPicPr>
            <p:nvPr/>
          </p:nvPicPr>
          <p:blipFill>
            <a:blip r:embed="rId10"/>
            <a:stretch>
              <a:fillRect/>
            </a:stretch>
          </p:blipFill>
          <p:spPr>
            <a:xfrm>
              <a:off x="9144620" y="4399112"/>
              <a:ext cx="1596951" cy="1596951"/>
            </a:xfrm>
            <a:prstGeom prst="rect">
              <a:avLst/>
            </a:prstGeom>
          </p:spPr>
        </p:pic>
      </p:grpSp>
    </p:spTree>
    <p:extLst>
      <p:ext uri="{BB962C8B-B14F-4D97-AF65-F5344CB8AC3E}">
        <p14:creationId xmlns:p14="http://schemas.microsoft.com/office/powerpoint/2010/main" val="220503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fade">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fade">
                                      <p:cBhvr>
                                        <p:cTn id="22" dur="500"/>
                                        <p:tgtEl>
                                          <p:spTgt spid="5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500"/>
                                        <p:tgtEl>
                                          <p:spTgt spid="5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59"/>
                                        </p:tgtEl>
                                        <p:attrNameLst>
                                          <p:attrName>style.visibility</p:attrName>
                                        </p:attrNameLst>
                                      </p:cBhvr>
                                      <p:to>
                                        <p:strVal val="visible"/>
                                      </p:to>
                                    </p:set>
                                    <p:animEffect transition="in" filter="fade">
                                      <p:cBhvr>
                                        <p:cTn id="32" dur="500"/>
                                        <p:tgtEl>
                                          <p:spTgt spid="5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fade">
                                      <p:cBhvr>
                                        <p:cTn id="37" dur="500"/>
                                        <p:tgtEl>
                                          <p:spTgt spid="6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078"/>
        <p:cNvGrpSpPr/>
        <p:nvPr/>
      </p:nvGrpSpPr>
      <p:grpSpPr>
        <a:xfrm>
          <a:off x="0" y="0"/>
          <a:ext cx="0" cy="0"/>
          <a:chOff x="0" y="0"/>
          <a:chExt cx="0" cy="0"/>
        </a:xfrm>
      </p:grpSpPr>
      <p:sp>
        <p:nvSpPr>
          <p:cNvPr id="1080" name="Google Shape;1080;p33"/>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Eight Features </a:t>
            </a:r>
            <a:endParaRPr b="1" dirty="0">
              <a:solidFill>
                <a:srgbClr val="000000"/>
              </a:solidFill>
            </a:endParaRPr>
          </a:p>
        </p:txBody>
      </p:sp>
      <p:sp>
        <p:nvSpPr>
          <p:cNvPr id="1081" name="Google Shape;1081;p33"/>
          <p:cNvSpPr txBox="1">
            <a:spLocks noGrp="1"/>
          </p:cNvSpPr>
          <p:nvPr>
            <p:ph type="body" idx="1"/>
          </p:nvPr>
        </p:nvSpPr>
        <p:spPr>
          <a:xfrm>
            <a:off x="9719430" y="3953062"/>
            <a:ext cx="12386253" cy="8670299"/>
          </a:xfrm>
          <a:prstGeom prst="rect">
            <a:avLst/>
          </a:prstGeom>
          <a:noFill/>
          <a:ln>
            <a:noFill/>
          </a:ln>
        </p:spPr>
        <p:txBody>
          <a:bodyPr spcFirstLastPara="1" wrap="square" lIns="91426" tIns="45700" rIns="91426" bIns="45700" anchor="t" anchorCtr="0">
            <a:noAutofit/>
          </a:bodyPr>
          <a:lstStyle/>
          <a:p>
            <a:pPr marL="742950" indent="-742950" algn="l">
              <a:lnSpc>
                <a:spcPct val="90000"/>
              </a:lnSpc>
              <a:spcBef>
                <a:spcPts val="800"/>
              </a:spcBef>
              <a:spcAft>
                <a:spcPts val="2400"/>
              </a:spcAft>
              <a:buClr>
                <a:srgbClr val="515257"/>
              </a:buClr>
              <a:buSzPts val="4400"/>
              <a:buFont typeface="Gill Sans"/>
              <a:buAutoNum type="arabicPeriod"/>
            </a:pPr>
            <a:r>
              <a:rPr lang="en-US" sz="4400" dirty="0">
                <a:solidFill>
                  <a:srgbClr val="000000"/>
                </a:solidFill>
              </a:rPr>
              <a:t>In your small group explore how the eight features can be applied. (X min)</a:t>
            </a:r>
          </a:p>
          <a:p>
            <a:pPr marL="742950" indent="-742950" algn="l">
              <a:lnSpc>
                <a:spcPct val="90000"/>
              </a:lnSpc>
              <a:spcBef>
                <a:spcPts val="800"/>
              </a:spcBef>
              <a:spcAft>
                <a:spcPts val="2400"/>
              </a:spcAft>
              <a:buClr>
                <a:srgbClr val="515257"/>
              </a:buClr>
              <a:buSzPts val="4400"/>
              <a:buFont typeface="Gill Sans"/>
              <a:buAutoNum type="arabicPeriod"/>
            </a:pPr>
            <a:r>
              <a:rPr lang="en-US" sz="4400" dirty="0">
                <a:solidFill>
                  <a:srgbClr val="000000"/>
                </a:solidFill>
              </a:rPr>
              <a:t>Use the description of the eight features as reference.</a:t>
            </a:r>
          </a:p>
          <a:p>
            <a:pPr marL="742950" indent="-742950" algn="l">
              <a:lnSpc>
                <a:spcPct val="90000"/>
              </a:lnSpc>
              <a:spcBef>
                <a:spcPts val="800"/>
              </a:spcBef>
              <a:spcAft>
                <a:spcPts val="2400"/>
              </a:spcAft>
              <a:buClr>
                <a:srgbClr val="515257"/>
              </a:buClr>
              <a:buSzPts val="4400"/>
              <a:buFont typeface="Gill Sans"/>
              <a:buAutoNum type="arabicPeriod"/>
            </a:pPr>
            <a:r>
              <a:rPr lang="en-US" sz="4400" dirty="0">
                <a:solidFill>
                  <a:srgbClr val="000000"/>
                </a:solidFill>
              </a:rPr>
              <a:t>Two options to apply the eight features:</a:t>
            </a:r>
          </a:p>
          <a:p>
            <a:pPr marL="1317626" indent="-698500">
              <a:lnSpc>
                <a:spcPct val="90000"/>
              </a:lnSpc>
              <a:spcAft>
                <a:spcPts val="2400"/>
              </a:spcAft>
              <a:buClr>
                <a:srgbClr val="515257"/>
              </a:buClr>
              <a:buSzPts val="4400"/>
              <a:buFont typeface="Arial" panose="020B0604020202020204" pitchFamily="34" charset="0"/>
              <a:buChar char="•"/>
            </a:pPr>
            <a:r>
              <a:rPr lang="en-US" sz="4400" dirty="0">
                <a:solidFill>
                  <a:srgbClr val="000000"/>
                </a:solidFill>
              </a:rPr>
              <a:t>Select a norm your project is addressing or wants to address more specifically.</a:t>
            </a:r>
          </a:p>
          <a:p>
            <a:pPr marL="1317626" indent="-698500">
              <a:lnSpc>
                <a:spcPct val="90000"/>
              </a:lnSpc>
              <a:spcAft>
                <a:spcPts val="2400"/>
              </a:spcAft>
              <a:buClr>
                <a:srgbClr val="515257"/>
              </a:buClr>
              <a:buSzPts val="4400"/>
              <a:buFont typeface="Arial" panose="020B0604020202020204" pitchFamily="34" charset="0"/>
              <a:buChar char="•"/>
            </a:pPr>
            <a:r>
              <a:rPr lang="en-US" sz="4400" dirty="0">
                <a:solidFill>
                  <a:srgbClr val="000000"/>
                </a:solidFill>
              </a:rPr>
              <a:t>Use the WASH case example provided.</a:t>
            </a:r>
          </a:p>
          <a:p>
            <a:pPr marL="742950" indent="-742950" algn="l">
              <a:lnSpc>
                <a:spcPct val="90000"/>
              </a:lnSpc>
              <a:spcBef>
                <a:spcPts val="800"/>
              </a:spcBef>
              <a:spcAft>
                <a:spcPts val="2400"/>
              </a:spcAft>
              <a:buClr>
                <a:srgbClr val="515257"/>
              </a:buClr>
              <a:buSzPts val="4400"/>
              <a:buFont typeface="+mj-lt"/>
              <a:buAutoNum type="arabicPeriod" startAt="4"/>
            </a:pPr>
            <a:r>
              <a:rPr lang="en-US" sz="4400" dirty="0">
                <a:solidFill>
                  <a:srgbClr val="000000"/>
                </a:solidFill>
              </a:rPr>
              <a:t>Share your small group work. (Y min)</a:t>
            </a:r>
          </a:p>
        </p:txBody>
      </p:sp>
      <p:sp>
        <p:nvSpPr>
          <p:cNvPr id="5" name="Text Placeholder 4">
            <a:extLst>
              <a:ext uri="{FF2B5EF4-FFF2-40B4-BE49-F238E27FC236}">
                <a16:creationId xmlns:a16="http://schemas.microsoft.com/office/drawing/2014/main" id="{EF361D41-3E5C-EE48-856D-605A4A82C829}"/>
              </a:ext>
            </a:extLst>
          </p:cNvPr>
          <p:cNvSpPr>
            <a:spLocks noGrp="1"/>
          </p:cNvSpPr>
          <p:nvPr>
            <p:ph type="body" idx="3"/>
          </p:nvPr>
        </p:nvSpPr>
        <p:spPr/>
        <p:txBody>
          <a:bodyPr/>
          <a:lstStyle/>
          <a:p>
            <a:r>
              <a:rPr lang="en-US" spc="0" dirty="0">
                <a:solidFill>
                  <a:srgbClr val="000000"/>
                </a:solidFill>
                <a:latin typeface="Gill Sans MT" panose="020B0502020104020203"/>
              </a:rPr>
              <a:t>GROUP ACTIVITY</a:t>
            </a:r>
          </a:p>
        </p:txBody>
      </p:sp>
      <p:pic>
        <p:nvPicPr>
          <p:cNvPr id="14" name="Picture Placeholder 35" descr="Graphical user interface, application&#10;&#10;Description automatically generated">
            <a:extLst>
              <a:ext uri="{FF2B5EF4-FFF2-40B4-BE49-F238E27FC236}">
                <a16:creationId xmlns:a16="http://schemas.microsoft.com/office/drawing/2014/main" id="{CD51115F-92BB-874D-8483-A7FB2F1EEFD1}"/>
              </a:ext>
            </a:extLst>
          </p:cNvPr>
          <p:cNvPicPr>
            <a:picLocks noChangeAspect="1"/>
          </p:cNvPicPr>
          <p:nvPr/>
        </p:nvPicPr>
        <p:blipFill rotWithShape="1">
          <a:blip r:embed="rId4"/>
          <a:srcRect/>
          <a:stretch/>
        </p:blipFill>
        <p:spPr>
          <a:xfrm>
            <a:off x="2278317" y="3440181"/>
            <a:ext cx="5862918" cy="5862918"/>
          </a:xfrm>
          <a:custGeom>
            <a:avLst/>
            <a:gdLst>
              <a:gd name="connsiteX0" fmla="*/ 2931459 w 5862918"/>
              <a:gd name="connsiteY0" fmla="*/ 0 h 5862918"/>
              <a:gd name="connsiteX1" fmla="*/ 5862918 w 5862918"/>
              <a:gd name="connsiteY1" fmla="*/ 2931459 h 5862918"/>
              <a:gd name="connsiteX2" fmla="*/ 2931459 w 5862918"/>
              <a:gd name="connsiteY2" fmla="*/ 5862918 h 5862918"/>
              <a:gd name="connsiteX3" fmla="*/ 0 w 5862918"/>
              <a:gd name="connsiteY3" fmla="*/ 2931459 h 5862918"/>
              <a:gd name="connsiteX4" fmla="*/ 2931459 w 5862918"/>
              <a:gd name="connsiteY4" fmla="*/ 0 h 58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2918" h="5862918">
                <a:moveTo>
                  <a:pt x="2931459" y="0"/>
                </a:moveTo>
                <a:cubicBezTo>
                  <a:pt x="4550459" y="0"/>
                  <a:pt x="5862918" y="1312459"/>
                  <a:pt x="5862918" y="2931459"/>
                </a:cubicBezTo>
                <a:cubicBezTo>
                  <a:pt x="5862918" y="4550459"/>
                  <a:pt x="4550459" y="5862918"/>
                  <a:pt x="2931459" y="5862918"/>
                </a:cubicBezTo>
                <a:cubicBezTo>
                  <a:pt x="1312459" y="5862918"/>
                  <a:pt x="0" y="4550459"/>
                  <a:pt x="0" y="2931459"/>
                </a:cubicBezTo>
                <a:cubicBezTo>
                  <a:pt x="0" y="1312459"/>
                  <a:pt x="1312459" y="0"/>
                  <a:pt x="2931459" y="0"/>
                </a:cubicBezTo>
                <a:close/>
              </a:path>
            </a:pathLst>
          </a:custGeom>
        </p:spPr>
      </p:pic>
      <p:grpSp>
        <p:nvGrpSpPr>
          <p:cNvPr id="15" name="Group 14">
            <a:extLst>
              <a:ext uri="{FF2B5EF4-FFF2-40B4-BE49-F238E27FC236}">
                <a16:creationId xmlns:a16="http://schemas.microsoft.com/office/drawing/2014/main" id="{52A5A2F3-6438-6741-A577-D04F7E77B0B7}"/>
              </a:ext>
            </a:extLst>
          </p:cNvPr>
          <p:cNvGrpSpPr/>
          <p:nvPr/>
        </p:nvGrpSpPr>
        <p:grpSpPr>
          <a:xfrm>
            <a:off x="2372432" y="7651593"/>
            <a:ext cx="2526654" cy="2526654"/>
            <a:chOff x="4969172" y="7651592"/>
            <a:chExt cx="2526654" cy="2526654"/>
          </a:xfrm>
        </p:grpSpPr>
        <p:sp>
          <p:nvSpPr>
            <p:cNvPr id="16" name="Oval 15">
              <a:extLst>
                <a:ext uri="{FF2B5EF4-FFF2-40B4-BE49-F238E27FC236}">
                  <a16:creationId xmlns:a16="http://schemas.microsoft.com/office/drawing/2014/main" id="{0F1F769A-A112-EE4B-A368-1488DFDDF9D4}"/>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7" name="TextBox 16">
              <a:extLst>
                <a:ext uri="{FF2B5EF4-FFF2-40B4-BE49-F238E27FC236}">
                  <a16:creationId xmlns:a16="http://schemas.microsoft.com/office/drawing/2014/main" id="{10852C21-C29C-2341-A2B8-0613904EBAFE}"/>
                </a:ext>
              </a:extLst>
            </p:cNvPr>
            <p:cNvSpPr txBox="1"/>
            <p:nvPr/>
          </p:nvSpPr>
          <p:spPr>
            <a:xfrm>
              <a:off x="5220845" y="8498825"/>
              <a:ext cx="2023311"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BREAKOUT</a:t>
              </a:r>
            </a:p>
            <a:p>
              <a:pPr algn="ctr"/>
              <a:r>
                <a:rPr lang="en-US" sz="2800" dirty="0">
                  <a:solidFill>
                    <a:srgbClr val="FFFFFF"/>
                  </a:solidFill>
                  <a:latin typeface="Gill Sans MT" panose="020B0502020104020203" pitchFamily="34" charset="77"/>
                  <a:cs typeface="Gill Sans" panose="020B0502020104020203" pitchFamily="34" charset="-79"/>
                </a:rPr>
                <a:t>ROOMS</a:t>
              </a:r>
            </a:p>
          </p:txBody>
        </p:sp>
      </p:grpSp>
      <p:grpSp>
        <p:nvGrpSpPr>
          <p:cNvPr id="29" name="Group 28">
            <a:extLst>
              <a:ext uri="{FF2B5EF4-FFF2-40B4-BE49-F238E27FC236}">
                <a16:creationId xmlns:a16="http://schemas.microsoft.com/office/drawing/2014/main" id="{4C984BF4-58FE-BF46-A7D4-C7AFB7505102}"/>
              </a:ext>
            </a:extLst>
          </p:cNvPr>
          <p:cNvGrpSpPr/>
          <p:nvPr/>
        </p:nvGrpSpPr>
        <p:grpSpPr>
          <a:xfrm>
            <a:off x="1368325" y="1090737"/>
            <a:ext cx="3532094" cy="3532094"/>
            <a:chOff x="1368325" y="1090737"/>
            <a:chExt cx="3532094" cy="3532094"/>
          </a:xfrm>
        </p:grpSpPr>
        <p:sp>
          <p:nvSpPr>
            <p:cNvPr id="30" name="Oval 29">
              <a:extLst>
                <a:ext uri="{FF2B5EF4-FFF2-40B4-BE49-F238E27FC236}">
                  <a16:creationId xmlns:a16="http://schemas.microsoft.com/office/drawing/2014/main" id="{4A488453-CC76-B047-9CFE-2D8B79C9ED02}"/>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31" name="Graphic 30" descr="Cheers outline">
              <a:extLst>
                <a:ext uri="{FF2B5EF4-FFF2-40B4-BE49-F238E27FC236}">
                  <a16:creationId xmlns:a16="http://schemas.microsoft.com/office/drawing/2014/main" id="{97ABD6F9-8F94-4F4A-8FB1-E82D7B2C0617}"/>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078"/>
        <p:cNvGrpSpPr/>
        <p:nvPr/>
      </p:nvGrpSpPr>
      <p:grpSpPr>
        <a:xfrm>
          <a:off x="0" y="0"/>
          <a:ext cx="0" cy="0"/>
          <a:chOff x="0" y="0"/>
          <a:chExt cx="0" cy="0"/>
        </a:xfrm>
      </p:grpSpPr>
      <p:sp>
        <p:nvSpPr>
          <p:cNvPr id="1080" name="Google Shape;1080;p33"/>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t>Eight Features </a:t>
            </a:r>
            <a:endParaRPr b="1" dirty="0"/>
          </a:p>
        </p:txBody>
      </p:sp>
      <p:sp>
        <p:nvSpPr>
          <p:cNvPr id="5" name="Text Placeholder 4">
            <a:extLst>
              <a:ext uri="{FF2B5EF4-FFF2-40B4-BE49-F238E27FC236}">
                <a16:creationId xmlns:a16="http://schemas.microsoft.com/office/drawing/2014/main" id="{EF361D41-3E5C-EE48-856D-605A4A82C829}"/>
              </a:ext>
            </a:extLst>
          </p:cNvPr>
          <p:cNvSpPr>
            <a:spLocks noGrp="1"/>
          </p:cNvSpPr>
          <p:nvPr>
            <p:ph type="body" idx="3"/>
          </p:nvPr>
        </p:nvSpPr>
        <p:spPr/>
        <p:txBody>
          <a:bodyPr/>
          <a:lstStyle/>
          <a:p>
            <a:r>
              <a:rPr lang="en-US" spc="0" dirty="0">
                <a:latin typeface="Gill Sans MT" panose="020B0502020104020203"/>
              </a:rPr>
              <a:t>GROUP ACTIVITY</a:t>
            </a:r>
          </a:p>
        </p:txBody>
      </p:sp>
      <p:pic>
        <p:nvPicPr>
          <p:cNvPr id="28" name="Picture Placeholder 19" descr="Graphical user interface, application, table, Excel&#10;&#10;Description automatically generated">
            <a:extLst>
              <a:ext uri="{FF2B5EF4-FFF2-40B4-BE49-F238E27FC236}">
                <a16:creationId xmlns:a16="http://schemas.microsoft.com/office/drawing/2014/main" id="{FEAEA97B-D776-704E-A914-2B84AB8E6048}"/>
              </a:ext>
            </a:extLst>
          </p:cNvPr>
          <p:cNvPicPr>
            <a:picLocks noGrp="1" noChangeAspect="1"/>
          </p:cNvPicPr>
          <p:nvPr>
            <p:ph type="pic" sz="quarter" idx="10"/>
          </p:nvPr>
        </p:nvPicPr>
        <p:blipFill rotWithShape="1">
          <a:blip r:embed="rId4"/>
          <a:srcRect/>
          <a:stretch/>
        </p:blipFill>
        <p:spPr>
          <a:xfrm>
            <a:off x="2278317" y="3440181"/>
            <a:ext cx="5862918" cy="5862918"/>
          </a:xfrm>
        </p:spPr>
      </p:pic>
      <p:grpSp>
        <p:nvGrpSpPr>
          <p:cNvPr id="29" name="Group 28">
            <a:extLst>
              <a:ext uri="{FF2B5EF4-FFF2-40B4-BE49-F238E27FC236}">
                <a16:creationId xmlns:a16="http://schemas.microsoft.com/office/drawing/2014/main" id="{4C984BF4-58FE-BF46-A7D4-C7AFB7505102}"/>
              </a:ext>
            </a:extLst>
          </p:cNvPr>
          <p:cNvGrpSpPr/>
          <p:nvPr/>
        </p:nvGrpSpPr>
        <p:grpSpPr>
          <a:xfrm>
            <a:off x="1368325" y="1090737"/>
            <a:ext cx="3532094" cy="3532094"/>
            <a:chOff x="1368325" y="1090737"/>
            <a:chExt cx="3532094" cy="3532094"/>
          </a:xfrm>
        </p:grpSpPr>
        <p:sp>
          <p:nvSpPr>
            <p:cNvPr id="30" name="Oval 29">
              <a:extLst>
                <a:ext uri="{FF2B5EF4-FFF2-40B4-BE49-F238E27FC236}">
                  <a16:creationId xmlns:a16="http://schemas.microsoft.com/office/drawing/2014/main" id="{4A488453-CC76-B047-9CFE-2D8B79C9ED02}"/>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31" name="Graphic 30" descr="Cheers outline">
              <a:extLst>
                <a:ext uri="{FF2B5EF4-FFF2-40B4-BE49-F238E27FC236}">
                  <a16:creationId xmlns:a16="http://schemas.microsoft.com/office/drawing/2014/main" id="{97ABD6F9-8F94-4F4A-8FB1-E82D7B2C0617}"/>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pSp>
        <p:nvGrpSpPr>
          <p:cNvPr id="32" name="Group 31">
            <a:extLst>
              <a:ext uri="{FF2B5EF4-FFF2-40B4-BE49-F238E27FC236}">
                <a16:creationId xmlns:a16="http://schemas.microsoft.com/office/drawing/2014/main" id="{ABFB5ED1-72E3-F940-BC2F-4FA02176512F}"/>
              </a:ext>
            </a:extLst>
          </p:cNvPr>
          <p:cNvGrpSpPr/>
          <p:nvPr/>
        </p:nvGrpSpPr>
        <p:grpSpPr>
          <a:xfrm>
            <a:off x="2372432" y="7651593"/>
            <a:ext cx="2526654" cy="2526654"/>
            <a:chOff x="4969172" y="7651592"/>
            <a:chExt cx="2526654" cy="2526654"/>
          </a:xfrm>
        </p:grpSpPr>
        <p:sp>
          <p:nvSpPr>
            <p:cNvPr id="33" name="Oval 32">
              <a:extLst>
                <a:ext uri="{FF2B5EF4-FFF2-40B4-BE49-F238E27FC236}">
                  <a16:creationId xmlns:a16="http://schemas.microsoft.com/office/drawing/2014/main" id="{625DE826-9C63-E947-9551-03B0165A05D7}"/>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34" name="TextBox 33">
              <a:extLst>
                <a:ext uri="{FF2B5EF4-FFF2-40B4-BE49-F238E27FC236}">
                  <a16:creationId xmlns:a16="http://schemas.microsoft.com/office/drawing/2014/main" id="{4D24E8FD-C7EE-4B4F-BEB0-B7AF335F4446}"/>
                </a:ext>
              </a:extLst>
            </p:cNvPr>
            <p:cNvSpPr txBox="1"/>
            <p:nvPr/>
          </p:nvSpPr>
          <p:spPr>
            <a:xfrm>
              <a:off x="5401181" y="8498825"/>
              <a:ext cx="1662636" cy="954107"/>
            </a:xfrm>
            <a:prstGeom prst="rect">
              <a:avLst/>
            </a:prstGeom>
            <a:noFill/>
          </p:spPr>
          <p:txBody>
            <a:bodyPr wrap="none" rtlCol="0">
              <a:spAutoFit/>
            </a:bodyPr>
            <a:lstStyle/>
            <a:p>
              <a:pPr algn="ctr"/>
              <a:r>
                <a:rPr lang="en-US" sz="2800" dirty="0">
                  <a:solidFill>
                    <a:srgbClr val="FFFFFF"/>
                  </a:solidFill>
                  <a:latin typeface="Gill Sans MT" panose="020B0502020104020203" pitchFamily="34" charset="77"/>
                  <a:cs typeface="Gill Sans" panose="020B0502020104020203" pitchFamily="34" charset="-79"/>
                </a:rPr>
                <a:t>GOOGLE</a:t>
              </a:r>
            </a:p>
            <a:p>
              <a:pPr algn="ctr"/>
              <a:r>
                <a:rPr lang="en-US" sz="2800" dirty="0">
                  <a:solidFill>
                    <a:srgbClr val="FFFFFF"/>
                  </a:solidFill>
                  <a:latin typeface="Gill Sans MT" panose="020B0502020104020203" pitchFamily="34" charset="77"/>
                  <a:cs typeface="Gill Sans" panose="020B0502020104020203" pitchFamily="34" charset="-79"/>
                </a:rPr>
                <a:t>SHEET</a:t>
              </a:r>
            </a:p>
          </p:txBody>
        </p:sp>
      </p:grpSp>
      <p:sp>
        <p:nvSpPr>
          <p:cNvPr id="15" name="Google Shape;1096;p35">
            <a:extLst>
              <a:ext uri="{FF2B5EF4-FFF2-40B4-BE49-F238E27FC236}">
                <a16:creationId xmlns:a16="http://schemas.microsoft.com/office/drawing/2014/main" id="{5318925A-C0F5-244C-B351-A03AFB7389B3}"/>
              </a:ext>
            </a:extLst>
          </p:cNvPr>
          <p:cNvSpPr txBox="1">
            <a:spLocks noGrp="1"/>
          </p:cNvSpPr>
          <p:nvPr>
            <p:ph type="body" idx="1"/>
          </p:nvPr>
        </p:nvSpPr>
        <p:spPr>
          <a:xfrm>
            <a:off x="9719430" y="3657594"/>
            <a:ext cx="13728399" cy="10069587"/>
          </a:xfrm>
          <a:prstGeom prst="rect">
            <a:avLst/>
          </a:prstGeom>
          <a:noFill/>
          <a:ln>
            <a:noFill/>
          </a:ln>
        </p:spPr>
        <p:txBody>
          <a:bodyPr spcFirstLastPara="1" wrap="square" lIns="91426" tIns="45700" rIns="91426" bIns="45700" anchor="t" anchorCtr="0">
            <a:noAutofit/>
          </a:bodyPr>
          <a:lstStyle/>
          <a:p>
            <a:pPr marL="0" indent="0" algn="l">
              <a:lnSpc>
                <a:spcPct val="90000"/>
              </a:lnSpc>
              <a:spcAft>
                <a:spcPts val="2400"/>
              </a:spcAft>
              <a:buClr>
                <a:schemeClr val="bg2">
                  <a:lumMod val="75000"/>
                </a:schemeClr>
              </a:buClr>
              <a:buSzPts val="4400"/>
              <a:buNone/>
            </a:pPr>
            <a:r>
              <a:rPr lang="en-US" dirty="0"/>
              <a:t>Choose a social norm related to WASH behaviors to work with: </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Women should fetch water.</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Men should not perform “women’s roles” in the home.</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Men alone are responsible for household decisions.</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Women should not attend (or speak up in) community meetings.</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Women and men should not mix in spaces.</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Women should be controlled.</a:t>
            </a:r>
            <a:endParaRPr dirty="0"/>
          </a:p>
          <a:p>
            <a:pPr marL="742950" indent="-742950" algn="l">
              <a:lnSpc>
                <a:spcPct val="90000"/>
              </a:lnSpc>
              <a:spcAft>
                <a:spcPts val="1600"/>
              </a:spcAft>
              <a:buClr>
                <a:schemeClr val="bg2">
                  <a:lumMod val="75000"/>
                </a:schemeClr>
              </a:buClr>
              <a:buSzPts val="4000"/>
              <a:buFont typeface="+mj-lt"/>
              <a:buAutoNum type="arabicPeriod"/>
            </a:pPr>
            <a:r>
              <a:rPr lang="en-US" dirty="0"/>
              <a:t>Men should be given priority to eat the better food before women and children.</a:t>
            </a:r>
            <a:endParaRPr dirty="0"/>
          </a:p>
          <a:p>
            <a:pPr marL="742950" indent="-742950" algn="l">
              <a:lnSpc>
                <a:spcPct val="90000"/>
              </a:lnSpc>
              <a:spcBef>
                <a:spcPts val="1800"/>
              </a:spcBef>
              <a:spcAft>
                <a:spcPts val="1600"/>
              </a:spcAft>
              <a:buClr>
                <a:schemeClr val="bg2">
                  <a:lumMod val="75000"/>
                </a:schemeClr>
              </a:buClr>
              <a:buSzPts val="4000"/>
              <a:buFont typeface="+mj-lt"/>
              <a:buAutoNum type="arabicPeriod"/>
            </a:pPr>
            <a:r>
              <a:rPr lang="en-US" dirty="0"/>
              <a:t>Women are responsible for taking children to the clinic.</a:t>
            </a:r>
            <a:endParaRPr dirty="0"/>
          </a:p>
        </p:txBody>
      </p:sp>
    </p:spTree>
    <p:custDataLst>
      <p:tags r:id="rId1"/>
    </p:custDataLst>
    <p:extLst>
      <p:ext uri="{BB962C8B-B14F-4D97-AF65-F5344CB8AC3E}">
        <p14:creationId xmlns:p14="http://schemas.microsoft.com/office/powerpoint/2010/main" val="2459088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0">
  <p:cSld>
    <p:bg>
      <p:bgPr>
        <a:solidFill>
          <a:srgbClr val="C8F4DD"/>
        </a:solidFill>
        <a:effectLst/>
      </p:bgPr>
    </p:bg>
    <p:spTree>
      <p:nvGrpSpPr>
        <p:cNvPr id="1" name="Shape 1094"/>
        <p:cNvGrpSpPr/>
        <p:nvPr/>
      </p:nvGrpSpPr>
      <p:grpSpPr>
        <a:xfrm>
          <a:off x="0" y="0"/>
          <a:ext cx="0" cy="0"/>
          <a:chOff x="0" y="0"/>
          <a:chExt cx="0" cy="0"/>
        </a:xfrm>
      </p:grpSpPr>
      <p:sp>
        <p:nvSpPr>
          <p:cNvPr id="1095" name="Google Shape;1095;p35"/>
          <p:cNvSpPr txBox="1">
            <a:spLocks noGrp="1"/>
          </p:cNvSpPr>
          <p:nvPr>
            <p:ph type="title"/>
          </p:nvPr>
        </p:nvSpPr>
        <p:spPr>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000000"/>
                </a:solidFill>
              </a:rPr>
              <a:t>Eight Features</a:t>
            </a:r>
            <a:endParaRPr b="1" dirty="0">
              <a:solidFill>
                <a:srgbClr val="000000"/>
              </a:solidFill>
            </a:endParaRPr>
          </a:p>
        </p:txBody>
      </p:sp>
      <p:sp>
        <p:nvSpPr>
          <p:cNvPr id="1097" name="Google Shape;1097;p35"/>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r>
              <a:rPr lang="en-US" dirty="0">
                <a:solidFill>
                  <a:srgbClr val="FFFFFF"/>
                </a:solidFill>
              </a:rPr>
              <a:t>ACTIVITY  HANDOUT</a:t>
            </a:r>
            <a:endParaRPr dirty="0">
              <a:solidFill>
                <a:srgbClr val="FFFFFF"/>
              </a:solidFill>
            </a:endParaRPr>
          </a:p>
        </p:txBody>
      </p:sp>
      <p:sp>
        <p:nvSpPr>
          <p:cNvPr id="2" name="Text Placeholder 1">
            <a:extLst>
              <a:ext uri="{FF2B5EF4-FFF2-40B4-BE49-F238E27FC236}">
                <a16:creationId xmlns:a16="http://schemas.microsoft.com/office/drawing/2014/main" id="{3FF0E873-F53E-9C44-A5C8-CC73DB45AB4D}"/>
              </a:ext>
            </a:extLst>
          </p:cNvPr>
          <p:cNvSpPr>
            <a:spLocks noGrp="1"/>
          </p:cNvSpPr>
          <p:nvPr>
            <p:ph type="body" idx="3"/>
          </p:nvPr>
        </p:nvSpPr>
        <p:spPr/>
        <p:txBody>
          <a:bodyPr/>
          <a:lstStyle/>
          <a:p>
            <a:r>
              <a:rPr lang="en-US" dirty="0">
                <a:solidFill>
                  <a:srgbClr val="000000"/>
                </a:solidFill>
              </a:rPr>
              <a:t>GROUP ACTIVITY HANDOUT</a:t>
            </a:r>
          </a:p>
        </p:txBody>
      </p:sp>
      <p:pic>
        <p:nvPicPr>
          <p:cNvPr id="7" name="Picture Placeholder 12" descr="A person and a child standing in front of a thatched hut&#10;&#10;Description automatically generated with low confidence">
            <a:extLst>
              <a:ext uri="{FF2B5EF4-FFF2-40B4-BE49-F238E27FC236}">
                <a16:creationId xmlns:a16="http://schemas.microsoft.com/office/drawing/2014/main" id="{7A445479-BB46-B745-BDAB-CD8D930AD899}"/>
              </a:ext>
            </a:extLst>
          </p:cNvPr>
          <p:cNvPicPr>
            <a:picLocks noGrp="1" noChangeAspect="1"/>
          </p:cNvPicPr>
          <p:nvPr>
            <p:ph type="pic" sz="quarter" idx="10"/>
          </p:nvPr>
        </p:nvPicPr>
        <p:blipFill rotWithShape="1">
          <a:blip r:embed="rId4"/>
          <a:srcRect l="16667" r="16667"/>
          <a:stretch/>
        </p:blipFill>
        <p:spPr/>
      </p:pic>
      <p:grpSp>
        <p:nvGrpSpPr>
          <p:cNvPr id="8" name="Group 7">
            <a:extLst>
              <a:ext uri="{FF2B5EF4-FFF2-40B4-BE49-F238E27FC236}">
                <a16:creationId xmlns:a16="http://schemas.microsoft.com/office/drawing/2014/main" id="{D003BCDE-12D5-C641-96F9-AB3E17F7D08A}"/>
              </a:ext>
            </a:extLst>
          </p:cNvPr>
          <p:cNvGrpSpPr/>
          <p:nvPr/>
        </p:nvGrpSpPr>
        <p:grpSpPr>
          <a:xfrm>
            <a:off x="1368325" y="1090737"/>
            <a:ext cx="3532094" cy="3532094"/>
            <a:chOff x="1368325" y="1090737"/>
            <a:chExt cx="3532094" cy="3532094"/>
          </a:xfrm>
        </p:grpSpPr>
        <p:sp>
          <p:nvSpPr>
            <p:cNvPr id="9" name="Oval 8">
              <a:extLst>
                <a:ext uri="{FF2B5EF4-FFF2-40B4-BE49-F238E27FC236}">
                  <a16:creationId xmlns:a16="http://schemas.microsoft.com/office/drawing/2014/main" id="{B8ABFDDF-C258-E043-A80A-D702BCE24E24}"/>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10" name="Graphic 9" descr="Cheers outline">
              <a:extLst>
                <a:ext uri="{FF2B5EF4-FFF2-40B4-BE49-F238E27FC236}">
                  <a16:creationId xmlns:a16="http://schemas.microsoft.com/office/drawing/2014/main" id="{0EBD6B5B-3D68-204B-87E1-D799A66BB6E0}"/>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557715" y="1379662"/>
              <a:ext cx="3153314" cy="3153314"/>
            </a:xfrm>
            <a:prstGeom prst="rect">
              <a:avLst/>
            </a:prstGeom>
          </p:spPr>
        </p:pic>
      </p:grpSp>
      <p:graphicFrame>
        <p:nvGraphicFramePr>
          <p:cNvPr id="12" name="Google Shape;1090;p34">
            <a:extLst>
              <a:ext uri="{FF2B5EF4-FFF2-40B4-BE49-F238E27FC236}">
                <a16:creationId xmlns:a16="http://schemas.microsoft.com/office/drawing/2014/main" id="{A796A150-4A97-4D49-A564-166F8B27026C}"/>
              </a:ext>
            </a:extLst>
          </p:cNvPr>
          <p:cNvGraphicFramePr/>
          <p:nvPr>
            <p:extLst>
              <p:ext uri="{D42A27DB-BD31-4B8C-83A1-F6EECF244321}">
                <p14:modId xmlns:p14="http://schemas.microsoft.com/office/powerpoint/2010/main" val="2048770600"/>
              </p:ext>
            </p:extLst>
          </p:nvPr>
        </p:nvGraphicFramePr>
        <p:xfrm>
          <a:off x="9719430" y="3635341"/>
          <a:ext cx="13342046" cy="9607128"/>
        </p:xfrm>
        <a:graphic>
          <a:graphicData uri="http://schemas.openxmlformats.org/drawingml/2006/table">
            <a:tbl>
              <a:tblPr firstRow="1" bandRow="1">
                <a:noFill/>
                <a:tableStyleId>{E7F2D28E-82CB-43DD-BC0B-B6BBC680C8BD}</a:tableStyleId>
              </a:tblPr>
              <a:tblGrid>
                <a:gridCol w="13342046">
                  <a:extLst>
                    <a:ext uri="{9D8B030D-6E8A-4147-A177-3AD203B41FA5}">
                      <a16:colId xmlns:a16="http://schemas.microsoft.com/office/drawing/2014/main" val="20000"/>
                    </a:ext>
                  </a:extLst>
                </a:gridCol>
              </a:tblGrid>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b="0" u="none" strike="noStrike" cap="none" dirty="0">
                          <a:solidFill>
                            <a:srgbClr val="000000"/>
                          </a:solidFill>
                        </a:rPr>
                        <a:t>Harmful and protective norms – Are there protective norms that could be leveraged?</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rgbClr val="FFFFFF"/>
                    </a:solidFill>
                  </a:tcPr>
                </a:tc>
                <a:extLst>
                  <a:ext uri="{0D108BD9-81ED-4DB2-BD59-A6C34878D82A}">
                    <a16:rowId xmlns:a16="http://schemas.microsoft.com/office/drawing/2014/main" val="10000"/>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Influential reference groups – Who enforces the norm? How are they doing it?</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chemeClr val="bg1">
                        <a:lumMod val="20000"/>
                        <a:lumOff val="80000"/>
                      </a:schemeClr>
                    </a:solidFill>
                  </a:tcPr>
                </a:tc>
                <a:extLst>
                  <a:ext uri="{0D108BD9-81ED-4DB2-BD59-A6C34878D82A}">
                    <a16:rowId xmlns:a16="http://schemas.microsoft.com/office/drawing/2014/main" val="10001"/>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Structural factors upholding norms – Are there structural factors that enforce the norm?</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rgbClr val="FFFFFF"/>
                    </a:solidFill>
                  </a:tcPr>
                </a:tc>
                <a:extLst>
                  <a:ext uri="{0D108BD9-81ED-4DB2-BD59-A6C34878D82A}">
                    <a16:rowId xmlns:a16="http://schemas.microsoft.com/office/drawing/2014/main" val="10002"/>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Power-holders resisting change – To what extent will power-holders support or resist change?</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chemeClr val="bg1">
                        <a:lumMod val="20000"/>
                        <a:lumOff val="80000"/>
                      </a:schemeClr>
                    </a:solidFill>
                  </a:tcPr>
                </a:tc>
                <a:extLst>
                  <a:ext uri="{0D108BD9-81ED-4DB2-BD59-A6C34878D82A}">
                    <a16:rowId xmlns:a16="http://schemas.microsoft.com/office/drawing/2014/main" val="10003"/>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Strength and influence of norms – Is the behavior visible? Do people think they can change it?</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rgbClr val="FFFFFF"/>
                    </a:solidFill>
                  </a:tcPr>
                </a:tc>
                <a:extLst>
                  <a:ext uri="{0D108BD9-81ED-4DB2-BD59-A6C34878D82A}">
                    <a16:rowId xmlns:a16="http://schemas.microsoft.com/office/drawing/2014/main" val="10004"/>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Agreement and compliance vary – Does everyone uphold the norm? Do some people deviate? Why?</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chemeClr val="bg1">
                        <a:lumMod val="20000"/>
                        <a:lumOff val="80000"/>
                      </a:schemeClr>
                    </a:solidFill>
                  </a:tcPr>
                </a:tc>
                <a:extLst>
                  <a:ext uri="{0D108BD9-81ED-4DB2-BD59-A6C34878D82A}">
                    <a16:rowId xmlns:a16="http://schemas.microsoft.com/office/drawing/2014/main" val="10005"/>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u="none" strike="noStrike" cap="none" dirty="0">
                          <a:solidFill>
                            <a:srgbClr val="000000"/>
                          </a:solidFill>
                        </a:rPr>
                        <a:t>Alignment of norms and attitudes – Are personal attitudes in sync with this norm?</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rgbClr val="FFFFFF"/>
                    </a:solidFill>
                  </a:tcPr>
                </a:tc>
                <a:extLst>
                  <a:ext uri="{0D108BD9-81ED-4DB2-BD59-A6C34878D82A}">
                    <a16:rowId xmlns:a16="http://schemas.microsoft.com/office/drawing/2014/main" val="10006"/>
                  </a:ext>
                </a:extLst>
              </a:tr>
              <a:tr h="1200891">
                <a:tc>
                  <a:txBody>
                    <a:bodyPr/>
                    <a:lstStyle/>
                    <a:p>
                      <a:pPr marL="228600" marR="0" lvl="0" indent="0" algn="l" rtl="0">
                        <a:lnSpc>
                          <a:spcPct val="100000"/>
                        </a:lnSpc>
                        <a:spcBef>
                          <a:spcPts val="0"/>
                        </a:spcBef>
                        <a:spcAft>
                          <a:spcPts val="0"/>
                        </a:spcAft>
                        <a:buClr>
                          <a:srgbClr val="525357"/>
                        </a:buClr>
                        <a:buSzPts val="4000"/>
                        <a:buFont typeface="Gill Sans"/>
                        <a:buNone/>
                      </a:pPr>
                      <a:r>
                        <a:rPr lang="en-US" sz="3200" b="0" i="0" u="none" strike="noStrike" cap="none" dirty="0">
                          <a:solidFill>
                            <a:srgbClr val="000000"/>
                          </a:solidFill>
                          <a:latin typeface="Gill Sans MT" panose="020B0502020104020203" pitchFamily="34" charset="77"/>
                          <a:ea typeface="Gill Sans"/>
                          <a:cs typeface="Gill Sans"/>
                          <a:sym typeface="Gill Sans"/>
                        </a:rPr>
                        <a:t>Agency – Is agency furthering</a:t>
                      </a:r>
                      <a:r>
                        <a:rPr lang="en-US" sz="3200" b="0" i="0" u="none" strike="noStrike" cap="none" baseline="0" dirty="0">
                          <a:solidFill>
                            <a:srgbClr val="000000"/>
                          </a:solidFill>
                          <a:latin typeface="Gill Sans MT" panose="020B0502020104020203" pitchFamily="34" charset="77"/>
                          <a:ea typeface="Gill Sans"/>
                          <a:cs typeface="Gill Sans"/>
                          <a:sym typeface="Gill Sans"/>
                        </a:rPr>
                        <a:t> healthy or unhealthy behaviors?</a:t>
                      </a:r>
                      <a:endParaRPr sz="3200" b="0" i="0" u="none" strike="noStrike" cap="none" dirty="0">
                        <a:solidFill>
                          <a:srgbClr val="000000"/>
                        </a:solidFill>
                        <a:latin typeface="Gill Sans MT" panose="020B0502020104020203" pitchFamily="34" charset="77"/>
                        <a:ea typeface="Gill Sans"/>
                        <a:cs typeface="Gill Sans"/>
                        <a:sym typeface="Gill Sans"/>
                      </a:endParaRPr>
                    </a:p>
                  </a:txBody>
                  <a:tcPr marL="51426" marR="51426" marT="25726" marB="25726" anchor="ctr">
                    <a:solidFill>
                      <a:schemeClr val="bg1">
                        <a:lumMod val="20000"/>
                        <a:lumOff val="80000"/>
                      </a:schemeClr>
                    </a:solidFill>
                  </a:tcPr>
                </a:tc>
                <a:extLst>
                  <a:ext uri="{0D108BD9-81ED-4DB2-BD59-A6C34878D82A}">
                    <a16:rowId xmlns:a16="http://schemas.microsoft.com/office/drawing/2014/main" val="436904652"/>
                  </a:ext>
                </a:extLst>
              </a:tr>
            </a:tbl>
          </a:graphicData>
        </a:graphic>
      </p:graphicFrame>
      <p:sp>
        <p:nvSpPr>
          <p:cNvPr id="11" name="TextBox 10">
            <a:extLst>
              <a:ext uri="{FF2B5EF4-FFF2-40B4-BE49-F238E27FC236}">
                <a16:creationId xmlns:a16="http://schemas.microsoft.com/office/drawing/2014/main" id="{6DEF38D8-C36A-A74A-9215-0F512E9DADBF}"/>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Jonathan </a:t>
            </a:r>
            <a:r>
              <a:rPr lang="en-US" dirty="0" err="1">
                <a:solidFill>
                  <a:srgbClr val="00C075"/>
                </a:solidFill>
                <a:latin typeface="Gill Sans MT" panose="020B0502020104020203" pitchFamily="34" charset="77"/>
              </a:rPr>
              <a:t>Torgovnik</a:t>
            </a:r>
            <a:r>
              <a:rPr lang="en-US" dirty="0">
                <a:solidFill>
                  <a:srgbClr val="00C075"/>
                </a:solidFill>
                <a:latin typeface="Gill Sans MT" panose="020B0502020104020203" pitchFamily="34" charset="77"/>
              </a:rPr>
              <a:t>/Getty Images/Images of Empowerment</a:t>
            </a:r>
          </a:p>
        </p:txBody>
      </p:sp>
    </p:spTree>
    <p:custDataLst>
      <p:tags r:id="rId1"/>
    </p:custDataLst>
    <p:extLst>
      <p:ext uri="{BB962C8B-B14F-4D97-AF65-F5344CB8AC3E}">
        <p14:creationId xmlns:p14="http://schemas.microsoft.com/office/powerpoint/2010/main" val="74202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1219"/>
        <p:cNvGrpSpPr/>
        <p:nvPr/>
      </p:nvGrpSpPr>
      <p:grpSpPr>
        <a:xfrm>
          <a:off x="0" y="0"/>
          <a:ext cx="0" cy="0"/>
          <a:chOff x="0" y="0"/>
          <a:chExt cx="0" cy="0"/>
        </a:xfrm>
      </p:grpSpPr>
      <p:sp>
        <p:nvSpPr>
          <p:cNvPr id="9" name="Google Shape;828;p5">
            <a:extLst>
              <a:ext uri="{FF2B5EF4-FFF2-40B4-BE49-F238E27FC236}">
                <a16:creationId xmlns:a16="http://schemas.microsoft.com/office/drawing/2014/main" id="{66ED0421-9470-0C43-ABC1-305871CD6534}"/>
              </a:ext>
            </a:extLst>
          </p:cNvPr>
          <p:cNvSpPr txBox="1">
            <a:spLocks noGrp="1"/>
          </p:cNvSpPr>
          <p:nvPr>
            <p:ph type="title"/>
          </p:nvPr>
        </p:nvSpPr>
        <p:spPr>
          <a:xfrm>
            <a:off x="3259182" y="5258598"/>
            <a:ext cx="17865635" cy="2176836"/>
          </a:xfrm>
          <a:prstGeom prst="rect">
            <a:avLst/>
          </a:prstGeom>
          <a:noFill/>
          <a:ln>
            <a:noFill/>
          </a:ln>
        </p:spPr>
        <p:txBody>
          <a:bodyPr spcFirstLastPara="1" wrap="square" lIns="91426" tIns="45700" rIns="91426" bIns="45700" anchor="t" anchorCtr="0">
            <a:noAutofit/>
          </a:bodyPr>
          <a:lstStyle/>
          <a:p>
            <a:pPr>
              <a:lnSpc>
                <a:spcPct val="90000"/>
              </a:lnSpc>
            </a:pPr>
            <a:r>
              <a:rPr lang="en-US" sz="11500" b="1" dirty="0"/>
              <a:t>Theories of How Norms Influence Behaviors</a:t>
            </a:r>
          </a:p>
        </p:txBody>
      </p:sp>
      <p:sp>
        <p:nvSpPr>
          <p:cNvPr id="1221" name="Google Shape;1221;p48"/>
          <p:cNvSpPr txBox="1">
            <a:spLocks noGrp="1"/>
          </p:cNvSpPr>
          <p:nvPr>
            <p:ph type="body" idx="1"/>
          </p:nvPr>
        </p:nvSpPr>
        <p:spPr>
          <a:xfrm>
            <a:off x="3259183" y="8843734"/>
            <a:ext cx="17865635" cy="931864"/>
          </a:xfrm>
          <a:prstGeom prst="rect">
            <a:avLst/>
          </a:prstGeom>
          <a:noFill/>
          <a:ln>
            <a:noFill/>
          </a:ln>
        </p:spPr>
        <p:txBody>
          <a:bodyPr spcFirstLastPara="1" wrap="square" lIns="91426" tIns="45700" rIns="91426" bIns="45700" anchor="t" anchorCtr="0">
            <a:noAutofit/>
          </a:bodyPr>
          <a:lstStyle/>
          <a:p>
            <a:pPr marL="0" indent="0">
              <a:buSzPts val="4500"/>
            </a:pPr>
            <a:r>
              <a:rPr lang="en-US" sz="4500" dirty="0"/>
              <a:t>Research-Informed Theories on How Norms Influence Behavior Change</a:t>
            </a:r>
            <a:endParaRPr dirty="0"/>
          </a:p>
        </p:txBody>
      </p:sp>
      <p:sp>
        <p:nvSpPr>
          <p:cNvPr id="10" name="Google Shape;829;p5">
            <a:extLst>
              <a:ext uri="{FF2B5EF4-FFF2-40B4-BE49-F238E27FC236}">
                <a16:creationId xmlns:a16="http://schemas.microsoft.com/office/drawing/2014/main" id="{9EBBA6C2-8B8E-F548-999C-488E593B058E}"/>
              </a:ext>
            </a:extLst>
          </p:cNvPr>
          <p:cNvSpPr txBox="1">
            <a:spLocks/>
          </p:cNvSpPr>
          <p:nvPr/>
        </p:nvSpPr>
        <p:spPr>
          <a:xfrm>
            <a:off x="3883694" y="3657603"/>
            <a:ext cx="16616616" cy="85939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buSzPts val="3600"/>
            </a:pPr>
            <a:r>
              <a:rPr lang="en-US" sz="4000" dirty="0">
                <a:latin typeface="Gill Sans MT" panose="020B0502020104020203" pitchFamily="34" charset="77"/>
              </a:rPr>
              <a:t>SECTION 4</a:t>
            </a:r>
            <a:endParaRPr lang="en-US" sz="2800" dirty="0">
              <a:latin typeface="Gill Sans MT" panose="020B0502020104020203" pitchFamily="34" charset="77"/>
            </a:endParaRPr>
          </a:p>
        </p:txBody>
      </p:sp>
      <p:cxnSp>
        <p:nvCxnSpPr>
          <p:cNvPr id="11" name="Straight Connector 10">
            <a:extLst>
              <a:ext uri="{FF2B5EF4-FFF2-40B4-BE49-F238E27FC236}">
                <a16:creationId xmlns:a16="http://schemas.microsoft.com/office/drawing/2014/main" id="{04182963-494D-014B-AF4E-03421D15C9CD}"/>
              </a:ext>
            </a:extLst>
          </p:cNvPr>
          <p:cNvCxnSpPr>
            <a:cxnSpLocks/>
          </p:cNvCxnSpPr>
          <p:nvPr/>
        </p:nvCxnSpPr>
        <p:spPr>
          <a:xfrm>
            <a:off x="9636348" y="4724400"/>
            <a:ext cx="5111308" cy="0"/>
          </a:xfrm>
          <a:prstGeom prst="line">
            <a:avLst/>
          </a:prstGeom>
          <a:ln w="38100">
            <a:solidFill>
              <a:srgbClr val="FFFFFF"/>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21">
                                            <p:txEl>
                                              <p:pRg st="0" end="0"/>
                                            </p:txEl>
                                          </p:spTgt>
                                        </p:tgtEl>
                                        <p:attrNameLst>
                                          <p:attrName>style.visibility</p:attrName>
                                        </p:attrNameLst>
                                      </p:cBhvr>
                                      <p:to>
                                        <p:strVal val="visible"/>
                                      </p:to>
                                    </p:set>
                                    <p:animEffect transition="in" filter="wipe(down)">
                                      <p:cBhvr>
                                        <p:cTn id="13" dur="500"/>
                                        <p:tgtEl>
                                          <p:spTgt spid="12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21" grpId="0" build="p"/>
      <p:bldP spid="10"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536"/>
        <p:cNvGrpSpPr/>
        <p:nvPr/>
      </p:nvGrpSpPr>
      <p:grpSpPr>
        <a:xfrm>
          <a:off x="0" y="0"/>
          <a:ext cx="0" cy="0"/>
          <a:chOff x="0" y="0"/>
          <a:chExt cx="0" cy="0"/>
        </a:xfrm>
      </p:grpSpPr>
      <p:sp>
        <p:nvSpPr>
          <p:cNvPr id="1539" name="Google Shape;1539;p68"/>
          <p:cNvSpPr txBox="1">
            <a:spLocks noGrp="1"/>
          </p:cNvSpPr>
          <p:nvPr>
            <p:ph type="body" idx="2"/>
          </p:nvPr>
        </p:nvSpPr>
        <p:spPr>
          <a:xfrm>
            <a:off x="2143760" y="2255428"/>
            <a:ext cx="21264849" cy="2224946"/>
          </a:xfrm>
          <a:prstGeom prst="rect">
            <a:avLst/>
          </a:prstGeom>
          <a:noFill/>
          <a:ln>
            <a:noFill/>
          </a:ln>
        </p:spPr>
        <p:txBody>
          <a:bodyPr spcFirstLastPara="1" wrap="square" lIns="91426" tIns="45700" rIns="91426" bIns="45700" anchor="t" anchorCtr="0">
            <a:noAutofit/>
          </a:bodyPr>
          <a:lstStyle/>
          <a:p>
            <a:r>
              <a:rPr lang="en-US" b="1" dirty="0">
                <a:solidFill>
                  <a:srgbClr val="000000"/>
                </a:solidFill>
              </a:rPr>
              <a:t>Norms and Behavior Change Theories Come From Different Disciplines and Perspectives</a:t>
            </a:r>
            <a:endParaRPr b="1" dirty="0">
              <a:solidFill>
                <a:srgbClr val="000000"/>
              </a:solidFill>
            </a:endParaRPr>
          </a:p>
        </p:txBody>
      </p:sp>
      <p:sp>
        <p:nvSpPr>
          <p:cNvPr id="2" name="Text Placeholder 1">
            <a:extLst>
              <a:ext uri="{FF2B5EF4-FFF2-40B4-BE49-F238E27FC236}">
                <a16:creationId xmlns:a16="http://schemas.microsoft.com/office/drawing/2014/main" id="{7D6C660C-EE57-A745-AD17-4FA8EBB0CF11}"/>
              </a:ext>
            </a:extLst>
          </p:cNvPr>
          <p:cNvSpPr>
            <a:spLocks noGrp="1"/>
          </p:cNvSpPr>
          <p:nvPr>
            <p:ph type="body" idx="3"/>
          </p:nvPr>
        </p:nvSpPr>
        <p:spPr>
          <a:xfrm>
            <a:off x="1757710" y="6437376"/>
            <a:ext cx="19592246" cy="6122106"/>
          </a:xfrm>
        </p:spPr>
        <p:txBody>
          <a:bodyPr/>
          <a:lstStyle/>
          <a:p>
            <a:pPr marL="800100" lvl="1" indent="-342900" algn="l">
              <a:lnSpc>
                <a:spcPct val="90000"/>
              </a:lnSpc>
              <a:spcAft>
                <a:spcPts val="600"/>
              </a:spcAft>
              <a:buClr>
                <a:srgbClr val="009457"/>
              </a:buClr>
              <a:buFont typeface="Arial" panose="020B0604020202020204" pitchFamily="34" charset="0"/>
              <a:buChar char="•"/>
            </a:pPr>
            <a:r>
              <a:rPr lang="en-US" dirty="0">
                <a:solidFill>
                  <a:srgbClr val="009457"/>
                </a:solidFill>
                <a:latin typeface="Gill Sans MT" panose="020B0502020104020203" pitchFamily="34" charset="77"/>
              </a:rPr>
              <a:t>Community Psychology: </a:t>
            </a:r>
            <a:r>
              <a:rPr lang="en-US" dirty="0">
                <a:solidFill>
                  <a:schemeClr val="tx1">
                    <a:lumMod val="25000"/>
                  </a:schemeClr>
                </a:solidFill>
                <a:latin typeface="Gill Sans MT" panose="020B0502020104020203" pitchFamily="34" charset="77"/>
              </a:rPr>
              <a:t>Norms are a social phenomenon consisting of informal understandings that govern the behavior of members of a society. As norms change so can behavior.</a:t>
            </a:r>
          </a:p>
          <a:p>
            <a:pPr marL="800100" lvl="1" indent="-342900" algn="l">
              <a:lnSpc>
                <a:spcPct val="90000"/>
              </a:lnSpc>
              <a:spcBef>
                <a:spcPts val="1200"/>
              </a:spcBef>
              <a:spcAft>
                <a:spcPts val="600"/>
              </a:spcAft>
              <a:buClr>
                <a:srgbClr val="009457"/>
              </a:buClr>
              <a:buFont typeface="Arial" panose="020B0604020202020204" pitchFamily="34" charset="0"/>
              <a:buChar char="•"/>
            </a:pPr>
            <a:r>
              <a:rPr lang="en-US" dirty="0">
                <a:solidFill>
                  <a:srgbClr val="009457"/>
                </a:solidFill>
                <a:latin typeface="Gill Sans MT" panose="020B0502020104020203" pitchFamily="34" charset="77"/>
              </a:rPr>
              <a:t>Communication: </a:t>
            </a:r>
            <a:r>
              <a:rPr lang="en-US" dirty="0">
                <a:solidFill>
                  <a:schemeClr val="tx1">
                    <a:lumMod val="25000"/>
                  </a:schemeClr>
                </a:solidFill>
                <a:latin typeface="Gill Sans MT" panose="020B0502020104020203" pitchFamily="34" charset="77"/>
              </a:rPr>
              <a:t>Norms are a social phenomenon transmitted within a social system through communication. Communication can shape perception and influence behavior.</a:t>
            </a:r>
          </a:p>
          <a:p>
            <a:pPr marL="800100" lvl="1" indent="-342900" algn="l">
              <a:lnSpc>
                <a:spcPct val="90000"/>
              </a:lnSpc>
              <a:spcBef>
                <a:spcPts val="1200"/>
              </a:spcBef>
              <a:spcAft>
                <a:spcPts val="600"/>
              </a:spcAft>
              <a:buClr>
                <a:srgbClr val="009457"/>
              </a:buClr>
              <a:buFont typeface="Arial" panose="020B0604020202020204" pitchFamily="34" charset="0"/>
              <a:buChar char="•"/>
            </a:pPr>
            <a:r>
              <a:rPr lang="en-US" dirty="0">
                <a:solidFill>
                  <a:srgbClr val="009457"/>
                </a:solidFill>
                <a:latin typeface="Gill Sans MT" panose="020B0502020104020203" pitchFamily="34" charset="77"/>
              </a:rPr>
              <a:t>Systems and Complexity: </a:t>
            </a:r>
            <a:r>
              <a:rPr lang="en-US" dirty="0">
                <a:solidFill>
                  <a:schemeClr val="tx1">
                    <a:lumMod val="25000"/>
                  </a:schemeClr>
                </a:solidFill>
                <a:latin typeface="Gill Sans MT" panose="020B0502020104020203" pitchFamily="34" charset="77"/>
              </a:rPr>
              <a:t>The interconnectedness of social systems create synergy for newly-emerging behavior. Changing one part usually affects other parts and the whole system, with predictable patterns of behavior.</a:t>
            </a:r>
          </a:p>
          <a:p>
            <a:pPr>
              <a:buClr>
                <a:srgbClr val="009457"/>
              </a:buClr>
            </a:pPr>
            <a:r>
              <a:rPr lang="en-US" dirty="0"/>
              <a:t> </a:t>
            </a:r>
            <a:r>
              <a:rPr lang="en-US" sz="2200" dirty="0">
                <a:solidFill>
                  <a:srgbClr val="000000"/>
                </a:solidFill>
                <a:latin typeface="Helvetica Neue"/>
                <a:ea typeface="Helvetica Neue"/>
                <a:cs typeface="Helvetica Neue"/>
                <a:sym typeface="Helvetica Neue"/>
              </a:rPr>
              <a:t> </a:t>
            </a:r>
            <a:endParaRPr lang="en-US" dirty="0"/>
          </a:p>
        </p:txBody>
      </p:sp>
      <p:sp>
        <p:nvSpPr>
          <p:cNvPr id="1538" name="Google Shape;1538;p68"/>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lgn="l">
              <a:buClr>
                <a:srgbClr val="FFFFFF"/>
              </a:buClr>
              <a:buSzPts val="4000"/>
            </a:pPr>
            <a:r>
              <a:rPr lang="en-US" sz="3600" dirty="0">
                <a:solidFill>
                  <a:srgbClr val="000000"/>
                </a:solidFill>
              </a:rPr>
              <a:t>PROGRAM THEORIES OF CHANGE</a:t>
            </a:r>
          </a:p>
        </p:txBody>
      </p:sp>
    </p:spTree>
    <p:custDataLst>
      <p:tags r:id="rId1"/>
    </p:custDataLst>
    <p:extLst>
      <p:ext uri="{BB962C8B-B14F-4D97-AF65-F5344CB8AC3E}">
        <p14:creationId xmlns:p14="http://schemas.microsoft.com/office/powerpoint/2010/main" val="2757873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238"/>
        <p:cNvGrpSpPr/>
        <p:nvPr/>
      </p:nvGrpSpPr>
      <p:grpSpPr>
        <a:xfrm>
          <a:off x="0" y="0"/>
          <a:ext cx="0" cy="0"/>
          <a:chOff x="0" y="0"/>
          <a:chExt cx="0" cy="0"/>
        </a:xfrm>
      </p:grpSpPr>
      <p:pic>
        <p:nvPicPr>
          <p:cNvPr id="3" name="Picture 2">
            <a:extLst>
              <a:ext uri="{FF2B5EF4-FFF2-40B4-BE49-F238E27FC236}">
                <a16:creationId xmlns:a16="http://schemas.microsoft.com/office/drawing/2014/main" id="{DFD0E5AB-E6DE-4443-865A-BE70E9B7ED8B}"/>
              </a:ext>
            </a:extLst>
          </p:cNvPr>
          <p:cNvPicPr>
            <a:picLocks noChangeAspect="1"/>
          </p:cNvPicPr>
          <p:nvPr/>
        </p:nvPicPr>
        <p:blipFill>
          <a:blip r:embed="rId4"/>
          <a:srcRect/>
          <a:stretch/>
        </p:blipFill>
        <p:spPr>
          <a:xfrm>
            <a:off x="9144000" y="808065"/>
            <a:ext cx="12824364" cy="12424990"/>
          </a:xfrm>
          <a:prstGeom prst="rect">
            <a:avLst/>
          </a:prstGeom>
        </p:spPr>
      </p:pic>
      <p:sp>
        <p:nvSpPr>
          <p:cNvPr id="4" name="Google Shape;1539;p68"/>
          <p:cNvSpPr txBox="1">
            <a:spLocks/>
          </p:cNvSpPr>
          <p:nvPr/>
        </p:nvSpPr>
        <p:spPr>
          <a:xfrm>
            <a:off x="2153920" y="2175092"/>
            <a:ext cx="9103360" cy="9365815"/>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800" b="1" dirty="0">
                <a:latin typeface="Gill Sans MT" panose="020B0502020104020203" pitchFamily="34" charset="77"/>
                <a:cs typeface="Gill Sans"/>
                <a:sym typeface="Gill Sans"/>
              </a:rPr>
              <a:t>Prominent Norms and Behavior </a:t>
            </a:r>
          </a:p>
          <a:p>
            <a:r>
              <a:rPr lang="en-US" sz="8800" b="1" dirty="0">
                <a:latin typeface="Gill Sans MT" panose="020B0502020104020203" pitchFamily="34" charset="77"/>
                <a:cs typeface="Gill Sans"/>
                <a:sym typeface="Gill Sans"/>
              </a:rPr>
              <a:t>Change </a:t>
            </a:r>
          </a:p>
          <a:p>
            <a:r>
              <a:rPr lang="en-US" sz="8800" b="1" dirty="0">
                <a:latin typeface="Gill Sans MT" panose="020B0502020104020203" pitchFamily="34" charset="77"/>
                <a:cs typeface="Gill Sans"/>
                <a:sym typeface="Gill Sans"/>
              </a:rPr>
              <a:t>Theories</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BA2EDE33-8C1F-9A45-8DE2-40B75A14ABCA}"/>
              </a:ext>
            </a:extLst>
          </p:cNvPr>
          <p:cNvSpPr>
            <a:spLocks noGrp="1"/>
          </p:cNvSpPr>
          <p:nvPr>
            <p:ph type="body" idx="2"/>
          </p:nvPr>
        </p:nvSpPr>
        <p:spPr/>
        <p:txBody>
          <a:bodyPr>
            <a:noAutofit/>
          </a:bodyPr>
          <a:lstStyle/>
          <a:p>
            <a:r>
              <a:rPr lang="en-US" sz="8800" b="1" dirty="0">
                <a:solidFill>
                  <a:srgbClr val="000000"/>
                </a:solidFill>
              </a:rPr>
              <a:t>Across Theories: Consensus on Factors That Foster Norms Shifting</a:t>
            </a:r>
          </a:p>
        </p:txBody>
      </p:sp>
      <p:sp>
        <p:nvSpPr>
          <p:cNvPr id="7" name="Text Placeholder 6">
            <a:extLst>
              <a:ext uri="{FF2B5EF4-FFF2-40B4-BE49-F238E27FC236}">
                <a16:creationId xmlns:a16="http://schemas.microsoft.com/office/drawing/2014/main" id="{3E90148F-9007-AD45-913E-A02F047EAD63}"/>
              </a:ext>
            </a:extLst>
          </p:cNvPr>
          <p:cNvSpPr>
            <a:spLocks noGrp="1"/>
          </p:cNvSpPr>
          <p:nvPr>
            <p:ph type="body" idx="3"/>
          </p:nvPr>
        </p:nvSpPr>
        <p:spPr/>
        <p:txBody>
          <a:bodyPr/>
          <a:lstStyle/>
          <a:p>
            <a:pPr algn="l">
              <a:spcAft>
                <a:spcPts val="600"/>
              </a:spcAft>
              <a:buSzPts val="4000"/>
            </a:pPr>
            <a:r>
              <a:rPr lang="en-US" b="1" dirty="0">
                <a:solidFill>
                  <a:srgbClr val="000000"/>
                </a:solidFill>
              </a:rPr>
              <a:t>Multiple norms influence a specific behavior.</a:t>
            </a:r>
          </a:p>
          <a:p>
            <a:pPr marL="571500" indent="-571500" algn="l">
              <a:spcBef>
                <a:spcPts val="600"/>
              </a:spcBef>
              <a:spcAft>
                <a:spcPts val="600"/>
              </a:spcAft>
              <a:buSzPts val="4000"/>
              <a:buFont typeface="Arial"/>
              <a:buChar char="•"/>
            </a:pPr>
            <a:r>
              <a:rPr lang="en-US" dirty="0">
                <a:solidFill>
                  <a:srgbClr val="000000"/>
                </a:solidFill>
              </a:rPr>
              <a:t>Key norm types: descriptive and injunctive.</a:t>
            </a:r>
          </a:p>
          <a:p>
            <a:pPr marL="571500" indent="-571500" algn="l">
              <a:spcBef>
                <a:spcPts val="600"/>
              </a:spcBef>
              <a:buSzPts val="4000"/>
              <a:buFont typeface="Arial"/>
              <a:buChar char="•"/>
            </a:pPr>
            <a:r>
              <a:rPr lang="en-US" dirty="0">
                <a:solidFill>
                  <a:srgbClr val="000000"/>
                </a:solidFill>
              </a:rPr>
              <a:t>Role of meta-norms.</a:t>
            </a:r>
          </a:p>
          <a:p>
            <a:pPr algn="l">
              <a:spcBef>
                <a:spcPts val="1800"/>
              </a:spcBef>
              <a:spcAft>
                <a:spcPts val="600"/>
              </a:spcAft>
              <a:buSzPts val="4000"/>
            </a:pPr>
            <a:r>
              <a:rPr lang="en-US" b="1" dirty="0">
                <a:solidFill>
                  <a:srgbClr val="000000"/>
                </a:solidFill>
              </a:rPr>
              <a:t>Group identity.</a:t>
            </a:r>
          </a:p>
          <a:p>
            <a:pPr marL="571500" indent="-571500" algn="l">
              <a:spcBef>
                <a:spcPts val="600"/>
              </a:spcBef>
              <a:buSzPts val="4000"/>
              <a:buFont typeface="Arial"/>
              <a:buChar char="•"/>
            </a:pPr>
            <a:r>
              <a:rPr lang="en-US" dirty="0">
                <a:solidFill>
                  <a:srgbClr val="000000"/>
                </a:solidFill>
              </a:rPr>
              <a:t>Importance of reference groups and social networks in influencing individuals to adopt new behaviors, attitudes, beliefs.</a:t>
            </a:r>
          </a:p>
          <a:p>
            <a:pPr algn="l">
              <a:spcBef>
                <a:spcPts val="1800"/>
              </a:spcBef>
              <a:spcAft>
                <a:spcPts val="600"/>
              </a:spcAft>
              <a:buSzPts val="4000"/>
            </a:pPr>
            <a:r>
              <a:rPr lang="en-US" b="1" dirty="0">
                <a:solidFill>
                  <a:srgbClr val="000000"/>
                </a:solidFill>
              </a:rPr>
              <a:t>New ideas/ideation diffuse outward.</a:t>
            </a:r>
          </a:p>
          <a:p>
            <a:pPr marL="571500" indent="-571500" algn="l">
              <a:spcBef>
                <a:spcPts val="600"/>
              </a:spcBef>
              <a:buSzPts val="4000"/>
              <a:buFont typeface="Arial"/>
              <a:buChar char="•"/>
            </a:pPr>
            <a:r>
              <a:rPr lang="en-US" dirty="0">
                <a:solidFill>
                  <a:srgbClr val="000000"/>
                </a:solidFill>
              </a:rPr>
              <a:t>Diffusion of ideas/ideation: social networks; norm change tipping points.</a:t>
            </a:r>
          </a:p>
          <a:p>
            <a:pPr algn="l">
              <a:spcBef>
                <a:spcPts val="1800"/>
              </a:spcBef>
              <a:spcAft>
                <a:spcPts val="600"/>
              </a:spcAft>
              <a:buSzPts val="4000"/>
            </a:pPr>
            <a:r>
              <a:rPr lang="en-US" b="1" dirty="0">
                <a:solidFill>
                  <a:srgbClr val="000000"/>
                </a:solidFill>
              </a:rPr>
              <a:t>Intentions predict behaviors.</a:t>
            </a:r>
          </a:p>
          <a:p>
            <a:pPr marL="571500" indent="-571500" algn="l">
              <a:spcBef>
                <a:spcPts val="600"/>
              </a:spcBef>
              <a:buSzPts val="4000"/>
              <a:buFont typeface="Arial"/>
              <a:buChar char="•"/>
            </a:pPr>
            <a:r>
              <a:rPr lang="en-US" dirty="0">
                <a:solidFill>
                  <a:srgbClr val="000000"/>
                </a:solidFill>
              </a:rPr>
              <a:t>Dynamic interplay of complexity and systems with individuals’ behaviors.</a:t>
            </a:r>
          </a:p>
        </p:txBody>
      </p:sp>
    </p:spTree>
    <p:extLst>
      <p:ext uri="{BB962C8B-B14F-4D97-AF65-F5344CB8AC3E}">
        <p14:creationId xmlns:p14="http://schemas.microsoft.com/office/powerpoint/2010/main" val="1342144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FCF96C-C90B-384D-A7FA-2E3611005E5A}"/>
              </a:ext>
            </a:extLst>
          </p:cNvPr>
          <p:cNvSpPr>
            <a:spLocks noGrp="1"/>
          </p:cNvSpPr>
          <p:nvPr>
            <p:ph type="title"/>
          </p:nvPr>
        </p:nvSpPr>
        <p:spPr>
          <a:xfrm>
            <a:off x="10036419" y="5310249"/>
            <a:ext cx="9594606" cy="3095502"/>
          </a:xfrm>
          <a:prstGeom prst="rect">
            <a:avLst/>
          </a:prstGeom>
        </p:spPr>
        <p:txBody>
          <a:bodyPr/>
          <a:lstStyle/>
          <a:p>
            <a:r>
              <a:rPr lang="en-US" b="1" dirty="0">
                <a:solidFill>
                  <a:srgbClr val="000000"/>
                </a:solidFill>
                <a:latin typeface="Gill Sans MT" panose="020B0502020104020203"/>
                <a:sym typeface="Montserrat-SemiBold"/>
              </a:rPr>
              <a:t>One thing you want to know…</a:t>
            </a:r>
            <a:endParaRPr lang="en-US" b="1" dirty="0">
              <a:solidFill>
                <a:srgbClr val="000000"/>
              </a:solidFill>
            </a:endParaRPr>
          </a:p>
        </p:txBody>
      </p:sp>
      <p:pic>
        <p:nvPicPr>
          <p:cNvPr id="11" name="Picture Placeholder 10" descr="Graphical user interface, text&#10;&#10;Description automatically generated">
            <a:extLst>
              <a:ext uri="{FF2B5EF4-FFF2-40B4-BE49-F238E27FC236}">
                <a16:creationId xmlns:a16="http://schemas.microsoft.com/office/drawing/2014/main" id="{187F6F28-A4CB-A245-B2C6-51E2220C775B}"/>
              </a:ext>
            </a:extLst>
          </p:cNvPr>
          <p:cNvPicPr>
            <a:picLocks noGrp="1" noChangeAspect="1"/>
          </p:cNvPicPr>
          <p:nvPr>
            <p:ph type="pic" sz="quarter" idx="10"/>
          </p:nvPr>
        </p:nvPicPr>
        <p:blipFill rotWithShape="1">
          <a:blip r:embed="rId4"/>
          <a:srcRect l="16725" t="1048" r="21128" b="36805"/>
          <a:stretch/>
        </p:blipFill>
        <p:spPr>
          <a:xfrm>
            <a:off x="2276985" y="3446449"/>
            <a:ext cx="5862918" cy="5862918"/>
          </a:xfrm>
        </p:spPr>
      </p:pic>
      <p:grpSp>
        <p:nvGrpSpPr>
          <p:cNvPr id="25" name="Group 24">
            <a:extLst>
              <a:ext uri="{FF2B5EF4-FFF2-40B4-BE49-F238E27FC236}">
                <a16:creationId xmlns:a16="http://schemas.microsoft.com/office/drawing/2014/main" id="{80FED550-C89F-1342-8E9A-77FEAB01078D}"/>
              </a:ext>
            </a:extLst>
          </p:cNvPr>
          <p:cNvGrpSpPr/>
          <p:nvPr/>
        </p:nvGrpSpPr>
        <p:grpSpPr>
          <a:xfrm>
            <a:off x="1368325" y="1090737"/>
            <a:ext cx="3532094" cy="3532094"/>
            <a:chOff x="480196" y="5603617"/>
            <a:chExt cx="3532094" cy="3532094"/>
          </a:xfrm>
        </p:grpSpPr>
        <p:sp>
          <p:nvSpPr>
            <p:cNvPr id="27" name="Oval 26">
              <a:extLst>
                <a:ext uri="{FF2B5EF4-FFF2-40B4-BE49-F238E27FC236}">
                  <a16:creationId xmlns:a16="http://schemas.microsoft.com/office/drawing/2014/main" id="{57BF0883-CAA5-3E49-909F-78908C5B5148}"/>
                </a:ext>
              </a:extLst>
            </p:cNvPr>
            <p:cNvSpPr/>
            <p:nvPr/>
          </p:nvSpPr>
          <p:spPr>
            <a:xfrm>
              <a:off x="480196" y="560361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28" name="Picture 27">
              <a:extLst>
                <a:ext uri="{FF2B5EF4-FFF2-40B4-BE49-F238E27FC236}">
                  <a16:creationId xmlns:a16="http://schemas.microsoft.com/office/drawing/2014/main" id="{524F7CCE-319E-3B42-8BF4-59ADCFAFA5A7}"/>
                </a:ext>
              </a:extLst>
            </p:cNvPr>
            <p:cNvPicPr>
              <a:picLocks noChangeAspect="1"/>
            </p:cNvPicPr>
            <p:nvPr/>
          </p:nvPicPr>
          <p:blipFill>
            <a:blip r:embed="rId5"/>
            <a:stretch>
              <a:fillRect/>
            </a:stretch>
          </p:blipFill>
          <p:spPr>
            <a:xfrm>
              <a:off x="959756" y="6510088"/>
              <a:ext cx="2528330" cy="2007792"/>
            </a:xfrm>
            <a:prstGeom prst="rect">
              <a:avLst/>
            </a:prstGeom>
          </p:spPr>
        </p:pic>
      </p:grpSp>
      <p:grpSp>
        <p:nvGrpSpPr>
          <p:cNvPr id="3" name="Group 2">
            <a:extLst>
              <a:ext uri="{FF2B5EF4-FFF2-40B4-BE49-F238E27FC236}">
                <a16:creationId xmlns:a16="http://schemas.microsoft.com/office/drawing/2014/main" id="{B1495967-97A0-934F-A8C6-06D64E2DE771}"/>
              </a:ext>
            </a:extLst>
          </p:cNvPr>
          <p:cNvGrpSpPr/>
          <p:nvPr/>
        </p:nvGrpSpPr>
        <p:grpSpPr>
          <a:xfrm>
            <a:off x="2372432" y="7651593"/>
            <a:ext cx="2526654" cy="2526654"/>
            <a:chOff x="4969172" y="7651592"/>
            <a:chExt cx="2526654" cy="2526654"/>
          </a:xfrm>
        </p:grpSpPr>
        <p:sp>
          <p:nvSpPr>
            <p:cNvPr id="30" name="Oval 29">
              <a:extLst>
                <a:ext uri="{FF2B5EF4-FFF2-40B4-BE49-F238E27FC236}">
                  <a16:creationId xmlns:a16="http://schemas.microsoft.com/office/drawing/2014/main" id="{06AF83E2-F418-5849-9504-47E4FFED4494}"/>
                </a:ext>
              </a:extLst>
            </p:cNvPr>
            <p:cNvSpPr/>
            <p:nvPr/>
          </p:nvSpPr>
          <p:spPr>
            <a:xfrm>
              <a:off x="4969172" y="7651592"/>
              <a:ext cx="2526654" cy="252665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sp>
          <p:nvSpPr>
            <p:cNvPr id="12" name="TextBox 11">
              <a:extLst>
                <a:ext uri="{FF2B5EF4-FFF2-40B4-BE49-F238E27FC236}">
                  <a16:creationId xmlns:a16="http://schemas.microsoft.com/office/drawing/2014/main" id="{F4BB4604-A938-1E41-8A08-9E5FF065FBEF}"/>
                </a:ext>
              </a:extLst>
            </p:cNvPr>
            <p:cNvSpPr txBox="1"/>
            <p:nvPr/>
          </p:nvSpPr>
          <p:spPr>
            <a:xfrm>
              <a:off x="5010050" y="8644936"/>
              <a:ext cx="2444900" cy="507831"/>
            </a:xfrm>
            <a:prstGeom prst="rect">
              <a:avLst/>
            </a:prstGeom>
            <a:noFill/>
          </p:spPr>
          <p:txBody>
            <a:bodyPr wrap="none" rtlCol="0">
              <a:spAutoFit/>
            </a:bodyPr>
            <a:lstStyle/>
            <a:p>
              <a:pPr algn="ctr"/>
              <a:r>
                <a:rPr lang="en-US" sz="2700" dirty="0">
                  <a:solidFill>
                    <a:srgbClr val="FFFFFF"/>
                  </a:solidFill>
                  <a:latin typeface="Gill Sans MT" panose="020B0502020104020203" pitchFamily="34" charset="77"/>
                  <a:cs typeface="Gill Sans" panose="020B0502020104020203" pitchFamily="34" charset="-79"/>
                </a:rPr>
                <a:t>WHITEBOARD</a:t>
              </a:r>
            </a:p>
          </p:txBody>
        </p:sp>
      </p:grpSp>
    </p:spTree>
    <p:custDataLst>
      <p:tags r:id="rId1"/>
    </p:custDataLst>
    <p:extLst>
      <p:ext uri="{BB962C8B-B14F-4D97-AF65-F5344CB8AC3E}">
        <p14:creationId xmlns:p14="http://schemas.microsoft.com/office/powerpoint/2010/main" val="1756190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BA2EDE33-8C1F-9A45-8DE2-40B75A14ABCA}"/>
              </a:ext>
            </a:extLst>
          </p:cNvPr>
          <p:cNvSpPr>
            <a:spLocks noGrp="1"/>
          </p:cNvSpPr>
          <p:nvPr>
            <p:ph type="body" idx="2"/>
          </p:nvPr>
        </p:nvSpPr>
        <p:spPr/>
        <p:txBody>
          <a:bodyPr>
            <a:noAutofit/>
          </a:bodyPr>
          <a:lstStyle/>
          <a:p>
            <a:r>
              <a:rPr lang="en-US" sz="8800" b="1" dirty="0">
                <a:solidFill>
                  <a:srgbClr val="000000"/>
                </a:solidFill>
              </a:rPr>
              <a:t>Implications for SBC Projects Working in the Normative Space</a:t>
            </a:r>
          </a:p>
        </p:txBody>
      </p:sp>
      <p:sp>
        <p:nvSpPr>
          <p:cNvPr id="7" name="Text Placeholder 6">
            <a:extLst>
              <a:ext uri="{FF2B5EF4-FFF2-40B4-BE49-F238E27FC236}">
                <a16:creationId xmlns:a16="http://schemas.microsoft.com/office/drawing/2014/main" id="{3E90148F-9007-AD45-913E-A02F047EAD63}"/>
              </a:ext>
            </a:extLst>
          </p:cNvPr>
          <p:cNvSpPr>
            <a:spLocks noGrp="1"/>
          </p:cNvSpPr>
          <p:nvPr>
            <p:ph type="body" idx="3"/>
          </p:nvPr>
        </p:nvSpPr>
        <p:spPr>
          <a:xfrm>
            <a:off x="2143791" y="4601497"/>
            <a:ext cx="20752068" cy="8666268"/>
          </a:xfrm>
        </p:spPr>
        <p:txBody>
          <a:bodyPr/>
          <a:lstStyle/>
          <a:p>
            <a:pPr algn="l">
              <a:spcAft>
                <a:spcPts val="1200"/>
              </a:spcAft>
              <a:buSzPts val="4000"/>
            </a:pPr>
            <a:r>
              <a:rPr lang="en-US" b="1" dirty="0">
                <a:solidFill>
                  <a:srgbClr val="000000"/>
                </a:solidFill>
              </a:rPr>
              <a:t>Be relational, not linear, in your approach.</a:t>
            </a:r>
          </a:p>
          <a:p>
            <a:pPr marL="571500" indent="-571500" algn="l">
              <a:spcBef>
                <a:spcPts val="600"/>
              </a:spcBef>
              <a:spcAft>
                <a:spcPts val="1200"/>
              </a:spcAft>
              <a:buSzPts val="4000"/>
              <a:buFont typeface="Arial"/>
              <a:buChar char="•"/>
            </a:pPr>
            <a:r>
              <a:rPr lang="en-US" dirty="0">
                <a:solidFill>
                  <a:srgbClr val="000000"/>
                </a:solidFill>
              </a:rPr>
              <a:t>Assess the number and types of norms influencing a specific behavior.</a:t>
            </a:r>
          </a:p>
          <a:p>
            <a:pPr marL="571500" indent="-571500" algn="l">
              <a:spcBef>
                <a:spcPts val="600"/>
              </a:spcBef>
              <a:spcAft>
                <a:spcPts val="1200"/>
              </a:spcAft>
              <a:buSzPts val="4000"/>
              <a:buFont typeface="Arial"/>
              <a:buChar char="•"/>
            </a:pPr>
            <a:r>
              <a:rPr lang="en-US" dirty="0">
                <a:solidFill>
                  <a:srgbClr val="000000"/>
                </a:solidFill>
              </a:rPr>
              <a:t>Assess the extent that norms are driving a behavior versus other factors.</a:t>
            </a:r>
          </a:p>
          <a:p>
            <a:pPr marL="571500" indent="-571500" algn="l">
              <a:buSzPts val="4000"/>
              <a:buFont typeface="Arial"/>
              <a:buChar char="•"/>
            </a:pPr>
            <a:r>
              <a:rPr lang="en-US" dirty="0">
                <a:solidFill>
                  <a:srgbClr val="000000"/>
                </a:solidFill>
              </a:rPr>
              <a:t>Assess norms’ influence in relation to structural, individual, and other factors.</a:t>
            </a:r>
          </a:p>
          <a:p>
            <a:pPr algn="l">
              <a:spcBef>
                <a:spcPts val="1800"/>
              </a:spcBef>
              <a:spcAft>
                <a:spcPts val="1200"/>
              </a:spcAft>
              <a:buSzPts val="4000"/>
            </a:pPr>
            <a:r>
              <a:rPr lang="en-US" b="1" dirty="0">
                <a:solidFill>
                  <a:srgbClr val="000000"/>
                </a:solidFill>
              </a:rPr>
              <a:t>Intervention focus.</a:t>
            </a:r>
          </a:p>
          <a:p>
            <a:pPr marL="571500" indent="-571500" algn="l">
              <a:spcBef>
                <a:spcPts val="600"/>
              </a:spcBef>
              <a:spcAft>
                <a:spcPts val="1200"/>
              </a:spcAft>
              <a:buSzPts val="4000"/>
              <a:buFont typeface="Arial"/>
              <a:buChar char="•"/>
            </a:pPr>
            <a:r>
              <a:rPr lang="en-US" dirty="0">
                <a:solidFill>
                  <a:srgbClr val="000000"/>
                </a:solidFill>
              </a:rPr>
              <a:t>Individuals, but also influential reference groups.</a:t>
            </a:r>
          </a:p>
          <a:p>
            <a:pPr marL="571500" indent="-571500" algn="l">
              <a:spcBef>
                <a:spcPts val="600"/>
              </a:spcBef>
              <a:buSzPts val="4000"/>
              <a:buFont typeface="Arial"/>
              <a:buChar char="•"/>
            </a:pPr>
            <a:r>
              <a:rPr lang="en-US" dirty="0">
                <a:solidFill>
                  <a:srgbClr val="000000"/>
                </a:solidFill>
              </a:rPr>
              <a:t>Not just knowledge, attitudes, behaviors, but also perceptions about how others think, believe, and act.</a:t>
            </a:r>
          </a:p>
          <a:p>
            <a:pPr algn="l">
              <a:spcBef>
                <a:spcPts val="1800"/>
              </a:spcBef>
              <a:spcAft>
                <a:spcPts val="1200"/>
              </a:spcAft>
              <a:buSzPts val="4000"/>
            </a:pPr>
            <a:r>
              <a:rPr lang="en-US" b="1" dirty="0">
                <a:solidFill>
                  <a:srgbClr val="000000"/>
                </a:solidFill>
              </a:rPr>
              <a:t>Systems approach.</a:t>
            </a:r>
          </a:p>
          <a:p>
            <a:pPr marL="571500" indent="-571500" algn="l">
              <a:spcBef>
                <a:spcPts val="600"/>
              </a:spcBef>
              <a:buSzPts val="4000"/>
              <a:buFont typeface="Arial"/>
              <a:buChar char="•"/>
            </a:pPr>
            <a:r>
              <a:rPr lang="en-US" dirty="0">
                <a:solidFill>
                  <a:srgbClr val="000000"/>
                </a:solidFill>
              </a:rPr>
              <a:t>Monitoring emerging change, unexpected change, expecting and mitigating pushback.</a:t>
            </a:r>
          </a:p>
        </p:txBody>
      </p:sp>
    </p:spTree>
    <p:extLst>
      <p:ext uri="{BB962C8B-B14F-4D97-AF65-F5344CB8AC3E}">
        <p14:creationId xmlns:p14="http://schemas.microsoft.com/office/powerpoint/2010/main" val="3202714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09457"/>
        </a:solidFill>
        <a:effectLst/>
      </p:bgPr>
    </p:bg>
    <p:spTree>
      <p:nvGrpSpPr>
        <p:cNvPr id="1" name="Shape 1257"/>
        <p:cNvGrpSpPr/>
        <p:nvPr/>
      </p:nvGrpSpPr>
      <p:grpSpPr>
        <a:xfrm>
          <a:off x="0" y="0"/>
          <a:ext cx="0" cy="0"/>
          <a:chOff x="0" y="0"/>
          <a:chExt cx="0" cy="0"/>
        </a:xfrm>
      </p:grpSpPr>
      <p:sp>
        <p:nvSpPr>
          <p:cNvPr id="9" name="Google Shape;828;p5">
            <a:extLst>
              <a:ext uri="{FF2B5EF4-FFF2-40B4-BE49-F238E27FC236}">
                <a16:creationId xmlns:a16="http://schemas.microsoft.com/office/drawing/2014/main" id="{946EB479-E403-F74E-82A4-F5E8166AAE76}"/>
              </a:ext>
            </a:extLst>
          </p:cNvPr>
          <p:cNvSpPr txBox="1">
            <a:spLocks noGrp="1"/>
          </p:cNvSpPr>
          <p:nvPr>
            <p:ph type="title"/>
          </p:nvPr>
        </p:nvSpPr>
        <p:spPr>
          <a:xfrm>
            <a:off x="1194408" y="5502483"/>
            <a:ext cx="21995184" cy="2176836"/>
          </a:xfrm>
          <a:prstGeom prst="rect">
            <a:avLst/>
          </a:prstGeom>
          <a:noFill/>
          <a:ln>
            <a:noFill/>
          </a:ln>
        </p:spPr>
        <p:txBody>
          <a:bodyPr spcFirstLastPara="1" wrap="square" lIns="91426" tIns="45700" rIns="91426" bIns="45700" anchor="t" anchorCtr="0">
            <a:noAutofit/>
          </a:bodyPr>
          <a:lstStyle/>
          <a:p>
            <a:pPr>
              <a:lnSpc>
                <a:spcPct val="90000"/>
              </a:lnSpc>
            </a:pPr>
            <a:r>
              <a:rPr lang="en-US" sz="11500" b="1" dirty="0"/>
              <a:t>Developing and Using Program Theories of Change </a:t>
            </a:r>
          </a:p>
        </p:txBody>
      </p:sp>
      <p:sp>
        <p:nvSpPr>
          <p:cNvPr id="1259" name="Google Shape;1259;p53"/>
          <p:cNvSpPr txBox="1">
            <a:spLocks noGrp="1"/>
          </p:cNvSpPr>
          <p:nvPr>
            <p:ph type="body" idx="1"/>
          </p:nvPr>
        </p:nvSpPr>
        <p:spPr>
          <a:xfrm>
            <a:off x="3883694" y="9295019"/>
            <a:ext cx="16616616" cy="931864"/>
          </a:xfrm>
          <a:prstGeom prst="rect">
            <a:avLst/>
          </a:prstGeom>
          <a:noFill/>
          <a:ln>
            <a:noFill/>
          </a:ln>
        </p:spPr>
        <p:txBody>
          <a:bodyPr spcFirstLastPara="1" wrap="square" lIns="91426" tIns="45700" rIns="91426" bIns="45700" anchor="t" anchorCtr="0">
            <a:noAutofit/>
          </a:bodyPr>
          <a:lstStyle/>
          <a:p>
            <a:pPr marL="0" indent="0">
              <a:buSzPts val="4500"/>
            </a:pPr>
            <a:r>
              <a:rPr lang="en-US" sz="4500" dirty="0"/>
              <a:t> Program-Specific Theory of How Norms Influence Behavior Change</a:t>
            </a:r>
            <a:endParaRPr dirty="0"/>
          </a:p>
        </p:txBody>
      </p:sp>
      <p:sp>
        <p:nvSpPr>
          <p:cNvPr id="10" name="Google Shape;829;p5">
            <a:extLst>
              <a:ext uri="{FF2B5EF4-FFF2-40B4-BE49-F238E27FC236}">
                <a16:creationId xmlns:a16="http://schemas.microsoft.com/office/drawing/2014/main" id="{5782BB5D-03DB-FF43-99EF-2E34A158FC95}"/>
              </a:ext>
            </a:extLst>
          </p:cNvPr>
          <p:cNvSpPr txBox="1">
            <a:spLocks/>
          </p:cNvSpPr>
          <p:nvPr/>
        </p:nvSpPr>
        <p:spPr>
          <a:xfrm>
            <a:off x="3883694" y="3657603"/>
            <a:ext cx="16616616" cy="859398"/>
          </a:xfrm>
          <a:prstGeom prst="rect">
            <a:avLst/>
          </a:prstGeom>
          <a:noFill/>
          <a:ln>
            <a:noFill/>
          </a:ln>
        </p:spPr>
        <p:txBody>
          <a:bodyPr spcFirstLastPara="1" wrap="square" lIns="91426" tIns="45700" rIns="91426" bIns="45700" anchor="t" anchorCtr="0">
            <a:noAutofit/>
          </a:bodyPr>
          <a:lstStyle>
            <a:defPPr marR="0" lvl="0" algn="l" rtl="0">
              <a:lnSpc>
                <a:spcPct val="100000"/>
              </a:lnSpc>
              <a:spcBef>
                <a:spcPts val="0"/>
              </a:spcBef>
              <a:spcAft>
                <a:spcPts val="0"/>
              </a:spcAft>
            </a:defPPr>
            <a:lvl1pPr marL="457200" marR="0" lvl="0" indent="-228600" algn="ctr" rtl="0">
              <a:lnSpc>
                <a:spcPct val="100000"/>
              </a:lnSpc>
              <a:spcBef>
                <a:spcPts val="0"/>
              </a:spcBef>
              <a:spcAft>
                <a:spcPts val="0"/>
              </a:spcAft>
              <a:buClr>
                <a:srgbClr val="FFFEFF"/>
              </a:buClr>
              <a:buSzPts val="2400"/>
              <a:buFont typeface="Gill Sans"/>
              <a:buNone/>
              <a:defRPr sz="2400" b="0" i="0" u="none" strike="noStrike" cap="none">
                <a:solidFill>
                  <a:srgbClr val="FFFEFF"/>
                </a:solidFill>
                <a:latin typeface="Gill Sans"/>
                <a:ea typeface="Gill Sans"/>
                <a:cs typeface="Gill Sans"/>
                <a:sym typeface="Gill Sans"/>
              </a:defRPr>
            </a:lvl1pPr>
            <a:lvl2pPr marL="914400" marR="0" lvl="1"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2pPr>
            <a:lvl3pPr marL="1371600" marR="0" lvl="2"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3pPr>
            <a:lvl4pPr marL="1828800" marR="0" lvl="3"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4pPr>
            <a:lvl5pPr marL="2286000" marR="0" lvl="4" indent="-228600" algn="just" rtl="0">
              <a:lnSpc>
                <a:spcPct val="100000"/>
              </a:lnSpc>
              <a:spcBef>
                <a:spcPts val="0"/>
              </a:spcBef>
              <a:spcAft>
                <a:spcPts val="0"/>
              </a:spcAft>
              <a:buClr>
                <a:srgbClr val="515257"/>
              </a:buClr>
              <a:buSzPts val="3600"/>
              <a:buFont typeface="Gill Sans"/>
              <a:buNone/>
              <a:defRPr sz="3600" b="0" i="0" u="none" strike="noStrike" cap="none">
                <a:solidFill>
                  <a:srgbClr val="515257"/>
                </a:solidFill>
                <a:latin typeface="Gill Sans"/>
                <a:ea typeface="Gill Sans"/>
                <a:cs typeface="Gill Sans"/>
                <a:sym typeface="Gill Sans"/>
              </a:defRPr>
            </a:lvl5pPr>
            <a:lvl6pPr marL="2743200" marR="0" lvl="5"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6pPr>
            <a:lvl7pPr marL="3200400" marR="0" lvl="6"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7pPr>
            <a:lvl8pPr marL="3657600" marR="0" lvl="7"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8pPr>
            <a:lvl9pPr marL="4114800" marR="0" lvl="8" indent="-228600" algn="just" rtl="0">
              <a:lnSpc>
                <a:spcPct val="100000"/>
              </a:lnSpc>
              <a:spcBef>
                <a:spcPts val="0"/>
              </a:spcBef>
              <a:spcAft>
                <a:spcPts val="0"/>
              </a:spcAft>
              <a:buClr>
                <a:srgbClr val="A6A7AC"/>
              </a:buClr>
              <a:buSzPts val="2300"/>
              <a:buFont typeface="PT Sans"/>
              <a:buNone/>
              <a:defRPr sz="2300" b="0" i="0" u="none" strike="noStrike" cap="none">
                <a:solidFill>
                  <a:srgbClr val="A6A7AC"/>
                </a:solidFill>
                <a:latin typeface="PT Sans"/>
                <a:ea typeface="PT Sans"/>
                <a:cs typeface="PT Sans"/>
                <a:sym typeface="PT Sans"/>
              </a:defRPr>
            </a:lvl9pPr>
          </a:lstStyle>
          <a:p>
            <a:pPr marL="0" indent="0">
              <a:buSzPts val="3600"/>
            </a:pPr>
            <a:r>
              <a:rPr lang="en-US" sz="4000" dirty="0">
                <a:latin typeface="Gill Sans MT" panose="020B0502020104020203" pitchFamily="34" charset="77"/>
              </a:rPr>
              <a:t>SECTION 5</a:t>
            </a:r>
            <a:endParaRPr lang="en-US" sz="2800" dirty="0">
              <a:latin typeface="Gill Sans MT" panose="020B0502020104020203" pitchFamily="34" charset="77"/>
            </a:endParaRPr>
          </a:p>
        </p:txBody>
      </p:sp>
      <p:cxnSp>
        <p:nvCxnSpPr>
          <p:cNvPr id="11" name="Straight Connector 10">
            <a:extLst>
              <a:ext uri="{FF2B5EF4-FFF2-40B4-BE49-F238E27FC236}">
                <a16:creationId xmlns:a16="http://schemas.microsoft.com/office/drawing/2014/main" id="{A34C04A5-0098-7049-AB13-304B0A1CE4BC}"/>
              </a:ext>
            </a:extLst>
          </p:cNvPr>
          <p:cNvCxnSpPr>
            <a:cxnSpLocks/>
          </p:cNvCxnSpPr>
          <p:nvPr/>
        </p:nvCxnSpPr>
        <p:spPr>
          <a:xfrm>
            <a:off x="9636348" y="4724400"/>
            <a:ext cx="5111308" cy="0"/>
          </a:xfrm>
          <a:prstGeom prst="line">
            <a:avLst/>
          </a:prstGeom>
          <a:ln w="38100">
            <a:solidFill>
              <a:srgbClr val="FFFFFF"/>
            </a:solidFill>
          </a:ln>
        </p:spPr>
        <p:style>
          <a:lnRef idx="1">
            <a:schemeClr val="accent1"/>
          </a:lnRef>
          <a:fillRef idx="0">
            <a:schemeClr val="accent1"/>
          </a:fillRef>
          <a:effectRef idx="0">
            <a:schemeClr val="accent1"/>
          </a:effectRef>
          <a:fontRef idx="minor">
            <a:schemeClr val="tx1"/>
          </a:fontRef>
        </p:style>
      </p:cxn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259">
                                            <p:txEl>
                                              <p:pRg st="0" end="0"/>
                                            </p:txEl>
                                          </p:spTgt>
                                        </p:tgtEl>
                                        <p:attrNameLst>
                                          <p:attrName>style.visibility</p:attrName>
                                        </p:attrNameLst>
                                      </p:cBhvr>
                                      <p:to>
                                        <p:strVal val="visible"/>
                                      </p:to>
                                    </p:set>
                                    <p:animEffect transition="in" filter="wipe(down)">
                                      <p:cBhvr>
                                        <p:cTn id="10" dur="500"/>
                                        <p:tgtEl>
                                          <p:spTgt spid="1259">
                                            <p:txEl>
                                              <p:pRg st="0" end="0"/>
                                            </p:txEl>
                                          </p:spTgt>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down)">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59" grpId="0" build="p"/>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dirty="0"/>
              <a:t> </a:t>
            </a:r>
          </a:p>
        </p:txBody>
      </p:sp>
      <p:sp>
        <p:nvSpPr>
          <p:cNvPr id="4" name="TextBox 3"/>
          <p:cNvSpPr txBox="1"/>
          <p:nvPr/>
        </p:nvSpPr>
        <p:spPr>
          <a:xfrm>
            <a:off x="1679409" y="927067"/>
            <a:ext cx="21025186" cy="2108269"/>
          </a:xfrm>
          <a:prstGeom prst="rect">
            <a:avLst/>
          </a:prstGeom>
          <a:noFill/>
          <a:ln w="3175"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r>
              <a:rPr lang="en-US" sz="6600" b="1" dirty="0">
                <a:solidFill>
                  <a:srgbClr val="393941"/>
                </a:solidFill>
                <a:latin typeface="Gill Sans MT" panose="020B0502020104020203"/>
                <a:sym typeface="Montserrat-SemiBold"/>
              </a:rPr>
              <a:t>How Is a Theory of Change Different From a Logical Framework and a Conceptual Framework?</a:t>
            </a:r>
            <a:endParaRPr lang="en-US" sz="2800" b="1" dirty="0">
              <a:solidFill>
                <a:srgbClr val="A6A7AC"/>
              </a:solidFill>
              <a:latin typeface="PT Sans"/>
              <a:ea typeface="PT Sans"/>
              <a:cs typeface="PT Sans"/>
              <a:sym typeface="PT Sans"/>
            </a:endParaRPr>
          </a:p>
        </p:txBody>
      </p:sp>
      <p:cxnSp>
        <p:nvCxnSpPr>
          <p:cNvPr id="10" name="Straight Connector 9">
            <a:extLst>
              <a:ext uri="{FF2B5EF4-FFF2-40B4-BE49-F238E27FC236}">
                <a16:creationId xmlns:a16="http://schemas.microsoft.com/office/drawing/2014/main" id="{1229F814-A28E-804D-A6C2-63DFB29BD577}"/>
              </a:ext>
            </a:extLst>
          </p:cNvPr>
          <p:cNvCxnSpPr>
            <a:cxnSpLocks/>
          </p:cNvCxnSpPr>
          <p:nvPr/>
        </p:nvCxnSpPr>
        <p:spPr>
          <a:xfrm>
            <a:off x="9730614" y="3500851"/>
            <a:ext cx="5111308"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1246B7DB-C78D-9F41-B4D9-EB1390B90A2A}"/>
              </a:ext>
            </a:extLst>
          </p:cNvPr>
          <p:cNvGrpSpPr/>
          <p:nvPr/>
        </p:nvGrpSpPr>
        <p:grpSpPr>
          <a:xfrm>
            <a:off x="8599608" y="4239612"/>
            <a:ext cx="7326292" cy="9119173"/>
            <a:chOff x="8528854" y="4183867"/>
            <a:chExt cx="7326292" cy="9119173"/>
          </a:xfrm>
        </p:grpSpPr>
        <p:sp>
          <p:nvSpPr>
            <p:cNvPr id="7" name="Rounded Rectangle 6"/>
            <p:cNvSpPr/>
            <p:nvPr/>
          </p:nvSpPr>
          <p:spPr>
            <a:xfrm>
              <a:off x="8528854" y="4183867"/>
              <a:ext cx="7326292" cy="911917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825500" hangingPunct="0">
                <a:buClrTx/>
                <a:defRPr/>
              </a:pPr>
              <a:endParaRPr lang="en-US" sz="3600" dirty="0">
                <a:solidFill>
                  <a:srgbClr val="FFFFFF"/>
                </a:solidFill>
                <a:latin typeface="Gill Sans MT" panose="020B0502020104020203"/>
                <a:sym typeface="PT Sans"/>
              </a:endParaRPr>
            </a:p>
          </p:txBody>
        </p:sp>
        <p:sp>
          <p:nvSpPr>
            <p:cNvPr id="3" name="Rectangle 2">
              <a:extLst>
                <a:ext uri="{FF2B5EF4-FFF2-40B4-BE49-F238E27FC236}">
                  <a16:creationId xmlns:a16="http://schemas.microsoft.com/office/drawing/2014/main" id="{571DC474-5034-B940-83DF-74E6C82FCA8D}"/>
                </a:ext>
              </a:extLst>
            </p:cNvPr>
            <p:cNvSpPr/>
            <p:nvPr/>
          </p:nvSpPr>
          <p:spPr>
            <a:xfrm>
              <a:off x="9352269" y="6354969"/>
              <a:ext cx="5867998" cy="3724096"/>
            </a:xfrm>
            <a:prstGeom prst="rect">
              <a:avLst/>
            </a:prstGeom>
          </p:spPr>
          <p:txBody>
            <a:bodyPr wrap="square">
              <a:noAutofit/>
            </a:bodyPr>
            <a:lstStyle/>
            <a:p>
              <a:pPr algn="ctr" defTabSz="825500" hangingPunct="0">
                <a:buClrTx/>
                <a:defRPr/>
              </a:pPr>
              <a:r>
                <a:rPr lang="en-US" sz="3600" b="1" dirty="0">
                  <a:solidFill>
                    <a:srgbClr val="FFFFFF"/>
                  </a:solidFill>
                  <a:latin typeface="Gill Sans MT" panose="020B0502020104020203"/>
                  <a:ea typeface="+mn-ea"/>
                  <a:cs typeface="+mn-cs"/>
                  <a:sym typeface="PT Sans"/>
                </a:rPr>
                <a:t>LOGICAL FRAMEWORK </a:t>
              </a:r>
            </a:p>
            <a:p>
              <a:pPr algn="ctr" defTabSz="825500" hangingPunct="0">
                <a:buClrTx/>
                <a:defRPr/>
              </a:pPr>
              <a:r>
                <a:rPr lang="en-US" sz="4000" dirty="0">
                  <a:solidFill>
                    <a:srgbClr val="FFFFFF"/>
                  </a:solidFill>
                  <a:latin typeface="Gill Sans MT" panose="020B0502020104020203"/>
                  <a:ea typeface="+mn-ea"/>
                  <a:cs typeface="+mn-cs"/>
                  <a:sym typeface="PT Sans"/>
                </a:rPr>
                <a:t>delineate a linear map of objectives, goals, and project activities that contribute to the achievement of those goals. </a:t>
              </a:r>
            </a:p>
          </p:txBody>
        </p:sp>
        <p:pic>
          <p:nvPicPr>
            <p:cNvPr id="12" name="Picture 11">
              <a:extLst>
                <a:ext uri="{FF2B5EF4-FFF2-40B4-BE49-F238E27FC236}">
                  <a16:creationId xmlns:a16="http://schemas.microsoft.com/office/drawing/2014/main" id="{8E855629-FA99-BD48-B766-A283EBAC9370}"/>
                </a:ext>
              </a:extLst>
            </p:cNvPr>
            <p:cNvPicPr>
              <a:picLocks noChangeAspect="1"/>
            </p:cNvPicPr>
            <p:nvPr/>
          </p:nvPicPr>
          <p:blipFill>
            <a:blip r:embed="rId4"/>
            <a:stretch>
              <a:fillRect/>
            </a:stretch>
          </p:blipFill>
          <p:spPr>
            <a:xfrm>
              <a:off x="11631549" y="4737244"/>
              <a:ext cx="1309438" cy="1236692"/>
            </a:xfrm>
            <a:prstGeom prst="rect">
              <a:avLst/>
            </a:prstGeom>
          </p:spPr>
        </p:pic>
      </p:grpSp>
      <p:grpSp>
        <p:nvGrpSpPr>
          <p:cNvPr id="19" name="Group 18">
            <a:extLst>
              <a:ext uri="{FF2B5EF4-FFF2-40B4-BE49-F238E27FC236}">
                <a16:creationId xmlns:a16="http://schemas.microsoft.com/office/drawing/2014/main" id="{F57F3761-8BEF-0249-9D1F-A6525DCA58DF}"/>
              </a:ext>
            </a:extLst>
          </p:cNvPr>
          <p:cNvGrpSpPr/>
          <p:nvPr/>
        </p:nvGrpSpPr>
        <p:grpSpPr>
          <a:xfrm>
            <a:off x="16271127" y="4239612"/>
            <a:ext cx="7326292" cy="9119173"/>
            <a:chOff x="16271127" y="4273496"/>
            <a:chExt cx="7326292" cy="9119173"/>
          </a:xfrm>
        </p:grpSpPr>
        <p:sp>
          <p:nvSpPr>
            <p:cNvPr id="8" name="Rounded Rectangle 7"/>
            <p:cNvSpPr/>
            <p:nvPr/>
          </p:nvSpPr>
          <p:spPr>
            <a:xfrm>
              <a:off x="16271127" y="4273496"/>
              <a:ext cx="7326292" cy="9119173"/>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825500" hangingPunct="0">
                <a:buClrTx/>
                <a:defRPr/>
              </a:pPr>
              <a:endParaRPr lang="en-US" sz="3600" dirty="0">
                <a:solidFill>
                  <a:srgbClr val="FFFFFF"/>
                </a:solidFill>
                <a:latin typeface="Gill Sans MT" panose="020B0502020104020203"/>
                <a:sym typeface="PT Sans"/>
              </a:endParaRPr>
            </a:p>
          </p:txBody>
        </p:sp>
        <p:sp>
          <p:nvSpPr>
            <p:cNvPr id="9" name="Rectangle 8">
              <a:extLst>
                <a:ext uri="{FF2B5EF4-FFF2-40B4-BE49-F238E27FC236}">
                  <a16:creationId xmlns:a16="http://schemas.microsoft.com/office/drawing/2014/main" id="{A75AA767-106A-1A43-AC23-83D79F8BCC08}"/>
                </a:ext>
              </a:extLst>
            </p:cNvPr>
            <p:cNvSpPr/>
            <p:nvPr/>
          </p:nvSpPr>
          <p:spPr>
            <a:xfrm>
              <a:off x="16866259" y="6354969"/>
              <a:ext cx="6136027" cy="6740307"/>
            </a:xfrm>
            <a:prstGeom prst="rect">
              <a:avLst/>
            </a:prstGeom>
          </p:spPr>
          <p:txBody>
            <a:bodyPr wrap="square">
              <a:noAutofit/>
            </a:bodyPr>
            <a:lstStyle/>
            <a:p>
              <a:pPr algn="ctr" defTabSz="825500" hangingPunct="0">
                <a:buClrTx/>
                <a:defRPr/>
              </a:pPr>
              <a:r>
                <a:rPr lang="en-US" sz="3600" b="1" dirty="0">
                  <a:solidFill>
                    <a:srgbClr val="FFFFFF"/>
                  </a:solidFill>
                  <a:latin typeface="Gill Sans MT" panose="020B0502020104020203"/>
                  <a:ea typeface="+mn-ea"/>
                  <a:cs typeface="+mn-cs"/>
                  <a:sym typeface="PT Sans"/>
                </a:rPr>
                <a:t>CONCEPTUAL FRAMEWORKS </a:t>
              </a:r>
            </a:p>
            <a:p>
              <a:pPr algn="ctr" defTabSz="825500" hangingPunct="0">
                <a:buClrTx/>
                <a:defRPr/>
              </a:pPr>
              <a:r>
                <a:rPr lang="en-US" sz="4000" dirty="0">
                  <a:solidFill>
                    <a:srgbClr val="FFFFFF"/>
                  </a:solidFill>
                  <a:latin typeface="Gill Sans MT" panose="020B0502020104020203"/>
                  <a:ea typeface="+mn-ea"/>
                  <a:cs typeface="+mn-cs"/>
                  <a:sym typeface="PT Sans"/>
                </a:rPr>
                <a:t>illustrate established theoretical understandings of factors that influence behavior. They can be in a diagram or narrative and often take a wider view of the various factors that relate to outcomes than just one program. </a:t>
              </a:r>
            </a:p>
          </p:txBody>
        </p:sp>
        <p:pic>
          <p:nvPicPr>
            <p:cNvPr id="15" name="Picture 14">
              <a:extLst>
                <a:ext uri="{FF2B5EF4-FFF2-40B4-BE49-F238E27FC236}">
                  <a16:creationId xmlns:a16="http://schemas.microsoft.com/office/drawing/2014/main" id="{A20162F5-50AD-8146-BFBB-23AE45112BAE}"/>
                </a:ext>
              </a:extLst>
            </p:cNvPr>
            <p:cNvPicPr>
              <a:picLocks noChangeAspect="1"/>
            </p:cNvPicPr>
            <p:nvPr/>
          </p:nvPicPr>
          <p:blipFill>
            <a:blip r:embed="rId5"/>
            <a:stretch>
              <a:fillRect/>
            </a:stretch>
          </p:blipFill>
          <p:spPr>
            <a:xfrm>
              <a:off x="19138502" y="4553605"/>
              <a:ext cx="1591542" cy="1591542"/>
            </a:xfrm>
            <a:prstGeom prst="rect">
              <a:avLst/>
            </a:prstGeom>
          </p:spPr>
        </p:pic>
      </p:grpSp>
      <p:grpSp>
        <p:nvGrpSpPr>
          <p:cNvPr id="18" name="Group 17">
            <a:extLst>
              <a:ext uri="{FF2B5EF4-FFF2-40B4-BE49-F238E27FC236}">
                <a16:creationId xmlns:a16="http://schemas.microsoft.com/office/drawing/2014/main" id="{701CF732-A63F-7542-9C39-AEC0A3E328D7}"/>
              </a:ext>
            </a:extLst>
          </p:cNvPr>
          <p:cNvGrpSpPr/>
          <p:nvPr/>
        </p:nvGrpSpPr>
        <p:grpSpPr>
          <a:xfrm>
            <a:off x="935793" y="4239612"/>
            <a:ext cx="7318588" cy="9119173"/>
            <a:chOff x="935793" y="4295356"/>
            <a:chExt cx="7318588" cy="9119173"/>
          </a:xfrm>
        </p:grpSpPr>
        <p:sp>
          <p:nvSpPr>
            <p:cNvPr id="6" name="Rounded Rectangle 5"/>
            <p:cNvSpPr/>
            <p:nvPr/>
          </p:nvSpPr>
          <p:spPr>
            <a:xfrm>
              <a:off x="935793" y="4295356"/>
              <a:ext cx="7318588" cy="911917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825500" hangingPunct="0">
                <a:buClrTx/>
                <a:defRPr/>
              </a:pPr>
              <a:endParaRPr lang="en-US" sz="3600" dirty="0">
                <a:solidFill>
                  <a:srgbClr val="FFFFFF"/>
                </a:solidFill>
                <a:latin typeface="Gill Sans MT" panose="020B0502020104020203"/>
                <a:sym typeface="PT Sans"/>
              </a:endParaRPr>
            </a:p>
          </p:txBody>
        </p:sp>
        <p:sp>
          <p:nvSpPr>
            <p:cNvPr id="5" name="Rectangle 4">
              <a:extLst>
                <a:ext uri="{FF2B5EF4-FFF2-40B4-BE49-F238E27FC236}">
                  <a16:creationId xmlns:a16="http://schemas.microsoft.com/office/drawing/2014/main" id="{A1D5E1E4-B1F2-064F-9E9A-F2BB75EE7993}"/>
                </a:ext>
              </a:extLst>
            </p:cNvPr>
            <p:cNvSpPr/>
            <p:nvPr/>
          </p:nvSpPr>
          <p:spPr>
            <a:xfrm>
              <a:off x="1380803" y="6354969"/>
              <a:ext cx="6390699" cy="5632311"/>
            </a:xfrm>
            <a:prstGeom prst="rect">
              <a:avLst/>
            </a:prstGeom>
          </p:spPr>
          <p:txBody>
            <a:bodyPr wrap="square">
              <a:noAutofit/>
            </a:bodyPr>
            <a:lstStyle/>
            <a:p>
              <a:pPr algn="ctr" defTabSz="825500" hangingPunct="0">
                <a:buClrTx/>
                <a:defRPr/>
              </a:pPr>
              <a:r>
                <a:rPr lang="en-US" sz="3600" b="1" dirty="0">
                  <a:solidFill>
                    <a:srgbClr val="FFFFFF"/>
                  </a:solidFill>
                  <a:latin typeface="Gill Sans MT" panose="020B0502020104020203"/>
                  <a:ea typeface="+mn-ea"/>
                  <a:cs typeface="+mn-cs"/>
                  <a:sym typeface="PT Sans"/>
                </a:rPr>
                <a:t>THEORIES OF CHANGE </a:t>
              </a:r>
            </a:p>
            <a:p>
              <a:pPr algn="ctr" defTabSz="825500" hangingPunct="0">
                <a:buClrTx/>
                <a:defRPr/>
              </a:pPr>
              <a:r>
                <a:rPr lang="en-US" sz="4000" dirty="0">
                  <a:solidFill>
                    <a:srgbClr val="FFFFFF"/>
                  </a:solidFill>
                  <a:latin typeface="Gill Sans MT" panose="020B0502020104020203"/>
                  <a:ea typeface="+mn-ea"/>
                  <a:cs typeface="+mn-cs"/>
                  <a:sym typeface="PT Sans"/>
                </a:rPr>
                <a:t>(TOCs) are more flexible and a complete picture of the program. They capture the complicated and real-world nature of programs. They define how program elements act independently and together to achieve change. </a:t>
              </a:r>
            </a:p>
          </p:txBody>
        </p:sp>
        <p:pic>
          <p:nvPicPr>
            <p:cNvPr id="16" name="Picture 15">
              <a:extLst>
                <a:ext uri="{FF2B5EF4-FFF2-40B4-BE49-F238E27FC236}">
                  <a16:creationId xmlns:a16="http://schemas.microsoft.com/office/drawing/2014/main" id="{56F5B080-11F1-C247-8CED-C0641B9D00D2}"/>
                </a:ext>
              </a:extLst>
            </p:cNvPr>
            <p:cNvPicPr>
              <a:picLocks noChangeAspect="1"/>
            </p:cNvPicPr>
            <p:nvPr/>
          </p:nvPicPr>
          <p:blipFill>
            <a:blip r:embed="rId6"/>
            <a:stretch>
              <a:fillRect/>
            </a:stretch>
          </p:blipFill>
          <p:spPr>
            <a:xfrm>
              <a:off x="3896035" y="4843543"/>
              <a:ext cx="1398104" cy="1081008"/>
            </a:xfrm>
            <a:prstGeom prst="rect">
              <a:avLst/>
            </a:prstGeom>
          </p:spPr>
        </p:pic>
      </p:grpSp>
    </p:spTree>
    <p:custDataLst>
      <p:tags r:id="rId1"/>
    </p:custDataLst>
    <p:extLst>
      <p:ext uri="{BB962C8B-B14F-4D97-AF65-F5344CB8AC3E}">
        <p14:creationId xmlns:p14="http://schemas.microsoft.com/office/powerpoint/2010/main" val="191028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418"/>
        <p:cNvGrpSpPr/>
        <p:nvPr/>
      </p:nvGrpSpPr>
      <p:grpSpPr>
        <a:xfrm>
          <a:off x="0" y="0"/>
          <a:ext cx="0" cy="0"/>
          <a:chOff x="0" y="0"/>
          <a:chExt cx="0" cy="0"/>
        </a:xfrm>
      </p:grpSpPr>
      <p:sp>
        <p:nvSpPr>
          <p:cNvPr id="1420" name="Google Shape;1420;p57"/>
          <p:cNvSpPr txBox="1">
            <a:spLocks noGrp="1"/>
          </p:cNvSpPr>
          <p:nvPr>
            <p:ph type="body" idx="2"/>
          </p:nvPr>
        </p:nvSpPr>
        <p:spPr>
          <a:prstGeom prst="rect">
            <a:avLst/>
          </a:prstGeom>
          <a:noFill/>
          <a:ln>
            <a:noFill/>
          </a:ln>
        </p:spPr>
        <p:txBody>
          <a:bodyPr spcFirstLastPara="1" wrap="square" lIns="91426" tIns="45700" rIns="91426" bIns="45700" anchor="t" anchorCtr="0">
            <a:noAutofit/>
          </a:bodyPr>
          <a:lstStyle/>
          <a:p>
            <a:r>
              <a:rPr lang="en-US" b="1" dirty="0">
                <a:solidFill>
                  <a:srgbClr val="000000"/>
                </a:solidFill>
              </a:rPr>
              <a:t>Value of Explicit Norms Change Theory Within Programs</a:t>
            </a:r>
            <a:endParaRPr b="1" dirty="0">
              <a:solidFill>
                <a:srgbClr val="000000"/>
              </a:solidFill>
            </a:endParaRPr>
          </a:p>
        </p:txBody>
      </p:sp>
      <p:sp>
        <p:nvSpPr>
          <p:cNvPr id="1421" name="Google Shape;1421;p57"/>
          <p:cNvSpPr txBox="1">
            <a:spLocks noGrp="1"/>
          </p:cNvSpPr>
          <p:nvPr>
            <p:ph type="body" idx="3"/>
          </p:nvPr>
        </p:nvSpPr>
        <p:spPr>
          <a:prstGeom prst="rect">
            <a:avLst/>
          </a:prstGeom>
          <a:noFill/>
          <a:ln>
            <a:noFill/>
          </a:ln>
        </p:spPr>
        <p:txBody>
          <a:bodyPr spcFirstLastPara="1" wrap="square" lIns="91426" tIns="45700" rIns="91426" bIns="45700" anchor="t" anchorCtr="0">
            <a:noAutofit/>
          </a:bodyPr>
          <a:lstStyle/>
          <a:p>
            <a:pPr marL="0" indent="0">
              <a:spcAft>
                <a:spcPts val="600"/>
              </a:spcAft>
              <a:buNone/>
            </a:pPr>
            <a:r>
              <a:rPr lang="en-US" b="1" dirty="0">
                <a:solidFill>
                  <a:srgbClr val="000000"/>
                </a:solidFill>
              </a:rPr>
              <a:t>Research-informed theory is important. </a:t>
            </a:r>
            <a:endParaRPr b="1" dirty="0">
              <a:solidFill>
                <a:srgbClr val="000000"/>
              </a:solidFill>
            </a:endParaRPr>
          </a:p>
          <a:p>
            <a:pPr marL="571500" indent="-571500">
              <a:spcBef>
                <a:spcPts val="1200"/>
              </a:spcBef>
              <a:spcAft>
                <a:spcPts val="600"/>
              </a:spcAft>
              <a:buFont typeface="Arial" panose="020B0604020202020204" pitchFamily="34" charset="0"/>
              <a:buChar char="•"/>
            </a:pPr>
            <a:r>
              <a:rPr lang="en-US" dirty="0">
                <a:solidFill>
                  <a:srgbClr val="000000"/>
                </a:solidFill>
              </a:rPr>
              <a:t>A check on important factors to consider in norms-focused SBC project design.</a:t>
            </a:r>
            <a:endParaRPr dirty="0">
              <a:solidFill>
                <a:srgbClr val="000000"/>
              </a:solidFill>
            </a:endParaRPr>
          </a:p>
          <a:p>
            <a:pPr marL="571500" indent="-571500">
              <a:spcBef>
                <a:spcPts val="1200"/>
              </a:spcBef>
              <a:buFont typeface="Arial" panose="020B0604020202020204" pitchFamily="34" charset="0"/>
              <a:buChar char="•"/>
            </a:pPr>
            <a:r>
              <a:rPr lang="en-US" dirty="0">
                <a:solidFill>
                  <a:srgbClr val="000000"/>
                </a:solidFill>
              </a:rPr>
              <a:t>Yet some high-level concepts may not be easy or even possible to operationalize in practice.</a:t>
            </a:r>
            <a:endParaRPr dirty="0">
              <a:solidFill>
                <a:srgbClr val="000000"/>
              </a:solidFill>
            </a:endParaRPr>
          </a:p>
          <a:p>
            <a:pPr marL="0" indent="0">
              <a:spcBef>
                <a:spcPts val="1800"/>
              </a:spcBef>
              <a:spcAft>
                <a:spcPts val="600"/>
              </a:spcAft>
              <a:buNone/>
            </a:pPr>
            <a:r>
              <a:rPr lang="en-US" b="1" dirty="0">
                <a:solidFill>
                  <a:srgbClr val="000000"/>
                </a:solidFill>
              </a:rPr>
              <a:t>Program-informed theory provides a counterpoint.</a:t>
            </a:r>
            <a:endParaRPr b="1" dirty="0">
              <a:solidFill>
                <a:srgbClr val="000000"/>
              </a:solidFill>
            </a:endParaRPr>
          </a:p>
          <a:p>
            <a:pPr marL="571500" indent="-571500">
              <a:spcBef>
                <a:spcPts val="1800"/>
              </a:spcBef>
              <a:spcAft>
                <a:spcPts val="600"/>
              </a:spcAft>
              <a:buFont typeface="Arial" panose="020B0604020202020204" pitchFamily="34" charset="0"/>
              <a:buChar char="•"/>
            </a:pPr>
            <a:r>
              <a:rPr lang="en-US" dirty="0">
                <a:solidFill>
                  <a:srgbClr val="000000"/>
                </a:solidFill>
              </a:rPr>
              <a:t>Program change theory is based on real-life implementation experience and related program studies.</a:t>
            </a:r>
            <a:endParaRPr dirty="0">
              <a:solidFill>
                <a:srgbClr val="000000"/>
              </a:solidFill>
            </a:endParaRPr>
          </a:p>
          <a:p>
            <a:pPr marL="571500" indent="-571500">
              <a:spcBef>
                <a:spcPts val="1200"/>
              </a:spcBef>
              <a:buFont typeface="Arial" panose="020B0604020202020204" pitchFamily="34" charset="0"/>
              <a:buChar char="•"/>
            </a:pPr>
            <a:r>
              <a:rPr lang="en-US" dirty="0">
                <a:solidFill>
                  <a:srgbClr val="000000"/>
                </a:solidFill>
              </a:rPr>
              <a:t>When done as a participatory TOC development exercise, implementers and other stakeholders can articulate and see how norms shifting occurs.</a:t>
            </a:r>
            <a:endParaRPr dirty="0">
              <a:solidFill>
                <a:srgbClr val="000000"/>
              </a:solidFill>
            </a:endParaRPr>
          </a:p>
        </p:txBody>
      </p:sp>
      <p:sp>
        <p:nvSpPr>
          <p:cNvPr id="1419" name="Google Shape;1419;p57"/>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lgn="l">
              <a:buClr>
                <a:srgbClr val="7A7C83"/>
              </a:buClr>
              <a:buSzPts val="3600"/>
            </a:pPr>
            <a:r>
              <a:rPr lang="en-US" sz="3600" dirty="0">
                <a:solidFill>
                  <a:srgbClr val="000000"/>
                </a:solidFill>
              </a:rPr>
              <a:t>PROGRAM THEORIES OF CHANGE</a:t>
            </a:r>
            <a:endParaRPr dirty="0">
              <a:solidFill>
                <a:srgbClr val="000000"/>
              </a:solidFill>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grpSp>
        <p:nvGrpSpPr>
          <p:cNvPr id="1273" name="Google Shape;1273;p55"/>
          <p:cNvGrpSpPr/>
          <p:nvPr/>
        </p:nvGrpSpPr>
        <p:grpSpPr>
          <a:xfrm>
            <a:off x="3860213" y="4911696"/>
            <a:ext cx="16866187" cy="8404446"/>
            <a:chOff x="3086100" y="2131145"/>
            <a:chExt cx="18630899" cy="9753593"/>
          </a:xfrm>
        </p:grpSpPr>
        <p:cxnSp>
          <p:nvCxnSpPr>
            <p:cNvPr id="1274" name="Google Shape;1274;p55"/>
            <p:cNvCxnSpPr/>
            <p:nvPr/>
          </p:nvCxnSpPr>
          <p:spPr>
            <a:xfrm rot="10800000">
              <a:off x="11991974" y="3999475"/>
              <a:ext cx="3995740" cy="2120782"/>
            </a:xfrm>
            <a:prstGeom prst="straightConnector1">
              <a:avLst/>
            </a:prstGeom>
            <a:noFill/>
            <a:ln w="9525" cap="flat" cmpd="sng">
              <a:solidFill>
                <a:srgbClr val="1A9253"/>
              </a:solidFill>
              <a:prstDash val="solid"/>
              <a:round/>
              <a:headEnd type="none" w="sm" len="sm"/>
              <a:tailEnd type="triangle" w="med" len="med"/>
            </a:ln>
          </p:spPr>
        </p:cxnSp>
        <p:cxnSp>
          <p:nvCxnSpPr>
            <p:cNvPr id="1275" name="Google Shape;1275;p55"/>
            <p:cNvCxnSpPr/>
            <p:nvPr/>
          </p:nvCxnSpPr>
          <p:spPr>
            <a:xfrm rot="10800000">
              <a:off x="11753851" y="4055599"/>
              <a:ext cx="1438274" cy="2680982"/>
            </a:xfrm>
            <a:prstGeom prst="straightConnector1">
              <a:avLst/>
            </a:prstGeom>
            <a:noFill/>
            <a:ln w="9525" cap="flat" cmpd="sng">
              <a:solidFill>
                <a:srgbClr val="1A9253"/>
              </a:solidFill>
              <a:prstDash val="solid"/>
              <a:round/>
              <a:headEnd type="none" w="sm" len="sm"/>
              <a:tailEnd type="triangle" w="med" len="med"/>
            </a:ln>
          </p:spPr>
        </p:cxnSp>
        <p:cxnSp>
          <p:nvCxnSpPr>
            <p:cNvPr id="1276" name="Google Shape;1276;p55"/>
            <p:cNvCxnSpPr/>
            <p:nvPr/>
          </p:nvCxnSpPr>
          <p:spPr>
            <a:xfrm rot="10800000" flipH="1">
              <a:off x="3090862" y="3906799"/>
              <a:ext cx="942976" cy="3464494"/>
            </a:xfrm>
            <a:prstGeom prst="straightConnector1">
              <a:avLst/>
            </a:prstGeom>
            <a:noFill/>
            <a:ln w="9525" cap="flat" cmpd="sng">
              <a:solidFill>
                <a:srgbClr val="1A9253"/>
              </a:solidFill>
              <a:prstDash val="solid"/>
              <a:round/>
              <a:headEnd type="none" w="sm" len="sm"/>
              <a:tailEnd type="triangle" w="med" len="med"/>
            </a:ln>
          </p:spPr>
        </p:cxnSp>
        <p:sp>
          <p:nvSpPr>
            <p:cNvPr id="1277" name="Google Shape;1277;p55"/>
            <p:cNvSpPr txBox="1"/>
            <p:nvPr/>
          </p:nvSpPr>
          <p:spPr>
            <a:xfrm>
              <a:off x="7722776" y="2131145"/>
              <a:ext cx="8648699" cy="464291"/>
            </a:xfrm>
            <a:prstGeom prst="rect">
              <a:avLst/>
            </a:prstGeom>
            <a:solidFill>
              <a:srgbClr val="E7E9A1"/>
            </a:solidFill>
            <a:ln w="9525" cap="flat" cmpd="sng">
              <a:solidFill>
                <a:srgbClr val="00B050"/>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2700"/>
              </a:pPr>
              <a:r>
                <a:rPr lang="en-US" sz="2000" dirty="0">
                  <a:solidFill>
                    <a:srgbClr val="525357"/>
                  </a:solidFill>
                  <a:latin typeface="PT Sans"/>
                  <a:ea typeface="PT Sans"/>
                  <a:cs typeface="PT Sans"/>
                  <a:sym typeface="PT Sans"/>
                </a:rPr>
                <a:t>Augmentation Utilization Services SR par les femmes</a:t>
              </a:r>
              <a:endParaRPr sz="1100" dirty="0">
                <a:latin typeface="Gill Sans MT" panose="020B0502020104020203" pitchFamily="34" charset="77"/>
              </a:endParaRPr>
            </a:p>
          </p:txBody>
        </p:sp>
        <p:sp>
          <p:nvSpPr>
            <p:cNvPr id="1278" name="Google Shape;1278;p55"/>
            <p:cNvSpPr txBox="1"/>
            <p:nvPr/>
          </p:nvSpPr>
          <p:spPr>
            <a:xfrm>
              <a:off x="4133851" y="3001149"/>
              <a:ext cx="14058898" cy="964348"/>
            </a:xfrm>
            <a:prstGeom prst="rect">
              <a:avLst/>
            </a:prstGeom>
            <a:noFill/>
            <a:ln w="9525" cap="flat" cmpd="sng">
              <a:solidFill>
                <a:schemeClr val="lt1"/>
              </a:solidFill>
              <a:prstDash val="solid"/>
              <a:round/>
              <a:headEnd type="none" w="sm" len="sm"/>
              <a:tailEnd type="none" w="sm" len="sm"/>
            </a:ln>
          </p:spPr>
          <p:txBody>
            <a:bodyPr spcFirstLastPara="1" wrap="square" lIns="91426" tIns="45700" rIns="91426" bIns="45700" anchor="t" anchorCtr="0">
              <a:spAutoFit/>
            </a:bodyPr>
            <a:lstStyle/>
            <a:p>
              <a:pPr>
                <a:buClr>
                  <a:srgbClr val="A6A7AC"/>
                </a:buClr>
                <a:buSzPts val="6000"/>
              </a:pPr>
              <a:endParaRPr sz="4800">
                <a:solidFill>
                  <a:srgbClr val="525357"/>
                </a:solidFill>
                <a:latin typeface="PT Sans"/>
                <a:ea typeface="PT Sans"/>
                <a:cs typeface="PT Sans"/>
                <a:sym typeface="PT Sans"/>
              </a:endParaRPr>
            </a:p>
          </p:txBody>
        </p:sp>
        <p:sp>
          <p:nvSpPr>
            <p:cNvPr id="1279" name="Google Shape;1279;p55"/>
            <p:cNvSpPr/>
            <p:nvPr/>
          </p:nvSpPr>
          <p:spPr>
            <a:xfrm>
              <a:off x="4419601" y="3142223"/>
              <a:ext cx="1162050" cy="857250"/>
            </a:xfrm>
            <a:prstGeom prst="ellipse">
              <a:avLst/>
            </a:prstGeom>
            <a:solidFill>
              <a:schemeClr val="accent4"/>
            </a:solidFill>
            <a:ln w="25400" cap="flat" cmpd="sng">
              <a:solidFill>
                <a:schemeClr val="accent4"/>
              </a:solidFill>
              <a:prstDash val="solid"/>
              <a:round/>
              <a:headEnd type="none" w="sm" len="sm"/>
              <a:tailEnd type="none" w="sm" len="sm"/>
            </a:ln>
          </p:spPr>
          <p:txBody>
            <a:bodyPr spcFirstLastPara="1" wrap="square" lIns="91426" tIns="45700" rIns="91426" bIns="45700" anchor="ctr" anchorCtr="0">
              <a:noAutofit/>
            </a:bodyPr>
            <a:lstStyle/>
            <a:p>
              <a:pPr>
                <a:buClr>
                  <a:srgbClr val="A6A7AC"/>
                </a:buClr>
                <a:buSzPts val="1800"/>
              </a:pPr>
              <a:endParaRPr>
                <a:solidFill>
                  <a:srgbClr val="525357"/>
                </a:solidFill>
                <a:latin typeface="PT Sans"/>
                <a:ea typeface="PT Sans"/>
                <a:cs typeface="PT Sans"/>
                <a:sym typeface="PT Sans"/>
              </a:endParaRPr>
            </a:p>
          </p:txBody>
        </p:sp>
        <p:sp>
          <p:nvSpPr>
            <p:cNvPr id="1280" name="Google Shape;1280;p55"/>
            <p:cNvSpPr txBox="1"/>
            <p:nvPr/>
          </p:nvSpPr>
          <p:spPr>
            <a:xfrm>
              <a:off x="4419600" y="3352798"/>
              <a:ext cx="781052" cy="370410"/>
            </a:xfrm>
            <a:prstGeom prst="rect">
              <a:avLst/>
            </a:prstGeom>
            <a:noFill/>
            <a:ln>
              <a:noFill/>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Env</a:t>
              </a:r>
              <a:endParaRPr>
                <a:solidFill>
                  <a:srgbClr val="525357"/>
                </a:solidFill>
                <a:latin typeface="PT Sans"/>
                <a:ea typeface="PT Sans"/>
                <a:cs typeface="PT Sans"/>
                <a:sym typeface="PT Sans"/>
              </a:endParaRPr>
            </a:p>
          </p:txBody>
        </p:sp>
        <p:cxnSp>
          <p:nvCxnSpPr>
            <p:cNvPr id="1281" name="Google Shape;1281;p55"/>
            <p:cNvCxnSpPr/>
            <p:nvPr/>
          </p:nvCxnSpPr>
          <p:spPr>
            <a:xfrm flipH="1">
              <a:off x="6034093" y="3086101"/>
              <a:ext cx="23814" cy="871318"/>
            </a:xfrm>
            <a:prstGeom prst="straightConnector1">
              <a:avLst/>
            </a:prstGeom>
            <a:noFill/>
            <a:ln w="9525" cap="flat" cmpd="sng">
              <a:solidFill>
                <a:srgbClr val="1A9253"/>
              </a:solidFill>
              <a:prstDash val="solid"/>
              <a:round/>
              <a:headEnd type="none" w="sm" len="sm"/>
              <a:tailEnd type="none" w="sm" len="sm"/>
            </a:ln>
          </p:spPr>
        </p:cxnSp>
        <p:sp>
          <p:nvSpPr>
            <p:cNvPr id="1282" name="Google Shape;1282;p55"/>
            <p:cNvSpPr txBox="1"/>
            <p:nvPr/>
          </p:nvSpPr>
          <p:spPr>
            <a:xfrm>
              <a:off x="6343653" y="3086099"/>
              <a:ext cx="4667248" cy="857193"/>
            </a:xfrm>
            <a:prstGeom prst="rect">
              <a:avLst/>
            </a:prstGeom>
            <a:noFill/>
            <a:ln>
              <a:noFill/>
            </a:ln>
          </p:spPr>
          <p:txBody>
            <a:bodyPr spcFirstLastPara="1" wrap="square" lIns="91426" tIns="45700" rIns="91426" bIns="45700" anchor="t" anchorCtr="0">
              <a:spAutoFit/>
            </a:bodyPr>
            <a:lstStyle/>
            <a:p>
              <a:pPr>
                <a:buClr>
                  <a:srgbClr val="525357"/>
                </a:buClr>
                <a:buSzPts val="1800"/>
              </a:pPr>
              <a:r>
                <a:rPr lang="en-US" dirty="0" err="1">
                  <a:solidFill>
                    <a:srgbClr val="525357"/>
                  </a:solidFill>
                  <a:latin typeface="PT Sans"/>
                  <a:ea typeface="PT Sans"/>
                  <a:cs typeface="PT Sans"/>
                  <a:sym typeface="PT Sans"/>
                </a:rPr>
                <a:t>Changement</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Environnement</a:t>
              </a:r>
              <a:r>
                <a:rPr lang="en-US" dirty="0">
                  <a:solidFill>
                    <a:srgbClr val="525357"/>
                  </a:solidFill>
                  <a:latin typeface="PT Sans"/>
                  <a:ea typeface="PT Sans"/>
                  <a:cs typeface="PT Sans"/>
                  <a:sym typeface="PT Sans"/>
                </a:rPr>
                <a:t> plus favorable a </a:t>
              </a:r>
              <a:r>
                <a:rPr lang="en-US" dirty="0" err="1">
                  <a:solidFill>
                    <a:srgbClr val="525357"/>
                  </a:solidFill>
                  <a:latin typeface="PT Sans"/>
                  <a:ea typeface="PT Sans"/>
                  <a:cs typeface="PT Sans"/>
                  <a:sym typeface="PT Sans"/>
                </a:rPr>
                <a:t>l’utilisation</a:t>
              </a:r>
              <a:r>
                <a:rPr lang="en-US" dirty="0">
                  <a:solidFill>
                    <a:srgbClr val="525357"/>
                  </a:solidFill>
                  <a:latin typeface="PT Sans"/>
                  <a:ea typeface="PT Sans"/>
                  <a:cs typeface="PT Sans"/>
                  <a:sym typeface="PT Sans"/>
                </a:rPr>
                <a:t> services SR (</a:t>
              </a:r>
              <a:r>
                <a:rPr lang="en-US" dirty="0" err="1">
                  <a:solidFill>
                    <a:srgbClr val="525357"/>
                  </a:solidFill>
                  <a:latin typeface="PT Sans"/>
                  <a:ea typeface="PT Sans"/>
                  <a:cs typeface="PT Sans"/>
                  <a:sym typeface="PT Sans"/>
                </a:rPr>
                <a:t>changements</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normatives</a:t>
              </a:r>
              <a:r>
                <a:rPr lang="en-US" dirty="0">
                  <a:solidFill>
                    <a:srgbClr val="525357"/>
                  </a:solidFill>
                  <a:latin typeface="PT Sans"/>
                  <a:ea typeface="PT Sans"/>
                  <a:cs typeface="PT Sans"/>
                  <a:sym typeface="PT Sans"/>
                </a:rPr>
                <a:t> – roles des hommes.)</a:t>
              </a:r>
              <a:endParaRPr sz="1100" dirty="0">
                <a:latin typeface="Gill Sans MT" panose="020B0502020104020203" pitchFamily="34" charset="77"/>
              </a:endParaRPr>
            </a:p>
          </p:txBody>
        </p:sp>
        <p:sp>
          <p:nvSpPr>
            <p:cNvPr id="1283" name="Google Shape;1283;p55"/>
            <p:cNvSpPr/>
            <p:nvPr/>
          </p:nvSpPr>
          <p:spPr>
            <a:xfrm>
              <a:off x="11620501" y="3201175"/>
              <a:ext cx="1733550" cy="857250"/>
            </a:xfrm>
            <a:prstGeom prst="ellipse">
              <a:avLst/>
            </a:prstGeom>
            <a:solidFill>
              <a:schemeClr val="accent4"/>
            </a:solidFill>
            <a:ln w="25400" cap="flat" cmpd="sng">
              <a:solidFill>
                <a:schemeClr val="accent4"/>
              </a:solidFill>
              <a:prstDash val="solid"/>
              <a:round/>
              <a:headEnd type="none" w="sm" len="sm"/>
              <a:tailEnd type="none" w="sm" len="sm"/>
            </a:ln>
          </p:spPr>
          <p:txBody>
            <a:bodyPr spcFirstLastPara="1" wrap="square" lIns="91426" tIns="45700" rIns="91426" bIns="45700" anchor="ctr" anchorCtr="0">
              <a:noAutofit/>
            </a:bodyPr>
            <a:lstStyle/>
            <a:p>
              <a:pPr>
                <a:buClr>
                  <a:srgbClr val="A6A7AC"/>
                </a:buClr>
                <a:buSzPts val="1800"/>
              </a:pPr>
              <a:endParaRPr>
                <a:solidFill>
                  <a:srgbClr val="525357"/>
                </a:solidFill>
                <a:latin typeface="PT Sans"/>
                <a:ea typeface="PT Sans"/>
                <a:cs typeface="PT Sans"/>
                <a:sym typeface="PT Sans"/>
              </a:endParaRPr>
            </a:p>
          </p:txBody>
        </p:sp>
        <p:sp>
          <p:nvSpPr>
            <p:cNvPr id="1284" name="Google Shape;1284;p55"/>
            <p:cNvSpPr txBox="1"/>
            <p:nvPr/>
          </p:nvSpPr>
          <p:spPr>
            <a:xfrm>
              <a:off x="11925299" y="3352801"/>
              <a:ext cx="1447801" cy="370410"/>
            </a:xfrm>
            <a:prstGeom prst="rect">
              <a:avLst/>
            </a:prstGeom>
            <a:noFill/>
            <a:ln>
              <a:noFill/>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Individu</a:t>
              </a:r>
              <a:endParaRPr>
                <a:solidFill>
                  <a:srgbClr val="525357"/>
                </a:solidFill>
                <a:latin typeface="PT Sans"/>
                <a:ea typeface="PT Sans"/>
                <a:cs typeface="PT Sans"/>
                <a:sym typeface="PT Sans"/>
              </a:endParaRPr>
            </a:p>
          </p:txBody>
        </p:sp>
        <p:sp>
          <p:nvSpPr>
            <p:cNvPr id="1285" name="Google Shape;1285;p55"/>
            <p:cNvSpPr txBox="1"/>
            <p:nvPr/>
          </p:nvSpPr>
          <p:spPr>
            <a:xfrm>
              <a:off x="13792202" y="3190875"/>
              <a:ext cx="4248150" cy="857193"/>
            </a:xfrm>
            <a:prstGeom prst="rect">
              <a:avLst/>
            </a:prstGeom>
            <a:noFill/>
            <a:ln>
              <a:noFill/>
            </a:ln>
          </p:spPr>
          <p:txBody>
            <a:bodyPr spcFirstLastPara="1" wrap="square" lIns="91426" tIns="45700" rIns="91426" bIns="45700" anchor="t" anchorCtr="0">
              <a:spAutoFit/>
            </a:bodyPr>
            <a:lstStyle/>
            <a:p>
              <a:pPr>
                <a:buClr>
                  <a:srgbClr val="525357"/>
                </a:buClr>
                <a:buSzPts val="1800"/>
              </a:pPr>
              <a:r>
                <a:rPr lang="en-US" dirty="0" err="1">
                  <a:solidFill>
                    <a:srgbClr val="525357"/>
                  </a:solidFill>
                  <a:latin typeface="PT Sans"/>
                  <a:ea typeface="PT Sans"/>
                  <a:cs typeface="PT Sans"/>
                  <a:sym typeface="PT Sans"/>
                </a:rPr>
                <a:t>Changements</a:t>
              </a:r>
              <a:r>
                <a:rPr lang="en-US" dirty="0">
                  <a:solidFill>
                    <a:srgbClr val="525357"/>
                  </a:solidFill>
                  <a:latin typeface="PT Sans"/>
                  <a:ea typeface="PT Sans"/>
                  <a:cs typeface="PT Sans"/>
                  <a:sym typeface="PT Sans"/>
                </a:rPr>
                <a:t> de </a:t>
              </a:r>
              <a:r>
                <a:rPr lang="en-US" dirty="0" err="1">
                  <a:solidFill>
                    <a:srgbClr val="525357"/>
                  </a:solidFill>
                  <a:latin typeface="PT Sans"/>
                  <a:ea typeface="PT Sans"/>
                  <a:cs typeface="PT Sans"/>
                  <a:sym typeface="PT Sans"/>
                </a:rPr>
                <a:t>Comportements</a:t>
              </a:r>
              <a:r>
                <a:rPr lang="en-US" dirty="0">
                  <a:solidFill>
                    <a:srgbClr val="525357"/>
                  </a:solidFill>
                  <a:latin typeface="PT Sans"/>
                  <a:ea typeface="PT Sans"/>
                  <a:cs typeface="PT Sans"/>
                  <a:sym typeface="PT Sans"/>
                </a:rPr>
                <a:t> et Attitudes H/F</a:t>
              </a:r>
              <a:endParaRPr sz="1100" dirty="0">
                <a:latin typeface="Gill Sans MT" panose="020B0502020104020203" pitchFamily="34" charset="77"/>
              </a:endParaRPr>
            </a:p>
            <a:p>
              <a:pPr>
                <a:buClr>
                  <a:srgbClr val="525357"/>
                </a:buClr>
                <a:buSzPts val="1800"/>
              </a:pPr>
              <a:r>
                <a:rPr lang="en-US" b="1"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Comportement</a:t>
              </a:r>
              <a:r>
                <a:rPr lang="en-US" dirty="0">
                  <a:solidFill>
                    <a:srgbClr val="525357"/>
                  </a:solidFill>
                  <a:latin typeface="PT Sans"/>
                  <a:ea typeface="PT Sans"/>
                  <a:cs typeface="PT Sans"/>
                  <a:sym typeface="PT Sans"/>
                </a:rPr>
                <a:t> – </a:t>
              </a:r>
              <a:r>
                <a:rPr lang="en-US" dirty="0" err="1">
                  <a:solidFill>
                    <a:srgbClr val="525357"/>
                  </a:solidFill>
                  <a:latin typeface="PT Sans"/>
                  <a:ea typeface="PT Sans"/>
                  <a:cs typeface="PT Sans"/>
                  <a:sym typeface="PT Sans"/>
                </a:rPr>
                <a:t>Chercher</a:t>
              </a:r>
              <a:r>
                <a:rPr lang="en-US" dirty="0">
                  <a:solidFill>
                    <a:srgbClr val="525357"/>
                  </a:solidFill>
                  <a:latin typeface="PT Sans"/>
                  <a:ea typeface="PT Sans"/>
                  <a:cs typeface="PT Sans"/>
                  <a:sym typeface="PT Sans"/>
                </a:rPr>
                <a:t>/Util. Serv.              </a:t>
              </a:r>
              <a:endParaRPr sz="1100" dirty="0">
                <a:latin typeface="Gill Sans MT" panose="020B0502020104020203" pitchFamily="34" charset="77"/>
              </a:endParaRPr>
            </a:p>
          </p:txBody>
        </p:sp>
        <p:cxnSp>
          <p:nvCxnSpPr>
            <p:cNvPr id="1286" name="Google Shape;1286;p55"/>
            <p:cNvCxnSpPr/>
            <p:nvPr/>
          </p:nvCxnSpPr>
          <p:spPr>
            <a:xfrm rot="10800000">
              <a:off x="14039850" y="3754398"/>
              <a:ext cx="0" cy="304800"/>
            </a:xfrm>
            <a:prstGeom prst="straightConnector1">
              <a:avLst/>
            </a:prstGeom>
            <a:noFill/>
            <a:ln w="9525" cap="flat" cmpd="sng">
              <a:solidFill>
                <a:schemeClr val="lt1"/>
              </a:solidFill>
              <a:prstDash val="solid"/>
              <a:round/>
              <a:headEnd type="none" w="sm" len="sm"/>
              <a:tailEnd type="triangle" w="med" len="med"/>
            </a:ln>
          </p:spPr>
        </p:cxnSp>
        <p:sp>
          <p:nvSpPr>
            <p:cNvPr id="1287" name="Google Shape;1287;p55"/>
            <p:cNvSpPr txBox="1"/>
            <p:nvPr/>
          </p:nvSpPr>
          <p:spPr>
            <a:xfrm>
              <a:off x="3600450" y="5365431"/>
              <a:ext cx="2495550"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Nouveau roles pour les H </a:t>
              </a:r>
              <a:r>
                <a:rPr lang="en-US" dirty="0" err="1">
                  <a:solidFill>
                    <a:srgbClr val="525357"/>
                  </a:solidFill>
                  <a:latin typeface="PT Sans"/>
                  <a:ea typeface="PT Sans"/>
                  <a:cs typeface="PT Sans"/>
                  <a:sym typeface="PT Sans"/>
                </a:rPr>
                <a:t>en</a:t>
              </a:r>
              <a:r>
                <a:rPr lang="en-US" dirty="0">
                  <a:solidFill>
                    <a:srgbClr val="525357"/>
                  </a:solidFill>
                  <a:latin typeface="PT Sans"/>
                  <a:ea typeface="PT Sans"/>
                  <a:cs typeface="PT Sans"/>
                  <a:sym typeface="PT Sans"/>
                </a:rPr>
                <a:t> SR</a:t>
              </a:r>
              <a:endParaRPr sz="1100" dirty="0">
                <a:latin typeface="Gill Sans MT" panose="020B0502020104020203" pitchFamily="34" charset="77"/>
              </a:endParaRPr>
            </a:p>
          </p:txBody>
        </p:sp>
        <p:sp>
          <p:nvSpPr>
            <p:cNvPr id="1288" name="Google Shape;1288;p55"/>
            <p:cNvSpPr txBox="1"/>
            <p:nvPr/>
          </p:nvSpPr>
          <p:spPr>
            <a:xfrm>
              <a:off x="3148015" y="6376187"/>
              <a:ext cx="4286247"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La </a:t>
              </a:r>
              <a:r>
                <a:rPr lang="en-US" dirty="0" err="1">
                  <a:solidFill>
                    <a:srgbClr val="525357"/>
                  </a:solidFill>
                  <a:latin typeface="PT Sans"/>
                  <a:ea typeface="PT Sans"/>
                  <a:cs typeface="PT Sans"/>
                  <a:sym typeface="PT Sans"/>
                </a:rPr>
                <a:t>communautaire</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voie</a:t>
              </a:r>
              <a:r>
                <a:rPr lang="en-US" dirty="0">
                  <a:solidFill>
                    <a:srgbClr val="525357"/>
                  </a:solidFill>
                  <a:latin typeface="PT Sans"/>
                  <a:ea typeface="PT Sans"/>
                  <a:cs typeface="PT Sans"/>
                  <a:sym typeface="PT Sans"/>
                </a:rPr>
                <a:t> les </a:t>
              </a:r>
              <a:r>
                <a:rPr lang="en-US" dirty="0" err="1">
                  <a:solidFill>
                    <a:srgbClr val="525357"/>
                  </a:solidFill>
                  <a:latin typeface="PT Sans"/>
                  <a:ea typeface="PT Sans"/>
                  <a:cs typeface="PT Sans"/>
                  <a:sym typeface="PT Sans"/>
                </a:rPr>
                <a:t>maris</a:t>
              </a:r>
              <a:r>
                <a:rPr lang="en-US" dirty="0">
                  <a:solidFill>
                    <a:srgbClr val="525357"/>
                  </a:solidFill>
                  <a:latin typeface="PT Sans"/>
                  <a:ea typeface="PT Sans"/>
                  <a:cs typeface="PT Sans"/>
                  <a:sym typeface="PT Sans"/>
                </a:rPr>
                <a:t>-models </a:t>
              </a:r>
              <a:r>
                <a:rPr lang="en-US" dirty="0" err="1">
                  <a:solidFill>
                    <a:srgbClr val="525357"/>
                  </a:solidFill>
                  <a:latin typeface="PT Sans"/>
                  <a:ea typeface="PT Sans"/>
                  <a:cs typeface="PT Sans"/>
                  <a:sym typeface="PT Sans"/>
                </a:rPr>
                <a:t>s’occupent</a:t>
              </a:r>
              <a:r>
                <a:rPr lang="en-US" dirty="0">
                  <a:solidFill>
                    <a:srgbClr val="525357"/>
                  </a:solidFill>
                  <a:latin typeface="PT Sans"/>
                  <a:ea typeface="PT Sans"/>
                  <a:cs typeface="PT Sans"/>
                  <a:sym typeface="PT Sans"/>
                </a:rPr>
                <a:t> de SR</a:t>
              </a:r>
              <a:endParaRPr sz="1100" dirty="0">
                <a:latin typeface="Gill Sans MT" panose="020B0502020104020203" pitchFamily="34" charset="77"/>
              </a:endParaRPr>
            </a:p>
          </p:txBody>
        </p:sp>
        <p:sp>
          <p:nvSpPr>
            <p:cNvPr id="1289" name="Google Shape;1289;p55"/>
            <p:cNvSpPr txBox="1"/>
            <p:nvPr/>
          </p:nvSpPr>
          <p:spPr>
            <a:xfrm>
              <a:off x="3128965" y="7463967"/>
              <a:ext cx="2552701"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Indiv changement son comportement</a:t>
              </a:r>
              <a:endParaRPr>
                <a:solidFill>
                  <a:srgbClr val="525357"/>
                </a:solidFill>
                <a:latin typeface="PT Sans"/>
                <a:ea typeface="PT Sans"/>
                <a:cs typeface="PT Sans"/>
                <a:sym typeface="PT Sans"/>
              </a:endParaRPr>
            </a:p>
          </p:txBody>
        </p:sp>
        <p:sp>
          <p:nvSpPr>
            <p:cNvPr id="1290" name="Google Shape;1290;p55"/>
            <p:cNvSpPr txBox="1"/>
            <p:nvPr/>
          </p:nvSpPr>
          <p:spPr>
            <a:xfrm>
              <a:off x="3086100" y="8476698"/>
              <a:ext cx="2552701"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Prise de consequences de maris</a:t>
              </a:r>
              <a:endParaRPr>
                <a:solidFill>
                  <a:srgbClr val="525357"/>
                </a:solidFill>
                <a:latin typeface="PT Sans"/>
                <a:ea typeface="PT Sans"/>
                <a:cs typeface="PT Sans"/>
                <a:sym typeface="PT Sans"/>
              </a:endParaRPr>
            </a:p>
          </p:txBody>
        </p:sp>
        <p:sp>
          <p:nvSpPr>
            <p:cNvPr id="1291" name="Google Shape;1291;p55"/>
            <p:cNvSpPr txBox="1"/>
            <p:nvPr/>
          </p:nvSpPr>
          <p:spPr>
            <a:xfrm>
              <a:off x="3148013" y="9439021"/>
              <a:ext cx="2552701"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Hommes acceptant d’ecounter</a:t>
              </a:r>
              <a:endParaRPr>
                <a:solidFill>
                  <a:srgbClr val="525357"/>
                </a:solidFill>
                <a:latin typeface="PT Sans"/>
                <a:ea typeface="PT Sans"/>
                <a:cs typeface="PT Sans"/>
                <a:sym typeface="PT Sans"/>
              </a:endParaRPr>
            </a:p>
          </p:txBody>
        </p:sp>
        <p:sp>
          <p:nvSpPr>
            <p:cNvPr id="1292" name="Google Shape;1292;p55"/>
            <p:cNvSpPr txBox="1"/>
            <p:nvPr/>
          </p:nvSpPr>
          <p:spPr>
            <a:xfrm>
              <a:off x="5957889" y="7463967"/>
              <a:ext cx="2486025"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Autres viennent pour les parler</a:t>
              </a:r>
              <a:endParaRPr>
                <a:solidFill>
                  <a:srgbClr val="525357"/>
                </a:solidFill>
                <a:latin typeface="PT Sans"/>
                <a:ea typeface="PT Sans"/>
                <a:cs typeface="PT Sans"/>
                <a:sym typeface="PT Sans"/>
              </a:endParaRPr>
            </a:p>
          </p:txBody>
        </p:sp>
        <p:sp>
          <p:nvSpPr>
            <p:cNvPr id="1293" name="Google Shape;1293;p55"/>
            <p:cNvSpPr txBox="1"/>
            <p:nvPr/>
          </p:nvSpPr>
          <p:spPr>
            <a:xfrm>
              <a:off x="5957889" y="8476698"/>
              <a:ext cx="2486025"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H n’acceptant pas d’ecouter</a:t>
              </a:r>
              <a:endParaRPr>
                <a:solidFill>
                  <a:srgbClr val="525357"/>
                </a:solidFill>
                <a:latin typeface="PT Sans"/>
                <a:ea typeface="PT Sans"/>
                <a:cs typeface="PT Sans"/>
                <a:sym typeface="PT Sans"/>
              </a:endParaRPr>
            </a:p>
          </p:txBody>
        </p:sp>
        <p:sp>
          <p:nvSpPr>
            <p:cNvPr id="1294" name="Google Shape;1294;p55"/>
            <p:cNvSpPr txBox="1"/>
            <p:nvPr/>
          </p:nvSpPr>
          <p:spPr>
            <a:xfrm>
              <a:off x="3295652" y="11021530"/>
              <a:ext cx="4286247" cy="750037"/>
            </a:xfrm>
            <a:prstGeom prst="rect">
              <a:avLst/>
            </a:prstGeom>
            <a:solidFill>
              <a:srgbClr val="92D050"/>
            </a:solidFill>
            <a:ln w="25400"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2100"/>
              </a:pPr>
              <a:r>
                <a:rPr lang="en-US" sz="1800" dirty="0">
                  <a:solidFill>
                    <a:srgbClr val="525357"/>
                  </a:solidFill>
                  <a:latin typeface="PT Sans"/>
                  <a:ea typeface="PT Sans"/>
                  <a:cs typeface="PT Sans"/>
                  <a:sym typeface="PT Sans"/>
                </a:rPr>
                <a:t>Outreach:</a:t>
              </a:r>
              <a:endParaRPr sz="1100" dirty="0">
                <a:latin typeface="Gill Sans MT" panose="020B0502020104020203" pitchFamily="34" charset="77"/>
              </a:endParaRPr>
            </a:p>
            <a:p>
              <a:pPr>
                <a:buClr>
                  <a:srgbClr val="525357"/>
                </a:buClr>
                <a:buSzPts val="2100"/>
              </a:pPr>
              <a:r>
                <a:rPr lang="en-US" sz="1800" dirty="0">
                  <a:solidFill>
                    <a:srgbClr val="525357"/>
                  </a:solidFill>
                  <a:latin typeface="PT Sans"/>
                  <a:ea typeface="PT Sans"/>
                  <a:cs typeface="PT Sans"/>
                  <a:sym typeface="PT Sans"/>
                </a:rPr>
                <a:t>VAD: H </a:t>
              </a:r>
              <a:r>
                <a:rPr lang="en-US" sz="1800" dirty="0" err="1">
                  <a:solidFill>
                    <a:srgbClr val="525357"/>
                  </a:solidFill>
                  <a:latin typeface="PT Sans"/>
                  <a:ea typeface="PT Sans"/>
                  <a:cs typeface="PT Sans"/>
                  <a:sym typeface="PT Sans"/>
                </a:rPr>
                <a:t>timides</a:t>
              </a:r>
              <a:r>
                <a:rPr lang="en-US" sz="1800" dirty="0">
                  <a:solidFill>
                    <a:srgbClr val="525357"/>
                  </a:solidFill>
                  <a:latin typeface="PT Sans"/>
                  <a:ea typeface="PT Sans"/>
                  <a:cs typeface="PT Sans"/>
                  <a:sym typeface="PT Sans"/>
                </a:rPr>
                <a:t>, H </a:t>
              </a:r>
              <a:r>
                <a:rPr lang="en-US" sz="1800" dirty="0" err="1">
                  <a:solidFill>
                    <a:srgbClr val="525357"/>
                  </a:solidFill>
                  <a:latin typeface="PT Sans"/>
                  <a:ea typeface="PT Sans"/>
                  <a:cs typeface="PT Sans"/>
                  <a:sym typeface="PT Sans"/>
                </a:rPr>
                <a:t>opposés</a:t>
              </a:r>
              <a:endParaRPr sz="1800" dirty="0">
                <a:solidFill>
                  <a:srgbClr val="525357"/>
                </a:solidFill>
                <a:latin typeface="PT Sans"/>
                <a:ea typeface="PT Sans"/>
                <a:cs typeface="PT Sans"/>
                <a:sym typeface="PT Sans"/>
              </a:endParaRPr>
            </a:p>
          </p:txBody>
        </p:sp>
        <p:sp>
          <p:nvSpPr>
            <p:cNvPr id="1295" name="Google Shape;1295;p55"/>
            <p:cNvSpPr txBox="1"/>
            <p:nvPr/>
          </p:nvSpPr>
          <p:spPr>
            <a:xfrm>
              <a:off x="7639050" y="5019185"/>
              <a:ext cx="1714500"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Les Fs ne </a:t>
              </a:r>
              <a:r>
                <a:rPr lang="en-US" dirty="0" err="1">
                  <a:solidFill>
                    <a:srgbClr val="525357"/>
                  </a:solidFill>
                  <a:latin typeface="PT Sans"/>
                  <a:ea typeface="PT Sans"/>
                  <a:cs typeface="PT Sans"/>
                  <a:sym typeface="PT Sans"/>
                </a:rPr>
                <a:t>cachent</a:t>
              </a:r>
              <a:r>
                <a:rPr lang="en-US" dirty="0">
                  <a:solidFill>
                    <a:srgbClr val="525357"/>
                  </a:solidFill>
                  <a:latin typeface="PT Sans"/>
                  <a:ea typeface="PT Sans"/>
                  <a:cs typeface="PT Sans"/>
                  <a:sym typeface="PT Sans"/>
                </a:rPr>
                <a:t> plus</a:t>
              </a:r>
              <a:endParaRPr sz="1100" dirty="0">
                <a:latin typeface="Gill Sans MT" panose="020B0502020104020203" pitchFamily="34" charset="77"/>
              </a:endParaRPr>
            </a:p>
          </p:txBody>
        </p:sp>
        <p:sp>
          <p:nvSpPr>
            <p:cNvPr id="1296" name="Google Shape;1296;p55"/>
            <p:cNvSpPr txBox="1"/>
            <p:nvPr/>
          </p:nvSpPr>
          <p:spPr>
            <a:xfrm>
              <a:off x="9353550" y="5411600"/>
              <a:ext cx="1733550" cy="607165"/>
            </a:xfrm>
            <a:prstGeom prst="rect">
              <a:avLst/>
            </a:prstGeom>
            <a:noFill/>
            <a:ln w="25400" cap="flat" cmpd="sng">
              <a:solidFill>
                <a:schemeClr val="accent4"/>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Discussion entre les couples</a:t>
              </a:r>
              <a:endParaRPr sz="1100" dirty="0">
                <a:latin typeface="Gill Sans MT" panose="020B0502020104020203" pitchFamily="34" charset="77"/>
              </a:endParaRPr>
            </a:p>
          </p:txBody>
        </p:sp>
        <p:sp>
          <p:nvSpPr>
            <p:cNvPr id="1297" name="Google Shape;1297;p55"/>
            <p:cNvSpPr txBox="1"/>
            <p:nvPr/>
          </p:nvSpPr>
          <p:spPr>
            <a:xfrm>
              <a:off x="11163301" y="5411600"/>
              <a:ext cx="1485899" cy="857193"/>
            </a:xfrm>
            <a:prstGeom prst="rect">
              <a:avLst/>
            </a:prstGeom>
            <a:noFill/>
            <a:ln w="25400"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Donner </a:t>
              </a:r>
              <a:r>
                <a:rPr lang="en-US" dirty="0" err="1">
                  <a:solidFill>
                    <a:srgbClr val="525357"/>
                  </a:solidFill>
                  <a:latin typeface="PT Sans"/>
                  <a:ea typeface="PT Sans"/>
                  <a:cs typeface="PT Sans"/>
                  <a:sym typeface="PT Sans"/>
                </a:rPr>
                <a:t>envie</a:t>
              </a:r>
              <a:r>
                <a:rPr lang="en-US" dirty="0">
                  <a:solidFill>
                    <a:srgbClr val="525357"/>
                  </a:solidFill>
                  <a:latin typeface="PT Sans"/>
                  <a:ea typeface="PT Sans"/>
                  <a:cs typeface="PT Sans"/>
                  <a:sym typeface="PT Sans"/>
                </a:rPr>
                <a:t> de </a:t>
              </a:r>
              <a:r>
                <a:rPr lang="en-US" dirty="0" err="1">
                  <a:solidFill>
                    <a:srgbClr val="525357"/>
                  </a:solidFill>
                  <a:latin typeface="PT Sans"/>
                  <a:ea typeface="PT Sans"/>
                  <a:cs typeface="PT Sans"/>
                  <a:sym typeface="PT Sans"/>
                </a:rPr>
                <a:t>devenir</a:t>
              </a:r>
              <a:r>
                <a:rPr lang="en-US" dirty="0">
                  <a:solidFill>
                    <a:srgbClr val="525357"/>
                  </a:solidFill>
                  <a:latin typeface="PT Sans"/>
                  <a:ea typeface="PT Sans"/>
                  <a:cs typeface="PT Sans"/>
                  <a:sym typeface="PT Sans"/>
                </a:rPr>
                <a:t> Mari-Model</a:t>
              </a:r>
              <a:endParaRPr sz="1100" dirty="0">
                <a:latin typeface="Gill Sans MT" panose="020B0502020104020203" pitchFamily="34" charset="77"/>
              </a:endParaRPr>
            </a:p>
          </p:txBody>
        </p:sp>
        <p:sp>
          <p:nvSpPr>
            <p:cNvPr id="1298" name="Google Shape;1298;p55"/>
            <p:cNvSpPr txBox="1"/>
            <p:nvPr/>
          </p:nvSpPr>
          <p:spPr>
            <a:xfrm>
              <a:off x="8524878" y="6528829"/>
              <a:ext cx="1695450" cy="357136"/>
            </a:xfrm>
            <a:prstGeom prst="rect">
              <a:avLst/>
            </a:prstGeom>
            <a:noFill/>
            <a:ln w="25400" cap="flat" cmpd="sng">
              <a:solidFill>
                <a:schemeClr val="accent4"/>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H et F diffusion</a:t>
              </a:r>
              <a:endParaRPr sz="1100" dirty="0">
                <a:latin typeface="Gill Sans MT" panose="020B0502020104020203" pitchFamily="34" charset="77"/>
              </a:endParaRPr>
            </a:p>
          </p:txBody>
        </p:sp>
        <p:sp>
          <p:nvSpPr>
            <p:cNvPr id="1299" name="Google Shape;1299;p55"/>
            <p:cNvSpPr txBox="1"/>
            <p:nvPr/>
          </p:nvSpPr>
          <p:spPr>
            <a:xfrm>
              <a:off x="10306051" y="6825765"/>
              <a:ext cx="2190749" cy="357136"/>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    Discussions entre H. </a:t>
              </a:r>
              <a:endParaRPr sz="1100" dirty="0">
                <a:latin typeface="Gill Sans MT" panose="020B0502020104020203" pitchFamily="34" charset="77"/>
              </a:endParaRPr>
            </a:p>
          </p:txBody>
        </p:sp>
        <p:cxnSp>
          <p:nvCxnSpPr>
            <p:cNvPr id="1300" name="Google Shape;1300;p55"/>
            <p:cNvCxnSpPr/>
            <p:nvPr/>
          </p:nvCxnSpPr>
          <p:spPr>
            <a:xfrm rot="10800000">
              <a:off x="10520362" y="6866645"/>
              <a:ext cx="16668" cy="295066"/>
            </a:xfrm>
            <a:prstGeom prst="straightConnector1">
              <a:avLst/>
            </a:prstGeom>
            <a:noFill/>
            <a:ln w="9525" cap="flat" cmpd="sng">
              <a:solidFill>
                <a:schemeClr val="lt1"/>
              </a:solidFill>
              <a:prstDash val="solid"/>
              <a:round/>
              <a:headEnd type="none" w="sm" len="sm"/>
              <a:tailEnd type="triangle" w="med" len="med"/>
            </a:ln>
          </p:spPr>
        </p:cxnSp>
        <p:sp>
          <p:nvSpPr>
            <p:cNvPr id="1301" name="Google Shape;1301;p55"/>
            <p:cNvSpPr txBox="1"/>
            <p:nvPr/>
          </p:nvSpPr>
          <p:spPr>
            <a:xfrm>
              <a:off x="8891587" y="7451499"/>
              <a:ext cx="1333500"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Les F </a:t>
              </a:r>
              <a:r>
                <a:rPr lang="en-US" dirty="0" err="1">
                  <a:solidFill>
                    <a:srgbClr val="525357"/>
                  </a:solidFill>
                  <a:latin typeface="PT Sans"/>
                  <a:ea typeface="PT Sans"/>
                  <a:cs typeface="PT Sans"/>
                  <a:sym typeface="PT Sans"/>
                </a:rPr>
                <a:t>ecoutent</a:t>
              </a:r>
              <a:r>
                <a:rPr lang="en-US" dirty="0">
                  <a:solidFill>
                    <a:srgbClr val="525357"/>
                  </a:solidFill>
                  <a:latin typeface="PT Sans"/>
                  <a:ea typeface="PT Sans"/>
                  <a:cs typeface="PT Sans"/>
                  <a:sym typeface="PT Sans"/>
                </a:rPr>
                <a:t>	</a:t>
              </a:r>
              <a:endParaRPr sz="1100" dirty="0">
                <a:latin typeface="Gill Sans MT" panose="020B0502020104020203" pitchFamily="34" charset="77"/>
              </a:endParaRPr>
            </a:p>
          </p:txBody>
        </p:sp>
        <p:sp>
          <p:nvSpPr>
            <p:cNvPr id="1302" name="Google Shape;1302;p55"/>
            <p:cNvSpPr txBox="1"/>
            <p:nvPr/>
          </p:nvSpPr>
          <p:spPr>
            <a:xfrm>
              <a:off x="10427199" y="8032179"/>
              <a:ext cx="2174378"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Susiter l’interets aux autres H. ecoutent</a:t>
              </a:r>
              <a:endParaRPr>
                <a:solidFill>
                  <a:srgbClr val="525357"/>
                </a:solidFill>
                <a:latin typeface="PT Sans"/>
                <a:ea typeface="PT Sans"/>
                <a:cs typeface="PT Sans"/>
                <a:sym typeface="PT Sans"/>
              </a:endParaRPr>
            </a:p>
          </p:txBody>
        </p:sp>
        <p:sp>
          <p:nvSpPr>
            <p:cNvPr id="1303" name="Google Shape;1303;p55"/>
            <p:cNvSpPr txBox="1"/>
            <p:nvPr/>
          </p:nvSpPr>
          <p:spPr>
            <a:xfrm>
              <a:off x="8643938" y="8892733"/>
              <a:ext cx="1828800" cy="607165"/>
            </a:xfrm>
            <a:prstGeom prst="rect">
              <a:avLst/>
            </a:prstGeom>
            <a:noFill/>
            <a:ln w="25400"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Leadership augmente</a:t>
              </a:r>
              <a:endParaRPr>
                <a:solidFill>
                  <a:srgbClr val="525357"/>
                </a:solidFill>
                <a:latin typeface="PT Sans"/>
                <a:ea typeface="PT Sans"/>
                <a:cs typeface="PT Sans"/>
                <a:sym typeface="PT Sans"/>
              </a:endParaRPr>
            </a:p>
          </p:txBody>
        </p:sp>
        <p:sp>
          <p:nvSpPr>
            <p:cNvPr id="1304" name="Google Shape;1304;p55"/>
            <p:cNvSpPr txBox="1"/>
            <p:nvPr/>
          </p:nvSpPr>
          <p:spPr>
            <a:xfrm>
              <a:off x="10719632" y="9166406"/>
              <a:ext cx="2400299" cy="1107221"/>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Groupe</a:t>
              </a:r>
              <a:endParaRPr>
                <a:solidFill>
                  <a:srgbClr val="525357"/>
                </a:solidFill>
                <a:latin typeface="PT Sans"/>
                <a:ea typeface="PT Sans"/>
                <a:cs typeface="PT Sans"/>
                <a:sym typeface="PT Sans"/>
              </a:endParaRPr>
            </a:p>
            <a:p>
              <a:pPr>
                <a:buClr>
                  <a:srgbClr val="525357"/>
                </a:buClr>
                <a:buSzPts val="1800"/>
              </a:pPr>
              <a:r>
                <a:rPr lang="en-US">
                  <a:solidFill>
                    <a:srgbClr val="525357"/>
                  </a:solidFill>
                  <a:latin typeface="PT Sans"/>
                  <a:ea typeface="PT Sans"/>
                  <a:cs typeface="PT Sans"/>
                  <a:sym typeface="PT Sans"/>
                </a:rPr>
                <a:t>-Decisions sur les actions a mener</a:t>
              </a:r>
              <a:endParaRPr>
                <a:solidFill>
                  <a:srgbClr val="525357"/>
                </a:solidFill>
                <a:latin typeface="PT Sans"/>
                <a:ea typeface="PT Sans"/>
                <a:cs typeface="PT Sans"/>
                <a:sym typeface="PT Sans"/>
              </a:endParaRPr>
            </a:p>
            <a:p>
              <a:pPr>
                <a:buClr>
                  <a:srgbClr val="525357"/>
                </a:buClr>
                <a:buSzPts val="1800"/>
              </a:pPr>
              <a:r>
                <a:rPr lang="en-US">
                  <a:solidFill>
                    <a:srgbClr val="525357"/>
                  </a:solidFill>
                  <a:latin typeface="PT Sans"/>
                  <a:ea typeface="PT Sans"/>
                  <a:cs typeface="PT Sans"/>
                  <a:sym typeface="PT Sans"/>
                </a:rPr>
                <a:t>-Resolutions de conflits</a:t>
              </a:r>
              <a:endParaRPr>
                <a:solidFill>
                  <a:srgbClr val="525357"/>
                </a:solidFill>
                <a:latin typeface="PT Sans"/>
                <a:ea typeface="PT Sans"/>
                <a:cs typeface="PT Sans"/>
                <a:sym typeface="PT Sans"/>
              </a:endParaRPr>
            </a:p>
          </p:txBody>
        </p:sp>
        <p:sp>
          <p:nvSpPr>
            <p:cNvPr id="1305" name="Google Shape;1305;p55"/>
            <p:cNvSpPr txBox="1"/>
            <p:nvPr/>
          </p:nvSpPr>
          <p:spPr>
            <a:xfrm>
              <a:off x="8077201" y="11057025"/>
              <a:ext cx="5400675" cy="607165"/>
            </a:xfrm>
            <a:prstGeom prst="rect">
              <a:avLst/>
            </a:prstGeom>
            <a:solidFill>
              <a:srgbClr val="92D050"/>
            </a:solidFill>
            <a:ln w="25400"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Seances EdM</a:t>
              </a:r>
              <a:endParaRPr>
                <a:solidFill>
                  <a:srgbClr val="525357"/>
                </a:solidFill>
                <a:latin typeface="PT Sans"/>
                <a:ea typeface="PT Sans"/>
                <a:cs typeface="PT Sans"/>
                <a:sym typeface="PT Sans"/>
              </a:endParaRPr>
            </a:p>
            <a:p>
              <a:pPr>
                <a:buClr>
                  <a:srgbClr val="525357"/>
                </a:buClr>
                <a:buSzPts val="1800"/>
              </a:pPr>
              <a:r>
                <a:rPr lang="en-US">
                  <a:solidFill>
                    <a:srgbClr val="525357"/>
                  </a:solidFill>
                  <a:latin typeface="PT Sans"/>
                  <a:ea typeface="PT Sans"/>
                  <a:cs typeface="PT Sans"/>
                  <a:sym typeface="PT Sans"/>
                </a:rPr>
                <a:t>- Discussions – Planification activités etre membres</a:t>
              </a:r>
              <a:endParaRPr>
                <a:solidFill>
                  <a:srgbClr val="525357"/>
                </a:solidFill>
                <a:latin typeface="PT Sans"/>
                <a:ea typeface="PT Sans"/>
                <a:cs typeface="PT Sans"/>
                <a:sym typeface="PT Sans"/>
              </a:endParaRPr>
            </a:p>
          </p:txBody>
        </p:sp>
        <p:sp>
          <p:nvSpPr>
            <p:cNvPr id="1306" name="Google Shape;1306;p55"/>
            <p:cNvSpPr txBox="1"/>
            <p:nvPr/>
          </p:nvSpPr>
          <p:spPr>
            <a:xfrm>
              <a:off x="8329614" y="9816963"/>
              <a:ext cx="2143124" cy="857193"/>
            </a:xfrm>
            <a:prstGeom prst="rect">
              <a:avLst/>
            </a:prstGeom>
            <a:no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Confiance</a:t>
              </a:r>
              <a:endParaRPr dirty="0">
                <a:solidFill>
                  <a:srgbClr val="525357"/>
                </a:solidFill>
                <a:latin typeface="PT Sans"/>
                <a:ea typeface="PT Sans"/>
                <a:cs typeface="PT Sans"/>
                <a:sym typeface="PT Sans"/>
              </a:endParaRPr>
            </a:p>
            <a:p>
              <a:pPr>
                <a:buClr>
                  <a:srgbClr val="525357"/>
                </a:buClr>
                <a:buSzPts val="1800"/>
              </a:pPr>
              <a:r>
                <a:rPr lang="en-US" dirty="0">
                  <a:solidFill>
                    <a:srgbClr val="525357"/>
                  </a:solidFill>
                  <a:latin typeface="PT Sans"/>
                  <a:ea typeface="PT Sans"/>
                  <a:cs typeface="PT Sans"/>
                  <a:sym typeface="PT Sans"/>
                </a:rPr>
                <a:t>   Motivation des </a:t>
              </a:r>
              <a:r>
                <a:rPr lang="en-US" dirty="0" err="1">
                  <a:solidFill>
                    <a:srgbClr val="525357"/>
                  </a:solidFill>
                  <a:latin typeface="PT Sans"/>
                  <a:ea typeface="PT Sans"/>
                  <a:cs typeface="PT Sans"/>
                  <a:sym typeface="PT Sans"/>
                </a:rPr>
                <a:t>membres</a:t>
              </a:r>
              <a:endParaRPr dirty="0">
                <a:solidFill>
                  <a:srgbClr val="525357"/>
                </a:solidFill>
                <a:latin typeface="PT Sans"/>
                <a:ea typeface="PT Sans"/>
                <a:cs typeface="PT Sans"/>
                <a:sym typeface="PT Sans"/>
              </a:endParaRPr>
            </a:p>
          </p:txBody>
        </p:sp>
        <p:cxnSp>
          <p:nvCxnSpPr>
            <p:cNvPr id="1307" name="Google Shape;1307;p55"/>
            <p:cNvCxnSpPr/>
            <p:nvPr/>
          </p:nvCxnSpPr>
          <p:spPr>
            <a:xfrm rot="10800000">
              <a:off x="8458200" y="9902424"/>
              <a:ext cx="0" cy="242216"/>
            </a:xfrm>
            <a:prstGeom prst="straightConnector1">
              <a:avLst/>
            </a:prstGeom>
            <a:noFill/>
            <a:ln w="9525" cap="flat" cmpd="sng">
              <a:solidFill>
                <a:schemeClr val="lt1"/>
              </a:solidFill>
              <a:prstDash val="solid"/>
              <a:round/>
              <a:headEnd type="none" w="sm" len="sm"/>
              <a:tailEnd type="triangle" w="med" len="med"/>
            </a:ln>
          </p:spPr>
        </p:cxnSp>
        <p:cxnSp>
          <p:nvCxnSpPr>
            <p:cNvPr id="1308" name="Google Shape;1308;p55"/>
            <p:cNvCxnSpPr/>
            <p:nvPr/>
          </p:nvCxnSpPr>
          <p:spPr>
            <a:xfrm rot="10800000">
              <a:off x="8496300" y="10144640"/>
              <a:ext cx="0" cy="288412"/>
            </a:xfrm>
            <a:prstGeom prst="straightConnector1">
              <a:avLst/>
            </a:prstGeom>
            <a:noFill/>
            <a:ln w="9525" cap="flat" cmpd="sng">
              <a:solidFill>
                <a:schemeClr val="lt1"/>
              </a:solidFill>
              <a:prstDash val="solid"/>
              <a:round/>
              <a:headEnd type="none" w="sm" len="sm"/>
              <a:tailEnd type="triangle" w="med" len="med"/>
            </a:ln>
          </p:spPr>
        </p:cxnSp>
        <p:sp>
          <p:nvSpPr>
            <p:cNvPr id="1309" name="Google Shape;1309;p55"/>
            <p:cNvSpPr txBox="1"/>
            <p:nvPr/>
          </p:nvSpPr>
          <p:spPr>
            <a:xfrm>
              <a:off x="12649199" y="6808274"/>
              <a:ext cx="1657351" cy="857193"/>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Amelioration de discussion inter-generationale</a:t>
              </a:r>
              <a:endParaRPr>
                <a:solidFill>
                  <a:srgbClr val="525357"/>
                </a:solidFill>
                <a:latin typeface="PT Sans"/>
                <a:ea typeface="PT Sans"/>
                <a:cs typeface="PT Sans"/>
                <a:sym typeface="PT Sans"/>
              </a:endParaRPr>
            </a:p>
          </p:txBody>
        </p:sp>
        <p:sp>
          <p:nvSpPr>
            <p:cNvPr id="1310" name="Google Shape;1310;p55"/>
            <p:cNvSpPr txBox="1"/>
            <p:nvPr/>
          </p:nvSpPr>
          <p:spPr>
            <a:xfrm>
              <a:off x="12849224" y="8148869"/>
              <a:ext cx="1666875" cy="857193"/>
            </a:xfrm>
            <a:prstGeom prst="rect">
              <a:avLst/>
            </a:prstGeom>
            <a:noFill/>
            <a:ln w="9525" cap="flat" cmpd="sng">
              <a:solidFill>
                <a:schemeClr val="lt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Brise a </a:t>
              </a:r>
              <a:r>
                <a:rPr lang="en-US" dirty="0" err="1">
                  <a:solidFill>
                    <a:srgbClr val="525357"/>
                  </a:solidFill>
                  <a:latin typeface="PT Sans"/>
                  <a:ea typeface="PT Sans"/>
                  <a:cs typeface="PT Sans"/>
                  <a:sym typeface="PT Sans"/>
                </a:rPr>
                <a:t>l’honte</a:t>
              </a:r>
              <a:r>
                <a:rPr lang="en-US" dirty="0">
                  <a:solidFill>
                    <a:srgbClr val="525357"/>
                  </a:solidFill>
                  <a:latin typeface="PT Sans"/>
                  <a:ea typeface="PT Sans"/>
                  <a:cs typeface="PT Sans"/>
                  <a:sym typeface="PT Sans"/>
                </a:rPr>
                <a:t> de </a:t>
              </a:r>
              <a:r>
                <a:rPr lang="en-US" dirty="0" err="1">
                  <a:solidFill>
                    <a:srgbClr val="525357"/>
                  </a:solidFill>
                  <a:latin typeface="PT Sans"/>
                  <a:ea typeface="PT Sans"/>
                  <a:cs typeface="PT Sans"/>
                  <a:sym typeface="PT Sans"/>
                </a:rPr>
                <a:t>parler</a:t>
              </a:r>
              <a:r>
                <a:rPr lang="en-US" dirty="0">
                  <a:solidFill>
                    <a:srgbClr val="525357"/>
                  </a:solidFill>
                  <a:latin typeface="PT Sans"/>
                  <a:ea typeface="PT Sans"/>
                  <a:cs typeface="PT Sans"/>
                  <a:sym typeface="PT Sans"/>
                </a:rPr>
                <a:t> entre </a:t>
              </a:r>
              <a:r>
                <a:rPr lang="en-US" dirty="0" err="1">
                  <a:solidFill>
                    <a:srgbClr val="525357"/>
                  </a:solidFill>
                  <a:latin typeface="PT Sans"/>
                  <a:ea typeface="PT Sans"/>
                  <a:cs typeface="PT Sans"/>
                  <a:sym typeface="PT Sans"/>
                </a:rPr>
                <a:t>générations</a:t>
              </a:r>
              <a:endParaRPr sz="1100" dirty="0">
                <a:latin typeface="Gill Sans MT" panose="020B0502020104020203" pitchFamily="34" charset="77"/>
              </a:endParaRPr>
            </a:p>
          </p:txBody>
        </p:sp>
        <p:sp>
          <p:nvSpPr>
            <p:cNvPr id="1311" name="Google Shape;1311;p55"/>
            <p:cNvSpPr txBox="1"/>
            <p:nvPr/>
          </p:nvSpPr>
          <p:spPr>
            <a:xfrm>
              <a:off x="13477876" y="5443860"/>
              <a:ext cx="1876425"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Femmes </a:t>
              </a:r>
              <a:r>
                <a:rPr lang="en-US" dirty="0" err="1">
                  <a:solidFill>
                    <a:srgbClr val="525357"/>
                  </a:solidFill>
                  <a:latin typeface="PT Sans"/>
                  <a:ea typeface="PT Sans"/>
                  <a:cs typeface="PT Sans"/>
                  <a:sym typeface="PT Sans"/>
                </a:rPr>
                <a:t>decident</a:t>
              </a:r>
              <a:r>
                <a:rPr lang="en-US" dirty="0">
                  <a:solidFill>
                    <a:srgbClr val="525357"/>
                  </a:solidFill>
                  <a:latin typeface="PT Sans"/>
                  <a:ea typeface="PT Sans"/>
                  <a:cs typeface="PT Sans"/>
                  <a:sym typeface="PT Sans"/>
                </a:rPr>
                <a:t> de freq. les CSI</a:t>
              </a:r>
              <a:endParaRPr sz="1100" dirty="0">
                <a:latin typeface="Gill Sans MT" panose="020B0502020104020203" pitchFamily="34" charset="77"/>
              </a:endParaRPr>
            </a:p>
          </p:txBody>
        </p:sp>
        <p:sp>
          <p:nvSpPr>
            <p:cNvPr id="1312" name="Google Shape;1312;p55"/>
            <p:cNvSpPr txBox="1"/>
            <p:nvPr/>
          </p:nvSpPr>
          <p:spPr>
            <a:xfrm>
              <a:off x="14416089" y="6618945"/>
              <a:ext cx="1500191" cy="1107221"/>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Mari-models </a:t>
              </a:r>
              <a:r>
                <a:rPr lang="en-US" dirty="0" err="1">
                  <a:solidFill>
                    <a:srgbClr val="525357"/>
                  </a:solidFill>
                  <a:latin typeface="PT Sans"/>
                  <a:ea typeface="PT Sans"/>
                  <a:cs typeface="PT Sans"/>
                  <a:sym typeface="PT Sans"/>
                </a:rPr>
                <a:t>ont</a:t>
              </a:r>
              <a:r>
                <a:rPr lang="en-US" dirty="0">
                  <a:solidFill>
                    <a:srgbClr val="525357"/>
                  </a:solidFill>
                  <a:latin typeface="PT Sans"/>
                  <a:ea typeface="PT Sans"/>
                  <a:cs typeface="PT Sans"/>
                  <a:sym typeface="PT Sans"/>
                </a:rPr>
                <a:t> plus de </a:t>
              </a:r>
              <a:r>
                <a:rPr lang="en-US" dirty="0" err="1">
                  <a:solidFill>
                    <a:srgbClr val="525357"/>
                  </a:solidFill>
                  <a:latin typeface="PT Sans"/>
                  <a:ea typeface="PT Sans"/>
                  <a:cs typeface="PT Sans"/>
                  <a:sym typeface="PT Sans"/>
                </a:rPr>
                <a:t>confiance</a:t>
              </a:r>
              <a:r>
                <a:rPr lang="en-US" dirty="0">
                  <a:solidFill>
                    <a:srgbClr val="525357"/>
                  </a:solidFill>
                  <a:latin typeface="PT Sans"/>
                  <a:ea typeface="PT Sans"/>
                  <a:cs typeface="PT Sans"/>
                  <a:sym typeface="PT Sans"/>
                </a:rPr>
                <a:t> dans la CSI</a:t>
              </a:r>
              <a:endParaRPr sz="1100" dirty="0">
                <a:latin typeface="Gill Sans MT" panose="020B0502020104020203" pitchFamily="34" charset="77"/>
              </a:endParaRPr>
            </a:p>
          </p:txBody>
        </p:sp>
        <p:sp>
          <p:nvSpPr>
            <p:cNvPr id="1313" name="Google Shape;1313;p55"/>
            <p:cNvSpPr txBox="1"/>
            <p:nvPr/>
          </p:nvSpPr>
          <p:spPr>
            <a:xfrm>
              <a:off x="13206410" y="9148988"/>
              <a:ext cx="1133476" cy="857193"/>
            </a:xfrm>
            <a:prstGeom prst="rect">
              <a:avLst/>
            </a:prstGeom>
            <a:no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err="1">
                  <a:solidFill>
                    <a:srgbClr val="525357"/>
                  </a:solidFill>
                  <a:latin typeface="PT Sans"/>
                  <a:ea typeface="PT Sans"/>
                  <a:cs typeface="PT Sans"/>
                  <a:sym typeface="PT Sans"/>
                </a:rPr>
                <a:t>Fierté</a:t>
              </a:r>
              <a:r>
                <a:rPr lang="en-US" dirty="0">
                  <a:solidFill>
                    <a:srgbClr val="525357"/>
                  </a:solidFill>
                  <a:latin typeface="PT Sans"/>
                  <a:ea typeface="PT Sans"/>
                  <a:cs typeface="PT Sans"/>
                  <a:sym typeface="PT Sans"/>
                </a:rPr>
                <a:t> de </a:t>
              </a:r>
              <a:r>
                <a:rPr lang="en-US" dirty="0" err="1">
                  <a:solidFill>
                    <a:srgbClr val="525357"/>
                  </a:solidFill>
                  <a:latin typeface="PT Sans"/>
                  <a:ea typeface="PT Sans"/>
                  <a:cs typeface="PT Sans"/>
                  <a:sym typeface="PT Sans"/>
                </a:rPr>
                <a:t>mari</a:t>
              </a:r>
              <a:r>
                <a:rPr lang="en-US" dirty="0">
                  <a:solidFill>
                    <a:srgbClr val="525357"/>
                  </a:solidFill>
                  <a:latin typeface="PT Sans"/>
                  <a:ea typeface="PT Sans"/>
                  <a:cs typeface="PT Sans"/>
                  <a:sym typeface="PT Sans"/>
                </a:rPr>
                <a:t>-models</a:t>
              </a:r>
              <a:endParaRPr sz="1100" dirty="0">
                <a:latin typeface="Gill Sans MT" panose="020B0502020104020203" pitchFamily="34" charset="77"/>
              </a:endParaRPr>
            </a:p>
          </p:txBody>
        </p:sp>
        <p:sp>
          <p:nvSpPr>
            <p:cNvPr id="1314" name="Google Shape;1314;p55"/>
            <p:cNvSpPr txBox="1"/>
            <p:nvPr/>
          </p:nvSpPr>
          <p:spPr>
            <a:xfrm>
              <a:off x="14605398" y="8286996"/>
              <a:ext cx="1738308" cy="1107221"/>
            </a:xfrm>
            <a:prstGeom prst="rect">
              <a:avLst/>
            </a:prstGeom>
            <a:no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650"/>
              </a:pPr>
              <a:r>
                <a:rPr lang="en-US" dirty="0">
                  <a:solidFill>
                    <a:srgbClr val="525357"/>
                  </a:solidFill>
                  <a:latin typeface="PT Sans"/>
                  <a:ea typeface="PT Sans"/>
                  <a:cs typeface="PT Sans"/>
                  <a:sym typeface="PT Sans"/>
                </a:rPr>
                <a:t>La </a:t>
              </a:r>
              <a:r>
                <a:rPr lang="en-US" dirty="0" err="1">
                  <a:solidFill>
                    <a:srgbClr val="525357"/>
                  </a:solidFill>
                  <a:latin typeface="PT Sans"/>
                  <a:ea typeface="PT Sans"/>
                  <a:cs typeface="PT Sans"/>
                  <a:sym typeface="PT Sans"/>
                </a:rPr>
                <a:t>communauté</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voie</a:t>
              </a:r>
              <a:r>
                <a:rPr lang="en-US" dirty="0">
                  <a:solidFill>
                    <a:srgbClr val="525357"/>
                  </a:solidFill>
                  <a:latin typeface="PT Sans"/>
                  <a:ea typeface="PT Sans"/>
                  <a:cs typeface="PT Sans"/>
                  <a:sym typeface="PT Sans"/>
                </a:rPr>
                <a:t> les </a:t>
              </a:r>
              <a:r>
                <a:rPr lang="en-US" dirty="0" err="1">
                  <a:solidFill>
                    <a:srgbClr val="525357"/>
                  </a:solidFill>
                  <a:latin typeface="PT Sans"/>
                  <a:ea typeface="PT Sans"/>
                  <a:cs typeface="PT Sans"/>
                  <a:sym typeface="PT Sans"/>
                </a:rPr>
                <a:t>maris</a:t>
              </a:r>
              <a:r>
                <a:rPr lang="en-US" dirty="0">
                  <a:solidFill>
                    <a:srgbClr val="525357"/>
                  </a:solidFill>
                  <a:latin typeface="PT Sans"/>
                  <a:ea typeface="PT Sans"/>
                  <a:cs typeface="PT Sans"/>
                  <a:sym typeface="PT Sans"/>
                </a:rPr>
                <a:t>-models </a:t>
              </a:r>
              <a:r>
                <a:rPr lang="en-US" dirty="0" err="1">
                  <a:solidFill>
                    <a:srgbClr val="525357"/>
                  </a:solidFill>
                  <a:latin typeface="PT Sans"/>
                  <a:ea typeface="PT Sans"/>
                  <a:cs typeface="PT Sans"/>
                  <a:sym typeface="PT Sans"/>
                </a:rPr>
                <a:t>s’occupant</a:t>
              </a:r>
              <a:r>
                <a:rPr lang="en-US" dirty="0">
                  <a:solidFill>
                    <a:srgbClr val="525357"/>
                  </a:solidFill>
                  <a:latin typeface="PT Sans"/>
                  <a:ea typeface="PT Sans"/>
                  <a:cs typeface="PT Sans"/>
                  <a:sym typeface="PT Sans"/>
                </a:rPr>
                <a:t> de SR</a:t>
              </a:r>
              <a:endParaRPr sz="1100" dirty="0">
                <a:latin typeface="Gill Sans MT" panose="020B0502020104020203" pitchFamily="34" charset="77"/>
              </a:endParaRPr>
            </a:p>
          </p:txBody>
        </p:sp>
        <p:sp>
          <p:nvSpPr>
            <p:cNvPr id="1315" name="Google Shape;1315;p55"/>
            <p:cNvSpPr txBox="1"/>
            <p:nvPr/>
          </p:nvSpPr>
          <p:spPr>
            <a:xfrm>
              <a:off x="13682664" y="11027545"/>
              <a:ext cx="3500437" cy="857193"/>
            </a:xfrm>
            <a:prstGeom prst="rect">
              <a:avLst/>
            </a:prstGeom>
            <a:solidFill>
              <a:srgbClr val="92D050"/>
            </a:solid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Outreach – Travaux </a:t>
              </a:r>
              <a:r>
                <a:rPr lang="en-US" dirty="0" err="1">
                  <a:solidFill>
                    <a:srgbClr val="525357"/>
                  </a:solidFill>
                  <a:latin typeface="PT Sans"/>
                  <a:ea typeface="PT Sans"/>
                  <a:cs typeface="PT Sans"/>
                  <a:sym typeface="PT Sans"/>
                </a:rPr>
                <a:t>publiques</a:t>
              </a:r>
              <a:endParaRPr dirty="0">
                <a:solidFill>
                  <a:srgbClr val="525357"/>
                </a:solidFill>
                <a:latin typeface="PT Sans"/>
                <a:ea typeface="PT Sans"/>
                <a:cs typeface="PT Sans"/>
                <a:sym typeface="PT Sans"/>
              </a:endParaRPr>
            </a:p>
            <a:p>
              <a:pPr>
                <a:buClr>
                  <a:srgbClr val="525357"/>
                </a:buClr>
                <a:buSzPts val="1800"/>
              </a:pPr>
              <a:r>
                <a:rPr lang="en-US" dirty="0" err="1">
                  <a:solidFill>
                    <a:srgbClr val="525357"/>
                  </a:solidFill>
                  <a:latin typeface="PT Sans"/>
                  <a:ea typeface="PT Sans"/>
                  <a:cs typeface="PT Sans"/>
                  <a:sym typeface="PT Sans"/>
                </a:rPr>
                <a:t>Eg</a:t>
              </a:r>
              <a:r>
                <a:rPr lang="en-US" dirty="0">
                  <a:solidFill>
                    <a:srgbClr val="525357"/>
                  </a:solidFill>
                  <a:latin typeface="PT Sans"/>
                  <a:ea typeface="PT Sans"/>
                  <a:cs typeface="PT Sans"/>
                  <a:sym typeface="PT Sans"/>
                </a:rPr>
                <a:t>, Disposition </a:t>
              </a:r>
              <a:r>
                <a:rPr lang="en-US" dirty="0" err="1">
                  <a:solidFill>
                    <a:srgbClr val="525357"/>
                  </a:solidFill>
                  <a:latin typeface="PT Sans"/>
                  <a:ea typeface="PT Sans"/>
                  <a:cs typeface="PT Sans"/>
                  <a:sym typeface="PT Sans"/>
                </a:rPr>
                <a:t>vehicules</a:t>
              </a:r>
              <a:r>
                <a:rPr lang="en-US" dirty="0">
                  <a:solidFill>
                    <a:srgbClr val="525357"/>
                  </a:solidFill>
                  <a:latin typeface="PT Sans"/>
                  <a:ea typeface="PT Sans"/>
                  <a:cs typeface="PT Sans"/>
                  <a:sym typeface="PT Sans"/>
                </a:rPr>
                <a:t>-urgencies, </a:t>
              </a:r>
              <a:r>
                <a:rPr lang="en-US" dirty="0" err="1">
                  <a:solidFill>
                    <a:srgbClr val="525357"/>
                  </a:solidFill>
                  <a:latin typeface="PT Sans"/>
                  <a:ea typeface="PT Sans"/>
                  <a:cs typeface="PT Sans"/>
                  <a:sym typeface="PT Sans"/>
                </a:rPr>
                <a:t>amelioriation</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infrst</a:t>
              </a:r>
              <a:r>
                <a:rPr lang="en-US" dirty="0">
                  <a:solidFill>
                    <a:srgbClr val="525357"/>
                  </a:solidFill>
                  <a:latin typeface="PT Sans"/>
                  <a:ea typeface="PT Sans"/>
                  <a:cs typeface="PT Sans"/>
                  <a:sym typeface="PT Sans"/>
                </a:rPr>
                <a:t> CSI </a:t>
              </a:r>
              <a:endParaRPr sz="1100" dirty="0">
                <a:latin typeface="Gill Sans MT" panose="020B0502020104020203" pitchFamily="34" charset="77"/>
              </a:endParaRPr>
            </a:p>
          </p:txBody>
        </p:sp>
        <p:sp>
          <p:nvSpPr>
            <p:cNvPr id="1316" name="Google Shape;1316;p55"/>
            <p:cNvSpPr txBox="1"/>
            <p:nvPr/>
          </p:nvSpPr>
          <p:spPr>
            <a:xfrm>
              <a:off x="15544801" y="4514852"/>
              <a:ext cx="1638300" cy="857193"/>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Qualité de services SR augmente</a:t>
              </a:r>
              <a:endParaRPr>
                <a:solidFill>
                  <a:srgbClr val="525357"/>
                </a:solidFill>
                <a:latin typeface="PT Sans"/>
                <a:ea typeface="PT Sans"/>
                <a:cs typeface="PT Sans"/>
                <a:sym typeface="PT Sans"/>
              </a:endParaRPr>
            </a:p>
          </p:txBody>
        </p:sp>
        <p:sp>
          <p:nvSpPr>
            <p:cNvPr id="1317" name="Google Shape;1317;p55"/>
            <p:cNvSpPr txBox="1"/>
            <p:nvPr/>
          </p:nvSpPr>
          <p:spPr>
            <a:xfrm>
              <a:off x="15916274" y="5711680"/>
              <a:ext cx="1495426" cy="1107221"/>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Avec </a:t>
              </a:r>
              <a:r>
                <a:rPr lang="en-US" dirty="0" err="1">
                  <a:solidFill>
                    <a:srgbClr val="525357"/>
                  </a:solidFill>
                  <a:latin typeface="PT Sans"/>
                  <a:ea typeface="PT Sans"/>
                  <a:cs typeface="PT Sans"/>
                  <a:sym typeface="PT Sans"/>
                </a:rPr>
                <a:t>meilleur</a:t>
              </a:r>
              <a:r>
                <a:rPr lang="en-US" dirty="0">
                  <a:solidFill>
                    <a:srgbClr val="525357"/>
                  </a:solidFill>
                  <a:latin typeface="PT Sans"/>
                  <a:ea typeface="PT Sans"/>
                  <a:cs typeface="PT Sans"/>
                  <a:sym typeface="PT Sans"/>
                </a:rPr>
                <a:t> structure </a:t>
              </a:r>
              <a:r>
                <a:rPr lang="en-US" dirty="0" err="1">
                  <a:solidFill>
                    <a:srgbClr val="525357"/>
                  </a:solidFill>
                  <a:latin typeface="PT Sans"/>
                  <a:ea typeface="PT Sans"/>
                  <a:cs typeface="PT Sans"/>
                  <a:sym typeface="PT Sans"/>
                </a:rPr>
                <a:t>prestataires</a:t>
              </a:r>
              <a:r>
                <a:rPr lang="en-US" dirty="0">
                  <a:solidFill>
                    <a:srgbClr val="525357"/>
                  </a:solidFill>
                  <a:latin typeface="PT Sans"/>
                  <a:ea typeface="PT Sans"/>
                  <a:cs typeface="PT Sans"/>
                  <a:sym typeface="PT Sans"/>
                </a:rPr>
                <a:t> plus motives</a:t>
              </a:r>
              <a:endParaRPr sz="1100" dirty="0">
                <a:latin typeface="Gill Sans MT" panose="020B0502020104020203" pitchFamily="34" charset="77"/>
              </a:endParaRPr>
            </a:p>
          </p:txBody>
        </p:sp>
        <p:sp>
          <p:nvSpPr>
            <p:cNvPr id="1318" name="Google Shape;1318;p55"/>
            <p:cNvSpPr txBox="1"/>
            <p:nvPr/>
          </p:nvSpPr>
          <p:spPr>
            <a:xfrm>
              <a:off x="15987714" y="7345590"/>
              <a:ext cx="1619250" cy="857193"/>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CSI </a:t>
              </a:r>
              <a:r>
                <a:rPr lang="en-US" dirty="0" err="1">
                  <a:solidFill>
                    <a:srgbClr val="525357"/>
                  </a:solidFill>
                  <a:latin typeface="PT Sans"/>
                  <a:ea typeface="PT Sans"/>
                  <a:cs typeface="PT Sans"/>
                  <a:sym typeface="PT Sans"/>
                </a:rPr>
                <a:t>percoit</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EdM</a:t>
              </a:r>
              <a:r>
                <a:rPr lang="en-US" dirty="0">
                  <a:solidFill>
                    <a:srgbClr val="525357"/>
                  </a:solidFill>
                  <a:latin typeface="PT Sans"/>
                  <a:ea typeface="PT Sans"/>
                  <a:cs typeface="PT Sans"/>
                  <a:sym typeface="PT Sans"/>
                </a:rPr>
                <a:t> bien </a:t>
              </a:r>
              <a:r>
                <a:rPr lang="en-US" dirty="0" err="1">
                  <a:solidFill>
                    <a:srgbClr val="525357"/>
                  </a:solidFill>
                  <a:latin typeface="PT Sans"/>
                  <a:ea typeface="PT Sans"/>
                  <a:cs typeface="PT Sans"/>
                  <a:sym typeface="PT Sans"/>
                </a:rPr>
                <a:t>augmente</a:t>
              </a:r>
              <a:r>
                <a:rPr lang="en-US" dirty="0">
                  <a:solidFill>
                    <a:srgbClr val="525357"/>
                  </a:solidFill>
                  <a:latin typeface="PT Sans"/>
                  <a:ea typeface="PT Sans"/>
                  <a:cs typeface="PT Sans"/>
                  <a:sym typeface="PT Sans"/>
                </a:rPr>
                <a:t> collab. </a:t>
              </a:r>
              <a:endParaRPr sz="1100" dirty="0">
                <a:latin typeface="Gill Sans MT" panose="020B0502020104020203" pitchFamily="34" charset="77"/>
              </a:endParaRPr>
            </a:p>
          </p:txBody>
        </p:sp>
        <p:sp>
          <p:nvSpPr>
            <p:cNvPr id="1319" name="Google Shape;1319;p55"/>
            <p:cNvSpPr txBox="1"/>
            <p:nvPr/>
          </p:nvSpPr>
          <p:spPr>
            <a:xfrm>
              <a:off x="16435389" y="8702500"/>
              <a:ext cx="1628774" cy="857193"/>
            </a:xfrm>
            <a:prstGeom prst="rect">
              <a:avLst/>
            </a:prstGeom>
            <a:noFill/>
            <a:ln w="25400"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err="1">
                  <a:solidFill>
                    <a:srgbClr val="525357"/>
                  </a:solidFill>
                  <a:latin typeface="PT Sans"/>
                  <a:ea typeface="PT Sans"/>
                  <a:cs typeface="PT Sans"/>
                  <a:sym typeface="PT Sans"/>
                </a:rPr>
                <a:t>Commun</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voie</a:t>
              </a:r>
              <a:r>
                <a:rPr lang="en-US" dirty="0">
                  <a:solidFill>
                    <a:srgbClr val="525357"/>
                  </a:solidFill>
                  <a:latin typeface="PT Sans"/>
                  <a:ea typeface="PT Sans"/>
                  <a:cs typeface="PT Sans"/>
                  <a:sym typeface="PT Sans"/>
                </a:rPr>
                <a:t> les m. models </a:t>
              </a:r>
              <a:r>
                <a:rPr lang="en-US" dirty="0" err="1">
                  <a:solidFill>
                    <a:srgbClr val="525357"/>
                  </a:solidFill>
                  <a:latin typeface="PT Sans"/>
                  <a:ea typeface="PT Sans"/>
                  <a:cs typeface="PT Sans"/>
                  <a:sym typeface="PT Sans"/>
                </a:rPr>
                <a:t>s’occupent</a:t>
              </a:r>
              <a:r>
                <a:rPr lang="en-US" dirty="0">
                  <a:solidFill>
                    <a:srgbClr val="525357"/>
                  </a:solidFill>
                  <a:latin typeface="PT Sans"/>
                  <a:ea typeface="PT Sans"/>
                  <a:cs typeface="PT Sans"/>
                  <a:sym typeface="PT Sans"/>
                </a:rPr>
                <a:t> de SR</a:t>
              </a:r>
              <a:endParaRPr sz="1100" dirty="0">
                <a:latin typeface="Gill Sans MT" panose="020B0502020104020203" pitchFamily="34" charset="77"/>
              </a:endParaRPr>
            </a:p>
          </p:txBody>
        </p:sp>
        <p:sp>
          <p:nvSpPr>
            <p:cNvPr id="1320" name="Google Shape;1320;p55"/>
            <p:cNvSpPr txBox="1"/>
            <p:nvPr/>
          </p:nvSpPr>
          <p:spPr>
            <a:xfrm>
              <a:off x="16630653" y="10131518"/>
              <a:ext cx="1695450" cy="607165"/>
            </a:xfrm>
            <a:prstGeom prst="rect">
              <a:avLst/>
            </a:prstGeom>
            <a:no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Prise m. models confiances</a:t>
              </a:r>
              <a:endParaRPr>
                <a:solidFill>
                  <a:srgbClr val="525357"/>
                </a:solidFill>
                <a:latin typeface="PT Sans"/>
                <a:ea typeface="PT Sans"/>
                <a:cs typeface="PT Sans"/>
                <a:sym typeface="PT Sans"/>
              </a:endParaRPr>
            </a:p>
          </p:txBody>
        </p:sp>
        <p:sp>
          <p:nvSpPr>
            <p:cNvPr id="1321" name="Google Shape;1321;p55"/>
            <p:cNvSpPr txBox="1"/>
            <p:nvPr/>
          </p:nvSpPr>
          <p:spPr>
            <a:xfrm>
              <a:off x="17606966" y="4771808"/>
              <a:ext cx="1671637" cy="357136"/>
            </a:xfrm>
            <a:prstGeom prst="rect">
              <a:avLst/>
            </a:prstGeom>
            <a:noFill/>
            <a:ln w="9525" cap="flat" cmpd="sng">
              <a:solidFill>
                <a:schemeClr val="accent4"/>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Diffusion</a:t>
              </a:r>
              <a:endParaRPr sz="1100" dirty="0">
                <a:latin typeface="Gill Sans MT" panose="020B0502020104020203" pitchFamily="34" charset="77"/>
              </a:endParaRPr>
            </a:p>
          </p:txBody>
        </p:sp>
        <p:sp>
          <p:nvSpPr>
            <p:cNvPr id="1322" name="Google Shape;1322;p55"/>
            <p:cNvSpPr txBox="1"/>
            <p:nvPr/>
          </p:nvSpPr>
          <p:spPr>
            <a:xfrm>
              <a:off x="17297399" y="11144250"/>
              <a:ext cx="3886201" cy="607165"/>
            </a:xfrm>
            <a:prstGeom prst="rect">
              <a:avLst/>
            </a:prstGeom>
            <a:solidFill>
              <a:srgbClr val="92D050"/>
            </a:solid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Outreach: </a:t>
              </a:r>
              <a:r>
                <a:rPr lang="en-US" dirty="0" err="1">
                  <a:solidFill>
                    <a:srgbClr val="525357"/>
                  </a:solidFill>
                  <a:latin typeface="PT Sans"/>
                  <a:ea typeface="PT Sans"/>
                  <a:cs typeface="PT Sans"/>
                  <a:sym typeface="PT Sans"/>
                </a:rPr>
                <a:t>Sensibilisation</a:t>
              </a:r>
              <a:endParaRPr dirty="0">
                <a:solidFill>
                  <a:srgbClr val="525357"/>
                </a:solidFill>
                <a:latin typeface="PT Sans"/>
                <a:ea typeface="PT Sans"/>
                <a:cs typeface="PT Sans"/>
                <a:sym typeface="PT Sans"/>
              </a:endParaRPr>
            </a:p>
            <a:p>
              <a:pPr>
                <a:buClr>
                  <a:srgbClr val="525357"/>
                </a:buClr>
                <a:buSzPts val="1800"/>
              </a:pPr>
              <a:r>
                <a:rPr lang="en-US" dirty="0">
                  <a:solidFill>
                    <a:srgbClr val="525357"/>
                  </a:solidFill>
                  <a:latin typeface="PT Sans"/>
                  <a:ea typeface="PT Sans"/>
                  <a:cs typeface="PT Sans"/>
                  <a:sym typeface="PT Sans"/>
                </a:rPr>
                <a:t>Discussions entre H sur les themes SR.</a:t>
              </a:r>
              <a:endParaRPr sz="1100" dirty="0">
                <a:latin typeface="Gill Sans MT" panose="020B0502020104020203" pitchFamily="34" charset="77"/>
              </a:endParaRPr>
            </a:p>
          </p:txBody>
        </p:sp>
        <p:sp>
          <p:nvSpPr>
            <p:cNvPr id="1323" name="Google Shape;1323;p55"/>
            <p:cNvSpPr txBox="1"/>
            <p:nvPr/>
          </p:nvSpPr>
          <p:spPr>
            <a:xfrm>
              <a:off x="20021552" y="4876803"/>
              <a:ext cx="1314450" cy="1107221"/>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Plus de leaders </a:t>
              </a:r>
              <a:r>
                <a:rPr lang="en-US" dirty="0" err="1">
                  <a:solidFill>
                    <a:srgbClr val="525357"/>
                  </a:solidFill>
                  <a:latin typeface="PT Sans"/>
                  <a:ea typeface="PT Sans"/>
                  <a:cs typeface="PT Sans"/>
                  <a:sym typeface="PT Sans"/>
                </a:rPr>
                <a:t>approvent</a:t>
              </a:r>
              <a:r>
                <a:rPr lang="en-US" dirty="0">
                  <a:solidFill>
                    <a:srgbClr val="525357"/>
                  </a:solidFill>
                  <a:latin typeface="PT Sans"/>
                  <a:ea typeface="PT Sans"/>
                  <a:cs typeface="PT Sans"/>
                  <a:sym typeface="PT Sans"/>
                </a:rPr>
                <a:t> la SR. </a:t>
              </a:r>
              <a:endParaRPr sz="1100" dirty="0">
                <a:latin typeface="Gill Sans MT" panose="020B0502020104020203" pitchFamily="34" charset="77"/>
              </a:endParaRPr>
            </a:p>
          </p:txBody>
        </p:sp>
        <p:sp>
          <p:nvSpPr>
            <p:cNvPr id="1324" name="Google Shape;1324;p55"/>
            <p:cNvSpPr txBox="1"/>
            <p:nvPr/>
          </p:nvSpPr>
          <p:spPr>
            <a:xfrm>
              <a:off x="17868903" y="5484346"/>
              <a:ext cx="1581149"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Maris defendant plus le SR</a:t>
              </a:r>
              <a:endParaRPr sz="1100" dirty="0">
                <a:latin typeface="Gill Sans MT" panose="020B0502020104020203" pitchFamily="34" charset="77"/>
              </a:endParaRPr>
            </a:p>
          </p:txBody>
        </p:sp>
        <p:sp>
          <p:nvSpPr>
            <p:cNvPr id="1325" name="Google Shape;1325;p55"/>
            <p:cNvSpPr txBox="1"/>
            <p:nvPr/>
          </p:nvSpPr>
          <p:spPr>
            <a:xfrm>
              <a:off x="18502313" y="6658096"/>
              <a:ext cx="2185987"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Plus de discussion communautaire</a:t>
              </a:r>
              <a:endParaRPr>
                <a:solidFill>
                  <a:srgbClr val="525357"/>
                </a:solidFill>
                <a:latin typeface="PT Sans"/>
                <a:ea typeface="PT Sans"/>
                <a:cs typeface="PT Sans"/>
                <a:sym typeface="PT Sans"/>
              </a:endParaRPr>
            </a:p>
          </p:txBody>
        </p:sp>
        <p:sp>
          <p:nvSpPr>
            <p:cNvPr id="1326" name="Google Shape;1326;p55"/>
            <p:cNvSpPr txBox="1"/>
            <p:nvPr/>
          </p:nvSpPr>
          <p:spPr>
            <a:xfrm>
              <a:off x="18159408" y="8217751"/>
              <a:ext cx="1747839" cy="857193"/>
            </a:xfrm>
            <a:prstGeom prst="rect">
              <a:avLst/>
            </a:prstGeom>
            <a:noFill/>
            <a:ln w="25400" cap="flat" cmpd="sng">
              <a:solidFill>
                <a:schemeClr val="accent4"/>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err="1">
                  <a:solidFill>
                    <a:srgbClr val="525357"/>
                  </a:solidFill>
                  <a:latin typeface="PT Sans"/>
                  <a:ea typeface="PT Sans"/>
                  <a:cs typeface="PT Sans"/>
                  <a:sym typeface="PT Sans"/>
                </a:rPr>
                <a:t>Ouverture</a:t>
              </a:r>
              <a:r>
                <a:rPr lang="en-US" dirty="0">
                  <a:solidFill>
                    <a:srgbClr val="525357"/>
                  </a:solidFill>
                  <a:latin typeface="PT Sans"/>
                  <a:ea typeface="PT Sans"/>
                  <a:cs typeface="PT Sans"/>
                  <a:sym typeface="PT Sans"/>
                </a:rPr>
                <a:t> discussion entre couples</a:t>
              </a:r>
              <a:endParaRPr sz="1100" dirty="0">
                <a:latin typeface="Gill Sans MT" panose="020B0502020104020203" pitchFamily="34" charset="77"/>
              </a:endParaRPr>
            </a:p>
          </p:txBody>
        </p:sp>
        <p:sp>
          <p:nvSpPr>
            <p:cNvPr id="1327" name="Google Shape;1327;p55"/>
            <p:cNvSpPr txBox="1"/>
            <p:nvPr/>
          </p:nvSpPr>
          <p:spPr>
            <a:xfrm>
              <a:off x="18283235" y="9916687"/>
              <a:ext cx="1500191"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a:solidFill>
                    <a:srgbClr val="525357"/>
                  </a:solidFill>
                  <a:latin typeface="PT Sans"/>
                  <a:ea typeface="PT Sans"/>
                  <a:cs typeface="PT Sans"/>
                  <a:sym typeface="PT Sans"/>
                </a:rPr>
                <a:t>Chargement d’attitude</a:t>
              </a:r>
              <a:endParaRPr>
                <a:solidFill>
                  <a:srgbClr val="525357"/>
                </a:solidFill>
                <a:latin typeface="PT Sans"/>
                <a:ea typeface="PT Sans"/>
                <a:cs typeface="PT Sans"/>
                <a:sym typeface="PT Sans"/>
              </a:endParaRPr>
            </a:p>
          </p:txBody>
        </p:sp>
        <p:sp>
          <p:nvSpPr>
            <p:cNvPr id="1328" name="Google Shape;1328;p55"/>
            <p:cNvSpPr txBox="1"/>
            <p:nvPr/>
          </p:nvSpPr>
          <p:spPr>
            <a:xfrm>
              <a:off x="19897725" y="9889272"/>
              <a:ext cx="1819274" cy="607165"/>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Plus de </a:t>
              </a:r>
              <a:r>
                <a:rPr lang="en-US" dirty="0" err="1">
                  <a:solidFill>
                    <a:srgbClr val="525357"/>
                  </a:solidFill>
                  <a:latin typeface="PT Sans"/>
                  <a:ea typeface="PT Sans"/>
                  <a:cs typeface="PT Sans"/>
                  <a:sym typeface="PT Sans"/>
                </a:rPr>
                <a:t>connaissances</a:t>
              </a:r>
              <a:r>
                <a:rPr lang="en-US" dirty="0">
                  <a:solidFill>
                    <a:srgbClr val="525357"/>
                  </a:solidFill>
                  <a:latin typeface="PT Sans"/>
                  <a:ea typeface="PT Sans"/>
                  <a:cs typeface="PT Sans"/>
                  <a:sym typeface="PT Sans"/>
                </a:rPr>
                <a:t> SR</a:t>
              </a:r>
              <a:endParaRPr sz="1100" dirty="0">
                <a:latin typeface="Gill Sans MT" panose="020B0502020104020203" pitchFamily="34" charset="77"/>
              </a:endParaRPr>
            </a:p>
          </p:txBody>
        </p:sp>
        <p:sp>
          <p:nvSpPr>
            <p:cNvPr id="1329" name="Google Shape;1329;p55"/>
            <p:cNvSpPr txBox="1"/>
            <p:nvPr/>
          </p:nvSpPr>
          <p:spPr>
            <a:xfrm>
              <a:off x="19945352" y="7695071"/>
              <a:ext cx="1466849" cy="1107221"/>
            </a:xfrm>
            <a:prstGeom prst="rect">
              <a:avLst/>
            </a:prstGeom>
            <a:solidFill>
              <a:schemeClr val="lt1"/>
            </a:solidFill>
            <a:ln w="25400" cap="flat" cmpd="sng">
              <a:solidFill>
                <a:schemeClr val="dk1"/>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800"/>
              </a:pPr>
              <a:r>
                <a:rPr lang="en-US" dirty="0">
                  <a:solidFill>
                    <a:srgbClr val="525357"/>
                  </a:solidFill>
                  <a:latin typeface="PT Sans"/>
                  <a:ea typeface="PT Sans"/>
                  <a:cs typeface="PT Sans"/>
                  <a:sym typeface="PT Sans"/>
                </a:rPr>
                <a:t>Nouvelles </a:t>
              </a:r>
              <a:r>
                <a:rPr lang="en-US" dirty="0" err="1">
                  <a:solidFill>
                    <a:srgbClr val="525357"/>
                  </a:solidFill>
                  <a:latin typeface="PT Sans"/>
                  <a:ea typeface="PT Sans"/>
                  <a:cs typeface="PT Sans"/>
                  <a:sym typeface="PT Sans"/>
                </a:rPr>
                <a:t>idées</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jouillent</a:t>
              </a:r>
              <a:r>
                <a:rPr lang="en-US" dirty="0">
                  <a:solidFill>
                    <a:srgbClr val="525357"/>
                  </a:solidFill>
                  <a:latin typeface="PT Sans"/>
                  <a:ea typeface="PT Sans"/>
                  <a:cs typeface="PT Sans"/>
                  <a:sym typeface="PT Sans"/>
                </a:rPr>
                <a:t> sur </a:t>
              </a:r>
              <a:r>
                <a:rPr lang="en-US" dirty="0" err="1">
                  <a:solidFill>
                    <a:srgbClr val="525357"/>
                  </a:solidFill>
                  <a:latin typeface="PT Sans"/>
                  <a:ea typeface="PT Sans"/>
                  <a:cs typeface="PT Sans"/>
                  <a:sym typeface="PT Sans"/>
                </a:rPr>
                <a:t>utlise</a:t>
              </a:r>
              <a:r>
                <a:rPr lang="en-US" dirty="0">
                  <a:solidFill>
                    <a:srgbClr val="525357"/>
                  </a:solidFill>
                  <a:latin typeface="PT Sans"/>
                  <a:ea typeface="PT Sans"/>
                  <a:cs typeface="PT Sans"/>
                  <a:sym typeface="PT Sans"/>
                </a:rPr>
                <a:t> services SR</a:t>
              </a:r>
              <a:endParaRPr sz="1100" dirty="0">
                <a:latin typeface="Gill Sans MT" panose="020B0502020104020203" pitchFamily="34" charset="77"/>
              </a:endParaRPr>
            </a:p>
          </p:txBody>
        </p:sp>
        <p:cxnSp>
          <p:nvCxnSpPr>
            <p:cNvPr id="1330" name="Google Shape;1330;p55"/>
            <p:cNvCxnSpPr/>
            <p:nvPr/>
          </p:nvCxnSpPr>
          <p:spPr>
            <a:xfrm>
              <a:off x="13682663" y="3135398"/>
              <a:ext cx="0" cy="850300"/>
            </a:xfrm>
            <a:prstGeom prst="straightConnector1">
              <a:avLst/>
            </a:prstGeom>
            <a:noFill/>
            <a:ln w="9525" cap="flat" cmpd="sng">
              <a:solidFill>
                <a:srgbClr val="1A9253"/>
              </a:solidFill>
              <a:prstDash val="solid"/>
              <a:round/>
              <a:headEnd type="none" w="sm" len="sm"/>
              <a:tailEnd type="none" w="sm" len="sm"/>
            </a:ln>
          </p:spPr>
        </p:cxnSp>
        <p:cxnSp>
          <p:nvCxnSpPr>
            <p:cNvPr id="1331" name="Google Shape;1331;p55"/>
            <p:cNvCxnSpPr/>
            <p:nvPr/>
          </p:nvCxnSpPr>
          <p:spPr>
            <a:xfrm rot="10800000" flipH="1">
              <a:off x="3867156" y="8032180"/>
              <a:ext cx="76196" cy="424636"/>
            </a:xfrm>
            <a:prstGeom prst="straightConnector1">
              <a:avLst/>
            </a:prstGeom>
            <a:noFill/>
            <a:ln w="9525" cap="flat" cmpd="sng">
              <a:solidFill>
                <a:srgbClr val="1A9253"/>
              </a:solidFill>
              <a:prstDash val="solid"/>
              <a:round/>
              <a:headEnd type="none" w="sm" len="sm"/>
              <a:tailEnd type="triangle" w="med" len="med"/>
            </a:ln>
          </p:spPr>
        </p:cxnSp>
        <p:cxnSp>
          <p:nvCxnSpPr>
            <p:cNvPr id="1332" name="Google Shape;1332;p55"/>
            <p:cNvCxnSpPr/>
            <p:nvPr/>
          </p:nvCxnSpPr>
          <p:spPr>
            <a:xfrm rot="10800000">
              <a:off x="3717136" y="9118365"/>
              <a:ext cx="0" cy="320658"/>
            </a:xfrm>
            <a:prstGeom prst="straightConnector1">
              <a:avLst/>
            </a:prstGeom>
            <a:noFill/>
            <a:ln w="9525" cap="flat" cmpd="sng">
              <a:solidFill>
                <a:srgbClr val="1A9253"/>
              </a:solidFill>
              <a:prstDash val="solid"/>
              <a:round/>
              <a:headEnd type="none" w="sm" len="sm"/>
              <a:tailEnd type="triangle" w="med" len="med"/>
            </a:ln>
          </p:spPr>
        </p:cxnSp>
        <p:cxnSp>
          <p:nvCxnSpPr>
            <p:cNvPr id="1333" name="Google Shape;1333;p55"/>
            <p:cNvCxnSpPr>
              <a:stCxn id="1293" idx="0"/>
              <a:endCxn id="1292" idx="2"/>
            </p:cNvCxnSpPr>
            <p:nvPr/>
          </p:nvCxnSpPr>
          <p:spPr>
            <a:xfrm flipV="1">
              <a:off x="7200902" y="8071132"/>
              <a:ext cx="0" cy="405566"/>
            </a:xfrm>
            <a:prstGeom prst="straightConnector1">
              <a:avLst/>
            </a:prstGeom>
            <a:noFill/>
            <a:ln w="9525" cap="flat" cmpd="sng">
              <a:solidFill>
                <a:srgbClr val="1A9253"/>
              </a:solidFill>
              <a:prstDash val="solid"/>
              <a:round/>
              <a:headEnd type="none" w="sm" len="sm"/>
              <a:tailEnd type="triangle" w="med" len="med"/>
            </a:ln>
          </p:spPr>
        </p:cxnSp>
        <p:cxnSp>
          <p:nvCxnSpPr>
            <p:cNvPr id="1334" name="Google Shape;1334;p55"/>
            <p:cNvCxnSpPr>
              <a:stCxn id="1292" idx="0"/>
            </p:cNvCxnSpPr>
            <p:nvPr/>
          </p:nvCxnSpPr>
          <p:spPr>
            <a:xfrm flipH="1" flipV="1">
              <a:off x="6724503" y="7004368"/>
              <a:ext cx="476398" cy="459599"/>
            </a:xfrm>
            <a:prstGeom prst="straightConnector1">
              <a:avLst/>
            </a:prstGeom>
            <a:noFill/>
            <a:ln w="9525" cap="flat" cmpd="sng">
              <a:solidFill>
                <a:srgbClr val="1A9253"/>
              </a:solidFill>
              <a:prstDash val="solid"/>
              <a:round/>
              <a:headEnd type="none" w="sm" len="sm"/>
              <a:tailEnd type="triangle" w="med" len="med"/>
            </a:ln>
          </p:spPr>
        </p:cxnSp>
        <p:cxnSp>
          <p:nvCxnSpPr>
            <p:cNvPr id="1335" name="Google Shape;1335;p55"/>
            <p:cNvCxnSpPr>
              <a:stCxn id="1287" idx="0"/>
            </p:cNvCxnSpPr>
            <p:nvPr/>
          </p:nvCxnSpPr>
          <p:spPr>
            <a:xfrm flipV="1">
              <a:off x="4848225" y="3999537"/>
              <a:ext cx="581102" cy="1365895"/>
            </a:xfrm>
            <a:prstGeom prst="straightConnector1">
              <a:avLst/>
            </a:prstGeom>
            <a:noFill/>
            <a:ln w="9525" cap="flat" cmpd="sng">
              <a:solidFill>
                <a:srgbClr val="1A9253"/>
              </a:solidFill>
              <a:prstDash val="solid"/>
              <a:round/>
              <a:headEnd type="none" w="sm" len="sm"/>
              <a:tailEnd type="triangle" w="med" len="med"/>
            </a:ln>
          </p:spPr>
        </p:cxnSp>
        <p:cxnSp>
          <p:nvCxnSpPr>
            <p:cNvPr id="1336" name="Google Shape;1336;p55"/>
            <p:cNvCxnSpPr>
              <a:stCxn id="1295" idx="0"/>
            </p:cNvCxnSpPr>
            <p:nvPr/>
          </p:nvCxnSpPr>
          <p:spPr>
            <a:xfrm flipH="1" flipV="1">
              <a:off x="8443806" y="3985688"/>
              <a:ext cx="52494" cy="1033496"/>
            </a:xfrm>
            <a:prstGeom prst="straightConnector1">
              <a:avLst/>
            </a:prstGeom>
            <a:noFill/>
            <a:ln w="9525" cap="flat" cmpd="sng">
              <a:solidFill>
                <a:srgbClr val="1A9253"/>
              </a:solidFill>
              <a:prstDash val="solid"/>
              <a:round/>
              <a:headEnd type="none" w="sm" len="sm"/>
              <a:tailEnd type="triangle" w="med" len="med"/>
            </a:ln>
          </p:spPr>
        </p:cxnSp>
        <p:cxnSp>
          <p:nvCxnSpPr>
            <p:cNvPr id="1337" name="Google Shape;1337;p55"/>
            <p:cNvCxnSpPr>
              <a:endCxn id="1295" idx="2"/>
            </p:cNvCxnSpPr>
            <p:nvPr/>
          </p:nvCxnSpPr>
          <p:spPr>
            <a:xfrm flipH="1" flipV="1">
              <a:off x="8496300" y="5626349"/>
              <a:ext cx="395405" cy="902569"/>
            </a:xfrm>
            <a:prstGeom prst="straightConnector1">
              <a:avLst/>
            </a:prstGeom>
            <a:noFill/>
            <a:ln w="9525" cap="flat" cmpd="sng">
              <a:solidFill>
                <a:srgbClr val="1A9253"/>
              </a:solidFill>
              <a:prstDash val="solid"/>
              <a:round/>
              <a:headEnd type="none" w="sm" len="sm"/>
              <a:tailEnd type="triangle" w="med" len="med"/>
            </a:ln>
          </p:spPr>
        </p:cxnSp>
        <p:cxnSp>
          <p:nvCxnSpPr>
            <p:cNvPr id="1338" name="Google Shape;1338;p55"/>
            <p:cNvCxnSpPr>
              <a:stCxn id="1296" idx="1"/>
              <a:endCxn id="1295" idx="2"/>
            </p:cNvCxnSpPr>
            <p:nvPr/>
          </p:nvCxnSpPr>
          <p:spPr>
            <a:xfrm flipH="1" flipV="1">
              <a:off x="8496300" y="5626349"/>
              <a:ext cx="857249" cy="88833"/>
            </a:xfrm>
            <a:prstGeom prst="straightConnector1">
              <a:avLst/>
            </a:prstGeom>
            <a:noFill/>
            <a:ln w="9525" cap="flat" cmpd="sng">
              <a:solidFill>
                <a:srgbClr val="1A9253"/>
              </a:solidFill>
              <a:prstDash val="solid"/>
              <a:round/>
              <a:headEnd type="none" w="sm" len="sm"/>
              <a:tailEnd type="triangle" w="med" len="med"/>
            </a:ln>
          </p:spPr>
        </p:cxnSp>
        <p:cxnSp>
          <p:nvCxnSpPr>
            <p:cNvPr id="1339" name="Google Shape;1339;p55"/>
            <p:cNvCxnSpPr>
              <a:stCxn id="1298" idx="0"/>
            </p:cNvCxnSpPr>
            <p:nvPr/>
          </p:nvCxnSpPr>
          <p:spPr>
            <a:xfrm flipV="1">
              <a:off x="9372603" y="6376139"/>
              <a:ext cx="28499" cy="152691"/>
            </a:xfrm>
            <a:prstGeom prst="straightConnector1">
              <a:avLst/>
            </a:prstGeom>
            <a:noFill/>
            <a:ln w="9525" cap="flat" cmpd="sng">
              <a:solidFill>
                <a:srgbClr val="1A9253"/>
              </a:solidFill>
              <a:prstDash val="solid"/>
              <a:round/>
              <a:headEnd type="none" w="sm" len="sm"/>
              <a:tailEnd type="triangle" w="med" len="med"/>
            </a:ln>
          </p:spPr>
        </p:cxnSp>
        <p:cxnSp>
          <p:nvCxnSpPr>
            <p:cNvPr id="1340" name="Google Shape;1340;p55"/>
            <p:cNvCxnSpPr>
              <a:stCxn id="1296" idx="0"/>
              <a:endCxn id="1282" idx="2"/>
            </p:cNvCxnSpPr>
            <p:nvPr/>
          </p:nvCxnSpPr>
          <p:spPr>
            <a:xfrm flipH="1" flipV="1">
              <a:off x="8677277" y="3943292"/>
              <a:ext cx="1543048" cy="1468308"/>
            </a:xfrm>
            <a:prstGeom prst="straightConnector1">
              <a:avLst/>
            </a:prstGeom>
            <a:noFill/>
            <a:ln w="9525" cap="flat" cmpd="sng">
              <a:solidFill>
                <a:srgbClr val="1A9253"/>
              </a:solidFill>
              <a:prstDash val="solid"/>
              <a:round/>
              <a:headEnd type="none" w="sm" len="sm"/>
              <a:tailEnd type="triangle" w="med" len="med"/>
            </a:ln>
          </p:spPr>
        </p:cxnSp>
        <p:cxnSp>
          <p:nvCxnSpPr>
            <p:cNvPr id="1341" name="Google Shape;1341;p55"/>
            <p:cNvCxnSpPr>
              <a:stCxn id="1298" idx="0"/>
            </p:cNvCxnSpPr>
            <p:nvPr/>
          </p:nvCxnSpPr>
          <p:spPr>
            <a:xfrm flipV="1">
              <a:off x="9372603" y="6473337"/>
              <a:ext cx="1752601" cy="55492"/>
            </a:xfrm>
            <a:prstGeom prst="straightConnector1">
              <a:avLst/>
            </a:prstGeom>
            <a:noFill/>
            <a:ln w="9525" cap="flat" cmpd="sng">
              <a:solidFill>
                <a:srgbClr val="1A9253"/>
              </a:solidFill>
              <a:prstDash val="solid"/>
              <a:round/>
              <a:headEnd type="none" w="sm" len="sm"/>
              <a:tailEnd type="triangle" w="med" len="med"/>
            </a:ln>
          </p:spPr>
        </p:cxnSp>
        <p:cxnSp>
          <p:nvCxnSpPr>
            <p:cNvPr id="1342" name="Google Shape;1342;p55"/>
            <p:cNvCxnSpPr>
              <a:endCxn id="1298" idx="3"/>
            </p:cNvCxnSpPr>
            <p:nvPr/>
          </p:nvCxnSpPr>
          <p:spPr>
            <a:xfrm flipH="1" flipV="1">
              <a:off x="10220329" y="6707397"/>
              <a:ext cx="252306" cy="124600"/>
            </a:xfrm>
            <a:prstGeom prst="straightConnector1">
              <a:avLst/>
            </a:prstGeom>
            <a:noFill/>
            <a:ln w="9525" cap="flat" cmpd="sng">
              <a:solidFill>
                <a:srgbClr val="1A9253"/>
              </a:solidFill>
              <a:prstDash val="solid"/>
              <a:round/>
              <a:headEnd type="none" w="sm" len="sm"/>
              <a:tailEnd type="triangle" w="med" len="med"/>
            </a:ln>
          </p:spPr>
        </p:cxnSp>
        <p:cxnSp>
          <p:nvCxnSpPr>
            <p:cNvPr id="1343" name="Google Shape;1343;p55"/>
            <p:cNvCxnSpPr>
              <a:stCxn id="1299" idx="0"/>
            </p:cNvCxnSpPr>
            <p:nvPr/>
          </p:nvCxnSpPr>
          <p:spPr>
            <a:xfrm flipV="1">
              <a:off x="11401426" y="6609475"/>
              <a:ext cx="57300" cy="216290"/>
            </a:xfrm>
            <a:prstGeom prst="straightConnector1">
              <a:avLst/>
            </a:prstGeom>
            <a:noFill/>
            <a:ln w="9525" cap="flat" cmpd="sng">
              <a:solidFill>
                <a:srgbClr val="1A9253"/>
              </a:solidFill>
              <a:prstDash val="solid"/>
              <a:round/>
              <a:headEnd type="none" w="sm" len="sm"/>
              <a:tailEnd type="triangle" w="med" len="med"/>
            </a:ln>
          </p:spPr>
        </p:cxnSp>
        <p:cxnSp>
          <p:nvCxnSpPr>
            <p:cNvPr id="1344" name="Google Shape;1344;p55"/>
            <p:cNvCxnSpPr>
              <a:stCxn id="1302" idx="0"/>
              <a:endCxn id="1299" idx="2"/>
            </p:cNvCxnSpPr>
            <p:nvPr/>
          </p:nvCxnSpPr>
          <p:spPr>
            <a:xfrm flipH="1" flipV="1">
              <a:off x="11401426" y="7182902"/>
              <a:ext cx="112963" cy="849278"/>
            </a:xfrm>
            <a:prstGeom prst="straightConnector1">
              <a:avLst/>
            </a:prstGeom>
            <a:noFill/>
            <a:ln w="9525" cap="flat" cmpd="sng">
              <a:solidFill>
                <a:srgbClr val="1A9253"/>
              </a:solidFill>
              <a:prstDash val="solid"/>
              <a:round/>
              <a:headEnd type="none" w="sm" len="sm"/>
              <a:tailEnd type="triangle" w="med" len="med"/>
            </a:ln>
          </p:spPr>
        </p:cxnSp>
        <p:cxnSp>
          <p:nvCxnSpPr>
            <p:cNvPr id="1345" name="Google Shape;1345;p55"/>
            <p:cNvCxnSpPr/>
            <p:nvPr/>
          </p:nvCxnSpPr>
          <p:spPr>
            <a:xfrm rot="10800000">
              <a:off x="11620500" y="8724679"/>
              <a:ext cx="0" cy="444518"/>
            </a:xfrm>
            <a:prstGeom prst="straightConnector1">
              <a:avLst/>
            </a:prstGeom>
            <a:noFill/>
            <a:ln w="9525" cap="flat" cmpd="sng">
              <a:solidFill>
                <a:srgbClr val="1A9253"/>
              </a:solidFill>
              <a:prstDash val="solid"/>
              <a:round/>
              <a:headEnd type="none" w="sm" len="sm"/>
              <a:tailEnd type="triangle" w="med" len="med"/>
            </a:ln>
          </p:spPr>
        </p:cxnSp>
        <p:cxnSp>
          <p:nvCxnSpPr>
            <p:cNvPr id="1346" name="Google Shape;1346;p55"/>
            <p:cNvCxnSpPr/>
            <p:nvPr/>
          </p:nvCxnSpPr>
          <p:spPr>
            <a:xfrm rot="10800000" flipH="1">
              <a:off x="10472739" y="10786460"/>
              <a:ext cx="319086" cy="270564"/>
            </a:xfrm>
            <a:prstGeom prst="straightConnector1">
              <a:avLst/>
            </a:prstGeom>
            <a:noFill/>
            <a:ln w="9525" cap="flat" cmpd="sng">
              <a:solidFill>
                <a:srgbClr val="1A9253"/>
              </a:solidFill>
              <a:prstDash val="solid"/>
              <a:round/>
              <a:headEnd type="none" w="sm" len="sm"/>
              <a:tailEnd type="triangle" w="med" len="med"/>
            </a:ln>
          </p:spPr>
        </p:cxnSp>
        <p:cxnSp>
          <p:nvCxnSpPr>
            <p:cNvPr id="1347" name="Google Shape;1347;p55"/>
            <p:cNvCxnSpPr>
              <a:endCxn id="1309" idx="2"/>
            </p:cNvCxnSpPr>
            <p:nvPr/>
          </p:nvCxnSpPr>
          <p:spPr>
            <a:xfrm flipH="1" flipV="1">
              <a:off x="13477875" y="7665466"/>
              <a:ext cx="2" cy="552237"/>
            </a:xfrm>
            <a:prstGeom prst="straightConnector1">
              <a:avLst/>
            </a:prstGeom>
            <a:noFill/>
            <a:ln w="9525" cap="flat" cmpd="sng">
              <a:solidFill>
                <a:srgbClr val="1A9253"/>
              </a:solidFill>
              <a:prstDash val="solid"/>
              <a:round/>
              <a:headEnd type="none" w="sm" len="sm"/>
              <a:tailEnd type="triangle" w="med" len="med"/>
            </a:ln>
          </p:spPr>
        </p:cxnSp>
        <p:cxnSp>
          <p:nvCxnSpPr>
            <p:cNvPr id="1348" name="Google Shape;1348;p55"/>
            <p:cNvCxnSpPr>
              <a:stCxn id="1312" idx="0"/>
            </p:cNvCxnSpPr>
            <p:nvPr/>
          </p:nvCxnSpPr>
          <p:spPr>
            <a:xfrm flipH="1" flipV="1">
              <a:off x="14670889" y="6376251"/>
              <a:ext cx="495296" cy="242694"/>
            </a:xfrm>
            <a:prstGeom prst="straightConnector1">
              <a:avLst/>
            </a:prstGeom>
            <a:noFill/>
            <a:ln w="9525" cap="flat" cmpd="sng">
              <a:solidFill>
                <a:srgbClr val="1A9253"/>
              </a:solidFill>
              <a:prstDash val="solid"/>
              <a:round/>
              <a:headEnd type="none" w="sm" len="sm"/>
              <a:tailEnd type="triangle" w="med" len="med"/>
            </a:ln>
          </p:spPr>
        </p:cxnSp>
        <p:cxnSp>
          <p:nvCxnSpPr>
            <p:cNvPr id="1349" name="Google Shape;1349;p55"/>
            <p:cNvCxnSpPr>
              <a:stCxn id="1311" idx="0"/>
            </p:cNvCxnSpPr>
            <p:nvPr/>
          </p:nvCxnSpPr>
          <p:spPr>
            <a:xfrm flipH="1" flipV="1">
              <a:off x="14306594" y="4055467"/>
              <a:ext cx="109495" cy="1388393"/>
            </a:xfrm>
            <a:prstGeom prst="straightConnector1">
              <a:avLst/>
            </a:prstGeom>
            <a:noFill/>
            <a:ln w="9525" cap="flat" cmpd="sng">
              <a:solidFill>
                <a:srgbClr val="1A9253"/>
              </a:solidFill>
              <a:prstDash val="solid"/>
              <a:round/>
              <a:headEnd type="none" w="sm" len="sm"/>
              <a:tailEnd type="triangle" w="med" len="med"/>
            </a:ln>
          </p:spPr>
        </p:cxnSp>
        <p:cxnSp>
          <p:nvCxnSpPr>
            <p:cNvPr id="1350" name="Google Shape;1350;p55"/>
            <p:cNvCxnSpPr>
              <a:stCxn id="1317" idx="0"/>
            </p:cNvCxnSpPr>
            <p:nvPr/>
          </p:nvCxnSpPr>
          <p:spPr>
            <a:xfrm flipH="1" flipV="1">
              <a:off x="16566493" y="5406888"/>
              <a:ext cx="97495" cy="304792"/>
            </a:xfrm>
            <a:prstGeom prst="straightConnector1">
              <a:avLst/>
            </a:prstGeom>
            <a:noFill/>
            <a:ln w="9525" cap="flat" cmpd="sng">
              <a:solidFill>
                <a:srgbClr val="1A9253"/>
              </a:solidFill>
              <a:prstDash val="solid"/>
              <a:round/>
              <a:headEnd type="none" w="sm" len="sm"/>
              <a:tailEnd type="triangle" w="med" len="med"/>
            </a:ln>
          </p:spPr>
        </p:cxnSp>
        <p:cxnSp>
          <p:nvCxnSpPr>
            <p:cNvPr id="1351" name="Google Shape;1351;p55"/>
            <p:cNvCxnSpPr>
              <a:stCxn id="1316" idx="0"/>
            </p:cNvCxnSpPr>
            <p:nvPr/>
          </p:nvCxnSpPr>
          <p:spPr>
            <a:xfrm flipH="1" flipV="1">
              <a:off x="15987754" y="3985656"/>
              <a:ext cx="376197" cy="529196"/>
            </a:xfrm>
            <a:prstGeom prst="straightConnector1">
              <a:avLst/>
            </a:prstGeom>
            <a:noFill/>
            <a:ln w="9525" cap="flat" cmpd="sng">
              <a:solidFill>
                <a:srgbClr val="1A9253"/>
              </a:solidFill>
              <a:prstDash val="solid"/>
              <a:round/>
              <a:headEnd type="none" w="sm" len="sm"/>
              <a:tailEnd type="triangle" w="med" len="med"/>
            </a:ln>
          </p:spPr>
        </p:cxnSp>
        <p:cxnSp>
          <p:nvCxnSpPr>
            <p:cNvPr id="1352" name="Google Shape;1352;p55"/>
            <p:cNvCxnSpPr/>
            <p:nvPr/>
          </p:nvCxnSpPr>
          <p:spPr>
            <a:xfrm>
              <a:off x="15647194" y="7865440"/>
              <a:ext cx="340520" cy="368060"/>
            </a:xfrm>
            <a:prstGeom prst="straightConnector1">
              <a:avLst/>
            </a:prstGeom>
            <a:noFill/>
            <a:ln w="9525" cap="flat" cmpd="sng">
              <a:solidFill>
                <a:srgbClr val="1A9253"/>
              </a:solidFill>
              <a:prstDash val="solid"/>
              <a:round/>
              <a:headEnd type="triangle" w="med" len="med"/>
              <a:tailEnd type="triangle" w="med" len="med"/>
            </a:ln>
          </p:spPr>
        </p:cxnSp>
        <p:cxnSp>
          <p:nvCxnSpPr>
            <p:cNvPr id="1353" name="Google Shape;1353;p55"/>
            <p:cNvCxnSpPr>
              <a:endCxn id="1312" idx="2"/>
            </p:cNvCxnSpPr>
            <p:nvPr/>
          </p:nvCxnSpPr>
          <p:spPr>
            <a:xfrm flipH="1" flipV="1">
              <a:off x="15166185" y="7726167"/>
              <a:ext cx="1302604" cy="1166508"/>
            </a:xfrm>
            <a:prstGeom prst="straightConnector1">
              <a:avLst/>
            </a:prstGeom>
            <a:noFill/>
            <a:ln w="9525" cap="flat" cmpd="sng">
              <a:solidFill>
                <a:srgbClr val="1A9253"/>
              </a:solidFill>
              <a:prstDash val="solid"/>
              <a:round/>
              <a:headEnd type="none" w="sm" len="sm"/>
              <a:tailEnd type="triangle" w="med" len="med"/>
            </a:ln>
          </p:spPr>
        </p:cxnSp>
        <p:cxnSp>
          <p:nvCxnSpPr>
            <p:cNvPr id="1354" name="Google Shape;1354;p55"/>
            <p:cNvCxnSpPr/>
            <p:nvPr/>
          </p:nvCxnSpPr>
          <p:spPr>
            <a:xfrm rot="10800000">
              <a:off x="18192752" y="5124568"/>
              <a:ext cx="133350" cy="359780"/>
            </a:xfrm>
            <a:prstGeom prst="straightConnector1">
              <a:avLst/>
            </a:prstGeom>
            <a:noFill/>
            <a:ln w="9525" cap="flat" cmpd="sng">
              <a:solidFill>
                <a:srgbClr val="1A9253"/>
              </a:solidFill>
              <a:prstDash val="solid"/>
              <a:round/>
              <a:headEnd type="none" w="sm" len="sm"/>
              <a:tailEnd type="triangle" w="med" len="med"/>
            </a:ln>
          </p:spPr>
        </p:cxnSp>
        <p:cxnSp>
          <p:nvCxnSpPr>
            <p:cNvPr id="1355" name="Google Shape;1355;p55"/>
            <p:cNvCxnSpPr>
              <a:stCxn id="1323" idx="0"/>
              <a:endCxn id="1278" idx="3"/>
            </p:cNvCxnSpPr>
            <p:nvPr/>
          </p:nvCxnSpPr>
          <p:spPr>
            <a:xfrm flipH="1" flipV="1">
              <a:off x="18192748" y="3483322"/>
              <a:ext cx="2486029" cy="1393481"/>
            </a:xfrm>
            <a:prstGeom prst="straightConnector1">
              <a:avLst/>
            </a:prstGeom>
            <a:noFill/>
            <a:ln w="9525" cap="flat" cmpd="sng">
              <a:solidFill>
                <a:srgbClr val="1A9253"/>
              </a:solidFill>
              <a:prstDash val="solid"/>
              <a:round/>
              <a:headEnd type="none" w="sm" len="sm"/>
              <a:tailEnd type="triangle" w="med" len="med"/>
            </a:ln>
          </p:spPr>
        </p:cxnSp>
        <p:cxnSp>
          <p:nvCxnSpPr>
            <p:cNvPr id="1356" name="Google Shape;1356;p55"/>
            <p:cNvCxnSpPr>
              <a:stCxn id="1323" idx="2"/>
            </p:cNvCxnSpPr>
            <p:nvPr/>
          </p:nvCxnSpPr>
          <p:spPr>
            <a:xfrm flipH="1">
              <a:off x="20140581" y="5984024"/>
              <a:ext cx="538196" cy="703309"/>
            </a:xfrm>
            <a:prstGeom prst="straightConnector1">
              <a:avLst/>
            </a:prstGeom>
            <a:noFill/>
            <a:ln w="9525" cap="flat" cmpd="sng">
              <a:solidFill>
                <a:srgbClr val="1A9253"/>
              </a:solidFill>
              <a:prstDash val="solid"/>
              <a:round/>
              <a:headEnd type="triangle" w="med" len="med"/>
              <a:tailEnd type="triangle" w="med" len="med"/>
            </a:ln>
          </p:spPr>
        </p:cxnSp>
        <p:cxnSp>
          <p:nvCxnSpPr>
            <p:cNvPr id="1357" name="Google Shape;1357;p55"/>
            <p:cNvCxnSpPr/>
            <p:nvPr/>
          </p:nvCxnSpPr>
          <p:spPr>
            <a:xfrm rot="10800000">
              <a:off x="20409692" y="7371293"/>
              <a:ext cx="773908" cy="323778"/>
            </a:xfrm>
            <a:prstGeom prst="straightConnector1">
              <a:avLst/>
            </a:prstGeom>
            <a:noFill/>
            <a:ln w="9525" cap="flat" cmpd="sng">
              <a:solidFill>
                <a:srgbClr val="1A9253"/>
              </a:solidFill>
              <a:prstDash val="solid"/>
              <a:round/>
              <a:headEnd type="none" w="sm" len="sm"/>
              <a:tailEnd type="triangle" w="med" len="med"/>
            </a:ln>
          </p:spPr>
        </p:cxnSp>
        <p:cxnSp>
          <p:nvCxnSpPr>
            <p:cNvPr id="1358" name="Google Shape;1358;p55"/>
            <p:cNvCxnSpPr>
              <a:endCxn id="1329" idx="2"/>
            </p:cNvCxnSpPr>
            <p:nvPr/>
          </p:nvCxnSpPr>
          <p:spPr>
            <a:xfrm flipH="1" flipV="1">
              <a:off x="20678777" y="8802293"/>
              <a:ext cx="314402" cy="1114309"/>
            </a:xfrm>
            <a:prstGeom prst="straightConnector1">
              <a:avLst/>
            </a:prstGeom>
            <a:noFill/>
            <a:ln w="9525" cap="flat" cmpd="sng">
              <a:solidFill>
                <a:srgbClr val="1A9253"/>
              </a:solidFill>
              <a:prstDash val="solid"/>
              <a:round/>
              <a:headEnd type="none" w="sm" len="sm"/>
              <a:tailEnd type="triangle" w="med" len="med"/>
            </a:ln>
          </p:spPr>
        </p:cxnSp>
        <p:cxnSp>
          <p:nvCxnSpPr>
            <p:cNvPr id="1359" name="Google Shape;1359;p55"/>
            <p:cNvCxnSpPr/>
            <p:nvPr/>
          </p:nvCxnSpPr>
          <p:spPr>
            <a:xfrm rot="10800000">
              <a:off x="19450052" y="9218565"/>
              <a:ext cx="1581150" cy="730430"/>
            </a:xfrm>
            <a:prstGeom prst="straightConnector1">
              <a:avLst/>
            </a:prstGeom>
            <a:noFill/>
            <a:ln w="9525" cap="flat" cmpd="sng">
              <a:solidFill>
                <a:srgbClr val="1A9253"/>
              </a:solidFill>
              <a:prstDash val="solid"/>
              <a:round/>
              <a:headEnd type="none" w="sm" len="sm"/>
              <a:tailEnd type="triangle" w="med" len="med"/>
            </a:ln>
          </p:spPr>
        </p:cxnSp>
        <p:cxnSp>
          <p:nvCxnSpPr>
            <p:cNvPr id="1360" name="Google Shape;1360;p55"/>
            <p:cNvCxnSpPr>
              <a:endCxn id="1328" idx="2"/>
            </p:cNvCxnSpPr>
            <p:nvPr/>
          </p:nvCxnSpPr>
          <p:spPr>
            <a:xfrm flipV="1">
              <a:off x="20678663" y="10496437"/>
              <a:ext cx="128699" cy="679074"/>
            </a:xfrm>
            <a:prstGeom prst="straightConnector1">
              <a:avLst/>
            </a:prstGeom>
            <a:noFill/>
            <a:ln w="9525" cap="flat" cmpd="sng">
              <a:solidFill>
                <a:srgbClr val="1A9253"/>
              </a:solidFill>
              <a:prstDash val="solid"/>
              <a:round/>
              <a:headEnd type="none" w="sm" len="sm"/>
              <a:tailEnd type="triangle" w="med" len="med"/>
            </a:ln>
          </p:spPr>
        </p:cxnSp>
        <p:cxnSp>
          <p:nvCxnSpPr>
            <p:cNvPr id="1361" name="Google Shape;1361;p55"/>
            <p:cNvCxnSpPr>
              <a:stCxn id="1322" idx="0"/>
              <a:endCxn id="1327" idx="2"/>
            </p:cNvCxnSpPr>
            <p:nvPr/>
          </p:nvCxnSpPr>
          <p:spPr>
            <a:xfrm flipH="1" flipV="1">
              <a:off x="19033331" y="10523852"/>
              <a:ext cx="207169" cy="620398"/>
            </a:xfrm>
            <a:prstGeom prst="straightConnector1">
              <a:avLst/>
            </a:prstGeom>
            <a:noFill/>
            <a:ln w="9525" cap="flat" cmpd="sng">
              <a:solidFill>
                <a:srgbClr val="1A9253"/>
              </a:solidFill>
              <a:prstDash val="solid"/>
              <a:round/>
              <a:headEnd type="none" w="sm" len="sm"/>
              <a:tailEnd type="triangle" w="med" len="med"/>
            </a:ln>
          </p:spPr>
        </p:cxnSp>
        <p:cxnSp>
          <p:nvCxnSpPr>
            <p:cNvPr id="1362" name="Google Shape;1362;p55"/>
            <p:cNvCxnSpPr/>
            <p:nvPr/>
          </p:nvCxnSpPr>
          <p:spPr>
            <a:xfrm rot="10800000">
              <a:off x="18326101" y="10951151"/>
              <a:ext cx="285754" cy="224418"/>
            </a:xfrm>
            <a:prstGeom prst="straightConnector1">
              <a:avLst/>
            </a:prstGeom>
            <a:noFill/>
            <a:ln w="9525" cap="flat" cmpd="sng">
              <a:solidFill>
                <a:srgbClr val="1A9253"/>
              </a:solidFill>
              <a:prstDash val="solid"/>
              <a:round/>
              <a:headEnd type="none" w="sm" len="sm"/>
              <a:tailEnd type="triangle" w="med" len="med"/>
            </a:ln>
          </p:spPr>
        </p:cxnSp>
        <p:cxnSp>
          <p:nvCxnSpPr>
            <p:cNvPr id="1363" name="Google Shape;1363;p55"/>
            <p:cNvCxnSpPr/>
            <p:nvPr/>
          </p:nvCxnSpPr>
          <p:spPr>
            <a:xfrm rot="10800000" flipH="1">
              <a:off x="17868902" y="6405323"/>
              <a:ext cx="171450" cy="2228294"/>
            </a:xfrm>
            <a:prstGeom prst="straightConnector1">
              <a:avLst/>
            </a:prstGeom>
            <a:noFill/>
            <a:ln w="9525" cap="flat" cmpd="sng">
              <a:solidFill>
                <a:srgbClr val="1A9253"/>
              </a:solidFill>
              <a:prstDash val="solid"/>
              <a:round/>
              <a:headEnd type="none" w="sm" len="sm"/>
              <a:tailEnd type="triangle" w="med" len="med"/>
            </a:ln>
          </p:spPr>
        </p:cxnSp>
        <p:cxnSp>
          <p:nvCxnSpPr>
            <p:cNvPr id="1364" name="Google Shape;1364;p55"/>
            <p:cNvCxnSpPr/>
            <p:nvPr/>
          </p:nvCxnSpPr>
          <p:spPr>
            <a:xfrm rot="10800000" flipH="1">
              <a:off x="17868900" y="7234155"/>
              <a:ext cx="776288" cy="1399462"/>
            </a:xfrm>
            <a:prstGeom prst="straightConnector1">
              <a:avLst/>
            </a:prstGeom>
            <a:noFill/>
            <a:ln w="9525" cap="flat" cmpd="sng">
              <a:solidFill>
                <a:srgbClr val="1A9253"/>
              </a:solidFill>
              <a:prstDash val="solid"/>
              <a:round/>
              <a:headEnd type="none" w="sm" len="sm"/>
              <a:tailEnd type="triangle" w="med" len="med"/>
            </a:ln>
          </p:spPr>
        </p:cxnSp>
        <p:cxnSp>
          <p:nvCxnSpPr>
            <p:cNvPr id="1365" name="Google Shape;1365;p55"/>
            <p:cNvCxnSpPr>
              <a:stCxn id="1318" idx="0"/>
              <a:endCxn id="1317" idx="2"/>
            </p:cNvCxnSpPr>
            <p:nvPr/>
          </p:nvCxnSpPr>
          <p:spPr>
            <a:xfrm flipH="1" flipV="1">
              <a:off x="16663988" y="6818901"/>
              <a:ext cx="133352" cy="526689"/>
            </a:xfrm>
            <a:prstGeom prst="straightConnector1">
              <a:avLst/>
            </a:prstGeom>
            <a:noFill/>
            <a:ln w="9525" cap="flat" cmpd="sng">
              <a:solidFill>
                <a:srgbClr val="1A9253"/>
              </a:solidFill>
              <a:prstDash val="solid"/>
              <a:round/>
              <a:headEnd type="none" w="sm" len="sm"/>
              <a:tailEnd type="triangle" w="med" len="med"/>
            </a:ln>
          </p:spPr>
        </p:cxnSp>
        <p:sp>
          <p:nvSpPr>
            <p:cNvPr id="1366" name="Google Shape;1366;p55"/>
            <p:cNvSpPr txBox="1"/>
            <p:nvPr/>
          </p:nvSpPr>
          <p:spPr>
            <a:xfrm>
              <a:off x="14431570" y="9655929"/>
              <a:ext cx="1304922" cy="1107221"/>
            </a:xfrm>
            <a:prstGeom prst="rect">
              <a:avLst/>
            </a:prstGeom>
            <a:noFill/>
            <a:ln w="9525" cap="flat" cmpd="sng">
              <a:solidFill>
                <a:schemeClr val="accent6"/>
              </a:solidFill>
              <a:prstDash val="solid"/>
              <a:round/>
              <a:headEnd type="none" w="sm" len="sm"/>
              <a:tailEnd type="none" w="sm" len="sm"/>
            </a:ln>
          </p:spPr>
          <p:txBody>
            <a:bodyPr spcFirstLastPara="1" wrap="square" lIns="91426" tIns="45700" rIns="91426" bIns="45700" anchor="t" anchorCtr="0">
              <a:spAutoFit/>
            </a:bodyPr>
            <a:lstStyle/>
            <a:p>
              <a:pPr>
                <a:buClr>
                  <a:srgbClr val="525357"/>
                </a:buClr>
                <a:buSzPts val="1650"/>
              </a:pPr>
              <a:r>
                <a:rPr lang="en-US" dirty="0" err="1">
                  <a:solidFill>
                    <a:srgbClr val="525357"/>
                  </a:solidFill>
                  <a:latin typeface="PT Sans"/>
                  <a:ea typeface="PT Sans"/>
                  <a:cs typeface="PT Sans"/>
                  <a:sym typeface="PT Sans"/>
                </a:rPr>
                <a:t>Augmente</a:t>
              </a:r>
              <a:r>
                <a:rPr lang="en-US" dirty="0">
                  <a:solidFill>
                    <a:srgbClr val="525357"/>
                  </a:solidFill>
                  <a:latin typeface="PT Sans"/>
                  <a:ea typeface="PT Sans"/>
                  <a:cs typeface="PT Sans"/>
                  <a:sym typeface="PT Sans"/>
                </a:rPr>
                <a:t> </a:t>
              </a:r>
              <a:r>
                <a:rPr lang="en-US" dirty="0" err="1">
                  <a:solidFill>
                    <a:srgbClr val="525357"/>
                  </a:solidFill>
                  <a:latin typeface="PT Sans"/>
                  <a:ea typeface="PT Sans"/>
                  <a:cs typeface="PT Sans"/>
                  <a:sym typeface="PT Sans"/>
                </a:rPr>
                <a:t>notorité</a:t>
              </a:r>
              <a:r>
                <a:rPr lang="en-US" dirty="0">
                  <a:solidFill>
                    <a:srgbClr val="525357"/>
                  </a:solidFill>
                  <a:latin typeface="PT Sans"/>
                  <a:ea typeface="PT Sans"/>
                  <a:cs typeface="PT Sans"/>
                  <a:sym typeface="PT Sans"/>
                </a:rPr>
                <a:t> de </a:t>
              </a:r>
              <a:r>
                <a:rPr lang="en-US" dirty="0" err="1">
                  <a:solidFill>
                    <a:srgbClr val="525357"/>
                  </a:solidFill>
                  <a:latin typeface="PT Sans"/>
                  <a:ea typeface="PT Sans"/>
                  <a:cs typeface="PT Sans"/>
                  <a:sym typeface="PT Sans"/>
                </a:rPr>
                <a:t>EdM</a:t>
              </a:r>
              <a:r>
                <a:rPr lang="en-US" dirty="0">
                  <a:solidFill>
                    <a:srgbClr val="525357"/>
                  </a:solidFill>
                  <a:latin typeface="PT Sans"/>
                  <a:ea typeface="PT Sans"/>
                  <a:cs typeface="PT Sans"/>
                  <a:sym typeface="PT Sans"/>
                </a:rPr>
                <a:t> aux villages</a:t>
              </a:r>
              <a:endParaRPr sz="1100" dirty="0">
                <a:latin typeface="Gill Sans MT" panose="020B0502020104020203" pitchFamily="34" charset="77"/>
              </a:endParaRPr>
            </a:p>
          </p:txBody>
        </p:sp>
        <p:cxnSp>
          <p:nvCxnSpPr>
            <p:cNvPr id="1367" name="Google Shape;1367;p55"/>
            <p:cNvCxnSpPr/>
            <p:nvPr/>
          </p:nvCxnSpPr>
          <p:spPr>
            <a:xfrm rot="10800000">
              <a:off x="14787559" y="10776943"/>
              <a:ext cx="0" cy="251882"/>
            </a:xfrm>
            <a:prstGeom prst="straightConnector1">
              <a:avLst/>
            </a:prstGeom>
            <a:noFill/>
            <a:ln w="9525" cap="flat" cmpd="sng">
              <a:solidFill>
                <a:srgbClr val="1A9253"/>
              </a:solidFill>
              <a:prstDash val="solid"/>
              <a:round/>
              <a:headEnd type="none" w="sm" len="sm"/>
              <a:tailEnd type="triangle" w="med" len="med"/>
            </a:ln>
          </p:spPr>
        </p:cxnSp>
        <p:cxnSp>
          <p:nvCxnSpPr>
            <p:cNvPr id="1368" name="Google Shape;1368;p55"/>
            <p:cNvCxnSpPr/>
            <p:nvPr/>
          </p:nvCxnSpPr>
          <p:spPr>
            <a:xfrm rot="10800000">
              <a:off x="15987713" y="9439022"/>
              <a:ext cx="188118" cy="1705228"/>
            </a:xfrm>
            <a:prstGeom prst="straightConnector1">
              <a:avLst/>
            </a:prstGeom>
            <a:noFill/>
            <a:ln w="9525" cap="flat" cmpd="sng">
              <a:solidFill>
                <a:srgbClr val="1A9253"/>
              </a:solidFill>
              <a:prstDash val="solid"/>
              <a:round/>
              <a:headEnd type="none" w="sm" len="sm"/>
              <a:tailEnd type="triangle" w="med" len="med"/>
            </a:ln>
          </p:spPr>
        </p:cxnSp>
        <p:cxnSp>
          <p:nvCxnSpPr>
            <p:cNvPr id="1369" name="Google Shape;1369;p55"/>
            <p:cNvCxnSpPr/>
            <p:nvPr/>
          </p:nvCxnSpPr>
          <p:spPr>
            <a:xfrm rot="10800000">
              <a:off x="4618122" y="10144640"/>
              <a:ext cx="382504" cy="872528"/>
            </a:xfrm>
            <a:prstGeom prst="straightConnector1">
              <a:avLst/>
            </a:prstGeom>
            <a:noFill/>
            <a:ln w="9525" cap="flat" cmpd="sng">
              <a:solidFill>
                <a:srgbClr val="1A9253"/>
              </a:solidFill>
              <a:prstDash val="solid"/>
              <a:round/>
              <a:headEnd type="none" w="sm" len="sm"/>
              <a:tailEnd type="triangle" w="med" len="med"/>
            </a:ln>
          </p:spPr>
        </p:cxnSp>
        <p:cxnSp>
          <p:nvCxnSpPr>
            <p:cNvPr id="1370" name="Google Shape;1370;p55"/>
            <p:cNvCxnSpPr/>
            <p:nvPr/>
          </p:nvCxnSpPr>
          <p:spPr>
            <a:xfrm rot="10800000" flipH="1">
              <a:off x="5810248" y="9238596"/>
              <a:ext cx="923928" cy="1778572"/>
            </a:xfrm>
            <a:prstGeom prst="straightConnector1">
              <a:avLst/>
            </a:prstGeom>
            <a:noFill/>
            <a:ln w="9525" cap="flat" cmpd="sng">
              <a:solidFill>
                <a:srgbClr val="1A9253"/>
              </a:solidFill>
              <a:prstDash val="solid"/>
              <a:round/>
              <a:headEnd type="none" w="sm" len="sm"/>
              <a:tailEnd type="triangle" w="med" len="med"/>
            </a:ln>
          </p:spPr>
        </p:cxnSp>
        <p:cxnSp>
          <p:nvCxnSpPr>
            <p:cNvPr id="1371" name="Google Shape;1371;p55"/>
            <p:cNvCxnSpPr>
              <a:stCxn id="1294" idx="0"/>
            </p:cNvCxnSpPr>
            <p:nvPr/>
          </p:nvCxnSpPr>
          <p:spPr>
            <a:xfrm flipV="1">
              <a:off x="5438776" y="7068736"/>
              <a:ext cx="519002" cy="3952795"/>
            </a:xfrm>
            <a:prstGeom prst="straightConnector1">
              <a:avLst/>
            </a:prstGeom>
            <a:noFill/>
            <a:ln w="9525" cap="flat" cmpd="sng">
              <a:solidFill>
                <a:srgbClr val="1A9253"/>
              </a:solidFill>
              <a:prstDash val="solid"/>
              <a:round/>
              <a:headEnd type="none" w="sm" len="sm"/>
              <a:tailEnd type="triangle" w="med" len="med"/>
            </a:ln>
          </p:spPr>
        </p:cxnSp>
        <p:cxnSp>
          <p:nvCxnSpPr>
            <p:cNvPr id="1372" name="Google Shape;1372;p55"/>
            <p:cNvCxnSpPr/>
            <p:nvPr/>
          </p:nvCxnSpPr>
          <p:spPr>
            <a:xfrm rot="10800000">
              <a:off x="5588794" y="6055951"/>
              <a:ext cx="1389400" cy="1462314"/>
            </a:xfrm>
            <a:prstGeom prst="straightConnector1">
              <a:avLst/>
            </a:prstGeom>
            <a:noFill/>
            <a:ln w="9525" cap="flat" cmpd="sng">
              <a:solidFill>
                <a:srgbClr val="1A9253"/>
              </a:solidFill>
              <a:prstDash val="solid"/>
              <a:round/>
              <a:headEnd type="none" w="sm" len="sm"/>
              <a:tailEnd type="triangle" w="med" len="med"/>
            </a:ln>
          </p:spPr>
        </p:cxnSp>
        <p:cxnSp>
          <p:nvCxnSpPr>
            <p:cNvPr id="1373" name="Google Shape;1373;p55"/>
            <p:cNvCxnSpPr/>
            <p:nvPr/>
          </p:nvCxnSpPr>
          <p:spPr>
            <a:xfrm rot="10800000" flipH="1">
              <a:off x="5214938" y="4067344"/>
              <a:ext cx="429816" cy="7033672"/>
            </a:xfrm>
            <a:prstGeom prst="straightConnector1">
              <a:avLst/>
            </a:prstGeom>
            <a:noFill/>
            <a:ln w="9525" cap="flat" cmpd="sng">
              <a:solidFill>
                <a:srgbClr val="1A9253"/>
              </a:solidFill>
              <a:prstDash val="solid"/>
              <a:round/>
              <a:headEnd type="none" w="sm" len="sm"/>
              <a:tailEnd type="triangle" w="med" len="med"/>
            </a:ln>
          </p:spPr>
        </p:cxnSp>
        <p:cxnSp>
          <p:nvCxnSpPr>
            <p:cNvPr id="1374" name="Google Shape;1374;p55"/>
            <p:cNvCxnSpPr/>
            <p:nvPr/>
          </p:nvCxnSpPr>
          <p:spPr>
            <a:xfrm rot="10800000" flipH="1">
              <a:off x="5246195" y="4140548"/>
              <a:ext cx="5654574" cy="6810604"/>
            </a:xfrm>
            <a:prstGeom prst="straightConnector1">
              <a:avLst/>
            </a:prstGeom>
            <a:noFill/>
            <a:ln w="9525" cap="flat" cmpd="sng">
              <a:solidFill>
                <a:srgbClr val="1A9253"/>
              </a:solidFill>
              <a:prstDash val="solid"/>
              <a:round/>
              <a:headEnd type="none" w="sm" len="sm"/>
              <a:tailEnd type="triangle" w="med" len="med"/>
            </a:ln>
          </p:spPr>
        </p:cxnSp>
        <p:cxnSp>
          <p:nvCxnSpPr>
            <p:cNvPr id="1375" name="Google Shape;1375;p55"/>
            <p:cNvCxnSpPr/>
            <p:nvPr/>
          </p:nvCxnSpPr>
          <p:spPr>
            <a:xfrm rot="10800000">
              <a:off x="9953624" y="10848879"/>
              <a:ext cx="205980" cy="202858"/>
            </a:xfrm>
            <a:prstGeom prst="straightConnector1">
              <a:avLst/>
            </a:prstGeom>
            <a:noFill/>
            <a:ln w="9525" cap="flat" cmpd="sng">
              <a:solidFill>
                <a:srgbClr val="1A9253"/>
              </a:solidFill>
              <a:prstDash val="solid"/>
              <a:round/>
              <a:headEnd type="none" w="sm" len="sm"/>
              <a:tailEnd type="triangle" w="med" len="med"/>
            </a:ln>
          </p:spPr>
        </p:cxnSp>
        <p:cxnSp>
          <p:nvCxnSpPr>
            <p:cNvPr id="1376" name="Google Shape;1376;p55"/>
            <p:cNvCxnSpPr/>
            <p:nvPr/>
          </p:nvCxnSpPr>
          <p:spPr>
            <a:xfrm rot="10800000" flipH="1">
              <a:off x="10929939" y="11243660"/>
              <a:ext cx="319086" cy="270564"/>
            </a:xfrm>
            <a:prstGeom prst="straightConnector1">
              <a:avLst/>
            </a:prstGeom>
            <a:noFill/>
            <a:ln w="9525" cap="flat" cmpd="sng">
              <a:solidFill>
                <a:srgbClr val="1A9253"/>
              </a:solidFill>
              <a:prstDash val="solid"/>
              <a:round/>
              <a:headEnd type="none" w="sm" len="sm"/>
              <a:tailEnd type="triangle" w="med" len="med"/>
            </a:ln>
          </p:spPr>
        </p:cxnSp>
        <p:cxnSp>
          <p:nvCxnSpPr>
            <p:cNvPr id="1377" name="Google Shape;1377;p55"/>
            <p:cNvCxnSpPr>
              <a:stCxn id="1306" idx="0"/>
              <a:endCxn id="1303" idx="2"/>
            </p:cNvCxnSpPr>
            <p:nvPr/>
          </p:nvCxnSpPr>
          <p:spPr>
            <a:xfrm flipV="1">
              <a:off x="9401176" y="9499898"/>
              <a:ext cx="157163" cy="317065"/>
            </a:xfrm>
            <a:prstGeom prst="straightConnector1">
              <a:avLst/>
            </a:prstGeom>
            <a:noFill/>
            <a:ln w="9525" cap="flat" cmpd="sng">
              <a:solidFill>
                <a:srgbClr val="1A9253"/>
              </a:solidFill>
              <a:prstDash val="solid"/>
              <a:round/>
              <a:headEnd type="none" w="sm" len="sm"/>
              <a:tailEnd type="triangle" w="med" len="med"/>
            </a:ln>
          </p:spPr>
        </p:cxnSp>
        <p:cxnSp>
          <p:nvCxnSpPr>
            <p:cNvPr id="1378" name="Google Shape;1378;p55"/>
            <p:cNvCxnSpPr>
              <a:endCxn id="1313" idx="2"/>
            </p:cNvCxnSpPr>
            <p:nvPr/>
          </p:nvCxnSpPr>
          <p:spPr>
            <a:xfrm flipH="1" flipV="1">
              <a:off x="13773148" y="10006180"/>
              <a:ext cx="188105" cy="1124240"/>
            </a:xfrm>
            <a:prstGeom prst="straightConnector1">
              <a:avLst/>
            </a:prstGeom>
            <a:noFill/>
            <a:ln w="9525" cap="flat" cmpd="sng">
              <a:solidFill>
                <a:srgbClr val="1A9253"/>
              </a:solidFill>
              <a:prstDash val="solid"/>
              <a:round/>
              <a:headEnd type="none" w="sm" len="sm"/>
              <a:tailEnd type="triangle" w="med" len="med"/>
            </a:ln>
          </p:spPr>
        </p:cxnSp>
        <p:cxnSp>
          <p:nvCxnSpPr>
            <p:cNvPr id="1379" name="Google Shape;1379;p55"/>
            <p:cNvCxnSpPr>
              <a:endCxn id="1310" idx="1"/>
            </p:cNvCxnSpPr>
            <p:nvPr/>
          </p:nvCxnSpPr>
          <p:spPr>
            <a:xfrm>
              <a:off x="12410626" y="7557735"/>
              <a:ext cx="438598" cy="1019731"/>
            </a:xfrm>
            <a:prstGeom prst="straightConnector1">
              <a:avLst/>
            </a:prstGeom>
            <a:noFill/>
            <a:ln w="9525" cap="flat" cmpd="sng">
              <a:solidFill>
                <a:srgbClr val="1A9253"/>
              </a:solidFill>
              <a:prstDash val="solid"/>
              <a:round/>
              <a:headEnd type="none" w="sm" len="sm"/>
              <a:tailEnd type="triangle" w="med" len="med"/>
            </a:ln>
          </p:spPr>
        </p:cxnSp>
        <p:cxnSp>
          <p:nvCxnSpPr>
            <p:cNvPr id="1380" name="Google Shape;1380;p55"/>
            <p:cNvCxnSpPr/>
            <p:nvPr/>
          </p:nvCxnSpPr>
          <p:spPr>
            <a:xfrm rot="10800000">
              <a:off x="9310690" y="8477233"/>
              <a:ext cx="0" cy="405758"/>
            </a:xfrm>
            <a:prstGeom prst="straightConnector1">
              <a:avLst/>
            </a:prstGeom>
            <a:noFill/>
            <a:ln w="9525" cap="flat" cmpd="sng">
              <a:solidFill>
                <a:srgbClr val="1A9253"/>
              </a:solidFill>
              <a:prstDash val="solid"/>
              <a:round/>
              <a:headEnd type="none" w="sm" len="sm"/>
              <a:tailEnd type="triangle" w="med" len="med"/>
            </a:ln>
          </p:spPr>
        </p:cxnSp>
        <p:cxnSp>
          <p:nvCxnSpPr>
            <p:cNvPr id="1381" name="Google Shape;1381;p55"/>
            <p:cNvCxnSpPr>
              <a:stCxn id="1301" idx="0"/>
            </p:cNvCxnSpPr>
            <p:nvPr/>
          </p:nvCxnSpPr>
          <p:spPr>
            <a:xfrm flipV="1">
              <a:off x="9558337" y="7004206"/>
              <a:ext cx="71401" cy="447293"/>
            </a:xfrm>
            <a:prstGeom prst="straightConnector1">
              <a:avLst/>
            </a:prstGeom>
            <a:noFill/>
            <a:ln w="9525" cap="flat" cmpd="sng">
              <a:solidFill>
                <a:srgbClr val="1A9253"/>
              </a:solidFill>
              <a:prstDash val="solid"/>
              <a:round/>
              <a:headEnd type="none" w="sm" len="sm"/>
              <a:tailEnd type="triangle" w="med" len="med"/>
            </a:ln>
          </p:spPr>
        </p:cxnSp>
        <p:cxnSp>
          <p:nvCxnSpPr>
            <p:cNvPr id="1382" name="Google Shape;1382;p55"/>
            <p:cNvCxnSpPr/>
            <p:nvPr/>
          </p:nvCxnSpPr>
          <p:spPr>
            <a:xfrm rot="10800000">
              <a:off x="8915400" y="6974336"/>
              <a:ext cx="193180" cy="1908652"/>
            </a:xfrm>
            <a:prstGeom prst="straightConnector1">
              <a:avLst/>
            </a:prstGeom>
            <a:noFill/>
            <a:ln w="9525" cap="flat" cmpd="sng">
              <a:solidFill>
                <a:srgbClr val="1A9253"/>
              </a:solidFill>
              <a:prstDash val="solid"/>
              <a:round/>
              <a:headEnd type="none" w="sm" len="sm"/>
              <a:tailEnd type="triangle" w="med" len="med"/>
            </a:ln>
          </p:spPr>
        </p:cxnSp>
      </p:grpSp>
      <p:sp>
        <p:nvSpPr>
          <p:cNvPr id="2" name="Text Placeholder 1">
            <a:extLst>
              <a:ext uri="{FF2B5EF4-FFF2-40B4-BE49-F238E27FC236}">
                <a16:creationId xmlns:a16="http://schemas.microsoft.com/office/drawing/2014/main" id="{B8AC64D4-EEAD-2645-9F46-1742FE42673F}"/>
              </a:ext>
            </a:extLst>
          </p:cNvPr>
          <p:cNvSpPr>
            <a:spLocks noGrp="1"/>
          </p:cNvSpPr>
          <p:nvPr>
            <p:ph type="body" idx="2"/>
          </p:nvPr>
        </p:nvSpPr>
        <p:spPr/>
        <p:txBody>
          <a:bodyPr>
            <a:noAutofit/>
          </a:bodyPr>
          <a:lstStyle/>
          <a:p>
            <a:r>
              <a:rPr lang="en-US" b="1" dirty="0">
                <a:solidFill>
                  <a:srgbClr val="000000"/>
                </a:solidFill>
              </a:rPr>
              <a:t>UNFPA Niger’s Husbands’ Schools: Initial TOC</a:t>
            </a:r>
          </a:p>
        </p:txBody>
      </p:sp>
      <p:sp>
        <p:nvSpPr>
          <p:cNvPr id="116" name="Google Shape;1419;p57">
            <a:extLst>
              <a:ext uri="{FF2B5EF4-FFF2-40B4-BE49-F238E27FC236}">
                <a16:creationId xmlns:a16="http://schemas.microsoft.com/office/drawing/2014/main" id="{75FBD528-D9CF-424D-A930-A856266B3EA0}"/>
              </a:ext>
            </a:extLst>
          </p:cNvPr>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lgn="l">
              <a:lnSpc>
                <a:spcPct val="100000"/>
              </a:lnSpc>
              <a:buClr>
                <a:srgbClr val="7A7C83"/>
              </a:buClr>
              <a:buSzPts val="3600"/>
            </a:pPr>
            <a:r>
              <a:rPr lang="en-US" sz="3600" dirty="0">
                <a:solidFill>
                  <a:srgbClr val="000000"/>
                </a:solidFill>
              </a:rPr>
              <a:t>PROGRAM THEORIES OF CHANGE</a:t>
            </a:r>
            <a:endParaRPr dirty="0">
              <a:solidFill>
                <a:srgbClr val="000000"/>
              </a:solidFill>
            </a:endParaRP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386"/>
        <p:cNvGrpSpPr/>
        <p:nvPr/>
      </p:nvGrpSpPr>
      <p:grpSpPr>
        <a:xfrm>
          <a:off x="0" y="0"/>
          <a:ext cx="0" cy="0"/>
          <a:chOff x="0" y="0"/>
          <a:chExt cx="0" cy="0"/>
        </a:xfrm>
      </p:grpSpPr>
      <p:sp>
        <p:nvSpPr>
          <p:cNvPr id="2" name="Text Placeholder 1">
            <a:extLst>
              <a:ext uri="{FF2B5EF4-FFF2-40B4-BE49-F238E27FC236}">
                <a16:creationId xmlns:a16="http://schemas.microsoft.com/office/drawing/2014/main" id="{91B50B08-B48E-E747-93D9-8DFA427DC647}"/>
              </a:ext>
            </a:extLst>
          </p:cNvPr>
          <p:cNvSpPr>
            <a:spLocks noGrp="1"/>
          </p:cNvSpPr>
          <p:nvPr>
            <p:ph type="body" idx="2"/>
          </p:nvPr>
        </p:nvSpPr>
        <p:spPr/>
        <p:txBody>
          <a:bodyPr>
            <a:noAutofit/>
          </a:bodyPr>
          <a:lstStyle/>
          <a:p>
            <a:r>
              <a:rPr lang="en-US" b="1" dirty="0">
                <a:solidFill>
                  <a:srgbClr val="000000"/>
                </a:solidFill>
              </a:rPr>
              <a:t>UNFPA Niger’s Husbands’ Schools: Refined TOC</a:t>
            </a:r>
          </a:p>
        </p:txBody>
      </p:sp>
      <p:sp>
        <p:nvSpPr>
          <p:cNvPr id="5" name="Text Placeholder 4">
            <a:extLst>
              <a:ext uri="{FF2B5EF4-FFF2-40B4-BE49-F238E27FC236}">
                <a16:creationId xmlns:a16="http://schemas.microsoft.com/office/drawing/2014/main" id="{EC9BEF21-65C7-4142-920E-6FE4969EFE71}"/>
              </a:ext>
            </a:extLst>
          </p:cNvPr>
          <p:cNvSpPr>
            <a:spLocks noGrp="1"/>
          </p:cNvSpPr>
          <p:nvPr>
            <p:ph type="body" idx="1"/>
          </p:nvPr>
        </p:nvSpPr>
        <p:spPr/>
        <p:txBody>
          <a:bodyPr>
            <a:noAutofit/>
          </a:bodyPr>
          <a:lstStyle/>
          <a:p>
            <a:pPr marL="0" indent="0"/>
            <a:r>
              <a:rPr lang="en-US" sz="3600" dirty="0">
                <a:solidFill>
                  <a:srgbClr val="000000"/>
                </a:solidFill>
              </a:rPr>
              <a:t>PROGRAM THEORIES OF CHANGE</a:t>
            </a:r>
          </a:p>
        </p:txBody>
      </p:sp>
      <p:grpSp>
        <p:nvGrpSpPr>
          <p:cNvPr id="1389" name="Google Shape;1389;p56"/>
          <p:cNvGrpSpPr/>
          <p:nvPr/>
        </p:nvGrpSpPr>
        <p:grpSpPr>
          <a:xfrm>
            <a:off x="2287228" y="4601701"/>
            <a:ext cx="19952984" cy="7848737"/>
            <a:chOff x="3134433" y="3120184"/>
            <a:chExt cx="17927248" cy="7772629"/>
          </a:xfrm>
        </p:grpSpPr>
        <p:sp>
          <p:nvSpPr>
            <p:cNvPr id="1390" name="Google Shape;1390;p56"/>
            <p:cNvSpPr/>
            <p:nvPr/>
          </p:nvSpPr>
          <p:spPr>
            <a:xfrm rot="16200000">
              <a:off x="-120308" y="7040008"/>
              <a:ext cx="7065536" cy="556054"/>
            </a:xfrm>
            <a:prstGeom prst="rect">
              <a:avLst/>
            </a:prstGeom>
            <a:solidFill>
              <a:srgbClr val="2BB673"/>
            </a:solidFill>
            <a:ln>
              <a:noFill/>
            </a:ln>
          </p:spPr>
          <p:txBody>
            <a:bodyPr spcFirstLastPara="1" wrap="square" lIns="91426" tIns="45700" rIns="91426" bIns="45700" anchor="ctr" anchorCtr="0">
              <a:noAutofit/>
            </a:bodyPr>
            <a:lstStyle/>
            <a:p>
              <a:pPr algn="ctr">
                <a:buClr>
                  <a:srgbClr val="525357"/>
                </a:buClr>
                <a:buSzPts val="2100"/>
              </a:pPr>
              <a:r>
                <a:rPr lang="en-US" sz="2100" b="1" dirty="0">
                  <a:solidFill>
                    <a:srgbClr val="525357"/>
                  </a:solidFill>
                  <a:latin typeface="Gill Sans MT" panose="020B0502020104020203" pitchFamily="34" charset="77"/>
                  <a:ea typeface="Gill Sans"/>
                  <a:cs typeface="Gill Sans"/>
                  <a:sym typeface="Gill Sans"/>
                </a:rPr>
                <a:t>Husbands’ Schools Intervention</a:t>
              </a:r>
              <a:endParaRPr sz="700" b="1" dirty="0">
                <a:latin typeface="Gill Sans MT" panose="020B0502020104020203" pitchFamily="34" charset="77"/>
              </a:endParaRPr>
            </a:p>
          </p:txBody>
        </p:sp>
        <p:sp>
          <p:nvSpPr>
            <p:cNvPr id="1391" name="Google Shape;1391;p56"/>
            <p:cNvSpPr/>
            <p:nvPr/>
          </p:nvSpPr>
          <p:spPr>
            <a:xfrm>
              <a:off x="3784836" y="5753120"/>
              <a:ext cx="1678708" cy="2483840"/>
            </a:xfrm>
            <a:prstGeom prst="rect">
              <a:avLst/>
            </a:prstGeom>
            <a:solidFill>
              <a:srgbClr val="96E6C0"/>
            </a:solidFill>
            <a:ln>
              <a:noFill/>
            </a:ln>
          </p:spPr>
          <p:txBody>
            <a:bodyPr spcFirstLastPara="1" wrap="square" lIns="91426" tIns="45700" rIns="91426" bIns="45700" anchor="ctr" anchorCtr="0">
              <a:noAutofit/>
            </a:bodyPr>
            <a:lstStyle/>
            <a:p>
              <a:pPr algn="ctr">
                <a:buClr>
                  <a:srgbClr val="525357"/>
                </a:buClr>
                <a:buSzPts val="1800"/>
              </a:pPr>
              <a:r>
                <a:rPr lang="en-US" sz="1800" b="1" dirty="0">
                  <a:solidFill>
                    <a:srgbClr val="525357"/>
                  </a:solidFill>
                  <a:latin typeface="Gill Sans MT" panose="020B0502020104020203" pitchFamily="34" charset="77"/>
                  <a:ea typeface="Gill Sans"/>
                  <a:cs typeface="Gill Sans"/>
                  <a:sym typeface="Gill Sans"/>
                </a:rPr>
                <a:t>Husbands’ Schools Sensitization &amp; Leadership Sessions for Model Husbands</a:t>
              </a:r>
              <a:endParaRPr sz="1800" b="1" dirty="0">
                <a:solidFill>
                  <a:srgbClr val="525357"/>
                </a:solidFill>
                <a:latin typeface="PT Sans"/>
                <a:ea typeface="PT Sans"/>
                <a:cs typeface="PT Sans"/>
                <a:sym typeface="PT Sans"/>
              </a:endParaRPr>
            </a:p>
          </p:txBody>
        </p:sp>
        <p:sp>
          <p:nvSpPr>
            <p:cNvPr id="1392" name="Google Shape;1392;p56"/>
            <p:cNvSpPr/>
            <p:nvPr/>
          </p:nvSpPr>
          <p:spPr>
            <a:xfrm>
              <a:off x="6143259" y="4509100"/>
              <a:ext cx="2273646" cy="1251652"/>
            </a:xfrm>
            <a:prstGeom prst="rect">
              <a:avLst/>
            </a:prstGeom>
            <a:solidFill>
              <a:srgbClr val="96E6C0"/>
            </a:solidFill>
            <a:ln>
              <a:noFill/>
            </a:ln>
          </p:spPr>
          <p:txBody>
            <a:bodyPr spcFirstLastPara="1" wrap="square" lIns="91426" tIns="45700" rIns="91426" bIns="45700" anchor="ctr" anchorCtr="0">
              <a:noAutofit/>
            </a:bodyPr>
            <a:lstStyle/>
            <a:p>
              <a:pPr algn="ctr">
                <a:buClr>
                  <a:srgbClr val="525357"/>
                </a:buClr>
                <a:buSzPts val="1800"/>
              </a:pPr>
              <a:r>
                <a:rPr lang="en-US" sz="1800" b="1" dirty="0">
                  <a:solidFill>
                    <a:srgbClr val="525357"/>
                  </a:solidFill>
                  <a:latin typeface="Gill Sans MT" panose="020B0502020104020203" pitchFamily="34" charset="77"/>
                  <a:ea typeface="Gill Sans"/>
                  <a:cs typeface="Gill Sans"/>
                  <a:sym typeface="Gill Sans"/>
                </a:rPr>
                <a:t>Outreach to other husbands about RH</a:t>
              </a:r>
              <a:endParaRPr sz="700" b="1" dirty="0">
                <a:latin typeface="Gill Sans MT" panose="020B0502020104020203" pitchFamily="34" charset="77"/>
              </a:endParaRPr>
            </a:p>
          </p:txBody>
        </p:sp>
        <p:sp>
          <p:nvSpPr>
            <p:cNvPr id="1393" name="Google Shape;1393;p56"/>
            <p:cNvSpPr/>
            <p:nvPr/>
          </p:nvSpPr>
          <p:spPr>
            <a:xfrm>
              <a:off x="6151307" y="6320972"/>
              <a:ext cx="2273646" cy="1251652"/>
            </a:xfrm>
            <a:prstGeom prst="rect">
              <a:avLst/>
            </a:prstGeom>
            <a:solidFill>
              <a:srgbClr val="96E6C0"/>
            </a:solidFill>
            <a:ln>
              <a:noFill/>
            </a:ln>
          </p:spPr>
          <p:txBody>
            <a:bodyPr spcFirstLastPara="1" wrap="square" lIns="91426" tIns="45700" rIns="91426" bIns="45700" anchor="ctr" anchorCtr="0">
              <a:noAutofit/>
            </a:bodyPr>
            <a:lstStyle/>
            <a:p>
              <a:pPr algn="ctr">
                <a:buClr>
                  <a:srgbClr val="525357"/>
                </a:buClr>
                <a:buSzPts val="1800"/>
              </a:pPr>
              <a:r>
                <a:rPr lang="en-US" sz="1800" b="1" dirty="0">
                  <a:solidFill>
                    <a:srgbClr val="525357"/>
                  </a:solidFill>
                  <a:latin typeface="Gill Sans MT" panose="020B0502020104020203" pitchFamily="34" charset="77"/>
                  <a:ea typeface="Gill Sans"/>
                  <a:cs typeface="Gill Sans"/>
                  <a:sym typeface="Gill Sans"/>
                </a:rPr>
                <a:t>Outreach to reserved/opposed husbands </a:t>
              </a:r>
              <a:endParaRPr sz="700" b="1" dirty="0">
                <a:latin typeface="Gill Sans MT" panose="020B0502020104020203" pitchFamily="34" charset="77"/>
              </a:endParaRPr>
            </a:p>
          </p:txBody>
        </p:sp>
        <p:sp>
          <p:nvSpPr>
            <p:cNvPr id="1394" name="Google Shape;1394;p56"/>
            <p:cNvSpPr/>
            <p:nvPr/>
          </p:nvSpPr>
          <p:spPr>
            <a:xfrm>
              <a:off x="6160805" y="8360192"/>
              <a:ext cx="2273646" cy="1251652"/>
            </a:xfrm>
            <a:prstGeom prst="rect">
              <a:avLst/>
            </a:prstGeom>
            <a:solidFill>
              <a:srgbClr val="96E6C0"/>
            </a:solidFill>
            <a:ln>
              <a:noFill/>
            </a:ln>
          </p:spPr>
          <p:txBody>
            <a:bodyPr spcFirstLastPara="1" wrap="square" lIns="91426" tIns="45700" rIns="91426" bIns="45700" anchor="ctr" anchorCtr="0">
              <a:noAutofit/>
            </a:bodyPr>
            <a:lstStyle/>
            <a:p>
              <a:pPr algn="ctr">
                <a:buClr>
                  <a:srgbClr val="525357"/>
                </a:buClr>
                <a:buSzPts val="1800"/>
              </a:pPr>
              <a:r>
                <a:rPr lang="en-US" sz="1800" b="1" dirty="0">
                  <a:solidFill>
                    <a:srgbClr val="525357"/>
                  </a:solidFill>
                  <a:latin typeface="Gill Sans MT" panose="020B0502020104020203" pitchFamily="34" charset="77"/>
                  <a:ea typeface="Gill Sans"/>
                  <a:cs typeface="Gill Sans"/>
                  <a:sym typeface="Gill Sans"/>
                </a:rPr>
                <a:t>Public service for health centers and the community</a:t>
              </a:r>
              <a:endParaRPr sz="700" b="1" dirty="0">
                <a:latin typeface="Gill Sans MT" panose="020B0502020104020203" pitchFamily="34" charset="77"/>
              </a:endParaRPr>
            </a:p>
          </p:txBody>
        </p:sp>
        <p:sp>
          <p:nvSpPr>
            <p:cNvPr id="1395" name="Google Shape;1395;p56"/>
            <p:cNvSpPr txBox="1"/>
            <p:nvPr/>
          </p:nvSpPr>
          <p:spPr>
            <a:xfrm>
              <a:off x="8434452" y="3120184"/>
              <a:ext cx="6400797" cy="411429"/>
            </a:xfrm>
            <a:prstGeom prst="rect">
              <a:avLst/>
            </a:prstGeom>
            <a:noFill/>
            <a:ln>
              <a:noFill/>
            </a:ln>
          </p:spPr>
          <p:txBody>
            <a:bodyPr spcFirstLastPara="1" wrap="square" lIns="91426" tIns="45700" rIns="91426" bIns="45700" anchor="t" anchorCtr="0">
              <a:spAutoFit/>
            </a:bodyPr>
            <a:lstStyle/>
            <a:p>
              <a:pPr algn="ctr">
                <a:buClr>
                  <a:srgbClr val="525357"/>
                </a:buClr>
                <a:buSzPts val="2100"/>
              </a:pPr>
              <a:r>
                <a:rPr lang="en-US" sz="2100" dirty="0">
                  <a:solidFill>
                    <a:srgbClr val="525357"/>
                  </a:solidFill>
                  <a:latin typeface="Gill Sans MT" panose="020B0502020104020203" pitchFamily="34" charset="77"/>
                  <a:ea typeface="Gill Sans"/>
                  <a:cs typeface="Gill Sans"/>
                  <a:sym typeface="Gill Sans"/>
                </a:rPr>
                <a:t>Mediating/Enabling Effects</a:t>
              </a:r>
              <a:endParaRPr sz="700" dirty="0">
                <a:latin typeface="Gill Sans MT" panose="020B0502020104020203" pitchFamily="34" charset="77"/>
              </a:endParaRPr>
            </a:p>
          </p:txBody>
        </p:sp>
        <p:sp>
          <p:nvSpPr>
            <p:cNvPr id="1396" name="Google Shape;1396;p56"/>
            <p:cNvSpPr/>
            <p:nvPr/>
          </p:nvSpPr>
          <p:spPr>
            <a:xfrm>
              <a:off x="8913497" y="5386221"/>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Building community trust &amp; confidence in Model Husbands</a:t>
              </a:r>
              <a:endParaRPr sz="700" b="1" dirty="0">
                <a:latin typeface="Gill Sans MT" panose="020B0502020104020203" pitchFamily="34" charset="77"/>
              </a:endParaRPr>
            </a:p>
          </p:txBody>
        </p:sp>
        <p:sp>
          <p:nvSpPr>
            <p:cNvPr id="1397" name="Google Shape;1397;p56"/>
            <p:cNvSpPr/>
            <p:nvPr/>
          </p:nvSpPr>
          <p:spPr>
            <a:xfrm>
              <a:off x="11065183" y="6283765"/>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Public/private discussion about RH between men</a:t>
              </a:r>
              <a:endParaRPr sz="700" b="1" dirty="0">
                <a:latin typeface="Gill Sans MT" panose="020B0502020104020203" pitchFamily="34" charset="77"/>
              </a:endParaRPr>
            </a:p>
          </p:txBody>
        </p:sp>
        <p:sp>
          <p:nvSpPr>
            <p:cNvPr id="1398" name="Google Shape;1398;p56"/>
            <p:cNvSpPr/>
            <p:nvPr/>
          </p:nvSpPr>
          <p:spPr>
            <a:xfrm>
              <a:off x="8795351" y="7088745"/>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Increasing RH knowledge for men</a:t>
              </a:r>
              <a:endParaRPr sz="700" b="1" dirty="0">
                <a:latin typeface="Gill Sans MT" panose="020B0502020104020203" pitchFamily="34" charset="77"/>
              </a:endParaRPr>
            </a:p>
          </p:txBody>
        </p:sp>
        <p:sp>
          <p:nvSpPr>
            <p:cNvPr id="1399" name="Google Shape;1399;p56"/>
            <p:cNvSpPr/>
            <p:nvPr/>
          </p:nvSpPr>
          <p:spPr>
            <a:xfrm>
              <a:off x="10572913" y="4246935"/>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Shifting men’s  attitudes about RH for women </a:t>
              </a:r>
              <a:endParaRPr sz="700" b="1" dirty="0">
                <a:latin typeface="Gill Sans MT" panose="020B0502020104020203" pitchFamily="34" charset="77"/>
              </a:endParaRPr>
            </a:p>
          </p:txBody>
        </p:sp>
        <p:sp>
          <p:nvSpPr>
            <p:cNvPr id="1400" name="Google Shape;1400;p56"/>
            <p:cNvSpPr/>
            <p:nvPr/>
          </p:nvSpPr>
          <p:spPr>
            <a:xfrm>
              <a:off x="15097381" y="7088745"/>
              <a:ext cx="628654" cy="550042"/>
            </a:xfrm>
            <a:prstGeom prst="rightArrow">
              <a:avLst>
                <a:gd name="adj1" fmla="val 50000"/>
                <a:gd name="adj2" fmla="val 50000"/>
              </a:avLst>
            </a:prstGeom>
            <a:solidFill>
              <a:srgbClr val="2BB673"/>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1" name="Google Shape;1401;p56"/>
            <p:cNvSpPr/>
            <p:nvPr/>
          </p:nvSpPr>
          <p:spPr>
            <a:xfrm>
              <a:off x="15786544" y="4471659"/>
              <a:ext cx="2846650" cy="6421154"/>
            </a:xfrm>
            <a:prstGeom prst="rect">
              <a:avLst/>
            </a:prstGeom>
            <a:solidFill>
              <a:schemeClr val="dk1"/>
            </a:solidFill>
            <a:ln w="25400" cap="flat" cmpd="sng">
              <a:solidFill>
                <a:srgbClr val="2BB673"/>
              </a:solidFill>
              <a:prstDash val="solid"/>
              <a:round/>
              <a:headEnd type="none" w="sm" len="sm"/>
              <a:tailEnd type="none" w="sm" len="sm"/>
            </a:ln>
          </p:spPr>
          <p:txBody>
            <a:bodyPr spcFirstLastPara="1" wrap="square" lIns="91426" tIns="45700" rIns="91426" bIns="45700" anchor="ctr" anchorCtr="0">
              <a:noAutofit/>
            </a:bodyPr>
            <a:lstStyle/>
            <a:p>
              <a:pPr algn="ctr">
                <a:buClr>
                  <a:srgbClr val="525357"/>
                </a:buClr>
                <a:buSzPts val="1800"/>
              </a:pPr>
              <a:r>
                <a:rPr lang="en-US" sz="1800" b="1" u="sng" dirty="0">
                  <a:solidFill>
                    <a:srgbClr val="525357"/>
                  </a:solidFill>
                  <a:latin typeface="Gill Sans MT" panose="020B0502020104020203" pitchFamily="34" charset="77"/>
                  <a:ea typeface="Gill Sans"/>
                  <a:cs typeface="Gill Sans"/>
                  <a:sym typeface="Gill Sans"/>
                </a:rPr>
                <a:t>Individual</a:t>
              </a:r>
              <a:endParaRPr sz="700" b="1" dirty="0">
                <a:latin typeface="Gill Sans MT" panose="020B0502020104020203" pitchFamily="34" charset="77"/>
              </a:endParaRPr>
            </a:p>
            <a:p>
              <a:pPr algn="ctr">
                <a:buClr>
                  <a:srgbClr val="A6A7AC"/>
                </a:buClr>
                <a:buSzPts val="1800"/>
              </a:pPr>
              <a:endParaRPr sz="1800" u="sng" dirty="0">
                <a:solidFill>
                  <a:srgbClr val="525357"/>
                </a:solidFill>
                <a:latin typeface="Gill Sans MT" panose="020B0502020104020203" pitchFamily="34" charset="77"/>
                <a:ea typeface="Gill Sans"/>
                <a:cs typeface="Gill Sans"/>
                <a:sym typeface="Gill Sans"/>
              </a:endParaRPr>
            </a:p>
            <a:p>
              <a:pPr marL="257176" indent="-257176" algn="ctr">
                <a:buClr>
                  <a:srgbClr val="525357"/>
                </a:buClr>
                <a:buSzPts val="1800"/>
                <a:buFont typeface="Noto Sans Symbols"/>
                <a:buChar char="✔"/>
              </a:pPr>
              <a:r>
                <a:rPr lang="en-US" sz="1800" dirty="0">
                  <a:solidFill>
                    <a:srgbClr val="525357"/>
                  </a:solidFill>
                  <a:latin typeface="Gill Sans MT" panose="020B0502020104020203" pitchFamily="34" charset="77"/>
                  <a:ea typeface="Gill Sans"/>
                  <a:cs typeface="Gill Sans"/>
                  <a:sym typeface="Gill Sans"/>
                </a:rPr>
                <a:t>More RH-supportive attitudes &amp; behaviors of men and women</a:t>
              </a:r>
              <a:endParaRPr sz="700" dirty="0">
                <a:latin typeface="Gill Sans MT" panose="020B0502020104020203" pitchFamily="34" charset="77"/>
              </a:endParaRPr>
            </a:p>
            <a:p>
              <a:pPr marL="257176" indent="-257176" algn="ctr">
                <a:buClr>
                  <a:srgbClr val="525357"/>
                </a:buClr>
                <a:buSzPts val="1800"/>
                <a:buFont typeface="Noto Sans Symbols"/>
                <a:buChar char="✔"/>
              </a:pPr>
              <a:r>
                <a:rPr lang="en-US" sz="1800" dirty="0">
                  <a:solidFill>
                    <a:srgbClr val="525357"/>
                  </a:solidFill>
                  <a:latin typeface="Gill Sans MT" panose="020B0502020104020203" pitchFamily="34" charset="77"/>
                  <a:ea typeface="Gill Sans"/>
                  <a:cs typeface="Gill Sans"/>
                  <a:sym typeface="Gill Sans"/>
                </a:rPr>
                <a:t>Changed attitudes and behaviors of men and women about their roles/communication in improved RH  </a:t>
              </a:r>
              <a:endParaRPr sz="700" dirty="0">
                <a:latin typeface="Gill Sans MT" panose="020B0502020104020203" pitchFamily="34" charset="77"/>
              </a:endParaRPr>
            </a:p>
            <a:p>
              <a:pPr algn="ctr">
                <a:buClr>
                  <a:srgbClr val="A6A7AC"/>
                </a:buClr>
                <a:buSzPts val="1500"/>
              </a:pPr>
              <a:endParaRPr sz="1500" dirty="0">
                <a:solidFill>
                  <a:srgbClr val="525357"/>
                </a:solidFill>
                <a:latin typeface="Gill Sans MT" panose="020B0502020104020203" pitchFamily="34" charset="77"/>
                <a:ea typeface="Gill Sans"/>
                <a:cs typeface="Gill Sans"/>
                <a:sym typeface="Gill Sans"/>
              </a:endParaRPr>
            </a:p>
            <a:p>
              <a:pPr algn="ctr">
                <a:buClr>
                  <a:srgbClr val="A6A7AC"/>
                </a:buClr>
                <a:buSzPts val="1800"/>
              </a:pPr>
              <a:endParaRPr sz="1800" dirty="0">
                <a:solidFill>
                  <a:srgbClr val="525357"/>
                </a:solidFill>
                <a:latin typeface="Gill Sans MT" panose="020B0502020104020203" pitchFamily="34" charset="77"/>
                <a:ea typeface="Gill Sans"/>
                <a:cs typeface="Gill Sans"/>
                <a:sym typeface="Gill Sans"/>
              </a:endParaRPr>
            </a:p>
            <a:p>
              <a:pPr algn="ctr">
                <a:buClr>
                  <a:srgbClr val="A6A7AC"/>
                </a:buClr>
                <a:buSzPts val="1800"/>
              </a:pPr>
              <a:endParaRPr sz="1800" u="sng" dirty="0">
                <a:solidFill>
                  <a:srgbClr val="525357"/>
                </a:solidFill>
                <a:latin typeface="Gill Sans MT" panose="020B0502020104020203" pitchFamily="34" charset="77"/>
                <a:ea typeface="Gill Sans"/>
                <a:cs typeface="Gill Sans"/>
                <a:sym typeface="Gill Sans"/>
              </a:endParaRPr>
            </a:p>
            <a:p>
              <a:pPr algn="ctr">
                <a:buClr>
                  <a:srgbClr val="525357"/>
                </a:buClr>
                <a:buSzPts val="1800"/>
              </a:pPr>
              <a:r>
                <a:rPr lang="en-US" sz="1800" b="1" u="sng" dirty="0">
                  <a:solidFill>
                    <a:srgbClr val="525357"/>
                  </a:solidFill>
                  <a:latin typeface="Gill Sans MT" panose="020B0502020104020203" pitchFamily="34" charset="77"/>
                  <a:ea typeface="Gill Sans"/>
                  <a:cs typeface="Gill Sans"/>
                  <a:sym typeface="Gill Sans"/>
                </a:rPr>
                <a:t>Environment</a:t>
              </a:r>
              <a:r>
                <a:rPr lang="en-US" sz="1800" u="sng" dirty="0">
                  <a:solidFill>
                    <a:srgbClr val="525357"/>
                  </a:solidFill>
                  <a:latin typeface="Gill Sans MT" panose="020B0502020104020203" pitchFamily="34" charset="77"/>
                  <a:ea typeface="Gill Sans"/>
                  <a:cs typeface="Gill Sans"/>
                  <a:sym typeface="Gill Sans"/>
                </a:rPr>
                <a:t> </a:t>
              </a:r>
              <a:endParaRPr sz="700" dirty="0">
                <a:latin typeface="Gill Sans MT" panose="020B0502020104020203" pitchFamily="34" charset="77"/>
              </a:endParaRPr>
            </a:p>
            <a:p>
              <a:pPr algn="ctr">
                <a:buClr>
                  <a:srgbClr val="A6A7AC"/>
                </a:buClr>
                <a:buSzPts val="1800"/>
              </a:pPr>
              <a:endParaRPr sz="1800" u="sng" dirty="0">
                <a:solidFill>
                  <a:srgbClr val="525357"/>
                </a:solidFill>
                <a:latin typeface="Gill Sans MT" panose="020B0502020104020203" pitchFamily="34" charset="77"/>
                <a:ea typeface="Gill Sans"/>
                <a:cs typeface="Gill Sans"/>
                <a:sym typeface="Gill Sans"/>
              </a:endParaRPr>
            </a:p>
            <a:p>
              <a:pPr marL="257176" indent="-257176" algn="ctr">
                <a:buClr>
                  <a:srgbClr val="525357"/>
                </a:buClr>
                <a:buSzPts val="1800"/>
                <a:buFont typeface="Noto Sans Symbols"/>
                <a:buChar char="✔"/>
              </a:pPr>
              <a:r>
                <a:rPr lang="en-US" sz="1800" dirty="0">
                  <a:solidFill>
                    <a:srgbClr val="525357"/>
                  </a:solidFill>
                  <a:latin typeface="Gill Sans MT" panose="020B0502020104020203" pitchFamily="34" charset="77"/>
                  <a:ea typeface="Gill Sans"/>
                  <a:cs typeface="Gill Sans"/>
                  <a:sym typeface="Gill Sans"/>
                </a:rPr>
                <a:t>Greater collaboration and trust between men and RH service structure</a:t>
              </a:r>
              <a:endParaRPr sz="700" dirty="0">
                <a:latin typeface="Gill Sans MT" panose="020B0502020104020203" pitchFamily="34" charset="77"/>
              </a:endParaRPr>
            </a:p>
            <a:p>
              <a:pPr marL="257176" indent="-257176" algn="ctr">
                <a:buClr>
                  <a:srgbClr val="525357"/>
                </a:buClr>
                <a:buSzPts val="1800"/>
                <a:buFont typeface="Noto Sans Symbols"/>
                <a:buChar char="✔"/>
              </a:pPr>
              <a:r>
                <a:rPr lang="en-US" sz="1800" dirty="0">
                  <a:solidFill>
                    <a:srgbClr val="525357"/>
                  </a:solidFill>
                  <a:latin typeface="Gill Sans MT" panose="020B0502020104020203" pitchFamily="34" charset="77"/>
                  <a:ea typeface="Gill Sans"/>
                  <a:cs typeface="Gill Sans"/>
                  <a:sym typeface="Gill Sans"/>
                </a:rPr>
                <a:t>Changed gender role expectations for RH and services use by men and women </a:t>
              </a:r>
              <a:endParaRPr sz="700" dirty="0">
                <a:latin typeface="Gill Sans MT" panose="020B0502020104020203" pitchFamily="34" charset="77"/>
              </a:endParaRPr>
            </a:p>
          </p:txBody>
        </p:sp>
        <p:sp>
          <p:nvSpPr>
            <p:cNvPr id="1402" name="Google Shape;1402;p56"/>
            <p:cNvSpPr/>
            <p:nvPr/>
          </p:nvSpPr>
          <p:spPr>
            <a:xfrm>
              <a:off x="18727541" y="7096329"/>
              <a:ext cx="521734" cy="462442"/>
            </a:xfrm>
            <a:prstGeom prst="rightArrow">
              <a:avLst>
                <a:gd name="adj1" fmla="val 50000"/>
                <a:gd name="adj2" fmla="val 50000"/>
              </a:avLst>
            </a:prstGeom>
            <a:solidFill>
              <a:srgbClr val="2BB673"/>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3" name="Google Shape;1403;p56"/>
            <p:cNvSpPr/>
            <p:nvPr/>
          </p:nvSpPr>
          <p:spPr>
            <a:xfrm>
              <a:off x="19249275" y="5464206"/>
              <a:ext cx="1812406" cy="3799120"/>
            </a:xfrm>
            <a:prstGeom prst="rect">
              <a:avLst/>
            </a:prstGeom>
            <a:solidFill>
              <a:srgbClr val="2BB673"/>
            </a:solidFill>
            <a:ln>
              <a:noFill/>
            </a:ln>
          </p:spPr>
          <p:txBody>
            <a:bodyPr spcFirstLastPara="1" wrap="square" lIns="91426" tIns="45700" rIns="91426" bIns="45700" anchor="ctr" anchorCtr="0">
              <a:noAutofit/>
            </a:bodyPr>
            <a:lstStyle/>
            <a:p>
              <a:pPr algn="ctr">
                <a:buClr>
                  <a:srgbClr val="525357"/>
                </a:buClr>
                <a:buSzPts val="2700"/>
              </a:pPr>
              <a:r>
                <a:rPr lang="en-US" sz="2400" b="1" dirty="0">
                  <a:solidFill>
                    <a:srgbClr val="525357"/>
                  </a:solidFill>
                  <a:latin typeface="Gill Sans MT" panose="020B0502020104020203" pitchFamily="34" charset="77"/>
                  <a:ea typeface="Gill Sans"/>
                  <a:cs typeface="Gill Sans"/>
                  <a:sym typeface="Gill Sans"/>
                </a:rPr>
                <a:t>Increase in RH services use by women </a:t>
              </a:r>
              <a:endParaRPr sz="600" b="1" dirty="0">
                <a:latin typeface="Gill Sans MT" panose="020B0502020104020203" pitchFamily="34" charset="77"/>
              </a:endParaRPr>
            </a:p>
          </p:txBody>
        </p:sp>
        <p:sp>
          <p:nvSpPr>
            <p:cNvPr id="1404" name="Google Shape;1404;p56"/>
            <p:cNvSpPr txBox="1"/>
            <p:nvPr/>
          </p:nvSpPr>
          <p:spPr>
            <a:xfrm>
              <a:off x="15289949" y="3785270"/>
              <a:ext cx="3839478" cy="411429"/>
            </a:xfrm>
            <a:prstGeom prst="rect">
              <a:avLst/>
            </a:prstGeom>
            <a:noFill/>
            <a:ln>
              <a:noFill/>
            </a:ln>
          </p:spPr>
          <p:txBody>
            <a:bodyPr spcFirstLastPara="1" wrap="square" lIns="91426" tIns="45700" rIns="91426" bIns="45700" anchor="t" anchorCtr="0">
              <a:spAutoFit/>
            </a:bodyPr>
            <a:lstStyle/>
            <a:p>
              <a:pPr algn="ctr">
                <a:buClr>
                  <a:srgbClr val="525357"/>
                </a:buClr>
                <a:buSzPts val="2100"/>
              </a:pPr>
              <a:r>
                <a:rPr lang="en-US" sz="2100" dirty="0">
                  <a:solidFill>
                    <a:srgbClr val="525357"/>
                  </a:solidFill>
                  <a:latin typeface="Gill Sans MT" panose="020B0502020104020203" pitchFamily="34" charset="77"/>
                  <a:ea typeface="Gill Sans"/>
                  <a:cs typeface="Gill Sans"/>
                  <a:sym typeface="Gill Sans"/>
                </a:rPr>
                <a:t>Behavioral/Normative Shifts</a:t>
              </a:r>
              <a:endParaRPr sz="700" dirty="0">
                <a:latin typeface="Gill Sans MT" panose="020B0502020104020203" pitchFamily="34" charset="77"/>
              </a:endParaRPr>
            </a:p>
          </p:txBody>
        </p:sp>
        <p:sp>
          <p:nvSpPr>
            <p:cNvPr id="1405" name="Google Shape;1405;p56"/>
            <p:cNvSpPr/>
            <p:nvPr/>
          </p:nvSpPr>
          <p:spPr>
            <a:xfrm>
              <a:off x="5532151" y="6751515"/>
              <a:ext cx="628654" cy="550042"/>
            </a:xfrm>
            <a:prstGeom prst="rightArrow">
              <a:avLst>
                <a:gd name="adj1" fmla="val 50000"/>
                <a:gd name="adj2" fmla="val 50000"/>
              </a:avLst>
            </a:prstGeom>
            <a:solidFill>
              <a:srgbClr val="2BB673"/>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6" name="Google Shape;1406;p56"/>
            <p:cNvSpPr/>
            <p:nvPr/>
          </p:nvSpPr>
          <p:spPr>
            <a:xfrm rot="-2009402">
              <a:off x="5504397" y="5321081"/>
              <a:ext cx="628654" cy="550042"/>
            </a:xfrm>
            <a:prstGeom prst="rightArrow">
              <a:avLst>
                <a:gd name="adj1" fmla="val 50000"/>
                <a:gd name="adj2" fmla="val 50000"/>
              </a:avLst>
            </a:prstGeom>
            <a:solidFill>
              <a:srgbClr val="2BB673"/>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7" name="Google Shape;1407;p56"/>
            <p:cNvSpPr/>
            <p:nvPr/>
          </p:nvSpPr>
          <p:spPr>
            <a:xfrm rot="2513034">
              <a:off x="5464809" y="8251889"/>
              <a:ext cx="628654" cy="550042"/>
            </a:xfrm>
            <a:prstGeom prst="rightArrow">
              <a:avLst>
                <a:gd name="adj1" fmla="val 50000"/>
                <a:gd name="adj2" fmla="val 50000"/>
              </a:avLst>
            </a:prstGeom>
            <a:solidFill>
              <a:srgbClr val="2BB673"/>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8" name="Google Shape;1408;p56"/>
            <p:cNvSpPr/>
            <p:nvPr/>
          </p:nvSpPr>
          <p:spPr>
            <a:xfrm>
              <a:off x="8997627" y="3704548"/>
              <a:ext cx="5997322" cy="1217980"/>
            </a:xfrm>
            <a:prstGeom prst="curvedDownArrow">
              <a:avLst>
                <a:gd name="adj1" fmla="val 25000"/>
                <a:gd name="adj2" fmla="val 50000"/>
                <a:gd name="adj3" fmla="val 25000"/>
              </a:avLst>
            </a:prstGeom>
            <a:solidFill>
              <a:schemeClr val="dk1"/>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09" name="Google Shape;1409;p56"/>
            <p:cNvSpPr/>
            <p:nvPr/>
          </p:nvSpPr>
          <p:spPr>
            <a:xfrm rot="10538312">
              <a:off x="8978877" y="9779384"/>
              <a:ext cx="6037530" cy="1097280"/>
            </a:xfrm>
            <a:prstGeom prst="curvedDownArrow">
              <a:avLst>
                <a:gd name="adj1" fmla="val 25000"/>
                <a:gd name="adj2" fmla="val 50000"/>
                <a:gd name="adj3" fmla="val 25000"/>
              </a:avLst>
            </a:prstGeom>
            <a:solidFill>
              <a:schemeClr val="dk1"/>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sp>
          <p:nvSpPr>
            <p:cNvPr id="1410" name="Google Shape;1410;p56"/>
            <p:cNvSpPr txBox="1"/>
            <p:nvPr/>
          </p:nvSpPr>
          <p:spPr>
            <a:xfrm>
              <a:off x="13537562" y="6335546"/>
              <a:ext cx="1834514" cy="2285901"/>
            </a:xfrm>
            <a:prstGeom prst="rect">
              <a:avLst/>
            </a:prstGeom>
            <a:noFill/>
            <a:ln>
              <a:noFill/>
            </a:ln>
          </p:spPr>
          <p:txBody>
            <a:bodyPr spcFirstLastPara="1" wrap="square" lIns="91426" tIns="45700" rIns="91426" bIns="45700" anchor="t" anchorCtr="0">
              <a:spAutoFit/>
            </a:bodyPr>
            <a:lstStyle/>
            <a:p>
              <a:pPr>
                <a:buClr>
                  <a:srgbClr val="525357"/>
                </a:buClr>
                <a:buSzPts val="1800"/>
              </a:pPr>
              <a:r>
                <a:rPr lang="en-US" sz="1800" dirty="0">
                  <a:solidFill>
                    <a:srgbClr val="525357"/>
                  </a:solidFill>
                  <a:latin typeface="Gill Sans MT" panose="020B0502020104020203" pitchFamily="34" charset="77"/>
                  <a:ea typeface="Gill Sans"/>
                  <a:cs typeface="Gill Sans"/>
                  <a:sym typeface="Gill Sans"/>
                </a:rPr>
                <a:t>Diffusion to community of new ideas, expectations, visible model behaviors of men and women vis-à-vis RH and gender roles</a:t>
              </a:r>
              <a:endParaRPr sz="700" dirty="0">
                <a:latin typeface="Gill Sans MT" panose="020B0502020104020203" pitchFamily="34" charset="77"/>
              </a:endParaRPr>
            </a:p>
          </p:txBody>
        </p:sp>
        <p:sp>
          <p:nvSpPr>
            <p:cNvPr id="1411" name="Google Shape;1411;p56"/>
            <p:cNvSpPr/>
            <p:nvPr/>
          </p:nvSpPr>
          <p:spPr>
            <a:xfrm>
              <a:off x="8980923" y="8526909"/>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Increasing men’s approval of RH services</a:t>
              </a:r>
              <a:endParaRPr sz="700" b="1" dirty="0">
                <a:latin typeface="Gill Sans MT" panose="020B0502020104020203" pitchFamily="34" charset="77"/>
              </a:endParaRPr>
            </a:p>
          </p:txBody>
        </p:sp>
        <p:sp>
          <p:nvSpPr>
            <p:cNvPr id="1412" name="Google Shape;1412;p56"/>
            <p:cNvSpPr/>
            <p:nvPr/>
          </p:nvSpPr>
          <p:spPr>
            <a:xfrm>
              <a:off x="11787619" y="8994817"/>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Improving men’s linkage to SRH services</a:t>
              </a:r>
              <a:endParaRPr sz="700" b="1" dirty="0">
                <a:latin typeface="Gill Sans MT" panose="020B0502020104020203" pitchFamily="34" charset="77"/>
              </a:endParaRPr>
            </a:p>
          </p:txBody>
        </p:sp>
        <p:sp>
          <p:nvSpPr>
            <p:cNvPr id="1413" name="Google Shape;1413;p56"/>
            <p:cNvSpPr/>
            <p:nvPr/>
          </p:nvSpPr>
          <p:spPr>
            <a:xfrm>
              <a:off x="12797911" y="4942347"/>
              <a:ext cx="2492038" cy="1238830"/>
            </a:xfrm>
            <a:prstGeom prst="ellipse">
              <a:avLst/>
            </a:prstGeom>
            <a:solidFill>
              <a:srgbClr val="B8B8B8"/>
            </a:solidFill>
            <a:ln>
              <a:noFill/>
            </a:ln>
          </p:spPr>
          <p:txBody>
            <a:bodyPr spcFirstLastPara="1" wrap="square" lIns="91426" tIns="45700" rIns="91426" bIns="45700" anchor="ctr" anchorCtr="0">
              <a:noAutofit/>
            </a:bodyPr>
            <a:lstStyle/>
            <a:p>
              <a:pPr algn="ctr">
                <a:buClr>
                  <a:srgbClr val="525357"/>
                </a:buClr>
                <a:buSzPts val="1500"/>
              </a:pPr>
              <a:r>
                <a:rPr lang="en-US" sz="1500" b="1" dirty="0">
                  <a:solidFill>
                    <a:srgbClr val="525357"/>
                  </a:solidFill>
                  <a:latin typeface="Gill Sans MT" panose="020B0502020104020203" pitchFamily="34" charset="77"/>
                  <a:ea typeface="Gill Sans"/>
                  <a:cs typeface="Gill Sans"/>
                  <a:sym typeface="Gill Sans"/>
                </a:rPr>
                <a:t>Shifting men’s  relationships with wives and RH needs</a:t>
              </a:r>
              <a:endParaRPr sz="700" b="1" dirty="0">
                <a:latin typeface="Gill Sans MT" panose="020B0502020104020203" pitchFamily="34" charset="77"/>
              </a:endParaRPr>
            </a:p>
          </p:txBody>
        </p:sp>
        <p:sp>
          <p:nvSpPr>
            <p:cNvPr id="1414" name="Google Shape;1414;p56"/>
            <p:cNvSpPr/>
            <p:nvPr/>
          </p:nvSpPr>
          <p:spPr>
            <a:xfrm>
              <a:off x="17116411" y="7476958"/>
              <a:ext cx="397242" cy="608866"/>
            </a:xfrm>
            <a:prstGeom prst="upDownArrow">
              <a:avLst>
                <a:gd name="adj1" fmla="val 50000"/>
                <a:gd name="adj2" fmla="val 50000"/>
              </a:avLst>
            </a:prstGeom>
            <a:solidFill>
              <a:srgbClr val="6C6C6C"/>
            </a:solidFill>
            <a:ln>
              <a:noFill/>
            </a:ln>
          </p:spPr>
          <p:txBody>
            <a:bodyPr spcFirstLastPara="1" wrap="square" lIns="91426" tIns="45700" rIns="91426" bIns="45700" anchor="ctr" anchorCtr="0">
              <a:noAutofit/>
            </a:bodyPr>
            <a:lstStyle/>
            <a:p>
              <a:pPr algn="ctr">
                <a:buClr>
                  <a:srgbClr val="A6A7AC"/>
                </a:buClr>
                <a:buSzPts val="2700"/>
              </a:pPr>
              <a:endParaRPr sz="2700">
                <a:solidFill>
                  <a:srgbClr val="525357"/>
                </a:solidFill>
                <a:latin typeface="PT Sans"/>
                <a:ea typeface="PT Sans"/>
                <a:cs typeface="PT Sans"/>
                <a:sym typeface="PT Sans"/>
              </a:endParaRP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F4F5F8"/>
        </a:solidFill>
        <a:effectLst/>
      </p:bgPr>
    </p:bg>
    <p:spTree>
      <p:nvGrpSpPr>
        <p:cNvPr id="1" name="Shape 1425"/>
        <p:cNvGrpSpPr/>
        <p:nvPr/>
      </p:nvGrpSpPr>
      <p:grpSpPr>
        <a:xfrm>
          <a:off x="0" y="0"/>
          <a:ext cx="0" cy="0"/>
          <a:chOff x="0" y="0"/>
          <a:chExt cx="0" cy="0"/>
        </a:xfrm>
      </p:grpSpPr>
      <p:grpSp>
        <p:nvGrpSpPr>
          <p:cNvPr id="9" name="Google Shape;1426;p58">
            <a:extLst>
              <a:ext uri="{FF2B5EF4-FFF2-40B4-BE49-F238E27FC236}">
                <a16:creationId xmlns:a16="http://schemas.microsoft.com/office/drawing/2014/main" id="{2B987A0E-280F-D046-B024-6815C7074736}"/>
              </a:ext>
            </a:extLst>
          </p:cNvPr>
          <p:cNvGrpSpPr/>
          <p:nvPr/>
        </p:nvGrpSpPr>
        <p:grpSpPr>
          <a:xfrm>
            <a:off x="6725468" y="1411366"/>
            <a:ext cx="11064200" cy="11622381"/>
            <a:chOff x="2686066" y="18109"/>
            <a:chExt cx="11064200" cy="11622381"/>
          </a:xfrm>
        </p:grpSpPr>
        <p:sp>
          <p:nvSpPr>
            <p:cNvPr id="10" name="Google Shape;1427;p58">
              <a:extLst>
                <a:ext uri="{FF2B5EF4-FFF2-40B4-BE49-F238E27FC236}">
                  <a16:creationId xmlns:a16="http://schemas.microsoft.com/office/drawing/2014/main" id="{B0395CA8-1520-0947-AD91-EE91E0E1AC85}"/>
                </a:ext>
              </a:extLst>
            </p:cNvPr>
            <p:cNvSpPr/>
            <p:nvPr/>
          </p:nvSpPr>
          <p:spPr>
            <a:xfrm>
              <a:off x="3653313" y="464343"/>
              <a:ext cx="9215437" cy="3200400"/>
            </a:xfrm>
            <a:prstGeom prst="ellipse">
              <a:avLst/>
            </a:prstGeom>
            <a:solidFill>
              <a:schemeClr val="accent2">
                <a:lumMod val="20000"/>
                <a:lumOff val="80000"/>
                <a:alpha val="54901"/>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28;p58">
              <a:extLst>
                <a:ext uri="{FF2B5EF4-FFF2-40B4-BE49-F238E27FC236}">
                  <a16:creationId xmlns:a16="http://schemas.microsoft.com/office/drawing/2014/main" id="{EB2ADBEC-13FB-1748-9B3A-BEEAAC441E28}"/>
                </a:ext>
              </a:extLst>
            </p:cNvPr>
            <p:cNvSpPr/>
            <p:nvPr/>
          </p:nvSpPr>
          <p:spPr>
            <a:xfrm>
              <a:off x="7382351" y="8301037"/>
              <a:ext cx="1785937" cy="1143000"/>
            </a:xfrm>
            <a:prstGeom prst="downArrow">
              <a:avLst>
                <a:gd name="adj1" fmla="val 50000"/>
                <a:gd name="adj2" fmla="val 50000"/>
              </a:avLst>
            </a:prstGeom>
            <a:solidFill>
              <a:srgbClr val="53585F"/>
            </a:solidFill>
            <a:ln w="25400"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29;p58">
              <a:extLst>
                <a:ext uri="{FF2B5EF4-FFF2-40B4-BE49-F238E27FC236}">
                  <a16:creationId xmlns:a16="http://schemas.microsoft.com/office/drawing/2014/main" id="{E3D3CD09-9CC7-6341-8290-F70860D88797}"/>
                </a:ext>
              </a:extLst>
            </p:cNvPr>
            <p:cNvSpPr/>
            <p:nvPr/>
          </p:nvSpPr>
          <p:spPr>
            <a:xfrm>
              <a:off x="3989070" y="9215437"/>
              <a:ext cx="8572500" cy="2143125"/>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30;p58">
              <a:extLst>
                <a:ext uri="{FF2B5EF4-FFF2-40B4-BE49-F238E27FC236}">
                  <a16:creationId xmlns:a16="http://schemas.microsoft.com/office/drawing/2014/main" id="{0BB98F19-F6C4-744A-ACD9-B950564CC13A}"/>
                </a:ext>
              </a:extLst>
            </p:cNvPr>
            <p:cNvSpPr txBox="1"/>
            <p:nvPr/>
          </p:nvSpPr>
          <p:spPr>
            <a:xfrm>
              <a:off x="2686066" y="9497365"/>
              <a:ext cx="11064200" cy="2143125"/>
            </a:xfrm>
            <a:prstGeom prst="rect">
              <a:avLst/>
            </a:prstGeom>
            <a:noFill/>
            <a:ln>
              <a:noFill/>
            </a:ln>
          </p:spPr>
          <p:txBody>
            <a:bodyPr spcFirstLastPara="1" wrap="square" lIns="384025" tIns="384025" rIns="384025" bIns="384025" anchor="ctr" anchorCtr="0">
              <a:noAutofit/>
            </a:bodyPr>
            <a:lstStyle/>
            <a:p>
              <a:pPr marL="0" marR="0" lvl="0" indent="0" algn="ctr" rtl="0">
                <a:lnSpc>
                  <a:spcPct val="90000"/>
                </a:lnSpc>
                <a:spcBef>
                  <a:spcPts val="0"/>
                </a:spcBef>
                <a:spcAft>
                  <a:spcPts val="0"/>
                </a:spcAft>
                <a:buClr>
                  <a:srgbClr val="09904F"/>
                </a:buClr>
                <a:buSzPts val="5400"/>
                <a:buFont typeface="PT Sans"/>
                <a:buNone/>
              </a:pPr>
              <a:r>
                <a:rPr lang="en-US" sz="6000" b="1" u="none" strike="noStrike" cap="none" dirty="0">
                  <a:solidFill>
                    <a:srgbClr val="09904F"/>
                  </a:solidFill>
                  <a:latin typeface="Gill Sans MT" panose="020B0502020104020203" pitchFamily="34" charset="77"/>
                  <a:ea typeface="PT Sans"/>
                  <a:cs typeface="PT Sans"/>
                  <a:sym typeface="PT Sans"/>
                </a:rPr>
                <a:t>Foundations for Norms-Shifting Interventions</a:t>
              </a:r>
              <a:endParaRPr sz="1600" b="1" dirty="0">
                <a:latin typeface="Gill Sans MT" panose="020B0502020104020203" pitchFamily="34" charset="77"/>
              </a:endParaRPr>
            </a:p>
          </p:txBody>
        </p:sp>
        <p:sp>
          <p:nvSpPr>
            <p:cNvPr id="14" name="Google Shape;1431;p58">
              <a:extLst>
                <a:ext uri="{FF2B5EF4-FFF2-40B4-BE49-F238E27FC236}">
                  <a16:creationId xmlns:a16="http://schemas.microsoft.com/office/drawing/2014/main" id="{F3E8273B-0754-4E4E-84B4-7FBCA30A7D59}"/>
                </a:ext>
              </a:extLst>
            </p:cNvPr>
            <p:cNvSpPr/>
            <p:nvPr/>
          </p:nvSpPr>
          <p:spPr>
            <a:xfrm>
              <a:off x="7003732" y="3911917"/>
              <a:ext cx="3214687" cy="3214687"/>
            </a:xfrm>
            <a:prstGeom prst="ellipse">
              <a:avLst/>
            </a:prstGeom>
            <a:solidFill>
              <a:srgbClr val="156C3D"/>
            </a:solidFill>
            <a:ln w="25400"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32;p58">
              <a:extLst>
                <a:ext uri="{FF2B5EF4-FFF2-40B4-BE49-F238E27FC236}">
                  <a16:creationId xmlns:a16="http://schemas.microsoft.com/office/drawing/2014/main" id="{40EA7534-ABD5-844C-A02F-88CEF533A75A}"/>
                </a:ext>
              </a:extLst>
            </p:cNvPr>
            <p:cNvSpPr txBox="1"/>
            <p:nvPr/>
          </p:nvSpPr>
          <p:spPr>
            <a:xfrm>
              <a:off x="7474512" y="4382697"/>
              <a:ext cx="2273127" cy="2273127"/>
            </a:xfrm>
            <a:prstGeom prst="rect">
              <a:avLst/>
            </a:prstGeom>
            <a:noFill/>
            <a:ln>
              <a:noFill/>
            </a:ln>
          </p:spPr>
          <p:txBody>
            <a:bodyPr spcFirstLastPara="1" wrap="square" lIns="35550" tIns="35550" rIns="35550" bIns="35550" anchor="ctr" anchorCtr="0">
              <a:noAutofit/>
            </a:bodyPr>
            <a:lstStyle/>
            <a:p>
              <a:pPr marL="0" marR="0" lvl="0" indent="0" algn="ctr" rtl="0">
                <a:lnSpc>
                  <a:spcPct val="90000"/>
                </a:lnSpc>
                <a:spcBef>
                  <a:spcPts val="0"/>
                </a:spcBef>
                <a:spcAft>
                  <a:spcPts val="0"/>
                </a:spcAft>
                <a:buClr>
                  <a:srgbClr val="F4F5F7"/>
                </a:buClr>
                <a:buSzPts val="2800"/>
                <a:buFont typeface="PT Sans"/>
                <a:buNone/>
              </a:pPr>
              <a:r>
                <a:rPr lang="en-US" sz="2800" b="1" u="none" strike="noStrike" cap="none" dirty="0">
                  <a:solidFill>
                    <a:srgbClr val="F4F5F7"/>
                  </a:solidFill>
                  <a:latin typeface="Gill Sans MT" panose="020B0502020104020203" pitchFamily="34" charset="77"/>
                  <a:ea typeface="PT Sans"/>
                  <a:cs typeface="PT Sans"/>
                  <a:sym typeface="PT Sans"/>
                </a:rPr>
                <a:t>CROSS-CUTTING</a:t>
              </a:r>
              <a:r>
                <a:rPr lang="en-US" sz="2800" u="none" strike="noStrike" cap="none" dirty="0">
                  <a:solidFill>
                    <a:srgbClr val="F4F5F7"/>
                  </a:solidFill>
                  <a:latin typeface="Gill Sans MT" panose="020B0502020104020203" pitchFamily="34" charset="77"/>
                  <a:ea typeface="PT Sans"/>
                  <a:cs typeface="PT Sans"/>
                  <a:sym typeface="PT Sans"/>
                </a:rPr>
                <a:t> the social ecology</a:t>
              </a:r>
              <a:endParaRPr dirty="0">
                <a:latin typeface="Gill Sans MT" panose="020B0502020104020203" pitchFamily="34" charset="77"/>
              </a:endParaRPr>
            </a:p>
          </p:txBody>
        </p:sp>
        <p:sp>
          <p:nvSpPr>
            <p:cNvPr id="16" name="Google Shape;1433;p58">
              <a:extLst>
                <a:ext uri="{FF2B5EF4-FFF2-40B4-BE49-F238E27FC236}">
                  <a16:creationId xmlns:a16="http://schemas.microsoft.com/office/drawing/2014/main" id="{84F491DF-068F-324C-A59A-E86EC4EE8B31}"/>
                </a:ext>
              </a:extLst>
            </p:cNvPr>
            <p:cNvSpPr/>
            <p:nvPr/>
          </p:nvSpPr>
          <p:spPr>
            <a:xfrm>
              <a:off x="4671362" y="1452063"/>
              <a:ext cx="3214687" cy="3214687"/>
            </a:xfrm>
            <a:prstGeom prst="ellipse">
              <a:avLst/>
            </a:prstGeom>
            <a:solidFill>
              <a:schemeClr val="accent3"/>
            </a:solidFill>
            <a:ln w="25400"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7" name="Google Shape;1434;p58">
              <a:extLst>
                <a:ext uri="{FF2B5EF4-FFF2-40B4-BE49-F238E27FC236}">
                  <a16:creationId xmlns:a16="http://schemas.microsoft.com/office/drawing/2014/main" id="{01C0EAF5-A8E5-B742-913D-45722A2CABD6}"/>
                </a:ext>
              </a:extLst>
            </p:cNvPr>
            <p:cNvSpPr txBox="1"/>
            <p:nvPr/>
          </p:nvSpPr>
          <p:spPr>
            <a:xfrm>
              <a:off x="5142142" y="1922843"/>
              <a:ext cx="2273127" cy="2273127"/>
            </a:xfrm>
            <a:prstGeom prst="rect">
              <a:avLst/>
            </a:prstGeom>
            <a:noFill/>
            <a:ln>
              <a:noFill/>
            </a:ln>
          </p:spPr>
          <p:txBody>
            <a:bodyPr spcFirstLastPara="1" wrap="square" lIns="35550" tIns="35550" rIns="35550" bIns="35550" anchor="ctr" anchorCtr="0">
              <a:noAutofit/>
            </a:bodyPr>
            <a:lstStyle/>
            <a:p>
              <a:pPr marL="0" marR="0" lvl="0" indent="0" algn="ctr" rtl="0">
                <a:lnSpc>
                  <a:spcPct val="90000"/>
                </a:lnSpc>
                <a:spcBef>
                  <a:spcPts val="0"/>
                </a:spcBef>
                <a:spcAft>
                  <a:spcPts val="0"/>
                </a:spcAft>
                <a:buClr>
                  <a:srgbClr val="393941"/>
                </a:buClr>
                <a:buSzPts val="2800"/>
                <a:buFont typeface="PT Sans"/>
                <a:buNone/>
              </a:pPr>
              <a:r>
                <a:rPr lang="en-US" sz="2800" b="1" u="none" strike="noStrike" cap="none" dirty="0">
                  <a:solidFill>
                    <a:srgbClr val="FFFFFF"/>
                  </a:solidFill>
                  <a:latin typeface="Gill Sans MT" panose="020B0502020104020203" pitchFamily="34" charset="77"/>
                  <a:ea typeface="PT Sans"/>
                  <a:cs typeface="PT Sans"/>
                  <a:sym typeface="PT Sans"/>
                </a:rPr>
                <a:t>THEORIES</a:t>
              </a:r>
              <a:r>
                <a:rPr lang="en-US" sz="2800" u="none" strike="noStrike" cap="none" dirty="0">
                  <a:solidFill>
                    <a:srgbClr val="FFFFFF"/>
                  </a:solidFill>
                  <a:latin typeface="Gill Sans MT" panose="020B0502020104020203" pitchFamily="34" charset="77"/>
                  <a:ea typeface="PT Sans"/>
                  <a:cs typeface="PT Sans"/>
                  <a:sym typeface="PT Sans"/>
                </a:rPr>
                <a:t> of how norms influence behaviors</a:t>
              </a:r>
              <a:endParaRPr dirty="0">
                <a:solidFill>
                  <a:srgbClr val="FFFFFF"/>
                </a:solidFill>
                <a:latin typeface="Gill Sans MT" panose="020B0502020104020203" pitchFamily="34" charset="77"/>
              </a:endParaRPr>
            </a:p>
          </p:txBody>
        </p:sp>
        <p:sp>
          <p:nvSpPr>
            <p:cNvPr id="18" name="Google Shape;1435;p58">
              <a:extLst>
                <a:ext uri="{FF2B5EF4-FFF2-40B4-BE49-F238E27FC236}">
                  <a16:creationId xmlns:a16="http://schemas.microsoft.com/office/drawing/2014/main" id="{FC3766B0-A3CA-9A45-B93A-CE4C41B0BCB8}"/>
                </a:ext>
              </a:extLst>
            </p:cNvPr>
            <p:cNvSpPr/>
            <p:nvPr/>
          </p:nvSpPr>
          <p:spPr>
            <a:xfrm>
              <a:off x="8218166" y="625799"/>
              <a:ext cx="3214687" cy="3214687"/>
            </a:xfrm>
            <a:prstGeom prst="ellipse">
              <a:avLst/>
            </a:prstGeom>
            <a:solidFill>
              <a:schemeClr val="accent5"/>
            </a:solidFill>
            <a:ln w="25400"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rgbClr val="FFFFFF"/>
                </a:solidFill>
              </a:endParaRPr>
            </a:p>
          </p:txBody>
        </p:sp>
        <p:sp>
          <p:nvSpPr>
            <p:cNvPr id="19" name="Google Shape;1436;p58">
              <a:extLst>
                <a:ext uri="{FF2B5EF4-FFF2-40B4-BE49-F238E27FC236}">
                  <a16:creationId xmlns:a16="http://schemas.microsoft.com/office/drawing/2014/main" id="{5DABB3D1-AE89-384E-8CF0-8C335E5680DD}"/>
                </a:ext>
              </a:extLst>
            </p:cNvPr>
            <p:cNvSpPr txBox="1"/>
            <p:nvPr/>
          </p:nvSpPr>
          <p:spPr>
            <a:xfrm>
              <a:off x="8536155" y="1007868"/>
              <a:ext cx="2578708" cy="2273127"/>
            </a:xfrm>
            <a:prstGeom prst="rect">
              <a:avLst/>
            </a:prstGeom>
            <a:noFill/>
            <a:ln>
              <a:noFill/>
            </a:ln>
          </p:spPr>
          <p:txBody>
            <a:bodyPr spcFirstLastPara="1" wrap="square" lIns="35550" tIns="35550" rIns="35550" bIns="35550" anchor="ctr" anchorCtr="0">
              <a:noAutofit/>
            </a:bodyPr>
            <a:lstStyle/>
            <a:p>
              <a:pPr marL="0" marR="0" lvl="0" indent="0" algn="ctr" rtl="0">
                <a:lnSpc>
                  <a:spcPct val="90000"/>
                </a:lnSpc>
                <a:spcBef>
                  <a:spcPts val="0"/>
                </a:spcBef>
                <a:spcAft>
                  <a:spcPts val="0"/>
                </a:spcAft>
                <a:buClr>
                  <a:srgbClr val="393941"/>
                </a:buClr>
                <a:buSzPts val="2800"/>
                <a:buFont typeface="PT Sans"/>
                <a:buNone/>
              </a:pPr>
              <a:r>
                <a:rPr lang="en-US" sz="2800" b="1" u="none" strike="noStrike" cap="none" dirty="0">
                  <a:solidFill>
                    <a:srgbClr val="FFFFFF"/>
                  </a:solidFill>
                  <a:latin typeface="Gill Sans MT" panose="020B0502020104020203" pitchFamily="34" charset="77"/>
                  <a:ea typeface="PT Sans"/>
                  <a:cs typeface="PT Sans"/>
                  <a:sym typeface="PT Sans"/>
                </a:rPr>
                <a:t>CONCEPTS</a:t>
              </a:r>
              <a:r>
                <a:rPr lang="en-US" sz="2800" u="none" strike="noStrike" cap="none" dirty="0">
                  <a:solidFill>
                    <a:srgbClr val="FFFFFF"/>
                  </a:solidFill>
                  <a:latin typeface="Gill Sans MT" panose="020B0502020104020203" pitchFamily="34" charset="77"/>
                  <a:ea typeface="PT Sans"/>
                  <a:cs typeface="PT Sans"/>
                  <a:sym typeface="PT Sans"/>
                </a:rPr>
                <a:t> (norms vs. </a:t>
              </a:r>
              <a:r>
                <a:rPr lang="en-US" sz="2800" dirty="0">
                  <a:solidFill>
                    <a:srgbClr val="FFFFFF"/>
                  </a:solidFill>
                  <a:latin typeface="Gill Sans MT" panose="020B0502020104020203" pitchFamily="34" charset="77"/>
                  <a:ea typeface="PT Sans"/>
                  <a:cs typeface="PT Sans"/>
                  <a:sym typeface="PT Sans"/>
                </a:rPr>
                <a:t>a</a:t>
              </a:r>
              <a:r>
                <a:rPr lang="en-US" sz="2800" u="none" strike="noStrike" cap="none" dirty="0">
                  <a:solidFill>
                    <a:srgbClr val="FFFFFF"/>
                  </a:solidFill>
                  <a:latin typeface="Gill Sans MT" panose="020B0502020104020203" pitchFamily="34" charset="77"/>
                  <a:ea typeface="PT Sans"/>
                  <a:cs typeface="PT Sans"/>
                  <a:sym typeface="PT Sans"/>
                </a:rPr>
                <a:t>ttitudes/beliefs)</a:t>
              </a:r>
              <a:endParaRPr dirty="0">
                <a:solidFill>
                  <a:srgbClr val="FFFFFF"/>
                </a:solidFill>
                <a:latin typeface="Gill Sans MT" panose="020B0502020104020203" pitchFamily="34" charset="77"/>
              </a:endParaRPr>
            </a:p>
          </p:txBody>
        </p:sp>
        <p:sp>
          <p:nvSpPr>
            <p:cNvPr id="20" name="Google Shape;1437;p58">
              <a:extLst>
                <a:ext uri="{FF2B5EF4-FFF2-40B4-BE49-F238E27FC236}">
                  <a16:creationId xmlns:a16="http://schemas.microsoft.com/office/drawing/2014/main" id="{01B725C9-1722-2941-BD4C-3BBE6359CAD2}"/>
                </a:ext>
              </a:extLst>
            </p:cNvPr>
            <p:cNvSpPr/>
            <p:nvPr/>
          </p:nvSpPr>
          <p:spPr>
            <a:xfrm>
              <a:off x="3290508" y="18109"/>
              <a:ext cx="10001250" cy="8001000"/>
            </a:xfrm>
            <a:custGeom>
              <a:avLst/>
              <a:gdLst/>
              <a:ahLst/>
              <a:cxnLst/>
              <a:rect l="l" t="t" r="r" b="b"/>
              <a:pathLst>
                <a:path w="120000" h="120000" extrusionOk="0">
                  <a:moveTo>
                    <a:pt x="584" y="34175"/>
                  </a:moveTo>
                  <a:lnTo>
                    <a:pt x="584" y="34175"/>
                  </a:lnTo>
                  <a:cubicBezTo>
                    <a:pt x="-2679" y="22567"/>
                    <a:pt x="7879" y="11072"/>
                    <a:pt x="27615" y="4745"/>
                  </a:cubicBezTo>
                  <a:cubicBezTo>
                    <a:pt x="47351" y="-1582"/>
                    <a:pt x="72649" y="-1582"/>
                    <a:pt x="92385" y="4745"/>
                  </a:cubicBezTo>
                  <a:cubicBezTo>
                    <a:pt x="112121" y="11072"/>
                    <a:pt x="122679" y="22567"/>
                    <a:pt x="119416" y="34175"/>
                  </a:cubicBezTo>
                  <a:lnTo>
                    <a:pt x="74854" y="113544"/>
                  </a:lnTo>
                  <a:cubicBezTo>
                    <a:pt x="73813" y="117246"/>
                    <a:pt x="67478" y="120000"/>
                    <a:pt x="60000" y="120000"/>
                  </a:cubicBezTo>
                  <a:cubicBezTo>
                    <a:pt x="52522" y="120000"/>
                    <a:pt x="46187" y="117246"/>
                    <a:pt x="45146" y="113544"/>
                  </a:cubicBezTo>
                  <a:close/>
                  <a:moveTo>
                    <a:pt x="4800" y="30000"/>
                  </a:moveTo>
                  <a:lnTo>
                    <a:pt x="4800" y="30000"/>
                  </a:lnTo>
                  <a:cubicBezTo>
                    <a:pt x="4800" y="43255"/>
                    <a:pt x="29514" y="54000"/>
                    <a:pt x="60000" y="54000"/>
                  </a:cubicBezTo>
                  <a:cubicBezTo>
                    <a:pt x="90486" y="54000"/>
                    <a:pt x="115200" y="43255"/>
                    <a:pt x="115200" y="30000"/>
                  </a:cubicBezTo>
                  <a:cubicBezTo>
                    <a:pt x="115200" y="16745"/>
                    <a:pt x="90486" y="6000"/>
                    <a:pt x="60000" y="6000"/>
                  </a:cubicBezTo>
                  <a:cubicBezTo>
                    <a:pt x="29514" y="6000"/>
                    <a:pt x="4800" y="16745"/>
                    <a:pt x="4800" y="30000"/>
                  </a:cubicBezTo>
                  <a:close/>
                </a:path>
              </a:pathLst>
            </a:custGeom>
            <a:solidFill>
              <a:srgbClr val="53585F">
                <a:alpha val="38824"/>
              </a:srgb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a:extLst>
              <a:ext uri="{FF2B5EF4-FFF2-40B4-BE49-F238E27FC236}">
                <a16:creationId xmlns:a16="http://schemas.microsoft.com/office/drawing/2014/main" id="{68B29886-AA37-C343-B9EE-D8700128CE46}"/>
              </a:ext>
            </a:extLst>
          </p:cNvPr>
          <p:cNvGrpSpPr/>
          <p:nvPr/>
        </p:nvGrpSpPr>
        <p:grpSpPr>
          <a:xfrm>
            <a:off x="19514372" y="3165641"/>
            <a:ext cx="3668280" cy="4676000"/>
            <a:chOff x="16981867" y="3768637"/>
            <a:chExt cx="3094245" cy="3944271"/>
          </a:xfrm>
          <a:solidFill>
            <a:srgbClr val="2EC3C5"/>
          </a:solidFill>
        </p:grpSpPr>
        <p:sp>
          <p:nvSpPr>
            <p:cNvPr id="40" name="Flowchart: Delay 13">
              <a:extLst>
                <a:ext uri="{FF2B5EF4-FFF2-40B4-BE49-F238E27FC236}">
                  <a16:creationId xmlns:a16="http://schemas.microsoft.com/office/drawing/2014/main" id="{85744478-A189-4E48-9A2C-24617D297598}"/>
                </a:ext>
              </a:extLst>
            </p:cNvPr>
            <p:cNvSpPr/>
            <p:nvPr/>
          </p:nvSpPr>
          <p:spPr>
            <a:xfrm rot="5400000">
              <a:off x="17846485" y="6249868"/>
              <a:ext cx="1463040" cy="1463040"/>
            </a:xfrm>
            <a:prstGeom prst="flowChartDelay">
              <a:avLst/>
            </a:pr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sp>
          <p:nvSpPr>
            <p:cNvPr id="41" name="Flowchart: Extract 16">
              <a:extLst>
                <a:ext uri="{FF2B5EF4-FFF2-40B4-BE49-F238E27FC236}">
                  <a16:creationId xmlns:a16="http://schemas.microsoft.com/office/drawing/2014/main" id="{F66E7E71-BCA3-504C-A835-7863FDB2F8D5}"/>
                </a:ext>
              </a:extLst>
            </p:cNvPr>
            <p:cNvSpPr/>
            <p:nvPr/>
          </p:nvSpPr>
          <p:spPr>
            <a:xfrm>
              <a:off x="16981867" y="5902543"/>
              <a:ext cx="1702172" cy="1810364"/>
            </a:xfrm>
            <a:custGeom>
              <a:avLst/>
              <a:gdLst>
                <a:gd name="connsiteX0" fmla="*/ 0 w 10000"/>
                <a:gd name="connsiteY0" fmla="*/ 10000 h 10000"/>
                <a:gd name="connsiteX1" fmla="*/ 5000 w 10000"/>
                <a:gd name="connsiteY1" fmla="*/ 0 h 10000"/>
                <a:gd name="connsiteX2" fmla="*/ 10000 w 10000"/>
                <a:gd name="connsiteY2" fmla="*/ 10000 h 10000"/>
                <a:gd name="connsiteX3" fmla="*/ 0 w 10000"/>
                <a:gd name="connsiteY3" fmla="*/ 10000 h 10000"/>
                <a:gd name="connsiteX0" fmla="*/ 0 w 10000"/>
                <a:gd name="connsiteY0" fmla="*/ 12374 h 12374"/>
                <a:gd name="connsiteX1" fmla="*/ 5000 w 10000"/>
                <a:gd name="connsiteY1" fmla="*/ 2374 h 12374"/>
                <a:gd name="connsiteX2" fmla="*/ 10000 w 10000"/>
                <a:gd name="connsiteY2" fmla="*/ 12374 h 12374"/>
                <a:gd name="connsiteX3" fmla="*/ 0 w 10000"/>
                <a:gd name="connsiteY3" fmla="*/ 12374 h 12374"/>
              </a:gdLst>
              <a:ahLst/>
              <a:cxnLst>
                <a:cxn ang="0">
                  <a:pos x="connsiteX0" y="connsiteY0"/>
                </a:cxn>
                <a:cxn ang="0">
                  <a:pos x="connsiteX1" y="connsiteY1"/>
                </a:cxn>
                <a:cxn ang="0">
                  <a:pos x="connsiteX2" y="connsiteY2"/>
                </a:cxn>
                <a:cxn ang="0">
                  <a:pos x="connsiteX3" y="connsiteY3"/>
                </a:cxn>
              </a:cxnLst>
              <a:rect l="l" t="t" r="r" b="b"/>
              <a:pathLst>
                <a:path w="10000" h="12374">
                  <a:moveTo>
                    <a:pt x="0" y="12374"/>
                  </a:moveTo>
                  <a:cubicBezTo>
                    <a:pt x="1667" y="9041"/>
                    <a:pt x="4961" y="10422"/>
                    <a:pt x="5000" y="2374"/>
                  </a:cubicBezTo>
                  <a:cubicBezTo>
                    <a:pt x="5039" y="-5674"/>
                    <a:pt x="8333" y="9041"/>
                    <a:pt x="10000" y="12374"/>
                  </a:cubicBezTo>
                  <a:lnTo>
                    <a:pt x="0" y="12374"/>
                  </a:lnTo>
                  <a:close/>
                </a:path>
              </a:pathLst>
            </a:cu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sp>
          <p:nvSpPr>
            <p:cNvPr id="42" name="Arrow: Notched Right 11">
              <a:extLst>
                <a:ext uri="{FF2B5EF4-FFF2-40B4-BE49-F238E27FC236}">
                  <a16:creationId xmlns:a16="http://schemas.microsoft.com/office/drawing/2014/main" id="{B47540E1-A42C-A74D-BFD6-178513D3BDE7}"/>
                </a:ext>
              </a:extLst>
            </p:cNvPr>
            <p:cNvSpPr/>
            <p:nvPr/>
          </p:nvSpPr>
          <p:spPr>
            <a:xfrm rot="16200000">
              <a:off x="16676492" y="4152341"/>
              <a:ext cx="3783323" cy="3015916"/>
            </a:xfrm>
            <a:custGeom>
              <a:avLst/>
              <a:gdLst>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0 w 3879575"/>
                <a:gd name="connsiteY6" fmla="*/ 2261937 h 3015916"/>
                <a:gd name="connsiteX7" fmla="*/ 753979 w 3879575"/>
                <a:gd name="connsiteY7" fmla="*/ 1507958 h 3015916"/>
                <a:gd name="connsiteX8" fmla="*/ 0 w 3879575"/>
                <a:gd name="connsiteY8"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0 w 3879575"/>
                <a:gd name="connsiteY6" fmla="*/ 2261937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272715 w 3879575"/>
                <a:gd name="connsiteY6" fmla="*/ 2261940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545430 w 3879575"/>
                <a:gd name="connsiteY6" fmla="*/ 2261943 h 3015916"/>
                <a:gd name="connsiteX7" fmla="*/ 0 w 3879575"/>
                <a:gd name="connsiteY7" fmla="*/ 753979 h 3015916"/>
                <a:gd name="connsiteX0" fmla="*/ 0 w 3879575"/>
                <a:gd name="connsiteY0" fmla="*/ 753979 h 3015916"/>
                <a:gd name="connsiteX1" fmla="*/ 2371617 w 3879575"/>
                <a:gd name="connsiteY1" fmla="*/ 753979 h 3015916"/>
                <a:gd name="connsiteX2" fmla="*/ 2371617 w 3879575"/>
                <a:gd name="connsiteY2" fmla="*/ 0 h 3015916"/>
                <a:gd name="connsiteX3" fmla="*/ 3879575 w 3879575"/>
                <a:gd name="connsiteY3" fmla="*/ 1507958 h 3015916"/>
                <a:gd name="connsiteX4" fmla="*/ 2371617 w 3879575"/>
                <a:gd name="connsiteY4" fmla="*/ 3015916 h 3015916"/>
                <a:gd name="connsiteX5" fmla="*/ 2371617 w 3879575"/>
                <a:gd name="connsiteY5" fmla="*/ 2261937 h 3015916"/>
                <a:gd name="connsiteX6" fmla="*/ 1122945 w 3879575"/>
                <a:gd name="connsiteY6" fmla="*/ 2245904 h 3015916"/>
                <a:gd name="connsiteX7" fmla="*/ 0 w 3879575"/>
                <a:gd name="connsiteY7" fmla="*/ 753979 h 3015916"/>
                <a:gd name="connsiteX0" fmla="*/ 0 w 3783323"/>
                <a:gd name="connsiteY0" fmla="*/ 818150 h 3015916"/>
                <a:gd name="connsiteX1" fmla="*/ 2275365 w 3783323"/>
                <a:gd name="connsiteY1" fmla="*/ 753979 h 3015916"/>
                <a:gd name="connsiteX2" fmla="*/ 2275365 w 3783323"/>
                <a:gd name="connsiteY2" fmla="*/ 0 h 3015916"/>
                <a:gd name="connsiteX3" fmla="*/ 3783323 w 3783323"/>
                <a:gd name="connsiteY3" fmla="*/ 1507958 h 3015916"/>
                <a:gd name="connsiteX4" fmla="*/ 2275365 w 3783323"/>
                <a:gd name="connsiteY4" fmla="*/ 3015916 h 3015916"/>
                <a:gd name="connsiteX5" fmla="*/ 2275365 w 3783323"/>
                <a:gd name="connsiteY5" fmla="*/ 2261937 h 3015916"/>
                <a:gd name="connsiteX6" fmla="*/ 1026693 w 3783323"/>
                <a:gd name="connsiteY6" fmla="*/ 2245904 h 3015916"/>
                <a:gd name="connsiteX7" fmla="*/ 0 w 3783323"/>
                <a:gd name="connsiteY7" fmla="*/ 818150 h 301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3323" h="3015916">
                  <a:moveTo>
                    <a:pt x="0" y="818150"/>
                  </a:moveTo>
                  <a:lnTo>
                    <a:pt x="2275365" y="753979"/>
                  </a:lnTo>
                  <a:lnTo>
                    <a:pt x="2275365" y="0"/>
                  </a:lnTo>
                  <a:lnTo>
                    <a:pt x="3783323" y="1507958"/>
                  </a:lnTo>
                  <a:lnTo>
                    <a:pt x="2275365" y="3015916"/>
                  </a:lnTo>
                  <a:lnTo>
                    <a:pt x="2275365" y="2261937"/>
                  </a:lnTo>
                  <a:lnTo>
                    <a:pt x="1026693" y="2245904"/>
                  </a:lnTo>
                  <a:lnTo>
                    <a:pt x="0" y="818150"/>
                  </a:lnTo>
                  <a:close/>
                </a:path>
              </a:pathLst>
            </a:custGeom>
            <a:grp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825500" rtl="0" eaLnBrk="1" fontAlgn="auto" latinLnBrk="0" hangingPunct="0">
                <a:lnSpc>
                  <a:spcPct val="100000"/>
                </a:lnSpc>
                <a:spcBef>
                  <a:spcPts val="0"/>
                </a:spcBef>
                <a:spcAft>
                  <a:spcPts val="0"/>
                </a:spcAft>
                <a:buClrTx/>
                <a:buSzTx/>
                <a:buFontTx/>
                <a:buNone/>
                <a:tabLst/>
                <a:defRPr/>
              </a:pPr>
              <a:endParaRPr kumimoji="0" lang="en-US" sz="3000" b="0" i="0" u="none" strike="noStrike" kern="0" cap="none" spc="0" normalizeH="0" baseline="0" noProof="0" dirty="0">
                <a:ln>
                  <a:noFill/>
                </a:ln>
                <a:solidFill>
                  <a:srgbClr val="FFFFFF"/>
                </a:solidFill>
                <a:effectLst/>
                <a:uLnTx/>
                <a:uFillTx/>
                <a:latin typeface="Helvetica Light"/>
                <a:ea typeface="Helvetica Light"/>
                <a:cs typeface="Helvetica Light"/>
                <a:sym typeface="Helvetica Light"/>
              </a:endParaRPr>
            </a:p>
          </p:txBody>
        </p:sp>
      </p:grpSp>
      <p:sp>
        <p:nvSpPr>
          <p:cNvPr id="28" name="Freeform 27">
            <a:extLst>
              <a:ext uri="{FF2B5EF4-FFF2-40B4-BE49-F238E27FC236}">
                <a16:creationId xmlns:a16="http://schemas.microsoft.com/office/drawing/2014/main" id="{680084FF-8C1F-D74F-924E-D3DAFE0125B7}"/>
              </a:ext>
            </a:extLst>
          </p:cNvPr>
          <p:cNvSpPr/>
          <p:nvPr/>
        </p:nvSpPr>
        <p:spPr>
          <a:xfrm>
            <a:off x="1895583" y="5156488"/>
            <a:ext cx="4599302" cy="4429850"/>
          </a:xfrm>
          <a:custGeom>
            <a:avLst/>
            <a:gdLst>
              <a:gd name="connsiteX0" fmla="*/ 2811593 w 4599302"/>
              <a:gd name="connsiteY0" fmla="*/ 0 h 4429849"/>
              <a:gd name="connsiteX1" fmla="*/ 4599302 w 4599302"/>
              <a:gd name="connsiteY1" fmla="*/ 1787710 h 4429849"/>
              <a:gd name="connsiteX2" fmla="*/ 2811593 w 4599302"/>
              <a:gd name="connsiteY2" fmla="*/ 3575419 h 4429849"/>
              <a:gd name="connsiteX3" fmla="*/ 2811593 w 4599302"/>
              <a:gd name="connsiteY3" fmla="*/ 2681564 h 4429849"/>
              <a:gd name="connsiteX4" fmla="*/ 2111607 w 4599302"/>
              <a:gd name="connsiteY4" fmla="*/ 2681564 h 4429849"/>
              <a:gd name="connsiteX5" fmla="*/ 2111607 w 4599302"/>
              <a:gd name="connsiteY5" fmla="*/ 4429849 h 4429849"/>
              <a:gd name="connsiteX6" fmla="*/ 1887018 w 4599302"/>
              <a:gd name="connsiteY6" fmla="*/ 4429849 h 4429849"/>
              <a:gd name="connsiteX7" fmla="*/ 1887018 w 4599302"/>
              <a:gd name="connsiteY7" fmla="*/ 2681564 h 4429849"/>
              <a:gd name="connsiteX8" fmla="*/ 0 w 4599302"/>
              <a:gd name="connsiteY8" fmla="*/ 2681564 h 4429849"/>
              <a:gd name="connsiteX9" fmla="*/ 893855 w 4599302"/>
              <a:gd name="connsiteY9" fmla="*/ 1787710 h 4429849"/>
              <a:gd name="connsiteX10" fmla="*/ 0 w 4599302"/>
              <a:gd name="connsiteY10" fmla="*/ 893855 h 4429849"/>
              <a:gd name="connsiteX11" fmla="*/ 2811593 w 4599302"/>
              <a:gd name="connsiteY11" fmla="*/ 893855 h 442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29849">
                <a:moveTo>
                  <a:pt x="2811593" y="0"/>
                </a:moveTo>
                <a:lnTo>
                  <a:pt x="4599302" y="1787710"/>
                </a:lnTo>
                <a:lnTo>
                  <a:pt x="2811593" y="3575419"/>
                </a:lnTo>
                <a:lnTo>
                  <a:pt x="2811593" y="2681564"/>
                </a:lnTo>
                <a:lnTo>
                  <a:pt x="2111607" y="2681564"/>
                </a:lnTo>
                <a:lnTo>
                  <a:pt x="2111607" y="4429849"/>
                </a:lnTo>
                <a:lnTo>
                  <a:pt x="1887018" y="4429849"/>
                </a:lnTo>
                <a:lnTo>
                  <a:pt x="1887018" y="2681564"/>
                </a:lnTo>
                <a:lnTo>
                  <a:pt x="0" y="2681564"/>
                </a:lnTo>
                <a:lnTo>
                  <a:pt x="893855" y="1787710"/>
                </a:lnTo>
                <a:lnTo>
                  <a:pt x="0" y="893855"/>
                </a:lnTo>
                <a:lnTo>
                  <a:pt x="2811593" y="893855"/>
                </a:lnTo>
                <a:close/>
              </a:path>
            </a:pathLst>
          </a:custGeom>
          <a:solidFill>
            <a:srgbClr val="009457"/>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 name="Title 1">
            <a:extLst>
              <a:ext uri="{FF2B5EF4-FFF2-40B4-BE49-F238E27FC236}">
                <a16:creationId xmlns:a16="http://schemas.microsoft.com/office/drawing/2014/main" id="{23FA10D2-44A1-432A-986F-A60F00B52C2A}"/>
              </a:ext>
            </a:extLst>
          </p:cNvPr>
          <p:cNvSpPr txBox="1">
            <a:spLocks/>
          </p:cNvSpPr>
          <p:nvPr/>
        </p:nvSpPr>
        <p:spPr>
          <a:xfrm>
            <a:off x="1895583" y="1677612"/>
            <a:ext cx="17341418" cy="1403384"/>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defRPr/>
            </a:pPr>
            <a:r>
              <a:rPr lang="en-US" dirty="0">
                <a:solidFill>
                  <a:srgbClr val="000000"/>
                </a:solidFill>
                <a:latin typeface="Gill Sans MT" panose="020B0502020104020203"/>
              </a:rPr>
              <a:t>Shifting Social Norms as Part of SBC </a:t>
            </a:r>
          </a:p>
        </p:txBody>
      </p:sp>
      <p:sp>
        <p:nvSpPr>
          <p:cNvPr id="29" name="Freeform 28">
            <a:extLst>
              <a:ext uri="{FF2B5EF4-FFF2-40B4-BE49-F238E27FC236}">
                <a16:creationId xmlns:a16="http://schemas.microsoft.com/office/drawing/2014/main" id="{197BE709-FF14-744A-9A48-DEDDF08400CB}"/>
              </a:ext>
            </a:extLst>
          </p:cNvPr>
          <p:cNvSpPr/>
          <p:nvPr/>
        </p:nvSpPr>
        <p:spPr>
          <a:xfrm>
            <a:off x="5955965" y="5156487"/>
            <a:ext cx="4599302" cy="4433392"/>
          </a:xfrm>
          <a:custGeom>
            <a:avLst/>
            <a:gdLst>
              <a:gd name="connsiteX0" fmla="*/ 2811593 w 4599302"/>
              <a:gd name="connsiteY0" fmla="*/ 0 h 4433392"/>
              <a:gd name="connsiteX1" fmla="*/ 4599302 w 4599302"/>
              <a:gd name="connsiteY1" fmla="*/ 1787710 h 4433392"/>
              <a:gd name="connsiteX2" fmla="*/ 2811593 w 4599302"/>
              <a:gd name="connsiteY2" fmla="*/ 3575419 h 4433392"/>
              <a:gd name="connsiteX3" fmla="*/ 2811593 w 4599302"/>
              <a:gd name="connsiteY3" fmla="*/ 2681564 h 4433392"/>
              <a:gd name="connsiteX4" fmla="*/ 1997583 w 4599302"/>
              <a:gd name="connsiteY4" fmla="*/ 2681564 h 4433392"/>
              <a:gd name="connsiteX5" fmla="*/ 1997583 w 4599302"/>
              <a:gd name="connsiteY5" fmla="*/ 4433392 h 4433392"/>
              <a:gd name="connsiteX6" fmla="*/ 1772994 w 4599302"/>
              <a:gd name="connsiteY6" fmla="*/ 4433392 h 4433392"/>
              <a:gd name="connsiteX7" fmla="*/ 1772994 w 4599302"/>
              <a:gd name="connsiteY7" fmla="*/ 2681564 h 4433392"/>
              <a:gd name="connsiteX8" fmla="*/ 0 w 4599302"/>
              <a:gd name="connsiteY8" fmla="*/ 2681564 h 4433392"/>
              <a:gd name="connsiteX9" fmla="*/ 893855 w 4599302"/>
              <a:gd name="connsiteY9" fmla="*/ 1787710 h 4433392"/>
              <a:gd name="connsiteX10" fmla="*/ 0 w 4599302"/>
              <a:gd name="connsiteY10" fmla="*/ 893855 h 4433392"/>
              <a:gd name="connsiteX11" fmla="*/ 2811593 w 4599302"/>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33392">
                <a:moveTo>
                  <a:pt x="2811593" y="0"/>
                </a:moveTo>
                <a:lnTo>
                  <a:pt x="4599302" y="1787710"/>
                </a:lnTo>
                <a:lnTo>
                  <a:pt x="2811593" y="3575419"/>
                </a:lnTo>
                <a:lnTo>
                  <a:pt x="2811593" y="2681564"/>
                </a:lnTo>
                <a:lnTo>
                  <a:pt x="1997583" y="2681564"/>
                </a:lnTo>
                <a:lnTo>
                  <a:pt x="1997583" y="4433392"/>
                </a:lnTo>
                <a:lnTo>
                  <a:pt x="1772994" y="4433392"/>
                </a:lnTo>
                <a:lnTo>
                  <a:pt x="1772994" y="2681564"/>
                </a:lnTo>
                <a:lnTo>
                  <a:pt x="0" y="2681564"/>
                </a:lnTo>
                <a:lnTo>
                  <a:pt x="893855" y="1787710"/>
                </a:lnTo>
                <a:lnTo>
                  <a:pt x="0" y="893855"/>
                </a:lnTo>
                <a:lnTo>
                  <a:pt x="2811593" y="893855"/>
                </a:lnTo>
                <a:close/>
              </a:path>
            </a:pathLst>
          </a:custGeom>
          <a:solidFill>
            <a:srgbClr val="2B6FB6"/>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0" name="Freeform 29">
            <a:extLst>
              <a:ext uri="{FF2B5EF4-FFF2-40B4-BE49-F238E27FC236}">
                <a16:creationId xmlns:a16="http://schemas.microsoft.com/office/drawing/2014/main" id="{33A40888-3D78-5E4F-B3E6-1FEA4A190688}"/>
              </a:ext>
            </a:extLst>
          </p:cNvPr>
          <p:cNvSpPr/>
          <p:nvPr/>
        </p:nvSpPr>
        <p:spPr>
          <a:xfrm>
            <a:off x="9987819" y="5156487"/>
            <a:ext cx="4599302" cy="4433392"/>
          </a:xfrm>
          <a:custGeom>
            <a:avLst/>
            <a:gdLst>
              <a:gd name="connsiteX0" fmla="*/ 2811593 w 4599302"/>
              <a:gd name="connsiteY0" fmla="*/ 0 h 4433392"/>
              <a:gd name="connsiteX1" fmla="*/ 4599302 w 4599302"/>
              <a:gd name="connsiteY1" fmla="*/ 1787710 h 4433392"/>
              <a:gd name="connsiteX2" fmla="*/ 2811593 w 4599302"/>
              <a:gd name="connsiteY2" fmla="*/ 3575419 h 4433392"/>
              <a:gd name="connsiteX3" fmla="*/ 2811593 w 4599302"/>
              <a:gd name="connsiteY3" fmla="*/ 2681564 h 4433392"/>
              <a:gd name="connsiteX4" fmla="*/ 1960212 w 4599302"/>
              <a:gd name="connsiteY4" fmla="*/ 2681564 h 4433392"/>
              <a:gd name="connsiteX5" fmla="*/ 1960212 w 4599302"/>
              <a:gd name="connsiteY5" fmla="*/ 4433392 h 4433392"/>
              <a:gd name="connsiteX6" fmla="*/ 1735623 w 4599302"/>
              <a:gd name="connsiteY6" fmla="*/ 4433392 h 4433392"/>
              <a:gd name="connsiteX7" fmla="*/ 1735623 w 4599302"/>
              <a:gd name="connsiteY7" fmla="*/ 2681564 h 4433392"/>
              <a:gd name="connsiteX8" fmla="*/ 0 w 4599302"/>
              <a:gd name="connsiteY8" fmla="*/ 2681564 h 4433392"/>
              <a:gd name="connsiteX9" fmla="*/ 893855 w 4599302"/>
              <a:gd name="connsiteY9" fmla="*/ 1787710 h 4433392"/>
              <a:gd name="connsiteX10" fmla="*/ 0 w 4599302"/>
              <a:gd name="connsiteY10" fmla="*/ 893855 h 4433392"/>
              <a:gd name="connsiteX11" fmla="*/ 2811593 w 4599302"/>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2" h="4433392">
                <a:moveTo>
                  <a:pt x="2811593" y="0"/>
                </a:moveTo>
                <a:lnTo>
                  <a:pt x="4599302" y="1787710"/>
                </a:lnTo>
                <a:lnTo>
                  <a:pt x="2811593" y="3575419"/>
                </a:lnTo>
                <a:lnTo>
                  <a:pt x="2811593" y="2681564"/>
                </a:lnTo>
                <a:lnTo>
                  <a:pt x="1960212" y="2681564"/>
                </a:lnTo>
                <a:lnTo>
                  <a:pt x="1960212" y="4433392"/>
                </a:lnTo>
                <a:lnTo>
                  <a:pt x="1735623" y="4433392"/>
                </a:lnTo>
                <a:lnTo>
                  <a:pt x="1735623" y="2681564"/>
                </a:lnTo>
                <a:lnTo>
                  <a:pt x="0" y="2681564"/>
                </a:lnTo>
                <a:lnTo>
                  <a:pt x="893855" y="1787710"/>
                </a:lnTo>
                <a:lnTo>
                  <a:pt x="0" y="893855"/>
                </a:lnTo>
                <a:lnTo>
                  <a:pt x="2811593" y="893855"/>
                </a:lnTo>
                <a:close/>
              </a:path>
            </a:pathLst>
          </a:custGeom>
          <a:solidFill>
            <a:srgbClr val="B62BB4"/>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1" name="Freeform 30">
            <a:extLst>
              <a:ext uri="{FF2B5EF4-FFF2-40B4-BE49-F238E27FC236}">
                <a16:creationId xmlns:a16="http://schemas.microsoft.com/office/drawing/2014/main" id="{75BC9D14-4472-7249-9045-DF7DB3D0DBB0}"/>
              </a:ext>
            </a:extLst>
          </p:cNvPr>
          <p:cNvSpPr/>
          <p:nvPr/>
        </p:nvSpPr>
        <p:spPr>
          <a:xfrm>
            <a:off x="14038694" y="5156487"/>
            <a:ext cx="4599304" cy="4433392"/>
          </a:xfrm>
          <a:custGeom>
            <a:avLst/>
            <a:gdLst>
              <a:gd name="connsiteX0" fmla="*/ 2811593 w 4599303"/>
              <a:gd name="connsiteY0" fmla="*/ 0 h 4433392"/>
              <a:gd name="connsiteX1" fmla="*/ 4599303 w 4599303"/>
              <a:gd name="connsiteY1" fmla="*/ 1787710 h 4433392"/>
              <a:gd name="connsiteX2" fmla="*/ 2811593 w 4599303"/>
              <a:gd name="connsiteY2" fmla="*/ 3575419 h 4433392"/>
              <a:gd name="connsiteX3" fmla="*/ 2811593 w 4599303"/>
              <a:gd name="connsiteY3" fmla="*/ 2681564 h 4433392"/>
              <a:gd name="connsiteX4" fmla="*/ 2112370 w 4599303"/>
              <a:gd name="connsiteY4" fmla="*/ 2681564 h 4433392"/>
              <a:gd name="connsiteX5" fmla="*/ 2112370 w 4599303"/>
              <a:gd name="connsiteY5" fmla="*/ 4433392 h 4433392"/>
              <a:gd name="connsiteX6" fmla="*/ 1887781 w 4599303"/>
              <a:gd name="connsiteY6" fmla="*/ 4433392 h 4433392"/>
              <a:gd name="connsiteX7" fmla="*/ 1887781 w 4599303"/>
              <a:gd name="connsiteY7" fmla="*/ 2681564 h 4433392"/>
              <a:gd name="connsiteX8" fmla="*/ 0 w 4599303"/>
              <a:gd name="connsiteY8" fmla="*/ 2681564 h 4433392"/>
              <a:gd name="connsiteX9" fmla="*/ 893855 w 4599303"/>
              <a:gd name="connsiteY9" fmla="*/ 1787710 h 4433392"/>
              <a:gd name="connsiteX10" fmla="*/ 0 w 4599303"/>
              <a:gd name="connsiteY10" fmla="*/ 893855 h 4433392"/>
              <a:gd name="connsiteX11" fmla="*/ 2811593 w 4599303"/>
              <a:gd name="connsiteY11" fmla="*/ 893855 h 443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9303" h="4433392">
                <a:moveTo>
                  <a:pt x="2811593" y="0"/>
                </a:moveTo>
                <a:lnTo>
                  <a:pt x="4599303" y="1787710"/>
                </a:lnTo>
                <a:lnTo>
                  <a:pt x="2811593" y="3575419"/>
                </a:lnTo>
                <a:lnTo>
                  <a:pt x="2811593" y="2681564"/>
                </a:lnTo>
                <a:lnTo>
                  <a:pt x="2112370" y="2681564"/>
                </a:lnTo>
                <a:lnTo>
                  <a:pt x="2112370" y="4433392"/>
                </a:lnTo>
                <a:lnTo>
                  <a:pt x="1887781" y="4433392"/>
                </a:lnTo>
                <a:lnTo>
                  <a:pt x="1887781" y="2681564"/>
                </a:lnTo>
                <a:lnTo>
                  <a:pt x="0" y="2681564"/>
                </a:lnTo>
                <a:lnTo>
                  <a:pt x="893855" y="1787710"/>
                </a:lnTo>
                <a:lnTo>
                  <a:pt x="0" y="893855"/>
                </a:lnTo>
                <a:lnTo>
                  <a:pt x="2811593" y="893855"/>
                </a:lnTo>
                <a:close/>
              </a:path>
            </a:pathLst>
          </a:custGeom>
          <a:solidFill>
            <a:srgbClr val="B4B62B"/>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sp>
        <p:nvSpPr>
          <p:cNvPr id="33" name="Freeform 32">
            <a:extLst>
              <a:ext uri="{FF2B5EF4-FFF2-40B4-BE49-F238E27FC236}">
                <a16:creationId xmlns:a16="http://schemas.microsoft.com/office/drawing/2014/main" id="{D52A0BDF-7396-A248-845A-BD9E9147B9D2}"/>
              </a:ext>
            </a:extLst>
          </p:cNvPr>
          <p:cNvSpPr/>
          <p:nvPr/>
        </p:nvSpPr>
        <p:spPr>
          <a:xfrm>
            <a:off x="18088018" y="6050342"/>
            <a:ext cx="2811592" cy="3539538"/>
          </a:xfrm>
          <a:custGeom>
            <a:avLst/>
            <a:gdLst>
              <a:gd name="connsiteX0" fmla="*/ 0 w 2811592"/>
              <a:gd name="connsiteY0" fmla="*/ 0 h 3539537"/>
              <a:gd name="connsiteX1" fmla="*/ 2811592 w 2811592"/>
              <a:gd name="connsiteY1" fmla="*/ 0 h 3539537"/>
              <a:gd name="connsiteX2" fmla="*/ 2811592 w 2811592"/>
              <a:gd name="connsiteY2" fmla="*/ 1787710 h 3539537"/>
              <a:gd name="connsiteX3" fmla="*/ 2069154 w 2811592"/>
              <a:gd name="connsiteY3" fmla="*/ 1787710 h 3539537"/>
              <a:gd name="connsiteX4" fmla="*/ 2069154 w 2811592"/>
              <a:gd name="connsiteY4" fmla="*/ 3539537 h 3539537"/>
              <a:gd name="connsiteX5" fmla="*/ 1844566 w 2811592"/>
              <a:gd name="connsiteY5" fmla="*/ 3539537 h 3539537"/>
              <a:gd name="connsiteX6" fmla="*/ 1844566 w 2811592"/>
              <a:gd name="connsiteY6" fmla="*/ 1787710 h 3539537"/>
              <a:gd name="connsiteX7" fmla="*/ 0 w 2811592"/>
              <a:gd name="connsiteY7" fmla="*/ 1787710 h 3539537"/>
              <a:gd name="connsiteX8" fmla="*/ 893854 w 2811592"/>
              <a:gd name="connsiteY8" fmla="*/ 893854 h 353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1592" h="3539537">
                <a:moveTo>
                  <a:pt x="0" y="0"/>
                </a:moveTo>
                <a:lnTo>
                  <a:pt x="2811592" y="0"/>
                </a:lnTo>
                <a:lnTo>
                  <a:pt x="2811592" y="1787710"/>
                </a:lnTo>
                <a:lnTo>
                  <a:pt x="2069154" y="1787710"/>
                </a:lnTo>
                <a:lnTo>
                  <a:pt x="2069154" y="3539537"/>
                </a:lnTo>
                <a:lnTo>
                  <a:pt x="1844566" y="3539537"/>
                </a:lnTo>
                <a:lnTo>
                  <a:pt x="1844566" y="1787710"/>
                </a:lnTo>
                <a:lnTo>
                  <a:pt x="0" y="1787710"/>
                </a:lnTo>
                <a:lnTo>
                  <a:pt x="893854" y="893854"/>
                </a:lnTo>
                <a:close/>
              </a:path>
            </a:pathLst>
          </a:custGeom>
          <a:solidFill>
            <a:srgbClr val="2EC3C5"/>
          </a:solidFill>
          <a:ln w="3175"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825500" hangingPunct="0">
              <a:buClrTx/>
              <a:defRPr/>
            </a:pPr>
            <a:endParaRPr lang="en-US" sz="3000">
              <a:solidFill>
                <a:srgbClr val="FFFFFF"/>
              </a:solidFill>
              <a:latin typeface="Helvetica Light"/>
              <a:ea typeface="Helvetica Light"/>
              <a:cs typeface="Helvetica Light"/>
              <a:sym typeface="Helvetica Light"/>
            </a:endParaRPr>
          </a:p>
        </p:txBody>
      </p:sp>
      <p:grpSp>
        <p:nvGrpSpPr>
          <p:cNvPr id="25" name="Group 24">
            <a:extLst>
              <a:ext uri="{FF2B5EF4-FFF2-40B4-BE49-F238E27FC236}">
                <a16:creationId xmlns:a16="http://schemas.microsoft.com/office/drawing/2014/main" id="{1B06AA0D-8901-457A-AB00-94D93AE520FA}"/>
              </a:ext>
            </a:extLst>
          </p:cNvPr>
          <p:cNvGrpSpPr/>
          <p:nvPr/>
        </p:nvGrpSpPr>
        <p:grpSpPr>
          <a:xfrm>
            <a:off x="2821190" y="6494133"/>
            <a:ext cx="17957664" cy="1403384"/>
            <a:chOff x="2821190" y="6928958"/>
            <a:chExt cx="17957663" cy="1403383"/>
          </a:xfrm>
        </p:grpSpPr>
        <p:sp>
          <p:nvSpPr>
            <p:cNvPr id="20" name="Title 1">
              <a:extLst>
                <a:ext uri="{FF2B5EF4-FFF2-40B4-BE49-F238E27FC236}">
                  <a16:creationId xmlns:a16="http://schemas.microsoft.com/office/drawing/2014/main" id="{A3D75EC6-F54E-434E-9383-5DCDD9693840}"/>
                </a:ext>
              </a:extLst>
            </p:cNvPr>
            <p:cNvSpPr txBox="1">
              <a:spLocks/>
            </p:cNvSpPr>
            <p:nvPr/>
          </p:nvSpPr>
          <p:spPr>
            <a:xfrm>
              <a:off x="2821190"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1</a:t>
              </a:r>
            </a:p>
          </p:txBody>
        </p:sp>
        <p:sp>
          <p:nvSpPr>
            <p:cNvPr id="21" name="Title 1">
              <a:extLst>
                <a:ext uri="{FF2B5EF4-FFF2-40B4-BE49-F238E27FC236}">
                  <a16:creationId xmlns:a16="http://schemas.microsoft.com/office/drawing/2014/main" id="{1EFC3BCF-3DF8-4908-A4EA-93E70518B2B1}"/>
                </a:ext>
              </a:extLst>
            </p:cNvPr>
            <p:cNvSpPr txBox="1">
              <a:spLocks/>
            </p:cNvSpPr>
            <p:nvPr/>
          </p:nvSpPr>
          <p:spPr>
            <a:xfrm>
              <a:off x="7301772"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2</a:t>
              </a:r>
            </a:p>
          </p:txBody>
        </p:sp>
        <p:sp>
          <p:nvSpPr>
            <p:cNvPr id="22" name="Title 1">
              <a:extLst>
                <a:ext uri="{FF2B5EF4-FFF2-40B4-BE49-F238E27FC236}">
                  <a16:creationId xmlns:a16="http://schemas.microsoft.com/office/drawing/2014/main" id="{DFC39EAF-5927-4DDA-A4BA-597B205A8ED1}"/>
                </a:ext>
              </a:extLst>
            </p:cNvPr>
            <p:cNvSpPr txBox="1">
              <a:spLocks/>
            </p:cNvSpPr>
            <p:nvPr/>
          </p:nvSpPr>
          <p:spPr>
            <a:xfrm>
              <a:off x="11328340"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3</a:t>
              </a:r>
            </a:p>
          </p:txBody>
        </p:sp>
        <p:sp>
          <p:nvSpPr>
            <p:cNvPr id="23" name="Title 1">
              <a:extLst>
                <a:ext uri="{FF2B5EF4-FFF2-40B4-BE49-F238E27FC236}">
                  <a16:creationId xmlns:a16="http://schemas.microsoft.com/office/drawing/2014/main" id="{56350A8E-4FC3-44B2-BF09-531BDCA535F5}"/>
                </a:ext>
              </a:extLst>
            </p:cNvPr>
            <p:cNvSpPr txBox="1">
              <a:spLocks/>
            </p:cNvSpPr>
            <p:nvPr/>
          </p:nvSpPr>
          <p:spPr>
            <a:xfrm>
              <a:off x="15403035"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4</a:t>
              </a:r>
            </a:p>
          </p:txBody>
        </p:sp>
        <p:sp>
          <p:nvSpPr>
            <p:cNvPr id="24" name="Title 1">
              <a:extLst>
                <a:ext uri="{FF2B5EF4-FFF2-40B4-BE49-F238E27FC236}">
                  <a16:creationId xmlns:a16="http://schemas.microsoft.com/office/drawing/2014/main" id="{B522BBB9-FE14-49C3-B0E9-A54819D7D2AA}"/>
                </a:ext>
              </a:extLst>
            </p:cNvPr>
            <p:cNvSpPr txBox="1">
              <a:spLocks/>
            </p:cNvSpPr>
            <p:nvPr/>
          </p:nvSpPr>
          <p:spPr>
            <a:xfrm>
              <a:off x="19690604" y="6928958"/>
              <a:ext cx="1088249" cy="1403383"/>
            </a:xfrm>
            <a:prstGeom prst="rect">
              <a:avLst/>
            </a:prstGeom>
          </p:spPr>
          <p:txBody>
            <a:bodyPr/>
            <a:lstStyle>
              <a:lvl1pPr marL="0" marR="0" indent="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j-lt"/>
                  <a:ea typeface="Montserrat-SemiBold"/>
                  <a:cs typeface="Montserrat-SemiBold"/>
                  <a:sym typeface="Montserrat-SemiBold"/>
                </a:defRPr>
              </a:lvl1pPr>
              <a:lvl2pPr marL="0" marR="0" indent="228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2pPr>
              <a:lvl3pPr marL="0" marR="0" indent="457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3pPr>
              <a:lvl4pPr marL="0" marR="0" indent="685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4pPr>
              <a:lvl5pPr marL="0" marR="0" indent="9144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5pPr>
              <a:lvl6pPr marL="0" marR="0" indent="11430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6pPr>
              <a:lvl7pPr marL="0" marR="0" indent="13716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7pPr>
              <a:lvl8pPr marL="0" marR="0" indent="16002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8pPr>
              <a:lvl9pPr marL="0" marR="0" indent="1828800" algn="l" defTabSz="825500" rtl="0" latinLnBrk="0">
                <a:lnSpc>
                  <a:spcPct val="80000"/>
                </a:lnSpc>
                <a:spcBef>
                  <a:spcPts val="0"/>
                </a:spcBef>
                <a:spcAft>
                  <a:spcPts val="0"/>
                </a:spcAft>
                <a:buClrTx/>
                <a:buSzTx/>
                <a:buFontTx/>
                <a:buNone/>
                <a:tabLst/>
                <a:defRPr sz="10000" b="1" i="0" u="none" strike="noStrike" cap="none" spc="0" baseline="0">
                  <a:ln>
                    <a:noFill/>
                  </a:ln>
                  <a:solidFill>
                    <a:srgbClr val="393941"/>
                  </a:solidFill>
                  <a:uFillTx/>
                  <a:latin typeface="Montserrat-SemiBold"/>
                  <a:ea typeface="Montserrat-SemiBold"/>
                  <a:cs typeface="Montserrat-SemiBold"/>
                  <a:sym typeface="Montserrat-SemiBold"/>
                </a:defRPr>
              </a:lvl9pPr>
            </a:lstStyle>
            <a:p>
              <a:pPr algn="ctr">
                <a:defRPr/>
              </a:pPr>
              <a:r>
                <a:rPr lang="en-US" dirty="0">
                  <a:solidFill>
                    <a:srgbClr val="FFFFFF"/>
                  </a:solidFill>
                  <a:latin typeface="Gill Sans MT" panose="020B0502020104020203"/>
                </a:rPr>
                <a:t>5</a:t>
              </a:r>
            </a:p>
          </p:txBody>
        </p:sp>
      </p:grpSp>
      <p:graphicFrame>
        <p:nvGraphicFramePr>
          <p:cNvPr id="39" name="Table 39">
            <a:extLst>
              <a:ext uri="{FF2B5EF4-FFF2-40B4-BE49-F238E27FC236}">
                <a16:creationId xmlns:a16="http://schemas.microsoft.com/office/drawing/2014/main" id="{2B94FA11-31A2-4CB2-A790-98C2CC14AC39}"/>
              </a:ext>
            </a:extLst>
          </p:cNvPr>
          <p:cNvGraphicFramePr>
            <a:graphicFrameLocks noGrp="1"/>
          </p:cNvGraphicFramePr>
          <p:nvPr>
            <p:extLst>
              <p:ext uri="{D42A27DB-BD31-4B8C-83A1-F6EECF244321}">
                <p14:modId xmlns:p14="http://schemas.microsoft.com/office/powerpoint/2010/main" val="2122464045"/>
              </p:ext>
            </p:extLst>
          </p:nvPr>
        </p:nvGraphicFramePr>
        <p:xfrm>
          <a:off x="1685137" y="9589879"/>
          <a:ext cx="20564550" cy="3801632"/>
        </p:xfrm>
        <a:graphic>
          <a:graphicData uri="http://schemas.openxmlformats.org/drawingml/2006/table">
            <a:tbl>
              <a:tblPr firstRow="1" bandRow="1">
                <a:tableStyleId>{5940675A-B579-460E-94D1-54222C63F5DA}</a:tableStyleId>
              </a:tblPr>
              <a:tblGrid>
                <a:gridCol w="4112910">
                  <a:extLst>
                    <a:ext uri="{9D8B030D-6E8A-4147-A177-3AD203B41FA5}">
                      <a16:colId xmlns:a16="http://schemas.microsoft.com/office/drawing/2014/main" val="1314165004"/>
                    </a:ext>
                  </a:extLst>
                </a:gridCol>
                <a:gridCol w="4112910">
                  <a:extLst>
                    <a:ext uri="{9D8B030D-6E8A-4147-A177-3AD203B41FA5}">
                      <a16:colId xmlns:a16="http://schemas.microsoft.com/office/drawing/2014/main" val="2963422510"/>
                    </a:ext>
                  </a:extLst>
                </a:gridCol>
                <a:gridCol w="4112910">
                  <a:extLst>
                    <a:ext uri="{9D8B030D-6E8A-4147-A177-3AD203B41FA5}">
                      <a16:colId xmlns:a16="http://schemas.microsoft.com/office/drawing/2014/main" val="1820619057"/>
                    </a:ext>
                  </a:extLst>
                </a:gridCol>
                <a:gridCol w="4112910">
                  <a:extLst>
                    <a:ext uri="{9D8B030D-6E8A-4147-A177-3AD203B41FA5}">
                      <a16:colId xmlns:a16="http://schemas.microsoft.com/office/drawing/2014/main" val="943315738"/>
                    </a:ext>
                  </a:extLst>
                </a:gridCol>
                <a:gridCol w="4112910">
                  <a:extLst>
                    <a:ext uri="{9D8B030D-6E8A-4147-A177-3AD203B41FA5}">
                      <a16:colId xmlns:a16="http://schemas.microsoft.com/office/drawing/2014/main" val="2952676542"/>
                    </a:ext>
                  </a:extLst>
                </a:gridCol>
              </a:tblGrid>
              <a:tr h="829832">
                <a:tc>
                  <a:txBody>
                    <a:bodyPr/>
                    <a:lstStyle/>
                    <a:p>
                      <a:pPr algn="ctr"/>
                      <a:r>
                        <a:rPr lang="en-US" sz="3000" b="0" i="0" dirty="0">
                          <a:solidFill>
                            <a:srgbClr val="393941"/>
                          </a:solidFill>
                          <a:latin typeface="Gill Sans MT" panose="020B0502020104020203" pitchFamily="34" charset="77"/>
                          <a:cs typeface="Gill Sans" panose="020B0502020104020203" pitchFamily="34" charset="-79"/>
                        </a:rPr>
                        <a:t>INTRODUCTION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393941"/>
                          </a:solidFill>
                          <a:latin typeface="Gill Sans MT" panose="020B0502020104020203" pitchFamily="34" charset="77"/>
                          <a:cs typeface="Gill Sans" panose="020B0502020104020203" pitchFamily="34" charset="-79"/>
                        </a:rPr>
                        <a:t>ASSESSMENT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393941"/>
                          </a:solidFill>
                          <a:latin typeface="Gill Sans MT" panose="020B0502020104020203" pitchFamily="34" charset="77"/>
                          <a:cs typeface="Gill Sans" panose="020B0502020104020203" pitchFamily="34" charset="-79"/>
                        </a:rPr>
                        <a:t>DESIGN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393941"/>
                          </a:solidFill>
                          <a:latin typeface="Gill Sans MT" panose="020B0502020104020203" pitchFamily="34" charset="77"/>
                          <a:cs typeface="Gill Sans" panose="020B0502020104020203" pitchFamily="34" charset="-79"/>
                        </a:rPr>
                        <a:t>MEAUREMENT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000" b="0" i="0" dirty="0">
                          <a:solidFill>
                            <a:srgbClr val="393941"/>
                          </a:solidFill>
                          <a:latin typeface="Gill Sans MT" panose="020B0502020104020203" pitchFamily="34" charset="77"/>
                          <a:cs typeface="Gill Sans" panose="020B0502020104020203" pitchFamily="34" charset="-79"/>
                        </a:rPr>
                        <a:t>SCALE-UP </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217396298"/>
                  </a:ext>
                </a:extLst>
              </a:tr>
              <a:tr h="2362200">
                <a:tc>
                  <a:txBody>
                    <a:bodyPr/>
                    <a:lstStyle/>
                    <a:p>
                      <a:pPr algn="ctr"/>
                      <a:r>
                        <a:rPr lang="en-US" sz="3600" b="0" i="0" cap="none" spc="0" dirty="0">
                          <a:solidFill>
                            <a:srgbClr val="393941"/>
                          </a:solidFill>
                          <a:latin typeface="Gill Sans MT" panose="020B0502020104020203" pitchFamily="34" charset="77"/>
                          <a:cs typeface="Gill Sans" panose="020B0502020104020203" pitchFamily="34" charset="-79"/>
                        </a:rPr>
                        <a:t>Why Social Norms </a:t>
                      </a:r>
                    </a:p>
                    <a:p>
                      <a:pPr algn="ctr"/>
                      <a:r>
                        <a:rPr lang="en-US" sz="3600" b="0" i="0" cap="none" spc="0" dirty="0">
                          <a:solidFill>
                            <a:srgbClr val="393941"/>
                          </a:solidFill>
                          <a:latin typeface="Gill Sans MT" panose="020B0502020104020203" pitchFamily="34" charset="77"/>
                          <a:cs typeface="Gill Sans" panose="020B0502020104020203" pitchFamily="34" charset="-79"/>
                        </a:rPr>
                        <a:t>Matter</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393941"/>
                          </a:solidFill>
                          <a:latin typeface="Gill Sans MT" panose="020B0502020104020203" pitchFamily="34" charset="77"/>
                          <a:cs typeface="Gill Sans" panose="020B0502020104020203" pitchFamily="34" charset="-79"/>
                        </a:rPr>
                        <a:t>Assessing Social Norms to Inform Program Design and Implementation Strategies</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393941"/>
                          </a:solidFill>
                          <a:latin typeface="Gill Sans MT" panose="020B0502020104020203" pitchFamily="34" charset="77"/>
                          <a:cs typeface="Gill Sans" panose="020B0502020104020203" pitchFamily="34" charset="-79"/>
                        </a:rPr>
                        <a:t>Designing Norms-Shifting Interventions </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600" b="0" i="0" cap="none" spc="0" dirty="0">
                          <a:solidFill>
                            <a:srgbClr val="393941"/>
                          </a:solidFill>
                          <a:latin typeface="Gill Sans MT" panose="020B0502020104020203" pitchFamily="34" charset="77"/>
                          <a:cs typeface="Gill Sans" panose="020B0502020104020203" pitchFamily="34" charset="-79"/>
                        </a:rPr>
                        <a:t>Measuring Normative Shifts in Complex Environments </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3200" b="0" i="0" cap="none" dirty="0">
                          <a:solidFill>
                            <a:schemeClr val="bg2"/>
                          </a:solidFill>
                          <a:latin typeface="Gill Sans MT" panose="020B0502020104020203" pitchFamily="34" charset="77"/>
                        </a:rPr>
                        <a:t>Scaling Up Norms-Shifting Interventions Effectively and Ethically</a:t>
                      </a:r>
                    </a:p>
                  </a:txBody>
                  <a:tcPr marL="182880" marR="182880" marT="91440" marB="13716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663620500"/>
                  </a:ext>
                </a:extLst>
              </a:tr>
            </a:tbl>
          </a:graphicData>
        </a:graphic>
      </p:graphicFrame>
      <p:sp>
        <p:nvSpPr>
          <p:cNvPr id="5" name="TextBox 4">
            <a:extLst>
              <a:ext uri="{FF2B5EF4-FFF2-40B4-BE49-F238E27FC236}">
                <a16:creationId xmlns:a16="http://schemas.microsoft.com/office/drawing/2014/main" id="{27801B0B-13D4-7040-AB57-BECB9D2D8D95}"/>
              </a:ext>
            </a:extLst>
          </p:cNvPr>
          <p:cNvSpPr txBox="1"/>
          <p:nvPr/>
        </p:nvSpPr>
        <p:spPr>
          <a:xfrm>
            <a:off x="3652012" y="6560281"/>
            <a:ext cx="1777649" cy="954107"/>
          </a:xfrm>
          <a:prstGeom prst="rect">
            <a:avLst/>
          </a:prstGeom>
          <a:noFill/>
        </p:spPr>
        <p:txBody>
          <a:bodyPr wrap="square" rtlCol="0">
            <a:spAutoFit/>
          </a:bodyPr>
          <a:lstStyle/>
          <a:p>
            <a:r>
              <a:rPr lang="en-US" sz="2800" dirty="0">
                <a:solidFill>
                  <a:srgbClr val="FFFFFF"/>
                </a:solidFill>
                <a:latin typeface="Gill Sans MT" panose="020B0502020104020203" pitchFamily="34" charset="77"/>
              </a:rPr>
              <a:t>YOU </a:t>
            </a:r>
          </a:p>
          <a:p>
            <a:r>
              <a:rPr lang="en-US" sz="2800" dirty="0">
                <a:solidFill>
                  <a:srgbClr val="FFFFFF"/>
                </a:solidFill>
                <a:latin typeface="Gill Sans MT" panose="020B0502020104020203" pitchFamily="34" charset="77"/>
              </a:rPr>
              <a:t>ARE HERE</a:t>
            </a:r>
          </a:p>
        </p:txBody>
      </p:sp>
    </p:spTree>
    <p:custDataLst>
      <p:tags r:id="rId1"/>
    </p:custDataLst>
    <p:extLst>
      <p:ext uri="{BB962C8B-B14F-4D97-AF65-F5344CB8AC3E}">
        <p14:creationId xmlns:p14="http://schemas.microsoft.com/office/powerpoint/2010/main" val="3182403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2000" fill="hold" grpId="0" nodeType="afterEffect">
                                  <p:stCondLst>
                                    <p:cond delay="0"/>
                                  </p:stCondLst>
                                  <p:childTnLst>
                                    <p:animEffect transition="out" filter="fade">
                                      <p:cBhvr>
                                        <p:cTn id="6" dur="2000" tmFilter="0, 0; .2, .5; .8, .5; 1, 0"/>
                                        <p:tgtEl>
                                          <p:spTgt spid="28"/>
                                        </p:tgtEl>
                                      </p:cBhvr>
                                    </p:animEffect>
                                    <p:animScale>
                                      <p:cBhvr>
                                        <p:cTn id="7" dur="1000" autoRev="1" fill="hold"/>
                                        <p:tgtEl>
                                          <p:spTgt spid="2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441"/>
        <p:cNvGrpSpPr/>
        <p:nvPr/>
      </p:nvGrpSpPr>
      <p:grpSpPr>
        <a:xfrm>
          <a:off x="0" y="0"/>
          <a:ext cx="0" cy="0"/>
          <a:chOff x="0" y="0"/>
          <a:chExt cx="0" cy="0"/>
        </a:xfrm>
      </p:grpSpPr>
      <p:sp>
        <p:nvSpPr>
          <p:cNvPr id="6" name="Google Shape;180;p107">
            <a:extLst>
              <a:ext uri="{FF2B5EF4-FFF2-40B4-BE49-F238E27FC236}">
                <a16:creationId xmlns:a16="http://schemas.microsoft.com/office/drawing/2014/main" id="{1F4C944A-3C3C-8C4A-A7F6-262DB6A75E3F}"/>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37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442" name="Google Shape;1442;p59"/>
          <p:cNvSpPr txBox="1">
            <a:spLocks noGrp="1"/>
          </p:cNvSpPr>
          <p:nvPr>
            <p:ph type="title"/>
          </p:nvPr>
        </p:nvSpPr>
        <p:spPr>
          <a:xfrm>
            <a:off x="3950640" y="5241258"/>
            <a:ext cx="16482720" cy="1403384"/>
          </a:xfrm>
          <a:prstGeom prst="rect">
            <a:avLst/>
          </a:prstGeom>
          <a:noFill/>
          <a:ln>
            <a:noFill/>
          </a:ln>
        </p:spPr>
        <p:txBody>
          <a:bodyPr spcFirstLastPara="1" wrap="square" lIns="91426" tIns="45700" rIns="91426" bIns="45700" anchor="t" anchorCtr="0">
            <a:noAutofit/>
          </a:bodyPr>
          <a:lstStyle/>
          <a:p>
            <a:pPr>
              <a:buClr>
                <a:srgbClr val="09904F"/>
              </a:buClr>
            </a:pPr>
            <a:r>
              <a:rPr lang="en-US" sz="14400" b="1" dirty="0">
                <a:solidFill>
                  <a:srgbClr val="FFFFFF"/>
                </a:solidFill>
              </a:rPr>
              <a:t>Key Takeaways</a:t>
            </a:r>
            <a:endParaRPr sz="14400" b="1" dirty="0">
              <a:solidFill>
                <a:srgbClr val="FFFFFF"/>
              </a:solidFill>
            </a:endParaRPr>
          </a:p>
        </p:txBody>
      </p:sp>
      <p:sp>
        <p:nvSpPr>
          <p:cNvPr id="1443" name="Google Shape;1443;p59"/>
          <p:cNvSpPr txBox="1">
            <a:spLocks noGrp="1"/>
          </p:cNvSpPr>
          <p:nvPr>
            <p:ph type="body" idx="1"/>
          </p:nvPr>
        </p:nvSpPr>
        <p:spPr>
          <a:xfrm>
            <a:off x="8358883" y="3726366"/>
            <a:ext cx="7666234" cy="963938"/>
          </a:xfrm>
          <a:prstGeom prst="rect">
            <a:avLst/>
          </a:prstGeom>
          <a:noFill/>
          <a:ln>
            <a:noFill/>
          </a:ln>
        </p:spPr>
        <p:txBody>
          <a:bodyPr spcFirstLastPara="1" wrap="square" lIns="91426" tIns="45700" rIns="91426" bIns="45700" anchor="t" anchorCtr="0">
            <a:noAutofit/>
          </a:bodyPr>
          <a:lstStyle/>
          <a:p>
            <a:pPr marL="0" indent="0">
              <a:buClr>
                <a:schemeClr val="dk2"/>
              </a:buClr>
              <a:buSzPts val="3600"/>
            </a:pPr>
            <a:r>
              <a:rPr lang="en-US" sz="4000" dirty="0">
                <a:solidFill>
                  <a:srgbClr val="FFFFFF"/>
                </a:solidFill>
              </a:rPr>
              <a:t>WHY SOCIAL NORMS MATTER</a:t>
            </a:r>
            <a:endParaRPr sz="3600" dirty="0">
              <a:solidFill>
                <a:srgbClr val="FFFFFF"/>
              </a:solidFill>
            </a:endParaRPr>
          </a:p>
        </p:txBody>
      </p:sp>
      <p:cxnSp>
        <p:nvCxnSpPr>
          <p:cNvPr id="5" name="Straight Connector 4">
            <a:extLst>
              <a:ext uri="{FF2B5EF4-FFF2-40B4-BE49-F238E27FC236}">
                <a16:creationId xmlns:a16="http://schemas.microsoft.com/office/drawing/2014/main" id="{9B6EA334-AFAD-454E-8864-D136AA7E17D9}"/>
              </a:ext>
            </a:extLst>
          </p:cNvPr>
          <p:cNvCxnSpPr>
            <a:cxnSpLocks/>
          </p:cNvCxnSpPr>
          <p:nvPr/>
        </p:nvCxnSpPr>
        <p:spPr>
          <a:xfrm>
            <a:off x="9636346" y="7622316"/>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882888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442"/>
                                        </p:tgtEl>
                                        <p:attrNameLst>
                                          <p:attrName>style.visibility</p:attrName>
                                        </p:attrNameLst>
                                      </p:cBhvr>
                                      <p:to>
                                        <p:strVal val="visible"/>
                                      </p:to>
                                    </p:set>
                                    <p:animEffect transition="in" filter="wipe(down)">
                                      <p:cBhvr>
                                        <p:cTn id="7" dur="500"/>
                                        <p:tgtEl>
                                          <p:spTgt spid="144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443">
                                            <p:txEl>
                                              <p:pRg st="0" end="0"/>
                                            </p:txEl>
                                          </p:spTgt>
                                        </p:tgtEl>
                                        <p:attrNameLst>
                                          <p:attrName>style.visibility</p:attrName>
                                        </p:attrNameLst>
                                      </p:cBhvr>
                                      <p:to>
                                        <p:strVal val="visible"/>
                                      </p:to>
                                    </p:set>
                                    <p:animEffect transition="in" filter="wipe(down)">
                                      <p:cBhvr>
                                        <p:cTn id="10" dur="500"/>
                                        <p:tgtEl>
                                          <p:spTgt spid="14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 grpId="0"/>
      <p:bldP spid="1443" grpId="0" build="p"/>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Shape 1441"/>
        <p:cNvGrpSpPr/>
        <p:nvPr/>
      </p:nvGrpSpPr>
      <p:grpSpPr>
        <a:xfrm>
          <a:off x="0" y="0"/>
          <a:ext cx="0" cy="0"/>
          <a:chOff x="0" y="0"/>
          <a:chExt cx="0" cy="0"/>
        </a:xfrm>
      </p:grpSpPr>
      <p:sp>
        <p:nvSpPr>
          <p:cNvPr id="7" name="Google Shape;180;p107">
            <a:extLst>
              <a:ext uri="{FF2B5EF4-FFF2-40B4-BE49-F238E27FC236}">
                <a16:creationId xmlns:a16="http://schemas.microsoft.com/office/drawing/2014/main" id="{A36A54B1-EC3C-4347-B4F7-E7D470C43BE2}"/>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37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442" name="Google Shape;1442;p59"/>
          <p:cNvSpPr txBox="1">
            <a:spLocks noGrp="1"/>
          </p:cNvSpPr>
          <p:nvPr>
            <p:ph type="title"/>
          </p:nvPr>
        </p:nvSpPr>
        <p:spPr>
          <a:xfrm>
            <a:off x="3950640" y="2861502"/>
            <a:ext cx="16482720" cy="1403384"/>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FFFFFF"/>
                </a:solidFill>
              </a:rPr>
              <a:t>Key Takeaways</a:t>
            </a:r>
            <a:endParaRPr b="1" dirty="0">
              <a:solidFill>
                <a:srgbClr val="FFFFFF"/>
              </a:solidFill>
            </a:endParaRPr>
          </a:p>
        </p:txBody>
      </p:sp>
      <p:sp>
        <p:nvSpPr>
          <p:cNvPr id="1443" name="Google Shape;1443;p59"/>
          <p:cNvSpPr txBox="1">
            <a:spLocks noGrp="1"/>
          </p:cNvSpPr>
          <p:nvPr>
            <p:ph type="body" idx="1"/>
          </p:nvPr>
        </p:nvSpPr>
        <p:spPr>
          <a:xfrm>
            <a:off x="8358883" y="1799713"/>
            <a:ext cx="7666234" cy="963938"/>
          </a:xfrm>
          <a:prstGeom prst="rect">
            <a:avLst/>
          </a:prstGeom>
          <a:noFill/>
          <a:ln>
            <a:noFill/>
          </a:ln>
        </p:spPr>
        <p:txBody>
          <a:bodyPr spcFirstLastPara="1" wrap="square" lIns="91426" tIns="45700" rIns="91426" bIns="45700" anchor="t" anchorCtr="0">
            <a:noAutofit/>
          </a:bodyPr>
          <a:lstStyle/>
          <a:p>
            <a:pPr marL="0" indent="0">
              <a:buClr>
                <a:schemeClr val="dk2"/>
              </a:buClr>
              <a:buSzPts val="3600"/>
            </a:pPr>
            <a:r>
              <a:rPr lang="en-US" sz="3600" dirty="0">
                <a:solidFill>
                  <a:srgbClr val="FFFFFF"/>
                </a:solidFill>
              </a:rPr>
              <a:t>WHY SOCIAL NORMS MATTER</a:t>
            </a:r>
            <a:endParaRPr dirty="0">
              <a:solidFill>
                <a:srgbClr val="FFFFFF"/>
              </a:solidFill>
            </a:endParaRPr>
          </a:p>
        </p:txBody>
      </p:sp>
      <p:sp>
        <p:nvSpPr>
          <p:cNvPr id="1444" name="Google Shape;1444;p59"/>
          <p:cNvSpPr txBox="1">
            <a:spLocks noGrp="1"/>
          </p:cNvSpPr>
          <p:nvPr>
            <p:ph type="body" idx="2"/>
          </p:nvPr>
        </p:nvSpPr>
        <p:spPr>
          <a:xfrm>
            <a:off x="2523959" y="5428906"/>
            <a:ext cx="19336086" cy="6924624"/>
          </a:xfrm>
          <a:prstGeom prst="rect">
            <a:avLst/>
          </a:prstGeom>
          <a:noFill/>
          <a:ln>
            <a:noFill/>
          </a:ln>
        </p:spPr>
        <p:txBody>
          <a:bodyPr spcFirstLastPara="1" wrap="square" lIns="91426" tIns="45700" rIns="91426" bIns="45700" anchor="t" anchorCtr="0">
            <a:noAutofit/>
          </a:bodyPr>
          <a:lstStyle/>
          <a:p>
            <a:pPr marL="0" indent="0" algn="l">
              <a:lnSpc>
                <a:spcPct val="90000"/>
              </a:lnSpc>
              <a:spcAft>
                <a:spcPts val="2400"/>
              </a:spcAft>
              <a:buClr>
                <a:srgbClr val="393941"/>
              </a:buClr>
              <a:buSzPts val="4400"/>
            </a:pPr>
            <a:r>
              <a:rPr lang="en-US" sz="4400" b="1" dirty="0">
                <a:solidFill>
                  <a:srgbClr val="FFFFFF"/>
                </a:solidFill>
              </a:rPr>
              <a:t>Why norms matter:</a:t>
            </a:r>
            <a:endParaRPr b="1" dirty="0">
              <a:solidFill>
                <a:srgbClr val="FFFFFF"/>
              </a:solidFill>
            </a:endParaRP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Norms, which are distinct from but influence attitudes and behaviors, are important drivers of behaviors.</a:t>
            </a:r>
            <a:endParaRPr dirty="0">
              <a:solidFill>
                <a:srgbClr val="FFFFFF"/>
              </a:solidFill>
            </a:endParaRP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Norms are sustained and enforced by reference groups, which are different for different contexts and behaviors.</a:t>
            </a:r>
            <a:endParaRPr dirty="0">
              <a:solidFill>
                <a:srgbClr val="FFFFFF"/>
              </a:solidFill>
            </a:endParaRP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Norms cut across the socio-ecological model and across sectors.</a:t>
            </a:r>
            <a:endParaRPr dirty="0">
              <a:solidFill>
                <a:srgbClr val="FFFFFF"/>
              </a:solidFill>
            </a:endParaRP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A focus on social norms can improve SBC project outcomes and lead to sustained behavioral shifts.</a:t>
            </a:r>
          </a:p>
          <a:p>
            <a:pPr marL="0" indent="0">
              <a:lnSpc>
                <a:spcPct val="90000"/>
              </a:lnSpc>
              <a:spcBef>
                <a:spcPts val="1800"/>
              </a:spcBef>
              <a:spcAft>
                <a:spcPts val="2400"/>
              </a:spcAft>
              <a:buSzPts val="4400"/>
            </a:pPr>
            <a:endParaRPr lang="en-US" sz="4400" dirty="0">
              <a:solidFill>
                <a:srgbClr val="393941"/>
              </a:solidFill>
            </a:endParaRPr>
          </a:p>
        </p:txBody>
      </p:sp>
      <p:cxnSp>
        <p:nvCxnSpPr>
          <p:cNvPr id="5" name="Straight Connector 4">
            <a:extLst>
              <a:ext uri="{FF2B5EF4-FFF2-40B4-BE49-F238E27FC236}">
                <a16:creationId xmlns:a16="http://schemas.microsoft.com/office/drawing/2014/main" id="{9B6EA334-AFAD-454E-8864-D136AA7E17D9}"/>
              </a:ext>
            </a:extLst>
          </p:cNvPr>
          <p:cNvCxnSpPr>
            <a:cxnSpLocks/>
          </p:cNvCxnSpPr>
          <p:nvPr/>
        </p:nvCxnSpPr>
        <p:spPr>
          <a:xfrm>
            <a:off x="9636346" y="4546600"/>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86"/>
        <p:cNvGrpSpPr/>
        <p:nvPr/>
      </p:nvGrpSpPr>
      <p:grpSpPr>
        <a:xfrm>
          <a:off x="0" y="0"/>
          <a:ext cx="0" cy="0"/>
          <a:chOff x="0" y="0"/>
          <a:chExt cx="0" cy="0"/>
        </a:xfrm>
      </p:grpSpPr>
      <p:pic>
        <p:nvPicPr>
          <p:cNvPr id="787" name="Google Shape;787;p1"/>
          <p:cNvPicPr preferRelativeResize="0"/>
          <p:nvPr/>
        </p:nvPicPr>
        <p:blipFill>
          <a:blip r:embed="rId4">
            <a:duotone>
              <a:prstClr val="black"/>
              <a:schemeClr val="tx2">
                <a:tint val="45000"/>
                <a:satMod val="400000"/>
              </a:schemeClr>
            </a:duotone>
          </a:blip>
          <a:srcRect t="18781" b="18781"/>
          <a:stretch/>
        </p:blipFill>
        <p:spPr>
          <a:xfrm flipH="1">
            <a:off x="1" y="0"/>
            <a:ext cx="24384002" cy="10149840"/>
          </a:xfrm>
          <a:prstGeom prst="rect">
            <a:avLst/>
          </a:prstGeom>
          <a:noFill/>
          <a:ln>
            <a:noFill/>
          </a:ln>
        </p:spPr>
      </p:pic>
      <p:sp>
        <p:nvSpPr>
          <p:cNvPr id="2" name="Rectangle 1">
            <a:extLst>
              <a:ext uri="{FF2B5EF4-FFF2-40B4-BE49-F238E27FC236}">
                <a16:creationId xmlns:a16="http://schemas.microsoft.com/office/drawing/2014/main" id="{6B23A3A1-A7BC-5C4A-8D0A-12D53D0D46A5}"/>
              </a:ext>
            </a:extLst>
          </p:cNvPr>
          <p:cNvSpPr/>
          <p:nvPr/>
        </p:nvSpPr>
        <p:spPr>
          <a:xfrm>
            <a:off x="0" y="0"/>
            <a:ext cx="24383999" cy="10149840"/>
          </a:xfrm>
          <a:prstGeom prst="rect">
            <a:avLst/>
          </a:prstGeom>
          <a:solidFill>
            <a:srgbClr val="00945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Gill Sans MT" panose="020B0502020104020203" pitchFamily="34" charset="77"/>
            </a:endParaRPr>
          </a:p>
        </p:txBody>
      </p:sp>
      <p:sp>
        <p:nvSpPr>
          <p:cNvPr id="789" name="Google Shape;789;p1"/>
          <p:cNvSpPr txBox="1">
            <a:spLocks noGrp="1"/>
          </p:cNvSpPr>
          <p:nvPr>
            <p:ph type="title"/>
          </p:nvPr>
        </p:nvSpPr>
        <p:spPr>
          <a:xfrm>
            <a:off x="3950639" y="2423462"/>
            <a:ext cx="16482720" cy="3704155"/>
          </a:xfrm>
          <a:prstGeom prst="rect">
            <a:avLst/>
          </a:prstGeom>
          <a:noFill/>
          <a:ln>
            <a:noFill/>
          </a:ln>
        </p:spPr>
        <p:txBody>
          <a:bodyPr spcFirstLastPara="1" wrap="square" lIns="91426" tIns="45700" rIns="91426" bIns="45700" anchor="t" anchorCtr="0">
            <a:noAutofit/>
          </a:bodyPr>
          <a:lstStyle/>
          <a:p>
            <a:pPr>
              <a:buClr>
                <a:srgbClr val="FFFFFF"/>
              </a:buClr>
            </a:pPr>
            <a:r>
              <a:rPr lang="en-US" sz="14400" b="1" dirty="0">
                <a:solidFill>
                  <a:srgbClr val="FFFFFF"/>
                </a:solidFill>
              </a:rPr>
              <a:t>Why Social Norms Matter </a:t>
            </a:r>
            <a:endParaRPr sz="14400" b="1" dirty="0"/>
          </a:p>
        </p:txBody>
      </p:sp>
      <p:sp>
        <p:nvSpPr>
          <p:cNvPr id="790" name="Google Shape;790;p1"/>
          <p:cNvSpPr txBox="1">
            <a:spLocks noGrp="1"/>
          </p:cNvSpPr>
          <p:nvPr>
            <p:ph type="body" idx="1"/>
          </p:nvPr>
        </p:nvSpPr>
        <p:spPr>
          <a:xfrm>
            <a:off x="3398325" y="6127617"/>
            <a:ext cx="17587351" cy="931864"/>
          </a:xfrm>
          <a:prstGeom prst="rect">
            <a:avLst/>
          </a:prstGeom>
          <a:noFill/>
          <a:ln>
            <a:noFill/>
          </a:ln>
        </p:spPr>
        <p:txBody>
          <a:bodyPr spcFirstLastPara="1" wrap="square" lIns="91426" tIns="45700" rIns="91426" bIns="45700" anchor="t" anchorCtr="0">
            <a:noAutofit/>
          </a:bodyPr>
          <a:lstStyle/>
          <a:p>
            <a:pPr marL="0" indent="0">
              <a:lnSpc>
                <a:spcPct val="80000"/>
              </a:lnSpc>
              <a:buClr>
                <a:srgbClr val="FFFFFF"/>
              </a:buClr>
              <a:buSzPts val="4270"/>
            </a:pPr>
            <a:r>
              <a:rPr lang="en-US" sz="5400" dirty="0">
                <a:solidFill>
                  <a:srgbClr val="FFFFFF"/>
                </a:solidFill>
              </a:rPr>
              <a:t>A Conceptual Foundation for Norms-Shifting Interventions</a:t>
            </a:r>
            <a:endParaRPr sz="5400" dirty="0">
              <a:solidFill>
                <a:srgbClr val="FFFFFF"/>
              </a:solidFill>
            </a:endParaRPr>
          </a:p>
        </p:txBody>
      </p:sp>
      <p:sp>
        <p:nvSpPr>
          <p:cNvPr id="791" name="Google Shape;791;p1"/>
          <p:cNvSpPr txBox="1">
            <a:spLocks noGrp="1"/>
          </p:cNvSpPr>
          <p:nvPr>
            <p:ph type="body" idx="2"/>
          </p:nvPr>
        </p:nvSpPr>
        <p:spPr>
          <a:xfrm>
            <a:off x="4147864" y="1588509"/>
            <a:ext cx="16616616" cy="516886"/>
          </a:xfrm>
          <a:prstGeom prst="rect">
            <a:avLst/>
          </a:prstGeom>
          <a:noFill/>
          <a:ln>
            <a:noFill/>
          </a:ln>
        </p:spPr>
        <p:txBody>
          <a:bodyPr spcFirstLastPara="1" wrap="none" lIns="91426" tIns="45700" rIns="91426" bIns="45700" anchor="t" anchorCtr="0">
            <a:noAutofit/>
          </a:bodyPr>
          <a:lstStyle/>
          <a:p>
            <a:pPr marL="0" indent="0">
              <a:lnSpc>
                <a:spcPct val="90000"/>
              </a:lnSpc>
              <a:buClr>
                <a:srgbClr val="FFFFFF"/>
              </a:buClr>
              <a:buSzPts val="3600"/>
            </a:pPr>
            <a:r>
              <a:rPr lang="en-US" sz="3600" dirty="0">
                <a:solidFill>
                  <a:srgbClr val="FFFFFF"/>
                </a:solidFill>
              </a:rPr>
              <a:t>MODULE ONE</a:t>
            </a:r>
            <a:endParaRPr sz="3600" dirty="0"/>
          </a:p>
        </p:txBody>
      </p:sp>
      <p:sp>
        <p:nvSpPr>
          <p:cNvPr id="3" name="Rectangle 2">
            <a:extLst>
              <a:ext uri="{FF2B5EF4-FFF2-40B4-BE49-F238E27FC236}">
                <a16:creationId xmlns:a16="http://schemas.microsoft.com/office/drawing/2014/main" id="{001F12B8-50D4-3D41-AC46-322BF49847DC}"/>
              </a:ext>
            </a:extLst>
          </p:cNvPr>
          <p:cNvSpPr/>
          <p:nvPr/>
        </p:nvSpPr>
        <p:spPr>
          <a:xfrm>
            <a:off x="10635000" y="7520645"/>
            <a:ext cx="3642344" cy="1737848"/>
          </a:xfrm>
          <a:prstGeom prst="rect">
            <a:avLst/>
          </a:prstGeom>
        </p:spPr>
        <p:txBody>
          <a:bodyPr wrap="none">
            <a:noAutofit/>
          </a:bodyPr>
          <a:lstStyle/>
          <a:p>
            <a:pPr marL="0" indent="0" algn="ctr">
              <a:lnSpc>
                <a:spcPct val="110000"/>
              </a:lnSpc>
              <a:spcAft>
                <a:spcPts val="1000"/>
              </a:spcAft>
              <a:buClr>
                <a:srgbClr val="FFFFFF"/>
              </a:buClr>
              <a:buSzPts val="3600"/>
            </a:pPr>
            <a:r>
              <a:rPr lang="en-US" sz="2800" dirty="0">
                <a:solidFill>
                  <a:srgbClr val="FFFFFF"/>
                </a:solidFill>
                <a:latin typeface="Gill Sans MT" panose="020B0502020104020203" pitchFamily="34" charset="77"/>
              </a:rPr>
              <a:t>NAME OF PRESENTER</a:t>
            </a:r>
          </a:p>
          <a:p>
            <a:pPr marL="0" indent="0" algn="ctr">
              <a:lnSpc>
                <a:spcPct val="110000"/>
              </a:lnSpc>
              <a:spcAft>
                <a:spcPts val="1000"/>
              </a:spcAft>
              <a:buClr>
                <a:srgbClr val="FFFFFF"/>
              </a:buClr>
              <a:buSzPts val="3600"/>
            </a:pPr>
            <a:r>
              <a:rPr lang="en-US" sz="2800" dirty="0">
                <a:solidFill>
                  <a:srgbClr val="FFFFFF"/>
                </a:solidFill>
                <a:latin typeface="Gill Sans MT" panose="020B0502020104020203" pitchFamily="34" charset="77"/>
              </a:rPr>
              <a:t>ORGANIZATION </a:t>
            </a:r>
          </a:p>
          <a:p>
            <a:pPr marL="0" indent="0" algn="ctr">
              <a:lnSpc>
                <a:spcPct val="110000"/>
              </a:lnSpc>
              <a:spcAft>
                <a:spcPts val="1000"/>
              </a:spcAft>
              <a:buClr>
                <a:srgbClr val="FFFFFF"/>
              </a:buClr>
              <a:buSzPts val="3600"/>
            </a:pPr>
            <a:r>
              <a:rPr lang="en-US" sz="2800" dirty="0">
                <a:solidFill>
                  <a:srgbClr val="FFFFFF"/>
                </a:solidFill>
                <a:latin typeface="Gill Sans MT" panose="020B0502020104020203" pitchFamily="34" charset="77"/>
              </a:rPr>
              <a:t>DATE</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Shape 1441"/>
        <p:cNvGrpSpPr/>
        <p:nvPr/>
      </p:nvGrpSpPr>
      <p:grpSpPr>
        <a:xfrm>
          <a:off x="0" y="0"/>
          <a:ext cx="0" cy="0"/>
          <a:chOff x="0" y="0"/>
          <a:chExt cx="0" cy="0"/>
        </a:xfrm>
      </p:grpSpPr>
      <p:sp>
        <p:nvSpPr>
          <p:cNvPr id="9" name="Google Shape;180;p107">
            <a:extLst>
              <a:ext uri="{FF2B5EF4-FFF2-40B4-BE49-F238E27FC236}">
                <a16:creationId xmlns:a16="http://schemas.microsoft.com/office/drawing/2014/main" id="{044FE970-6ED8-3C41-97F2-8CDE79CD8663}"/>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37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442" name="Google Shape;1442;p59"/>
          <p:cNvSpPr txBox="1">
            <a:spLocks noGrp="1"/>
          </p:cNvSpPr>
          <p:nvPr>
            <p:ph type="title"/>
          </p:nvPr>
        </p:nvSpPr>
        <p:spPr>
          <a:xfrm>
            <a:off x="3950640" y="2861502"/>
            <a:ext cx="16482720" cy="1403384"/>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FFFFFF"/>
                </a:solidFill>
              </a:rPr>
              <a:t>Key Takeaways</a:t>
            </a:r>
            <a:endParaRPr b="1" dirty="0">
              <a:solidFill>
                <a:srgbClr val="FFFFFF"/>
              </a:solidFill>
            </a:endParaRPr>
          </a:p>
        </p:txBody>
      </p:sp>
      <p:sp>
        <p:nvSpPr>
          <p:cNvPr id="1443" name="Google Shape;1443;p59"/>
          <p:cNvSpPr txBox="1">
            <a:spLocks noGrp="1"/>
          </p:cNvSpPr>
          <p:nvPr>
            <p:ph type="body" idx="1"/>
          </p:nvPr>
        </p:nvSpPr>
        <p:spPr>
          <a:xfrm>
            <a:off x="8358883" y="1799713"/>
            <a:ext cx="7666234" cy="963938"/>
          </a:xfrm>
          <a:prstGeom prst="rect">
            <a:avLst/>
          </a:prstGeom>
          <a:noFill/>
          <a:ln>
            <a:noFill/>
          </a:ln>
        </p:spPr>
        <p:txBody>
          <a:bodyPr spcFirstLastPara="1" wrap="square" lIns="91426" tIns="45700" rIns="91426" bIns="45700" anchor="t" anchorCtr="0">
            <a:noAutofit/>
          </a:bodyPr>
          <a:lstStyle/>
          <a:p>
            <a:pPr marL="0" indent="0">
              <a:buClr>
                <a:schemeClr val="dk2"/>
              </a:buClr>
              <a:buSzPts val="3600"/>
            </a:pPr>
            <a:r>
              <a:rPr lang="en-US" sz="3600" dirty="0">
                <a:solidFill>
                  <a:srgbClr val="FFFFFF"/>
                </a:solidFill>
              </a:rPr>
              <a:t>WHY SOCIAL NORMS MATTER</a:t>
            </a:r>
            <a:endParaRPr dirty="0">
              <a:solidFill>
                <a:srgbClr val="FFFFFF"/>
              </a:solidFill>
            </a:endParaRPr>
          </a:p>
        </p:txBody>
      </p:sp>
      <p:sp>
        <p:nvSpPr>
          <p:cNvPr id="1444" name="Google Shape;1444;p59"/>
          <p:cNvSpPr txBox="1">
            <a:spLocks noGrp="1"/>
          </p:cNvSpPr>
          <p:nvPr>
            <p:ph type="body" idx="2"/>
          </p:nvPr>
        </p:nvSpPr>
        <p:spPr>
          <a:xfrm>
            <a:off x="2523958" y="5428906"/>
            <a:ext cx="20000761" cy="6924624"/>
          </a:xfrm>
          <a:prstGeom prst="rect">
            <a:avLst/>
          </a:prstGeom>
          <a:noFill/>
          <a:ln>
            <a:noFill/>
          </a:ln>
        </p:spPr>
        <p:txBody>
          <a:bodyPr spcFirstLastPara="1" wrap="square" lIns="91426" tIns="45700" rIns="91426" bIns="45700" anchor="t" anchorCtr="0">
            <a:noAutofit/>
          </a:bodyPr>
          <a:lstStyle/>
          <a:p>
            <a:pPr marL="0" indent="0" algn="l">
              <a:lnSpc>
                <a:spcPct val="90000"/>
              </a:lnSpc>
              <a:spcAft>
                <a:spcPts val="2400"/>
              </a:spcAft>
              <a:buClr>
                <a:srgbClr val="393941"/>
              </a:buClr>
              <a:buSzPts val="4400"/>
            </a:pPr>
            <a:r>
              <a:rPr lang="en-US" sz="4400" b="1" dirty="0">
                <a:solidFill>
                  <a:srgbClr val="FFFFFF"/>
                </a:solidFill>
              </a:rPr>
              <a:t>Why norms theory is important for project design, implementation, and measuring change:</a:t>
            </a: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Social science theory and program change theory can inform and help explain how norms influence behaviors.</a:t>
            </a:r>
          </a:p>
          <a:p>
            <a:pPr marL="742950" indent="-742950" algn="l">
              <a:lnSpc>
                <a:spcPct val="90000"/>
              </a:lnSpc>
              <a:spcBef>
                <a:spcPts val="1800"/>
              </a:spcBef>
              <a:spcAft>
                <a:spcPts val="2400"/>
              </a:spcAft>
              <a:buClr>
                <a:srgbClr val="FFFFFF"/>
              </a:buClr>
              <a:buSzPts val="4400"/>
              <a:buFont typeface="Gill Sans"/>
              <a:buAutoNum type="arabicPeriod"/>
            </a:pPr>
            <a:r>
              <a:rPr lang="en-US" sz="4400" dirty="0">
                <a:solidFill>
                  <a:srgbClr val="FFFFFF"/>
                </a:solidFill>
              </a:rPr>
              <a:t>Norms-shifting activities should be articulated when mapping program change theories for an SBC project, so they do not get “lost.”</a:t>
            </a:r>
          </a:p>
        </p:txBody>
      </p:sp>
      <p:cxnSp>
        <p:nvCxnSpPr>
          <p:cNvPr id="5" name="Straight Connector 4">
            <a:extLst>
              <a:ext uri="{FF2B5EF4-FFF2-40B4-BE49-F238E27FC236}">
                <a16:creationId xmlns:a16="http://schemas.microsoft.com/office/drawing/2014/main" id="{9B6EA334-AFAD-454E-8864-D136AA7E17D9}"/>
              </a:ext>
            </a:extLst>
          </p:cNvPr>
          <p:cNvCxnSpPr>
            <a:cxnSpLocks/>
          </p:cNvCxnSpPr>
          <p:nvPr/>
        </p:nvCxnSpPr>
        <p:spPr>
          <a:xfrm>
            <a:off x="9636346" y="4546600"/>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435041" y="1"/>
            <a:ext cx="2790219" cy="967007"/>
          </a:xfrm>
          <a:prstGeom prst="rect">
            <a:avLst/>
          </a:prstGeom>
        </p:spPr>
      </p:pic>
    </p:spTree>
    <p:custDataLst>
      <p:tags r:id="rId1"/>
    </p:custDataLst>
    <p:extLst>
      <p:ext uri="{BB962C8B-B14F-4D97-AF65-F5344CB8AC3E}">
        <p14:creationId xmlns:p14="http://schemas.microsoft.com/office/powerpoint/2010/main" val="2676722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62"/>
          <p:cNvSpPr txBox="1">
            <a:spLocks noGrp="1"/>
          </p:cNvSpPr>
          <p:nvPr>
            <p:ph type="body" idx="2"/>
          </p:nvPr>
        </p:nvSpPr>
        <p:spPr>
          <a:prstGeom prst="rect">
            <a:avLst/>
          </a:prstGeom>
          <a:noFill/>
          <a:ln>
            <a:noFill/>
          </a:ln>
        </p:spPr>
        <p:txBody>
          <a:bodyPr spcFirstLastPara="1" wrap="square" lIns="91426" tIns="45700" rIns="91426" bIns="45700" anchor="t" anchorCtr="0">
            <a:noAutofit/>
          </a:bodyPr>
          <a:lstStyle/>
          <a:p>
            <a:pPr marL="0" indent="0"/>
            <a:r>
              <a:rPr lang="en-US" b="1" dirty="0">
                <a:solidFill>
                  <a:srgbClr val="000000"/>
                </a:solidFill>
              </a:rPr>
              <a:t>Resources </a:t>
            </a:r>
            <a:endParaRPr b="1" dirty="0">
              <a:solidFill>
                <a:srgbClr val="000000"/>
              </a:solidFill>
            </a:endParaRPr>
          </a:p>
        </p:txBody>
      </p:sp>
      <p:sp>
        <p:nvSpPr>
          <p:cNvPr id="1464" name="Google Shape;1464;p62"/>
          <p:cNvSpPr txBox="1">
            <a:spLocks noGrp="1"/>
          </p:cNvSpPr>
          <p:nvPr>
            <p:ph type="body" idx="3"/>
          </p:nvPr>
        </p:nvSpPr>
        <p:spPr>
          <a:xfrm>
            <a:off x="2143791" y="4062548"/>
            <a:ext cx="19488990" cy="7361723"/>
          </a:xfrm>
          <a:prstGeom prst="rect">
            <a:avLst/>
          </a:prstGeom>
          <a:noFill/>
          <a:ln>
            <a:noFill/>
          </a:ln>
        </p:spPr>
        <p:txBody>
          <a:bodyPr spcFirstLastPara="1" wrap="square" lIns="91426" tIns="45700" rIns="91426" bIns="45700" anchor="t" anchorCtr="0">
            <a:noAutofit/>
          </a:bodyPr>
          <a:lstStyle/>
          <a:p>
            <a:pPr marL="0" indent="0" algn="l">
              <a:spcAft>
                <a:spcPts val="1200"/>
              </a:spcAft>
              <a:buSzPts val="4000"/>
              <a:buNone/>
            </a:pPr>
            <a:r>
              <a:rPr lang="en-US" sz="3600" b="1" dirty="0" smtClean="0">
                <a:solidFill>
                  <a:schemeClr val="accent1"/>
                </a:solidFill>
              </a:rPr>
              <a:t>Social Norms Learning </a:t>
            </a:r>
            <a:r>
              <a:rPr lang="en-US" sz="3600" b="1" dirty="0">
                <a:solidFill>
                  <a:schemeClr val="accent1"/>
                </a:solidFill>
              </a:rPr>
              <a:t>Collaborative Resources</a:t>
            </a:r>
            <a:endParaRPr sz="3200" b="1" dirty="0">
              <a:solidFill>
                <a:schemeClr val="accent1"/>
              </a:solidFill>
            </a:endParaRPr>
          </a:p>
          <a:p>
            <a:pPr marL="571500" lvl="0" indent="-571500" algn="l">
              <a:buFont typeface="Arial" panose="020B0604020202020204" pitchFamily="34" charset="0"/>
              <a:buChar char="•"/>
            </a:pPr>
            <a:r>
              <a:rPr lang="en-US" sz="3600" dirty="0"/>
              <a:t>The Social Norms Learning Collaborative. </a:t>
            </a:r>
            <a:r>
              <a:rPr lang="en-US" sz="3600" i="1" dirty="0"/>
              <a:t>Social Norms Background Reader</a:t>
            </a:r>
            <a:r>
              <a:rPr lang="en-US" sz="3600" dirty="0"/>
              <a:t>. Washington, DC: Institute for Reproductive Health (IRH), Georgetown University, 2016. </a:t>
            </a:r>
            <a:endParaRPr lang="en-US" sz="3600" dirty="0" smtClean="0"/>
          </a:p>
          <a:p>
            <a:pPr marL="571500" lvl="0" indent="-571500" algn="l">
              <a:buFont typeface="Arial" panose="020B0604020202020204" pitchFamily="34" charset="0"/>
              <a:buChar char="•"/>
            </a:pPr>
            <a:r>
              <a:rPr lang="en-US" sz="3600" dirty="0" smtClean="0"/>
              <a:t>The </a:t>
            </a:r>
            <a:r>
              <a:rPr lang="en-US" sz="3600" dirty="0"/>
              <a:t>Social Norms Learning Collaborative. </a:t>
            </a:r>
            <a:r>
              <a:rPr lang="en-US" sz="3600" i="1" dirty="0"/>
              <a:t>The Flower for Sustained Health: An Integrated Socioecological Framework for Normative Influence and Change: A Working Paper</a:t>
            </a:r>
            <a:r>
              <a:rPr lang="en-US" sz="3600" dirty="0"/>
              <a:t>. Washington, DC: IRH, Georgetown University, 2019. </a:t>
            </a:r>
            <a:endParaRPr lang="en-US" sz="3600" b="1" dirty="0"/>
          </a:p>
          <a:p>
            <a:pPr marL="571500" lvl="0" indent="-571500" algn="l">
              <a:buFont typeface="Arial" panose="020B0604020202020204" pitchFamily="34" charset="0"/>
              <a:buChar char="•"/>
            </a:pPr>
            <a:r>
              <a:rPr lang="en-US" sz="3600" dirty="0"/>
              <a:t>The Social Norms Learning Collaborative. </a:t>
            </a:r>
            <a:r>
              <a:rPr lang="en-US" sz="3600" i="1" dirty="0"/>
              <a:t>Top 20 Resources on Social Norms</a:t>
            </a:r>
            <a:r>
              <a:rPr lang="en-US" sz="3600" dirty="0"/>
              <a:t>. Washington, DC: IRH, Georgetown University, 2019.</a:t>
            </a:r>
            <a:r>
              <a:rPr lang="en-US" sz="3600" b="1" dirty="0"/>
              <a:t> </a:t>
            </a:r>
            <a:endParaRPr lang="en-US" sz="3600" b="1" dirty="0" smtClean="0"/>
          </a:p>
          <a:p>
            <a:pPr marL="571500" lvl="0" indent="-571500" algn="l">
              <a:buFont typeface="Arial" panose="020B0604020202020204" pitchFamily="34" charset="0"/>
              <a:buChar char="•"/>
            </a:pPr>
            <a:r>
              <a:rPr lang="en-US" sz="3600" dirty="0" smtClean="0"/>
              <a:t>The </a:t>
            </a:r>
            <a:r>
              <a:rPr lang="en-US" sz="3600" dirty="0"/>
              <a:t>Social Norms Learning Collaborative. </a:t>
            </a:r>
            <a:r>
              <a:rPr lang="en-US" sz="3600" i="1" dirty="0"/>
              <a:t>Social Norms and AYSRH: Building a Bridge from Theory to Program Design</a:t>
            </a:r>
            <a:r>
              <a:rPr lang="en-US" sz="3600" dirty="0"/>
              <a:t>. Washington, D.C.: IRH, Georgetown University, 2019. </a:t>
            </a:r>
            <a:endParaRPr lang="en-US" sz="3600" dirty="0" smtClean="0"/>
          </a:p>
          <a:p>
            <a:pPr marL="571500" lvl="0" indent="-571500" algn="l">
              <a:buFont typeface="Arial" panose="020B0604020202020204" pitchFamily="34" charset="0"/>
              <a:buChar char="•"/>
            </a:pPr>
            <a:r>
              <a:rPr lang="en-US" sz="3600" dirty="0" err="1" smtClean="0"/>
              <a:t>Cislaghi</a:t>
            </a:r>
            <a:r>
              <a:rPr lang="en-US" sz="3600" dirty="0"/>
              <a:t>, Beniamino. “What Are Social Norms and Why Do They Matter for Adolescents?” </a:t>
            </a:r>
            <a:r>
              <a:rPr lang="en-US" sz="3600" i="1" dirty="0"/>
              <a:t>Learning Collaborative Blog Series</a:t>
            </a:r>
            <a:r>
              <a:rPr lang="en-US" sz="3600" dirty="0"/>
              <a:t>, Nov. 26, 2018. </a:t>
            </a:r>
            <a:endParaRPr lang="en-US" sz="3600" u="sng" dirty="0"/>
          </a:p>
          <a:p>
            <a:pPr marL="571500" lvl="0" indent="-571500" algn="l">
              <a:buFont typeface="Arial" panose="020B0604020202020204" pitchFamily="34" charset="0"/>
              <a:buChar char="•"/>
            </a:pPr>
            <a:r>
              <a:rPr lang="en-US" sz="3600" dirty="0" smtClean="0"/>
              <a:t>The </a:t>
            </a:r>
            <a:r>
              <a:rPr lang="en-US" sz="3600" dirty="0"/>
              <a:t>Social Norms Learning Collaborative. </a:t>
            </a:r>
            <a:r>
              <a:rPr lang="en-US" sz="3600" i="1" dirty="0"/>
              <a:t>Social Norms Atlas: Understanding Global Social Norms and Related Concepts.</a:t>
            </a:r>
            <a:r>
              <a:rPr lang="en-US" sz="3600" dirty="0"/>
              <a:t> Washington, DC: Institute for Reproductive Health, Georgetown University, 2021</a:t>
            </a:r>
            <a:r>
              <a:rPr lang="en-US" sz="3600" dirty="0" smtClean="0"/>
              <a:t>.</a:t>
            </a:r>
            <a:endParaRPr lang="en-US" sz="3200" b="1" dirty="0"/>
          </a:p>
        </p:txBody>
      </p:sp>
      <p:cxnSp>
        <p:nvCxnSpPr>
          <p:cNvPr id="5" name="Straight Connector 4">
            <a:extLst>
              <a:ext uri="{FF2B5EF4-FFF2-40B4-BE49-F238E27FC236}">
                <a16:creationId xmlns:a16="http://schemas.microsoft.com/office/drawing/2014/main" id="{AA6B05C1-8173-9C46-9AED-08B75F300B35}"/>
              </a:ext>
            </a:extLst>
          </p:cNvPr>
          <p:cNvCxnSpPr>
            <a:cxnSpLocks/>
          </p:cNvCxnSpPr>
          <p:nvPr/>
        </p:nvCxnSpPr>
        <p:spPr>
          <a:xfrm>
            <a:off x="2274652" y="3601204"/>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934682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469"/>
        <p:cNvGrpSpPr/>
        <p:nvPr/>
      </p:nvGrpSpPr>
      <p:grpSpPr>
        <a:xfrm>
          <a:off x="0" y="0"/>
          <a:ext cx="0" cy="0"/>
          <a:chOff x="0" y="0"/>
          <a:chExt cx="0" cy="0"/>
        </a:xfrm>
      </p:grpSpPr>
      <p:sp>
        <p:nvSpPr>
          <p:cNvPr id="5" name="Text Placeholder 4">
            <a:extLst>
              <a:ext uri="{FF2B5EF4-FFF2-40B4-BE49-F238E27FC236}">
                <a16:creationId xmlns:a16="http://schemas.microsoft.com/office/drawing/2014/main" id="{5A743BB7-9924-F542-ABE3-BEEF38987033}"/>
              </a:ext>
            </a:extLst>
          </p:cNvPr>
          <p:cNvSpPr>
            <a:spLocks noGrp="1"/>
          </p:cNvSpPr>
          <p:nvPr>
            <p:ph type="body" idx="3"/>
          </p:nvPr>
        </p:nvSpPr>
        <p:spPr>
          <a:xfrm>
            <a:off x="1947848" y="3639411"/>
            <a:ext cx="21863692" cy="8927269"/>
          </a:xfrm>
        </p:spPr>
        <p:txBody>
          <a:bodyPr/>
          <a:lstStyle/>
          <a:p>
            <a:r>
              <a:rPr lang="en-US" sz="2800" b="1" dirty="0">
                <a:solidFill>
                  <a:schemeClr val="accent2"/>
                </a:solidFill>
              </a:rPr>
              <a:t>Behavior change theories and social norms</a:t>
            </a:r>
          </a:p>
          <a:p>
            <a:pPr marL="457200" lvl="0" indent="-457200">
              <a:buFont typeface="Arial" panose="020B0604020202020204" pitchFamily="34" charset="0"/>
              <a:buChar char="•"/>
            </a:pPr>
            <a:r>
              <a:rPr lang="en-US" sz="2800" dirty="0"/>
              <a:t>Davis, Rachel, Rona Campbell, Zoe </a:t>
            </a:r>
            <a:r>
              <a:rPr lang="en-US" sz="2800" dirty="0" err="1"/>
              <a:t>Hildon</a:t>
            </a:r>
            <a:r>
              <a:rPr lang="en-US" sz="2800" dirty="0"/>
              <a:t>, Lorna Hobbs, and Susan </a:t>
            </a:r>
            <a:r>
              <a:rPr lang="en-US" sz="2800" dirty="0" err="1"/>
              <a:t>Michie</a:t>
            </a:r>
            <a:r>
              <a:rPr lang="en-US" sz="2800" dirty="0"/>
              <a:t>. “Theories of </a:t>
            </a:r>
            <a:r>
              <a:rPr lang="en-US" sz="2800" dirty="0" err="1"/>
              <a:t>Behaviour</a:t>
            </a:r>
            <a:r>
              <a:rPr lang="en-US" sz="2800" dirty="0"/>
              <a:t> and Behavior Change Across the Social and </a:t>
            </a:r>
            <a:r>
              <a:rPr lang="en-US" sz="2800" dirty="0" err="1"/>
              <a:t>Behavioural</a:t>
            </a:r>
            <a:r>
              <a:rPr lang="en-US" sz="2800" dirty="0"/>
              <a:t> Sciences: A Scoping Review.” </a:t>
            </a:r>
            <a:r>
              <a:rPr lang="en-US" sz="2800" i="1" dirty="0"/>
              <a:t>Journal of Health Psychology Review</a:t>
            </a:r>
            <a:r>
              <a:rPr lang="en-US" sz="2800" dirty="0"/>
              <a:t> </a:t>
            </a:r>
            <a:r>
              <a:rPr lang="en-US" sz="2800" i="1" dirty="0"/>
              <a:t>9</a:t>
            </a:r>
            <a:r>
              <a:rPr lang="en-US" sz="2800" dirty="0"/>
              <a:t>, no. 3 (2015): 323-44. </a:t>
            </a:r>
            <a:endParaRPr lang="en-US" sz="2800" b="1" dirty="0"/>
          </a:p>
          <a:p>
            <a:pPr marL="457200" lvl="0" indent="-457200">
              <a:buFont typeface="Arial" panose="020B0604020202020204" pitchFamily="34" charset="0"/>
              <a:buChar char="•"/>
            </a:pPr>
            <a:r>
              <a:rPr lang="en-US" sz="2800" dirty="0"/>
              <a:t>Health Communication Capacity Collaborative. “Social and Behavior Change Communication.” </a:t>
            </a:r>
            <a:r>
              <a:rPr lang="en-US" sz="2800" i="1" dirty="0"/>
              <a:t>Urban Adolescent Sexual and Reproductive Health Social and Behavior Change Communication Implementation Kit</a:t>
            </a:r>
            <a:r>
              <a:rPr lang="en-US" sz="2800" dirty="0"/>
              <a:t>. Last modified 2016. </a:t>
            </a:r>
            <a:endParaRPr lang="en-US" sz="2800" dirty="0" smtClean="0"/>
          </a:p>
          <a:p>
            <a:pPr marL="457200" lvl="0" indent="-457200">
              <a:buFont typeface="Arial" panose="020B0604020202020204" pitchFamily="34" charset="0"/>
              <a:buChar char="•"/>
            </a:pPr>
            <a:r>
              <a:rPr lang="en-US" sz="2800" dirty="0" err="1" smtClean="0"/>
              <a:t>Valters</a:t>
            </a:r>
            <a:r>
              <a:rPr lang="en-US" sz="2800" dirty="0"/>
              <a:t>, Craig. </a:t>
            </a:r>
            <a:r>
              <a:rPr lang="en-US" sz="2800" i="1" dirty="0"/>
              <a:t>Theories of Change: Time for a Radical Approach to Learning in Development.</a:t>
            </a:r>
            <a:r>
              <a:rPr lang="en-US" sz="2800" dirty="0"/>
              <a:t> London: Overseas Development Institute, 2015. </a:t>
            </a:r>
            <a:endParaRPr lang="en-US" sz="2800" dirty="0"/>
          </a:p>
          <a:p>
            <a:pPr marL="457200" lvl="0" indent="-457200">
              <a:buFont typeface="Arial" panose="020B0604020202020204" pitchFamily="34" charset="0"/>
              <a:buChar char="•"/>
            </a:pPr>
            <a:r>
              <a:rPr lang="en-US" sz="2800" dirty="0" err="1" smtClean="0"/>
              <a:t>Fishbein</a:t>
            </a:r>
            <a:r>
              <a:rPr lang="en-US" sz="2800" dirty="0"/>
              <a:t>, Martin and </a:t>
            </a:r>
            <a:r>
              <a:rPr lang="en-US" sz="2800" dirty="0" err="1"/>
              <a:t>Icek</a:t>
            </a:r>
            <a:r>
              <a:rPr lang="en-US" sz="2800" dirty="0"/>
              <a:t> </a:t>
            </a:r>
            <a:r>
              <a:rPr lang="en-US" sz="2800" dirty="0" err="1"/>
              <a:t>Ajzen</a:t>
            </a:r>
            <a:r>
              <a:rPr lang="en-US" sz="2800" dirty="0"/>
              <a:t>. </a:t>
            </a:r>
            <a:r>
              <a:rPr lang="en-US" sz="2800" i="1" dirty="0"/>
              <a:t>Predicting and Changing Behavior: The Reasoned Action Approach.</a:t>
            </a:r>
            <a:r>
              <a:rPr lang="en-US" sz="2800" dirty="0"/>
              <a:t> New York, New York: Routledge, 2009. </a:t>
            </a:r>
            <a:endParaRPr lang="en-US" sz="2800" b="1" dirty="0"/>
          </a:p>
          <a:p>
            <a:pPr marL="457200" lvl="0" indent="-457200">
              <a:buFont typeface="Arial" panose="020B0604020202020204" pitchFamily="34" charset="0"/>
              <a:buChar char="•"/>
            </a:pPr>
            <a:r>
              <a:rPr lang="en-US" sz="2800" dirty="0" err="1"/>
              <a:t>Rimal</a:t>
            </a:r>
            <a:r>
              <a:rPr lang="en-US" sz="2800" dirty="0"/>
              <a:t>, Rajiv N. and Kevin Real. "How Behaviors Are Influenced by Perceived Norms: A Test of the Theory of Normative Social Behavior." </a:t>
            </a:r>
            <a:r>
              <a:rPr lang="en-US" sz="2800" i="1" dirty="0"/>
              <a:t>Communication Research 32,</a:t>
            </a:r>
            <a:r>
              <a:rPr lang="en-US" sz="2800" dirty="0"/>
              <a:t> no. 3 (2005): 389-414.</a:t>
            </a:r>
            <a:endParaRPr lang="en-US" sz="2800" b="1" dirty="0"/>
          </a:p>
          <a:p>
            <a:pPr marL="457200" lvl="0" indent="-457200">
              <a:buFont typeface="Arial" panose="020B0604020202020204" pitchFamily="34" charset="0"/>
              <a:buChar char="•"/>
            </a:pPr>
            <a:r>
              <a:rPr lang="en-US" sz="2800" dirty="0"/>
              <a:t>Kincaid, D. Lawrence, Maria Elena Figueroa, Douglas </a:t>
            </a:r>
            <a:r>
              <a:rPr lang="en-US" sz="2800" dirty="0" err="1"/>
              <a:t>Storey</a:t>
            </a:r>
            <a:r>
              <a:rPr lang="en-US" sz="2800" dirty="0"/>
              <a:t> and Carol R. Underwood. “Communication, Ideation, and Contraceptive Use: The Relationships Observed in Five Countries.” Paper presented at the World Congress on Communication for Development. Rome, Italy: 2006.</a:t>
            </a:r>
            <a:endParaRPr lang="en-US" sz="2800" b="1" dirty="0"/>
          </a:p>
          <a:p>
            <a:pPr marL="457200" lvl="0" indent="-457200">
              <a:buFont typeface="Arial" panose="020B0604020202020204" pitchFamily="34" charset="0"/>
              <a:buChar char="•"/>
            </a:pPr>
            <a:r>
              <a:rPr lang="en-US" sz="2800" dirty="0"/>
              <a:t>Kincaid, D. Lawrence. “From Innovation to Social Norm: Bounded Normative Influence.” </a:t>
            </a:r>
            <a:r>
              <a:rPr lang="en-US" sz="2800" i="1" dirty="0"/>
              <a:t>Journal of Health Communication 9</a:t>
            </a:r>
            <a:r>
              <a:rPr lang="en-US" sz="2800" dirty="0"/>
              <a:t>, sup. 1 (2004): 37-57. DOI: 10.1080/10810730490271511.</a:t>
            </a:r>
            <a:endParaRPr lang="en-US" sz="2800" b="1" dirty="0"/>
          </a:p>
          <a:p>
            <a:r>
              <a:rPr lang="en-US" sz="2800" b="1" dirty="0">
                <a:solidFill>
                  <a:schemeClr val="accent2"/>
                </a:solidFill>
              </a:rPr>
              <a:t>Diffusion of innovation</a:t>
            </a:r>
          </a:p>
          <a:p>
            <a:pPr marL="457200" lvl="0" indent="-457200">
              <a:buFont typeface="Arial" panose="020B0604020202020204" pitchFamily="34" charset="0"/>
              <a:buChar char="•"/>
            </a:pPr>
            <a:r>
              <a:rPr lang="en-US" sz="2800" dirty="0"/>
              <a:t>Rogers, Everett M. </a:t>
            </a:r>
            <a:r>
              <a:rPr lang="en-US" sz="2800" i="1" dirty="0"/>
              <a:t>Diffusion of Innovation, 4th ed.</a:t>
            </a:r>
            <a:r>
              <a:rPr lang="en-US" sz="2800" dirty="0"/>
              <a:t> New York: Simon and Schuster, 1995.</a:t>
            </a:r>
            <a:endParaRPr lang="en-US" sz="2800" b="1" dirty="0"/>
          </a:p>
          <a:p>
            <a:pPr marL="457200" lvl="0" indent="-457200">
              <a:buFont typeface="Arial" panose="020B0604020202020204" pitchFamily="34" charset="0"/>
              <a:buChar char="•"/>
            </a:pPr>
            <a:r>
              <a:rPr lang="en-US" sz="2800" dirty="0"/>
              <a:t>Rogers, Everett M. and D. Lawrence Kincaid. </a:t>
            </a:r>
            <a:r>
              <a:rPr lang="en-US" sz="2800" i="1" dirty="0"/>
              <a:t>Communication Networks: Toward a New Paradigm for Research</a:t>
            </a:r>
            <a:r>
              <a:rPr lang="en-US" sz="2800" dirty="0"/>
              <a:t>. New York: Free Press, 1981.</a:t>
            </a:r>
            <a:endParaRPr lang="en-US" sz="2800" b="1" dirty="0"/>
          </a:p>
        </p:txBody>
      </p:sp>
      <p:cxnSp>
        <p:nvCxnSpPr>
          <p:cNvPr id="10" name="Straight Connector 9">
            <a:extLst>
              <a:ext uri="{FF2B5EF4-FFF2-40B4-BE49-F238E27FC236}">
                <a16:creationId xmlns:a16="http://schemas.microsoft.com/office/drawing/2014/main" id="{2320FD90-1999-524C-B101-733833D0BE01}"/>
              </a:ext>
            </a:extLst>
          </p:cNvPr>
          <p:cNvCxnSpPr>
            <a:cxnSpLocks/>
          </p:cNvCxnSpPr>
          <p:nvPr/>
        </p:nvCxnSpPr>
        <p:spPr>
          <a:xfrm>
            <a:off x="2274652" y="3601204"/>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Text Placeholder 8">
            <a:extLst>
              <a:ext uri="{FF2B5EF4-FFF2-40B4-BE49-F238E27FC236}">
                <a16:creationId xmlns:a16="http://schemas.microsoft.com/office/drawing/2014/main" id="{BDF3AC75-CF93-C448-ABFA-D7D13E3EF5D3}"/>
              </a:ext>
            </a:extLst>
          </p:cNvPr>
          <p:cNvSpPr>
            <a:spLocks noGrp="1"/>
          </p:cNvSpPr>
          <p:nvPr>
            <p:ph type="body" idx="2"/>
          </p:nvPr>
        </p:nvSpPr>
        <p:spPr/>
        <p:txBody>
          <a:bodyPr/>
          <a:lstStyle/>
          <a:p>
            <a:r>
              <a:rPr lang="en-US" b="1" dirty="0">
                <a:solidFill>
                  <a:srgbClr val="000000"/>
                </a:solidFill>
              </a:rPr>
              <a:t>Resources</a:t>
            </a:r>
          </a:p>
        </p:txBody>
      </p:sp>
    </p:spTree>
    <p:custDataLst>
      <p:tags r:id="rId1"/>
    </p:custDataLst>
    <p:extLst>
      <p:ext uri="{BB962C8B-B14F-4D97-AF65-F5344CB8AC3E}">
        <p14:creationId xmlns:p14="http://schemas.microsoft.com/office/powerpoint/2010/main" val="2969029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Shape 1441"/>
        <p:cNvGrpSpPr/>
        <p:nvPr/>
      </p:nvGrpSpPr>
      <p:grpSpPr>
        <a:xfrm>
          <a:off x="0" y="0"/>
          <a:ext cx="0" cy="0"/>
          <a:chOff x="0" y="0"/>
          <a:chExt cx="0" cy="0"/>
        </a:xfrm>
      </p:grpSpPr>
      <p:sp>
        <p:nvSpPr>
          <p:cNvPr id="9" name="Google Shape;180;p107">
            <a:extLst>
              <a:ext uri="{FF2B5EF4-FFF2-40B4-BE49-F238E27FC236}">
                <a16:creationId xmlns:a16="http://schemas.microsoft.com/office/drawing/2014/main" id="{044FE970-6ED8-3C41-97F2-8CDE79CD8663}"/>
              </a:ext>
            </a:extLst>
          </p:cNvPr>
          <p:cNvSpPr/>
          <p:nvPr/>
        </p:nvSpPr>
        <p:spPr>
          <a:xfrm>
            <a:off x="4519" y="1"/>
            <a:ext cx="9956902" cy="13733270"/>
          </a:xfrm>
          <a:custGeom>
            <a:avLst/>
            <a:gdLst/>
            <a:ahLst/>
            <a:cxnLst/>
            <a:rect l="l" t="t" r="r" b="b"/>
            <a:pathLst>
              <a:path w="21600" h="21600" extrusionOk="0">
                <a:moveTo>
                  <a:pt x="0" y="0"/>
                </a:moveTo>
                <a:lnTo>
                  <a:pt x="6998" y="0"/>
                </a:lnTo>
                <a:lnTo>
                  <a:pt x="21600" y="21600"/>
                </a:lnTo>
                <a:lnTo>
                  <a:pt x="0" y="21600"/>
                </a:lnTo>
                <a:lnTo>
                  <a:pt x="0" y="0"/>
                </a:lnTo>
                <a:close/>
              </a:path>
            </a:pathLst>
          </a:custGeom>
          <a:solidFill>
            <a:srgbClr val="393941">
              <a:alpha val="37000"/>
            </a:srgbClr>
          </a:solidFill>
          <a:ln>
            <a:noFill/>
          </a:ln>
        </p:spPr>
        <p:txBody>
          <a:bodyPr spcFirstLastPara="1" wrap="square" lIns="38100" tIns="38100" rIns="38100" bIns="38100" anchor="ctr" anchorCtr="0">
            <a:noAutofit/>
          </a:bodyPr>
          <a:lstStyle/>
          <a:p>
            <a:pPr algn="ctr">
              <a:buClr>
                <a:srgbClr val="FFFFFF"/>
              </a:buClr>
              <a:buSzPts val="2300"/>
            </a:pPr>
            <a:endParaRPr sz="2300">
              <a:solidFill>
                <a:srgbClr val="A6A7AC"/>
              </a:solidFill>
              <a:latin typeface="PT Sans"/>
              <a:ea typeface="PT Sans"/>
              <a:cs typeface="PT Sans"/>
              <a:sym typeface="PT Sans"/>
            </a:endParaRPr>
          </a:p>
        </p:txBody>
      </p:sp>
      <p:sp>
        <p:nvSpPr>
          <p:cNvPr id="1442" name="Google Shape;1442;p59"/>
          <p:cNvSpPr txBox="1">
            <a:spLocks noGrp="1"/>
          </p:cNvSpPr>
          <p:nvPr>
            <p:ph type="title"/>
          </p:nvPr>
        </p:nvSpPr>
        <p:spPr>
          <a:xfrm>
            <a:off x="3950640" y="2861502"/>
            <a:ext cx="16482720" cy="1403384"/>
          </a:xfrm>
          <a:prstGeom prst="rect">
            <a:avLst/>
          </a:prstGeom>
          <a:noFill/>
          <a:ln>
            <a:noFill/>
          </a:ln>
        </p:spPr>
        <p:txBody>
          <a:bodyPr spcFirstLastPara="1" wrap="square" lIns="91426" tIns="45700" rIns="91426" bIns="45700" anchor="t" anchorCtr="0">
            <a:noAutofit/>
          </a:bodyPr>
          <a:lstStyle/>
          <a:p>
            <a:pPr>
              <a:buClr>
                <a:srgbClr val="09904F"/>
              </a:buClr>
            </a:pPr>
            <a:r>
              <a:rPr lang="en-US" b="1" dirty="0">
                <a:solidFill>
                  <a:srgbClr val="FFFFFF"/>
                </a:solidFill>
              </a:rPr>
              <a:t>Conclusion</a:t>
            </a:r>
            <a:endParaRPr b="1" dirty="0">
              <a:solidFill>
                <a:srgbClr val="FFFFFF"/>
              </a:solidFill>
            </a:endParaRPr>
          </a:p>
        </p:txBody>
      </p:sp>
      <p:sp>
        <p:nvSpPr>
          <p:cNvPr id="1444" name="Google Shape;1444;p59"/>
          <p:cNvSpPr txBox="1">
            <a:spLocks noGrp="1"/>
          </p:cNvSpPr>
          <p:nvPr>
            <p:ph type="body" idx="2"/>
          </p:nvPr>
        </p:nvSpPr>
        <p:spPr>
          <a:xfrm>
            <a:off x="2523958" y="5428906"/>
            <a:ext cx="20000761" cy="6924624"/>
          </a:xfrm>
          <a:prstGeom prst="rect">
            <a:avLst/>
          </a:prstGeom>
          <a:noFill/>
          <a:ln>
            <a:noFill/>
          </a:ln>
        </p:spPr>
        <p:txBody>
          <a:bodyPr spcFirstLastPara="1" wrap="square" lIns="91426" tIns="45700" rIns="91426" bIns="45700" anchor="t" anchorCtr="0">
            <a:noAutofit/>
          </a:bodyPr>
          <a:lstStyle/>
          <a:p>
            <a:pPr marL="0" indent="0">
              <a:lnSpc>
                <a:spcPct val="90000"/>
              </a:lnSpc>
              <a:spcAft>
                <a:spcPts val="2400"/>
              </a:spcAft>
              <a:buClr>
                <a:srgbClr val="393941"/>
              </a:buClr>
              <a:buSzPts val="4400"/>
            </a:pPr>
            <a:r>
              <a:rPr lang="en-US" sz="4400" b="1" dirty="0">
                <a:solidFill>
                  <a:srgbClr val="FFFFFF"/>
                </a:solidFill>
              </a:rPr>
              <a:t>Questions? Comments?</a:t>
            </a:r>
          </a:p>
          <a:p>
            <a:pPr marL="0" indent="0">
              <a:lnSpc>
                <a:spcPct val="90000"/>
              </a:lnSpc>
              <a:spcAft>
                <a:spcPts val="2400"/>
              </a:spcAft>
              <a:buClr>
                <a:srgbClr val="393941"/>
              </a:buClr>
              <a:buSzPts val="4400"/>
            </a:pPr>
            <a:endParaRPr lang="en-US" sz="4400" b="1" dirty="0">
              <a:solidFill>
                <a:srgbClr val="FFFFFF"/>
              </a:solidFill>
            </a:endParaRPr>
          </a:p>
          <a:p>
            <a:pPr marL="0" indent="0">
              <a:lnSpc>
                <a:spcPct val="90000"/>
              </a:lnSpc>
              <a:spcAft>
                <a:spcPts val="2400"/>
              </a:spcAft>
              <a:buClr>
                <a:srgbClr val="393941"/>
              </a:buClr>
              <a:buSzPts val="4400"/>
            </a:pPr>
            <a:r>
              <a:rPr lang="en-US" sz="4400" b="1" dirty="0">
                <a:solidFill>
                  <a:srgbClr val="FFFFFF"/>
                </a:solidFill>
              </a:rPr>
              <a:t>Add contact info here.</a:t>
            </a:r>
          </a:p>
        </p:txBody>
      </p:sp>
      <p:cxnSp>
        <p:nvCxnSpPr>
          <p:cNvPr id="5" name="Straight Connector 4">
            <a:extLst>
              <a:ext uri="{FF2B5EF4-FFF2-40B4-BE49-F238E27FC236}">
                <a16:creationId xmlns:a16="http://schemas.microsoft.com/office/drawing/2014/main" id="{9B6EA334-AFAD-454E-8864-D136AA7E17D9}"/>
              </a:ext>
            </a:extLst>
          </p:cNvPr>
          <p:cNvCxnSpPr>
            <a:cxnSpLocks/>
          </p:cNvCxnSpPr>
          <p:nvPr/>
        </p:nvCxnSpPr>
        <p:spPr>
          <a:xfrm>
            <a:off x="9636346" y="4546600"/>
            <a:ext cx="5111308"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494414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485"/>
        <p:cNvGrpSpPr/>
        <p:nvPr/>
      </p:nvGrpSpPr>
      <p:grpSpPr>
        <a:xfrm>
          <a:off x="0" y="0"/>
          <a:ext cx="0" cy="0"/>
          <a:chOff x="0" y="0"/>
          <a:chExt cx="0" cy="0"/>
        </a:xfrm>
      </p:grpSpPr>
      <p:sp>
        <p:nvSpPr>
          <p:cNvPr id="10" name="Title 9">
            <a:extLst>
              <a:ext uri="{FF2B5EF4-FFF2-40B4-BE49-F238E27FC236}">
                <a16:creationId xmlns:a16="http://schemas.microsoft.com/office/drawing/2014/main" id="{F1A16522-2BE6-1547-8789-D13DE25C5A62}"/>
              </a:ext>
            </a:extLst>
          </p:cNvPr>
          <p:cNvSpPr>
            <a:spLocks noGrp="1"/>
          </p:cNvSpPr>
          <p:nvPr>
            <p:ph type="title"/>
          </p:nvPr>
        </p:nvSpPr>
        <p:spPr>
          <a:prstGeom prst="rect">
            <a:avLst/>
          </a:prstGeom>
        </p:spPr>
        <p:txBody>
          <a:bodyPr>
            <a:noAutofit/>
          </a:bodyPr>
          <a:lstStyle/>
          <a:p>
            <a:r>
              <a:rPr lang="en-US" b="1" dirty="0">
                <a:solidFill>
                  <a:srgbClr val="000000"/>
                </a:solidFill>
              </a:rPr>
              <a:t>Introductions</a:t>
            </a:r>
          </a:p>
        </p:txBody>
      </p:sp>
      <p:sp>
        <p:nvSpPr>
          <p:cNvPr id="11" name="Text Placeholder 10">
            <a:extLst>
              <a:ext uri="{FF2B5EF4-FFF2-40B4-BE49-F238E27FC236}">
                <a16:creationId xmlns:a16="http://schemas.microsoft.com/office/drawing/2014/main" id="{8DC96083-8E59-FE42-8C94-723888DAB6F2}"/>
              </a:ext>
            </a:extLst>
          </p:cNvPr>
          <p:cNvSpPr>
            <a:spLocks noGrp="1"/>
          </p:cNvSpPr>
          <p:nvPr>
            <p:ph type="body" idx="1"/>
          </p:nvPr>
        </p:nvSpPr>
        <p:spPr>
          <a:xfrm>
            <a:off x="9719430" y="5309680"/>
            <a:ext cx="12927210" cy="6919912"/>
          </a:xfrm>
        </p:spPr>
        <p:txBody>
          <a:bodyPr>
            <a:noAutofit/>
          </a:bodyPr>
          <a:lstStyle/>
          <a:p>
            <a:pPr marL="571500" indent="-571500" algn="l">
              <a:buClr>
                <a:srgbClr val="000000"/>
              </a:buClr>
            </a:pPr>
            <a:r>
              <a:rPr lang="en-US" sz="4400" dirty="0">
                <a:solidFill>
                  <a:srgbClr val="000000"/>
                </a:solidFill>
              </a:rPr>
              <a:t>Think back to when you were a child….</a:t>
            </a:r>
          </a:p>
          <a:p>
            <a:pPr marL="571500" indent="-571500" algn="l">
              <a:buClr>
                <a:srgbClr val="000000"/>
              </a:buClr>
            </a:pPr>
            <a:r>
              <a:rPr lang="en-US" sz="4400" dirty="0">
                <a:solidFill>
                  <a:srgbClr val="000000"/>
                </a:solidFill>
              </a:rPr>
              <a:t>Take a moment to reflect on how social norms influenced decisions about your well-being and the well-being of your family</a:t>
            </a:r>
          </a:p>
          <a:p>
            <a:pPr marL="571500" indent="-571500" algn="l">
              <a:buClr>
                <a:srgbClr val="000000"/>
              </a:buClr>
            </a:pPr>
            <a:r>
              <a:rPr lang="en-US" sz="4400" dirty="0">
                <a:solidFill>
                  <a:srgbClr val="000000"/>
                </a:solidFill>
              </a:rPr>
              <a:t>While you are thinking, write your name in the chat box. Once you have all introduced yourselves, I’ll call on some of you to share your reflections…</a:t>
            </a:r>
          </a:p>
        </p:txBody>
      </p:sp>
      <p:sp>
        <p:nvSpPr>
          <p:cNvPr id="13" name="Text Placeholder 12">
            <a:extLst>
              <a:ext uri="{FF2B5EF4-FFF2-40B4-BE49-F238E27FC236}">
                <a16:creationId xmlns:a16="http://schemas.microsoft.com/office/drawing/2014/main" id="{72B5D07C-483E-0D44-96CE-844F3E6C8C77}"/>
              </a:ext>
            </a:extLst>
          </p:cNvPr>
          <p:cNvSpPr>
            <a:spLocks noGrp="1"/>
          </p:cNvSpPr>
          <p:nvPr>
            <p:ph type="body" idx="3"/>
          </p:nvPr>
        </p:nvSpPr>
        <p:spPr>
          <a:prstGeom prst="rect">
            <a:avLst/>
          </a:prstGeom>
        </p:spPr>
        <p:txBody>
          <a:bodyPr>
            <a:noAutofit/>
          </a:bodyPr>
          <a:lstStyle/>
          <a:p>
            <a:r>
              <a:rPr lang="en-US" dirty="0">
                <a:solidFill>
                  <a:srgbClr val="000000"/>
                </a:solidFill>
              </a:rPr>
              <a:t>PLENARY DISCUSSION</a:t>
            </a:r>
          </a:p>
        </p:txBody>
      </p:sp>
      <p:pic>
        <p:nvPicPr>
          <p:cNvPr id="17" name="Picture Placeholder 16">
            <a:extLst>
              <a:ext uri="{FF2B5EF4-FFF2-40B4-BE49-F238E27FC236}">
                <a16:creationId xmlns:a16="http://schemas.microsoft.com/office/drawing/2014/main" id="{31DC04D7-0FC0-2942-8AD4-C182BCF5A1B1}"/>
              </a:ext>
            </a:extLst>
          </p:cNvPr>
          <p:cNvPicPr>
            <a:picLocks noGrp="1" noChangeAspect="1"/>
          </p:cNvPicPr>
          <p:nvPr>
            <p:ph type="pic" sz="quarter" idx="10"/>
          </p:nvPr>
        </p:nvPicPr>
        <p:blipFill>
          <a:blip r:embed="rId4"/>
          <a:srcRect t="16667" b="16667"/>
          <a:stretch>
            <a:fillRect/>
          </a:stretch>
        </p:blipFill>
        <p:spPr/>
      </p:pic>
      <p:grpSp>
        <p:nvGrpSpPr>
          <p:cNvPr id="9" name="Group 8">
            <a:extLst>
              <a:ext uri="{FF2B5EF4-FFF2-40B4-BE49-F238E27FC236}">
                <a16:creationId xmlns:a16="http://schemas.microsoft.com/office/drawing/2014/main" id="{D7D165B5-60F3-4146-BD12-DD5096AB7FC8}"/>
              </a:ext>
            </a:extLst>
          </p:cNvPr>
          <p:cNvGrpSpPr/>
          <p:nvPr/>
        </p:nvGrpSpPr>
        <p:grpSpPr>
          <a:xfrm>
            <a:off x="1368325" y="1083283"/>
            <a:ext cx="3532094" cy="3532094"/>
            <a:chOff x="1368325" y="1083283"/>
            <a:chExt cx="3532094" cy="3532094"/>
          </a:xfrm>
        </p:grpSpPr>
        <p:sp>
          <p:nvSpPr>
            <p:cNvPr id="16" name="Oval 15">
              <a:extLst>
                <a:ext uri="{FF2B5EF4-FFF2-40B4-BE49-F238E27FC236}">
                  <a16:creationId xmlns:a16="http://schemas.microsoft.com/office/drawing/2014/main" id="{C6155332-F6C2-BA46-8603-B98554FDC05C}"/>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8" name="Picture 17">
              <a:extLst>
                <a:ext uri="{FF2B5EF4-FFF2-40B4-BE49-F238E27FC236}">
                  <a16:creationId xmlns:a16="http://schemas.microsoft.com/office/drawing/2014/main" id="{2F025399-4D92-1640-A817-7C1A1B0AABA2}"/>
                </a:ext>
              </a:extLst>
            </p:cNvPr>
            <p:cNvPicPr>
              <a:picLocks noChangeAspect="1"/>
            </p:cNvPicPr>
            <p:nvPr/>
          </p:nvPicPr>
          <p:blipFill>
            <a:blip r:embed="rId5"/>
            <a:stretch>
              <a:fillRect/>
            </a:stretch>
          </p:blipFill>
          <p:spPr>
            <a:xfrm>
              <a:off x="1902078" y="1869704"/>
              <a:ext cx="2431692" cy="1900633"/>
            </a:xfrm>
            <a:prstGeom prst="rect">
              <a:avLst/>
            </a:prstGeom>
          </p:spPr>
        </p:pic>
      </p:grpSp>
      <p:sp>
        <p:nvSpPr>
          <p:cNvPr id="12" name="TextBox 11">
            <a:extLst>
              <a:ext uri="{FF2B5EF4-FFF2-40B4-BE49-F238E27FC236}">
                <a16:creationId xmlns:a16="http://schemas.microsoft.com/office/drawing/2014/main" id="{039AAF35-4D31-EA46-8C05-CDA366AF4624}"/>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a:t>
            </a:r>
            <a:r>
              <a:rPr lang="en-US" dirty="0" err="1">
                <a:solidFill>
                  <a:srgbClr val="00C075"/>
                </a:solidFill>
                <a:latin typeface="Gill Sans MT" panose="020B0502020104020203" pitchFamily="34" charset="77"/>
              </a:rPr>
              <a:t>Yagazie</a:t>
            </a:r>
            <a:r>
              <a:rPr lang="en-US" dirty="0">
                <a:solidFill>
                  <a:srgbClr val="00C075"/>
                </a:solidFill>
                <a:latin typeface="Gill Sans MT" panose="020B0502020104020203" pitchFamily="34" charset="77"/>
              </a:rPr>
              <a:t> </a:t>
            </a:r>
            <a:r>
              <a:rPr lang="en-US" dirty="0" err="1">
                <a:solidFill>
                  <a:srgbClr val="00C075"/>
                </a:solidFill>
                <a:latin typeface="Gill Sans MT" panose="020B0502020104020203" pitchFamily="34" charset="77"/>
              </a:rPr>
              <a:t>Emezi</a:t>
            </a:r>
            <a:r>
              <a:rPr lang="en-US" dirty="0">
                <a:solidFill>
                  <a:srgbClr val="00C075"/>
                </a:solidFill>
                <a:latin typeface="Gill Sans MT" panose="020B0502020104020203" pitchFamily="34" charset="77"/>
              </a:rPr>
              <a:t>/Getty Images/Images of Empowerment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485"/>
        <p:cNvGrpSpPr/>
        <p:nvPr/>
      </p:nvGrpSpPr>
      <p:grpSpPr>
        <a:xfrm>
          <a:off x="0" y="0"/>
          <a:ext cx="0" cy="0"/>
          <a:chOff x="0" y="0"/>
          <a:chExt cx="0" cy="0"/>
        </a:xfrm>
      </p:grpSpPr>
      <p:sp>
        <p:nvSpPr>
          <p:cNvPr id="10" name="Title 9">
            <a:extLst>
              <a:ext uri="{FF2B5EF4-FFF2-40B4-BE49-F238E27FC236}">
                <a16:creationId xmlns:a16="http://schemas.microsoft.com/office/drawing/2014/main" id="{F1A16522-2BE6-1547-8789-D13DE25C5A62}"/>
              </a:ext>
            </a:extLst>
          </p:cNvPr>
          <p:cNvSpPr>
            <a:spLocks noGrp="1"/>
          </p:cNvSpPr>
          <p:nvPr>
            <p:ph type="title"/>
          </p:nvPr>
        </p:nvSpPr>
        <p:spPr>
          <a:prstGeom prst="rect">
            <a:avLst/>
          </a:prstGeom>
        </p:spPr>
        <p:txBody>
          <a:bodyPr>
            <a:noAutofit/>
          </a:bodyPr>
          <a:lstStyle/>
          <a:p>
            <a:r>
              <a:rPr lang="en-US" b="1" dirty="0"/>
              <a:t>Introductions</a:t>
            </a:r>
          </a:p>
        </p:txBody>
      </p:sp>
      <p:sp>
        <p:nvSpPr>
          <p:cNvPr id="11" name="Text Placeholder 10">
            <a:extLst>
              <a:ext uri="{FF2B5EF4-FFF2-40B4-BE49-F238E27FC236}">
                <a16:creationId xmlns:a16="http://schemas.microsoft.com/office/drawing/2014/main" id="{8DC96083-8E59-FE42-8C94-723888DAB6F2}"/>
              </a:ext>
            </a:extLst>
          </p:cNvPr>
          <p:cNvSpPr>
            <a:spLocks noGrp="1"/>
          </p:cNvSpPr>
          <p:nvPr>
            <p:ph type="body" idx="1"/>
          </p:nvPr>
        </p:nvSpPr>
        <p:spPr>
          <a:xfrm>
            <a:off x="9719430" y="5309680"/>
            <a:ext cx="12927210" cy="6919912"/>
          </a:xfrm>
        </p:spPr>
        <p:txBody>
          <a:bodyPr>
            <a:noAutofit/>
          </a:bodyPr>
          <a:lstStyle/>
          <a:p>
            <a:pPr marL="571500" indent="-571500" algn="l">
              <a:buClr>
                <a:srgbClr val="000000"/>
              </a:buClr>
            </a:pPr>
            <a:r>
              <a:rPr lang="en-US" sz="4400" dirty="0"/>
              <a:t>Think back to when you were a child…</a:t>
            </a:r>
          </a:p>
          <a:p>
            <a:pPr marL="571500" indent="-571500" algn="l">
              <a:buClr>
                <a:srgbClr val="000000"/>
              </a:buClr>
            </a:pPr>
            <a:r>
              <a:rPr lang="en-US" sz="4400" dirty="0"/>
              <a:t>Take a moment to reflect on how social norms influenced decisions about your well-being and the well-being of your family</a:t>
            </a:r>
          </a:p>
          <a:p>
            <a:pPr marL="571500" indent="-571500" algn="l">
              <a:buClr>
                <a:srgbClr val="000000"/>
              </a:buClr>
            </a:pPr>
            <a:r>
              <a:rPr lang="en-US" sz="4400" dirty="0"/>
              <a:t>While you are thinking, we’ll go around and introduce ourselves, and I’ll call on some of you to share your reflections…</a:t>
            </a:r>
          </a:p>
        </p:txBody>
      </p:sp>
      <p:sp>
        <p:nvSpPr>
          <p:cNvPr id="13" name="Text Placeholder 12">
            <a:extLst>
              <a:ext uri="{FF2B5EF4-FFF2-40B4-BE49-F238E27FC236}">
                <a16:creationId xmlns:a16="http://schemas.microsoft.com/office/drawing/2014/main" id="{72B5D07C-483E-0D44-96CE-844F3E6C8C77}"/>
              </a:ext>
            </a:extLst>
          </p:cNvPr>
          <p:cNvSpPr>
            <a:spLocks noGrp="1"/>
          </p:cNvSpPr>
          <p:nvPr>
            <p:ph type="body" idx="3"/>
          </p:nvPr>
        </p:nvSpPr>
        <p:spPr>
          <a:prstGeom prst="rect">
            <a:avLst/>
          </a:prstGeom>
        </p:spPr>
        <p:txBody>
          <a:bodyPr>
            <a:noAutofit/>
          </a:bodyPr>
          <a:lstStyle/>
          <a:p>
            <a:r>
              <a:rPr lang="en-US" dirty="0"/>
              <a:t>PLENARY DISCUSSION</a:t>
            </a:r>
          </a:p>
        </p:txBody>
      </p:sp>
      <p:pic>
        <p:nvPicPr>
          <p:cNvPr id="17" name="Picture Placeholder 16">
            <a:extLst>
              <a:ext uri="{FF2B5EF4-FFF2-40B4-BE49-F238E27FC236}">
                <a16:creationId xmlns:a16="http://schemas.microsoft.com/office/drawing/2014/main" id="{31DC04D7-0FC0-2942-8AD4-C182BCF5A1B1}"/>
              </a:ext>
            </a:extLst>
          </p:cNvPr>
          <p:cNvPicPr>
            <a:picLocks noGrp="1" noChangeAspect="1"/>
          </p:cNvPicPr>
          <p:nvPr>
            <p:ph type="pic" sz="quarter" idx="10"/>
          </p:nvPr>
        </p:nvPicPr>
        <p:blipFill>
          <a:blip r:embed="rId4"/>
          <a:srcRect t="16667" b="16667"/>
          <a:stretch>
            <a:fillRect/>
          </a:stretch>
        </p:blipFill>
        <p:spPr/>
      </p:pic>
      <p:grpSp>
        <p:nvGrpSpPr>
          <p:cNvPr id="9" name="Group 8">
            <a:extLst>
              <a:ext uri="{FF2B5EF4-FFF2-40B4-BE49-F238E27FC236}">
                <a16:creationId xmlns:a16="http://schemas.microsoft.com/office/drawing/2014/main" id="{5C96CBC8-C312-F14D-9198-CF3F6873CCDD}"/>
              </a:ext>
            </a:extLst>
          </p:cNvPr>
          <p:cNvGrpSpPr/>
          <p:nvPr/>
        </p:nvGrpSpPr>
        <p:grpSpPr>
          <a:xfrm>
            <a:off x="1368325" y="1083283"/>
            <a:ext cx="3532094" cy="3532094"/>
            <a:chOff x="1368325" y="1083283"/>
            <a:chExt cx="3532094" cy="3532094"/>
          </a:xfrm>
        </p:grpSpPr>
        <p:sp>
          <p:nvSpPr>
            <p:cNvPr id="16" name="Oval 15">
              <a:extLst>
                <a:ext uri="{FF2B5EF4-FFF2-40B4-BE49-F238E27FC236}">
                  <a16:creationId xmlns:a16="http://schemas.microsoft.com/office/drawing/2014/main" id="{5A40263F-244C-FC40-9F55-5449ACB90217}"/>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8" name="Picture 17">
              <a:extLst>
                <a:ext uri="{FF2B5EF4-FFF2-40B4-BE49-F238E27FC236}">
                  <a16:creationId xmlns:a16="http://schemas.microsoft.com/office/drawing/2014/main" id="{9E70DA25-4252-8C48-ACDD-C98EC4630533}"/>
                </a:ext>
              </a:extLst>
            </p:cNvPr>
            <p:cNvPicPr>
              <a:picLocks noChangeAspect="1"/>
            </p:cNvPicPr>
            <p:nvPr/>
          </p:nvPicPr>
          <p:blipFill>
            <a:blip r:embed="rId5"/>
            <a:stretch>
              <a:fillRect/>
            </a:stretch>
          </p:blipFill>
          <p:spPr>
            <a:xfrm>
              <a:off x="1902078" y="1869704"/>
              <a:ext cx="2431692" cy="1900633"/>
            </a:xfrm>
            <a:prstGeom prst="rect">
              <a:avLst/>
            </a:prstGeom>
          </p:spPr>
        </p:pic>
      </p:grpSp>
      <p:sp>
        <p:nvSpPr>
          <p:cNvPr id="12" name="TextBox 11">
            <a:extLst>
              <a:ext uri="{FF2B5EF4-FFF2-40B4-BE49-F238E27FC236}">
                <a16:creationId xmlns:a16="http://schemas.microsoft.com/office/drawing/2014/main" id="{C5763DA2-F097-F24A-80BD-D7C198BFB787}"/>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a:t>
            </a:r>
            <a:r>
              <a:rPr lang="en-US" dirty="0" err="1">
                <a:solidFill>
                  <a:srgbClr val="00C075"/>
                </a:solidFill>
                <a:latin typeface="Gill Sans MT" panose="020B0502020104020203" pitchFamily="34" charset="77"/>
              </a:rPr>
              <a:t>Yagazie</a:t>
            </a:r>
            <a:r>
              <a:rPr lang="en-US" dirty="0">
                <a:solidFill>
                  <a:srgbClr val="00C075"/>
                </a:solidFill>
                <a:latin typeface="Gill Sans MT" panose="020B0502020104020203" pitchFamily="34" charset="77"/>
              </a:rPr>
              <a:t> </a:t>
            </a:r>
            <a:r>
              <a:rPr lang="en-US" dirty="0" err="1">
                <a:solidFill>
                  <a:srgbClr val="00C075"/>
                </a:solidFill>
                <a:latin typeface="Gill Sans MT" panose="020B0502020104020203" pitchFamily="34" charset="77"/>
              </a:rPr>
              <a:t>Emezi</a:t>
            </a:r>
            <a:r>
              <a:rPr lang="en-US" dirty="0">
                <a:solidFill>
                  <a:srgbClr val="00C075"/>
                </a:solidFill>
                <a:latin typeface="Gill Sans MT" panose="020B0502020104020203" pitchFamily="34" charset="77"/>
              </a:rPr>
              <a:t>/Getty Images/Images of Empowerment</a:t>
            </a:r>
          </a:p>
        </p:txBody>
      </p:sp>
    </p:spTree>
    <p:custDataLst>
      <p:tags r:id="rId1"/>
    </p:custDataLst>
    <p:extLst>
      <p:ext uri="{BB962C8B-B14F-4D97-AF65-F5344CB8AC3E}">
        <p14:creationId xmlns:p14="http://schemas.microsoft.com/office/powerpoint/2010/main" val="146120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485"/>
        <p:cNvGrpSpPr/>
        <p:nvPr/>
      </p:nvGrpSpPr>
      <p:grpSpPr>
        <a:xfrm>
          <a:off x="0" y="0"/>
          <a:ext cx="0" cy="0"/>
          <a:chOff x="0" y="0"/>
          <a:chExt cx="0" cy="0"/>
        </a:xfrm>
      </p:grpSpPr>
      <p:sp>
        <p:nvSpPr>
          <p:cNvPr id="10" name="Title 9">
            <a:extLst>
              <a:ext uri="{FF2B5EF4-FFF2-40B4-BE49-F238E27FC236}">
                <a16:creationId xmlns:a16="http://schemas.microsoft.com/office/drawing/2014/main" id="{F1A16522-2BE6-1547-8789-D13DE25C5A62}"/>
              </a:ext>
            </a:extLst>
          </p:cNvPr>
          <p:cNvSpPr>
            <a:spLocks noGrp="1"/>
          </p:cNvSpPr>
          <p:nvPr>
            <p:ph type="title"/>
          </p:nvPr>
        </p:nvSpPr>
        <p:spPr>
          <a:prstGeom prst="rect">
            <a:avLst/>
          </a:prstGeom>
        </p:spPr>
        <p:txBody>
          <a:bodyPr>
            <a:noAutofit/>
          </a:bodyPr>
          <a:lstStyle/>
          <a:p>
            <a:r>
              <a:rPr lang="en-US" b="1" dirty="0"/>
              <a:t>Introductions</a:t>
            </a:r>
          </a:p>
        </p:txBody>
      </p:sp>
      <p:sp>
        <p:nvSpPr>
          <p:cNvPr id="11" name="Text Placeholder 10">
            <a:extLst>
              <a:ext uri="{FF2B5EF4-FFF2-40B4-BE49-F238E27FC236}">
                <a16:creationId xmlns:a16="http://schemas.microsoft.com/office/drawing/2014/main" id="{8DC96083-8E59-FE42-8C94-723888DAB6F2}"/>
              </a:ext>
            </a:extLst>
          </p:cNvPr>
          <p:cNvSpPr>
            <a:spLocks noGrp="1"/>
          </p:cNvSpPr>
          <p:nvPr>
            <p:ph type="body" idx="1"/>
          </p:nvPr>
        </p:nvSpPr>
        <p:spPr>
          <a:xfrm>
            <a:off x="9719430" y="5309680"/>
            <a:ext cx="12927210" cy="6919912"/>
          </a:xfrm>
        </p:spPr>
        <p:txBody>
          <a:bodyPr>
            <a:noAutofit/>
          </a:bodyPr>
          <a:lstStyle/>
          <a:p>
            <a:pPr marL="571500" indent="-571500" algn="l">
              <a:buClr>
                <a:srgbClr val="000000"/>
              </a:buClr>
            </a:pPr>
            <a:r>
              <a:rPr lang="en-US" sz="4400" dirty="0"/>
              <a:t>How did you feel? </a:t>
            </a:r>
          </a:p>
          <a:p>
            <a:pPr marL="571500" indent="-571500" algn="l">
              <a:buClr>
                <a:srgbClr val="000000"/>
              </a:buClr>
            </a:pPr>
            <a:r>
              <a:rPr lang="en-US" sz="4400" dirty="0"/>
              <a:t>When and how did your family learn this norm?</a:t>
            </a:r>
          </a:p>
          <a:p>
            <a:pPr marL="571500" indent="-571500" algn="l">
              <a:buClr>
                <a:srgbClr val="000000"/>
              </a:buClr>
            </a:pPr>
            <a:r>
              <a:rPr lang="en-US" sz="4400" dirty="0"/>
              <a:t>Where and how do you think this norm originated?</a:t>
            </a:r>
          </a:p>
        </p:txBody>
      </p:sp>
      <p:sp>
        <p:nvSpPr>
          <p:cNvPr id="13" name="Text Placeholder 12">
            <a:extLst>
              <a:ext uri="{FF2B5EF4-FFF2-40B4-BE49-F238E27FC236}">
                <a16:creationId xmlns:a16="http://schemas.microsoft.com/office/drawing/2014/main" id="{72B5D07C-483E-0D44-96CE-844F3E6C8C77}"/>
              </a:ext>
            </a:extLst>
          </p:cNvPr>
          <p:cNvSpPr>
            <a:spLocks noGrp="1"/>
          </p:cNvSpPr>
          <p:nvPr>
            <p:ph type="body" idx="3"/>
          </p:nvPr>
        </p:nvSpPr>
        <p:spPr>
          <a:prstGeom prst="rect">
            <a:avLst/>
          </a:prstGeom>
        </p:spPr>
        <p:txBody>
          <a:bodyPr>
            <a:noAutofit/>
          </a:bodyPr>
          <a:lstStyle/>
          <a:p>
            <a:r>
              <a:rPr lang="en-US" dirty="0"/>
              <a:t>PLENARY DISCUSSION</a:t>
            </a:r>
          </a:p>
        </p:txBody>
      </p:sp>
      <p:pic>
        <p:nvPicPr>
          <p:cNvPr id="17" name="Picture Placeholder 16">
            <a:extLst>
              <a:ext uri="{FF2B5EF4-FFF2-40B4-BE49-F238E27FC236}">
                <a16:creationId xmlns:a16="http://schemas.microsoft.com/office/drawing/2014/main" id="{31DC04D7-0FC0-2942-8AD4-C182BCF5A1B1}"/>
              </a:ext>
            </a:extLst>
          </p:cNvPr>
          <p:cNvPicPr>
            <a:picLocks noGrp="1" noChangeAspect="1"/>
          </p:cNvPicPr>
          <p:nvPr>
            <p:ph type="pic" sz="quarter" idx="10"/>
          </p:nvPr>
        </p:nvPicPr>
        <p:blipFill>
          <a:blip r:embed="rId4"/>
          <a:srcRect t="16667" b="16667"/>
          <a:stretch>
            <a:fillRect/>
          </a:stretch>
        </p:blipFill>
        <p:spPr/>
      </p:pic>
      <p:grpSp>
        <p:nvGrpSpPr>
          <p:cNvPr id="9" name="Group 8">
            <a:extLst>
              <a:ext uri="{FF2B5EF4-FFF2-40B4-BE49-F238E27FC236}">
                <a16:creationId xmlns:a16="http://schemas.microsoft.com/office/drawing/2014/main" id="{47189B2D-76DC-B245-B008-F87AFEB3DE39}"/>
              </a:ext>
            </a:extLst>
          </p:cNvPr>
          <p:cNvGrpSpPr/>
          <p:nvPr/>
        </p:nvGrpSpPr>
        <p:grpSpPr>
          <a:xfrm>
            <a:off x="1368325" y="1083283"/>
            <a:ext cx="3532094" cy="3532094"/>
            <a:chOff x="1368325" y="1083283"/>
            <a:chExt cx="3532094" cy="3532094"/>
          </a:xfrm>
        </p:grpSpPr>
        <p:sp>
          <p:nvSpPr>
            <p:cNvPr id="16" name="Oval 15">
              <a:extLst>
                <a:ext uri="{FF2B5EF4-FFF2-40B4-BE49-F238E27FC236}">
                  <a16:creationId xmlns:a16="http://schemas.microsoft.com/office/drawing/2014/main" id="{05A09CD7-64DD-6F41-B3A5-B5CAF1C4CD76}"/>
                </a:ext>
              </a:extLst>
            </p:cNvPr>
            <p:cNvSpPr/>
            <p:nvPr/>
          </p:nvSpPr>
          <p:spPr>
            <a:xfrm>
              <a:off x="1368325" y="1083283"/>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latin typeface="Gill Sans MT" panose="020B0502020104020203" pitchFamily="34" charset="77"/>
              </a:endParaRPr>
            </a:p>
          </p:txBody>
        </p:sp>
        <p:pic>
          <p:nvPicPr>
            <p:cNvPr id="18" name="Picture 17">
              <a:extLst>
                <a:ext uri="{FF2B5EF4-FFF2-40B4-BE49-F238E27FC236}">
                  <a16:creationId xmlns:a16="http://schemas.microsoft.com/office/drawing/2014/main" id="{F7FA6A82-46BF-6B40-AE9A-443D554CA721}"/>
                </a:ext>
              </a:extLst>
            </p:cNvPr>
            <p:cNvPicPr>
              <a:picLocks noChangeAspect="1"/>
            </p:cNvPicPr>
            <p:nvPr/>
          </p:nvPicPr>
          <p:blipFill>
            <a:blip r:embed="rId5"/>
            <a:stretch>
              <a:fillRect/>
            </a:stretch>
          </p:blipFill>
          <p:spPr>
            <a:xfrm>
              <a:off x="1902078" y="1869704"/>
              <a:ext cx="2431692" cy="1900633"/>
            </a:xfrm>
            <a:prstGeom prst="rect">
              <a:avLst/>
            </a:prstGeom>
          </p:spPr>
        </p:pic>
      </p:grpSp>
      <p:sp>
        <p:nvSpPr>
          <p:cNvPr id="12" name="TextBox 11">
            <a:extLst>
              <a:ext uri="{FF2B5EF4-FFF2-40B4-BE49-F238E27FC236}">
                <a16:creationId xmlns:a16="http://schemas.microsoft.com/office/drawing/2014/main" id="{44B4F55B-DC02-3E40-8B8B-06E36046F100}"/>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a:t>
            </a:r>
            <a:r>
              <a:rPr lang="en-US" dirty="0" err="1">
                <a:solidFill>
                  <a:srgbClr val="00C075"/>
                </a:solidFill>
                <a:latin typeface="Gill Sans MT" panose="020B0502020104020203" pitchFamily="34" charset="77"/>
              </a:rPr>
              <a:t>Yagazie</a:t>
            </a:r>
            <a:r>
              <a:rPr lang="en-US" dirty="0">
                <a:solidFill>
                  <a:srgbClr val="00C075"/>
                </a:solidFill>
                <a:latin typeface="Gill Sans MT" panose="020B0502020104020203" pitchFamily="34" charset="77"/>
              </a:rPr>
              <a:t> </a:t>
            </a:r>
            <a:r>
              <a:rPr lang="en-US" dirty="0" err="1">
                <a:solidFill>
                  <a:srgbClr val="00C075"/>
                </a:solidFill>
                <a:latin typeface="Gill Sans MT" panose="020B0502020104020203" pitchFamily="34" charset="77"/>
              </a:rPr>
              <a:t>Emezi</a:t>
            </a:r>
            <a:r>
              <a:rPr lang="en-US" dirty="0">
                <a:solidFill>
                  <a:srgbClr val="00C075"/>
                </a:solidFill>
                <a:latin typeface="Gill Sans MT" panose="020B0502020104020203" pitchFamily="34" charset="77"/>
              </a:rPr>
              <a:t>/Getty Images/Images of Empowerment</a:t>
            </a:r>
          </a:p>
        </p:txBody>
      </p:sp>
    </p:spTree>
    <p:custDataLst>
      <p:tags r:id="rId1"/>
    </p:custDataLst>
    <p:extLst>
      <p:ext uri="{BB962C8B-B14F-4D97-AF65-F5344CB8AC3E}">
        <p14:creationId xmlns:p14="http://schemas.microsoft.com/office/powerpoint/2010/main" val="1053555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C8F4DD"/>
        </a:solidFill>
        <a:effectLst/>
      </p:bgPr>
    </p:bg>
    <p:spTree>
      <p:nvGrpSpPr>
        <p:cNvPr id="1" name="Shape 1527"/>
        <p:cNvGrpSpPr/>
        <p:nvPr/>
      </p:nvGrpSpPr>
      <p:grpSpPr>
        <a:xfrm>
          <a:off x="0" y="0"/>
          <a:ext cx="0" cy="0"/>
          <a:chOff x="0" y="0"/>
          <a:chExt cx="0" cy="0"/>
        </a:xfrm>
      </p:grpSpPr>
      <p:sp>
        <p:nvSpPr>
          <p:cNvPr id="20" name="Title 19">
            <a:extLst>
              <a:ext uri="{FF2B5EF4-FFF2-40B4-BE49-F238E27FC236}">
                <a16:creationId xmlns:a16="http://schemas.microsoft.com/office/drawing/2014/main" id="{6A21C3E3-3AF0-BD4F-9754-202A40B5EBA7}"/>
              </a:ext>
            </a:extLst>
          </p:cNvPr>
          <p:cNvSpPr>
            <a:spLocks noGrp="1"/>
          </p:cNvSpPr>
          <p:nvPr>
            <p:ph type="title"/>
          </p:nvPr>
        </p:nvSpPr>
        <p:spPr>
          <a:prstGeom prst="rect">
            <a:avLst/>
          </a:prstGeom>
        </p:spPr>
        <p:txBody>
          <a:bodyPr>
            <a:noAutofit/>
          </a:bodyPr>
          <a:lstStyle/>
          <a:p>
            <a:r>
              <a:rPr lang="en-US" b="1" dirty="0"/>
              <a:t>Let’s Try It!</a:t>
            </a:r>
          </a:p>
        </p:txBody>
      </p:sp>
      <p:sp>
        <p:nvSpPr>
          <p:cNvPr id="21" name="Text Placeholder 20">
            <a:extLst>
              <a:ext uri="{FF2B5EF4-FFF2-40B4-BE49-F238E27FC236}">
                <a16:creationId xmlns:a16="http://schemas.microsoft.com/office/drawing/2014/main" id="{C0429E85-4B56-9A46-8D86-BBFFE9EDB1F4}"/>
              </a:ext>
            </a:extLst>
          </p:cNvPr>
          <p:cNvSpPr>
            <a:spLocks noGrp="1"/>
          </p:cNvSpPr>
          <p:nvPr>
            <p:ph type="body" idx="1"/>
          </p:nvPr>
        </p:nvSpPr>
        <p:spPr>
          <a:xfrm>
            <a:off x="9719429" y="5309680"/>
            <a:ext cx="12386253" cy="6919912"/>
          </a:xfrm>
        </p:spPr>
        <p:txBody>
          <a:bodyPr>
            <a:noAutofit/>
          </a:bodyPr>
          <a:lstStyle/>
          <a:p>
            <a:pPr marL="742950" indent="-742950" algn="l">
              <a:buClr>
                <a:srgbClr val="000000"/>
              </a:buClr>
              <a:buFont typeface="+mj-lt"/>
              <a:buAutoNum type="arabicPeriod"/>
            </a:pPr>
            <a:r>
              <a:rPr lang="en-US" sz="4400" dirty="0"/>
              <a:t>The next time you are in a public space, try doing the opposite of what is expected. </a:t>
            </a:r>
          </a:p>
          <a:p>
            <a:pPr marL="742950" indent="-742950" algn="l">
              <a:buClr>
                <a:srgbClr val="000000"/>
              </a:buClr>
              <a:buFont typeface="+mj-lt"/>
              <a:buAutoNum type="arabicPeriod"/>
            </a:pPr>
            <a:r>
              <a:rPr lang="en-US" sz="4400" dirty="0"/>
              <a:t>Note your reaction, as well as others’ reactions. We’ll share experiences in a later session.</a:t>
            </a:r>
          </a:p>
        </p:txBody>
      </p:sp>
      <p:sp>
        <p:nvSpPr>
          <p:cNvPr id="23" name="Text Placeholder 22">
            <a:extLst>
              <a:ext uri="{FF2B5EF4-FFF2-40B4-BE49-F238E27FC236}">
                <a16:creationId xmlns:a16="http://schemas.microsoft.com/office/drawing/2014/main" id="{C5BCE61C-17B5-2B4B-939D-6F3CA1CDDB88}"/>
              </a:ext>
            </a:extLst>
          </p:cNvPr>
          <p:cNvSpPr>
            <a:spLocks noGrp="1"/>
          </p:cNvSpPr>
          <p:nvPr>
            <p:ph type="body" idx="3"/>
          </p:nvPr>
        </p:nvSpPr>
        <p:spPr>
          <a:prstGeom prst="rect">
            <a:avLst/>
          </a:prstGeom>
        </p:spPr>
        <p:txBody>
          <a:bodyPr>
            <a:noAutofit/>
          </a:bodyPr>
          <a:lstStyle/>
          <a:p>
            <a:r>
              <a:rPr lang="en-US" dirty="0"/>
              <a:t>HOMEWORK ACTIVITY</a:t>
            </a:r>
          </a:p>
          <a:p>
            <a:endParaRPr lang="en-US" dirty="0"/>
          </a:p>
        </p:txBody>
      </p:sp>
      <p:pic>
        <p:nvPicPr>
          <p:cNvPr id="7" name="Picture Placeholder 6">
            <a:extLst>
              <a:ext uri="{FF2B5EF4-FFF2-40B4-BE49-F238E27FC236}">
                <a16:creationId xmlns:a16="http://schemas.microsoft.com/office/drawing/2014/main" id="{7DCFDF56-69E8-9C4E-A876-88C3451522A3}"/>
              </a:ext>
            </a:extLst>
          </p:cNvPr>
          <p:cNvPicPr>
            <a:picLocks noGrp="1" noChangeAspect="1"/>
          </p:cNvPicPr>
          <p:nvPr>
            <p:ph type="pic" sz="quarter" idx="10"/>
          </p:nvPr>
        </p:nvPicPr>
        <p:blipFill>
          <a:blip r:embed="rId4"/>
          <a:srcRect l="16667" r="16667"/>
          <a:stretch>
            <a:fillRect/>
          </a:stretch>
        </p:blipFill>
        <p:spPr/>
      </p:pic>
      <p:grpSp>
        <p:nvGrpSpPr>
          <p:cNvPr id="6" name="Group 5">
            <a:extLst>
              <a:ext uri="{FF2B5EF4-FFF2-40B4-BE49-F238E27FC236}">
                <a16:creationId xmlns:a16="http://schemas.microsoft.com/office/drawing/2014/main" id="{E507210A-6E7D-5446-A26C-2A04E0AFF669}"/>
              </a:ext>
            </a:extLst>
          </p:cNvPr>
          <p:cNvGrpSpPr/>
          <p:nvPr/>
        </p:nvGrpSpPr>
        <p:grpSpPr>
          <a:xfrm>
            <a:off x="1368325" y="1090737"/>
            <a:ext cx="3532094" cy="3532094"/>
            <a:chOff x="1368325" y="1090737"/>
            <a:chExt cx="3532094" cy="3532094"/>
          </a:xfrm>
        </p:grpSpPr>
        <p:sp>
          <p:nvSpPr>
            <p:cNvPr id="12" name="Oval 11">
              <a:extLst>
                <a:ext uri="{FF2B5EF4-FFF2-40B4-BE49-F238E27FC236}">
                  <a16:creationId xmlns:a16="http://schemas.microsoft.com/office/drawing/2014/main" id="{FAB30DE7-A1AC-EF4F-8123-B6B50FC9C6EC}"/>
                </a:ext>
              </a:extLst>
            </p:cNvPr>
            <p:cNvSpPr/>
            <p:nvPr/>
          </p:nvSpPr>
          <p:spPr>
            <a:xfrm>
              <a:off x="1368325" y="1090737"/>
              <a:ext cx="3532094" cy="3532094"/>
            </a:xfrm>
            <a:prstGeom prst="ellipse">
              <a:avLst/>
            </a:prstGeom>
            <a:solidFill>
              <a:srgbClr val="009457"/>
            </a:solidFill>
            <a:ln w="666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700" dirty="0">
                <a:solidFill>
                  <a:srgbClr val="2EC3C5"/>
                </a:solidFill>
                <a:latin typeface="Gill Sans MT" panose="020B0502020104020203" pitchFamily="34" charset="77"/>
              </a:endParaRPr>
            </a:p>
          </p:txBody>
        </p:sp>
        <p:pic>
          <p:nvPicPr>
            <p:cNvPr id="3" name="Picture 2">
              <a:extLst>
                <a:ext uri="{FF2B5EF4-FFF2-40B4-BE49-F238E27FC236}">
                  <a16:creationId xmlns:a16="http://schemas.microsoft.com/office/drawing/2014/main" id="{F8685C92-E987-2D43-B243-C5939E745E17}"/>
                </a:ext>
              </a:extLst>
            </p:cNvPr>
            <p:cNvPicPr>
              <a:picLocks noChangeAspect="1"/>
            </p:cNvPicPr>
            <p:nvPr/>
          </p:nvPicPr>
          <p:blipFill>
            <a:blip r:embed="rId5"/>
            <a:stretch>
              <a:fillRect/>
            </a:stretch>
          </p:blipFill>
          <p:spPr>
            <a:xfrm>
              <a:off x="1825008" y="1433689"/>
              <a:ext cx="2618728" cy="2618728"/>
            </a:xfrm>
            <a:prstGeom prst="rect">
              <a:avLst/>
            </a:prstGeom>
          </p:spPr>
        </p:pic>
      </p:grpSp>
      <p:sp>
        <p:nvSpPr>
          <p:cNvPr id="9" name="TextBox 8">
            <a:extLst>
              <a:ext uri="{FF2B5EF4-FFF2-40B4-BE49-F238E27FC236}">
                <a16:creationId xmlns:a16="http://schemas.microsoft.com/office/drawing/2014/main" id="{1893ACA0-D84F-844D-AB4D-9210EB2E53CC}"/>
              </a:ext>
            </a:extLst>
          </p:cNvPr>
          <p:cNvSpPr txBox="1"/>
          <p:nvPr/>
        </p:nvSpPr>
        <p:spPr>
          <a:xfrm>
            <a:off x="229282" y="13058930"/>
            <a:ext cx="6214047" cy="307777"/>
          </a:xfrm>
          <a:prstGeom prst="rect">
            <a:avLst/>
          </a:prstGeom>
          <a:noFill/>
        </p:spPr>
        <p:txBody>
          <a:bodyPr wrap="square" rtlCol="0">
            <a:spAutoFit/>
          </a:bodyPr>
          <a:lstStyle/>
          <a:p>
            <a:r>
              <a:rPr lang="en-US" dirty="0">
                <a:solidFill>
                  <a:srgbClr val="00C075"/>
                </a:solidFill>
                <a:latin typeface="Gill Sans MT" panose="020B0502020104020203" pitchFamily="34" charset="77"/>
              </a:rPr>
              <a:t>Photo credit: </a:t>
            </a:r>
            <a:r>
              <a:rPr lang="en-US" dirty="0" err="1">
                <a:solidFill>
                  <a:srgbClr val="00C075"/>
                </a:solidFill>
                <a:latin typeface="Gill Sans MT" panose="020B0502020104020203" pitchFamily="34" charset="77"/>
              </a:rPr>
              <a:t>Yagazie</a:t>
            </a:r>
            <a:r>
              <a:rPr lang="en-US" dirty="0">
                <a:solidFill>
                  <a:srgbClr val="00C075"/>
                </a:solidFill>
                <a:latin typeface="Gill Sans MT" panose="020B0502020104020203" pitchFamily="34" charset="77"/>
              </a:rPr>
              <a:t> </a:t>
            </a:r>
            <a:r>
              <a:rPr lang="en-US" dirty="0" err="1">
                <a:solidFill>
                  <a:srgbClr val="00C075"/>
                </a:solidFill>
                <a:latin typeface="Gill Sans MT" panose="020B0502020104020203" pitchFamily="34" charset="77"/>
              </a:rPr>
              <a:t>Emezi</a:t>
            </a:r>
            <a:r>
              <a:rPr lang="en-US" dirty="0">
                <a:solidFill>
                  <a:srgbClr val="00C075"/>
                </a:solidFill>
                <a:latin typeface="Gill Sans MT" panose="020B0502020104020203" pitchFamily="34" charset="77"/>
              </a:rPr>
              <a:t>/Getty Images/Images of Empowerment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5" name="Google Shape;1545;p69"/>
          <p:cNvSpPr txBox="1">
            <a:spLocks noGrp="1"/>
          </p:cNvSpPr>
          <p:nvPr>
            <p:ph type="body" idx="2"/>
          </p:nvPr>
        </p:nvSpPr>
        <p:spPr>
          <a:prstGeom prst="rect">
            <a:avLst/>
          </a:prstGeom>
          <a:noFill/>
          <a:ln>
            <a:noFill/>
          </a:ln>
        </p:spPr>
        <p:txBody>
          <a:bodyPr spcFirstLastPara="1" wrap="square" lIns="91426" tIns="45700" rIns="91426" bIns="45700" anchor="t" anchorCtr="0">
            <a:noAutofit/>
          </a:bodyPr>
          <a:lstStyle/>
          <a:p>
            <a:pPr>
              <a:buClr>
                <a:srgbClr val="7A7C83"/>
              </a:buClr>
              <a:buSzPts val="3600"/>
            </a:pPr>
            <a:r>
              <a:rPr lang="en-US" b="1" dirty="0">
                <a:solidFill>
                  <a:srgbClr val="000000"/>
                </a:solidFill>
              </a:rPr>
              <a:t>Theory of Normative </a:t>
            </a:r>
            <a:br>
              <a:rPr lang="en-US" b="1" dirty="0">
                <a:solidFill>
                  <a:srgbClr val="000000"/>
                </a:solidFill>
              </a:rPr>
            </a:br>
            <a:r>
              <a:rPr lang="en-US" b="1" dirty="0">
                <a:solidFill>
                  <a:srgbClr val="000000"/>
                </a:solidFill>
              </a:rPr>
              <a:t>Social Behavior</a:t>
            </a:r>
          </a:p>
        </p:txBody>
      </p:sp>
      <p:sp>
        <p:nvSpPr>
          <p:cNvPr id="2" name="Text Placeholder 1">
            <a:extLst>
              <a:ext uri="{FF2B5EF4-FFF2-40B4-BE49-F238E27FC236}">
                <a16:creationId xmlns:a16="http://schemas.microsoft.com/office/drawing/2014/main" id="{5354FA9F-F4F6-8A40-90E7-92E958DEF3B8}"/>
              </a:ext>
            </a:extLst>
          </p:cNvPr>
          <p:cNvSpPr>
            <a:spLocks noGrp="1"/>
          </p:cNvSpPr>
          <p:nvPr>
            <p:ph type="body" idx="3"/>
          </p:nvPr>
        </p:nvSpPr>
        <p:spPr>
          <a:xfrm>
            <a:off x="2133898" y="5160200"/>
            <a:ext cx="11786120" cy="6996946"/>
          </a:xfrm>
        </p:spPr>
        <p:txBody>
          <a:bodyPr>
            <a:noAutofit/>
          </a:bodyPr>
          <a:lstStyle/>
          <a:p>
            <a:pPr marL="428626" indent="-428626" algn="l">
              <a:buClr>
                <a:srgbClr val="525357"/>
              </a:buClr>
              <a:buSzPts val="4000"/>
              <a:buFont typeface="Arial"/>
              <a:buChar char="•"/>
              <a:defRPr/>
            </a:pPr>
            <a:r>
              <a:rPr lang="en-US" dirty="0">
                <a:solidFill>
                  <a:srgbClr val="000000"/>
                </a:solidFill>
              </a:rPr>
              <a:t>Both descriptive and injunctive norms matter.</a:t>
            </a:r>
            <a:endParaRPr lang="en-US" sz="1600" dirty="0">
              <a:solidFill>
                <a:srgbClr val="000000"/>
              </a:solidFill>
            </a:endParaRPr>
          </a:p>
          <a:p>
            <a:pPr marL="428626" indent="-428626" algn="l">
              <a:spcBef>
                <a:spcPts val="1800"/>
              </a:spcBef>
              <a:buClr>
                <a:srgbClr val="525357"/>
              </a:buClr>
              <a:buSzPts val="4000"/>
              <a:buFont typeface="Arial"/>
              <a:buChar char="•"/>
              <a:defRPr/>
            </a:pPr>
            <a:r>
              <a:rPr lang="en-US" dirty="0">
                <a:solidFill>
                  <a:srgbClr val="000000"/>
                </a:solidFill>
              </a:rPr>
              <a:t>Descriptive norms (what people perceive as common) have a direct influence.</a:t>
            </a:r>
            <a:endParaRPr lang="en-US" sz="1600" dirty="0">
              <a:solidFill>
                <a:srgbClr val="000000"/>
              </a:solidFill>
            </a:endParaRPr>
          </a:p>
          <a:p>
            <a:pPr marL="428626" indent="-428626" algn="l">
              <a:spcBef>
                <a:spcPts val="1800"/>
              </a:spcBef>
              <a:buClr>
                <a:srgbClr val="525357"/>
              </a:buClr>
              <a:buSzPts val="4000"/>
              <a:buFont typeface="Arial"/>
              <a:buChar char="•"/>
              <a:defRPr/>
            </a:pPr>
            <a:r>
              <a:rPr lang="en-US" dirty="0">
                <a:solidFill>
                  <a:srgbClr val="000000"/>
                </a:solidFill>
              </a:rPr>
              <a:t>But injunctive norms (what people should be doing), group identity (belonging), and perceived benefits of conforming also influence behavior.</a:t>
            </a:r>
            <a:endParaRPr lang="en-US" sz="1600" dirty="0">
              <a:solidFill>
                <a:srgbClr val="000000"/>
              </a:solidFill>
            </a:endParaRPr>
          </a:p>
          <a:p>
            <a:pPr marL="428626" indent="-428626" algn="l">
              <a:spcBef>
                <a:spcPts val="1800"/>
              </a:spcBef>
              <a:buClr>
                <a:srgbClr val="525357"/>
              </a:buClr>
              <a:buSzPts val="4000"/>
              <a:buFont typeface="Arial"/>
              <a:buChar char="•"/>
              <a:defRPr/>
            </a:pPr>
            <a:r>
              <a:rPr lang="en-US" dirty="0">
                <a:solidFill>
                  <a:srgbClr val="000000"/>
                </a:solidFill>
              </a:rPr>
              <a:t>These factors should be part of norms-shifting interventions.</a:t>
            </a:r>
          </a:p>
        </p:txBody>
      </p:sp>
      <p:sp>
        <p:nvSpPr>
          <p:cNvPr id="8" name="Google Shape;1552;p70">
            <a:extLst>
              <a:ext uri="{FF2B5EF4-FFF2-40B4-BE49-F238E27FC236}">
                <a16:creationId xmlns:a16="http://schemas.microsoft.com/office/drawing/2014/main" id="{06E88CA1-F73B-F243-B122-F22523337CA8}"/>
              </a:ext>
            </a:extLst>
          </p:cNvPr>
          <p:cNvSpPr txBox="1">
            <a:spLocks noGrp="1"/>
          </p:cNvSpPr>
          <p:nvPr>
            <p:ph type="body" idx="1"/>
          </p:nvPr>
        </p:nvSpPr>
        <p:spPr>
          <a:prstGeom prst="rect">
            <a:avLst/>
          </a:prstGeom>
          <a:noFill/>
          <a:ln>
            <a:noFill/>
          </a:ln>
        </p:spPr>
        <p:txBody>
          <a:bodyPr spcFirstLastPara="1" wrap="square" lIns="91426" tIns="45700" rIns="91426" bIns="45700" anchor="ctr" anchorCtr="0">
            <a:noAutofit/>
          </a:bodyPr>
          <a:lstStyle/>
          <a:p>
            <a:pPr marL="0" indent="0" algn="l">
              <a:buClr>
                <a:srgbClr val="7A7C83"/>
              </a:buClr>
            </a:pPr>
            <a:r>
              <a:rPr lang="en-US" sz="3600" dirty="0">
                <a:solidFill>
                  <a:srgbClr val="000000"/>
                </a:solidFill>
              </a:rPr>
              <a:t>RESEARCH-DRIVEN THEORIES OF CHANGE</a:t>
            </a:r>
          </a:p>
        </p:txBody>
      </p:sp>
      <p:pic>
        <p:nvPicPr>
          <p:cNvPr id="1547" name="Google Shape;1547;p69"/>
          <p:cNvPicPr preferRelativeResize="0"/>
          <p:nvPr/>
        </p:nvPicPr>
        <p:blipFill>
          <a:blip r:embed="rId4"/>
          <a:srcRect/>
          <a:stretch/>
        </p:blipFill>
        <p:spPr>
          <a:xfrm>
            <a:off x="13920018" y="3779520"/>
            <a:ext cx="9665670" cy="8537191"/>
          </a:xfrm>
          <a:prstGeom prst="rect">
            <a:avLst/>
          </a:prstGeom>
          <a:noFill/>
          <a:ln>
            <a:noFill/>
          </a:ln>
        </p:spPr>
      </p:pic>
    </p:spTree>
    <p:custDataLst>
      <p:tags r:id="rId1"/>
    </p:custDataLst>
    <p:extLst>
      <p:ext uri="{BB962C8B-B14F-4D97-AF65-F5344CB8AC3E}">
        <p14:creationId xmlns:p14="http://schemas.microsoft.com/office/powerpoint/2010/main" val="3899172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1551"/>
        <p:cNvGrpSpPr/>
        <p:nvPr/>
      </p:nvGrpSpPr>
      <p:grpSpPr>
        <a:xfrm>
          <a:off x="0" y="0"/>
          <a:ext cx="0" cy="0"/>
          <a:chOff x="0" y="0"/>
          <a:chExt cx="0" cy="0"/>
        </a:xfrm>
      </p:grpSpPr>
      <p:sp>
        <p:nvSpPr>
          <p:cNvPr id="2" name="Text Placeholder 1">
            <a:extLst>
              <a:ext uri="{FF2B5EF4-FFF2-40B4-BE49-F238E27FC236}">
                <a16:creationId xmlns:a16="http://schemas.microsoft.com/office/drawing/2014/main" id="{A0A41F00-036D-A749-A08D-83626E1D43B0}"/>
              </a:ext>
            </a:extLst>
          </p:cNvPr>
          <p:cNvSpPr>
            <a:spLocks noGrp="1"/>
          </p:cNvSpPr>
          <p:nvPr>
            <p:ph type="body" idx="2"/>
          </p:nvPr>
        </p:nvSpPr>
        <p:spPr/>
        <p:txBody>
          <a:bodyPr>
            <a:noAutofit/>
          </a:bodyPr>
          <a:lstStyle/>
          <a:p>
            <a:r>
              <a:rPr lang="en-US" b="1" dirty="0">
                <a:solidFill>
                  <a:srgbClr val="000000"/>
                </a:solidFill>
              </a:rPr>
              <a:t>Integrated Behavior Model </a:t>
            </a:r>
          </a:p>
        </p:txBody>
      </p:sp>
      <p:sp>
        <p:nvSpPr>
          <p:cNvPr id="1552" name="Google Shape;1552;p70"/>
          <p:cNvSpPr txBox="1">
            <a:spLocks noGrp="1"/>
          </p:cNvSpPr>
          <p:nvPr>
            <p:ph type="body" idx="1"/>
          </p:nvPr>
        </p:nvSpPr>
        <p:spPr>
          <a:prstGeom prst="rect">
            <a:avLst/>
          </a:prstGeom>
          <a:noFill/>
          <a:ln>
            <a:noFill/>
          </a:ln>
        </p:spPr>
        <p:txBody>
          <a:bodyPr spcFirstLastPara="1" wrap="square" lIns="91426" tIns="45700" rIns="91426" bIns="45700" anchor="ctr" anchorCtr="0">
            <a:noAutofit/>
          </a:bodyPr>
          <a:lstStyle/>
          <a:p>
            <a:pPr marL="0" indent="0" algn="l">
              <a:buClr>
                <a:srgbClr val="7A7C83"/>
              </a:buClr>
            </a:pPr>
            <a:r>
              <a:rPr lang="en-US" sz="3600" dirty="0">
                <a:solidFill>
                  <a:srgbClr val="000000"/>
                </a:solidFill>
              </a:rPr>
              <a:t>RESEARCH-DRIVEN THEORIES OF CHANGE</a:t>
            </a:r>
          </a:p>
        </p:txBody>
      </p:sp>
      <p:pic>
        <p:nvPicPr>
          <p:cNvPr id="1555" name="Google Shape;1555;p70"/>
          <p:cNvPicPr preferRelativeResize="0"/>
          <p:nvPr/>
        </p:nvPicPr>
        <p:blipFill>
          <a:blip r:embed="rId4"/>
          <a:srcRect/>
          <a:stretch/>
        </p:blipFill>
        <p:spPr>
          <a:xfrm>
            <a:off x="2143791" y="4442251"/>
            <a:ext cx="18230640" cy="8876699"/>
          </a:xfrm>
          <a:prstGeom prst="rect">
            <a:avLst/>
          </a:prstGeom>
          <a:noFill/>
          <a:ln>
            <a:noFill/>
          </a:ln>
        </p:spPr>
      </p:pic>
    </p:spTree>
    <p:custDataLst>
      <p:tags r:id="rId1"/>
    </p:custDataLst>
    <p:extLst>
      <p:ext uri="{BB962C8B-B14F-4D97-AF65-F5344CB8AC3E}">
        <p14:creationId xmlns:p14="http://schemas.microsoft.com/office/powerpoint/2010/main" val="2224207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0">
  <p:cSld>
    <p:bg>
      <p:bgPr>
        <a:solidFill>
          <a:srgbClr val="009457"/>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solidFill>
                  <a:schemeClr val="bg1">
                    <a:lumMod val="20000"/>
                    <a:lumOff val="80000"/>
                  </a:schemeClr>
                </a:solidFill>
              </a:rPr>
              <a:t>Session I</a:t>
            </a:r>
          </a:p>
        </p:txBody>
      </p:sp>
      <p:sp>
        <p:nvSpPr>
          <p:cNvPr id="7" name="Text Placeholder 6">
            <a:extLst>
              <a:ext uri="{FF2B5EF4-FFF2-40B4-BE49-F238E27FC236}">
                <a16:creationId xmlns:a16="http://schemas.microsoft.com/office/drawing/2014/main" id="{57765D85-C859-B343-B104-61F72A8B1A0C}"/>
              </a:ext>
            </a:extLst>
          </p:cNvPr>
          <p:cNvSpPr>
            <a:spLocks noGrp="1"/>
          </p:cNvSpPr>
          <p:nvPr>
            <p:ph type="body" idx="1"/>
          </p:nvPr>
        </p:nvSpPr>
        <p:spPr/>
        <p:txBody>
          <a:bodyPr/>
          <a:lstStyle/>
          <a:p>
            <a:endParaRPr lang="en-US" dirty="0"/>
          </a:p>
        </p:txBody>
      </p:sp>
      <p:sp>
        <p:nvSpPr>
          <p:cNvPr id="8" name="Text Placeholder 7">
            <a:extLst>
              <a:ext uri="{FF2B5EF4-FFF2-40B4-BE49-F238E27FC236}">
                <a16:creationId xmlns:a16="http://schemas.microsoft.com/office/drawing/2014/main" id="{24AE1497-EA64-6B47-937D-EB3794EE29D4}"/>
              </a:ext>
            </a:extLst>
          </p:cNvPr>
          <p:cNvSpPr>
            <a:spLocks noGrp="1"/>
          </p:cNvSpPr>
          <p:nvPr>
            <p:ph type="body" idx="2"/>
          </p:nvPr>
        </p:nvSpPr>
        <p:spPr/>
        <p:txBody>
          <a:bodyPr/>
          <a:lstStyle/>
          <a:p>
            <a:endParaRPr lang="en-US" dirty="0"/>
          </a:p>
        </p:txBody>
      </p:sp>
    </p:spTree>
    <p:extLst>
      <p:ext uri="{BB962C8B-B14F-4D97-AF65-F5344CB8AC3E}">
        <p14:creationId xmlns:p14="http://schemas.microsoft.com/office/powerpoint/2010/main" val="3237257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1559"/>
        <p:cNvGrpSpPr/>
        <p:nvPr/>
      </p:nvGrpSpPr>
      <p:grpSpPr>
        <a:xfrm>
          <a:off x="0" y="0"/>
          <a:ext cx="0" cy="0"/>
          <a:chOff x="0" y="0"/>
          <a:chExt cx="0" cy="0"/>
        </a:xfrm>
      </p:grpSpPr>
      <p:sp>
        <p:nvSpPr>
          <p:cNvPr id="1561" name="Google Shape;1561;p71"/>
          <p:cNvSpPr txBox="1">
            <a:spLocks noGrp="1"/>
          </p:cNvSpPr>
          <p:nvPr>
            <p:ph type="body" idx="2"/>
          </p:nvPr>
        </p:nvSpPr>
        <p:spPr>
          <a:prstGeom prst="rect">
            <a:avLst/>
          </a:prstGeom>
          <a:noFill/>
          <a:ln>
            <a:noFill/>
          </a:ln>
        </p:spPr>
        <p:txBody>
          <a:bodyPr spcFirstLastPara="1" wrap="square" lIns="91426" tIns="45700" rIns="91426" bIns="45700" anchor="t" anchorCtr="0">
            <a:noAutofit/>
          </a:bodyPr>
          <a:lstStyle/>
          <a:p>
            <a:pPr>
              <a:buClr>
                <a:srgbClr val="7A7C83"/>
              </a:buClr>
              <a:buSzPts val="3600"/>
            </a:pPr>
            <a:r>
              <a:rPr lang="en-US" b="1" dirty="0">
                <a:solidFill>
                  <a:srgbClr val="000000"/>
                </a:solidFill>
              </a:rPr>
              <a:t>Ideational Model of Communication</a:t>
            </a:r>
          </a:p>
        </p:txBody>
      </p:sp>
      <p:sp>
        <p:nvSpPr>
          <p:cNvPr id="1560" name="Google Shape;1560;p71"/>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lgn="l">
              <a:buSzPts val="8000"/>
            </a:pPr>
            <a:r>
              <a:rPr lang="en-US" sz="3600" dirty="0">
                <a:solidFill>
                  <a:srgbClr val="000000"/>
                </a:solidFill>
              </a:rPr>
              <a:t>RESEARCH-DRIVEN THEORIES OF CHANGE</a:t>
            </a:r>
          </a:p>
        </p:txBody>
      </p:sp>
      <p:pic>
        <p:nvPicPr>
          <p:cNvPr id="1563" name="Google Shape;1563;p71"/>
          <p:cNvPicPr preferRelativeResize="0"/>
          <p:nvPr/>
        </p:nvPicPr>
        <p:blipFill>
          <a:blip r:embed="rId4"/>
          <a:srcRect/>
          <a:stretch/>
        </p:blipFill>
        <p:spPr>
          <a:xfrm>
            <a:off x="2143791" y="4458721"/>
            <a:ext cx="18524833" cy="8459043"/>
          </a:xfrm>
          <a:prstGeom prst="rect">
            <a:avLst/>
          </a:prstGeom>
          <a:noFill/>
          <a:ln>
            <a:noFill/>
          </a:ln>
        </p:spPr>
      </p:pic>
    </p:spTree>
    <p:custDataLst>
      <p:tags r:id="rId1"/>
    </p:custDataLst>
    <p:extLst>
      <p:ext uri="{BB962C8B-B14F-4D97-AF65-F5344CB8AC3E}">
        <p14:creationId xmlns:p14="http://schemas.microsoft.com/office/powerpoint/2010/main" val="3039753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1559"/>
        <p:cNvGrpSpPr/>
        <p:nvPr/>
      </p:nvGrpSpPr>
      <p:grpSpPr>
        <a:xfrm>
          <a:off x="0" y="0"/>
          <a:ext cx="0" cy="0"/>
          <a:chOff x="0" y="0"/>
          <a:chExt cx="0" cy="0"/>
        </a:xfrm>
      </p:grpSpPr>
      <p:sp>
        <p:nvSpPr>
          <p:cNvPr id="1561" name="Google Shape;1561;p71"/>
          <p:cNvSpPr txBox="1">
            <a:spLocks noGrp="1"/>
          </p:cNvSpPr>
          <p:nvPr>
            <p:ph type="body" idx="2"/>
          </p:nvPr>
        </p:nvSpPr>
        <p:spPr>
          <a:prstGeom prst="rect">
            <a:avLst/>
          </a:prstGeom>
          <a:noFill/>
          <a:ln>
            <a:noFill/>
          </a:ln>
        </p:spPr>
        <p:txBody>
          <a:bodyPr spcFirstLastPara="1" wrap="square" lIns="91426" tIns="45700" rIns="91426" bIns="45700" anchor="t" anchorCtr="0">
            <a:noAutofit/>
          </a:bodyPr>
          <a:lstStyle/>
          <a:p>
            <a:pPr marL="0" indent="0" algn="l">
              <a:buClr>
                <a:srgbClr val="7A7C83"/>
              </a:buClr>
              <a:buSzPts val="3600"/>
            </a:pPr>
            <a:r>
              <a:rPr lang="en-US" b="1" dirty="0">
                <a:solidFill>
                  <a:srgbClr val="000000"/>
                </a:solidFill>
              </a:rPr>
              <a:t>Diffusion of Innovation Theory</a:t>
            </a:r>
          </a:p>
        </p:txBody>
      </p:sp>
      <p:sp>
        <p:nvSpPr>
          <p:cNvPr id="1560" name="Google Shape;1560;p71"/>
          <p:cNvSpPr txBox="1">
            <a:spLocks noGrp="1"/>
          </p:cNvSpPr>
          <p:nvPr>
            <p:ph type="body" idx="1"/>
          </p:nvPr>
        </p:nvSpPr>
        <p:spPr>
          <a:prstGeom prst="rect">
            <a:avLst/>
          </a:prstGeom>
          <a:noFill/>
          <a:ln>
            <a:noFill/>
          </a:ln>
        </p:spPr>
        <p:txBody>
          <a:bodyPr spcFirstLastPara="1" wrap="square" lIns="91426" tIns="45700" rIns="91426" bIns="45700" anchor="t" anchorCtr="0">
            <a:noAutofit/>
          </a:bodyPr>
          <a:lstStyle/>
          <a:p>
            <a:pPr marL="0" indent="0" algn="l">
              <a:buSzPts val="8000"/>
            </a:pPr>
            <a:r>
              <a:rPr lang="en-US" sz="3600" dirty="0">
                <a:solidFill>
                  <a:srgbClr val="000000"/>
                </a:solidFill>
              </a:rPr>
              <a:t>RESEARCH-DRIVEN THEORIES OF CHANGE</a:t>
            </a:r>
          </a:p>
        </p:txBody>
      </p:sp>
      <p:pic>
        <p:nvPicPr>
          <p:cNvPr id="1563" name="Google Shape;1563;p71"/>
          <p:cNvPicPr preferRelativeResize="0"/>
          <p:nvPr/>
        </p:nvPicPr>
        <p:blipFill>
          <a:blip r:embed="rId4"/>
          <a:srcRect/>
          <a:stretch/>
        </p:blipFill>
        <p:spPr>
          <a:xfrm>
            <a:off x="3239361" y="4877922"/>
            <a:ext cx="17905277" cy="8221812"/>
          </a:xfrm>
          <a:prstGeom prst="rect">
            <a:avLst/>
          </a:prstGeom>
          <a:noFill/>
          <a:ln>
            <a:noFill/>
          </a:ln>
        </p:spPr>
      </p:pic>
    </p:spTree>
    <p:custDataLst>
      <p:tags r:id="rId1"/>
    </p:custDataLst>
    <p:extLst>
      <p:ext uri="{BB962C8B-B14F-4D97-AF65-F5344CB8AC3E}">
        <p14:creationId xmlns:p14="http://schemas.microsoft.com/office/powerpoint/2010/main" val="2612000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88"/>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6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9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8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7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5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PASSAGES TEMPLATE">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MODULE 1">
  <a:themeElements>
    <a:clrScheme name="Passages Color Scheme">
      <a:dk1>
        <a:srgbClr val="D9D9D9"/>
      </a:dk1>
      <a:lt1>
        <a:srgbClr val="A6A7AC"/>
      </a:lt1>
      <a:dk2>
        <a:srgbClr val="53585F"/>
      </a:dk2>
      <a:lt2>
        <a:srgbClr val="DCDEE0"/>
      </a:lt2>
      <a:accent1>
        <a:srgbClr val="1E9457"/>
      </a:accent1>
      <a:accent2>
        <a:srgbClr val="2BB673"/>
      </a:accent2>
      <a:accent3>
        <a:srgbClr val="2BB4B6"/>
      </a:accent3>
      <a:accent4>
        <a:srgbClr val="2B6FB6"/>
      </a:accent4>
      <a:accent5>
        <a:srgbClr val="B62BB4"/>
      </a:accent5>
      <a:accent6>
        <a:srgbClr val="B4B62B"/>
      </a:accent6>
      <a:hlink>
        <a:srgbClr val="EDEDEE"/>
      </a:hlink>
      <a:folHlink>
        <a:srgbClr val="51525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0">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59CAE67A-83B5-C446-8174-98EAD698ACA5}">
  <we:reference id="wa104381063" version="1.0.0.1" store="en-US" storeType="OMEX"/>
  <we:alternateReferences>
    <we:reference id="wa104381063" version="1.0.0.1" store="WA104381063"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
  <TotalTime>47051</TotalTime>
  <Words>13954</Words>
  <Application>Microsoft Office PowerPoint</Application>
  <PresentationFormat>Custom</PresentationFormat>
  <Paragraphs>1267</Paragraphs>
  <Slides>91</Slides>
  <Notes>91</Notes>
  <HiddenSlides>3</HiddenSlides>
  <MMClips>0</MMClips>
  <ScaleCrop>false</ScaleCrop>
  <HeadingPairs>
    <vt:vector size="6" baseType="variant">
      <vt:variant>
        <vt:lpstr>Fonts Used</vt:lpstr>
      </vt:variant>
      <vt:variant>
        <vt:i4>19</vt:i4>
      </vt:variant>
      <vt:variant>
        <vt:lpstr>Theme</vt:lpstr>
      </vt:variant>
      <vt:variant>
        <vt:i4>11</vt:i4>
      </vt:variant>
      <vt:variant>
        <vt:lpstr>Slide Titles</vt:lpstr>
      </vt:variant>
      <vt:variant>
        <vt:i4>91</vt:i4>
      </vt:variant>
    </vt:vector>
  </HeadingPairs>
  <TitlesOfParts>
    <vt:vector size="121" baseType="lpstr">
      <vt:lpstr>Arial</vt:lpstr>
      <vt:lpstr>Calibri</vt:lpstr>
      <vt:lpstr>Courier New</vt:lpstr>
      <vt:lpstr>Georgia</vt:lpstr>
      <vt:lpstr>Gill Sans</vt:lpstr>
      <vt:lpstr>Gill Sans Light</vt:lpstr>
      <vt:lpstr>Gill Sans MT</vt:lpstr>
      <vt:lpstr>Gill Sans SemiBold</vt:lpstr>
      <vt:lpstr>Helvetica Light</vt:lpstr>
      <vt:lpstr>Helvetica Neue</vt:lpstr>
      <vt:lpstr>Helvetica Neue Light</vt:lpstr>
      <vt:lpstr>Montserrat</vt:lpstr>
      <vt:lpstr>Montserrat SemiBold</vt:lpstr>
      <vt:lpstr>Montserrat-SemiBold</vt:lpstr>
      <vt:lpstr>Noto Sans Symbols</vt:lpstr>
      <vt:lpstr>PT Sans</vt:lpstr>
      <vt:lpstr>Roboto</vt:lpstr>
      <vt:lpstr>Times New Roman</vt:lpstr>
      <vt:lpstr>Wingdings</vt:lpstr>
      <vt:lpstr>PASSAGES TEMPLATE</vt:lpstr>
      <vt:lpstr>9_PASSAGES TEMPLATE</vt:lpstr>
      <vt:lpstr>8_PASSAGES TEMPLATE</vt:lpstr>
      <vt:lpstr>7_PASSAGES TEMPLATE</vt:lpstr>
      <vt:lpstr>5_PASSAGES TEMPLATE</vt:lpstr>
      <vt:lpstr>4_PASSAGES TEMPLATE</vt:lpstr>
      <vt:lpstr>2_PASSAGES TEMPLATE</vt:lpstr>
      <vt:lpstr>1_PASSAGES TEMPLATE</vt:lpstr>
      <vt:lpstr>MODULE 1</vt:lpstr>
      <vt:lpstr>6_PASSAGES TEMPLATE</vt:lpstr>
      <vt:lpstr>3_PASSAGES TEMPLATE</vt:lpstr>
      <vt:lpstr>Shifting Social Norms as Part of Social and Behavior Change </vt:lpstr>
      <vt:lpstr>Overall Course Objectives</vt:lpstr>
      <vt:lpstr>PowerPoint Presentation</vt:lpstr>
      <vt:lpstr> Welcome &amp; Introductions</vt:lpstr>
      <vt:lpstr>PowerPoint Presentation</vt:lpstr>
      <vt:lpstr>A Moving Survey </vt:lpstr>
      <vt:lpstr>One thing you want to know…</vt:lpstr>
      <vt:lpstr>Why Social Norms Matter </vt:lpstr>
      <vt:lpstr>Session I</vt:lpstr>
      <vt:lpstr>Contents</vt:lpstr>
      <vt:lpstr>Learning Objectives</vt:lpstr>
      <vt:lpstr>Reflecting on Social Norms</vt:lpstr>
      <vt:lpstr>Social Norms and Their Relation to Behavior</vt:lpstr>
      <vt:lpstr>Social Norms</vt:lpstr>
      <vt:lpstr>PowerPoint Presentation</vt:lpstr>
      <vt:lpstr>PowerPoint Presentation</vt:lpstr>
      <vt:lpstr>PowerPoint Presentation</vt:lpstr>
      <vt:lpstr>PowerPoint Presentation</vt:lpstr>
      <vt:lpstr>PowerPoint Presentation</vt:lpstr>
      <vt:lpstr>What Is the Difference Between a Norm and an Attitude or Belief?</vt:lpstr>
      <vt:lpstr>PowerPoint Presentation</vt:lpstr>
      <vt:lpstr>What Is the Difference Between a Norm and an Attitude or Belief?</vt:lpstr>
      <vt:lpstr>Are These Norms or Attitudes/Beliefs?</vt:lpstr>
      <vt:lpstr>Swap the Statements</vt:lpstr>
      <vt:lpstr>Types of Social Norms</vt:lpstr>
      <vt:lpstr>Social Norms Influence Behavior if a Person Says They Do or Do Not Do Something for the Following Reasons:</vt:lpstr>
      <vt:lpstr>Descriptive or Injunctive Norm?</vt:lpstr>
      <vt:lpstr>Descriptive or Injunctive Norm?</vt:lpstr>
      <vt:lpstr>Reference Groups</vt:lpstr>
      <vt:lpstr>PowerPoint Presentation</vt:lpstr>
      <vt:lpstr>PowerPoint Presentation</vt:lpstr>
      <vt:lpstr>Consider Norms as Well as Beliefs and Attitudes, as All Impact Behavior  </vt:lpstr>
      <vt:lpstr>Distinguishing Attitudes, Behaviors, and Norms</vt:lpstr>
      <vt:lpstr>Putting It Into Practice</vt:lpstr>
      <vt:lpstr>Why Do People Comply With Norms, Even if They Disagree?</vt:lpstr>
      <vt:lpstr>PowerPoint Presentation</vt:lpstr>
      <vt:lpstr>PowerPoint Presentation</vt:lpstr>
      <vt:lpstr>Why Norms Matter in Social and Behavior Change Efforts</vt:lpstr>
      <vt:lpstr>PowerPoint Presentation</vt:lpstr>
      <vt:lpstr>Social Norms Permeate All Levels of Society and Societal Structures</vt:lpstr>
      <vt:lpstr>The Flower </vt:lpstr>
      <vt:lpstr>How Social Norms-Shifting Approaches Fit Into And Bring Additional Value to SBC</vt:lpstr>
      <vt:lpstr>An Increased Focus on Social Norms Can Help Improve Development Impact by…</vt:lpstr>
      <vt:lpstr>PowerPoint Presentation</vt:lpstr>
      <vt:lpstr>TJ Overview</vt:lpstr>
      <vt:lpstr>TJ Approaches </vt:lpstr>
      <vt:lpstr>TJ Community Social Realities  </vt:lpstr>
      <vt:lpstr>TJ Norms-Shifting</vt:lpstr>
      <vt:lpstr>TJ Connections Between Sectors</vt:lpstr>
      <vt:lpstr>PowerPoint Presentation</vt:lpstr>
      <vt:lpstr>Saleema Overview</vt:lpstr>
      <vt:lpstr>Saleema Approaches</vt:lpstr>
      <vt:lpstr>Saleema Community Social Realities   </vt:lpstr>
      <vt:lpstr>Saleema Norms-Shifting</vt:lpstr>
      <vt:lpstr>Session II</vt:lpstr>
      <vt:lpstr>PowerPoint Presentation</vt:lpstr>
      <vt:lpstr>PowerPoint Presentation</vt:lpstr>
      <vt:lpstr>PowerPoint Presentation</vt:lpstr>
      <vt:lpstr>PowerPoint Presentation</vt:lpstr>
      <vt:lpstr>Types of Social Norms</vt:lpstr>
      <vt:lpstr>Social Norms Influence Behavior if a Person Says They Do or Do Not Do Something for the Following Reasons:</vt:lpstr>
      <vt:lpstr>Features of Social Norms </vt:lpstr>
      <vt:lpstr>Eight Features </vt:lpstr>
      <vt:lpstr>Eight Features </vt:lpstr>
      <vt:lpstr>Eight Features</vt:lpstr>
      <vt:lpstr>Theories of How Norms Influence Behaviors</vt:lpstr>
      <vt:lpstr>PowerPoint Presentation</vt:lpstr>
      <vt:lpstr>PowerPoint Presentation</vt:lpstr>
      <vt:lpstr>PowerPoint Presentation</vt:lpstr>
      <vt:lpstr>PowerPoint Presentation</vt:lpstr>
      <vt:lpstr>Developing and Using Program Theories of Change </vt:lpstr>
      <vt:lpstr> </vt:lpstr>
      <vt:lpstr>PowerPoint Presentation</vt:lpstr>
      <vt:lpstr>PowerPoint Presentation</vt:lpstr>
      <vt:lpstr>PowerPoint Presentation</vt:lpstr>
      <vt:lpstr>PowerPoint Presentation</vt:lpstr>
      <vt:lpstr>PowerPoint Presentation</vt:lpstr>
      <vt:lpstr>Key Takeaways</vt:lpstr>
      <vt:lpstr>Key Takeaways</vt:lpstr>
      <vt:lpstr>Key Takeaways</vt:lpstr>
      <vt:lpstr>PowerPoint Presentation</vt:lpstr>
      <vt:lpstr>PowerPoint Presentation</vt:lpstr>
      <vt:lpstr>Conclusion</vt:lpstr>
      <vt:lpstr>Introductions</vt:lpstr>
      <vt:lpstr>Introductions</vt:lpstr>
      <vt:lpstr>Introductions</vt:lpstr>
      <vt:lpstr>Let’s Try It!</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Why Social Norms Matter</dc:title>
  <dc:creator>Susan Igra</dc:creator>
  <cp:lastModifiedBy>Jamie Greenberg</cp:lastModifiedBy>
  <cp:revision>884</cp:revision>
  <dcterms:created xsi:type="dcterms:W3CDTF">2020-05-19T01:16:32Z</dcterms:created>
  <dcterms:modified xsi:type="dcterms:W3CDTF">2022-02-02T20:54:58Z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175DFEA0-72AF-44E5-AA9F-6A82080C71FA</vt:lpwstr>
  </property>
  <property fmtid="{D5CDD505-2E9C-101B-9397-08002B2CF9AE}" pid="3" name="ArticulatePath">
    <vt:lpwstr>JC-Social Norms Training Section 1_Social norms and why they matter_30May2020formatted June8</vt:lpwstr>
  </property>
</Properties>
</file>