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tags/tag34.xml" ContentType="application/vnd.openxmlformats-officedocument.presentationml.tags+xml"/>
  <Override PartName="/ppt/notesSlides/notesSlide37.xml" ContentType="application/vnd.openxmlformats-officedocument.presentationml.notesSlide+xml"/>
  <Override PartName="/ppt/tags/tag35.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6.xml" ContentType="application/vnd.openxmlformats-officedocument.presentationml.tags+xml"/>
  <Override PartName="/ppt/notesSlides/notesSlide40.xml" ContentType="application/vnd.openxmlformats-officedocument.presentationml.notesSlide+xml"/>
  <Override PartName="/ppt/tags/tag37.xml" ContentType="application/vnd.openxmlformats-officedocument.presentationml.tags+xml"/>
  <Override PartName="/ppt/notesSlides/notesSlide41.xml" ContentType="application/vnd.openxmlformats-officedocument.presentationml.notesSlide+xml"/>
  <Override PartName="/ppt/tags/tag38.xml" ContentType="application/vnd.openxmlformats-officedocument.presentationml.tags+xml"/>
  <Override PartName="/ppt/notesSlides/notesSlide42.xml" ContentType="application/vnd.openxmlformats-officedocument.presentationml.notesSlide+xml"/>
  <Override PartName="/ppt/tags/tag39.xml" ContentType="application/vnd.openxmlformats-officedocument.presentationml.tags+xml"/>
  <Override PartName="/ppt/notesSlides/notesSlide43.xml" ContentType="application/vnd.openxmlformats-officedocument.presentationml.notesSlide+xml"/>
  <Override PartName="/ppt/tags/tag40.xml" ContentType="application/vnd.openxmlformats-officedocument.presentationml.tags+xml"/>
  <Override PartName="/ppt/notesSlides/notesSlide44.xml" ContentType="application/vnd.openxmlformats-officedocument.presentationml.notesSlide+xml"/>
  <Override PartName="/ppt/tags/tag41.xml" ContentType="application/vnd.openxmlformats-officedocument.presentationml.tags+xml"/>
  <Override PartName="/ppt/notesSlides/notesSlide45.xml" ContentType="application/vnd.openxmlformats-officedocument.presentationml.notesSlide+xml"/>
  <Override PartName="/ppt/tags/tag42.xml" ContentType="application/vnd.openxmlformats-officedocument.presentationml.tags+xml"/>
  <Override PartName="/ppt/notesSlides/notesSlide46.xml" ContentType="application/vnd.openxmlformats-officedocument.presentationml.notesSlide+xml"/>
  <Override PartName="/ppt/tags/tag43.xml" ContentType="application/vnd.openxmlformats-officedocument.presentationml.tags+xml"/>
  <Override PartName="/ppt/notesSlides/notesSlide47.xml" ContentType="application/vnd.openxmlformats-officedocument.presentationml.notesSlide+xml"/>
  <Override PartName="/ppt/tags/tag44.xml" ContentType="application/vnd.openxmlformats-officedocument.presentationml.tags+xml"/>
  <Override PartName="/ppt/notesSlides/notesSlide48.xml" ContentType="application/vnd.openxmlformats-officedocument.presentationml.notesSlide+xml"/>
  <Override PartName="/ppt/tags/tag45.xml" ContentType="application/vnd.openxmlformats-officedocument.presentationml.tags+xml"/>
  <Override PartName="/ppt/notesSlides/notesSlide49.xml" ContentType="application/vnd.openxmlformats-officedocument.presentationml.notesSlide+xml"/>
  <Override PartName="/ppt/tags/tag46.xml" ContentType="application/vnd.openxmlformats-officedocument.presentationml.tags+xml"/>
  <Override PartName="/ppt/notesSlides/notesSlide50.xml" ContentType="application/vnd.openxmlformats-officedocument.presentationml.notesSlide+xml"/>
  <Override PartName="/ppt/tags/tag47.xml" ContentType="application/vnd.openxmlformats-officedocument.presentationml.tags+xml"/>
  <Override PartName="/ppt/notesSlides/notesSlide51.xml" ContentType="application/vnd.openxmlformats-officedocument.presentationml.notesSlide+xml"/>
  <Override PartName="/ppt/tags/tag48.xml" ContentType="application/vnd.openxmlformats-officedocument.presentationml.tags+xml"/>
  <Override PartName="/ppt/notesSlides/notesSlide52.xml" ContentType="application/vnd.openxmlformats-officedocument.presentationml.notesSlide+xml"/>
  <Override PartName="/ppt/tags/tag49.xml" ContentType="application/vnd.openxmlformats-officedocument.presentationml.tags+xml"/>
  <Override PartName="/ppt/notesSlides/notesSlide53.xml" ContentType="application/vnd.openxmlformats-officedocument.presentationml.notesSlide+xml"/>
  <Override PartName="/ppt/tags/tag50.xml" ContentType="application/vnd.openxmlformats-officedocument.presentationml.tags+xml"/>
  <Override PartName="/ppt/notesSlides/notesSlide54.xml" ContentType="application/vnd.openxmlformats-officedocument.presentationml.notesSlide+xml"/>
  <Override PartName="/ppt/tags/tag51.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52.xml" ContentType="application/vnd.openxmlformats-officedocument.presentationml.tags+xml"/>
  <Override PartName="/ppt/notesSlides/notesSlide57.xml" ContentType="application/vnd.openxmlformats-officedocument.presentationml.notesSlide+xml"/>
  <Override PartName="/ppt/tags/tag53.xml" ContentType="application/vnd.openxmlformats-officedocument.presentationml.tags+xml"/>
  <Override PartName="/ppt/notesSlides/notesSlide58.xml" ContentType="application/vnd.openxmlformats-officedocument.presentationml.notesSlide+xml"/>
  <Override PartName="/ppt/tags/tag54.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55.xml" ContentType="application/vnd.openxmlformats-officedocument.presentationml.tags+xml"/>
  <Override PartName="/ppt/notesSlides/notesSlide62.xml" ContentType="application/vnd.openxmlformats-officedocument.presentationml.notesSlide+xml"/>
  <Override PartName="/ppt/tags/tag56.xml" ContentType="application/vnd.openxmlformats-officedocument.presentationml.tags+xml"/>
  <Override PartName="/ppt/notesSlides/notesSlide63.xml" ContentType="application/vnd.openxmlformats-officedocument.presentationml.notesSlide+xml"/>
  <Override PartName="/ppt/tags/tag57.xml" ContentType="application/vnd.openxmlformats-officedocument.presentationml.tags+xml"/>
  <Override PartName="/ppt/notesSlides/notesSlide64.xml" ContentType="application/vnd.openxmlformats-officedocument.presentationml.notesSlide+xml"/>
  <Override PartName="/ppt/tags/tag58.xml" ContentType="application/vnd.openxmlformats-officedocument.presentationml.tags+xml"/>
  <Override PartName="/ppt/notesSlides/notesSlide65.xml" ContentType="application/vnd.openxmlformats-officedocument.presentationml.notesSlide+xml"/>
  <Override PartName="/ppt/tags/tag59.xml" ContentType="application/vnd.openxmlformats-officedocument.presentationml.tags+xml"/>
  <Override PartName="/ppt/notesSlides/notesSlide66.xml" ContentType="application/vnd.openxmlformats-officedocument.presentationml.notesSlide+xml"/>
  <Override PartName="/ppt/tags/tag60.xml" ContentType="application/vnd.openxmlformats-officedocument.presentationml.tags+xml"/>
  <Override PartName="/ppt/notesSlides/notesSlide67.xml" ContentType="application/vnd.openxmlformats-officedocument.presentationml.notesSlide+xml"/>
  <Override PartName="/ppt/tags/tag61.xml" ContentType="application/vnd.openxmlformats-officedocument.presentationml.tags+xml"/>
  <Override PartName="/ppt/notesSlides/notesSlide68.xml" ContentType="application/vnd.openxmlformats-officedocument.presentationml.notesSlide+xml"/>
  <Override PartName="/ppt/tags/tag62.xml" ContentType="application/vnd.openxmlformats-officedocument.presentationml.tags+xml"/>
  <Override PartName="/ppt/notesSlides/notesSlide69.xml" ContentType="application/vnd.openxmlformats-officedocument.presentationml.notesSlide+xml"/>
  <Override PartName="/ppt/tags/tag63.xml" ContentType="application/vnd.openxmlformats-officedocument.presentationml.tags+xml"/>
  <Override PartName="/ppt/notesSlides/notesSlide70.xml" ContentType="application/vnd.openxmlformats-officedocument.presentationml.notesSlide+xml"/>
  <Override PartName="/ppt/tags/tag64.xml" ContentType="application/vnd.openxmlformats-officedocument.presentationml.tags+xml"/>
  <Override PartName="/ppt/notesSlides/notesSlide71.xml" ContentType="application/vnd.openxmlformats-officedocument.presentationml.notesSlide+xml"/>
  <Override PartName="/ppt/tags/tag65.xml" ContentType="application/vnd.openxmlformats-officedocument.presentationml.tags+xml"/>
  <Override PartName="/ppt/notesSlides/notesSlide72.xml" ContentType="application/vnd.openxmlformats-officedocument.presentationml.notesSlide+xml"/>
  <Override PartName="/ppt/tags/tag66.xml" ContentType="application/vnd.openxmlformats-officedocument.presentationml.tags+xml"/>
  <Override PartName="/ppt/notesSlides/notesSlide73.xml" ContentType="application/vnd.openxmlformats-officedocument.presentationml.notesSlide+xml"/>
  <Override PartName="/ppt/tags/tag67.xml" ContentType="application/vnd.openxmlformats-officedocument.presentationml.tags+xml"/>
  <Override PartName="/ppt/notesSlides/notesSlide74.xml" ContentType="application/vnd.openxmlformats-officedocument.presentationml.notesSlide+xml"/>
  <Override PartName="/ppt/tags/tag68.xml" ContentType="application/vnd.openxmlformats-officedocument.presentationml.tags+xml"/>
  <Override PartName="/ppt/notesSlides/notesSlide75.xml" ContentType="application/vnd.openxmlformats-officedocument.presentationml.notesSlide+xml"/>
  <Override PartName="/ppt/tags/tag69.xml" ContentType="application/vnd.openxmlformats-officedocument.presentationml.tags+xml"/>
  <Override PartName="/ppt/notesSlides/notesSlide76.xml" ContentType="application/vnd.openxmlformats-officedocument.presentationml.notesSlide+xml"/>
  <Override PartName="/ppt/tags/tag70.xml" ContentType="application/vnd.openxmlformats-officedocument.presentationml.tags+xml"/>
  <Override PartName="/ppt/notesSlides/notesSlide77.xml" ContentType="application/vnd.openxmlformats-officedocument.presentationml.notesSlide+xml"/>
  <Override PartName="/ppt/tags/tag71.xml" ContentType="application/vnd.openxmlformats-officedocument.presentationml.tags+xml"/>
  <Override PartName="/ppt/notesSlides/notesSlide78.xml" ContentType="application/vnd.openxmlformats-officedocument.presentationml.notesSlide+xml"/>
  <Override PartName="/ppt/tags/tag72.xml" ContentType="application/vnd.openxmlformats-officedocument.presentationml.tags+xml"/>
  <Override PartName="/ppt/notesSlides/notesSlide79.xml" ContentType="application/vnd.openxmlformats-officedocument.presentationml.notesSlide+xml"/>
  <Override PartName="/ppt/tags/tag73.xml" ContentType="application/vnd.openxmlformats-officedocument.presentationml.tags+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4142" r:id="rId2"/>
  </p:sldMasterIdLst>
  <p:notesMasterIdLst>
    <p:notesMasterId r:id="rId83"/>
  </p:notesMasterIdLst>
  <p:sldIdLst>
    <p:sldId id="338" r:id="rId3"/>
    <p:sldId id="339" r:id="rId4"/>
    <p:sldId id="337" r:id="rId5"/>
    <p:sldId id="348" r:id="rId6"/>
    <p:sldId id="256" r:id="rId7"/>
    <p:sldId id="402" r:id="rId8"/>
    <p:sldId id="257" r:id="rId9"/>
    <p:sldId id="258" r:id="rId10"/>
    <p:sldId id="358" r:id="rId11"/>
    <p:sldId id="260" r:id="rId12"/>
    <p:sldId id="372" r:id="rId13"/>
    <p:sldId id="262" r:id="rId14"/>
    <p:sldId id="384" r:id="rId15"/>
    <p:sldId id="385" r:id="rId16"/>
    <p:sldId id="386" r:id="rId17"/>
    <p:sldId id="263" r:id="rId18"/>
    <p:sldId id="359" r:id="rId19"/>
    <p:sldId id="374" r:id="rId20"/>
    <p:sldId id="266" r:id="rId21"/>
    <p:sldId id="360" r:id="rId22"/>
    <p:sldId id="269" r:id="rId23"/>
    <p:sldId id="270" r:id="rId24"/>
    <p:sldId id="361" r:id="rId25"/>
    <p:sldId id="362" r:id="rId26"/>
    <p:sldId id="363" r:id="rId27"/>
    <p:sldId id="275" r:id="rId28"/>
    <p:sldId id="276" r:id="rId29"/>
    <p:sldId id="364" r:id="rId30"/>
    <p:sldId id="383" r:id="rId31"/>
    <p:sldId id="387" r:id="rId32"/>
    <p:sldId id="401" r:id="rId33"/>
    <p:sldId id="414" r:id="rId34"/>
    <p:sldId id="281" r:id="rId35"/>
    <p:sldId id="282" r:id="rId36"/>
    <p:sldId id="283" r:id="rId37"/>
    <p:sldId id="284" r:id="rId38"/>
    <p:sldId id="285" r:id="rId39"/>
    <p:sldId id="286" r:id="rId40"/>
    <p:sldId id="390" r:id="rId41"/>
    <p:sldId id="368" r:id="rId42"/>
    <p:sldId id="370" r:id="rId43"/>
    <p:sldId id="391" r:id="rId44"/>
    <p:sldId id="394" r:id="rId45"/>
    <p:sldId id="292" r:id="rId46"/>
    <p:sldId id="395" r:id="rId47"/>
    <p:sldId id="293" r:id="rId48"/>
    <p:sldId id="294" r:id="rId49"/>
    <p:sldId id="295" r:id="rId50"/>
    <p:sldId id="296" r:id="rId51"/>
    <p:sldId id="297" r:id="rId52"/>
    <p:sldId id="396" r:id="rId53"/>
    <p:sldId id="298" r:id="rId54"/>
    <p:sldId id="299" r:id="rId55"/>
    <p:sldId id="379" r:id="rId56"/>
    <p:sldId id="301" r:id="rId57"/>
    <p:sldId id="371" r:id="rId58"/>
    <p:sldId id="303" r:id="rId59"/>
    <p:sldId id="342" r:id="rId60"/>
    <p:sldId id="306" r:id="rId61"/>
    <p:sldId id="397" r:id="rId62"/>
    <p:sldId id="416" r:id="rId63"/>
    <p:sldId id="308" r:id="rId64"/>
    <p:sldId id="336" r:id="rId65"/>
    <p:sldId id="312" r:id="rId66"/>
    <p:sldId id="310" r:id="rId67"/>
    <p:sldId id="311" r:id="rId68"/>
    <p:sldId id="313" r:id="rId69"/>
    <p:sldId id="406" r:id="rId70"/>
    <p:sldId id="314" r:id="rId71"/>
    <p:sldId id="380" r:id="rId72"/>
    <p:sldId id="417" r:id="rId73"/>
    <p:sldId id="418" r:id="rId74"/>
    <p:sldId id="407" r:id="rId75"/>
    <p:sldId id="400" r:id="rId76"/>
    <p:sldId id="398" r:id="rId77"/>
    <p:sldId id="322" r:id="rId78"/>
    <p:sldId id="343" r:id="rId79"/>
    <p:sldId id="344" r:id="rId80"/>
    <p:sldId id="345" r:id="rId81"/>
    <p:sldId id="382" r:id="rId82"/>
  </p:sldIdLst>
  <p:sldSz cx="24384000" cy="13716000"/>
  <p:notesSz cx="6858000" cy="9144000"/>
  <p:custDataLst>
    <p:tags r:id="rId8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Overall Course Introduction" id="{385AB01E-36F2-E14D-9787-BA84C3098986}">
          <p14:sldIdLst>
            <p14:sldId id="338"/>
            <p14:sldId id="339"/>
            <p14:sldId id="337"/>
            <p14:sldId id="348"/>
          </p14:sldIdLst>
        </p14:section>
        <p14:section name="Module 1 Intro" id="{1DA1D0B7-F969-2241-A686-3317857D5C6C}">
          <p14:sldIdLst>
            <p14:sldId id="256"/>
            <p14:sldId id="402"/>
            <p14:sldId id="257"/>
            <p14:sldId id="258"/>
            <p14:sldId id="358"/>
          </p14:sldIdLst>
        </p14:section>
        <p14:section name="Section 1: Why Social Norms Matter" id="{D8D05151-EE3A-EF41-93A3-AA8FBFB480FC}">
          <p14:sldIdLst>
            <p14:sldId id="260"/>
            <p14:sldId id="372"/>
            <p14:sldId id="262"/>
            <p14:sldId id="384"/>
            <p14:sldId id="385"/>
            <p14:sldId id="386"/>
            <p14:sldId id="263"/>
            <p14:sldId id="359"/>
            <p14:sldId id="374"/>
            <p14:sldId id="266"/>
            <p14:sldId id="360"/>
            <p14:sldId id="269"/>
            <p14:sldId id="270"/>
            <p14:sldId id="361"/>
            <p14:sldId id="362"/>
            <p14:sldId id="363"/>
            <p14:sldId id="275"/>
            <p14:sldId id="276"/>
            <p14:sldId id="364"/>
            <p14:sldId id="383"/>
            <p14:sldId id="387"/>
            <p14:sldId id="401"/>
            <p14:sldId id="414"/>
            <p14:sldId id="281"/>
            <p14:sldId id="282"/>
          </p14:sldIdLst>
        </p14:section>
        <p14:section name="Section 2: Why Norms Matter in Social and Behavior Change Efforts" id="{132142D8-A36D-C54E-B97B-6C05EE24831C}">
          <p14:sldIdLst>
            <p14:sldId id="283"/>
            <p14:sldId id="284"/>
            <p14:sldId id="285"/>
            <p14:sldId id="286"/>
            <p14:sldId id="390"/>
            <p14:sldId id="368"/>
            <p14:sldId id="370"/>
            <p14:sldId id="391"/>
          </p14:sldIdLst>
        </p14:section>
        <p14:section name="Section 3: How do social norms-shifting approaches make a difference?" id="{2459EC0A-B7CE-1F4F-81C4-D7124B245777}">
          <p14:sldIdLst>
            <p14:sldId id="394"/>
            <p14:sldId id="292"/>
            <p14:sldId id="395"/>
            <p14:sldId id="293"/>
            <p14:sldId id="294"/>
            <p14:sldId id="295"/>
            <p14:sldId id="296"/>
            <p14:sldId id="297"/>
            <p14:sldId id="396"/>
            <p14:sldId id="298"/>
            <p14:sldId id="299"/>
            <p14:sldId id="379"/>
            <p14:sldId id="301"/>
          </p14:sldIdLst>
        </p14:section>
        <p14:section name="Session 2 (Virtual)" id="{4FFF75DF-5641-B54D-BB82-D881A1F45CF3}">
          <p14:sldIdLst>
            <p14:sldId id="371"/>
          </p14:sldIdLst>
        </p14:section>
        <p14:section name="Section 4: Finding Norms Within Behavior Change Theories" id="{1B9F5C58-A0BB-ED4E-94ED-76EC09157856}">
          <p14:sldIdLst>
            <p14:sldId id="303"/>
            <p14:sldId id="342"/>
            <p14:sldId id="306"/>
            <p14:sldId id="397"/>
            <p14:sldId id="416"/>
          </p14:sldIdLst>
        </p14:section>
        <p14:section name="Section 5: Program Theories of Change" id="{CB05FC44-68B5-204F-94E7-85B4C0BA44BE}">
          <p14:sldIdLst>
            <p14:sldId id="308"/>
            <p14:sldId id="336"/>
            <p14:sldId id="312"/>
            <p14:sldId id="310"/>
            <p14:sldId id="311"/>
            <p14:sldId id="313"/>
          </p14:sldIdLst>
        </p14:section>
        <p14:section name="Section 7: Key Takeaways" id="{E044F250-39DA-3746-9054-4B4397B6527D}">
          <p14:sldIdLst>
            <p14:sldId id="406"/>
            <p14:sldId id="314"/>
            <p14:sldId id="380"/>
            <p14:sldId id="417"/>
            <p14:sldId id="418"/>
            <p14:sldId id="407"/>
          </p14:sldIdLst>
        </p14:section>
        <p14:section name="Additional Slides- Introduction Activity" id="{732F1977-6A4F-4A01-A752-2406D8403797}">
          <p14:sldIdLst>
            <p14:sldId id="400"/>
            <p14:sldId id="398"/>
            <p14:sldId id="322"/>
          </p14:sldIdLst>
        </p14:section>
        <p14:section name="Additional Slides- Behavior Change Theories" id="{C97DCA99-56C6-4E47-819F-E7B0FB14740C}">
          <p14:sldIdLst>
            <p14:sldId id="343"/>
            <p14:sldId id="344"/>
            <p14:sldId id="345"/>
            <p14:sldId id="382"/>
          </p14:sldIdLst>
        </p14:section>
      </p14:sectionLst>
    </p:ext>
    <p:ext uri="{EFAFB233-063F-42B5-8137-9DF3F51BA10A}">
      <p15:sldGuideLst xmlns:p15="http://schemas.microsoft.com/office/powerpoint/2012/main">
        <p15:guide id="2" pos="1440" userDrawn="1">
          <p15:clr>
            <a:srgbClr val="A4A3A4"/>
          </p15:clr>
        </p15:guide>
        <p15:guide id="8" orient="horz" pos="7728" userDrawn="1">
          <p15:clr>
            <a:srgbClr val="A4A3A4"/>
          </p15:clr>
        </p15:guide>
        <p15:guide id="11" orient="horz" pos="1176" userDrawn="1">
          <p15:clr>
            <a:srgbClr val="A4A3A4"/>
          </p15:clr>
        </p15:guide>
        <p15:guide id="12" orient="horz" pos="7032" userDrawn="1">
          <p15:clr>
            <a:srgbClr val="A4A3A4"/>
          </p15:clr>
        </p15:guide>
        <p15:guide id="14" orient="horz" pos="2904" userDrawn="1">
          <p15:clr>
            <a:srgbClr val="A4A3A4"/>
          </p15:clr>
        </p15:guide>
        <p15:guide id="15" pos="4632" userDrawn="1">
          <p15:clr>
            <a:srgbClr val="A4A3A4"/>
          </p15:clr>
        </p15:guide>
      </p15:sldGuideLst>
    </p:ext>
    <p:ext uri="{2D200454-40CA-4A62-9FC3-DE9A4176ACB9}">
      <p15:notes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63" roundtripDataSignature="AMtx7mjeSuSGtLdgtKUVnkV2eULCFGbtr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eidi Worley" initials="HW" lastIdx="24" clrIdx="6">
    <p:extLst>
      <p:ext uri="{19B8F6BF-5375-455C-9EA6-DF929625EA0E}">
        <p15:presenceInfo xmlns:p15="http://schemas.microsoft.com/office/powerpoint/2012/main" userId="S::hworley@prb.org::8a53e23c-2987-44c4-998c-de8be2f02958" providerId="AD"/>
      </p:ext>
    </p:extLst>
  </p:cmAuthor>
  <p:cmAuthor id="1" name="Jamie Greenberg" initials="JMG" lastIdx="188" clrIdx="0">
    <p:extLst>
      <p:ext uri="{19B8F6BF-5375-455C-9EA6-DF929625EA0E}">
        <p15:presenceInfo xmlns:p15="http://schemas.microsoft.com/office/powerpoint/2012/main" userId="Jamie Greenberg" providerId="None"/>
      </p:ext>
    </p:extLst>
  </p:cmAuthor>
  <p:cmAuthor id="2" name="Christine Power" initials="CP" lastIdx="324" clrIdx="1">
    <p:extLst>
      <p:ext uri="{19B8F6BF-5375-455C-9EA6-DF929625EA0E}">
        <p15:presenceInfo xmlns:p15="http://schemas.microsoft.com/office/powerpoint/2012/main" userId="S::cpower@prb.org::8e0d33fb-66ad-46a1-a73c-48fec8619f4d" providerId="AD"/>
      </p:ext>
    </p:extLst>
  </p:cmAuthor>
  <p:cmAuthor id="3" name="Anneka Van Scoyoc" initials="AS" lastIdx="226" clrIdx="2">
    <p:extLst>
      <p:ext uri="{19B8F6BF-5375-455C-9EA6-DF929625EA0E}">
        <p15:presenceInfo xmlns:p15="http://schemas.microsoft.com/office/powerpoint/2012/main" userId="S::avanscoyoc@prb.org::bc2a629d-6bfc-4b8c-ba6d-9bb461275727" providerId="AD"/>
      </p:ext>
    </p:extLst>
  </p:cmAuthor>
  <p:cmAuthor id="4" name="Jeannette Cachan" initials="WU" lastIdx="63" clrIdx="3">
    <p:extLst>
      <p:ext uri="{19B8F6BF-5375-455C-9EA6-DF929625EA0E}">
        <p15:presenceInfo xmlns:p15="http://schemas.microsoft.com/office/powerpoint/2012/main" userId="Jeannette Cachan" providerId="None"/>
      </p:ext>
    </p:extLst>
  </p:cmAuthor>
  <p:cmAuthor id="5" name="Sarah Calabi" initials="SC" lastIdx="54" clrIdx="4">
    <p:extLst>
      <p:ext uri="{19B8F6BF-5375-455C-9EA6-DF929625EA0E}">
        <p15:presenceInfo xmlns:p15="http://schemas.microsoft.com/office/powerpoint/2012/main" userId="392cc90e3b1f6286" providerId="Windows Live"/>
      </p:ext>
    </p:extLst>
  </p:cmAuthor>
  <p:cmAuthor id="6" name="Yasamin Khalili" initials="YK" lastIdx="35" clrIdx="5">
    <p:extLst>
      <p:ext uri="{19B8F6BF-5375-455C-9EA6-DF929625EA0E}">
        <p15:presenceInfo xmlns:p15="http://schemas.microsoft.com/office/powerpoint/2012/main" userId="S::ykhalili@costar.com::cec00d12-fb00-4db3-937f-2df3454e56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075"/>
    <a:srgbClr val="000000"/>
    <a:srgbClr val="009457"/>
    <a:srgbClr val="525357"/>
    <a:srgbClr val="7A7C83"/>
    <a:srgbClr val="53585F"/>
    <a:srgbClr val="C8F4DD"/>
    <a:srgbClr val="FFFFFF"/>
    <a:srgbClr val="393941"/>
    <a:srgbClr val="5358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B6FCFC4-5C0E-4722-A649-D919AF66E9C1}">
  <a:tblStyle styleId="{9B6FCFC4-5C0E-4722-A649-D919AF66E9C1}" styleName="Table_0">
    <a:wholeTbl>
      <a:tcTxStyle b="off" i="off">
        <a:font>
          <a:latin typeface="Gill Sans MT"/>
          <a:ea typeface="Gill Sans MT"/>
          <a:cs typeface="Gill Sans MT"/>
        </a:font>
        <a:schemeClr val="lt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F33E342-C61C-4EBE-ABC3-4282A53814D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7F2D28E-82CB-43DD-BC0B-B6BBC680C8BD}" styleName="Table_2">
    <a:wholeTbl>
      <a:tcTxStyle b="off" i="off">
        <a:font>
          <a:latin typeface="Gill Sans MT"/>
          <a:ea typeface="Gill Sans MT"/>
          <a:cs typeface="Gill Sans MT"/>
        </a:font>
        <a:schemeClr val="lt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FFF">
              <a:alpha val="0"/>
            </a:srgbClr>
          </a:solidFill>
        </a:fill>
      </a:tcStyle>
    </a:wholeTbl>
    <a:band1H>
      <a:tcTxStyle/>
      <a:tcStyle>
        <a:tcBdr/>
        <a:fill>
          <a:solidFill>
            <a:schemeClr val="lt1">
              <a:alpha val="20000"/>
            </a:schemeClr>
          </a:solidFill>
        </a:fill>
      </a:tcStyle>
    </a:band1H>
    <a:band2H>
      <a:tcTxStyle/>
      <a:tcStyle>
        <a:tcBdr/>
      </a:tcStyle>
    </a:band2H>
    <a:band1V>
      <a:tcTxStyle/>
      <a:tcStyle>
        <a:tcBdr/>
        <a:fill>
          <a:solidFill>
            <a:schemeClr val="l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l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l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3" autoAdjust="0"/>
    <p:restoredTop sz="75512" autoAdjust="0"/>
  </p:normalViewPr>
  <p:slideViewPr>
    <p:cSldViewPr snapToGrid="0">
      <p:cViewPr varScale="1">
        <p:scale>
          <a:sx n="44" d="100"/>
          <a:sy n="44" d="100"/>
        </p:scale>
        <p:origin x="1446" y="66"/>
      </p:cViewPr>
      <p:guideLst>
        <p:guide pos="1440"/>
        <p:guide orient="horz" pos="7728"/>
        <p:guide orient="horz" pos="1176"/>
        <p:guide orient="horz" pos="7032"/>
        <p:guide orient="horz" pos="2904"/>
        <p:guide pos="4632"/>
      </p:guideLst>
    </p:cSldViewPr>
  </p:slideViewPr>
  <p:outlineViewPr>
    <p:cViewPr>
      <p:scale>
        <a:sx n="33" d="100"/>
        <a:sy n="33" d="100"/>
      </p:scale>
      <p:origin x="0" y="-87720"/>
    </p:cViewPr>
  </p:outlineViewPr>
  <p:notesTextViewPr>
    <p:cViewPr>
      <p:scale>
        <a:sx n="80" d="100"/>
        <a:sy n="80" d="100"/>
      </p:scale>
      <p:origin x="0" y="0"/>
    </p:cViewPr>
  </p:notesTextViewPr>
  <p:sorterViewPr>
    <p:cViewPr>
      <p:scale>
        <a:sx n="20" d="100"/>
        <a:sy n="20" d="100"/>
      </p:scale>
      <p:origin x="0" y="-3806"/>
    </p:cViewPr>
  </p:sorterViewPr>
  <p:notesViewPr>
    <p:cSldViewPr snapToGrid="0">
      <p:cViewPr varScale="1">
        <p:scale>
          <a:sx n="94" d="100"/>
          <a:sy n="94" d="100"/>
        </p:scale>
        <p:origin x="375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ags" Target="tags/tag1.xml"/><Relationship Id="rId16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65" Type="http://schemas.openxmlformats.org/officeDocument/2006/relationships/presProps" Target="pres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6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163"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16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NOTE TO FACILITATOR: </a:t>
            </a:r>
            <a:r>
              <a:rPr lang="en-US" b="0" dirty="0"/>
              <a:t>Only use as starting slide if you are presenting all five modules </a:t>
            </a:r>
            <a:r>
              <a:rPr lang="en-US" b="1" dirty="0"/>
              <a:t>or </a:t>
            </a:r>
            <a:r>
              <a:rPr lang="en-US" b="0" dirty="0"/>
              <a:t>want to situate this module within the larger curriculum. If using this slide, make sure to reflect the presenter and organization name.</a:t>
            </a:r>
            <a:endParaRPr lang="en-US" dirty="0"/>
          </a:p>
        </p:txBody>
      </p:sp>
    </p:spTree>
    <p:extLst>
      <p:ext uri="{BB962C8B-B14F-4D97-AF65-F5344CB8AC3E}">
        <p14:creationId xmlns:p14="http://schemas.microsoft.com/office/powerpoint/2010/main" val="3203125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6" name="Google Shape;826;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2" name="Google Shape;832;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a:t>IN PERSON SLIDE</a:t>
            </a:r>
          </a:p>
          <a:p>
            <a:pPr marL="0" lvl="0" indent="0" algn="l" rtl="0">
              <a:lnSpc>
                <a:spcPct val="117999"/>
              </a:lnSpc>
              <a:spcBef>
                <a:spcPts val="0"/>
              </a:spcBef>
              <a:spcAft>
                <a:spcPts val="0"/>
              </a:spcAft>
              <a:buNone/>
            </a:pPr>
            <a:endParaRPr lang="en-US" b="1" dirty="0"/>
          </a:p>
          <a:p>
            <a:pPr marL="0" lvl="0" indent="0" algn="l" rtl="0">
              <a:lnSpc>
                <a:spcPct val="117999"/>
              </a:lnSpc>
              <a:spcBef>
                <a:spcPts val="0"/>
              </a:spcBef>
              <a:spcAft>
                <a:spcPts val="0"/>
              </a:spcAft>
              <a:buNone/>
            </a:pPr>
            <a:r>
              <a:rPr lang="en-US" b="1" dirty="0"/>
              <a:t>NOTES TO FACILITATOR</a:t>
            </a:r>
            <a:r>
              <a:rPr lang="en-US" dirty="0"/>
              <a:t>: This is an animated slide for an exercise that is completed in plenary. The lack of title on the slide is intentional to avoid detracting from the exploration of the idea based on participants knowledge.</a:t>
            </a: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r>
              <a:rPr lang="en-US" dirty="0"/>
              <a:t>The aim of the exercise is to develop an initial definition of social norms. </a:t>
            </a:r>
          </a:p>
          <a:p>
            <a:pPr marL="0" lvl="0" indent="0" algn="l" rtl="0">
              <a:lnSpc>
                <a:spcPct val="117999"/>
              </a:lnSpc>
              <a:spcBef>
                <a:spcPts val="0"/>
              </a:spcBef>
              <a:spcAft>
                <a:spcPts val="0"/>
              </a:spcAft>
              <a:buNone/>
            </a:pPr>
            <a:endParaRPr lang="en-US" dirty="0"/>
          </a:p>
          <a:p>
            <a:pPr marL="0" marR="0" lvl="0" indent="0" algn="l" rtl="0">
              <a:lnSpc>
                <a:spcPct val="107000"/>
              </a:lnSpc>
              <a:spcBef>
                <a:spcPts val="0"/>
              </a:spcBef>
              <a:spcAft>
                <a:spcPts val="0"/>
              </a:spcAft>
              <a:buNone/>
            </a:pPr>
            <a:r>
              <a:rPr lang="en-US" sz="2400" dirty="0">
                <a:latin typeface="Calibri"/>
                <a:ea typeface="Calibri"/>
                <a:cs typeface="Calibri"/>
                <a:sym typeface="Calibri"/>
              </a:rPr>
              <a:t>Exercise process:</a:t>
            </a:r>
            <a:r>
              <a:rPr lang="en-US" sz="2200" dirty="0">
                <a:latin typeface="Helvetica Neue"/>
                <a:ea typeface="Calibri"/>
                <a:cs typeface="Calibri"/>
                <a:sym typeface="Helvetica Neue"/>
              </a:rPr>
              <a:t> </a:t>
            </a:r>
            <a:r>
              <a:rPr lang="en-US" sz="2400" dirty="0">
                <a:latin typeface="Calibri"/>
                <a:ea typeface="Calibri"/>
                <a:cs typeface="Calibri"/>
                <a:sym typeface="Calibri"/>
              </a:rPr>
              <a:t>First show the photo of women water carriers walking together and a lone boy water carrier walking apart. Then ask participants for their reposes to the following questions:</a:t>
            </a:r>
          </a:p>
          <a:p>
            <a:pPr marL="0" marR="0" lvl="0" indent="0" algn="l" rtl="0">
              <a:lnSpc>
                <a:spcPct val="107000"/>
              </a:lnSpc>
              <a:spcBef>
                <a:spcPts val="0"/>
              </a:spcBef>
              <a:spcAft>
                <a:spcPts val="0"/>
              </a:spcAft>
              <a:buNone/>
            </a:pPr>
            <a:endParaRPr dirty="0"/>
          </a:p>
          <a:p>
            <a:pPr marL="342900" marR="0" lvl="0" indent="-342900" algn="l" rtl="0">
              <a:lnSpc>
                <a:spcPct val="107000"/>
              </a:lnSpc>
              <a:spcBef>
                <a:spcPts val="600"/>
              </a:spcBef>
              <a:spcAft>
                <a:spcPts val="0"/>
              </a:spcAft>
              <a:buSzPts val="2400"/>
              <a:buFont typeface="Montserrat"/>
              <a:buAutoNum type="arabicParenR"/>
            </a:pPr>
            <a:r>
              <a:rPr lang="en-US" sz="2400" dirty="0">
                <a:latin typeface="Calibri"/>
                <a:ea typeface="Calibri"/>
                <a:cs typeface="Calibri"/>
                <a:sym typeface="Calibri"/>
              </a:rPr>
              <a:t>What do you see in this photo? What does this photo tell you about social norms?</a:t>
            </a:r>
          </a:p>
          <a:p>
            <a:pPr marL="342900" marR="0" lvl="0" indent="-342900" algn="l" rtl="0">
              <a:lnSpc>
                <a:spcPct val="107000"/>
              </a:lnSpc>
              <a:spcBef>
                <a:spcPts val="600"/>
              </a:spcBef>
              <a:spcAft>
                <a:spcPts val="0"/>
              </a:spcAft>
              <a:buSzPts val="2400"/>
              <a:buFont typeface="Montserrat"/>
              <a:buAutoNum type="arabicParenR"/>
            </a:pPr>
            <a:r>
              <a:rPr lang="en-US" sz="2400" dirty="0">
                <a:latin typeface="Calibri"/>
                <a:ea typeface="Calibri"/>
                <a:cs typeface="Calibri"/>
                <a:sym typeface="Calibri"/>
              </a:rPr>
              <a:t>If not discussed,</a:t>
            </a:r>
            <a:r>
              <a:rPr lang="en-US" sz="2400" baseline="0" dirty="0">
                <a:latin typeface="Calibri"/>
                <a:ea typeface="Calibri"/>
                <a:cs typeface="Calibri"/>
                <a:sym typeface="Calibri"/>
              </a:rPr>
              <a:t> </a:t>
            </a:r>
            <a:r>
              <a:rPr lang="en-US" sz="2400" dirty="0">
                <a:latin typeface="Calibri"/>
                <a:ea typeface="Calibri"/>
                <a:cs typeface="Calibri"/>
                <a:sym typeface="Calibri"/>
              </a:rPr>
              <a:t>bring in these ideas: </a:t>
            </a:r>
            <a:endParaRPr dirty="0"/>
          </a:p>
          <a:p>
            <a:pPr marL="731520" marR="0" lvl="0" indent="-342900" algn="l" rtl="0">
              <a:lnSpc>
                <a:spcPct val="107000"/>
              </a:lnSpc>
              <a:spcBef>
                <a:spcPts val="0"/>
              </a:spcBef>
              <a:spcAft>
                <a:spcPts val="0"/>
              </a:spcAft>
              <a:buSzPts val="2400"/>
              <a:buFont typeface="Calibri"/>
              <a:buChar char="-"/>
            </a:pPr>
            <a:r>
              <a:rPr lang="en-US" sz="2400" dirty="0">
                <a:latin typeface="Calibri"/>
                <a:ea typeface="Calibri"/>
                <a:cs typeface="Calibri"/>
                <a:sym typeface="Calibri"/>
              </a:rPr>
              <a:t>Women and girls are often water carriers but not boys. Why? </a:t>
            </a:r>
            <a:endParaRPr dirty="0"/>
          </a:p>
          <a:p>
            <a:pPr marL="731520" marR="0" lvl="0" indent="-342900" algn="l" rtl="0">
              <a:lnSpc>
                <a:spcPct val="107000"/>
              </a:lnSpc>
              <a:spcBef>
                <a:spcPts val="0"/>
              </a:spcBef>
              <a:spcAft>
                <a:spcPts val="0"/>
              </a:spcAft>
              <a:buSzPts val="2400"/>
              <a:buFont typeface="Calibri"/>
              <a:buChar char="-"/>
            </a:pPr>
            <a:r>
              <a:rPr lang="en-US" sz="2400" dirty="0">
                <a:latin typeface="Calibri"/>
                <a:ea typeface="Calibri"/>
                <a:cs typeface="Calibri"/>
                <a:sym typeface="Calibri"/>
              </a:rPr>
              <a:t>How do you think women see this young boy? What do they say about him?</a:t>
            </a:r>
            <a:endParaRPr dirty="0"/>
          </a:p>
          <a:p>
            <a:pPr marL="731520" marR="0" lvl="0" indent="-342900" algn="l" rtl="0">
              <a:lnSpc>
                <a:spcPct val="107000"/>
              </a:lnSpc>
              <a:spcBef>
                <a:spcPts val="0"/>
              </a:spcBef>
              <a:spcAft>
                <a:spcPts val="0"/>
              </a:spcAft>
              <a:buSzPts val="2400"/>
              <a:buFont typeface="Calibri"/>
              <a:buChar char="-"/>
            </a:pPr>
            <a:r>
              <a:rPr lang="en-US" sz="2400" dirty="0">
                <a:latin typeface="Calibri"/>
                <a:ea typeface="Calibri"/>
                <a:cs typeface="Calibri"/>
                <a:sym typeface="Calibri"/>
              </a:rPr>
              <a:t>Why is the young boy not walking with the women’s group? What is he thinking and feeling? </a:t>
            </a:r>
            <a:endParaRPr dirty="0"/>
          </a:p>
          <a:p>
            <a:pPr marL="731520" marR="0" lvl="0" indent="-342900" algn="l" rtl="0">
              <a:lnSpc>
                <a:spcPct val="107000"/>
              </a:lnSpc>
              <a:spcBef>
                <a:spcPts val="0"/>
              </a:spcBef>
              <a:spcAft>
                <a:spcPts val="0"/>
              </a:spcAft>
              <a:buSzPts val="2400"/>
              <a:buFont typeface="Calibri"/>
              <a:buChar char="-"/>
            </a:pPr>
            <a:r>
              <a:rPr lang="en-US" sz="2400" dirty="0">
                <a:latin typeface="Calibri"/>
                <a:ea typeface="Calibri"/>
                <a:cs typeface="Calibri"/>
                <a:sym typeface="Calibri"/>
              </a:rPr>
              <a:t>When he started carrying water, was he teased by women or men or other children? Why?)</a:t>
            </a:r>
            <a:endParaRPr dirty="0"/>
          </a:p>
          <a:p>
            <a:pPr marL="457200" marR="0" lvl="0" indent="-457200" algn="l" rtl="0">
              <a:lnSpc>
                <a:spcPct val="107000"/>
              </a:lnSpc>
              <a:spcBef>
                <a:spcPts val="600"/>
              </a:spcBef>
              <a:spcAft>
                <a:spcPts val="0"/>
              </a:spcAft>
              <a:buSzPts val="2400"/>
              <a:buFont typeface="Montserrat"/>
              <a:buAutoNum type="arabicParenR" startAt="3"/>
            </a:pPr>
            <a:r>
              <a:rPr lang="en-US" sz="2400" dirty="0">
                <a:latin typeface="Calibri"/>
                <a:ea typeface="Calibri"/>
                <a:cs typeface="Calibri"/>
                <a:sym typeface="Calibri"/>
              </a:rPr>
              <a:t>To close, move the animation to share the definition of social norms and ask: Knowing this definition, what else can you say about the social norms being exhibited in this photo?</a:t>
            </a:r>
            <a:endParaRPr dirty="0"/>
          </a:p>
          <a:p>
            <a:pPr marL="0" lvl="0" indent="0" algn="l" rtl="0">
              <a:lnSpc>
                <a:spcPct val="117999"/>
              </a:lnSpc>
              <a:spcBef>
                <a:spcPts val="0"/>
              </a:spcBef>
              <a:spcAft>
                <a:spcPts val="0"/>
              </a:spcAft>
              <a:buSzPts val="2200"/>
              <a:buFont typeface="Helvetica Neue"/>
              <a:buNone/>
            </a:pPr>
            <a:endParaRPr dirty="0"/>
          </a:p>
          <a:p>
            <a:pPr marL="0" lvl="0" indent="0" algn="l" rtl="0">
              <a:lnSpc>
                <a:spcPct val="117999"/>
              </a:lnSpc>
              <a:spcBef>
                <a:spcPts val="0"/>
              </a:spcBef>
              <a:spcAft>
                <a:spcPts val="0"/>
              </a:spcAft>
              <a:buNone/>
            </a:pPr>
            <a:r>
              <a:rPr lang="en-US" dirty="0"/>
              <a:t>Exercise adaptation:</a:t>
            </a:r>
            <a:endParaRPr dirty="0"/>
          </a:p>
          <a:p>
            <a:pPr marL="0" lvl="0" indent="0" algn="l" rtl="0">
              <a:lnSpc>
                <a:spcPct val="117999"/>
              </a:lnSpc>
              <a:spcBef>
                <a:spcPts val="0"/>
              </a:spcBef>
              <a:spcAft>
                <a:spcPts val="0"/>
              </a:spcAft>
              <a:buNone/>
            </a:pPr>
            <a:r>
              <a:rPr lang="en-US" dirty="0"/>
              <a:t>Alternatively, use a different photo that is characteristic of what participants may see in their typical home settings. The photo should allow discussion of norms that most people follow, by whom and why norms get broken, sanctions for not adhering, and (if it comes up) how it is not only norms that influence behavior but also economic conditions etc.</a:t>
            </a:r>
            <a:endParaRPr dirty="0"/>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4026206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1" name="Google Shape;841;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sz="2200" b="1" i="0" u="none" strike="noStrike" cap="none" dirty="0">
                <a:solidFill>
                  <a:srgbClr val="000000"/>
                </a:solidFill>
                <a:effectLst/>
                <a:latin typeface="Helvetica Neue"/>
                <a:ea typeface="Helvetica Neue"/>
                <a:cs typeface="Helvetica Neue"/>
                <a:sym typeface="Helvetica Neue"/>
              </a:rPr>
              <a:t>NOTE</a:t>
            </a:r>
            <a:r>
              <a:rPr lang="en-US" sz="2200" b="0" i="0" u="none" strike="noStrike" cap="none" dirty="0">
                <a:solidFill>
                  <a:srgbClr val="000000"/>
                </a:solidFill>
                <a:effectLst/>
                <a:latin typeface="Helvetica Neue"/>
                <a:ea typeface="Helvetica Neue"/>
                <a:cs typeface="Helvetica Neue"/>
                <a:sym typeface="Helvetica Neue"/>
              </a:rPr>
              <a:t> </a:t>
            </a:r>
            <a:r>
              <a:rPr lang="en-US" sz="2200" b="1" i="0" u="none" strike="noStrike" cap="none" dirty="0">
                <a:solidFill>
                  <a:srgbClr val="000000"/>
                </a:solidFill>
                <a:effectLst/>
                <a:latin typeface="Helvetica Neue"/>
                <a:ea typeface="Helvetica Neue"/>
                <a:cs typeface="Helvetica Neue"/>
                <a:sym typeface="Helvetica Neue"/>
              </a:rPr>
              <a:t>TO FACILITATOR: </a:t>
            </a:r>
            <a:r>
              <a:rPr lang="en-US" sz="2200" b="0" i="0" u="none" strike="noStrike" cap="none" dirty="0">
                <a:solidFill>
                  <a:srgbClr val="000000"/>
                </a:solidFill>
                <a:effectLst/>
                <a:latin typeface="Helvetica Neue"/>
                <a:ea typeface="Helvetica Neue"/>
                <a:cs typeface="Helvetica Neue"/>
                <a:sym typeface="Helvetica Neue"/>
              </a:rPr>
              <a:t>This slide is animated.</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1" i="0" u="none" strike="noStrike" cap="none" dirty="0">
                <a:solidFill>
                  <a:srgbClr val="000000"/>
                </a:solidFill>
                <a:effectLst/>
                <a:latin typeface="Helvetica Neue"/>
                <a:ea typeface="Helvetica Neue"/>
                <a:cs typeface="Helvetica Neue"/>
                <a:sym typeface="Helvetica Neue"/>
              </a:rPr>
              <a:t>SPEAKER NOTES: </a:t>
            </a:r>
            <a:r>
              <a:rPr lang="en-US" sz="2200" b="0" i="0" u="none" strike="noStrike" cap="none" dirty="0">
                <a:solidFill>
                  <a:srgbClr val="000000"/>
                </a:solidFill>
                <a:effectLst/>
                <a:latin typeface="Helvetica Neue"/>
                <a:ea typeface="Helvetica Neue"/>
                <a:cs typeface="Helvetica Neue"/>
                <a:sym typeface="Helvetica Neue"/>
              </a:rPr>
              <a:t>This is a more formal definition of social norms. It’s of note that norms can be embedded in formal institutions by codification into law, as well as institutional policies. </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0" i="0" u="none" strike="noStrike" cap="none" dirty="0">
                <a:solidFill>
                  <a:srgbClr val="000000"/>
                </a:solidFill>
                <a:effectLst/>
                <a:latin typeface="Helvetica Neue"/>
                <a:ea typeface="Helvetica Neue"/>
                <a:cs typeface="Helvetica Neue"/>
                <a:sym typeface="Helvetica Neue"/>
              </a:rPr>
              <a:t>Sanctions are the consequences, negative or</a:t>
            </a:r>
            <a:r>
              <a:rPr lang="en-US" sz="2200" b="0" i="0" u="none" strike="noStrike" cap="none" baseline="0" dirty="0">
                <a:solidFill>
                  <a:srgbClr val="000000"/>
                </a:solidFill>
                <a:effectLst/>
                <a:latin typeface="Helvetica Neue"/>
                <a:ea typeface="Helvetica Neue"/>
                <a:cs typeface="Helvetica Neue"/>
                <a:sym typeface="Helvetica Neue"/>
              </a:rPr>
              <a:t> positive, of not adhering (or adhering) to a norm. </a:t>
            </a:r>
            <a:endParaRPr lang="en-US" sz="2200" b="0" i="0" u="none" strike="noStrike" cap="none" dirty="0">
              <a:solidFill>
                <a:srgbClr val="000000"/>
              </a:solidFill>
              <a:effectLst/>
              <a:latin typeface="Helvetica Neue"/>
              <a:ea typeface="Helvetica Neue"/>
              <a:cs typeface="Helvetica Neue"/>
              <a:sym typeface="Helvetica Neue"/>
            </a:endParaRP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0" i="0" u="sng" strike="noStrike" cap="none" dirty="0">
                <a:solidFill>
                  <a:srgbClr val="000000"/>
                </a:solidFill>
                <a:effectLst/>
                <a:latin typeface="Helvetica Neue"/>
                <a:ea typeface="Helvetica Neue"/>
                <a:cs typeface="Helvetica Neue"/>
                <a:sym typeface="Helvetica Neue"/>
              </a:rPr>
              <a:t>Animation 1: </a:t>
            </a:r>
            <a:r>
              <a:rPr lang="en-US" sz="2200" b="0" i="0" u="none" strike="noStrike" cap="none" dirty="0">
                <a:solidFill>
                  <a:srgbClr val="000000"/>
                </a:solidFill>
                <a:effectLst/>
                <a:latin typeface="Helvetica Neue"/>
                <a:ea typeface="Helvetica Neue"/>
                <a:cs typeface="Helvetica Neue"/>
                <a:sym typeface="Helvetica Neue"/>
              </a:rPr>
              <a:t>Refer back to the earlier exercise/slide reflection as an example. (Often not consciously done, norms are tacit</a:t>
            </a:r>
          </a:p>
          <a:p>
            <a:r>
              <a:rPr lang="en-US" sz="2200" b="0" i="0" u="none" strike="noStrike" cap="none" dirty="0">
                <a:solidFill>
                  <a:srgbClr val="000000"/>
                </a:solidFill>
                <a:effectLst/>
                <a:latin typeface="Helvetica Neue"/>
                <a:ea typeface="Helvetica Neue"/>
                <a:cs typeface="Helvetica Neue"/>
                <a:sym typeface="Helvetica Neue"/>
              </a:rPr>
              <a:t>rules of behavior)</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0" i="0" u="sng" strike="noStrike" cap="none" dirty="0">
                <a:solidFill>
                  <a:srgbClr val="000000"/>
                </a:solidFill>
                <a:effectLst/>
                <a:latin typeface="Helvetica Neue"/>
                <a:ea typeface="Helvetica Neue"/>
                <a:cs typeface="Helvetica Neue"/>
                <a:sym typeface="Helvetica Neue"/>
              </a:rPr>
              <a:t>Animation 2</a:t>
            </a:r>
            <a:r>
              <a:rPr lang="en-US" sz="2200" b="0" i="0" u="none" strike="noStrike" cap="none" dirty="0">
                <a:solidFill>
                  <a:srgbClr val="000000"/>
                </a:solidFill>
                <a:effectLst/>
                <a:latin typeface="Helvetica Neue"/>
                <a:ea typeface="Helvetica Neue"/>
                <a:cs typeface="Helvetica Neue"/>
                <a:sym typeface="Helvetica Neue"/>
              </a:rPr>
              <a:t>: What does it mean that norms are embedded in institutions? </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0" i="0" u="none" strike="noStrike" cap="none" dirty="0">
                <a:solidFill>
                  <a:srgbClr val="000000"/>
                </a:solidFill>
                <a:effectLst/>
                <a:latin typeface="Helvetica Neue"/>
                <a:ea typeface="Helvetica Neue"/>
                <a:cs typeface="Helvetica Neue"/>
                <a:sym typeface="Helvetica Neue"/>
              </a:rPr>
              <a:t>Some examples</a:t>
            </a:r>
            <a:r>
              <a:rPr lang="en-US" sz="2200" b="0" i="0" u="none" strike="noStrike" cap="none" dirty="0">
                <a:solidFill>
                  <a:srgbClr val="000000"/>
                </a:solidFill>
                <a:effectLst/>
                <a:latin typeface="Helvetica Neue"/>
                <a:ea typeface="Helvetica Neue"/>
                <a:cs typeface="Helvetica Neue"/>
                <a:sym typeface="Wingdings" panose="05000000000000000000" pitchFamily="2" charset="2"/>
              </a:rPr>
              <a:t>:</a:t>
            </a:r>
            <a:endParaRPr lang="en-US" sz="2200" b="0" i="0" u="none" strike="noStrike" cap="none" dirty="0">
              <a:solidFill>
                <a:srgbClr val="000000"/>
              </a:solidFill>
              <a:effectLst/>
              <a:latin typeface="Helvetica Neue"/>
              <a:ea typeface="Helvetica Neue"/>
              <a:cs typeface="Helvetica Neue"/>
              <a:sym typeface="Helvetica Neue"/>
            </a:endParaRPr>
          </a:p>
          <a:p>
            <a:endParaRPr lang="en-US" sz="2200" b="0" i="0" u="none" strike="noStrike" cap="none" dirty="0">
              <a:solidFill>
                <a:srgbClr val="000000"/>
              </a:solidFill>
              <a:effectLst/>
              <a:latin typeface="Helvetica Neue"/>
              <a:ea typeface="Helvetica Neue"/>
              <a:cs typeface="Helvetica Neue"/>
              <a:sym typeface="Helvetica Neue"/>
            </a:endParaRPr>
          </a:p>
          <a:p>
            <a:pPr marL="571500" lvl="0" indent="-342900">
              <a:buFont typeface="Arial" panose="020B0604020202020204" pitchFamily="34" charset="0"/>
              <a:buChar char="•"/>
            </a:pPr>
            <a:r>
              <a:rPr lang="en-US" sz="2200" b="0" i="0" u="none" strike="noStrike" cap="none" dirty="0">
                <a:solidFill>
                  <a:srgbClr val="000000"/>
                </a:solidFill>
                <a:effectLst/>
                <a:latin typeface="Helvetica Neue"/>
                <a:ea typeface="Helvetica Neue"/>
                <a:cs typeface="Helvetica Neue"/>
                <a:sym typeface="Helvetica Neue"/>
              </a:rPr>
              <a:t>School policies towards unmarried girls who become pregnant, give birth, and then not allowed to return to finish studies. While boys who get the girl pregnant are not penalized in terms of finishing studies. What norms are operating here? Which are institutionalized?</a:t>
            </a:r>
          </a:p>
          <a:p>
            <a:pPr marL="571500" indent="-342900">
              <a:buFont typeface="Arial" panose="020B0604020202020204" pitchFamily="34" charset="0"/>
              <a:buChar char="•"/>
            </a:pPr>
            <a:r>
              <a:rPr lang="en-US" sz="2200" b="0" i="0" u="none" strike="noStrike" cap="none" dirty="0">
                <a:solidFill>
                  <a:srgbClr val="000000"/>
                </a:solidFill>
                <a:effectLst/>
                <a:latin typeface="Helvetica Neue"/>
                <a:ea typeface="Helvetica Neue"/>
                <a:cs typeface="Helvetica Neue"/>
                <a:sym typeface="Helvetica Neue"/>
              </a:rPr>
              <a:t>Some healthcare settings require spouse permission for contraceptive services. What norms may be operating here? How have they been institutionalized?)</a:t>
            </a:r>
            <a:r>
              <a:rPr lang="en-US" u="none" dirty="0">
                <a:effectLst/>
              </a:rPr>
              <a:t> </a:t>
            </a:r>
            <a:endParaRPr sz="2200" b="0" i="0" u="none" dirty="0">
              <a:latin typeface="Helvetica Neue"/>
              <a:ea typeface="Helvetica Neue"/>
              <a:cs typeface="Helvetica Neue"/>
              <a:sym typeface="Helvetica Neue"/>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7999"/>
              </a:lnSpc>
              <a:spcBef>
                <a:spcPts val="0"/>
              </a:spcBef>
              <a:spcAft>
                <a:spcPts val="0"/>
              </a:spcAft>
              <a:buNone/>
            </a:pPr>
            <a:r>
              <a:rPr lang="en-US" b="1" dirty="0"/>
              <a:t>SPEAKER NOTES: </a:t>
            </a:r>
            <a:r>
              <a:rPr lang="en-US" b="0" dirty="0"/>
              <a:t>Here is another way to think about social norms.</a:t>
            </a:r>
          </a:p>
          <a:p>
            <a:pPr marL="0" lvl="0" indent="0" algn="l" rtl="0">
              <a:lnSpc>
                <a:spcPct val="117999"/>
              </a:lnSpc>
              <a:spcBef>
                <a:spcPts val="0"/>
              </a:spcBef>
              <a:spcAft>
                <a:spcPts val="0"/>
              </a:spcAft>
              <a:buNone/>
            </a:pPr>
            <a:endParaRPr lang="en-US" b="0" dirty="0"/>
          </a:p>
          <a:p>
            <a:pPr marL="0" lvl="0" indent="0" algn="l" rtl="0">
              <a:lnSpc>
                <a:spcPct val="117999"/>
              </a:lnSpc>
              <a:spcBef>
                <a:spcPts val="0"/>
              </a:spcBef>
              <a:spcAft>
                <a:spcPts val="0"/>
              </a:spcAft>
              <a:buNone/>
            </a:pPr>
            <a:r>
              <a:rPr lang="en-US" b="0" dirty="0"/>
              <a:t>[Read two sentences on slide]</a:t>
            </a:r>
          </a:p>
          <a:p>
            <a:pPr marL="0" lvl="0" indent="0" algn="l" rtl="0">
              <a:lnSpc>
                <a:spcPct val="117999"/>
              </a:lnSpc>
              <a:spcBef>
                <a:spcPts val="0"/>
              </a:spcBef>
              <a:spcAft>
                <a:spcPts val="0"/>
              </a:spcAft>
              <a:buNone/>
            </a:pPr>
            <a:endParaRPr lang="en-US" dirty="0"/>
          </a:p>
          <a:p>
            <a:pPr marL="0" lvl="0" indent="0" algn="l" rtl="0">
              <a:lnSpc>
                <a:spcPct val="117999"/>
              </a:lnSpc>
              <a:spcBef>
                <a:spcPts val="0"/>
              </a:spcBef>
              <a:spcAft>
                <a:spcPts val="0"/>
              </a:spcAft>
              <a:buNone/>
            </a:pPr>
            <a:endParaRPr lang="en-US" dirty="0"/>
          </a:p>
        </p:txBody>
      </p:sp>
    </p:spTree>
    <p:extLst>
      <p:ext uri="{BB962C8B-B14F-4D97-AF65-F5344CB8AC3E}">
        <p14:creationId xmlns:p14="http://schemas.microsoft.com/office/powerpoint/2010/main" val="3152574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FACILITATOR</a:t>
            </a:r>
            <a:r>
              <a:rPr lang="en-US" b="1" baseline="0" dirty="0"/>
              <a:t> NOTES: </a:t>
            </a:r>
            <a:r>
              <a:rPr lang="en-US" baseline="0" dirty="0"/>
              <a:t>Read slide. </a:t>
            </a:r>
            <a:endParaRPr lang="en-US" dirty="0"/>
          </a:p>
        </p:txBody>
      </p:sp>
    </p:spTree>
    <p:extLst>
      <p:ext uri="{BB962C8B-B14F-4D97-AF65-F5344CB8AC3E}">
        <p14:creationId xmlns:p14="http://schemas.microsoft.com/office/powerpoint/2010/main" val="1916134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None/>
            </a:pPr>
            <a:r>
              <a:rPr lang="en-US" b="1" dirty="0"/>
              <a:t>SPEAKER NOTES: </a:t>
            </a:r>
            <a:r>
              <a:rPr lang="en-US" b="0" dirty="0"/>
              <a:t>Having defined social norms, we will turn to enforcement of norms. Social norms are passed on and enforced by reference groups. A reference group is a group of people, a community—from a village to a broad religious community—for which these behaviors are relevant. Some define the reference group as a valued social group. </a:t>
            </a:r>
            <a:endParaRPr lang="en-US" dirty="0"/>
          </a:p>
          <a:p>
            <a:pPr marL="0" lvl="0" indent="0" algn="l" rtl="0">
              <a:lnSpc>
                <a:spcPct val="100000"/>
              </a:lnSpc>
              <a:spcBef>
                <a:spcPts val="0"/>
              </a:spcBef>
              <a:spcAft>
                <a:spcPts val="0"/>
              </a:spcAft>
              <a:buNone/>
            </a:pPr>
            <a:endParaRPr lang="en-US" b="0" dirty="0"/>
          </a:p>
          <a:p>
            <a:pPr marL="0" lvl="0" indent="0" algn="l" rtl="0">
              <a:lnSpc>
                <a:spcPct val="100000"/>
              </a:lnSpc>
              <a:spcBef>
                <a:spcPts val="0"/>
              </a:spcBef>
              <a:spcAft>
                <a:spcPts val="0"/>
              </a:spcAft>
              <a:buNone/>
            </a:pPr>
            <a:r>
              <a:rPr lang="en-US" b="0" dirty="0"/>
              <a:t>The important thing is that reference groups can exert a considerable amount of influence on behavior. We might not be particularly influenced by behavior of individuals that we do not interact with or whose approval we do not value.</a:t>
            </a:r>
            <a:endParaRPr lang="en-US" dirty="0"/>
          </a:p>
          <a:p>
            <a:pPr marL="0" lvl="0" indent="0" algn="l" rtl="0">
              <a:lnSpc>
                <a:spcPct val="100000"/>
              </a:lnSpc>
              <a:spcBef>
                <a:spcPts val="0"/>
              </a:spcBef>
              <a:spcAft>
                <a:spcPts val="0"/>
              </a:spcAft>
              <a:buNone/>
            </a:pPr>
            <a:endParaRPr lang="en-US" b="0" dirty="0"/>
          </a:p>
          <a:p>
            <a:pPr marL="0" lvl="0" indent="0" algn="l" rtl="0">
              <a:lnSpc>
                <a:spcPct val="100000"/>
              </a:lnSpc>
              <a:spcBef>
                <a:spcPts val="0"/>
              </a:spcBef>
              <a:spcAft>
                <a:spcPts val="0"/>
              </a:spcAft>
              <a:buNone/>
            </a:pPr>
            <a:r>
              <a:rPr lang="en-US" b="0" dirty="0"/>
              <a:t>These are individuals who:</a:t>
            </a:r>
          </a:p>
          <a:p>
            <a:pPr marL="174982" lvl="0" indent="-174982" algn="l" rtl="0">
              <a:lnSpc>
                <a:spcPct val="100000"/>
              </a:lnSpc>
              <a:spcBef>
                <a:spcPts val="0"/>
              </a:spcBef>
              <a:spcAft>
                <a:spcPts val="0"/>
              </a:spcAft>
              <a:buSzPts val="2200"/>
              <a:buFont typeface="Helvetica Neue"/>
              <a:buChar char="-"/>
            </a:pPr>
            <a:r>
              <a:rPr lang="en-US" b="0" dirty="0"/>
              <a:t>A social group listens to.</a:t>
            </a:r>
            <a:endParaRPr lang="en-US" dirty="0"/>
          </a:p>
          <a:p>
            <a:pPr marL="174982" lvl="0" indent="-174982" algn="l" rtl="0">
              <a:lnSpc>
                <a:spcPct val="100000"/>
              </a:lnSpc>
              <a:spcBef>
                <a:spcPts val="0"/>
              </a:spcBef>
              <a:spcAft>
                <a:spcPts val="0"/>
              </a:spcAft>
              <a:buSzPts val="2200"/>
              <a:buFont typeface="Helvetica Neue"/>
              <a:buChar char="-"/>
            </a:pPr>
            <a:r>
              <a:rPr lang="en-US" b="0" dirty="0"/>
              <a:t>Give information and advice.</a:t>
            </a:r>
            <a:endParaRPr lang="en-US" dirty="0"/>
          </a:p>
          <a:p>
            <a:pPr marL="174982" lvl="0" indent="-174982" algn="l" rtl="0">
              <a:lnSpc>
                <a:spcPct val="100000"/>
              </a:lnSpc>
              <a:spcBef>
                <a:spcPts val="0"/>
              </a:spcBef>
              <a:spcAft>
                <a:spcPts val="0"/>
              </a:spcAft>
              <a:buSzPts val="2200"/>
              <a:buFont typeface="Helvetica Neue"/>
              <a:buChar char="-"/>
            </a:pPr>
            <a:r>
              <a:rPr lang="en-US" b="0" dirty="0"/>
              <a:t>Influence attitudes, behaviors, and decisions of a specific group</a:t>
            </a:r>
            <a:endParaRPr lang="en-US" dirty="0"/>
          </a:p>
          <a:p>
            <a:pPr marL="174982" lvl="0" indent="-174982" algn="l" rtl="0">
              <a:lnSpc>
                <a:spcPct val="100000"/>
              </a:lnSpc>
              <a:spcBef>
                <a:spcPts val="0"/>
              </a:spcBef>
              <a:spcAft>
                <a:spcPts val="0"/>
              </a:spcAft>
              <a:buSzPts val="2200"/>
              <a:buFont typeface="Helvetica Neue"/>
              <a:buChar char="-"/>
            </a:pPr>
            <a:r>
              <a:rPr lang="en-US" b="0" dirty="0"/>
              <a:t>Can sanction or reward behavior.</a:t>
            </a:r>
            <a:endParaRPr lang="en-US" dirty="0"/>
          </a:p>
          <a:p>
            <a:pPr marL="0" lvl="0" indent="0" algn="l" rtl="0">
              <a:lnSpc>
                <a:spcPct val="117999"/>
              </a:lnSpc>
              <a:spcBef>
                <a:spcPts val="0"/>
              </a:spcBef>
              <a:spcAft>
                <a:spcPts val="0"/>
              </a:spcAft>
              <a:buNone/>
            </a:pPr>
            <a:endParaRPr lang="en-US" b="0" dirty="0"/>
          </a:p>
        </p:txBody>
      </p:sp>
    </p:spTree>
    <p:extLst>
      <p:ext uri="{BB962C8B-B14F-4D97-AF65-F5344CB8AC3E}">
        <p14:creationId xmlns:p14="http://schemas.microsoft.com/office/powerpoint/2010/main" val="4415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9" name="Google Shape;849;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sz="2200" b="1" i="0" u="none" strike="noStrike" cap="none" dirty="0">
                <a:solidFill>
                  <a:srgbClr val="000000"/>
                </a:solidFill>
                <a:effectLst/>
                <a:latin typeface="Helvetica Neue"/>
                <a:ea typeface="Helvetica Neue"/>
                <a:cs typeface="Helvetica Neue"/>
                <a:sym typeface="Helvetica Neue"/>
              </a:rPr>
              <a:t>SPEAKER NOTES: </a:t>
            </a:r>
            <a:r>
              <a:rPr lang="en-US" sz="2200" b="0" i="0" u="none" strike="noStrike" cap="none" dirty="0">
                <a:solidFill>
                  <a:srgbClr val="000000"/>
                </a:solidFill>
                <a:effectLst/>
                <a:latin typeface="Helvetica Neue"/>
                <a:ea typeface="Helvetica Neue"/>
                <a:cs typeface="Helvetica Neue"/>
                <a:sym typeface="Helvetica Neue"/>
              </a:rPr>
              <a:t>This slide shows in a more linear form how norms influence behaviors, actually how the same norms may influence a range of behavioral outcomes. While these norms have been broken out into different domains, many of</a:t>
            </a:r>
          </a:p>
          <a:p>
            <a:r>
              <a:rPr lang="en-US" sz="2200" b="0" i="0" u="none" strike="noStrike" cap="none" dirty="0">
                <a:solidFill>
                  <a:srgbClr val="000000"/>
                </a:solidFill>
                <a:effectLst/>
                <a:latin typeface="Helvetica Neue"/>
                <a:ea typeface="Helvetica Neue"/>
                <a:cs typeface="Helvetica Neue"/>
                <a:sym typeface="Helvetica Neue"/>
              </a:rPr>
              <a:t>these may be linked—for example, norms of masculine ideology may be linked to norms that support gender-based violence. </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0" i="0" u="sng" strike="noStrike" cap="none" dirty="0">
                <a:solidFill>
                  <a:srgbClr val="000000"/>
                </a:solidFill>
                <a:effectLst/>
                <a:latin typeface="Helvetica Neue"/>
                <a:ea typeface="Helvetica Neue"/>
                <a:cs typeface="Helvetica Neue"/>
                <a:sym typeface="Helvetica Neue"/>
              </a:rPr>
              <a:t>Explanation: </a:t>
            </a:r>
          </a:p>
          <a:p>
            <a:pPr lvl="0"/>
            <a:r>
              <a:rPr lang="en-US" sz="2200" b="0" i="0" u="none" strike="noStrike" cap="none" dirty="0">
                <a:solidFill>
                  <a:srgbClr val="000000"/>
                </a:solidFill>
                <a:effectLst/>
                <a:latin typeface="Helvetica Neue"/>
                <a:ea typeface="Helvetica Neue"/>
                <a:cs typeface="Helvetica Neue"/>
                <a:sym typeface="Helvetica Neue"/>
              </a:rPr>
              <a:t>	- The outcomes show at the right reflect common sectors in global health projects, each with their behavior change goals. </a:t>
            </a:r>
          </a:p>
          <a:p>
            <a:pPr lvl="0"/>
            <a:r>
              <a:rPr lang="en-US" sz="2200" b="0" i="0" u="none" strike="noStrike" cap="none" dirty="0">
                <a:solidFill>
                  <a:srgbClr val="000000"/>
                </a:solidFill>
                <a:effectLst/>
                <a:latin typeface="Helvetica Neue"/>
                <a:ea typeface="Helvetica Neue"/>
                <a:cs typeface="Helvetica Neue"/>
                <a:sym typeface="Helvetica Neue"/>
              </a:rPr>
              <a:t>	- To obtain these outcomes are a range of intermediate effects (read them). These operate at different levels—individual, couple and household, and community level.</a:t>
            </a:r>
          </a:p>
          <a:p>
            <a:pPr lvl="0"/>
            <a:r>
              <a:rPr lang="en-US" sz="2200" b="0" i="0" u="none" strike="noStrike" cap="none" dirty="0">
                <a:solidFill>
                  <a:srgbClr val="000000"/>
                </a:solidFill>
                <a:effectLst/>
                <a:latin typeface="Helvetica Neue"/>
                <a:ea typeface="Helvetica Neue"/>
                <a:cs typeface="Helvetica Neue"/>
                <a:sym typeface="Helvetica Neue"/>
              </a:rPr>
              <a:t>	- Influencing the achievement of these intermediate effects and outcomes, are norms about many acceptable and correct ways of behaving. Like intermediate effects, norms operate at all levels. </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0" i="0" u="sng" strike="noStrike" cap="none" dirty="0">
                <a:solidFill>
                  <a:srgbClr val="000000"/>
                </a:solidFill>
                <a:effectLst/>
                <a:latin typeface="Helvetica Neue"/>
                <a:ea typeface="Helvetica Neue"/>
                <a:cs typeface="Helvetica Neue"/>
                <a:sym typeface="Helvetica Neue"/>
              </a:rPr>
              <a:t>Example - Thinking about education projects: </a:t>
            </a:r>
          </a:p>
          <a:p>
            <a:pPr lvl="0"/>
            <a:r>
              <a:rPr lang="en-US" sz="2200" b="0" i="0" u="none" strike="noStrike" cap="none" dirty="0">
                <a:solidFill>
                  <a:srgbClr val="000000"/>
                </a:solidFill>
                <a:effectLst/>
                <a:latin typeface="Helvetica Neue"/>
                <a:ea typeface="Helvetica Neue"/>
                <a:cs typeface="Helvetica Neue"/>
                <a:sym typeface="Helvetica Neue"/>
              </a:rPr>
              <a:t>	- Masculine and feminine ideologies – such as how a man should act as head of the family and community perspectives on girls and their future roles will influence whether girls go to school and whether they will finish school, or instead marry by age 15 and start a family. When we say that norms can influence many outcomes. The same norms operating around the acceptability of girls going to school will also affect future livelihoods and health.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8" name="Google Shape;878;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IN PERSON SLIDE</a:t>
            </a:r>
          </a:p>
          <a:p>
            <a:pPr marL="0" marR="0">
              <a:spcBef>
                <a:spcPts val="0"/>
              </a:spcBef>
              <a:spcAft>
                <a:spcPts val="800"/>
              </a:spcAft>
            </a:pP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NOTE TO FACILTATOR: </a:t>
            </a:r>
            <a:r>
              <a:rPr lang="en-US" sz="2400" b="0" dirty="0">
                <a:effectLst/>
                <a:latin typeface="Calibri" panose="020F0502020204030204" pitchFamily="34" charset="0"/>
                <a:ea typeface="Calibri" panose="020F0502020204030204" pitchFamily="34" charset="0"/>
                <a:cs typeface="Calibri" panose="020F0502020204030204" pitchFamily="34" charset="0"/>
              </a:rPr>
              <a:t>Read the title question and ask </a:t>
            </a:r>
            <a:r>
              <a:rPr lang="en-US" sz="2400" dirty="0">
                <a:effectLst/>
                <a:latin typeface="Calibri" panose="020F0502020204030204" pitchFamily="34" charset="0"/>
                <a:ea typeface="Calibri" panose="020F0502020204030204" pitchFamily="34" charset="0"/>
                <a:cs typeface="Calibri" panose="020F0502020204030204" pitchFamily="34" charset="0"/>
              </a:rPr>
              <a:t>the group to share their ideas to answer, then show the bullet points and finally show the example on the next slide.</a:t>
            </a:r>
            <a:r>
              <a:rPr lang="en-US" sz="1400" dirty="0">
                <a:effectLst/>
                <a:latin typeface="Calibri" panose="020F0502020204030204" pitchFamily="34" charset="0"/>
                <a:ea typeface="Calibri" panose="020F0502020204030204" pitchFamily="34" charset="0"/>
                <a:cs typeface="Arial" panose="020B0604020202020204" pitchFamily="34" charset="0"/>
              </a:rPr>
              <a:t> </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2400" dirty="0">
                <a:effectLst/>
                <a:latin typeface="Calibri" panose="020F0502020204030204" pitchFamily="34" charset="0"/>
                <a:ea typeface="Calibri" panose="020F0502020204030204" pitchFamily="34" charset="0"/>
                <a:cs typeface="Calibri" panose="020F0502020204030204" pitchFamily="34" charset="0"/>
              </a:rPr>
              <a:t>While their motivations differ, norms, attitudes, and beliefs all impact behavior. Our definitions of attitudes and beliefs come from the Passages Social Norms Lexicon and Learning Collaborative work. </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Individual attitudes are personal evaluations about how the world should be. Although individually held, attitudes are not formed in isolation; they are influenced by social context and experience. </a:t>
            </a:r>
            <a:r>
              <a:rPr lang="en-US" sz="2400" dirty="0">
                <a:effectLst/>
                <a:latin typeface="Calibri" panose="020F0502020204030204" pitchFamily="34" charset="0"/>
                <a:ea typeface="Calibri" panose="020F0502020204030204" pitchFamily="34" charset="0"/>
              </a:rPr>
              <a:t>A belief is an opinion, assumption, or conviction that a person holds to be true. Beliefs are internal perspectives formed from personal experiences and preferences, influence of social norms, and learning from others.</a:t>
            </a:r>
            <a:r>
              <a:rPr lang="en-US" sz="1400" dirty="0">
                <a:effectLst/>
                <a:latin typeface="Calibri" panose="020F0502020204030204" pitchFamily="34" charset="0"/>
                <a:ea typeface="Calibri" panose="020F0502020204030204" pitchFamily="34" charset="0"/>
                <a:cs typeface="Arial" panose="020B0604020202020204" pitchFamily="34" charset="0"/>
              </a:rPr>
              <a:t> </a:t>
            </a:r>
            <a:endParaRPr dirty="0"/>
          </a:p>
        </p:txBody>
      </p:sp>
    </p:spTree>
    <p:extLst>
      <p:ext uri="{BB962C8B-B14F-4D97-AF65-F5344CB8AC3E}">
        <p14:creationId xmlns:p14="http://schemas.microsoft.com/office/powerpoint/2010/main" val="597778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5" name="Google Shape;905;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r>
              <a:rPr lang="en-US" sz="2200" b="1" i="0" dirty="0">
                <a:latin typeface="Helvetica Neue"/>
                <a:ea typeface="Helvetica Neue"/>
                <a:cs typeface="Helvetica Neue"/>
                <a:sym typeface="Helvetica Neue"/>
              </a:rPr>
              <a:t>NOTE TO FACILITATOR</a:t>
            </a:r>
            <a:r>
              <a:rPr lang="en-US" sz="2200" b="0" i="0" dirty="0">
                <a:latin typeface="Helvetica Neue"/>
                <a:ea typeface="Helvetica Neue"/>
                <a:cs typeface="Helvetica Neue"/>
                <a:sym typeface="Helvetica Neue"/>
              </a:rPr>
              <a:t>: Acknowledge that we’ve already defined social norms but for the purposes of clarification have left it on the screen.</a:t>
            </a:r>
          </a:p>
          <a:p>
            <a:pPr marL="0" lvl="0" indent="0" algn="l" rtl="0">
              <a:lnSpc>
                <a:spcPct val="117999"/>
              </a:lnSpc>
              <a:spcBef>
                <a:spcPts val="0"/>
              </a:spcBef>
              <a:spcAft>
                <a:spcPts val="0"/>
              </a:spcAft>
              <a:buSzPts val="2200"/>
              <a:buFont typeface="Helvetica Neue"/>
              <a:buNone/>
            </a:pPr>
            <a:endParaRPr lang="en-US" sz="2200" b="0" i="0" dirty="0">
              <a:latin typeface="Helvetica Neue"/>
              <a:ea typeface="Helvetica Neue"/>
              <a:cs typeface="Helvetica Neue"/>
              <a:sym typeface="Helvetica Neue"/>
            </a:endParaRPr>
          </a:p>
          <a:p>
            <a:pPr marL="0" lvl="0" indent="0" algn="l" rtl="0">
              <a:lnSpc>
                <a:spcPct val="117999"/>
              </a:lnSpc>
              <a:spcBef>
                <a:spcPts val="0"/>
              </a:spcBef>
              <a:spcAft>
                <a:spcPts val="0"/>
              </a:spcAft>
              <a:buSzPts val="2200"/>
              <a:buFont typeface="Helvetica Neue"/>
              <a:buNone/>
            </a:pPr>
            <a:r>
              <a:rPr lang="en-US" sz="2200" b="1" i="0" dirty="0">
                <a:latin typeface="Helvetica Neue"/>
                <a:ea typeface="Helvetica Neue"/>
                <a:cs typeface="Helvetica Neue"/>
                <a:sym typeface="Helvetica Neue"/>
              </a:rPr>
              <a:t>SPEAKER NOTES: </a:t>
            </a:r>
            <a:r>
              <a:rPr lang="en-US" sz="2200" b="0" i="0" dirty="0">
                <a:latin typeface="Helvetica Neue"/>
                <a:ea typeface="Helvetica Neue"/>
                <a:cs typeface="Helvetica Neue"/>
                <a:sym typeface="Helvetica Neue"/>
              </a:rPr>
              <a:t>[Read Behavior and Attitude/Belief definitions]</a:t>
            </a:r>
            <a:endParaRPr sz="2200" b="0" i="0" dirty="0">
              <a:latin typeface="Helvetica Neue"/>
              <a:ea typeface="Helvetica Neue"/>
              <a:cs typeface="Helvetica Neue"/>
              <a:sym typeface="Helvetica Neue"/>
            </a:endParaRPr>
          </a:p>
        </p:txBody>
      </p:sp>
    </p:spTree>
    <p:extLst>
      <p:ext uri="{BB962C8B-B14F-4D97-AF65-F5344CB8AC3E}">
        <p14:creationId xmlns:p14="http://schemas.microsoft.com/office/powerpoint/2010/main" val="2734180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7" name="Google Shape;887;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NOTE TO FACILITATOR: </a:t>
            </a:r>
            <a:r>
              <a:rPr lang="en-US" sz="2400" dirty="0">
                <a:effectLst/>
                <a:latin typeface="Calibri" panose="020F0502020204030204" pitchFamily="34" charset="0"/>
                <a:ea typeface="Calibri" panose="020F0502020204030204" pitchFamily="34" charset="0"/>
                <a:cs typeface="Calibri" panose="020F0502020204030204" pitchFamily="34" charset="0"/>
              </a:rPr>
              <a:t>Share this example.</a:t>
            </a:r>
            <a:r>
              <a:rPr lang="en-US" sz="2400" b="1"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800"/>
              </a:spcAft>
            </a:pP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2400" b="0" dirty="0">
                <a:effectLst/>
                <a:latin typeface="Calibri" panose="020F0502020204030204" pitchFamily="34" charset="0"/>
                <a:ea typeface="Calibri" panose="020F0502020204030204" pitchFamily="34" charset="0"/>
                <a:cs typeface="Calibri" panose="020F0502020204030204" pitchFamily="34" charset="0"/>
              </a:rPr>
              <a:t>Now that we’ve talked about the differences between a norm and an attitude or belief, let’s look at a concrete example. [READ SLIDE CONTENT.]</a:t>
            </a:r>
          </a:p>
          <a:p>
            <a:pPr marL="0" marR="0">
              <a:spcBef>
                <a:spcPts val="0"/>
              </a:spcBef>
              <a:spcAft>
                <a:spcPts val="800"/>
              </a:spcAft>
            </a:pPr>
            <a:endParaRPr lang="en-US" sz="2400" b="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b="1" dirty="0"/>
              <a:t>NOTE TO FACILITATOR: </a:t>
            </a:r>
            <a:r>
              <a:rPr lang="en-US" sz="2200" b="0" i="0" u="none" strike="noStrike" cap="none" dirty="0">
                <a:solidFill>
                  <a:srgbClr val="000000"/>
                </a:solidFill>
                <a:effectLst/>
                <a:latin typeface="Helvetica Neue"/>
                <a:ea typeface="Helvetica Neue"/>
                <a:cs typeface="Helvetica Neue"/>
                <a:sym typeface="Helvetica Neue"/>
              </a:rPr>
              <a:t>These</a:t>
            </a:r>
            <a:r>
              <a:rPr lang="en-US" sz="2200" b="0" i="0" u="none" strike="noStrike" cap="none" baseline="0" dirty="0">
                <a:solidFill>
                  <a:srgbClr val="000000"/>
                </a:solidFill>
                <a:effectLst/>
                <a:latin typeface="Helvetica Neue"/>
                <a:ea typeface="Helvetica Neue"/>
                <a:cs typeface="Helvetica Neue"/>
                <a:sym typeface="Helvetica Neue"/>
              </a:rPr>
              <a:t> are the objectives for the social norms training that comprises several modules. </a:t>
            </a:r>
            <a:r>
              <a:rPr lang="en-US" b="0" dirty="0"/>
              <a:t>Only use as starting slide if you are presenting all five modules </a:t>
            </a:r>
            <a:r>
              <a:rPr lang="en-US" b="1" dirty="0"/>
              <a:t>or </a:t>
            </a:r>
            <a:r>
              <a:rPr lang="en-US" b="0" dirty="0"/>
              <a:t>want to situate this module within the larger curriculum. </a:t>
            </a:r>
            <a:endParaRPr lang="en-US" sz="2200" b="0" i="0" u="none" strike="noStrike" cap="none" baseline="0" dirty="0">
              <a:solidFill>
                <a:srgbClr val="000000"/>
              </a:solidFill>
              <a:effectLst/>
              <a:latin typeface="Helvetica Neue"/>
              <a:ea typeface="Helvetica Neue"/>
              <a:cs typeface="Helvetica Neue"/>
              <a:sym typeface="Helvetica Neue"/>
            </a:endParaRP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endParaRPr lang="en-US" sz="2200" b="0" i="0" u="none" strike="noStrike" cap="none" baseline="0" dirty="0">
              <a:solidFill>
                <a:srgbClr val="000000"/>
              </a:solidFill>
              <a:effectLst/>
              <a:latin typeface="Helvetica Neue"/>
              <a:ea typeface="Helvetica Neue"/>
              <a:cs typeface="Helvetica Neue"/>
              <a:sym typeface="Helvetica Neue"/>
            </a:endParaRP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200" b="1" i="0" u="none" strike="noStrike" cap="none" baseline="0" dirty="0">
                <a:solidFill>
                  <a:srgbClr val="000000"/>
                </a:solidFill>
                <a:effectLst/>
                <a:latin typeface="Helvetica Neue"/>
                <a:ea typeface="Helvetica Neue"/>
                <a:cs typeface="Helvetica Neue"/>
                <a:sym typeface="Helvetica Neue"/>
              </a:rPr>
              <a:t>SPEAKER NOTE: </a:t>
            </a:r>
            <a:r>
              <a:rPr lang="en-US" sz="2200" b="0" i="0" u="none" strike="noStrike" cap="none" baseline="0" dirty="0">
                <a:solidFill>
                  <a:srgbClr val="000000"/>
                </a:solidFill>
                <a:effectLst/>
                <a:latin typeface="Helvetica Neue"/>
                <a:ea typeface="Helvetica Neue"/>
                <a:cs typeface="Helvetica Neue"/>
                <a:sym typeface="Helvetica Neue"/>
              </a:rPr>
              <a:t>Read slide content.</a:t>
            </a:r>
            <a:endParaRPr lang="en-US" sz="2200" b="1" i="0" u="none" strike="noStrike" cap="none" dirty="0">
              <a:solidFill>
                <a:srgbClr val="000000"/>
              </a:solidFill>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572617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6" name="Google Shape;896;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sz="2200" b="1" i="0" u="none" strike="noStrike" cap="none" dirty="0">
                <a:solidFill>
                  <a:srgbClr val="000000"/>
                </a:solidFill>
                <a:effectLst/>
                <a:latin typeface="Helvetica Neue"/>
                <a:ea typeface="Helvetica Neue"/>
                <a:cs typeface="Helvetica Neue"/>
                <a:sym typeface="Helvetica Neue"/>
              </a:rPr>
              <a:t>IN-PERSON ONLY SLIDE</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1" i="0" u="none" strike="noStrike" cap="none" dirty="0">
                <a:solidFill>
                  <a:srgbClr val="000000"/>
                </a:solidFill>
                <a:effectLst/>
                <a:latin typeface="Helvetica Neue"/>
                <a:ea typeface="Helvetica Neue"/>
                <a:cs typeface="Helvetica Neue"/>
                <a:sym typeface="Helvetica Neue"/>
              </a:rPr>
              <a:t>NOTE TO FACILITATOR: </a:t>
            </a:r>
            <a:r>
              <a:rPr lang="en-US" sz="2200" b="0" i="0" u="none" strike="noStrike" cap="none" dirty="0">
                <a:solidFill>
                  <a:srgbClr val="000000"/>
                </a:solidFill>
                <a:effectLst/>
                <a:latin typeface="Helvetica Neue"/>
                <a:ea typeface="Helvetica Neue"/>
                <a:cs typeface="Helvetica Neue"/>
                <a:sym typeface="Helvetica Neue"/>
              </a:rPr>
              <a:t>The aim here is discerning differences. </a:t>
            </a:r>
          </a:p>
          <a:p>
            <a:endParaRPr lang="en-US" sz="2200" b="1" i="0" u="none" strike="noStrike" cap="none" dirty="0">
              <a:solidFill>
                <a:srgbClr val="000000"/>
              </a:solidFill>
              <a:effectLst/>
              <a:latin typeface="Helvetica Neue"/>
              <a:ea typeface="Helvetica Neue"/>
              <a:cs typeface="Helvetica Neue"/>
              <a:sym typeface="Helvetica Neue"/>
            </a:endParaRPr>
          </a:p>
          <a:p>
            <a:r>
              <a:rPr lang="en-US" sz="2200" b="1" i="0" u="none" strike="noStrike" cap="none" dirty="0">
                <a:solidFill>
                  <a:srgbClr val="000000"/>
                </a:solidFill>
                <a:effectLst/>
                <a:latin typeface="Helvetica Neue"/>
                <a:ea typeface="Helvetica Neue"/>
                <a:cs typeface="Helvetica Neue"/>
                <a:sym typeface="Helvetica Neue"/>
              </a:rPr>
              <a:t>SPEAKER NOTES: </a:t>
            </a:r>
            <a:r>
              <a:rPr lang="en-US" sz="2200" b="0" i="0" u="none" strike="noStrike" cap="none" dirty="0">
                <a:solidFill>
                  <a:srgbClr val="000000"/>
                </a:solidFill>
                <a:effectLst/>
                <a:latin typeface="Helvetica Neue"/>
                <a:ea typeface="Helvetica Neue"/>
                <a:cs typeface="Helvetica Neue"/>
                <a:sym typeface="Helvetica Neue"/>
              </a:rPr>
              <a:t>Process for this exercise:</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0" i="0" u="none" strike="noStrike" cap="none" dirty="0">
                <a:solidFill>
                  <a:srgbClr val="000000"/>
                </a:solidFill>
                <a:effectLst/>
                <a:latin typeface="Helvetica Neue"/>
                <a:ea typeface="Helvetica Neue"/>
                <a:cs typeface="Helvetica Neue"/>
                <a:sym typeface="Helvetica Neue"/>
              </a:rPr>
              <a:t>Say that it is quiz time! Each statement is animated. </a:t>
            </a:r>
            <a:r>
              <a:rPr lang="en-US" sz="2200" b="0" i="0" u="none" strike="noStrike" cap="none" baseline="0" dirty="0">
                <a:solidFill>
                  <a:srgbClr val="000000"/>
                </a:solidFill>
                <a:effectLst/>
                <a:latin typeface="Helvetica Neue"/>
                <a:ea typeface="Helvetica Neue"/>
                <a:cs typeface="Helvetica Neue"/>
                <a:sym typeface="Helvetica Neue"/>
              </a:rPr>
              <a:t>[Answers below. N=Norm; A/B= Attitude/Belief]</a:t>
            </a:r>
          </a:p>
          <a:p>
            <a:r>
              <a:rPr lang="en-US" sz="2200" b="0" i="0" u="none" strike="noStrike" cap="none" dirty="0">
                <a:solidFill>
                  <a:srgbClr val="000000"/>
                </a:solidFill>
                <a:effectLst/>
                <a:latin typeface="Helvetica Neue"/>
                <a:ea typeface="Helvetica Neue"/>
                <a:cs typeface="Helvetica Neue"/>
                <a:sym typeface="Helvetica Neue"/>
              </a:rPr>
              <a:t>	- My mother and mother-in-law want me to have many children, so I do. (N) </a:t>
            </a:r>
          </a:p>
          <a:p>
            <a:pPr lvl="0"/>
            <a:r>
              <a:rPr lang="en-US" sz="2200" b="0" i="0" u="none" strike="noStrike" cap="none" dirty="0">
                <a:solidFill>
                  <a:srgbClr val="000000"/>
                </a:solidFill>
                <a:effectLst/>
                <a:latin typeface="Helvetica Neue"/>
                <a:ea typeface="Helvetica Neue"/>
                <a:cs typeface="Helvetica Neue"/>
                <a:sym typeface="Helvetica Neue"/>
              </a:rPr>
              <a:t>	- Not becoming pregnant until your last baby walks ensures a well-planned family, so I sleep separately from my husband until our last child is big enough to walk. (A/B)</a:t>
            </a:r>
          </a:p>
          <a:p>
            <a:pPr lvl="0"/>
            <a:r>
              <a:rPr lang="en-US" sz="2200" b="0" i="0" u="none" strike="noStrike" cap="none" dirty="0">
                <a:solidFill>
                  <a:srgbClr val="000000"/>
                </a:solidFill>
                <a:effectLst/>
                <a:latin typeface="Helvetica Neue"/>
                <a:ea typeface="Helvetica Neue"/>
                <a:cs typeface="Helvetica Neue"/>
                <a:sym typeface="Helvetica Neue"/>
              </a:rPr>
              <a:t>	- I use an implant to space births because my best friends space their births this way. (N) </a:t>
            </a:r>
          </a:p>
          <a:p>
            <a:pPr lvl="0"/>
            <a:r>
              <a:rPr lang="en-US" sz="2200" b="0" i="0" u="none" strike="noStrike" cap="none" dirty="0">
                <a:solidFill>
                  <a:srgbClr val="000000"/>
                </a:solidFill>
                <a:effectLst/>
                <a:latin typeface="Helvetica Neue"/>
                <a:ea typeface="Helvetica Neue"/>
                <a:cs typeface="Helvetica Neue"/>
                <a:sym typeface="Helvetica Neue"/>
              </a:rPr>
              <a:t>	- Women who practice family planning are smart, so I practice family planning. (A/B) </a:t>
            </a:r>
          </a:p>
          <a:p>
            <a:pPr lvl="0"/>
            <a:r>
              <a:rPr lang="en-US" sz="2200" b="0" i="0" u="none" strike="noStrike" cap="none" dirty="0">
                <a:solidFill>
                  <a:srgbClr val="000000"/>
                </a:solidFill>
                <a:effectLst/>
                <a:latin typeface="Helvetica Neue"/>
                <a:ea typeface="Helvetica Neue"/>
                <a:cs typeface="Helvetica Neue"/>
                <a:sym typeface="Helvetica Neue"/>
              </a:rPr>
              <a:t>	- If a woman has relations during her period, she cannot become pregnant, so I use this method to prevent pregnancy.(A/B)</a:t>
            </a:r>
          </a:p>
          <a:p>
            <a:pPr lvl="0"/>
            <a:endParaRPr lang="en-US" sz="2200" b="0" i="0" u="none" strike="noStrike" cap="none" dirty="0">
              <a:solidFill>
                <a:srgbClr val="000000"/>
              </a:solidFill>
              <a:effectLst/>
              <a:latin typeface="Helvetica Neue"/>
              <a:ea typeface="Helvetica Neue"/>
              <a:cs typeface="Helvetica Neue"/>
              <a:sym typeface="Helvetica Neue"/>
            </a:endParaRPr>
          </a:p>
          <a:p>
            <a:r>
              <a:rPr lang="en-US" sz="2200" b="0" i="0" u="none" strike="noStrike" cap="none" dirty="0">
                <a:solidFill>
                  <a:srgbClr val="000000"/>
                </a:solidFill>
                <a:effectLst/>
                <a:latin typeface="Helvetica Neue"/>
                <a:ea typeface="Helvetica Neue"/>
                <a:cs typeface="Helvetica Neue"/>
                <a:sym typeface="Helvetica Neue"/>
              </a:rPr>
              <a:t>If there’s time, add this complementary exercise:</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0" i="0" u="none" strike="noStrike" cap="none" dirty="0">
                <a:solidFill>
                  <a:srgbClr val="000000"/>
                </a:solidFill>
                <a:effectLst/>
                <a:latin typeface="Helvetica Neue"/>
                <a:ea typeface="Helvetica Neue"/>
                <a:cs typeface="Helvetica Neue"/>
                <a:sym typeface="Helvetica Neue"/>
              </a:rPr>
              <a:t>Ask people to rework the statements, turning statements showing attitudes into statements showing norms and vice versa. </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0" i="0" u="none" strike="noStrike" cap="none" dirty="0">
                <a:solidFill>
                  <a:srgbClr val="000000"/>
                </a:solidFill>
                <a:effectLst/>
                <a:latin typeface="Helvetica Neue"/>
                <a:ea typeface="Helvetica Neue"/>
                <a:cs typeface="Helvetica Neue"/>
                <a:sym typeface="Helvetica Neue"/>
              </a:rPr>
              <a:t>Closing: To close the activity say that there is very often confusion about the differences between norms and</a:t>
            </a:r>
          </a:p>
          <a:p>
            <a:r>
              <a:rPr lang="en-US" sz="2200" b="0" i="0" u="none" strike="noStrike" cap="none" dirty="0">
                <a:solidFill>
                  <a:srgbClr val="000000"/>
                </a:solidFill>
                <a:effectLst/>
                <a:latin typeface="Helvetica Neue"/>
                <a:ea typeface="Helvetica Neue"/>
                <a:cs typeface="Helvetica Neue"/>
                <a:sym typeface="Helvetica Neue"/>
              </a:rPr>
              <a:t>attitudes/beliefs. It is important to recognize the difference because how you treat attitudes programmatically may be</a:t>
            </a:r>
          </a:p>
          <a:p>
            <a:r>
              <a:rPr lang="en-US" sz="2200" b="0" i="0" u="none" strike="noStrike" cap="none" dirty="0">
                <a:solidFill>
                  <a:srgbClr val="000000"/>
                </a:solidFill>
                <a:effectLst/>
                <a:latin typeface="Helvetica Neue"/>
                <a:ea typeface="Helvetica Neue"/>
                <a:cs typeface="Helvetica Neue"/>
                <a:sym typeface="Helvetica Neue"/>
              </a:rPr>
              <a:t>different than how you treat norms programmatically. We’ll be coming back often to this distinction.</a:t>
            </a:r>
          </a:p>
          <a:p>
            <a:r>
              <a:rPr lang="en-US" sz="2200" b="0" i="0" u="none" strike="noStrike" cap="none" dirty="0">
                <a:solidFill>
                  <a:srgbClr val="000000"/>
                </a:solidFill>
                <a:effectLst/>
                <a:latin typeface="Helvetica Neue"/>
                <a:ea typeface="Helvetica Neue"/>
                <a:cs typeface="Helvetica Neue"/>
                <a:sym typeface="Helvetica Neue"/>
              </a:rPr>
              <a:t> </a:t>
            </a:r>
            <a:endParaRPr sz="2400" b="0" dirty="0"/>
          </a:p>
        </p:txBody>
      </p:sp>
    </p:spTree>
    <p:extLst>
      <p:ext uri="{BB962C8B-B14F-4D97-AF65-F5344CB8AC3E}">
        <p14:creationId xmlns:p14="http://schemas.microsoft.com/office/powerpoint/2010/main" val="367171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6" name="Google Shape;916;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SPEAKER NOTES: </a:t>
            </a:r>
            <a:r>
              <a:rPr lang="en-US" sz="2400" dirty="0">
                <a:effectLst/>
                <a:latin typeface="Calibri" panose="020F0502020204030204" pitchFamily="34" charset="0"/>
                <a:ea typeface="Calibri" panose="020F0502020204030204" pitchFamily="34" charset="0"/>
                <a:cs typeface="Calibri" panose="020F0502020204030204" pitchFamily="34" charset="0"/>
              </a:rPr>
              <a:t>There are two types of social norms we focus on during this course. Here’s a nice example of the two types of norms in action around the norm of always washing your hands before eating.</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2400" u="sng" dirty="0">
                <a:effectLst/>
                <a:latin typeface="Calibri" panose="020F0502020204030204" pitchFamily="34" charset="0"/>
                <a:ea typeface="Calibri" panose="020F0502020204030204" pitchFamily="34" charset="0"/>
                <a:cs typeface="Calibri" panose="020F0502020204030204" pitchFamily="34" charset="0"/>
              </a:rPr>
              <a:t>Ask participants: </a:t>
            </a:r>
            <a:endParaRPr lang="en-US" sz="2400" u="sng"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Arial" panose="020B060402020202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What do you see in each image? (What others do is a descriptive norm, represented in this case by children seeing others washing hands. What is considered appropriate behavior is an injunctive norm, in this case being told by your teacher or parent to leave the table and wash hands before rejoining.</a:t>
            </a: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 Think of yourself as a child. How did descriptive and injunctive norms about handwashing before eating influence your behavior?</a:t>
            </a:r>
            <a:r>
              <a:rPr lang="en-US" dirty="0">
                <a:effectLst/>
              </a:rPr>
              <a:t> </a:t>
            </a: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7" name="Google Shape;927;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a:t>NOTE TO FACILITATOR</a:t>
            </a:r>
            <a:r>
              <a:rPr lang="en-US" dirty="0"/>
              <a:t>: Read the slide content. Ask participants if they have an example of a descriptive and an injunctive norm.</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6" name="Google Shape;936;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Noto Sans Symbols"/>
              <a:buNone/>
            </a:pPr>
            <a:r>
              <a:rPr lang="en-US" sz="2400" b="1" i="0" u="none" strike="noStrike" cap="none" dirty="0">
                <a:solidFill>
                  <a:srgbClr val="000000"/>
                </a:solidFill>
                <a:latin typeface="Helvetica Neue"/>
                <a:ea typeface="Helvetica Neue"/>
                <a:cs typeface="Helvetica Neue"/>
                <a:sym typeface="Helvetica Neue"/>
              </a:rPr>
              <a:t>IN PERSON ONLY SLIDE</a:t>
            </a:r>
          </a:p>
          <a:p>
            <a:pPr marL="0" marR="0" lvl="0" indent="0" algn="l" rtl="0">
              <a:lnSpc>
                <a:spcPct val="100000"/>
              </a:lnSpc>
              <a:spcBef>
                <a:spcPts val="0"/>
              </a:spcBef>
              <a:spcAft>
                <a:spcPts val="0"/>
              </a:spcAft>
              <a:buClr>
                <a:srgbClr val="000000"/>
              </a:buClr>
              <a:buSzPts val="2400"/>
              <a:buFont typeface="Noto Sans Symbols"/>
              <a:buNone/>
            </a:pPr>
            <a:endParaRPr lang="en-US" sz="2400" b="1"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Noto Sans Symbols"/>
              <a:buNone/>
            </a:pPr>
            <a:r>
              <a:rPr lang="en-US" sz="2400" b="1" i="0" u="none" strike="noStrike" cap="none" dirty="0">
                <a:solidFill>
                  <a:srgbClr val="000000"/>
                </a:solidFill>
                <a:latin typeface="Helvetica Neue"/>
                <a:ea typeface="Helvetica Neue"/>
                <a:cs typeface="Helvetica Neue"/>
                <a:sym typeface="Helvetica Neue"/>
              </a:rPr>
              <a:t>NOTES TO FACILITATOR: </a:t>
            </a:r>
            <a:r>
              <a:rPr lang="en-US" sz="2400" b="0" i="0" u="none" strike="noStrike" cap="none" dirty="0">
                <a:solidFill>
                  <a:srgbClr val="000000"/>
                </a:solidFill>
                <a:latin typeface="Helvetica Neue"/>
                <a:ea typeface="Helvetica Neue"/>
                <a:cs typeface="Helvetica Neue"/>
                <a:sym typeface="Helvetica Neue"/>
              </a:rPr>
              <a:t>Depending on the field of work of the participants, use this slide, which is focused on GVB, or the following slide, which is focused on FP use. This slide is animated, with one statement appearing at a time.</a:t>
            </a:r>
            <a:endParaRPr dirty="0"/>
          </a:p>
          <a:p>
            <a:pPr marL="0" marR="0" lvl="0" indent="0" algn="l" rtl="0">
              <a:lnSpc>
                <a:spcPct val="100000"/>
              </a:lnSpc>
              <a:spcBef>
                <a:spcPts val="0"/>
              </a:spcBef>
              <a:spcAft>
                <a:spcPts val="0"/>
              </a:spcAft>
              <a:buSzPts val="2400"/>
              <a:buFont typeface="Noto Sans Symbols"/>
              <a:buNone/>
            </a:pPr>
            <a:endParaRPr sz="2400" b="0"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Noto Sans Symbols"/>
              <a:buNone/>
            </a:pPr>
            <a:r>
              <a:rPr lang="en-US" sz="2400" b="0" i="0" u="sng" strike="noStrike" cap="none" dirty="0">
                <a:solidFill>
                  <a:srgbClr val="000000"/>
                </a:solidFill>
                <a:latin typeface="Helvetica Neue"/>
                <a:ea typeface="Helvetica Neue"/>
                <a:cs typeface="Helvetica Neue"/>
                <a:sym typeface="Helvetica Neue"/>
              </a:rPr>
              <a:t>Answers</a:t>
            </a:r>
            <a:endParaRPr u="sng" dirty="0"/>
          </a:p>
          <a:p>
            <a:pPr marL="0" marR="0" lvl="0" indent="0" algn="l" rtl="0">
              <a:lnSpc>
                <a:spcPct val="100000"/>
              </a:lnSpc>
              <a:spcBef>
                <a:spcPts val="0"/>
              </a:spcBef>
              <a:spcAft>
                <a:spcPts val="0"/>
              </a:spcAft>
              <a:buClr>
                <a:srgbClr val="000000"/>
              </a:buClr>
              <a:buSzPts val="2400"/>
              <a:buFont typeface="Noto Sans Symbols"/>
              <a:buNone/>
            </a:pPr>
            <a:r>
              <a:rPr lang="en-US" sz="2400" b="0" i="0" u="none" strike="noStrike" cap="none" dirty="0">
                <a:solidFill>
                  <a:srgbClr val="000000"/>
                </a:solidFill>
                <a:latin typeface="Helvetica Neue"/>
                <a:ea typeface="Helvetica Neue"/>
                <a:cs typeface="Helvetica Neue"/>
                <a:sym typeface="Helvetica Neue"/>
              </a:rPr>
              <a:t>1-Is an </a:t>
            </a:r>
            <a:r>
              <a:rPr lang="en-US" sz="2400" b="1" i="0" u="none" strike="noStrike" cap="none" dirty="0">
                <a:solidFill>
                  <a:srgbClr val="000000"/>
                </a:solidFill>
                <a:latin typeface="Helvetica Neue"/>
                <a:ea typeface="Helvetica Neue"/>
                <a:cs typeface="Helvetica Neue"/>
                <a:sym typeface="Helvetica Neue"/>
              </a:rPr>
              <a:t>Injunctive Norm</a:t>
            </a:r>
            <a:r>
              <a:rPr lang="en-US" sz="2400" b="0" i="0" u="none" strike="noStrike" cap="none" dirty="0">
                <a:solidFill>
                  <a:srgbClr val="000000"/>
                </a:solidFill>
                <a:latin typeface="Helvetica Neue"/>
                <a:ea typeface="Helvetica Neue"/>
                <a:cs typeface="Helvetica Neue"/>
                <a:sym typeface="Helvetica Neue"/>
              </a:rPr>
              <a:t>: “A husband that does not beat his wife will be thought of as less manly.”</a:t>
            </a:r>
            <a:endParaRPr dirty="0"/>
          </a:p>
          <a:p>
            <a:pPr marL="0" marR="0" lvl="0" indent="0" algn="l" rtl="0">
              <a:lnSpc>
                <a:spcPct val="100000"/>
              </a:lnSpc>
              <a:spcBef>
                <a:spcPts val="0"/>
              </a:spcBef>
              <a:spcAft>
                <a:spcPts val="0"/>
              </a:spcAft>
              <a:buSzPts val="2400"/>
              <a:buFont typeface="Noto Sans Symbols"/>
              <a:buNone/>
            </a:pPr>
            <a:endParaRPr sz="2400" b="0"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Noto Sans Symbols"/>
              <a:buNone/>
            </a:pPr>
            <a:r>
              <a:rPr lang="en-US" sz="2400" b="0" i="0" u="none" strike="noStrike" cap="none" dirty="0">
                <a:solidFill>
                  <a:srgbClr val="000000"/>
                </a:solidFill>
                <a:latin typeface="Helvetica Neue"/>
                <a:ea typeface="Helvetica Neue"/>
                <a:cs typeface="Helvetica Neue"/>
                <a:sym typeface="Helvetica Neue"/>
              </a:rPr>
              <a:t>2-Is a </a:t>
            </a:r>
            <a:r>
              <a:rPr lang="en-US" sz="2400" b="1" i="0" u="none" strike="noStrike" cap="none" dirty="0">
                <a:solidFill>
                  <a:srgbClr val="000000"/>
                </a:solidFill>
                <a:latin typeface="Helvetica Neue"/>
                <a:ea typeface="Helvetica Neue"/>
                <a:cs typeface="Helvetica Neue"/>
                <a:sym typeface="Helvetica Neue"/>
              </a:rPr>
              <a:t>Descriptive Norm</a:t>
            </a:r>
            <a:r>
              <a:rPr lang="en-US" sz="2400" b="0" i="0" u="none" strike="noStrike" cap="none" dirty="0">
                <a:solidFill>
                  <a:srgbClr val="000000"/>
                </a:solidFill>
                <a:latin typeface="Helvetica Neue"/>
                <a:ea typeface="Helvetica Neue"/>
                <a:cs typeface="Helvetica Neue"/>
                <a:sym typeface="Helvetica Neue"/>
              </a:rPr>
              <a:t>: “Most husbands beat their wives in this community.”</a:t>
            </a:r>
            <a:endParaRPr dirty="0"/>
          </a:p>
          <a:p>
            <a:pPr marL="457200" marR="0" lvl="0" indent="-304800" algn="l" rtl="0">
              <a:lnSpc>
                <a:spcPct val="100000"/>
              </a:lnSpc>
              <a:spcBef>
                <a:spcPts val="0"/>
              </a:spcBef>
              <a:spcAft>
                <a:spcPts val="0"/>
              </a:spcAft>
              <a:buSzPts val="2400"/>
              <a:buFont typeface="Noto Sans Symbols"/>
              <a:buNone/>
            </a:pPr>
            <a:endParaRPr sz="2400" b="0"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Noto Sans Symbols"/>
              <a:buNone/>
            </a:pPr>
            <a:r>
              <a:rPr lang="en-US" sz="2400" b="0" i="0" u="none" strike="noStrike" cap="none" dirty="0">
                <a:solidFill>
                  <a:srgbClr val="000000"/>
                </a:solidFill>
                <a:latin typeface="Helvetica Neue"/>
                <a:ea typeface="Helvetica Neue"/>
                <a:cs typeface="Helvetica Neue"/>
                <a:sym typeface="Helvetica Neue"/>
              </a:rPr>
              <a:t>3-Is an </a:t>
            </a:r>
            <a:r>
              <a:rPr lang="en-US" sz="2400" b="1" i="0" u="none" strike="noStrike" cap="none" dirty="0">
                <a:solidFill>
                  <a:srgbClr val="000000"/>
                </a:solidFill>
                <a:latin typeface="Helvetica Neue"/>
                <a:ea typeface="Helvetica Neue"/>
                <a:cs typeface="Helvetica Neue"/>
                <a:sym typeface="Helvetica Neue"/>
              </a:rPr>
              <a:t>Attitude or Belief</a:t>
            </a:r>
            <a:r>
              <a:rPr lang="en-US" sz="2400" b="0" i="0" u="none" strike="noStrike" cap="none" dirty="0">
                <a:solidFill>
                  <a:srgbClr val="000000"/>
                </a:solidFill>
                <a:latin typeface="Helvetica Neue"/>
                <a:ea typeface="Helvetica Neue"/>
                <a:cs typeface="Helvetica Neue"/>
                <a:sym typeface="Helvetica Neue"/>
              </a:rPr>
              <a:t>: “I don’t believe it is right for a man to beat his wife.” (Trick question ☺ )</a:t>
            </a:r>
            <a:endParaRPr dirty="0"/>
          </a:p>
          <a:p>
            <a:pPr marL="0" marR="0" lvl="0" indent="0" algn="l" rtl="0">
              <a:lnSpc>
                <a:spcPct val="100000"/>
              </a:lnSpc>
              <a:spcBef>
                <a:spcPts val="0"/>
              </a:spcBef>
              <a:spcAft>
                <a:spcPts val="0"/>
              </a:spcAft>
              <a:buSzPts val="2400"/>
              <a:buFont typeface="Helvetica Neue"/>
              <a:buNone/>
            </a:pPr>
            <a:endParaRPr sz="2400" b="0"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Helvetica Neue"/>
                <a:ea typeface="Helvetica Neue"/>
                <a:cs typeface="Helvetica Neue"/>
                <a:sym typeface="Helvetica Neue"/>
              </a:rPr>
              <a:t> </a:t>
            </a:r>
            <a:endParaRPr dirty="0"/>
          </a:p>
        </p:txBody>
      </p:sp>
    </p:spTree>
    <p:extLst>
      <p:ext uri="{BB962C8B-B14F-4D97-AF65-F5344CB8AC3E}">
        <p14:creationId xmlns:p14="http://schemas.microsoft.com/office/powerpoint/2010/main" val="1972670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5" name="Google Shape;945;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Noto Sans Symbols"/>
              <a:buNone/>
            </a:pPr>
            <a:r>
              <a:rPr lang="en-US" sz="2400" b="1" i="0" u="none" strike="noStrike" cap="none" dirty="0">
                <a:solidFill>
                  <a:srgbClr val="000000"/>
                </a:solidFill>
                <a:latin typeface="Helvetica Neue"/>
                <a:ea typeface="Helvetica Neue"/>
                <a:cs typeface="Helvetica Neue"/>
                <a:sym typeface="Helvetica Neue"/>
              </a:rPr>
              <a:t>IN PERSON ONLY SLIDE</a:t>
            </a:r>
          </a:p>
          <a:p>
            <a:pPr marL="0" marR="0">
              <a:spcBef>
                <a:spcPts val="0"/>
              </a:spcBef>
              <a:spcAft>
                <a:spcPts val="800"/>
              </a:spcAft>
            </a:pPr>
            <a:endParaRPr lang="en-US" sz="2400" b="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NOTE TO FACILITATOR: </a:t>
            </a:r>
            <a:r>
              <a:rPr lang="en-US" sz="2400" dirty="0">
                <a:effectLst/>
                <a:latin typeface="Calibri" panose="020F0502020204030204" pitchFamily="34" charset="0"/>
                <a:ea typeface="Calibri" panose="020F0502020204030204" pitchFamily="34" charset="0"/>
                <a:cs typeface="Calibri" panose="020F0502020204030204" pitchFamily="34" charset="0"/>
              </a:rPr>
              <a:t>This slide is animated, with one statement showing at a time.</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Answers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Arial" panose="020B060402020202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1- </a:t>
            </a:r>
            <a:r>
              <a:rPr lang="en-US" sz="2400" b="1" dirty="0">
                <a:effectLst/>
                <a:latin typeface="Calibri" panose="020F0502020204030204" pitchFamily="34" charset="0"/>
                <a:ea typeface="Calibri" panose="020F0502020204030204" pitchFamily="34" charset="0"/>
                <a:cs typeface="Calibri" panose="020F0502020204030204" pitchFamily="34" charset="0"/>
              </a:rPr>
              <a:t>Injunctive</a:t>
            </a:r>
            <a:r>
              <a:rPr lang="en-US" sz="2400" dirty="0">
                <a:effectLst/>
                <a:latin typeface="Calibri" panose="020F0502020204030204" pitchFamily="34" charset="0"/>
                <a:ea typeface="Calibri" panose="020F0502020204030204" pitchFamily="34" charset="0"/>
                <a:cs typeface="Calibri" panose="020F0502020204030204" pitchFamily="34" charset="0"/>
              </a:rPr>
              <a:t>. A husband who allows his wife to use FP will be thought of as less manly.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2- </a:t>
            </a:r>
            <a:r>
              <a:rPr lang="en-US" sz="2400" b="1" dirty="0">
                <a:effectLst/>
                <a:latin typeface="Calibri" panose="020F0502020204030204" pitchFamily="34" charset="0"/>
                <a:ea typeface="Calibri" panose="020F0502020204030204" pitchFamily="34" charset="0"/>
                <a:cs typeface="Calibri" panose="020F0502020204030204" pitchFamily="34" charset="0"/>
              </a:rPr>
              <a:t>Descriptive</a:t>
            </a:r>
            <a:r>
              <a:rPr lang="en-US" sz="2400" dirty="0">
                <a:effectLst/>
                <a:latin typeface="Calibri" panose="020F0502020204030204" pitchFamily="34" charset="0"/>
                <a:ea typeface="Calibri" panose="020F0502020204030204" pitchFamily="34" charset="0"/>
                <a:cs typeface="Calibri" panose="020F0502020204030204" pitchFamily="34" charset="0"/>
              </a:rPr>
              <a:t>. Most men and their wives use traditional family planning methods in this community.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3. </a:t>
            </a:r>
            <a:r>
              <a:rPr lang="en-US" sz="2400" b="1" dirty="0">
                <a:effectLst/>
                <a:latin typeface="Calibri" panose="020F0502020204030204" pitchFamily="34" charset="0"/>
                <a:ea typeface="Calibri" panose="020F0502020204030204" pitchFamily="34" charset="0"/>
                <a:cs typeface="Calibri" panose="020F0502020204030204" pitchFamily="34" charset="0"/>
              </a:rPr>
              <a:t>Trick question- </a:t>
            </a:r>
            <a:r>
              <a:rPr lang="en-US" sz="2400" dirty="0">
                <a:effectLst/>
                <a:latin typeface="Calibri" panose="020F0502020204030204" pitchFamily="34" charset="0"/>
                <a:ea typeface="Calibri" panose="020F0502020204030204" pitchFamily="34" charset="0"/>
                <a:cs typeface="Calibri" panose="020F0502020204030204" pitchFamily="34" charset="0"/>
              </a:rPr>
              <a:t>it’s actually an </a:t>
            </a:r>
            <a:r>
              <a:rPr lang="en-US" sz="2400" b="1" dirty="0">
                <a:effectLst/>
                <a:latin typeface="Calibri" panose="020F0502020204030204" pitchFamily="34" charset="0"/>
                <a:ea typeface="Calibri" panose="020F0502020204030204" pitchFamily="34" charset="0"/>
                <a:cs typeface="Calibri" panose="020F0502020204030204" pitchFamily="34" charset="0"/>
              </a:rPr>
              <a:t>attitude/belief</a:t>
            </a:r>
            <a:r>
              <a:rPr lang="en-US" sz="2400" dirty="0">
                <a:effectLst/>
                <a:latin typeface="Calibri" panose="020F0502020204030204" pitchFamily="34" charset="0"/>
                <a:ea typeface="Calibri" panose="020F0502020204030204" pitchFamily="34" charset="0"/>
                <a:cs typeface="Calibri" panose="020F0502020204030204" pitchFamily="34" charset="0"/>
              </a:rPr>
              <a:t>. I don't believe that traditional methods work to space births.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400" dirty="0">
                <a:effectLst/>
                <a:latin typeface="Calibri" panose="020F0502020204030204" pitchFamily="34" charset="0"/>
                <a:ea typeface="Calibri" panose="020F0502020204030204" pitchFamily="34" charset="0"/>
                <a:cs typeface="Arial" panose="020B0604020202020204" pitchFamily="34" charset="0"/>
              </a:rPr>
              <a:t> </a:t>
            </a:r>
            <a:endParaRPr dirty="0"/>
          </a:p>
          <a:p>
            <a:pPr marL="0" marR="0" lvl="0" indent="0" algn="l" rtl="0">
              <a:lnSpc>
                <a:spcPct val="100000"/>
              </a:lnSpc>
              <a:spcBef>
                <a:spcPts val="0"/>
              </a:spcBef>
              <a:spcAft>
                <a:spcPts val="0"/>
              </a:spcAft>
              <a:buSzPts val="2400"/>
              <a:buFont typeface="Helvetica Neue"/>
              <a:buNone/>
            </a:pPr>
            <a:endParaRPr sz="2400" b="0"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Helvetica Neue"/>
              <a:buNone/>
            </a:pPr>
            <a:r>
              <a:rPr lang="en-US" sz="2400" b="0" i="0" u="none" strike="noStrike" cap="none" dirty="0">
                <a:solidFill>
                  <a:srgbClr val="000000"/>
                </a:solidFill>
                <a:latin typeface="Helvetica Neue"/>
                <a:ea typeface="Helvetica Neue"/>
                <a:cs typeface="Helvetica Neue"/>
                <a:sym typeface="Helvetica Neue"/>
              </a:rPr>
              <a:t> </a:t>
            </a:r>
            <a:endParaRPr dirty="0"/>
          </a:p>
        </p:txBody>
      </p:sp>
    </p:spTree>
    <p:extLst>
      <p:ext uri="{BB962C8B-B14F-4D97-AF65-F5344CB8AC3E}">
        <p14:creationId xmlns:p14="http://schemas.microsoft.com/office/powerpoint/2010/main" val="757675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1" name="Google Shape;961;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Noto Sans Symbols"/>
              <a:buNone/>
              <a:tabLst/>
              <a:defRPr/>
            </a:pPr>
            <a:r>
              <a:rPr lang="en-US" sz="2400" b="1" i="0" u="none" strike="noStrike" cap="none" dirty="0">
                <a:solidFill>
                  <a:srgbClr val="000000"/>
                </a:solidFill>
                <a:latin typeface="Helvetica Neue"/>
                <a:ea typeface="Helvetica Neue"/>
                <a:cs typeface="Helvetica Neue"/>
                <a:sym typeface="Helvetica Neue"/>
              </a:rPr>
              <a:t>IN PERSON ONLY SLIDE</a:t>
            </a:r>
          </a:p>
          <a:p>
            <a:pPr marL="0" marR="0" lvl="0" indent="0" algn="l" rtl="0">
              <a:lnSpc>
                <a:spcPct val="100000"/>
              </a:lnSpc>
              <a:spcBef>
                <a:spcPts val="0"/>
              </a:spcBef>
              <a:spcAft>
                <a:spcPts val="0"/>
              </a:spcAft>
              <a:buClr>
                <a:srgbClr val="000000"/>
              </a:buClr>
              <a:buSzPts val="2400"/>
              <a:buFont typeface="Noto Sans Symbols"/>
              <a:buNone/>
            </a:pPr>
            <a:endParaRPr lang="en-US" sz="2400" b="0" i="0" u="none" strike="noStrike" cap="none" dirty="0">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400"/>
              <a:buFont typeface="Noto Sans Symbols"/>
              <a:buNone/>
            </a:pPr>
            <a:r>
              <a:rPr lang="en-US" sz="2400" b="1" i="0" u="none" strike="noStrike" cap="none" dirty="0">
                <a:solidFill>
                  <a:srgbClr val="000000"/>
                </a:solidFill>
                <a:latin typeface="Helvetica Neue"/>
                <a:ea typeface="Helvetica Neue"/>
                <a:cs typeface="Helvetica Neue"/>
                <a:sym typeface="Helvetica Neue"/>
              </a:rPr>
              <a:t>NOTES TO FACILITATOR:</a:t>
            </a:r>
            <a:r>
              <a:rPr lang="en-US" sz="2400" b="0" i="0" u="none" strike="noStrike" cap="none" dirty="0">
                <a:solidFill>
                  <a:srgbClr val="000000"/>
                </a:solidFill>
                <a:latin typeface="Helvetica Neue"/>
                <a:ea typeface="Helvetica Neue"/>
                <a:cs typeface="Helvetica Neue"/>
                <a:sym typeface="Helvetica Neue"/>
              </a:rPr>
              <a:t> This is an individual exercise for participants to practice their knowledge/understanding of reference groups.</a:t>
            </a:r>
            <a:endParaRPr sz="2400" b="1" i="0" u="none" strike="noStrike" cap="none" dirty="0">
              <a:solidFill>
                <a:srgbClr val="000000"/>
              </a:solidFill>
              <a:latin typeface="Helvetica Neue"/>
              <a:ea typeface="Helvetica Neue"/>
              <a:cs typeface="Helvetica Neue"/>
              <a:sym typeface="Helvetica Neue"/>
            </a:endParaRPr>
          </a:p>
          <a:p>
            <a:pPr marL="0" marR="0" lvl="0" indent="0" algn="l" rtl="0">
              <a:lnSpc>
                <a:spcPct val="107000"/>
              </a:lnSpc>
              <a:spcBef>
                <a:spcPts val="0"/>
              </a:spcBef>
              <a:spcAft>
                <a:spcPts val="0"/>
              </a:spcAft>
              <a:buNone/>
            </a:pPr>
            <a:r>
              <a:rPr lang="en-US" sz="2400" dirty="0">
                <a:latin typeface="Calibri"/>
                <a:ea typeface="Calibri"/>
                <a:cs typeface="Calibri"/>
                <a:sym typeface="Calibri"/>
              </a:rPr>
              <a:t> </a:t>
            </a:r>
            <a:endParaRPr dirty="0"/>
          </a:p>
          <a:p>
            <a:pPr marL="342900" marR="0" lvl="0" indent="-342900" algn="l" rtl="0">
              <a:lnSpc>
                <a:spcPct val="107000"/>
              </a:lnSpc>
              <a:spcBef>
                <a:spcPts val="0"/>
              </a:spcBef>
              <a:spcAft>
                <a:spcPts val="0"/>
              </a:spcAft>
              <a:buSzPts val="2400"/>
              <a:buFont typeface="Montserrat"/>
              <a:buAutoNum type="arabicParenR"/>
            </a:pPr>
            <a:r>
              <a:rPr lang="en-US" sz="2400" dirty="0">
                <a:latin typeface="Calibri"/>
                <a:ea typeface="Calibri"/>
                <a:cs typeface="Calibri"/>
                <a:sym typeface="Calibri"/>
              </a:rPr>
              <a:t>Ask each participant to think of a problematic behavior that they wanted to change in the past (or they could think of a behavior of a friend or family member or work colleague) and to answer the questions on the slide.</a:t>
            </a:r>
            <a:endParaRPr dirty="0"/>
          </a:p>
          <a:p>
            <a:pPr marL="731520" marR="0" lvl="0" indent="-342900" algn="l" rtl="0">
              <a:lnSpc>
                <a:spcPct val="107000"/>
              </a:lnSpc>
              <a:spcBef>
                <a:spcPts val="0"/>
              </a:spcBef>
              <a:spcAft>
                <a:spcPts val="0"/>
              </a:spcAft>
              <a:buSzPts val="2400"/>
              <a:buFont typeface="Calibri"/>
              <a:buChar char="-"/>
            </a:pPr>
            <a:r>
              <a:rPr lang="en-US" sz="2400" dirty="0">
                <a:latin typeface="Calibri"/>
                <a:ea typeface="Calibri"/>
                <a:cs typeface="Calibri"/>
                <a:sym typeface="Calibri"/>
              </a:rPr>
              <a:t>Who were the people you turned to for advice and information on the behavior?</a:t>
            </a:r>
            <a:endParaRPr dirty="0"/>
          </a:p>
          <a:p>
            <a:pPr marL="731520" marR="0" lvl="0" indent="-342900" algn="l" rtl="0">
              <a:lnSpc>
                <a:spcPct val="107000"/>
              </a:lnSpc>
              <a:spcBef>
                <a:spcPts val="0"/>
              </a:spcBef>
              <a:spcAft>
                <a:spcPts val="0"/>
              </a:spcAft>
              <a:buSzPts val="2400"/>
              <a:buFont typeface="Calibri"/>
              <a:buChar char="-"/>
            </a:pPr>
            <a:r>
              <a:rPr lang="en-US" sz="2400" dirty="0">
                <a:latin typeface="Calibri"/>
                <a:ea typeface="Calibri"/>
                <a:cs typeface="Calibri"/>
                <a:sym typeface="Calibri"/>
              </a:rPr>
              <a:t>Who were the people who most influenced your beliefs/attitudes or behaviors? </a:t>
            </a:r>
            <a:endParaRPr dirty="0"/>
          </a:p>
          <a:p>
            <a:pPr marL="731520" marR="0" lvl="0" indent="-342900" algn="l" rtl="0">
              <a:lnSpc>
                <a:spcPct val="107000"/>
              </a:lnSpc>
              <a:spcBef>
                <a:spcPts val="0"/>
              </a:spcBef>
              <a:spcAft>
                <a:spcPts val="0"/>
              </a:spcAft>
              <a:buSzPts val="2400"/>
              <a:buFont typeface="Calibri"/>
              <a:buChar char="-"/>
            </a:pPr>
            <a:r>
              <a:rPr lang="en-US" sz="2400" dirty="0">
                <a:latin typeface="Calibri"/>
                <a:ea typeface="Calibri"/>
                <a:cs typeface="Calibri"/>
                <a:sym typeface="Calibri"/>
              </a:rPr>
              <a:t>How might or did these people react if you took or did not take their advice?</a:t>
            </a:r>
            <a:endParaRPr dirty="0"/>
          </a:p>
          <a:p>
            <a:pPr marL="731520" marR="0" lvl="0" indent="-342900" algn="l" rtl="0">
              <a:lnSpc>
                <a:spcPct val="107000"/>
              </a:lnSpc>
              <a:spcBef>
                <a:spcPts val="0"/>
              </a:spcBef>
              <a:spcAft>
                <a:spcPts val="0"/>
              </a:spcAft>
              <a:buSzPts val="2400"/>
              <a:buFont typeface="Calibri"/>
              <a:buChar char="-"/>
            </a:pPr>
            <a:r>
              <a:rPr lang="en-US" sz="2400" dirty="0">
                <a:latin typeface="Calibri"/>
                <a:ea typeface="Calibri"/>
                <a:cs typeface="Calibri"/>
                <a:sym typeface="Calibri"/>
              </a:rPr>
              <a:t>How might these people react if you change your problematic behavior?</a:t>
            </a:r>
            <a:endParaRPr dirty="0"/>
          </a:p>
          <a:p>
            <a:pPr marL="457200" marR="0" lvl="0" indent="-457200" algn="l" rtl="0">
              <a:lnSpc>
                <a:spcPct val="100000"/>
              </a:lnSpc>
              <a:spcBef>
                <a:spcPts val="600"/>
              </a:spcBef>
              <a:spcAft>
                <a:spcPts val="0"/>
              </a:spcAft>
              <a:buSzPts val="2400"/>
              <a:buFont typeface="Montserrat"/>
              <a:buAutoNum type="arabicParenR" startAt="2"/>
            </a:pPr>
            <a:r>
              <a:rPr lang="en-US" sz="2400" dirty="0">
                <a:latin typeface="Calibri"/>
                <a:ea typeface="Calibri"/>
                <a:cs typeface="Calibri"/>
                <a:sym typeface="Calibri"/>
              </a:rPr>
              <a:t>Ask one or two volunteers to share their thoughts on the questions.</a:t>
            </a:r>
            <a:endParaRPr dirty="0"/>
          </a:p>
          <a:p>
            <a:pPr marL="457200" marR="0" lvl="0" indent="-457200" algn="l" rtl="0">
              <a:lnSpc>
                <a:spcPct val="100000"/>
              </a:lnSpc>
              <a:spcBef>
                <a:spcPts val="600"/>
              </a:spcBef>
              <a:spcAft>
                <a:spcPts val="0"/>
              </a:spcAft>
              <a:buSzPts val="2400"/>
              <a:buFont typeface="Montserrat"/>
              <a:buAutoNum type="arabicParenR" startAt="2"/>
            </a:pPr>
            <a:r>
              <a:rPr lang="en-US" sz="2400" dirty="0">
                <a:latin typeface="Calibri"/>
                <a:ea typeface="Calibri"/>
                <a:cs typeface="Calibri"/>
                <a:sym typeface="Calibri"/>
              </a:rPr>
              <a:t>Guide a reflection on how even for one behavior there may be different reference groups or the same reference group. How do reference groups reward behavior? How do they punish (sanction) behavior that is different from what is a shared behavior? </a:t>
            </a:r>
            <a:endParaRPr dirty="0"/>
          </a:p>
          <a:p>
            <a:pPr marL="0" marR="0" lvl="0" indent="0" algn="l" rtl="0">
              <a:lnSpc>
                <a:spcPct val="107000"/>
              </a:lnSpc>
              <a:spcBef>
                <a:spcPts val="0"/>
              </a:spcBef>
              <a:spcAft>
                <a:spcPts val="0"/>
              </a:spcAft>
              <a:buNone/>
            </a:pPr>
            <a:r>
              <a:rPr lang="en-US" sz="2400" dirty="0">
                <a:latin typeface="Calibri"/>
                <a:ea typeface="Calibri"/>
                <a:cs typeface="Calibri"/>
                <a:sym typeface="Calibri"/>
              </a:rPr>
              <a:t> </a:t>
            </a:r>
            <a:endParaRPr dirty="0"/>
          </a:p>
          <a:p>
            <a:pPr marL="0" marR="0" lvl="0" indent="0" algn="l" rtl="0">
              <a:lnSpc>
                <a:spcPct val="107000"/>
              </a:lnSpc>
              <a:spcBef>
                <a:spcPts val="0"/>
              </a:spcBef>
              <a:spcAft>
                <a:spcPts val="0"/>
              </a:spcAft>
              <a:buNone/>
            </a:pPr>
            <a:endParaRPr sz="2400" dirty="0">
              <a:latin typeface="Calibri"/>
              <a:ea typeface="Calibri"/>
              <a:cs typeface="Calibri"/>
              <a:sym typeface="Calibri"/>
            </a:endParaRPr>
          </a:p>
        </p:txBody>
      </p:sp>
    </p:spTree>
    <p:extLst>
      <p:ext uri="{BB962C8B-B14F-4D97-AF65-F5344CB8AC3E}">
        <p14:creationId xmlns:p14="http://schemas.microsoft.com/office/powerpoint/2010/main" val="3126312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0" name="Google Shape;970;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2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6" name="Google Shape;976;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sz="2200" b="1" i="0" u="none" strike="noStrike" cap="none" dirty="0">
                <a:solidFill>
                  <a:srgbClr val="000000"/>
                </a:solidFill>
                <a:effectLst/>
                <a:latin typeface="Helvetica Neue"/>
                <a:ea typeface="Helvetica Neue"/>
                <a:cs typeface="Helvetica Neue"/>
                <a:sym typeface="Helvetica Neue"/>
              </a:rPr>
              <a:t>SPEAKER NOTES: </a:t>
            </a:r>
            <a:r>
              <a:rPr lang="en-US" sz="2200" b="0" i="0" u="none" strike="noStrike" cap="none" dirty="0">
                <a:solidFill>
                  <a:srgbClr val="000000"/>
                </a:solidFill>
                <a:effectLst/>
                <a:latin typeface="Helvetica Neue"/>
                <a:ea typeface="Helvetica Neue"/>
                <a:cs typeface="Helvetica Neue"/>
                <a:sym typeface="Helvetica Neue"/>
              </a:rPr>
              <a:t>Let’s take a step back and review the definitions we’ve covered so far. All can influence behavior, whether it is independent (beliefs, attitudes) or interdependent (social norms). </a:t>
            </a:r>
          </a:p>
          <a:p>
            <a:pPr marL="0" lvl="0" indent="0" algn="l" rtl="0">
              <a:lnSpc>
                <a:spcPct val="117999"/>
              </a:lnSpc>
              <a:spcBef>
                <a:spcPts val="0"/>
              </a:spcBef>
              <a:spcAft>
                <a:spcPts val="0"/>
              </a:spcAft>
              <a:buSzPts val="2200"/>
              <a:buFont typeface="Helvetica Neue"/>
              <a:buNone/>
            </a:pPr>
            <a:endParaRPr lang="en-US" dirty="0"/>
          </a:p>
          <a:p>
            <a:pPr marL="0" marR="0" lvl="0" indent="0" algn="l" defTabSz="914400" rtl="0" eaLnBrk="1" fontAlgn="auto" latinLnBrk="0" hangingPunct="1">
              <a:lnSpc>
                <a:spcPct val="117999"/>
              </a:lnSpc>
              <a:spcBef>
                <a:spcPts val="0"/>
              </a:spcBef>
              <a:spcAft>
                <a:spcPts val="0"/>
              </a:spcAft>
              <a:buClr>
                <a:srgbClr val="000000"/>
              </a:buClr>
              <a:buSzPts val="2200"/>
              <a:buFont typeface="Helvetica Neue"/>
              <a:buNone/>
              <a:tabLst/>
              <a:defRPr/>
            </a:pPr>
            <a:r>
              <a:rPr lang="en-US" sz="2000" u="sng" dirty="0">
                <a:solidFill>
                  <a:srgbClr val="525357"/>
                </a:solidFill>
                <a:latin typeface="Gill Sans MT" panose="020B0502020104020203" pitchFamily="34" charset="77"/>
                <a:ea typeface="Gill Sans"/>
                <a:cs typeface="Gill Sans"/>
                <a:sym typeface="Gill Sans"/>
              </a:rPr>
              <a:t>Reference</a:t>
            </a:r>
            <a:r>
              <a:rPr lang="en-US" sz="2000" dirty="0">
                <a:solidFill>
                  <a:srgbClr val="525357"/>
                </a:solidFill>
                <a:latin typeface="Gill Sans MT" panose="020B0502020104020203" pitchFamily="34" charset="77"/>
                <a:ea typeface="Gill Sans"/>
                <a:cs typeface="Gill Sans"/>
                <a:sym typeface="Gill Sans"/>
              </a:rPr>
              <a:t>: Adapted from CARE, 2017 &amp; Chung &amp; </a:t>
            </a:r>
            <a:r>
              <a:rPr lang="en-US" sz="2000" dirty="0" err="1">
                <a:solidFill>
                  <a:srgbClr val="525357"/>
                </a:solidFill>
                <a:latin typeface="Gill Sans MT" panose="020B0502020104020203" pitchFamily="34" charset="77"/>
                <a:ea typeface="Gill Sans"/>
                <a:cs typeface="Gill Sans"/>
                <a:sym typeface="Gill Sans"/>
              </a:rPr>
              <a:t>Rimal</a:t>
            </a:r>
            <a:r>
              <a:rPr lang="en-US" sz="2000" dirty="0">
                <a:solidFill>
                  <a:srgbClr val="525357"/>
                </a:solidFill>
                <a:latin typeface="Gill Sans MT" panose="020B0502020104020203" pitchFamily="34" charset="77"/>
                <a:ea typeface="Gill Sans"/>
                <a:cs typeface="Gill Sans"/>
                <a:sym typeface="Gill Sans"/>
              </a:rPr>
              <a:t>, 2016</a:t>
            </a:r>
            <a:endParaRPr lang="en-US" sz="1050" dirty="0">
              <a:latin typeface="Gill Sans MT" panose="020B0502020104020203" pitchFamily="34" charset="77"/>
            </a:endParaRPr>
          </a:p>
          <a:p>
            <a:pPr marL="0" lvl="0" indent="0" algn="l" rtl="0">
              <a:lnSpc>
                <a:spcPct val="117999"/>
              </a:lnSpc>
              <a:spcBef>
                <a:spcPts val="0"/>
              </a:spcBef>
              <a:spcAft>
                <a:spcPts val="0"/>
              </a:spcAft>
              <a:buSzPts val="2200"/>
              <a:buFont typeface="Helvetica Neue"/>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22: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2" name="Google Shape;982;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2400" b="1" i="0" dirty="0">
                <a:effectLst/>
                <a:latin typeface="Calibri" panose="020F0502020204030204" pitchFamily="34" charset="0"/>
                <a:ea typeface="Calibri" panose="020F0502020204030204" pitchFamily="34" charset="0"/>
                <a:cs typeface="Calibri" panose="020F0502020204030204" pitchFamily="34" charset="0"/>
              </a:rPr>
              <a:t>IN PERSON ONLY SLIDE</a:t>
            </a:r>
          </a:p>
          <a:p>
            <a:pPr marL="0" marR="0">
              <a:spcBef>
                <a:spcPts val="0"/>
              </a:spcBef>
              <a:spcAft>
                <a:spcPts val="800"/>
              </a:spcAft>
            </a:pP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p>
            <a:pPr marL="0" marR="0" lvl="0" indent="-228600" algn="l" defTabSz="914400" rtl="0" eaLnBrk="1" fontAlgn="auto" latinLnBrk="0" hangingPunct="1">
              <a:lnSpc>
                <a:spcPct val="117999"/>
              </a:lnSpc>
              <a:spcBef>
                <a:spcPts val="0"/>
              </a:spcBef>
              <a:spcAft>
                <a:spcPts val="800"/>
              </a:spcAft>
              <a:buClr>
                <a:srgbClr val="000000"/>
              </a:buClr>
              <a:buSzPts val="1400"/>
              <a:buFont typeface="Arial"/>
              <a:buNone/>
              <a:tabLst/>
              <a:defRPr/>
            </a:pPr>
            <a:r>
              <a:rPr lang="en-US" sz="2400" b="1" dirty="0">
                <a:effectLst/>
                <a:latin typeface="Calibri" panose="020F0502020204030204" pitchFamily="34" charset="0"/>
                <a:ea typeface="Calibri" panose="020F0502020204030204" pitchFamily="34" charset="0"/>
                <a:cs typeface="Calibri" panose="020F0502020204030204" pitchFamily="34" charset="0"/>
              </a:rPr>
              <a:t>NOTE TO FACILITATOR: </a:t>
            </a:r>
            <a:r>
              <a:rPr lang="en-US" sz="2400" dirty="0">
                <a:effectLst/>
                <a:latin typeface="Calibri" panose="020F0502020204030204" pitchFamily="34" charset="0"/>
                <a:ea typeface="Calibri" panose="020F0502020204030204" pitchFamily="34" charset="0"/>
                <a:cs typeface="Calibri" panose="020F0502020204030204" pitchFamily="34" charset="0"/>
              </a:rPr>
              <a:t>You can swap the photo with one that better reflects a typical couple in the participants’ context</a:t>
            </a:r>
            <a:r>
              <a:rPr lang="en-US" sz="2400" b="1"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In this activity, we’ll address norms as well as attitudes and beliefs—all impact behavior. </a:t>
            </a:r>
          </a:p>
          <a:p>
            <a:pPr marL="0" marR="0">
              <a:spcBef>
                <a:spcPts val="0"/>
              </a:spcBef>
              <a:spcAft>
                <a:spcPts val="800"/>
              </a:spcAft>
            </a:pP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r>
              <a:rPr lang="en-US" sz="2400" u="sng" dirty="0">
                <a:effectLst/>
                <a:latin typeface="Calibri" panose="020F0502020204030204" pitchFamily="34" charset="0"/>
                <a:ea typeface="Calibri" panose="020F0502020204030204" pitchFamily="34" charset="0"/>
                <a:cs typeface="Calibri" panose="020F0502020204030204" pitchFamily="34" charset="0"/>
              </a:rPr>
              <a:t>Activity Process:</a:t>
            </a:r>
            <a:endParaRPr lang="en-US" sz="2400" u="sng"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Courier New" panose="02070309020205020404" pitchFamily="49"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Organize participants in small groups and explain that in this activity we’ll be thinking a bit deeper about knowledge, attitudes, and the two types of norms and how they might influence behavior differently.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Courier New" panose="02070309020205020404" pitchFamily="49"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After reading the slide, ask the group: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80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Calibri" panose="020F0502020204030204" pitchFamily="34" charset="0"/>
              </a:rPr>
              <a:t>How important do you think these factors are in influencing Adam and his wife’s breastfeeding practice? Why do you think that?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spcBef>
                <a:spcPts val="0"/>
              </a:spcBef>
              <a:spcAft>
                <a:spcPts val="800"/>
              </a:spcAft>
              <a:buFont typeface="Courier New" panose="02070309020205020404" pitchFamily="49" charset="0"/>
              <a:buChar char="o"/>
            </a:pPr>
            <a:r>
              <a:rPr lang="en-US" sz="2400" dirty="0">
                <a:effectLst/>
                <a:latin typeface="Calibri" panose="020F0502020204030204" pitchFamily="34" charset="0"/>
                <a:ea typeface="Calibri" panose="020F0502020204030204" pitchFamily="34" charset="0"/>
                <a:cs typeface="Calibri" panose="020F0502020204030204" pitchFamily="34" charset="0"/>
              </a:rPr>
              <a:t>If you were designing a program, how might distinguishing knowledge, attitudes/beliefs, and norms lead you to use a range of program strategies to achieve the behavioral goal of women breastfeeding their infants?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800"/>
              </a:spcAft>
              <a:buFont typeface="Courier New" panose="02070309020205020404" pitchFamily="49" charset="0"/>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Close the activity by explaining that social norms perspectives bring in new elements to programs, meaning that participants will likely need to have new strategies that more explicitly address norms.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 Activity adaptation: Replace the picture and make the statements relevant to the participants’ program interests.</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16400663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0" name="Google Shape;990;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000" b="1" i="0" dirty="0">
                <a:effectLst/>
                <a:latin typeface="Calibri" panose="020F0502020204030204" pitchFamily="34" charset="0"/>
                <a:ea typeface="Calibri" panose="020F0502020204030204" pitchFamily="34" charset="0"/>
                <a:cs typeface="Calibri" panose="020F0502020204030204" pitchFamily="34" charset="0"/>
              </a:rPr>
              <a:t>IN PERSON ONLY SLIDE</a:t>
            </a:r>
            <a:endParaRPr lang="en-US" b="1" dirty="0"/>
          </a:p>
          <a:p>
            <a:pPr marL="0" lvl="0" indent="0" algn="l" rtl="0">
              <a:lnSpc>
                <a:spcPct val="117999"/>
              </a:lnSpc>
              <a:spcBef>
                <a:spcPts val="0"/>
              </a:spcBef>
              <a:spcAft>
                <a:spcPts val="0"/>
              </a:spcAft>
              <a:buNone/>
            </a:pPr>
            <a:endParaRPr dirty="0"/>
          </a:p>
          <a:p>
            <a:pPr marL="0" marR="0" lvl="0" indent="0" algn="l" defTabSz="914400" rtl="0" eaLnBrk="1" fontAlgn="auto" latinLnBrk="0" hangingPunct="1">
              <a:lnSpc>
                <a:spcPct val="107000"/>
              </a:lnSpc>
              <a:spcBef>
                <a:spcPts val="0"/>
              </a:spcBef>
              <a:spcAft>
                <a:spcPts val="0"/>
              </a:spcAft>
              <a:buClr>
                <a:srgbClr val="000000"/>
              </a:buClr>
              <a:buSzPts val="2400"/>
              <a:buFont typeface="Calibri"/>
              <a:buNone/>
              <a:tabLst/>
              <a:defRPr/>
            </a:pPr>
            <a:r>
              <a:rPr lang="en-US" sz="2400" b="1" i="0" u="none" strike="noStrike" cap="none" dirty="0">
                <a:solidFill>
                  <a:srgbClr val="000000"/>
                </a:solidFill>
                <a:latin typeface="Calibri"/>
                <a:ea typeface="Calibri"/>
                <a:cs typeface="Calibri"/>
                <a:sym typeface="Calibri"/>
              </a:rPr>
              <a:t>NOTES TO FACILITATOR: </a:t>
            </a:r>
            <a:r>
              <a:rPr lang="en-US" dirty="0"/>
              <a:t>We will be looking at behaviors in relation to norms and distinguishing attitudes from norms.</a:t>
            </a:r>
          </a:p>
          <a:p>
            <a:pPr marL="0" marR="0" lvl="0" indent="0" algn="l" rtl="0">
              <a:lnSpc>
                <a:spcPct val="107000"/>
              </a:lnSpc>
              <a:spcBef>
                <a:spcPts val="0"/>
              </a:spcBef>
              <a:spcAft>
                <a:spcPts val="0"/>
              </a:spcAft>
              <a:buClr>
                <a:srgbClr val="000000"/>
              </a:buClr>
              <a:buSzPts val="2400"/>
              <a:buFont typeface="Calibri"/>
              <a:buNone/>
            </a:pPr>
            <a:endParaRPr dirty="0"/>
          </a:p>
          <a:p>
            <a:pPr marL="0" marR="0" lvl="0" indent="0" algn="l" rtl="0">
              <a:lnSpc>
                <a:spcPct val="107000"/>
              </a:lnSpc>
              <a:spcBef>
                <a:spcPts val="0"/>
              </a:spcBef>
              <a:spcAft>
                <a:spcPts val="0"/>
              </a:spcAft>
              <a:buSzPts val="2400"/>
              <a:buFont typeface="Helvetica Neue"/>
              <a:buNone/>
            </a:pPr>
            <a:endParaRPr sz="2400" b="0" i="0" u="none" strike="noStrike" cap="none" dirty="0">
              <a:solidFill>
                <a:srgbClr val="000000"/>
              </a:solidFill>
              <a:latin typeface="Calibri"/>
              <a:ea typeface="Calibri"/>
              <a:cs typeface="Calibri"/>
              <a:sym typeface="Calibri"/>
            </a:endParaRPr>
          </a:p>
          <a:p>
            <a:pPr marL="0" marR="0" lvl="0" indent="0" algn="l" rtl="0">
              <a:lnSpc>
                <a:spcPct val="107000"/>
              </a:lnSpc>
              <a:spcBef>
                <a:spcPts val="0"/>
              </a:spcBef>
              <a:spcAft>
                <a:spcPts val="0"/>
              </a:spcAft>
              <a:buClr>
                <a:srgbClr val="000000"/>
              </a:buClr>
              <a:buSzPts val="2400"/>
              <a:buFont typeface="Calibri"/>
              <a:buNone/>
            </a:pPr>
            <a:r>
              <a:rPr lang="en-US" sz="2400" b="0" i="0" u="sng" strike="noStrike" cap="none" dirty="0">
                <a:solidFill>
                  <a:srgbClr val="000000"/>
                </a:solidFill>
                <a:latin typeface="Calibri"/>
                <a:ea typeface="Calibri"/>
                <a:cs typeface="Calibri"/>
                <a:sym typeface="Calibri"/>
              </a:rPr>
              <a:t>Activity Process (20 minutes, including debrief):</a:t>
            </a:r>
          </a:p>
          <a:p>
            <a:pPr marL="0" marR="0" lvl="0" indent="0" algn="l" rtl="0">
              <a:lnSpc>
                <a:spcPct val="107000"/>
              </a:lnSpc>
              <a:spcBef>
                <a:spcPts val="0"/>
              </a:spcBef>
              <a:spcAft>
                <a:spcPts val="0"/>
              </a:spcAft>
              <a:buClr>
                <a:srgbClr val="000000"/>
              </a:buClr>
              <a:buSzPts val="2400"/>
              <a:buFont typeface="Calibri"/>
              <a:buNone/>
            </a:pPr>
            <a:endParaRPr dirty="0"/>
          </a:p>
          <a:p>
            <a:pPr marL="457200" marR="0" lvl="0" indent="-457200" algn="l" rtl="0">
              <a:lnSpc>
                <a:spcPct val="107000"/>
              </a:lnSpc>
              <a:spcBef>
                <a:spcPts val="600"/>
              </a:spcBef>
              <a:spcAft>
                <a:spcPts val="0"/>
              </a:spcAft>
              <a:buClr>
                <a:srgbClr val="000000"/>
              </a:buClr>
              <a:buSzPts val="2400"/>
              <a:buFont typeface="Montserrat"/>
              <a:buAutoNum type="arabicParenR"/>
            </a:pPr>
            <a:r>
              <a:rPr lang="en-US" sz="2400" b="0" i="0" u="none" strike="noStrike" cap="none" dirty="0">
                <a:solidFill>
                  <a:srgbClr val="000000"/>
                </a:solidFill>
                <a:latin typeface="Calibri"/>
                <a:ea typeface="Calibri"/>
                <a:cs typeface="Calibri"/>
                <a:sym typeface="Calibri"/>
              </a:rPr>
              <a:t>Organize participants into small groups.</a:t>
            </a:r>
            <a:endParaRPr dirty="0"/>
          </a:p>
          <a:p>
            <a:pPr marL="0" marR="0" lvl="0" indent="0" algn="l" rtl="0">
              <a:lnSpc>
                <a:spcPct val="107000"/>
              </a:lnSpc>
              <a:spcBef>
                <a:spcPts val="600"/>
              </a:spcBef>
              <a:spcAft>
                <a:spcPts val="0"/>
              </a:spcAft>
              <a:buClr>
                <a:srgbClr val="000000"/>
              </a:buClr>
              <a:buSzPts val="2400"/>
              <a:buFont typeface="Montserrat"/>
              <a:buNone/>
            </a:pPr>
            <a:r>
              <a:rPr lang="en-US" sz="2400" b="0" i="0" u="none" strike="noStrike" cap="none" dirty="0">
                <a:solidFill>
                  <a:srgbClr val="000000"/>
                </a:solidFill>
                <a:latin typeface="Calibri"/>
                <a:ea typeface="Calibri"/>
                <a:cs typeface="Calibri"/>
                <a:sym typeface="Calibri"/>
              </a:rPr>
              <a:t> </a:t>
            </a:r>
            <a:endParaRPr sz="2200" b="0" i="0" u="none" strike="noStrike" cap="none" dirty="0">
              <a:solidFill>
                <a:srgbClr val="000000"/>
              </a:solidFill>
              <a:latin typeface="Helvetica Neue"/>
              <a:ea typeface="Helvetica Neue"/>
              <a:cs typeface="Helvetica Neue"/>
              <a:sym typeface="Helvetica Neue"/>
            </a:endParaRPr>
          </a:p>
          <a:p>
            <a:pPr marL="457200" marR="0" lvl="0" indent="-457200" algn="l" rtl="0">
              <a:lnSpc>
                <a:spcPct val="107000"/>
              </a:lnSpc>
              <a:spcBef>
                <a:spcPts val="600"/>
              </a:spcBef>
              <a:spcAft>
                <a:spcPts val="0"/>
              </a:spcAft>
              <a:buClr>
                <a:srgbClr val="000000"/>
              </a:buClr>
              <a:buSzPts val="2200"/>
              <a:buFont typeface="Montserrat"/>
              <a:buAutoNum type="arabicParenR" startAt="2"/>
            </a:pPr>
            <a:r>
              <a:rPr lang="en-US" sz="2200" b="0" i="0" u="none" strike="noStrike" cap="none" dirty="0">
                <a:solidFill>
                  <a:srgbClr val="000000"/>
                </a:solidFill>
                <a:latin typeface="Helvetica Neue"/>
                <a:ea typeface="Helvetica Neue"/>
                <a:cs typeface="Helvetica Neue"/>
                <a:sym typeface="Helvetica Neue"/>
              </a:rPr>
              <a:t>Say that we will be putting</a:t>
            </a:r>
            <a:r>
              <a:rPr lang="en-US" dirty="0"/>
              <a:t> together everything we’ve learned now and apply the social norms concepts to your own program experiences. See example at right.</a:t>
            </a:r>
            <a:endParaRPr dirty="0"/>
          </a:p>
          <a:p>
            <a:pPr marL="0" marR="0" lvl="0" indent="0" algn="l" rtl="0">
              <a:lnSpc>
                <a:spcPct val="107000"/>
              </a:lnSpc>
              <a:spcBef>
                <a:spcPts val="600"/>
              </a:spcBef>
              <a:spcAft>
                <a:spcPts val="0"/>
              </a:spcAft>
              <a:buSzPts val="2200"/>
              <a:buFont typeface="Montserrat"/>
              <a:buNone/>
            </a:pPr>
            <a:endParaRPr dirty="0"/>
          </a:p>
          <a:p>
            <a:pPr marL="457200" marR="0" lvl="0" indent="-457200" algn="l" rtl="0">
              <a:lnSpc>
                <a:spcPct val="200000"/>
              </a:lnSpc>
              <a:spcBef>
                <a:spcPts val="600"/>
              </a:spcBef>
              <a:spcAft>
                <a:spcPts val="0"/>
              </a:spcAft>
              <a:buSzPts val="2200"/>
              <a:buFont typeface="Montserrat"/>
              <a:buAutoNum type="arabicParenR" startAt="2"/>
            </a:pPr>
            <a:r>
              <a:rPr lang="en-US" dirty="0"/>
              <a:t>Ask participants in their small groups to choose one project they know well and work through the five concepts at left. They can use the example on the right as guidance.</a:t>
            </a:r>
            <a:endParaRPr dirty="0"/>
          </a:p>
          <a:p>
            <a:pPr marL="0" marR="0" lvl="0" indent="0" algn="l" rtl="0">
              <a:lnSpc>
                <a:spcPct val="200000"/>
              </a:lnSpc>
              <a:spcBef>
                <a:spcPts val="600"/>
              </a:spcBef>
              <a:spcAft>
                <a:spcPts val="0"/>
              </a:spcAft>
              <a:buSzPts val="2200"/>
              <a:buFont typeface="Montserrat"/>
              <a:buNone/>
            </a:pPr>
            <a:endParaRPr dirty="0"/>
          </a:p>
          <a:p>
            <a:pPr marL="457200" marR="0" lvl="0" indent="-457200" algn="l" rtl="0">
              <a:lnSpc>
                <a:spcPct val="107000"/>
              </a:lnSpc>
              <a:spcBef>
                <a:spcPts val="600"/>
              </a:spcBef>
              <a:spcAft>
                <a:spcPts val="0"/>
              </a:spcAft>
              <a:buSzPts val="2200"/>
              <a:buFont typeface="Montserrat"/>
              <a:buAutoNum type="arabicParenR" startAt="2"/>
            </a:pPr>
            <a:r>
              <a:rPr lang="en-US" dirty="0"/>
              <a:t>After 15 minutes, ask volunteers to share their examples.</a:t>
            </a:r>
            <a:endParaRPr dirty="0"/>
          </a:p>
          <a:p>
            <a:pPr marL="0" marR="0" lvl="0" indent="0" algn="l" rtl="0">
              <a:lnSpc>
                <a:spcPct val="107000"/>
              </a:lnSpc>
              <a:spcBef>
                <a:spcPts val="600"/>
              </a:spcBef>
              <a:spcAft>
                <a:spcPts val="0"/>
              </a:spcAft>
              <a:buSzPts val="2200"/>
              <a:buFont typeface="Montserrat"/>
              <a:buNone/>
            </a:pPr>
            <a:endParaRPr dirty="0"/>
          </a:p>
          <a:p>
            <a:pPr marL="457200" marR="0" lvl="0" indent="-457200" algn="l" rtl="0">
              <a:lnSpc>
                <a:spcPct val="107000"/>
              </a:lnSpc>
              <a:spcBef>
                <a:spcPts val="600"/>
              </a:spcBef>
              <a:spcAft>
                <a:spcPts val="0"/>
              </a:spcAft>
              <a:buSzPts val="2200"/>
              <a:buFont typeface="Montserrat"/>
              <a:buAutoNum type="arabicParenR" startAt="2"/>
            </a:pPr>
            <a:r>
              <a:rPr lang="en-US" dirty="0"/>
              <a:t>To close, clarify if there is confusion in the participant responses.</a:t>
            </a:r>
            <a:endParaRPr dirty="0"/>
          </a:p>
        </p:txBody>
      </p:sp>
    </p:spTree>
    <p:extLst>
      <p:ext uri="{BB962C8B-B14F-4D97-AF65-F5344CB8AC3E}">
        <p14:creationId xmlns:p14="http://schemas.microsoft.com/office/powerpoint/2010/main" val="3275795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b="1" dirty="0"/>
              <a:t>NOTE TO FACILITATOR:</a:t>
            </a:r>
            <a:r>
              <a:rPr lang="en-US" sz="2200" b="0" i="0" u="none" strike="noStrike" cap="none" baseline="0" dirty="0">
                <a:solidFill>
                  <a:srgbClr val="000000"/>
                </a:solidFill>
                <a:effectLst/>
                <a:latin typeface="Helvetica Neue"/>
                <a:ea typeface="Helvetica Neue"/>
                <a:cs typeface="Helvetica Neue"/>
                <a:sym typeface="Helvetica Neue"/>
              </a:rPr>
              <a:t>. </a:t>
            </a:r>
            <a:r>
              <a:rPr lang="en-US" b="0" dirty="0"/>
              <a:t>Only use as starting slide if you are presenting all five modules </a:t>
            </a:r>
            <a:r>
              <a:rPr lang="en-US" b="1" dirty="0"/>
              <a:t>or </a:t>
            </a:r>
            <a:r>
              <a:rPr lang="en-US" b="0" dirty="0"/>
              <a:t>want to situate this module within the larger curriculum. </a:t>
            </a:r>
            <a:endParaRPr lang="en-US" sz="2200" b="0" i="0" u="none" strike="noStrike" cap="none" baseline="0" dirty="0">
              <a:solidFill>
                <a:srgbClr val="000000"/>
              </a:solidFill>
              <a:effectLst/>
              <a:latin typeface="Helvetica Neue"/>
              <a:ea typeface="Helvetica Neue"/>
              <a:cs typeface="Helvetica Neue"/>
              <a:sym typeface="Helvetica Neue"/>
            </a:endParaRP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endParaRPr lang="en-US" b="1" dirty="0"/>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b="1" dirty="0"/>
              <a:t>SPEAKER NOTES: </a:t>
            </a:r>
            <a:r>
              <a:rPr lang="en-US" dirty="0"/>
              <a:t>This training is part of a 5-module course on norms-shifting</a:t>
            </a:r>
            <a:r>
              <a:rPr lang="en-US" baseline="0" dirty="0"/>
              <a:t> interventions; </a:t>
            </a:r>
            <a:r>
              <a:rPr lang="en-US" b="0" baseline="0" dirty="0"/>
              <a:t>a</a:t>
            </a:r>
            <a:r>
              <a:rPr lang="en-US" sz="2400" u="none" strike="noStrike" cap="none" dirty="0">
                <a:solidFill>
                  <a:srgbClr val="393941"/>
                </a:solidFill>
                <a:latin typeface="Gill Sans MT" panose="020B0502020104020203" pitchFamily="34" charset="77"/>
                <a:ea typeface="Gill Sans"/>
                <a:cs typeface="Gill Sans"/>
                <a:sym typeface="Gill Sans"/>
              </a:rPr>
              <a:t>s</a:t>
            </a:r>
            <a:r>
              <a:rPr lang="en-US" sz="2400" u="none" strike="noStrike" cap="none" baseline="0" dirty="0">
                <a:solidFill>
                  <a:srgbClr val="393941"/>
                </a:solidFill>
                <a:latin typeface="Gill Sans MT" panose="020B0502020104020203" pitchFamily="34" charset="77"/>
                <a:ea typeface="Gill Sans"/>
                <a:cs typeface="Gill Sans"/>
                <a:sym typeface="Gill Sans"/>
              </a:rPr>
              <a:t> a note, when we say n</a:t>
            </a:r>
            <a:r>
              <a:rPr lang="en-US" sz="2400" u="none" strike="noStrike" cap="none" dirty="0">
                <a:solidFill>
                  <a:srgbClr val="393941"/>
                </a:solidFill>
                <a:latin typeface="Gill Sans MT" panose="020B0502020104020203" pitchFamily="34" charset="77"/>
                <a:ea typeface="Gill Sans"/>
                <a:cs typeface="Gill Sans"/>
                <a:sym typeface="Gill Sans"/>
              </a:rPr>
              <a:t>orms-shifting</a:t>
            </a:r>
            <a:r>
              <a:rPr lang="en-US" sz="2400" u="none" strike="noStrike" cap="none" baseline="0" dirty="0">
                <a:solidFill>
                  <a:srgbClr val="393941"/>
                </a:solidFill>
                <a:latin typeface="Gill Sans MT" panose="020B0502020104020203" pitchFamily="34" charset="77"/>
                <a:ea typeface="Gill Sans"/>
                <a:cs typeface="Gill Sans"/>
                <a:sym typeface="Gill Sans"/>
              </a:rPr>
              <a:t> interventions, or NSIs, we mean those that may be standalone or may be activities integrated into a larger SBC intervention. T</a:t>
            </a:r>
            <a:r>
              <a:rPr lang="en-US" baseline="0" dirty="0"/>
              <a:t>he following modules cover the introduction, assessment, design, measurement, and scale-up of norms-shifting interventions. </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endParaRPr lang="en-US" baseline="0" dirty="0"/>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baseline="0" dirty="0"/>
              <a:t>Now, let’s get started on our introduction to social norms and why they matter for SBC efforts. </a:t>
            </a:r>
            <a:endParaRPr lang="en-US" dirty="0"/>
          </a:p>
        </p:txBody>
      </p:sp>
    </p:spTree>
    <p:extLst>
      <p:ext uri="{BB962C8B-B14F-4D97-AF65-F5344CB8AC3E}">
        <p14:creationId xmlns:p14="http://schemas.microsoft.com/office/powerpoint/2010/main" val="69134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0" name="Google Shape;990;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1800" b="1" i="0" dirty="0">
                <a:effectLst/>
                <a:latin typeface="Calibri" panose="020F0502020204030204" pitchFamily="34" charset="0"/>
                <a:ea typeface="Calibri" panose="020F0502020204030204" pitchFamily="34" charset="0"/>
                <a:cs typeface="Calibri" panose="020F0502020204030204" pitchFamily="34" charset="0"/>
              </a:rPr>
              <a:t>IN PERSON ONLY SLIDE</a:t>
            </a:r>
          </a:p>
          <a:p>
            <a:pPr marL="0" lvl="0" indent="0" algn="l" rtl="0">
              <a:lnSpc>
                <a:spcPct val="117999"/>
              </a:lnSpc>
              <a:spcBef>
                <a:spcPts val="0"/>
              </a:spcBef>
              <a:spcAft>
                <a:spcPts val="0"/>
              </a:spcAft>
              <a:buNone/>
            </a:pPr>
            <a:endParaRPr lang="en-US" sz="2000" b="1" dirty="0"/>
          </a:p>
          <a:p>
            <a:pPr marL="0" lvl="0" indent="0" algn="l" rtl="0">
              <a:lnSpc>
                <a:spcPct val="117999"/>
              </a:lnSpc>
              <a:spcBef>
                <a:spcPts val="0"/>
              </a:spcBef>
              <a:spcAft>
                <a:spcPts val="0"/>
              </a:spcAft>
              <a:buNone/>
            </a:pPr>
            <a:r>
              <a:rPr lang="en-US" sz="2000" b="1" dirty="0"/>
              <a:t>NOTE TO FACILITATOR</a:t>
            </a:r>
            <a:r>
              <a:rPr lang="en-US" sz="2000" dirty="0"/>
              <a:t>: This is the handout that participants will use to complete the exercise.</a:t>
            </a:r>
          </a:p>
        </p:txBody>
      </p:sp>
    </p:spTree>
    <p:extLst>
      <p:ext uri="{BB962C8B-B14F-4D97-AF65-F5344CB8AC3E}">
        <p14:creationId xmlns:p14="http://schemas.microsoft.com/office/powerpoint/2010/main" val="18252661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0" name="Google Shape;990;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1800" b="1" i="0" dirty="0">
                <a:effectLst/>
                <a:latin typeface="Calibri" panose="020F0502020204030204" pitchFamily="34" charset="0"/>
                <a:ea typeface="Calibri" panose="020F0502020204030204" pitchFamily="34" charset="0"/>
                <a:cs typeface="Calibri" panose="020F0502020204030204" pitchFamily="34" charset="0"/>
              </a:rPr>
              <a:t>IN PERSON ONLY SLIDE</a:t>
            </a:r>
          </a:p>
          <a:p>
            <a:pPr marL="0" lvl="0" indent="0" algn="l" rtl="0">
              <a:lnSpc>
                <a:spcPct val="117999"/>
              </a:lnSpc>
              <a:spcBef>
                <a:spcPts val="0"/>
              </a:spcBef>
              <a:spcAft>
                <a:spcPts val="0"/>
              </a:spcAft>
              <a:buNone/>
            </a:pPr>
            <a:endParaRPr lang="en-US" sz="2000" b="1" dirty="0"/>
          </a:p>
          <a:p>
            <a:pPr marL="0" lvl="0" indent="0" algn="l" rtl="0">
              <a:lnSpc>
                <a:spcPct val="117999"/>
              </a:lnSpc>
              <a:spcBef>
                <a:spcPts val="0"/>
              </a:spcBef>
              <a:spcAft>
                <a:spcPts val="0"/>
              </a:spcAft>
              <a:buNone/>
            </a:pPr>
            <a:r>
              <a:rPr lang="en-US" sz="2000" b="1" dirty="0"/>
              <a:t>NOTE TO FACILITATOR</a:t>
            </a:r>
            <a:r>
              <a:rPr lang="en-US" sz="2000" dirty="0"/>
              <a:t>: This is the handout that participants will use to complete the exercise.</a:t>
            </a:r>
          </a:p>
        </p:txBody>
      </p:sp>
    </p:spTree>
    <p:extLst>
      <p:ext uri="{BB962C8B-B14F-4D97-AF65-F5344CB8AC3E}">
        <p14:creationId xmlns:p14="http://schemas.microsoft.com/office/powerpoint/2010/main" val="1802264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2" name="Google Shape;832;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000" b="1" i="0" dirty="0">
                <a:effectLst/>
                <a:latin typeface="Calibri" panose="020F0502020204030204" pitchFamily="34" charset="0"/>
                <a:ea typeface="Calibri" panose="020F0502020204030204" pitchFamily="34" charset="0"/>
                <a:cs typeface="Calibri" panose="020F0502020204030204" pitchFamily="34" charset="0"/>
              </a:rPr>
              <a:t>IN PERSON ONLY SLIDE</a:t>
            </a:r>
          </a:p>
          <a:p>
            <a:pPr marL="0" lvl="0" indent="0" algn="l" rtl="0">
              <a:lnSpc>
                <a:spcPct val="117999"/>
              </a:lnSpc>
              <a:spcBef>
                <a:spcPts val="0"/>
              </a:spcBef>
              <a:spcAft>
                <a:spcPts val="0"/>
              </a:spcAft>
              <a:buNone/>
            </a:pPr>
            <a:endParaRPr lang="en-US" b="1" dirty="0"/>
          </a:p>
          <a:p>
            <a:pPr marL="0" lvl="0" indent="0" algn="l" rtl="0">
              <a:lnSpc>
                <a:spcPct val="117999"/>
              </a:lnSpc>
              <a:spcBef>
                <a:spcPts val="0"/>
              </a:spcBef>
              <a:spcAft>
                <a:spcPts val="0"/>
              </a:spcAft>
              <a:buNone/>
            </a:pPr>
            <a:r>
              <a:rPr lang="en-US" b="1" dirty="0"/>
              <a:t>NOTE TO FACILITATOR: </a:t>
            </a:r>
            <a:r>
              <a:rPr lang="en-US" b="0" dirty="0"/>
              <a:t>This is an animated slide.</a:t>
            </a:r>
            <a:endParaRPr lang="en-US" b="1" dirty="0"/>
          </a:p>
          <a:p>
            <a:pPr marL="0" lvl="0" indent="0" algn="l" rtl="0">
              <a:lnSpc>
                <a:spcPct val="117999"/>
              </a:lnSpc>
              <a:spcBef>
                <a:spcPts val="0"/>
              </a:spcBef>
              <a:spcAft>
                <a:spcPts val="0"/>
              </a:spcAft>
              <a:buNone/>
            </a:pPr>
            <a:endParaRPr lang="en-US" b="0" dirty="0"/>
          </a:p>
          <a:p>
            <a:pPr marL="0" lvl="0" indent="0" algn="l" rtl="0">
              <a:lnSpc>
                <a:spcPct val="117999"/>
              </a:lnSpc>
              <a:spcBef>
                <a:spcPts val="0"/>
              </a:spcBef>
              <a:spcAft>
                <a:spcPts val="0"/>
              </a:spcAft>
              <a:buNone/>
            </a:pPr>
            <a:r>
              <a:rPr lang="en-US" b="1" dirty="0"/>
              <a:t>SPEAKER NOTES: </a:t>
            </a:r>
            <a:r>
              <a:rPr lang="en-US" dirty="0"/>
              <a:t>As we close this section one final thought. We know that norms do not control everything, including specific behaviors. So here is a question:</a:t>
            </a:r>
          </a:p>
          <a:p>
            <a:pPr marL="0" lvl="0" indent="0" algn="l" rtl="0">
              <a:lnSpc>
                <a:spcPct val="117999"/>
              </a:lnSpc>
              <a:spcBef>
                <a:spcPts val="0"/>
              </a:spcBef>
              <a:spcAft>
                <a:spcPts val="0"/>
              </a:spcAft>
              <a:buNone/>
            </a:pPr>
            <a:endParaRPr lang="en-US" dirty="0"/>
          </a:p>
          <a:p>
            <a:pPr marL="0" lvl="0" indent="0" algn="l" rtl="0">
              <a:lnSpc>
                <a:spcPct val="117999"/>
              </a:lnSpc>
              <a:spcBef>
                <a:spcPts val="0"/>
              </a:spcBef>
              <a:spcAft>
                <a:spcPts val="0"/>
              </a:spcAft>
              <a:buNone/>
            </a:pPr>
            <a:r>
              <a:rPr lang="en-US" u="sng" dirty="0"/>
              <a:t>Animation 1: </a:t>
            </a:r>
            <a:r>
              <a:rPr lang="en-US" dirty="0"/>
              <a:t>[Show picture and question.] Let’s return to this image and look at the group of women carrying water in the background. Why do people (these women) comply with norm (only women carry water), even if they disagree?</a:t>
            </a:r>
          </a:p>
          <a:p>
            <a:pPr marL="0" lvl="0" indent="0" algn="l" rtl="0">
              <a:lnSpc>
                <a:spcPct val="117999"/>
              </a:lnSpc>
              <a:spcBef>
                <a:spcPts val="0"/>
              </a:spcBef>
              <a:spcAft>
                <a:spcPts val="0"/>
              </a:spcAft>
              <a:buNone/>
            </a:pPr>
            <a:endParaRPr lang="en-US" dirty="0"/>
          </a:p>
          <a:p>
            <a:pPr marL="0" lvl="0" indent="0" algn="l" rtl="0">
              <a:lnSpc>
                <a:spcPct val="117999"/>
              </a:lnSpc>
              <a:spcBef>
                <a:spcPts val="0"/>
              </a:spcBef>
              <a:spcAft>
                <a:spcPts val="0"/>
              </a:spcAft>
              <a:buNone/>
            </a:pPr>
            <a:r>
              <a:rPr lang="en-US" u="sng" dirty="0"/>
              <a:t>Animation 2: </a:t>
            </a:r>
            <a:r>
              <a:rPr lang="en-US" dirty="0"/>
              <a:t>Show possible answers.</a:t>
            </a:r>
          </a:p>
          <a:p>
            <a:pPr marL="0" lvl="0" indent="0" algn="l" rtl="0">
              <a:lnSpc>
                <a:spcPct val="117999"/>
              </a:lnSpc>
              <a:spcBef>
                <a:spcPts val="0"/>
              </a:spcBef>
              <a:spcAft>
                <a:spcPts val="0"/>
              </a:spcAft>
              <a:buNone/>
            </a:pPr>
            <a:endParaRPr lang="en-US" dirty="0"/>
          </a:p>
          <a:p>
            <a:pPr marL="0" lvl="0" indent="0" algn="l" rtl="0">
              <a:lnSpc>
                <a:spcPct val="117999"/>
              </a:lnSpc>
              <a:spcBef>
                <a:spcPts val="0"/>
              </a:spcBef>
              <a:spcAft>
                <a:spcPts val="0"/>
              </a:spcAft>
              <a:buNone/>
            </a:pPr>
            <a:endParaRPr lang="en-US" dirty="0"/>
          </a:p>
          <a:p>
            <a:pPr marL="0" lvl="0" indent="0" algn="l" rtl="0">
              <a:lnSpc>
                <a:spcPct val="117999"/>
              </a:lnSpc>
              <a:spcBef>
                <a:spcPts val="0"/>
              </a:spcBef>
              <a:spcAft>
                <a:spcPts val="0"/>
              </a:spcAft>
              <a:buNone/>
            </a:pPr>
            <a:endParaRPr lang="en-US" dirty="0"/>
          </a:p>
          <a:p>
            <a:pPr marL="0" lvl="0" indent="0" algn="l" rtl="0">
              <a:lnSpc>
                <a:spcPct val="117999"/>
              </a:lnSpc>
              <a:spcBef>
                <a:spcPts val="0"/>
              </a:spcBef>
              <a:spcAft>
                <a:spcPts val="0"/>
              </a:spcAft>
              <a:buNone/>
            </a:pPr>
            <a:r>
              <a:rPr lang="en-US" dirty="0"/>
              <a:t>ALTERNATIVE EXERCISE: Use a clip from </a:t>
            </a:r>
            <a:r>
              <a:rPr lang="en-US" i="1" dirty="0"/>
              <a:t>Grease</a:t>
            </a:r>
            <a:r>
              <a:rPr lang="en-US" dirty="0"/>
              <a:t> or a Bollywood or Nollywood clip that shows gender norms at play. Use a similar line of questioning to unpack gender norms (in this case).</a:t>
            </a:r>
          </a:p>
          <a:p>
            <a:pPr marL="0" lvl="0" indent="0" algn="l" rtl="0">
              <a:lnSpc>
                <a:spcPct val="117999"/>
              </a:lnSpc>
              <a:spcBef>
                <a:spcPts val="0"/>
              </a:spcBef>
              <a:spcAft>
                <a:spcPts val="0"/>
              </a:spcAft>
              <a:buNone/>
            </a:pPr>
            <a:endParaRPr lang="en-US" dirty="0"/>
          </a:p>
          <a:p>
            <a:pPr marL="0" lvl="0" indent="0" algn="l" rtl="0">
              <a:lnSpc>
                <a:spcPct val="117999"/>
              </a:lnSpc>
              <a:spcBef>
                <a:spcPts val="0"/>
              </a:spcBef>
              <a:spcAft>
                <a:spcPts val="0"/>
              </a:spcAft>
              <a:buNone/>
            </a:pPr>
            <a:r>
              <a:rPr lang="en-US" dirty="0"/>
              <a:t>ALTERNATIVE EXERCISE: Use a different photo that is typical of what participants may see in their typical home settings, one that allows discussion of norms that most people follow, by whom and why norms get broken, sanctions for not adhering, and (if it comes up) how not only norms influence behavior but also economic conditions, etc.</a:t>
            </a:r>
          </a:p>
          <a:p>
            <a:pPr marL="0" lvl="0" indent="0" algn="l" rtl="0">
              <a:lnSpc>
                <a:spcPct val="117999"/>
              </a:lnSpc>
              <a:spcBef>
                <a:spcPts val="0"/>
              </a:spcBef>
              <a:spcAft>
                <a:spcPts val="0"/>
              </a:spcAft>
              <a:buNone/>
            </a:pPr>
            <a:endParaRPr lang="en-US" dirty="0"/>
          </a:p>
        </p:txBody>
      </p:sp>
    </p:spTree>
    <p:extLst>
      <p:ext uri="{BB962C8B-B14F-4D97-AF65-F5344CB8AC3E}">
        <p14:creationId xmlns:p14="http://schemas.microsoft.com/office/powerpoint/2010/main" val="1252997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1" name="Google Shape;1011;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sz="2200" b="1" i="0" u="none" strike="noStrike" cap="none" dirty="0">
                <a:solidFill>
                  <a:srgbClr val="000000"/>
                </a:solidFill>
                <a:effectLst/>
                <a:latin typeface="Helvetica Neue"/>
                <a:ea typeface="Helvetica Neue"/>
                <a:cs typeface="Helvetica Neue"/>
                <a:sym typeface="Helvetica Neue"/>
              </a:rPr>
              <a:t>SPEAKER NOTES: </a:t>
            </a:r>
            <a:r>
              <a:rPr lang="en-US" sz="2200" b="0" i="0" u="none" strike="noStrike" cap="none" dirty="0">
                <a:solidFill>
                  <a:srgbClr val="000000"/>
                </a:solidFill>
                <a:effectLst/>
                <a:latin typeface="Helvetica Neue"/>
                <a:ea typeface="Helvetica Neue"/>
                <a:cs typeface="Helvetica Neue"/>
                <a:sym typeface="Helvetica Neue"/>
              </a:rPr>
              <a:t>Read slide content and comment that people live their lives within a social context. Their attitudes/beliefs influence norms norms. Norms influence attitudes and beliefs. Yet all influence behaviors.  </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0" i="0" u="none" strike="noStrike" cap="none" dirty="0">
                <a:solidFill>
                  <a:srgbClr val="000000"/>
                </a:solidFill>
                <a:effectLst/>
                <a:latin typeface="Helvetica Neue"/>
                <a:ea typeface="Helvetica Neue"/>
                <a:cs typeface="Helvetica Neue"/>
                <a:sym typeface="Helvetica Neue"/>
              </a:rPr>
              <a:t>It’s complex, and the first thing to do is to be able to distinguish different influences, as that allows us to build better programs focused on social and behavior change </a:t>
            </a:r>
            <a:endParaRPr sz="2200" b="0" i="0" dirty="0">
              <a:latin typeface="Helvetica Neue"/>
              <a:ea typeface="Helvetica Neue"/>
              <a:cs typeface="Helvetica Neue"/>
              <a:sym typeface="Helvetica Neue"/>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8" name="Google Shape;1018;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sz="2200" b="1" i="0" u="none" strike="noStrike" cap="none" dirty="0">
                <a:solidFill>
                  <a:srgbClr val="000000"/>
                </a:solidFill>
                <a:effectLst/>
                <a:latin typeface="Helvetica Neue"/>
                <a:ea typeface="Helvetica Neue"/>
                <a:cs typeface="Helvetica Neue"/>
                <a:sym typeface="Helvetica Neue"/>
              </a:rPr>
              <a:t>SPEAKER NOTES: </a:t>
            </a:r>
            <a:r>
              <a:rPr lang="en-US" sz="2200" b="0" i="0" u="none" strike="noStrike" cap="none" dirty="0">
                <a:solidFill>
                  <a:srgbClr val="000000"/>
                </a:solidFill>
                <a:effectLst/>
                <a:latin typeface="Helvetica Neue"/>
                <a:ea typeface="Helvetica Neue"/>
                <a:cs typeface="Helvetica Neue"/>
                <a:sym typeface="Helvetica Neue"/>
              </a:rPr>
              <a:t>Here are some examples of the interplay between norms, attitudes, and sanctions. The first example, the behavior of slapping children, is influenced by attitudes, sanctions, and norms that all interact.</a:t>
            </a:r>
          </a:p>
          <a:p>
            <a:r>
              <a:rPr lang="en-US" sz="2200" b="0" i="0" u="none" strike="noStrike" cap="none" dirty="0">
                <a:solidFill>
                  <a:srgbClr val="000000"/>
                </a:solidFill>
                <a:effectLst/>
                <a:latin typeface="Helvetica Neue"/>
                <a:ea typeface="Helvetica Neue"/>
                <a:cs typeface="Helvetica Neue"/>
                <a:sym typeface="Helvetica Neue"/>
              </a:rPr>
              <a:t> </a:t>
            </a:r>
          </a:p>
          <a:p>
            <a:r>
              <a:rPr lang="en-US" sz="2200" b="0" i="0" u="none" strike="noStrike" cap="none" dirty="0">
                <a:solidFill>
                  <a:srgbClr val="000000"/>
                </a:solidFill>
                <a:effectLst/>
                <a:latin typeface="Helvetica Neue"/>
                <a:ea typeface="Helvetica Neue"/>
                <a:cs typeface="Helvetica Neue"/>
                <a:sym typeface="Helvetica Neue"/>
              </a:rPr>
              <a:t>[Read slide.]</a:t>
            </a:r>
            <a:endParaRPr sz="2200" b="0" i="0" dirty="0">
              <a:latin typeface="Helvetica Neue"/>
              <a:ea typeface="Helvetica Neue"/>
              <a:cs typeface="Helvetica Neue"/>
              <a:sym typeface="Helvetica Neue"/>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5" name="Google Shape;1025;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1" name="Google Shape;1031;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2200"/>
              <a:buFont typeface="Helvetica Neue"/>
              <a:buNone/>
            </a:pPr>
            <a:r>
              <a:rPr lang="en-US" sz="2200" b="1" i="0" u="none" strike="noStrike" cap="none" dirty="0">
                <a:solidFill>
                  <a:srgbClr val="000000"/>
                </a:solidFill>
                <a:effectLst/>
                <a:latin typeface="Helvetica Neue"/>
                <a:ea typeface="Helvetica Neue"/>
                <a:cs typeface="Helvetica Neue"/>
                <a:sym typeface="Helvetica Neue"/>
              </a:rPr>
              <a:t>SPEAKER NOTES: </a:t>
            </a:r>
            <a:r>
              <a:rPr lang="en-US" sz="2200" b="0" i="0" u="none" strike="noStrike" cap="none" dirty="0">
                <a:solidFill>
                  <a:srgbClr val="000000"/>
                </a:solidFill>
                <a:effectLst/>
                <a:latin typeface="Helvetica Neue"/>
                <a:ea typeface="Helvetica Neue"/>
                <a:cs typeface="Helvetica Neue"/>
                <a:sym typeface="Helvetica Neue"/>
              </a:rPr>
              <a:t>This is a repeat of the earlier slide, to remind us how norms influence behaviors, actually as a range of behavioral outcomes.</a:t>
            </a:r>
            <a:r>
              <a:rPr lang="en-US" dirty="0">
                <a:effectLst/>
              </a:rPr>
              <a:t> </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53" name="Google Shape;1053;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a:t>NOTE TO FACILITATOR</a:t>
            </a:r>
            <a:r>
              <a:rPr lang="en-US" dirty="0"/>
              <a:t>: This diagram shows a general socioecological model, with the speaker notes providing examples related to GBV. Speaker note text can be swapped with other examples relevant to the participants. </a:t>
            </a: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r>
              <a:rPr lang="en-US" b="1" dirty="0"/>
              <a:t>SPEAKER NOTES:</a:t>
            </a:r>
            <a:endParaRPr dirty="0"/>
          </a:p>
          <a:p>
            <a:pPr marL="0" lvl="0" indent="0" algn="l" rtl="0">
              <a:lnSpc>
                <a:spcPct val="117999"/>
              </a:lnSpc>
              <a:spcBef>
                <a:spcPts val="0"/>
              </a:spcBef>
              <a:spcAft>
                <a:spcPts val="0"/>
              </a:spcAft>
              <a:buNone/>
            </a:pPr>
            <a:r>
              <a:rPr lang="en-US" dirty="0"/>
              <a:t>To think about the norms within the socioecological model, this visual illustrates how social norms permeate all levels of society. Let's walk through the socioecological model using violence prevention as an example.</a:t>
            </a: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r>
              <a:rPr lang="en-US" dirty="0"/>
              <a:t>At the individual level, you see attitudes and beliefs related to violence. </a:t>
            </a:r>
            <a:endParaRPr lang="en-US" sz="2200" b="0" i="0" u="none" strike="noStrike" cap="none" dirty="0">
              <a:solidFill>
                <a:srgbClr val="000000"/>
              </a:solidFill>
              <a:effectLst/>
              <a:latin typeface="Helvetica Neue"/>
              <a:ea typeface="Helvetica Neue"/>
              <a:cs typeface="Helvetica Neue"/>
              <a:sym typeface="Helvetica Neue"/>
            </a:endParaRPr>
          </a:p>
          <a:p>
            <a:pPr marL="0" lvl="0" indent="0" algn="l" rtl="0">
              <a:lnSpc>
                <a:spcPct val="117999"/>
              </a:lnSpc>
              <a:spcBef>
                <a:spcPts val="0"/>
              </a:spcBef>
              <a:spcAft>
                <a:spcPts val="0"/>
              </a:spcAft>
              <a:buNone/>
            </a:pPr>
            <a:endParaRPr lang="en-US" sz="2200" b="0" i="0" u="none" strike="noStrike" cap="none" dirty="0">
              <a:solidFill>
                <a:srgbClr val="000000"/>
              </a:solidFill>
              <a:effectLst/>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b="0" i="0" u="none" strike="noStrike" cap="none" dirty="0">
                <a:solidFill>
                  <a:srgbClr val="000000"/>
                </a:solidFill>
                <a:effectLst/>
                <a:latin typeface="Helvetica Neue"/>
                <a:ea typeface="Helvetica Neue"/>
                <a:cs typeface="Helvetica Neue"/>
                <a:sym typeface="Helvetica Neue"/>
              </a:rPr>
              <a:t>At the relationship level are expectations related to appropriate sexual behavior among peers or physical violence in the household. </a:t>
            </a:r>
          </a:p>
          <a:p>
            <a:r>
              <a:rPr lang="en-US" sz="2200" b="0" i="0" u="none" strike="noStrike" cap="none" dirty="0">
                <a:solidFill>
                  <a:srgbClr val="000000"/>
                </a:solidFill>
                <a:effectLst/>
                <a:latin typeface="Helvetica Neue"/>
                <a:ea typeface="Helvetica Neue"/>
                <a:cs typeface="Helvetica Neue"/>
                <a:sym typeface="Helvetica Neue"/>
              </a:rPr>
              <a:t> </a:t>
            </a:r>
          </a:p>
          <a:p>
            <a:pPr marL="0" lvl="0" indent="0" algn="l" rtl="0">
              <a:lnSpc>
                <a:spcPct val="117999"/>
              </a:lnSpc>
              <a:spcBef>
                <a:spcPts val="0"/>
              </a:spcBef>
              <a:spcAft>
                <a:spcPts val="0"/>
              </a:spcAft>
              <a:buNone/>
            </a:pPr>
            <a:r>
              <a:rPr lang="en-US" dirty="0"/>
              <a:t>At the community level there are normative expectations that tolerate or oppose sexual violence under certain conditions and that also play out in responses by kinship networks, religious leaders, police, or legal systems. </a:t>
            </a: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r>
              <a:rPr lang="en-US" dirty="0"/>
              <a:t>At the social level underlying inequalities based on gender, religious beliefs, or economic policies all play a role in encouraging or preventing violence.</a:t>
            </a: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1" name="Google Shape;1061;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a:t>SPEAKER NOTES</a:t>
            </a:r>
            <a:r>
              <a:rPr lang="en-US" dirty="0"/>
              <a:t>: This bring us to The Flower.</a:t>
            </a: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r>
              <a:rPr lang="en-US" dirty="0"/>
              <a:t>A sort of inversion of the social ecological model, the Flower visual more clearly defines power and social and gender norms at the heart of the ecosystem. Power and social norms are manifested in the different petals—at individual, institutional, services/resources, and society levels.</a:t>
            </a: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r>
              <a:rPr lang="en-US" dirty="0"/>
              <a:t>Social norms reinforce power status (often power-holders are defined by gender, age, ethnic group).  </a:t>
            </a: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r>
              <a:rPr lang="en-US" dirty="0"/>
              <a:t>When projects aim to shift norms, they are essentially changing the balance of power or, more precisely, the power of current power holders. This may result in push back or unexpected consequences. </a:t>
            </a: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r>
              <a:rPr lang="en-US" dirty="0"/>
              <a:t>Because power is at the center, one can assume power holders are operating within and between petals.</a:t>
            </a:r>
            <a:endParaRPr dirty="0"/>
          </a:p>
          <a:p>
            <a:pPr marL="0" lvl="0" indent="0" algn="l" rtl="0">
              <a:lnSpc>
                <a:spcPct val="117999"/>
              </a:lnSpc>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i="0" u="none" strike="noStrike" cap="none" dirty="0">
                <a:solidFill>
                  <a:srgbClr val="000000"/>
                </a:solidFill>
                <a:effectLst/>
                <a:latin typeface="Helvetica Neue"/>
                <a:ea typeface="Helvetica Neue"/>
                <a:cs typeface="Helvetica Neue"/>
                <a:sym typeface="Helvetica Neue"/>
              </a:rPr>
              <a:t>NOTE TO FACILITATOR: </a:t>
            </a:r>
            <a:r>
              <a:rPr lang="en-US" sz="2200" b="0" i="0" u="none" strike="noStrike" cap="none" dirty="0">
                <a:solidFill>
                  <a:srgbClr val="000000"/>
                </a:solidFill>
                <a:effectLst/>
                <a:latin typeface="Helvetica Neue"/>
                <a:ea typeface="Helvetica Neue"/>
                <a:cs typeface="Helvetica Neue"/>
                <a:sym typeface="Helvetica Neue"/>
              </a:rPr>
              <a:t>Distribute the handout of the eight features brief.</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1" i="0" u="none" strike="noStrike" cap="none" dirty="0">
                <a:solidFill>
                  <a:srgbClr val="000000"/>
                </a:solidFill>
                <a:effectLst/>
                <a:latin typeface="Helvetica Neue"/>
                <a:ea typeface="Helvetica Neue"/>
                <a:cs typeface="Helvetica Neue"/>
                <a:sym typeface="Helvetica Neue"/>
              </a:rPr>
              <a:t>SPEAKER NOTES: </a:t>
            </a:r>
            <a:r>
              <a:rPr lang="en-US" sz="2200" b="0" i="0" u="none" strike="noStrike" cap="none" dirty="0">
                <a:solidFill>
                  <a:srgbClr val="000000"/>
                </a:solidFill>
                <a:effectLst/>
                <a:latin typeface="Helvetica Neue"/>
                <a:ea typeface="Helvetica Neue"/>
                <a:cs typeface="Helvetica Neue"/>
                <a:sym typeface="Helvetica Neue"/>
              </a:rPr>
              <a:t>What does a norm look and feel like? On the slide are eight features of norms, which probably play out differently for different behaviors. They are important to understand to bring clarity as you design programs.</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0" i="0" u="none" strike="noStrike" cap="none" dirty="0">
                <a:solidFill>
                  <a:srgbClr val="000000"/>
                </a:solidFill>
                <a:effectLst/>
                <a:latin typeface="Helvetica Neue"/>
                <a:ea typeface="Helvetica Neue"/>
                <a:cs typeface="Helvetica Neue"/>
                <a:sym typeface="Helvetica Neue"/>
              </a:rPr>
              <a:t>Feature 1. Norms related to the behavior(s) of interest can be both harmful and protective.</a:t>
            </a:r>
          </a:p>
          <a:p>
            <a:r>
              <a:rPr lang="en-US" sz="2200" b="0" i="0" u="none" strike="noStrike" cap="none" dirty="0">
                <a:solidFill>
                  <a:srgbClr val="000000"/>
                </a:solidFill>
                <a:effectLst/>
                <a:latin typeface="Helvetica Neue"/>
                <a:ea typeface="Helvetica Neue"/>
                <a:cs typeface="Helvetica Neue"/>
                <a:sym typeface="Helvetica Neue"/>
              </a:rPr>
              <a:t>Feature 2. Norms are embedded in a system of structural drivers that intersect and sustain the behavior(s). This includes</a:t>
            </a:r>
          </a:p>
          <a:p>
            <a:r>
              <a:rPr lang="en-US" sz="2200" b="0" i="0" u="none" strike="noStrike" cap="none" dirty="0">
                <a:solidFill>
                  <a:srgbClr val="000000"/>
                </a:solidFill>
                <a:effectLst/>
                <a:latin typeface="Helvetica Neue"/>
                <a:ea typeface="Helvetica Neue"/>
                <a:cs typeface="Helvetica Neue"/>
                <a:sym typeface="Helvetica Neue"/>
              </a:rPr>
              <a:t>access to resources; for example, access to healthcare is important to programs that seek to increase healthy behaviors. </a:t>
            </a:r>
          </a:p>
          <a:p>
            <a:r>
              <a:rPr lang="en-US" sz="2200" b="0" i="0" u="none" strike="noStrike" cap="none" dirty="0">
                <a:solidFill>
                  <a:srgbClr val="000000"/>
                </a:solidFill>
                <a:effectLst/>
                <a:latin typeface="Helvetica Neue"/>
                <a:ea typeface="Helvetica Neue"/>
                <a:cs typeface="Helvetica Neue"/>
                <a:sym typeface="Helvetica Neue"/>
              </a:rPr>
              <a:t>Feature 3. Not all norms have the same strength.</a:t>
            </a:r>
          </a:p>
          <a:p>
            <a:r>
              <a:rPr lang="en-US" sz="2200" b="0" i="0" u="none" strike="noStrike" cap="none" dirty="0">
                <a:solidFill>
                  <a:srgbClr val="000000"/>
                </a:solidFill>
                <a:effectLst/>
                <a:latin typeface="Helvetica Neue"/>
                <a:ea typeface="Helvetica Neue"/>
                <a:cs typeface="Helvetica Neue"/>
                <a:sym typeface="Helvetica Neue"/>
              </a:rPr>
              <a:t>Feature 4. Norms can be aligned or misaligned with attitudes.</a:t>
            </a:r>
          </a:p>
          <a:p>
            <a:r>
              <a:rPr lang="en-US" sz="2200" b="0" i="0" u="none" strike="noStrike" cap="none" dirty="0">
                <a:solidFill>
                  <a:srgbClr val="000000"/>
                </a:solidFill>
                <a:effectLst/>
                <a:latin typeface="Helvetica Neue"/>
                <a:ea typeface="Helvetica Neue"/>
                <a:cs typeface="Helvetica Neue"/>
                <a:sym typeface="Helvetica Neue"/>
              </a:rPr>
              <a:t>Feature 5. Norms are sustained by several reference groups with different influence.</a:t>
            </a:r>
          </a:p>
          <a:p>
            <a:r>
              <a:rPr lang="en-US" sz="2200" b="0" i="0" u="none" strike="noStrike" cap="none" dirty="0">
                <a:solidFill>
                  <a:srgbClr val="000000"/>
                </a:solidFill>
                <a:effectLst/>
                <a:latin typeface="Helvetica Neue"/>
                <a:ea typeface="Helvetica Neue"/>
                <a:cs typeface="Helvetica Neue"/>
                <a:sym typeface="Helvetica Neue"/>
              </a:rPr>
              <a:t>Feature 6 . Power-holders may resist—or support—change.</a:t>
            </a:r>
          </a:p>
          <a:p>
            <a:r>
              <a:rPr lang="en-US" sz="2200" b="0" i="0" u="none" strike="noStrike" cap="none" dirty="0">
                <a:solidFill>
                  <a:srgbClr val="000000"/>
                </a:solidFill>
                <a:effectLst/>
                <a:latin typeface="Helvetica Neue"/>
                <a:ea typeface="Helvetica Neue"/>
                <a:cs typeface="Helvetica Neue"/>
                <a:sym typeface="Helvetica Neue"/>
              </a:rPr>
              <a:t>Feature 7. Some people agree and comply with norms, while others do not.</a:t>
            </a:r>
          </a:p>
          <a:p>
            <a:r>
              <a:rPr lang="en-US" sz="2200" b="0" i="0" u="none" strike="noStrike" cap="none" dirty="0">
                <a:solidFill>
                  <a:srgbClr val="000000"/>
                </a:solidFill>
                <a:effectLst/>
                <a:latin typeface="Helvetica Neue"/>
                <a:ea typeface="Helvetica Neue"/>
                <a:cs typeface="Helvetica Neue"/>
                <a:sym typeface="Helvetica Neue"/>
              </a:rPr>
              <a:t>Feature 8</a:t>
            </a:r>
            <a:r>
              <a:rPr lang="en-US" sz="2200" b="1" i="0" u="none" strike="noStrike" cap="none" dirty="0">
                <a:solidFill>
                  <a:srgbClr val="000000"/>
                </a:solidFill>
                <a:effectLst/>
                <a:latin typeface="Helvetica Neue"/>
                <a:ea typeface="Helvetica Neue"/>
                <a:cs typeface="Helvetica Neue"/>
                <a:sym typeface="Helvetica Neue"/>
              </a:rPr>
              <a:t>. </a:t>
            </a:r>
            <a:r>
              <a:rPr lang="en-US" sz="2200" b="0" i="0" u="none" strike="noStrike" cap="none" dirty="0">
                <a:solidFill>
                  <a:srgbClr val="000000"/>
                </a:solidFill>
                <a:effectLst/>
                <a:latin typeface="Helvetica Neue"/>
                <a:ea typeface="Helvetica Neue"/>
                <a:cs typeface="Helvetica Neue"/>
                <a:sym typeface="Helvetica Neue"/>
              </a:rPr>
              <a:t>Agency—an individual’s ability to make their own choices—can work in both healthy and unhealthy directions. </a:t>
            </a:r>
          </a:p>
        </p:txBody>
      </p:sp>
    </p:spTree>
    <p:extLst>
      <p:ext uri="{BB962C8B-B14F-4D97-AF65-F5344CB8AC3E}">
        <p14:creationId xmlns:p14="http://schemas.microsoft.com/office/powerpoint/2010/main" val="3224946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b="1" noProof="0" dirty="0"/>
              <a:t>NOTE</a:t>
            </a:r>
            <a:r>
              <a:rPr lang="en-US" b="1" baseline="0" noProof="0" dirty="0"/>
              <a:t> TO FACILITATOR: </a:t>
            </a:r>
            <a:r>
              <a:rPr lang="en-US" b="0" baseline="0" noProof="0" dirty="0"/>
              <a:t>Going around the room, ask participants to introduce themselves. </a:t>
            </a:r>
            <a:r>
              <a:rPr lang="en-US" b="0" u="sng" baseline="0" noProof="0" dirty="0"/>
              <a:t>Optional</a:t>
            </a:r>
            <a:r>
              <a:rPr lang="en-US" b="0" baseline="0" noProof="0" dirty="0"/>
              <a:t>: Ask them to include one thing they hope to learn about social norms. </a:t>
            </a:r>
            <a:endParaRPr lang="en-US" b="1" noProof="0" dirty="0"/>
          </a:p>
          <a:p>
            <a:endParaRPr lang="en-US" b="1" noProof="0" dirty="0"/>
          </a:p>
        </p:txBody>
      </p:sp>
    </p:spTree>
    <p:extLst>
      <p:ext uri="{BB962C8B-B14F-4D97-AF65-F5344CB8AC3E}">
        <p14:creationId xmlns:p14="http://schemas.microsoft.com/office/powerpoint/2010/main" val="41451011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7" name="Google Shape;1077;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400" b="1" i="0" dirty="0">
                <a:effectLst/>
                <a:latin typeface="Calibri" panose="020F0502020204030204" pitchFamily="34" charset="0"/>
                <a:ea typeface="Calibri" panose="020F0502020204030204" pitchFamily="34" charset="0"/>
                <a:cs typeface="Calibri" panose="020F0502020204030204" pitchFamily="34" charset="0"/>
              </a:rPr>
              <a:t>IN PERSON ONLY SLIDE</a:t>
            </a:r>
          </a:p>
          <a:p>
            <a:pPr marL="0" lvl="0" indent="0" algn="l" rtl="0">
              <a:lnSpc>
                <a:spcPct val="117999"/>
              </a:lnSpc>
              <a:spcBef>
                <a:spcPts val="0"/>
              </a:spcBef>
              <a:spcAft>
                <a:spcPts val="0"/>
              </a:spcAft>
              <a:buNone/>
            </a:pPr>
            <a:endParaRPr lang="en-US" sz="2400" b="1" dirty="0"/>
          </a:p>
          <a:p>
            <a:pPr marL="0" lvl="0" indent="0" algn="l" rtl="0">
              <a:lnSpc>
                <a:spcPct val="117999"/>
              </a:lnSpc>
              <a:spcBef>
                <a:spcPts val="0"/>
              </a:spcBef>
              <a:spcAft>
                <a:spcPts val="0"/>
              </a:spcAft>
              <a:buNone/>
            </a:pPr>
            <a:r>
              <a:rPr lang="en-US" sz="2400" b="1" dirty="0"/>
              <a:t>NOTE TO FACILITATOR</a:t>
            </a:r>
            <a:r>
              <a:rPr lang="en-US" sz="2400" dirty="0"/>
              <a:t>: This is a small group exercise. The aim is to help participants to internalize the eight features vis-à-vis a range of behaviors.</a:t>
            </a:r>
            <a:endParaRPr dirty="0"/>
          </a:p>
          <a:p>
            <a:pPr marL="0" lvl="0" indent="0" algn="l" rtl="0">
              <a:lnSpc>
                <a:spcPct val="117999"/>
              </a:lnSpc>
              <a:spcBef>
                <a:spcPts val="0"/>
              </a:spcBef>
              <a:spcAft>
                <a:spcPts val="0"/>
              </a:spcAft>
              <a:buNone/>
            </a:pPr>
            <a:endParaRPr sz="2400" dirty="0"/>
          </a:p>
          <a:p>
            <a:pPr marL="0" lvl="0" indent="0" algn="l" rtl="0">
              <a:lnSpc>
                <a:spcPct val="117999"/>
              </a:lnSpc>
              <a:spcBef>
                <a:spcPts val="0"/>
              </a:spcBef>
              <a:spcAft>
                <a:spcPts val="0"/>
              </a:spcAft>
              <a:buNone/>
            </a:pPr>
            <a:r>
              <a:rPr lang="en-US" sz="2400" dirty="0"/>
              <a:t>People may continue to work on earlier project applications done earlier. Or ask them to select one norm and its relation to behaviors that the UPWARD project is aiming to shift and ask people to work on it. (See next slide on WASH).</a:t>
            </a:r>
            <a:endParaRPr dirty="0"/>
          </a:p>
          <a:p>
            <a:pPr marL="0" lvl="0" indent="0" algn="l" rtl="0">
              <a:lnSpc>
                <a:spcPct val="117999"/>
              </a:lnSpc>
              <a:spcBef>
                <a:spcPts val="0"/>
              </a:spcBef>
              <a:spcAft>
                <a:spcPts val="0"/>
              </a:spcAft>
              <a:buNone/>
            </a:pPr>
            <a:endParaRPr sz="2400" dirty="0"/>
          </a:p>
          <a:p>
            <a:pPr marL="0" lvl="0" indent="0" algn="l" rtl="0">
              <a:lnSpc>
                <a:spcPct val="117999"/>
              </a:lnSpc>
              <a:spcBef>
                <a:spcPts val="0"/>
              </a:spcBef>
              <a:spcAft>
                <a:spcPts val="0"/>
              </a:spcAft>
              <a:buNone/>
            </a:pPr>
            <a:r>
              <a:rPr lang="en-US" sz="2400" dirty="0"/>
              <a:t>Process:</a:t>
            </a:r>
            <a:endParaRPr dirty="0"/>
          </a:p>
          <a:p>
            <a:pPr marL="457200" lvl="0" indent="-457200" algn="l" rtl="0">
              <a:lnSpc>
                <a:spcPct val="117999"/>
              </a:lnSpc>
              <a:spcBef>
                <a:spcPts val="0"/>
              </a:spcBef>
              <a:spcAft>
                <a:spcPts val="0"/>
              </a:spcAft>
              <a:buSzPts val="2400"/>
              <a:buFont typeface="Montserrat"/>
              <a:buAutoNum type="arabicParenR"/>
            </a:pPr>
            <a:r>
              <a:rPr lang="en-US" sz="2400" dirty="0"/>
              <a:t>Organize participants in small groups to explore ways they can apply the eight features of social norms in their program contexts.</a:t>
            </a:r>
            <a:endParaRPr dirty="0"/>
          </a:p>
          <a:p>
            <a:pPr marL="457200" lvl="0" indent="-457200" algn="l" rtl="0">
              <a:lnSpc>
                <a:spcPct val="117999"/>
              </a:lnSpc>
              <a:spcBef>
                <a:spcPts val="0"/>
              </a:spcBef>
              <a:spcAft>
                <a:spcPts val="0"/>
              </a:spcAft>
              <a:buSzPts val="2400"/>
              <a:buFont typeface="Montserrat"/>
              <a:buAutoNum type="arabicParenR"/>
            </a:pPr>
            <a:r>
              <a:rPr lang="en-US" sz="2400" dirty="0"/>
              <a:t>Indicate that they have 20 minutes to discuss in their groups</a:t>
            </a:r>
            <a:endParaRPr dirty="0"/>
          </a:p>
          <a:p>
            <a:pPr marL="457200" lvl="0" indent="-457200" algn="l" rtl="0">
              <a:lnSpc>
                <a:spcPct val="117999"/>
              </a:lnSpc>
              <a:spcBef>
                <a:spcPts val="0"/>
              </a:spcBef>
              <a:spcAft>
                <a:spcPts val="0"/>
              </a:spcAft>
              <a:buSzPts val="2400"/>
              <a:buFont typeface="Montserrat"/>
              <a:buAutoNum type="arabicParenR"/>
            </a:pPr>
            <a:r>
              <a:rPr lang="en-US" sz="2400" dirty="0"/>
              <a:t>Invite volunteers to share the work in their small groups. Spend 10 minutes on this debriefing.</a:t>
            </a:r>
            <a:endParaRPr sz="2400" dirty="0"/>
          </a:p>
          <a:p>
            <a:pPr marL="457200" lvl="0" indent="-457200" algn="l" rtl="0">
              <a:lnSpc>
                <a:spcPct val="117999"/>
              </a:lnSpc>
              <a:spcBef>
                <a:spcPts val="0"/>
              </a:spcBef>
              <a:spcAft>
                <a:spcPts val="0"/>
              </a:spcAft>
              <a:buClr>
                <a:srgbClr val="000000"/>
              </a:buClr>
              <a:buSzPts val="2400"/>
              <a:buFont typeface="Montserrat"/>
              <a:buAutoNum type="arabicParenR"/>
            </a:pPr>
            <a:r>
              <a:rPr lang="en-US" sz="2400" b="0" i="0" u="none" strike="noStrike" cap="none" dirty="0">
                <a:solidFill>
                  <a:srgbClr val="000000"/>
                </a:solidFill>
                <a:latin typeface="Helvetica Neue"/>
                <a:ea typeface="Helvetica Neue"/>
                <a:cs typeface="Helvetica Neue"/>
                <a:sym typeface="Helvetica Neue"/>
              </a:rPr>
              <a:t>Ask if participants found this activity clear. Was there ambiguity? </a:t>
            </a:r>
            <a:endParaRPr dirty="0"/>
          </a:p>
          <a:p>
            <a:pPr marL="457200" lvl="0" indent="-457200" algn="l" rtl="0">
              <a:lnSpc>
                <a:spcPct val="117999"/>
              </a:lnSpc>
              <a:spcBef>
                <a:spcPts val="0"/>
              </a:spcBef>
              <a:spcAft>
                <a:spcPts val="0"/>
              </a:spcAft>
              <a:buClr>
                <a:srgbClr val="000000"/>
              </a:buClr>
              <a:buSzPts val="2400"/>
              <a:buFont typeface="Montserrat"/>
              <a:buAutoNum type="arabicParenR"/>
            </a:pPr>
            <a:r>
              <a:rPr lang="en-US" sz="2400" b="0" i="0" u="none" strike="noStrike" cap="none" dirty="0">
                <a:solidFill>
                  <a:srgbClr val="000000"/>
                </a:solidFill>
                <a:latin typeface="Helvetica Neue"/>
                <a:ea typeface="Helvetica Neue"/>
                <a:cs typeface="Helvetica Neue"/>
                <a:sym typeface="Helvetica Neue"/>
              </a:rPr>
              <a:t>To close, ask how understanding these eight features might influence developing and implementing programs that aim to address the normative environment and foster behavior change. </a:t>
            </a:r>
            <a:endParaRPr sz="2400" b="0" i="0" u="none" strike="noStrike" cap="none"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0594677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3" name="Google Shape;1093;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400" b="1" i="0" dirty="0">
                <a:effectLst/>
                <a:latin typeface="Calibri" panose="020F0502020204030204" pitchFamily="34" charset="0"/>
                <a:ea typeface="Calibri" panose="020F0502020204030204" pitchFamily="34" charset="0"/>
                <a:cs typeface="Calibri" panose="020F0502020204030204" pitchFamily="34" charset="0"/>
              </a:rPr>
              <a:t>IN PERSON ONLY SLIDE – Remove from slide deck if participants will be working on norms within their own projects.</a:t>
            </a:r>
          </a:p>
          <a:p>
            <a:endParaRPr lang="en-US" sz="2200" b="1" i="0" u="none" strike="noStrike" cap="none" dirty="0">
              <a:solidFill>
                <a:srgbClr val="000000"/>
              </a:solidFill>
              <a:effectLst/>
              <a:latin typeface="Helvetica Neue"/>
              <a:ea typeface="Helvetica Neue"/>
              <a:cs typeface="Helvetica Neue"/>
              <a:sym typeface="Helvetica Neue"/>
            </a:endParaRPr>
          </a:p>
          <a:p>
            <a:r>
              <a:rPr lang="en-US" sz="2200" b="1" i="0" u="none" strike="noStrike" cap="none" dirty="0">
                <a:solidFill>
                  <a:srgbClr val="000000"/>
                </a:solidFill>
                <a:effectLst/>
                <a:latin typeface="Helvetica Neue"/>
                <a:ea typeface="Helvetica Neue"/>
                <a:cs typeface="Helvetica Neue"/>
                <a:sym typeface="Helvetica Neue"/>
              </a:rPr>
              <a:t>SPEAKER NOTES:</a:t>
            </a:r>
            <a:r>
              <a:rPr lang="en-US" sz="2200" b="0" i="0" u="none" strike="noStrike" cap="none" dirty="0">
                <a:solidFill>
                  <a:srgbClr val="000000"/>
                </a:solidFill>
                <a:effectLst/>
                <a:latin typeface="Helvetica Neue"/>
                <a:ea typeface="Helvetica Neue"/>
                <a:cs typeface="Helvetica Neue"/>
                <a:sym typeface="Helvetica Neue"/>
              </a:rPr>
              <a:t> The norms on the slide were identified during formative assessments for the Uplifting Women’s Participation in Water-Related Decision-Making (UPWARD) Project in Tanzania. UPWARD aimed to shift gendered social norms regarding women’s participation in water decisions by working with community leaders and women’s groups. In addition, local government authority and WASH governance institutions were the site of trainings and reflective discussions on the importance of including women’s voices to empower women with water resources management capabilities and encouraging greater participation in </a:t>
            </a:r>
            <a:r>
              <a:rPr lang="en-US" sz="2200" b="0" i="0" u="none" strike="noStrike" cap="none" dirty="0" err="1">
                <a:solidFill>
                  <a:srgbClr val="000000"/>
                </a:solidFill>
                <a:effectLst/>
                <a:latin typeface="Helvetica Neue"/>
                <a:ea typeface="Helvetica Neue"/>
                <a:cs typeface="Helvetica Neue"/>
                <a:sym typeface="Helvetica Neue"/>
              </a:rPr>
              <a:t>decisionmaking</a:t>
            </a:r>
            <a:r>
              <a:rPr lang="en-US" sz="2200" b="0" i="0" u="none" strike="noStrike" cap="none" dirty="0">
                <a:solidFill>
                  <a:srgbClr val="000000"/>
                </a:solidFill>
                <a:effectLst/>
                <a:latin typeface="Helvetica Neue"/>
                <a:ea typeface="Helvetica Neue"/>
                <a:cs typeface="Helvetica Neue"/>
                <a:sym typeface="Helvetica Neue"/>
              </a:rPr>
              <a:t>.  </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0" i="0" u="none" strike="noStrike" cap="none" dirty="0">
                <a:solidFill>
                  <a:srgbClr val="000000"/>
                </a:solidFill>
                <a:effectLst/>
                <a:latin typeface="Helvetica Neue"/>
                <a:ea typeface="Helvetica Neue"/>
                <a:cs typeface="Helvetica Neue"/>
                <a:sym typeface="Helvetica Neue"/>
              </a:rPr>
              <a:t>You can use this information, which is also in your handouts, as reference when working in your small groups.</a:t>
            </a:r>
            <a:r>
              <a:rPr lang="en-US" dirty="0">
                <a:effectLst/>
              </a:rPr>
              <a:t> </a:t>
            </a:r>
            <a:r>
              <a:rPr lang="en-US" sz="2200" b="0" i="0" u="none" strike="noStrike" cap="none" dirty="0">
                <a:solidFill>
                  <a:srgbClr val="000000"/>
                </a:solidFill>
                <a:effectLst/>
                <a:latin typeface="Helvetica Neue"/>
                <a:ea typeface="Helvetica Neue"/>
                <a:cs typeface="Helvetica Neue"/>
                <a:sym typeface="Helvetica Neue"/>
              </a:rPr>
              <a:t> </a:t>
            </a:r>
            <a:endParaRPr sz="2200" b="0" i="0" dirty="0">
              <a:latin typeface="Helvetica Neue"/>
              <a:ea typeface="Helvetica Neue"/>
              <a:cs typeface="Helvetica Neue"/>
              <a:sym typeface="Helvetica Neue"/>
            </a:endParaRPr>
          </a:p>
        </p:txBody>
      </p:sp>
    </p:spTree>
    <p:extLst>
      <p:ext uri="{BB962C8B-B14F-4D97-AF65-F5344CB8AC3E}">
        <p14:creationId xmlns:p14="http://schemas.microsoft.com/office/powerpoint/2010/main" val="27797318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3" name="Google Shape;1093;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800" b="1" i="0" dirty="0">
                <a:effectLst/>
                <a:latin typeface="Calibri" panose="020F0502020204030204" pitchFamily="34" charset="0"/>
                <a:ea typeface="Calibri" panose="020F0502020204030204" pitchFamily="34" charset="0"/>
                <a:cs typeface="Calibri" panose="020F0502020204030204" pitchFamily="34" charset="0"/>
              </a:rPr>
              <a:t>IN PERSON ONLY SLIDE</a:t>
            </a:r>
          </a:p>
          <a:p>
            <a:pPr marL="0" lvl="0" indent="0" algn="l" rtl="0">
              <a:lnSpc>
                <a:spcPct val="117999"/>
              </a:lnSpc>
              <a:spcBef>
                <a:spcPts val="0"/>
              </a:spcBef>
              <a:spcAft>
                <a:spcPts val="0"/>
              </a:spcAft>
              <a:buNone/>
            </a:pPr>
            <a:endParaRPr lang="en-US" sz="2400" b="1" i="0" dirty="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400" b="1" i="0" dirty="0">
                <a:latin typeface="Helvetica Neue"/>
                <a:ea typeface="Helvetica Neue"/>
                <a:cs typeface="Helvetica Neue"/>
                <a:sym typeface="Helvetica Neue"/>
              </a:rPr>
              <a:t>NOTE TO FACILITATOR</a:t>
            </a:r>
            <a:r>
              <a:rPr lang="en-US" sz="2400" b="0" i="0" dirty="0">
                <a:latin typeface="Helvetica Neue"/>
                <a:ea typeface="Helvetica Neue"/>
                <a:cs typeface="Helvetica Neue"/>
                <a:sym typeface="Helvetica Neue"/>
              </a:rPr>
              <a:t>: This is a handout.</a:t>
            </a:r>
            <a:endParaRPr lang="en-US" sz="2400" dirty="0"/>
          </a:p>
        </p:txBody>
      </p:sp>
    </p:spTree>
    <p:extLst>
      <p:ext uri="{BB962C8B-B14F-4D97-AF65-F5344CB8AC3E}">
        <p14:creationId xmlns:p14="http://schemas.microsoft.com/office/powerpoint/2010/main" val="36629319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5" name="Google Shape;1025;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extLst>
      <p:ext uri="{BB962C8B-B14F-4D97-AF65-F5344CB8AC3E}">
        <p14:creationId xmlns:p14="http://schemas.microsoft.com/office/powerpoint/2010/main" val="7814413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07" name="Google Shape;1107;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sz="2200" b="1" i="0" u="none" strike="noStrike" cap="none" dirty="0">
                <a:solidFill>
                  <a:srgbClr val="000000"/>
                </a:solidFill>
                <a:effectLst/>
                <a:latin typeface="Helvetica Neue"/>
                <a:ea typeface="Helvetica Neue"/>
                <a:cs typeface="Helvetica Neue"/>
                <a:sym typeface="Helvetica Neue"/>
              </a:rPr>
              <a:t>SPEAKER NOTES: </a:t>
            </a:r>
            <a:r>
              <a:rPr lang="en-US" sz="2200" b="0" i="0" u="none" strike="noStrike" cap="none" dirty="0">
                <a:solidFill>
                  <a:srgbClr val="000000"/>
                </a:solidFill>
                <a:effectLst/>
                <a:latin typeface="Helvetica Neue"/>
                <a:ea typeface="Helvetica Neue"/>
                <a:cs typeface="Helvetica Neue"/>
                <a:sym typeface="Helvetica Neue"/>
              </a:rPr>
              <a:t>Before delving into specific examples, let’s identify the important benefits of adding a social norms focus into SBC programs.</a:t>
            </a:r>
          </a:p>
          <a:p>
            <a:pPr lvl="0"/>
            <a:endParaRPr lang="en-US" sz="2200" b="0" i="0" u="none" strike="noStrike" cap="none" dirty="0">
              <a:solidFill>
                <a:srgbClr val="000000"/>
              </a:solidFill>
              <a:effectLst/>
              <a:latin typeface="Helvetica Neue"/>
              <a:ea typeface="Helvetica Neue"/>
              <a:cs typeface="Helvetica Neue"/>
              <a:sym typeface="Helvetica Neue"/>
            </a:endParaRPr>
          </a:p>
          <a:p>
            <a:pPr marL="571500" lvl="0" indent="-342900">
              <a:buFont typeface="Arial" panose="020B0604020202020204" pitchFamily="34" charset="0"/>
              <a:buChar char="•"/>
            </a:pPr>
            <a:r>
              <a:rPr lang="en-US" sz="2200" b="0" i="0" u="none" strike="noStrike" cap="none" dirty="0">
                <a:solidFill>
                  <a:srgbClr val="000000"/>
                </a:solidFill>
                <a:effectLst/>
                <a:latin typeface="Helvetica Neue"/>
                <a:ea typeface="Helvetica Neue"/>
                <a:cs typeface="Helvetica Neue"/>
                <a:sym typeface="Helvetica Neue"/>
              </a:rPr>
              <a:t>An enabling environment will support sustained change at scale.</a:t>
            </a:r>
          </a:p>
          <a:p>
            <a:pPr marL="571500" lvl="0" indent="-342900">
              <a:buFont typeface="Arial" panose="020B0604020202020204" pitchFamily="34" charset="0"/>
              <a:buChar char="•"/>
            </a:pPr>
            <a:r>
              <a:rPr lang="en-US" sz="2200" b="0" i="0" u="none" strike="noStrike" cap="none" dirty="0">
                <a:solidFill>
                  <a:srgbClr val="000000"/>
                </a:solidFill>
                <a:effectLst/>
                <a:latin typeface="Helvetica Neue"/>
                <a:ea typeface="Helvetica Neue"/>
                <a:cs typeface="Helvetica Neue"/>
                <a:sym typeface="Helvetica Neue"/>
              </a:rPr>
              <a:t>The same norms often drive behaviors within and across sectors. </a:t>
            </a:r>
          </a:p>
          <a:p>
            <a:pPr marL="571500" lvl="0" indent="-342900">
              <a:buFont typeface="Arial" panose="020B0604020202020204" pitchFamily="34" charset="0"/>
              <a:buChar char="•"/>
            </a:pPr>
            <a:r>
              <a:rPr lang="en-US" sz="2200" b="0" i="0" u="none" strike="noStrike" cap="none" dirty="0">
                <a:solidFill>
                  <a:srgbClr val="000000"/>
                </a:solidFill>
                <a:effectLst/>
                <a:latin typeface="Helvetica Neue"/>
                <a:ea typeface="Helvetica Neue"/>
                <a:cs typeface="Helvetica Neue"/>
                <a:sym typeface="Helvetica Neue"/>
              </a:rPr>
              <a:t>A social norms focus provides opportunities for collaboration across sectors and allows leveraging of resources that can increase program efficiency. </a:t>
            </a:r>
          </a:p>
          <a:p>
            <a:pPr marL="571500" lvl="0" indent="-342900">
              <a:buFont typeface="Arial" panose="020B0604020202020204" pitchFamily="34" charset="0"/>
              <a:buChar char="•"/>
            </a:pPr>
            <a:endParaRPr lang="en-US" sz="2200" b="0" i="0" u="none" strike="noStrike" cap="none" dirty="0">
              <a:solidFill>
                <a:srgbClr val="000000"/>
              </a:solidFill>
              <a:effectLst/>
              <a:latin typeface="Helvetica Neue"/>
              <a:ea typeface="Helvetica Neue"/>
              <a:cs typeface="Helvetica Neue"/>
              <a:sym typeface="Helvetica Neue"/>
            </a:endParaRPr>
          </a:p>
          <a:p>
            <a:pPr marL="228600" lvl="0" indent="0">
              <a:buFont typeface="Arial" panose="020B0604020202020204" pitchFamily="34" charset="0"/>
              <a:buNone/>
            </a:pPr>
            <a:r>
              <a:rPr lang="en-US" sz="2200" b="0" i="0" u="none" strike="noStrike" cap="none" dirty="0">
                <a:solidFill>
                  <a:srgbClr val="000000"/>
                </a:solidFill>
                <a:effectLst/>
                <a:latin typeface="Helvetica Neue"/>
                <a:ea typeface="Helvetica Neue"/>
                <a:cs typeface="Helvetica Neue"/>
                <a:sym typeface="Helvetica Neue"/>
              </a:rPr>
              <a:t>We’ll talk about each of these in more detail, starting with different techniques.</a:t>
            </a:r>
          </a:p>
          <a:p>
            <a:endParaRPr lang="en-US" sz="2200" b="1" i="0" u="none" strike="noStrike" cap="none" dirty="0">
              <a:solidFill>
                <a:srgbClr val="000000"/>
              </a:solidFill>
              <a:effectLst/>
              <a:latin typeface="Helvetica Neue"/>
              <a:ea typeface="Helvetica Neue"/>
              <a:cs typeface="Helvetica Neue"/>
              <a:sym typeface="Helvetica Neue"/>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0" name="Google Shape;970;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b="1" i="0" u="none" strike="noStrike" cap="none" dirty="0">
                <a:solidFill>
                  <a:srgbClr val="000000"/>
                </a:solidFill>
                <a:effectLst/>
                <a:latin typeface="Helvetica Neue"/>
                <a:ea typeface="Helvetica Neue"/>
                <a:cs typeface="Helvetica Neue"/>
                <a:sym typeface="Helvetica Neue"/>
              </a:rPr>
              <a:t>SPEAKER NOTES: </a:t>
            </a:r>
          </a:p>
          <a:p>
            <a:pPr marL="0" lvl="0" indent="0" algn="l" rtl="0">
              <a:lnSpc>
                <a:spcPct val="117999"/>
              </a:lnSpc>
              <a:spcBef>
                <a:spcPts val="0"/>
              </a:spcBef>
              <a:spcAft>
                <a:spcPts val="0"/>
              </a:spcAft>
              <a:buNone/>
            </a:pPr>
            <a:endParaRPr lang="en-US" sz="2200" b="0" i="0" u="none" strike="noStrike" cap="none" dirty="0">
              <a:solidFill>
                <a:srgbClr val="000000"/>
              </a:solidFill>
              <a:effectLst/>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b="0" i="0" u="none" strike="noStrike" cap="none" dirty="0">
                <a:solidFill>
                  <a:srgbClr val="000000"/>
                </a:solidFill>
                <a:effectLst/>
                <a:latin typeface="Helvetica Neue"/>
                <a:ea typeface="Helvetica Neue"/>
                <a:cs typeface="Helvetica Neue"/>
                <a:sym typeface="Helvetica Neue"/>
              </a:rPr>
              <a:t>Here’s a quick introduction to </a:t>
            </a:r>
            <a:r>
              <a:rPr lang="en-US" sz="2200" b="0" i="0" u="none" strike="noStrike" cap="none" dirty="0" err="1">
                <a:solidFill>
                  <a:srgbClr val="000000"/>
                </a:solidFill>
                <a:effectLst/>
                <a:latin typeface="Helvetica Neue"/>
                <a:ea typeface="Helvetica Neue"/>
                <a:cs typeface="Helvetica Neue"/>
                <a:sym typeface="Helvetica Neue"/>
              </a:rPr>
              <a:t>Tekponon</a:t>
            </a:r>
            <a:r>
              <a:rPr lang="en-US" sz="2200" b="0" i="0" u="none" strike="noStrike" cap="none" dirty="0">
                <a:solidFill>
                  <a:srgbClr val="000000"/>
                </a:solidFill>
                <a:effectLst/>
                <a:latin typeface="Helvetica Neue"/>
                <a:ea typeface="Helvetica Neue"/>
                <a:cs typeface="Helvetica Neue"/>
                <a:sym typeface="Helvetica Neue"/>
              </a:rPr>
              <a:t> </a:t>
            </a:r>
            <a:r>
              <a:rPr lang="en-US" sz="2200" b="0" i="0" u="none" strike="noStrike" cap="none" dirty="0" err="1">
                <a:solidFill>
                  <a:srgbClr val="000000"/>
                </a:solidFill>
                <a:effectLst/>
                <a:latin typeface="Helvetica Neue"/>
                <a:ea typeface="Helvetica Neue"/>
                <a:cs typeface="Helvetica Neue"/>
                <a:sym typeface="Helvetica Neue"/>
              </a:rPr>
              <a:t>Jikuagou</a:t>
            </a:r>
            <a:r>
              <a:rPr lang="en-US" sz="2200" b="0" i="0" u="none" strike="noStrike" cap="none" dirty="0">
                <a:solidFill>
                  <a:srgbClr val="000000"/>
                </a:solidFill>
                <a:effectLst/>
                <a:latin typeface="Helvetica Neue"/>
                <a:ea typeface="Helvetica Neue"/>
                <a:cs typeface="Helvetica Neue"/>
                <a:sym typeface="Helvetica Neue"/>
              </a:rPr>
              <a:t>, or TJ, a USAID-funded norms-shifting intervention to address low modern family planning uptake in Benin. TJ was implemented by IRH with CARE International and Plan International between 2010-2017. </a:t>
            </a:r>
            <a:endParaRPr dirty="0"/>
          </a:p>
        </p:txBody>
      </p:sp>
    </p:spTree>
    <p:extLst>
      <p:ext uri="{BB962C8B-B14F-4D97-AF65-F5344CB8AC3E}">
        <p14:creationId xmlns:p14="http://schemas.microsoft.com/office/powerpoint/2010/main" val="32216448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25" name="Google Shape;1125;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200" b="1" i="0" u="none" strike="noStrike" cap="none" dirty="0">
                <a:solidFill>
                  <a:srgbClr val="000000"/>
                </a:solidFill>
                <a:effectLst/>
                <a:latin typeface="Helvetica Neue"/>
                <a:ea typeface="Helvetica Neue"/>
                <a:cs typeface="Helvetica Neue"/>
                <a:sym typeface="Helvetica Neue"/>
              </a:rPr>
              <a:t>SPEAKER NOTES</a:t>
            </a:r>
            <a:r>
              <a:rPr lang="en-US" sz="2200" b="1" i="0" u="none" strike="noStrike" cap="none" baseline="0" dirty="0">
                <a:solidFill>
                  <a:srgbClr val="000000"/>
                </a:solidFill>
                <a:effectLst/>
                <a:latin typeface="Helvetica Neue"/>
                <a:ea typeface="Helvetica Neue"/>
                <a:cs typeface="Helvetica Neue"/>
                <a:sym typeface="Helvetica Neue"/>
              </a:rPr>
              <a:t>: </a:t>
            </a:r>
          </a:p>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endParaRPr lang="en-US" sz="2200" b="1" i="0" u="none" strike="noStrike" cap="none" baseline="0" dirty="0">
              <a:solidFill>
                <a:srgbClr val="000000"/>
              </a:solidFill>
              <a:effectLst/>
              <a:latin typeface="Helvetica Neue"/>
              <a:ea typeface="Helvetica Neue"/>
              <a:cs typeface="Helvetica Neue"/>
              <a:sym typeface="Helvetica Neue"/>
            </a:endParaRPr>
          </a:p>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200" b="0" i="0" u="none" strike="noStrike" cap="none" dirty="0">
                <a:solidFill>
                  <a:srgbClr val="000000"/>
                </a:solidFill>
                <a:effectLst/>
                <a:latin typeface="Helvetica Neue"/>
                <a:ea typeface="Helvetica Neue"/>
                <a:cs typeface="Helvetica Neue"/>
                <a:sym typeface="Helvetica Neue"/>
              </a:rPr>
              <a:t>The norms focus of TJ was to reduce normative barriers by breaking communication taboos and shifting reproductive health-related gender roles. The value-add of the TJ norms focus was both in family planning outcomes, as well as cross-sectoral benefits from TJ’s integration into non-family planning projects. </a:t>
            </a:r>
          </a:p>
          <a:p>
            <a:pPr marL="0" lvl="0" indent="0" algn="l" rtl="0">
              <a:lnSpc>
                <a:spcPct val="117999"/>
              </a:lnSpc>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32" name="Google Shape;1132;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a:t>SPEAKER NOTES</a:t>
            </a:r>
            <a:r>
              <a:rPr lang="en-US" dirty="0"/>
              <a:t>: </a:t>
            </a:r>
          </a:p>
          <a:p>
            <a:pPr marL="0" lvl="0" indent="0" algn="l" rtl="0">
              <a:lnSpc>
                <a:spcPct val="117999"/>
              </a:lnSpc>
              <a:spcBef>
                <a:spcPts val="0"/>
              </a:spcBef>
              <a:spcAft>
                <a:spcPts val="0"/>
              </a:spcAft>
              <a:buNone/>
            </a:pPr>
            <a:endParaRPr lang="en-US" dirty="0"/>
          </a:p>
          <a:p>
            <a:pPr marL="0" lvl="0" indent="0" algn="l" rtl="0">
              <a:lnSpc>
                <a:spcPct val="117999"/>
              </a:lnSpc>
              <a:spcBef>
                <a:spcPts val="0"/>
              </a:spcBef>
              <a:spcAft>
                <a:spcPts val="0"/>
              </a:spcAft>
              <a:buNone/>
            </a:pPr>
            <a:r>
              <a:rPr lang="en-US" dirty="0"/>
              <a:t>TJ worked through social connections to reduce the barriers that lead to unmet need. Many demand-creation efforts focus on improving knowledge and attitudes, forgetting the social barriers to people acting on their desire to space births using modern methods. For TJ, formative research had identified and found the importance of gender and social norms related to gender roles that underlay the high unmet need in TJ communities.</a:t>
            </a:r>
          </a:p>
          <a:p>
            <a:pPr marL="0" lvl="0" indent="0" algn="l" rtl="0">
              <a:lnSpc>
                <a:spcPct val="117999"/>
              </a:lnSpc>
              <a:spcBef>
                <a:spcPts val="0"/>
              </a:spcBef>
              <a:spcAft>
                <a:spcPts val="0"/>
              </a:spcAft>
              <a:buNone/>
            </a:pPr>
            <a:r>
              <a:rPr lang="en-US" dirty="0"/>
              <a:t> The goal of TJ was to create a social environment that enabled married couples to achieve their fertility desires, including by using modern methods of family planning. It was implemented by four local NGOs interested in integrating family planning into their work. The components of the intervention that helped accomplish this were:</a:t>
            </a:r>
          </a:p>
          <a:p>
            <a:pPr marL="342900" lvl="0" indent="-342900" algn="l" rtl="0">
              <a:lnSpc>
                <a:spcPct val="117999"/>
              </a:lnSpc>
              <a:spcBef>
                <a:spcPts val="0"/>
              </a:spcBef>
              <a:spcAft>
                <a:spcPts val="0"/>
              </a:spcAft>
              <a:buFont typeface="Arial" panose="020B0604020202020204" pitchFamily="34" charset="0"/>
              <a:buChar char="•"/>
            </a:pPr>
            <a:r>
              <a:rPr lang="en-US" dirty="0"/>
              <a:t>Social mapping with communities, to identify highly influential social groups for family planning behaviors through which to implement intervention activities</a:t>
            </a:r>
          </a:p>
          <a:p>
            <a:pPr marL="342900" lvl="0" indent="-342900" algn="l" rtl="0">
              <a:lnSpc>
                <a:spcPct val="117999"/>
              </a:lnSpc>
              <a:spcBef>
                <a:spcPts val="0"/>
              </a:spcBef>
              <a:spcAft>
                <a:spcPts val="0"/>
              </a:spcAft>
              <a:buFont typeface="Arial" panose="020B0604020202020204" pitchFamily="34" charset="0"/>
              <a:buChar char="•"/>
            </a:pPr>
            <a:r>
              <a:rPr lang="en-US" dirty="0"/>
              <a:t>Support influential groups in critical and reflective dialogue about social and gender norm barriers and taboos related to family planning </a:t>
            </a:r>
          </a:p>
          <a:p>
            <a:pPr marL="342900" lvl="0" indent="-342900" algn="l" rtl="0">
              <a:lnSpc>
                <a:spcPct val="117999"/>
              </a:lnSpc>
              <a:spcBef>
                <a:spcPts val="0"/>
              </a:spcBef>
              <a:spcAft>
                <a:spcPts val="0"/>
              </a:spcAft>
              <a:buFont typeface="Arial" panose="020B0604020202020204" pitchFamily="34" charset="0"/>
              <a:buChar char="•"/>
            </a:pPr>
            <a:r>
              <a:rPr lang="en-US" dirty="0"/>
              <a:t>Encourage influential individuals to diffuse new ideas about family planning, share information about barriers to family planning, and mobilize ongoing public dialogue </a:t>
            </a:r>
          </a:p>
          <a:p>
            <a:pPr marL="342900" lvl="0" indent="-342900" algn="l" rtl="0">
              <a:lnSpc>
                <a:spcPct val="117999"/>
              </a:lnSpc>
              <a:spcBef>
                <a:spcPts val="0"/>
              </a:spcBef>
              <a:spcAft>
                <a:spcPts val="0"/>
              </a:spcAft>
              <a:buFont typeface="Arial" panose="020B0604020202020204" pitchFamily="34" charset="0"/>
              <a:buChar char="•"/>
            </a:pPr>
            <a:r>
              <a:rPr lang="en-US" dirty="0"/>
              <a:t>Link family planning providers with influential groups, allowing correct information about methods and services to flow through influential networks, and encourage their communities to seek information and services</a:t>
            </a:r>
          </a:p>
          <a:p>
            <a:pPr marL="342900" lvl="0" indent="-342900" algn="l" rtl="0">
              <a:lnSpc>
                <a:spcPct val="117999"/>
              </a:lnSpc>
              <a:spcBef>
                <a:spcPts val="0"/>
              </a:spcBef>
              <a:spcAft>
                <a:spcPts val="0"/>
              </a:spcAft>
              <a:buFont typeface="Arial" panose="020B0604020202020204" pitchFamily="34" charset="0"/>
              <a:buChar char="•"/>
            </a:pPr>
            <a:r>
              <a:rPr lang="en-US" dirty="0"/>
              <a:t>Use radio to expand reach of these new ideas, and build an broader enabling normative environment.</a:t>
            </a:r>
          </a:p>
          <a:p>
            <a:pPr marL="0" lvl="0" indent="0" algn="l" rtl="0">
              <a:lnSpc>
                <a:spcPct val="117999"/>
              </a:lnSpc>
              <a:spcBef>
                <a:spcPts val="0"/>
              </a:spcBef>
              <a:spcAft>
                <a:spcPts val="0"/>
              </a:spcAft>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39" name="Google Shape;1139;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b="1" i="0" u="none" strike="noStrike" cap="none" dirty="0">
                <a:solidFill>
                  <a:srgbClr val="000000"/>
                </a:solidFill>
                <a:effectLst/>
                <a:latin typeface="Helvetica Neue"/>
                <a:ea typeface="Helvetica Neue"/>
                <a:cs typeface="Helvetica Neue"/>
                <a:sym typeface="Helvetica Neue"/>
              </a:rPr>
              <a:t>SPEAKER NOTES: </a:t>
            </a:r>
          </a:p>
          <a:p>
            <a:pPr marL="0" lvl="0" indent="0" algn="l" rtl="0">
              <a:lnSpc>
                <a:spcPct val="117999"/>
              </a:lnSpc>
              <a:spcBef>
                <a:spcPts val="0"/>
              </a:spcBef>
              <a:spcAft>
                <a:spcPts val="0"/>
              </a:spcAft>
              <a:buNone/>
            </a:pPr>
            <a:endParaRPr lang="en-US" sz="2200" b="1" i="0" u="none" strike="noStrike" cap="none" dirty="0">
              <a:solidFill>
                <a:srgbClr val="000000"/>
              </a:solidFill>
              <a:effectLst/>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b="0" i="0" u="none" strike="noStrike" cap="none" dirty="0">
                <a:solidFill>
                  <a:srgbClr val="000000"/>
                </a:solidFill>
                <a:effectLst/>
                <a:latin typeface="Helvetica Neue"/>
                <a:ea typeface="Helvetica Neue"/>
                <a:cs typeface="Helvetica Neue"/>
                <a:sym typeface="Helvetica Neue"/>
              </a:rPr>
              <a:t>On this slide, we share quotes from TJ participants explaining the social norms that prevented couple communication about, and use of, family planning. </a:t>
            </a:r>
          </a:p>
          <a:p>
            <a:pPr marL="0" lvl="0" indent="0" algn="l" rtl="0">
              <a:lnSpc>
                <a:spcPct val="117999"/>
              </a:lnSpc>
              <a:spcBef>
                <a:spcPts val="0"/>
              </a:spcBef>
              <a:spcAft>
                <a:spcPts val="0"/>
              </a:spcAft>
              <a:buNone/>
            </a:pPr>
            <a:endParaRPr lang="en-US" sz="2200" b="0" i="0" u="none" strike="noStrike" cap="none" dirty="0">
              <a:solidFill>
                <a:srgbClr val="000000"/>
              </a:solidFill>
              <a:effectLst/>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b="0" i="0" u="none" strike="noStrike" cap="none" dirty="0">
                <a:solidFill>
                  <a:srgbClr val="000000"/>
                </a:solidFill>
                <a:effectLst/>
                <a:latin typeface="Helvetica Neue"/>
                <a:ea typeface="Helvetica Neue"/>
                <a:cs typeface="Helvetica Neue"/>
                <a:sym typeface="Helvetica Neue"/>
              </a:rPr>
              <a:t>A husband interviewed said, “I don’t know what my wife thinks about family planning; we have never talked about it. In our culture, men and women should not talk about these things—this is the reason I have never discussed family planning with my wife.” </a:t>
            </a:r>
          </a:p>
          <a:p>
            <a:pPr marL="0" lvl="0" indent="0" algn="l" rtl="0">
              <a:lnSpc>
                <a:spcPct val="117999"/>
              </a:lnSpc>
              <a:spcBef>
                <a:spcPts val="0"/>
              </a:spcBef>
              <a:spcAft>
                <a:spcPts val="0"/>
              </a:spcAft>
              <a:buNone/>
            </a:pPr>
            <a:endParaRPr lang="en-US" sz="2200" b="0" i="0" u="none" strike="noStrike" cap="none" dirty="0">
              <a:solidFill>
                <a:srgbClr val="000000"/>
              </a:solidFill>
              <a:effectLst/>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b="0" i="0" u="none" strike="noStrike" cap="none" dirty="0">
                <a:solidFill>
                  <a:srgbClr val="000000"/>
                </a:solidFill>
                <a:effectLst/>
                <a:latin typeface="Helvetica Neue"/>
                <a:ea typeface="Helvetica Neue"/>
                <a:cs typeface="Helvetica Neue"/>
                <a:sym typeface="Helvetica Neue"/>
              </a:rPr>
              <a:t>A wife interviewed said, “There is not one single person in any of my networks who can give me positive information on family planning—they are all against it.” </a:t>
            </a:r>
          </a:p>
          <a:p>
            <a:pPr marL="0" lvl="0" indent="0" algn="l" rtl="0">
              <a:lnSpc>
                <a:spcPct val="117999"/>
              </a:lnSpc>
              <a:spcBef>
                <a:spcPts val="0"/>
              </a:spcBef>
              <a:spcAft>
                <a:spcPts val="0"/>
              </a:spcAft>
              <a:buNone/>
            </a:pPr>
            <a:r>
              <a:rPr lang="en-US" sz="2200" b="0" i="0" u="none" strike="noStrike" cap="none" dirty="0">
                <a:solidFill>
                  <a:srgbClr val="000000"/>
                </a:solidFill>
                <a:effectLst/>
                <a:latin typeface="Helvetica Neue"/>
                <a:ea typeface="Helvetica Neue"/>
                <a:cs typeface="Helvetica Neue"/>
                <a:sym typeface="Helvetica Neue"/>
              </a:rPr>
              <a:t>These quotes capture the difficulty in this normative environment both of discussing and seeking family planning. </a:t>
            </a:r>
          </a:p>
          <a:p>
            <a:pPr marL="0" lvl="0" indent="0" algn="l" rtl="0">
              <a:lnSpc>
                <a:spcPct val="117999"/>
              </a:lnSpc>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6" name="Google Shape;1146;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sz="2200" b="1" i="0" u="none" strike="noStrike" cap="none" dirty="0">
                <a:solidFill>
                  <a:srgbClr val="000000"/>
                </a:solidFill>
                <a:effectLst/>
                <a:latin typeface="Helvetica Neue"/>
                <a:ea typeface="Helvetica Neue"/>
                <a:cs typeface="Helvetica Neue"/>
                <a:sym typeface="Helvetica Neue"/>
              </a:rPr>
              <a:t>SPEAKER NOTES</a:t>
            </a:r>
            <a:r>
              <a:rPr lang="en-US" sz="2200" b="0" i="0" u="none" strike="noStrike" cap="none" dirty="0">
                <a:solidFill>
                  <a:srgbClr val="000000"/>
                </a:solidFill>
                <a:effectLst/>
                <a:latin typeface="Helvetica Neue"/>
                <a:ea typeface="Helvetica Neue"/>
                <a:cs typeface="Helvetica Neue"/>
                <a:sym typeface="Helvetica Neue"/>
              </a:rPr>
              <a:t> </a:t>
            </a:r>
            <a:r>
              <a:rPr lang="en-US" sz="2200" b="1" i="0" u="none" strike="noStrike" cap="none" dirty="0">
                <a:solidFill>
                  <a:srgbClr val="000000"/>
                </a:solidFill>
                <a:effectLst/>
                <a:latin typeface="Helvetica Neue"/>
                <a:ea typeface="Helvetica Neue"/>
                <a:cs typeface="Helvetica Neue"/>
                <a:sym typeface="Helvetica Neue"/>
              </a:rPr>
              <a:t>: </a:t>
            </a:r>
          </a:p>
          <a:p>
            <a:endParaRPr lang="en-US" sz="2200" b="1" i="0" u="none" strike="noStrike" cap="none" dirty="0">
              <a:solidFill>
                <a:srgbClr val="000000"/>
              </a:solidFill>
              <a:effectLst/>
              <a:latin typeface="Helvetica Neue"/>
              <a:ea typeface="Helvetica Neue"/>
              <a:cs typeface="Helvetica Neue"/>
              <a:sym typeface="Helvetica Neue"/>
            </a:endParaRPr>
          </a:p>
          <a:p>
            <a:pPr indent="0"/>
            <a:r>
              <a:rPr lang="en-US" sz="2200" b="0" i="0" u="none" strike="noStrike" cap="none" dirty="0">
                <a:solidFill>
                  <a:srgbClr val="000000"/>
                </a:solidFill>
                <a:effectLst/>
                <a:latin typeface="Helvetica Neue"/>
                <a:ea typeface="Helvetica Neue"/>
                <a:cs typeface="Helvetica Neue"/>
                <a:sym typeface="Helvetica Neue"/>
              </a:rPr>
              <a:t>As those quotes illustrated, norms were influencing people to NOT act on their intentions.  </a:t>
            </a:r>
          </a:p>
          <a:p>
            <a:pPr indent="0"/>
            <a:endParaRPr lang="en-US" sz="2200" b="0" i="0" u="none" strike="noStrike" cap="none" dirty="0">
              <a:solidFill>
                <a:srgbClr val="000000"/>
              </a:solidFill>
              <a:effectLst/>
              <a:latin typeface="Helvetica Neue"/>
              <a:ea typeface="Helvetica Neue"/>
              <a:cs typeface="Helvetica Neue"/>
              <a:sym typeface="Helvetica Neue"/>
            </a:endParaRPr>
          </a:p>
          <a:p>
            <a:pPr indent="0"/>
            <a:r>
              <a:rPr lang="en-US" sz="2200" b="0" i="0" u="none" strike="noStrike" cap="none" dirty="0">
                <a:solidFill>
                  <a:srgbClr val="000000"/>
                </a:solidFill>
                <a:effectLst/>
                <a:latin typeface="Helvetica Neue"/>
                <a:ea typeface="Helvetica Neue"/>
                <a:cs typeface="Helvetica Neue"/>
                <a:sym typeface="Helvetica Neue"/>
              </a:rPr>
              <a:t>In this situation, two of the norms at play were: “in this community, couples do not discuss FP” and “people in this community think that if a husband allows</a:t>
            </a:r>
            <a:r>
              <a:rPr lang="en-US" sz="2200" b="0" i="0" u="none" strike="noStrike" cap="none" baseline="0" dirty="0">
                <a:solidFill>
                  <a:srgbClr val="000000"/>
                </a:solidFill>
                <a:effectLst/>
                <a:latin typeface="Helvetica Neue"/>
                <a:ea typeface="Helvetica Neue"/>
                <a:cs typeface="Helvetica Neue"/>
                <a:sym typeface="Helvetica Neue"/>
              </a:rPr>
              <a:t> </a:t>
            </a:r>
            <a:r>
              <a:rPr lang="en-US" sz="2200" b="0" i="0" u="none" strike="noStrike" cap="none" dirty="0">
                <a:solidFill>
                  <a:srgbClr val="000000"/>
                </a:solidFill>
                <a:effectLst/>
                <a:latin typeface="Helvetica Neue"/>
                <a:ea typeface="Helvetica Neue"/>
                <a:cs typeface="Helvetica Neue"/>
                <a:sym typeface="Helvetica Neue"/>
              </a:rPr>
              <a:t>his spouse to use family planning, he is not ‘controlling’ his wife”</a:t>
            </a:r>
          </a:p>
          <a:p>
            <a:pPr indent="0"/>
            <a:endParaRPr lang="en-US" sz="2200" b="0" i="0" u="none" strike="noStrike" cap="none" dirty="0">
              <a:solidFill>
                <a:srgbClr val="000000"/>
              </a:solidFill>
              <a:effectLst/>
              <a:latin typeface="Helvetica Neue"/>
              <a:ea typeface="Helvetica Neue"/>
              <a:cs typeface="Helvetica Neue"/>
              <a:sym typeface="Helvetica Neue"/>
            </a:endParaRPr>
          </a:p>
          <a:p>
            <a:pPr indent="0"/>
            <a:r>
              <a:rPr lang="en-US" sz="2200" b="0" i="0" u="none" strike="noStrike" cap="none" dirty="0">
                <a:solidFill>
                  <a:srgbClr val="000000"/>
                </a:solidFill>
                <a:effectLst/>
                <a:latin typeface="Helvetica Neue"/>
                <a:ea typeface="Helvetica Neue"/>
                <a:cs typeface="Helvetica Neue"/>
                <a:sym typeface="Helvetica Neue"/>
              </a:rPr>
              <a:t>The result was that people felt there was peer stigma to talking about family planning as well as to using family planning. By reducing that stigma, and opening space for men to engage in dialogue about their and their partners current and future family planning, TJ helped to address this unmet demand.</a:t>
            </a:r>
          </a:p>
          <a:p>
            <a:pPr indent="0"/>
            <a:endParaRPr lang="en-US" sz="2200" b="0" i="0" u="none" strike="noStrike" cap="none" dirty="0">
              <a:solidFill>
                <a:srgbClr val="000000"/>
              </a:solidFill>
              <a:effectLst/>
              <a:latin typeface="Helvetica Neue"/>
              <a:ea typeface="Helvetica Neue"/>
              <a:cs typeface="Helvetica Neue"/>
              <a:sym typeface="Helvetica Neue"/>
            </a:endParaRPr>
          </a:p>
          <a:p>
            <a:pPr indent="0"/>
            <a:r>
              <a:rPr lang="en-US" sz="2200" b="0" i="0" u="none" strike="noStrike" cap="none" dirty="0">
                <a:solidFill>
                  <a:srgbClr val="000000"/>
                </a:solidFill>
                <a:effectLst/>
                <a:latin typeface="Helvetica Neue"/>
                <a:ea typeface="Helvetica Neue"/>
                <a:cs typeface="Helvetica Neue"/>
                <a:sym typeface="Helvetica Neue"/>
              </a:rPr>
              <a:t>The impact was that men’s and women’s family planning use almost doubled in less than a year. </a:t>
            </a:r>
          </a:p>
          <a:p>
            <a:pPr indent="0"/>
            <a:r>
              <a:rPr lang="en-US" sz="2200" b="0" i="0" u="none" strike="noStrike" cap="none" dirty="0">
                <a:solidFill>
                  <a:srgbClr val="000000"/>
                </a:solidFill>
                <a:effectLst/>
                <a:latin typeface="Helvetica Neue"/>
                <a:ea typeface="Helvetica Neue"/>
                <a:cs typeface="Helvetica Neue"/>
                <a:sym typeface="Helvetica Neue"/>
              </a:rPr>
              <a:t> </a:t>
            </a:r>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5" name="Google Shape;785;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a:p>
            <a:pPr marL="342900" lvl="0" indent="-203200" algn="l" rtl="0">
              <a:lnSpc>
                <a:spcPct val="117999"/>
              </a:lnSpc>
              <a:spcBef>
                <a:spcPts val="0"/>
              </a:spcBef>
              <a:spcAft>
                <a:spcPts val="0"/>
              </a:spcAft>
              <a:buSzPts val="2200"/>
              <a:buFont typeface="Helvetica Neue"/>
              <a:buNone/>
            </a:pPr>
            <a:r>
              <a:rPr lang="en-US" b="1" dirty="0"/>
              <a:t>FACILITOR NOTES: </a:t>
            </a:r>
            <a:r>
              <a:rPr lang="en-US" b="0" dirty="0"/>
              <a:t>This is the title slide for this module. If you are not positioning this module within the larger curriculum, this slide should be #1.</a:t>
            </a:r>
          </a:p>
          <a:p>
            <a:pPr marL="342900" lvl="0" indent="-203200" algn="l" rtl="0">
              <a:lnSpc>
                <a:spcPct val="117999"/>
              </a:lnSpc>
              <a:spcBef>
                <a:spcPts val="0"/>
              </a:spcBef>
              <a:spcAft>
                <a:spcPts val="0"/>
              </a:spcAft>
              <a:buSzPts val="2200"/>
              <a:buFont typeface="Helvetica Neue"/>
              <a:buNone/>
            </a:pPr>
            <a:endParaRPr lang="en-US" b="0" dirty="0"/>
          </a:p>
          <a:p>
            <a:pPr marL="342900" lvl="0" indent="-203200" algn="l" rtl="0">
              <a:lnSpc>
                <a:spcPct val="117999"/>
              </a:lnSpc>
              <a:spcBef>
                <a:spcPts val="0"/>
              </a:spcBef>
              <a:spcAft>
                <a:spcPts val="0"/>
              </a:spcAft>
              <a:buSzPts val="2200"/>
              <a:buFont typeface="Helvetica Neue"/>
              <a:buNone/>
            </a:pPr>
            <a:r>
              <a:rPr lang="en-US" b="0" dirty="0"/>
              <a:t>Make sure to reflect the name of the training (i.e. the details of where and when the module is being used). For example, “Population Reference Bureau- Passages Training </a:t>
            </a:r>
            <a:r>
              <a:rPr lang="en-US" b="0" dirty="0" err="1"/>
              <a:t>Febru.ary</a:t>
            </a:r>
            <a:r>
              <a:rPr lang="en-US" b="0" dirty="0"/>
              <a:t> 2021”</a:t>
            </a:r>
            <a:endParaRPr b="1"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3" name="Google Shape;1153;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rgbClr val="000000"/>
              </a:buClr>
              <a:buSzPts val="2200"/>
              <a:buFont typeface="Helvetica Neue"/>
              <a:buNone/>
            </a:pPr>
            <a:r>
              <a:rPr lang="en-US" sz="2200" b="1" i="0" u="none" strike="noStrike" cap="none" dirty="0">
                <a:solidFill>
                  <a:srgbClr val="000000"/>
                </a:solidFill>
                <a:latin typeface="Helvetica Neue"/>
                <a:ea typeface="Helvetica Neue"/>
                <a:cs typeface="Helvetica Neue"/>
                <a:sym typeface="Helvetica Neue"/>
              </a:rPr>
              <a:t>NOTE TO FACILITATOR</a:t>
            </a:r>
            <a:r>
              <a:rPr lang="en-US" sz="2200" b="0" i="0" u="none" strike="noStrike" cap="none" dirty="0">
                <a:solidFill>
                  <a:srgbClr val="000000"/>
                </a:solidFill>
                <a:latin typeface="Helvetica Neue"/>
                <a:ea typeface="Helvetica Neue"/>
                <a:cs typeface="Helvetica Neue"/>
                <a:sym typeface="Helvetica Neue"/>
              </a:rPr>
              <a:t>:</a:t>
            </a:r>
          </a:p>
          <a:p>
            <a:pPr marL="0" marR="0" lvl="0" indent="0" algn="l" rtl="0">
              <a:lnSpc>
                <a:spcPct val="117999"/>
              </a:lnSpc>
              <a:spcBef>
                <a:spcPts val="0"/>
              </a:spcBef>
              <a:spcAft>
                <a:spcPts val="0"/>
              </a:spcAft>
              <a:buClr>
                <a:srgbClr val="000000"/>
              </a:buClr>
              <a:buSzPts val="2200"/>
              <a:buFont typeface="Helvetica Neue"/>
              <a:buNone/>
            </a:pPr>
            <a:endParaRPr lang="en-US" sz="2200" b="0" i="0" u="none" strike="noStrike" cap="none" dirty="0">
              <a:solidFill>
                <a:srgbClr val="000000"/>
              </a:solidFill>
              <a:latin typeface="Helvetica Neue"/>
              <a:ea typeface="Helvetica Neue"/>
              <a:cs typeface="Helvetica Neue"/>
              <a:sym typeface="Helvetica Neue"/>
            </a:endParaRPr>
          </a:p>
          <a:p>
            <a:pPr marL="0" marR="0" lvl="0" indent="0" algn="l" rtl="0">
              <a:lnSpc>
                <a:spcPct val="117999"/>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Helvetica Neue"/>
                <a:ea typeface="Helvetica Neue"/>
                <a:cs typeface="Helvetica Neue"/>
                <a:sym typeface="Helvetica Neue"/>
              </a:rPr>
              <a:t> As we look at this slide, I want you to remember the slide we</a:t>
            </a:r>
            <a:r>
              <a:rPr lang="en-US" sz="2200" b="0" i="0" u="none" strike="noStrike" cap="none" baseline="0" dirty="0">
                <a:solidFill>
                  <a:srgbClr val="000000"/>
                </a:solidFill>
                <a:latin typeface="Helvetica Neue"/>
                <a:ea typeface="Helvetica Neue"/>
                <a:cs typeface="Helvetica Neue"/>
                <a:sym typeface="Helvetica Neue"/>
              </a:rPr>
              <a:t> </a:t>
            </a:r>
            <a:r>
              <a:rPr lang="en-US" sz="2200" b="0" i="0" u="none" strike="noStrike" cap="none" dirty="0">
                <a:solidFill>
                  <a:srgbClr val="000000"/>
                </a:solidFill>
                <a:latin typeface="Helvetica Neue"/>
                <a:ea typeface="Helvetica Neue"/>
                <a:cs typeface="Helvetica Neue"/>
                <a:sym typeface="Helvetica Neue"/>
              </a:rPr>
              <a:t>presented earlier, that showed how a single norm can impact multiple outcomes. This concept was at play in the multi-sectoral impact of TJ. Because norms, including, for example, those about couples’ communication have relevance in multiple sectors, shifting one norm had implications for outcomes in other sectors. </a:t>
            </a:r>
          </a:p>
          <a:p>
            <a:pPr marL="0" marR="0" lvl="0" indent="0" algn="l" rtl="0">
              <a:lnSpc>
                <a:spcPct val="117999"/>
              </a:lnSpc>
              <a:spcBef>
                <a:spcPts val="0"/>
              </a:spcBef>
              <a:spcAft>
                <a:spcPts val="0"/>
              </a:spcAft>
              <a:buClr>
                <a:srgbClr val="000000"/>
              </a:buClr>
              <a:buSzPts val="2200"/>
              <a:buFont typeface="Helvetica Neue"/>
              <a:buNone/>
            </a:pPr>
            <a:endParaRPr lang="en-US" sz="2200" b="0" i="0" u="none" strike="noStrike" cap="none" dirty="0">
              <a:solidFill>
                <a:srgbClr val="000000"/>
              </a:solidFill>
              <a:latin typeface="Helvetica Neue"/>
              <a:ea typeface="Helvetica Neue"/>
              <a:cs typeface="Helvetica Neue"/>
              <a:sym typeface="Helvetica Neue"/>
            </a:endParaRPr>
          </a:p>
          <a:p>
            <a:pPr marL="0" marR="0" lvl="0" indent="0" algn="l" rtl="0">
              <a:lnSpc>
                <a:spcPct val="117999"/>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Helvetica Neue"/>
                <a:ea typeface="Helvetica Neue"/>
                <a:cs typeface="Helvetica Neue"/>
                <a:sym typeface="Helvetica Neue"/>
              </a:rPr>
              <a:t>TJ was integrated into nutrition, literacy training, and water, sanitation, and hygiene projects by four NGOs that aimed to increase their development impact by adding a family planning component. </a:t>
            </a:r>
          </a:p>
          <a:p>
            <a:pPr marL="0" marR="0" lvl="0" indent="0" algn="l" rtl="0">
              <a:lnSpc>
                <a:spcPct val="117999"/>
              </a:lnSpc>
              <a:spcBef>
                <a:spcPts val="0"/>
              </a:spcBef>
              <a:spcAft>
                <a:spcPts val="0"/>
              </a:spcAft>
              <a:buClr>
                <a:srgbClr val="000000"/>
              </a:buClr>
              <a:buSzPts val="2200"/>
              <a:buFont typeface="Helvetica Neue"/>
              <a:buNone/>
            </a:pPr>
            <a:endParaRPr lang="en-US" sz="2200" b="0" i="0" u="none" strike="noStrike" cap="none" dirty="0">
              <a:solidFill>
                <a:srgbClr val="000000"/>
              </a:solidFill>
              <a:latin typeface="Helvetica Neue"/>
              <a:ea typeface="Helvetica Neue"/>
              <a:cs typeface="Helvetica Neue"/>
              <a:sym typeface="Helvetica Neue"/>
            </a:endParaRPr>
          </a:p>
          <a:p>
            <a:pPr marL="0" marR="0" lvl="0" indent="0" algn="l" rtl="0">
              <a:lnSpc>
                <a:spcPct val="117999"/>
              </a:lnSpc>
              <a:spcBef>
                <a:spcPts val="0"/>
              </a:spcBef>
              <a:spcAft>
                <a:spcPts val="0"/>
              </a:spcAft>
              <a:buClr>
                <a:srgbClr val="000000"/>
              </a:buClr>
              <a:buSzPts val="2200"/>
              <a:buFont typeface="Helvetica Neue"/>
              <a:buNone/>
            </a:pPr>
            <a:r>
              <a:rPr lang="en-US" sz="2200" b="0" i="0" u="none" strike="noStrike" cap="none" dirty="0">
                <a:solidFill>
                  <a:srgbClr val="000000"/>
                </a:solidFill>
                <a:latin typeface="Helvetica Neue"/>
                <a:ea typeface="Helvetica Neue"/>
                <a:cs typeface="Helvetica Neue"/>
                <a:sym typeface="Helvetica Neue"/>
              </a:rPr>
              <a:t>The addition of TJ had the impact of greater community participation in activities in these other sectors. and the gender norms shifting from male engagement in TJ lead to greater male support for efforts in these other sectors. This diagram shows how the TJ social norms focus lead to shifting in gender inequality and family planning taboo norms that had implications for behaviors in other sectors. </a:t>
            </a:r>
          </a:p>
          <a:p>
            <a:pPr marL="0" marR="0" lvl="0" indent="0" algn="l" rtl="0">
              <a:lnSpc>
                <a:spcPct val="117999"/>
              </a:lnSpc>
              <a:spcBef>
                <a:spcPts val="0"/>
              </a:spcBef>
              <a:spcAft>
                <a:spcPts val="0"/>
              </a:spcAft>
              <a:buClr>
                <a:srgbClr val="000000"/>
              </a:buClr>
              <a:buSzPts val="2200"/>
              <a:buFont typeface="Helvetica Neue"/>
              <a:buNone/>
            </a:pPr>
            <a:endParaRPr lang="en-US" sz="2200" b="0" i="0" u="none" strike="noStrike" cap="none"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942195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0" name="Google Shape;970;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7166189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2" name="Google Shape;1172;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b="1" i="0" u="none" strike="noStrike" cap="none" dirty="0">
                <a:solidFill>
                  <a:srgbClr val="000000"/>
                </a:solidFill>
                <a:latin typeface="Helvetica Neue"/>
                <a:ea typeface="Helvetica Neue"/>
                <a:cs typeface="Helvetica Neue"/>
                <a:sym typeface="Helvetica Neue"/>
              </a:rPr>
              <a:t>SPEAKER NOTES</a:t>
            </a:r>
            <a:r>
              <a:rPr lang="en-US" sz="2200" b="0" i="0" u="none" strike="noStrike" cap="none" dirty="0">
                <a:solidFill>
                  <a:srgbClr val="000000"/>
                </a:solidFill>
                <a:latin typeface="Helvetica Neue"/>
                <a:ea typeface="Helvetica Neue"/>
                <a:cs typeface="Helvetica Neue"/>
                <a:sym typeface="Helvetica Neue"/>
              </a:rPr>
              <a:t>: I’m going to introduce</a:t>
            </a:r>
            <a:r>
              <a:rPr lang="en-US" sz="2200" b="0" i="0" u="none" strike="noStrike" cap="none" baseline="0" dirty="0">
                <a:solidFill>
                  <a:srgbClr val="000000"/>
                </a:solidFill>
                <a:latin typeface="Helvetica Neue"/>
                <a:ea typeface="Helvetica Neue"/>
                <a:cs typeface="Helvetica Neue"/>
                <a:sym typeface="Helvetica Neue"/>
              </a:rPr>
              <a:t> the </a:t>
            </a:r>
            <a:r>
              <a:rPr lang="en-US" sz="2200" b="0" i="0" u="none" strike="noStrike" cap="none" baseline="0" dirty="0" err="1">
                <a:solidFill>
                  <a:srgbClr val="000000"/>
                </a:solidFill>
                <a:latin typeface="Helvetica Neue"/>
                <a:ea typeface="Helvetica Neue"/>
                <a:cs typeface="Helvetica Neue"/>
                <a:sym typeface="Helvetica Neue"/>
              </a:rPr>
              <a:t>Saleema</a:t>
            </a:r>
            <a:r>
              <a:rPr lang="en-US" sz="2200" b="0" i="0" u="none" strike="noStrike" cap="none" baseline="0" dirty="0">
                <a:solidFill>
                  <a:srgbClr val="000000"/>
                </a:solidFill>
                <a:latin typeface="Helvetica Neue"/>
                <a:ea typeface="Helvetica Neue"/>
                <a:cs typeface="Helvetica Neue"/>
                <a:sym typeface="Helvetica Neue"/>
              </a:rPr>
              <a:t> project, a norms-shifting intervention to stop female genital cutting in Sudan. </a:t>
            </a:r>
          </a:p>
          <a:p>
            <a:pPr marL="0" lvl="0" indent="0" algn="l" rtl="0">
              <a:lnSpc>
                <a:spcPct val="117999"/>
              </a:lnSpc>
              <a:spcBef>
                <a:spcPts val="0"/>
              </a:spcBef>
              <a:spcAft>
                <a:spcPts val="0"/>
              </a:spcAft>
              <a:buNone/>
            </a:pPr>
            <a:endParaRPr lang="en-US" sz="2200" b="0" i="0" u="none" strike="noStrike" cap="none" baseline="0" dirty="0">
              <a:solidFill>
                <a:srgbClr val="000000"/>
              </a:solidFill>
              <a:latin typeface="Helvetica Neue"/>
              <a:sym typeface="Helvetica Neue"/>
            </a:endParaRPr>
          </a:p>
          <a:p>
            <a:pPr marL="0" lvl="0" indent="0" algn="l" rtl="0">
              <a:lnSpc>
                <a:spcPct val="117999"/>
              </a:lnSpc>
              <a:spcBef>
                <a:spcPts val="0"/>
              </a:spcBef>
              <a:spcAft>
                <a:spcPts val="0"/>
              </a:spcAft>
              <a:buNone/>
            </a:pPr>
            <a:r>
              <a:rPr lang="en-US" dirty="0"/>
              <a:t>[Read the slide content.]</a:t>
            </a:r>
            <a:endParaRPr dirty="0"/>
          </a:p>
        </p:txBody>
      </p:sp>
    </p:spTree>
    <p:extLst>
      <p:ext uri="{BB962C8B-B14F-4D97-AF65-F5344CB8AC3E}">
        <p14:creationId xmlns:p14="http://schemas.microsoft.com/office/powerpoint/2010/main" val="27957365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9" name="Google Shape;1179;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Helvetica Neue"/>
              <a:buNone/>
            </a:pPr>
            <a:r>
              <a:rPr lang="en-US" sz="2200" b="1" i="0" u="none" strike="noStrike" cap="none" dirty="0">
                <a:solidFill>
                  <a:srgbClr val="000000"/>
                </a:solidFill>
                <a:latin typeface="Helvetica Neue"/>
                <a:ea typeface="Helvetica Neue"/>
                <a:cs typeface="Helvetica Neue"/>
                <a:sym typeface="Helvetica Neue"/>
              </a:rPr>
              <a:t>SPEAKER NOTES</a:t>
            </a:r>
            <a:r>
              <a:rPr lang="en-US" sz="2200" b="0" i="0" u="none" strike="noStrike" cap="none" dirty="0">
                <a:solidFill>
                  <a:srgbClr val="000000"/>
                </a:solidFill>
                <a:latin typeface="Helvetica Neue"/>
                <a:ea typeface="Helvetica Neue"/>
                <a:cs typeface="Helvetica Neue"/>
                <a:sym typeface="Helvetica Neue"/>
              </a:rPr>
              <a:t>: The aim of this project was to help</a:t>
            </a:r>
            <a:r>
              <a:rPr lang="en-US" dirty="0"/>
              <a:t> participants understand how a norms focus can improve project impact, c</a:t>
            </a:r>
            <a:r>
              <a:rPr lang="en-US" b="0" dirty="0">
                <a:solidFill>
                  <a:schemeClr val="lt2"/>
                </a:solidFill>
              </a:rPr>
              <a:t>reating an environment that sustains and spreads behavior change over time, </a:t>
            </a:r>
            <a:r>
              <a:rPr lang="en-US" dirty="0"/>
              <a:t>in this case </a:t>
            </a:r>
            <a:r>
              <a:rPr lang="en-US" b="0" dirty="0">
                <a:solidFill>
                  <a:schemeClr val="lt2"/>
                </a:solidFill>
              </a:rPr>
              <a:t>by promoting collective abandonment of the practice of FGMC </a:t>
            </a:r>
            <a:endParaRPr dirty="0"/>
          </a:p>
          <a:p>
            <a:pPr marL="0" marR="0" lvl="0" indent="0" algn="l" rtl="0">
              <a:lnSpc>
                <a:spcPct val="100000"/>
              </a:lnSpc>
              <a:spcBef>
                <a:spcPts val="0"/>
              </a:spcBef>
              <a:spcAft>
                <a:spcPts val="0"/>
              </a:spcAft>
              <a:buSzPts val="2200"/>
              <a:buFont typeface="Helvetica Neue"/>
              <a:buNone/>
            </a:pPr>
            <a:endParaRPr dirty="0"/>
          </a:p>
          <a:p>
            <a:pPr marL="0" lvl="0" indent="0" algn="l" rtl="0">
              <a:lnSpc>
                <a:spcPct val="117999"/>
              </a:lnSpc>
              <a:spcBef>
                <a:spcPts val="0"/>
              </a:spcBef>
              <a:spcAft>
                <a:spcPts val="0"/>
              </a:spcAft>
              <a:buNone/>
            </a:pPr>
            <a:r>
              <a:rPr lang="en-US" dirty="0"/>
              <a:t>This case example shows how it is possible to establish a new norm, at scale, using a mix of mass media and community-based reflective dialogue and messaging of the “brand” </a:t>
            </a:r>
            <a:r>
              <a:rPr lang="en-US" dirty="0" err="1"/>
              <a:t>Saleema</a:t>
            </a:r>
            <a:r>
              <a:rPr lang="en-US" dirty="0"/>
              <a:t>.</a:t>
            </a:r>
            <a:endParaRPr dirty="0"/>
          </a:p>
          <a:p>
            <a:pPr marL="0" lvl="0" indent="0" algn="l" rtl="0">
              <a:lnSpc>
                <a:spcPct val="117999"/>
              </a:lnSpc>
              <a:spcBef>
                <a:spcPts val="0"/>
              </a:spcBef>
              <a:spcAft>
                <a:spcPts val="0"/>
              </a:spcAft>
              <a:buNone/>
            </a:pPr>
            <a:endParaRPr dirty="0"/>
          </a:p>
          <a:p>
            <a:pPr marL="0" lvl="0" indent="0" algn="l" rtl="0">
              <a:lnSpc>
                <a:spcPct val="100000"/>
              </a:lnSpc>
              <a:spcBef>
                <a:spcPts val="0"/>
              </a:spcBef>
              <a:spcAft>
                <a:spcPts val="0"/>
              </a:spcAft>
              <a:buNone/>
            </a:pPr>
            <a:r>
              <a:rPr lang="en-US" sz="1200" dirty="0">
                <a:solidFill>
                  <a:srgbClr val="FFFEFA"/>
                </a:solidFill>
              </a:rPr>
              <a:t>Bringing new language to re-brand normative drivers of girl child well-being to establish a new, beneficial norm.</a:t>
            </a:r>
            <a:endParaRPr dirty="0"/>
          </a:p>
          <a:p>
            <a:pPr marL="0" lvl="0" indent="0" algn="l" rtl="0">
              <a:lnSpc>
                <a:spcPct val="100000"/>
              </a:lnSpc>
              <a:spcBef>
                <a:spcPts val="0"/>
              </a:spcBef>
              <a:spcAft>
                <a:spcPts val="0"/>
              </a:spcAft>
              <a:buNone/>
            </a:pPr>
            <a:endParaRPr sz="1200" dirty="0">
              <a:solidFill>
                <a:srgbClr val="FFFEFA"/>
              </a:solidFill>
            </a:endParaRPr>
          </a:p>
        </p:txBody>
      </p:sp>
    </p:spTree>
    <p:extLst>
      <p:ext uri="{BB962C8B-B14F-4D97-AF65-F5344CB8AC3E}">
        <p14:creationId xmlns:p14="http://schemas.microsoft.com/office/powerpoint/2010/main" val="10335114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6" name="Google Shape;1186;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sz="2200" b="1" i="0" u="none" strike="noStrike" cap="none" dirty="0">
                <a:solidFill>
                  <a:srgbClr val="000000"/>
                </a:solidFill>
                <a:effectLst/>
                <a:latin typeface="Helvetica Neue"/>
                <a:ea typeface="Helvetica Neue"/>
                <a:cs typeface="Helvetica Neue"/>
                <a:sym typeface="Helvetica Neue"/>
              </a:rPr>
              <a:t>SPEAKER NOTES: </a:t>
            </a:r>
            <a:r>
              <a:rPr lang="en-US" sz="2200" b="0" i="0" u="none" strike="noStrike" cap="none" dirty="0">
                <a:solidFill>
                  <a:srgbClr val="000000"/>
                </a:solidFill>
                <a:effectLst/>
                <a:latin typeface="Helvetica Neue"/>
                <a:ea typeface="Helvetica Neue"/>
                <a:cs typeface="Helvetica Neue"/>
                <a:sym typeface="Helvetica Neue"/>
              </a:rPr>
              <a:t>Existing norms around cutting include: Girls are cut to keep them chaste and ensure their virginity until marriage. Cutting also bestows honor on the family as evidence they are raising their girl children well.</a:t>
            </a:r>
          </a:p>
          <a:p>
            <a:r>
              <a:rPr lang="en-US" sz="2200" b="0" i="0" u="none" strike="noStrike" cap="none" dirty="0">
                <a:solidFill>
                  <a:srgbClr val="000000"/>
                </a:solidFill>
                <a:effectLst/>
                <a:latin typeface="Helvetica Neue"/>
                <a:ea typeface="Helvetica Neue"/>
                <a:cs typeface="Helvetica Neue"/>
                <a:sym typeface="Helvetica Neue"/>
              </a:rPr>
              <a:t> </a:t>
            </a:r>
          </a:p>
          <a:p>
            <a:r>
              <a:rPr lang="en-US" sz="2200" b="0" i="0" u="none" strike="noStrike" cap="none" dirty="0" err="1">
                <a:solidFill>
                  <a:srgbClr val="000000"/>
                </a:solidFill>
                <a:effectLst/>
                <a:latin typeface="Helvetica Neue"/>
                <a:ea typeface="Helvetica Neue"/>
                <a:cs typeface="Helvetica Neue"/>
                <a:sym typeface="Helvetica Neue"/>
              </a:rPr>
              <a:t>Saleema</a:t>
            </a:r>
            <a:r>
              <a:rPr lang="en-US" sz="2200" b="0" i="0" u="none" strike="noStrike" cap="none" dirty="0">
                <a:solidFill>
                  <a:srgbClr val="000000"/>
                </a:solidFill>
                <a:effectLst/>
                <a:latin typeface="Helvetica Neue"/>
                <a:ea typeface="Helvetica Neue"/>
                <a:cs typeface="Helvetica Neue"/>
                <a:sym typeface="Helvetica Neue"/>
              </a:rPr>
              <a:t> is a word that means pristine, whole, in a God-given condition.  </a:t>
            </a:r>
          </a:p>
          <a:p>
            <a:r>
              <a:rPr lang="en-US" sz="2200" b="0" i="0" u="none" strike="noStrike" cap="none" dirty="0">
                <a:solidFill>
                  <a:srgbClr val="000000"/>
                </a:solidFill>
                <a:effectLst/>
                <a:latin typeface="Helvetica Neue"/>
                <a:ea typeface="Helvetica Neue"/>
                <a:cs typeface="Helvetica Neue"/>
                <a:sym typeface="Helvetica Neue"/>
              </a:rPr>
              <a:t> </a:t>
            </a:r>
          </a:p>
          <a:p>
            <a:r>
              <a:rPr lang="en-US" sz="2200" b="0" i="0" u="none" strike="noStrike" cap="none" dirty="0">
                <a:solidFill>
                  <a:srgbClr val="000000"/>
                </a:solidFill>
                <a:effectLst/>
                <a:latin typeface="Helvetica Neue"/>
                <a:ea typeface="Helvetica Neue"/>
                <a:cs typeface="Helvetica Neue"/>
                <a:sym typeface="Helvetica Neue"/>
              </a:rPr>
              <a:t>The broad objective of </a:t>
            </a:r>
            <a:r>
              <a:rPr lang="en-US" sz="2200" b="0" i="0" u="none" strike="noStrike" cap="none" dirty="0" err="1">
                <a:solidFill>
                  <a:srgbClr val="000000"/>
                </a:solidFill>
                <a:effectLst/>
                <a:latin typeface="Helvetica Neue"/>
                <a:ea typeface="Helvetica Neue"/>
                <a:cs typeface="Helvetica Neue"/>
                <a:sym typeface="Helvetica Neue"/>
              </a:rPr>
              <a:t>Saleema</a:t>
            </a:r>
            <a:r>
              <a:rPr lang="en-US" sz="2200" b="0" i="0" u="none" strike="noStrike" cap="none" dirty="0">
                <a:solidFill>
                  <a:srgbClr val="000000"/>
                </a:solidFill>
                <a:effectLst/>
                <a:latin typeface="Helvetica Neue"/>
                <a:ea typeface="Helvetica Neue"/>
                <a:cs typeface="Helvetica Neue"/>
                <a:sym typeface="Helvetica Neue"/>
              </a:rPr>
              <a:t> is to change the way that people talk about female genital cutting by promoting, at the community level, wide usage of new positive terminology to describe the natural bodies of girls and women. </a:t>
            </a:r>
          </a:p>
          <a:p>
            <a:r>
              <a:rPr lang="en-US" sz="2200" b="0" i="0" u="none" strike="noStrike" cap="none" dirty="0">
                <a:solidFill>
                  <a:srgbClr val="000000"/>
                </a:solidFill>
                <a:effectLst/>
                <a:latin typeface="Helvetica Neue"/>
                <a:ea typeface="Helvetica Neue"/>
                <a:cs typeface="Helvetica Neue"/>
                <a:sym typeface="Helvetica Neue"/>
              </a:rPr>
              <a:t> </a:t>
            </a:r>
          </a:p>
          <a:p>
            <a:r>
              <a:rPr lang="en-US" sz="2200" b="0" i="0" u="none" strike="noStrike" cap="none" dirty="0" err="1">
                <a:solidFill>
                  <a:srgbClr val="000000"/>
                </a:solidFill>
                <a:effectLst/>
                <a:latin typeface="Helvetica Neue"/>
                <a:ea typeface="Helvetica Neue"/>
                <a:cs typeface="Helvetica Neue"/>
                <a:sym typeface="Helvetica Neue"/>
              </a:rPr>
              <a:t>Saleema</a:t>
            </a:r>
            <a:r>
              <a:rPr lang="en-US" sz="2200" b="0" i="0" u="none" strike="noStrike" cap="none" dirty="0">
                <a:solidFill>
                  <a:srgbClr val="000000"/>
                </a:solidFill>
                <a:effectLst/>
                <a:latin typeface="Helvetica Neue"/>
                <a:ea typeface="Helvetica Neue"/>
                <a:cs typeface="Helvetica Neue"/>
                <a:sym typeface="Helvetica Neue"/>
              </a:rPr>
              <a:t> built on an existing cultural value that had not been applied to cutting. Providing a new way to talk about </a:t>
            </a:r>
            <a:r>
              <a:rPr lang="en-US" sz="2200" b="0" i="1" u="none" strike="noStrike" cap="none" dirty="0">
                <a:solidFill>
                  <a:srgbClr val="000000"/>
                </a:solidFill>
                <a:effectLst/>
                <a:latin typeface="Helvetica Neue"/>
                <a:ea typeface="Helvetica Neue"/>
                <a:cs typeface="Helvetica Neue"/>
                <a:sym typeface="Helvetica Neue"/>
              </a:rPr>
              <a:t>not</a:t>
            </a:r>
            <a:r>
              <a:rPr lang="en-US" sz="2200" b="0" i="0" u="none" strike="noStrike" cap="none" dirty="0">
                <a:solidFill>
                  <a:srgbClr val="000000"/>
                </a:solidFill>
                <a:effectLst/>
                <a:latin typeface="Helvetica Neue"/>
                <a:ea typeface="Helvetica Neue"/>
                <a:cs typeface="Helvetica Neue"/>
                <a:sym typeface="Helvetica Neue"/>
              </a:rPr>
              <a:t> cutting—versus talking about the many negative health and other consequences of the most severe form of cutting that is practiced in the Sudan—provided a way to move towards a new norm of not cutting.</a:t>
            </a:r>
            <a:r>
              <a:rPr lang="en-US" sz="2200" b="1" i="0" u="none" strike="noStrike" cap="none" dirty="0">
                <a:solidFill>
                  <a:srgbClr val="000000"/>
                </a:solidFill>
                <a:effectLst/>
                <a:latin typeface="Helvetica Neue"/>
                <a:ea typeface="Helvetica Neue"/>
                <a:cs typeface="Helvetica Neue"/>
                <a:sym typeface="Helvetica Neue"/>
              </a:rPr>
              <a:t>  </a:t>
            </a:r>
            <a:endParaRPr lang="en-US" sz="2200" b="0" i="0" u="none" strike="noStrike" cap="none" dirty="0">
              <a:solidFill>
                <a:srgbClr val="000000"/>
              </a:solidFill>
              <a:effectLst/>
              <a:latin typeface="Helvetica Neue"/>
              <a:ea typeface="Helvetica Neue"/>
              <a:cs typeface="Helvetica Neue"/>
              <a:sym typeface="Helvetica Neue"/>
            </a:endParaRPr>
          </a:p>
          <a:p>
            <a:pPr marL="0" lvl="0" indent="0" algn="l" rtl="0">
              <a:lnSpc>
                <a:spcPct val="117999"/>
              </a:lnSpc>
              <a:spcBef>
                <a:spcPts val="0"/>
              </a:spcBef>
              <a:spcAft>
                <a:spcPts val="0"/>
              </a:spcAft>
              <a:buNone/>
            </a:pPr>
            <a:endParaRPr lang="en-US" dirty="0"/>
          </a:p>
          <a:p>
            <a:pPr marL="0" lvl="0" indent="0" algn="l" rtl="0">
              <a:lnSpc>
                <a:spcPct val="117999"/>
              </a:lnSpc>
              <a:spcBef>
                <a:spcPts val="0"/>
              </a:spcBef>
              <a:spcAft>
                <a:spcPts val="0"/>
              </a:spcAft>
              <a:buNone/>
            </a:pPr>
            <a:endParaRPr lang="en-US" dirty="0"/>
          </a:p>
          <a:p>
            <a:pPr marL="0" lvl="0" indent="0" algn="l" rtl="0">
              <a:lnSpc>
                <a:spcPct val="117999"/>
              </a:lnSpc>
              <a:spcBef>
                <a:spcPts val="0"/>
              </a:spcBef>
              <a:spcAft>
                <a:spcPts val="0"/>
              </a:spcAft>
              <a:buNone/>
            </a:pPr>
            <a:endParaRPr lang="en-US" dirty="0"/>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40172360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94" name="Google Shape;1194;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200" b="1" i="0" u="none" strike="noStrike" cap="none" dirty="0">
                <a:solidFill>
                  <a:srgbClr val="000000"/>
                </a:solidFill>
                <a:latin typeface="Helvetica Neue"/>
                <a:ea typeface="Helvetica Neue"/>
                <a:cs typeface="Helvetica Neue"/>
                <a:sym typeface="Helvetica Neue"/>
              </a:rPr>
              <a:t>SPEAKER NOTES</a:t>
            </a:r>
            <a:r>
              <a:rPr lang="en-US" sz="2200" b="0" i="0" u="none" strike="noStrike" cap="none" dirty="0">
                <a:solidFill>
                  <a:srgbClr val="000000"/>
                </a:solidFill>
                <a:latin typeface="Helvetica Neue"/>
                <a:ea typeface="Helvetica Neue"/>
                <a:cs typeface="Helvetica Neue"/>
                <a:sym typeface="Helvetica Neue"/>
              </a:rPr>
              <a:t>: </a:t>
            </a:r>
            <a:r>
              <a:rPr lang="en-US" dirty="0"/>
              <a:t>Read the slide content.</a:t>
            </a:r>
          </a:p>
          <a:p>
            <a:pPr marL="0" lvl="0" indent="0" algn="l" rtl="0">
              <a:lnSpc>
                <a:spcPct val="117999"/>
              </a:lnSpc>
              <a:spcBef>
                <a:spcPts val="0"/>
              </a:spcBef>
              <a:spcAft>
                <a:spcPts val="0"/>
              </a:spcAft>
              <a:buNone/>
            </a:pP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400" b="1" dirty="0">
                <a:effectLst/>
                <a:latin typeface="Calibri" panose="020F0502020204030204" pitchFamily="34" charset="0"/>
                <a:ea typeface="Calibri" panose="020F0502020204030204" pitchFamily="34" charset="0"/>
                <a:cs typeface="Calibri" panose="020F0502020204030204" pitchFamily="34" charset="0"/>
              </a:rPr>
              <a:t>FACILITATOR</a:t>
            </a:r>
            <a:r>
              <a:rPr lang="en-US" sz="2400" b="1" baseline="0" dirty="0">
                <a:effectLst/>
                <a:latin typeface="Calibri" panose="020F0502020204030204" pitchFamily="34" charset="0"/>
                <a:ea typeface="Calibri" panose="020F0502020204030204" pitchFamily="34" charset="0"/>
                <a:cs typeface="Calibri" panose="020F0502020204030204" pitchFamily="34" charset="0"/>
              </a:rPr>
              <a:t> NOTE: </a:t>
            </a:r>
            <a:r>
              <a:rPr lang="en-US" sz="2400" b="1" dirty="0">
                <a:effectLst/>
                <a:latin typeface="Calibri" panose="020F0502020204030204" pitchFamily="34" charset="0"/>
                <a:ea typeface="Calibri" panose="020F0502020204030204" pitchFamily="34" charset="0"/>
                <a:cs typeface="Calibri" panose="020F0502020204030204" pitchFamily="34" charset="0"/>
              </a:rPr>
              <a:t>This</a:t>
            </a:r>
            <a:r>
              <a:rPr lang="en-US" sz="2400" b="1" baseline="0" dirty="0">
                <a:effectLst/>
                <a:latin typeface="Calibri" panose="020F0502020204030204" pitchFamily="34" charset="0"/>
                <a:ea typeface="Calibri" panose="020F0502020204030204" pitchFamily="34" charset="0"/>
                <a:cs typeface="Calibri" panose="020F0502020204030204" pitchFamily="34" charset="0"/>
              </a:rPr>
              <a:t> slide is hidden and  is only intended to be used if you chose to divide the training into two sessions if necessary. </a:t>
            </a:r>
            <a:endParaRPr lang="en-US" dirty="0"/>
          </a:p>
          <a:p>
            <a:endParaRPr lang="en-US" dirty="0"/>
          </a:p>
        </p:txBody>
      </p:sp>
    </p:spTree>
    <p:extLst>
      <p:ext uri="{BB962C8B-B14F-4D97-AF65-F5344CB8AC3E}">
        <p14:creationId xmlns:p14="http://schemas.microsoft.com/office/powerpoint/2010/main" val="2231202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8" name="Google Shape;1218;p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b="1" i="0" u="none" strike="noStrike" cap="none" dirty="0">
                <a:solidFill>
                  <a:srgbClr val="000000"/>
                </a:solidFill>
                <a:effectLst/>
                <a:latin typeface="Helvetica Neue"/>
                <a:ea typeface="Helvetica Neue"/>
                <a:cs typeface="Helvetica Neue"/>
                <a:sym typeface="Helvetica Neue"/>
              </a:rPr>
              <a:t>SPEAKER NOTES: </a:t>
            </a:r>
            <a:r>
              <a:rPr lang="en-US" sz="2200" b="0" i="0" u="none" strike="noStrike" cap="none" dirty="0">
                <a:solidFill>
                  <a:srgbClr val="000000"/>
                </a:solidFill>
                <a:effectLst/>
                <a:latin typeface="Helvetica Neue"/>
                <a:ea typeface="Helvetica Neue"/>
                <a:cs typeface="Helvetica Neue"/>
                <a:sym typeface="Helvetica Neue"/>
              </a:rPr>
              <a:t>Many theories of behavior change are created by researchers and theorists who draw from existing research to develop causal explanations around how norms and other factors influence behavior change. These are usually high-level and useful as you begin to think about designing a program and what others have learned from research.</a:t>
            </a:r>
            <a:r>
              <a:rPr lang="en-US" dirty="0">
                <a:effectLst/>
              </a:rPr>
              <a:t> </a:t>
            </a:r>
            <a:endParaRPr lang="en-US" dirty="0"/>
          </a:p>
          <a:p>
            <a:pPr marL="0" lvl="0" indent="0" algn="l" rtl="0">
              <a:lnSpc>
                <a:spcPct val="117999"/>
              </a:lnSpc>
              <a:spcBef>
                <a:spcPts val="0"/>
              </a:spcBef>
              <a:spcAft>
                <a:spcPts val="0"/>
              </a:spcAft>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35" name="Google Shape;1535;p6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a:t>SPEAKER NOTES: </a:t>
            </a:r>
          </a:p>
          <a:p>
            <a:pPr marL="0" lvl="0" indent="0" algn="l" rtl="0">
              <a:lnSpc>
                <a:spcPct val="117999"/>
              </a:lnSpc>
              <a:spcBef>
                <a:spcPts val="0"/>
              </a:spcBef>
              <a:spcAft>
                <a:spcPts val="0"/>
              </a:spcAft>
              <a:buNone/>
            </a:pPr>
            <a:endParaRPr lang="en-US" b="1" dirty="0"/>
          </a:p>
          <a:p>
            <a:pPr marL="0" lvl="0" indent="0" algn="l" rtl="0">
              <a:lnSpc>
                <a:spcPct val="117999"/>
              </a:lnSpc>
              <a:spcBef>
                <a:spcPts val="0"/>
              </a:spcBef>
              <a:spcAft>
                <a:spcPts val="0"/>
              </a:spcAft>
              <a:buNone/>
            </a:pPr>
            <a:r>
              <a:rPr lang="en-US" sz="2200" b="0" i="0" u="none" strike="noStrike" cap="none" dirty="0">
                <a:solidFill>
                  <a:srgbClr val="000000"/>
                </a:solidFill>
                <a:effectLst/>
                <a:latin typeface="Helvetica Neue"/>
                <a:ea typeface="Helvetica Neue"/>
                <a:cs typeface="Helvetica Neue"/>
                <a:sym typeface="Helvetica Neue"/>
              </a:rPr>
              <a:t>Thinking about theory helps in project design. The theories that underpin</a:t>
            </a:r>
            <a:r>
              <a:rPr lang="en-US" sz="2200" b="0" i="0" u="none" strike="noStrike" cap="none" baseline="0" dirty="0">
                <a:solidFill>
                  <a:srgbClr val="000000"/>
                </a:solidFill>
                <a:effectLst/>
                <a:latin typeface="Helvetica Neue"/>
                <a:ea typeface="Helvetica Neue"/>
                <a:cs typeface="Helvetica Neue"/>
                <a:sym typeface="Helvetica Neue"/>
              </a:rPr>
              <a:t> social norms and behavior change work draw from multiple disciplines. </a:t>
            </a:r>
          </a:p>
          <a:p>
            <a:pPr marL="0" lvl="0" indent="0" algn="l" rtl="0">
              <a:lnSpc>
                <a:spcPct val="117999"/>
              </a:lnSpc>
              <a:spcBef>
                <a:spcPts val="0"/>
              </a:spcBef>
              <a:spcAft>
                <a:spcPts val="0"/>
              </a:spcAft>
              <a:buNone/>
            </a:pPr>
            <a:endParaRPr lang="en-US" sz="2200" b="0" i="0" u="none" strike="noStrike" cap="none" baseline="0" dirty="0">
              <a:solidFill>
                <a:srgbClr val="000000"/>
              </a:solidFill>
              <a:effectLst/>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200" b="0" i="0" u="none" strike="noStrike" cap="none" dirty="0">
                <a:solidFill>
                  <a:srgbClr val="000000"/>
                </a:solidFill>
                <a:effectLst/>
                <a:latin typeface="Helvetica Neue"/>
                <a:ea typeface="Helvetica Neue"/>
                <a:cs typeface="Helvetica Neue"/>
                <a:sym typeface="Helvetica Neue"/>
              </a:rPr>
              <a:t>Across disciplines, these are the key foundations</a:t>
            </a:r>
            <a:r>
              <a:rPr lang="en-US" sz="2200" b="0" i="0" u="none" strike="noStrike" cap="none" baseline="0" dirty="0">
                <a:solidFill>
                  <a:srgbClr val="000000"/>
                </a:solidFill>
                <a:effectLst/>
                <a:latin typeface="Helvetica Neue"/>
                <a:ea typeface="Helvetica Neue"/>
                <a:cs typeface="Helvetica Neue"/>
                <a:sym typeface="Helvetica Neue"/>
              </a:rPr>
              <a:t> for social norms work. </a:t>
            </a:r>
            <a:r>
              <a:rPr lang="en-US" b="1" dirty="0"/>
              <a:t>Read the slide content.</a:t>
            </a:r>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29908660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51: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7" name="Google Shape;1237;p5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b="1" dirty="0"/>
              <a:t>FACILTATOR</a:t>
            </a:r>
            <a:r>
              <a:rPr lang="en-US" b="1" baseline="0" dirty="0"/>
              <a:t> NOTE: </a:t>
            </a:r>
            <a:r>
              <a:rPr lang="en-US" sz="2200" b="0" i="0" u="none" strike="noStrike" cap="none" dirty="0">
                <a:solidFill>
                  <a:srgbClr val="000000"/>
                </a:solidFill>
                <a:effectLst/>
                <a:latin typeface="Helvetica Neue"/>
                <a:ea typeface="Helvetica Neue"/>
                <a:cs typeface="Helvetica Neue"/>
                <a:sym typeface="Helvetica Neue"/>
              </a:rPr>
              <a:t>Supplemental slides on different research-informed behavior</a:t>
            </a:r>
            <a:r>
              <a:rPr lang="en-US" sz="2200" b="0" i="0" u="none" strike="noStrike" cap="none" baseline="0" dirty="0">
                <a:solidFill>
                  <a:srgbClr val="000000"/>
                </a:solidFill>
                <a:effectLst/>
                <a:latin typeface="Helvetica Neue"/>
                <a:ea typeface="Helvetica Neue"/>
                <a:cs typeface="Helvetica Neue"/>
                <a:sym typeface="Helvetica Neue"/>
              </a:rPr>
              <a:t> change theories</a:t>
            </a:r>
            <a:r>
              <a:rPr lang="en-US" sz="2200" b="0" i="0" u="none" strike="noStrike" cap="none" dirty="0">
                <a:solidFill>
                  <a:srgbClr val="000000"/>
                </a:solidFill>
                <a:effectLst/>
                <a:latin typeface="Helvetica Neue"/>
                <a:ea typeface="Helvetica Neue"/>
                <a:cs typeface="Helvetica Neue"/>
                <a:sym typeface="Helvetica Neue"/>
              </a:rPr>
              <a:t> and an exercise are included at the end</a:t>
            </a:r>
            <a:r>
              <a:rPr lang="en-US" sz="2200" b="0" i="0" u="none" strike="noStrike" cap="none" baseline="0" dirty="0">
                <a:solidFill>
                  <a:srgbClr val="000000"/>
                </a:solidFill>
                <a:effectLst/>
                <a:latin typeface="Helvetica Neue"/>
                <a:ea typeface="Helvetica Neue"/>
                <a:cs typeface="Helvetica Neue"/>
                <a:sym typeface="Helvetica Neue"/>
              </a:rPr>
              <a:t> </a:t>
            </a:r>
            <a:r>
              <a:rPr lang="en-US" sz="2200" b="0" i="0" u="none" strike="noStrike" cap="none" dirty="0">
                <a:solidFill>
                  <a:srgbClr val="000000"/>
                </a:solidFill>
                <a:effectLst/>
                <a:latin typeface="Helvetica Neue"/>
                <a:ea typeface="Helvetica Neue"/>
                <a:cs typeface="Helvetica Neue"/>
                <a:sym typeface="Helvetica Neue"/>
              </a:rPr>
              <a:t>for groups that are interested in more in-depth look a TOCs.</a:t>
            </a:r>
            <a:r>
              <a:rPr lang="en-US" b="1" dirty="0">
                <a:effectLst/>
              </a:rPr>
              <a:t> </a:t>
            </a:r>
            <a:r>
              <a:rPr lang="en-US" b="0" baseline="0" dirty="0"/>
              <a:t>If you are using the supplemental theory slides, insert them after this slide. </a:t>
            </a:r>
          </a:p>
          <a:p>
            <a:endParaRPr lang="en-US" b="1" baseline="0" dirty="0"/>
          </a:p>
          <a:p>
            <a:r>
              <a:rPr lang="en-US" b="1" dirty="0"/>
              <a:t>SPEAKER NOTES: </a:t>
            </a:r>
          </a:p>
          <a:p>
            <a:pPr marL="0" lvl="0" indent="0" algn="l" rtl="0">
              <a:lnSpc>
                <a:spcPct val="117999"/>
              </a:lnSpc>
              <a:spcBef>
                <a:spcPts val="0"/>
              </a:spcBef>
              <a:spcAft>
                <a:spcPts val="0"/>
              </a:spcAft>
              <a:buNone/>
            </a:pPr>
            <a:endParaRPr lang="en-US" dirty="0"/>
          </a:p>
          <a:p>
            <a:r>
              <a:rPr lang="en-US" dirty="0"/>
              <a:t>By one estimate there are over 80 SBC theories, but only a handful are regularly referenced, including those cited in the slide. These</a:t>
            </a:r>
            <a:r>
              <a:rPr lang="en-US" baseline="0" dirty="0"/>
              <a:t> are: the </a:t>
            </a:r>
            <a:r>
              <a:rPr lang="en-US" sz="2200" b="0" i="0" u="none" strike="noStrike" cap="none" dirty="0">
                <a:solidFill>
                  <a:srgbClr val="000000"/>
                </a:solidFill>
                <a:effectLst/>
                <a:latin typeface="Helvetica Neue"/>
                <a:ea typeface="Helvetica Neue"/>
                <a:cs typeface="Helvetica Neue"/>
                <a:sym typeface="Helvetica Neue"/>
              </a:rPr>
              <a:t>theory of planned behavior, social cognitive theory, information-motivation-behavior skills (IBMS) model, trans-theoretical model of change.</a:t>
            </a:r>
          </a:p>
          <a:p>
            <a:endParaRPr lang="en-US" sz="2200" b="1" i="0" u="none" strike="noStrike" cap="none" dirty="0">
              <a:solidFill>
                <a:srgbClr val="000000"/>
              </a:solidFill>
              <a:effectLst/>
              <a:latin typeface="Helvetica Neue"/>
              <a:ea typeface="Helvetica Neue"/>
              <a:cs typeface="Helvetica Neue"/>
              <a:sym typeface="Helvetica Neue"/>
            </a:endParaRPr>
          </a:p>
          <a:p>
            <a:r>
              <a:rPr lang="en-US" sz="2200" b="1" i="0" u="none" strike="noStrike" cap="none" dirty="0">
                <a:solidFill>
                  <a:srgbClr val="000000"/>
                </a:solidFill>
                <a:effectLst/>
                <a:latin typeface="Helvetica Neue"/>
                <a:ea typeface="Helvetica Neue"/>
                <a:cs typeface="Helvetica Neue"/>
                <a:sym typeface="Helvetica Neue"/>
              </a:rPr>
              <a:t>If you are NOT using the supplemental theory slides: </a:t>
            </a:r>
            <a:r>
              <a:rPr lang="en-US" sz="2200" b="0" i="0" u="none" strike="noStrike" cap="none" dirty="0">
                <a:solidFill>
                  <a:srgbClr val="000000"/>
                </a:solidFill>
                <a:effectLst/>
                <a:latin typeface="Helvetica Neue"/>
                <a:ea typeface="Helvetica Neue"/>
                <a:cs typeface="Helvetica Neue"/>
                <a:sym typeface="Helvetica Neue"/>
              </a:rPr>
              <a:t>This</a:t>
            </a:r>
            <a:r>
              <a:rPr lang="en-US" sz="2200" b="0" i="0" u="none" strike="noStrike" cap="none" baseline="0" dirty="0">
                <a:solidFill>
                  <a:srgbClr val="000000"/>
                </a:solidFill>
                <a:effectLst/>
                <a:latin typeface="Helvetica Neue"/>
                <a:ea typeface="Helvetica Neue"/>
                <a:cs typeface="Helvetica Neue"/>
                <a:sym typeface="Helvetica Neue"/>
              </a:rPr>
              <a:t> is just a tiny introduction to these theories. If you are interested in additional slides and resources detailing these theories, please follow up directly with your facilitator. </a:t>
            </a:r>
            <a:endParaRPr lang="en-US" sz="2200" b="1" i="0" u="none" strike="noStrike" cap="none" dirty="0">
              <a:solidFill>
                <a:srgbClr val="000000"/>
              </a:solidFill>
              <a:effectLst/>
              <a:latin typeface="Helvetica Neue"/>
              <a:ea typeface="Helvetica Neue"/>
              <a:cs typeface="Helvetica Neue"/>
              <a:sym typeface="Helvetica Neue"/>
            </a:endParaRPr>
          </a:p>
          <a:p>
            <a:r>
              <a:rPr lang="en-US" sz="2200" b="0" i="0" u="none" strike="noStrike" cap="none" dirty="0">
                <a:solidFill>
                  <a:srgbClr val="000000"/>
                </a:solidFill>
                <a:effectLst/>
                <a:latin typeface="Helvetica Neue"/>
                <a:ea typeface="Helvetica Neue"/>
                <a:cs typeface="Helvetica Neue"/>
                <a:sym typeface="Helvetica Neue"/>
              </a:rPr>
              <a:t> </a:t>
            </a:r>
          </a:p>
          <a:p>
            <a:r>
              <a:rPr lang="en-US" sz="2200" b="1" i="0" u="none" strike="noStrike" cap="none" dirty="0">
                <a:solidFill>
                  <a:srgbClr val="000000"/>
                </a:solidFill>
                <a:effectLst/>
                <a:latin typeface="Helvetica Neue"/>
                <a:sym typeface="Helvetica Neue"/>
              </a:rPr>
              <a:t>If you are using</a:t>
            </a:r>
            <a:r>
              <a:rPr lang="en-US" sz="2200" b="1" i="0" u="none" strike="noStrike" cap="none" baseline="0" dirty="0">
                <a:solidFill>
                  <a:srgbClr val="000000"/>
                </a:solidFill>
                <a:effectLst/>
                <a:latin typeface="Helvetica Neue"/>
                <a:sym typeface="Helvetica Neue"/>
              </a:rPr>
              <a:t> the supplemental theory slides: </a:t>
            </a:r>
            <a:r>
              <a:rPr lang="en-US" dirty="0"/>
              <a:t>The aim of the next set of slides it to quickly share some of the TOCs and think about how they are useful in thinking about NSI programs.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000" b="1" dirty="0">
                <a:effectLst/>
                <a:latin typeface="Calibri" panose="020F0502020204030204" pitchFamily="34" charset="0"/>
                <a:ea typeface="Calibri" panose="020F0502020204030204" pitchFamily="34" charset="0"/>
                <a:cs typeface="Calibri" panose="020F0502020204030204" pitchFamily="34" charset="0"/>
              </a:rPr>
              <a:t>FACILITATOR</a:t>
            </a:r>
            <a:r>
              <a:rPr lang="en-US" sz="2000" b="1" baseline="0" dirty="0">
                <a:effectLst/>
                <a:latin typeface="Calibri" panose="020F0502020204030204" pitchFamily="34" charset="0"/>
                <a:ea typeface="Calibri" panose="020F0502020204030204" pitchFamily="34" charset="0"/>
                <a:cs typeface="Calibri" panose="020F0502020204030204" pitchFamily="34" charset="0"/>
              </a:rPr>
              <a:t> NOTE: </a:t>
            </a:r>
            <a:r>
              <a:rPr lang="en-US" sz="2000" b="1" dirty="0">
                <a:effectLst/>
                <a:latin typeface="Calibri" panose="020F0502020204030204" pitchFamily="34" charset="0"/>
                <a:ea typeface="Calibri" panose="020F0502020204030204" pitchFamily="34" charset="0"/>
                <a:cs typeface="Calibri" panose="020F0502020204030204" pitchFamily="34" charset="0"/>
              </a:rPr>
              <a:t>This</a:t>
            </a:r>
            <a:r>
              <a:rPr lang="en-US" sz="2000" b="1" baseline="0" dirty="0">
                <a:effectLst/>
                <a:latin typeface="Calibri" panose="020F0502020204030204" pitchFamily="34" charset="0"/>
                <a:ea typeface="Calibri" panose="020F0502020204030204" pitchFamily="34" charset="0"/>
                <a:cs typeface="Calibri" panose="020F0502020204030204" pitchFamily="34" charset="0"/>
              </a:rPr>
              <a:t> slide is hidden and  is only intended to be used if you chose to divide the training into two sessions if necessary. </a:t>
            </a:r>
            <a:endParaRPr lang="en-US" dirty="0"/>
          </a:p>
        </p:txBody>
      </p:sp>
    </p:spTree>
    <p:extLst>
      <p:ext uri="{BB962C8B-B14F-4D97-AF65-F5344CB8AC3E}">
        <p14:creationId xmlns:p14="http://schemas.microsoft.com/office/powerpoint/2010/main" val="30049906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7999"/>
              </a:lnSpc>
              <a:spcBef>
                <a:spcPts val="0"/>
              </a:spcBef>
              <a:spcAft>
                <a:spcPts val="0"/>
              </a:spcAft>
              <a:buNone/>
            </a:pPr>
            <a:r>
              <a:rPr lang="en-US" b="1" dirty="0" smtClean="0"/>
              <a:t>SPEAKER NOTES:</a:t>
            </a:r>
          </a:p>
          <a:p>
            <a:pPr marL="0" lvl="0" indent="0" algn="l" rtl="0">
              <a:lnSpc>
                <a:spcPct val="117999"/>
              </a:lnSpc>
              <a:spcBef>
                <a:spcPts val="0"/>
              </a:spcBef>
              <a:spcAft>
                <a:spcPts val="0"/>
              </a:spcAft>
              <a:buNone/>
            </a:pPr>
            <a:endParaRPr lang="en-US" b="1" dirty="0" smtClean="0"/>
          </a:p>
          <a:p>
            <a:pPr marL="0" lvl="0" indent="0" algn="l" rtl="0">
              <a:lnSpc>
                <a:spcPct val="117999"/>
              </a:lnSpc>
              <a:spcBef>
                <a:spcPts val="0"/>
              </a:spcBef>
              <a:spcAft>
                <a:spcPts val="0"/>
              </a:spcAft>
              <a:buNone/>
            </a:pPr>
            <a:r>
              <a:rPr lang="en-US" dirty="0" smtClean="0"/>
              <a:t>One area of consensus, as we’ve talked about in earlier slides, is that multiple norms influence a specific behavior. Of these norms, the key types are our now-familiar friends descriptive and injunctive norms. There’s also agreement that meta-norms, or the foundational norms that are broadly shared across settings, (for example, difference in land inheritance by gender) are key to address in norms-shifting interventions. </a:t>
            </a:r>
          </a:p>
          <a:p>
            <a:pPr marL="0" lvl="0" indent="0" algn="l" rtl="0">
              <a:lnSpc>
                <a:spcPct val="117999"/>
              </a:lnSpc>
              <a:spcBef>
                <a:spcPts val="0"/>
              </a:spcBef>
              <a:spcAft>
                <a:spcPts val="0"/>
              </a:spcAft>
              <a:buNone/>
            </a:pPr>
            <a:endParaRPr lang="en-US" dirty="0" smtClean="0"/>
          </a:p>
          <a:p>
            <a:pPr marL="0" lvl="0" indent="0" algn="l" rtl="0">
              <a:lnSpc>
                <a:spcPct val="117999"/>
              </a:lnSpc>
              <a:spcBef>
                <a:spcPts val="0"/>
              </a:spcBef>
              <a:spcAft>
                <a:spcPts val="0"/>
              </a:spcAft>
              <a:buNone/>
            </a:pPr>
            <a:r>
              <a:rPr lang="en-US" dirty="0" smtClean="0"/>
              <a:t>A second area of consensus is the importance of group identity in norms-shifting interventions, including the importance of reference groups and social networks in influencing individuals to adopt new behaviors, norms, attitudes, and beliefs.</a:t>
            </a:r>
          </a:p>
          <a:p>
            <a:pPr marL="0" lvl="0" indent="0" algn="l" rtl="0">
              <a:lnSpc>
                <a:spcPct val="117999"/>
              </a:lnSpc>
              <a:spcBef>
                <a:spcPts val="0"/>
              </a:spcBef>
              <a:spcAft>
                <a:spcPts val="0"/>
              </a:spcAft>
              <a:buNone/>
            </a:pPr>
            <a:endParaRPr lang="en-US" dirty="0" smtClean="0"/>
          </a:p>
          <a:p>
            <a:pPr marL="0" lvl="0" indent="0" algn="l" rtl="0">
              <a:lnSpc>
                <a:spcPct val="117999"/>
              </a:lnSpc>
              <a:spcBef>
                <a:spcPts val="0"/>
              </a:spcBef>
              <a:spcAft>
                <a:spcPts val="0"/>
              </a:spcAft>
              <a:buNone/>
            </a:pPr>
            <a:r>
              <a:rPr lang="en-US" dirty="0" smtClean="0"/>
              <a:t>A third area of agreement is that new ideas and ideation diffuse outward through social networks, and may operate on a tipping point model, where there is a critical mass among a community who adopt new norms that leads to wide-spread change. </a:t>
            </a:r>
          </a:p>
          <a:p>
            <a:pPr marL="0" lvl="0" indent="0" algn="l" rtl="0">
              <a:lnSpc>
                <a:spcPct val="117999"/>
              </a:lnSpc>
              <a:spcBef>
                <a:spcPts val="0"/>
              </a:spcBef>
              <a:spcAft>
                <a:spcPts val="0"/>
              </a:spcAft>
              <a:buNone/>
            </a:pPr>
            <a:endParaRPr lang="en-US" dirty="0" smtClean="0"/>
          </a:p>
          <a:p>
            <a:pPr marL="0" lvl="0" indent="0" algn="l" rtl="0">
              <a:lnSpc>
                <a:spcPct val="117999"/>
              </a:lnSpc>
              <a:spcBef>
                <a:spcPts val="0"/>
              </a:spcBef>
              <a:spcAft>
                <a:spcPts val="0"/>
              </a:spcAft>
              <a:buNone/>
            </a:pPr>
            <a:r>
              <a:rPr lang="en-US" dirty="0" smtClean="0"/>
              <a:t>Finally, there is consensus that intentions predict behaviors. Intention to engage in a behavior is underpinned by an interplay of complexity and systems, and norms are a key part of this. </a:t>
            </a:r>
          </a:p>
          <a:p>
            <a:pPr marL="0" lvl="0" indent="0" algn="l" rtl="0">
              <a:lnSpc>
                <a:spcPct val="117999"/>
              </a:lnSpc>
              <a:spcBef>
                <a:spcPts val="0"/>
              </a:spcBef>
              <a:spcAft>
                <a:spcPts val="0"/>
              </a:spcAft>
              <a:buNone/>
            </a:pPr>
            <a:endParaRPr lang="en-US" dirty="0"/>
          </a:p>
        </p:txBody>
      </p:sp>
    </p:spTree>
    <p:extLst>
      <p:ext uri="{BB962C8B-B14F-4D97-AF65-F5344CB8AC3E}">
        <p14:creationId xmlns:p14="http://schemas.microsoft.com/office/powerpoint/2010/main" val="3264971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i="0" u="none" strike="noStrike" cap="none" dirty="0">
                <a:solidFill>
                  <a:srgbClr val="000000"/>
                </a:solidFill>
                <a:effectLst/>
                <a:latin typeface="Helvetica Neue"/>
                <a:ea typeface="Helvetica Neue"/>
                <a:cs typeface="Helvetica Neue"/>
                <a:sym typeface="Helvetica Neue"/>
              </a:rPr>
              <a:t>SPEAKER NOTES: </a:t>
            </a:r>
            <a:r>
              <a:rPr lang="en-US" sz="2200" b="0" i="0" u="none" strike="noStrike" cap="none" dirty="0">
                <a:solidFill>
                  <a:srgbClr val="000000"/>
                </a:solidFill>
                <a:effectLst/>
                <a:latin typeface="Helvetica Neue"/>
                <a:ea typeface="Helvetica Neue"/>
                <a:cs typeface="Helvetica Neue"/>
                <a:sym typeface="Helvetica Neue"/>
              </a:rPr>
              <a:t>Thinking about theory does help in project design. Looking across the more prevalent TOCs, certain</a:t>
            </a:r>
          </a:p>
          <a:p>
            <a:r>
              <a:rPr lang="en-US" sz="2200" b="0" i="0" u="none" strike="noStrike" cap="none" dirty="0">
                <a:solidFill>
                  <a:srgbClr val="000000"/>
                </a:solidFill>
                <a:effectLst/>
                <a:latin typeface="Helvetica Neue"/>
                <a:ea typeface="Helvetica Neue"/>
                <a:cs typeface="Helvetica Neue"/>
                <a:sym typeface="Helvetica Neue"/>
              </a:rPr>
              <a:t>“good practices” repeat themselves and are shared here.</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0" i="0" u="none" strike="noStrike" cap="none" dirty="0">
                <a:solidFill>
                  <a:srgbClr val="000000"/>
                </a:solidFill>
                <a:effectLst/>
                <a:latin typeface="Helvetica Neue"/>
                <a:ea typeface="Helvetica Neue"/>
                <a:cs typeface="Helvetica Neue"/>
                <a:sym typeface="Helvetica Neue"/>
              </a:rPr>
              <a:t>We look across theories and these are the things we find are important. These are tips for projects based on theory.</a:t>
            </a:r>
            <a:r>
              <a:rPr lang="en-US" dirty="0">
                <a:effectLst/>
              </a:rPr>
              <a:t> </a:t>
            </a:r>
            <a:endParaRPr lang="en-US" dirty="0"/>
          </a:p>
        </p:txBody>
      </p:sp>
    </p:spTree>
    <p:extLst>
      <p:ext uri="{BB962C8B-B14F-4D97-AF65-F5344CB8AC3E}">
        <p14:creationId xmlns:p14="http://schemas.microsoft.com/office/powerpoint/2010/main" val="2644294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6" name="Google Shape;1256;p5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b="1" dirty="0"/>
              <a:t>SPEAKER NOTES</a:t>
            </a:r>
            <a:r>
              <a:rPr lang="en-US" dirty="0"/>
              <a:t>: </a:t>
            </a:r>
            <a:r>
              <a:rPr lang="en-US" sz="2200" b="0" i="0" u="none" strike="noStrike" cap="none" dirty="0">
                <a:solidFill>
                  <a:srgbClr val="000000"/>
                </a:solidFill>
                <a:effectLst/>
                <a:latin typeface="Helvetica Neue"/>
                <a:ea typeface="Helvetica Neue"/>
                <a:cs typeface="Helvetica Neue"/>
                <a:sym typeface="Helvetica Neue"/>
              </a:rPr>
              <a:t>Theories of change (distinct from behavior theories) are more cyclical and interactional and include dynamic, non-linear (changing over time) behavior change processes.</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0" i="0" u="none" strike="noStrike" cap="none" dirty="0">
                <a:solidFill>
                  <a:srgbClr val="000000"/>
                </a:solidFill>
                <a:effectLst/>
                <a:latin typeface="Helvetica Neue"/>
                <a:ea typeface="Helvetica Neue"/>
                <a:cs typeface="Helvetica Neue"/>
                <a:sym typeface="Helvetica Neue"/>
              </a:rPr>
              <a:t>TOCs offer explanations of how a behavior change intervention might work to achieve its aims. It provides an organized framework for how program components and external factors relate to each other and allow programs to predict and then measure outcomes.  </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0" i="0" u="none" strike="noStrike" cap="none" dirty="0">
                <a:solidFill>
                  <a:srgbClr val="000000"/>
                </a:solidFill>
                <a:effectLst/>
                <a:latin typeface="Helvetica Neue"/>
                <a:ea typeface="Helvetica Neue"/>
                <a:cs typeface="Helvetica Neue"/>
                <a:sym typeface="Helvetica Neue"/>
              </a:rPr>
              <a:t>How many of your current projects have a program TOC or are guided by a research-driven theory of behavior change?</a:t>
            </a:r>
            <a:r>
              <a:rPr lang="en-US" dirty="0">
                <a:effectLst/>
              </a:rPr>
              <a:t> </a:t>
            </a:r>
            <a:r>
              <a:rPr lang="en-US" sz="2200" b="0" i="0" u="none" strike="noStrike" cap="none" dirty="0">
                <a:solidFill>
                  <a:srgbClr val="000000"/>
                </a:solidFill>
                <a:effectLst/>
                <a:latin typeface="Helvetica Neue"/>
                <a:ea typeface="Helvetica Neue"/>
                <a:cs typeface="Helvetica Neue"/>
                <a:sym typeface="Helvetica Neue"/>
              </a:rPr>
              <a:t>  </a:t>
            </a:r>
          </a:p>
          <a:p>
            <a:pPr marL="0" lvl="0" indent="0" algn="l" rtl="0">
              <a:lnSpc>
                <a:spcPct val="117999"/>
              </a:lnSpc>
              <a:spcBef>
                <a:spcPts val="0"/>
              </a:spcBef>
              <a:spcAft>
                <a:spcPts val="0"/>
              </a:spcAft>
              <a:buNone/>
            </a:pP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200" b="1" i="0" u="none" strike="noStrike" cap="none" dirty="0">
                <a:solidFill>
                  <a:srgbClr val="000000"/>
                </a:solidFill>
                <a:effectLst/>
                <a:latin typeface="Helvetica Neue"/>
                <a:ea typeface="Helvetica Neue"/>
                <a:cs typeface="Helvetica Neue"/>
                <a:sym typeface="Helvetica Neue"/>
              </a:rPr>
              <a:t>SPEAKER NOTES: </a:t>
            </a:r>
            <a:r>
              <a:rPr lang="en-US" sz="2200" b="0" i="0" u="none" strike="noStrike" cap="none" dirty="0">
                <a:solidFill>
                  <a:srgbClr val="000000"/>
                </a:solidFill>
                <a:effectLst/>
                <a:latin typeface="Helvetica Neue"/>
                <a:ea typeface="Helvetica Neue"/>
                <a:cs typeface="Helvetica Neue"/>
                <a:sym typeface="Helvetica Neue"/>
              </a:rPr>
              <a:t>So, how are</a:t>
            </a:r>
            <a:r>
              <a:rPr lang="en-US" sz="2200" b="1" i="0" u="none" strike="noStrike" cap="none" dirty="0">
                <a:solidFill>
                  <a:srgbClr val="000000"/>
                </a:solidFill>
                <a:effectLst/>
                <a:latin typeface="Helvetica Neue"/>
                <a:ea typeface="Helvetica Neue"/>
                <a:cs typeface="Helvetica Neue"/>
                <a:sym typeface="Helvetica Neue"/>
              </a:rPr>
              <a:t> </a:t>
            </a:r>
            <a:r>
              <a:rPr lang="en-US" sz="2200" b="0" i="0" u="none" strike="noStrike" cap="none" dirty="0">
                <a:solidFill>
                  <a:srgbClr val="000000"/>
                </a:solidFill>
                <a:effectLst/>
                <a:latin typeface="Helvetica Neue"/>
                <a:ea typeface="Helvetica Neue"/>
                <a:cs typeface="Helvetica Neue"/>
                <a:sym typeface="Helvetica Neue"/>
              </a:rPr>
              <a:t>Theories of Change different from other ways we conceptualize change in interventions? [Read slide]</a:t>
            </a:r>
          </a:p>
          <a:p>
            <a:endParaRPr lang="en-US" dirty="0"/>
          </a:p>
        </p:txBody>
      </p:sp>
    </p:spTree>
    <p:extLst>
      <p:ext uri="{BB962C8B-B14F-4D97-AF65-F5344CB8AC3E}">
        <p14:creationId xmlns:p14="http://schemas.microsoft.com/office/powerpoint/2010/main" val="28759288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17" name="Google Shape;1417;p5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b="1" dirty="0"/>
              <a:t>SPEAKER NOTES</a:t>
            </a:r>
            <a:r>
              <a:rPr lang="en-US" dirty="0"/>
              <a:t>: </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0" i="0" u="none" strike="noStrike" cap="none" dirty="0">
                <a:solidFill>
                  <a:srgbClr val="000000"/>
                </a:solidFill>
                <a:effectLst/>
                <a:latin typeface="Helvetica Neue"/>
                <a:ea typeface="Helvetica Neue"/>
                <a:cs typeface="Helvetica Neue"/>
                <a:sym typeface="Helvetica Neue"/>
              </a:rPr>
              <a:t>Programs don’t</a:t>
            </a:r>
            <a:r>
              <a:rPr lang="en-US" sz="2200" b="0" i="0" u="none" strike="noStrike" cap="none" baseline="0" dirty="0">
                <a:solidFill>
                  <a:srgbClr val="000000"/>
                </a:solidFill>
                <a:effectLst/>
                <a:latin typeface="Helvetica Neue"/>
                <a:ea typeface="Helvetica Neue"/>
                <a:cs typeface="Helvetica Neue"/>
                <a:sym typeface="Helvetica Neue"/>
              </a:rPr>
              <a:t> often</a:t>
            </a:r>
            <a:r>
              <a:rPr lang="en-US" sz="2200" b="0" i="0" u="none" strike="noStrike" cap="none" dirty="0">
                <a:solidFill>
                  <a:srgbClr val="000000"/>
                </a:solidFill>
                <a:effectLst/>
                <a:latin typeface="Helvetica Neue"/>
                <a:ea typeface="Helvetica Neue"/>
                <a:cs typeface="Helvetica Neue"/>
                <a:sym typeface="Helvetica Neue"/>
              </a:rPr>
              <a:t> use theory in their design, yet some theory is truly useful to designing and evaluating NSI. </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0" i="0" u="none" strike="noStrike" cap="none" dirty="0">
                <a:solidFill>
                  <a:srgbClr val="000000"/>
                </a:solidFill>
                <a:effectLst/>
                <a:latin typeface="Helvetica Neue"/>
                <a:ea typeface="Helvetica Neue"/>
                <a:cs typeface="Helvetica Neue"/>
                <a:sym typeface="Helvetica Neue"/>
              </a:rPr>
              <a:t>The issue is that if NSI is without theory on how norms shift, then how can relevant NSI strategies be defined? And if not defined, it is very unlikely that specific norms-shifting strategies will be defined or measured at the end of the project. </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0" i="0" u="none" strike="noStrike" cap="none" dirty="0">
                <a:solidFill>
                  <a:srgbClr val="000000"/>
                </a:solidFill>
                <a:effectLst/>
                <a:latin typeface="Helvetica Neue"/>
                <a:ea typeface="Helvetica Neue"/>
                <a:cs typeface="Helvetica Neue"/>
                <a:sym typeface="Helvetica Neue"/>
              </a:rPr>
              <a:t>Interventions are often designed without reference to theory (Davies et al 2010, Prestwich et al 2013). Davis et </a:t>
            </a:r>
            <a:r>
              <a:rPr lang="en-US" sz="2200" b="0" i="0" u="none" strike="noStrike" cap="none" dirty="0" err="1">
                <a:solidFill>
                  <a:srgbClr val="000000"/>
                </a:solidFill>
                <a:effectLst/>
                <a:latin typeface="Helvetica Neue"/>
                <a:ea typeface="Helvetica Neue"/>
                <a:cs typeface="Helvetica Neue"/>
                <a:sym typeface="Helvetica Neue"/>
              </a:rPr>
              <a:t>al’s</a:t>
            </a:r>
            <a:r>
              <a:rPr lang="en-US" sz="2200" b="0" i="0" u="none" strike="noStrike" cap="none" dirty="0">
                <a:solidFill>
                  <a:srgbClr val="000000"/>
                </a:solidFill>
                <a:effectLst/>
                <a:latin typeface="Helvetica Neue"/>
                <a:ea typeface="Helvetica Neue"/>
                <a:cs typeface="Helvetica Neue"/>
                <a:sym typeface="Helvetica Neue"/>
              </a:rPr>
              <a:t> 2015 study of 235 intervention research found less than one-quarter—22.5%—explicitly used a theory of behavior.</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0" i="0" u="none" strike="noStrike" cap="none" dirty="0">
                <a:solidFill>
                  <a:srgbClr val="000000"/>
                </a:solidFill>
                <a:effectLst/>
                <a:latin typeface="Helvetica Neue"/>
                <a:ea typeface="Helvetica Neue"/>
                <a:cs typeface="Helvetica Neue"/>
                <a:sym typeface="Helvetica Neue"/>
              </a:rPr>
              <a:t>Source: Rachel Davis et al., “Theories of </a:t>
            </a:r>
            <a:r>
              <a:rPr lang="en-US" sz="2200" b="0" i="0" u="none" strike="noStrike" cap="none" dirty="0" err="1">
                <a:solidFill>
                  <a:srgbClr val="000000"/>
                </a:solidFill>
                <a:effectLst/>
                <a:latin typeface="Helvetica Neue"/>
                <a:ea typeface="Helvetica Neue"/>
                <a:cs typeface="Helvetica Neue"/>
                <a:sym typeface="Helvetica Neue"/>
              </a:rPr>
              <a:t>Behaviour</a:t>
            </a:r>
            <a:r>
              <a:rPr lang="en-US" sz="2200" b="0" i="0" u="none" strike="noStrike" cap="none" dirty="0">
                <a:solidFill>
                  <a:srgbClr val="000000"/>
                </a:solidFill>
                <a:effectLst/>
                <a:latin typeface="Helvetica Neue"/>
                <a:ea typeface="Helvetica Neue"/>
                <a:cs typeface="Helvetica Neue"/>
                <a:sym typeface="Helvetica Neue"/>
              </a:rPr>
              <a:t> and Behavior Change Across the Social and </a:t>
            </a:r>
            <a:r>
              <a:rPr lang="en-US" sz="2200" b="0" i="0" u="none" strike="noStrike" cap="none" dirty="0" err="1">
                <a:solidFill>
                  <a:srgbClr val="000000"/>
                </a:solidFill>
                <a:effectLst/>
                <a:latin typeface="Helvetica Neue"/>
                <a:ea typeface="Helvetica Neue"/>
                <a:cs typeface="Helvetica Neue"/>
                <a:sym typeface="Helvetica Neue"/>
              </a:rPr>
              <a:t>Behavioural</a:t>
            </a:r>
            <a:r>
              <a:rPr lang="en-US" sz="2200" b="0" i="0" u="none" strike="noStrike" cap="none" dirty="0">
                <a:solidFill>
                  <a:srgbClr val="000000"/>
                </a:solidFill>
                <a:effectLst/>
                <a:latin typeface="Helvetica Neue"/>
                <a:ea typeface="Helvetica Neue"/>
                <a:cs typeface="Helvetica Neue"/>
                <a:sym typeface="Helvetica Neue"/>
              </a:rPr>
              <a:t> Sciences: A Scoping Review,” </a:t>
            </a:r>
            <a:r>
              <a:rPr lang="en-US" sz="2200" b="0" i="1" u="none" strike="noStrike" cap="none" dirty="0">
                <a:solidFill>
                  <a:srgbClr val="000000"/>
                </a:solidFill>
                <a:effectLst/>
                <a:latin typeface="Helvetica Neue"/>
                <a:ea typeface="Helvetica Neue"/>
                <a:cs typeface="Helvetica Neue"/>
                <a:sym typeface="Helvetica Neue"/>
              </a:rPr>
              <a:t>Journal of Health Psychology Review</a:t>
            </a:r>
            <a:r>
              <a:rPr lang="en-US" sz="2200" b="0" i="0" u="none" strike="noStrike" cap="none" dirty="0">
                <a:solidFill>
                  <a:srgbClr val="000000"/>
                </a:solidFill>
                <a:effectLst/>
                <a:latin typeface="Helvetica Neue"/>
                <a:ea typeface="Helvetica Neue"/>
                <a:cs typeface="Helvetica Neue"/>
                <a:sym typeface="Helvetica Neue"/>
              </a:rPr>
              <a:t> vol. 9,3 (2015): 323-44.</a:t>
            </a:r>
          </a:p>
          <a:p>
            <a:r>
              <a:rPr lang="en-US" sz="2200" b="0" i="0" u="none" strike="noStrike" cap="none" dirty="0">
                <a:solidFill>
                  <a:srgbClr val="000000"/>
                </a:solidFill>
                <a:effectLst/>
                <a:latin typeface="Helvetica Neue"/>
                <a:ea typeface="Helvetica Neue"/>
                <a:cs typeface="Helvetica Neue"/>
                <a:sym typeface="Helvetica Neue"/>
              </a:rPr>
              <a:t>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70" name="Google Shape;1270;p5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b="1" dirty="0"/>
              <a:t>SPEAKER NOTES</a:t>
            </a:r>
            <a:r>
              <a:rPr lang="en-US" dirty="0"/>
              <a:t>: </a:t>
            </a:r>
            <a:r>
              <a:rPr lang="en-US" sz="2200" b="0" i="0" u="none" strike="noStrike" cap="none" dirty="0">
                <a:solidFill>
                  <a:srgbClr val="000000"/>
                </a:solidFill>
                <a:effectLst/>
                <a:latin typeface="Helvetica Neue"/>
                <a:ea typeface="Helvetica Neue"/>
                <a:cs typeface="Helvetica Neue"/>
                <a:sym typeface="Helvetica Neue"/>
              </a:rPr>
              <a:t>The Passages Project is using participatory approaches to create program theories of change with implementers and stakeholders.</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0" i="0" u="none" strike="noStrike" cap="none" dirty="0">
                <a:solidFill>
                  <a:srgbClr val="000000"/>
                </a:solidFill>
                <a:effectLst/>
                <a:latin typeface="Helvetica Neue"/>
                <a:ea typeface="Helvetica Neue"/>
                <a:cs typeface="Helvetica Neue"/>
                <a:sym typeface="Helvetica Neue"/>
              </a:rPr>
              <a:t>Here’s an example of a participatorily developed TOC, developed by program implementers. It shows the change pathways emanating from project activities (bottom boxes) to reach the goal (top box).  As you can see, it’s quite messy!  But this TOC reflects real-life in how implementers think change is happening, including normative changes.</a:t>
            </a:r>
            <a:r>
              <a:rPr lang="en-US" dirty="0">
                <a:effectLst/>
              </a:rPr>
              <a:t> </a:t>
            </a:r>
            <a:r>
              <a:rPr lang="en-US" sz="2200" b="0" i="0" u="none" strike="noStrike" cap="none" dirty="0">
                <a:solidFill>
                  <a:srgbClr val="000000"/>
                </a:solidFill>
                <a:effectLst/>
                <a:latin typeface="Helvetica Neue"/>
                <a:ea typeface="Helvetica Neue"/>
                <a:cs typeface="Helvetica Neue"/>
                <a:sym typeface="Helvetica Neue"/>
              </a:rPr>
              <a:t> </a:t>
            </a: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5" name="Google Shape;1385;p5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b="1" dirty="0"/>
              <a:t>SPEAKER NOTES</a:t>
            </a:r>
            <a:r>
              <a:rPr lang="en-US" dirty="0"/>
              <a:t>: </a:t>
            </a:r>
            <a:r>
              <a:rPr lang="en-US" sz="2200" b="0" i="0" u="none" strike="noStrike" cap="none" dirty="0">
                <a:solidFill>
                  <a:srgbClr val="000000"/>
                </a:solidFill>
                <a:effectLst/>
                <a:latin typeface="Helvetica Neue"/>
                <a:ea typeface="Helvetica Neue"/>
                <a:cs typeface="Helvetica Neue"/>
                <a:sym typeface="Helvetica Neue"/>
              </a:rPr>
              <a:t>This is what the same TOC looks like when it is refined.</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0" i="0" u="none" strike="noStrike" cap="none" dirty="0">
                <a:solidFill>
                  <a:srgbClr val="000000"/>
                </a:solidFill>
                <a:effectLst/>
                <a:latin typeface="Helvetica Neue"/>
                <a:ea typeface="Helvetica Neue"/>
                <a:cs typeface="Helvetica Neue"/>
                <a:sym typeface="Helvetica Neue"/>
              </a:rPr>
              <a:t>Not shown in these TOC examples are the program assumptions underlying the change theory, such as minimal civil disruptions (pandemic, MOH, or teacher strikes). Assumptions are important to check at the beginning, midpoint, and end of a project as they can influence expected intermediate effects and outcomes.</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0" i="0" u="none" strike="noStrike" cap="none" dirty="0">
                <a:solidFill>
                  <a:srgbClr val="000000"/>
                </a:solidFill>
                <a:effectLst/>
                <a:latin typeface="Helvetica Neue"/>
                <a:ea typeface="Helvetica Neue"/>
                <a:cs typeface="Helvetica Neue"/>
                <a:sym typeface="Helvetica Neue"/>
              </a:rPr>
              <a:t>An interesting story about the Husbands’ Schools: Because their early change theory was focused on the services use outcome, earlier program evaluations focused on measuring that change, ignoring systematic inquiry about how processes, including gender roles, attitudes, and practices, influenced services outcomes. A big gap!</a:t>
            </a:r>
            <a:r>
              <a:rPr lang="en-US" dirty="0">
                <a:effectLst/>
              </a:rPr>
              <a:t> </a:t>
            </a: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24" name="Google Shape;1424;p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a:t>SPEAKER NOTES</a:t>
            </a:r>
            <a:r>
              <a:rPr lang="en-US" dirty="0"/>
              <a:t>: </a:t>
            </a:r>
            <a:r>
              <a:rPr lang="en-US" sz="2200" b="0" i="0" u="none" strike="noStrike" cap="none" dirty="0" smtClean="0">
                <a:solidFill>
                  <a:srgbClr val="000000"/>
                </a:solidFill>
                <a:effectLst/>
                <a:latin typeface="Helvetica Neue"/>
                <a:ea typeface="Helvetica Neue"/>
                <a:cs typeface="Helvetica Neue"/>
                <a:sym typeface="Helvetica Neue"/>
              </a:rPr>
              <a:t>The foundations for norms-shifting interventions have many components. These include theories of how norms influence behavior change; definitions of concepts including norms, attitudes, and beliefs; and sense of how the socio-ecological structure affects all of these. </a:t>
            </a: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b="1" dirty="0"/>
              <a:t>NOTE TO FACILITATOR:</a:t>
            </a:r>
            <a:r>
              <a:rPr lang="en-US" sz="2200" b="0" i="0" u="none" strike="noStrike" cap="none" baseline="0" dirty="0">
                <a:solidFill>
                  <a:srgbClr val="000000"/>
                </a:solidFill>
                <a:effectLst/>
                <a:latin typeface="Helvetica Neue"/>
                <a:ea typeface="Helvetica Neue"/>
                <a:cs typeface="Helvetica Neue"/>
                <a:sym typeface="Helvetica Neue"/>
              </a:rPr>
              <a:t>. </a:t>
            </a:r>
            <a:r>
              <a:rPr lang="en-US" b="0" dirty="0"/>
              <a:t>Only use as starting slide if you are presenting all five modules </a:t>
            </a:r>
            <a:r>
              <a:rPr lang="en-US" b="1" dirty="0"/>
              <a:t>or </a:t>
            </a:r>
            <a:r>
              <a:rPr lang="en-US" b="0" dirty="0"/>
              <a:t>want to situate this module within the larger curriculum. </a:t>
            </a:r>
            <a:endParaRPr lang="en-US" sz="2200" b="0" i="0" u="none" strike="noStrike" cap="none" baseline="0" dirty="0">
              <a:solidFill>
                <a:srgbClr val="000000"/>
              </a:solidFill>
              <a:effectLst/>
              <a:latin typeface="Helvetica Neue"/>
              <a:ea typeface="Helvetica Neue"/>
              <a:cs typeface="Helvetica Neue"/>
              <a:sym typeface="Helvetica Neue"/>
            </a:endParaRP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endParaRPr lang="en-US" b="1" dirty="0"/>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b="1" dirty="0"/>
              <a:t>SPEAKER NOTES: </a:t>
            </a:r>
            <a:r>
              <a:rPr lang="en-US" b="1" baseline="0" dirty="0"/>
              <a:t> </a:t>
            </a:r>
            <a:r>
              <a:rPr lang="en-US" b="0" baseline="0" dirty="0"/>
              <a:t>Going back to our training roadmap, you can see where we are and where we’re going. We’ve now </a:t>
            </a:r>
            <a:r>
              <a:rPr lang="en-US" dirty="0"/>
              <a:t>concluded the introduction to social norms and why they matter for social and behavior</a:t>
            </a:r>
            <a:r>
              <a:rPr lang="en-US" baseline="0" dirty="0"/>
              <a:t> change. </a:t>
            </a:r>
            <a:r>
              <a:rPr lang="en-US" dirty="0"/>
              <a:t>The next module will delve into assessing social norms to inform program design and implementation strategies.</a:t>
            </a:r>
          </a:p>
        </p:txBody>
      </p:sp>
    </p:spTree>
    <p:extLst>
      <p:ext uri="{BB962C8B-B14F-4D97-AF65-F5344CB8AC3E}">
        <p14:creationId xmlns:p14="http://schemas.microsoft.com/office/powerpoint/2010/main" val="26644471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0" name="Google Shape;1440;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a:t>NOTE TO FACILITATOR</a:t>
            </a:r>
            <a:r>
              <a:rPr lang="en-US" dirty="0"/>
              <a:t>: Read the slide content.</a:t>
            </a:r>
          </a:p>
          <a:p>
            <a:pPr marL="0" lvl="0" indent="0" algn="l" rtl="0">
              <a:lnSpc>
                <a:spcPct val="117999"/>
              </a:lnSpc>
              <a:spcBef>
                <a:spcPts val="0"/>
              </a:spcBef>
              <a:spcAft>
                <a:spcPts val="0"/>
              </a:spcAft>
              <a:buNone/>
            </a:pPr>
            <a:endParaRPr lang="en-US" dirty="0"/>
          </a:p>
          <a:p>
            <a:pPr marL="0" lvl="0" indent="0" algn="l" rtl="0">
              <a:lnSpc>
                <a:spcPct val="117999"/>
              </a:lnSpc>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4" name="Google Shape;794;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400" b="1" dirty="0"/>
              <a:t>FACILITOR NOTES: </a:t>
            </a:r>
            <a:r>
              <a:rPr lang="en-US" sz="2400" b="0" dirty="0"/>
              <a:t>This is the title slide for this module. If you are not positioning this module within the larger curriculum, this slide should be #2. </a:t>
            </a:r>
            <a:r>
              <a:rPr lang="en-US" sz="2400" dirty="0"/>
              <a:t>This slide presents the road map for this section of the training.</a:t>
            </a:r>
            <a:endParaRPr lang="en-US" sz="2400" b="0" dirty="0"/>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endParaRPr lang="en-US" sz="2400" b="1" i="0" u="none" strike="noStrike" cap="none" dirty="0">
              <a:solidFill>
                <a:srgbClr val="000000"/>
              </a:solidFill>
              <a:effectLst/>
              <a:latin typeface="Helvetica Neue"/>
              <a:ea typeface="Helvetica Neue"/>
              <a:cs typeface="Helvetica Neue"/>
              <a:sym typeface="Helvetica Neue"/>
            </a:endParaRPr>
          </a:p>
          <a:p>
            <a:endParaRPr lang="en-US" sz="2400" b="1" i="0" u="none" strike="noStrike" cap="none" dirty="0">
              <a:solidFill>
                <a:srgbClr val="000000"/>
              </a:solidFill>
              <a:effectLst/>
              <a:latin typeface="Helvetica Neue"/>
              <a:ea typeface="Helvetica Neue"/>
              <a:cs typeface="Helvetica Neue"/>
              <a:sym typeface="Helvetica Neue"/>
            </a:endParaRPr>
          </a:p>
          <a:p>
            <a:r>
              <a:rPr lang="en-US" sz="2400" b="1" i="0" u="none" strike="noStrike" cap="none" dirty="0">
                <a:solidFill>
                  <a:srgbClr val="000000"/>
                </a:solidFill>
                <a:effectLst/>
                <a:latin typeface="Helvetica Neue"/>
                <a:ea typeface="Helvetica Neue"/>
                <a:cs typeface="Helvetica Neue"/>
                <a:sym typeface="Helvetica Neue"/>
              </a:rPr>
              <a:t>SPEAKER NOTES: </a:t>
            </a:r>
            <a:r>
              <a:rPr lang="en-US" sz="2400" b="0" i="0" u="none" strike="noStrike" cap="none" dirty="0">
                <a:solidFill>
                  <a:srgbClr val="000000"/>
                </a:solidFill>
                <a:effectLst/>
                <a:latin typeface="Helvetica Neue"/>
                <a:ea typeface="Helvetica Neue"/>
                <a:cs typeface="Helvetica Neue"/>
                <a:sym typeface="Helvetica Neue"/>
              </a:rPr>
              <a:t>This section sets the conceptual foundation for social norms, discusses how norms influence attitudes and behaviors, and establishes how norms are held in place by reference groups. </a:t>
            </a:r>
          </a:p>
          <a:p>
            <a:endParaRPr lang="en-US" sz="2400" b="0" i="0" u="none" strike="noStrike" cap="none" dirty="0">
              <a:solidFill>
                <a:srgbClr val="000000"/>
              </a:solidFill>
              <a:effectLst/>
              <a:latin typeface="Helvetica Neue"/>
              <a:ea typeface="Helvetica Neue"/>
              <a:cs typeface="Helvetica Neue"/>
              <a:sym typeface="Helvetica Neue"/>
            </a:endParaRPr>
          </a:p>
          <a:p>
            <a:r>
              <a:rPr lang="en-US" sz="2400" b="0" i="0" u="none" strike="noStrike" cap="none" dirty="0">
                <a:solidFill>
                  <a:srgbClr val="000000"/>
                </a:solidFill>
                <a:effectLst/>
                <a:latin typeface="Helvetica Neue"/>
                <a:ea typeface="Helvetica Neue"/>
                <a:cs typeface="Helvetica Neue"/>
                <a:sym typeface="Helvetica Neue"/>
              </a:rPr>
              <a:t>During this presentation, we’ll talk about norms-shifting interventions, which we’re defining based on Learning Collaborative work as “an intervention that seeks to improve an outcome or outcomes of interest, at least in part by transforming the social norms that prop up harmful related behaviors.” Such interventions utilize an analysis of social norms and are led by communities through a process of critical reflection, resulting in positive new norms rooted within the values of that group.  Norms-shifting interventions complement other strategies to change behavior, such as transforming individual attitudes and addressing structural and material conditions.”</a:t>
            </a:r>
          </a:p>
          <a:p>
            <a:endParaRPr lang="en-US" sz="2400" b="0" i="0" u="none" strike="noStrike" cap="none" dirty="0">
              <a:solidFill>
                <a:srgbClr val="000000"/>
              </a:solidFill>
              <a:effectLst/>
              <a:latin typeface="Helvetica Neue"/>
              <a:ea typeface="Helvetica Neue"/>
              <a:cs typeface="Helvetica Neue"/>
              <a:sym typeface="Helvetica Neue"/>
            </a:endParaRPr>
          </a:p>
          <a:p>
            <a:r>
              <a:rPr lang="en-US" sz="2400" b="0" i="0" u="none" strike="noStrike" cap="none" dirty="0">
                <a:solidFill>
                  <a:srgbClr val="000000"/>
                </a:solidFill>
                <a:effectLst/>
                <a:latin typeface="Helvetica Neue"/>
                <a:ea typeface="Helvetica Neue"/>
                <a:cs typeface="Helvetica Neue"/>
                <a:sym typeface="Helvetica Neue"/>
              </a:rPr>
              <a:t>Looking toward norms-shifting interventions, the section offers an overview of theories on how norms influence behavior change. It also reviews the importance of articulating intermediate normative change effects to guide design, monitoring, and evaluation of norms-shifting interventions. </a:t>
            </a:r>
          </a:p>
          <a:p>
            <a:endParaRPr lang="en-US" sz="2400" b="1" i="0" u="none" strike="noStrike" cap="none" dirty="0">
              <a:solidFill>
                <a:srgbClr val="000000"/>
              </a:solidFill>
              <a:effectLst/>
              <a:latin typeface="Helvetica Neue"/>
              <a:ea typeface="Helvetica Neue"/>
              <a:cs typeface="Helvetica Neue"/>
              <a:sym typeface="Helvetica Neue"/>
            </a:endParaRPr>
          </a:p>
          <a:p>
            <a:r>
              <a:rPr lang="en-US" sz="1800" b="0" i="0" u="none" strike="noStrike" cap="none" dirty="0">
                <a:solidFill>
                  <a:srgbClr val="000000"/>
                </a:solidFill>
                <a:effectLst/>
                <a:latin typeface="Helvetica Neue"/>
                <a:ea typeface="Helvetica Neue"/>
                <a:cs typeface="Helvetica Neue"/>
                <a:sym typeface="Helvetica Neue"/>
              </a:rPr>
              <a:t> </a:t>
            </a: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0" name="Google Shape;1440;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a:t>NOTE TO FACILITATOR</a:t>
            </a:r>
            <a:r>
              <a:rPr lang="en-US" dirty="0"/>
              <a:t>: Read the slide content.</a:t>
            </a:r>
          </a:p>
          <a:p>
            <a:pPr marL="0" lvl="0" indent="0" algn="l" rtl="0">
              <a:lnSpc>
                <a:spcPct val="117999"/>
              </a:lnSpc>
              <a:spcBef>
                <a:spcPts val="0"/>
              </a:spcBef>
              <a:spcAft>
                <a:spcPts val="0"/>
              </a:spcAft>
              <a:buNone/>
            </a:pPr>
            <a:endParaRPr lang="en-US" dirty="0"/>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783505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61" name="Google Shape;1461;p6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600"/>
              </a:spcBef>
              <a:spcAft>
                <a:spcPts val="0"/>
              </a:spcAft>
              <a:buClr>
                <a:srgbClr val="515257"/>
              </a:buClr>
              <a:buSzPts val="4000"/>
              <a:buChar char="•"/>
            </a:pPr>
            <a:r>
              <a:rPr lang="en-US" sz="2400" dirty="0"/>
              <a:t>Social Norms Background Reader: https://www.alignplatform.org/resources/social-norms-background-reader-0 </a:t>
            </a:r>
            <a:endParaRPr lang="en-US" dirty="0"/>
          </a:p>
          <a:p>
            <a:pPr marL="457200" lvl="0" indent="-457200" algn="l" rtl="0">
              <a:lnSpc>
                <a:spcPct val="100000"/>
              </a:lnSpc>
              <a:spcBef>
                <a:spcPts val="600"/>
              </a:spcBef>
              <a:spcAft>
                <a:spcPts val="0"/>
              </a:spcAft>
              <a:buClr>
                <a:srgbClr val="515257"/>
              </a:buClr>
              <a:buSzPts val="4000"/>
              <a:buChar char="•"/>
            </a:pPr>
            <a:r>
              <a:rPr lang="en-US" sz="2400" dirty="0"/>
              <a:t>The Flower For Sustained Health: An Integrated Socio-ecological Framework For Normative Influence And Change</a:t>
            </a:r>
            <a:endParaRPr lang="en-US" dirty="0"/>
          </a:p>
          <a:p>
            <a:pPr marL="457200" lvl="0" indent="-457200" algn="l" rtl="0">
              <a:lnSpc>
                <a:spcPct val="100000"/>
              </a:lnSpc>
              <a:spcBef>
                <a:spcPts val="600"/>
              </a:spcBef>
              <a:spcAft>
                <a:spcPts val="0"/>
              </a:spcAft>
              <a:buClr>
                <a:srgbClr val="515257"/>
              </a:buClr>
              <a:buSzPts val="4000"/>
              <a:buChar char="•"/>
            </a:pPr>
            <a:r>
              <a:rPr lang="en-US" sz="2400" dirty="0"/>
              <a:t>Top 20 Resources On Social Norms: https://www.alignplatform.org/resources/flower-sustained-health-integrated-socio-ecological-framework-normative-influence-and</a:t>
            </a:r>
            <a:endParaRPr lang="en-US" dirty="0"/>
          </a:p>
          <a:p>
            <a:pPr marL="457200" lvl="0" indent="-457200" algn="l" rtl="0">
              <a:lnSpc>
                <a:spcPct val="100000"/>
              </a:lnSpc>
              <a:spcBef>
                <a:spcPts val="600"/>
              </a:spcBef>
              <a:spcAft>
                <a:spcPts val="0"/>
              </a:spcAft>
              <a:buClr>
                <a:srgbClr val="515257"/>
              </a:buClr>
              <a:buSzPts val="4000"/>
              <a:buChar char="•"/>
            </a:pPr>
            <a:r>
              <a:rPr lang="en-US" sz="2400" dirty="0"/>
              <a:t>The Learning Collaborative to Advance Normative Change, </a:t>
            </a:r>
            <a:r>
              <a:rPr lang="en-US" sz="2400" i="1" dirty="0"/>
              <a:t>Social Norms and AYSRH: Building a Bridge from Theory to Program Design</a:t>
            </a:r>
            <a:r>
              <a:rPr lang="en-US" sz="2400" dirty="0"/>
              <a:t> (Washington, D.C.: Institute for Reproductive Health, Georgetown University, 2019).</a:t>
            </a:r>
          </a:p>
          <a:p>
            <a:pPr marL="457200" lvl="0" indent="-457200" algn="l" rtl="0">
              <a:lnSpc>
                <a:spcPct val="100000"/>
              </a:lnSpc>
              <a:spcBef>
                <a:spcPts val="600"/>
              </a:spcBef>
              <a:spcAft>
                <a:spcPts val="0"/>
              </a:spcAft>
              <a:buClr>
                <a:srgbClr val="515257"/>
              </a:buClr>
              <a:buSzPts val="4000"/>
              <a:buChar char="•"/>
            </a:pPr>
            <a:r>
              <a:rPr lang="en-US" sz="2400" dirty="0"/>
              <a:t>Ben </a:t>
            </a:r>
            <a:r>
              <a:rPr lang="en-US" sz="2400" dirty="0" err="1"/>
              <a:t>Cislaghi</a:t>
            </a:r>
            <a:r>
              <a:rPr lang="en-US" sz="2400" dirty="0"/>
              <a:t>, “What Are Social Norms and Why Do They Matter for Adolescents?” </a:t>
            </a:r>
            <a:r>
              <a:rPr lang="en-US" sz="2400" i="1" dirty="0"/>
              <a:t>Learning Collaborative Blog Series</a:t>
            </a:r>
            <a:r>
              <a:rPr lang="en-US" sz="2400" dirty="0"/>
              <a:t>, Nov. 26, 2018, https://</a:t>
            </a:r>
            <a:r>
              <a:rPr lang="en-US" sz="2400" dirty="0" err="1"/>
              <a:t>irh.org</a:t>
            </a:r>
            <a:r>
              <a:rPr lang="en-US" sz="2400" dirty="0"/>
              <a:t>/measurement_1/.</a:t>
            </a:r>
          </a:p>
          <a:p>
            <a:pPr marL="457200" lvl="0" indent="-457200" algn="l" rtl="0">
              <a:lnSpc>
                <a:spcPct val="100000"/>
              </a:lnSpc>
              <a:spcBef>
                <a:spcPts val="600"/>
              </a:spcBef>
              <a:spcAft>
                <a:spcPts val="0"/>
              </a:spcAft>
              <a:buClr>
                <a:srgbClr val="515257"/>
              </a:buClr>
              <a:buSzPts val="4000"/>
              <a:buChar char="•"/>
            </a:pPr>
            <a:r>
              <a:rPr lang="en-US" sz="2400" b="0" i="0" u="none" strike="noStrike" cap="none" dirty="0">
                <a:solidFill>
                  <a:srgbClr val="000000"/>
                </a:solidFill>
                <a:effectLst/>
                <a:latin typeface="Helvetica Neue"/>
                <a:ea typeface="Helvetica Neue"/>
                <a:cs typeface="Helvetica Neue"/>
                <a:sym typeface="Helvetica Neue"/>
              </a:rPr>
              <a:t>Rachel Davis et al., “Theories of </a:t>
            </a:r>
            <a:r>
              <a:rPr lang="en-US" sz="2400" b="0" i="0" u="none" strike="noStrike" cap="none" dirty="0" err="1">
                <a:solidFill>
                  <a:srgbClr val="000000"/>
                </a:solidFill>
                <a:effectLst/>
                <a:latin typeface="Helvetica Neue"/>
                <a:ea typeface="Helvetica Neue"/>
                <a:cs typeface="Helvetica Neue"/>
                <a:sym typeface="Helvetica Neue"/>
              </a:rPr>
              <a:t>Behaviour</a:t>
            </a:r>
            <a:r>
              <a:rPr lang="en-US" sz="2400" b="0" i="0" u="none" strike="noStrike" cap="none" dirty="0">
                <a:solidFill>
                  <a:srgbClr val="000000"/>
                </a:solidFill>
                <a:effectLst/>
                <a:latin typeface="Helvetica Neue"/>
                <a:ea typeface="Helvetica Neue"/>
                <a:cs typeface="Helvetica Neue"/>
                <a:sym typeface="Helvetica Neue"/>
              </a:rPr>
              <a:t> and Behavior Change Across the Social and </a:t>
            </a:r>
            <a:r>
              <a:rPr lang="en-US" sz="2400" b="0" i="0" u="none" strike="noStrike" cap="none" dirty="0" err="1">
                <a:solidFill>
                  <a:srgbClr val="000000"/>
                </a:solidFill>
                <a:effectLst/>
                <a:latin typeface="Helvetica Neue"/>
                <a:ea typeface="Helvetica Neue"/>
                <a:cs typeface="Helvetica Neue"/>
                <a:sym typeface="Helvetica Neue"/>
              </a:rPr>
              <a:t>Behavioural</a:t>
            </a:r>
            <a:r>
              <a:rPr lang="en-US" sz="2400" b="0" i="0" u="none" strike="noStrike" cap="none" dirty="0">
                <a:solidFill>
                  <a:srgbClr val="000000"/>
                </a:solidFill>
                <a:effectLst/>
                <a:latin typeface="Helvetica Neue"/>
                <a:ea typeface="Helvetica Neue"/>
                <a:cs typeface="Helvetica Neue"/>
                <a:sym typeface="Helvetica Neue"/>
              </a:rPr>
              <a:t> Sciences: A Scoping Review,” </a:t>
            </a:r>
            <a:r>
              <a:rPr lang="en-US" sz="2400" b="0" i="1" u="none" strike="noStrike" cap="none" dirty="0">
                <a:solidFill>
                  <a:srgbClr val="000000"/>
                </a:solidFill>
                <a:effectLst/>
                <a:latin typeface="Helvetica Neue"/>
                <a:ea typeface="Helvetica Neue"/>
                <a:cs typeface="Helvetica Neue"/>
                <a:sym typeface="Helvetica Neue"/>
              </a:rPr>
              <a:t>Journal of Health Psychology Review</a:t>
            </a:r>
            <a:r>
              <a:rPr lang="en-US" sz="2400" b="0" i="0" u="none" strike="noStrike" cap="none" dirty="0">
                <a:solidFill>
                  <a:srgbClr val="000000"/>
                </a:solidFill>
                <a:effectLst/>
                <a:latin typeface="Helvetica Neue"/>
                <a:ea typeface="Helvetica Neue"/>
                <a:cs typeface="Helvetica Neue"/>
                <a:sym typeface="Helvetica Neue"/>
              </a:rPr>
              <a:t> vol. 9,3 (2015): 323-44</a:t>
            </a:r>
            <a:r>
              <a:rPr lang="en-US" sz="2400" dirty="0"/>
              <a:t>, http://dx.doi.org/10.1080/17437199.2014.941722.</a:t>
            </a:r>
          </a:p>
          <a:p>
            <a:pPr marL="0" lvl="0" indent="0" algn="l" rtl="0">
              <a:lnSpc>
                <a:spcPct val="117999"/>
              </a:lnSpc>
              <a:spcBef>
                <a:spcPts val="0"/>
              </a:spcBef>
              <a:spcAft>
                <a:spcPts val="0"/>
              </a:spcAft>
              <a:buNone/>
            </a:pPr>
            <a:endParaRPr b="1" dirty="0"/>
          </a:p>
        </p:txBody>
      </p:sp>
    </p:spTree>
    <p:extLst>
      <p:ext uri="{BB962C8B-B14F-4D97-AF65-F5344CB8AC3E}">
        <p14:creationId xmlns:p14="http://schemas.microsoft.com/office/powerpoint/2010/main" val="6208709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68" name="Google Shape;1468;p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457200" algn="l" defTabSz="914400" rtl="0" eaLnBrk="1" fontAlgn="auto" latinLnBrk="0" hangingPunct="1">
              <a:lnSpc>
                <a:spcPct val="100000"/>
              </a:lnSpc>
              <a:spcBef>
                <a:spcPts val="0"/>
              </a:spcBef>
              <a:spcAft>
                <a:spcPts val="0"/>
              </a:spcAft>
              <a:buClr>
                <a:srgbClr val="515257"/>
              </a:buClr>
              <a:buSzPts val="4000"/>
              <a:buFont typeface="Arial"/>
              <a:buChar char="•"/>
              <a:tabLst/>
              <a:defRPr/>
            </a:pPr>
            <a:r>
              <a:rPr lang="en-US" sz="4000" dirty="0"/>
              <a:t>Health Communication Capacity Collaborative, “Social and Behavior Change Communication Theory,” https://</a:t>
            </a:r>
            <a:r>
              <a:rPr lang="en-US" sz="4000" dirty="0" err="1"/>
              <a:t>sbccimplementationkits.org</a:t>
            </a:r>
            <a:r>
              <a:rPr lang="en-US" sz="4000" dirty="0"/>
              <a:t>/urban-youth/urban-youth/part-1-context-and-justification/social-and-behavior-change-communication-theory/. </a:t>
            </a:r>
            <a:endParaRPr lang="en-US" dirty="0"/>
          </a:p>
          <a:p>
            <a:pPr marL="457200" lvl="0" indent="-457200" algn="l" rtl="0">
              <a:lnSpc>
                <a:spcPct val="100000"/>
              </a:lnSpc>
              <a:spcBef>
                <a:spcPts val="600"/>
              </a:spcBef>
              <a:spcAft>
                <a:spcPts val="0"/>
              </a:spcAft>
              <a:buClr>
                <a:srgbClr val="515257"/>
              </a:buClr>
              <a:buSzPts val="4000"/>
              <a:buChar char="•"/>
            </a:pPr>
            <a:r>
              <a:rPr lang="en-US" sz="4000" dirty="0"/>
              <a:t>Craig </a:t>
            </a:r>
            <a:r>
              <a:rPr lang="en-US" sz="4000" dirty="0" err="1"/>
              <a:t>Valters</a:t>
            </a:r>
            <a:r>
              <a:rPr lang="en-US" sz="4000" dirty="0"/>
              <a:t>, </a:t>
            </a:r>
            <a:r>
              <a:rPr lang="en-US" sz="4000" i="1" dirty="0"/>
              <a:t>Theories of Change: Time for a Radical Approach to Learning in Development</a:t>
            </a:r>
            <a:r>
              <a:rPr lang="en-US" sz="4000" dirty="0"/>
              <a:t> (London: Overseas Development Institute, 2015), https://</a:t>
            </a:r>
            <a:r>
              <a:rPr lang="en-US" sz="4000" dirty="0" err="1"/>
              <a:t>usaidlearninglab.org</a:t>
            </a:r>
            <a:r>
              <a:rPr lang="en-US" sz="4000" dirty="0"/>
              <a:t>/sites/default/files/resource/files/theories_of_change_odi_2015.pdf.</a:t>
            </a:r>
            <a:endParaRPr lang="en-US" dirty="0"/>
          </a:p>
          <a:p>
            <a:pPr marL="457200" lvl="0" indent="-457200" algn="l" rtl="0">
              <a:lnSpc>
                <a:spcPct val="100000"/>
              </a:lnSpc>
              <a:spcBef>
                <a:spcPts val="600"/>
              </a:spcBef>
              <a:spcAft>
                <a:spcPts val="0"/>
              </a:spcAft>
              <a:buClr>
                <a:srgbClr val="515257"/>
              </a:buClr>
              <a:buSzPts val="4000"/>
              <a:buChar char="•"/>
            </a:pPr>
            <a:r>
              <a:rPr lang="en-US" sz="4000" dirty="0"/>
              <a:t>Psychology and behavior. </a:t>
            </a:r>
            <a:r>
              <a:rPr lang="en-US" sz="4000" dirty="0" err="1"/>
              <a:t>Fishbein</a:t>
            </a:r>
            <a:r>
              <a:rPr lang="en-US" sz="4000" dirty="0"/>
              <a:t> &amp; </a:t>
            </a:r>
            <a:r>
              <a:rPr lang="en-US" sz="4000" dirty="0" err="1"/>
              <a:t>Ajzen</a:t>
            </a:r>
            <a:r>
              <a:rPr lang="en-US" sz="4000" dirty="0"/>
              <a:t>. 2012</a:t>
            </a:r>
            <a:endParaRPr lang="en-US" dirty="0"/>
          </a:p>
          <a:p>
            <a:pPr marL="457200" lvl="0" indent="-457200" algn="l" rtl="0">
              <a:lnSpc>
                <a:spcPct val="100000"/>
              </a:lnSpc>
              <a:spcBef>
                <a:spcPts val="600"/>
              </a:spcBef>
              <a:spcAft>
                <a:spcPts val="0"/>
              </a:spcAft>
              <a:buClr>
                <a:srgbClr val="515257"/>
              </a:buClr>
              <a:buSzPts val="4000"/>
              <a:buChar char="•"/>
            </a:pPr>
            <a:r>
              <a:rPr lang="en-US" sz="4000" dirty="0"/>
              <a:t>Communication theory and health promotion:</a:t>
            </a:r>
            <a:endParaRPr lang="en-US" dirty="0"/>
          </a:p>
          <a:p>
            <a:pPr marL="1195388" lvl="4" indent="-571500" algn="l" rtl="0">
              <a:lnSpc>
                <a:spcPct val="100000"/>
              </a:lnSpc>
              <a:spcBef>
                <a:spcPts val="600"/>
              </a:spcBef>
              <a:spcAft>
                <a:spcPts val="0"/>
              </a:spcAft>
              <a:buClr>
                <a:srgbClr val="515257"/>
              </a:buClr>
              <a:buSzPts val="4000"/>
              <a:buFont typeface="Gill Sans"/>
              <a:buChar char="°"/>
            </a:pPr>
            <a:r>
              <a:rPr lang="en-US" sz="4000" dirty="0" err="1"/>
              <a:t>Rimal</a:t>
            </a:r>
            <a:r>
              <a:rPr lang="en-US" sz="4000" dirty="0"/>
              <a:t>, </a:t>
            </a:r>
            <a:r>
              <a:rPr lang="en-US" sz="4000" dirty="0" err="1"/>
              <a:t>Lapinski</a:t>
            </a:r>
            <a:r>
              <a:rPr lang="en-US" sz="4000" dirty="0"/>
              <a:t>, Cook, and Real. 2005: https://journals.sagepub.com/doi/pdf/10.1177/0093650205275385?casa_token=shbGF-Aag6UAAAAA:p2mzTz13JXCuW_YzfXgmqxBuzXBY-53JOfx0Fg0FbfVsp1cKkKh44ZwUWV6TVtxK3rJwxc7_LD0gfw </a:t>
            </a:r>
            <a:endParaRPr lang="en-US" dirty="0"/>
          </a:p>
          <a:p>
            <a:pPr marL="1195388" lvl="4" indent="-571500" algn="l">
              <a:spcBef>
                <a:spcPts val="600"/>
              </a:spcBef>
              <a:buSzPts val="4000"/>
              <a:buFont typeface="Gill Sans"/>
              <a:buChar char="°"/>
            </a:pPr>
            <a:r>
              <a:rPr lang="en-US" sz="4000" dirty="0"/>
              <a:t>D. Lawrence Kincaid et al., </a:t>
            </a:r>
            <a:r>
              <a:rPr lang="en-US" sz="4000" i="1" dirty="0"/>
              <a:t>Communication, Ideation, and Contraceptive Use: The Relationships Observed in Five Countries</a:t>
            </a:r>
            <a:r>
              <a:rPr lang="en-US" sz="4000" dirty="0"/>
              <a:t>, paper presented at the World Congress on Communication for Development, Rome, Italy, 2006.</a:t>
            </a:r>
          </a:p>
          <a:p>
            <a:pPr marL="1195388" lvl="4" indent="-571500" algn="l" rtl="0">
              <a:lnSpc>
                <a:spcPct val="100000"/>
              </a:lnSpc>
              <a:spcBef>
                <a:spcPts val="600"/>
              </a:spcBef>
              <a:spcAft>
                <a:spcPts val="0"/>
              </a:spcAft>
              <a:buClr>
                <a:srgbClr val="515257"/>
              </a:buClr>
              <a:buSzPts val="4000"/>
              <a:buFont typeface="Gill Sans"/>
              <a:buChar char="°"/>
            </a:pPr>
            <a:r>
              <a:rPr lang="en-US" sz="4000" dirty="0"/>
              <a:t>Kincaid, 2004: </a:t>
            </a:r>
            <a:r>
              <a:rPr lang="en-US" sz="2200" b="0" i="0" u="none" strike="noStrike" cap="none" dirty="0">
                <a:solidFill>
                  <a:srgbClr val="000000"/>
                </a:solidFill>
                <a:effectLst/>
                <a:latin typeface="Helvetica Neue"/>
                <a:ea typeface="Helvetica Neue"/>
                <a:cs typeface="Helvetica Neue"/>
                <a:sym typeface="Helvetica Neue"/>
              </a:rPr>
              <a:t>Kincaid DL. From innovation to social norm: bounded normative influence. J Health </a:t>
            </a:r>
            <a:r>
              <a:rPr lang="en-US" sz="2200" b="0" i="0" u="none" strike="noStrike" cap="none" dirty="0" err="1">
                <a:solidFill>
                  <a:srgbClr val="000000"/>
                </a:solidFill>
                <a:effectLst/>
                <a:latin typeface="Helvetica Neue"/>
                <a:ea typeface="Helvetica Neue"/>
                <a:cs typeface="Helvetica Neue"/>
                <a:sym typeface="Helvetica Neue"/>
              </a:rPr>
              <a:t>Commun</a:t>
            </a:r>
            <a:r>
              <a:rPr lang="en-US" sz="2200" b="0" i="0" u="none" strike="noStrike" cap="none" dirty="0">
                <a:solidFill>
                  <a:srgbClr val="000000"/>
                </a:solidFill>
                <a:effectLst/>
                <a:latin typeface="Helvetica Neue"/>
                <a:ea typeface="Helvetica Neue"/>
                <a:cs typeface="Helvetica Neue"/>
                <a:sym typeface="Helvetica Neue"/>
              </a:rPr>
              <a:t>. 2004;9 </a:t>
            </a:r>
            <a:r>
              <a:rPr lang="en-US" sz="2200" b="0" i="0" u="none" strike="noStrike" cap="none" dirty="0" err="1">
                <a:solidFill>
                  <a:srgbClr val="000000"/>
                </a:solidFill>
                <a:effectLst/>
                <a:latin typeface="Helvetica Neue"/>
                <a:ea typeface="Helvetica Neue"/>
                <a:cs typeface="Helvetica Neue"/>
                <a:sym typeface="Helvetica Neue"/>
              </a:rPr>
              <a:t>Suppl</a:t>
            </a:r>
            <a:r>
              <a:rPr lang="en-US" sz="2200" b="0" i="0" u="none" strike="noStrike" cap="none" dirty="0">
                <a:solidFill>
                  <a:srgbClr val="000000"/>
                </a:solidFill>
                <a:effectLst/>
                <a:latin typeface="Helvetica Neue"/>
                <a:ea typeface="Helvetica Neue"/>
                <a:cs typeface="Helvetica Neue"/>
                <a:sym typeface="Helvetica Neue"/>
              </a:rPr>
              <a:t> 1:37-57. </a:t>
            </a:r>
            <a:r>
              <a:rPr lang="en-US" sz="2200" b="0" i="0" u="none" strike="noStrike" cap="none" dirty="0" err="1">
                <a:solidFill>
                  <a:srgbClr val="000000"/>
                </a:solidFill>
                <a:effectLst/>
                <a:latin typeface="Helvetica Neue"/>
                <a:ea typeface="Helvetica Neue"/>
                <a:cs typeface="Helvetica Neue"/>
                <a:sym typeface="Helvetica Neue"/>
              </a:rPr>
              <a:t>doi</a:t>
            </a:r>
            <a:r>
              <a:rPr lang="en-US" sz="2200" b="0" i="0" u="none" strike="noStrike" cap="none" dirty="0">
                <a:solidFill>
                  <a:srgbClr val="000000"/>
                </a:solidFill>
                <a:effectLst/>
                <a:latin typeface="Helvetica Neue"/>
                <a:ea typeface="Helvetica Neue"/>
                <a:cs typeface="Helvetica Neue"/>
                <a:sym typeface="Helvetica Neue"/>
              </a:rPr>
              <a:t>: 10.1080/10810730490271511. PMID: 14960403.: https://pubmed.ncbi.nlm.nih.gov/14960403</a:t>
            </a:r>
            <a:endParaRPr lang="en-US" dirty="0"/>
          </a:p>
          <a:p>
            <a:pPr marL="457200" lvl="0" indent="-457200" algn="l" rtl="0">
              <a:lnSpc>
                <a:spcPct val="100000"/>
              </a:lnSpc>
              <a:spcBef>
                <a:spcPts val="600"/>
              </a:spcBef>
              <a:spcAft>
                <a:spcPts val="0"/>
              </a:spcAft>
              <a:buClr>
                <a:srgbClr val="515257"/>
              </a:buClr>
              <a:buSzPts val="4000"/>
              <a:buChar char="•"/>
            </a:pPr>
            <a:r>
              <a:rPr lang="en-US" sz="4000" dirty="0"/>
              <a:t>Diffusion of innovation:</a:t>
            </a:r>
            <a:endParaRPr lang="en-US" dirty="0"/>
          </a:p>
          <a:p>
            <a:pPr marL="1195388" lvl="4" indent="-571500" algn="l" rtl="0">
              <a:lnSpc>
                <a:spcPct val="100000"/>
              </a:lnSpc>
              <a:spcBef>
                <a:spcPts val="600"/>
              </a:spcBef>
              <a:spcAft>
                <a:spcPts val="0"/>
              </a:spcAft>
              <a:buClr>
                <a:srgbClr val="515257"/>
              </a:buClr>
              <a:buSzPts val="4000"/>
              <a:buFont typeface="Gill Sans"/>
              <a:buChar char="°"/>
            </a:pPr>
            <a:r>
              <a:rPr lang="en-US" sz="2200" b="0" i="0" u="none" strike="noStrike" cap="none" baseline="0" dirty="0">
                <a:solidFill>
                  <a:srgbClr val="000000"/>
                </a:solidFill>
                <a:latin typeface="Helvetica Neue"/>
                <a:ea typeface="Helvetica Neue"/>
                <a:cs typeface="Helvetica Neue"/>
                <a:sym typeface="Helvetica Neue"/>
              </a:rPr>
              <a:t>Rogers, Everett M. Diffusion of Innovations. 4th ed. New York, NY: Simon and Schuster, 1995.</a:t>
            </a:r>
            <a:endParaRPr lang="en-US" dirty="0"/>
          </a:p>
          <a:p>
            <a:pPr marL="457200" lvl="4" indent="-457200" algn="l" rtl="0">
              <a:lnSpc>
                <a:spcPct val="100000"/>
              </a:lnSpc>
              <a:spcBef>
                <a:spcPts val="600"/>
              </a:spcBef>
              <a:spcAft>
                <a:spcPts val="0"/>
              </a:spcAft>
              <a:buClr>
                <a:srgbClr val="515257"/>
              </a:buClr>
              <a:buSzPts val="4000"/>
              <a:buFont typeface="Arial"/>
              <a:buChar char="•"/>
            </a:pPr>
            <a:r>
              <a:rPr lang="en-US" sz="4000" dirty="0">
                <a:latin typeface="Gill Sans MT" panose="020B0502020104020203" pitchFamily="34" charset="77"/>
                <a:ea typeface="Gill Sans"/>
                <a:cs typeface="Gill Sans"/>
                <a:sym typeface="Gill Sans"/>
              </a:rPr>
              <a:t>Systems theory and health promotion:</a:t>
            </a:r>
            <a:endParaRPr lang="en-US" dirty="0"/>
          </a:p>
          <a:p>
            <a:pPr marL="1195388" lvl="4" indent="-571500" algn="l" rtl="0">
              <a:lnSpc>
                <a:spcPct val="100000"/>
              </a:lnSpc>
              <a:spcBef>
                <a:spcPts val="600"/>
              </a:spcBef>
              <a:spcAft>
                <a:spcPts val="0"/>
              </a:spcAft>
              <a:buClr>
                <a:srgbClr val="515257"/>
              </a:buClr>
              <a:buSzPts val="4000"/>
              <a:buFont typeface="Gill Sans"/>
              <a:buChar char="°"/>
            </a:pPr>
            <a:r>
              <a:rPr lang="en-US" sz="4000" dirty="0" err="1"/>
              <a:t>Naaldenberg</a:t>
            </a:r>
            <a:r>
              <a:rPr lang="en-US" sz="4000" dirty="0"/>
              <a:t> et al 2016</a:t>
            </a:r>
            <a:endParaRPr lang="en-US" dirty="0"/>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5997968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0" name="Google Shape;1440;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26245187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84" name="Google Shape;1484;p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a:t>FACILITATOR NOTE: </a:t>
            </a:r>
            <a:r>
              <a:rPr lang="en-US" dirty="0"/>
              <a:t>Prepare</a:t>
            </a:r>
            <a:r>
              <a:rPr lang="en-US" baseline="0" dirty="0"/>
              <a:t> an example of a norm that affected you in childhood.</a:t>
            </a:r>
          </a:p>
          <a:p>
            <a:pPr marL="0" lvl="0" indent="0" algn="l" rtl="0">
              <a:lnSpc>
                <a:spcPct val="117999"/>
              </a:lnSpc>
              <a:spcBef>
                <a:spcPts val="0"/>
              </a:spcBef>
              <a:spcAft>
                <a:spcPts val="0"/>
              </a:spcAft>
              <a:buNone/>
            </a:pPr>
            <a:endParaRPr lang="en-US" baseline="0" dirty="0"/>
          </a:p>
          <a:p>
            <a:pPr marL="0" lvl="0" indent="0" algn="l" rtl="0">
              <a:lnSpc>
                <a:spcPct val="117999"/>
              </a:lnSpc>
              <a:spcBef>
                <a:spcPts val="0"/>
              </a:spcBef>
              <a:spcAft>
                <a:spcPts val="0"/>
              </a:spcAft>
              <a:buNone/>
            </a:pPr>
            <a:r>
              <a:rPr lang="en-US" dirty="0"/>
              <a:t>I would like to start with a very short exercise. I’m sure we all are familiar in some way with the term social norms, or norms. </a:t>
            </a:r>
          </a:p>
          <a:p>
            <a:pPr marL="0" lvl="0" indent="0" algn="l" rtl="0">
              <a:lnSpc>
                <a:spcPct val="117999"/>
              </a:lnSpc>
              <a:spcBef>
                <a:spcPts val="0"/>
              </a:spcBef>
              <a:spcAft>
                <a:spcPts val="0"/>
              </a:spcAft>
              <a:buNone/>
            </a:pPr>
            <a:endParaRPr lang="en-US" dirty="0"/>
          </a:p>
          <a:p>
            <a:pPr marL="0" lvl="0" indent="0" algn="l" rtl="0">
              <a:lnSpc>
                <a:spcPct val="117999"/>
              </a:lnSpc>
              <a:spcBef>
                <a:spcPts val="0"/>
              </a:spcBef>
              <a:spcAft>
                <a:spcPts val="0"/>
              </a:spcAft>
              <a:buNone/>
            </a:pPr>
            <a:r>
              <a:rPr lang="en-US" dirty="0"/>
              <a:t>So for a moment, I’d like you to READ</a:t>
            </a:r>
            <a:r>
              <a:rPr lang="en-US" baseline="0" dirty="0"/>
              <a:t> the slide, and think about an example of this in your life. </a:t>
            </a:r>
            <a:endParaRPr lang="en-US" dirty="0"/>
          </a:p>
          <a:p>
            <a:pPr marL="0" lvl="0" indent="0" algn="l" rtl="0">
              <a:lnSpc>
                <a:spcPct val="117999"/>
              </a:lnSpc>
              <a:spcBef>
                <a:spcPts val="0"/>
              </a:spcBef>
              <a:spcAft>
                <a:spcPts val="0"/>
              </a:spcAft>
              <a:buNone/>
            </a:pPr>
            <a:endParaRPr lang="en-US" dirty="0"/>
          </a:p>
          <a:p>
            <a:pPr marL="0" lvl="0" indent="0" algn="l" rtl="0">
              <a:lnSpc>
                <a:spcPct val="117999"/>
              </a:lnSpc>
              <a:spcBef>
                <a:spcPts val="0"/>
              </a:spcBef>
              <a:spcAft>
                <a:spcPts val="0"/>
              </a:spcAft>
              <a:buNone/>
            </a:pPr>
            <a:r>
              <a:rPr lang="en-US" dirty="0"/>
              <a:t>While you’re thinking, I’ll offer an example ….</a:t>
            </a:r>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26626725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84" name="Google Shape;1484;p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2200"/>
              <a:buFont typeface="Helvetica Neue"/>
              <a:buNone/>
            </a:pPr>
            <a:r>
              <a:rPr lang="en-US" b="1" dirty="0"/>
              <a:t>NOTE TO FACILITATOR</a:t>
            </a:r>
            <a:r>
              <a:rPr lang="en-US" dirty="0"/>
              <a:t>: This is an opportunity for participants to reflect on the results of their discussion.</a:t>
            </a:r>
            <a:endParaRPr dirty="0"/>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36942806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26" name="Google Shape;1526;p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400" b="1" i="0" u="none" strike="noStrike" dirty="0">
                <a:solidFill>
                  <a:schemeClr val="dk1"/>
                </a:solidFill>
                <a:latin typeface="Helvetica Neue"/>
                <a:ea typeface="Helvetica Neue"/>
                <a:cs typeface="Helvetica Neue"/>
                <a:sym typeface="Helvetica Neue"/>
              </a:rPr>
              <a:t>HOMEWORK ASSIGNMENT</a:t>
            </a:r>
            <a:r>
              <a:rPr lang="en-US" sz="2400" b="0" i="0" u="none" strike="noStrike" dirty="0">
                <a:solidFill>
                  <a:schemeClr val="dk1"/>
                </a:solidFill>
                <a:latin typeface="Helvetica Neue"/>
                <a:ea typeface="Helvetica Neue"/>
                <a:cs typeface="Helvetica Neue"/>
                <a:sym typeface="Helvetica Neue"/>
              </a:rPr>
              <a:t>!</a:t>
            </a:r>
            <a:endParaRPr dirty="0"/>
          </a:p>
          <a:p>
            <a:pPr marL="0" lvl="0" indent="0" algn="l" rtl="0">
              <a:lnSpc>
                <a:spcPct val="117999"/>
              </a:lnSpc>
              <a:spcBef>
                <a:spcPts val="0"/>
              </a:spcBef>
              <a:spcAft>
                <a:spcPts val="0"/>
              </a:spcAft>
              <a:buNone/>
            </a:pPr>
            <a:r>
              <a:rPr lang="en-US" sz="2400" b="0" i="0" u="none" strike="noStrike" dirty="0">
                <a:solidFill>
                  <a:schemeClr val="dk1"/>
                </a:solidFill>
                <a:latin typeface="Helvetica Neue"/>
                <a:ea typeface="Helvetica Neue"/>
                <a:cs typeface="Helvetica Neue"/>
                <a:sym typeface="Helvetica Neue"/>
              </a:rPr>
              <a:t>Finally, ask each group member to select a minor social norm and publicly violate it before the next class. Encourage them to be bold, but also to be considerate of others and not take unnecessary risks. Remind them that they don’t need to be offensive or rude to generate responses by breaking a social norm; indeed, the most interesting results often happen when the rule seems trivial and yet generates reactions from others. </a:t>
            </a:r>
            <a:endParaRPr dirty="0"/>
          </a:p>
          <a:p>
            <a:pPr marL="0" lvl="0" indent="0" algn="l" rtl="0">
              <a:lnSpc>
                <a:spcPct val="117999"/>
              </a:lnSpc>
              <a:spcBef>
                <a:spcPts val="0"/>
              </a:spcBef>
              <a:spcAft>
                <a:spcPts val="0"/>
              </a:spcAft>
              <a:buNone/>
            </a:pPr>
            <a:endParaRPr sz="2400" b="0" i="0" u="none" strike="noStrike" dirty="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400" b="0" i="0" u="none" strike="noStrike" dirty="0">
                <a:solidFill>
                  <a:schemeClr val="dk1"/>
                </a:solidFill>
                <a:latin typeface="Helvetica Neue"/>
                <a:ea typeface="Helvetica Neue"/>
                <a:cs typeface="Helvetica Neue"/>
                <a:sym typeface="Helvetica Neue"/>
              </a:rPr>
              <a:t>For example, although there is little or no reason to do so, virtually everyone faces the door when riding in an elevator. Students could take an elevator and face the back or side walls in a shared elevator. Even this minor social transgression is likely to produce stares and comments. Ask students to note others’ reactions as well as their own thoughts and feelings and then report back to the class.</a:t>
            </a:r>
            <a:endParaRPr dirty="0"/>
          </a:p>
          <a:p>
            <a:pPr marL="0" lvl="0" indent="0" algn="l" rtl="0">
              <a:lnSpc>
                <a:spcPct val="117999"/>
              </a:lnSpc>
              <a:spcBef>
                <a:spcPts val="0"/>
              </a:spcBef>
              <a:spcAft>
                <a:spcPts val="0"/>
              </a:spcAft>
              <a:buNone/>
            </a:pPr>
            <a:endParaRPr sz="2400" b="0" i="0" u="none" strike="noStrike" dirty="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400" b="0" i="0" u="none" strike="noStrike" dirty="0">
                <a:solidFill>
                  <a:schemeClr val="dk1"/>
                </a:solidFill>
                <a:latin typeface="Helvetica Neue"/>
                <a:ea typeface="Helvetica Neue"/>
                <a:cs typeface="Helvetica Neue"/>
                <a:sym typeface="Helvetica Neue"/>
              </a:rPr>
              <a:t>Let participants decide their norms-breaking experiment and ask them to talk about it the next day. </a:t>
            </a:r>
            <a:endParaRPr dirty="0"/>
          </a:p>
          <a:p>
            <a:pPr marL="0" lvl="0" indent="0" algn="l" rtl="0">
              <a:lnSpc>
                <a:spcPct val="117999"/>
              </a:lnSpc>
              <a:spcBef>
                <a:spcPts val="0"/>
              </a:spcBef>
              <a:spcAft>
                <a:spcPts val="0"/>
              </a:spcAft>
              <a:buNone/>
            </a:pPr>
            <a:r>
              <a:rPr lang="en-US" sz="2400" b="0" i="0" u="none" strike="noStrike" dirty="0">
                <a:solidFill>
                  <a:schemeClr val="dk1"/>
                </a:solidFill>
                <a:latin typeface="Helvetica Neue"/>
                <a:ea typeface="Helvetica Neue"/>
                <a:cs typeface="Helvetica Neue"/>
                <a:sym typeface="Helvetica Neue"/>
              </a:rPr>
              <a:t>If a one-day session, ask participants to try this experiment out during break times.</a:t>
            </a:r>
            <a:endParaRPr dirty="0"/>
          </a:p>
          <a:p>
            <a:pPr marL="0" lvl="0" indent="0" algn="l" rtl="0">
              <a:lnSpc>
                <a:spcPct val="117999"/>
              </a:lnSpc>
              <a:spcBef>
                <a:spcPts val="0"/>
              </a:spcBef>
              <a:spcAft>
                <a:spcPts val="0"/>
              </a:spcAft>
              <a:buNone/>
            </a:pPr>
            <a:endParaRP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42" name="Google Shape;1542;p6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b="1" dirty="0" smtClean="0"/>
              <a:t>SPEAKER</a:t>
            </a:r>
            <a:r>
              <a:rPr lang="en-US" b="1" baseline="0" dirty="0" smtClean="0"/>
              <a:t> NOTES: </a:t>
            </a:r>
            <a:r>
              <a:rPr lang="en-US" sz="2200" b="0" i="0" u="none" strike="noStrike" cap="none" dirty="0" smtClean="0">
                <a:solidFill>
                  <a:srgbClr val="000000"/>
                </a:solidFill>
                <a:effectLst/>
                <a:latin typeface="Helvetica Neue"/>
                <a:ea typeface="Helvetica Neue"/>
                <a:cs typeface="Helvetica Neue"/>
                <a:sym typeface="Helvetica Neue"/>
              </a:rPr>
              <a:t>The theory of normative social behavior lays out the ways that behavior is influenced by both descriptive social norms and by injunctive social norms. Under this theory, descriptive norms hold a direct influence over behavior, as people are more likely to engage in a behavior they perceive to be common. But injunctive norms are also an important component, the theory holds that injunctive norms, along with group identity, and the perceived benefits or detriments of engaging in a behavior (also called sanctions) moderate the influence of descriptive norms over behavior. For example, if not a lot of men in a community share property legally with their wives, but sanctions are not severe, and it’s not important to group identify, men might be more likely to engage in this behavior. If sanctions are severe and it’s important to group identity, men might be less likely to do this.</a:t>
            </a:r>
          </a:p>
          <a:p>
            <a:pPr marL="0" lvl="0" indent="0" algn="l" rtl="0">
              <a:lnSpc>
                <a:spcPct val="117999"/>
              </a:lnSpc>
              <a:spcBef>
                <a:spcPts val="0"/>
              </a:spcBef>
              <a:spcAft>
                <a:spcPts val="0"/>
              </a:spcAft>
              <a:buNone/>
            </a:pPr>
            <a:endParaRPr lang="en-US" b="1" dirty="0" smtClean="0"/>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10153358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50" name="Google Shape;1550;p7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smtClean="0"/>
              <a:t>SPEAKER NOTES:</a:t>
            </a:r>
          </a:p>
          <a:p>
            <a:pPr marL="0" lvl="0" indent="0" algn="l" rtl="0">
              <a:lnSpc>
                <a:spcPct val="117999"/>
              </a:lnSpc>
              <a:spcBef>
                <a:spcPts val="0"/>
              </a:spcBef>
              <a:spcAft>
                <a:spcPts val="0"/>
              </a:spcAft>
              <a:buNone/>
            </a:pPr>
            <a:endParaRPr lang="en-US" b="1" dirty="0" smtClean="0"/>
          </a:p>
          <a:p>
            <a:pPr marL="0" lvl="0" indent="0" algn="l" rtl="0">
              <a:lnSpc>
                <a:spcPct val="117999"/>
              </a:lnSpc>
              <a:spcBef>
                <a:spcPts val="0"/>
              </a:spcBef>
              <a:spcAft>
                <a:spcPts val="0"/>
              </a:spcAft>
              <a:buNone/>
            </a:pPr>
            <a:r>
              <a:rPr lang="en-US" dirty="0" smtClean="0"/>
              <a:t>In the integrated behavior model, there are five components that directly affect behavior. Similar to the theory of reasoned action and theory of planned behavior, the most important component is intention. Without the intention to do so, an individual is unlikely to carry out a behavior. Behavioral intention is determined by attitude, perceived norms, and personal agency (or self-efficacy). Under this theory:</a:t>
            </a:r>
          </a:p>
          <a:p>
            <a:pPr marL="342900" lvl="0" indent="-342900" algn="l" rtl="0">
              <a:lnSpc>
                <a:spcPct val="117999"/>
              </a:lnSpc>
              <a:spcBef>
                <a:spcPts val="0"/>
              </a:spcBef>
              <a:spcAft>
                <a:spcPts val="0"/>
              </a:spcAft>
              <a:buFont typeface="Arial" panose="020B0604020202020204" pitchFamily="34" charset="0"/>
              <a:buChar char="•"/>
            </a:pPr>
            <a:r>
              <a:rPr lang="en-US" dirty="0" smtClean="0"/>
              <a:t>Intentions predict behavior.</a:t>
            </a:r>
          </a:p>
          <a:p>
            <a:pPr marL="342900" lvl="0" indent="-342900" algn="l" rtl="0">
              <a:lnSpc>
                <a:spcPct val="117999"/>
              </a:lnSpc>
              <a:spcBef>
                <a:spcPts val="0"/>
              </a:spcBef>
              <a:spcAft>
                <a:spcPts val="0"/>
              </a:spcAft>
              <a:buFont typeface="Arial" panose="020B0604020202020204" pitchFamily="34" charset="0"/>
              <a:buChar char="•"/>
            </a:pPr>
            <a:r>
              <a:rPr lang="en-US" dirty="0" smtClean="0"/>
              <a:t>In turn, attitudes, perceived social norms, and perceived agency influence intention.</a:t>
            </a:r>
          </a:p>
          <a:p>
            <a:pPr marL="342900" lvl="0" indent="-342900" algn="l" rtl="0">
              <a:lnSpc>
                <a:spcPct val="117999"/>
              </a:lnSpc>
              <a:spcBef>
                <a:spcPts val="0"/>
              </a:spcBef>
              <a:spcAft>
                <a:spcPts val="0"/>
              </a:spcAft>
              <a:buFont typeface="Arial" panose="020B0604020202020204" pitchFamily="34" charset="0"/>
              <a:buChar char="•"/>
            </a:pPr>
            <a:r>
              <a:rPr lang="en-US" dirty="0" smtClean="0"/>
              <a:t>Both descriptive and injunctive norms are key underpinnings of intention.</a:t>
            </a:r>
          </a:p>
          <a:p>
            <a:pPr marL="0" lvl="0" indent="0" algn="l" rtl="0">
              <a:lnSpc>
                <a:spcPct val="117999"/>
              </a:lnSpc>
              <a:spcBef>
                <a:spcPts val="0"/>
              </a:spcBef>
              <a:spcAft>
                <a:spcPts val="0"/>
              </a:spcAft>
              <a:buNone/>
            </a:pPr>
            <a:endParaRPr lang="en-US" dirty="0" smtClean="0"/>
          </a:p>
          <a:p>
            <a:pPr marL="0" lvl="0" indent="0" algn="l" rtl="0">
              <a:lnSpc>
                <a:spcPct val="117999"/>
              </a:lnSpc>
              <a:spcBef>
                <a:spcPts val="0"/>
              </a:spcBef>
              <a:spcAft>
                <a:spcPts val="0"/>
              </a:spcAft>
              <a:buNone/>
            </a:pPr>
            <a:r>
              <a:rPr lang="en-US" dirty="0" smtClean="0"/>
              <a:t>While intention is key, other determinants of behavior exist, including: </a:t>
            </a:r>
          </a:p>
          <a:p>
            <a:pPr marL="342900" lvl="0" indent="-342900" algn="l" rtl="0">
              <a:lnSpc>
                <a:spcPct val="117999"/>
              </a:lnSpc>
              <a:spcBef>
                <a:spcPts val="0"/>
              </a:spcBef>
              <a:spcAft>
                <a:spcPts val="0"/>
              </a:spcAft>
              <a:buFont typeface="Arial" panose="020B0604020202020204" pitchFamily="34" charset="0"/>
              <a:buChar char="•"/>
            </a:pPr>
            <a:r>
              <a:rPr lang="en-US" dirty="0" smtClean="0"/>
              <a:t>Environmental and structural constraints.</a:t>
            </a:r>
          </a:p>
          <a:p>
            <a:pPr marL="342900" lvl="0" indent="-342900" algn="l" rtl="0">
              <a:lnSpc>
                <a:spcPct val="117999"/>
              </a:lnSpc>
              <a:spcBef>
                <a:spcPts val="0"/>
              </a:spcBef>
              <a:spcAft>
                <a:spcPts val="0"/>
              </a:spcAft>
              <a:buFont typeface="Arial" panose="020B0604020202020204" pitchFamily="34" charset="0"/>
              <a:buChar char="•"/>
            </a:pPr>
            <a:r>
              <a:rPr lang="en-US" dirty="0" smtClean="0"/>
              <a:t>Individual’s knowledge and skills to perform the behavior</a:t>
            </a:r>
          </a:p>
          <a:p>
            <a:pPr marL="342900" lvl="0" indent="-342900" algn="l" rtl="0">
              <a:lnSpc>
                <a:spcPct val="117999"/>
              </a:lnSpc>
              <a:spcBef>
                <a:spcPts val="0"/>
              </a:spcBef>
              <a:spcAft>
                <a:spcPts val="0"/>
              </a:spcAft>
              <a:buFont typeface="Arial" panose="020B0604020202020204" pitchFamily="34" charset="0"/>
              <a:buChar char="•"/>
            </a:pPr>
            <a:r>
              <a:rPr lang="en-US" dirty="0" smtClean="0"/>
              <a:t>The relevance of the behavior to an individual’s life</a:t>
            </a:r>
          </a:p>
          <a:p>
            <a:pPr marL="342900" lvl="0" indent="-342900" algn="l" rtl="0">
              <a:lnSpc>
                <a:spcPct val="117999"/>
              </a:lnSpc>
              <a:spcBef>
                <a:spcPts val="0"/>
              </a:spcBef>
              <a:spcAft>
                <a:spcPts val="0"/>
              </a:spcAft>
              <a:buFont typeface="Arial" panose="020B0604020202020204" pitchFamily="34" charset="0"/>
              <a:buChar char="•"/>
            </a:pPr>
            <a:r>
              <a:rPr lang="en-US" dirty="0" smtClean="0"/>
              <a:t>An individual’s habits, or their experience performing the behavior </a:t>
            </a:r>
          </a:p>
          <a:p>
            <a:pPr marL="0" lvl="0" indent="0" algn="l" rtl="0">
              <a:lnSpc>
                <a:spcPct val="117999"/>
              </a:lnSpc>
              <a:spcBef>
                <a:spcPts val="0"/>
              </a:spcBef>
              <a:spcAft>
                <a:spcPts val="0"/>
              </a:spcAft>
              <a:buNone/>
            </a:pPr>
            <a:endParaRPr lang="en-US" dirty="0" smtClean="0"/>
          </a:p>
          <a:p>
            <a:pPr marL="0" lvl="0" indent="0" algn="l" rtl="0">
              <a:lnSpc>
                <a:spcPct val="117999"/>
              </a:lnSpc>
              <a:spcBef>
                <a:spcPts val="0"/>
              </a:spcBef>
              <a:spcAft>
                <a:spcPts val="0"/>
              </a:spcAft>
              <a:buNone/>
            </a:pPr>
            <a:r>
              <a:rPr lang="en-US" dirty="0" smtClean="0"/>
              <a:t>For example, if a man’s attitudes, perceived injunctive and descriptive social norms, and agency all give him the intention to make his wife co-owner of his property, but he doesn’t know how to go about this, and the relevant government offices aren’t willing to help, he won’t be able to carry out this behavior. </a:t>
            </a:r>
          </a:p>
          <a:p>
            <a:pPr marL="0" lvl="0" indent="0" algn="l" rtl="0">
              <a:lnSpc>
                <a:spcPct val="117999"/>
              </a:lnSpc>
              <a:spcBef>
                <a:spcPts val="0"/>
              </a:spcBef>
              <a:spcAft>
                <a:spcPts val="0"/>
              </a:spcAft>
              <a:buNone/>
            </a:pPr>
            <a:endParaRPr lang="en-US" dirty="0"/>
          </a:p>
        </p:txBody>
      </p:sp>
    </p:spTree>
    <p:extLst>
      <p:ext uri="{BB962C8B-B14F-4D97-AF65-F5344CB8AC3E}">
        <p14:creationId xmlns:p14="http://schemas.microsoft.com/office/powerpoint/2010/main" val="29836823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58" name="Google Shape;1558;p7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smtClean="0"/>
              <a:t>SPEAKER NOTES:</a:t>
            </a:r>
          </a:p>
          <a:p>
            <a:pPr marL="0" lvl="0" indent="0" algn="l" rtl="0">
              <a:lnSpc>
                <a:spcPct val="117999"/>
              </a:lnSpc>
              <a:spcBef>
                <a:spcPts val="0"/>
              </a:spcBef>
              <a:spcAft>
                <a:spcPts val="0"/>
              </a:spcAft>
              <a:buNone/>
            </a:pPr>
            <a:endParaRPr lang="en-US" b="1" dirty="0" smtClean="0"/>
          </a:p>
          <a:p>
            <a:pPr marL="0" indent="0" algn="l">
              <a:buClr>
                <a:srgbClr val="525357"/>
              </a:buClr>
              <a:buSzPts val="4000"/>
              <a:buFont typeface="Arial"/>
              <a:buNone/>
              <a:defRPr/>
            </a:pPr>
            <a:r>
              <a:rPr lang="en-US" dirty="0" smtClean="0">
                <a:solidFill>
                  <a:srgbClr val="525357"/>
                </a:solidFill>
              </a:rPr>
              <a:t>The ideational model of communication refers to how ideation, or new ways of thinking and new behaviors, are diffused through a community. In this theory, individual ideation is closely linked to the intention to perform a behavior, along with having the necessary knowledge, and a supportive environment, to perform the behavior. Ideation is divided into three factors, cognitive, emotional, and social. Norms are part of ideation, and particularly influence a person’s cognitive subjective interpretation of the communication of an idea related to a new behavior. Norms may also influence the social support and influence that will determine the likelihood of a person engaging in a new behavior. For example, if non-directive communication including dialogue and communication through social networks share with men the idea of making their wives co-owners of their property, this will influence the emotional and social domains of ideation, where men feel they have self-efficacy to do so, and social supports (or injunctive norms), and be more likely to engage in this behavior. </a:t>
            </a:r>
            <a:endParaRPr lang="en-US" b="1" dirty="0"/>
          </a:p>
        </p:txBody>
      </p:sp>
    </p:spTree>
    <p:extLst>
      <p:ext uri="{BB962C8B-B14F-4D97-AF65-F5344CB8AC3E}">
        <p14:creationId xmlns:p14="http://schemas.microsoft.com/office/powerpoint/2010/main" val="1923744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0" name="Google Shape;810;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800"/>
              </a:spcBef>
              <a:spcAft>
                <a:spcPts val="0"/>
              </a:spcAft>
              <a:buSzPts val="4000"/>
              <a:buFont typeface="Helvetica Neue"/>
              <a:buNone/>
            </a:pPr>
            <a:endParaRPr sz="4000" u="none" strike="noStrike" cap="none" dirty="0">
              <a:solidFill>
                <a:srgbClr val="393941"/>
              </a:solidFill>
              <a:latin typeface="Gill Sans MT" panose="020B0502020104020203" pitchFamily="34" charset="77"/>
              <a:ea typeface="Gill Sans"/>
              <a:cs typeface="Gill Sans"/>
              <a:sym typeface="Gill Sans"/>
            </a:endParaRPr>
          </a:p>
          <a:p>
            <a:r>
              <a:rPr lang="en-US" sz="2200" b="1" i="0" u="none" strike="noStrike" cap="none" dirty="0">
                <a:solidFill>
                  <a:srgbClr val="000000"/>
                </a:solidFill>
                <a:effectLst/>
                <a:latin typeface="Helvetica Neue"/>
                <a:ea typeface="Helvetica Neue"/>
                <a:cs typeface="Helvetica Neue"/>
                <a:sym typeface="Helvetica Neue"/>
              </a:rPr>
              <a:t>NOTE</a:t>
            </a:r>
            <a:r>
              <a:rPr lang="en-US" sz="2200" b="0" i="0" u="none" strike="noStrike" cap="none" dirty="0">
                <a:solidFill>
                  <a:srgbClr val="000000"/>
                </a:solidFill>
                <a:effectLst/>
                <a:latin typeface="Helvetica Neue"/>
                <a:ea typeface="Helvetica Neue"/>
                <a:cs typeface="Helvetica Neue"/>
                <a:sym typeface="Helvetica Neue"/>
              </a:rPr>
              <a:t> </a:t>
            </a:r>
            <a:r>
              <a:rPr lang="en-US" sz="2200" b="1" i="0" u="none" strike="noStrike" cap="none" dirty="0">
                <a:solidFill>
                  <a:srgbClr val="000000"/>
                </a:solidFill>
                <a:effectLst/>
                <a:latin typeface="Helvetica Neue"/>
                <a:ea typeface="Helvetica Neue"/>
                <a:cs typeface="Helvetica Neue"/>
                <a:sym typeface="Helvetica Neue"/>
              </a:rPr>
              <a:t>TO FACILITATOR: </a:t>
            </a:r>
            <a:r>
              <a:rPr lang="en-US" sz="2200" b="0" i="0" u="none" strike="noStrike" cap="none" dirty="0">
                <a:solidFill>
                  <a:srgbClr val="000000"/>
                </a:solidFill>
                <a:effectLst/>
                <a:latin typeface="Helvetica Neue"/>
                <a:ea typeface="Helvetica Neue"/>
                <a:cs typeface="Helvetica Neue"/>
                <a:sym typeface="Helvetica Neue"/>
              </a:rPr>
              <a:t>After you’ve read through the notes for this slide when presenting, stop, and allow time for questions or clarifications from the group. </a:t>
            </a:r>
          </a:p>
          <a:p>
            <a:endParaRPr lang="en-US" sz="2200" b="1" i="0" u="none" strike="noStrike" cap="none" dirty="0">
              <a:solidFill>
                <a:srgbClr val="000000"/>
              </a:solidFill>
              <a:effectLst/>
              <a:latin typeface="Helvetica Neue"/>
              <a:ea typeface="Helvetica Neue"/>
              <a:cs typeface="Helvetica Neue"/>
              <a:sym typeface="Helvetica Neue"/>
            </a:endParaRPr>
          </a:p>
          <a:p>
            <a:r>
              <a:rPr lang="en-US" sz="2200" b="1" i="0" u="none" strike="noStrike" cap="none" dirty="0">
                <a:solidFill>
                  <a:srgbClr val="000000"/>
                </a:solidFill>
                <a:effectLst/>
                <a:latin typeface="Helvetica Neue"/>
                <a:ea typeface="Helvetica Neue"/>
                <a:cs typeface="Helvetica Neue"/>
                <a:sym typeface="Helvetica Neue"/>
              </a:rPr>
              <a:t>SPEAKER NOTES: </a:t>
            </a:r>
            <a:r>
              <a:rPr lang="en-US" sz="2200" b="0" i="0" u="none" strike="noStrike" cap="none" dirty="0">
                <a:solidFill>
                  <a:srgbClr val="000000"/>
                </a:solidFill>
                <a:effectLst/>
                <a:latin typeface="Helvetica Neue"/>
                <a:ea typeface="Helvetica Neue"/>
                <a:cs typeface="Helvetica Neue"/>
                <a:sym typeface="Helvetica Neue"/>
              </a:rPr>
              <a:t>This presentation will:</a:t>
            </a:r>
          </a:p>
          <a:p>
            <a:pPr lvl="0"/>
            <a:r>
              <a:rPr lang="en-US" sz="2200" b="0" i="0" u="none" strike="noStrike" cap="none" dirty="0">
                <a:solidFill>
                  <a:srgbClr val="000000"/>
                </a:solidFill>
                <a:effectLst/>
                <a:latin typeface="Helvetica Neue"/>
                <a:ea typeface="Helvetica Neue"/>
                <a:cs typeface="Helvetica Neue"/>
                <a:sym typeface="Helvetica Neue"/>
              </a:rPr>
              <a:t>	- Distinguish norms from attitudes/beliefs and behaviors.</a:t>
            </a:r>
          </a:p>
          <a:p>
            <a:pPr lvl="0"/>
            <a:r>
              <a:rPr lang="en-US" sz="2200" b="0" i="0" u="none" strike="noStrike" cap="none" dirty="0">
                <a:solidFill>
                  <a:srgbClr val="000000"/>
                </a:solidFill>
                <a:effectLst/>
                <a:latin typeface="Helvetica Neue"/>
                <a:ea typeface="Helvetica Neue"/>
                <a:cs typeface="Helvetica Neue"/>
                <a:sym typeface="Helvetica Neue"/>
              </a:rPr>
              <a:t>	- Identify the importance of normative influence between and within different layers of the socio-ecological framework for health and well-being. </a:t>
            </a:r>
          </a:p>
          <a:p>
            <a:pPr lvl="0"/>
            <a:r>
              <a:rPr lang="en-US" sz="2200" b="0" i="0" u="none" strike="noStrike" cap="none" dirty="0">
                <a:solidFill>
                  <a:srgbClr val="000000"/>
                </a:solidFill>
                <a:effectLst/>
                <a:latin typeface="Helvetica Neue"/>
                <a:ea typeface="Helvetica Neue"/>
                <a:cs typeface="Helvetica Neue"/>
                <a:sym typeface="Helvetica Neue"/>
              </a:rPr>
              <a:t>	- Explain in practical terms how social norms influence health behaviors. </a:t>
            </a:r>
          </a:p>
          <a:p>
            <a:pPr lvl="0"/>
            <a:r>
              <a:rPr lang="en-US" sz="2200" b="0" i="0" u="none" strike="noStrike" cap="none" dirty="0">
                <a:solidFill>
                  <a:srgbClr val="000000"/>
                </a:solidFill>
                <a:effectLst/>
                <a:latin typeface="Helvetica Neue"/>
                <a:ea typeface="Helvetica Neue"/>
                <a:cs typeface="Helvetica Neue"/>
                <a:sym typeface="Helvetica Neue"/>
              </a:rPr>
              <a:t>	- Understand how research-informed and program-defined program theories of change situate normative influence on behavior and are important tools for designing and evaluating NSI. </a:t>
            </a:r>
          </a:p>
          <a:p>
            <a:pPr marL="0" marR="0" lvl="0" indent="0" algn="l" rtl="0">
              <a:lnSpc>
                <a:spcPct val="117999"/>
              </a:lnSpc>
              <a:spcBef>
                <a:spcPts val="1800"/>
              </a:spcBef>
              <a:spcAft>
                <a:spcPts val="0"/>
              </a:spcAft>
              <a:buSzPts val="2200"/>
              <a:buFont typeface="Helvetica Neue"/>
              <a:buNone/>
            </a:pPr>
            <a:endParaRPr b="0"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58" name="Google Shape;1558;p7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smtClean="0"/>
              <a:t>SPEAKER NOTES:</a:t>
            </a:r>
          </a:p>
          <a:p>
            <a:pPr marL="0" lvl="0" indent="0" algn="l" rtl="0">
              <a:lnSpc>
                <a:spcPct val="117999"/>
              </a:lnSpc>
              <a:spcBef>
                <a:spcPts val="0"/>
              </a:spcBef>
              <a:spcAft>
                <a:spcPts val="0"/>
              </a:spcAft>
              <a:buNone/>
            </a:pPr>
            <a:endParaRPr lang="en-US" b="1" dirty="0" smtClean="0">
              <a:solidFill>
                <a:srgbClr val="000000"/>
              </a:solidFill>
            </a:endParaRPr>
          </a:p>
          <a:p>
            <a:pPr marL="0" lvl="0" indent="0" algn="l" rtl="0">
              <a:lnSpc>
                <a:spcPct val="117999"/>
              </a:lnSpc>
              <a:spcBef>
                <a:spcPts val="0"/>
              </a:spcBef>
              <a:spcAft>
                <a:spcPts val="0"/>
              </a:spcAft>
              <a:buNone/>
            </a:pPr>
            <a:r>
              <a:rPr lang="en-US" sz="2200" b="0" i="0" u="none" strike="noStrike" cap="none" dirty="0" smtClean="0">
                <a:solidFill>
                  <a:srgbClr val="000000"/>
                </a:solidFill>
                <a:effectLst/>
                <a:latin typeface="Helvetica Neue"/>
                <a:ea typeface="Helvetica Neue"/>
                <a:cs typeface="Helvetica Neue"/>
                <a:sym typeface="Helvetica Neue"/>
              </a:rPr>
              <a:t>Diffusion of innovation theory lays out a model for how a behavior spreads from a small group to a larger group or population – it looks at adoption of a new behavior over time. In this model, innovation (normative shifts in the case of norms-shifting interventions) should become self-sustaining after a critical mass or tipping point is reached. It’s important to note that in norms-shifting interventions, as with other interventions, 100% of a population is rarely/never reached. In our property co-ownership example, we would communicate the innovation of property co-ownership, through change agents and other strategies, and people in the community might change their mind in stages, reaching a tipping point where change becomes self-sustaining, as the normative and structural environment become more amenable to this – yet some people will never adopt this new behavior. It’s also key to note that the tipping point concept doesn’t hold for all behaviors. </a:t>
            </a:r>
            <a:endParaRPr lang="en-US" dirty="0" smtClean="0">
              <a:solidFill>
                <a:srgbClr val="525357"/>
              </a:solidFill>
            </a:endParaRPr>
          </a:p>
          <a:p>
            <a:pPr marL="0" lvl="0" indent="0" algn="l" rtl="0">
              <a:lnSpc>
                <a:spcPct val="117999"/>
              </a:lnSpc>
              <a:spcBef>
                <a:spcPts val="0"/>
              </a:spcBef>
              <a:spcAft>
                <a:spcPts val="0"/>
              </a:spcAft>
              <a:buNone/>
            </a:pPr>
            <a:endParaRPr lang="en-US" b="1" dirty="0" smtClean="0"/>
          </a:p>
          <a:p>
            <a:pPr marL="0" lvl="0" indent="0" algn="l" rtl="0">
              <a:lnSpc>
                <a:spcPct val="117999"/>
              </a:lnSpc>
              <a:spcBef>
                <a:spcPts val="0"/>
              </a:spcBef>
              <a:spcAft>
                <a:spcPts val="0"/>
              </a:spcAft>
              <a:buNone/>
            </a:pPr>
            <a:endParaRPr b="1" dirty="0"/>
          </a:p>
        </p:txBody>
      </p:sp>
    </p:spTree>
    <p:extLst>
      <p:ext uri="{BB962C8B-B14F-4D97-AF65-F5344CB8AC3E}">
        <p14:creationId xmlns:p14="http://schemas.microsoft.com/office/powerpoint/2010/main" val="1821623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7" name="Google Shape;817;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3600" b="1" dirty="0">
                <a:solidFill>
                  <a:srgbClr val="393941"/>
                </a:solidFill>
              </a:rPr>
              <a:t>IN-PERSON ONLY SLIDE</a:t>
            </a:r>
          </a:p>
          <a:p>
            <a:pPr marL="0" lvl="0" indent="0" algn="l" rtl="0">
              <a:lnSpc>
                <a:spcPct val="117999"/>
              </a:lnSpc>
              <a:spcBef>
                <a:spcPts val="0"/>
              </a:spcBef>
              <a:spcAft>
                <a:spcPts val="0"/>
              </a:spcAft>
              <a:buNone/>
            </a:pPr>
            <a:endParaRPr lang="en-US" sz="3600" b="1" dirty="0">
              <a:solidFill>
                <a:srgbClr val="393941"/>
              </a:solidFill>
            </a:endParaRPr>
          </a:p>
          <a:p>
            <a:pPr marL="0" lvl="0" indent="0" algn="l" rtl="0">
              <a:lnSpc>
                <a:spcPct val="117999"/>
              </a:lnSpc>
              <a:spcBef>
                <a:spcPts val="0"/>
              </a:spcBef>
              <a:spcAft>
                <a:spcPts val="0"/>
              </a:spcAft>
              <a:buNone/>
            </a:pPr>
            <a:r>
              <a:rPr lang="en-US" sz="3600" b="1" dirty="0">
                <a:solidFill>
                  <a:srgbClr val="393941"/>
                </a:solidFill>
              </a:rPr>
              <a:t>NOTE TO FACILITATOR: </a:t>
            </a:r>
            <a:r>
              <a:rPr lang="en-US" sz="3600" dirty="0">
                <a:solidFill>
                  <a:srgbClr val="393941"/>
                </a:solidFill>
              </a:rPr>
              <a:t>This is an animated slide. Display the title first, then share slide questions to unpack the activity. This activity is intended as a discussion-starter to get people in the norms space and become more aware of how we are all influenced by norms. There are several options for this activity:</a:t>
            </a:r>
            <a:endParaRPr dirty="0"/>
          </a:p>
          <a:p>
            <a:pPr marL="0" marR="0" lvl="0" indent="0" algn="l" rtl="0">
              <a:lnSpc>
                <a:spcPct val="100000"/>
              </a:lnSpc>
              <a:spcBef>
                <a:spcPts val="0"/>
              </a:spcBef>
              <a:spcAft>
                <a:spcPts val="0"/>
              </a:spcAft>
              <a:buSzPts val="2400"/>
              <a:buFont typeface="Helvetica Neue"/>
              <a:buNone/>
            </a:pPr>
            <a:endParaRPr sz="2400" u="none" strike="noStrike" cap="none" dirty="0">
              <a:solidFill>
                <a:srgbClr val="000000"/>
              </a:solidFill>
              <a:latin typeface="Gill Sans MT" panose="020B0502020104020203" pitchFamily="34" charset="77"/>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u="sng" strike="noStrike" cap="none" dirty="0">
                <a:solidFill>
                  <a:srgbClr val="000000"/>
                </a:solidFill>
                <a:latin typeface="Gill Sans MT" panose="020B0502020104020203" pitchFamily="34" charset="77"/>
                <a:ea typeface="Arial"/>
                <a:cs typeface="Arial"/>
                <a:sym typeface="Arial"/>
              </a:rPr>
              <a:t>OPTION 1</a:t>
            </a:r>
            <a:r>
              <a:rPr lang="en-US" sz="2400" u="none" strike="noStrike" cap="none" dirty="0">
                <a:solidFill>
                  <a:srgbClr val="000000"/>
                </a:solidFill>
                <a:latin typeface="Gill Sans MT" panose="020B0502020104020203" pitchFamily="34" charset="77"/>
                <a:ea typeface="Arial"/>
                <a:cs typeface="Arial"/>
                <a:sym typeface="Arial"/>
              </a:rPr>
              <a:t>: The trainer can break a minor social norm before beginning the class, then ask students what they felt and noticed. </a:t>
            </a:r>
            <a:endParaRPr dirty="0"/>
          </a:p>
          <a:p>
            <a:pPr marL="342900" marR="0" lvl="0" indent="-342900" algn="l" rtl="0">
              <a:lnSpc>
                <a:spcPct val="100000"/>
              </a:lnSpc>
              <a:spcBef>
                <a:spcPts val="0"/>
              </a:spcBef>
              <a:spcAft>
                <a:spcPts val="0"/>
              </a:spcAft>
              <a:buClr>
                <a:srgbClr val="000000"/>
              </a:buClr>
              <a:buSzPts val="2400"/>
              <a:buFont typeface="Arial"/>
              <a:buChar char="•"/>
            </a:pPr>
            <a:r>
              <a:rPr lang="en-US" sz="2400" u="none" strike="noStrike" cap="none" dirty="0">
                <a:solidFill>
                  <a:srgbClr val="000000"/>
                </a:solidFill>
                <a:latin typeface="Gill Sans MT" panose="020B0502020104020203" pitchFamily="34" charset="77"/>
                <a:ea typeface="Arial"/>
                <a:cs typeface="Arial"/>
                <a:sym typeface="Arial"/>
              </a:rPr>
              <a:t>For example, you might wear something that isn’t the standard teacher or facilitator attire, or make a point of standing closer to others than you would otherwise, or put your feet up on your desk, hum loudly, etc. </a:t>
            </a:r>
            <a:endParaRPr dirty="0"/>
          </a:p>
          <a:p>
            <a:pPr marL="342900" marR="0" lvl="0" indent="-342900" algn="l" rtl="0">
              <a:lnSpc>
                <a:spcPct val="100000"/>
              </a:lnSpc>
              <a:spcBef>
                <a:spcPts val="0"/>
              </a:spcBef>
              <a:spcAft>
                <a:spcPts val="0"/>
              </a:spcAft>
              <a:buClr>
                <a:srgbClr val="000000"/>
              </a:buClr>
              <a:buSzPts val="2400"/>
              <a:buFont typeface="Arial"/>
              <a:buChar char="•"/>
            </a:pPr>
            <a:r>
              <a:rPr lang="en-US" sz="2400" u="none" strike="noStrike" cap="none" dirty="0">
                <a:solidFill>
                  <a:srgbClr val="000000"/>
                </a:solidFill>
                <a:latin typeface="Gill Sans MT" panose="020B0502020104020203" pitchFamily="34" charset="77"/>
                <a:ea typeface="Arial"/>
                <a:cs typeface="Arial"/>
                <a:sym typeface="Arial"/>
              </a:rPr>
              <a:t>After a few minutes of norm-breaking, ask the class about their reactions. What did they think about the trainer’s behavior? How did they feel when they saw the trainer acting outside of a normative boundary? What specific rule were he/she breaking? When and how did participants learn about that rule? How might it have originated, that is, what is the logic behind the rule?</a:t>
            </a:r>
            <a:endParaRPr dirty="0"/>
          </a:p>
          <a:p>
            <a:pPr marL="0" marR="0" lvl="0" indent="0" algn="l" rtl="0">
              <a:lnSpc>
                <a:spcPct val="100000"/>
              </a:lnSpc>
              <a:spcBef>
                <a:spcPts val="0"/>
              </a:spcBef>
              <a:spcAft>
                <a:spcPts val="0"/>
              </a:spcAft>
              <a:buSzPts val="2400"/>
              <a:buFont typeface="Helvetica Neue"/>
              <a:buNone/>
            </a:pPr>
            <a:endParaRPr sz="2400" u="none" strike="noStrike" cap="none" dirty="0">
              <a:solidFill>
                <a:srgbClr val="000000"/>
              </a:solidFill>
              <a:latin typeface="Gill Sans MT" panose="020B0502020104020203" pitchFamily="34" charset="77"/>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u="sng" strike="noStrike" cap="none" dirty="0">
                <a:solidFill>
                  <a:srgbClr val="000000"/>
                </a:solidFill>
                <a:latin typeface="Gill Sans MT" panose="020B0502020104020203" pitchFamily="34" charset="77"/>
                <a:ea typeface="Arial"/>
                <a:cs typeface="Arial"/>
                <a:sym typeface="Arial"/>
              </a:rPr>
              <a:t>OPTION 2</a:t>
            </a:r>
            <a:r>
              <a:rPr lang="en-US" sz="2400" u="none" strike="noStrike" cap="none" dirty="0">
                <a:solidFill>
                  <a:srgbClr val="000000"/>
                </a:solidFill>
                <a:latin typeface="Gill Sans MT" panose="020B0502020104020203" pitchFamily="34" charset="77"/>
                <a:ea typeface="Arial"/>
                <a:cs typeface="Arial"/>
                <a:sym typeface="Arial"/>
              </a:rPr>
              <a:t>: The trainer works with another facilitator or a participant to set up a norms-breaking scene. The facilitators start the session and then a second person takes a phone call, or pretends to be on one, and speaks really loudly for a few minutes so it disrupts the class. If it's a co facilitator or organizer of the event, then people may hesitate to reprimand them.</a:t>
            </a:r>
            <a:endParaRPr dirty="0"/>
          </a:p>
          <a:p>
            <a:pPr marL="0" marR="0" lvl="0" indent="0" algn="l" rtl="0">
              <a:lnSpc>
                <a:spcPct val="100000"/>
              </a:lnSpc>
              <a:spcBef>
                <a:spcPts val="0"/>
              </a:spcBef>
              <a:spcAft>
                <a:spcPts val="0"/>
              </a:spcAft>
              <a:buSzPts val="2400"/>
              <a:buFont typeface="Helvetica Neue"/>
              <a:buNone/>
            </a:pPr>
            <a:endParaRPr sz="2400" u="none" strike="noStrike" cap="none" dirty="0">
              <a:solidFill>
                <a:srgbClr val="000000"/>
              </a:solidFill>
              <a:latin typeface="Gill Sans MT" panose="020B0502020104020203" pitchFamily="34" charset="77"/>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u="sng" strike="noStrike" cap="none" dirty="0">
                <a:solidFill>
                  <a:srgbClr val="000000"/>
                </a:solidFill>
                <a:latin typeface="Gill Sans MT" panose="020B0502020104020203" pitchFamily="34" charset="77"/>
                <a:ea typeface="Arial"/>
                <a:cs typeface="Arial"/>
                <a:sym typeface="Arial"/>
              </a:rPr>
              <a:t>OPTION 3</a:t>
            </a:r>
            <a:r>
              <a:rPr lang="en-US" sz="2400" u="none" strike="noStrike" cap="none" dirty="0">
                <a:solidFill>
                  <a:srgbClr val="000000"/>
                </a:solidFill>
                <a:latin typeface="Gill Sans MT" panose="020B0502020104020203" pitchFamily="34" charset="77"/>
                <a:ea typeface="Arial"/>
                <a:cs typeface="Arial"/>
                <a:sym typeface="Arial"/>
              </a:rPr>
              <a:t>: [If using this option, change Activity Name/Bullet Points on Screen] Have people talk in pairs about a norm that they adhere to each day, make it personal, tie content to reality. Example below about breakfast is from an Advancing Nutrition workshop. At their tables, participants were asked to discuss a set of questions shown on a slide:</a:t>
            </a:r>
            <a:endParaRPr dirty="0"/>
          </a:p>
          <a:p>
            <a:pPr marL="0" lvl="0" indent="0" algn="l" rtl="0">
              <a:lnSpc>
                <a:spcPct val="117999"/>
              </a:lnSpc>
              <a:spcBef>
                <a:spcPts val="0"/>
              </a:spcBef>
              <a:spcAft>
                <a:spcPts val="0"/>
              </a:spcAft>
              <a:buNone/>
            </a:pPr>
            <a:endParaRPr sz="3600" dirty="0">
              <a:solidFill>
                <a:srgbClr val="393941"/>
              </a:solidFill>
            </a:endParaRPr>
          </a:p>
          <a:p>
            <a:pPr marL="0" marR="0" lvl="0" indent="0" algn="l" rtl="0">
              <a:lnSpc>
                <a:spcPct val="100000"/>
              </a:lnSpc>
              <a:spcBef>
                <a:spcPts val="0"/>
              </a:spcBef>
              <a:spcAft>
                <a:spcPts val="0"/>
              </a:spcAft>
              <a:buClr>
                <a:srgbClr val="393941"/>
              </a:buClr>
              <a:buSzPts val="3600"/>
              <a:buFont typeface="Helvetica Neue"/>
              <a:buNone/>
            </a:pPr>
            <a:r>
              <a:rPr lang="en-US" sz="4800" b="0" i="0" u="none" strike="noStrike" cap="none" dirty="0">
                <a:solidFill>
                  <a:srgbClr val="393941"/>
                </a:solidFill>
                <a:latin typeface="Helvetica Neue"/>
                <a:ea typeface="Helvetica Neue"/>
                <a:cs typeface="Helvetica Neue"/>
                <a:sym typeface="Helvetica Neue"/>
              </a:rPr>
              <a:t>Breakfast time!</a:t>
            </a:r>
            <a:endParaRPr lang="en-US" sz="3600" dirty="0"/>
          </a:p>
          <a:p>
            <a:pPr marL="171450" marR="0" lvl="0" indent="-171450" algn="l" rtl="0">
              <a:lnSpc>
                <a:spcPct val="100000"/>
              </a:lnSpc>
              <a:spcBef>
                <a:spcPts val="0"/>
              </a:spcBef>
              <a:spcAft>
                <a:spcPts val="0"/>
              </a:spcAft>
              <a:buClr>
                <a:srgbClr val="393941"/>
              </a:buClr>
              <a:buSzPts val="2400"/>
              <a:buFont typeface="Arial"/>
              <a:buChar char="•"/>
            </a:pPr>
            <a:r>
              <a:rPr lang="en-US" sz="3600" b="0" i="0" u="none" strike="noStrike" cap="none" dirty="0">
                <a:solidFill>
                  <a:srgbClr val="393941"/>
                </a:solidFill>
                <a:latin typeface="Helvetica Neue"/>
                <a:ea typeface="Helvetica Neue"/>
                <a:cs typeface="Helvetica Neue"/>
                <a:sym typeface="Helvetica Neue"/>
              </a:rPr>
              <a:t>When you were six years old, what did you and your friends eat for breakfast?</a:t>
            </a:r>
            <a:endParaRPr lang="en-US" sz="3600" dirty="0"/>
          </a:p>
          <a:p>
            <a:pPr marL="171450" marR="0" lvl="0" indent="-171450" algn="l" rtl="0">
              <a:lnSpc>
                <a:spcPct val="100000"/>
              </a:lnSpc>
              <a:spcBef>
                <a:spcPts val="0"/>
              </a:spcBef>
              <a:spcAft>
                <a:spcPts val="0"/>
              </a:spcAft>
              <a:buClr>
                <a:srgbClr val="393941"/>
              </a:buClr>
              <a:buSzPts val="2400"/>
              <a:buFont typeface="Arial"/>
              <a:buChar char="•"/>
            </a:pPr>
            <a:r>
              <a:rPr lang="en-US" sz="3600" b="0" i="0" u="none" strike="noStrike" cap="none" dirty="0">
                <a:solidFill>
                  <a:srgbClr val="393941"/>
                </a:solidFill>
                <a:latin typeface="Helvetica Neue"/>
                <a:ea typeface="Helvetica Neue"/>
                <a:cs typeface="Helvetica Neue"/>
                <a:sym typeface="Helvetica Neue"/>
              </a:rPr>
              <a:t>How did your family make this decision?</a:t>
            </a:r>
            <a:endParaRPr lang="en-US" sz="3600" dirty="0"/>
          </a:p>
          <a:p>
            <a:pPr marL="171450" marR="0" lvl="0" indent="-171450" algn="l" rtl="0">
              <a:lnSpc>
                <a:spcPct val="100000"/>
              </a:lnSpc>
              <a:spcBef>
                <a:spcPts val="0"/>
              </a:spcBef>
              <a:spcAft>
                <a:spcPts val="0"/>
              </a:spcAft>
              <a:buClr>
                <a:srgbClr val="393941"/>
              </a:buClr>
              <a:buSzPts val="2400"/>
              <a:buFont typeface="Arial"/>
              <a:buChar char="•"/>
            </a:pPr>
            <a:r>
              <a:rPr lang="en-US" sz="3600" b="0" i="0" u="none" strike="noStrike" cap="none" dirty="0">
                <a:solidFill>
                  <a:srgbClr val="393941"/>
                </a:solidFill>
                <a:latin typeface="Helvetica Neue"/>
                <a:ea typeface="Helvetica Neue"/>
                <a:cs typeface="Helvetica Neue"/>
                <a:sym typeface="Helvetica Neue"/>
              </a:rPr>
              <a:t>If your family had decided to feed you something else, what would other people have thought or said?</a:t>
            </a:r>
            <a:endParaRPr lang="en-US" sz="3600" b="0" i="0" u="none" strike="noStrike" cap="none" dirty="0">
              <a:solidFill>
                <a:srgbClr val="000000"/>
              </a:solidFill>
              <a:latin typeface="Helvetica Neue"/>
              <a:ea typeface="Helvetica Neue"/>
              <a:cs typeface="Helvetica Neue"/>
              <a:sym typeface="Helvetica Neue"/>
            </a:endParaRPr>
          </a:p>
          <a:p>
            <a:pPr marL="171450" marR="0" lvl="0" indent="-171450" algn="l" rtl="0">
              <a:lnSpc>
                <a:spcPct val="100000"/>
              </a:lnSpc>
              <a:spcBef>
                <a:spcPts val="0"/>
              </a:spcBef>
              <a:spcAft>
                <a:spcPts val="0"/>
              </a:spcAft>
              <a:buClr>
                <a:srgbClr val="393941"/>
              </a:buClr>
              <a:buSzPts val="2400"/>
              <a:buFont typeface="Arial"/>
              <a:buChar char="•"/>
            </a:pPr>
            <a:r>
              <a:rPr lang="en-US" sz="4800" b="0" i="0" u="none" strike="noStrike" cap="none" dirty="0">
                <a:solidFill>
                  <a:srgbClr val="393941"/>
                </a:solidFill>
                <a:latin typeface="Helvetica Neue"/>
                <a:ea typeface="Helvetica Neue"/>
                <a:cs typeface="Helvetica Neue"/>
                <a:sym typeface="Helvetica Neue"/>
              </a:rPr>
              <a:t>What do you eat for breakfast now?</a:t>
            </a:r>
            <a:endParaRPr lang="en-US" sz="3600" dirty="0"/>
          </a:p>
          <a:p>
            <a:pPr marL="171450" marR="0" lvl="0" indent="-171450" algn="l" rtl="0">
              <a:lnSpc>
                <a:spcPct val="100000"/>
              </a:lnSpc>
              <a:spcBef>
                <a:spcPts val="0"/>
              </a:spcBef>
              <a:spcAft>
                <a:spcPts val="0"/>
              </a:spcAft>
              <a:buClr>
                <a:srgbClr val="393941"/>
              </a:buClr>
              <a:buSzPts val="2400"/>
              <a:buFont typeface="Arial"/>
              <a:buChar char="•"/>
            </a:pPr>
            <a:r>
              <a:rPr lang="en-US" sz="3600" b="0" i="0" u="none" strike="noStrike" cap="none" dirty="0">
                <a:solidFill>
                  <a:srgbClr val="393941"/>
                </a:solidFill>
                <a:latin typeface="Helvetica Neue"/>
                <a:ea typeface="Helvetica Neue"/>
                <a:cs typeface="Helvetica Neue"/>
                <a:sym typeface="Helvetica Neue"/>
              </a:rPr>
              <a:t>How do you make this decision?</a:t>
            </a:r>
            <a:endParaRPr lang="en-US" sz="3600" dirty="0"/>
          </a:p>
          <a:p>
            <a:pPr marL="171450" marR="0" lvl="0" indent="-171450" algn="l" rtl="0">
              <a:lnSpc>
                <a:spcPct val="100000"/>
              </a:lnSpc>
              <a:spcBef>
                <a:spcPts val="0"/>
              </a:spcBef>
              <a:spcAft>
                <a:spcPts val="0"/>
              </a:spcAft>
              <a:buClr>
                <a:srgbClr val="393941"/>
              </a:buClr>
              <a:buSzPts val="2400"/>
              <a:buFont typeface="Arial"/>
              <a:buChar char="•"/>
            </a:pPr>
            <a:r>
              <a:rPr lang="en-US" sz="3600" b="0" i="0" u="none" strike="noStrike" cap="none" dirty="0">
                <a:solidFill>
                  <a:srgbClr val="393941"/>
                </a:solidFill>
                <a:latin typeface="Helvetica Neue"/>
                <a:ea typeface="Helvetica Neue"/>
                <a:cs typeface="Helvetica Neue"/>
                <a:sym typeface="Helvetica Neue"/>
              </a:rPr>
              <a:t>If you decided to eat something else, what would other people think or say?</a:t>
            </a:r>
            <a:endParaRPr lang="en-US" sz="3600" dirty="0"/>
          </a:p>
          <a:p>
            <a:pPr marL="0" lvl="0" indent="0" algn="l" rtl="0">
              <a:lnSpc>
                <a:spcPct val="117999"/>
              </a:lnSpc>
              <a:spcBef>
                <a:spcPts val="0"/>
              </a:spcBef>
              <a:spcAft>
                <a:spcPts val="0"/>
              </a:spcAft>
              <a:buNone/>
            </a:pPr>
            <a:endParaRPr lang="en-US" sz="3600" dirty="0">
              <a:solidFill>
                <a:srgbClr val="393941"/>
              </a:solidFill>
            </a:endParaRPr>
          </a:p>
          <a:p>
            <a:pPr marL="0" lvl="0" indent="0" algn="l" rtl="0">
              <a:lnSpc>
                <a:spcPct val="117999"/>
              </a:lnSpc>
              <a:spcBef>
                <a:spcPts val="0"/>
              </a:spcBef>
              <a:spcAft>
                <a:spcPts val="0"/>
              </a:spcAft>
              <a:buNone/>
            </a:pPr>
            <a:endParaRPr sz="3600" dirty="0">
              <a:solidFill>
                <a:srgbClr val="393941"/>
              </a:solidFill>
            </a:endParaRPr>
          </a:p>
          <a:p>
            <a:pPr marL="0" lvl="0" indent="0" algn="l" rtl="0">
              <a:lnSpc>
                <a:spcPct val="117999"/>
              </a:lnSpc>
              <a:spcBef>
                <a:spcPts val="0"/>
              </a:spcBef>
              <a:spcAft>
                <a:spcPts val="0"/>
              </a:spcAft>
              <a:buNone/>
            </a:pPr>
            <a:r>
              <a:rPr lang="en-US" sz="3600" b="1" dirty="0">
                <a:solidFill>
                  <a:srgbClr val="393941"/>
                </a:solidFill>
              </a:rPr>
              <a:t>SPEAKER NOTES: </a:t>
            </a:r>
            <a:r>
              <a:rPr lang="en-US" sz="2400" dirty="0">
                <a:solidFill>
                  <a:srgbClr val="393941"/>
                </a:solidFill>
              </a:rPr>
              <a:t>This activity is intended as a discussion-starter to get people in the norms space and become more aware of how we are all influenced by norms. </a:t>
            </a:r>
            <a:r>
              <a:rPr lang="en-US" sz="3600" dirty="0">
                <a:solidFill>
                  <a:srgbClr val="393941"/>
                </a:solidFill>
              </a:rPr>
              <a:t>How has this changed over time?</a:t>
            </a:r>
            <a:endParaRPr dirty="0"/>
          </a:p>
          <a:p>
            <a:pPr marL="0" lvl="0" indent="0" algn="l" rtl="0">
              <a:lnSpc>
                <a:spcPct val="117999"/>
              </a:lnSpc>
              <a:spcBef>
                <a:spcPts val="0"/>
              </a:spcBef>
              <a:spcAft>
                <a:spcPts val="0"/>
              </a:spcAft>
              <a:buNone/>
            </a:pPr>
            <a:endParaRPr sz="3600" dirty="0">
              <a:solidFill>
                <a:srgbClr val="393941"/>
              </a:solidFill>
            </a:endParaRPr>
          </a:p>
          <a:p>
            <a:pPr marL="0" lvl="0" indent="0" algn="l" rtl="0">
              <a:lnSpc>
                <a:spcPct val="117999"/>
              </a:lnSpc>
              <a:spcBef>
                <a:spcPts val="0"/>
              </a:spcBef>
              <a:spcAft>
                <a:spcPts val="0"/>
              </a:spcAft>
              <a:buNone/>
            </a:pPr>
            <a:r>
              <a:rPr lang="en-US" sz="2400" u="none" strike="noStrike" dirty="0">
                <a:solidFill>
                  <a:srgbClr val="000000"/>
                </a:solidFill>
                <a:latin typeface="Gill Sans MT" panose="020B0502020104020203" pitchFamily="34" charset="77"/>
                <a:ea typeface="Arial"/>
                <a:cs typeface="Arial"/>
                <a:sym typeface="Arial"/>
              </a:rPr>
              <a:t>[To close:] Are you convinced how norms influence you in different ways—your attitudes, beliefs, and actions/behaviors? Let’s move forward then.</a:t>
            </a:r>
            <a:endParaRPr dirty="0"/>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25544540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bg>
      <p:bgPr>
        <a:solidFill>
          <a:srgbClr val="393941"/>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9BB86303-3FDA-E241-84AE-CC9B95EE834A}"/>
              </a:ext>
            </a:extLst>
          </p:cNvPr>
          <p:cNvSpPr/>
          <p:nvPr userDrawn="1"/>
        </p:nvSpPr>
        <p:spPr>
          <a:xfrm>
            <a:off x="0" y="10160430"/>
            <a:ext cx="24384000" cy="35555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0;p76"/>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lvl="0" indent="0" algn="l">
              <a:lnSpc>
                <a:spcPct val="100000"/>
              </a:lnSpc>
              <a:spcBef>
                <a:spcPts val="0"/>
              </a:spcBef>
              <a:spcAft>
                <a:spcPts val="0"/>
              </a:spcAft>
              <a:buClr>
                <a:srgbClr val="393941"/>
              </a:buClr>
              <a:buSzPts val="2000"/>
              <a:buFont typeface="Gill Sans"/>
              <a:buNone/>
              <a:defRPr b="0" i="0"/>
            </a:lvl1pPr>
            <a:lvl2pPr marL="0" lvl="1" indent="0" algn="l">
              <a:lnSpc>
                <a:spcPct val="100000"/>
              </a:lnSpc>
              <a:spcBef>
                <a:spcPts val="0"/>
              </a:spcBef>
              <a:spcAft>
                <a:spcPts val="0"/>
              </a:spcAft>
              <a:buClr>
                <a:srgbClr val="393941"/>
              </a:buClr>
              <a:buSzPts val="2000"/>
              <a:buFont typeface="Gill Sans"/>
              <a:buNone/>
              <a:defRPr/>
            </a:lvl2pPr>
            <a:lvl3pPr marL="0" lvl="2" indent="0" algn="l">
              <a:lnSpc>
                <a:spcPct val="100000"/>
              </a:lnSpc>
              <a:spcBef>
                <a:spcPts val="0"/>
              </a:spcBef>
              <a:spcAft>
                <a:spcPts val="0"/>
              </a:spcAft>
              <a:buClr>
                <a:srgbClr val="393941"/>
              </a:buClr>
              <a:buSzPts val="2000"/>
              <a:buFont typeface="Gill Sans"/>
              <a:buNone/>
              <a:defRPr/>
            </a:lvl3pPr>
            <a:lvl4pPr marL="0" lvl="3" indent="0" algn="l">
              <a:lnSpc>
                <a:spcPct val="100000"/>
              </a:lnSpc>
              <a:spcBef>
                <a:spcPts val="0"/>
              </a:spcBef>
              <a:spcAft>
                <a:spcPts val="0"/>
              </a:spcAft>
              <a:buClr>
                <a:srgbClr val="393941"/>
              </a:buClr>
              <a:buSzPts val="2000"/>
              <a:buFont typeface="Gill Sans"/>
              <a:buNone/>
              <a:defRPr/>
            </a:lvl4pPr>
            <a:lvl5pPr marL="0" lvl="4" indent="0" algn="l">
              <a:lnSpc>
                <a:spcPct val="100000"/>
              </a:lnSpc>
              <a:spcBef>
                <a:spcPts val="0"/>
              </a:spcBef>
              <a:spcAft>
                <a:spcPts val="0"/>
              </a:spcAft>
              <a:buClr>
                <a:srgbClr val="393941"/>
              </a:buClr>
              <a:buSzPts val="2000"/>
              <a:buFont typeface="Gill Sans"/>
              <a:buNone/>
              <a:defRPr/>
            </a:lvl5pPr>
            <a:lvl6pPr marL="0" lvl="5" indent="0" algn="l">
              <a:lnSpc>
                <a:spcPct val="100000"/>
              </a:lnSpc>
              <a:spcBef>
                <a:spcPts val="0"/>
              </a:spcBef>
              <a:spcAft>
                <a:spcPts val="0"/>
              </a:spcAft>
              <a:buClr>
                <a:srgbClr val="393941"/>
              </a:buClr>
              <a:buSzPts val="2000"/>
              <a:buFont typeface="Gill Sans"/>
              <a:buNone/>
              <a:defRPr/>
            </a:lvl6pPr>
            <a:lvl7pPr marL="0" lvl="6" indent="0" algn="l">
              <a:lnSpc>
                <a:spcPct val="100000"/>
              </a:lnSpc>
              <a:spcBef>
                <a:spcPts val="0"/>
              </a:spcBef>
              <a:spcAft>
                <a:spcPts val="0"/>
              </a:spcAft>
              <a:buClr>
                <a:srgbClr val="393941"/>
              </a:buClr>
              <a:buSzPts val="2000"/>
              <a:buFont typeface="Gill Sans"/>
              <a:buNone/>
              <a:defRPr/>
            </a:lvl7pPr>
            <a:lvl8pPr marL="0" lvl="7" indent="0" algn="l">
              <a:lnSpc>
                <a:spcPct val="100000"/>
              </a:lnSpc>
              <a:spcBef>
                <a:spcPts val="0"/>
              </a:spcBef>
              <a:spcAft>
                <a:spcPts val="0"/>
              </a:spcAft>
              <a:buClr>
                <a:srgbClr val="393941"/>
              </a:buClr>
              <a:buSzPts val="2000"/>
              <a:buFont typeface="Gill Sans"/>
              <a:buNone/>
              <a:defRPr/>
            </a:lvl8pPr>
            <a:lvl9pPr marL="0" lvl="8" indent="0" algn="l">
              <a:lnSpc>
                <a:spcPct val="100000"/>
              </a:lnSpc>
              <a:spcBef>
                <a:spcPts val="0"/>
              </a:spcBef>
              <a:spcAft>
                <a:spcPts val="0"/>
              </a:spcAft>
              <a:buClr>
                <a:srgbClr val="393941"/>
              </a:buClr>
              <a:buSzPts val="2000"/>
              <a:buFont typeface="Gill Sans"/>
              <a:buNone/>
              <a:defRPr/>
            </a:lvl9pPr>
          </a:lstStyle>
          <a:p>
            <a:fld id="{00000000-1234-1234-1234-123412341234}" type="slidenum">
              <a:rPr lang="en-US" smtClean="0"/>
              <a:pPr/>
              <a:t>‹#›</a:t>
            </a:fld>
            <a:endParaRPr lang="en-US" dirty="0"/>
          </a:p>
        </p:txBody>
      </p:sp>
      <p:pic>
        <p:nvPicPr>
          <p:cNvPr id="11" name="Google Shape;11;p76"/>
          <p:cNvPicPr preferRelativeResize="0"/>
          <p:nvPr/>
        </p:nvPicPr>
        <p:blipFill rotWithShape="1">
          <a:blip r:embed="rId2">
            <a:alphaModFix/>
          </a:blip>
          <a:srcRect/>
          <a:stretch/>
        </p:blipFill>
        <p:spPr>
          <a:xfrm>
            <a:off x="6095150" y="10160432"/>
            <a:ext cx="11851888" cy="3555568"/>
          </a:xfrm>
          <a:prstGeom prst="rect">
            <a:avLst/>
          </a:prstGeom>
          <a:noFill/>
          <a:ln>
            <a:noFill/>
          </a:ln>
        </p:spPr>
      </p:pic>
      <p:sp>
        <p:nvSpPr>
          <p:cNvPr id="12" name="Google Shape;12;p76"/>
          <p:cNvSpPr txBox="1">
            <a:spLocks noGrp="1"/>
          </p:cNvSpPr>
          <p:nvPr>
            <p:ph type="title"/>
          </p:nvPr>
        </p:nvSpPr>
        <p:spPr>
          <a:xfrm>
            <a:off x="4214812" y="2965918"/>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 name="Google Shape;13;p76"/>
          <p:cNvSpPr txBox="1">
            <a:spLocks noGrp="1"/>
          </p:cNvSpPr>
          <p:nvPr>
            <p:ph type="body" idx="1"/>
          </p:nvPr>
        </p:nvSpPr>
        <p:spPr>
          <a:xfrm>
            <a:off x="4214813" y="6200460"/>
            <a:ext cx="15954374"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 name="Google Shape;14;p76"/>
          <p:cNvSpPr txBox="1">
            <a:spLocks noGrp="1"/>
          </p:cNvSpPr>
          <p:nvPr>
            <p:ph type="body" idx="2"/>
          </p:nvPr>
        </p:nvSpPr>
        <p:spPr>
          <a:xfrm>
            <a:off x="4214812" y="1895027"/>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Content 3">
  <p:cSld name="Content 3">
    <p:spTree>
      <p:nvGrpSpPr>
        <p:cNvPr id="1" name="Shape 30"/>
        <p:cNvGrpSpPr/>
        <p:nvPr/>
      </p:nvGrpSpPr>
      <p:grpSpPr>
        <a:xfrm>
          <a:off x="0" y="0"/>
          <a:ext cx="0" cy="0"/>
          <a:chOff x="0" y="0"/>
          <a:chExt cx="0" cy="0"/>
        </a:xfrm>
      </p:grpSpPr>
      <p:sp>
        <p:nvSpPr>
          <p:cNvPr id="31" name="Google Shape;31;p82"/>
          <p:cNvSpPr txBox="1">
            <a:spLocks noGrp="1"/>
          </p:cNvSpPr>
          <p:nvPr>
            <p:ph type="title"/>
          </p:nvPr>
        </p:nvSpPr>
        <p:spPr>
          <a:xfrm>
            <a:off x="2121840" y="3583006"/>
            <a:ext cx="16482720"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BB673"/>
              </a:buClr>
              <a:buSzPts val="9600"/>
              <a:buFont typeface="Gill Sans"/>
              <a:buNone/>
              <a:defRPr sz="9600" b="0" i="0" u="none" strike="noStrike" cap="none">
                <a:solidFill>
                  <a:srgbClr val="2BB673"/>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32" name="Google Shape;32;p82"/>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33" name="Google Shape;33;p82"/>
          <p:cNvSpPr txBox="1">
            <a:spLocks noGrp="1"/>
          </p:cNvSpPr>
          <p:nvPr>
            <p:ph type="body" idx="1"/>
          </p:nvPr>
        </p:nvSpPr>
        <p:spPr>
          <a:xfrm>
            <a:off x="2120900" y="7134226"/>
            <a:ext cx="20915312" cy="551180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457200" algn="just" rtl="0">
              <a:lnSpc>
                <a:spcPct val="100000"/>
              </a:lnSpc>
              <a:spcBef>
                <a:spcPts val="0"/>
              </a:spcBef>
              <a:spcAft>
                <a:spcPts val="0"/>
              </a:spcAft>
              <a:buClr>
                <a:srgbClr val="515257"/>
              </a:buClr>
              <a:buSzPts val="3600"/>
              <a:buFont typeface="Noto Sans Symbol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12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34" name="Google Shape;34;p82"/>
          <p:cNvSpPr txBox="1">
            <a:spLocks noGrp="1"/>
          </p:cNvSpPr>
          <p:nvPr>
            <p:ph type="body" idx="2"/>
          </p:nvPr>
        </p:nvSpPr>
        <p:spPr>
          <a:xfrm>
            <a:off x="2120172" y="2594297"/>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1380894"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3058370"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2" name="Rectangle 1">
            <a:extLst>
              <a:ext uri="{FF2B5EF4-FFF2-40B4-BE49-F238E27FC236}">
                <a16:creationId xmlns:a16="http://schemas.microsoft.com/office/drawing/2014/main" id="{ED5CB651-4C78-DC4C-9104-873DDB9DD3B3}"/>
              </a:ext>
            </a:extLst>
          </p:cNvPr>
          <p:cNvSpPr/>
          <p:nvPr userDrawn="1"/>
        </p:nvSpPr>
        <p:spPr>
          <a:xfrm>
            <a:off x="-4499812" y="0"/>
            <a:ext cx="4499812" cy="13716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123529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Group 3">
  <p:cSld name="Group 3">
    <p:spTree>
      <p:nvGrpSpPr>
        <p:cNvPr id="1" name="Shape 36"/>
        <p:cNvGrpSpPr/>
        <p:nvPr/>
      </p:nvGrpSpPr>
      <p:grpSpPr>
        <a:xfrm>
          <a:off x="0" y="0"/>
          <a:ext cx="0" cy="0"/>
          <a:chOff x="0" y="0"/>
          <a:chExt cx="0" cy="0"/>
        </a:xfrm>
      </p:grpSpPr>
      <p:sp>
        <p:nvSpPr>
          <p:cNvPr id="37" name="Google Shape;37;p84"/>
          <p:cNvSpPr txBox="1">
            <a:spLocks noGrp="1"/>
          </p:cNvSpPr>
          <p:nvPr>
            <p:ph type="title"/>
          </p:nvPr>
        </p:nvSpPr>
        <p:spPr>
          <a:xfrm>
            <a:off x="2121840" y="2279414"/>
            <a:ext cx="16482720"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grpSp>
        <p:nvGrpSpPr>
          <p:cNvPr id="38" name="Google Shape;38;p84"/>
          <p:cNvGrpSpPr/>
          <p:nvPr/>
        </p:nvGrpSpPr>
        <p:grpSpPr>
          <a:xfrm>
            <a:off x="2626554" y="4538631"/>
            <a:ext cx="8521696" cy="8552094"/>
            <a:chOff x="0" y="0"/>
            <a:chExt cx="6186406" cy="8552092"/>
          </a:xfrm>
        </p:grpSpPr>
        <p:sp>
          <p:nvSpPr>
            <p:cNvPr id="39" name="Google Shape;39;p84"/>
            <p:cNvSpPr/>
            <p:nvPr/>
          </p:nvSpPr>
          <p:spPr>
            <a:xfrm>
              <a:off x="0" y="0"/>
              <a:ext cx="6186406" cy="8552092"/>
            </a:xfrm>
            <a:prstGeom prst="rect">
              <a:avLst/>
            </a:prstGeom>
            <a:noFill/>
            <a:ln w="50800" cap="flat" cmpd="sng">
              <a:solidFill>
                <a:srgbClr val="009457"/>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40" name="Google Shape;40;p84"/>
            <p:cNvSpPr/>
            <p:nvPr/>
          </p:nvSpPr>
          <p:spPr>
            <a:xfrm>
              <a:off x="435030" y="1016862"/>
              <a:ext cx="5103661" cy="790601"/>
            </a:xfrm>
            <a:prstGeom prst="roundRect">
              <a:avLst>
                <a:gd name="adj" fmla="val 50000"/>
              </a:avLst>
            </a:prstGeom>
            <a:solidFill>
              <a:srgbClr val="009457"/>
            </a:solidFill>
            <a:ln w="38100" cap="flat" cmpd="sng">
              <a:solidFill>
                <a:srgbClr val="009457"/>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grpSp>
      <p:grpSp>
        <p:nvGrpSpPr>
          <p:cNvPr id="41" name="Google Shape;41;p84"/>
          <p:cNvGrpSpPr/>
          <p:nvPr/>
        </p:nvGrpSpPr>
        <p:grpSpPr>
          <a:xfrm>
            <a:off x="12285208" y="4456251"/>
            <a:ext cx="8521696" cy="8552094"/>
            <a:chOff x="0" y="0"/>
            <a:chExt cx="6186406" cy="8552092"/>
          </a:xfrm>
        </p:grpSpPr>
        <p:sp>
          <p:nvSpPr>
            <p:cNvPr id="42" name="Google Shape;42;p84"/>
            <p:cNvSpPr/>
            <p:nvPr/>
          </p:nvSpPr>
          <p:spPr>
            <a:xfrm>
              <a:off x="0" y="0"/>
              <a:ext cx="6186406" cy="8552092"/>
            </a:xfrm>
            <a:prstGeom prst="rect">
              <a:avLst/>
            </a:prstGeom>
            <a:noFill/>
            <a:ln w="50800" cap="flat" cmpd="sng">
              <a:solidFill>
                <a:srgbClr val="39394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43" name="Google Shape;43;p84"/>
            <p:cNvSpPr/>
            <p:nvPr/>
          </p:nvSpPr>
          <p:spPr>
            <a:xfrm>
              <a:off x="647715" y="1066832"/>
              <a:ext cx="4890976" cy="790601"/>
            </a:xfrm>
            <a:prstGeom prst="roundRect">
              <a:avLst>
                <a:gd name="adj" fmla="val 50000"/>
              </a:avLst>
            </a:prstGeom>
            <a:solidFill>
              <a:srgbClr val="393941"/>
            </a:solidFill>
            <a:ln w="38100" cap="flat" cmpd="sng">
              <a:solidFill>
                <a:srgbClr val="39394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grpSp>
      <p:sp>
        <p:nvSpPr>
          <p:cNvPr id="44" name="Google Shape;44;p84"/>
          <p:cNvSpPr txBox="1">
            <a:spLocks noGrp="1"/>
          </p:cNvSpPr>
          <p:nvPr>
            <p:ph type="body" idx="1"/>
          </p:nvPr>
        </p:nvSpPr>
        <p:spPr>
          <a:xfrm>
            <a:off x="13177429"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5" name="Google Shape;45;p84"/>
          <p:cNvSpPr txBox="1">
            <a:spLocks noGrp="1"/>
          </p:cNvSpPr>
          <p:nvPr>
            <p:ph type="body" idx="2"/>
          </p:nvPr>
        </p:nvSpPr>
        <p:spPr>
          <a:xfrm>
            <a:off x="3448019" y="7091891"/>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6" name="Google Shape;46;p84"/>
          <p:cNvSpPr txBox="1">
            <a:spLocks noGrp="1"/>
          </p:cNvSpPr>
          <p:nvPr>
            <p:ph type="body" idx="3"/>
          </p:nvPr>
        </p:nvSpPr>
        <p:spPr>
          <a:xfrm>
            <a:off x="3917079"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7" name="Google Shape;47;p84"/>
          <p:cNvSpPr txBox="1">
            <a:spLocks noGrp="1"/>
          </p:cNvSpPr>
          <p:nvPr>
            <p:ph type="body" idx="4"/>
          </p:nvPr>
        </p:nvSpPr>
        <p:spPr>
          <a:xfrm>
            <a:off x="13646489" y="5742931"/>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Group 3" preserve="1">
  <p:cSld name="1_Group 3">
    <p:spTree>
      <p:nvGrpSpPr>
        <p:cNvPr id="1" name="Shape 36"/>
        <p:cNvGrpSpPr/>
        <p:nvPr/>
      </p:nvGrpSpPr>
      <p:grpSpPr>
        <a:xfrm>
          <a:off x="0" y="0"/>
          <a:ext cx="0" cy="0"/>
          <a:chOff x="0" y="0"/>
          <a:chExt cx="0" cy="0"/>
        </a:xfrm>
      </p:grpSpPr>
      <p:sp>
        <p:nvSpPr>
          <p:cNvPr id="15" name="Rounded Rectangle 14">
            <a:extLst>
              <a:ext uri="{FF2B5EF4-FFF2-40B4-BE49-F238E27FC236}">
                <a16:creationId xmlns:a16="http://schemas.microsoft.com/office/drawing/2014/main" id="{65FDA49A-6DF6-1A48-B642-0926A2CE038D}"/>
              </a:ext>
            </a:extLst>
          </p:cNvPr>
          <p:cNvSpPr/>
          <p:nvPr userDrawn="1"/>
        </p:nvSpPr>
        <p:spPr>
          <a:xfrm>
            <a:off x="12571803" y="4538630"/>
            <a:ext cx="8592450" cy="855209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4" name="Rounded Rectangle 13">
            <a:extLst>
              <a:ext uri="{FF2B5EF4-FFF2-40B4-BE49-F238E27FC236}">
                <a16:creationId xmlns:a16="http://schemas.microsoft.com/office/drawing/2014/main" id="{C892A157-C8E9-1849-A063-64E281EB040A}"/>
              </a:ext>
            </a:extLst>
          </p:cNvPr>
          <p:cNvSpPr/>
          <p:nvPr userDrawn="1"/>
        </p:nvSpPr>
        <p:spPr>
          <a:xfrm>
            <a:off x="2842395" y="4538630"/>
            <a:ext cx="8592450" cy="8552092"/>
          </a:xfrm>
          <a:prstGeom prst="roundRect">
            <a:avLst/>
          </a:prstGeom>
          <a:solidFill>
            <a:srgbClr val="007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37" name="Google Shape;37;p84"/>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0" name="Google Shape;40;p84"/>
          <p:cNvSpPr/>
          <p:nvPr/>
        </p:nvSpPr>
        <p:spPr>
          <a:xfrm>
            <a:off x="3477020" y="5555493"/>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43" name="Google Shape;43;p84"/>
          <p:cNvSpPr/>
          <p:nvPr/>
        </p:nvSpPr>
        <p:spPr>
          <a:xfrm>
            <a:off x="13499401" y="5523083"/>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44" name="Google Shape;44;p84"/>
          <p:cNvSpPr txBox="1">
            <a:spLocks noGrp="1"/>
          </p:cNvSpPr>
          <p:nvPr userDrawn="1">
            <p:ph type="body" idx="1"/>
          </p:nvPr>
        </p:nvSpPr>
        <p:spPr>
          <a:xfrm>
            <a:off x="13499401"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5" name="Google Shape;45;p84"/>
          <p:cNvSpPr txBox="1">
            <a:spLocks noGrp="1"/>
          </p:cNvSpPr>
          <p:nvPr userDrawn="1">
            <p:ph type="body" idx="2"/>
          </p:nvPr>
        </p:nvSpPr>
        <p:spPr>
          <a:xfrm>
            <a:off x="3769991" y="7091891"/>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6" name="Google Shape;46;p84"/>
          <p:cNvSpPr txBox="1">
            <a:spLocks noGrp="1"/>
          </p:cNvSpPr>
          <p:nvPr userDrawn="1">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7" name="Google Shape;47;p84"/>
          <p:cNvSpPr txBox="1">
            <a:spLocks noGrp="1"/>
          </p:cNvSpPr>
          <p:nvPr userDrawn="1">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chemeClr val="bg1">
                    <a:lumMod val="5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3" name="Straight Connector 12">
            <a:extLst>
              <a:ext uri="{FF2B5EF4-FFF2-40B4-BE49-F238E27FC236}">
                <a16:creationId xmlns:a16="http://schemas.microsoft.com/office/drawing/2014/main" id="{8BD88121-7C76-624A-8BB7-E0FA18057111}"/>
              </a:ext>
            </a:extLst>
          </p:cNvPr>
          <p:cNvCxnSpPr>
            <a:cxnSpLocks/>
          </p:cNvCxnSpPr>
          <p:nvPr userDrawn="1"/>
        </p:nvCxnSpPr>
        <p:spPr>
          <a:xfrm>
            <a:off x="9636348" y="3392656"/>
            <a:ext cx="5111308" cy="0"/>
          </a:xfrm>
          <a:prstGeom prst="line">
            <a:avLst/>
          </a:prstGeom>
          <a:ln w="38100">
            <a:solidFill>
              <a:srgbClr val="1E9457"/>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150233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Group 3" preserve="1" userDrawn="1">
  <p:cSld name="1_Group 3">
    <p:spTree>
      <p:nvGrpSpPr>
        <p:cNvPr id="1" name="Shape 36"/>
        <p:cNvGrpSpPr/>
        <p:nvPr/>
      </p:nvGrpSpPr>
      <p:grpSpPr>
        <a:xfrm>
          <a:off x="0" y="0"/>
          <a:ext cx="0" cy="0"/>
          <a:chOff x="0" y="0"/>
          <a:chExt cx="0" cy="0"/>
        </a:xfrm>
      </p:grpSpPr>
      <p:sp>
        <p:nvSpPr>
          <p:cNvPr id="15" name="Rounded Rectangle 14">
            <a:extLst>
              <a:ext uri="{FF2B5EF4-FFF2-40B4-BE49-F238E27FC236}">
                <a16:creationId xmlns:a16="http://schemas.microsoft.com/office/drawing/2014/main" id="{65FDA49A-6DF6-1A48-B642-0926A2CE038D}"/>
              </a:ext>
            </a:extLst>
          </p:cNvPr>
          <p:cNvSpPr/>
          <p:nvPr userDrawn="1"/>
        </p:nvSpPr>
        <p:spPr>
          <a:xfrm>
            <a:off x="12571803" y="4538630"/>
            <a:ext cx="8592450" cy="855209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4" name="Rounded Rectangle 13">
            <a:extLst>
              <a:ext uri="{FF2B5EF4-FFF2-40B4-BE49-F238E27FC236}">
                <a16:creationId xmlns:a16="http://schemas.microsoft.com/office/drawing/2014/main" id="{C892A157-C8E9-1849-A063-64E281EB040A}"/>
              </a:ext>
            </a:extLst>
          </p:cNvPr>
          <p:cNvSpPr/>
          <p:nvPr userDrawn="1"/>
        </p:nvSpPr>
        <p:spPr>
          <a:xfrm>
            <a:off x="2842395" y="4538630"/>
            <a:ext cx="8592450" cy="8552092"/>
          </a:xfrm>
          <a:prstGeom prst="roundRect">
            <a:avLst/>
          </a:prstGeom>
          <a:solidFill>
            <a:srgbClr val="007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37" name="Google Shape;37;p84"/>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0" name="Google Shape;40;p84"/>
          <p:cNvSpPr/>
          <p:nvPr/>
        </p:nvSpPr>
        <p:spPr>
          <a:xfrm>
            <a:off x="3477020" y="5555493"/>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43" name="Google Shape;43;p84"/>
          <p:cNvSpPr/>
          <p:nvPr/>
        </p:nvSpPr>
        <p:spPr>
          <a:xfrm>
            <a:off x="13499401" y="5523083"/>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44" name="Google Shape;44;p84"/>
          <p:cNvSpPr txBox="1">
            <a:spLocks noGrp="1"/>
          </p:cNvSpPr>
          <p:nvPr userDrawn="1">
            <p:ph type="body" idx="1"/>
          </p:nvPr>
        </p:nvSpPr>
        <p:spPr>
          <a:xfrm>
            <a:off x="13499401"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5" name="Google Shape;45;p84"/>
          <p:cNvSpPr txBox="1">
            <a:spLocks noGrp="1"/>
          </p:cNvSpPr>
          <p:nvPr userDrawn="1">
            <p:ph type="body" idx="2"/>
          </p:nvPr>
        </p:nvSpPr>
        <p:spPr>
          <a:xfrm>
            <a:off x="3769991" y="7091891"/>
            <a:ext cx="6737258" cy="1700334"/>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6" name="Google Shape;46;p84"/>
          <p:cNvSpPr txBox="1">
            <a:spLocks noGrp="1"/>
          </p:cNvSpPr>
          <p:nvPr userDrawn="1">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7" name="Google Shape;47;p84"/>
          <p:cNvSpPr txBox="1">
            <a:spLocks noGrp="1"/>
          </p:cNvSpPr>
          <p:nvPr userDrawn="1">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chemeClr val="bg1">
                    <a:lumMod val="5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3" name="Straight Connector 12">
            <a:extLst>
              <a:ext uri="{FF2B5EF4-FFF2-40B4-BE49-F238E27FC236}">
                <a16:creationId xmlns:a16="http://schemas.microsoft.com/office/drawing/2014/main" id="{8BD88121-7C76-624A-8BB7-E0FA18057111}"/>
              </a:ext>
            </a:extLst>
          </p:cNvPr>
          <p:cNvCxnSpPr>
            <a:cxnSpLocks/>
          </p:cNvCxnSpPr>
          <p:nvPr userDrawn="1"/>
        </p:nvCxnSpPr>
        <p:spPr>
          <a:xfrm>
            <a:off x="9636348" y="3392656"/>
            <a:ext cx="5111308" cy="0"/>
          </a:xfrm>
          <a:prstGeom prst="line">
            <a:avLst/>
          </a:prstGeom>
          <a:ln w="38100">
            <a:solidFill>
              <a:srgbClr val="1E9457"/>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F06D7648-78C7-0F43-BB8E-4CF6CECA30F6}"/>
              </a:ext>
            </a:extLst>
          </p:cNvPr>
          <p:cNvSpPr>
            <a:spLocks noGrp="1"/>
          </p:cNvSpPr>
          <p:nvPr>
            <p:ph type="pic" sz="quarter" idx="10"/>
          </p:nvPr>
        </p:nvSpPr>
        <p:spPr>
          <a:xfrm>
            <a:off x="3657600" y="9328248"/>
            <a:ext cx="6849648" cy="3226452"/>
          </a:xfrm>
          <a:prstGeom prst="roundRect">
            <a:avLst/>
          </a:prstGeom>
        </p:spPr>
        <p:txBody>
          <a:bodyPr/>
          <a:lstStyle>
            <a:lvl1pPr>
              <a:defRPr b="0" i="0">
                <a:latin typeface="Gill Sans MT" panose="020B0502020104020203" pitchFamily="34" charset="77"/>
              </a:defRPr>
            </a:lvl1pPr>
          </a:lstStyle>
          <a:p>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171042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ext-Heavy 5">
  <p:cSld name="Text-Heavy 5">
    <p:spTree>
      <p:nvGrpSpPr>
        <p:cNvPr id="1" name="Shape 48"/>
        <p:cNvGrpSpPr/>
        <p:nvPr/>
      </p:nvGrpSpPr>
      <p:grpSpPr>
        <a:xfrm>
          <a:off x="0" y="0"/>
          <a:ext cx="0" cy="0"/>
          <a:chOff x="0" y="0"/>
          <a:chExt cx="0" cy="0"/>
        </a:xfrm>
      </p:grpSpPr>
      <p:sp>
        <p:nvSpPr>
          <p:cNvPr id="49" name="Google Shape;49;p85"/>
          <p:cNvSpPr/>
          <p:nvPr/>
        </p:nvSpPr>
        <p:spPr>
          <a:xfrm>
            <a:off x="2362401" y="-16264"/>
            <a:ext cx="7030802" cy="13748528"/>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0" name="Google Shape;50;p85"/>
          <p:cNvSpPr txBox="1">
            <a:spLocks noGrp="1"/>
          </p:cNvSpPr>
          <p:nvPr>
            <p:ph type="body" idx="1"/>
          </p:nvPr>
        </p:nvSpPr>
        <p:spPr>
          <a:xfrm>
            <a:off x="10534174" y="20131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1" name="Google Shape;51;p85"/>
          <p:cNvSpPr txBox="1">
            <a:spLocks noGrp="1"/>
          </p:cNvSpPr>
          <p:nvPr>
            <p:ph type="body" idx="2"/>
          </p:nvPr>
        </p:nvSpPr>
        <p:spPr>
          <a:xfrm>
            <a:off x="10534174" y="2776147"/>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2" name="Google Shape;52;p85"/>
          <p:cNvSpPr txBox="1">
            <a:spLocks noGrp="1"/>
          </p:cNvSpPr>
          <p:nvPr>
            <p:ph type="body" idx="3"/>
          </p:nvPr>
        </p:nvSpPr>
        <p:spPr>
          <a:xfrm>
            <a:off x="10534263" y="6327037"/>
            <a:ext cx="11235238" cy="522922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3" name="Google Shape;53;p85"/>
          <p:cNvSpPr>
            <a:spLocks noGrp="1"/>
          </p:cNvSpPr>
          <p:nvPr>
            <p:ph type="pic" idx="4"/>
          </p:nvPr>
        </p:nvSpPr>
        <p:spPr>
          <a:xfrm>
            <a:off x="2362201" y="1"/>
            <a:ext cx="7031038" cy="1374775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4" name="Google Shape;54;p85"/>
          <p:cNvSpPr/>
          <p:nvPr/>
        </p:nvSpPr>
        <p:spPr>
          <a:xfrm>
            <a:off x="2362401" y="-164405"/>
            <a:ext cx="7030802" cy="13982006"/>
          </a:xfrm>
          <a:prstGeom prst="rect">
            <a:avLst/>
          </a:prstGeom>
          <a:solidFill>
            <a:srgbClr val="009457">
              <a:alpha val="67843"/>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Group 2">
  <p:cSld name="Group 2">
    <p:spTree>
      <p:nvGrpSpPr>
        <p:cNvPr id="1" name="Shape 55"/>
        <p:cNvGrpSpPr/>
        <p:nvPr/>
      </p:nvGrpSpPr>
      <p:grpSpPr>
        <a:xfrm>
          <a:off x="0" y="0"/>
          <a:ext cx="0" cy="0"/>
          <a:chOff x="0" y="0"/>
          <a:chExt cx="0" cy="0"/>
        </a:xfrm>
      </p:grpSpPr>
      <p:sp>
        <p:nvSpPr>
          <p:cNvPr id="56" name="Google Shape;56;p86"/>
          <p:cNvSpPr txBox="1">
            <a:spLocks noGrp="1"/>
          </p:cNvSpPr>
          <p:nvPr>
            <p:ph type="sldNum" idx="12"/>
          </p:nvPr>
        </p:nvSpPr>
        <p:spPr>
          <a:xfrm>
            <a:off x="11971114" y="11525250"/>
            <a:ext cx="432248" cy="815608"/>
          </a:xfrm>
          <a:prstGeom prst="rect">
            <a:avLst/>
          </a:prstGeom>
          <a:noFill/>
          <a:ln>
            <a:noFill/>
          </a:ln>
        </p:spPr>
        <p:txBody>
          <a:bodyPr spcFirstLastPara="1" wrap="square" lIns="38100" tIns="38100" rIns="38100" bIns="38100" anchor="t" anchorCtr="0">
            <a:spAutoFit/>
          </a:bodyPr>
          <a:lstStyle>
            <a:lvl1pPr marL="0" lvl="0"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1pPr>
            <a:lvl2pPr marL="0" lvl="1"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2pPr>
            <a:lvl3pPr marL="0" lvl="2"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3pPr>
            <a:lvl4pPr marL="0" lvl="3"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4pPr>
            <a:lvl5pPr marL="0" lvl="4"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5pPr>
            <a:lvl6pPr marL="0" lvl="5"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6pPr>
            <a:lvl7pPr marL="0" lvl="6"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7pPr>
            <a:lvl8pPr marL="0" lvl="7"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8pPr>
            <a:lvl9pPr marL="0" lvl="8"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9pPr>
          </a:lstStyle>
          <a:p>
            <a:fld id="{00000000-1234-1234-1234-123412341234}" type="slidenum">
              <a:rPr lang="en-US" smtClean="0"/>
              <a:pPr/>
              <a:t>‹#›</a:t>
            </a:fld>
            <a:endParaRPr lang="en-US"/>
          </a:p>
        </p:txBody>
      </p:sp>
      <p:sp>
        <p:nvSpPr>
          <p:cNvPr id="57" name="Google Shape;57;p86"/>
          <p:cNvSpPr txBox="1"/>
          <p:nvPr/>
        </p:nvSpPr>
        <p:spPr>
          <a:xfrm>
            <a:off x="11971114" y="11525250"/>
            <a:ext cx="432248" cy="384721"/>
          </a:xfrm>
          <a:prstGeom prst="rect">
            <a:avLst/>
          </a:prstGeom>
          <a:noFill/>
          <a:ln>
            <a:noFill/>
          </a:ln>
        </p:spPr>
        <p:txBody>
          <a:bodyPr spcFirstLastPara="1" wrap="square" lIns="38100" tIns="38100" rIns="38100" bIns="38100" anchor="t" anchorCtr="0">
            <a:spAutoFit/>
          </a:bodyPr>
          <a:lstStyle/>
          <a:p>
            <a:pPr marL="0" marR="0" lvl="0" indent="0" algn="l" rtl="0">
              <a:lnSpc>
                <a:spcPct val="100000"/>
              </a:lnSpc>
              <a:spcBef>
                <a:spcPts val="0"/>
              </a:spcBef>
              <a:spcAft>
                <a:spcPts val="0"/>
              </a:spcAft>
              <a:buClr>
                <a:srgbClr val="393941"/>
              </a:buClr>
              <a:buSzPts val="2000"/>
              <a:buFont typeface="Gill Sans"/>
              <a:buNone/>
            </a:pPr>
            <a:fld id="{00000000-1234-1234-1234-123412341234}" type="slidenum">
              <a:rPr lang="en-US" sz="2000" b="0" i="0" u="none" strike="noStrike" cap="none">
                <a:solidFill>
                  <a:srgbClr val="393941"/>
                </a:solidFill>
                <a:latin typeface="Gill Sans MT" panose="020B0502020104020203" pitchFamily="34" charset="77"/>
                <a:ea typeface="Gill Sans"/>
                <a:cs typeface="Gill Sans"/>
                <a:sym typeface="Gill Sans"/>
              </a:rPr>
              <a:pPr marL="0" marR="0" lvl="0" indent="0" algn="l" rtl="0">
                <a:lnSpc>
                  <a:spcPct val="100000"/>
                </a:lnSpc>
                <a:spcBef>
                  <a:spcPts val="0"/>
                </a:spcBef>
                <a:spcAft>
                  <a:spcPts val="0"/>
                </a:spcAft>
                <a:buClr>
                  <a:srgbClr val="393941"/>
                </a:buClr>
                <a:buSzPts val="2000"/>
                <a:buFont typeface="Gill Sans"/>
                <a:buNone/>
              </a:pPr>
              <a:t>‹#›</a:t>
            </a:fld>
            <a:endParaRPr sz="2000" b="0" i="0" u="none" strike="noStrike" cap="none" dirty="0">
              <a:solidFill>
                <a:srgbClr val="393941"/>
              </a:solidFill>
              <a:latin typeface="Gill Sans MT" panose="020B0502020104020203" pitchFamily="34" charset="77"/>
              <a:ea typeface="Gill Sans"/>
              <a:cs typeface="Gill Sans"/>
              <a:sym typeface="Gill Sans"/>
            </a:endParaRPr>
          </a:p>
        </p:txBody>
      </p:sp>
      <p:sp>
        <p:nvSpPr>
          <p:cNvPr id="58" name="Google Shape;58;p86"/>
          <p:cNvSpPr/>
          <p:nvPr/>
        </p:nvSpPr>
        <p:spPr>
          <a:xfrm>
            <a:off x="2860049" y="4520277"/>
            <a:ext cx="2827058" cy="2827058"/>
          </a:xfrm>
          <a:prstGeom prst="ellipse">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Gill Sans MT" panose="020B0502020104020203" pitchFamily="34" charset="77"/>
              <a:ea typeface="Gill Sans"/>
              <a:cs typeface="Gill Sans"/>
              <a:sym typeface="Gill Sans"/>
            </a:endParaRPr>
          </a:p>
        </p:txBody>
      </p:sp>
      <p:sp>
        <p:nvSpPr>
          <p:cNvPr id="59" name="Google Shape;59;p86"/>
          <p:cNvSpPr/>
          <p:nvPr/>
        </p:nvSpPr>
        <p:spPr>
          <a:xfrm>
            <a:off x="18696898" y="4596476"/>
            <a:ext cx="2827056" cy="2827056"/>
          </a:xfrm>
          <a:prstGeom prst="ellipse">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60" name="Google Shape;60;p86"/>
          <p:cNvSpPr/>
          <p:nvPr/>
        </p:nvSpPr>
        <p:spPr>
          <a:xfrm>
            <a:off x="8138998" y="4596476"/>
            <a:ext cx="2827056" cy="2827056"/>
          </a:xfrm>
          <a:prstGeom prst="ellipse">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61" name="Google Shape;61;p86"/>
          <p:cNvSpPr/>
          <p:nvPr/>
        </p:nvSpPr>
        <p:spPr>
          <a:xfrm>
            <a:off x="13417947" y="4596476"/>
            <a:ext cx="2827058" cy="2827056"/>
          </a:xfrm>
          <a:prstGeom prst="ellipse">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62" name="Google Shape;62;p86"/>
          <p:cNvSpPr>
            <a:spLocks noGrp="1"/>
          </p:cNvSpPr>
          <p:nvPr>
            <p:ph type="pic" idx="2"/>
          </p:nvPr>
        </p:nvSpPr>
        <p:spPr>
          <a:xfrm>
            <a:off x="2860677" y="4595815"/>
            <a:ext cx="2825750" cy="2827338"/>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3" name="Google Shape;63;p86"/>
          <p:cNvSpPr>
            <a:spLocks noGrp="1"/>
          </p:cNvSpPr>
          <p:nvPr>
            <p:ph type="pic" idx="3"/>
          </p:nvPr>
        </p:nvSpPr>
        <p:spPr>
          <a:xfrm>
            <a:off x="8140305" y="4595815"/>
            <a:ext cx="2825750" cy="2827338"/>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4" name="Google Shape;64;p86"/>
          <p:cNvSpPr>
            <a:spLocks noGrp="1"/>
          </p:cNvSpPr>
          <p:nvPr>
            <p:ph type="pic" idx="4"/>
          </p:nvPr>
        </p:nvSpPr>
        <p:spPr>
          <a:xfrm>
            <a:off x="13419253" y="4595815"/>
            <a:ext cx="2825750" cy="2827338"/>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5" name="Google Shape;65;p86"/>
          <p:cNvSpPr>
            <a:spLocks noGrp="1"/>
          </p:cNvSpPr>
          <p:nvPr>
            <p:ph type="pic" idx="5"/>
          </p:nvPr>
        </p:nvSpPr>
        <p:spPr>
          <a:xfrm>
            <a:off x="18696897" y="4595815"/>
            <a:ext cx="2825750" cy="2827338"/>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6" name="Google Shape;66;p86"/>
          <p:cNvSpPr txBox="1">
            <a:spLocks noGrp="1"/>
          </p:cNvSpPr>
          <p:nvPr>
            <p:ph type="body" idx="1"/>
          </p:nvPr>
        </p:nvSpPr>
        <p:spPr>
          <a:xfrm>
            <a:off x="2155616" y="8903599"/>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7" name="Google Shape;67;p86"/>
          <p:cNvSpPr txBox="1">
            <a:spLocks noGrp="1"/>
          </p:cNvSpPr>
          <p:nvPr>
            <p:ph type="body" idx="6"/>
          </p:nvPr>
        </p:nvSpPr>
        <p:spPr>
          <a:xfrm>
            <a:off x="7434590" y="8903599"/>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8" name="Google Shape;68;p86"/>
          <p:cNvSpPr txBox="1">
            <a:spLocks noGrp="1"/>
          </p:cNvSpPr>
          <p:nvPr>
            <p:ph type="body" idx="7"/>
          </p:nvPr>
        </p:nvSpPr>
        <p:spPr>
          <a:xfrm>
            <a:off x="12713544" y="8903599"/>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9" name="Google Shape;69;p86"/>
          <p:cNvSpPr txBox="1">
            <a:spLocks noGrp="1"/>
          </p:cNvSpPr>
          <p:nvPr>
            <p:ph type="body" idx="8"/>
          </p:nvPr>
        </p:nvSpPr>
        <p:spPr>
          <a:xfrm>
            <a:off x="17992516" y="8903599"/>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0" name="Google Shape;70;p86"/>
          <p:cNvSpPr txBox="1">
            <a:spLocks noGrp="1"/>
          </p:cNvSpPr>
          <p:nvPr>
            <p:ph type="body" idx="9"/>
          </p:nvPr>
        </p:nvSpPr>
        <p:spPr>
          <a:xfrm>
            <a:off x="2155616" y="8020327"/>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93941"/>
              </a:buClr>
              <a:buSzPts val="3200"/>
              <a:buFont typeface="Gill Sans"/>
              <a:buNone/>
              <a:defRPr sz="32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1" name="Google Shape;71;p86"/>
          <p:cNvSpPr txBox="1">
            <a:spLocks noGrp="1"/>
          </p:cNvSpPr>
          <p:nvPr>
            <p:ph type="body" idx="13"/>
          </p:nvPr>
        </p:nvSpPr>
        <p:spPr>
          <a:xfrm>
            <a:off x="7434590" y="8020327"/>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93941"/>
              </a:buClr>
              <a:buSzPts val="3200"/>
              <a:buFont typeface="Gill Sans"/>
              <a:buNone/>
              <a:defRPr sz="32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2" name="Google Shape;72;p86"/>
          <p:cNvSpPr txBox="1">
            <a:spLocks noGrp="1"/>
          </p:cNvSpPr>
          <p:nvPr>
            <p:ph type="body" idx="14"/>
          </p:nvPr>
        </p:nvSpPr>
        <p:spPr>
          <a:xfrm>
            <a:off x="12713544" y="8020327"/>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93941"/>
              </a:buClr>
              <a:buSzPts val="3200"/>
              <a:buFont typeface="Gill Sans"/>
              <a:buNone/>
              <a:defRPr sz="32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3" name="Google Shape;73;p86"/>
          <p:cNvSpPr txBox="1">
            <a:spLocks noGrp="1"/>
          </p:cNvSpPr>
          <p:nvPr>
            <p:ph type="body" idx="15"/>
          </p:nvPr>
        </p:nvSpPr>
        <p:spPr>
          <a:xfrm>
            <a:off x="17991838" y="8020327"/>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93941"/>
              </a:buClr>
              <a:buSzPts val="3200"/>
              <a:buFont typeface="Gill Sans"/>
              <a:buNone/>
              <a:defRPr sz="32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4" name="Google Shape;74;p86"/>
          <p:cNvSpPr txBox="1">
            <a:spLocks noGrp="1"/>
          </p:cNvSpPr>
          <p:nvPr>
            <p:ph type="title"/>
          </p:nvPr>
        </p:nvSpPr>
        <p:spPr>
          <a:xfrm>
            <a:off x="2121841" y="2408765"/>
            <a:ext cx="19402114" cy="143851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ext-Heavy 4">
  <p:cSld name="Text-Heavy 4">
    <p:spTree>
      <p:nvGrpSpPr>
        <p:cNvPr id="1" name="Shape 75"/>
        <p:cNvGrpSpPr/>
        <p:nvPr/>
      </p:nvGrpSpPr>
      <p:grpSpPr>
        <a:xfrm>
          <a:off x="0" y="0"/>
          <a:ext cx="0" cy="0"/>
          <a:chOff x="0" y="0"/>
          <a:chExt cx="0" cy="0"/>
        </a:xfrm>
      </p:grpSpPr>
      <p:sp>
        <p:nvSpPr>
          <p:cNvPr id="76" name="Google Shape;76;p87"/>
          <p:cNvSpPr/>
          <p:nvPr/>
        </p:nvSpPr>
        <p:spPr>
          <a:xfrm>
            <a:off x="2362401" y="-16264"/>
            <a:ext cx="7030802" cy="13748528"/>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77" name="Google Shape;77;p87"/>
          <p:cNvSpPr txBox="1">
            <a:spLocks noGrp="1"/>
          </p:cNvSpPr>
          <p:nvPr>
            <p:ph type="body" idx="1"/>
          </p:nvPr>
        </p:nvSpPr>
        <p:spPr>
          <a:xfrm>
            <a:off x="10534174" y="20131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8" name="Google Shape;78;p87"/>
          <p:cNvSpPr txBox="1">
            <a:spLocks noGrp="1"/>
          </p:cNvSpPr>
          <p:nvPr>
            <p:ph type="body" idx="2"/>
          </p:nvPr>
        </p:nvSpPr>
        <p:spPr>
          <a:xfrm>
            <a:off x="10534174" y="2776147"/>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9" name="Google Shape;79;p87"/>
          <p:cNvSpPr txBox="1">
            <a:spLocks noGrp="1"/>
          </p:cNvSpPr>
          <p:nvPr>
            <p:ph type="body" idx="3"/>
          </p:nvPr>
        </p:nvSpPr>
        <p:spPr>
          <a:xfrm>
            <a:off x="10534263" y="6327037"/>
            <a:ext cx="11235238" cy="522922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5">
  <p:cSld name="Content 5">
    <p:spTree>
      <p:nvGrpSpPr>
        <p:cNvPr id="1" name="Shape 80"/>
        <p:cNvGrpSpPr/>
        <p:nvPr/>
      </p:nvGrpSpPr>
      <p:grpSpPr>
        <a:xfrm>
          <a:off x="0" y="0"/>
          <a:ext cx="0" cy="0"/>
          <a:chOff x="0" y="0"/>
          <a:chExt cx="0" cy="0"/>
        </a:xfrm>
      </p:grpSpPr>
      <p:sp>
        <p:nvSpPr>
          <p:cNvPr id="81" name="Google Shape;81;p91"/>
          <p:cNvSpPr/>
          <p:nvPr/>
        </p:nvSpPr>
        <p:spPr>
          <a:xfrm>
            <a:off x="1"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82" name="Google Shape;82;p91"/>
          <p:cNvSpPr>
            <a:spLocks noGrp="1"/>
          </p:cNvSpPr>
          <p:nvPr>
            <p:ph type="pic" idx="2"/>
          </p:nvPr>
        </p:nvSpPr>
        <p:spPr>
          <a:xfrm>
            <a:off x="990601" y="3268664"/>
            <a:ext cx="9432926" cy="7902576"/>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3" name="Google Shape;83;p91"/>
          <p:cNvSpPr>
            <a:spLocks noGrp="1"/>
          </p:cNvSpPr>
          <p:nvPr>
            <p:ph type="pic" idx="3"/>
          </p:nvPr>
        </p:nvSpPr>
        <p:spPr>
          <a:xfrm>
            <a:off x="990601" y="3268664"/>
            <a:ext cx="9432926" cy="7902576"/>
          </a:xfrm>
          <a:prstGeom prst="rect">
            <a:avLst/>
          </a:prstGeom>
          <a:solidFill>
            <a:schemeClr val="lt1"/>
          </a:solid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4" name="Google Shape;84;p91"/>
          <p:cNvSpPr txBox="1">
            <a:spLocks noGrp="1"/>
          </p:cNvSpPr>
          <p:nvPr>
            <p:ph type="body" idx="1"/>
          </p:nvPr>
        </p:nvSpPr>
        <p:spPr>
          <a:xfrm>
            <a:off x="12738100" y="7485065"/>
            <a:ext cx="9956800" cy="5099050"/>
          </a:xfrm>
          <a:prstGeom prst="rect">
            <a:avLst/>
          </a:prstGeom>
          <a:noFill/>
          <a:ln>
            <a:noFill/>
          </a:ln>
        </p:spPr>
        <p:txBody>
          <a:bodyPr spcFirstLastPara="1" wrap="square" lIns="91425" tIns="45700" rIns="91425" bIns="45700" anchor="t" anchorCtr="0">
            <a:normAutofit/>
          </a:bodyPr>
          <a:lstStyle>
            <a:lvl1pPr marL="457200" marR="0" lvl="0" indent="-508000" algn="just" rtl="0">
              <a:lnSpc>
                <a:spcPct val="100000"/>
              </a:lnSpc>
              <a:spcBef>
                <a:spcPts val="0"/>
              </a:spcBef>
              <a:spcAft>
                <a:spcPts val="0"/>
              </a:spcAft>
              <a:buClr>
                <a:srgbClr val="393941"/>
              </a:buClr>
              <a:buSzPts val="4400"/>
              <a:buFont typeface="Noto Sans Symbols"/>
              <a:buChar char="✔"/>
              <a:defRPr sz="44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1800"/>
              </a:spcBef>
              <a:spcAft>
                <a:spcPts val="0"/>
              </a:spcAft>
              <a:buClr>
                <a:srgbClr val="393941"/>
              </a:buClr>
              <a:buSzPts val="4400"/>
              <a:buFont typeface="Noto Sans Symbols"/>
              <a:buChar char="✔"/>
              <a:defRPr sz="4400" b="0" i="0" u="none" strike="noStrike" cap="none">
                <a:solidFill>
                  <a:srgbClr val="393941"/>
                </a:solidFill>
                <a:latin typeface="Gill Sans"/>
                <a:ea typeface="Gill Sans"/>
                <a:cs typeface="Gill Sans"/>
                <a:sym typeface="Gill Sans"/>
              </a:defRPr>
            </a:lvl2pPr>
            <a:lvl3pPr marL="1371600" marR="0" lvl="2" indent="-508000" algn="just" rtl="0">
              <a:lnSpc>
                <a:spcPct val="100000"/>
              </a:lnSpc>
              <a:spcBef>
                <a:spcPts val="1800"/>
              </a:spcBef>
              <a:spcAft>
                <a:spcPts val="0"/>
              </a:spcAft>
              <a:buClr>
                <a:srgbClr val="393941"/>
              </a:buClr>
              <a:buSzPts val="4400"/>
              <a:buFont typeface="Noto Sans Symbols"/>
              <a:buChar char="✔"/>
              <a:defRPr sz="4400" b="0" i="0" u="none" strike="noStrike" cap="none">
                <a:solidFill>
                  <a:srgbClr val="393941"/>
                </a:solidFill>
                <a:latin typeface="Gill Sans"/>
                <a:ea typeface="Gill Sans"/>
                <a:cs typeface="Gill Sans"/>
                <a:sym typeface="Gill Sans"/>
              </a:defRPr>
            </a:lvl3pPr>
            <a:lvl4pPr marL="1828800" marR="0" lvl="3" indent="-508000" algn="just" rtl="0">
              <a:lnSpc>
                <a:spcPct val="100000"/>
              </a:lnSpc>
              <a:spcBef>
                <a:spcPts val="1800"/>
              </a:spcBef>
              <a:spcAft>
                <a:spcPts val="0"/>
              </a:spcAft>
              <a:buClr>
                <a:srgbClr val="393941"/>
              </a:buClr>
              <a:buSzPts val="4400"/>
              <a:buFont typeface="Noto Sans Symbols"/>
              <a:buChar char="✔"/>
              <a:defRPr sz="4400" b="0" i="0" u="none" strike="noStrike" cap="none">
                <a:solidFill>
                  <a:srgbClr val="393941"/>
                </a:solidFill>
                <a:latin typeface="Gill Sans"/>
                <a:ea typeface="Gill Sans"/>
                <a:cs typeface="Gill Sans"/>
                <a:sym typeface="Gill Sans"/>
              </a:defRPr>
            </a:lvl4pPr>
            <a:lvl5pPr marL="2286000" marR="0" lvl="4" indent="-508000" algn="just" rtl="0">
              <a:lnSpc>
                <a:spcPct val="100000"/>
              </a:lnSpc>
              <a:spcBef>
                <a:spcPts val="1800"/>
              </a:spcBef>
              <a:spcAft>
                <a:spcPts val="0"/>
              </a:spcAft>
              <a:buClr>
                <a:srgbClr val="393941"/>
              </a:buClr>
              <a:buSzPts val="4400"/>
              <a:buFont typeface="Noto Sans Symbols"/>
              <a:buChar char="✔"/>
              <a:defRPr sz="44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180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5" name="Google Shape;85;p91"/>
          <p:cNvSpPr txBox="1">
            <a:spLocks noGrp="1"/>
          </p:cNvSpPr>
          <p:nvPr>
            <p:ph type="body" idx="4"/>
          </p:nvPr>
        </p:nvSpPr>
        <p:spPr>
          <a:xfrm>
            <a:off x="12716420" y="2123741"/>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6" name="Google Shape;86;p91"/>
          <p:cNvSpPr txBox="1">
            <a:spLocks noGrp="1"/>
          </p:cNvSpPr>
          <p:nvPr>
            <p:ph type="title"/>
          </p:nvPr>
        </p:nvSpPr>
        <p:spPr>
          <a:xfrm>
            <a:off x="12716421" y="3455236"/>
            <a:ext cx="9080154"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09457"/>
              </a:buClr>
              <a:buSzPts val="12000"/>
              <a:buFont typeface="Gill Sans"/>
              <a:buNone/>
              <a:defRPr sz="120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1_Text-Heavy Divider">
  <p:cSld name="1_Text-Heavy Divider">
    <p:bg>
      <p:bgPr>
        <a:solidFill>
          <a:srgbClr val="393941"/>
        </a:solidFill>
        <a:effectLst/>
      </p:bgPr>
    </p:bg>
    <p:spTree>
      <p:nvGrpSpPr>
        <p:cNvPr id="1" name="Shape 15"/>
        <p:cNvGrpSpPr/>
        <p:nvPr/>
      </p:nvGrpSpPr>
      <p:grpSpPr>
        <a:xfrm>
          <a:off x="0" y="0"/>
          <a:ext cx="0" cy="0"/>
          <a:chOff x="0" y="0"/>
          <a:chExt cx="0" cy="0"/>
        </a:xfrm>
      </p:grpSpPr>
      <p:sp>
        <p:nvSpPr>
          <p:cNvPr id="16" name="Google Shape;16;p79"/>
          <p:cNvSpPr txBox="1">
            <a:spLocks noGrp="1"/>
          </p:cNvSpPr>
          <p:nvPr>
            <p:ph type="title"/>
          </p:nvPr>
        </p:nvSpPr>
        <p:spPr>
          <a:xfrm>
            <a:off x="3950640" y="4066678"/>
            <a:ext cx="16482720" cy="1403384"/>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8" name="Google Shape;18;p79"/>
          <p:cNvSpPr txBox="1">
            <a:spLocks noGrp="1"/>
          </p:cNvSpPr>
          <p:nvPr>
            <p:ph type="body" idx="1"/>
          </p:nvPr>
        </p:nvSpPr>
        <p:spPr>
          <a:xfrm>
            <a:off x="9096376" y="2982331"/>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9" name="Google Shape;19;p79"/>
          <p:cNvSpPr txBox="1">
            <a:spLocks noGrp="1"/>
          </p:cNvSpPr>
          <p:nvPr>
            <p:ph type="body" idx="2"/>
          </p:nvPr>
        </p:nvSpPr>
        <p:spPr>
          <a:xfrm>
            <a:off x="3950641" y="6062957"/>
            <a:ext cx="16482722" cy="376297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4000"/>
              <a:buFont typeface="Gill Sans"/>
              <a:buNone/>
              <a:defRPr sz="40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Data 1">
  <p:cSld name="Data 1">
    <p:spTree>
      <p:nvGrpSpPr>
        <p:cNvPr id="1" name="Shape 87"/>
        <p:cNvGrpSpPr/>
        <p:nvPr/>
      </p:nvGrpSpPr>
      <p:grpSpPr>
        <a:xfrm>
          <a:off x="0" y="0"/>
          <a:ext cx="0" cy="0"/>
          <a:chOff x="0" y="0"/>
          <a:chExt cx="0" cy="0"/>
        </a:xfrm>
      </p:grpSpPr>
      <p:sp>
        <p:nvSpPr>
          <p:cNvPr id="88" name="Google Shape;88;p92"/>
          <p:cNvSpPr>
            <a:spLocks noGrp="1"/>
          </p:cNvSpPr>
          <p:nvPr>
            <p:ph type="chart" idx="2"/>
          </p:nvPr>
        </p:nvSpPr>
        <p:spPr>
          <a:xfrm>
            <a:off x="9593264" y="1363664"/>
            <a:ext cx="13917612" cy="11329988"/>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9" name="Google Shape;89;p92"/>
          <p:cNvSpPr txBox="1">
            <a:spLocks noGrp="1"/>
          </p:cNvSpPr>
          <p:nvPr>
            <p:ph type="body" idx="1"/>
          </p:nvPr>
        </p:nvSpPr>
        <p:spPr>
          <a:xfrm>
            <a:off x="1035029" y="2923305"/>
            <a:ext cx="7309150" cy="5189538"/>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70000"/>
              </a:lnSpc>
              <a:spcBef>
                <a:spcPts val="0"/>
              </a:spcBef>
              <a:spcAft>
                <a:spcPts val="0"/>
              </a:spcAft>
              <a:buClr>
                <a:srgbClr val="009457"/>
              </a:buClr>
              <a:buSzPts val="8800"/>
              <a:buFont typeface="Gill Sans"/>
              <a:buNone/>
              <a:defRPr sz="88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0" name="Google Shape;90;p92"/>
          <p:cNvSpPr txBox="1">
            <a:spLocks noGrp="1"/>
          </p:cNvSpPr>
          <p:nvPr>
            <p:ph type="body" idx="3"/>
          </p:nvPr>
        </p:nvSpPr>
        <p:spPr>
          <a:xfrm>
            <a:off x="1035029" y="8631029"/>
            <a:ext cx="7309150" cy="111483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34373A"/>
              </a:buClr>
              <a:buSzPts val="3200"/>
              <a:buFont typeface="Gill Sans"/>
              <a:buNone/>
              <a:defRPr sz="3200" b="0" i="0" u="none" strike="noStrike" cap="none">
                <a:solidFill>
                  <a:srgbClr val="34373A"/>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1" name="Google Shape;91;p92"/>
          <p:cNvSpPr txBox="1">
            <a:spLocks noGrp="1"/>
          </p:cNvSpPr>
          <p:nvPr>
            <p:ph type="body" idx="4"/>
          </p:nvPr>
        </p:nvSpPr>
        <p:spPr>
          <a:xfrm>
            <a:off x="1035029" y="10178954"/>
            <a:ext cx="7309150" cy="26381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A7B83"/>
              </a:buClr>
              <a:buSzPts val="2800"/>
              <a:buFont typeface="Gill Sans"/>
              <a:buNone/>
              <a:defRPr sz="28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2" name="Google Shape;92;p92"/>
          <p:cNvSpPr txBox="1">
            <a:spLocks noGrp="1"/>
          </p:cNvSpPr>
          <p:nvPr>
            <p:ph type="body" idx="5"/>
          </p:nvPr>
        </p:nvSpPr>
        <p:spPr>
          <a:xfrm>
            <a:off x="3897590" y="1984713"/>
            <a:ext cx="4446588" cy="57785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ext-Heavy 1">
  <p:cSld name="Text-Heavy 1">
    <p:spTree>
      <p:nvGrpSpPr>
        <p:cNvPr id="1" name="Shape 93"/>
        <p:cNvGrpSpPr/>
        <p:nvPr/>
      </p:nvGrpSpPr>
      <p:grpSpPr>
        <a:xfrm>
          <a:off x="0" y="0"/>
          <a:ext cx="0" cy="0"/>
          <a:chOff x="0" y="0"/>
          <a:chExt cx="0" cy="0"/>
        </a:xfrm>
      </p:grpSpPr>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95" name="Google Shape;95;p94"/>
          <p:cNvSpPr txBox="1">
            <a:spLocks noGrp="1"/>
          </p:cNvSpPr>
          <p:nvPr>
            <p:ph type="body" idx="1"/>
          </p:nvPr>
        </p:nvSpPr>
        <p:spPr>
          <a:xfrm>
            <a:off x="2143788" y="1882068"/>
            <a:ext cx="3571876"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28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6" name="Google Shape;96;p94"/>
          <p:cNvSpPr txBox="1">
            <a:spLocks noGrp="1"/>
          </p:cNvSpPr>
          <p:nvPr>
            <p:ph type="body" idx="2"/>
          </p:nvPr>
        </p:nvSpPr>
        <p:spPr>
          <a:xfrm>
            <a:off x="2143790" y="3001965"/>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43791" y="6903205"/>
            <a:ext cx="19488990" cy="4695238"/>
          </a:xfrm>
          <a:prstGeom prst="rect">
            <a:avLst/>
          </a:prstGeom>
          <a:noFill/>
          <a:ln>
            <a:noFill/>
          </a:ln>
        </p:spPr>
        <p:txBody>
          <a:bodyPr spcFirstLastPara="1" wrap="square" lIns="91425" tIns="45700" rIns="91425" bIns="45700" anchor="t" anchorCtr="0">
            <a:noAutofit/>
          </a:bodyPr>
          <a:lstStyle>
            <a:lvl1pPr marL="457200" marR="0" lvl="0" indent="-457200" algn="just" rtl="0">
              <a:lnSpc>
                <a:spcPct val="100000"/>
              </a:lnSpc>
              <a:spcBef>
                <a:spcPts val="0"/>
              </a:spcBef>
              <a:spcAft>
                <a:spcPts val="0"/>
              </a:spcAft>
              <a:buClr>
                <a:srgbClr val="515257"/>
              </a:buClr>
              <a:buSzPts val="3600"/>
              <a:buFont typeface="Arial"/>
              <a:buChar char="•"/>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ext-Heavy 1" preserve="1" userDrawn="1">
  <p:cSld name="1_Text-Heavy 1">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1414465"/>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43791" y="4601497"/>
            <a:ext cx="19488990" cy="6996946"/>
          </a:xfrm>
          <a:prstGeom prst="rect">
            <a:avLst/>
          </a:prstGeom>
          <a:noFill/>
          <a:ln>
            <a:noFill/>
          </a:ln>
        </p:spPr>
        <p:txBody>
          <a:bodyPr spcFirstLastPara="1" wrap="square" lIns="91425" tIns="45700" rIns="91425" bIns="45700" anchor="t" anchorCtr="0">
            <a:noAutofit/>
          </a:bodyPr>
          <a:lstStyle>
            <a:lvl1pPr marL="0" marR="0" lvl="0" indent="0" algn="just" rtl="0">
              <a:lnSpc>
                <a:spcPct val="90000"/>
              </a:lnSpc>
              <a:spcBef>
                <a:spcPts val="0"/>
              </a:spcBef>
              <a:spcAft>
                <a:spcPts val="2400"/>
              </a:spcAft>
              <a:buClr>
                <a:srgbClr val="515257"/>
              </a:buClr>
              <a:buSzPts val="3600"/>
              <a:buFont typeface="Arial"/>
              <a:buNone/>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805626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ext-Heavy 1" preserve="1" userDrawn="1">
  <p:cSld name="1_Text-Heavy 1">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2336708"/>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8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33898" y="5160200"/>
            <a:ext cx="19488990" cy="6996946"/>
          </a:xfrm>
          <a:prstGeom prst="rect">
            <a:avLst/>
          </a:prstGeom>
          <a:noFill/>
          <a:ln>
            <a:noFill/>
          </a:ln>
        </p:spPr>
        <p:txBody>
          <a:bodyPr spcFirstLastPara="1" wrap="square" lIns="91425" tIns="45700" rIns="91425" bIns="45700" anchor="t" anchorCtr="0">
            <a:noAutofit/>
          </a:bodyPr>
          <a:lstStyle>
            <a:lvl1pPr marL="0" marR="0" lvl="0" indent="0" algn="l" rtl="0">
              <a:lnSpc>
                <a:spcPct val="90000"/>
              </a:lnSpc>
              <a:spcBef>
                <a:spcPts val="0"/>
              </a:spcBef>
              <a:spcAft>
                <a:spcPts val="2400"/>
              </a:spcAft>
              <a:buClr>
                <a:srgbClr val="515257"/>
              </a:buClr>
              <a:buSzPts val="3600"/>
              <a:buFont typeface="Arial"/>
              <a:buNone/>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95;p94">
            <a:extLst>
              <a:ext uri="{FF2B5EF4-FFF2-40B4-BE49-F238E27FC236}">
                <a16:creationId xmlns:a16="http://schemas.microsoft.com/office/drawing/2014/main" id="{4C901C11-DC7F-6B49-8411-58EECDFB71C1}"/>
              </a:ext>
            </a:extLst>
          </p:cNvPr>
          <p:cNvSpPr txBox="1">
            <a:spLocks noGrp="1"/>
          </p:cNvSpPr>
          <p:nvPr>
            <p:ph type="body" idx="1"/>
          </p:nvPr>
        </p:nvSpPr>
        <p:spPr>
          <a:xfrm>
            <a:off x="2143791" y="1399289"/>
            <a:ext cx="12327712"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28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1238433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bg>
      <p:bgPr>
        <a:solidFill>
          <a:srgbClr val="009457"/>
        </a:solidFill>
        <a:effectLst/>
      </p:bgPr>
    </p:bg>
    <p:spTree>
      <p:nvGrpSpPr>
        <p:cNvPr id="1" name="Shape 98"/>
        <p:cNvGrpSpPr/>
        <p:nvPr/>
      </p:nvGrpSpPr>
      <p:grpSpPr>
        <a:xfrm>
          <a:off x="0" y="0"/>
          <a:ext cx="0" cy="0"/>
          <a:chOff x="0" y="0"/>
          <a:chExt cx="0" cy="0"/>
        </a:xfrm>
      </p:grpSpPr>
      <p:sp>
        <p:nvSpPr>
          <p:cNvPr id="2" name="Rectangle 1">
            <a:extLst>
              <a:ext uri="{FF2B5EF4-FFF2-40B4-BE49-F238E27FC236}">
                <a16:creationId xmlns:a16="http://schemas.microsoft.com/office/drawing/2014/main" id="{48B6A60F-761F-7443-8CEF-DDE0BA0EA67F}"/>
              </a:ext>
            </a:extLst>
          </p:cNvPr>
          <p:cNvSpPr/>
          <p:nvPr userDrawn="1"/>
        </p:nvSpPr>
        <p:spPr>
          <a:xfrm>
            <a:off x="0" y="9886950"/>
            <a:ext cx="24384000" cy="38290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100" name="Google Shape;100;p96"/>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lvl="0" indent="0" algn="l">
              <a:lnSpc>
                <a:spcPct val="100000"/>
              </a:lnSpc>
              <a:spcBef>
                <a:spcPts val="0"/>
              </a:spcBef>
              <a:spcAft>
                <a:spcPts val="0"/>
              </a:spcAft>
              <a:buClr>
                <a:srgbClr val="393941"/>
              </a:buClr>
              <a:buSzPts val="2000"/>
              <a:buFont typeface="Gill Sans"/>
              <a:buNone/>
              <a:defRPr b="0" i="0"/>
            </a:lvl1pPr>
            <a:lvl2pPr marL="0" lvl="1" indent="0" algn="l">
              <a:lnSpc>
                <a:spcPct val="100000"/>
              </a:lnSpc>
              <a:spcBef>
                <a:spcPts val="0"/>
              </a:spcBef>
              <a:spcAft>
                <a:spcPts val="0"/>
              </a:spcAft>
              <a:buClr>
                <a:srgbClr val="393941"/>
              </a:buClr>
              <a:buSzPts val="2000"/>
              <a:buFont typeface="Gill Sans"/>
              <a:buNone/>
              <a:defRPr/>
            </a:lvl2pPr>
            <a:lvl3pPr marL="0" lvl="2" indent="0" algn="l">
              <a:lnSpc>
                <a:spcPct val="100000"/>
              </a:lnSpc>
              <a:spcBef>
                <a:spcPts val="0"/>
              </a:spcBef>
              <a:spcAft>
                <a:spcPts val="0"/>
              </a:spcAft>
              <a:buClr>
                <a:srgbClr val="393941"/>
              </a:buClr>
              <a:buSzPts val="2000"/>
              <a:buFont typeface="Gill Sans"/>
              <a:buNone/>
              <a:defRPr/>
            </a:lvl3pPr>
            <a:lvl4pPr marL="0" lvl="3" indent="0" algn="l">
              <a:lnSpc>
                <a:spcPct val="100000"/>
              </a:lnSpc>
              <a:spcBef>
                <a:spcPts val="0"/>
              </a:spcBef>
              <a:spcAft>
                <a:spcPts val="0"/>
              </a:spcAft>
              <a:buClr>
                <a:srgbClr val="393941"/>
              </a:buClr>
              <a:buSzPts val="2000"/>
              <a:buFont typeface="Gill Sans"/>
              <a:buNone/>
              <a:defRPr/>
            </a:lvl4pPr>
            <a:lvl5pPr marL="0" lvl="4" indent="0" algn="l">
              <a:lnSpc>
                <a:spcPct val="100000"/>
              </a:lnSpc>
              <a:spcBef>
                <a:spcPts val="0"/>
              </a:spcBef>
              <a:spcAft>
                <a:spcPts val="0"/>
              </a:spcAft>
              <a:buClr>
                <a:srgbClr val="393941"/>
              </a:buClr>
              <a:buSzPts val="2000"/>
              <a:buFont typeface="Gill Sans"/>
              <a:buNone/>
              <a:defRPr/>
            </a:lvl5pPr>
            <a:lvl6pPr marL="0" lvl="5" indent="0" algn="l">
              <a:lnSpc>
                <a:spcPct val="100000"/>
              </a:lnSpc>
              <a:spcBef>
                <a:spcPts val="0"/>
              </a:spcBef>
              <a:spcAft>
                <a:spcPts val="0"/>
              </a:spcAft>
              <a:buClr>
                <a:srgbClr val="393941"/>
              </a:buClr>
              <a:buSzPts val="2000"/>
              <a:buFont typeface="Gill Sans"/>
              <a:buNone/>
              <a:defRPr/>
            </a:lvl6pPr>
            <a:lvl7pPr marL="0" lvl="6" indent="0" algn="l">
              <a:lnSpc>
                <a:spcPct val="100000"/>
              </a:lnSpc>
              <a:spcBef>
                <a:spcPts val="0"/>
              </a:spcBef>
              <a:spcAft>
                <a:spcPts val="0"/>
              </a:spcAft>
              <a:buClr>
                <a:srgbClr val="393941"/>
              </a:buClr>
              <a:buSzPts val="2000"/>
              <a:buFont typeface="Gill Sans"/>
              <a:buNone/>
              <a:defRPr/>
            </a:lvl7pPr>
            <a:lvl8pPr marL="0" lvl="7" indent="0" algn="l">
              <a:lnSpc>
                <a:spcPct val="100000"/>
              </a:lnSpc>
              <a:spcBef>
                <a:spcPts val="0"/>
              </a:spcBef>
              <a:spcAft>
                <a:spcPts val="0"/>
              </a:spcAft>
              <a:buClr>
                <a:srgbClr val="393941"/>
              </a:buClr>
              <a:buSzPts val="2000"/>
              <a:buFont typeface="Gill Sans"/>
              <a:buNone/>
              <a:defRPr/>
            </a:lvl8pPr>
            <a:lvl9pPr marL="0" lvl="8" indent="0" algn="l">
              <a:lnSpc>
                <a:spcPct val="100000"/>
              </a:lnSpc>
              <a:spcBef>
                <a:spcPts val="0"/>
              </a:spcBef>
              <a:spcAft>
                <a:spcPts val="0"/>
              </a:spcAft>
              <a:buClr>
                <a:srgbClr val="393941"/>
              </a:buClr>
              <a:buSzPts val="2000"/>
              <a:buFont typeface="Gill Sans"/>
              <a:buNone/>
              <a:defRPr/>
            </a:lvl9pPr>
          </a:lstStyle>
          <a:p>
            <a:fld id="{00000000-1234-1234-1234-123412341234}" type="slidenum">
              <a:rPr lang="en-US" smtClean="0"/>
              <a:pPr/>
              <a:t>‹#›</a:t>
            </a:fld>
            <a:endParaRPr lang="en-US" dirty="0"/>
          </a:p>
        </p:txBody>
      </p:sp>
      <p:pic>
        <p:nvPicPr>
          <p:cNvPr id="101" name="Google Shape;101;p96"/>
          <p:cNvPicPr preferRelativeResize="0"/>
          <p:nvPr/>
        </p:nvPicPr>
        <p:blipFill rotWithShape="1">
          <a:blip r:embed="rId2">
            <a:alphaModFix/>
          </a:blip>
          <a:srcRect/>
          <a:stretch/>
        </p:blipFill>
        <p:spPr>
          <a:xfrm>
            <a:off x="6095150" y="10160432"/>
            <a:ext cx="11851888" cy="3555568"/>
          </a:xfrm>
          <a:prstGeom prst="rect">
            <a:avLst/>
          </a:prstGeom>
          <a:noFill/>
          <a:ln>
            <a:noFill/>
          </a:ln>
        </p:spPr>
      </p:pic>
      <p:sp>
        <p:nvSpPr>
          <p:cNvPr id="102" name="Google Shape;102;p96"/>
          <p:cNvSpPr txBox="1">
            <a:spLocks noGrp="1"/>
          </p:cNvSpPr>
          <p:nvPr>
            <p:ph type="title"/>
          </p:nvPr>
        </p:nvSpPr>
        <p:spPr>
          <a:xfrm>
            <a:off x="3950640" y="3475230"/>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4400"/>
              <a:buFont typeface="Gill Sans"/>
              <a:buNone/>
              <a:defRPr sz="14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03" name="Google Shape;103;p96"/>
          <p:cNvSpPr txBox="1">
            <a:spLocks noGrp="1"/>
          </p:cNvSpPr>
          <p:nvPr>
            <p:ph type="body" idx="1"/>
          </p:nvPr>
        </p:nvSpPr>
        <p:spPr>
          <a:xfrm>
            <a:off x="4214813" y="7440316"/>
            <a:ext cx="15954374"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_Title Slide 2">
  <p:cSld name="1_Title Slide 2">
    <p:bg>
      <p:bgPr>
        <a:solidFill>
          <a:srgbClr val="393941"/>
        </a:solidFill>
        <a:effectLst/>
      </p:bgPr>
    </p:bg>
    <p:spTree>
      <p:nvGrpSpPr>
        <p:cNvPr id="1" name="Shape 104"/>
        <p:cNvGrpSpPr/>
        <p:nvPr/>
      </p:nvGrpSpPr>
      <p:grpSpPr>
        <a:xfrm>
          <a:off x="0" y="0"/>
          <a:ext cx="0" cy="0"/>
          <a:chOff x="0" y="0"/>
          <a:chExt cx="0" cy="0"/>
        </a:xfrm>
      </p:grpSpPr>
      <p:sp>
        <p:nvSpPr>
          <p:cNvPr id="7" name="Rectangle 6">
            <a:extLst>
              <a:ext uri="{FF2B5EF4-FFF2-40B4-BE49-F238E27FC236}">
                <a16:creationId xmlns:a16="http://schemas.microsoft.com/office/drawing/2014/main" id="{D55A540A-89CB-1D48-831B-3C26ED5CD0D6}"/>
              </a:ext>
            </a:extLst>
          </p:cNvPr>
          <p:cNvSpPr/>
          <p:nvPr userDrawn="1"/>
        </p:nvSpPr>
        <p:spPr>
          <a:xfrm>
            <a:off x="0" y="9886950"/>
            <a:ext cx="24384000" cy="38290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106" name="Google Shape;106;p97"/>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lvl="0" indent="0" algn="l">
              <a:lnSpc>
                <a:spcPct val="100000"/>
              </a:lnSpc>
              <a:spcBef>
                <a:spcPts val="0"/>
              </a:spcBef>
              <a:spcAft>
                <a:spcPts val="0"/>
              </a:spcAft>
              <a:buClr>
                <a:srgbClr val="393941"/>
              </a:buClr>
              <a:buSzPts val="2000"/>
              <a:buFont typeface="Gill Sans"/>
              <a:buNone/>
              <a:defRPr b="0" i="0"/>
            </a:lvl1pPr>
            <a:lvl2pPr marL="0" lvl="1" indent="0" algn="l">
              <a:lnSpc>
                <a:spcPct val="100000"/>
              </a:lnSpc>
              <a:spcBef>
                <a:spcPts val="0"/>
              </a:spcBef>
              <a:spcAft>
                <a:spcPts val="0"/>
              </a:spcAft>
              <a:buClr>
                <a:srgbClr val="393941"/>
              </a:buClr>
              <a:buSzPts val="2000"/>
              <a:buFont typeface="Gill Sans"/>
              <a:buNone/>
              <a:defRPr/>
            </a:lvl2pPr>
            <a:lvl3pPr marL="0" lvl="2" indent="0" algn="l">
              <a:lnSpc>
                <a:spcPct val="100000"/>
              </a:lnSpc>
              <a:spcBef>
                <a:spcPts val="0"/>
              </a:spcBef>
              <a:spcAft>
                <a:spcPts val="0"/>
              </a:spcAft>
              <a:buClr>
                <a:srgbClr val="393941"/>
              </a:buClr>
              <a:buSzPts val="2000"/>
              <a:buFont typeface="Gill Sans"/>
              <a:buNone/>
              <a:defRPr/>
            </a:lvl3pPr>
            <a:lvl4pPr marL="0" lvl="3" indent="0" algn="l">
              <a:lnSpc>
                <a:spcPct val="100000"/>
              </a:lnSpc>
              <a:spcBef>
                <a:spcPts val="0"/>
              </a:spcBef>
              <a:spcAft>
                <a:spcPts val="0"/>
              </a:spcAft>
              <a:buClr>
                <a:srgbClr val="393941"/>
              </a:buClr>
              <a:buSzPts val="2000"/>
              <a:buFont typeface="Gill Sans"/>
              <a:buNone/>
              <a:defRPr/>
            </a:lvl4pPr>
            <a:lvl5pPr marL="0" lvl="4" indent="0" algn="l">
              <a:lnSpc>
                <a:spcPct val="100000"/>
              </a:lnSpc>
              <a:spcBef>
                <a:spcPts val="0"/>
              </a:spcBef>
              <a:spcAft>
                <a:spcPts val="0"/>
              </a:spcAft>
              <a:buClr>
                <a:srgbClr val="393941"/>
              </a:buClr>
              <a:buSzPts val="2000"/>
              <a:buFont typeface="Gill Sans"/>
              <a:buNone/>
              <a:defRPr/>
            </a:lvl5pPr>
            <a:lvl6pPr marL="0" lvl="5" indent="0" algn="l">
              <a:lnSpc>
                <a:spcPct val="100000"/>
              </a:lnSpc>
              <a:spcBef>
                <a:spcPts val="0"/>
              </a:spcBef>
              <a:spcAft>
                <a:spcPts val="0"/>
              </a:spcAft>
              <a:buClr>
                <a:srgbClr val="393941"/>
              </a:buClr>
              <a:buSzPts val="2000"/>
              <a:buFont typeface="Gill Sans"/>
              <a:buNone/>
              <a:defRPr/>
            </a:lvl6pPr>
            <a:lvl7pPr marL="0" lvl="6" indent="0" algn="l">
              <a:lnSpc>
                <a:spcPct val="100000"/>
              </a:lnSpc>
              <a:spcBef>
                <a:spcPts val="0"/>
              </a:spcBef>
              <a:spcAft>
                <a:spcPts val="0"/>
              </a:spcAft>
              <a:buClr>
                <a:srgbClr val="393941"/>
              </a:buClr>
              <a:buSzPts val="2000"/>
              <a:buFont typeface="Gill Sans"/>
              <a:buNone/>
              <a:defRPr/>
            </a:lvl7pPr>
            <a:lvl8pPr marL="0" lvl="7" indent="0" algn="l">
              <a:lnSpc>
                <a:spcPct val="100000"/>
              </a:lnSpc>
              <a:spcBef>
                <a:spcPts val="0"/>
              </a:spcBef>
              <a:spcAft>
                <a:spcPts val="0"/>
              </a:spcAft>
              <a:buClr>
                <a:srgbClr val="393941"/>
              </a:buClr>
              <a:buSzPts val="2000"/>
              <a:buFont typeface="Gill Sans"/>
              <a:buNone/>
              <a:defRPr/>
            </a:lvl8pPr>
            <a:lvl9pPr marL="0" lvl="8" indent="0" algn="l">
              <a:lnSpc>
                <a:spcPct val="100000"/>
              </a:lnSpc>
              <a:spcBef>
                <a:spcPts val="0"/>
              </a:spcBef>
              <a:spcAft>
                <a:spcPts val="0"/>
              </a:spcAft>
              <a:buClr>
                <a:srgbClr val="393941"/>
              </a:buClr>
              <a:buSzPts val="2000"/>
              <a:buFont typeface="Gill Sans"/>
              <a:buNone/>
              <a:defRPr/>
            </a:lvl9pPr>
          </a:lstStyle>
          <a:p>
            <a:fld id="{00000000-1234-1234-1234-123412341234}" type="slidenum">
              <a:rPr lang="en-US" smtClean="0"/>
              <a:pPr/>
              <a:t>‹#›</a:t>
            </a:fld>
            <a:endParaRPr lang="en-US" dirty="0"/>
          </a:p>
        </p:txBody>
      </p:sp>
      <p:pic>
        <p:nvPicPr>
          <p:cNvPr id="107" name="Google Shape;107;p97"/>
          <p:cNvPicPr preferRelativeResize="0"/>
          <p:nvPr/>
        </p:nvPicPr>
        <p:blipFill rotWithShape="1">
          <a:blip r:embed="rId2">
            <a:alphaModFix/>
          </a:blip>
          <a:srcRect/>
          <a:stretch/>
        </p:blipFill>
        <p:spPr>
          <a:xfrm>
            <a:off x="6095150" y="10160432"/>
            <a:ext cx="11851888" cy="3555568"/>
          </a:xfrm>
          <a:prstGeom prst="rect">
            <a:avLst/>
          </a:prstGeom>
          <a:noFill/>
          <a:ln>
            <a:noFill/>
          </a:ln>
        </p:spPr>
      </p:pic>
      <p:sp>
        <p:nvSpPr>
          <p:cNvPr id="108" name="Google Shape;108;p97"/>
          <p:cNvSpPr txBox="1">
            <a:spLocks noGrp="1"/>
          </p:cNvSpPr>
          <p:nvPr>
            <p:ph type="title"/>
          </p:nvPr>
        </p:nvSpPr>
        <p:spPr>
          <a:xfrm>
            <a:off x="3950640" y="3475230"/>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4400"/>
              <a:buFont typeface="Gill Sans"/>
              <a:buNone/>
              <a:defRPr sz="14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09" name="Google Shape;109;p97"/>
          <p:cNvSpPr txBox="1">
            <a:spLocks noGrp="1"/>
          </p:cNvSpPr>
          <p:nvPr>
            <p:ph type="body" idx="1"/>
          </p:nvPr>
        </p:nvSpPr>
        <p:spPr>
          <a:xfrm>
            <a:off x="4214813" y="7440316"/>
            <a:ext cx="15954374"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bg>
      <p:bgPr>
        <a:solidFill>
          <a:srgbClr val="FFFEFF"/>
        </a:solidFill>
        <a:effectLst/>
      </p:bgPr>
    </p:bg>
    <p:spTree>
      <p:nvGrpSpPr>
        <p:cNvPr id="1" name="Shape 110"/>
        <p:cNvGrpSpPr/>
        <p:nvPr/>
      </p:nvGrpSpPr>
      <p:grpSpPr>
        <a:xfrm>
          <a:off x="0" y="0"/>
          <a:ext cx="0" cy="0"/>
          <a:chOff x="0" y="0"/>
          <a:chExt cx="0" cy="0"/>
        </a:xfrm>
      </p:grpSpPr>
      <p:sp>
        <p:nvSpPr>
          <p:cNvPr id="111" name="Google Shape;111;p98"/>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lvl="0" indent="0" algn="l">
              <a:lnSpc>
                <a:spcPct val="100000"/>
              </a:lnSpc>
              <a:spcBef>
                <a:spcPts val="0"/>
              </a:spcBef>
              <a:spcAft>
                <a:spcPts val="0"/>
              </a:spcAft>
              <a:buClr>
                <a:srgbClr val="393941"/>
              </a:buClr>
              <a:buSzPts val="2000"/>
              <a:buFont typeface="Gill Sans"/>
              <a:buNone/>
              <a:defRPr b="0" i="0"/>
            </a:lvl1pPr>
            <a:lvl2pPr marL="0" lvl="1" indent="0" algn="l">
              <a:lnSpc>
                <a:spcPct val="100000"/>
              </a:lnSpc>
              <a:spcBef>
                <a:spcPts val="0"/>
              </a:spcBef>
              <a:spcAft>
                <a:spcPts val="0"/>
              </a:spcAft>
              <a:buClr>
                <a:srgbClr val="393941"/>
              </a:buClr>
              <a:buSzPts val="2000"/>
              <a:buFont typeface="Gill Sans"/>
              <a:buNone/>
              <a:defRPr/>
            </a:lvl2pPr>
            <a:lvl3pPr marL="0" lvl="2" indent="0" algn="l">
              <a:lnSpc>
                <a:spcPct val="100000"/>
              </a:lnSpc>
              <a:spcBef>
                <a:spcPts val="0"/>
              </a:spcBef>
              <a:spcAft>
                <a:spcPts val="0"/>
              </a:spcAft>
              <a:buClr>
                <a:srgbClr val="393941"/>
              </a:buClr>
              <a:buSzPts val="2000"/>
              <a:buFont typeface="Gill Sans"/>
              <a:buNone/>
              <a:defRPr/>
            </a:lvl3pPr>
            <a:lvl4pPr marL="0" lvl="3" indent="0" algn="l">
              <a:lnSpc>
                <a:spcPct val="100000"/>
              </a:lnSpc>
              <a:spcBef>
                <a:spcPts val="0"/>
              </a:spcBef>
              <a:spcAft>
                <a:spcPts val="0"/>
              </a:spcAft>
              <a:buClr>
                <a:srgbClr val="393941"/>
              </a:buClr>
              <a:buSzPts val="2000"/>
              <a:buFont typeface="Gill Sans"/>
              <a:buNone/>
              <a:defRPr/>
            </a:lvl4pPr>
            <a:lvl5pPr marL="0" lvl="4" indent="0" algn="l">
              <a:lnSpc>
                <a:spcPct val="100000"/>
              </a:lnSpc>
              <a:spcBef>
                <a:spcPts val="0"/>
              </a:spcBef>
              <a:spcAft>
                <a:spcPts val="0"/>
              </a:spcAft>
              <a:buClr>
                <a:srgbClr val="393941"/>
              </a:buClr>
              <a:buSzPts val="2000"/>
              <a:buFont typeface="Gill Sans"/>
              <a:buNone/>
              <a:defRPr/>
            </a:lvl5pPr>
            <a:lvl6pPr marL="0" lvl="5" indent="0" algn="l">
              <a:lnSpc>
                <a:spcPct val="100000"/>
              </a:lnSpc>
              <a:spcBef>
                <a:spcPts val="0"/>
              </a:spcBef>
              <a:spcAft>
                <a:spcPts val="0"/>
              </a:spcAft>
              <a:buClr>
                <a:srgbClr val="393941"/>
              </a:buClr>
              <a:buSzPts val="2000"/>
              <a:buFont typeface="Gill Sans"/>
              <a:buNone/>
              <a:defRPr/>
            </a:lvl6pPr>
            <a:lvl7pPr marL="0" lvl="6" indent="0" algn="l">
              <a:lnSpc>
                <a:spcPct val="100000"/>
              </a:lnSpc>
              <a:spcBef>
                <a:spcPts val="0"/>
              </a:spcBef>
              <a:spcAft>
                <a:spcPts val="0"/>
              </a:spcAft>
              <a:buClr>
                <a:srgbClr val="393941"/>
              </a:buClr>
              <a:buSzPts val="2000"/>
              <a:buFont typeface="Gill Sans"/>
              <a:buNone/>
              <a:defRPr/>
            </a:lvl7pPr>
            <a:lvl8pPr marL="0" lvl="7" indent="0" algn="l">
              <a:lnSpc>
                <a:spcPct val="100000"/>
              </a:lnSpc>
              <a:spcBef>
                <a:spcPts val="0"/>
              </a:spcBef>
              <a:spcAft>
                <a:spcPts val="0"/>
              </a:spcAft>
              <a:buClr>
                <a:srgbClr val="393941"/>
              </a:buClr>
              <a:buSzPts val="2000"/>
              <a:buFont typeface="Gill Sans"/>
              <a:buNone/>
              <a:defRPr/>
            </a:lvl8pPr>
            <a:lvl9pPr marL="0" lvl="8" indent="0" algn="l">
              <a:lnSpc>
                <a:spcPct val="100000"/>
              </a:lnSpc>
              <a:spcBef>
                <a:spcPts val="0"/>
              </a:spcBef>
              <a:spcAft>
                <a:spcPts val="0"/>
              </a:spcAft>
              <a:buClr>
                <a:srgbClr val="393941"/>
              </a:buClr>
              <a:buSzPts val="2000"/>
              <a:buFont typeface="Gill Sans"/>
              <a:buNone/>
              <a:defRPr/>
            </a:lvl9pPr>
          </a:lstStyle>
          <a:p>
            <a:fld id="{00000000-1234-1234-1234-123412341234}" type="slidenum">
              <a:rPr lang="en-US" smtClean="0"/>
              <a:pPr/>
              <a:t>‹#›</a:t>
            </a:fld>
            <a:endParaRPr lang="en-US" dirty="0"/>
          </a:p>
        </p:txBody>
      </p:sp>
      <p:sp>
        <p:nvSpPr>
          <p:cNvPr id="112" name="Google Shape;112;p98"/>
          <p:cNvSpPr>
            <a:spLocks noGrp="1"/>
          </p:cNvSpPr>
          <p:nvPr>
            <p:ph type="pic" idx="2"/>
          </p:nvPr>
        </p:nvSpPr>
        <p:spPr>
          <a:xfrm>
            <a:off x="1" y="2"/>
            <a:ext cx="24384002" cy="1024438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13" name="Google Shape;113;p98"/>
          <p:cNvPicPr preferRelativeResize="0"/>
          <p:nvPr/>
        </p:nvPicPr>
        <p:blipFill rotWithShape="1">
          <a:blip r:embed="rId2">
            <a:alphaModFix/>
          </a:blip>
          <a:srcRect/>
          <a:stretch/>
        </p:blipFill>
        <p:spPr>
          <a:xfrm>
            <a:off x="6424640" y="10296368"/>
            <a:ext cx="11398768" cy="3419632"/>
          </a:xfrm>
          <a:prstGeom prst="rect">
            <a:avLst/>
          </a:prstGeom>
          <a:noFill/>
          <a:ln>
            <a:noFill/>
          </a:ln>
        </p:spPr>
      </p:pic>
      <p:sp>
        <p:nvSpPr>
          <p:cNvPr id="114" name="Google Shape;114;p98"/>
          <p:cNvSpPr txBox="1">
            <a:spLocks noGrp="1"/>
          </p:cNvSpPr>
          <p:nvPr>
            <p:ph type="body" idx="1"/>
          </p:nvPr>
        </p:nvSpPr>
        <p:spPr>
          <a:xfrm>
            <a:off x="8253664" y="3224464"/>
            <a:ext cx="16126124" cy="3826628"/>
          </a:xfrm>
          <a:prstGeom prst="rect">
            <a:avLst/>
          </a:prstGeom>
          <a:solidFill>
            <a:srgbClr val="2CB772"/>
          </a:solidFill>
          <a:ln>
            <a:noFill/>
          </a:ln>
        </p:spPr>
        <p:txBody>
          <a:bodyPr spcFirstLastPara="1" wrap="square" lIns="91425" tIns="45700" rIns="91425" bIns="45700" anchor="ctr" anchorCtr="0">
            <a:normAutofit/>
          </a:bodyPr>
          <a:lstStyle>
            <a:lvl1pPr marL="457200" marR="0" lvl="0" indent="-228600" algn="l"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15" name="Google Shape;115;p98"/>
          <p:cNvSpPr txBox="1">
            <a:spLocks noGrp="1"/>
          </p:cNvSpPr>
          <p:nvPr>
            <p:ph type="body" idx="3"/>
          </p:nvPr>
        </p:nvSpPr>
        <p:spPr>
          <a:xfrm>
            <a:off x="9119939" y="6593727"/>
            <a:ext cx="15259302" cy="2153122"/>
          </a:xfrm>
          <a:prstGeom prst="rect">
            <a:avLst/>
          </a:prstGeom>
          <a:solidFill>
            <a:srgbClr val="009457"/>
          </a:solidFill>
          <a:ln>
            <a:noFill/>
          </a:ln>
        </p:spPr>
        <p:txBody>
          <a:bodyPr spcFirstLastPara="1" wrap="square" lIns="91425" tIns="45700" rIns="91425" bIns="45700" anchor="ctr" anchorCtr="0">
            <a:normAutofit/>
          </a:bodyPr>
          <a:lstStyle>
            <a:lvl1pPr marL="457200" marR="0" lvl="0" indent="-228600" algn="l" rtl="0">
              <a:lnSpc>
                <a:spcPct val="100000"/>
              </a:lnSpc>
              <a:spcBef>
                <a:spcPts val="0"/>
              </a:spcBef>
              <a:spcAft>
                <a:spcPts val="0"/>
              </a:spcAft>
              <a:buClr>
                <a:srgbClr val="FFFEFF"/>
              </a:buClr>
              <a:buSzPts val="6000"/>
              <a:buFont typeface="Gill Sans"/>
              <a:buNone/>
              <a:defRPr sz="6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Slide 4">
  <p:cSld name="Title Slide 4">
    <p:bg>
      <p:bgPr>
        <a:solidFill>
          <a:srgbClr val="FFFEFF"/>
        </a:solidFill>
        <a:effectLst/>
      </p:bgPr>
    </p:bg>
    <p:spTree>
      <p:nvGrpSpPr>
        <p:cNvPr id="1" name="Shape 116"/>
        <p:cNvGrpSpPr/>
        <p:nvPr/>
      </p:nvGrpSpPr>
      <p:grpSpPr>
        <a:xfrm>
          <a:off x="0" y="0"/>
          <a:ext cx="0" cy="0"/>
          <a:chOff x="0" y="0"/>
          <a:chExt cx="0" cy="0"/>
        </a:xfrm>
      </p:grpSpPr>
      <p:sp>
        <p:nvSpPr>
          <p:cNvPr id="117" name="Google Shape;117;p99"/>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lvl="0" indent="0" algn="l">
              <a:lnSpc>
                <a:spcPct val="100000"/>
              </a:lnSpc>
              <a:spcBef>
                <a:spcPts val="0"/>
              </a:spcBef>
              <a:spcAft>
                <a:spcPts val="0"/>
              </a:spcAft>
              <a:buClr>
                <a:srgbClr val="393941"/>
              </a:buClr>
              <a:buSzPts val="2000"/>
              <a:buFont typeface="Gill Sans"/>
              <a:buNone/>
              <a:defRPr b="0" i="0"/>
            </a:lvl1pPr>
            <a:lvl2pPr marL="0" lvl="1" indent="0" algn="l">
              <a:lnSpc>
                <a:spcPct val="100000"/>
              </a:lnSpc>
              <a:spcBef>
                <a:spcPts val="0"/>
              </a:spcBef>
              <a:spcAft>
                <a:spcPts val="0"/>
              </a:spcAft>
              <a:buClr>
                <a:srgbClr val="393941"/>
              </a:buClr>
              <a:buSzPts val="2000"/>
              <a:buFont typeface="Gill Sans"/>
              <a:buNone/>
              <a:defRPr/>
            </a:lvl2pPr>
            <a:lvl3pPr marL="0" lvl="2" indent="0" algn="l">
              <a:lnSpc>
                <a:spcPct val="100000"/>
              </a:lnSpc>
              <a:spcBef>
                <a:spcPts val="0"/>
              </a:spcBef>
              <a:spcAft>
                <a:spcPts val="0"/>
              </a:spcAft>
              <a:buClr>
                <a:srgbClr val="393941"/>
              </a:buClr>
              <a:buSzPts val="2000"/>
              <a:buFont typeface="Gill Sans"/>
              <a:buNone/>
              <a:defRPr/>
            </a:lvl3pPr>
            <a:lvl4pPr marL="0" lvl="3" indent="0" algn="l">
              <a:lnSpc>
                <a:spcPct val="100000"/>
              </a:lnSpc>
              <a:spcBef>
                <a:spcPts val="0"/>
              </a:spcBef>
              <a:spcAft>
                <a:spcPts val="0"/>
              </a:spcAft>
              <a:buClr>
                <a:srgbClr val="393941"/>
              </a:buClr>
              <a:buSzPts val="2000"/>
              <a:buFont typeface="Gill Sans"/>
              <a:buNone/>
              <a:defRPr/>
            </a:lvl4pPr>
            <a:lvl5pPr marL="0" lvl="4" indent="0" algn="l">
              <a:lnSpc>
                <a:spcPct val="100000"/>
              </a:lnSpc>
              <a:spcBef>
                <a:spcPts val="0"/>
              </a:spcBef>
              <a:spcAft>
                <a:spcPts val="0"/>
              </a:spcAft>
              <a:buClr>
                <a:srgbClr val="393941"/>
              </a:buClr>
              <a:buSzPts val="2000"/>
              <a:buFont typeface="Gill Sans"/>
              <a:buNone/>
              <a:defRPr/>
            </a:lvl5pPr>
            <a:lvl6pPr marL="0" lvl="5" indent="0" algn="l">
              <a:lnSpc>
                <a:spcPct val="100000"/>
              </a:lnSpc>
              <a:spcBef>
                <a:spcPts val="0"/>
              </a:spcBef>
              <a:spcAft>
                <a:spcPts val="0"/>
              </a:spcAft>
              <a:buClr>
                <a:srgbClr val="393941"/>
              </a:buClr>
              <a:buSzPts val="2000"/>
              <a:buFont typeface="Gill Sans"/>
              <a:buNone/>
              <a:defRPr/>
            </a:lvl6pPr>
            <a:lvl7pPr marL="0" lvl="6" indent="0" algn="l">
              <a:lnSpc>
                <a:spcPct val="100000"/>
              </a:lnSpc>
              <a:spcBef>
                <a:spcPts val="0"/>
              </a:spcBef>
              <a:spcAft>
                <a:spcPts val="0"/>
              </a:spcAft>
              <a:buClr>
                <a:srgbClr val="393941"/>
              </a:buClr>
              <a:buSzPts val="2000"/>
              <a:buFont typeface="Gill Sans"/>
              <a:buNone/>
              <a:defRPr/>
            </a:lvl7pPr>
            <a:lvl8pPr marL="0" lvl="7" indent="0" algn="l">
              <a:lnSpc>
                <a:spcPct val="100000"/>
              </a:lnSpc>
              <a:spcBef>
                <a:spcPts val="0"/>
              </a:spcBef>
              <a:spcAft>
                <a:spcPts val="0"/>
              </a:spcAft>
              <a:buClr>
                <a:srgbClr val="393941"/>
              </a:buClr>
              <a:buSzPts val="2000"/>
              <a:buFont typeface="Gill Sans"/>
              <a:buNone/>
              <a:defRPr/>
            </a:lvl8pPr>
            <a:lvl9pPr marL="0" lvl="8" indent="0" algn="l">
              <a:lnSpc>
                <a:spcPct val="100000"/>
              </a:lnSpc>
              <a:spcBef>
                <a:spcPts val="0"/>
              </a:spcBef>
              <a:spcAft>
                <a:spcPts val="0"/>
              </a:spcAft>
              <a:buClr>
                <a:srgbClr val="393941"/>
              </a:buClr>
              <a:buSzPts val="2000"/>
              <a:buFont typeface="Gill Sans"/>
              <a:buNone/>
              <a:defRPr/>
            </a:lvl9pPr>
          </a:lstStyle>
          <a:p>
            <a:fld id="{00000000-1234-1234-1234-123412341234}" type="slidenum">
              <a:rPr lang="en-US" smtClean="0"/>
              <a:pPr/>
              <a:t>‹#›</a:t>
            </a:fld>
            <a:endParaRPr lang="en-US" dirty="0"/>
          </a:p>
        </p:txBody>
      </p:sp>
      <p:sp>
        <p:nvSpPr>
          <p:cNvPr id="118" name="Google Shape;118;p99"/>
          <p:cNvSpPr>
            <a:spLocks noGrp="1"/>
          </p:cNvSpPr>
          <p:nvPr>
            <p:ph type="pic" idx="2"/>
          </p:nvPr>
        </p:nvSpPr>
        <p:spPr>
          <a:xfrm>
            <a:off x="1" y="2"/>
            <a:ext cx="24384002" cy="1024438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19" name="Google Shape;119;p99"/>
          <p:cNvPicPr preferRelativeResize="0"/>
          <p:nvPr/>
        </p:nvPicPr>
        <p:blipFill rotWithShape="1">
          <a:blip r:embed="rId2">
            <a:alphaModFix/>
          </a:blip>
          <a:srcRect/>
          <a:stretch/>
        </p:blipFill>
        <p:spPr>
          <a:xfrm>
            <a:off x="6424640" y="10296368"/>
            <a:ext cx="11398768" cy="3419632"/>
          </a:xfrm>
          <a:prstGeom prst="rect">
            <a:avLst/>
          </a:prstGeom>
          <a:noFill/>
          <a:ln>
            <a:noFill/>
          </a:ln>
        </p:spPr>
      </p:pic>
      <p:sp>
        <p:nvSpPr>
          <p:cNvPr id="120" name="Google Shape;120;p99"/>
          <p:cNvSpPr txBox="1">
            <a:spLocks noGrp="1"/>
          </p:cNvSpPr>
          <p:nvPr>
            <p:ph type="body" idx="1"/>
          </p:nvPr>
        </p:nvSpPr>
        <p:spPr>
          <a:xfrm>
            <a:off x="8253664" y="3224464"/>
            <a:ext cx="16126124" cy="3826628"/>
          </a:xfrm>
          <a:prstGeom prst="rect">
            <a:avLst/>
          </a:prstGeom>
          <a:solidFill>
            <a:srgbClr val="393941"/>
          </a:solidFill>
          <a:ln>
            <a:noFill/>
          </a:ln>
        </p:spPr>
        <p:txBody>
          <a:bodyPr spcFirstLastPara="1" wrap="square" lIns="91425" tIns="45700" rIns="91425" bIns="45700" anchor="ctr" anchorCtr="0">
            <a:normAutofit/>
          </a:bodyPr>
          <a:lstStyle>
            <a:lvl1pPr marL="457200" marR="0" lvl="0" indent="-228600" algn="l"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21" name="Google Shape;121;p99"/>
          <p:cNvSpPr txBox="1">
            <a:spLocks noGrp="1"/>
          </p:cNvSpPr>
          <p:nvPr>
            <p:ph type="body" idx="3"/>
          </p:nvPr>
        </p:nvSpPr>
        <p:spPr>
          <a:xfrm>
            <a:off x="9119939" y="6593727"/>
            <a:ext cx="15259302" cy="2153122"/>
          </a:xfrm>
          <a:prstGeom prst="rect">
            <a:avLst/>
          </a:prstGeom>
          <a:solidFill>
            <a:srgbClr val="686F75"/>
          </a:solidFill>
          <a:ln>
            <a:noFill/>
          </a:ln>
        </p:spPr>
        <p:txBody>
          <a:bodyPr spcFirstLastPara="1" wrap="square" lIns="91425" tIns="45700" rIns="91425" bIns="45700" anchor="ctr" anchorCtr="0">
            <a:normAutofit/>
          </a:bodyPr>
          <a:lstStyle>
            <a:lvl1pPr marL="457200" marR="0" lvl="0" indent="-228600" algn="l" rtl="0">
              <a:lnSpc>
                <a:spcPct val="100000"/>
              </a:lnSpc>
              <a:spcBef>
                <a:spcPts val="0"/>
              </a:spcBef>
              <a:spcAft>
                <a:spcPts val="0"/>
              </a:spcAft>
              <a:buClr>
                <a:srgbClr val="FFFEFF"/>
              </a:buClr>
              <a:buSzPts val="6000"/>
              <a:buFont typeface="Gill Sans"/>
              <a:buNone/>
              <a:defRPr sz="6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Divider 2">
  <p:cSld name="Divider 2">
    <p:bg>
      <p:bgPr>
        <a:solidFill>
          <a:srgbClr val="393941"/>
        </a:solidFill>
        <a:effectLst/>
      </p:bgPr>
    </p:bg>
    <p:spTree>
      <p:nvGrpSpPr>
        <p:cNvPr id="1" name="Shape 122"/>
        <p:cNvGrpSpPr/>
        <p:nvPr/>
      </p:nvGrpSpPr>
      <p:grpSpPr>
        <a:xfrm>
          <a:off x="0" y="0"/>
          <a:ext cx="0" cy="0"/>
          <a:chOff x="0" y="0"/>
          <a:chExt cx="0" cy="0"/>
        </a:xfrm>
      </p:grpSpPr>
      <p:sp>
        <p:nvSpPr>
          <p:cNvPr id="123" name="Google Shape;123;p100"/>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lvl="0"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MT" panose="020B0502020104020203" pitchFamily="34" charset="77"/>
                <a:ea typeface="Gill Sans MT" panose="020B0502020104020203" pitchFamily="34" charset="77"/>
                <a:cs typeface="Gill Sans"/>
                <a:sym typeface="Gill Sans"/>
              </a:defRPr>
            </a:lvl1pPr>
            <a:lvl2pPr marL="0" lvl="1"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a:ea typeface="Gill Sans"/>
                <a:cs typeface="Gill Sans"/>
                <a:sym typeface="Gill Sans"/>
              </a:defRPr>
            </a:lvl2pPr>
            <a:lvl3pPr marL="0" lvl="2"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a:ea typeface="Gill Sans"/>
                <a:cs typeface="Gill Sans"/>
                <a:sym typeface="Gill Sans"/>
              </a:defRPr>
            </a:lvl3pPr>
            <a:lvl4pPr marL="0" lvl="3"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a:ea typeface="Gill Sans"/>
                <a:cs typeface="Gill Sans"/>
                <a:sym typeface="Gill Sans"/>
              </a:defRPr>
            </a:lvl4pPr>
            <a:lvl5pPr marL="0" lvl="4"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a:ea typeface="Gill Sans"/>
                <a:cs typeface="Gill Sans"/>
                <a:sym typeface="Gill Sans"/>
              </a:defRPr>
            </a:lvl5pPr>
            <a:lvl6pPr marL="0" lvl="5"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a:ea typeface="Gill Sans"/>
                <a:cs typeface="Gill Sans"/>
                <a:sym typeface="Gill Sans"/>
              </a:defRPr>
            </a:lvl6pPr>
            <a:lvl7pPr marL="0" lvl="6"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a:ea typeface="Gill Sans"/>
                <a:cs typeface="Gill Sans"/>
                <a:sym typeface="Gill Sans"/>
              </a:defRPr>
            </a:lvl7pPr>
            <a:lvl8pPr marL="0" lvl="7"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a:ea typeface="Gill Sans"/>
                <a:cs typeface="Gill Sans"/>
                <a:sym typeface="Gill Sans"/>
              </a:defRPr>
            </a:lvl8pPr>
            <a:lvl9pPr marL="0" lvl="8"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a:ea typeface="Gill Sans"/>
                <a:cs typeface="Gill Sans"/>
                <a:sym typeface="Gill Sans"/>
              </a:defRPr>
            </a:lvl9pPr>
          </a:lstStyle>
          <a:p>
            <a:fld id="{00000000-1234-1234-1234-123412341234}" type="slidenum">
              <a:rPr lang="en-US" smtClean="0"/>
              <a:pPr/>
              <a:t>‹#›</a:t>
            </a:fld>
            <a:endParaRPr lang="en-US" dirty="0"/>
          </a:p>
        </p:txBody>
      </p:sp>
      <p:sp>
        <p:nvSpPr>
          <p:cNvPr id="124" name="Google Shape;124;p100"/>
          <p:cNvSpPr txBox="1"/>
          <p:nvPr/>
        </p:nvSpPr>
        <p:spPr>
          <a:xfrm>
            <a:off x="23036466" y="762697"/>
            <a:ext cx="607908" cy="384721"/>
          </a:xfrm>
          <a:prstGeom prst="rect">
            <a:avLst/>
          </a:prstGeom>
          <a:noFill/>
          <a:ln>
            <a:noFill/>
          </a:ln>
        </p:spPr>
        <p:txBody>
          <a:bodyPr spcFirstLastPara="1" wrap="square" lIns="38100" tIns="38100" rIns="38100" bIns="38100" anchor="t" anchorCtr="0">
            <a:spAutoFit/>
          </a:bodyPr>
          <a:lstStyle/>
          <a:p>
            <a:pPr marL="0" marR="0" lvl="0" indent="0" algn="l" rtl="0">
              <a:lnSpc>
                <a:spcPct val="100000"/>
              </a:lnSpc>
              <a:spcBef>
                <a:spcPts val="0"/>
              </a:spcBef>
              <a:spcAft>
                <a:spcPts val="0"/>
              </a:spcAft>
              <a:buClr>
                <a:srgbClr val="393941"/>
              </a:buClr>
              <a:buSzPts val="2000"/>
              <a:buFont typeface="Gill Sans"/>
              <a:buNone/>
            </a:pPr>
            <a:fld id="{00000000-1234-1234-1234-123412341234}" type="slidenum">
              <a:rPr lang="en-US" sz="2000" b="0" i="0" u="none" strike="noStrike" cap="none">
                <a:solidFill>
                  <a:srgbClr val="393941"/>
                </a:solidFill>
                <a:latin typeface="Gill Sans MT" panose="020B0502020104020203" pitchFamily="34" charset="77"/>
                <a:ea typeface="Gill Sans"/>
                <a:cs typeface="Gill Sans"/>
                <a:sym typeface="Gill Sans"/>
              </a:rPr>
              <a:pPr marL="0" marR="0" lvl="0" indent="0" algn="l" rtl="0">
                <a:lnSpc>
                  <a:spcPct val="100000"/>
                </a:lnSpc>
                <a:spcBef>
                  <a:spcPts val="0"/>
                </a:spcBef>
                <a:spcAft>
                  <a:spcPts val="0"/>
                </a:spcAft>
                <a:buClr>
                  <a:srgbClr val="393941"/>
                </a:buClr>
                <a:buSzPts val="2000"/>
                <a:buFont typeface="Gill Sans"/>
                <a:buNone/>
              </a:pPr>
              <a:t>‹#›</a:t>
            </a:fld>
            <a:endParaRPr sz="2000" b="0" i="0" u="none" strike="noStrike" cap="none" dirty="0">
              <a:solidFill>
                <a:srgbClr val="393941"/>
              </a:solidFill>
              <a:latin typeface="Gill Sans MT" panose="020B0502020104020203" pitchFamily="34" charset="77"/>
              <a:ea typeface="Gill Sans"/>
              <a:cs typeface="Gill Sans"/>
              <a:sym typeface="Gill Sans"/>
            </a:endParaRPr>
          </a:p>
        </p:txBody>
      </p:sp>
      <p:sp>
        <p:nvSpPr>
          <p:cNvPr id="125" name="Google Shape;125;p100"/>
          <p:cNvSpPr txBox="1">
            <a:spLocks noGrp="1"/>
          </p:cNvSpPr>
          <p:nvPr>
            <p:ph type="title"/>
          </p:nvPr>
        </p:nvSpPr>
        <p:spPr>
          <a:xfrm>
            <a:off x="4173514" y="7713066"/>
            <a:ext cx="16482720" cy="1294052"/>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2CB772"/>
              </a:buClr>
              <a:buSzPts val="10000"/>
              <a:buFont typeface="Gill Sans"/>
              <a:buNone/>
              <a:defRPr sz="10000" b="0" i="0" u="none" strike="noStrike" cap="none">
                <a:solidFill>
                  <a:srgbClr val="2CB77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26" name="Google Shape;126;p100"/>
          <p:cNvSpPr txBox="1">
            <a:spLocks noGrp="1"/>
          </p:cNvSpPr>
          <p:nvPr>
            <p:ph type="body" idx="1"/>
          </p:nvPr>
        </p:nvSpPr>
        <p:spPr>
          <a:xfrm>
            <a:off x="4152816" y="4283243"/>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27" name="Google Shape;127;p100"/>
          <p:cNvSpPr txBox="1">
            <a:spLocks noGrp="1"/>
          </p:cNvSpPr>
          <p:nvPr>
            <p:ph type="body" idx="2"/>
          </p:nvPr>
        </p:nvSpPr>
        <p:spPr>
          <a:xfrm>
            <a:off x="4173540" y="5088426"/>
            <a:ext cx="16595892" cy="2467672"/>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ntent 4">
  <p:cSld name="Content 4">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1729581" y="3095450"/>
            <a:ext cx="20915314"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1729579" y="6256338"/>
            <a:ext cx="20914522"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1">
    <p:bg>
      <p:bgPr>
        <a:solidFill>
          <a:schemeClr val="accent1"/>
        </a:solidFill>
        <a:effectLst/>
      </p:bgPr>
    </p:bg>
    <p:spTree>
      <p:nvGrpSpPr>
        <p:cNvPr id="1" name=""/>
        <p:cNvGrpSpPr/>
        <p:nvPr/>
      </p:nvGrpSpPr>
      <p:grpSpPr>
        <a:xfrm>
          <a:off x="0" y="0"/>
          <a:ext cx="0" cy="0"/>
          <a:chOff x="0" y="0"/>
          <a:chExt cx="0" cy="0"/>
        </a:xfrm>
      </p:grpSpPr>
      <p:sp>
        <p:nvSpPr>
          <p:cNvPr id="9" name="Shape 65">
            <a:extLst>
              <a:ext uri="{FF2B5EF4-FFF2-40B4-BE49-F238E27FC236}">
                <a16:creationId xmlns:a16="http://schemas.microsoft.com/office/drawing/2014/main" id="{7360D2C5-89C9-4BB1-B235-A8C7577B37E7}"/>
              </a:ext>
            </a:extLst>
          </p:cNvPr>
          <p:cNvSpPr/>
          <p:nvPr userDrawn="1"/>
        </p:nvSpPr>
        <p:spPr>
          <a:xfrm>
            <a:off x="9906003" y="6810031"/>
            <a:ext cx="4572002" cy="2"/>
          </a:xfrm>
          <a:prstGeom prst="line">
            <a:avLst/>
          </a:prstGeom>
          <a:ln w="57150">
            <a:solidFill>
              <a:srgbClr val="FFFFFF"/>
            </a:solidFill>
            <a:miter lim="400000"/>
          </a:ln>
        </p:spPr>
        <p:txBody>
          <a:bodyPr lIns="38006" tIns="38006" rIns="38006" bIns="38006" anchor="ctr"/>
          <a:lstStyle/>
          <a:p>
            <a:pPr algn="ctr">
              <a:defRPr sz="3000">
                <a:solidFill>
                  <a:srgbClr val="000000"/>
                </a:solidFill>
                <a:latin typeface="Helvetica Light"/>
                <a:ea typeface="Helvetica Light"/>
                <a:cs typeface="Helvetica Light"/>
                <a:sym typeface="Helvetica Light"/>
              </a:defRPr>
            </a:pPr>
            <a:endParaRPr sz="2992"/>
          </a:p>
        </p:txBody>
      </p:sp>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9" name="Title 9">
            <a:extLst>
              <a:ext uri="{FF2B5EF4-FFF2-40B4-BE49-F238E27FC236}">
                <a16:creationId xmlns:a16="http://schemas.microsoft.com/office/drawing/2014/main" id="{6302AF82-8223-44A9-AD42-40FE436B3028}"/>
              </a:ext>
            </a:extLst>
          </p:cNvPr>
          <p:cNvSpPr>
            <a:spLocks noGrp="1"/>
          </p:cNvSpPr>
          <p:nvPr>
            <p:ph type="title" hasCustomPrompt="1"/>
          </p:nvPr>
        </p:nvSpPr>
        <p:spPr>
          <a:xfrm>
            <a:off x="3505201" y="4743672"/>
            <a:ext cx="17373602" cy="2176836"/>
          </a:xfrm>
          <a:prstGeom prst="rect">
            <a:avLst/>
          </a:prstGeom>
        </p:spPr>
        <p:txBody>
          <a:bodyPr anchor="ctr">
            <a:noAutofit/>
          </a:bodyPr>
          <a:lstStyle>
            <a:lvl1pPr algn="ctr">
              <a:defRPr sz="9976" b="0" i="0">
                <a:solidFill>
                  <a:srgbClr val="FFFEFF"/>
                </a:solidFill>
                <a:latin typeface="Gill Sans MT" panose="020B0502020104020203" pitchFamily="34" charset="77"/>
                <a:cs typeface="Gill Sans" panose="020B0502020104020203" pitchFamily="34" charset="-79"/>
              </a:defRPr>
            </a:lvl1pPr>
          </a:lstStyle>
          <a:p>
            <a:r>
              <a:rPr lang="en-US" dirty="0"/>
              <a:t>Section Title Section Title Section Title Section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147498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ntent 4" preserve="1">
  <p:cSld name="1_Content 4">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1729581" y="3095450"/>
            <a:ext cx="20915314"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1729579" y="6256338"/>
            <a:ext cx="20914522"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 name="Google Shape;180;p107">
            <a:extLst>
              <a:ext uri="{FF2B5EF4-FFF2-40B4-BE49-F238E27FC236}">
                <a16:creationId xmlns:a16="http://schemas.microsoft.com/office/drawing/2014/main" id="{D02B509D-9547-A341-BD7F-A7CC4DFD3128}"/>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309852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Content 4" preserve="1" userDrawn="1">
  <p:cSld name="1_Content 4">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 name="Google Shape;180;p107">
            <a:extLst>
              <a:ext uri="{FF2B5EF4-FFF2-40B4-BE49-F238E27FC236}">
                <a16:creationId xmlns:a16="http://schemas.microsoft.com/office/drawing/2014/main" id="{D02B509D-9547-A341-BD7F-A7CC4DFD3128}"/>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18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6" name="Picture Placeholder 2">
            <a:extLst>
              <a:ext uri="{FF2B5EF4-FFF2-40B4-BE49-F238E27FC236}">
                <a16:creationId xmlns:a16="http://schemas.microsoft.com/office/drawing/2014/main" id="{3169BAAB-41D7-274D-B3EF-D94DA0971B4C}"/>
              </a:ext>
            </a:extLst>
          </p:cNvPr>
          <p:cNvSpPr>
            <a:spLocks noGrp="1"/>
          </p:cNvSpPr>
          <p:nvPr>
            <p:ph type="pic" sz="quarter" idx="10"/>
          </p:nvPr>
        </p:nvSpPr>
        <p:spPr>
          <a:xfrm>
            <a:off x="-3058370"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5030861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Content 4" preserve="1" userDrawn="1">
  <p:cSld name="1_Content 4">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3" name="Picture Placeholder 2">
            <a:extLst>
              <a:ext uri="{FF2B5EF4-FFF2-40B4-BE49-F238E27FC236}">
                <a16:creationId xmlns:a16="http://schemas.microsoft.com/office/drawing/2014/main" id="{0A45BA81-4ABC-FF46-B4DB-EAC653B317EE}"/>
              </a:ext>
            </a:extLst>
          </p:cNvPr>
          <p:cNvSpPr>
            <a:spLocks noGrp="1"/>
          </p:cNvSpPr>
          <p:nvPr>
            <p:ph type="pic" sz="quarter" idx="10"/>
          </p:nvPr>
        </p:nvSpPr>
        <p:spPr>
          <a:xfrm>
            <a:off x="-8321" y="0"/>
            <a:ext cx="9928225" cy="13716000"/>
          </a:xfrm>
          <a:custGeom>
            <a:avLst/>
            <a:gdLst>
              <a:gd name="connsiteX0" fmla="*/ 0 w 9928225"/>
              <a:gd name="connsiteY0" fmla="*/ 0 h 13716000"/>
              <a:gd name="connsiteX1" fmla="*/ 9928225 w 9928225"/>
              <a:gd name="connsiteY1" fmla="*/ 0 h 13716000"/>
              <a:gd name="connsiteX2" fmla="*/ 9928225 w 9928225"/>
              <a:gd name="connsiteY2" fmla="*/ 13716000 h 13716000"/>
              <a:gd name="connsiteX3" fmla="*/ 0 w 9928225"/>
              <a:gd name="connsiteY3" fmla="*/ 13716000 h 13716000"/>
              <a:gd name="connsiteX4" fmla="*/ 0 w 9928225"/>
              <a:gd name="connsiteY4" fmla="*/ 0 h 13716000"/>
              <a:gd name="connsiteX0" fmla="*/ 0 w 9928225"/>
              <a:gd name="connsiteY0" fmla="*/ 0 h 13716000"/>
              <a:gd name="connsiteX1" fmla="*/ 3233511 w 9928225"/>
              <a:gd name="connsiteY1" fmla="*/ 0 h 13716000"/>
              <a:gd name="connsiteX2" fmla="*/ 9928225 w 9928225"/>
              <a:gd name="connsiteY2" fmla="*/ 13716000 h 13716000"/>
              <a:gd name="connsiteX3" fmla="*/ 0 w 9928225"/>
              <a:gd name="connsiteY3" fmla="*/ 13716000 h 13716000"/>
              <a:gd name="connsiteX4" fmla="*/ 0 w 9928225"/>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8225" h="13716000">
                <a:moveTo>
                  <a:pt x="0" y="0"/>
                </a:moveTo>
                <a:lnTo>
                  <a:pt x="3233511" y="0"/>
                </a:lnTo>
                <a:lnTo>
                  <a:pt x="9928225" y="13716000"/>
                </a:lnTo>
                <a:lnTo>
                  <a:pt x="0" y="13716000"/>
                </a:lnTo>
                <a:lnTo>
                  <a:pt x="0" y="0"/>
                </a:lnTo>
                <a:close/>
              </a:path>
            </a:pathLst>
          </a:custGeom>
        </p:spPr>
        <p:txBody>
          <a:bodyPr/>
          <a:lstStyle>
            <a:lvl1pPr>
              <a:defRPr b="0" i="0">
                <a:latin typeface="Gill Sans MT" panose="020B0502020104020203" pitchFamily="34" charset="77"/>
              </a:defRPr>
            </a:lvl1pPr>
          </a:lstStyle>
          <a:p>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301145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Content 6">
  <p:cSld name="Content 6">
    <p:spTree>
      <p:nvGrpSpPr>
        <p:cNvPr id="1" name="Shape 132"/>
        <p:cNvGrpSpPr/>
        <p:nvPr/>
      </p:nvGrpSpPr>
      <p:grpSpPr>
        <a:xfrm>
          <a:off x="0" y="0"/>
          <a:ext cx="0" cy="0"/>
          <a:chOff x="0" y="0"/>
          <a:chExt cx="0" cy="0"/>
        </a:xfrm>
      </p:grpSpPr>
      <p:sp>
        <p:nvSpPr>
          <p:cNvPr id="133" name="Google Shape;133;p102"/>
          <p:cNvSpPr txBox="1">
            <a:spLocks noGrp="1"/>
          </p:cNvSpPr>
          <p:nvPr>
            <p:ph type="title"/>
          </p:nvPr>
        </p:nvSpPr>
        <p:spPr>
          <a:xfrm>
            <a:off x="1709072" y="3612066"/>
            <a:ext cx="4446784"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4" name="Google Shape;134;p102"/>
          <p:cNvSpPr txBox="1">
            <a:spLocks noGrp="1"/>
          </p:cNvSpPr>
          <p:nvPr>
            <p:ph type="body" idx="1"/>
          </p:nvPr>
        </p:nvSpPr>
        <p:spPr>
          <a:xfrm>
            <a:off x="1709070" y="2743201"/>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35" name="Google Shape;135;p102"/>
          <p:cNvSpPr txBox="1">
            <a:spLocks noGrp="1"/>
          </p:cNvSpPr>
          <p:nvPr>
            <p:ph type="body" idx="2"/>
          </p:nvPr>
        </p:nvSpPr>
        <p:spPr>
          <a:xfrm>
            <a:off x="7243762" y="2743201"/>
            <a:ext cx="15827376" cy="9890126"/>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Group 5">
  <p:cSld name="Group 5">
    <p:spTree>
      <p:nvGrpSpPr>
        <p:cNvPr id="1" name="Shape 136"/>
        <p:cNvGrpSpPr/>
        <p:nvPr/>
      </p:nvGrpSpPr>
      <p:grpSpPr>
        <a:xfrm>
          <a:off x="0" y="0"/>
          <a:ext cx="0" cy="0"/>
          <a:chOff x="0" y="0"/>
          <a:chExt cx="0" cy="0"/>
        </a:xfrm>
      </p:grpSpPr>
      <p:sp>
        <p:nvSpPr>
          <p:cNvPr id="137" name="Google Shape;137;p103"/>
          <p:cNvSpPr>
            <a:spLocks noGrp="1"/>
          </p:cNvSpPr>
          <p:nvPr>
            <p:ph type="pic" idx="2"/>
          </p:nvPr>
        </p:nvSpPr>
        <p:spPr>
          <a:xfrm>
            <a:off x="2143791" y="5364739"/>
            <a:ext cx="6174706" cy="4758762"/>
          </a:xfrm>
          <a:prstGeom prst="rect">
            <a:avLst/>
          </a:prstGeom>
          <a:solidFill>
            <a:schemeClr val="lt1"/>
          </a:solidFill>
          <a:ln>
            <a:noFill/>
          </a:ln>
        </p:spPr>
        <p:txBody>
          <a:bodyPr spcFirstLastPara="1" wrap="square" lIns="91425" tIns="91425" rIns="91425" bIns="91425" anchor="ctr" anchorCtr="0">
            <a:noAutofit/>
          </a:bodyPr>
          <a:lstStyle>
            <a:lvl1pPr lvl="0">
              <a:spcBef>
                <a:spcPts val="0"/>
              </a:spcBef>
              <a:spcAft>
                <a:spcPts val="0"/>
              </a:spcAft>
              <a:buNone/>
              <a:defRPr b="0" i="0">
                <a:latin typeface="Gill Sans MT" panose="020B0502020104020203" pitchFamily="34" charset="77"/>
              </a:defRPr>
            </a:lvl1pPr>
          </a:lstStyle>
          <a:p>
            <a:endParaRPr dirty="0"/>
          </a:p>
        </p:txBody>
      </p:sp>
      <p:sp>
        <p:nvSpPr>
          <p:cNvPr id="138" name="Google Shape;138;p103"/>
          <p:cNvSpPr>
            <a:spLocks noGrp="1"/>
          </p:cNvSpPr>
          <p:nvPr>
            <p:ph type="pic" idx="3"/>
          </p:nvPr>
        </p:nvSpPr>
        <p:spPr>
          <a:xfrm>
            <a:off x="9103057" y="5364737"/>
            <a:ext cx="6167846" cy="4758762"/>
          </a:xfrm>
          <a:prstGeom prst="rect">
            <a:avLst/>
          </a:prstGeom>
          <a:solidFill>
            <a:schemeClr val="lt1"/>
          </a:solidFill>
          <a:ln>
            <a:noFill/>
          </a:ln>
        </p:spPr>
        <p:txBody>
          <a:bodyPr spcFirstLastPara="1" wrap="square" lIns="91425" tIns="91425" rIns="91425" bIns="91425" anchor="ctr" anchorCtr="0">
            <a:noAutofit/>
          </a:bodyPr>
          <a:lstStyle>
            <a:lvl1pPr lvl="0">
              <a:spcBef>
                <a:spcPts val="0"/>
              </a:spcBef>
              <a:spcAft>
                <a:spcPts val="0"/>
              </a:spcAft>
              <a:buNone/>
              <a:defRPr b="0" i="0">
                <a:latin typeface="Gill Sans MT" panose="020B0502020104020203" pitchFamily="34" charset="77"/>
              </a:defRPr>
            </a:lvl1pPr>
          </a:lstStyle>
          <a:p>
            <a:endParaRPr dirty="0"/>
          </a:p>
        </p:txBody>
      </p:sp>
      <p:sp>
        <p:nvSpPr>
          <p:cNvPr id="139" name="Google Shape;139;p103"/>
          <p:cNvSpPr>
            <a:spLocks noGrp="1"/>
          </p:cNvSpPr>
          <p:nvPr>
            <p:ph type="pic" idx="4"/>
          </p:nvPr>
        </p:nvSpPr>
        <p:spPr>
          <a:xfrm>
            <a:off x="16091246" y="5364737"/>
            <a:ext cx="6186408" cy="4758762"/>
          </a:xfrm>
          <a:prstGeom prst="rect">
            <a:avLst/>
          </a:prstGeom>
          <a:solidFill>
            <a:schemeClr val="lt1"/>
          </a:solidFill>
          <a:ln>
            <a:noFill/>
          </a:ln>
        </p:spPr>
        <p:txBody>
          <a:bodyPr spcFirstLastPara="1" wrap="square" lIns="91425" tIns="91425" rIns="91425" bIns="91425" anchor="ctr" anchorCtr="0">
            <a:noAutofit/>
          </a:bodyPr>
          <a:lstStyle>
            <a:lvl1pPr lvl="0">
              <a:spcBef>
                <a:spcPts val="0"/>
              </a:spcBef>
              <a:spcAft>
                <a:spcPts val="0"/>
              </a:spcAft>
              <a:buNone/>
              <a:defRPr b="0" i="0">
                <a:latin typeface="Gill Sans MT" panose="020B0502020104020203" pitchFamily="34" charset="77"/>
              </a:defRPr>
            </a:lvl1pPr>
          </a:lstStyle>
          <a:p>
            <a:endParaRPr dirty="0"/>
          </a:p>
        </p:txBody>
      </p:sp>
      <p:sp>
        <p:nvSpPr>
          <p:cNvPr id="140" name="Google Shape;140;p103"/>
          <p:cNvSpPr/>
          <p:nvPr/>
        </p:nvSpPr>
        <p:spPr>
          <a:xfrm>
            <a:off x="16099856" y="5364735"/>
            <a:ext cx="6186408" cy="4758762"/>
          </a:xfrm>
          <a:prstGeom prst="rect">
            <a:avLst/>
          </a:prstGeom>
          <a:solidFill>
            <a:srgbClr val="2CB772">
              <a:alpha val="80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41" name="Google Shape;141;p103"/>
          <p:cNvSpPr txBox="1">
            <a:spLocks noGrp="1"/>
          </p:cNvSpPr>
          <p:nvPr>
            <p:ph type="body" idx="1"/>
          </p:nvPr>
        </p:nvSpPr>
        <p:spPr>
          <a:xfrm>
            <a:off x="2097089" y="2850021"/>
            <a:ext cx="14351214" cy="24844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2" name="Google Shape;142;p103"/>
          <p:cNvSpPr txBox="1">
            <a:spLocks noGrp="1"/>
          </p:cNvSpPr>
          <p:nvPr>
            <p:ph type="body" idx="5"/>
          </p:nvPr>
        </p:nvSpPr>
        <p:spPr>
          <a:xfrm>
            <a:off x="2097088" y="10505228"/>
            <a:ext cx="6175376" cy="12858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3" name="Google Shape;143;p103"/>
          <p:cNvSpPr txBox="1">
            <a:spLocks noGrp="1"/>
          </p:cNvSpPr>
          <p:nvPr>
            <p:ph type="body" idx="6"/>
          </p:nvPr>
        </p:nvSpPr>
        <p:spPr>
          <a:xfrm>
            <a:off x="9095526" y="10505228"/>
            <a:ext cx="6175376" cy="12858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4" name="Google Shape;144;p103"/>
          <p:cNvSpPr txBox="1">
            <a:spLocks noGrp="1"/>
          </p:cNvSpPr>
          <p:nvPr>
            <p:ph type="body" idx="7"/>
          </p:nvPr>
        </p:nvSpPr>
        <p:spPr>
          <a:xfrm>
            <a:off x="16091246" y="10505228"/>
            <a:ext cx="6175376" cy="12858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5" name="Google Shape;145;p103"/>
          <p:cNvSpPr txBox="1">
            <a:spLocks noGrp="1"/>
          </p:cNvSpPr>
          <p:nvPr>
            <p:ph type="body" idx="8"/>
          </p:nvPr>
        </p:nvSpPr>
        <p:spPr>
          <a:xfrm>
            <a:off x="2097088" y="1968109"/>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ext-Heavy Group">
  <p:cSld name="Text-Heavy Group">
    <p:spTree>
      <p:nvGrpSpPr>
        <p:cNvPr id="1" name="Shape 146"/>
        <p:cNvGrpSpPr/>
        <p:nvPr/>
      </p:nvGrpSpPr>
      <p:grpSpPr>
        <a:xfrm>
          <a:off x="0" y="0"/>
          <a:ext cx="0" cy="0"/>
          <a:chOff x="0" y="0"/>
          <a:chExt cx="0" cy="0"/>
        </a:xfrm>
      </p:grpSpPr>
      <p:sp>
        <p:nvSpPr>
          <p:cNvPr id="147" name="Google Shape;147;p104"/>
          <p:cNvSpPr/>
          <p:nvPr/>
        </p:nvSpPr>
        <p:spPr>
          <a:xfrm>
            <a:off x="2157488" y="2581955"/>
            <a:ext cx="6186408" cy="8552094"/>
          </a:xfrm>
          <a:prstGeom prst="rect">
            <a:avLst/>
          </a:prstGeom>
          <a:noFill/>
          <a:ln w="50800" cap="flat" cmpd="sng">
            <a:solidFill>
              <a:srgbClr val="2CB772"/>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48" name="Google Shape;148;p104"/>
          <p:cNvSpPr/>
          <p:nvPr/>
        </p:nvSpPr>
        <p:spPr>
          <a:xfrm>
            <a:off x="3709410" y="9307037"/>
            <a:ext cx="3082564" cy="790602"/>
          </a:xfrm>
          <a:prstGeom prst="roundRect">
            <a:avLst>
              <a:gd name="adj" fmla="val 50000"/>
            </a:avLst>
          </a:prstGeom>
          <a:solidFill>
            <a:srgbClr val="2CB772"/>
          </a:solidFill>
          <a:ln w="38100" cap="flat" cmpd="sng">
            <a:solidFill>
              <a:srgbClr val="009457"/>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49" name="Google Shape;149;p104"/>
          <p:cNvSpPr/>
          <p:nvPr/>
        </p:nvSpPr>
        <p:spPr>
          <a:xfrm>
            <a:off x="9098798" y="2581955"/>
            <a:ext cx="6186408" cy="8552094"/>
          </a:xfrm>
          <a:prstGeom prst="rect">
            <a:avLst/>
          </a:prstGeom>
          <a:noFill/>
          <a:ln w="50800" cap="flat" cmpd="sng">
            <a:solidFill>
              <a:srgbClr val="39394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50" name="Google Shape;150;p104"/>
          <p:cNvSpPr/>
          <p:nvPr/>
        </p:nvSpPr>
        <p:spPr>
          <a:xfrm>
            <a:off x="10650720" y="9307037"/>
            <a:ext cx="3082564" cy="790602"/>
          </a:xfrm>
          <a:prstGeom prst="roundRect">
            <a:avLst>
              <a:gd name="adj" fmla="val 50000"/>
            </a:avLst>
          </a:prstGeom>
          <a:solidFill>
            <a:srgbClr val="393941"/>
          </a:solidFill>
          <a:ln w="38100" cap="flat" cmpd="sng">
            <a:solidFill>
              <a:srgbClr val="39394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51" name="Google Shape;151;p104"/>
          <p:cNvSpPr/>
          <p:nvPr/>
        </p:nvSpPr>
        <p:spPr>
          <a:xfrm>
            <a:off x="16040106" y="2581955"/>
            <a:ext cx="6186408" cy="8552094"/>
          </a:xfrm>
          <a:prstGeom prst="rect">
            <a:avLst/>
          </a:prstGeom>
          <a:noFill/>
          <a:ln w="50800" cap="flat" cmpd="sng">
            <a:solidFill>
              <a:srgbClr val="2CB772"/>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52" name="Google Shape;152;p104"/>
          <p:cNvSpPr/>
          <p:nvPr/>
        </p:nvSpPr>
        <p:spPr>
          <a:xfrm>
            <a:off x="17592028" y="9307037"/>
            <a:ext cx="3082564" cy="790602"/>
          </a:xfrm>
          <a:prstGeom prst="roundRect">
            <a:avLst>
              <a:gd name="adj" fmla="val 50000"/>
            </a:avLst>
          </a:prstGeom>
          <a:solidFill>
            <a:srgbClr val="2CB772"/>
          </a:solidFill>
          <a:ln w="38100" cap="flat" cmpd="sng">
            <a:solidFill>
              <a:srgbClr val="009457"/>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53" name="Google Shape;153;p104"/>
          <p:cNvSpPr>
            <a:spLocks noGrp="1"/>
          </p:cNvSpPr>
          <p:nvPr>
            <p:ph type="pic" idx="2"/>
          </p:nvPr>
        </p:nvSpPr>
        <p:spPr>
          <a:xfrm>
            <a:off x="4492661" y="3392001"/>
            <a:ext cx="1516062" cy="151606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4" name="Google Shape;154;p104"/>
          <p:cNvSpPr>
            <a:spLocks noGrp="1"/>
          </p:cNvSpPr>
          <p:nvPr>
            <p:ph type="pic" idx="3"/>
          </p:nvPr>
        </p:nvSpPr>
        <p:spPr>
          <a:xfrm>
            <a:off x="11433971" y="3392001"/>
            <a:ext cx="1516062" cy="151606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5" name="Google Shape;155;p104"/>
          <p:cNvSpPr>
            <a:spLocks noGrp="1"/>
          </p:cNvSpPr>
          <p:nvPr>
            <p:ph type="pic" idx="4"/>
          </p:nvPr>
        </p:nvSpPr>
        <p:spPr>
          <a:xfrm>
            <a:off x="18387981" y="3392001"/>
            <a:ext cx="1516062" cy="151606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6" name="Google Shape;156;p104"/>
          <p:cNvSpPr txBox="1">
            <a:spLocks noGrp="1"/>
          </p:cNvSpPr>
          <p:nvPr>
            <p:ph type="body" idx="1"/>
          </p:nvPr>
        </p:nvSpPr>
        <p:spPr>
          <a:xfrm>
            <a:off x="4029111" y="9473736"/>
            <a:ext cx="2443162" cy="457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800"/>
              <a:buFont typeface="Gill Sans"/>
              <a:buNone/>
              <a:defRPr sz="28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7" name="Google Shape;157;p104"/>
          <p:cNvSpPr txBox="1">
            <a:spLocks noGrp="1"/>
          </p:cNvSpPr>
          <p:nvPr>
            <p:ph type="body" idx="5"/>
          </p:nvPr>
        </p:nvSpPr>
        <p:spPr>
          <a:xfrm>
            <a:off x="10970421" y="9481844"/>
            <a:ext cx="2443162" cy="457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800"/>
              <a:buFont typeface="Gill Sans"/>
              <a:buNone/>
              <a:defRPr sz="28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8" name="Google Shape;158;p104"/>
          <p:cNvSpPr txBox="1">
            <a:spLocks noGrp="1"/>
          </p:cNvSpPr>
          <p:nvPr>
            <p:ph type="body" idx="6"/>
          </p:nvPr>
        </p:nvSpPr>
        <p:spPr>
          <a:xfrm>
            <a:off x="17911729" y="9473736"/>
            <a:ext cx="2443162" cy="457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800"/>
              <a:buFont typeface="Gill Sans"/>
              <a:buNone/>
              <a:defRPr sz="28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9" name="Google Shape;159;p104"/>
          <p:cNvSpPr txBox="1">
            <a:spLocks noGrp="1"/>
          </p:cNvSpPr>
          <p:nvPr>
            <p:ph type="body" idx="7"/>
          </p:nvPr>
        </p:nvSpPr>
        <p:spPr>
          <a:xfrm>
            <a:off x="2805205" y="5674899"/>
            <a:ext cx="4656138" cy="49619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E4247"/>
              </a:buClr>
              <a:buSzPts val="3000"/>
              <a:buFont typeface="Gill Sans"/>
              <a:buNone/>
              <a:defRPr sz="3000" b="0" i="0" u="none" strike="noStrike" cap="none">
                <a:solidFill>
                  <a:srgbClr val="3E424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0" name="Google Shape;160;p104"/>
          <p:cNvSpPr txBox="1">
            <a:spLocks noGrp="1"/>
          </p:cNvSpPr>
          <p:nvPr>
            <p:ph type="body" idx="8"/>
          </p:nvPr>
        </p:nvSpPr>
        <p:spPr>
          <a:xfrm>
            <a:off x="2687785" y="6438349"/>
            <a:ext cx="4890978" cy="21018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1" name="Google Shape;161;p104"/>
          <p:cNvSpPr txBox="1">
            <a:spLocks noGrp="1"/>
          </p:cNvSpPr>
          <p:nvPr>
            <p:ph type="body" idx="9"/>
          </p:nvPr>
        </p:nvSpPr>
        <p:spPr>
          <a:xfrm>
            <a:off x="9863933" y="5674899"/>
            <a:ext cx="4656138" cy="49619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E4247"/>
              </a:buClr>
              <a:buSzPts val="3000"/>
              <a:buFont typeface="Gill Sans"/>
              <a:buNone/>
              <a:defRPr sz="3000" b="0" i="0" u="none" strike="noStrike" cap="none">
                <a:solidFill>
                  <a:srgbClr val="3E424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2" name="Google Shape;162;p104"/>
          <p:cNvSpPr txBox="1">
            <a:spLocks noGrp="1"/>
          </p:cNvSpPr>
          <p:nvPr>
            <p:ph type="body" idx="13"/>
          </p:nvPr>
        </p:nvSpPr>
        <p:spPr>
          <a:xfrm>
            <a:off x="9746513" y="6438349"/>
            <a:ext cx="4890978" cy="21018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3" name="Google Shape;163;p104"/>
          <p:cNvSpPr txBox="1">
            <a:spLocks noGrp="1"/>
          </p:cNvSpPr>
          <p:nvPr>
            <p:ph type="body" idx="14"/>
          </p:nvPr>
        </p:nvSpPr>
        <p:spPr>
          <a:xfrm>
            <a:off x="16805243" y="5674899"/>
            <a:ext cx="4656138" cy="49619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E4247"/>
              </a:buClr>
              <a:buSzPts val="3000"/>
              <a:buFont typeface="Gill Sans"/>
              <a:buNone/>
              <a:defRPr sz="3000" b="0" i="0" u="none" strike="noStrike" cap="none">
                <a:solidFill>
                  <a:srgbClr val="3E424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4" name="Google Shape;164;p104"/>
          <p:cNvSpPr txBox="1">
            <a:spLocks noGrp="1"/>
          </p:cNvSpPr>
          <p:nvPr>
            <p:ph type="body" idx="15"/>
          </p:nvPr>
        </p:nvSpPr>
        <p:spPr>
          <a:xfrm>
            <a:off x="16687821" y="6438349"/>
            <a:ext cx="4890978" cy="21018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ext-Heavy 2">
  <p:cSld name="Text-Heavy 2">
    <p:spTree>
      <p:nvGrpSpPr>
        <p:cNvPr id="1" name="Shape 165"/>
        <p:cNvGrpSpPr/>
        <p:nvPr/>
      </p:nvGrpSpPr>
      <p:grpSpPr>
        <a:xfrm>
          <a:off x="0" y="0"/>
          <a:ext cx="0" cy="0"/>
          <a:chOff x="0" y="0"/>
          <a:chExt cx="0" cy="0"/>
        </a:xfrm>
      </p:grpSpPr>
      <p:sp>
        <p:nvSpPr>
          <p:cNvPr id="166" name="Google Shape;166;p105"/>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167" name="Google Shape;167;p105"/>
          <p:cNvSpPr txBox="1">
            <a:spLocks noGrp="1"/>
          </p:cNvSpPr>
          <p:nvPr>
            <p:ph type="body" idx="1"/>
          </p:nvPr>
        </p:nvSpPr>
        <p:spPr>
          <a:xfrm>
            <a:off x="2143788" y="21288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8" name="Google Shape;168;p105"/>
          <p:cNvSpPr txBox="1">
            <a:spLocks noGrp="1"/>
          </p:cNvSpPr>
          <p:nvPr>
            <p:ph type="body" idx="2"/>
          </p:nvPr>
        </p:nvSpPr>
        <p:spPr>
          <a:xfrm>
            <a:off x="2143791" y="3001965"/>
            <a:ext cx="638597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69" name="Google Shape;169;p105"/>
          <p:cNvCxnSpPr/>
          <p:nvPr/>
        </p:nvCxnSpPr>
        <p:spPr>
          <a:xfrm>
            <a:off x="5350281" y="18349849"/>
            <a:ext cx="805298" cy="2"/>
          </a:xfrm>
          <a:prstGeom prst="straightConnector1">
            <a:avLst/>
          </a:prstGeom>
          <a:noFill/>
          <a:ln w="9525" cap="flat" cmpd="sng">
            <a:solidFill>
              <a:srgbClr val="26B470"/>
            </a:solidFill>
            <a:prstDash val="solid"/>
            <a:round/>
            <a:headEnd type="none" w="sm" len="sm"/>
            <a:tailEnd type="none" w="sm" len="sm"/>
          </a:ln>
        </p:spPr>
      </p:cxnSp>
      <p:sp>
        <p:nvSpPr>
          <p:cNvPr id="170" name="Google Shape;170;p105"/>
          <p:cNvSpPr/>
          <p:nvPr/>
        </p:nvSpPr>
        <p:spPr>
          <a:xfrm>
            <a:off x="9827215" y="11610199"/>
            <a:ext cx="8418382" cy="2105802"/>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71" name="Google Shape;171;p105"/>
          <p:cNvSpPr txBox="1">
            <a:spLocks noGrp="1"/>
          </p:cNvSpPr>
          <p:nvPr>
            <p:ph type="body" idx="3"/>
          </p:nvPr>
        </p:nvSpPr>
        <p:spPr>
          <a:xfrm>
            <a:off x="9827215" y="2716215"/>
            <a:ext cx="8418382" cy="12990430"/>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ext-Heavy 3">
  <p:cSld name="Text-Heavy 3">
    <p:spTree>
      <p:nvGrpSpPr>
        <p:cNvPr id="1" name="Shape 172"/>
        <p:cNvGrpSpPr/>
        <p:nvPr/>
      </p:nvGrpSpPr>
      <p:grpSpPr>
        <a:xfrm>
          <a:off x="0" y="0"/>
          <a:ext cx="0" cy="0"/>
          <a:chOff x="0" y="0"/>
          <a:chExt cx="0" cy="0"/>
        </a:xfrm>
      </p:grpSpPr>
      <p:sp>
        <p:nvSpPr>
          <p:cNvPr id="173" name="Google Shape;173;p106"/>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174" name="Google Shape;174;p106"/>
          <p:cNvSpPr txBox="1">
            <a:spLocks noGrp="1"/>
          </p:cNvSpPr>
          <p:nvPr>
            <p:ph type="body" idx="1"/>
          </p:nvPr>
        </p:nvSpPr>
        <p:spPr>
          <a:xfrm>
            <a:off x="2143788" y="21288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75" name="Google Shape;175;p106"/>
          <p:cNvSpPr/>
          <p:nvPr/>
        </p:nvSpPr>
        <p:spPr>
          <a:xfrm>
            <a:off x="9827215" y="0"/>
            <a:ext cx="8418382" cy="13716000"/>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76" name="Google Shape;176;p106"/>
          <p:cNvSpPr txBox="1">
            <a:spLocks noGrp="1"/>
          </p:cNvSpPr>
          <p:nvPr>
            <p:ph type="body" idx="2"/>
          </p:nvPr>
        </p:nvSpPr>
        <p:spPr>
          <a:xfrm>
            <a:off x="2143791" y="3371243"/>
            <a:ext cx="6879894" cy="10215402"/>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77" name="Google Shape;177;p106"/>
          <p:cNvCxnSpPr/>
          <p:nvPr/>
        </p:nvCxnSpPr>
        <p:spPr>
          <a:xfrm flipH="1">
            <a:off x="1169955" y="10965883"/>
            <a:ext cx="2" cy="2620762"/>
          </a:xfrm>
          <a:prstGeom prst="straightConnector1">
            <a:avLst/>
          </a:prstGeom>
          <a:noFill/>
          <a:ln w="9525" cap="flat" cmpd="sng">
            <a:solidFill>
              <a:srgbClr val="26B470"/>
            </a:solidFill>
            <a:prstDash val="solid"/>
            <a:round/>
            <a:headEnd type="none" w="sm" len="sm"/>
            <a:tailEnd type="none" w="sm" len="sm"/>
          </a:ln>
        </p:spPr>
      </p:cxnSp>
      <p:sp>
        <p:nvSpPr>
          <p:cNvPr id="178" name="Google Shape;178;p106"/>
          <p:cNvSpPr>
            <a:spLocks noGrp="1"/>
          </p:cNvSpPr>
          <p:nvPr>
            <p:ph type="pic" idx="3"/>
          </p:nvPr>
        </p:nvSpPr>
        <p:spPr>
          <a:xfrm>
            <a:off x="13036722" y="3802064"/>
            <a:ext cx="7251700" cy="72517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ext-Heavy 6">
  <p:cSld name="Text-Heavy 6">
    <p:spTree>
      <p:nvGrpSpPr>
        <p:cNvPr id="1" name="Shape 179"/>
        <p:cNvGrpSpPr/>
        <p:nvPr/>
      </p:nvGrpSpPr>
      <p:grpSpPr>
        <a:xfrm>
          <a:off x="0" y="0"/>
          <a:ext cx="0" cy="0"/>
          <a:chOff x="0" y="0"/>
          <a:chExt cx="0" cy="0"/>
        </a:xfrm>
      </p:grpSpPr>
      <p:sp>
        <p:nvSpPr>
          <p:cNvPr id="180" name="Google Shape;180;p107"/>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81" name="Google Shape;181;p107"/>
          <p:cNvSpPr txBox="1">
            <a:spLocks noGrp="1"/>
          </p:cNvSpPr>
          <p:nvPr>
            <p:ph type="body" idx="1"/>
          </p:nvPr>
        </p:nvSpPr>
        <p:spPr>
          <a:xfrm>
            <a:off x="10534174" y="20131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82" name="Google Shape;182;p107"/>
          <p:cNvSpPr txBox="1">
            <a:spLocks noGrp="1"/>
          </p:cNvSpPr>
          <p:nvPr>
            <p:ph type="body" idx="2"/>
          </p:nvPr>
        </p:nvSpPr>
        <p:spPr>
          <a:xfrm>
            <a:off x="10534174" y="2776147"/>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83" name="Google Shape;183;p107"/>
          <p:cNvSpPr txBox="1">
            <a:spLocks noGrp="1"/>
          </p:cNvSpPr>
          <p:nvPr>
            <p:ph type="body" idx="3"/>
          </p:nvPr>
        </p:nvSpPr>
        <p:spPr>
          <a:xfrm>
            <a:off x="10534263" y="6327037"/>
            <a:ext cx="9956902" cy="522922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84" name="Google Shape;184;p107"/>
          <p:cNvSpPr>
            <a:spLocks noGrp="1"/>
          </p:cNvSpPr>
          <p:nvPr>
            <p:ph type="pic" idx="4"/>
          </p:nvPr>
        </p:nvSpPr>
        <p:spPr>
          <a:xfrm>
            <a:off x="1485900" y="3888618"/>
            <a:ext cx="8726488" cy="6707188"/>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ext-Heavy Divider">
  <p:cSld name="Text-Heavy Divider">
    <p:bg>
      <p:bgPr>
        <a:solidFill>
          <a:srgbClr val="393941"/>
        </a:solidFill>
        <a:effectLst/>
      </p:bgPr>
    </p:bg>
    <p:spTree>
      <p:nvGrpSpPr>
        <p:cNvPr id="1" name="Shape 185"/>
        <p:cNvGrpSpPr/>
        <p:nvPr/>
      </p:nvGrpSpPr>
      <p:grpSpPr>
        <a:xfrm>
          <a:off x="0" y="0"/>
          <a:ext cx="0" cy="0"/>
          <a:chOff x="0" y="0"/>
          <a:chExt cx="0" cy="0"/>
        </a:xfrm>
      </p:grpSpPr>
      <p:sp>
        <p:nvSpPr>
          <p:cNvPr id="186" name="Google Shape;186;p108"/>
          <p:cNvSpPr/>
          <p:nvPr/>
        </p:nvSpPr>
        <p:spPr>
          <a:xfrm>
            <a:off x="10298294" y="10382840"/>
            <a:ext cx="3082564" cy="790600"/>
          </a:xfrm>
          <a:prstGeom prst="roundRect">
            <a:avLst>
              <a:gd name="adj" fmla="val 50000"/>
            </a:avLst>
          </a:prstGeom>
          <a:solidFill>
            <a:srgbClr val="393941"/>
          </a:solidFill>
          <a:ln w="38100" cap="flat" cmpd="sng">
            <a:solidFill>
              <a:srgbClr val="2CB772"/>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87" name="Google Shape;187;p108"/>
          <p:cNvSpPr txBox="1">
            <a:spLocks noGrp="1"/>
          </p:cNvSpPr>
          <p:nvPr>
            <p:ph type="title"/>
          </p:nvPr>
        </p:nvSpPr>
        <p:spPr>
          <a:xfrm>
            <a:off x="3950640" y="4066678"/>
            <a:ext cx="16482720" cy="1403384"/>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88" name="Google Shape;188;p108"/>
          <p:cNvSpPr txBox="1"/>
          <p:nvPr/>
        </p:nvSpPr>
        <p:spPr>
          <a:xfrm>
            <a:off x="23036466" y="11803321"/>
            <a:ext cx="607908" cy="384721"/>
          </a:xfrm>
          <a:prstGeom prst="rect">
            <a:avLst/>
          </a:prstGeom>
          <a:noFill/>
          <a:ln>
            <a:noFill/>
          </a:ln>
        </p:spPr>
        <p:txBody>
          <a:bodyPr spcFirstLastPara="1" wrap="square" lIns="38100" tIns="38100" rIns="38100" bIns="38100" anchor="t" anchorCtr="0">
            <a:spAutoFit/>
          </a:bodyPr>
          <a:lstStyle/>
          <a:p>
            <a:pPr marL="0" marR="0" lvl="0" indent="0" algn="l" rtl="0">
              <a:lnSpc>
                <a:spcPct val="100000"/>
              </a:lnSpc>
              <a:spcBef>
                <a:spcPts val="0"/>
              </a:spcBef>
              <a:spcAft>
                <a:spcPts val="0"/>
              </a:spcAft>
              <a:buClr>
                <a:srgbClr val="393941"/>
              </a:buClr>
              <a:buSzPts val="2000"/>
              <a:buFont typeface="Gill Sans"/>
              <a:buNone/>
            </a:pPr>
            <a:fld id="{00000000-1234-1234-1234-123412341234}" type="slidenum">
              <a:rPr lang="en-US" sz="2000" b="0" i="0" u="none" strike="noStrike" cap="none">
                <a:solidFill>
                  <a:srgbClr val="393941"/>
                </a:solidFill>
                <a:latin typeface="Gill Sans MT" panose="020B0502020104020203" pitchFamily="34" charset="77"/>
                <a:ea typeface="Gill Sans"/>
                <a:cs typeface="Gill Sans"/>
                <a:sym typeface="Gill Sans"/>
              </a:rPr>
              <a:pPr marL="0" marR="0" lvl="0" indent="0" algn="l" rtl="0">
                <a:lnSpc>
                  <a:spcPct val="100000"/>
                </a:lnSpc>
                <a:spcBef>
                  <a:spcPts val="0"/>
                </a:spcBef>
                <a:spcAft>
                  <a:spcPts val="0"/>
                </a:spcAft>
                <a:buClr>
                  <a:srgbClr val="393941"/>
                </a:buClr>
                <a:buSzPts val="2000"/>
                <a:buFont typeface="Gill Sans"/>
                <a:buNone/>
              </a:pPr>
              <a:t>‹#›</a:t>
            </a:fld>
            <a:endParaRPr sz="2000" b="0" i="0" u="none" strike="noStrike" cap="none" dirty="0">
              <a:solidFill>
                <a:srgbClr val="393941"/>
              </a:solidFill>
              <a:latin typeface="Gill Sans MT" panose="020B0502020104020203" pitchFamily="34" charset="77"/>
              <a:ea typeface="Gill Sans"/>
              <a:cs typeface="Gill Sans"/>
              <a:sym typeface="Gill Sans"/>
            </a:endParaRPr>
          </a:p>
        </p:txBody>
      </p:sp>
      <p:sp>
        <p:nvSpPr>
          <p:cNvPr id="189" name="Google Shape;189;p108"/>
          <p:cNvSpPr txBox="1">
            <a:spLocks noGrp="1"/>
          </p:cNvSpPr>
          <p:nvPr>
            <p:ph type="body" idx="1"/>
          </p:nvPr>
        </p:nvSpPr>
        <p:spPr>
          <a:xfrm>
            <a:off x="9096376" y="2982331"/>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90" name="Google Shape;190;p108"/>
          <p:cNvSpPr txBox="1">
            <a:spLocks noGrp="1"/>
          </p:cNvSpPr>
          <p:nvPr>
            <p:ph type="body" idx="2"/>
          </p:nvPr>
        </p:nvSpPr>
        <p:spPr>
          <a:xfrm>
            <a:off x="9096376" y="10470165"/>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91" name="Google Shape;191;p108"/>
          <p:cNvSpPr txBox="1">
            <a:spLocks noGrp="1"/>
          </p:cNvSpPr>
          <p:nvPr>
            <p:ph type="body" idx="3"/>
          </p:nvPr>
        </p:nvSpPr>
        <p:spPr>
          <a:xfrm>
            <a:off x="3950641" y="6062957"/>
            <a:ext cx="16482722" cy="522922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ntent 2">
  <p:cSld name="Content 2">
    <p:spTree>
      <p:nvGrpSpPr>
        <p:cNvPr id="1" name="Shape 20"/>
        <p:cNvGrpSpPr/>
        <p:nvPr/>
      </p:nvGrpSpPr>
      <p:grpSpPr>
        <a:xfrm>
          <a:off x="0" y="0"/>
          <a:ext cx="0" cy="0"/>
          <a:chOff x="0" y="0"/>
          <a:chExt cx="0" cy="0"/>
        </a:xfrm>
      </p:grpSpPr>
      <p:sp>
        <p:nvSpPr>
          <p:cNvPr id="21" name="Google Shape;21;p80"/>
          <p:cNvSpPr>
            <a:spLocks noGrp="1"/>
          </p:cNvSpPr>
          <p:nvPr>
            <p:ph type="pic" idx="2"/>
          </p:nvPr>
        </p:nvSpPr>
        <p:spPr>
          <a:xfrm>
            <a:off x="2362401" y="0"/>
            <a:ext cx="7031038" cy="137160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 name="Google Shape;22;p80"/>
          <p:cNvSpPr txBox="1">
            <a:spLocks noGrp="1"/>
          </p:cNvSpPr>
          <p:nvPr>
            <p:ph type="title"/>
          </p:nvPr>
        </p:nvSpPr>
        <p:spPr>
          <a:xfrm>
            <a:off x="12056231" y="1646132"/>
            <a:ext cx="9693274"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rgbClr val="2CB77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3" name="Google Shape;23;p80"/>
          <p:cNvSpPr/>
          <p:nvPr/>
        </p:nvSpPr>
        <p:spPr>
          <a:xfrm>
            <a:off x="2362401" y="2"/>
            <a:ext cx="7030802" cy="13716000"/>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24" name="Google Shape;24;p80"/>
          <p:cNvSpPr txBox="1">
            <a:spLocks noGrp="1"/>
          </p:cNvSpPr>
          <p:nvPr>
            <p:ph type="body" idx="1"/>
          </p:nvPr>
        </p:nvSpPr>
        <p:spPr>
          <a:xfrm>
            <a:off x="12079846" y="4996376"/>
            <a:ext cx="9693276" cy="6919912"/>
          </a:xfrm>
          <a:prstGeom prst="rect">
            <a:avLst/>
          </a:prstGeom>
          <a:noFill/>
          <a:ln>
            <a:noFill/>
          </a:ln>
        </p:spPr>
        <p:txBody>
          <a:bodyPr spcFirstLastPara="1" wrap="square" lIns="91425" tIns="45700" rIns="91425" bIns="45700" anchor="t" anchorCtr="0">
            <a:normAutofit/>
          </a:bodyPr>
          <a:lstStyle>
            <a:lvl1pPr marL="457200" marR="0" lvl="0"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5" name="Google Shape;25;p80"/>
          <p:cNvSpPr txBox="1">
            <a:spLocks noGrp="1"/>
          </p:cNvSpPr>
          <p:nvPr>
            <p:ph type="body" idx="3"/>
          </p:nvPr>
        </p:nvSpPr>
        <p:spPr>
          <a:xfrm>
            <a:off x="12056230"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Photo 1">
  <p:cSld name="Photo 1">
    <p:spTree>
      <p:nvGrpSpPr>
        <p:cNvPr id="1" name="Shape 192"/>
        <p:cNvGrpSpPr/>
        <p:nvPr/>
      </p:nvGrpSpPr>
      <p:grpSpPr>
        <a:xfrm>
          <a:off x="0" y="0"/>
          <a:ext cx="0" cy="0"/>
          <a:chOff x="0" y="0"/>
          <a:chExt cx="0" cy="0"/>
        </a:xfrm>
      </p:grpSpPr>
      <p:sp>
        <p:nvSpPr>
          <p:cNvPr id="193" name="Google Shape;193;p109"/>
          <p:cNvSpPr/>
          <p:nvPr/>
        </p:nvSpPr>
        <p:spPr>
          <a:xfrm>
            <a:off x="10708863" y="-41664"/>
            <a:ext cx="8418382" cy="13799328"/>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94" name="Google Shape;194;p109"/>
          <p:cNvSpPr>
            <a:spLocks noGrp="1"/>
          </p:cNvSpPr>
          <p:nvPr>
            <p:ph type="pic" idx="2"/>
          </p:nvPr>
        </p:nvSpPr>
        <p:spPr>
          <a:xfrm>
            <a:off x="13659071" y="3883113"/>
            <a:ext cx="9571734" cy="6592910"/>
          </a:xfrm>
          <a:prstGeom prst="rect">
            <a:avLst/>
          </a:prstGeom>
          <a:solidFill>
            <a:schemeClr val="lt1"/>
          </a:solidFill>
          <a:ln>
            <a:noFill/>
          </a:ln>
        </p:spPr>
        <p:txBody>
          <a:bodyPr spcFirstLastPara="1" wrap="square" lIns="91425" tIns="91425" rIns="91425" bIns="91425" anchor="ctr" anchorCtr="0">
            <a:noAutofit/>
          </a:bodyPr>
          <a:lstStyle>
            <a:lvl1pPr lvl="0">
              <a:spcBef>
                <a:spcPts val="0"/>
              </a:spcBef>
              <a:spcAft>
                <a:spcPts val="0"/>
              </a:spcAft>
              <a:buNone/>
              <a:defRPr b="0" i="0">
                <a:latin typeface="Gill Sans MT" panose="020B0502020104020203" pitchFamily="34" charset="77"/>
              </a:defRPr>
            </a:lvl1pPr>
          </a:lstStyle>
          <a:p>
            <a:endParaRPr dirty="0"/>
          </a:p>
        </p:txBody>
      </p:sp>
      <p:sp>
        <p:nvSpPr>
          <p:cNvPr id="195" name="Google Shape;195;p109"/>
          <p:cNvSpPr/>
          <p:nvPr/>
        </p:nvSpPr>
        <p:spPr>
          <a:xfrm>
            <a:off x="10708863" y="-46440"/>
            <a:ext cx="8418382" cy="13799328"/>
          </a:xfrm>
          <a:prstGeom prst="rect">
            <a:avLst/>
          </a:prstGeom>
          <a:solidFill>
            <a:srgbClr val="009457">
              <a:alpha val="69803"/>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cxnSp>
        <p:nvCxnSpPr>
          <p:cNvPr id="196" name="Google Shape;196;p109"/>
          <p:cNvCxnSpPr/>
          <p:nvPr/>
        </p:nvCxnSpPr>
        <p:spPr>
          <a:xfrm flipH="1">
            <a:off x="1045065" y="12403713"/>
            <a:ext cx="2" cy="2620762"/>
          </a:xfrm>
          <a:prstGeom prst="straightConnector1">
            <a:avLst/>
          </a:prstGeom>
          <a:noFill/>
          <a:ln w="9525" cap="flat" cmpd="sng">
            <a:solidFill>
              <a:srgbClr val="26B470"/>
            </a:solidFill>
            <a:prstDash val="solid"/>
            <a:round/>
            <a:headEnd type="none" w="sm" len="sm"/>
            <a:tailEnd type="none" w="sm" len="sm"/>
          </a:ln>
        </p:spPr>
      </p:cxnSp>
      <p:sp>
        <p:nvSpPr>
          <p:cNvPr id="197" name="Google Shape;197;p109"/>
          <p:cNvSpPr>
            <a:spLocks noGrp="1"/>
          </p:cNvSpPr>
          <p:nvPr>
            <p:ph type="pic" idx="3"/>
          </p:nvPr>
        </p:nvSpPr>
        <p:spPr>
          <a:xfrm>
            <a:off x="13664220" y="3859214"/>
            <a:ext cx="10555288" cy="66405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98" name="Google Shape;198;p109"/>
          <p:cNvSpPr txBox="1">
            <a:spLocks noGrp="1"/>
          </p:cNvSpPr>
          <p:nvPr>
            <p:ph type="body" idx="1"/>
          </p:nvPr>
        </p:nvSpPr>
        <p:spPr>
          <a:xfrm>
            <a:off x="-1043954" y="5410995"/>
            <a:ext cx="10275136" cy="3536950"/>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0"/>
              </a:spcBef>
              <a:spcAft>
                <a:spcPts val="0"/>
              </a:spcAft>
              <a:buClr>
                <a:srgbClr val="009457"/>
              </a:buClr>
              <a:buSzPts val="8800"/>
              <a:buFont typeface="Gill Sans"/>
              <a:buNone/>
              <a:defRPr sz="88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Photo 2">
  <p:cSld name="Photo 2">
    <p:spTree>
      <p:nvGrpSpPr>
        <p:cNvPr id="1" name="Shape 199"/>
        <p:cNvGrpSpPr/>
        <p:nvPr/>
      </p:nvGrpSpPr>
      <p:grpSpPr>
        <a:xfrm>
          <a:off x="0" y="0"/>
          <a:ext cx="0" cy="0"/>
          <a:chOff x="0" y="0"/>
          <a:chExt cx="0" cy="0"/>
        </a:xfrm>
      </p:grpSpPr>
      <p:sp>
        <p:nvSpPr>
          <p:cNvPr id="200" name="Google Shape;200;p110"/>
          <p:cNvSpPr/>
          <p:nvPr/>
        </p:nvSpPr>
        <p:spPr>
          <a:xfrm>
            <a:off x="10708863" y="-41664"/>
            <a:ext cx="8418382" cy="13799328"/>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201" name="Google Shape;201;p110"/>
          <p:cNvSpPr/>
          <p:nvPr/>
        </p:nvSpPr>
        <p:spPr>
          <a:xfrm>
            <a:off x="10708863" y="-46440"/>
            <a:ext cx="8418382" cy="13799328"/>
          </a:xfrm>
          <a:prstGeom prst="rect">
            <a:avLst/>
          </a:prstGeom>
          <a:solidFill>
            <a:srgbClr val="009457">
              <a:alpha val="69803"/>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cxnSp>
        <p:nvCxnSpPr>
          <p:cNvPr id="202" name="Google Shape;202;p110"/>
          <p:cNvCxnSpPr/>
          <p:nvPr/>
        </p:nvCxnSpPr>
        <p:spPr>
          <a:xfrm flipH="1">
            <a:off x="1045065" y="12403713"/>
            <a:ext cx="2" cy="2620762"/>
          </a:xfrm>
          <a:prstGeom prst="straightConnector1">
            <a:avLst/>
          </a:prstGeom>
          <a:noFill/>
          <a:ln w="9525" cap="flat" cmpd="sng">
            <a:solidFill>
              <a:srgbClr val="26B470"/>
            </a:solidFill>
            <a:prstDash val="solid"/>
            <a:round/>
            <a:headEnd type="none" w="sm" len="sm"/>
            <a:tailEnd type="none" w="sm" len="sm"/>
          </a:ln>
        </p:spPr>
      </p:cxnSp>
      <p:sp>
        <p:nvSpPr>
          <p:cNvPr id="203" name="Google Shape;203;p110"/>
          <p:cNvSpPr txBox="1">
            <a:spLocks noGrp="1"/>
          </p:cNvSpPr>
          <p:nvPr>
            <p:ph type="body" idx="1"/>
          </p:nvPr>
        </p:nvSpPr>
        <p:spPr>
          <a:xfrm>
            <a:off x="-1043954" y="5410995"/>
            <a:ext cx="10275136" cy="3536950"/>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0"/>
              </a:spcBef>
              <a:spcAft>
                <a:spcPts val="0"/>
              </a:spcAft>
              <a:buClr>
                <a:srgbClr val="2CB772"/>
              </a:buClr>
              <a:buSzPts val="8800"/>
              <a:buFont typeface="Gill Sans"/>
              <a:buNone/>
              <a:defRPr sz="8800" b="0" i="0" u="none" strike="noStrike" cap="none">
                <a:solidFill>
                  <a:srgbClr val="2CB77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04" name="Google Shape;204;p110"/>
          <p:cNvSpPr>
            <a:spLocks noGrp="1"/>
          </p:cNvSpPr>
          <p:nvPr>
            <p:ph type="pic" idx="2"/>
          </p:nvPr>
        </p:nvSpPr>
        <p:spPr>
          <a:xfrm>
            <a:off x="13303107" y="1772753"/>
            <a:ext cx="7920602" cy="508525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05" name="Google Shape;205;p110"/>
          <p:cNvSpPr>
            <a:spLocks noGrp="1"/>
          </p:cNvSpPr>
          <p:nvPr>
            <p:ph type="pic" idx="3"/>
          </p:nvPr>
        </p:nvSpPr>
        <p:spPr>
          <a:xfrm>
            <a:off x="13303107" y="7267173"/>
            <a:ext cx="7920602" cy="508525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Photo Grid 1">
  <p:cSld name="Photo Grid 1">
    <p:spTree>
      <p:nvGrpSpPr>
        <p:cNvPr id="1" name="Shape 206"/>
        <p:cNvGrpSpPr/>
        <p:nvPr/>
      </p:nvGrpSpPr>
      <p:grpSpPr>
        <a:xfrm>
          <a:off x="0" y="0"/>
          <a:ext cx="0" cy="0"/>
          <a:chOff x="0" y="0"/>
          <a:chExt cx="0" cy="0"/>
        </a:xfrm>
      </p:grpSpPr>
      <p:sp>
        <p:nvSpPr>
          <p:cNvPr id="207" name="Google Shape;207;p111"/>
          <p:cNvSpPr>
            <a:spLocks noGrp="1"/>
          </p:cNvSpPr>
          <p:nvPr>
            <p:ph type="pic" idx="2"/>
          </p:nvPr>
        </p:nvSpPr>
        <p:spPr>
          <a:xfrm>
            <a:off x="3616327" y="351504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08" name="Google Shape;208;p111"/>
          <p:cNvSpPr>
            <a:spLocks noGrp="1"/>
          </p:cNvSpPr>
          <p:nvPr>
            <p:ph type="pic" idx="3"/>
          </p:nvPr>
        </p:nvSpPr>
        <p:spPr>
          <a:xfrm>
            <a:off x="7162167" y="351504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09" name="Google Shape;209;p111"/>
          <p:cNvSpPr>
            <a:spLocks noGrp="1"/>
          </p:cNvSpPr>
          <p:nvPr>
            <p:ph type="pic" idx="4"/>
          </p:nvPr>
        </p:nvSpPr>
        <p:spPr>
          <a:xfrm>
            <a:off x="10708007" y="351504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0" name="Google Shape;210;p111"/>
          <p:cNvSpPr>
            <a:spLocks noGrp="1"/>
          </p:cNvSpPr>
          <p:nvPr>
            <p:ph type="pic" idx="5"/>
          </p:nvPr>
        </p:nvSpPr>
        <p:spPr>
          <a:xfrm>
            <a:off x="14253847" y="351504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1" name="Google Shape;211;p111"/>
          <p:cNvSpPr>
            <a:spLocks noGrp="1"/>
          </p:cNvSpPr>
          <p:nvPr>
            <p:ph type="pic" idx="6"/>
          </p:nvPr>
        </p:nvSpPr>
        <p:spPr>
          <a:xfrm>
            <a:off x="17799685" y="351504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2" name="Google Shape;212;p111"/>
          <p:cNvSpPr>
            <a:spLocks noGrp="1"/>
          </p:cNvSpPr>
          <p:nvPr>
            <p:ph type="pic" idx="7"/>
          </p:nvPr>
        </p:nvSpPr>
        <p:spPr>
          <a:xfrm>
            <a:off x="3616327" y="706088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3" name="Google Shape;213;p111"/>
          <p:cNvSpPr>
            <a:spLocks noGrp="1"/>
          </p:cNvSpPr>
          <p:nvPr>
            <p:ph type="pic" idx="8"/>
          </p:nvPr>
        </p:nvSpPr>
        <p:spPr>
          <a:xfrm>
            <a:off x="7162167" y="706088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4" name="Google Shape;214;p111"/>
          <p:cNvSpPr>
            <a:spLocks noGrp="1"/>
          </p:cNvSpPr>
          <p:nvPr>
            <p:ph type="pic" idx="9"/>
          </p:nvPr>
        </p:nvSpPr>
        <p:spPr>
          <a:xfrm>
            <a:off x="10708007" y="706088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5" name="Google Shape;215;p111"/>
          <p:cNvSpPr>
            <a:spLocks noGrp="1"/>
          </p:cNvSpPr>
          <p:nvPr>
            <p:ph type="pic" idx="13"/>
          </p:nvPr>
        </p:nvSpPr>
        <p:spPr>
          <a:xfrm>
            <a:off x="14253847" y="706088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6" name="Google Shape;216;p111"/>
          <p:cNvSpPr>
            <a:spLocks noGrp="1"/>
          </p:cNvSpPr>
          <p:nvPr>
            <p:ph type="pic" idx="14"/>
          </p:nvPr>
        </p:nvSpPr>
        <p:spPr>
          <a:xfrm>
            <a:off x="17799685" y="706088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Photo Grid 2">
  <p:cSld name="Photo Grid 2">
    <p:bg>
      <p:bgPr>
        <a:solidFill>
          <a:srgbClr val="393941"/>
        </a:solidFill>
        <a:effectLst/>
      </p:bgPr>
    </p:bg>
    <p:spTree>
      <p:nvGrpSpPr>
        <p:cNvPr id="1" name="Shape 217"/>
        <p:cNvGrpSpPr/>
        <p:nvPr/>
      </p:nvGrpSpPr>
      <p:grpSpPr>
        <a:xfrm>
          <a:off x="0" y="0"/>
          <a:ext cx="0" cy="0"/>
          <a:chOff x="0" y="0"/>
          <a:chExt cx="0" cy="0"/>
        </a:xfrm>
      </p:grpSpPr>
      <p:sp>
        <p:nvSpPr>
          <p:cNvPr id="218" name="Google Shape;218;p112"/>
          <p:cNvSpPr>
            <a:spLocks noGrp="1"/>
          </p:cNvSpPr>
          <p:nvPr>
            <p:ph type="pic" idx="2"/>
          </p:nvPr>
        </p:nvSpPr>
        <p:spPr>
          <a:xfrm>
            <a:off x="4125596" y="3881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9" name="Google Shape;219;p112"/>
          <p:cNvSpPr>
            <a:spLocks noGrp="1"/>
          </p:cNvSpPr>
          <p:nvPr>
            <p:ph type="pic" idx="3"/>
          </p:nvPr>
        </p:nvSpPr>
        <p:spPr>
          <a:xfrm>
            <a:off x="7529196" y="3881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0" name="Google Shape;220;p112"/>
          <p:cNvSpPr>
            <a:spLocks noGrp="1"/>
          </p:cNvSpPr>
          <p:nvPr>
            <p:ph type="pic" idx="4"/>
          </p:nvPr>
        </p:nvSpPr>
        <p:spPr>
          <a:xfrm>
            <a:off x="10932796" y="3881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1" name="Google Shape;221;p112"/>
          <p:cNvSpPr>
            <a:spLocks noGrp="1"/>
          </p:cNvSpPr>
          <p:nvPr>
            <p:ph type="pic" idx="5"/>
          </p:nvPr>
        </p:nvSpPr>
        <p:spPr>
          <a:xfrm>
            <a:off x="14336396" y="3881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2" name="Google Shape;222;p112"/>
          <p:cNvSpPr>
            <a:spLocks noGrp="1"/>
          </p:cNvSpPr>
          <p:nvPr>
            <p:ph type="pic" idx="6"/>
          </p:nvPr>
        </p:nvSpPr>
        <p:spPr>
          <a:xfrm>
            <a:off x="17739996" y="3881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3" name="Google Shape;223;p112"/>
          <p:cNvSpPr>
            <a:spLocks noGrp="1"/>
          </p:cNvSpPr>
          <p:nvPr>
            <p:ph type="pic" idx="7"/>
          </p:nvPr>
        </p:nvSpPr>
        <p:spPr>
          <a:xfrm>
            <a:off x="4125596" y="7183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4" name="Google Shape;224;p112"/>
          <p:cNvSpPr>
            <a:spLocks noGrp="1"/>
          </p:cNvSpPr>
          <p:nvPr>
            <p:ph type="pic" idx="8"/>
          </p:nvPr>
        </p:nvSpPr>
        <p:spPr>
          <a:xfrm>
            <a:off x="7529196" y="7183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5" name="Google Shape;225;p112"/>
          <p:cNvSpPr>
            <a:spLocks noGrp="1"/>
          </p:cNvSpPr>
          <p:nvPr>
            <p:ph type="pic" idx="9"/>
          </p:nvPr>
        </p:nvSpPr>
        <p:spPr>
          <a:xfrm>
            <a:off x="10932796" y="7183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6" name="Google Shape;226;p112"/>
          <p:cNvSpPr>
            <a:spLocks noGrp="1"/>
          </p:cNvSpPr>
          <p:nvPr>
            <p:ph type="pic" idx="13"/>
          </p:nvPr>
        </p:nvSpPr>
        <p:spPr>
          <a:xfrm>
            <a:off x="14336396" y="7183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7" name="Google Shape;227;p112"/>
          <p:cNvSpPr>
            <a:spLocks noGrp="1"/>
          </p:cNvSpPr>
          <p:nvPr>
            <p:ph type="pic" idx="14"/>
          </p:nvPr>
        </p:nvSpPr>
        <p:spPr>
          <a:xfrm>
            <a:off x="17739996" y="7183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Content 2">
  <p:cSld name="1_Content 2">
    <p:spTree>
      <p:nvGrpSpPr>
        <p:cNvPr id="1" name="Shape 228"/>
        <p:cNvGrpSpPr/>
        <p:nvPr/>
      </p:nvGrpSpPr>
      <p:grpSpPr>
        <a:xfrm>
          <a:off x="0" y="0"/>
          <a:ext cx="0" cy="0"/>
          <a:chOff x="0" y="0"/>
          <a:chExt cx="0" cy="0"/>
        </a:xfrm>
      </p:grpSpPr>
      <p:sp>
        <p:nvSpPr>
          <p:cNvPr id="229" name="Google Shape;229;p113"/>
          <p:cNvSpPr>
            <a:spLocks noGrp="1"/>
          </p:cNvSpPr>
          <p:nvPr>
            <p:ph type="pic" idx="2"/>
          </p:nvPr>
        </p:nvSpPr>
        <p:spPr>
          <a:xfrm>
            <a:off x="2362405" y="0"/>
            <a:ext cx="7031038" cy="139192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0" name="Google Shape;230;p113"/>
          <p:cNvSpPr txBox="1">
            <a:spLocks noGrp="1"/>
          </p:cNvSpPr>
          <p:nvPr>
            <p:ph type="title"/>
          </p:nvPr>
        </p:nvSpPr>
        <p:spPr>
          <a:xfrm>
            <a:off x="12056232" y="3010236"/>
            <a:ext cx="969327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6600"/>
              <a:buFont typeface="Gill Sans"/>
              <a:buNone/>
              <a:defRPr sz="6600" b="0" i="0" u="none" strike="noStrike" cap="none">
                <a:solidFill>
                  <a:srgbClr val="2CB77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cxnSp>
        <p:nvCxnSpPr>
          <p:cNvPr id="231" name="Google Shape;231;p113"/>
          <p:cNvCxnSpPr/>
          <p:nvPr/>
        </p:nvCxnSpPr>
        <p:spPr>
          <a:xfrm>
            <a:off x="12079850" y="5869191"/>
            <a:ext cx="805300" cy="2"/>
          </a:xfrm>
          <a:prstGeom prst="straightConnector1">
            <a:avLst/>
          </a:prstGeom>
          <a:noFill/>
          <a:ln w="9525" cap="flat" cmpd="sng">
            <a:solidFill>
              <a:srgbClr val="26B470"/>
            </a:solidFill>
            <a:prstDash val="solid"/>
            <a:round/>
            <a:headEnd type="none" w="sm" len="sm"/>
            <a:tailEnd type="none" w="sm" len="sm"/>
          </a:ln>
        </p:spPr>
      </p:cxnSp>
      <p:sp>
        <p:nvSpPr>
          <p:cNvPr id="232" name="Google Shape;232;p113"/>
          <p:cNvSpPr/>
          <p:nvPr/>
        </p:nvSpPr>
        <p:spPr>
          <a:xfrm>
            <a:off x="2362402" y="-164406"/>
            <a:ext cx="7030804" cy="13982008"/>
          </a:xfrm>
          <a:prstGeom prst="rect">
            <a:avLst/>
          </a:prstGeom>
          <a:solidFill>
            <a:srgbClr val="009457">
              <a:alpha val="67843"/>
            </a:srgbClr>
          </a:solidFill>
          <a:ln>
            <a:noFill/>
          </a:ln>
        </p:spPr>
        <p:txBody>
          <a:bodyPr spcFirstLastPara="1" wrap="square" lIns="28576" tIns="28576" rIns="28576" bIns="28576" anchor="ctr" anchorCtr="0">
            <a:noAutofit/>
          </a:bodyPr>
          <a:lstStyle/>
          <a:p>
            <a:pPr marL="0" marR="0" lvl="0" indent="0" algn="ctr" rtl="0">
              <a:lnSpc>
                <a:spcPct val="100000"/>
              </a:lnSpc>
              <a:spcBef>
                <a:spcPts val="0"/>
              </a:spcBef>
              <a:spcAft>
                <a:spcPts val="0"/>
              </a:spcAft>
              <a:buClr>
                <a:srgbClr val="FFFFFF"/>
              </a:buClr>
              <a:buSzPts val="2250"/>
              <a:buFont typeface="Helvetica Neue Light"/>
              <a:buNone/>
            </a:pPr>
            <a:endParaRPr sz="2250" b="0" i="0" u="none" strike="noStrike" cap="none">
              <a:solidFill>
                <a:srgbClr val="A6A7AC"/>
              </a:solidFill>
              <a:latin typeface="PT Sans"/>
              <a:ea typeface="PT Sans"/>
              <a:cs typeface="PT Sans"/>
              <a:sym typeface="PT Sans"/>
            </a:endParaRPr>
          </a:p>
        </p:txBody>
      </p:sp>
      <p:sp>
        <p:nvSpPr>
          <p:cNvPr id="233" name="Google Shape;233;p113"/>
          <p:cNvSpPr txBox="1">
            <a:spLocks noGrp="1"/>
          </p:cNvSpPr>
          <p:nvPr>
            <p:ph type="body" idx="1"/>
          </p:nvPr>
        </p:nvSpPr>
        <p:spPr>
          <a:xfrm>
            <a:off x="12079849" y="6360482"/>
            <a:ext cx="9693278" cy="6919912"/>
          </a:xfrm>
          <a:prstGeom prst="rect">
            <a:avLst/>
          </a:prstGeom>
          <a:noFill/>
          <a:ln>
            <a:noFill/>
          </a:ln>
        </p:spPr>
        <p:txBody>
          <a:bodyPr spcFirstLastPara="1" wrap="square" lIns="91425" tIns="45700" rIns="91425" bIns="45700" anchor="t" anchorCtr="0">
            <a:normAutofit/>
          </a:bodyPr>
          <a:lstStyle>
            <a:lvl1pPr marL="457200" marR="0" lvl="0" indent="-419100" algn="just" rtl="0">
              <a:lnSpc>
                <a:spcPct val="100000"/>
              </a:lnSpc>
              <a:spcBef>
                <a:spcPts val="0"/>
              </a:spcBef>
              <a:spcAft>
                <a:spcPts val="0"/>
              </a:spcAft>
              <a:buClr>
                <a:srgbClr val="393941"/>
              </a:buClr>
              <a:buSzPts val="3000"/>
              <a:buFont typeface="Arial"/>
              <a:buChar char="•"/>
              <a:defRPr sz="3000" b="0" i="0" u="none" strike="noStrike" cap="none">
                <a:solidFill>
                  <a:srgbClr val="393941"/>
                </a:solidFill>
                <a:latin typeface="Calibri"/>
                <a:ea typeface="Calibri"/>
                <a:cs typeface="Calibri"/>
                <a:sym typeface="Calibri"/>
              </a:defRPr>
            </a:lvl1pPr>
            <a:lvl2pPr marL="914400" marR="0" lvl="1" indent="-419100" algn="just" rtl="0">
              <a:lnSpc>
                <a:spcPct val="100000"/>
              </a:lnSpc>
              <a:spcBef>
                <a:spcPts val="0"/>
              </a:spcBef>
              <a:spcAft>
                <a:spcPts val="0"/>
              </a:spcAft>
              <a:buClr>
                <a:srgbClr val="393941"/>
              </a:buClr>
              <a:buSzPts val="3000"/>
              <a:buFont typeface="Arial"/>
              <a:buChar char="•"/>
              <a:defRPr sz="3000" b="0" i="0" u="none" strike="noStrike" cap="none">
                <a:solidFill>
                  <a:srgbClr val="393941"/>
                </a:solidFill>
                <a:latin typeface="Calibri"/>
                <a:ea typeface="Calibri"/>
                <a:cs typeface="Calibri"/>
                <a:sym typeface="Calibri"/>
              </a:defRPr>
            </a:lvl2pPr>
            <a:lvl3pPr marL="1371600" marR="0" lvl="2" indent="-419100" algn="just" rtl="0">
              <a:lnSpc>
                <a:spcPct val="100000"/>
              </a:lnSpc>
              <a:spcBef>
                <a:spcPts val="0"/>
              </a:spcBef>
              <a:spcAft>
                <a:spcPts val="0"/>
              </a:spcAft>
              <a:buClr>
                <a:srgbClr val="393941"/>
              </a:buClr>
              <a:buSzPts val="3000"/>
              <a:buFont typeface="Arial"/>
              <a:buChar char="•"/>
              <a:defRPr sz="3000" b="0" i="0" u="none" strike="noStrike" cap="none">
                <a:solidFill>
                  <a:srgbClr val="393941"/>
                </a:solidFill>
                <a:latin typeface="Calibri"/>
                <a:ea typeface="Calibri"/>
                <a:cs typeface="Calibri"/>
                <a:sym typeface="Calibri"/>
              </a:defRPr>
            </a:lvl3pPr>
            <a:lvl4pPr marL="1828800" marR="0" lvl="3" indent="-419100" algn="just" rtl="0">
              <a:lnSpc>
                <a:spcPct val="100000"/>
              </a:lnSpc>
              <a:spcBef>
                <a:spcPts val="0"/>
              </a:spcBef>
              <a:spcAft>
                <a:spcPts val="0"/>
              </a:spcAft>
              <a:buClr>
                <a:srgbClr val="393941"/>
              </a:buClr>
              <a:buSzPts val="3000"/>
              <a:buFont typeface="Arial"/>
              <a:buChar char="•"/>
              <a:defRPr sz="3000" b="0" i="0" u="none" strike="noStrike" cap="none">
                <a:solidFill>
                  <a:srgbClr val="393941"/>
                </a:solidFill>
                <a:latin typeface="Calibri"/>
                <a:ea typeface="Calibri"/>
                <a:cs typeface="Calibri"/>
                <a:sym typeface="Calibri"/>
              </a:defRPr>
            </a:lvl4pPr>
            <a:lvl5pPr marL="2286000" marR="0" lvl="4" indent="-419100" algn="just" rtl="0">
              <a:lnSpc>
                <a:spcPct val="100000"/>
              </a:lnSpc>
              <a:spcBef>
                <a:spcPts val="0"/>
              </a:spcBef>
              <a:spcAft>
                <a:spcPts val="0"/>
              </a:spcAft>
              <a:buClr>
                <a:srgbClr val="393941"/>
              </a:buClr>
              <a:buSzPts val="3000"/>
              <a:buFont typeface="Arial"/>
              <a:buChar char="•"/>
              <a:defRPr sz="3000" b="0" i="0" u="none" strike="noStrike" cap="none">
                <a:solidFill>
                  <a:srgbClr val="393941"/>
                </a:solidFill>
                <a:latin typeface="Calibri"/>
                <a:ea typeface="Calibri"/>
                <a:cs typeface="Calibri"/>
                <a:sym typeface="Calibri"/>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Content 5" userDrawn="1">
  <p:cSld name="1_Content 5">
    <p:spTree>
      <p:nvGrpSpPr>
        <p:cNvPr id="1" name="Shape 598"/>
        <p:cNvGrpSpPr/>
        <p:nvPr/>
      </p:nvGrpSpPr>
      <p:grpSpPr>
        <a:xfrm>
          <a:off x="0" y="0"/>
          <a:ext cx="0" cy="0"/>
          <a:chOff x="0" y="0"/>
          <a:chExt cx="0" cy="0"/>
        </a:xfrm>
      </p:grpSpPr>
      <p:sp>
        <p:nvSpPr>
          <p:cNvPr id="599" name="Google Shape;599;p123"/>
          <p:cNvSpPr/>
          <p:nvPr/>
        </p:nvSpPr>
        <p:spPr>
          <a:xfrm>
            <a:off x="-23509" y="1"/>
            <a:ext cx="7237194" cy="13733270"/>
          </a:xfrm>
          <a:custGeom>
            <a:avLst/>
            <a:gdLst>
              <a:gd name="connsiteX0" fmla="*/ 5402 w 21600"/>
              <a:gd name="connsiteY0" fmla="*/ 0 h 21661"/>
              <a:gd name="connsiteX1" fmla="*/ 6998 w 21600"/>
              <a:gd name="connsiteY1" fmla="*/ 61 h 21661"/>
              <a:gd name="connsiteX2" fmla="*/ 21600 w 21600"/>
              <a:gd name="connsiteY2" fmla="*/ 21661 h 21661"/>
              <a:gd name="connsiteX3" fmla="*/ 0 w 21600"/>
              <a:gd name="connsiteY3" fmla="*/ 21661 h 21661"/>
              <a:gd name="connsiteX4" fmla="*/ 5402 w 21600"/>
              <a:gd name="connsiteY4" fmla="*/ 0 h 21661"/>
              <a:gd name="connsiteX0" fmla="*/ 0 w 16198"/>
              <a:gd name="connsiteY0" fmla="*/ 0 h 21661"/>
              <a:gd name="connsiteX1" fmla="*/ 1596 w 16198"/>
              <a:gd name="connsiteY1" fmla="*/ 61 h 21661"/>
              <a:gd name="connsiteX2" fmla="*/ 16198 w 16198"/>
              <a:gd name="connsiteY2" fmla="*/ 21661 h 21661"/>
              <a:gd name="connsiteX3" fmla="*/ 7386 w 16198"/>
              <a:gd name="connsiteY3" fmla="*/ 21294 h 21661"/>
              <a:gd name="connsiteX4" fmla="*/ 0 w 16198"/>
              <a:gd name="connsiteY4" fmla="*/ 0 h 21661"/>
              <a:gd name="connsiteX0" fmla="*/ 0 w 16198"/>
              <a:gd name="connsiteY0" fmla="*/ 0 h 21845"/>
              <a:gd name="connsiteX1" fmla="*/ 1596 w 16198"/>
              <a:gd name="connsiteY1" fmla="*/ 61 h 21845"/>
              <a:gd name="connsiteX2" fmla="*/ 16198 w 16198"/>
              <a:gd name="connsiteY2" fmla="*/ 21661 h 21845"/>
              <a:gd name="connsiteX3" fmla="*/ 2195 w 16198"/>
              <a:gd name="connsiteY3" fmla="*/ 21845 h 21845"/>
              <a:gd name="connsiteX4" fmla="*/ 0 w 16198"/>
              <a:gd name="connsiteY4" fmla="*/ 0 h 21845"/>
              <a:gd name="connsiteX0" fmla="*/ 0 w 16198"/>
              <a:gd name="connsiteY0" fmla="*/ 0 h 21661"/>
              <a:gd name="connsiteX1" fmla="*/ 1596 w 16198"/>
              <a:gd name="connsiteY1" fmla="*/ 61 h 21661"/>
              <a:gd name="connsiteX2" fmla="*/ 16198 w 16198"/>
              <a:gd name="connsiteY2" fmla="*/ 21661 h 21661"/>
              <a:gd name="connsiteX3" fmla="*/ 549 w 16198"/>
              <a:gd name="connsiteY3" fmla="*/ 21661 h 21661"/>
              <a:gd name="connsiteX4" fmla="*/ 0 w 16198"/>
              <a:gd name="connsiteY4" fmla="*/ 0 h 21661"/>
              <a:gd name="connsiteX0" fmla="*/ 380 w 15649"/>
              <a:gd name="connsiteY0" fmla="*/ 184 h 21600"/>
              <a:gd name="connsiteX1" fmla="*/ 1047 w 15649"/>
              <a:gd name="connsiteY1" fmla="*/ 0 h 21600"/>
              <a:gd name="connsiteX2" fmla="*/ 15649 w 15649"/>
              <a:gd name="connsiteY2" fmla="*/ 21600 h 21600"/>
              <a:gd name="connsiteX3" fmla="*/ 0 w 15649"/>
              <a:gd name="connsiteY3" fmla="*/ 21600 h 21600"/>
              <a:gd name="connsiteX4" fmla="*/ 380 w 15649"/>
              <a:gd name="connsiteY4" fmla="*/ 184 h 21600"/>
              <a:gd name="connsiteX0" fmla="*/ 85 w 15649"/>
              <a:gd name="connsiteY0" fmla="*/ 31 h 21600"/>
              <a:gd name="connsiteX1" fmla="*/ 1047 w 15649"/>
              <a:gd name="connsiteY1" fmla="*/ 0 h 21600"/>
              <a:gd name="connsiteX2" fmla="*/ 15649 w 15649"/>
              <a:gd name="connsiteY2" fmla="*/ 21600 h 21600"/>
              <a:gd name="connsiteX3" fmla="*/ 0 w 15649"/>
              <a:gd name="connsiteY3" fmla="*/ 21600 h 21600"/>
              <a:gd name="connsiteX4" fmla="*/ 85 w 15649"/>
              <a:gd name="connsiteY4" fmla="*/ 31 h 21600"/>
              <a:gd name="connsiteX0" fmla="*/ 35 w 15690"/>
              <a:gd name="connsiteY0" fmla="*/ 11 h 21600"/>
              <a:gd name="connsiteX1" fmla="*/ 1088 w 15690"/>
              <a:gd name="connsiteY1" fmla="*/ 0 h 21600"/>
              <a:gd name="connsiteX2" fmla="*/ 15690 w 15690"/>
              <a:gd name="connsiteY2" fmla="*/ 21600 h 21600"/>
              <a:gd name="connsiteX3" fmla="*/ 41 w 15690"/>
              <a:gd name="connsiteY3" fmla="*/ 21600 h 21600"/>
              <a:gd name="connsiteX4" fmla="*/ 35 w 15690"/>
              <a:gd name="connsiteY4" fmla="*/ 11 h 21600"/>
              <a:gd name="connsiteX0" fmla="*/ 45 w 15700"/>
              <a:gd name="connsiteY0" fmla="*/ 11 h 21600"/>
              <a:gd name="connsiteX1" fmla="*/ 1098 w 15700"/>
              <a:gd name="connsiteY1" fmla="*/ 0 h 21600"/>
              <a:gd name="connsiteX2" fmla="*/ 15700 w 15700"/>
              <a:gd name="connsiteY2" fmla="*/ 21600 h 21600"/>
              <a:gd name="connsiteX3" fmla="*/ 51 w 15700"/>
              <a:gd name="connsiteY3" fmla="*/ 21600 h 21600"/>
              <a:gd name="connsiteX4" fmla="*/ 45 w 15700"/>
              <a:gd name="connsiteY4" fmla="*/ 11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00" h="21600" extrusionOk="0">
                <a:moveTo>
                  <a:pt x="45" y="11"/>
                </a:moveTo>
                <a:lnTo>
                  <a:pt x="1098" y="0"/>
                </a:lnTo>
                <a:lnTo>
                  <a:pt x="15700" y="21600"/>
                </a:lnTo>
                <a:lnTo>
                  <a:pt x="51" y="21600"/>
                </a:lnTo>
                <a:cubicBezTo>
                  <a:pt x="105" y="14468"/>
                  <a:pt x="-82" y="7150"/>
                  <a:pt x="45" y="11"/>
                </a:cubicBezTo>
                <a:close/>
              </a:path>
            </a:pathLst>
          </a:custGeom>
          <a:solidFill>
            <a:srgbClr val="B72BB5"/>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0864948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ill Sans MT" panose="020B0502020104020203" pitchFamily="34" charset="77"/>
              </a:defRPr>
            </a:lvl1pPr>
          </a:lstStyle>
          <a:p>
            <a:r>
              <a:rPr lang="en-US" dirty="0"/>
              <a:t>Click to edit Master title style</a:t>
            </a:r>
            <a:endParaRPr lang="fr-BE" dirty="0"/>
          </a:p>
        </p:txBody>
      </p:sp>
      <p:sp>
        <p:nvSpPr>
          <p:cNvPr id="3" name="Content Placeholder 2"/>
          <p:cNvSpPr>
            <a:spLocks noGrp="1"/>
          </p:cNvSpPr>
          <p:nvPr>
            <p:ph idx="1"/>
          </p:nvPr>
        </p:nvSpPr>
        <p:spPr/>
        <p:txBody>
          <a:bodyPr/>
          <a:lstStyle>
            <a:lvl1pPr>
              <a:defRPr b="0" i="0">
                <a:latin typeface="Gill Sans MT" panose="020B0502020104020203" pitchFamily="34" charset="77"/>
              </a:defRPr>
            </a:lvl1pPr>
            <a:lvl2pPr>
              <a:defRPr b="0" i="0">
                <a:latin typeface="Gill Sans MT" panose="020B0502020104020203" pitchFamily="34" charset="77"/>
              </a:defRPr>
            </a:lvl2pPr>
            <a:lvl3pPr>
              <a:defRPr b="0" i="0">
                <a:latin typeface="Gill Sans MT" panose="020B0502020104020203" pitchFamily="34" charset="77"/>
              </a:defRPr>
            </a:lvl3pPr>
            <a:lvl4pPr>
              <a:defRPr b="0" i="0">
                <a:latin typeface="Gill Sans MT" panose="020B0502020104020203" pitchFamily="34" charset="77"/>
              </a:defRPr>
            </a:lvl4pPr>
            <a:lvl5pPr>
              <a:defRPr b="0" i="0">
                <a:latin typeface="Gill Sans MT" panose="020B050202010402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4" name="Date Placeholder 3"/>
          <p:cNvSpPr>
            <a:spLocks noGrp="1"/>
          </p:cNvSpPr>
          <p:nvPr>
            <p:ph type="dt" sz="half" idx="10"/>
          </p:nvPr>
        </p:nvSpPr>
        <p:spPr/>
        <p:txBody>
          <a:bodyPr/>
          <a:lstStyle>
            <a:lvl1pPr>
              <a:defRPr b="0" i="0"/>
            </a:lvl1pPr>
          </a:lstStyle>
          <a:p>
            <a:pPr algn="just" defTabSz="825500" hangingPunct="0">
              <a:buClrTx/>
              <a:defRPr/>
            </a:pPr>
            <a:fld id="{F9CBA460-F8FF-4A5D-BFD2-DCF7840F9C20}" type="datetimeFigureOut">
              <a:rPr lang="fr-BE" sz="2300" smtClean="0">
                <a:solidFill>
                  <a:srgbClr val="A6A7AC"/>
                </a:solidFill>
                <a:latin typeface="PT Sans"/>
                <a:sym typeface="PT Sans"/>
              </a:rPr>
              <a:pPr algn="just" defTabSz="825500" hangingPunct="0">
                <a:buClrTx/>
                <a:defRPr/>
              </a:pPr>
              <a:t>02-02-22</a:t>
            </a:fld>
            <a:endParaRPr lang="fr-BE" sz="2300" dirty="0">
              <a:solidFill>
                <a:srgbClr val="A6A7AC"/>
              </a:solidFill>
              <a:latin typeface="PT Sans"/>
              <a:sym typeface="PT Sans"/>
            </a:endParaRPr>
          </a:p>
        </p:txBody>
      </p:sp>
      <p:sp>
        <p:nvSpPr>
          <p:cNvPr id="5" name="Footer Placeholder 4"/>
          <p:cNvSpPr>
            <a:spLocks noGrp="1"/>
          </p:cNvSpPr>
          <p:nvPr>
            <p:ph type="ftr" sz="quarter" idx="11"/>
          </p:nvPr>
        </p:nvSpPr>
        <p:spPr/>
        <p:txBody>
          <a:bodyPr/>
          <a:lstStyle>
            <a:lvl1pPr>
              <a:defRPr b="0" i="0"/>
            </a:lvl1pPr>
          </a:lstStyle>
          <a:p>
            <a:pPr algn="just" defTabSz="825500" hangingPunct="0">
              <a:buClrTx/>
              <a:defRPr/>
            </a:pPr>
            <a:endParaRPr lang="fr-BE" sz="2300" dirty="0">
              <a:solidFill>
                <a:srgbClr val="A6A7AC"/>
              </a:solidFill>
              <a:latin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1249818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_Divider 1">
    <p:bg>
      <p:bgPr>
        <a:solidFill>
          <a:schemeClr val="accent2"/>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286442" y="5119966"/>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6" name="Google Shape;28;p81">
            <a:extLst>
              <a:ext uri="{FF2B5EF4-FFF2-40B4-BE49-F238E27FC236}">
                <a16:creationId xmlns:a16="http://schemas.microsoft.com/office/drawing/2014/main" id="{D52FC8AF-DDA5-D549-8D22-496B73315A8E}"/>
              </a:ext>
            </a:extLst>
          </p:cNvPr>
          <p:cNvSpPr txBox="1">
            <a:spLocks noGrp="1"/>
          </p:cNvSpPr>
          <p:nvPr>
            <p:ph type="body" idx="1"/>
          </p:nvPr>
        </p:nvSpPr>
        <p:spPr>
          <a:xfrm>
            <a:off x="4227512" y="8457402"/>
            <a:ext cx="16616616"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p:nvPr>
        </p:nvSpPr>
        <p:spPr>
          <a:xfrm>
            <a:off x="4227512" y="4283243"/>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8042705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_Divider 1">
    <p:bg>
      <p:bgPr>
        <a:solidFill>
          <a:srgbClr val="009457"/>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286442" y="5119966"/>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6" name="Google Shape;28;p81">
            <a:extLst>
              <a:ext uri="{FF2B5EF4-FFF2-40B4-BE49-F238E27FC236}">
                <a16:creationId xmlns:a16="http://schemas.microsoft.com/office/drawing/2014/main" id="{D52FC8AF-DDA5-D549-8D22-496B73315A8E}"/>
              </a:ext>
            </a:extLst>
          </p:cNvPr>
          <p:cNvSpPr txBox="1">
            <a:spLocks noGrp="1"/>
          </p:cNvSpPr>
          <p:nvPr>
            <p:ph type="body" idx="1"/>
          </p:nvPr>
        </p:nvSpPr>
        <p:spPr>
          <a:xfrm>
            <a:off x="4227512" y="8457402"/>
            <a:ext cx="16616616"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p:nvPr>
        </p:nvSpPr>
        <p:spPr>
          <a:xfrm>
            <a:off x="4227512" y="4283243"/>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 name="Picture Placeholder 2">
            <a:extLst>
              <a:ext uri="{FF2B5EF4-FFF2-40B4-BE49-F238E27FC236}">
                <a16:creationId xmlns:a16="http://schemas.microsoft.com/office/drawing/2014/main" id="{603E3728-209F-504D-A329-F0BD9C1698AE}"/>
              </a:ext>
            </a:extLst>
          </p:cNvPr>
          <p:cNvSpPr>
            <a:spLocks noGrp="1"/>
          </p:cNvSpPr>
          <p:nvPr>
            <p:ph type="pic" sz="quarter" idx="10"/>
          </p:nvPr>
        </p:nvSpPr>
        <p:spPr>
          <a:xfrm>
            <a:off x="1380894"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8402356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_Divider 1">
    <p:bg>
      <p:bgPr>
        <a:solidFill>
          <a:schemeClr val="accent1"/>
        </a:solidFill>
        <a:effectLst/>
      </p:bgPr>
    </p:bg>
    <p:spTree>
      <p:nvGrpSpPr>
        <p:cNvPr id="1" name=""/>
        <p:cNvGrpSpPr/>
        <p:nvPr/>
      </p:nvGrpSpPr>
      <p:grpSpPr>
        <a:xfrm>
          <a:off x="0" y="0"/>
          <a:ext cx="0" cy="0"/>
          <a:chOff x="0" y="0"/>
          <a:chExt cx="0" cy="0"/>
        </a:xfrm>
      </p:grpSpPr>
      <p:sp>
        <p:nvSpPr>
          <p:cNvPr id="9" name="Shape 65">
            <a:extLst>
              <a:ext uri="{FF2B5EF4-FFF2-40B4-BE49-F238E27FC236}">
                <a16:creationId xmlns:a16="http://schemas.microsoft.com/office/drawing/2014/main" id="{7360D2C5-89C9-4BB1-B235-A8C7577B37E7}"/>
              </a:ext>
            </a:extLst>
          </p:cNvPr>
          <p:cNvSpPr/>
          <p:nvPr userDrawn="1"/>
        </p:nvSpPr>
        <p:spPr>
          <a:xfrm>
            <a:off x="9906003" y="6810031"/>
            <a:ext cx="4572002" cy="2"/>
          </a:xfrm>
          <a:prstGeom prst="line">
            <a:avLst/>
          </a:prstGeom>
          <a:ln w="57150">
            <a:solidFill>
              <a:srgbClr val="FFFFFF"/>
            </a:solidFill>
            <a:miter lim="400000"/>
          </a:ln>
        </p:spPr>
        <p:txBody>
          <a:bodyPr lIns="38006" tIns="38006" rIns="38006" bIns="38006" anchor="ctr"/>
          <a:lstStyle/>
          <a:p>
            <a:pPr algn="ctr">
              <a:defRPr sz="3000">
                <a:solidFill>
                  <a:srgbClr val="000000"/>
                </a:solidFill>
                <a:latin typeface="Helvetica Light"/>
                <a:ea typeface="Helvetica Light"/>
                <a:cs typeface="Helvetica Light"/>
                <a:sym typeface="Helvetica Light"/>
              </a:defRPr>
            </a:pPr>
            <a:endParaRPr sz="2992"/>
          </a:p>
        </p:txBody>
      </p:sp>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9" name="Title 9">
            <a:extLst>
              <a:ext uri="{FF2B5EF4-FFF2-40B4-BE49-F238E27FC236}">
                <a16:creationId xmlns:a16="http://schemas.microsoft.com/office/drawing/2014/main" id="{6302AF82-8223-44A9-AD42-40FE436B3028}"/>
              </a:ext>
            </a:extLst>
          </p:cNvPr>
          <p:cNvSpPr>
            <a:spLocks noGrp="1"/>
          </p:cNvSpPr>
          <p:nvPr>
            <p:ph type="title" hasCustomPrompt="1"/>
          </p:nvPr>
        </p:nvSpPr>
        <p:spPr>
          <a:xfrm>
            <a:off x="3505201" y="4743672"/>
            <a:ext cx="17373602" cy="2176836"/>
          </a:xfrm>
          <a:prstGeom prst="rect">
            <a:avLst/>
          </a:prstGeom>
        </p:spPr>
        <p:txBody>
          <a:bodyPr anchor="ctr">
            <a:noAutofit/>
          </a:bodyPr>
          <a:lstStyle>
            <a:lvl1pPr algn="ctr">
              <a:defRPr sz="9976" b="1" i="0">
                <a:solidFill>
                  <a:srgbClr val="FFFEFF"/>
                </a:solidFill>
                <a:latin typeface="Gill Sans" panose="020B0502020104020203" pitchFamily="34" charset="-79"/>
                <a:cs typeface="Gill Sans" panose="020B0502020104020203" pitchFamily="34" charset="-79"/>
              </a:defRPr>
            </a:lvl1pPr>
          </a:lstStyle>
          <a:p>
            <a:r>
              <a:rPr lang="en-US" dirty="0"/>
              <a:t>Section Title Section Title Section Title Section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001628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2_Content 2">
    <p:bg>
      <p:bgPr>
        <a:solidFill>
          <a:srgbClr val="007043"/>
        </a:solidFill>
        <a:effectLst/>
      </p:bgPr>
    </p:bg>
    <p:spTree>
      <p:nvGrpSpPr>
        <p:cNvPr id="1" name="Shape 20"/>
        <p:cNvGrpSpPr/>
        <p:nvPr/>
      </p:nvGrpSpPr>
      <p:grpSpPr>
        <a:xfrm>
          <a:off x="0" y="0"/>
          <a:ext cx="0" cy="0"/>
          <a:chOff x="0" y="0"/>
          <a:chExt cx="0" cy="0"/>
        </a:xfrm>
      </p:grpSpPr>
      <p:sp>
        <p:nvSpPr>
          <p:cNvPr id="22" name="Google Shape;22;p80"/>
          <p:cNvSpPr txBox="1">
            <a:spLocks noGrp="1"/>
          </p:cNvSpPr>
          <p:nvPr>
            <p:ph type="title"/>
          </p:nvPr>
        </p:nvSpPr>
        <p:spPr>
          <a:xfrm>
            <a:off x="859494" y="1646132"/>
            <a:ext cx="22690972"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5" name="Google Shape;25;p80"/>
          <p:cNvSpPr txBox="1">
            <a:spLocks noGrp="1"/>
          </p:cNvSpPr>
          <p:nvPr>
            <p:ph type="body" idx="3"/>
          </p:nvPr>
        </p:nvSpPr>
        <p:spPr>
          <a:xfrm>
            <a:off x="859494"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1105054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2_Content 2">
    <p:bg>
      <p:bgPr>
        <a:solidFill>
          <a:srgbClr val="007043"/>
        </a:solidFill>
        <a:effectLst/>
      </p:bgPr>
    </p:bg>
    <p:spTree>
      <p:nvGrpSpPr>
        <p:cNvPr id="1" name="Shape 20"/>
        <p:cNvGrpSpPr/>
        <p:nvPr/>
      </p:nvGrpSpPr>
      <p:grpSpPr>
        <a:xfrm>
          <a:off x="0" y="0"/>
          <a:ext cx="0" cy="0"/>
          <a:chOff x="0" y="0"/>
          <a:chExt cx="0" cy="0"/>
        </a:xfrm>
      </p:grpSpPr>
      <p:sp>
        <p:nvSpPr>
          <p:cNvPr id="22" name="Google Shape;22;p80"/>
          <p:cNvSpPr txBox="1">
            <a:spLocks noGrp="1"/>
          </p:cNvSpPr>
          <p:nvPr>
            <p:ph type="title"/>
          </p:nvPr>
        </p:nvSpPr>
        <p:spPr>
          <a:xfrm>
            <a:off x="859494" y="1646132"/>
            <a:ext cx="22690972"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1" i="0" u="none" strike="noStrike" cap="none">
                <a:solidFill>
                  <a:srgbClr val="FFFF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5" name="Google Shape;25;p80"/>
          <p:cNvSpPr txBox="1">
            <a:spLocks noGrp="1"/>
          </p:cNvSpPr>
          <p:nvPr>
            <p:ph type="body" idx="3"/>
          </p:nvPr>
        </p:nvSpPr>
        <p:spPr>
          <a:xfrm>
            <a:off x="859494"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FFFF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689255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2_Content 2">
    <p:bg>
      <p:bgPr>
        <a:solidFill>
          <a:srgbClr val="C8F4DD"/>
        </a:solidFill>
        <a:effectLst/>
      </p:bgPr>
    </p:bg>
    <p:spTree>
      <p:nvGrpSpPr>
        <p:cNvPr id="1" name="Shape 20"/>
        <p:cNvGrpSpPr/>
        <p:nvPr/>
      </p:nvGrpSpPr>
      <p:grpSpPr>
        <a:xfrm>
          <a:off x="0" y="0"/>
          <a:ext cx="0" cy="0"/>
          <a:chOff x="0" y="0"/>
          <a:chExt cx="0" cy="0"/>
        </a:xfrm>
      </p:grpSpPr>
      <p:sp>
        <p:nvSpPr>
          <p:cNvPr id="23" name="Google Shape;23;p80"/>
          <p:cNvSpPr/>
          <p:nvPr userDrawn="1"/>
        </p:nvSpPr>
        <p:spPr>
          <a:xfrm>
            <a:off x="1" y="0"/>
            <a:ext cx="7030802" cy="13716000"/>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25113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p>
            <a:endParaRPr lang="en-US"/>
          </a:p>
        </p:txBody>
      </p:sp>
      <p:sp>
        <p:nvSpPr>
          <p:cNvPr id="8" name="Google Shape;22;p80">
            <a:extLst>
              <a:ext uri="{FF2B5EF4-FFF2-40B4-BE49-F238E27FC236}">
                <a16:creationId xmlns:a16="http://schemas.microsoft.com/office/drawing/2014/main" id="{DF0C1394-ED4D-F248-B1E0-29A2526B3F88}"/>
              </a:ext>
            </a:extLst>
          </p:cNvPr>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1" i="0" u="none" strike="noStrike" cap="none">
                <a:solidFill>
                  <a:schemeClr val="tx1">
                    <a:lumMod val="25000"/>
                  </a:schemeClr>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9" name="Google Shape;24;p80">
            <a:extLst>
              <a:ext uri="{FF2B5EF4-FFF2-40B4-BE49-F238E27FC236}">
                <a16:creationId xmlns:a16="http://schemas.microsoft.com/office/drawing/2014/main" id="{59BA880D-86EF-5D4A-B7E2-ABADF4C9D14B}"/>
              </a:ext>
            </a:extLst>
          </p:cNvPr>
          <p:cNvSpPr txBox="1">
            <a:spLocks noGrp="1"/>
          </p:cNvSpPr>
          <p:nvPr>
            <p:ph type="body" idx="1"/>
          </p:nvPr>
        </p:nvSpPr>
        <p:spPr>
          <a:xfrm>
            <a:off x="9719430" y="5309680"/>
            <a:ext cx="10959448" cy="6919912"/>
          </a:xfrm>
          <a:prstGeom prst="rect">
            <a:avLst/>
          </a:prstGeom>
          <a:noFill/>
          <a:ln>
            <a:noFill/>
          </a:ln>
        </p:spPr>
        <p:txBody>
          <a:bodyPr spcFirstLastPara="1" wrap="square" lIns="91425" tIns="45700" rIns="91425" bIns="45700" anchor="t" anchorCtr="0">
            <a:normAutofit/>
          </a:bodyPr>
          <a:lstStyle>
            <a:lvl1pPr marL="0" marR="0" lvl="0" indent="0" algn="just" rtl="0">
              <a:lnSpc>
                <a:spcPct val="90000"/>
              </a:lnSpc>
              <a:spcBef>
                <a:spcPts val="0"/>
              </a:spcBef>
              <a:spcAft>
                <a:spcPts val="2400"/>
              </a:spcAft>
              <a:buClr>
                <a:srgbClr val="FFFFFF"/>
              </a:buClr>
              <a:buSzPts val="4000"/>
              <a:buFont typeface="Arial"/>
              <a:buNone/>
              <a:defRPr sz="4400" b="0" i="0" u="none" strike="noStrike" cap="none">
                <a:solidFill>
                  <a:schemeClr val="bg2">
                    <a:lumMod val="75000"/>
                  </a:schemeClr>
                </a:solidFill>
                <a:latin typeface="Gill Sans"/>
                <a:ea typeface="Gill Sans"/>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 name="Google Shape;25;p80">
            <a:extLst>
              <a:ext uri="{FF2B5EF4-FFF2-40B4-BE49-F238E27FC236}">
                <a16:creationId xmlns:a16="http://schemas.microsoft.com/office/drawing/2014/main" id="{29FE66CD-A143-534C-9CC9-C1D255E4A166}"/>
              </a:ext>
            </a:extLst>
          </p:cNvPr>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chemeClr val="tx1">
                    <a:lumMod val="25000"/>
                  </a:schemeClr>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0465782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2_Content 2">
    <p:bg>
      <p:bgPr>
        <a:solidFill>
          <a:schemeClr val="accent3">
            <a:lumMod val="20000"/>
            <a:lumOff val="80000"/>
          </a:schemeClr>
        </a:solidFill>
        <a:effectLst/>
      </p:bgPr>
    </p:bg>
    <p:spTree>
      <p:nvGrpSpPr>
        <p:cNvPr id="1" name="Shape 20"/>
        <p:cNvGrpSpPr/>
        <p:nvPr/>
      </p:nvGrpSpPr>
      <p:grpSpPr>
        <a:xfrm>
          <a:off x="0" y="0"/>
          <a:ext cx="0" cy="0"/>
          <a:chOff x="0" y="0"/>
          <a:chExt cx="0" cy="0"/>
        </a:xfrm>
      </p:grpSpPr>
      <p:sp>
        <p:nvSpPr>
          <p:cNvPr id="22" name="Google Shape;22;p80"/>
          <p:cNvSpPr txBox="1">
            <a:spLocks noGrp="1"/>
          </p:cNvSpPr>
          <p:nvPr>
            <p:ph type="title"/>
          </p:nvPr>
        </p:nvSpPr>
        <p:spPr>
          <a:xfrm>
            <a:off x="12056228" y="1646132"/>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1" i="0" u="none" strike="noStrike" cap="none">
                <a:solidFill>
                  <a:schemeClr val="tx1">
                    <a:lumMod val="25000"/>
                  </a:schemeClr>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3" name="Google Shape;23;p80"/>
          <p:cNvSpPr/>
          <p:nvPr userDrawn="1"/>
        </p:nvSpPr>
        <p:spPr>
          <a:xfrm>
            <a:off x="1" y="0"/>
            <a:ext cx="7030802" cy="13716000"/>
          </a:xfrm>
          <a:prstGeom prst="rect">
            <a:avLst/>
          </a:pr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24" name="Google Shape;24;p80"/>
          <p:cNvSpPr txBox="1">
            <a:spLocks noGrp="1"/>
          </p:cNvSpPr>
          <p:nvPr>
            <p:ph type="body" idx="1"/>
          </p:nvPr>
        </p:nvSpPr>
        <p:spPr>
          <a:xfrm>
            <a:off x="12079846" y="4996376"/>
            <a:ext cx="10959448" cy="6919912"/>
          </a:xfrm>
          <a:prstGeom prst="rect">
            <a:avLst/>
          </a:prstGeom>
          <a:noFill/>
          <a:ln>
            <a:noFill/>
          </a:ln>
        </p:spPr>
        <p:txBody>
          <a:bodyPr spcFirstLastPara="1" wrap="square" lIns="91425" tIns="45700" rIns="91425" bIns="45700" anchor="t" anchorCtr="0">
            <a:normAutofit/>
          </a:bodyPr>
          <a:lstStyle>
            <a:lvl1pPr marL="457200" marR="0" lvl="0" indent="-482600" algn="just" rtl="0">
              <a:lnSpc>
                <a:spcPct val="100000"/>
              </a:lnSpc>
              <a:spcBef>
                <a:spcPts val="0"/>
              </a:spcBef>
              <a:spcAft>
                <a:spcPts val="0"/>
              </a:spcAft>
              <a:buClr>
                <a:srgbClr val="393941"/>
              </a:buClr>
              <a:buSzPts val="4000"/>
              <a:buFont typeface="Arial"/>
              <a:buChar char="•"/>
              <a:defRPr sz="4000" b="0" i="0" u="none" strike="noStrike" cap="none">
                <a:solidFill>
                  <a:schemeClr val="tx1">
                    <a:lumMod val="25000"/>
                  </a:schemeClr>
                </a:solidFill>
                <a:latin typeface="Gill Sans"/>
                <a:ea typeface="Gill Sans"/>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5" name="Google Shape;25;p80"/>
          <p:cNvSpPr txBox="1">
            <a:spLocks noGrp="1"/>
          </p:cNvSpPr>
          <p:nvPr>
            <p:ph type="body" idx="3"/>
          </p:nvPr>
        </p:nvSpPr>
        <p:spPr>
          <a:xfrm>
            <a:off x="12056230"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chemeClr val="tx1">
                    <a:lumMod val="25000"/>
                  </a:schemeClr>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25113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p>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5937809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2_Content 2">
    <p:bg>
      <p:bgPr>
        <a:solidFill>
          <a:schemeClr val="bg1">
            <a:lumMod val="50000"/>
          </a:schemeClr>
        </a:solidFill>
        <a:effectLst/>
      </p:bgPr>
    </p:bg>
    <p:spTree>
      <p:nvGrpSpPr>
        <p:cNvPr id="1" name="Shape 20"/>
        <p:cNvGrpSpPr/>
        <p:nvPr/>
      </p:nvGrpSpPr>
      <p:grpSpPr>
        <a:xfrm>
          <a:off x="0" y="0"/>
          <a:ext cx="0" cy="0"/>
          <a:chOff x="0" y="0"/>
          <a:chExt cx="0" cy="0"/>
        </a:xfrm>
      </p:grpSpPr>
      <p:sp>
        <p:nvSpPr>
          <p:cNvPr id="21" name="Google Shape;21;p80"/>
          <p:cNvSpPr>
            <a:spLocks noGrp="1"/>
          </p:cNvSpPr>
          <p:nvPr>
            <p:ph type="pic" idx="2"/>
          </p:nvPr>
        </p:nvSpPr>
        <p:spPr>
          <a:xfrm>
            <a:off x="2362401" y="0"/>
            <a:ext cx="7031038" cy="137160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22" name="Google Shape;22;p80"/>
          <p:cNvSpPr txBox="1">
            <a:spLocks noGrp="1"/>
          </p:cNvSpPr>
          <p:nvPr>
            <p:ph type="title"/>
          </p:nvPr>
        </p:nvSpPr>
        <p:spPr>
          <a:xfrm>
            <a:off x="12056228" y="1646132"/>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1" i="0" u="none" strike="noStrike" cap="none">
                <a:solidFill>
                  <a:srgbClr val="FFFF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3" name="Google Shape;23;p80"/>
          <p:cNvSpPr/>
          <p:nvPr userDrawn="1"/>
        </p:nvSpPr>
        <p:spPr>
          <a:xfrm>
            <a:off x="2362401" y="-1"/>
            <a:ext cx="7030802" cy="13716002"/>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24" name="Google Shape;24;p80"/>
          <p:cNvSpPr txBox="1">
            <a:spLocks noGrp="1"/>
          </p:cNvSpPr>
          <p:nvPr>
            <p:ph type="body" idx="1"/>
          </p:nvPr>
        </p:nvSpPr>
        <p:spPr>
          <a:xfrm>
            <a:off x="12079846" y="4996376"/>
            <a:ext cx="10959448" cy="6919912"/>
          </a:xfrm>
          <a:prstGeom prst="rect">
            <a:avLst/>
          </a:prstGeom>
          <a:noFill/>
          <a:ln>
            <a:noFill/>
          </a:ln>
        </p:spPr>
        <p:txBody>
          <a:bodyPr spcFirstLastPara="1" wrap="square" lIns="91425" tIns="45700" rIns="91425" bIns="45700" anchor="t" anchorCtr="0">
            <a:normAutofit/>
          </a:bodyPr>
          <a:lstStyle>
            <a:lvl1pPr marL="457200" marR="0" lvl="0" indent="-482600" algn="just" rtl="0">
              <a:lnSpc>
                <a:spcPct val="100000"/>
              </a:lnSpc>
              <a:spcBef>
                <a:spcPts val="0"/>
              </a:spcBef>
              <a:spcAft>
                <a:spcPts val="0"/>
              </a:spcAft>
              <a:buClr>
                <a:srgbClr val="393941"/>
              </a:buClr>
              <a:buSzPts val="4000"/>
              <a:buFont typeface="Arial"/>
              <a:buChar char="•"/>
              <a:defRPr sz="4000" b="0" i="0" u="none" strike="noStrike" cap="none">
                <a:solidFill>
                  <a:srgbClr val="FFFFFF"/>
                </a:solidFill>
                <a:latin typeface="Gill Sans"/>
                <a:ea typeface="Gill Sans"/>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5" name="Google Shape;25;p80"/>
          <p:cNvSpPr txBox="1">
            <a:spLocks noGrp="1"/>
          </p:cNvSpPr>
          <p:nvPr>
            <p:ph type="body" idx="3"/>
          </p:nvPr>
        </p:nvSpPr>
        <p:spPr>
          <a:xfrm>
            <a:off x="12056230"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FFFF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48737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p>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4551637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BLANK" userDrawn="1">
  <p:cSld name="2_BLANK">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1380894" y="2227264"/>
            <a:ext cx="9263064" cy="9261476"/>
          </a:xfrm>
          <a:prstGeom prst="ellipse">
            <a:avLst/>
          </a:prstGeom>
        </p:spPr>
        <p:txBody>
          <a:bodyPr/>
          <a:lstStyle/>
          <a:p>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9482633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BLANK" preserve="1" userDrawn="1">
  <p:cSld name="2_BLANK">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3058370" y="2227264"/>
            <a:ext cx="9263064" cy="9261476"/>
          </a:xfrm>
          <a:prstGeom prst="ellipse">
            <a:avLst/>
          </a:prstGeom>
        </p:spPr>
        <p:txBody>
          <a:bodyPr/>
          <a:lstStyle/>
          <a:p>
            <a:endParaRPr lang="en-US"/>
          </a:p>
        </p:txBody>
      </p:sp>
      <p:sp>
        <p:nvSpPr>
          <p:cNvPr id="2" name="Rectangle 1">
            <a:extLst>
              <a:ext uri="{FF2B5EF4-FFF2-40B4-BE49-F238E27FC236}">
                <a16:creationId xmlns:a16="http://schemas.microsoft.com/office/drawing/2014/main" id="{ED5CB651-4C78-DC4C-9104-873DDB9DD3B3}"/>
              </a:ext>
            </a:extLst>
          </p:cNvPr>
          <p:cNvSpPr/>
          <p:nvPr userDrawn="1"/>
        </p:nvSpPr>
        <p:spPr>
          <a:xfrm>
            <a:off x="-4499812" y="0"/>
            <a:ext cx="4499812" cy="13716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034624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Group 3" preserve="1" userDrawn="1">
  <p:cSld name="1_Group 3">
    <p:spTree>
      <p:nvGrpSpPr>
        <p:cNvPr id="1" name="Shape 36"/>
        <p:cNvGrpSpPr/>
        <p:nvPr/>
      </p:nvGrpSpPr>
      <p:grpSpPr>
        <a:xfrm>
          <a:off x="0" y="0"/>
          <a:ext cx="0" cy="0"/>
          <a:chOff x="0" y="0"/>
          <a:chExt cx="0" cy="0"/>
        </a:xfrm>
      </p:grpSpPr>
      <p:sp>
        <p:nvSpPr>
          <p:cNvPr id="15" name="Rounded Rectangle 14">
            <a:extLst>
              <a:ext uri="{FF2B5EF4-FFF2-40B4-BE49-F238E27FC236}">
                <a16:creationId xmlns:a16="http://schemas.microsoft.com/office/drawing/2014/main" id="{65FDA49A-6DF6-1A48-B642-0926A2CE038D}"/>
              </a:ext>
            </a:extLst>
          </p:cNvPr>
          <p:cNvSpPr/>
          <p:nvPr userDrawn="1"/>
        </p:nvSpPr>
        <p:spPr>
          <a:xfrm>
            <a:off x="12571803" y="4538630"/>
            <a:ext cx="8592450" cy="855209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4" name="Rounded Rectangle 13">
            <a:extLst>
              <a:ext uri="{FF2B5EF4-FFF2-40B4-BE49-F238E27FC236}">
                <a16:creationId xmlns:a16="http://schemas.microsoft.com/office/drawing/2014/main" id="{C892A157-C8E9-1849-A063-64E281EB040A}"/>
              </a:ext>
            </a:extLst>
          </p:cNvPr>
          <p:cNvSpPr/>
          <p:nvPr userDrawn="1"/>
        </p:nvSpPr>
        <p:spPr>
          <a:xfrm>
            <a:off x="2842395" y="4538630"/>
            <a:ext cx="8592450" cy="8552092"/>
          </a:xfrm>
          <a:prstGeom prst="roundRect">
            <a:avLst/>
          </a:prstGeom>
          <a:solidFill>
            <a:srgbClr val="007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37" name="Google Shape;37;p84"/>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1" i="0" u="none" strike="noStrike" cap="none">
                <a:solidFill>
                  <a:srgbClr val="393941"/>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40" name="Google Shape;40;p84"/>
          <p:cNvSpPr/>
          <p:nvPr/>
        </p:nvSpPr>
        <p:spPr>
          <a:xfrm>
            <a:off x="3477020" y="5555493"/>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43" name="Google Shape;43;p84"/>
          <p:cNvSpPr/>
          <p:nvPr/>
        </p:nvSpPr>
        <p:spPr>
          <a:xfrm>
            <a:off x="13499401" y="5523083"/>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44" name="Google Shape;44;p84"/>
          <p:cNvSpPr txBox="1">
            <a:spLocks noGrp="1"/>
          </p:cNvSpPr>
          <p:nvPr userDrawn="1">
            <p:ph type="body" idx="1"/>
          </p:nvPr>
        </p:nvSpPr>
        <p:spPr>
          <a:xfrm>
            <a:off x="13499401"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a:ea typeface="Gill Sans"/>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45" name="Google Shape;45;p84"/>
          <p:cNvSpPr txBox="1">
            <a:spLocks noGrp="1"/>
          </p:cNvSpPr>
          <p:nvPr userDrawn="1">
            <p:ph type="body" idx="2"/>
          </p:nvPr>
        </p:nvSpPr>
        <p:spPr>
          <a:xfrm>
            <a:off x="3769991" y="7091891"/>
            <a:ext cx="6737258" cy="1700334"/>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a:ea typeface="Gill Sans"/>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6" name="Google Shape;46;p84"/>
          <p:cNvSpPr txBox="1">
            <a:spLocks noGrp="1"/>
          </p:cNvSpPr>
          <p:nvPr userDrawn="1">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1" i="0" u="none" strike="noStrike" cap="none">
                <a:solidFill>
                  <a:srgbClr val="009457"/>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7" name="Google Shape;47;p84"/>
          <p:cNvSpPr txBox="1">
            <a:spLocks noGrp="1"/>
          </p:cNvSpPr>
          <p:nvPr userDrawn="1">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1" i="0" u="none" strike="noStrike" cap="none">
                <a:solidFill>
                  <a:schemeClr val="bg1">
                    <a:lumMod val="50000"/>
                  </a:schemeClr>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3" name="Straight Connector 12">
            <a:extLst>
              <a:ext uri="{FF2B5EF4-FFF2-40B4-BE49-F238E27FC236}">
                <a16:creationId xmlns:a16="http://schemas.microsoft.com/office/drawing/2014/main" id="{8BD88121-7C76-624A-8BB7-E0FA18057111}"/>
              </a:ext>
            </a:extLst>
          </p:cNvPr>
          <p:cNvCxnSpPr>
            <a:cxnSpLocks/>
          </p:cNvCxnSpPr>
          <p:nvPr userDrawn="1"/>
        </p:nvCxnSpPr>
        <p:spPr>
          <a:xfrm>
            <a:off x="9636348" y="3392656"/>
            <a:ext cx="5111308" cy="0"/>
          </a:xfrm>
          <a:prstGeom prst="line">
            <a:avLst/>
          </a:prstGeom>
          <a:ln w="38100">
            <a:solidFill>
              <a:srgbClr val="1E9457"/>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F06D7648-78C7-0F43-BB8E-4CF6CECA30F6}"/>
              </a:ext>
            </a:extLst>
          </p:cNvPr>
          <p:cNvSpPr>
            <a:spLocks noGrp="1"/>
          </p:cNvSpPr>
          <p:nvPr>
            <p:ph type="pic" sz="quarter" idx="10"/>
          </p:nvPr>
        </p:nvSpPr>
        <p:spPr>
          <a:xfrm>
            <a:off x="3657600" y="9328248"/>
            <a:ext cx="6849648" cy="3226452"/>
          </a:xfrm>
          <a:prstGeom prst="roundRect">
            <a:avLst/>
          </a:prstGeom>
        </p:spPr>
        <p:txBody>
          <a:bodyPr/>
          <a:lstStyle/>
          <a:p>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4968865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ext-Heavy 1" preserve="1" userDrawn="1">
  <p:cSld name="1_Text-Heavy 1">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1414465"/>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393941"/>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43791" y="4601497"/>
            <a:ext cx="19488990" cy="6996946"/>
          </a:xfrm>
          <a:prstGeom prst="rect">
            <a:avLst/>
          </a:prstGeom>
          <a:noFill/>
          <a:ln>
            <a:noFill/>
          </a:ln>
        </p:spPr>
        <p:txBody>
          <a:bodyPr spcFirstLastPara="1" wrap="square" lIns="91425" tIns="45700" rIns="91425" bIns="45700" anchor="t" anchorCtr="0">
            <a:noAutofit/>
          </a:bodyPr>
          <a:lstStyle>
            <a:lvl1pPr marL="0" marR="0" lvl="0" indent="0" algn="just" rtl="0">
              <a:lnSpc>
                <a:spcPct val="90000"/>
              </a:lnSpc>
              <a:spcBef>
                <a:spcPts val="0"/>
              </a:spcBef>
              <a:spcAft>
                <a:spcPts val="2400"/>
              </a:spcAft>
              <a:buClr>
                <a:srgbClr val="515257"/>
              </a:buClr>
              <a:buSzPts val="3600"/>
              <a:buFont typeface="Arial"/>
              <a:buNone/>
              <a:defRPr sz="4400" b="0" i="0" u="none" strike="noStrike" cap="none">
                <a:solidFill>
                  <a:srgbClr val="515257"/>
                </a:solidFill>
                <a:latin typeface="Gill Sans"/>
                <a:ea typeface="Gill Sans"/>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043136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ext-Heavy 1" preserve="1" userDrawn="1">
  <p:cSld name="1_Text-Heavy 1">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2336708"/>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8800" b="1" i="0" u="none" strike="noStrike" cap="none">
                <a:solidFill>
                  <a:srgbClr val="393941"/>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33898" y="5160200"/>
            <a:ext cx="19488990" cy="6996946"/>
          </a:xfrm>
          <a:prstGeom prst="rect">
            <a:avLst/>
          </a:prstGeom>
          <a:noFill/>
          <a:ln>
            <a:noFill/>
          </a:ln>
        </p:spPr>
        <p:txBody>
          <a:bodyPr spcFirstLastPara="1" wrap="square" lIns="91425" tIns="45700" rIns="91425" bIns="45700" anchor="t" anchorCtr="0">
            <a:noAutofit/>
          </a:bodyPr>
          <a:lstStyle>
            <a:lvl1pPr marL="0" marR="0" lvl="0" indent="0" algn="l" rtl="0">
              <a:lnSpc>
                <a:spcPct val="90000"/>
              </a:lnSpc>
              <a:spcBef>
                <a:spcPts val="0"/>
              </a:spcBef>
              <a:spcAft>
                <a:spcPts val="2400"/>
              </a:spcAft>
              <a:buClr>
                <a:srgbClr val="515257"/>
              </a:buClr>
              <a:buSzPts val="3600"/>
              <a:buFont typeface="Arial"/>
              <a:buNone/>
              <a:defRPr sz="4400" b="0" i="0" u="none" strike="noStrike" cap="none">
                <a:solidFill>
                  <a:srgbClr val="515257"/>
                </a:solidFill>
                <a:latin typeface="Gill Sans"/>
                <a:ea typeface="Gill Sans"/>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95;p94">
            <a:extLst>
              <a:ext uri="{FF2B5EF4-FFF2-40B4-BE49-F238E27FC236}">
                <a16:creationId xmlns:a16="http://schemas.microsoft.com/office/drawing/2014/main" id="{4C901C11-DC7F-6B49-8411-58EECDFB71C1}"/>
              </a:ext>
            </a:extLst>
          </p:cNvPr>
          <p:cNvSpPr txBox="1">
            <a:spLocks noGrp="1"/>
          </p:cNvSpPr>
          <p:nvPr>
            <p:ph type="body" idx="1"/>
          </p:nvPr>
        </p:nvSpPr>
        <p:spPr>
          <a:xfrm>
            <a:off x="2143791" y="1399289"/>
            <a:ext cx="12327712"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2800" b="0" i="0" u="none" strike="noStrike" cap="none">
                <a:solidFill>
                  <a:srgbClr val="7A7B83"/>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2555439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Content 4" preserve="1" userDrawn="1">
  <p:cSld name="1_Content 4">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1" i="0" u="none" strike="noStrike" cap="none">
                <a:solidFill>
                  <a:srgbClr val="393941"/>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5" name="Google Shape;180;p107">
            <a:extLst>
              <a:ext uri="{FF2B5EF4-FFF2-40B4-BE49-F238E27FC236}">
                <a16:creationId xmlns:a16="http://schemas.microsoft.com/office/drawing/2014/main" id="{D02B509D-9547-A341-BD7F-A7CC4DFD3128}"/>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6" name="Picture Placeholder 2">
            <a:extLst>
              <a:ext uri="{FF2B5EF4-FFF2-40B4-BE49-F238E27FC236}">
                <a16:creationId xmlns:a16="http://schemas.microsoft.com/office/drawing/2014/main" id="{3169BAAB-41D7-274D-B3EF-D94DA0971B4C}"/>
              </a:ext>
            </a:extLst>
          </p:cNvPr>
          <p:cNvSpPr>
            <a:spLocks noGrp="1"/>
          </p:cNvSpPr>
          <p:nvPr>
            <p:ph type="pic" sz="quarter" idx="10"/>
          </p:nvPr>
        </p:nvSpPr>
        <p:spPr>
          <a:xfrm>
            <a:off x="-3058370" y="2227264"/>
            <a:ext cx="9263064" cy="9261476"/>
          </a:xfrm>
          <a:prstGeom prst="ellipse">
            <a:avLst/>
          </a:prstGeom>
        </p:spPr>
        <p:txBody>
          <a:bodyPr/>
          <a:lstStyle/>
          <a:p>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911049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2_Content 2">
    <p:bg>
      <p:bgPr>
        <a:solidFill>
          <a:srgbClr val="C8F4DD"/>
        </a:solidFill>
        <a:effectLst/>
      </p:bgPr>
    </p:bg>
    <p:spTree>
      <p:nvGrpSpPr>
        <p:cNvPr id="1" name="Shape 20"/>
        <p:cNvGrpSpPr/>
        <p:nvPr/>
      </p:nvGrpSpPr>
      <p:grpSpPr>
        <a:xfrm>
          <a:off x="0" y="0"/>
          <a:ext cx="0" cy="0"/>
          <a:chOff x="0" y="0"/>
          <a:chExt cx="0" cy="0"/>
        </a:xfrm>
      </p:grpSpPr>
      <p:sp>
        <p:nvSpPr>
          <p:cNvPr id="23" name="Google Shape;23;p80"/>
          <p:cNvSpPr/>
          <p:nvPr userDrawn="1"/>
        </p:nvSpPr>
        <p:spPr>
          <a:xfrm>
            <a:off x="1" y="0"/>
            <a:ext cx="7030802" cy="13716000"/>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25113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lvl1pPr>
              <a:defRPr b="0" i="0">
                <a:latin typeface="Gill Sans MT" panose="020B0502020104020203" pitchFamily="34" charset="77"/>
              </a:defRPr>
            </a:lvl1pPr>
          </a:lstStyle>
          <a:p>
            <a:endParaRPr lang="en-US" dirty="0"/>
          </a:p>
        </p:txBody>
      </p:sp>
      <p:sp>
        <p:nvSpPr>
          <p:cNvPr id="8" name="Google Shape;22;p80">
            <a:extLst>
              <a:ext uri="{FF2B5EF4-FFF2-40B4-BE49-F238E27FC236}">
                <a16:creationId xmlns:a16="http://schemas.microsoft.com/office/drawing/2014/main" id="{DF0C1394-ED4D-F248-B1E0-29A2526B3F88}"/>
              </a:ext>
            </a:extLst>
          </p:cNvPr>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chemeClr val="tx1">
                    <a:lumMod val="25000"/>
                  </a:schemeClr>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9" name="Google Shape;24;p80">
            <a:extLst>
              <a:ext uri="{FF2B5EF4-FFF2-40B4-BE49-F238E27FC236}">
                <a16:creationId xmlns:a16="http://schemas.microsoft.com/office/drawing/2014/main" id="{59BA880D-86EF-5D4A-B7E2-ABADF4C9D14B}"/>
              </a:ext>
            </a:extLst>
          </p:cNvPr>
          <p:cNvSpPr txBox="1">
            <a:spLocks noGrp="1"/>
          </p:cNvSpPr>
          <p:nvPr>
            <p:ph type="body" idx="1"/>
          </p:nvPr>
        </p:nvSpPr>
        <p:spPr>
          <a:xfrm>
            <a:off x="9719430" y="5309680"/>
            <a:ext cx="10959448" cy="6919912"/>
          </a:xfrm>
          <a:prstGeom prst="rect">
            <a:avLst/>
          </a:prstGeom>
          <a:noFill/>
          <a:ln>
            <a:noFill/>
          </a:ln>
        </p:spPr>
        <p:txBody>
          <a:bodyPr spcFirstLastPara="1" wrap="square" lIns="91425" tIns="45700" rIns="91425" bIns="45700" anchor="t" anchorCtr="0">
            <a:normAutofit/>
          </a:bodyPr>
          <a:lstStyle>
            <a:lvl1pPr marL="0" marR="0" lvl="0" indent="0" algn="just" rtl="0">
              <a:lnSpc>
                <a:spcPct val="90000"/>
              </a:lnSpc>
              <a:spcBef>
                <a:spcPts val="0"/>
              </a:spcBef>
              <a:spcAft>
                <a:spcPts val="2400"/>
              </a:spcAft>
              <a:buClr>
                <a:srgbClr val="FFFFFF"/>
              </a:buClr>
              <a:buSzPts val="4000"/>
              <a:buFont typeface="Arial"/>
              <a:buNone/>
              <a:defRPr sz="4400" b="0" i="0" u="none" strike="noStrike" cap="none">
                <a:solidFill>
                  <a:schemeClr val="tx1">
                    <a:lumMod val="25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 name="Google Shape;25;p80">
            <a:extLst>
              <a:ext uri="{FF2B5EF4-FFF2-40B4-BE49-F238E27FC236}">
                <a16:creationId xmlns:a16="http://schemas.microsoft.com/office/drawing/2014/main" id="{29FE66CD-A143-534C-9CC9-C1D255E4A166}"/>
              </a:ext>
            </a:extLst>
          </p:cNvPr>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chemeClr val="tx1">
                    <a:lumMod val="25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7349430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Content 4" preserve="1" userDrawn="1">
  <p:cSld name="1_Content 4">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1" i="0" u="none" strike="noStrike" cap="none">
                <a:solidFill>
                  <a:srgbClr val="393941"/>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3" name="Picture Placeholder 2">
            <a:extLst>
              <a:ext uri="{FF2B5EF4-FFF2-40B4-BE49-F238E27FC236}">
                <a16:creationId xmlns:a16="http://schemas.microsoft.com/office/drawing/2014/main" id="{0A45BA81-4ABC-FF46-B4DB-EAC653B317EE}"/>
              </a:ext>
            </a:extLst>
          </p:cNvPr>
          <p:cNvSpPr>
            <a:spLocks noGrp="1"/>
          </p:cNvSpPr>
          <p:nvPr>
            <p:ph type="pic" sz="quarter" idx="10"/>
          </p:nvPr>
        </p:nvSpPr>
        <p:spPr>
          <a:xfrm>
            <a:off x="-8321" y="0"/>
            <a:ext cx="9928225" cy="13716000"/>
          </a:xfrm>
          <a:custGeom>
            <a:avLst/>
            <a:gdLst>
              <a:gd name="connsiteX0" fmla="*/ 0 w 9928225"/>
              <a:gd name="connsiteY0" fmla="*/ 0 h 13716000"/>
              <a:gd name="connsiteX1" fmla="*/ 9928225 w 9928225"/>
              <a:gd name="connsiteY1" fmla="*/ 0 h 13716000"/>
              <a:gd name="connsiteX2" fmla="*/ 9928225 w 9928225"/>
              <a:gd name="connsiteY2" fmla="*/ 13716000 h 13716000"/>
              <a:gd name="connsiteX3" fmla="*/ 0 w 9928225"/>
              <a:gd name="connsiteY3" fmla="*/ 13716000 h 13716000"/>
              <a:gd name="connsiteX4" fmla="*/ 0 w 9928225"/>
              <a:gd name="connsiteY4" fmla="*/ 0 h 13716000"/>
              <a:gd name="connsiteX0" fmla="*/ 0 w 9928225"/>
              <a:gd name="connsiteY0" fmla="*/ 0 h 13716000"/>
              <a:gd name="connsiteX1" fmla="*/ 3233511 w 9928225"/>
              <a:gd name="connsiteY1" fmla="*/ 0 h 13716000"/>
              <a:gd name="connsiteX2" fmla="*/ 9928225 w 9928225"/>
              <a:gd name="connsiteY2" fmla="*/ 13716000 h 13716000"/>
              <a:gd name="connsiteX3" fmla="*/ 0 w 9928225"/>
              <a:gd name="connsiteY3" fmla="*/ 13716000 h 13716000"/>
              <a:gd name="connsiteX4" fmla="*/ 0 w 9928225"/>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8225" h="13716000">
                <a:moveTo>
                  <a:pt x="0" y="0"/>
                </a:moveTo>
                <a:lnTo>
                  <a:pt x="3233511" y="0"/>
                </a:lnTo>
                <a:lnTo>
                  <a:pt x="9928225" y="13716000"/>
                </a:lnTo>
                <a:lnTo>
                  <a:pt x="0" y="13716000"/>
                </a:lnTo>
                <a:lnTo>
                  <a:pt x="0" y="0"/>
                </a:lnTo>
                <a:close/>
              </a:path>
            </a:pathLst>
          </a:custGeom>
        </p:spPr>
        <p:txBody>
          <a:bodyPr/>
          <a:lstStyle/>
          <a:p>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6707313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Content 5" userDrawn="1">
  <p:cSld name="1_Content 5">
    <p:spTree>
      <p:nvGrpSpPr>
        <p:cNvPr id="1" name="Shape 598"/>
        <p:cNvGrpSpPr/>
        <p:nvPr/>
      </p:nvGrpSpPr>
      <p:grpSpPr>
        <a:xfrm>
          <a:off x="0" y="0"/>
          <a:ext cx="0" cy="0"/>
          <a:chOff x="0" y="0"/>
          <a:chExt cx="0" cy="0"/>
        </a:xfrm>
      </p:grpSpPr>
      <p:sp>
        <p:nvSpPr>
          <p:cNvPr id="599" name="Google Shape;599;p123"/>
          <p:cNvSpPr/>
          <p:nvPr/>
        </p:nvSpPr>
        <p:spPr>
          <a:xfrm>
            <a:off x="-23509" y="1"/>
            <a:ext cx="7237194" cy="13733270"/>
          </a:xfrm>
          <a:custGeom>
            <a:avLst/>
            <a:gdLst>
              <a:gd name="connsiteX0" fmla="*/ 5402 w 21600"/>
              <a:gd name="connsiteY0" fmla="*/ 0 h 21661"/>
              <a:gd name="connsiteX1" fmla="*/ 6998 w 21600"/>
              <a:gd name="connsiteY1" fmla="*/ 61 h 21661"/>
              <a:gd name="connsiteX2" fmla="*/ 21600 w 21600"/>
              <a:gd name="connsiteY2" fmla="*/ 21661 h 21661"/>
              <a:gd name="connsiteX3" fmla="*/ 0 w 21600"/>
              <a:gd name="connsiteY3" fmla="*/ 21661 h 21661"/>
              <a:gd name="connsiteX4" fmla="*/ 5402 w 21600"/>
              <a:gd name="connsiteY4" fmla="*/ 0 h 21661"/>
              <a:gd name="connsiteX0" fmla="*/ 0 w 16198"/>
              <a:gd name="connsiteY0" fmla="*/ 0 h 21661"/>
              <a:gd name="connsiteX1" fmla="*/ 1596 w 16198"/>
              <a:gd name="connsiteY1" fmla="*/ 61 h 21661"/>
              <a:gd name="connsiteX2" fmla="*/ 16198 w 16198"/>
              <a:gd name="connsiteY2" fmla="*/ 21661 h 21661"/>
              <a:gd name="connsiteX3" fmla="*/ 7386 w 16198"/>
              <a:gd name="connsiteY3" fmla="*/ 21294 h 21661"/>
              <a:gd name="connsiteX4" fmla="*/ 0 w 16198"/>
              <a:gd name="connsiteY4" fmla="*/ 0 h 21661"/>
              <a:gd name="connsiteX0" fmla="*/ 0 w 16198"/>
              <a:gd name="connsiteY0" fmla="*/ 0 h 21845"/>
              <a:gd name="connsiteX1" fmla="*/ 1596 w 16198"/>
              <a:gd name="connsiteY1" fmla="*/ 61 h 21845"/>
              <a:gd name="connsiteX2" fmla="*/ 16198 w 16198"/>
              <a:gd name="connsiteY2" fmla="*/ 21661 h 21845"/>
              <a:gd name="connsiteX3" fmla="*/ 2195 w 16198"/>
              <a:gd name="connsiteY3" fmla="*/ 21845 h 21845"/>
              <a:gd name="connsiteX4" fmla="*/ 0 w 16198"/>
              <a:gd name="connsiteY4" fmla="*/ 0 h 21845"/>
              <a:gd name="connsiteX0" fmla="*/ 0 w 16198"/>
              <a:gd name="connsiteY0" fmla="*/ 0 h 21661"/>
              <a:gd name="connsiteX1" fmla="*/ 1596 w 16198"/>
              <a:gd name="connsiteY1" fmla="*/ 61 h 21661"/>
              <a:gd name="connsiteX2" fmla="*/ 16198 w 16198"/>
              <a:gd name="connsiteY2" fmla="*/ 21661 h 21661"/>
              <a:gd name="connsiteX3" fmla="*/ 549 w 16198"/>
              <a:gd name="connsiteY3" fmla="*/ 21661 h 21661"/>
              <a:gd name="connsiteX4" fmla="*/ 0 w 16198"/>
              <a:gd name="connsiteY4" fmla="*/ 0 h 21661"/>
              <a:gd name="connsiteX0" fmla="*/ 380 w 15649"/>
              <a:gd name="connsiteY0" fmla="*/ 184 h 21600"/>
              <a:gd name="connsiteX1" fmla="*/ 1047 w 15649"/>
              <a:gd name="connsiteY1" fmla="*/ 0 h 21600"/>
              <a:gd name="connsiteX2" fmla="*/ 15649 w 15649"/>
              <a:gd name="connsiteY2" fmla="*/ 21600 h 21600"/>
              <a:gd name="connsiteX3" fmla="*/ 0 w 15649"/>
              <a:gd name="connsiteY3" fmla="*/ 21600 h 21600"/>
              <a:gd name="connsiteX4" fmla="*/ 380 w 15649"/>
              <a:gd name="connsiteY4" fmla="*/ 184 h 21600"/>
              <a:gd name="connsiteX0" fmla="*/ 85 w 15649"/>
              <a:gd name="connsiteY0" fmla="*/ 31 h 21600"/>
              <a:gd name="connsiteX1" fmla="*/ 1047 w 15649"/>
              <a:gd name="connsiteY1" fmla="*/ 0 h 21600"/>
              <a:gd name="connsiteX2" fmla="*/ 15649 w 15649"/>
              <a:gd name="connsiteY2" fmla="*/ 21600 h 21600"/>
              <a:gd name="connsiteX3" fmla="*/ 0 w 15649"/>
              <a:gd name="connsiteY3" fmla="*/ 21600 h 21600"/>
              <a:gd name="connsiteX4" fmla="*/ 85 w 15649"/>
              <a:gd name="connsiteY4" fmla="*/ 31 h 21600"/>
              <a:gd name="connsiteX0" fmla="*/ 35 w 15690"/>
              <a:gd name="connsiteY0" fmla="*/ 11 h 21600"/>
              <a:gd name="connsiteX1" fmla="*/ 1088 w 15690"/>
              <a:gd name="connsiteY1" fmla="*/ 0 h 21600"/>
              <a:gd name="connsiteX2" fmla="*/ 15690 w 15690"/>
              <a:gd name="connsiteY2" fmla="*/ 21600 h 21600"/>
              <a:gd name="connsiteX3" fmla="*/ 41 w 15690"/>
              <a:gd name="connsiteY3" fmla="*/ 21600 h 21600"/>
              <a:gd name="connsiteX4" fmla="*/ 35 w 15690"/>
              <a:gd name="connsiteY4" fmla="*/ 11 h 21600"/>
              <a:gd name="connsiteX0" fmla="*/ 45 w 15700"/>
              <a:gd name="connsiteY0" fmla="*/ 11 h 21600"/>
              <a:gd name="connsiteX1" fmla="*/ 1098 w 15700"/>
              <a:gd name="connsiteY1" fmla="*/ 0 h 21600"/>
              <a:gd name="connsiteX2" fmla="*/ 15700 w 15700"/>
              <a:gd name="connsiteY2" fmla="*/ 21600 h 21600"/>
              <a:gd name="connsiteX3" fmla="*/ 51 w 15700"/>
              <a:gd name="connsiteY3" fmla="*/ 21600 h 21600"/>
              <a:gd name="connsiteX4" fmla="*/ 45 w 15700"/>
              <a:gd name="connsiteY4" fmla="*/ 11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00" h="21600" extrusionOk="0">
                <a:moveTo>
                  <a:pt x="45" y="11"/>
                </a:moveTo>
                <a:lnTo>
                  <a:pt x="1098" y="0"/>
                </a:lnTo>
                <a:lnTo>
                  <a:pt x="15700" y="21600"/>
                </a:lnTo>
                <a:lnTo>
                  <a:pt x="51" y="21600"/>
                </a:lnTo>
                <a:cubicBezTo>
                  <a:pt x="105" y="14468"/>
                  <a:pt x="-82" y="7150"/>
                  <a:pt x="45" y="11"/>
                </a:cubicBezTo>
                <a:close/>
              </a:path>
            </a:pathLst>
          </a:custGeom>
          <a:solidFill>
            <a:srgbClr val="B72BB5"/>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4709804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5_Divider 1">
    <p:bg>
      <p:bgPr>
        <a:solidFill>
          <a:schemeClr val="accent2"/>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286442" y="5119966"/>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6" name="Google Shape;28;p81">
            <a:extLst>
              <a:ext uri="{FF2B5EF4-FFF2-40B4-BE49-F238E27FC236}">
                <a16:creationId xmlns:a16="http://schemas.microsoft.com/office/drawing/2014/main" id="{D52FC8AF-DDA5-D549-8D22-496B73315A8E}"/>
              </a:ext>
            </a:extLst>
          </p:cNvPr>
          <p:cNvSpPr txBox="1">
            <a:spLocks noGrp="1"/>
          </p:cNvSpPr>
          <p:nvPr>
            <p:ph type="body" idx="1"/>
          </p:nvPr>
        </p:nvSpPr>
        <p:spPr>
          <a:xfrm>
            <a:off x="4227512" y="8457402"/>
            <a:ext cx="16616616"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p:nvPr>
        </p:nvSpPr>
        <p:spPr>
          <a:xfrm>
            <a:off x="4227512" y="4283243"/>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979511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6_Divider 1">
    <p:bg>
      <p:bgPr>
        <a:solidFill>
          <a:schemeClr val="accent3"/>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286442" y="5119966"/>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6" name="Google Shape;28;p81">
            <a:extLst>
              <a:ext uri="{FF2B5EF4-FFF2-40B4-BE49-F238E27FC236}">
                <a16:creationId xmlns:a16="http://schemas.microsoft.com/office/drawing/2014/main" id="{D52FC8AF-DDA5-D549-8D22-496B73315A8E}"/>
              </a:ext>
            </a:extLst>
          </p:cNvPr>
          <p:cNvSpPr txBox="1">
            <a:spLocks noGrp="1"/>
          </p:cNvSpPr>
          <p:nvPr>
            <p:ph type="body" idx="1"/>
          </p:nvPr>
        </p:nvSpPr>
        <p:spPr>
          <a:xfrm>
            <a:off x="4227512" y="8457402"/>
            <a:ext cx="16616616"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p:nvPr>
        </p:nvSpPr>
        <p:spPr>
          <a:xfrm>
            <a:off x="4227512" y="4283243"/>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8" name="Picture Placeholder 2">
            <a:extLst>
              <a:ext uri="{FF2B5EF4-FFF2-40B4-BE49-F238E27FC236}">
                <a16:creationId xmlns:a16="http://schemas.microsoft.com/office/drawing/2014/main" id="{603E3728-209F-504D-A329-F0BD9C1698AE}"/>
              </a:ext>
            </a:extLst>
          </p:cNvPr>
          <p:cNvSpPr>
            <a:spLocks noGrp="1"/>
          </p:cNvSpPr>
          <p:nvPr>
            <p:ph type="pic" sz="quarter" idx="10"/>
          </p:nvPr>
        </p:nvSpPr>
        <p:spPr>
          <a:xfrm>
            <a:off x="1380894" y="2227264"/>
            <a:ext cx="9263064" cy="9261476"/>
          </a:xfrm>
          <a:prstGeom prst="ellipse">
            <a:avLst/>
          </a:prstGeom>
        </p:spPr>
        <p:txBody>
          <a:bodyPr/>
          <a:lstStyle/>
          <a:p>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3208630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Title Slide 2" preserve="1">
  <p:cSld name="Title Slide 2">
    <p:bg>
      <p:bgPr>
        <a:solidFill>
          <a:srgbClr val="393941"/>
        </a:solidFill>
        <a:effectLst/>
      </p:bgPr>
    </p:bg>
    <p:spTree>
      <p:nvGrpSpPr>
        <p:cNvPr id="1" name="Shape 8"/>
        <p:cNvGrpSpPr/>
        <p:nvPr/>
      </p:nvGrpSpPr>
      <p:grpSpPr>
        <a:xfrm>
          <a:off x="0" y="0"/>
          <a:ext cx="0" cy="0"/>
          <a:chOff x="0" y="0"/>
          <a:chExt cx="0" cy="0"/>
        </a:xfrm>
      </p:grpSpPr>
      <p:sp>
        <p:nvSpPr>
          <p:cNvPr id="10" name="Google Shape;10;p76"/>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lvl="0" indent="0" algn="l">
              <a:lnSpc>
                <a:spcPct val="100000"/>
              </a:lnSpc>
              <a:spcBef>
                <a:spcPts val="0"/>
              </a:spcBef>
              <a:spcAft>
                <a:spcPts val="0"/>
              </a:spcAft>
              <a:buClr>
                <a:srgbClr val="393941"/>
              </a:buClr>
              <a:buSzPts val="2000"/>
              <a:buFont typeface="Gill Sans"/>
              <a:buNone/>
              <a:defRPr b="0" i="0"/>
            </a:lvl1pPr>
            <a:lvl2pPr marL="0" lvl="1" indent="0" algn="l">
              <a:lnSpc>
                <a:spcPct val="100000"/>
              </a:lnSpc>
              <a:spcBef>
                <a:spcPts val="0"/>
              </a:spcBef>
              <a:spcAft>
                <a:spcPts val="0"/>
              </a:spcAft>
              <a:buClr>
                <a:srgbClr val="393941"/>
              </a:buClr>
              <a:buSzPts val="2000"/>
              <a:buFont typeface="Gill Sans"/>
              <a:buNone/>
              <a:defRPr/>
            </a:lvl2pPr>
            <a:lvl3pPr marL="0" lvl="2" indent="0" algn="l">
              <a:lnSpc>
                <a:spcPct val="100000"/>
              </a:lnSpc>
              <a:spcBef>
                <a:spcPts val="0"/>
              </a:spcBef>
              <a:spcAft>
                <a:spcPts val="0"/>
              </a:spcAft>
              <a:buClr>
                <a:srgbClr val="393941"/>
              </a:buClr>
              <a:buSzPts val="2000"/>
              <a:buFont typeface="Gill Sans"/>
              <a:buNone/>
              <a:defRPr/>
            </a:lvl3pPr>
            <a:lvl4pPr marL="0" lvl="3" indent="0" algn="l">
              <a:lnSpc>
                <a:spcPct val="100000"/>
              </a:lnSpc>
              <a:spcBef>
                <a:spcPts val="0"/>
              </a:spcBef>
              <a:spcAft>
                <a:spcPts val="0"/>
              </a:spcAft>
              <a:buClr>
                <a:srgbClr val="393941"/>
              </a:buClr>
              <a:buSzPts val="2000"/>
              <a:buFont typeface="Gill Sans"/>
              <a:buNone/>
              <a:defRPr/>
            </a:lvl4pPr>
            <a:lvl5pPr marL="0" lvl="4" indent="0" algn="l">
              <a:lnSpc>
                <a:spcPct val="100000"/>
              </a:lnSpc>
              <a:spcBef>
                <a:spcPts val="0"/>
              </a:spcBef>
              <a:spcAft>
                <a:spcPts val="0"/>
              </a:spcAft>
              <a:buClr>
                <a:srgbClr val="393941"/>
              </a:buClr>
              <a:buSzPts val="2000"/>
              <a:buFont typeface="Gill Sans"/>
              <a:buNone/>
              <a:defRPr/>
            </a:lvl5pPr>
            <a:lvl6pPr marL="0" lvl="5" indent="0" algn="l">
              <a:lnSpc>
                <a:spcPct val="100000"/>
              </a:lnSpc>
              <a:spcBef>
                <a:spcPts val="0"/>
              </a:spcBef>
              <a:spcAft>
                <a:spcPts val="0"/>
              </a:spcAft>
              <a:buClr>
                <a:srgbClr val="393941"/>
              </a:buClr>
              <a:buSzPts val="2000"/>
              <a:buFont typeface="Gill Sans"/>
              <a:buNone/>
              <a:defRPr/>
            </a:lvl6pPr>
            <a:lvl7pPr marL="0" lvl="6" indent="0" algn="l">
              <a:lnSpc>
                <a:spcPct val="100000"/>
              </a:lnSpc>
              <a:spcBef>
                <a:spcPts val="0"/>
              </a:spcBef>
              <a:spcAft>
                <a:spcPts val="0"/>
              </a:spcAft>
              <a:buClr>
                <a:srgbClr val="393941"/>
              </a:buClr>
              <a:buSzPts val="2000"/>
              <a:buFont typeface="Gill Sans"/>
              <a:buNone/>
              <a:defRPr/>
            </a:lvl7pPr>
            <a:lvl8pPr marL="0" lvl="7" indent="0" algn="l">
              <a:lnSpc>
                <a:spcPct val="100000"/>
              </a:lnSpc>
              <a:spcBef>
                <a:spcPts val="0"/>
              </a:spcBef>
              <a:spcAft>
                <a:spcPts val="0"/>
              </a:spcAft>
              <a:buClr>
                <a:srgbClr val="393941"/>
              </a:buClr>
              <a:buSzPts val="2000"/>
              <a:buFont typeface="Gill Sans"/>
              <a:buNone/>
              <a:defRPr/>
            </a:lvl8pPr>
            <a:lvl9pPr marL="0" lvl="8" indent="0" algn="l">
              <a:lnSpc>
                <a:spcPct val="100000"/>
              </a:lnSpc>
              <a:spcBef>
                <a:spcPts val="0"/>
              </a:spcBef>
              <a:spcAft>
                <a:spcPts val="0"/>
              </a:spcAft>
              <a:buClr>
                <a:srgbClr val="393941"/>
              </a:buClr>
              <a:buSzPts val="2000"/>
              <a:buFont typeface="Gill Sans"/>
              <a:buNone/>
              <a:defRPr/>
            </a:lvl9pPr>
          </a:lstStyle>
          <a:p>
            <a:fld id="{00000000-1234-1234-1234-123412341234}" type="slidenum">
              <a:rPr lang="en-US" smtClean="0"/>
              <a:pPr/>
              <a:t>‹#›</a:t>
            </a:fld>
            <a:endParaRPr lang="en-US" dirty="0"/>
          </a:p>
        </p:txBody>
      </p:sp>
      <p:sp>
        <p:nvSpPr>
          <p:cNvPr id="8" name="Rectangle 7">
            <a:extLst>
              <a:ext uri="{FF2B5EF4-FFF2-40B4-BE49-F238E27FC236}">
                <a16:creationId xmlns:a16="http://schemas.microsoft.com/office/drawing/2014/main" id="{CCA7BB12-29C0-FF44-9C6C-1C89F7D93969}"/>
              </a:ext>
            </a:extLst>
          </p:cNvPr>
          <p:cNvSpPr/>
          <p:nvPr userDrawn="1"/>
        </p:nvSpPr>
        <p:spPr>
          <a:xfrm>
            <a:off x="0" y="9886950"/>
            <a:ext cx="24384000" cy="38290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pic>
        <p:nvPicPr>
          <p:cNvPr id="11" name="Google Shape;11;p76"/>
          <p:cNvPicPr preferRelativeResize="0"/>
          <p:nvPr/>
        </p:nvPicPr>
        <p:blipFill rotWithShape="1">
          <a:blip r:embed="rId2">
            <a:alphaModFix/>
          </a:blip>
          <a:srcRect/>
          <a:stretch/>
        </p:blipFill>
        <p:spPr>
          <a:xfrm>
            <a:off x="6095150" y="10160432"/>
            <a:ext cx="11851888" cy="3555568"/>
          </a:xfrm>
          <a:prstGeom prst="rect">
            <a:avLst/>
          </a:prstGeom>
          <a:noFill/>
          <a:ln>
            <a:noFill/>
          </a:ln>
        </p:spPr>
      </p:pic>
      <p:sp>
        <p:nvSpPr>
          <p:cNvPr id="12" name="Google Shape;12;p76"/>
          <p:cNvSpPr txBox="1">
            <a:spLocks noGrp="1"/>
          </p:cNvSpPr>
          <p:nvPr>
            <p:ph type="title"/>
          </p:nvPr>
        </p:nvSpPr>
        <p:spPr>
          <a:xfrm>
            <a:off x="4214812" y="2965918"/>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 name="Google Shape;13;p76"/>
          <p:cNvSpPr txBox="1">
            <a:spLocks noGrp="1"/>
          </p:cNvSpPr>
          <p:nvPr>
            <p:ph type="body" idx="1"/>
          </p:nvPr>
        </p:nvSpPr>
        <p:spPr>
          <a:xfrm>
            <a:off x="4214813" y="6200460"/>
            <a:ext cx="15954374"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 name="Google Shape;14;p76"/>
          <p:cNvSpPr txBox="1">
            <a:spLocks noGrp="1"/>
          </p:cNvSpPr>
          <p:nvPr>
            <p:ph type="body" idx="2"/>
          </p:nvPr>
        </p:nvSpPr>
        <p:spPr>
          <a:xfrm>
            <a:off x="4214812" y="1895027"/>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8806019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1_Text-Heavy Divider" preserve="1">
  <p:cSld name="1_Text-Heavy Divider">
    <p:bg>
      <p:bgPr>
        <a:solidFill>
          <a:srgbClr val="393941"/>
        </a:solidFill>
        <a:effectLst/>
      </p:bgPr>
    </p:bg>
    <p:spTree>
      <p:nvGrpSpPr>
        <p:cNvPr id="1" name="Shape 15"/>
        <p:cNvGrpSpPr/>
        <p:nvPr/>
      </p:nvGrpSpPr>
      <p:grpSpPr>
        <a:xfrm>
          <a:off x="0" y="0"/>
          <a:ext cx="0" cy="0"/>
          <a:chOff x="0" y="0"/>
          <a:chExt cx="0" cy="0"/>
        </a:xfrm>
      </p:grpSpPr>
      <p:sp>
        <p:nvSpPr>
          <p:cNvPr id="16" name="Google Shape;16;p79"/>
          <p:cNvSpPr txBox="1">
            <a:spLocks noGrp="1"/>
          </p:cNvSpPr>
          <p:nvPr>
            <p:ph type="title"/>
          </p:nvPr>
        </p:nvSpPr>
        <p:spPr>
          <a:xfrm>
            <a:off x="3950640" y="4066678"/>
            <a:ext cx="16482720" cy="1403384"/>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8" name="Google Shape;18;p79"/>
          <p:cNvSpPr txBox="1">
            <a:spLocks noGrp="1"/>
          </p:cNvSpPr>
          <p:nvPr>
            <p:ph type="body" idx="1"/>
          </p:nvPr>
        </p:nvSpPr>
        <p:spPr>
          <a:xfrm>
            <a:off x="9096376" y="2982331"/>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9" name="Google Shape;19;p79"/>
          <p:cNvSpPr txBox="1">
            <a:spLocks noGrp="1"/>
          </p:cNvSpPr>
          <p:nvPr>
            <p:ph type="body" idx="2"/>
          </p:nvPr>
        </p:nvSpPr>
        <p:spPr>
          <a:xfrm>
            <a:off x="3950641" y="6062957"/>
            <a:ext cx="16482722" cy="376297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4000"/>
              <a:buFont typeface="Gill Sans"/>
              <a:buNone/>
              <a:defRPr sz="40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2598668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Divider 1">
    <p:bg>
      <p:bgPr>
        <a:solidFill>
          <a:srgbClr val="009457"/>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286442" y="5119966"/>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6" name="Google Shape;28;p81">
            <a:extLst>
              <a:ext uri="{FF2B5EF4-FFF2-40B4-BE49-F238E27FC236}">
                <a16:creationId xmlns:a16="http://schemas.microsoft.com/office/drawing/2014/main" id="{D52FC8AF-DDA5-D549-8D22-496B73315A8E}"/>
              </a:ext>
            </a:extLst>
          </p:cNvPr>
          <p:cNvSpPr txBox="1">
            <a:spLocks noGrp="1"/>
          </p:cNvSpPr>
          <p:nvPr>
            <p:ph type="body" idx="1"/>
          </p:nvPr>
        </p:nvSpPr>
        <p:spPr>
          <a:xfrm>
            <a:off x="4227512" y="8457402"/>
            <a:ext cx="16616616"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p:nvPr>
        </p:nvSpPr>
        <p:spPr>
          <a:xfrm>
            <a:off x="4227512" y="4283243"/>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8014695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_Divider 1">
    <p:bg>
      <p:bgPr>
        <a:solidFill>
          <a:srgbClr val="009457"/>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286442" y="5119966"/>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6" name="Google Shape;28;p81">
            <a:extLst>
              <a:ext uri="{FF2B5EF4-FFF2-40B4-BE49-F238E27FC236}">
                <a16:creationId xmlns:a16="http://schemas.microsoft.com/office/drawing/2014/main" id="{D52FC8AF-DDA5-D549-8D22-496B73315A8E}"/>
              </a:ext>
            </a:extLst>
          </p:cNvPr>
          <p:cNvSpPr txBox="1">
            <a:spLocks noGrp="1"/>
          </p:cNvSpPr>
          <p:nvPr>
            <p:ph type="body" idx="1"/>
          </p:nvPr>
        </p:nvSpPr>
        <p:spPr>
          <a:xfrm>
            <a:off x="4227512" y="8457402"/>
            <a:ext cx="16616616"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p:nvPr>
        </p:nvSpPr>
        <p:spPr>
          <a:xfrm>
            <a:off x="4227512" y="4283243"/>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 name="Picture Placeholder 2">
            <a:extLst>
              <a:ext uri="{FF2B5EF4-FFF2-40B4-BE49-F238E27FC236}">
                <a16:creationId xmlns:a16="http://schemas.microsoft.com/office/drawing/2014/main" id="{603E3728-209F-504D-A329-F0BD9C1698AE}"/>
              </a:ext>
            </a:extLst>
          </p:cNvPr>
          <p:cNvSpPr>
            <a:spLocks noGrp="1"/>
          </p:cNvSpPr>
          <p:nvPr>
            <p:ph type="pic" sz="quarter" idx="10"/>
          </p:nvPr>
        </p:nvSpPr>
        <p:spPr>
          <a:xfrm>
            <a:off x="1380894" y="2227264"/>
            <a:ext cx="9263064" cy="9261476"/>
          </a:xfrm>
          <a:prstGeom prst="ellipse">
            <a:avLst/>
          </a:prstGeom>
        </p:spPr>
        <p:txBody>
          <a:bodyPr/>
          <a:lstStyle>
            <a:lvl1pPr>
              <a:defRPr b="0" i="0"/>
            </a:lvl1pPr>
          </a:lstStyle>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5407392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Content 2" preserve="1">
  <p:cSld name="Content 2">
    <p:spTree>
      <p:nvGrpSpPr>
        <p:cNvPr id="1" name="Shape 20"/>
        <p:cNvGrpSpPr/>
        <p:nvPr/>
      </p:nvGrpSpPr>
      <p:grpSpPr>
        <a:xfrm>
          <a:off x="0" y="0"/>
          <a:ext cx="0" cy="0"/>
          <a:chOff x="0" y="0"/>
          <a:chExt cx="0" cy="0"/>
        </a:xfrm>
      </p:grpSpPr>
      <p:sp>
        <p:nvSpPr>
          <p:cNvPr id="21" name="Google Shape;21;p80"/>
          <p:cNvSpPr>
            <a:spLocks noGrp="1"/>
          </p:cNvSpPr>
          <p:nvPr>
            <p:ph type="pic" idx="2"/>
          </p:nvPr>
        </p:nvSpPr>
        <p:spPr>
          <a:xfrm>
            <a:off x="2362401" y="0"/>
            <a:ext cx="7031038" cy="137160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 name="Google Shape;22;p80"/>
          <p:cNvSpPr txBox="1">
            <a:spLocks noGrp="1"/>
          </p:cNvSpPr>
          <p:nvPr>
            <p:ph type="title"/>
          </p:nvPr>
        </p:nvSpPr>
        <p:spPr>
          <a:xfrm>
            <a:off x="12056231" y="1646132"/>
            <a:ext cx="9693274"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chemeClr val="accent3">
                    <a:lumMod val="75000"/>
                  </a:schemeClr>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3" name="Google Shape;23;p80"/>
          <p:cNvSpPr/>
          <p:nvPr/>
        </p:nvSpPr>
        <p:spPr>
          <a:xfrm>
            <a:off x="2362401" y="2"/>
            <a:ext cx="7030802" cy="13716000"/>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24" name="Google Shape;24;p80"/>
          <p:cNvSpPr txBox="1">
            <a:spLocks noGrp="1"/>
          </p:cNvSpPr>
          <p:nvPr>
            <p:ph type="body" idx="1"/>
          </p:nvPr>
        </p:nvSpPr>
        <p:spPr>
          <a:xfrm>
            <a:off x="12079846" y="4996376"/>
            <a:ext cx="9693276" cy="6919912"/>
          </a:xfrm>
          <a:prstGeom prst="rect">
            <a:avLst/>
          </a:prstGeom>
          <a:noFill/>
          <a:ln>
            <a:noFill/>
          </a:ln>
        </p:spPr>
        <p:txBody>
          <a:bodyPr spcFirstLastPara="1" wrap="square" lIns="91425" tIns="45700" rIns="91425" bIns="45700" anchor="t" anchorCtr="0">
            <a:normAutofit/>
          </a:bodyPr>
          <a:lstStyle>
            <a:lvl1pPr marL="457200" marR="0" lvl="0"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5" name="Google Shape;25;p80"/>
          <p:cNvSpPr txBox="1">
            <a:spLocks noGrp="1"/>
          </p:cNvSpPr>
          <p:nvPr>
            <p:ph type="body" idx="3"/>
          </p:nvPr>
        </p:nvSpPr>
        <p:spPr>
          <a:xfrm>
            <a:off x="12056230"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8527905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1_Content 2">
    <p:spTree>
      <p:nvGrpSpPr>
        <p:cNvPr id="1" name="Shape 20"/>
        <p:cNvGrpSpPr/>
        <p:nvPr/>
      </p:nvGrpSpPr>
      <p:grpSpPr>
        <a:xfrm>
          <a:off x="0" y="0"/>
          <a:ext cx="0" cy="0"/>
          <a:chOff x="0" y="0"/>
          <a:chExt cx="0" cy="0"/>
        </a:xfrm>
      </p:grpSpPr>
      <p:sp>
        <p:nvSpPr>
          <p:cNvPr id="22" name="Google Shape;22;p80"/>
          <p:cNvSpPr txBox="1">
            <a:spLocks noGrp="1"/>
          </p:cNvSpPr>
          <p:nvPr>
            <p:ph type="title"/>
          </p:nvPr>
        </p:nvSpPr>
        <p:spPr>
          <a:xfrm>
            <a:off x="9719430" y="1985693"/>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chemeClr val="tx1">
                    <a:lumMod val="25000"/>
                  </a:schemeClr>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3" name="Google Shape;23;p80"/>
          <p:cNvSpPr/>
          <p:nvPr userDrawn="1"/>
        </p:nvSpPr>
        <p:spPr>
          <a:xfrm>
            <a:off x="1" y="0"/>
            <a:ext cx="7030802" cy="13716000"/>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25113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lvl1pPr>
              <a:defRPr b="0" i="0"/>
            </a:lvl1pPr>
          </a:lstStyle>
          <a:p>
            <a:endParaRPr lang="en-US" dirty="0"/>
          </a:p>
        </p:txBody>
      </p:sp>
      <p:sp>
        <p:nvSpPr>
          <p:cNvPr id="7" name="Google Shape;24;p80">
            <a:extLst>
              <a:ext uri="{FF2B5EF4-FFF2-40B4-BE49-F238E27FC236}">
                <a16:creationId xmlns:a16="http://schemas.microsoft.com/office/drawing/2014/main" id="{7B9830EE-8F8B-354F-8FCE-C7AC26AC30DD}"/>
              </a:ext>
            </a:extLst>
          </p:cNvPr>
          <p:cNvSpPr txBox="1">
            <a:spLocks noGrp="1"/>
          </p:cNvSpPr>
          <p:nvPr>
            <p:ph type="body" idx="11"/>
          </p:nvPr>
        </p:nvSpPr>
        <p:spPr>
          <a:xfrm>
            <a:off x="9719429" y="5309680"/>
            <a:ext cx="12153245" cy="6919912"/>
          </a:xfrm>
          <a:prstGeom prst="rect">
            <a:avLst/>
          </a:prstGeom>
          <a:noFill/>
          <a:ln>
            <a:noFill/>
          </a:ln>
        </p:spPr>
        <p:txBody>
          <a:bodyPr spcFirstLastPara="1" wrap="square" lIns="91425" tIns="45700" rIns="91425" bIns="45700" anchor="t" anchorCtr="0">
            <a:normAutofit/>
          </a:bodyPr>
          <a:lstStyle>
            <a:lvl1pPr marL="457200" marR="0" lvl="0" indent="-482600" algn="just" rtl="0">
              <a:lnSpc>
                <a:spcPct val="100000"/>
              </a:lnSpc>
              <a:spcBef>
                <a:spcPts val="0"/>
              </a:spcBef>
              <a:spcAft>
                <a:spcPts val="0"/>
              </a:spcAft>
              <a:buClr>
                <a:srgbClr val="FFFFFF"/>
              </a:buClr>
              <a:buSzPts val="4000"/>
              <a:buFont typeface="Arial"/>
              <a:buChar char="•"/>
              <a:defRPr sz="4000" b="0" i="0" u="none" strike="noStrike" cap="none">
                <a:solidFill>
                  <a:schemeClr val="tx1">
                    <a:lumMod val="25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 name="Google Shape;25;p80">
            <a:extLst>
              <a:ext uri="{FF2B5EF4-FFF2-40B4-BE49-F238E27FC236}">
                <a16:creationId xmlns:a16="http://schemas.microsoft.com/office/drawing/2014/main" id="{43D872F3-9128-7944-A8C8-2734BCEFC371}"/>
              </a:ext>
            </a:extLst>
          </p:cNvPr>
          <p:cNvSpPr txBox="1">
            <a:spLocks noGrp="1"/>
          </p:cNvSpPr>
          <p:nvPr>
            <p:ph type="body" idx="12"/>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chemeClr val="tx1">
                    <a:lumMod val="25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074129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2_Content 2">
    <p:bg>
      <p:bgPr>
        <a:solidFill>
          <a:srgbClr val="00B26A"/>
        </a:solidFill>
        <a:effectLst/>
      </p:bgPr>
    </p:bg>
    <p:spTree>
      <p:nvGrpSpPr>
        <p:cNvPr id="1" name="Shape 20"/>
        <p:cNvGrpSpPr/>
        <p:nvPr/>
      </p:nvGrpSpPr>
      <p:grpSpPr>
        <a:xfrm>
          <a:off x="0" y="0"/>
          <a:ext cx="0" cy="0"/>
          <a:chOff x="0" y="0"/>
          <a:chExt cx="0" cy="0"/>
        </a:xfrm>
      </p:grpSpPr>
      <p:sp>
        <p:nvSpPr>
          <p:cNvPr id="22" name="Google Shape;22;p80"/>
          <p:cNvSpPr txBox="1">
            <a:spLocks noGrp="1"/>
          </p:cNvSpPr>
          <p:nvPr>
            <p:ph type="title"/>
          </p:nvPr>
        </p:nvSpPr>
        <p:spPr>
          <a:xfrm>
            <a:off x="12056228" y="1646132"/>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chemeClr val="tx1">
                    <a:lumMod val="25000"/>
                  </a:schemeClr>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3" name="Google Shape;23;p80"/>
          <p:cNvSpPr/>
          <p:nvPr userDrawn="1"/>
        </p:nvSpPr>
        <p:spPr>
          <a:xfrm>
            <a:off x="1" y="0"/>
            <a:ext cx="7030802" cy="13716000"/>
          </a:xfrm>
          <a:prstGeom prst="rect">
            <a:avLst/>
          </a:prstGeom>
          <a:solidFill>
            <a:srgbClr val="00704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24" name="Google Shape;24;p80"/>
          <p:cNvSpPr txBox="1">
            <a:spLocks noGrp="1"/>
          </p:cNvSpPr>
          <p:nvPr>
            <p:ph type="body" idx="1"/>
          </p:nvPr>
        </p:nvSpPr>
        <p:spPr>
          <a:xfrm>
            <a:off x="12079846" y="4996376"/>
            <a:ext cx="10959448" cy="6919912"/>
          </a:xfrm>
          <a:prstGeom prst="rect">
            <a:avLst/>
          </a:prstGeom>
          <a:noFill/>
          <a:ln>
            <a:noFill/>
          </a:ln>
        </p:spPr>
        <p:txBody>
          <a:bodyPr spcFirstLastPara="1" wrap="square" lIns="91425" tIns="45700" rIns="91425" bIns="45700" anchor="t" anchorCtr="0">
            <a:normAutofit/>
          </a:bodyPr>
          <a:lstStyle>
            <a:lvl1pPr marL="457200" marR="0" lvl="0" indent="-482600" algn="just" rtl="0">
              <a:lnSpc>
                <a:spcPct val="100000"/>
              </a:lnSpc>
              <a:spcBef>
                <a:spcPts val="0"/>
              </a:spcBef>
              <a:spcAft>
                <a:spcPts val="0"/>
              </a:spcAft>
              <a:buClr>
                <a:srgbClr val="393941"/>
              </a:buClr>
              <a:buSzPts val="4000"/>
              <a:buFont typeface="Arial"/>
              <a:buChar char="•"/>
              <a:defRPr sz="4000" b="0" i="0" u="none" strike="noStrike" cap="none">
                <a:solidFill>
                  <a:schemeClr val="tx1">
                    <a:lumMod val="25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5" name="Google Shape;25;p80"/>
          <p:cNvSpPr txBox="1">
            <a:spLocks noGrp="1"/>
          </p:cNvSpPr>
          <p:nvPr>
            <p:ph type="body" idx="3"/>
          </p:nvPr>
        </p:nvSpPr>
        <p:spPr>
          <a:xfrm>
            <a:off x="12056230"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chemeClr val="tx1">
                    <a:lumMod val="25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25113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lvl1pPr>
              <a:defRPr b="0" i="0">
                <a:latin typeface="Gill Sans MT" panose="020B0502020104020203" pitchFamily="34" charset="77"/>
              </a:defRPr>
            </a:lvl1p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9254652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In-Person Activities">
    <p:bg>
      <p:bgPr>
        <a:solidFill>
          <a:srgbClr val="C8F4DD"/>
        </a:solidFill>
        <a:effectLst/>
      </p:bgPr>
    </p:bg>
    <p:spTree>
      <p:nvGrpSpPr>
        <p:cNvPr id="1" name="Shape 20"/>
        <p:cNvGrpSpPr/>
        <p:nvPr/>
      </p:nvGrpSpPr>
      <p:grpSpPr>
        <a:xfrm>
          <a:off x="0" y="0"/>
          <a:ext cx="0" cy="0"/>
          <a:chOff x="0" y="0"/>
          <a:chExt cx="0" cy="0"/>
        </a:xfrm>
      </p:grpSpPr>
      <p:sp>
        <p:nvSpPr>
          <p:cNvPr id="22" name="Google Shape;22;p80"/>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rgbClr val="000000"/>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3" name="Google Shape;23;p80"/>
          <p:cNvSpPr/>
          <p:nvPr userDrawn="1"/>
        </p:nvSpPr>
        <p:spPr>
          <a:xfrm>
            <a:off x="1" y="0"/>
            <a:ext cx="7030802" cy="13716000"/>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24" name="Google Shape;24;p80"/>
          <p:cNvSpPr txBox="1">
            <a:spLocks noGrp="1"/>
          </p:cNvSpPr>
          <p:nvPr>
            <p:ph type="body" idx="1"/>
          </p:nvPr>
        </p:nvSpPr>
        <p:spPr>
          <a:xfrm>
            <a:off x="9719430" y="5309680"/>
            <a:ext cx="10959448" cy="6919912"/>
          </a:xfrm>
          <a:prstGeom prst="rect">
            <a:avLst/>
          </a:prstGeom>
          <a:noFill/>
          <a:ln>
            <a:noFill/>
          </a:ln>
        </p:spPr>
        <p:txBody>
          <a:bodyPr spcFirstLastPara="1" wrap="square" lIns="91425" tIns="45700" rIns="91425" bIns="45700" anchor="t" anchorCtr="0">
            <a:normAutofit/>
          </a:bodyPr>
          <a:lstStyle>
            <a:lvl1pPr marL="457200" marR="0" lvl="0" indent="-482600" algn="just" rtl="0">
              <a:lnSpc>
                <a:spcPct val="100000"/>
              </a:lnSpc>
              <a:spcBef>
                <a:spcPts val="0"/>
              </a:spcBef>
              <a:spcAft>
                <a:spcPts val="0"/>
              </a:spcAft>
              <a:buClr>
                <a:srgbClr val="FFFFFF"/>
              </a:buClr>
              <a:buSzPts val="4000"/>
              <a:buFont typeface="Arial"/>
              <a:buChar char="•"/>
              <a:defRPr sz="4000" b="0" i="0" u="none" strike="noStrike" cap="none">
                <a:solidFill>
                  <a:srgbClr val="000000"/>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5" name="Google Shape;25;p80"/>
          <p:cNvSpPr txBox="1">
            <a:spLocks noGrp="1"/>
          </p:cNvSpPr>
          <p:nvPr>
            <p:ph type="body" idx="3"/>
          </p:nvPr>
        </p:nvSpPr>
        <p:spPr>
          <a:xfrm>
            <a:off x="9719430" y="1083804"/>
            <a:ext cx="9134552"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rgbClr val="000000"/>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2278317" y="3440181"/>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lvl1pPr>
              <a:defRPr b="0" i="0"/>
            </a:lvl1p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0348155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1_Content 2">
    <p:bg>
      <p:bgPr>
        <a:solidFill>
          <a:srgbClr val="007043"/>
        </a:solidFill>
        <a:effectLst/>
      </p:bgPr>
    </p:bg>
    <p:spTree>
      <p:nvGrpSpPr>
        <p:cNvPr id="1" name="Shape 20"/>
        <p:cNvGrpSpPr/>
        <p:nvPr/>
      </p:nvGrpSpPr>
      <p:grpSpPr>
        <a:xfrm>
          <a:off x="0" y="0"/>
          <a:ext cx="0" cy="0"/>
          <a:chOff x="0" y="0"/>
          <a:chExt cx="0" cy="0"/>
        </a:xfrm>
      </p:grpSpPr>
      <p:sp>
        <p:nvSpPr>
          <p:cNvPr id="22" name="Google Shape;22;p80"/>
          <p:cNvSpPr txBox="1">
            <a:spLocks noGrp="1"/>
          </p:cNvSpPr>
          <p:nvPr>
            <p:ph type="title"/>
          </p:nvPr>
        </p:nvSpPr>
        <p:spPr>
          <a:xfrm>
            <a:off x="859494" y="1646132"/>
            <a:ext cx="22690972"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5" name="Google Shape;25;p80"/>
          <p:cNvSpPr txBox="1">
            <a:spLocks noGrp="1"/>
          </p:cNvSpPr>
          <p:nvPr>
            <p:ph type="body" idx="3"/>
          </p:nvPr>
        </p:nvSpPr>
        <p:spPr>
          <a:xfrm>
            <a:off x="859494"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5932718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Virtual Activities">
    <p:bg>
      <p:bgPr>
        <a:solidFill>
          <a:srgbClr val="007043"/>
        </a:solidFill>
        <a:effectLst/>
      </p:bgPr>
    </p:bg>
    <p:spTree>
      <p:nvGrpSpPr>
        <p:cNvPr id="1" name="Shape 20"/>
        <p:cNvGrpSpPr/>
        <p:nvPr/>
      </p:nvGrpSpPr>
      <p:grpSpPr>
        <a:xfrm>
          <a:off x="0" y="0"/>
          <a:ext cx="0" cy="0"/>
          <a:chOff x="0" y="0"/>
          <a:chExt cx="0" cy="0"/>
        </a:xfrm>
      </p:grpSpPr>
      <p:sp>
        <p:nvSpPr>
          <p:cNvPr id="23" name="Google Shape;23;p80"/>
          <p:cNvSpPr/>
          <p:nvPr userDrawn="1"/>
        </p:nvSpPr>
        <p:spPr>
          <a:xfrm>
            <a:off x="1" y="0"/>
            <a:ext cx="7030802" cy="13716000"/>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7" name="Google Shape;22;p80">
            <a:extLst>
              <a:ext uri="{FF2B5EF4-FFF2-40B4-BE49-F238E27FC236}">
                <a16:creationId xmlns:a16="http://schemas.microsoft.com/office/drawing/2014/main" id="{8DBD4E2B-FEDD-1443-BFAA-0B91BEC82725}"/>
              </a:ext>
            </a:extLst>
          </p:cNvPr>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9" name="Google Shape;24;p80">
            <a:extLst>
              <a:ext uri="{FF2B5EF4-FFF2-40B4-BE49-F238E27FC236}">
                <a16:creationId xmlns:a16="http://schemas.microsoft.com/office/drawing/2014/main" id="{B2F6E9B0-25C2-9D45-BB70-9C3032DC9069}"/>
              </a:ext>
            </a:extLst>
          </p:cNvPr>
          <p:cNvSpPr txBox="1">
            <a:spLocks noGrp="1"/>
          </p:cNvSpPr>
          <p:nvPr>
            <p:ph type="body" idx="1"/>
          </p:nvPr>
        </p:nvSpPr>
        <p:spPr>
          <a:xfrm>
            <a:off x="9719430" y="5309680"/>
            <a:ext cx="10959448" cy="6919912"/>
          </a:xfrm>
          <a:prstGeom prst="rect">
            <a:avLst/>
          </a:prstGeom>
          <a:noFill/>
          <a:ln>
            <a:noFill/>
          </a:ln>
        </p:spPr>
        <p:txBody>
          <a:bodyPr spcFirstLastPara="1" wrap="square" lIns="91425" tIns="45700" rIns="91425" bIns="45700" anchor="t" anchorCtr="0">
            <a:normAutofit/>
          </a:bodyPr>
          <a:lstStyle>
            <a:lvl1pPr marL="457200" marR="0" lvl="0" indent="-482600" algn="just" rtl="0">
              <a:lnSpc>
                <a:spcPct val="100000"/>
              </a:lnSpc>
              <a:spcBef>
                <a:spcPts val="0"/>
              </a:spcBef>
              <a:spcAft>
                <a:spcPts val="0"/>
              </a:spcAft>
              <a:buClr>
                <a:srgbClr val="FFFFFF"/>
              </a:buClr>
              <a:buSzPts val="4000"/>
              <a:buFont typeface="Arial"/>
              <a:buChar char="•"/>
              <a:defRPr sz="40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 name="Google Shape;25;p80">
            <a:extLst>
              <a:ext uri="{FF2B5EF4-FFF2-40B4-BE49-F238E27FC236}">
                <a16:creationId xmlns:a16="http://schemas.microsoft.com/office/drawing/2014/main" id="{7DDCE308-6BBD-354B-B455-62603F5D0489}"/>
              </a:ext>
            </a:extLst>
          </p:cNvPr>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1" name="Picture Placeholder 13">
            <a:extLst>
              <a:ext uri="{FF2B5EF4-FFF2-40B4-BE49-F238E27FC236}">
                <a16:creationId xmlns:a16="http://schemas.microsoft.com/office/drawing/2014/main" id="{6706AAD7-782E-5A44-8221-BB3E8103EC81}"/>
              </a:ext>
            </a:extLst>
          </p:cNvPr>
          <p:cNvSpPr>
            <a:spLocks noGrp="1"/>
          </p:cNvSpPr>
          <p:nvPr>
            <p:ph type="pic" sz="quarter" idx="10"/>
          </p:nvPr>
        </p:nvSpPr>
        <p:spPr>
          <a:xfrm>
            <a:off x="2278317" y="3440181"/>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lvl1pPr>
              <a:defRPr b="0" i="0"/>
            </a:lvl1pPr>
          </a:lstStyle>
          <a:p>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9405159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Content 3" preserve="1" userDrawn="1">
  <p:cSld name="Definition">
    <p:spTree>
      <p:nvGrpSpPr>
        <p:cNvPr id="1" name="Shape 30"/>
        <p:cNvGrpSpPr/>
        <p:nvPr/>
      </p:nvGrpSpPr>
      <p:grpSpPr>
        <a:xfrm>
          <a:off x="0" y="0"/>
          <a:ext cx="0" cy="0"/>
          <a:chOff x="0" y="0"/>
          <a:chExt cx="0" cy="0"/>
        </a:xfrm>
      </p:grpSpPr>
      <p:sp>
        <p:nvSpPr>
          <p:cNvPr id="6" name="Freeform 14">
            <a:extLst>
              <a:ext uri="{FF2B5EF4-FFF2-40B4-BE49-F238E27FC236}">
                <a16:creationId xmlns:a16="http://schemas.microsoft.com/office/drawing/2014/main" id="{D57DF3AC-F917-614E-9ACD-FC1A9E208CFA}"/>
              </a:ext>
            </a:extLst>
          </p:cNvPr>
          <p:cNvSpPr/>
          <p:nvPr userDrawn="1"/>
        </p:nvSpPr>
        <p:spPr>
          <a:xfrm>
            <a:off x="0" y="1"/>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009457"/>
          </a:solidFill>
        </p:spPr>
      </p:sp>
      <p:grpSp>
        <p:nvGrpSpPr>
          <p:cNvPr id="7" name="Group 6">
            <a:extLst>
              <a:ext uri="{FF2B5EF4-FFF2-40B4-BE49-F238E27FC236}">
                <a16:creationId xmlns:a16="http://schemas.microsoft.com/office/drawing/2014/main" id="{D1B1EFEF-D24A-B44C-9156-61E96E0A18F7}"/>
              </a:ext>
            </a:extLst>
          </p:cNvPr>
          <p:cNvGrpSpPr/>
          <p:nvPr userDrawn="1"/>
        </p:nvGrpSpPr>
        <p:grpSpPr>
          <a:xfrm>
            <a:off x="1694986" y="2918174"/>
            <a:ext cx="8184996" cy="5912492"/>
            <a:chOff x="691376" y="1672684"/>
            <a:chExt cx="8184995" cy="5912492"/>
          </a:xfrm>
        </p:grpSpPr>
        <p:sp>
          <p:nvSpPr>
            <p:cNvPr id="8" name="Rectangle 7">
              <a:extLst>
                <a:ext uri="{FF2B5EF4-FFF2-40B4-BE49-F238E27FC236}">
                  <a16:creationId xmlns:a16="http://schemas.microsoft.com/office/drawing/2014/main" id="{1C85AAA8-5F7B-8347-B53E-2D1661C4C04E}"/>
                </a:ext>
              </a:extLst>
            </p:cNvPr>
            <p:cNvSpPr/>
            <p:nvPr/>
          </p:nvSpPr>
          <p:spPr>
            <a:xfrm>
              <a:off x="691376" y="1672684"/>
              <a:ext cx="6646127" cy="5912492"/>
            </a:xfrm>
            <a:prstGeom prst="rect">
              <a:avLst/>
            </a:prstGeom>
            <a:solidFill>
              <a:srgbClr val="F4F5F8"/>
            </a:solidFill>
            <a:ln w="168275">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sp>
          <p:nvSpPr>
            <p:cNvPr id="9" name="Rectangle 8">
              <a:extLst>
                <a:ext uri="{FF2B5EF4-FFF2-40B4-BE49-F238E27FC236}">
                  <a16:creationId xmlns:a16="http://schemas.microsoft.com/office/drawing/2014/main" id="{BFCA2492-A0E9-8C44-96B4-49371D0AD2D3}"/>
                </a:ext>
              </a:extLst>
            </p:cNvPr>
            <p:cNvSpPr/>
            <p:nvPr/>
          </p:nvSpPr>
          <p:spPr>
            <a:xfrm>
              <a:off x="6400800" y="3172146"/>
              <a:ext cx="2475571" cy="3537045"/>
            </a:xfrm>
            <a:prstGeom prst="rect">
              <a:avLst/>
            </a:prstGeom>
            <a:solidFill>
              <a:srgbClr val="F4F5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grpSp>
      <p:sp>
        <p:nvSpPr>
          <p:cNvPr id="2" name="TextBox 1">
            <a:extLst>
              <a:ext uri="{FF2B5EF4-FFF2-40B4-BE49-F238E27FC236}">
                <a16:creationId xmlns:a16="http://schemas.microsoft.com/office/drawing/2014/main" id="{714875C8-1628-B546-9EE9-2886652493F4}"/>
              </a:ext>
            </a:extLst>
          </p:cNvPr>
          <p:cNvSpPr txBox="1"/>
          <p:nvPr userDrawn="1"/>
        </p:nvSpPr>
        <p:spPr>
          <a:xfrm>
            <a:off x="2746309" y="3765176"/>
            <a:ext cx="46581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0" i="0" spc="100" baseline="0" dirty="0">
                <a:solidFill>
                  <a:srgbClr val="000000"/>
                </a:solidFill>
                <a:latin typeface="Gill Sans MT" panose="020B0502020104020203" pitchFamily="34" charset="77"/>
                <a:cs typeface="Gill Sans" panose="020B0502020104020203" pitchFamily="34" charset="-79"/>
              </a:rPr>
              <a:t>DEFINITION</a:t>
            </a:r>
          </a:p>
        </p:txBody>
      </p:sp>
      <p:sp>
        <p:nvSpPr>
          <p:cNvPr id="4" name="Text Placeholder 3">
            <a:extLst>
              <a:ext uri="{FF2B5EF4-FFF2-40B4-BE49-F238E27FC236}">
                <a16:creationId xmlns:a16="http://schemas.microsoft.com/office/drawing/2014/main" id="{1524E505-0CBF-0C42-8825-B206E28FB000}"/>
              </a:ext>
            </a:extLst>
          </p:cNvPr>
          <p:cNvSpPr>
            <a:spLocks noGrp="1"/>
          </p:cNvSpPr>
          <p:nvPr>
            <p:ph type="body" sz="quarter" idx="10" hasCustomPrompt="1"/>
          </p:nvPr>
        </p:nvSpPr>
        <p:spPr>
          <a:xfrm>
            <a:off x="2746376" y="4706939"/>
            <a:ext cx="5402544" cy="3537046"/>
          </a:xfrm>
        </p:spPr>
        <p:txBody>
          <a:bodyPr>
            <a:normAutofit/>
          </a:bodyPr>
          <a:lstStyle>
            <a:lvl1pPr marL="0" indent="0">
              <a:buNone/>
              <a:defRPr sz="11500" b="0" i="0">
                <a:solidFill>
                  <a:srgbClr val="009457"/>
                </a:solidFill>
              </a:defRPr>
            </a:lvl1pPr>
          </a:lstStyle>
          <a:p>
            <a:pPr lvl="0"/>
            <a:r>
              <a:rPr lang="en-US" dirty="0"/>
              <a:t>Word</a:t>
            </a:r>
          </a:p>
        </p:txBody>
      </p:sp>
      <p:sp>
        <p:nvSpPr>
          <p:cNvPr id="14" name="Text Placeholder 13">
            <a:extLst>
              <a:ext uri="{FF2B5EF4-FFF2-40B4-BE49-F238E27FC236}">
                <a16:creationId xmlns:a16="http://schemas.microsoft.com/office/drawing/2014/main" id="{86CE9F79-099C-6F49-94FE-86A262A4AAFE}"/>
              </a:ext>
            </a:extLst>
          </p:cNvPr>
          <p:cNvSpPr>
            <a:spLocks noGrp="1"/>
          </p:cNvSpPr>
          <p:nvPr>
            <p:ph type="body" sz="quarter" idx="11"/>
          </p:nvPr>
        </p:nvSpPr>
        <p:spPr>
          <a:xfrm>
            <a:off x="11018839" y="2918172"/>
            <a:ext cx="11841162" cy="8029228"/>
          </a:xfrm>
        </p:spPr>
        <p:txBody>
          <a:bodyPr/>
          <a:lstStyle>
            <a:lvl1pPr marL="0" indent="0">
              <a:buNone/>
              <a:defRPr b="0" i="0">
                <a:solidFill>
                  <a:schemeClr val="bg2"/>
                </a:solidFill>
              </a:defRPr>
            </a:lvl1pPr>
            <a:lvl2pPr marL="0" indent="0">
              <a:buNone/>
              <a:defRPr b="0" i="0">
                <a:solidFill>
                  <a:schemeClr val="bg2"/>
                </a:solidFill>
                <a:latin typeface="Gill Sans MT" panose="020B0502020104020203" pitchFamily="34" charset="77"/>
              </a:defRPr>
            </a:lvl2pPr>
            <a:lvl3pPr marL="0" indent="0">
              <a:buNone/>
              <a:defRPr b="0" i="0">
                <a:solidFill>
                  <a:schemeClr val="bg2"/>
                </a:solidFill>
              </a:defRPr>
            </a:lvl3pPr>
            <a:lvl4pPr marL="0" indent="0">
              <a:buNone/>
              <a:defRPr b="0" i="0">
                <a:solidFill>
                  <a:schemeClr val="bg2"/>
                </a:solidFill>
              </a:defRPr>
            </a:lvl4pPr>
            <a:lvl5pPr marL="0" indent="0">
              <a:buNone/>
              <a:defRPr b="0" i="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0497344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Group 3" preserve="1">
  <p:cSld name="Group 3">
    <p:spTree>
      <p:nvGrpSpPr>
        <p:cNvPr id="1" name="Shape 36"/>
        <p:cNvGrpSpPr/>
        <p:nvPr/>
      </p:nvGrpSpPr>
      <p:grpSpPr>
        <a:xfrm>
          <a:off x="0" y="0"/>
          <a:ext cx="0" cy="0"/>
          <a:chOff x="0" y="0"/>
          <a:chExt cx="0" cy="0"/>
        </a:xfrm>
      </p:grpSpPr>
      <p:sp>
        <p:nvSpPr>
          <p:cNvPr id="37" name="Google Shape;37;p84"/>
          <p:cNvSpPr txBox="1">
            <a:spLocks noGrp="1"/>
          </p:cNvSpPr>
          <p:nvPr>
            <p:ph type="title"/>
          </p:nvPr>
        </p:nvSpPr>
        <p:spPr>
          <a:xfrm>
            <a:off x="2121840" y="2279414"/>
            <a:ext cx="16482720"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grpSp>
        <p:nvGrpSpPr>
          <p:cNvPr id="38" name="Google Shape;38;p84"/>
          <p:cNvGrpSpPr/>
          <p:nvPr/>
        </p:nvGrpSpPr>
        <p:grpSpPr>
          <a:xfrm>
            <a:off x="2626554" y="4538631"/>
            <a:ext cx="8521696" cy="8552094"/>
            <a:chOff x="0" y="0"/>
            <a:chExt cx="6186406" cy="8552092"/>
          </a:xfrm>
        </p:grpSpPr>
        <p:sp>
          <p:nvSpPr>
            <p:cNvPr id="39" name="Google Shape;39;p84"/>
            <p:cNvSpPr/>
            <p:nvPr/>
          </p:nvSpPr>
          <p:spPr>
            <a:xfrm>
              <a:off x="0" y="0"/>
              <a:ext cx="6186406" cy="8552092"/>
            </a:xfrm>
            <a:prstGeom prst="rect">
              <a:avLst/>
            </a:prstGeom>
            <a:noFill/>
            <a:ln w="50800" cap="flat" cmpd="sng">
              <a:solidFill>
                <a:schemeClr val="accent3"/>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40" name="Google Shape;40;p84"/>
            <p:cNvSpPr/>
            <p:nvPr/>
          </p:nvSpPr>
          <p:spPr>
            <a:xfrm>
              <a:off x="435030" y="1016862"/>
              <a:ext cx="5103661" cy="790601"/>
            </a:xfrm>
            <a:prstGeom prst="roundRect">
              <a:avLst>
                <a:gd name="adj" fmla="val 50000"/>
              </a:avLst>
            </a:prstGeom>
            <a:solidFill>
              <a:schemeClr val="accent3"/>
            </a:solidFill>
            <a:ln w="38100" cap="flat" cmpd="sng">
              <a:solidFill>
                <a:schemeClr val="accent3"/>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grpSp>
      <p:grpSp>
        <p:nvGrpSpPr>
          <p:cNvPr id="41" name="Google Shape;41;p84"/>
          <p:cNvGrpSpPr/>
          <p:nvPr/>
        </p:nvGrpSpPr>
        <p:grpSpPr>
          <a:xfrm>
            <a:off x="12285208" y="4456251"/>
            <a:ext cx="8521696" cy="8552094"/>
            <a:chOff x="0" y="0"/>
            <a:chExt cx="6186406" cy="8552092"/>
          </a:xfrm>
        </p:grpSpPr>
        <p:sp>
          <p:nvSpPr>
            <p:cNvPr id="42" name="Google Shape;42;p84"/>
            <p:cNvSpPr/>
            <p:nvPr/>
          </p:nvSpPr>
          <p:spPr>
            <a:xfrm>
              <a:off x="0" y="0"/>
              <a:ext cx="6186406" cy="8552092"/>
            </a:xfrm>
            <a:prstGeom prst="rect">
              <a:avLst/>
            </a:prstGeom>
            <a:noFill/>
            <a:ln w="50800" cap="flat" cmpd="sng">
              <a:solidFill>
                <a:srgbClr val="39394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43" name="Google Shape;43;p84"/>
            <p:cNvSpPr/>
            <p:nvPr/>
          </p:nvSpPr>
          <p:spPr>
            <a:xfrm>
              <a:off x="647715" y="1066832"/>
              <a:ext cx="4890976" cy="790601"/>
            </a:xfrm>
            <a:prstGeom prst="roundRect">
              <a:avLst>
                <a:gd name="adj" fmla="val 50000"/>
              </a:avLst>
            </a:prstGeom>
            <a:solidFill>
              <a:srgbClr val="393941"/>
            </a:solidFill>
            <a:ln w="38100" cap="flat" cmpd="sng">
              <a:solidFill>
                <a:srgbClr val="39394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grpSp>
      <p:sp>
        <p:nvSpPr>
          <p:cNvPr id="44" name="Google Shape;44;p84"/>
          <p:cNvSpPr txBox="1">
            <a:spLocks noGrp="1"/>
          </p:cNvSpPr>
          <p:nvPr>
            <p:ph type="body" idx="1"/>
          </p:nvPr>
        </p:nvSpPr>
        <p:spPr>
          <a:xfrm>
            <a:off x="13177429"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5" name="Google Shape;45;p84"/>
          <p:cNvSpPr txBox="1">
            <a:spLocks noGrp="1"/>
          </p:cNvSpPr>
          <p:nvPr>
            <p:ph type="body" idx="2"/>
          </p:nvPr>
        </p:nvSpPr>
        <p:spPr>
          <a:xfrm>
            <a:off x="3448019" y="7091891"/>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6" name="Google Shape;46;p84"/>
          <p:cNvSpPr txBox="1">
            <a:spLocks noGrp="1"/>
          </p:cNvSpPr>
          <p:nvPr>
            <p:ph type="body" idx="3"/>
          </p:nvPr>
        </p:nvSpPr>
        <p:spPr>
          <a:xfrm>
            <a:off x="3917079" y="5720697"/>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7" name="Google Shape;47;p84"/>
          <p:cNvSpPr txBox="1">
            <a:spLocks noGrp="1"/>
          </p:cNvSpPr>
          <p:nvPr>
            <p:ph type="body" idx="4"/>
          </p:nvPr>
        </p:nvSpPr>
        <p:spPr>
          <a:xfrm>
            <a:off x="13646489" y="5720697"/>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8959332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Group 3" preserve="1" userDrawn="1">
  <p:cSld name="1_Group 3">
    <p:spTree>
      <p:nvGrpSpPr>
        <p:cNvPr id="1" name="Shape 36"/>
        <p:cNvGrpSpPr/>
        <p:nvPr/>
      </p:nvGrpSpPr>
      <p:grpSpPr>
        <a:xfrm>
          <a:off x="0" y="0"/>
          <a:ext cx="0" cy="0"/>
          <a:chOff x="0" y="0"/>
          <a:chExt cx="0" cy="0"/>
        </a:xfrm>
      </p:grpSpPr>
      <p:sp>
        <p:nvSpPr>
          <p:cNvPr id="12" name="Google Shape;180;p107">
            <a:extLst>
              <a:ext uri="{FF2B5EF4-FFF2-40B4-BE49-F238E27FC236}">
                <a16:creationId xmlns:a16="http://schemas.microsoft.com/office/drawing/2014/main" id="{DAF9345C-5176-664C-8EF8-EE149E662B26}"/>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15" name="Rounded Rectangle 14">
            <a:extLst>
              <a:ext uri="{FF2B5EF4-FFF2-40B4-BE49-F238E27FC236}">
                <a16:creationId xmlns:a16="http://schemas.microsoft.com/office/drawing/2014/main" id="{65FDA49A-6DF6-1A48-B642-0926A2CE038D}"/>
              </a:ext>
            </a:extLst>
          </p:cNvPr>
          <p:cNvSpPr/>
          <p:nvPr userDrawn="1"/>
        </p:nvSpPr>
        <p:spPr>
          <a:xfrm>
            <a:off x="12571803" y="4538630"/>
            <a:ext cx="8592450" cy="8552092"/>
          </a:xfrm>
          <a:prstGeom prst="roundRect">
            <a:avLst/>
          </a:prstGeom>
          <a:solidFill>
            <a:srgbClr val="00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4" name="Rounded Rectangle 13">
            <a:extLst>
              <a:ext uri="{FF2B5EF4-FFF2-40B4-BE49-F238E27FC236}">
                <a16:creationId xmlns:a16="http://schemas.microsoft.com/office/drawing/2014/main" id="{C892A157-C8E9-1849-A063-64E281EB040A}"/>
              </a:ext>
            </a:extLst>
          </p:cNvPr>
          <p:cNvSpPr/>
          <p:nvPr userDrawn="1"/>
        </p:nvSpPr>
        <p:spPr>
          <a:xfrm>
            <a:off x="2842395" y="4538630"/>
            <a:ext cx="8592450" cy="8552092"/>
          </a:xfrm>
          <a:prstGeom prst="roundRect">
            <a:avLst/>
          </a:prstGeom>
          <a:solidFill>
            <a:srgbClr val="007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37" name="Google Shape;37;p84"/>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0" name="Google Shape;40;p84"/>
          <p:cNvSpPr/>
          <p:nvPr/>
        </p:nvSpPr>
        <p:spPr>
          <a:xfrm>
            <a:off x="3623506" y="5241168"/>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43" name="Google Shape;43;p84"/>
          <p:cNvSpPr/>
          <p:nvPr/>
        </p:nvSpPr>
        <p:spPr>
          <a:xfrm>
            <a:off x="13499399" y="5208758"/>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44" name="Google Shape;44;p84"/>
          <p:cNvSpPr txBox="1">
            <a:spLocks noGrp="1"/>
          </p:cNvSpPr>
          <p:nvPr userDrawn="1">
            <p:ph type="body" idx="1"/>
          </p:nvPr>
        </p:nvSpPr>
        <p:spPr>
          <a:xfrm>
            <a:off x="13499399"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5" name="Google Shape;45;p84"/>
          <p:cNvSpPr txBox="1">
            <a:spLocks noGrp="1"/>
          </p:cNvSpPr>
          <p:nvPr userDrawn="1">
            <p:ph type="body" idx="2"/>
          </p:nvPr>
        </p:nvSpPr>
        <p:spPr>
          <a:xfrm>
            <a:off x="3769991" y="7091891"/>
            <a:ext cx="6737258" cy="1543977"/>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6" name="Google Shape;46;p84"/>
          <p:cNvSpPr txBox="1">
            <a:spLocks noGrp="1"/>
          </p:cNvSpPr>
          <p:nvPr userDrawn="1">
            <p:ph type="body" idx="3"/>
          </p:nvPr>
        </p:nvSpPr>
        <p:spPr>
          <a:xfrm>
            <a:off x="4239051" y="5384140"/>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chemeClr val="accent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7" name="Google Shape;47;p84"/>
          <p:cNvSpPr txBox="1">
            <a:spLocks noGrp="1"/>
          </p:cNvSpPr>
          <p:nvPr userDrawn="1">
            <p:ph type="body" idx="4"/>
          </p:nvPr>
        </p:nvSpPr>
        <p:spPr>
          <a:xfrm>
            <a:off x="13968459" y="5351728"/>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chemeClr val="accent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3" name="Picture Placeholder 2">
            <a:extLst>
              <a:ext uri="{FF2B5EF4-FFF2-40B4-BE49-F238E27FC236}">
                <a16:creationId xmlns:a16="http://schemas.microsoft.com/office/drawing/2014/main" id="{990A4A6C-FB7F-A843-AA7A-04B461A69A8A}"/>
              </a:ext>
            </a:extLst>
          </p:cNvPr>
          <p:cNvSpPr>
            <a:spLocks noGrp="1"/>
          </p:cNvSpPr>
          <p:nvPr>
            <p:ph type="pic" sz="quarter" idx="10"/>
          </p:nvPr>
        </p:nvSpPr>
        <p:spPr>
          <a:xfrm>
            <a:off x="3770313" y="9058443"/>
            <a:ext cx="6737350" cy="3226452"/>
          </a:xfrm>
          <a:prstGeom prst="roundRect">
            <a:avLst/>
          </a:prstGeom>
        </p:spPr>
        <p:txBody>
          <a:bodyPr/>
          <a:lstStyle/>
          <a:p>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5136441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Text-Heavy 5" preserve="1" userDrawn="1">
  <p:cSld name="Text-Heavy 5">
    <p:spTree>
      <p:nvGrpSpPr>
        <p:cNvPr id="1" name="Shape 48"/>
        <p:cNvGrpSpPr/>
        <p:nvPr/>
      </p:nvGrpSpPr>
      <p:grpSpPr>
        <a:xfrm>
          <a:off x="0" y="0"/>
          <a:ext cx="0" cy="0"/>
          <a:chOff x="0" y="0"/>
          <a:chExt cx="0" cy="0"/>
        </a:xfrm>
      </p:grpSpPr>
      <p:sp>
        <p:nvSpPr>
          <p:cNvPr id="49" name="Google Shape;49;p85"/>
          <p:cNvSpPr/>
          <p:nvPr/>
        </p:nvSpPr>
        <p:spPr>
          <a:xfrm>
            <a:off x="2362401" y="-16264"/>
            <a:ext cx="7030802" cy="13748528"/>
          </a:xfrm>
          <a:prstGeom prst="rect">
            <a:avLst/>
          </a:pr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50" name="Google Shape;50;p85"/>
          <p:cNvSpPr txBox="1">
            <a:spLocks noGrp="1"/>
          </p:cNvSpPr>
          <p:nvPr>
            <p:ph type="body" idx="1"/>
          </p:nvPr>
        </p:nvSpPr>
        <p:spPr>
          <a:xfrm>
            <a:off x="10534174" y="20131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1" name="Google Shape;51;p85"/>
          <p:cNvSpPr txBox="1">
            <a:spLocks noGrp="1"/>
          </p:cNvSpPr>
          <p:nvPr>
            <p:ph type="body" idx="2"/>
          </p:nvPr>
        </p:nvSpPr>
        <p:spPr>
          <a:xfrm>
            <a:off x="10534174" y="2776147"/>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2" name="Google Shape;52;p85"/>
          <p:cNvSpPr txBox="1">
            <a:spLocks noGrp="1"/>
          </p:cNvSpPr>
          <p:nvPr>
            <p:ph type="body" idx="3"/>
          </p:nvPr>
        </p:nvSpPr>
        <p:spPr>
          <a:xfrm>
            <a:off x="10534263" y="6327037"/>
            <a:ext cx="11235238" cy="522922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9348684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Group 2" preserve="1" userDrawn="1">
  <p:cSld name="Group 2">
    <p:spTree>
      <p:nvGrpSpPr>
        <p:cNvPr id="1" name="Shape 55"/>
        <p:cNvGrpSpPr/>
        <p:nvPr/>
      </p:nvGrpSpPr>
      <p:grpSpPr>
        <a:xfrm>
          <a:off x="0" y="0"/>
          <a:ext cx="0" cy="0"/>
          <a:chOff x="0" y="0"/>
          <a:chExt cx="0" cy="0"/>
        </a:xfrm>
      </p:grpSpPr>
      <p:sp>
        <p:nvSpPr>
          <p:cNvPr id="56" name="Google Shape;56;p86"/>
          <p:cNvSpPr txBox="1">
            <a:spLocks noGrp="1"/>
          </p:cNvSpPr>
          <p:nvPr>
            <p:ph type="sldNum" idx="12"/>
          </p:nvPr>
        </p:nvSpPr>
        <p:spPr>
          <a:xfrm>
            <a:off x="11971114" y="11525250"/>
            <a:ext cx="432248" cy="815608"/>
          </a:xfrm>
          <a:prstGeom prst="rect">
            <a:avLst/>
          </a:prstGeom>
          <a:noFill/>
          <a:ln>
            <a:noFill/>
          </a:ln>
        </p:spPr>
        <p:txBody>
          <a:bodyPr spcFirstLastPara="1" wrap="square" lIns="38100" tIns="38100" rIns="38100" bIns="38100" anchor="t" anchorCtr="0">
            <a:spAutoFit/>
          </a:bodyPr>
          <a:lstStyle>
            <a:lvl1pPr marL="0" lvl="0"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1pPr>
            <a:lvl2pPr marL="0" lvl="1"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2pPr>
            <a:lvl3pPr marL="0" lvl="2"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3pPr>
            <a:lvl4pPr marL="0" lvl="3"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4pPr>
            <a:lvl5pPr marL="0" lvl="4"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5pPr>
            <a:lvl6pPr marL="0" lvl="5"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6pPr>
            <a:lvl7pPr marL="0" lvl="6"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7pPr>
            <a:lvl8pPr marL="0" lvl="7"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8pPr>
            <a:lvl9pPr marL="0" lvl="8"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9pPr>
          </a:lstStyle>
          <a:p>
            <a:fld id="{00000000-1234-1234-1234-123412341234}" type="slidenum">
              <a:rPr lang="en-US" smtClean="0"/>
              <a:pPr/>
              <a:t>‹#›</a:t>
            </a:fld>
            <a:endParaRPr lang="en-US"/>
          </a:p>
        </p:txBody>
      </p:sp>
      <p:sp>
        <p:nvSpPr>
          <p:cNvPr id="57" name="Google Shape;57;p86"/>
          <p:cNvSpPr txBox="1"/>
          <p:nvPr/>
        </p:nvSpPr>
        <p:spPr>
          <a:xfrm>
            <a:off x="11971114" y="11525250"/>
            <a:ext cx="432248" cy="384721"/>
          </a:xfrm>
          <a:prstGeom prst="rect">
            <a:avLst/>
          </a:prstGeom>
          <a:noFill/>
          <a:ln>
            <a:noFill/>
          </a:ln>
        </p:spPr>
        <p:txBody>
          <a:bodyPr spcFirstLastPara="1" wrap="square" lIns="38100" tIns="38100" rIns="38100" bIns="38100" anchor="t" anchorCtr="0">
            <a:spAutoFit/>
          </a:bodyPr>
          <a:lstStyle/>
          <a:p>
            <a:pPr marL="0" marR="0" lvl="0" indent="0" algn="l" rtl="0">
              <a:lnSpc>
                <a:spcPct val="100000"/>
              </a:lnSpc>
              <a:spcBef>
                <a:spcPts val="0"/>
              </a:spcBef>
              <a:spcAft>
                <a:spcPts val="0"/>
              </a:spcAft>
              <a:buClr>
                <a:srgbClr val="393941"/>
              </a:buClr>
              <a:buSzPts val="2000"/>
              <a:buFont typeface="Gill Sans"/>
              <a:buNone/>
            </a:pPr>
            <a:fld id="{00000000-1234-1234-1234-123412341234}" type="slidenum">
              <a:rPr lang="en-US" sz="2000" b="0" i="0" u="none" strike="noStrike" cap="none">
                <a:solidFill>
                  <a:srgbClr val="393941"/>
                </a:solidFill>
                <a:latin typeface="Gill Sans MT" panose="020B0502020104020203" pitchFamily="34" charset="77"/>
                <a:ea typeface="Gill Sans"/>
                <a:cs typeface="Gill Sans"/>
                <a:sym typeface="Gill Sans"/>
              </a:rPr>
              <a:pPr marL="0" marR="0" lvl="0" indent="0" algn="l" rtl="0">
                <a:lnSpc>
                  <a:spcPct val="100000"/>
                </a:lnSpc>
                <a:spcBef>
                  <a:spcPts val="0"/>
                </a:spcBef>
                <a:spcAft>
                  <a:spcPts val="0"/>
                </a:spcAft>
                <a:buClr>
                  <a:srgbClr val="393941"/>
                </a:buClr>
                <a:buSzPts val="2000"/>
                <a:buFont typeface="Gill Sans"/>
                <a:buNone/>
              </a:pPr>
              <a:t>‹#›</a:t>
            </a:fld>
            <a:endParaRPr sz="2000" b="0" i="0" u="none" strike="noStrike" cap="none" dirty="0">
              <a:solidFill>
                <a:srgbClr val="393941"/>
              </a:solidFill>
              <a:latin typeface="Gill Sans MT" panose="020B0502020104020203" pitchFamily="34" charset="77"/>
              <a:ea typeface="Gill Sans"/>
              <a:cs typeface="Gill Sans"/>
              <a:sym typeface="Gill Sans"/>
            </a:endParaRPr>
          </a:p>
        </p:txBody>
      </p:sp>
      <p:sp>
        <p:nvSpPr>
          <p:cNvPr id="58" name="Google Shape;58;p86"/>
          <p:cNvSpPr/>
          <p:nvPr/>
        </p:nvSpPr>
        <p:spPr>
          <a:xfrm>
            <a:off x="2860049" y="4520277"/>
            <a:ext cx="2827058" cy="2827058"/>
          </a:xfrm>
          <a:prstGeom prst="ellipse">
            <a:avLst/>
          </a:pr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Gill Sans MT" panose="020B0502020104020203" pitchFamily="34" charset="77"/>
              <a:ea typeface="Gill Sans"/>
              <a:cs typeface="Gill Sans"/>
              <a:sym typeface="Gill Sans"/>
            </a:endParaRPr>
          </a:p>
        </p:txBody>
      </p:sp>
      <p:sp>
        <p:nvSpPr>
          <p:cNvPr id="59" name="Google Shape;59;p86"/>
          <p:cNvSpPr/>
          <p:nvPr/>
        </p:nvSpPr>
        <p:spPr>
          <a:xfrm>
            <a:off x="18696898" y="4596476"/>
            <a:ext cx="2827056" cy="2827056"/>
          </a:xfrm>
          <a:prstGeom prst="ellipse">
            <a:avLst/>
          </a:pr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60" name="Google Shape;60;p86"/>
          <p:cNvSpPr/>
          <p:nvPr/>
        </p:nvSpPr>
        <p:spPr>
          <a:xfrm>
            <a:off x="8138998" y="4596476"/>
            <a:ext cx="2827056" cy="2827056"/>
          </a:xfrm>
          <a:prstGeom prst="ellipse">
            <a:avLst/>
          </a:pr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61" name="Google Shape;61;p86"/>
          <p:cNvSpPr/>
          <p:nvPr/>
        </p:nvSpPr>
        <p:spPr>
          <a:xfrm>
            <a:off x="13417947" y="4596476"/>
            <a:ext cx="2827058" cy="2827056"/>
          </a:xfrm>
          <a:prstGeom prst="ellipse">
            <a:avLst/>
          </a:pr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a:solidFill>
                <a:srgbClr val="FFFFFF"/>
              </a:solidFill>
              <a:latin typeface="Helvetica Neue Light"/>
              <a:ea typeface="Helvetica Neue Light"/>
              <a:cs typeface="Helvetica Neue Light"/>
              <a:sym typeface="Helvetica Neue Light"/>
            </a:endParaRPr>
          </a:p>
        </p:txBody>
      </p:sp>
      <p:sp>
        <p:nvSpPr>
          <p:cNvPr id="66" name="Google Shape;66;p86"/>
          <p:cNvSpPr txBox="1">
            <a:spLocks noGrp="1"/>
          </p:cNvSpPr>
          <p:nvPr>
            <p:ph type="body" idx="1"/>
          </p:nvPr>
        </p:nvSpPr>
        <p:spPr>
          <a:xfrm>
            <a:off x="2155616" y="8903599"/>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7" name="Google Shape;67;p86"/>
          <p:cNvSpPr txBox="1">
            <a:spLocks noGrp="1"/>
          </p:cNvSpPr>
          <p:nvPr>
            <p:ph type="body" idx="6"/>
          </p:nvPr>
        </p:nvSpPr>
        <p:spPr>
          <a:xfrm>
            <a:off x="7434590" y="8903599"/>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8" name="Google Shape;68;p86"/>
          <p:cNvSpPr txBox="1">
            <a:spLocks noGrp="1"/>
          </p:cNvSpPr>
          <p:nvPr>
            <p:ph type="body" idx="7"/>
          </p:nvPr>
        </p:nvSpPr>
        <p:spPr>
          <a:xfrm>
            <a:off x="12713544" y="8903599"/>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9" name="Google Shape;69;p86"/>
          <p:cNvSpPr txBox="1">
            <a:spLocks noGrp="1"/>
          </p:cNvSpPr>
          <p:nvPr>
            <p:ph type="body" idx="8"/>
          </p:nvPr>
        </p:nvSpPr>
        <p:spPr>
          <a:xfrm>
            <a:off x="17992516" y="8903599"/>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0" name="Google Shape;70;p86"/>
          <p:cNvSpPr txBox="1">
            <a:spLocks noGrp="1"/>
          </p:cNvSpPr>
          <p:nvPr>
            <p:ph type="body" idx="9"/>
          </p:nvPr>
        </p:nvSpPr>
        <p:spPr>
          <a:xfrm>
            <a:off x="2155616" y="8020327"/>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93941"/>
              </a:buClr>
              <a:buSzPts val="3200"/>
              <a:buFont typeface="Gill Sans"/>
              <a:buNone/>
              <a:defRPr sz="32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1" name="Google Shape;71;p86"/>
          <p:cNvSpPr txBox="1">
            <a:spLocks noGrp="1"/>
          </p:cNvSpPr>
          <p:nvPr>
            <p:ph type="body" idx="13"/>
          </p:nvPr>
        </p:nvSpPr>
        <p:spPr>
          <a:xfrm>
            <a:off x="7434590" y="8020327"/>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93941"/>
              </a:buClr>
              <a:buSzPts val="3200"/>
              <a:buFont typeface="Gill Sans"/>
              <a:buNone/>
              <a:defRPr sz="32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2" name="Google Shape;72;p86"/>
          <p:cNvSpPr txBox="1">
            <a:spLocks noGrp="1"/>
          </p:cNvSpPr>
          <p:nvPr>
            <p:ph type="body" idx="14"/>
          </p:nvPr>
        </p:nvSpPr>
        <p:spPr>
          <a:xfrm>
            <a:off x="12713544" y="8020327"/>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93941"/>
              </a:buClr>
              <a:buSzPts val="3200"/>
              <a:buFont typeface="Gill Sans"/>
              <a:buNone/>
              <a:defRPr sz="32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3" name="Google Shape;73;p86"/>
          <p:cNvSpPr txBox="1">
            <a:spLocks noGrp="1"/>
          </p:cNvSpPr>
          <p:nvPr>
            <p:ph type="body" idx="15"/>
          </p:nvPr>
        </p:nvSpPr>
        <p:spPr>
          <a:xfrm>
            <a:off x="17991838" y="8020327"/>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93941"/>
              </a:buClr>
              <a:buSzPts val="3200"/>
              <a:buFont typeface="Gill Sans"/>
              <a:buNone/>
              <a:defRPr sz="32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4" name="Google Shape;74;p86"/>
          <p:cNvSpPr txBox="1">
            <a:spLocks noGrp="1"/>
          </p:cNvSpPr>
          <p:nvPr>
            <p:ph type="title"/>
          </p:nvPr>
        </p:nvSpPr>
        <p:spPr>
          <a:xfrm>
            <a:off x="2121841" y="2408765"/>
            <a:ext cx="19402114" cy="143851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8862874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Text-Heavy 4" preserve="1">
  <p:cSld name="Text-Heavy 4">
    <p:spTree>
      <p:nvGrpSpPr>
        <p:cNvPr id="1" name="Shape 75"/>
        <p:cNvGrpSpPr/>
        <p:nvPr/>
      </p:nvGrpSpPr>
      <p:grpSpPr>
        <a:xfrm>
          <a:off x="0" y="0"/>
          <a:ext cx="0" cy="0"/>
          <a:chOff x="0" y="0"/>
          <a:chExt cx="0" cy="0"/>
        </a:xfrm>
      </p:grpSpPr>
      <p:sp>
        <p:nvSpPr>
          <p:cNvPr id="76" name="Google Shape;76;p87"/>
          <p:cNvSpPr/>
          <p:nvPr/>
        </p:nvSpPr>
        <p:spPr>
          <a:xfrm>
            <a:off x="2362401" y="-16264"/>
            <a:ext cx="7030802" cy="13748528"/>
          </a:xfrm>
          <a:prstGeom prst="rect">
            <a:avLst/>
          </a:pr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77" name="Google Shape;77;p87"/>
          <p:cNvSpPr txBox="1">
            <a:spLocks noGrp="1"/>
          </p:cNvSpPr>
          <p:nvPr>
            <p:ph type="body" idx="1"/>
          </p:nvPr>
        </p:nvSpPr>
        <p:spPr>
          <a:xfrm>
            <a:off x="10534174" y="20131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8" name="Google Shape;78;p87"/>
          <p:cNvSpPr txBox="1">
            <a:spLocks noGrp="1"/>
          </p:cNvSpPr>
          <p:nvPr>
            <p:ph type="body" idx="2"/>
          </p:nvPr>
        </p:nvSpPr>
        <p:spPr>
          <a:xfrm>
            <a:off x="10534174" y="2776147"/>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9" name="Google Shape;79;p87"/>
          <p:cNvSpPr txBox="1">
            <a:spLocks noGrp="1"/>
          </p:cNvSpPr>
          <p:nvPr>
            <p:ph type="body" idx="3"/>
          </p:nvPr>
        </p:nvSpPr>
        <p:spPr>
          <a:xfrm>
            <a:off x="10534263" y="6327037"/>
            <a:ext cx="11235238" cy="522922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9369331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Content 5" preserve="1">
  <p:cSld name="Content 5">
    <p:spTree>
      <p:nvGrpSpPr>
        <p:cNvPr id="1" name="Shape 80"/>
        <p:cNvGrpSpPr/>
        <p:nvPr/>
      </p:nvGrpSpPr>
      <p:grpSpPr>
        <a:xfrm>
          <a:off x="0" y="0"/>
          <a:ext cx="0" cy="0"/>
          <a:chOff x="0" y="0"/>
          <a:chExt cx="0" cy="0"/>
        </a:xfrm>
      </p:grpSpPr>
      <p:sp>
        <p:nvSpPr>
          <p:cNvPr id="81" name="Google Shape;81;p91"/>
          <p:cNvSpPr/>
          <p:nvPr/>
        </p:nvSpPr>
        <p:spPr>
          <a:xfrm>
            <a:off x="1"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82" name="Google Shape;82;p91"/>
          <p:cNvSpPr>
            <a:spLocks noGrp="1"/>
          </p:cNvSpPr>
          <p:nvPr>
            <p:ph type="pic" idx="2"/>
          </p:nvPr>
        </p:nvSpPr>
        <p:spPr>
          <a:xfrm>
            <a:off x="990601" y="3268664"/>
            <a:ext cx="9432926" cy="7902576"/>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3" name="Google Shape;83;p91"/>
          <p:cNvSpPr>
            <a:spLocks noGrp="1"/>
          </p:cNvSpPr>
          <p:nvPr>
            <p:ph type="pic" idx="3"/>
          </p:nvPr>
        </p:nvSpPr>
        <p:spPr>
          <a:xfrm>
            <a:off x="990601" y="3268664"/>
            <a:ext cx="9432926" cy="7902576"/>
          </a:xfrm>
          <a:prstGeom prst="rect">
            <a:avLst/>
          </a:prstGeom>
          <a:solidFill>
            <a:schemeClr val="lt1"/>
          </a:solid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4" name="Google Shape;84;p91"/>
          <p:cNvSpPr txBox="1">
            <a:spLocks noGrp="1"/>
          </p:cNvSpPr>
          <p:nvPr>
            <p:ph type="body" idx="1"/>
          </p:nvPr>
        </p:nvSpPr>
        <p:spPr>
          <a:xfrm>
            <a:off x="12738100" y="7485065"/>
            <a:ext cx="9956800" cy="5099050"/>
          </a:xfrm>
          <a:prstGeom prst="rect">
            <a:avLst/>
          </a:prstGeom>
          <a:noFill/>
          <a:ln>
            <a:noFill/>
          </a:ln>
        </p:spPr>
        <p:txBody>
          <a:bodyPr spcFirstLastPara="1" wrap="square" lIns="91425" tIns="45700" rIns="91425" bIns="45700" anchor="t" anchorCtr="0">
            <a:normAutofit/>
          </a:bodyPr>
          <a:lstStyle>
            <a:lvl1pPr marL="457200" marR="0" lvl="0" indent="-508000" algn="just" rtl="0">
              <a:lnSpc>
                <a:spcPct val="100000"/>
              </a:lnSpc>
              <a:spcBef>
                <a:spcPts val="0"/>
              </a:spcBef>
              <a:spcAft>
                <a:spcPts val="0"/>
              </a:spcAft>
              <a:buClr>
                <a:srgbClr val="393941"/>
              </a:buClr>
              <a:buSzPts val="4400"/>
              <a:buFont typeface="Noto Sans Symbols"/>
              <a:buChar char="✔"/>
              <a:defRPr sz="44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1800"/>
              </a:spcBef>
              <a:spcAft>
                <a:spcPts val="0"/>
              </a:spcAft>
              <a:buClr>
                <a:srgbClr val="393941"/>
              </a:buClr>
              <a:buSzPts val="4400"/>
              <a:buFont typeface="Noto Sans Symbols"/>
              <a:buChar char="✔"/>
              <a:defRPr sz="4400" b="0" i="0" u="none" strike="noStrike" cap="none">
                <a:solidFill>
                  <a:srgbClr val="393941"/>
                </a:solidFill>
                <a:latin typeface="Gill Sans"/>
                <a:ea typeface="Gill Sans"/>
                <a:cs typeface="Gill Sans"/>
                <a:sym typeface="Gill Sans"/>
              </a:defRPr>
            </a:lvl2pPr>
            <a:lvl3pPr marL="1371600" marR="0" lvl="2" indent="-508000" algn="just" rtl="0">
              <a:lnSpc>
                <a:spcPct val="100000"/>
              </a:lnSpc>
              <a:spcBef>
                <a:spcPts val="1800"/>
              </a:spcBef>
              <a:spcAft>
                <a:spcPts val="0"/>
              </a:spcAft>
              <a:buClr>
                <a:srgbClr val="393941"/>
              </a:buClr>
              <a:buSzPts val="4400"/>
              <a:buFont typeface="Noto Sans Symbols"/>
              <a:buChar char="✔"/>
              <a:defRPr sz="4400" b="0" i="0" u="none" strike="noStrike" cap="none">
                <a:solidFill>
                  <a:srgbClr val="393941"/>
                </a:solidFill>
                <a:latin typeface="Gill Sans"/>
                <a:ea typeface="Gill Sans"/>
                <a:cs typeface="Gill Sans"/>
                <a:sym typeface="Gill Sans"/>
              </a:defRPr>
            </a:lvl3pPr>
            <a:lvl4pPr marL="1828800" marR="0" lvl="3" indent="-508000" algn="just" rtl="0">
              <a:lnSpc>
                <a:spcPct val="100000"/>
              </a:lnSpc>
              <a:spcBef>
                <a:spcPts val="1800"/>
              </a:spcBef>
              <a:spcAft>
                <a:spcPts val="0"/>
              </a:spcAft>
              <a:buClr>
                <a:srgbClr val="393941"/>
              </a:buClr>
              <a:buSzPts val="4400"/>
              <a:buFont typeface="Noto Sans Symbols"/>
              <a:buChar char="✔"/>
              <a:defRPr sz="4400" b="0" i="0" u="none" strike="noStrike" cap="none">
                <a:solidFill>
                  <a:srgbClr val="393941"/>
                </a:solidFill>
                <a:latin typeface="Gill Sans"/>
                <a:ea typeface="Gill Sans"/>
                <a:cs typeface="Gill Sans"/>
                <a:sym typeface="Gill Sans"/>
              </a:defRPr>
            </a:lvl4pPr>
            <a:lvl5pPr marL="2286000" marR="0" lvl="4" indent="-508000" algn="just" rtl="0">
              <a:lnSpc>
                <a:spcPct val="100000"/>
              </a:lnSpc>
              <a:spcBef>
                <a:spcPts val="1800"/>
              </a:spcBef>
              <a:spcAft>
                <a:spcPts val="0"/>
              </a:spcAft>
              <a:buClr>
                <a:srgbClr val="393941"/>
              </a:buClr>
              <a:buSzPts val="4400"/>
              <a:buFont typeface="Noto Sans Symbols"/>
              <a:buChar char="✔"/>
              <a:defRPr sz="44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180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5" name="Google Shape;85;p91"/>
          <p:cNvSpPr txBox="1">
            <a:spLocks noGrp="1"/>
          </p:cNvSpPr>
          <p:nvPr>
            <p:ph type="body" idx="4"/>
          </p:nvPr>
        </p:nvSpPr>
        <p:spPr>
          <a:xfrm>
            <a:off x="12716420" y="2123741"/>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6" name="Google Shape;86;p91"/>
          <p:cNvSpPr txBox="1">
            <a:spLocks noGrp="1"/>
          </p:cNvSpPr>
          <p:nvPr>
            <p:ph type="title"/>
          </p:nvPr>
        </p:nvSpPr>
        <p:spPr>
          <a:xfrm>
            <a:off x="12716421" y="3455236"/>
            <a:ext cx="9080154"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09457"/>
              </a:buClr>
              <a:buSzPts val="12000"/>
              <a:buFont typeface="Gill Sans"/>
              <a:buNone/>
              <a:defRPr sz="12000" b="0" i="0" u="none" strike="noStrike" cap="none">
                <a:solidFill>
                  <a:schemeClr val="accent3"/>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78193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2_Content 2">
    <p:bg>
      <p:bgPr>
        <a:solidFill>
          <a:schemeClr val="bg1">
            <a:lumMod val="50000"/>
          </a:schemeClr>
        </a:solidFill>
        <a:effectLst/>
      </p:bgPr>
    </p:bg>
    <p:spTree>
      <p:nvGrpSpPr>
        <p:cNvPr id="1" name="Shape 20"/>
        <p:cNvGrpSpPr/>
        <p:nvPr/>
      </p:nvGrpSpPr>
      <p:grpSpPr>
        <a:xfrm>
          <a:off x="0" y="0"/>
          <a:ext cx="0" cy="0"/>
          <a:chOff x="0" y="0"/>
          <a:chExt cx="0" cy="0"/>
        </a:xfrm>
      </p:grpSpPr>
      <p:sp>
        <p:nvSpPr>
          <p:cNvPr id="21" name="Google Shape;21;p80"/>
          <p:cNvSpPr>
            <a:spLocks noGrp="1"/>
          </p:cNvSpPr>
          <p:nvPr>
            <p:ph type="pic" idx="2"/>
          </p:nvPr>
        </p:nvSpPr>
        <p:spPr>
          <a:xfrm>
            <a:off x="2362401" y="0"/>
            <a:ext cx="7031038" cy="137160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 name="Google Shape;22;p80"/>
          <p:cNvSpPr txBox="1">
            <a:spLocks noGrp="1"/>
          </p:cNvSpPr>
          <p:nvPr>
            <p:ph type="title"/>
          </p:nvPr>
        </p:nvSpPr>
        <p:spPr>
          <a:xfrm>
            <a:off x="12056228" y="1646132"/>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3" name="Google Shape;23;p80"/>
          <p:cNvSpPr/>
          <p:nvPr userDrawn="1"/>
        </p:nvSpPr>
        <p:spPr>
          <a:xfrm>
            <a:off x="2362401" y="-1"/>
            <a:ext cx="7030802" cy="13716002"/>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24" name="Google Shape;24;p80"/>
          <p:cNvSpPr txBox="1">
            <a:spLocks noGrp="1"/>
          </p:cNvSpPr>
          <p:nvPr>
            <p:ph type="body" idx="1"/>
          </p:nvPr>
        </p:nvSpPr>
        <p:spPr>
          <a:xfrm>
            <a:off x="12079846" y="4996376"/>
            <a:ext cx="10959448" cy="6919912"/>
          </a:xfrm>
          <a:prstGeom prst="rect">
            <a:avLst/>
          </a:prstGeom>
          <a:noFill/>
          <a:ln>
            <a:noFill/>
          </a:ln>
        </p:spPr>
        <p:txBody>
          <a:bodyPr spcFirstLastPara="1" wrap="square" lIns="91425" tIns="45700" rIns="91425" bIns="45700" anchor="t" anchorCtr="0">
            <a:normAutofit/>
          </a:bodyPr>
          <a:lstStyle>
            <a:lvl1pPr marL="457200" marR="0" lvl="0" indent="-482600" algn="just" rtl="0">
              <a:lnSpc>
                <a:spcPct val="100000"/>
              </a:lnSpc>
              <a:spcBef>
                <a:spcPts val="0"/>
              </a:spcBef>
              <a:spcAft>
                <a:spcPts val="0"/>
              </a:spcAft>
              <a:buClr>
                <a:srgbClr val="393941"/>
              </a:buClr>
              <a:buSzPts val="4000"/>
              <a:buFont typeface="Arial"/>
              <a:buChar char="•"/>
              <a:defRPr sz="40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5" name="Google Shape;25;p80"/>
          <p:cNvSpPr txBox="1">
            <a:spLocks noGrp="1"/>
          </p:cNvSpPr>
          <p:nvPr>
            <p:ph type="body" idx="3"/>
          </p:nvPr>
        </p:nvSpPr>
        <p:spPr>
          <a:xfrm>
            <a:off x="12056230"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48737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lvl1pPr>
              <a:defRPr b="0" i="0">
                <a:latin typeface="Gill Sans MT" panose="020B0502020104020203" pitchFamily="34" charset="77"/>
              </a:defRPr>
            </a:lvl1pPr>
          </a:lstStyle>
          <a:p>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1791314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Data 1" preserve="1">
  <p:cSld name="Data 1">
    <p:spTree>
      <p:nvGrpSpPr>
        <p:cNvPr id="1" name="Shape 87"/>
        <p:cNvGrpSpPr/>
        <p:nvPr/>
      </p:nvGrpSpPr>
      <p:grpSpPr>
        <a:xfrm>
          <a:off x="0" y="0"/>
          <a:ext cx="0" cy="0"/>
          <a:chOff x="0" y="0"/>
          <a:chExt cx="0" cy="0"/>
        </a:xfrm>
      </p:grpSpPr>
      <p:sp>
        <p:nvSpPr>
          <p:cNvPr id="88" name="Google Shape;88;p92"/>
          <p:cNvSpPr>
            <a:spLocks noGrp="1"/>
          </p:cNvSpPr>
          <p:nvPr>
            <p:ph type="chart" idx="2"/>
          </p:nvPr>
        </p:nvSpPr>
        <p:spPr>
          <a:xfrm>
            <a:off x="9593264" y="1363664"/>
            <a:ext cx="13917612" cy="11329988"/>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9" name="Google Shape;89;p92"/>
          <p:cNvSpPr txBox="1">
            <a:spLocks noGrp="1"/>
          </p:cNvSpPr>
          <p:nvPr>
            <p:ph type="body" idx="1"/>
          </p:nvPr>
        </p:nvSpPr>
        <p:spPr>
          <a:xfrm>
            <a:off x="1035029" y="2923305"/>
            <a:ext cx="7309150" cy="5189538"/>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70000"/>
              </a:lnSpc>
              <a:spcBef>
                <a:spcPts val="0"/>
              </a:spcBef>
              <a:spcAft>
                <a:spcPts val="0"/>
              </a:spcAft>
              <a:buClr>
                <a:srgbClr val="009457"/>
              </a:buClr>
              <a:buSzPts val="8800"/>
              <a:buFont typeface="Gill Sans"/>
              <a:buNone/>
              <a:defRPr sz="8800" b="0" i="0" u="none" strike="noStrike" cap="none">
                <a:solidFill>
                  <a:schemeClr val="accent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0" name="Google Shape;90;p92"/>
          <p:cNvSpPr txBox="1">
            <a:spLocks noGrp="1"/>
          </p:cNvSpPr>
          <p:nvPr>
            <p:ph type="body" idx="3"/>
          </p:nvPr>
        </p:nvSpPr>
        <p:spPr>
          <a:xfrm>
            <a:off x="1035029" y="8631029"/>
            <a:ext cx="7309150" cy="111483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34373A"/>
              </a:buClr>
              <a:buSzPts val="3200"/>
              <a:buFont typeface="Gill Sans"/>
              <a:buNone/>
              <a:defRPr sz="3200" b="0" i="0" u="none" strike="noStrike" cap="none">
                <a:solidFill>
                  <a:srgbClr val="34373A"/>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1" name="Google Shape;91;p92"/>
          <p:cNvSpPr txBox="1">
            <a:spLocks noGrp="1"/>
          </p:cNvSpPr>
          <p:nvPr>
            <p:ph type="body" idx="4"/>
          </p:nvPr>
        </p:nvSpPr>
        <p:spPr>
          <a:xfrm>
            <a:off x="1035029" y="10178954"/>
            <a:ext cx="7309150" cy="26381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A7B83"/>
              </a:buClr>
              <a:buSzPts val="2800"/>
              <a:buFont typeface="Gill Sans"/>
              <a:buNone/>
              <a:defRPr sz="28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2" name="Google Shape;92;p92"/>
          <p:cNvSpPr txBox="1">
            <a:spLocks noGrp="1"/>
          </p:cNvSpPr>
          <p:nvPr>
            <p:ph type="body" idx="5"/>
          </p:nvPr>
        </p:nvSpPr>
        <p:spPr>
          <a:xfrm>
            <a:off x="3897590" y="1984713"/>
            <a:ext cx="4446588" cy="57785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9802439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Text-Heavy Group" preserve="1">
  <p:cSld name="Text-Heavy Group">
    <p:spTree>
      <p:nvGrpSpPr>
        <p:cNvPr id="1" name="Shape 146"/>
        <p:cNvGrpSpPr/>
        <p:nvPr/>
      </p:nvGrpSpPr>
      <p:grpSpPr>
        <a:xfrm>
          <a:off x="0" y="0"/>
          <a:ext cx="0" cy="0"/>
          <a:chOff x="0" y="0"/>
          <a:chExt cx="0" cy="0"/>
        </a:xfrm>
      </p:grpSpPr>
      <p:sp>
        <p:nvSpPr>
          <p:cNvPr id="147" name="Google Shape;147;p104"/>
          <p:cNvSpPr/>
          <p:nvPr/>
        </p:nvSpPr>
        <p:spPr>
          <a:xfrm>
            <a:off x="2157488" y="2581955"/>
            <a:ext cx="6186408" cy="8552094"/>
          </a:xfrm>
          <a:prstGeom prst="rect">
            <a:avLst/>
          </a:prstGeom>
          <a:noFill/>
          <a:ln w="50800" cap="flat" cmpd="sng">
            <a:solidFill>
              <a:schemeClr val="accent3"/>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48" name="Google Shape;148;p104"/>
          <p:cNvSpPr/>
          <p:nvPr/>
        </p:nvSpPr>
        <p:spPr>
          <a:xfrm>
            <a:off x="3709410" y="9307037"/>
            <a:ext cx="3082564" cy="790602"/>
          </a:xfrm>
          <a:prstGeom prst="roundRect">
            <a:avLst>
              <a:gd name="adj" fmla="val 50000"/>
            </a:avLst>
          </a:prstGeom>
          <a:solidFill>
            <a:schemeClr val="accent3"/>
          </a:solidFill>
          <a:ln w="38100" cap="flat" cmpd="sng">
            <a:solidFill>
              <a:schemeClr val="accent3">
                <a:lumMod val="75000"/>
              </a:schemeClr>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49" name="Google Shape;149;p104"/>
          <p:cNvSpPr/>
          <p:nvPr/>
        </p:nvSpPr>
        <p:spPr>
          <a:xfrm>
            <a:off x="9098798" y="2581955"/>
            <a:ext cx="6186408" cy="8552094"/>
          </a:xfrm>
          <a:prstGeom prst="rect">
            <a:avLst/>
          </a:prstGeom>
          <a:noFill/>
          <a:ln w="50800" cap="flat" cmpd="sng">
            <a:solidFill>
              <a:srgbClr val="39394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50" name="Google Shape;150;p104"/>
          <p:cNvSpPr/>
          <p:nvPr/>
        </p:nvSpPr>
        <p:spPr>
          <a:xfrm>
            <a:off x="10650720" y="9307037"/>
            <a:ext cx="3082564" cy="790602"/>
          </a:xfrm>
          <a:prstGeom prst="roundRect">
            <a:avLst>
              <a:gd name="adj" fmla="val 50000"/>
            </a:avLst>
          </a:prstGeom>
          <a:solidFill>
            <a:schemeClr val="bg2"/>
          </a:solidFill>
          <a:ln w="38100" cap="flat" cmpd="sng">
            <a:solidFill>
              <a:srgbClr val="39394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51" name="Google Shape;151;p104"/>
          <p:cNvSpPr/>
          <p:nvPr/>
        </p:nvSpPr>
        <p:spPr>
          <a:xfrm>
            <a:off x="16040106" y="2581955"/>
            <a:ext cx="6186408" cy="8552094"/>
          </a:xfrm>
          <a:prstGeom prst="rect">
            <a:avLst/>
          </a:prstGeom>
          <a:noFill/>
          <a:ln w="50800" cap="flat" cmpd="sng">
            <a:solidFill>
              <a:schemeClr val="accent3"/>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52" name="Google Shape;152;p104"/>
          <p:cNvSpPr/>
          <p:nvPr/>
        </p:nvSpPr>
        <p:spPr>
          <a:xfrm>
            <a:off x="17592028" y="9307037"/>
            <a:ext cx="3082564" cy="790602"/>
          </a:xfrm>
          <a:prstGeom prst="roundRect">
            <a:avLst>
              <a:gd name="adj" fmla="val 50000"/>
            </a:avLst>
          </a:prstGeom>
          <a:solidFill>
            <a:schemeClr val="accent3"/>
          </a:solidFill>
          <a:ln w="38100" cap="flat" cmpd="sng">
            <a:solidFill>
              <a:schemeClr val="accent3">
                <a:lumMod val="75000"/>
              </a:schemeClr>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53" name="Google Shape;153;p104"/>
          <p:cNvSpPr>
            <a:spLocks noGrp="1"/>
          </p:cNvSpPr>
          <p:nvPr>
            <p:ph type="pic" idx="2"/>
          </p:nvPr>
        </p:nvSpPr>
        <p:spPr>
          <a:xfrm>
            <a:off x="4492661" y="3392001"/>
            <a:ext cx="1516062" cy="151606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4" name="Google Shape;154;p104"/>
          <p:cNvSpPr>
            <a:spLocks noGrp="1"/>
          </p:cNvSpPr>
          <p:nvPr>
            <p:ph type="pic" idx="3"/>
          </p:nvPr>
        </p:nvSpPr>
        <p:spPr>
          <a:xfrm>
            <a:off x="11433971" y="3392001"/>
            <a:ext cx="1516062" cy="151606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5" name="Google Shape;155;p104"/>
          <p:cNvSpPr>
            <a:spLocks noGrp="1"/>
          </p:cNvSpPr>
          <p:nvPr>
            <p:ph type="pic" idx="4"/>
          </p:nvPr>
        </p:nvSpPr>
        <p:spPr>
          <a:xfrm>
            <a:off x="18387981" y="3392001"/>
            <a:ext cx="1516062" cy="151606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6" name="Google Shape;156;p104"/>
          <p:cNvSpPr txBox="1">
            <a:spLocks noGrp="1"/>
          </p:cNvSpPr>
          <p:nvPr>
            <p:ph type="body" idx="1"/>
          </p:nvPr>
        </p:nvSpPr>
        <p:spPr>
          <a:xfrm>
            <a:off x="4029111" y="9473736"/>
            <a:ext cx="2443162" cy="457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800"/>
              <a:buFont typeface="Gill Sans"/>
              <a:buNone/>
              <a:defRPr sz="28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7" name="Google Shape;157;p104"/>
          <p:cNvSpPr txBox="1">
            <a:spLocks noGrp="1"/>
          </p:cNvSpPr>
          <p:nvPr>
            <p:ph type="body" idx="5"/>
          </p:nvPr>
        </p:nvSpPr>
        <p:spPr>
          <a:xfrm>
            <a:off x="10970421" y="9481844"/>
            <a:ext cx="2443162" cy="457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800"/>
              <a:buFont typeface="Gill Sans"/>
              <a:buNone/>
              <a:defRPr sz="28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8" name="Google Shape;158;p104"/>
          <p:cNvSpPr txBox="1">
            <a:spLocks noGrp="1"/>
          </p:cNvSpPr>
          <p:nvPr>
            <p:ph type="body" idx="6"/>
          </p:nvPr>
        </p:nvSpPr>
        <p:spPr>
          <a:xfrm>
            <a:off x="17911729" y="9473736"/>
            <a:ext cx="2443162" cy="457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800"/>
              <a:buFont typeface="Gill Sans"/>
              <a:buNone/>
              <a:defRPr sz="28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9" name="Google Shape;159;p104"/>
          <p:cNvSpPr txBox="1">
            <a:spLocks noGrp="1"/>
          </p:cNvSpPr>
          <p:nvPr>
            <p:ph type="body" idx="7"/>
          </p:nvPr>
        </p:nvSpPr>
        <p:spPr>
          <a:xfrm>
            <a:off x="2805205" y="5674899"/>
            <a:ext cx="4656138" cy="49619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E4247"/>
              </a:buClr>
              <a:buSzPts val="3000"/>
              <a:buFont typeface="Gill Sans"/>
              <a:buNone/>
              <a:defRPr sz="3000" b="0" i="0" u="none" strike="noStrike" cap="none">
                <a:solidFill>
                  <a:srgbClr val="3E424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0" name="Google Shape;160;p104"/>
          <p:cNvSpPr txBox="1">
            <a:spLocks noGrp="1"/>
          </p:cNvSpPr>
          <p:nvPr>
            <p:ph type="body" idx="8"/>
          </p:nvPr>
        </p:nvSpPr>
        <p:spPr>
          <a:xfrm>
            <a:off x="2687785" y="6438349"/>
            <a:ext cx="4890978" cy="21018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1" name="Google Shape;161;p104"/>
          <p:cNvSpPr txBox="1">
            <a:spLocks noGrp="1"/>
          </p:cNvSpPr>
          <p:nvPr>
            <p:ph type="body" idx="9"/>
          </p:nvPr>
        </p:nvSpPr>
        <p:spPr>
          <a:xfrm>
            <a:off x="9863933" y="5674899"/>
            <a:ext cx="4656138" cy="49619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E4247"/>
              </a:buClr>
              <a:buSzPts val="3000"/>
              <a:buFont typeface="Gill Sans"/>
              <a:buNone/>
              <a:defRPr sz="3000" b="0" i="0" u="none" strike="noStrike" cap="none">
                <a:solidFill>
                  <a:srgbClr val="3E424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2" name="Google Shape;162;p104"/>
          <p:cNvSpPr txBox="1">
            <a:spLocks noGrp="1"/>
          </p:cNvSpPr>
          <p:nvPr>
            <p:ph type="body" idx="13"/>
          </p:nvPr>
        </p:nvSpPr>
        <p:spPr>
          <a:xfrm>
            <a:off x="9746513" y="6438349"/>
            <a:ext cx="4890978" cy="21018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3" name="Google Shape;163;p104"/>
          <p:cNvSpPr txBox="1">
            <a:spLocks noGrp="1"/>
          </p:cNvSpPr>
          <p:nvPr>
            <p:ph type="body" idx="14"/>
          </p:nvPr>
        </p:nvSpPr>
        <p:spPr>
          <a:xfrm>
            <a:off x="16805243" y="5674899"/>
            <a:ext cx="4656138" cy="49619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E4247"/>
              </a:buClr>
              <a:buSzPts val="3000"/>
              <a:buFont typeface="Gill Sans"/>
              <a:buNone/>
              <a:defRPr sz="3000" b="0" i="0" u="none" strike="noStrike" cap="none">
                <a:solidFill>
                  <a:srgbClr val="3E424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4" name="Google Shape;164;p104"/>
          <p:cNvSpPr txBox="1">
            <a:spLocks noGrp="1"/>
          </p:cNvSpPr>
          <p:nvPr>
            <p:ph type="body" idx="15"/>
          </p:nvPr>
        </p:nvSpPr>
        <p:spPr>
          <a:xfrm>
            <a:off x="16687821" y="6438349"/>
            <a:ext cx="4890978" cy="21018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3948981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Text-Heavy 2" preserve="1">
  <p:cSld name="Text-Heavy 2">
    <p:spTree>
      <p:nvGrpSpPr>
        <p:cNvPr id="1" name="Shape 165"/>
        <p:cNvGrpSpPr/>
        <p:nvPr/>
      </p:nvGrpSpPr>
      <p:grpSpPr>
        <a:xfrm>
          <a:off x="0" y="0"/>
          <a:ext cx="0" cy="0"/>
          <a:chOff x="0" y="0"/>
          <a:chExt cx="0" cy="0"/>
        </a:xfrm>
      </p:grpSpPr>
      <p:sp>
        <p:nvSpPr>
          <p:cNvPr id="166" name="Google Shape;166;p105"/>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167" name="Google Shape;167;p105"/>
          <p:cNvSpPr txBox="1">
            <a:spLocks noGrp="1"/>
          </p:cNvSpPr>
          <p:nvPr>
            <p:ph type="body" idx="1"/>
          </p:nvPr>
        </p:nvSpPr>
        <p:spPr>
          <a:xfrm>
            <a:off x="2143788" y="21288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8" name="Google Shape;168;p105"/>
          <p:cNvSpPr txBox="1">
            <a:spLocks noGrp="1"/>
          </p:cNvSpPr>
          <p:nvPr>
            <p:ph type="body" idx="2"/>
          </p:nvPr>
        </p:nvSpPr>
        <p:spPr>
          <a:xfrm>
            <a:off x="2143791" y="3001965"/>
            <a:ext cx="638597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69" name="Google Shape;169;p105"/>
          <p:cNvCxnSpPr/>
          <p:nvPr/>
        </p:nvCxnSpPr>
        <p:spPr>
          <a:xfrm>
            <a:off x="5350281" y="18349849"/>
            <a:ext cx="805298" cy="2"/>
          </a:xfrm>
          <a:prstGeom prst="straightConnector1">
            <a:avLst/>
          </a:prstGeom>
          <a:noFill/>
          <a:ln w="9525" cap="flat" cmpd="sng">
            <a:solidFill>
              <a:srgbClr val="26B470"/>
            </a:solidFill>
            <a:prstDash val="solid"/>
            <a:round/>
            <a:headEnd type="none" w="sm" len="sm"/>
            <a:tailEnd type="none" w="sm" len="sm"/>
          </a:ln>
        </p:spPr>
      </p:cxnSp>
      <p:sp>
        <p:nvSpPr>
          <p:cNvPr id="170" name="Google Shape;170;p105"/>
          <p:cNvSpPr/>
          <p:nvPr userDrawn="1"/>
        </p:nvSpPr>
        <p:spPr>
          <a:xfrm>
            <a:off x="9827215" y="11610199"/>
            <a:ext cx="8418382" cy="2105802"/>
          </a:xfrm>
          <a:prstGeom prst="rect">
            <a:avLst/>
          </a:pr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71" name="Google Shape;171;p105"/>
          <p:cNvSpPr txBox="1">
            <a:spLocks noGrp="1"/>
          </p:cNvSpPr>
          <p:nvPr>
            <p:ph type="body" idx="3"/>
          </p:nvPr>
        </p:nvSpPr>
        <p:spPr>
          <a:xfrm>
            <a:off x="9827215" y="2716215"/>
            <a:ext cx="8418382" cy="1013618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8665403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Text-Heavy 3" preserve="1">
  <p:cSld name="Text-Heavy 3">
    <p:spTree>
      <p:nvGrpSpPr>
        <p:cNvPr id="1" name="Shape 172"/>
        <p:cNvGrpSpPr/>
        <p:nvPr/>
      </p:nvGrpSpPr>
      <p:grpSpPr>
        <a:xfrm>
          <a:off x="0" y="0"/>
          <a:ext cx="0" cy="0"/>
          <a:chOff x="0" y="0"/>
          <a:chExt cx="0" cy="0"/>
        </a:xfrm>
      </p:grpSpPr>
      <p:sp>
        <p:nvSpPr>
          <p:cNvPr id="173" name="Google Shape;173;p106"/>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a:solidFill>
                <a:srgbClr val="A6A7AC"/>
              </a:solidFill>
              <a:latin typeface="PT Sans"/>
              <a:ea typeface="PT Sans"/>
              <a:cs typeface="PT Sans"/>
              <a:sym typeface="PT Sans"/>
            </a:endParaRPr>
          </a:p>
        </p:txBody>
      </p:sp>
      <p:sp>
        <p:nvSpPr>
          <p:cNvPr id="174" name="Google Shape;174;p106"/>
          <p:cNvSpPr txBox="1">
            <a:spLocks noGrp="1"/>
          </p:cNvSpPr>
          <p:nvPr>
            <p:ph type="body" idx="1"/>
          </p:nvPr>
        </p:nvSpPr>
        <p:spPr>
          <a:xfrm>
            <a:off x="2143788" y="21288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75" name="Google Shape;175;p106"/>
          <p:cNvSpPr/>
          <p:nvPr/>
        </p:nvSpPr>
        <p:spPr>
          <a:xfrm>
            <a:off x="9827215" y="0"/>
            <a:ext cx="8418382" cy="13716000"/>
          </a:xfrm>
          <a:prstGeom prst="rect">
            <a:avLst/>
          </a:pr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76" name="Google Shape;176;p106"/>
          <p:cNvSpPr txBox="1">
            <a:spLocks noGrp="1"/>
          </p:cNvSpPr>
          <p:nvPr>
            <p:ph type="body" idx="2"/>
          </p:nvPr>
        </p:nvSpPr>
        <p:spPr>
          <a:xfrm>
            <a:off x="2143791" y="3371243"/>
            <a:ext cx="6879894" cy="10215402"/>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77" name="Google Shape;177;p106"/>
          <p:cNvCxnSpPr/>
          <p:nvPr/>
        </p:nvCxnSpPr>
        <p:spPr>
          <a:xfrm flipH="1">
            <a:off x="1169955" y="10965883"/>
            <a:ext cx="2" cy="2620762"/>
          </a:xfrm>
          <a:prstGeom prst="straightConnector1">
            <a:avLst/>
          </a:prstGeom>
          <a:noFill/>
          <a:ln w="9525" cap="flat" cmpd="sng">
            <a:solidFill>
              <a:srgbClr val="26B470"/>
            </a:solidFill>
            <a:prstDash val="solid"/>
            <a:round/>
            <a:headEnd type="none" w="sm" len="sm"/>
            <a:tailEnd type="none" w="sm" len="sm"/>
          </a:ln>
        </p:spPr>
      </p:cxnSp>
      <p:sp>
        <p:nvSpPr>
          <p:cNvPr id="178" name="Google Shape;178;p106"/>
          <p:cNvSpPr>
            <a:spLocks noGrp="1"/>
          </p:cNvSpPr>
          <p:nvPr>
            <p:ph type="pic" idx="3"/>
          </p:nvPr>
        </p:nvSpPr>
        <p:spPr>
          <a:xfrm>
            <a:off x="13036722" y="3802064"/>
            <a:ext cx="7251700" cy="72517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0520800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Text-Heavy 6" preserve="1">
  <p:cSld name="Text-Heavy 6">
    <p:spTree>
      <p:nvGrpSpPr>
        <p:cNvPr id="1" name="Shape 179"/>
        <p:cNvGrpSpPr/>
        <p:nvPr/>
      </p:nvGrpSpPr>
      <p:grpSpPr>
        <a:xfrm>
          <a:off x="0" y="0"/>
          <a:ext cx="0" cy="0"/>
          <a:chOff x="0" y="0"/>
          <a:chExt cx="0" cy="0"/>
        </a:xfrm>
      </p:grpSpPr>
      <p:sp>
        <p:nvSpPr>
          <p:cNvPr id="180" name="Google Shape;180;p107"/>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81" name="Google Shape;181;p107"/>
          <p:cNvSpPr txBox="1">
            <a:spLocks noGrp="1"/>
          </p:cNvSpPr>
          <p:nvPr>
            <p:ph type="body" idx="1"/>
          </p:nvPr>
        </p:nvSpPr>
        <p:spPr>
          <a:xfrm>
            <a:off x="10534174" y="20131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82" name="Google Shape;182;p107"/>
          <p:cNvSpPr txBox="1">
            <a:spLocks noGrp="1"/>
          </p:cNvSpPr>
          <p:nvPr>
            <p:ph type="body" idx="2"/>
          </p:nvPr>
        </p:nvSpPr>
        <p:spPr>
          <a:xfrm>
            <a:off x="10534174" y="2776147"/>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83" name="Google Shape;183;p107"/>
          <p:cNvSpPr txBox="1">
            <a:spLocks noGrp="1"/>
          </p:cNvSpPr>
          <p:nvPr>
            <p:ph type="body" idx="3"/>
          </p:nvPr>
        </p:nvSpPr>
        <p:spPr>
          <a:xfrm>
            <a:off x="10534263" y="6327037"/>
            <a:ext cx="9956902" cy="522922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84" name="Google Shape;184;p107"/>
          <p:cNvSpPr>
            <a:spLocks noGrp="1"/>
          </p:cNvSpPr>
          <p:nvPr>
            <p:ph type="pic" idx="4"/>
          </p:nvPr>
        </p:nvSpPr>
        <p:spPr>
          <a:xfrm>
            <a:off x="1485900" y="3888618"/>
            <a:ext cx="8726488" cy="6707188"/>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4276570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Photo 1" preserve="1">
  <p:cSld name="Photo 1">
    <p:spTree>
      <p:nvGrpSpPr>
        <p:cNvPr id="1" name="Shape 192"/>
        <p:cNvGrpSpPr/>
        <p:nvPr/>
      </p:nvGrpSpPr>
      <p:grpSpPr>
        <a:xfrm>
          <a:off x="0" y="0"/>
          <a:ext cx="0" cy="0"/>
          <a:chOff x="0" y="0"/>
          <a:chExt cx="0" cy="0"/>
        </a:xfrm>
      </p:grpSpPr>
      <p:sp>
        <p:nvSpPr>
          <p:cNvPr id="193" name="Google Shape;193;p109"/>
          <p:cNvSpPr/>
          <p:nvPr/>
        </p:nvSpPr>
        <p:spPr>
          <a:xfrm>
            <a:off x="10708863" y="-41664"/>
            <a:ext cx="8418382" cy="13799328"/>
          </a:xfrm>
          <a:prstGeom prst="rect">
            <a:avLst/>
          </a:pr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sp>
        <p:nvSpPr>
          <p:cNvPr id="194" name="Google Shape;194;p109"/>
          <p:cNvSpPr>
            <a:spLocks noGrp="1"/>
          </p:cNvSpPr>
          <p:nvPr>
            <p:ph type="pic" idx="2"/>
          </p:nvPr>
        </p:nvSpPr>
        <p:spPr>
          <a:xfrm>
            <a:off x="13659071" y="3883113"/>
            <a:ext cx="9571734" cy="6592910"/>
          </a:xfrm>
          <a:prstGeom prst="rect">
            <a:avLst/>
          </a:prstGeom>
          <a:solidFill>
            <a:schemeClr val="lt1"/>
          </a:solidFill>
          <a:ln>
            <a:noFill/>
          </a:ln>
        </p:spPr>
        <p:txBody>
          <a:bodyPr spcFirstLastPara="1" wrap="square" lIns="91425" tIns="91425" rIns="91425" bIns="91425" anchor="ctr" anchorCtr="0">
            <a:noAutofit/>
          </a:bodyPr>
          <a:lstStyle>
            <a:lvl1pPr lvl="0">
              <a:spcBef>
                <a:spcPts val="0"/>
              </a:spcBef>
              <a:spcAft>
                <a:spcPts val="0"/>
              </a:spcAft>
              <a:buNone/>
              <a:defRPr b="0" i="0"/>
            </a:lvl1pPr>
          </a:lstStyle>
          <a:p>
            <a:endParaRPr dirty="0"/>
          </a:p>
        </p:txBody>
      </p:sp>
      <p:cxnSp>
        <p:nvCxnSpPr>
          <p:cNvPr id="196" name="Google Shape;196;p109"/>
          <p:cNvCxnSpPr/>
          <p:nvPr/>
        </p:nvCxnSpPr>
        <p:spPr>
          <a:xfrm flipH="1">
            <a:off x="1045065" y="12403713"/>
            <a:ext cx="2" cy="2620762"/>
          </a:xfrm>
          <a:prstGeom prst="straightConnector1">
            <a:avLst/>
          </a:prstGeom>
          <a:noFill/>
          <a:ln w="9525" cap="flat" cmpd="sng">
            <a:solidFill>
              <a:srgbClr val="26B470"/>
            </a:solidFill>
            <a:prstDash val="solid"/>
            <a:round/>
            <a:headEnd type="none" w="sm" len="sm"/>
            <a:tailEnd type="none" w="sm" len="sm"/>
          </a:ln>
        </p:spPr>
      </p:cxnSp>
      <p:sp>
        <p:nvSpPr>
          <p:cNvPr id="197" name="Google Shape;197;p109"/>
          <p:cNvSpPr>
            <a:spLocks noGrp="1"/>
          </p:cNvSpPr>
          <p:nvPr>
            <p:ph type="pic" idx="3"/>
          </p:nvPr>
        </p:nvSpPr>
        <p:spPr>
          <a:xfrm>
            <a:off x="13664220" y="3859214"/>
            <a:ext cx="10555288" cy="66405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98" name="Google Shape;198;p109"/>
          <p:cNvSpPr txBox="1">
            <a:spLocks noGrp="1"/>
          </p:cNvSpPr>
          <p:nvPr>
            <p:ph type="body" idx="1"/>
          </p:nvPr>
        </p:nvSpPr>
        <p:spPr>
          <a:xfrm>
            <a:off x="-1043954" y="5410995"/>
            <a:ext cx="10275136" cy="3536950"/>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0"/>
              </a:spcBef>
              <a:spcAft>
                <a:spcPts val="0"/>
              </a:spcAft>
              <a:buClr>
                <a:srgbClr val="009457"/>
              </a:buClr>
              <a:buSzPts val="8800"/>
              <a:buFont typeface="Gill Sans"/>
              <a:buNone/>
              <a:defRPr sz="88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863349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Photo 2" preserve="1" userDrawn="1">
  <p:cSld name="Photo 2">
    <p:spTree>
      <p:nvGrpSpPr>
        <p:cNvPr id="1" name="Shape 199"/>
        <p:cNvGrpSpPr/>
        <p:nvPr/>
      </p:nvGrpSpPr>
      <p:grpSpPr>
        <a:xfrm>
          <a:off x="0" y="0"/>
          <a:ext cx="0" cy="0"/>
          <a:chOff x="0" y="0"/>
          <a:chExt cx="0" cy="0"/>
        </a:xfrm>
      </p:grpSpPr>
      <p:sp>
        <p:nvSpPr>
          <p:cNvPr id="200" name="Google Shape;200;p110"/>
          <p:cNvSpPr/>
          <p:nvPr/>
        </p:nvSpPr>
        <p:spPr>
          <a:xfrm>
            <a:off x="10708863" y="-41664"/>
            <a:ext cx="8418382" cy="13799328"/>
          </a:xfrm>
          <a:prstGeom prst="rect">
            <a:avLst/>
          </a:pr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a:solidFill>
                <a:srgbClr val="A6A7AC"/>
              </a:solidFill>
              <a:latin typeface="PT Sans"/>
              <a:ea typeface="PT Sans"/>
              <a:cs typeface="PT Sans"/>
              <a:sym typeface="PT Sans"/>
            </a:endParaRPr>
          </a:p>
        </p:txBody>
      </p:sp>
      <p:cxnSp>
        <p:nvCxnSpPr>
          <p:cNvPr id="202" name="Google Shape;202;p110"/>
          <p:cNvCxnSpPr/>
          <p:nvPr/>
        </p:nvCxnSpPr>
        <p:spPr>
          <a:xfrm flipH="1">
            <a:off x="1045065" y="12403713"/>
            <a:ext cx="2" cy="2620762"/>
          </a:xfrm>
          <a:prstGeom prst="straightConnector1">
            <a:avLst/>
          </a:prstGeom>
          <a:noFill/>
          <a:ln w="9525" cap="flat" cmpd="sng">
            <a:solidFill>
              <a:srgbClr val="26B470"/>
            </a:solidFill>
            <a:prstDash val="solid"/>
            <a:round/>
            <a:headEnd type="none" w="sm" len="sm"/>
            <a:tailEnd type="none" w="sm" len="sm"/>
          </a:ln>
        </p:spPr>
      </p:cxnSp>
      <p:sp>
        <p:nvSpPr>
          <p:cNvPr id="203" name="Google Shape;203;p110"/>
          <p:cNvSpPr txBox="1">
            <a:spLocks noGrp="1"/>
          </p:cNvSpPr>
          <p:nvPr>
            <p:ph type="body" idx="1"/>
          </p:nvPr>
        </p:nvSpPr>
        <p:spPr>
          <a:xfrm>
            <a:off x="-1043954" y="5410995"/>
            <a:ext cx="10275136" cy="3536950"/>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0"/>
              </a:spcBef>
              <a:spcAft>
                <a:spcPts val="0"/>
              </a:spcAft>
              <a:buClr>
                <a:srgbClr val="2CB772"/>
              </a:buClr>
              <a:buSzPts val="8800"/>
              <a:buFont typeface="Gill Sans"/>
              <a:buNone/>
              <a:defRPr sz="8800" b="0" i="0" u="none" strike="noStrike" cap="none">
                <a:solidFill>
                  <a:schemeClr val="accent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04" name="Google Shape;204;p110"/>
          <p:cNvSpPr>
            <a:spLocks noGrp="1"/>
          </p:cNvSpPr>
          <p:nvPr>
            <p:ph type="pic" idx="2"/>
          </p:nvPr>
        </p:nvSpPr>
        <p:spPr>
          <a:xfrm>
            <a:off x="13303107" y="1772753"/>
            <a:ext cx="7920602" cy="508525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05" name="Google Shape;205;p110"/>
          <p:cNvSpPr>
            <a:spLocks noGrp="1"/>
          </p:cNvSpPr>
          <p:nvPr>
            <p:ph type="pic" idx="3"/>
          </p:nvPr>
        </p:nvSpPr>
        <p:spPr>
          <a:xfrm>
            <a:off x="13303107" y="7267173"/>
            <a:ext cx="7920602" cy="508525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899953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1">
  <p:cSld name="Divider 1">
    <p:bg>
      <p:bgPr>
        <a:solidFill>
          <a:srgbClr val="393941"/>
        </a:solidFill>
        <a:effectLst/>
      </p:bgPr>
    </p:bg>
    <p:spTree>
      <p:nvGrpSpPr>
        <p:cNvPr id="1" name="Shape 26"/>
        <p:cNvGrpSpPr/>
        <p:nvPr/>
      </p:nvGrpSpPr>
      <p:grpSpPr>
        <a:xfrm>
          <a:off x="0" y="0"/>
          <a:ext cx="0" cy="0"/>
          <a:chOff x="0" y="0"/>
          <a:chExt cx="0" cy="0"/>
        </a:xfrm>
      </p:grpSpPr>
      <p:sp>
        <p:nvSpPr>
          <p:cNvPr id="27" name="Google Shape;27;p81"/>
          <p:cNvSpPr txBox="1">
            <a:spLocks noGrp="1"/>
          </p:cNvSpPr>
          <p:nvPr>
            <p:ph type="title"/>
          </p:nvPr>
        </p:nvSpPr>
        <p:spPr>
          <a:xfrm>
            <a:off x="4286442" y="5119966"/>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8" name="Google Shape;28;p81"/>
          <p:cNvSpPr txBox="1">
            <a:spLocks noGrp="1"/>
          </p:cNvSpPr>
          <p:nvPr>
            <p:ph type="body" idx="1"/>
          </p:nvPr>
        </p:nvSpPr>
        <p:spPr>
          <a:xfrm>
            <a:off x="4227512" y="8457402"/>
            <a:ext cx="16616616"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9" name="Google Shape;29;p81"/>
          <p:cNvSpPr txBox="1">
            <a:spLocks noGrp="1"/>
          </p:cNvSpPr>
          <p:nvPr>
            <p:ph type="body" idx="2"/>
          </p:nvPr>
        </p:nvSpPr>
        <p:spPr>
          <a:xfrm>
            <a:off x="4227512" y="4283243"/>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image" Target="../media/image1.png"/><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theme" Target="../theme/theme2.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5"/>
        <p:cNvGrpSpPr/>
        <p:nvPr/>
      </p:nvGrpSpPr>
      <p:grpSpPr>
        <a:xfrm>
          <a:off x="0" y="0"/>
          <a:ext cx="0" cy="0"/>
          <a:chOff x="0" y="0"/>
          <a:chExt cx="0" cy="0"/>
        </a:xfrm>
      </p:grpSpPr>
      <p:pic>
        <p:nvPicPr>
          <p:cNvPr id="2" name="Picture 1"/>
          <p:cNvPicPr>
            <a:picLocks noChangeAspect="1"/>
          </p:cNvPicPr>
          <p:nvPr userDrawn="1"/>
        </p:nvPicPr>
        <p:blipFill>
          <a:blip r:embed="rId65">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4125" r:id="rId3"/>
    <p:sldLayoutId id="2147483651" r:id="rId4"/>
    <p:sldLayoutId id="2147484135" r:id="rId5"/>
    <p:sldLayoutId id="2147484129" r:id="rId6"/>
    <p:sldLayoutId id="2147484141" r:id="rId7"/>
    <p:sldLayoutId id="2147484130" r:id="rId8"/>
    <p:sldLayoutId id="2147483652" r:id="rId9"/>
    <p:sldLayoutId id="2147483653" r:id="rId10"/>
    <p:sldLayoutId id="2147483654" r:id="rId11"/>
    <p:sldLayoutId id="2147484134" r:id="rId12"/>
    <p:sldLayoutId id="2147483655" r:id="rId13"/>
    <p:sldLayoutId id="2147484132" r:id="rId14"/>
    <p:sldLayoutId id="2147484133" r:id="rId15"/>
    <p:sldLayoutId id="2147483656" r:id="rId16"/>
    <p:sldLayoutId id="2147483657" r:id="rId17"/>
    <p:sldLayoutId id="2147483658" r:id="rId18"/>
    <p:sldLayoutId id="2147483659" r:id="rId19"/>
    <p:sldLayoutId id="2147483660" r:id="rId20"/>
    <p:sldLayoutId id="2147483661" r:id="rId21"/>
    <p:sldLayoutId id="2147484189" r:id="rId22"/>
    <p:sldLayoutId id="2147484190" r:id="rId23"/>
    <p:sldLayoutId id="2147483662" r:id="rId24"/>
    <p:sldLayoutId id="2147483663" r:id="rId25"/>
    <p:sldLayoutId id="2147483664" r:id="rId26"/>
    <p:sldLayoutId id="2147483665" r:id="rId27"/>
    <p:sldLayoutId id="2147483666" r:id="rId28"/>
    <p:sldLayoutId id="2147483667" r:id="rId29"/>
    <p:sldLayoutId id="2147484140" r:id="rId30"/>
    <p:sldLayoutId id="2147484185" r:id="rId31"/>
    <p:sldLayoutId id="2147484188" r:id="rId32"/>
    <p:sldLayoutId id="2147483668" r:id="rId33"/>
    <p:sldLayoutId id="2147483669" r:id="rId34"/>
    <p:sldLayoutId id="2147483670" r:id="rId35"/>
    <p:sldLayoutId id="2147483671" r:id="rId36"/>
    <p:sldLayoutId id="2147483672" r:id="rId37"/>
    <p:sldLayoutId id="2147483673" r:id="rId38"/>
    <p:sldLayoutId id="2147483674" r:id="rId39"/>
    <p:sldLayoutId id="2147483675" r:id="rId40"/>
    <p:sldLayoutId id="2147483676" r:id="rId41"/>
    <p:sldLayoutId id="2147483677" r:id="rId42"/>
    <p:sldLayoutId id="2147483678" r:id="rId43"/>
    <p:sldLayoutId id="2147483679" r:id="rId44"/>
    <p:sldLayoutId id="2147484137" r:id="rId45"/>
    <p:sldLayoutId id="2147484138" r:id="rId46"/>
    <p:sldLayoutId id="2147484187" r:id="rId47"/>
    <p:sldLayoutId id="2147484186" r:id="rId48"/>
    <p:sldLayoutId id="2147484226" r:id="rId49"/>
    <p:sldLayoutId id="2147484228" r:id="rId50"/>
    <p:sldLayoutId id="2147484229" r:id="rId51"/>
    <p:sldLayoutId id="2147484230" r:id="rId52"/>
    <p:sldLayoutId id="2147484231" r:id="rId53"/>
    <p:sldLayoutId id="2147484234" r:id="rId54"/>
    <p:sldLayoutId id="2147484235" r:id="rId55"/>
    <p:sldLayoutId id="2147484238" r:id="rId56"/>
    <p:sldLayoutId id="2147484245" r:id="rId57"/>
    <p:sldLayoutId id="2147484246" r:id="rId58"/>
    <p:sldLayoutId id="2147484254" r:id="rId59"/>
    <p:sldLayoutId id="2147484255" r:id="rId60"/>
    <p:sldLayoutId id="2147484269" r:id="rId61"/>
    <p:sldLayoutId id="2147484271" r:id="rId62"/>
    <p:sldLayoutId id="2147484272" r:id="rId6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4F5F7"/>
        </a:solidFill>
        <a:effectLst/>
      </p:bgPr>
    </p:bg>
    <p:spTree>
      <p:nvGrpSpPr>
        <p:cNvPr id="1" name="Shape 5"/>
        <p:cNvGrpSpPr/>
        <p:nvPr/>
      </p:nvGrpSpPr>
      <p:grpSpPr>
        <a:xfrm>
          <a:off x="0" y="0"/>
          <a:ext cx="0" cy="0"/>
          <a:chOff x="0" y="0"/>
          <a:chExt cx="0" cy="0"/>
        </a:xfrm>
      </p:grpSpPr>
      <p:sp>
        <p:nvSpPr>
          <p:cNvPr id="6" name="Google Shape;6;p75"/>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marR="0" lvl="0" indent="0" algn="l" rtl="0">
              <a:lnSpc>
                <a:spcPct val="100000"/>
              </a:lnSpc>
              <a:spcBef>
                <a:spcPts val="0"/>
              </a:spcBef>
              <a:spcAft>
                <a:spcPts val="0"/>
              </a:spcAft>
              <a:buClr>
                <a:srgbClr val="393941"/>
              </a:buClr>
              <a:buSzPts val="2000"/>
              <a:buFont typeface="Gill Sans"/>
              <a:buNone/>
              <a:defRPr sz="2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0" marR="0" lvl="1" indent="0" algn="l" rtl="0">
              <a:lnSpc>
                <a:spcPct val="100000"/>
              </a:lnSpc>
              <a:spcBef>
                <a:spcPts val="0"/>
              </a:spcBef>
              <a:spcAft>
                <a:spcPts val="0"/>
              </a:spcAft>
              <a:buClr>
                <a:srgbClr val="393941"/>
              </a:buClr>
              <a:buSzPts val="2000"/>
              <a:buFont typeface="Gill Sans"/>
              <a:buNone/>
              <a:defRPr sz="2000" b="0" i="0" u="none" strike="noStrike" cap="none">
                <a:solidFill>
                  <a:srgbClr val="393941"/>
                </a:solidFill>
                <a:latin typeface="Gill Sans"/>
                <a:ea typeface="Gill Sans"/>
                <a:cs typeface="Gill Sans"/>
                <a:sym typeface="Gill Sans"/>
              </a:defRPr>
            </a:lvl2pPr>
            <a:lvl3pPr marL="0" marR="0" lvl="2" indent="0" algn="l" rtl="0">
              <a:lnSpc>
                <a:spcPct val="100000"/>
              </a:lnSpc>
              <a:spcBef>
                <a:spcPts val="0"/>
              </a:spcBef>
              <a:spcAft>
                <a:spcPts val="0"/>
              </a:spcAft>
              <a:buClr>
                <a:srgbClr val="393941"/>
              </a:buClr>
              <a:buSzPts val="2000"/>
              <a:buFont typeface="Gill Sans"/>
              <a:buNone/>
              <a:defRPr sz="2000" b="0" i="0" u="none" strike="noStrike" cap="none">
                <a:solidFill>
                  <a:srgbClr val="393941"/>
                </a:solidFill>
                <a:latin typeface="Gill Sans"/>
                <a:ea typeface="Gill Sans"/>
                <a:cs typeface="Gill Sans"/>
                <a:sym typeface="Gill Sans"/>
              </a:defRPr>
            </a:lvl3pPr>
            <a:lvl4pPr marL="0" marR="0" lvl="3" indent="0" algn="l" rtl="0">
              <a:lnSpc>
                <a:spcPct val="100000"/>
              </a:lnSpc>
              <a:spcBef>
                <a:spcPts val="0"/>
              </a:spcBef>
              <a:spcAft>
                <a:spcPts val="0"/>
              </a:spcAft>
              <a:buClr>
                <a:srgbClr val="393941"/>
              </a:buClr>
              <a:buSzPts val="2000"/>
              <a:buFont typeface="Gill Sans"/>
              <a:buNone/>
              <a:defRPr sz="2000" b="0" i="0" u="none" strike="noStrike" cap="none">
                <a:solidFill>
                  <a:srgbClr val="393941"/>
                </a:solidFill>
                <a:latin typeface="Gill Sans"/>
                <a:ea typeface="Gill Sans"/>
                <a:cs typeface="Gill Sans"/>
                <a:sym typeface="Gill Sans"/>
              </a:defRPr>
            </a:lvl4pPr>
            <a:lvl5pPr marL="0" marR="0" lvl="4" indent="0" algn="l" rtl="0">
              <a:lnSpc>
                <a:spcPct val="100000"/>
              </a:lnSpc>
              <a:spcBef>
                <a:spcPts val="0"/>
              </a:spcBef>
              <a:spcAft>
                <a:spcPts val="0"/>
              </a:spcAft>
              <a:buClr>
                <a:srgbClr val="393941"/>
              </a:buClr>
              <a:buSzPts val="2000"/>
              <a:buFont typeface="Gill Sans"/>
              <a:buNone/>
              <a:defRPr sz="2000" b="0" i="0" u="none" strike="noStrike" cap="none">
                <a:solidFill>
                  <a:srgbClr val="393941"/>
                </a:solidFill>
                <a:latin typeface="Gill Sans"/>
                <a:ea typeface="Gill Sans"/>
                <a:cs typeface="Gill Sans"/>
                <a:sym typeface="Gill Sans"/>
              </a:defRPr>
            </a:lvl5pPr>
            <a:lvl6pPr marL="0" marR="0" lvl="5" indent="0" algn="l" rtl="0">
              <a:lnSpc>
                <a:spcPct val="100000"/>
              </a:lnSpc>
              <a:spcBef>
                <a:spcPts val="0"/>
              </a:spcBef>
              <a:spcAft>
                <a:spcPts val="0"/>
              </a:spcAft>
              <a:buClr>
                <a:srgbClr val="393941"/>
              </a:buClr>
              <a:buSzPts val="2000"/>
              <a:buFont typeface="Gill Sans"/>
              <a:buNone/>
              <a:defRPr sz="2000" b="0" i="0" u="none" strike="noStrike" cap="none">
                <a:solidFill>
                  <a:srgbClr val="393941"/>
                </a:solidFill>
                <a:latin typeface="Gill Sans"/>
                <a:ea typeface="Gill Sans"/>
                <a:cs typeface="Gill Sans"/>
                <a:sym typeface="Gill Sans"/>
              </a:defRPr>
            </a:lvl6pPr>
            <a:lvl7pPr marL="0" marR="0" lvl="6" indent="0" algn="l" rtl="0">
              <a:lnSpc>
                <a:spcPct val="100000"/>
              </a:lnSpc>
              <a:spcBef>
                <a:spcPts val="0"/>
              </a:spcBef>
              <a:spcAft>
                <a:spcPts val="0"/>
              </a:spcAft>
              <a:buClr>
                <a:srgbClr val="393941"/>
              </a:buClr>
              <a:buSzPts val="2000"/>
              <a:buFont typeface="Gill Sans"/>
              <a:buNone/>
              <a:defRPr sz="2000" b="0" i="0" u="none" strike="noStrike" cap="none">
                <a:solidFill>
                  <a:srgbClr val="393941"/>
                </a:solidFill>
                <a:latin typeface="Gill Sans"/>
                <a:ea typeface="Gill Sans"/>
                <a:cs typeface="Gill Sans"/>
                <a:sym typeface="Gill Sans"/>
              </a:defRPr>
            </a:lvl7pPr>
            <a:lvl8pPr marL="0" marR="0" lvl="7" indent="0" algn="l" rtl="0">
              <a:lnSpc>
                <a:spcPct val="100000"/>
              </a:lnSpc>
              <a:spcBef>
                <a:spcPts val="0"/>
              </a:spcBef>
              <a:spcAft>
                <a:spcPts val="0"/>
              </a:spcAft>
              <a:buClr>
                <a:srgbClr val="393941"/>
              </a:buClr>
              <a:buSzPts val="2000"/>
              <a:buFont typeface="Gill Sans"/>
              <a:buNone/>
              <a:defRPr sz="2000" b="0" i="0" u="none" strike="noStrike" cap="none">
                <a:solidFill>
                  <a:srgbClr val="393941"/>
                </a:solidFill>
                <a:latin typeface="Gill Sans"/>
                <a:ea typeface="Gill Sans"/>
                <a:cs typeface="Gill Sans"/>
                <a:sym typeface="Gill Sans"/>
              </a:defRPr>
            </a:lvl8pPr>
            <a:lvl9pPr marL="0" marR="0" lvl="8" indent="0" algn="l" rtl="0">
              <a:lnSpc>
                <a:spcPct val="100000"/>
              </a:lnSpc>
              <a:spcBef>
                <a:spcPts val="0"/>
              </a:spcBef>
              <a:spcAft>
                <a:spcPts val="0"/>
              </a:spcAft>
              <a:buClr>
                <a:srgbClr val="393941"/>
              </a:buClr>
              <a:buSzPts val="2000"/>
              <a:buFont typeface="Gill Sans"/>
              <a:buNone/>
              <a:defRPr sz="2000" b="0" i="0" u="none" strike="noStrike" cap="none">
                <a:solidFill>
                  <a:srgbClr val="393941"/>
                </a:solidFill>
                <a:latin typeface="Gill Sans"/>
                <a:ea typeface="Gill Sans"/>
                <a:cs typeface="Gill Sans"/>
                <a:sym typeface="Gill Sans"/>
              </a:defRPr>
            </a:lvl9pPr>
          </a:lstStyle>
          <a:p>
            <a:fld id="{00000000-1234-1234-1234-123412341234}" type="slidenum">
              <a:rPr lang="en-US" smtClean="0"/>
              <a:pPr/>
              <a:t>‹#›</a:t>
            </a:fld>
            <a:endParaRPr lang="en-US" dirty="0"/>
          </a:p>
        </p:txBody>
      </p:sp>
      <p:cxnSp>
        <p:nvCxnSpPr>
          <p:cNvPr id="7" name="Google Shape;7;p75"/>
          <p:cNvCxnSpPr/>
          <p:nvPr/>
        </p:nvCxnSpPr>
        <p:spPr>
          <a:xfrm>
            <a:off x="23077406" y="1371249"/>
            <a:ext cx="1636516" cy="2"/>
          </a:xfrm>
          <a:prstGeom prst="straightConnector1">
            <a:avLst/>
          </a:prstGeom>
          <a:noFill/>
          <a:ln w="76200" cap="flat" cmpd="sng">
            <a:solidFill>
              <a:srgbClr val="2CB772"/>
            </a:solidFill>
            <a:prstDash val="solid"/>
            <a:miter lim="400000"/>
            <a:headEnd type="none" w="sm" len="sm"/>
            <a:tailEnd type="none" w="sm" len="sm"/>
          </a:ln>
        </p:spPr>
      </p:cxnSp>
      <p:sp>
        <p:nvSpPr>
          <p:cNvPr id="2" name="Title Placeholder 1">
            <a:extLst>
              <a:ext uri="{FF2B5EF4-FFF2-40B4-BE49-F238E27FC236}">
                <a16:creationId xmlns:a16="http://schemas.microsoft.com/office/drawing/2014/main" id="{45B0CBBE-09A2-8141-9157-C1EE5EBD557A}"/>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8F7DB15-50F1-C448-9214-FF64F8026C02}"/>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4"/>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402150575"/>
      </p:ext>
    </p:extLst>
  </p:cSld>
  <p:clrMap bg1="lt1" tx1="dk1" bg2="dk2" tx2="lt2" accent1="accent1" accent2="accent2" accent3="accent3" accent4="accent4" accent5="accent5" accent6="accent6" hlink="hlink" folHlink="folHlink"/>
  <p:sldLayoutIdLst>
    <p:sldLayoutId id="2147484143" r:id="rId1"/>
    <p:sldLayoutId id="2147484144" r:id="rId2"/>
    <p:sldLayoutId id="2147484145" r:id="rId3"/>
    <p:sldLayoutId id="2147484184" r:id="rId4"/>
    <p:sldLayoutId id="2147484146" r:id="rId5"/>
    <p:sldLayoutId id="2147484182" r:id="rId6"/>
    <p:sldLayoutId id="2147484181" r:id="rId7"/>
    <p:sldLayoutId id="2147484148" r:id="rId8"/>
    <p:sldLayoutId id="2147484150" r:id="rId9"/>
    <p:sldLayoutId id="2147484153" r:id="rId10"/>
    <p:sldLayoutId id="2147484156" r:id="rId11"/>
    <p:sldLayoutId id="2147484157" r:id="rId12"/>
    <p:sldLayoutId id="2147484159" r:id="rId13"/>
    <p:sldLayoutId id="2147484160" r:id="rId14"/>
    <p:sldLayoutId id="2147484161" r:id="rId15"/>
    <p:sldLayoutId id="2147484162" r:id="rId16"/>
    <p:sldLayoutId id="2147484163" r:id="rId17"/>
    <p:sldLayoutId id="2147484174" r:id="rId18"/>
    <p:sldLayoutId id="2147484175" r:id="rId19"/>
    <p:sldLayoutId id="2147484176" r:id="rId20"/>
    <p:sldLayoutId id="2147484177" r:id="rId21"/>
    <p:sldLayoutId id="2147484179" r:id="rId22"/>
    <p:sldLayoutId id="214748418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600" b="0" i="0" u="none" strike="noStrike" cap="none">
          <a:solidFill>
            <a:srgbClr val="000000"/>
          </a:solidFill>
          <a:latin typeface="Gill Sans MT" panose="020B0502020104020203" pitchFamily="34" charset="77"/>
          <a:ea typeface="Gill Sans MT" panose="020B0502020104020203" pitchFamily="34" charset="77"/>
          <a:cs typeface="Gill Sans" panose="020B0502020104020203" pitchFamily="34" charset="-79"/>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71500" marR="0" lvl="0" indent="-571500" algn="l" rtl="0">
        <a:lnSpc>
          <a:spcPct val="100000"/>
        </a:lnSpc>
        <a:spcBef>
          <a:spcPts val="0"/>
        </a:spcBef>
        <a:spcAft>
          <a:spcPts val="0"/>
        </a:spcAft>
        <a:buClr>
          <a:srgbClr val="000000"/>
        </a:buClr>
        <a:buFont typeface="Arial" panose="020B0604020202020204" pitchFamily="34" charset="0"/>
        <a:buChar char="•"/>
        <a:defRPr sz="4000" b="0" i="0" u="none" strike="noStrike" cap="none">
          <a:solidFill>
            <a:srgbClr val="000000"/>
          </a:solidFill>
          <a:latin typeface="Gill Sans MT" panose="020B0502020104020203" pitchFamily="34" charset="77"/>
          <a:ea typeface="Gill Sans MT" panose="020B0502020104020203" pitchFamily="34" charset="77"/>
          <a:cs typeface="Gill Sans" panose="020B0502020104020203" pitchFamily="34" charset="-79"/>
          <a:sym typeface="Arial"/>
        </a:defRPr>
      </a:lvl1pPr>
      <a:lvl2pPr marL="571500" marR="0" lvl="1" indent="-571500" algn="l" rtl="0">
        <a:lnSpc>
          <a:spcPct val="100000"/>
        </a:lnSpc>
        <a:spcBef>
          <a:spcPts val="0"/>
        </a:spcBef>
        <a:spcAft>
          <a:spcPts val="0"/>
        </a:spcAft>
        <a:buClr>
          <a:srgbClr val="000000"/>
        </a:buClr>
        <a:buFont typeface="Arial" panose="020B0604020202020204" pitchFamily="34" charset="0"/>
        <a:buChar char="•"/>
        <a:defRPr sz="4000" b="0" i="0" u="none" strike="noStrike" cap="none">
          <a:solidFill>
            <a:srgbClr val="000000"/>
          </a:solidFill>
          <a:latin typeface="Gill Sans" panose="020B0502020104020203" pitchFamily="34" charset="-79"/>
          <a:ea typeface="Gill Sans" panose="020B0502020104020203" pitchFamily="34" charset="-79"/>
          <a:cs typeface="Gill Sans" panose="020B0502020104020203" pitchFamily="34" charset="-79"/>
          <a:sym typeface="Arial"/>
        </a:defRPr>
      </a:lvl2pPr>
      <a:lvl3pPr marL="571500" marR="0" lvl="2" indent="-571500" algn="l" rtl="0">
        <a:lnSpc>
          <a:spcPct val="100000"/>
        </a:lnSpc>
        <a:spcBef>
          <a:spcPts val="0"/>
        </a:spcBef>
        <a:spcAft>
          <a:spcPts val="0"/>
        </a:spcAft>
        <a:buClr>
          <a:srgbClr val="000000"/>
        </a:buClr>
        <a:buFont typeface="Arial" panose="020B0604020202020204" pitchFamily="34" charset="0"/>
        <a:buChar char="•"/>
        <a:defRPr sz="4000" b="0" i="0" u="none" strike="noStrike" cap="none">
          <a:solidFill>
            <a:srgbClr val="000000"/>
          </a:solidFill>
          <a:latin typeface="Gill Sans MT" panose="020B0502020104020203" pitchFamily="34" charset="77"/>
          <a:ea typeface="Gill Sans MT" panose="020B0502020104020203" pitchFamily="34" charset="77"/>
          <a:cs typeface="Gill Sans" panose="020B0502020104020203" pitchFamily="34" charset="-79"/>
          <a:sym typeface="Arial"/>
        </a:defRPr>
      </a:lvl3pPr>
      <a:lvl4pPr marL="571500" marR="0" lvl="3" indent="-571500" algn="l" rtl="0">
        <a:lnSpc>
          <a:spcPct val="100000"/>
        </a:lnSpc>
        <a:spcBef>
          <a:spcPts val="0"/>
        </a:spcBef>
        <a:spcAft>
          <a:spcPts val="0"/>
        </a:spcAft>
        <a:buClr>
          <a:srgbClr val="000000"/>
        </a:buClr>
        <a:buFont typeface="Arial" panose="020B0604020202020204" pitchFamily="34" charset="0"/>
        <a:buChar char="•"/>
        <a:defRPr sz="4000" b="0" i="0" u="none" strike="noStrike" cap="none">
          <a:solidFill>
            <a:srgbClr val="000000"/>
          </a:solidFill>
          <a:latin typeface="Gill Sans MT" panose="020B0502020104020203" pitchFamily="34" charset="77"/>
          <a:ea typeface="Gill Sans MT" panose="020B0502020104020203" pitchFamily="34" charset="77"/>
          <a:cs typeface="Gill Sans" panose="020B0502020104020203" pitchFamily="34" charset="-79"/>
          <a:sym typeface="Arial"/>
        </a:defRPr>
      </a:lvl4pPr>
      <a:lvl5pPr marL="571500" marR="0" lvl="4" indent="-571500" algn="l" rtl="0">
        <a:lnSpc>
          <a:spcPct val="100000"/>
        </a:lnSpc>
        <a:spcBef>
          <a:spcPts val="0"/>
        </a:spcBef>
        <a:spcAft>
          <a:spcPts val="0"/>
        </a:spcAft>
        <a:buClr>
          <a:srgbClr val="000000"/>
        </a:buClr>
        <a:buFont typeface="Arial" panose="020B0604020202020204" pitchFamily="34" charset="0"/>
        <a:buChar char="•"/>
        <a:defRPr sz="4000" b="0" i="0" u="none" strike="noStrike" cap="none">
          <a:solidFill>
            <a:srgbClr val="000000"/>
          </a:solidFill>
          <a:latin typeface="Gill Sans MT" panose="020B0502020104020203" pitchFamily="34" charset="77"/>
          <a:ea typeface="Gill Sans MT" panose="020B0502020104020203" pitchFamily="34" charset="77"/>
          <a:cs typeface="Gill Sans" panose="020B0502020104020203" pitchFamily="34" charset="-79"/>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4.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6.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0.xml"/><Relationship Id="rId1" Type="http://schemas.openxmlformats.org/officeDocument/2006/relationships/tags" Target="../tags/tag11.xml"/><Relationship Id="rId5" Type="http://schemas.openxmlformats.org/officeDocument/2006/relationships/image" Target="../media/image7.emf"/><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3.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6.xml"/><Relationship Id="rId7" Type="http://schemas.openxmlformats.org/officeDocument/2006/relationships/image" Target="../media/image12.png"/><Relationship Id="rId2" Type="http://schemas.openxmlformats.org/officeDocument/2006/relationships/slideLayout" Target="../slideLayouts/slideLayout30.xml"/><Relationship Id="rId1" Type="http://schemas.openxmlformats.org/officeDocument/2006/relationships/tags" Target="../tags/tag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0.xml"/><Relationship Id="rId1" Type="http://schemas.openxmlformats.org/officeDocument/2006/relationships/tags" Target="../tags/tag14.xml"/><Relationship Id="rId5" Type="http://schemas.openxmlformats.org/officeDocument/2006/relationships/image" Target="../media/image7.emf"/><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9.xml"/><Relationship Id="rId1" Type="http://schemas.openxmlformats.org/officeDocument/2006/relationships/tags" Target="../tags/tag16.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0.xml"/><Relationship Id="rId1" Type="http://schemas.openxmlformats.org/officeDocument/2006/relationships/tags" Target="../tags/tag17.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5.xml"/><Relationship Id="rId1" Type="http://schemas.openxmlformats.org/officeDocument/2006/relationships/tags" Target="../tags/tag18.xml"/><Relationship Id="rId5" Type="http://schemas.openxmlformats.org/officeDocument/2006/relationships/image" Target="../media/image19.jp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5.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0.xml"/><Relationship Id="rId1" Type="http://schemas.openxmlformats.org/officeDocument/2006/relationships/tags" Target="../tags/tag20.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0.xml"/><Relationship Id="rId1" Type="http://schemas.openxmlformats.org/officeDocument/2006/relationships/tags" Target="../tags/tag21.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0.xml"/><Relationship Id="rId1" Type="http://schemas.openxmlformats.org/officeDocument/2006/relationships/tags" Target="../tags/tag22.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7.xml"/><Relationship Id="rId1" Type="http://schemas.openxmlformats.org/officeDocument/2006/relationships/tags" Target="../tags/tag23.xml"/><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0.xml"/><Relationship Id="rId1" Type="http://schemas.openxmlformats.org/officeDocument/2006/relationships/tags" Target="../tags/tag2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0.xml"/><Relationship Id="rId1" Type="http://schemas.openxmlformats.org/officeDocument/2006/relationships/tags" Target="../tags/tag25.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0.xml"/><Relationship Id="rId1" Type="http://schemas.openxmlformats.org/officeDocument/2006/relationships/tags" Target="../tags/tag26.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0.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0.xml"/><Relationship Id="rId1" Type="http://schemas.openxmlformats.org/officeDocument/2006/relationships/tags" Target="../tags/tag27.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image" Target="../media/image24.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0.xml"/><Relationship Id="rId1" Type="http://schemas.openxmlformats.org/officeDocument/2006/relationships/tags" Target="../tags/tag28.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image" Target="../media/image24.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0.xml"/><Relationship Id="rId1" Type="http://schemas.openxmlformats.org/officeDocument/2006/relationships/tags" Target="../tags/tag29.xml"/><Relationship Id="rId5" Type="http://schemas.openxmlformats.org/officeDocument/2006/relationships/image" Target="../media/image7.emf"/><Relationship Id="rId4" Type="http://schemas.openxmlformats.org/officeDocument/2006/relationships/image" Target="../media/image6.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xml"/><Relationship Id="rId1" Type="http://schemas.openxmlformats.org/officeDocument/2006/relationships/tags" Target="../tags/tag30.xml"/><Relationship Id="rId4" Type="http://schemas.openxmlformats.org/officeDocument/2006/relationships/image" Target="../media/image25.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xml"/><Relationship Id="rId1" Type="http://schemas.openxmlformats.org/officeDocument/2006/relationships/tags" Target="../tags/tag31.xml"/><Relationship Id="rId4" Type="http://schemas.openxmlformats.org/officeDocument/2006/relationships/image" Target="../media/image26.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6.xml"/><Relationship Id="rId1" Type="http://schemas.openxmlformats.org/officeDocument/2006/relationships/tags" Target="../tags/tag32.xml"/></Relationships>
</file>

<file path=ppt/slides/_rels/slide3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36.xml"/><Relationship Id="rId7" Type="http://schemas.openxmlformats.org/officeDocument/2006/relationships/image" Target="../media/image12.png"/><Relationship Id="rId2" Type="http://schemas.openxmlformats.org/officeDocument/2006/relationships/slideLayout" Target="../slideLayouts/slideLayout30.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7.xml"/><Relationship Id="rId1" Type="http://schemas.openxmlformats.org/officeDocument/2006/relationships/tags" Target="../tags/tag34.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0.xml"/><Relationship Id="rId1" Type="http://schemas.openxmlformats.org/officeDocument/2006/relationships/tags" Target="../tags/tag35.xml"/><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0.xml"/><Relationship Id="rId1" Type="http://schemas.openxmlformats.org/officeDocument/2006/relationships/tags" Target="../tags/tag36.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image" Target="../media/image37.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0.xml"/><Relationship Id="rId1" Type="http://schemas.openxmlformats.org/officeDocument/2006/relationships/tags" Target="../tags/tag37.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image" Target="../media/image37.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0.xml"/><Relationship Id="rId1" Type="http://schemas.openxmlformats.org/officeDocument/2006/relationships/tags" Target="../tags/tag38.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image" Target="../media/image37.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6.xml"/><Relationship Id="rId1" Type="http://schemas.openxmlformats.org/officeDocument/2006/relationships/tags" Target="../tags/tag3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0.xml"/><Relationship Id="rId1" Type="http://schemas.openxmlformats.org/officeDocument/2006/relationships/tags" Target="../tags/tag4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44.tiff"/><Relationship Id="rId2" Type="http://schemas.openxmlformats.org/officeDocument/2006/relationships/slideLayout" Target="../slideLayouts/slideLayout48.xml"/><Relationship Id="rId1" Type="http://schemas.openxmlformats.org/officeDocument/2006/relationships/tags" Target="../tags/tag41.xml"/><Relationship Id="rId6" Type="http://schemas.openxmlformats.org/officeDocument/2006/relationships/image" Target="../media/image43.tiff"/><Relationship Id="rId5" Type="http://schemas.openxmlformats.org/officeDocument/2006/relationships/image" Target="../media/image42.png"/><Relationship Id="rId4" Type="http://schemas.openxmlformats.org/officeDocument/2006/relationships/image" Target="../media/image41.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1.xml"/><Relationship Id="rId1" Type="http://schemas.openxmlformats.org/officeDocument/2006/relationships/tags" Target="../tags/tag42.xml"/><Relationship Id="rId4" Type="http://schemas.openxmlformats.org/officeDocument/2006/relationships/image" Target="../media/image45.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1.xml"/><Relationship Id="rId1" Type="http://schemas.openxmlformats.org/officeDocument/2006/relationships/tags" Target="../tags/tag43.xml"/><Relationship Id="rId4" Type="http://schemas.openxmlformats.org/officeDocument/2006/relationships/image" Target="../media/image46.jp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1.xml"/><Relationship Id="rId1" Type="http://schemas.openxmlformats.org/officeDocument/2006/relationships/tags" Target="../tags/tag44.xml"/><Relationship Id="rId4" Type="http://schemas.openxmlformats.org/officeDocument/2006/relationships/image" Target="../media/image47.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1.xml"/><Relationship Id="rId1" Type="http://schemas.openxmlformats.org/officeDocument/2006/relationships/tags" Target="../tags/tag45.xml"/><Relationship Id="rId4" Type="http://schemas.openxmlformats.org/officeDocument/2006/relationships/image" Target="../media/image48.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4.xml"/><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9.xml"/><Relationship Id="rId1" Type="http://schemas.openxmlformats.org/officeDocument/2006/relationships/tags" Target="../tags/tag46.xml"/><Relationship Id="rId4" Type="http://schemas.openxmlformats.org/officeDocument/2006/relationships/image" Target="../media/image49.e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8.xml"/><Relationship Id="rId1" Type="http://schemas.openxmlformats.org/officeDocument/2006/relationships/tags" Target="../tags/tag47.xml"/><Relationship Id="rId5" Type="http://schemas.openxmlformats.org/officeDocument/2006/relationships/image" Target="../media/image51.jp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1.xml"/><Relationship Id="rId1" Type="http://schemas.openxmlformats.org/officeDocument/2006/relationships/tags" Target="../tags/tag48.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1.xml"/><Relationship Id="rId1" Type="http://schemas.openxmlformats.org/officeDocument/2006/relationships/tags" Target="../tags/tag49.xml"/><Relationship Id="rId4" Type="http://schemas.openxmlformats.org/officeDocument/2006/relationships/image" Target="../media/image53.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1.xml"/><Relationship Id="rId1" Type="http://schemas.openxmlformats.org/officeDocument/2006/relationships/tags" Target="../tags/tag50.xml"/><Relationship Id="rId4" Type="http://schemas.openxmlformats.org/officeDocument/2006/relationships/image" Target="../media/image54.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1.xml"/><Relationship Id="rId1" Type="http://schemas.openxmlformats.org/officeDocument/2006/relationships/tags" Target="../tags/tag51.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6.xml"/><Relationship Id="rId1" Type="http://schemas.openxmlformats.org/officeDocument/2006/relationships/tags" Target="../tags/tag5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3.xml"/><Relationship Id="rId1" Type="http://schemas.openxmlformats.org/officeDocument/2006/relationships/tags" Target="../tags/tag53.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0.xml"/><Relationship Id="rId1" Type="http://schemas.openxmlformats.org/officeDocument/2006/relationships/tags" Target="../tags/tag54.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6.xml"/><Relationship Id="rId1" Type="http://schemas.openxmlformats.org/officeDocument/2006/relationships/tags" Target="../tags/tag55.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0.xml"/><Relationship Id="rId1" Type="http://schemas.openxmlformats.org/officeDocument/2006/relationships/tags" Target="../tags/tag56.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3.xml"/><Relationship Id="rId1" Type="http://schemas.openxmlformats.org/officeDocument/2006/relationships/tags" Target="../tags/tag5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3.xml"/><Relationship Id="rId1" Type="http://schemas.openxmlformats.org/officeDocument/2006/relationships/tags" Target="../tags/tag5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3.xml"/><Relationship Id="rId1" Type="http://schemas.openxmlformats.org/officeDocument/2006/relationships/tags" Target="../tags/tag59.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0.xml"/><Relationship Id="rId1" Type="http://schemas.openxmlformats.org/officeDocument/2006/relationships/tags" Target="../tags/tag60.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9.xml"/><Relationship Id="rId1" Type="http://schemas.openxmlformats.org/officeDocument/2006/relationships/tags" Target="../tags/tag6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0.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2.xml"/><Relationship Id="rId1" Type="http://schemas.openxmlformats.org/officeDocument/2006/relationships/tags" Target="../tags/tag6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2.xml"/><Relationship Id="rId1" Type="http://schemas.openxmlformats.org/officeDocument/2006/relationships/tags" Target="../tags/tag6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0.xml"/><Relationship Id="rId1" Type="http://schemas.openxmlformats.org/officeDocument/2006/relationships/tags" Target="../tags/tag67.xml"/><Relationship Id="rId5" Type="http://schemas.openxmlformats.org/officeDocument/2006/relationships/image" Target="../media/image7.emf"/><Relationship Id="rId4" Type="http://schemas.openxmlformats.org/officeDocument/2006/relationships/image" Target="../media/image60.jp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0.xml"/><Relationship Id="rId1" Type="http://schemas.openxmlformats.org/officeDocument/2006/relationships/tags" Target="../tags/tag68.xml"/><Relationship Id="rId5" Type="http://schemas.openxmlformats.org/officeDocument/2006/relationships/image" Target="../media/image7.emf"/><Relationship Id="rId4" Type="http://schemas.openxmlformats.org/officeDocument/2006/relationships/image" Target="../media/image60.jp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0.xml"/><Relationship Id="rId1" Type="http://schemas.openxmlformats.org/officeDocument/2006/relationships/tags" Target="../tags/tag69.xml"/><Relationship Id="rId5" Type="http://schemas.openxmlformats.org/officeDocument/2006/relationships/image" Target="../media/image62.png"/><Relationship Id="rId4" Type="http://schemas.openxmlformats.org/officeDocument/2006/relationships/image" Target="../media/image61.jp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xml"/><Relationship Id="rId1" Type="http://schemas.openxmlformats.org/officeDocument/2006/relationships/tags" Target="../tags/tag70.xml"/><Relationship Id="rId4" Type="http://schemas.openxmlformats.org/officeDocument/2006/relationships/image" Target="../media/image63.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3.xml"/><Relationship Id="rId1" Type="http://schemas.openxmlformats.org/officeDocument/2006/relationships/tags" Target="../tags/tag71.xml"/><Relationship Id="rId4" Type="http://schemas.openxmlformats.org/officeDocument/2006/relationships/image" Target="../media/image64.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3.xml"/><Relationship Id="rId1" Type="http://schemas.openxmlformats.org/officeDocument/2006/relationships/tags" Target="../tags/tag72.xml"/><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0.xml"/><Relationship Id="rId1" Type="http://schemas.openxmlformats.org/officeDocument/2006/relationships/tags" Target="../tags/tag8.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xml"/><Relationship Id="rId1" Type="http://schemas.openxmlformats.org/officeDocument/2006/relationships/tags" Target="../tags/tag73.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0.xml"/><Relationship Id="rId1" Type="http://schemas.openxmlformats.org/officeDocument/2006/relationships/tags" Target="../tags/tag9.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53843" y="3602880"/>
            <a:ext cx="18276314" cy="3077972"/>
          </a:xfrm>
        </p:spPr>
        <p:txBody>
          <a:bodyPr>
            <a:noAutofit/>
          </a:bodyPr>
          <a:lstStyle/>
          <a:p>
            <a:pPr>
              <a:lnSpc>
                <a:spcPct val="85000"/>
              </a:lnSpc>
            </a:pPr>
            <a:r>
              <a:rPr lang="en-US" sz="10000" b="1" dirty="0">
                <a:latin typeface="Gill Sans MT" panose="020B0502020104020203" pitchFamily="34" charset="0"/>
              </a:rPr>
              <a:t>Shifting Social Norms as Part of Social and Behavior Change </a:t>
            </a:r>
          </a:p>
        </p:txBody>
      </p:sp>
      <p:sp>
        <p:nvSpPr>
          <p:cNvPr id="3" name="Text Placeholder 2"/>
          <p:cNvSpPr>
            <a:spLocks noGrp="1"/>
          </p:cNvSpPr>
          <p:nvPr>
            <p:ph type="body" idx="1"/>
          </p:nvPr>
        </p:nvSpPr>
        <p:spPr>
          <a:xfrm>
            <a:off x="4214815" y="7299640"/>
            <a:ext cx="15954374" cy="931864"/>
          </a:xfrm>
        </p:spPr>
        <p:txBody>
          <a:bodyPr>
            <a:noAutofit/>
          </a:bodyPr>
          <a:lstStyle/>
          <a:p>
            <a:r>
              <a:rPr lang="en-US" dirty="0">
                <a:cs typeface="Gill Sans" panose="020B0502020104020203" pitchFamily="34" charset="-79"/>
              </a:rPr>
              <a:t>PRESENTER</a:t>
            </a:r>
            <a:r>
              <a:rPr lang="en-US" dirty="0">
                <a:latin typeface="Gill Sans MT" panose="020B0502020104020203" pitchFamily="34" charset="0"/>
              </a:rPr>
              <a:t>, ORGANIZATION</a:t>
            </a:r>
          </a:p>
        </p:txBody>
      </p:sp>
    </p:spTree>
    <p:custDataLst>
      <p:tags r:id="rId1"/>
    </p:custDataLst>
    <p:extLst>
      <p:ext uri="{BB962C8B-B14F-4D97-AF65-F5344CB8AC3E}">
        <p14:creationId xmlns:p14="http://schemas.microsoft.com/office/powerpoint/2010/main" val="336690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9457"/>
        </a:solidFill>
        <a:effectLst/>
      </p:bgPr>
    </p:bg>
    <p:spTree>
      <p:nvGrpSpPr>
        <p:cNvPr id="1" name="Shape 827"/>
        <p:cNvGrpSpPr/>
        <p:nvPr/>
      </p:nvGrpSpPr>
      <p:grpSpPr>
        <a:xfrm>
          <a:off x="0" y="0"/>
          <a:ext cx="0" cy="0"/>
          <a:chOff x="0" y="0"/>
          <a:chExt cx="0" cy="0"/>
        </a:xfrm>
      </p:grpSpPr>
      <p:sp>
        <p:nvSpPr>
          <p:cNvPr id="828" name="Google Shape;828;p5"/>
          <p:cNvSpPr txBox="1">
            <a:spLocks noGrp="1"/>
          </p:cNvSpPr>
          <p:nvPr>
            <p:ph type="title"/>
          </p:nvPr>
        </p:nvSpPr>
        <p:spPr>
          <a:xfrm>
            <a:off x="3950640" y="5831166"/>
            <a:ext cx="16482720" cy="2176836"/>
          </a:xfrm>
          <a:prstGeom prst="rect">
            <a:avLst/>
          </a:prstGeom>
          <a:noFill/>
          <a:ln>
            <a:noFill/>
          </a:ln>
        </p:spPr>
        <p:txBody>
          <a:bodyPr spcFirstLastPara="1" vert="horz" wrap="square" lIns="91426" tIns="45700" rIns="91426" bIns="45700" rtlCol="0" anchor="t" anchorCtr="0">
            <a:noAutofit/>
          </a:bodyPr>
          <a:lstStyle/>
          <a:p>
            <a:pPr lvl="0">
              <a:lnSpc>
                <a:spcPct val="90000"/>
              </a:lnSpc>
            </a:pPr>
            <a:r>
              <a:rPr lang="en-US" b="1" dirty="0"/>
              <a:t>Social Norms and Their Relation to Behavior</a:t>
            </a:r>
          </a:p>
        </p:txBody>
      </p:sp>
      <p:sp>
        <p:nvSpPr>
          <p:cNvPr id="7" name="Text Placeholder 6">
            <a:extLst>
              <a:ext uri="{FF2B5EF4-FFF2-40B4-BE49-F238E27FC236}">
                <a16:creationId xmlns:a16="http://schemas.microsoft.com/office/drawing/2014/main" id="{7B4FD050-A052-A34C-8815-FECBF0A6A11B}"/>
              </a:ext>
            </a:extLst>
          </p:cNvPr>
          <p:cNvSpPr>
            <a:spLocks noGrp="1"/>
          </p:cNvSpPr>
          <p:nvPr>
            <p:ph type="body" idx="2"/>
          </p:nvPr>
        </p:nvSpPr>
        <p:spPr>
          <a:xfrm>
            <a:off x="3883692" y="4132291"/>
            <a:ext cx="16616616" cy="516886"/>
          </a:xfrm>
        </p:spPr>
        <p:txBody>
          <a:bodyPr>
            <a:noAutofit/>
          </a:bodyPr>
          <a:lstStyle/>
          <a:p>
            <a:r>
              <a:rPr lang="en-US" sz="4000" dirty="0"/>
              <a:t>SECTION 1</a:t>
            </a:r>
          </a:p>
        </p:txBody>
      </p:sp>
      <p:cxnSp>
        <p:nvCxnSpPr>
          <p:cNvPr id="5" name="Straight Connector 4">
            <a:extLst>
              <a:ext uri="{FF2B5EF4-FFF2-40B4-BE49-F238E27FC236}">
                <a16:creationId xmlns:a16="http://schemas.microsoft.com/office/drawing/2014/main" id="{79C2F738-B2FD-CB4E-9108-DB86F3350126}"/>
              </a:ext>
            </a:extLst>
          </p:cNvPr>
          <p:cNvCxnSpPr>
            <a:cxnSpLocks/>
          </p:cNvCxnSpPr>
          <p:nvPr/>
        </p:nvCxnSpPr>
        <p:spPr>
          <a:xfrm>
            <a:off x="9636346" y="5181600"/>
            <a:ext cx="5111308" cy="0"/>
          </a:xfrm>
          <a:prstGeom prst="line">
            <a:avLst/>
          </a:prstGeom>
          <a:ln w="38100">
            <a:solidFill>
              <a:schemeClr val="bg1">
                <a:lumMod val="20000"/>
                <a:lumOff val="8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28"/>
                                        </p:tgtEl>
                                        <p:attrNameLst>
                                          <p:attrName>style.visibility</p:attrName>
                                        </p:attrNameLst>
                                      </p:cBhvr>
                                      <p:to>
                                        <p:strVal val="visible"/>
                                      </p:to>
                                    </p:set>
                                    <p:animEffect transition="in" filter="wipe(down)">
                                      <p:cBhvr>
                                        <p:cTn id="10" dur="500"/>
                                        <p:tgtEl>
                                          <p:spTgt spid="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8" grpId="0"/>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833"/>
        <p:cNvGrpSpPr/>
        <p:nvPr/>
      </p:nvGrpSpPr>
      <p:grpSpPr>
        <a:xfrm>
          <a:off x="0" y="0"/>
          <a:ext cx="0" cy="0"/>
          <a:chOff x="0" y="0"/>
          <a:chExt cx="0" cy="0"/>
        </a:xfrm>
      </p:grpSpPr>
      <p:sp>
        <p:nvSpPr>
          <p:cNvPr id="9" name="Title 4">
            <a:extLst>
              <a:ext uri="{FF2B5EF4-FFF2-40B4-BE49-F238E27FC236}">
                <a16:creationId xmlns:a16="http://schemas.microsoft.com/office/drawing/2014/main" id="{35A80EFB-2A99-CB42-8E79-FC48F4B61BDA}"/>
              </a:ext>
            </a:extLst>
          </p:cNvPr>
          <p:cNvSpPr>
            <a:spLocks noGrp="1"/>
          </p:cNvSpPr>
          <p:nvPr>
            <p:ph type="title"/>
          </p:nvPr>
        </p:nvSpPr>
        <p:spPr>
          <a:xfrm>
            <a:off x="10440216" y="1958912"/>
            <a:ext cx="12747488" cy="1811425"/>
          </a:xfrm>
        </p:spPr>
        <p:txBody>
          <a:bodyPr>
            <a:noAutofit/>
          </a:bodyPr>
          <a:lstStyle/>
          <a:p>
            <a:pPr>
              <a:lnSpc>
                <a:spcPct val="90000"/>
              </a:lnSpc>
            </a:pPr>
            <a:r>
              <a:rPr lang="en-US" b="1" dirty="0"/>
              <a:t>Social Norms</a:t>
            </a:r>
          </a:p>
        </p:txBody>
      </p:sp>
      <p:sp>
        <p:nvSpPr>
          <p:cNvPr id="10" name="Text Placeholder 1">
            <a:extLst>
              <a:ext uri="{FF2B5EF4-FFF2-40B4-BE49-F238E27FC236}">
                <a16:creationId xmlns:a16="http://schemas.microsoft.com/office/drawing/2014/main" id="{496C20F2-92BD-7945-B91B-9D0687C48BFF}"/>
              </a:ext>
            </a:extLst>
          </p:cNvPr>
          <p:cNvSpPr txBox="1">
            <a:spLocks/>
          </p:cNvSpPr>
          <p:nvPr/>
        </p:nvSpPr>
        <p:spPr>
          <a:xfrm>
            <a:off x="10440216" y="1099115"/>
            <a:ext cx="7171570" cy="693030"/>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rgbClr val="000000"/>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r>
              <a:rPr lang="en-US" dirty="0"/>
              <a:t>PLENARY DISCUSSION</a:t>
            </a:r>
          </a:p>
        </p:txBody>
      </p:sp>
      <p:sp>
        <p:nvSpPr>
          <p:cNvPr id="11" name="Google Shape;836;p6">
            <a:extLst>
              <a:ext uri="{FF2B5EF4-FFF2-40B4-BE49-F238E27FC236}">
                <a16:creationId xmlns:a16="http://schemas.microsoft.com/office/drawing/2014/main" id="{7A82CEAE-CB88-B64E-96D2-EE341E3BC8C5}"/>
              </a:ext>
            </a:extLst>
          </p:cNvPr>
          <p:cNvSpPr txBox="1"/>
          <p:nvPr/>
        </p:nvSpPr>
        <p:spPr>
          <a:xfrm>
            <a:off x="10440216" y="3980481"/>
            <a:ext cx="10962459" cy="2158166"/>
          </a:xfrm>
          <a:prstGeom prst="rect">
            <a:avLst/>
          </a:prstGeom>
          <a:noFill/>
          <a:ln>
            <a:noFill/>
          </a:ln>
        </p:spPr>
        <p:txBody>
          <a:bodyPr spcFirstLastPara="1" wrap="square" lIns="91426" tIns="45700" rIns="91426" bIns="45700" anchor="t" anchorCtr="0">
            <a:noAutofit/>
          </a:bodyPr>
          <a:lstStyle/>
          <a:p>
            <a:pPr>
              <a:lnSpc>
                <a:spcPct val="90000"/>
              </a:lnSpc>
              <a:spcAft>
                <a:spcPts val="2400"/>
              </a:spcAft>
              <a:buClr>
                <a:srgbClr val="525357"/>
              </a:buClr>
              <a:buSzPts val="4000"/>
            </a:pPr>
            <a:r>
              <a:rPr lang="en-US" sz="4800" dirty="0">
                <a:latin typeface="Gill Sans MT" panose="020B0502020104020203" pitchFamily="34" charset="77"/>
                <a:ea typeface="Gill Sans"/>
                <a:cs typeface="Gill Sans"/>
                <a:sym typeface="Gill Sans"/>
              </a:rPr>
              <a:t>Unwritten rules about what is a “correct” behavior or way of acting within in a group.</a:t>
            </a:r>
            <a:endParaRPr sz="5400" dirty="0">
              <a:latin typeface="Gill Sans MT" panose="020B0502020104020203" pitchFamily="34" charset="77"/>
              <a:ea typeface="Gill Sans"/>
              <a:cs typeface="Gill Sans"/>
              <a:sym typeface="Gill Sans"/>
            </a:endParaRPr>
          </a:p>
        </p:txBody>
      </p:sp>
      <p:pic>
        <p:nvPicPr>
          <p:cNvPr id="12" name="Picture Placeholder 16">
            <a:extLst>
              <a:ext uri="{FF2B5EF4-FFF2-40B4-BE49-F238E27FC236}">
                <a16:creationId xmlns:a16="http://schemas.microsoft.com/office/drawing/2014/main" id="{35557F89-2C79-AF4F-836A-331D35F937D5}"/>
              </a:ext>
            </a:extLst>
          </p:cNvPr>
          <p:cNvPicPr>
            <a:picLocks noChangeAspect="1"/>
          </p:cNvPicPr>
          <p:nvPr/>
        </p:nvPicPr>
        <p:blipFill rotWithShape="1">
          <a:blip r:embed="rId4"/>
          <a:srcRect l="391" t="11095" r="26" b="22516"/>
          <a:stretch/>
        </p:blipFill>
        <p:spPr>
          <a:xfrm>
            <a:off x="1196296" y="3083456"/>
            <a:ext cx="9130434" cy="9130434"/>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pic>
      <p:grpSp>
        <p:nvGrpSpPr>
          <p:cNvPr id="30" name="Group 29">
            <a:extLst>
              <a:ext uri="{FF2B5EF4-FFF2-40B4-BE49-F238E27FC236}">
                <a16:creationId xmlns:a16="http://schemas.microsoft.com/office/drawing/2014/main" id="{F1E2DA28-1B41-E64F-AD4D-1EBD1B4F356C}"/>
              </a:ext>
            </a:extLst>
          </p:cNvPr>
          <p:cNvGrpSpPr/>
          <p:nvPr/>
        </p:nvGrpSpPr>
        <p:grpSpPr>
          <a:xfrm>
            <a:off x="1368325" y="1083283"/>
            <a:ext cx="3532094" cy="3532094"/>
            <a:chOff x="1368325" y="1083283"/>
            <a:chExt cx="3532094" cy="3532094"/>
          </a:xfrm>
        </p:grpSpPr>
        <p:sp>
          <p:nvSpPr>
            <p:cNvPr id="31" name="Oval 30">
              <a:extLst>
                <a:ext uri="{FF2B5EF4-FFF2-40B4-BE49-F238E27FC236}">
                  <a16:creationId xmlns:a16="http://schemas.microsoft.com/office/drawing/2014/main" id="{0FB7870E-72F1-1E48-8FC1-7847C7B5208A}"/>
                </a:ext>
              </a:extLst>
            </p:cNvPr>
            <p:cNvSpPr/>
            <p:nvPr/>
          </p:nvSpPr>
          <p:spPr>
            <a:xfrm>
              <a:off x="1368325" y="1083283"/>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32" name="Picture 31">
              <a:extLst>
                <a:ext uri="{FF2B5EF4-FFF2-40B4-BE49-F238E27FC236}">
                  <a16:creationId xmlns:a16="http://schemas.microsoft.com/office/drawing/2014/main" id="{8C2A6B2A-5ADC-2F44-827B-DC7D8415FEA6}"/>
                </a:ext>
              </a:extLst>
            </p:cNvPr>
            <p:cNvPicPr>
              <a:picLocks noChangeAspect="1"/>
            </p:cNvPicPr>
            <p:nvPr/>
          </p:nvPicPr>
          <p:blipFill>
            <a:blip r:embed="rId5"/>
            <a:stretch>
              <a:fillRect/>
            </a:stretch>
          </p:blipFill>
          <p:spPr>
            <a:xfrm>
              <a:off x="1902078" y="1869704"/>
              <a:ext cx="2431692" cy="1900633"/>
            </a:xfrm>
            <a:prstGeom prst="rect">
              <a:avLst/>
            </a:prstGeom>
          </p:spPr>
        </p:pic>
      </p:grpSp>
      <p:sp>
        <p:nvSpPr>
          <p:cNvPr id="13" name="TextBox 12">
            <a:extLst>
              <a:ext uri="{FF2B5EF4-FFF2-40B4-BE49-F238E27FC236}">
                <a16:creationId xmlns:a16="http://schemas.microsoft.com/office/drawing/2014/main" id="{1BF9F484-EE47-B646-8704-0953B17B5F88}"/>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Getty Images/</a:t>
            </a:r>
            <a:r>
              <a:rPr lang="en-US" dirty="0" err="1">
                <a:solidFill>
                  <a:srgbClr val="00C075"/>
                </a:solidFill>
                <a:latin typeface="Gill Sans MT" panose="020B0502020104020203" pitchFamily="34" charset="77"/>
              </a:rPr>
              <a:t>hadynyah</a:t>
            </a:r>
            <a:endParaRPr lang="en-US" dirty="0">
              <a:solidFill>
                <a:srgbClr val="00C075"/>
              </a:solidFill>
              <a:latin typeface="Gill Sans MT" panose="020B0502020104020203" pitchFamily="34" charset="77"/>
            </a:endParaRPr>
          </a:p>
        </p:txBody>
      </p:sp>
    </p:spTree>
    <p:custDataLst>
      <p:tags r:id="rId1"/>
    </p:custDataLst>
    <p:extLst>
      <p:ext uri="{BB962C8B-B14F-4D97-AF65-F5344CB8AC3E}">
        <p14:creationId xmlns:p14="http://schemas.microsoft.com/office/powerpoint/2010/main" val="331011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5" name="Google Shape;845;p7"/>
          <p:cNvSpPr txBox="1">
            <a:spLocks noGrp="1"/>
          </p:cNvSpPr>
          <p:nvPr>
            <p:ph type="body" sz="quarter" idx="11"/>
          </p:nvPr>
        </p:nvSpPr>
        <p:spPr>
          <a:xfrm>
            <a:off x="11018839" y="3175347"/>
            <a:ext cx="11841162" cy="8029228"/>
          </a:xfrm>
          <a:prstGeom prst="rect">
            <a:avLst/>
          </a:prstGeom>
          <a:noFill/>
          <a:ln>
            <a:noFill/>
          </a:ln>
        </p:spPr>
        <p:txBody>
          <a:bodyPr spcFirstLastPara="1" vert="horz" wrap="square" lIns="91426" tIns="45700" rIns="91426" bIns="45700" rtlCol="0" anchor="t" anchorCtr="0">
            <a:noAutofit/>
          </a:bodyPr>
          <a:lstStyle/>
          <a:p>
            <a:pPr>
              <a:spcAft>
                <a:spcPts val="2400"/>
              </a:spcAft>
              <a:buClr>
                <a:srgbClr val="515257"/>
              </a:buClr>
              <a:buSzPts val="4000"/>
            </a:pPr>
            <a:r>
              <a:rPr lang="en-US" sz="4800" dirty="0">
                <a:solidFill>
                  <a:srgbClr val="000000"/>
                </a:solidFill>
              </a:rPr>
              <a:t>Social norms are the often implicit, informal rules that most people accept and abide by. They are influenced by belief systems, perceptions of what others expect and do, and sometimes by perceived rewards and sanctions.</a:t>
            </a:r>
          </a:p>
          <a:p>
            <a:pPr lvl="0">
              <a:spcAft>
                <a:spcPts val="2400"/>
              </a:spcAft>
              <a:buClr>
                <a:srgbClr val="515257"/>
              </a:buClr>
              <a:buSzPts val="4000"/>
            </a:pPr>
            <a:r>
              <a:rPr lang="en-US" sz="4800" dirty="0">
                <a:solidFill>
                  <a:srgbClr val="000000"/>
                </a:solidFill>
                <a:ea typeface="Gill Sans"/>
                <a:cs typeface="Gill Sans"/>
                <a:sym typeface="Gill Sans"/>
              </a:rPr>
              <a:t>Norms are embedded in formal and informal institutions and produced and reproduced through social interaction. </a:t>
            </a:r>
            <a:endParaRPr lang="en-US" sz="4800" dirty="0">
              <a:solidFill>
                <a:srgbClr val="000000"/>
              </a:solidFill>
            </a:endParaRPr>
          </a:p>
          <a:p>
            <a:pPr algn="r">
              <a:spcBef>
                <a:spcPts val="600"/>
              </a:spcBef>
              <a:spcAft>
                <a:spcPts val="2400"/>
              </a:spcAft>
              <a:buClr>
                <a:srgbClr val="515257"/>
              </a:buClr>
              <a:buSzPts val="4000"/>
            </a:pPr>
            <a:r>
              <a:rPr lang="en-US" sz="4800" i="1" dirty="0">
                <a:solidFill>
                  <a:srgbClr val="000000"/>
                </a:solidFill>
                <a:ea typeface="Gill Sans"/>
                <a:cs typeface="Gill Sans"/>
                <a:sym typeface="Gill Sans"/>
              </a:rPr>
              <a:t>- ALIGN, Overseas Development Institute</a:t>
            </a:r>
            <a:endParaRPr lang="en-US" sz="4800" i="1" dirty="0">
              <a:solidFill>
                <a:srgbClr val="000000"/>
              </a:solidFill>
            </a:endParaRPr>
          </a:p>
        </p:txBody>
      </p:sp>
      <p:sp>
        <p:nvSpPr>
          <p:cNvPr id="8" name="Text Placeholder 7">
            <a:extLst>
              <a:ext uri="{FF2B5EF4-FFF2-40B4-BE49-F238E27FC236}">
                <a16:creationId xmlns:a16="http://schemas.microsoft.com/office/drawing/2014/main" id="{25EC3CDC-E828-5241-BE49-D9EBECE131FD}"/>
              </a:ext>
            </a:extLst>
          </p:cNvPr>
          <p:cNvSpPr>
            <a:spLocks noGrp="1"/>
          </p:cNvSpPr>
          <p:nvPr>
            <p:ph type="body" sz="quarter" idx="10"/>
          </p:nvPr>
        </p:nvSpPr>
        <p:spPr/>
        <p:txBody>
          <a:bodyPr>
            <a:noAutofit/>
          </a:bodyPr>
          <a:lstStyle/>
          <a:p>
            <a:pPr>
              <a:lnSpc>
                <a:spcPct val="80000"/>
              </a:lnSpc>
            </a:pPr>
            <a:r>
              <a:rPr lang="en-US" sz="8900" b="1" dirty="0">
                <a:solidFill>
                  <a:schemeClr val="accent2"/>
                </a:solidFill>
              </a:rPr>
              <a:t>Social </a:t>
            </a:r>
            <a:br>
              <a:rPr lang="en-US" sz="8900" b="1" dirty="0">
                <a:solidFill>
                  <a:schemeClr val="accent2"/>
                </a:solidFill>
              </a:rPr>
            </a:br>
            <a:r>
              <a:rPr lang="en-US" sz="8900" b="1" dirty="0">
                <a:solidFill>
                  <a:schemeClr val="accent2"/>
                </a:solidFill>
              </a:rPr>
              <a:t>Norms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45">
                                            <p:txEl>
                                              <p:pRg st="0" end="0"/>
                                            </p:txEl>
                                          </p:spTgt>
                                        </p:tgtEl>
                                        <p:attrNameLst>
                                          <p:attrName>style.visibility</p:attrName>
                                        </p:attrNameLst>
                                      </p:cBhvr>
                                      <p:to>
                                        <p:strVal val="visible"/>
                                      </p:to>
                                    </p:set>
                                    <p:animEffect transition="in" filter="wipe(up)">
                                      <p:cBhvr>
                                        <p:cTn id="7" dur="500"/>
                                        <p:tgtEl>
                                          <p:spTgt spid="845">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45">
                                            <p:txEl>
                                              <p:pRg st="1" end="1"/>
                                            </p:txEl>
                                          </p:spTgt>
                                        </p:tgtEl>
                                        <p:attrNameLst>
                                          <p:attrName>style.visibility</p:attrName>
                                        </p:attrNameLst>
                                      </p:cBhvr>
                                      <p:to>
                                        <p:strVal val="visible"/>
                                      </p:to>
                                    </p:set>
                                    <p:animEffect transition="in" filter="wipe(up)">
                                      <p:cBhvr>
                                        <p:cTn id="11" dur="500"/>
                                        <p:tgtEl>
                                          <p:spTgt spid="845">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845">
                                            <p:txEl>
                                              <p:pRg st="2" end="2"/>
                                            </p:txEl>
                                          </p:spTgt>
                                        </p:tgtEl>
                                        <p:attrNameLst>
                                          <p:attrName>style.visibility</p:attrName>
                                        </p:attrNameLst>
                                      </p:cBhvr>
                                      <p:to>
                                        <p:strVal val="visible"/>
                                      </p:to>
                                    </p:set>
                                    <p:animEffect transition="in" filter="wipe(up)">
                                      <p:cBhvr>
                                        <p:cTn id="15" dur="500"/>
                                        <p:tgtEl>
                                          <p:spTgt spid="8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B465C9-4DBB-F442-9DF7-2764114FA842}"/>
              </a:ext>
            </a:extLst>
          </p:cNvPr>
          <p:cNvSpPr>
            <a:spLocks noGrp="1"/>
          </p:cNvSpPr>
          <p:nvPr>
            <p:ph type="body" sz="quarter" idx="10"/>
          </p:nvPr>
        </p:nvSpPr>
        <p:spPr>
          <a:xfrm>
            <a:off x="2746376" y="4706939"/>
            <a:ext cx="7746364" cy="3537046"/>
          </a:xfrm>
        </p:spPr>
        <p:txBody>
          <a:bodyPr>
            <a:noAutofit/>
          </a:bodyPr>
          <a:lstStyle/>
          <a:p>
            <a:pPr>
              <a:lnSpc>
                <a:spcPct val="80000"/>
              </a:lnSpc>
            </a:pPr>
            <a:r>
              <a:rPr lang="en-US" sz="8900" b="1" dirty="0">
                <a:solidFill>
                  <a:schemeClr val="accent2"/>
                </a:solidFill>
              </a:rPr>
              <a:t>Social </a:t>
            </a:r>
            <a:br>
              <a:rPr lang="en-US" sz="8900" b="1" dirty="0">
                <a:solidFill>
                  <a:schemeClr val="accent2"/>
                </a:solidFill>
              </a:rPr>
            </a:br>
            <a:r>
              <a:rPr lang="en-US" sz="8900" b="1" dirty="0">
                <a:solidFill>
                  <a:schemeClr val="accent2"/>
                </a:solidFill>
              </a:rPr>
              <a:t>Norms </a:t>
            </a:r>
          </a:p>
          <a:p>
            <a:pPr>
              <a:lnSpc>
                <a:spcPct val="80000"/>
              </a:lnSpc>
            </a:pPr>
            <a:r>
              <a:rPr lang="en-US" sz="8900" b="1" dirty="0">
                <a:solidFill>
                  <a:schemeClr val="accent2"/>
                </a:solidFill>
              </a:rPr>
              <a:t>Are…</a:t>
            </a:r>
          </a:p>
        </p:txBody>
      </p:sp>
      <p:sp>
        <p:nvSpPr>
          <p:cNvPr id="3" name="Text Placeholder 2">
            <a:extLst>
              <a:ext uri="{FF2B5EF4-FFF2-40B4-BE49-F238E27FC236}">
                <a16:creationId xmlns:a16="http://schemas.microsoft.com/office/drawing/2014/main" id="{D2F20673-33D3-9A45-AC52-4225AC5D5A8A}"/>
              </a:ext>
            </a:extLst>
          </p:cNvPr>
          <p:cNvSpPr>
            <a:spLocks noGrp="1"/>
          </p:cNvSpPr>
          <p:nvPr>
            <p:ph type="body" sz="quarter" idx="11"/>
          </p:nvPr>
        </p:nvSpPr>
        <p:spPr>
          <a:xfrm>
            <a:off x="11018839" y="3914774"/>
            <a:ext cx="11841162" cy="7032625"/>
          </a:xfrm>
        </p:spPr>
        <p:txBody>
          <a:bodyPr>
            <a:noAutofit/>
          </a:bodyPr>
          <a:lstStyle/>
          <a:p>
            <a:pPr marL="571500" indent="-571500">
              <a:spcAft>
                <a:spcPts val="2400"/>
              </a:spcAft>
              <a:buClr>
                <a:srgbClr val="515257"/>
              </a:buClr>
              <a:buSzPts val="4800"/>
              <a:buFont typeface="Arial"/>
              <a:buChar char="•"/>
            </a:pPr>
            <a:r>
              <a:rPr lang="en-US" sz="4800" dirty="0">
                <a:solidFill>
                  <a:srgbClr val="000000"/>
                </a:solidFill>
              </a:rPr>
              <a:t>What people in a group believe is typical (what others do) and appropriate (what others expect me to do) behavior.</a:t>
            </a:r>
          </a:p>
          <a:p>
            <a:pPr marL="571500" indent="-571500">
              <a:spcAft>
                <a:spcPts val="2400"/>
              </a:spcAft>
              <a:buClr>
                <a:srgbClr val="515257"/>
              </a:buClr>
              <a:buSzPts val="4800"/>
              <a:buFont typeface="Arial"/>
              <a:buChar char="•"/>
            </a:pPr>
            <a:r>
              <a:rPr lang="en-US" sz="4800" dirty="0">
                <a:solidFill>
                  <a:srgbClr val="000000"/>
                </a:solidFill>
              </a:rPr>
              <a:t>Social norms are different from individual attitudes or beliefs—not what I believe, rather what I think that others believe.</a:t>
            </a:r>
          </a:p>
        </p:txBody>
      </p:sp>
    </p:spTree>
    <p:extLst>
      <p:ext uri="{BB962C8B-B14F-4D97-AF65-F5344CB8AC3E}">
        <p14:creationId xmlns:p14="http://schemas.microsoft.com/office/powerpoint/2010/main" val="134283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101F13-DCDD-C745-BA1D-93D993E5A145}"/>
              </a:ext>
            </a:extLst>
          </p:cNvPr>
          <p:cNvSpPr>
            <a:spLocks noGrp="1"/>
          </p:cNvSpPr>
          <p:nvPr>
            <p:ph type="body" sz="quarter" idx="10"/>
          </p:nvPr>
        </p:nvSpPr>
        <p:spPr>
          <a:xfrm>
            <a:off x="2746376" y="4706939"/>
            <a:ext cx="7860664" cy="3537046"/>
          </a:xfrm>
        </p:spPr>
        <p:txBody>
          <a:bodyPr>
            <a:noAutofit/>
          </a:bodyPr>
          <a:lstStyle/>
          <a:p>
            <a:pPr>
              <a:lnSpc>
                <a:spcPct val="80000"/>
              </a:lnSpc>
            </a:pPr>
            <a:r>
              <a:rPr lang="en-US" sz="8900" b="1" dirty="0">
                <a:solidFill>
                  <a:schemeClr val="accent2"/>
                </a:solidFill>
              </a:rPr>
              <a:t>Gender Norms </a:t>
            </a:r>
          </a:p>
          <a:p>
            <a:pPr>
              <a:lnSpc>
                <a:spcPct val="80000"/>
              </a:lnSpc>
            </a:pPr>
            <a:r>
              <a:rPr lang="en-US" sz="8900" b="1" dirty="0">
                <a:solidFill>
                  <a:schemeClr val="accent2"/>
                </a:solidFill>
              </a:rPr>
              <a:t>Are…</a:t>
            </a:r>
          </a:p>
        </p:txBody>
      </p:sp>
      <p:sp>
        <p:nvSpPr>
          <p:cNvPr id="3" name="Text Placeholder 2">
            <a:extLst>
              <a:ext uri="{FF2B5EF4-FFF2-40B4-BE49-F238E27FC236}">
                <a16:creationId xmlns:a16="http://schemas.microsoft.com/office/drawing/2014/main" id="{437FC8A7-DD15-BA42-B9CE-2F54F80371BB}"/>
              </a:ext>
            </a:extLst>
          </p:cNvPr>
          <p:cNvSpPr>
            <a:spLocks noGrp="1"/>
          </p:cNvSpPr>
          <p:nvPr>
            <p:ph type="body" sz="quarter" idx="11"/>
          </p:nvPr>
        </p:nvSpPr>
        <p:spPr>
          <a:xfrm>
            <a:off x="11018839" y="4089718"/>
            <a:ext cx="11841162" cy="6240461"/>
          </a:xfrm>
        </p:spPr>
        <p:txBody>
          <a:bodyPr>
            <a:noAutofit/>
          </a:bodyPr>
          <a:lstStyle/>
          <a:p>
            <a:pPr marL="571500" indent="-571500">
              <a:spcAft>
                <a:spcPts val="2400"/>
              </a:spcAft>
              <a:buSzPts val="4800"/>
              <a:buFont typeface="Arial"/>
              <a:buChar char="•"/>
            </a:pPr>
            <a:r>
              <a:rPr lang="en-US" sz="4800" dirty="0">
                <a:solidFill>
                  <a:srgbClr val="000000"/>
                </a:solidFill>
              </a:rPr>
              <a:t>A type of social norm.</a:t>
            </a:r>
          </a:p>
          <a:p>
            <a:pPr marL="571500" indent="-571500">
              <a:spcAft>
                <a:spcPts val="2400"/>
              </a:spcAft>
              <a:buSzPts val="4800"/>
              <a:buFont typeface="Arial"/>
              <a:buChar char="•"/>
            </a:pPr>
            <a:r>
              <a:rPr lang="en-US" sz="4800" dirty="0">
                <a:solidFill>
                  <a:srgbClr val="000000"/>
                </a:solidFill>
              </a:rPr>
              <a:t>The expectations and perceived rules for how one should behave based on one’s biological sex and social perceptions of gender.</a:t>
            </a:r>
          </a:p>
        </p:txBody>
      </p:sp>
    </p:spTree>
    <p:extLst>
      <p:ext uri="{BB962C8B-B14F-4D97-AF65-F5344CB8AC3E}">
        <p14:creationId xmlns:p14="http://schemas.microsoft.com/office/powerpoint/2010/main" val="105688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07FFC2-8BC0-FF43-B13C-D19E4ACDB09E}"/>
              </a:ext>
            </a:extLst>
          </p:cNvPr>
          <p:cNvSpPr>
            <a:spLocks noGrp="1"/>
          </p:cNvSpPr>
          <p:nvPr>
            <p:ph type="body" sz="quarter" idx="10"/>
          </p:nvPr>
        </p:nvSpPr>
        <p:spPr>
          <a:xfrm>
            <a:off x="2746376" y="4706939"/>
            <a:ext cx="6128684" cy="3537046"/>
          </a:xfrm>
        </p:spPr>
        <p:txBody>
          <a:bodyPr wrap="none">
            <a:noAutofit/>
          </a:bodyPr>
          <a:lstStyle/>
          <a:p>
            <a:pPr>
              <a:lnSpc>
                <a:spcPct val="80000"/>
              </a:lnSpc>
            </a:pPr>
            <a:r>
              <a:rPr lang="en-US" sz="8900" b="1" dirty="0">
                <a:solidFill>
                  <a:schemeClr val="accent2"/>
                </a:solidFill>
              </a:rPr>
              <a:t>Reference </a:t>
            </a:r>
            <a:br>
              <a:rPr lang="en-US" sz="8900" b="1" dirty="0">
                <a:solidFill>
                  <a:schemeClr val="accent2"/>
                </a:solidFill>
              </a:rPr>
            </a:br>
            <a:r>
              <a:rPr lang="en-US" sz="8900" b="1" dirty="0">
                <a:solidFill>
                  <a:schemeClr val="accent2"/>
                </a:solidFill>
              </a:rPr>
              <a:t>Groups</a:t>
            </a:r>
          </a:p>
          <a:p>
            <a:pPr>
              <a:lnSpc>
                <a:spcPct val="80000"/>
              </a:lnSpc>
            </a:pPr>
            <a:r>
              <a:rPr lang="en-US" sz="8900" b="1" dirty="0">
                <a:solidFill>
                  <a:schemeClr val="accent2"/>
                </a:solidFill>
              </a:rPr>
              <a:t>Are…</a:t>
            </a:r>
          </a:p>
        </p:txBody>
      </p:sp>
      <p:sp>
        <p:nvSpPr>
          <p:cNvPr id="3" name="Text Placeholder 2">
            <a:extLst>
              <a:ext uri="{FF2B5EF4-FFF2-40B4-BE49-F238E27FC236}">
                <a16:creationId xmlns:a16="http://schemas.microsoft.com/office/drawing/2014/main" id="{C1A145CB-271E-254B-9210-840FCAF1EDB4}"/>
              </a:ext>
            </a:extLst>
          </p:cNvPr>
          <p:cNvSpPr>
            <a:spLocks noGrp="1"/>
          </p:cNvSpPr>
          <p:nvPr>
            <p:ph type="body" sz="quarter" idx="11"/>
          </p:nvPr>
        </p:nvSpPr>
        <p:spPr>
          <a:xfrm>
            <a:off x="11018838" y="2918175"/>
            <a:ext cx="11726862" cy="4423922"/>
          </a:xfrm>
        </p:spPr>
        <p:txBody>
          <a:bodyPr>
            <a:noAutofit/>
          </a:bodyPr>
          <a:lstStyle/>
          <a:p>
            <a:pPr marL="571500" indent="-571500">
              <a:spcAft>
                <a:spcPts val="2400"/>
              </a:spcAft>
              <a:buSzPts val="4800"/>
              <a:buFont typeface="Arial"/>
              <a:buChar char="•"/>
            </a:pPr>
            <a:r>
              <a:rPr lang="en-US" sz="4800" dirty="0">
                <a:solidFill>
                  <a:srgbClr val="000000"/>
                </a:solidFill>
              </a:rPr>
              <a:t>A group of people whose behavior and beliefs shape one’s own behaviors and beliefs. </a:t>
            </a:r>
          </a:p>
          <a:p>
            <a:pPr marL="571500" indent="-571500">
              <a:spcAft>
                <a:spcPts val="2400"/>
              </a:spcAft>
              <a:buSzPts val="4800"/>
              <a:buFont typeface="Arial"/>
              <a:buChar char="•"/>
            </a:pPr>
            <a:r>
              <a:rPr lang="en-US" sz="4800" dirty="0">
                <a:solidFill>
                  <a:srgbClr val="000000"/>
                </a:solidFill>
              </a:rPr>
              <a:t>Those who pass on and enforce social norms.</a:t>
            </a:r>
          </a:p>
        </p:txBody>
      </p:sp>
      <p:grpSp>
        <p:nvGrpSpPr>
          <p:cNvPr id="10" name="Group 9">
            <a:extLst>
              <a:ext uri="{FF2B5EF4-FFF2-40B4-BE49-F238E27FC236}">
                <a16:creationId xmlns:a16="http://schemas.microsoft.com/office/drawing/2014/main" id="{BEE8810A-D872-5B41-9D16-CA6DDE8856F6}"/>
              </a:ext>
            </a:extLst>
          </p:cNvPr>
          <p:cNvGrpSpPr/>
          <p:nvPr/>
        </p:nvGrpSpPr>
        <p:grpSpPr>
          <a:xfrm>
            <a:off x="10761663" y="6858000"/>
            <a:ext cx="12191998" cy="6858000"/>
            <a:chOff x="10761663" y="6400854"/>
            <a:chExt cx="13004702" cy="7315146"/>
          </a:xfrm>
        </p:grpSpPr>
        <p:pic>
          <p:nvPicPr>
            <p:cNvPr id="4" name="Picture 3">
              <a:extLst>
                <a:ext uri="{FF2B5EF4-FFF2-40B4-BE49-F238E27FC236}">
                  <a16:creationId xmlns:a16="http://schemas.microsoft.com/office/drawing/2014/main" id="{8ADA4781-958C-AB4E-93C0-100BA02143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1663" y="6400854"/>
              <a:ext cx="13004702" cy="7315146"/>
            </a:xfrm>
            <a:prstGeom prst="rect">
              <a:avLst/>
            </a:prstGeom>
          </p:spPr>
        </p:pic>
        <p:sp>
          <p:nvSpPr>
            <p:cNvPr id="5" name="Text Placeholder 22">
              <a:extLst>
                <a:ext uri="{FF2B5EF4-FFF2-40B4-BE49-F238E27FC236}">
                  <a16:creationId xmlns:a16="http://schemas.microsoft.com/office/drawing/2014/main" id="{09AB7B80-0A6B-CB48-96A9-C66542273D9B}"/>
                </a:ext>
              </a:extLst>
            </p:cNvPr>
            <p:cNvSpPr txBox="1">
              <a:spLocks/>
            </p:cNvSpPr>
            <p:nvPr/>
          </p:nvSpPr>
          <p:spPr>
            <a:xfrm>
              <a:off x="11289473" y="11013393"/>
              <a:ext cx="2090838" cy="836337"/>
            </a:xfrm>
            <a:prstGeom prst="roundRect">
              <a:avLst/>
            </a:prstGeom>
            <a:solidFill>
              <a:srgbClr val="FFFFFF"/>
            </a:solidFill>
            <a:ln w="28575">
              <a:solidFill>
                <a:srgbClr val="393941"/>
              </a:solidFill>
            </a:ln>
          </p:spPr>
          <p:txBody>
            <a:bodyPr anchor="ctr">
              <a:noAutofit/>
            </a:bodyPr>
            <a:lstStyle>
              <a:lvl1pPr marL="571500" marR="0" indent="-57150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1pPr>
              <a:lvl2pPr marL="1492250" marR="0" indent="-57785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2pPr>
              <a:lvl3pPr marL="2117725"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3pPr>
              <a:lvl4pPr marL="28638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4pPr>
              <a:lvl5pPr marL="35369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indent="0" algn="ctr">
                <a:buNone/>
              </a:pPr>
              <a:r>
                <a:rPr lang="en-US" sz="1800" spc="50" dirty="0">
                  <a:latin typeface="Gill Sans MT" panose="020B0502020104020203" pitchFamily="34" charset="77"/>
                  <a:cs typeface="Gill Sans" panose="020B0502020104020203" pitchFamily="34" charset="-79"/>
                </a:rPr>
                <a:t>PARTNER</a:t>
              </a:r>
            </a:p>
          </p:txBody>
        </p:sp>
        <p:sp>
          <p:nvSpPr>
            <p:cNvPr id="6" name="Text Placeholder 22">
              <a:extLst>
                <a:ext uri="{FF2B5EF4-FFF2-40B4-BE49-F238E27FC236}">
                  <a16:creationId xmlns:a16="http://schemas.microsoft.com/office/drawing/2014/main" id="{BE41F591-4896-1149-82E7-9E599C0B2A5A}"/>
                </a:ext>
              </a:extLst>
            </p:cNvPr>
            <p:cNvSpPr txBox="1">
              <a:spLocks/>
            </p:cNvSpPr>
            <p:nvPr/>
          </p:nvSpPr>
          <p:spPr>
            <a:xfrm>
              <a:off x="13685200" y="11013393"/>
              <a:ext cx="2090838" cy="836337"/>
            </a:xfrm>
            <a:prstGeom prst="roundRect">
              <a:avLst/>
            </a:prstGeom>
            <a:solidFill>
              <a:srgbClr val="FFFFFF"/>
            </a:solidFill>
            <a:ln w="28575">
              <a:solidFill>
                <a:srgbClr val="393941"/>
              </a:solidFill>
            </a:ln>
          </p:spPr>
          <p:txBody>
            <a:bodyPr anchor="ctr">
              <a:noAutofit/>
            </a:bodyPr>
            <a:lstStyle>
              <a:lvl1pPr marL="571500" marR="0" indent="-57150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1pPr>
              <a:lvl2pPr marL="1492250" marR="0" indent="-57785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2pPr>
              <a:lvl3pPr marL="2117725"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3pPr>
              <a:lvl4pPr marL="28638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4pPr>
              <a:lvl5pPr marL="35369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indent="0" algn="ctr">
                <a:buNone/>
              </a:pPr>
              <a:r>
                <a:rPr lang="en-US" sz="1800" spc="50" dirty="0">
                  <a:latin typeface="Gill Sans MT" panose="020B0502020104020203" pitchFamily="34" charset="77"/>
                  <a:cs typeface="Gill Sans" panose="020B0502020104020203" pitchFamily="34" charset="-79"/>
                </a:rPr>
                <a:t>CELEBRITY</a:t>
              </a:r>
            </a:p>
          </p:txBody>
        </p:sp>
        <p:sp>
          <p:nvSpPr>
            <p:cNvPr id="7" name="Text Placeholder 22">
              <a:extLst>
                <a:ext uri="{FF2B5EF4-FFF2-40B4-BE49-F238E27FC236}">
                  <a16:creationId xmlns:a16="http://schemas.microsoft.com/office/drawing/2014/main" id="{6D531FA0-9821-7345-8F3B-35D29C4E682A}"/>
                </a:ext>
              </a:extLst>
            </p:cNvPr>
            <p:cNvSpPr txBox="1">
              <a:spLocks/>
            </p:cNvSpPr>
            <p:nvPr/>
          </p:nvSpPr>
          <p:spPr>
            <a:xfrm>
              <a:off x="16080927" y="11013393"/>
              <a:ext cx="2090838" cy="836337"/>
            </a:xfrm>
            <a:prstGeom prst="roundRect">
              <a:avLst/>
            </a:prstGeom>
            <a:solidFill>
              <a:srgbClr val="FFFFFF"/>
            </a:solidFill>
            <a:ln w="28575">
              <a:solidFill>
                <a:srgbClr val="393941"/>
              </a:solidFill>
            </a:ln>
          </p:spPr>
          <p:txBody>
            <a:bodyPr anchor="ctr">
              <a:noAutofit/>
            </a:bodyPr>
            <a:lstStyle>
              <a:lvl1pPr marL="571500" marR="0" indent="-57150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1pPr>
              <a:lvl2pPr marL="1492250" marR="0" indent="-57785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2pPr>
              <a:lvl3pPr marL="2117725"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3pPr>
              <a:lvl4pPr marL="28638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4pPr>
              <a:lvl5pPr marL="35369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indent="0" algn="ctr">
                <a:buNone/>
              </a:pPr>
              <a:r>
                <a:rPr lang="en-US" sz="1800" spc="50" dirty="0">
                  <a:latin typeface="Gill Sans MT" panose="020B0502020104020203" pitchFamily="34" charset="77"/>
                  <a:cs typeface="Gill Sans" panose="020B0502020104020203" pitchFamily="34" charset="-79"/>
                </a:rPr>
                <a:t>HEALTH OFFICIAL</a:t>
              </a:r>
            </a:p>
          </p:txBody>
        </p:sp>
        <p:sp>
          <p:nvSpPr>
            <p:cNvPr id="8" name="Text Placeholder 22">
              <a:extLst>
                <a:ext uri="{FF2B5EF4-FFF2-40B4-BE49-F238E27FC236}">
                  <a16:creationId xmlns:a16="http://schemas.microsoft.com/office/drawing/2014/main" id="{37DBB184-4027-C741-90E2-4304C3F8CC23}"/>
                </a:ext>
              </a:extLst>
            </p:cNvPr>
            <p:cNvSpPr txBox="1">
              <a:spLocks/>
            </p:cNvSpPr>
            <p:nvPr/>
          </p:nvSpPr>
          <p:spPr>
            <a:xfrm>
              <a:off x="18476654" y="11013393"/>
              <a:ext cx="2090838" cy="836337"/>
            </a:xfrm>
            <a:prstGeom prst="roundRect">
              <a:avLst/>
            </a:prstGeom>
            <a:solidFill>
              <a:srgbClr val="FFFFFF"/>
            </a:solidFill>
            <a:ln w="28575">
              <a:solidFill>
                <a:srgbClr val="393941"/>
              </a:solidFill>
            </a:ln>
          </p:spPr>
          <p:txBody>
            <a:bodyPr anchor="ctr">
              <a:noAutofit/>
            </a:bodyPr>
            <a:lstStyle>
              <a:lvl1pPr marL="571500" marR="0" indent="-57150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1pPr>
              <a:lvl2pPr marL="1492250" marR="0" indent="-57785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2pPr>
              <a:lvl3pPr marL="2117725"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3pPr>
              <a:lvl4pPr marL="28638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4pPr>
              <a:lvl5pPr marL="35369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indent="0" algn="ctr">
                <a:buNone/>
              </a:pPr>
              <a:r>
                <a:rPr lang="en-US" sz="1800" spc="50" dirty="0">
                  <a:latin typeface="Gill Sans MT" panose="020B0502020104020203" pitchFamily="34" charset="77"/>
                  <a:cs typeface="Gill Sans" panose="020B0502020104020203" pitchFamily="34" charset="-79"/>
                </a:rPr>
                <a:t>RELIGIOUS LEADER</a:t>
              </a:r>
            </a:p>
          </p:txBody>
        </p:sp>
        <p:sp>
          <p:nvSpPr>
            <p:cNvPr id="9" name="Text Placeholder 22">
              <a:extLst>
                <a:ext uri="{FF2B5EF4-FFF2-40B4-BE49-F238E27FC236}">
                  <a16:creationId xmlns:a16="http://schemas.microsoft.com/office/drawing/2014/main" id="{EC8CC886-52AE-144F-88AF-99DAF8A74D46}"/>
                </a:ext>
              </a:extLst>
            </p:cNvPr>
            <p:cNvSpPr txBox="1">
              <a:spLocks/>
            </p:cNvSpPr>
            <p:nvPr/>
          </p:nvSpPr>
          <p:spPr>
            <a:xfrm>
              <a:off x="20872380" y="11013393"/>
              <a:ext cx="2090838" cy="836337"/>
            </a:xfrm>
            <a:prstGeom prst="roundRect">
              <a:avLst/>
            </a:prstGeom>
            <a:solidFill>
              <a:srgbClr val="FFFFFF"/>
            </a:solidFill>
            <a:ln w="28575">
              <a:solidFill>
                <a:srgbClr val="393941"/>
              </a:solidFill>
            </a:ln>
          </p:spPr>
          <p:txBody>
            <a:bodyPr anchor="ctr">
              <a:noAutofit/>
            </a:bodyPr>
            <a:lstStyle>
              <a:lvl1pPr marL="571500" marR="0" indent="-57150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1pPr>
              <a:lvl2pPr marL="1492250" marR="0" indent="-57785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2pPr>
              <a:lvl3pPr marL="2117725"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3pPr>
              <a:lvl4pPr marL="28638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4pPr>
              <a:lvl5pPr marL="35369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indent="0" algn="ctr">
                <a:buNone/>
              </a:pPr>
              <a:r>
                <a:rPr lang="en-US" sz="1800" spc="50" dirty="0">
                  <a:latin typeface="Gill Sans MT" panose="020B0502020104020203" pitchFamily="34" charset="77"/>
                  <a:cs typeface="Gill Sans" panose="020B0502020104020203" pitchFamily="34" charset="-79"/>
                </a:rPr>
                <a:t>FAMILY ELDER</a:t>
              </a:r>
            </a:p>
          </p:txBody>
        </p:sp>
      </p:grpSp>
    </p:spTree>
    <p:extLst>
      <p:ext uri="{BB962C8B-B14F-4D97-AF65-F5344CB8AC3E}">
        <p14:creationId xmlns:p14="http://schemas.microsoft.com/office/powerpoint/2010/main" val="88045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21" name="Google Shape;867;p8">
            <a:extLst>
              <a:ext uri="{FF2B5EF4-FFF2-40B4-BE49-F238E27FC236}">
                <a16:creationId xmlns:a16="http://schemas.microsoft.com/office/drawing/2014/main" id="{80D7196C-E6F8-D647-83F6-C5E0DF652D84}"/>
              </a:ext>
            </a:extLst>
          </p:cNvPr>
          <p:cNvSpPr txBox="1"/>
          <p:nvPr/>
        </p:nvSpPr>
        <p:spPr>
          <a:xfrm>
            <a:off x="6906697" y="864771"/>
            <a:ext cx="10570610" cy="1131674"/>
          </a:xfrm>
          <a:prstGeom prst="rect">
            <a:avLst/>
          </a:prstGeom>
          <a:noFill/>
          <a:ln>
            <a:noFill/>
          </a:ln>
        </p:spPr>
        <p:txBody>
          <a:bodyPr spcFirstLastPara="1" wrap="square" lIns="91426" tIns="45700" rIns="91426" bIns="45700" anchor="t" anchorCtr="0">
            <a:noAutofit/>
          </a:bodyPr>
          <a:lstStyle/>
          <a:p>
            <a:pPr algn="ctr">
              <a:lnSpc>
                <a:spcPct val="80000"/>
              </a:lnSpc>
              <a:buClr>
                <a:srgbClr val="09904F"/>
              </a:buClr>
              <a:buSzPts val="10000"/>
            </a:pPr>
            <a:r>
              <a:rPr lang="en-US" sz="10000" b="1" dirty="0">
                <a:solidFill>
                  <a:schemeClr val="tx1">
                    <a:lumMod val="25000"/>
                  </a:schemeClr>
                </a:solidFill>
                <a:latin typeface="Gill Sans MT" panose="020B0502020104020203" pitchFamily="34" charset="77"/>
                <a:ea typeface="Gill Sans"/>
                <a:cs typeface="Gill Sans"/>
                <a:sym typeface="Gill Sans"/>
              </a:rPr>
              <a:t>Norms About…</a:t>
            </a:r>
            <a:endParaRPr sz="700" b="1" dirty="0">
              <a:solidFill>
                <a:schemeClr val="tx1">
                  <a:lumMod val="25000"/>
                </a:schemeClr>
              </a:solidFill>
              <a:latin typeface="Gill Sans MT" panose="020B0502020104020203" pitchFamily="34" charset="77"/>
            </a:endParaRPr>
          </a:p>
        </p:txBody>
      </p:sp>
      <p:grpSp>
        <p:nvGrpSpPr>
          <p:cNvPr id="3" name="Group 2">
            <a:extLst>
              <a:ext uri="{FF2B5EF4-FFF2-40B4-BE49-F238E27FC236}">
                <a16:creationId xmlns:a16="http://schemas.microsoft.com/office/drawing/2014/main" id="{EBEFAB84-70F0-F04A-92DE-6B021ECEC631}"/>
              </a:ext>
            </a:extLst>
          </p:cNvPr>
          <p:cNvGrpSpPr/>
          <p:nvPr/>
        </p:nvGrpSpPr>
        <p:grpSpPr>
          <a:xfrm>
            <a:off x="1960536" y="5491393"/>
            <a:ext cx="20566252" cy="3268286"/>
            <a:chOff x="1960536" y="7287121"/>
            <a:chExt cx="20566252" cy="3268286"/>
          </a:xfrm>
        </p:grpSpPr>
        <p:sp>
          <p:nvSpPr>
            <p:cNvPr id="55" name="Freeform 54">
              <a:extLst>
                <a:ext uri="{FF2B5EF4-FFF2-40B4-BE49-F238E27FC236}">
                  <a16:creationId xmlns:a16="http://schemas.microsoft.com/office/drawing/2014/main" id="{76F2D3CB-B3D3-7B46-A5CA-57B21960ADA3}"/>
                </a:ext>
              </a:extLst>
            </p:cNvPr>
            <p:cNvSpPr/>
            <p:nvPr/>
          </p:nvSpPr>
          <p:spPr>
            <a:xfrm>
              <a:off x="1960536" y="7287121"/>
              <a:ext cx="20566252" cy="3268286"/>
            </a:xfrm>
            <a:custGeom>
              <a:avLst/>
              <a:gdLst>
                <a:gd name="connsiteX0" fmla="*/ 490789 w 20566252"/>
                <a:gd name="connsiteY0" fmla="*/ 0 h 3268286"/>
                <a:gd name="connsiteX1" fmla="*/ 20075464 w 20566252"/>
                <a:gd name="connsiteY1" fmla="*/ 0 h 3268286"/>
                <a:gd name="connsiteX2" fmla="*/ 20566252 w 20566252"/>
                <a:gd name="connsiteY2" fmla="*/ 490789 h 3268286"/>
                <a:gd name="connsiteX3" fmla="*/ 20566252 w 20566252"/>
                <a:gd name="connsiteY3" fmla="*/ 2453889 h 3268286"/>
                <a:gd name="connsiteX4" fmla="*/ 20075464 w 20566252"/>
                <a:gd name="connsiteY4" fmla="*/ 2944678 h 3268286"/>
                <a:gd name="connsiteX5" fmla="*/ 11068579 w 20566252"/>
                <a:gd name="connsiteY5" fmla="*/ 2944678 h 3268286"/>
                <a:gd name="connsiteX6" fmla="*/ 10438108 w 20566252"/>
                <a:gd name="connsiteY6" fmla="*/ 3268286 h 3268286"/>
                <a:gd name="connsiteX7" fmla="*/ 9807637 w 20566252"/>
                <a:gd name="connsiteY7" fmla="*/ 2944678 h 3268286"/>
                <a:gd name="connsiteX8" fmla="*/ 490789 w 20566252"/>
                <a:gd name="connsiteY8" fmla="*/ 2944678 h 3268286"/>
                <a:gd name="connsiteX9" fmla="*/ 0 w 20566252"/>
                <a:gd name="connsiteY9" fmla="*/ 2453889 h 3268286"/>
                <a:gd name="connsiteX10" fmla="*/ 0 w 20566252"/>
                <a:gd name="connsiteY10" fmla="*/ 490789 h 3268286"/>
                <a:gd name="connsiteX11" fmla="*/ 490789 w 20566252"/>
                <a:gd name="connsiteY11" fmla="*/ 0 h 326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66252" h="3268286">
                  <a:moveTo>
                    <a:pt x="490789" y="0"/>
                  </a:moveTo>
                  <a:lnTo>
                    <a:pt x="20075464" y="0"/>
                  </a:lnTo>
                  <a:cubicBezTo>
                    <a:pt x="20346518" y="0"/>
                    <a:pt x="20566252" y="219734"/>
                    <a:pt x="20566252" y="490789"/>
                  </a:cubicBezTo>
                  <a:lnTo>
                    <a:pt x="20566252" y="2453889"/>
                  </a:lnTo>
                  <a:cubicBezTo>
                    <a:pt x="20566252" y="2724944"/>
                    <a:pt x="20346518" y="2944678"/>
                    <a:pt x="20075464" y="2944678"/>
                  </a:cubicBezTo>
                  <a:lnTo>
                    <a:pt x="11068579" y="2944678"/>
                  </a:lnTo>
                  <a:lnTo>
                    <a:pt x="10438108" y="3268286"/>
                  </a:lnTo>
                  <a:lnTo>
                    <a:pt x="9807637" y="2944678"/>
                  </a:lnTo>
                  <a:lnTo>
                    <a:pt x="490789" y="2944678"/>
                  </a:lnTo>
                  <a:cubicBezTo>
                    <a:pt x="219734" y="2944678"/>
                    <a:pt x="0" y="2724944"/>
                    <a:pt x="0" y="2453889"/>
                  </a:cubicBezTo>
                  <a:lnTo>
                    <a:pt x="0" y="490789"/>
                  </a:lnTo>
                  <a:cubicBezTo>
                    <a:pt x="0" y="219734"/>
                    <a:pt x="219734" y="0"/>
                    <a:pt x="49078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00" dirty="0">
                <a:latin typeface="Gill Sans MT" panose="020B0502020104020203" pitchFamily="34" charset="77"/>
              </a:endParaRPr>
            </a:p>
          </p:txBody>
        </p:sp>
        <p:sp>
          <p:nvSpPr>
            <p:cNvPr id="31" name="Google Shape;864;p8">
              <a:extLst>
                <a:ext uri="{FF2B5EF4-FFF2-40B4-BE49-F238E27FC236}">
                  <a16:creationId xmlns:a16="http://schemas.microsoft.com/office/drawing/2014/main" id="{54C53227-CF17-F341-88AF-EE4EC15C4C86}"/>
                </a:ext>
              </a:extLst>
            </p:cNvPr>
            <p:cNvSpPr txBox="1"/>
            <p:nvPr/>
          </p:nvSpPr>
          <p:spPr>
            <a:xfrm>
              <a:off x="7898430" y="7644503"/>
              <a:ext cx="8690464" cy="707846"/>
            </a:xfrm>
            <a:prstGeom prst="rect">
              <a:avLst/>
            </a:prstGeom>
            <a:noFill/>
            <a:ln>
              <a:noFill/>
            </a:ln>
          </p:spPr>
          <p:txBody>
            <a:bodyPr spcFirstLastPara="1" wrap="square" lIns="91426" tIns="45700" rIns="91426" bIns="45700" anchor="t" anchorCtr="0">
              <a:noAutofit/>
            </a:bodyPr>
            <a:lstStyle/>
            <a:p>
              <a:pPr lvl="0" algn="ctr">
                <a:buClr>
                  <a:srgbClr val="09904F"/>
                </a:buClr>
                <a:buSzPts val="4000"/>
              </a:pPr>
              <a:r>
                <a:rPr lang="en-US" sz="4000" dirty="0">
                  <a:solidFill>
                    <a:srgbClr val="FFFFFF"/>
                  </a:solidFill>
                  <a:latin typeface="Gill Sans MT" panose="020B0502020104020203" pitchFamily="34" charset="77"/>
                  <a:ea typeface="Gill Sans"/>
                  <a:cs typeface="Gill Sans"/>
                  <a:sym typeface="Gill Sans"/>
                </a:rPr>
                <a:t>INTERMEDIATE EFFECTS</a:t>
              </a:r>
            </a:p>
          </p:txBody>
        </p:sp>
        <p:grpSp>
          <p:nvGrpSpPr>
            <p:cNvPr id="5" name="Group 4">
              <a:extLst>
                <a:ext uri="{FF2B5EF4-FFF2-40B4-BE49-F238E27FC236}">
                  <a16:creationId xmlns:a16="http://schemas.microsoft.com/office/drawing/2014/main" id="{FF2DBE16-D718-8B43-8CAD-EC684540FDCC}"/>
                </a:ext>
              </a:extLst>
            </p:cNvPr>
            <p:cNvGrpSpPr/>
            <p:nvPr/>
          </p:nvGrpSpPr>
          <p:grpSpPr>
            <a:xfrm>
              <a:off x="2339201" y="8739806"/>
              <a:ext cx="19808923" cy="978729"/>
              <a:chOff x="2287540" y="8739806"/>
              <a:chExt cx="19808923" cy="978729"/>
            </a:xfrm>
          </p:grpSpPr>
          <p:sp>
            <p:nvSpPr>
              <p:cNvPr id="36" name="Rectangle 35">
                <a:extLst>
                  <a:ext uri="{FF2B5EF4-FFF2-40B4-BE49-F238E27FC236}">
                    <a16:creationId xmlns:a16="http://schemas.microsoft.com/office/drawing/2014/main" id="{1CF02BD4-7A3B-C349-B009-E803393EF975}"/>
                  </a:ext>
                </a:extLst>
              </p:cNvPr>
              <p:cNvSpPr/>
              <p:nvPr/>
            </p:nvSpPr>
            <p:spPr>
              <a:xfrm>
                <a:off x="2287540" y="8961407"/>
                <a:ext cx="1332416" cy="535531"/>
              </a:xfrm>
              <a:prstGeom prst="rect">
                <a:avLst/>
              </a:prstGeom>
            </p:spPr>
            <p:txBody>
              <a:bodyPr wrap="non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Access</a:t>
                </a:r>
                <a:endParaRPr lang="en-US" sz="3200" dirty="0">
                  <a:solidFill>
                    <a:srgbClr val="FFFFFF"/>
                  </a:solidFill>
                  <a:latin typeface="Gill Sans MT" panose="020B0502020104020203" pitchFamily="34" charset="77"/>
                </a:endParaRPr>
              </a:p>
            </p:txBody>
          </p:sp>
          <p:sp>
            <p:nvSpPr>
              <p:cNvPr id="37" name="Rectangle 36">
                <a:extLst>
                  <a:ext uri="{FF2B5EF4-FFF2-40B4-BE49-F238E27FC236}">
                    <a16:creationId xmlns:a16="http://schemas.microsoft.com/office/drawing/2014/main" id="{DF6CF978-D731-2D49-ABA6-7910FA99BDEB}"/>
                  </a:ext>
                </a:extLst>
              </p:cNvPr>
              <p:cNvSpPr/>
              <p:nvPr/>
            </p:nvSpPr>
            <p:spPr>
              <a:xfrm>
                <a:off x="3818838" y="8739806"/>
                <a:ext cx="3162480" cy="978729"/>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Social and economic capital </a:t>
                </a:r>
              </a:p>
            </p:txBody>
          </p:sp>
          <p:sp>
            <p:nvSpPr>
              <p:cNvPr id="38" name="Rectangle 37">
                <a:extLst>
                  <a:ext uri="{FF2B5EF4-FFF2-40B4-BE49-F238E27FC236}">
                    <a16:creationId xmlns:a16="http://schemas.microsoft.com/office/drawing/2014/main" id="{D0E6F508-60FD-B04B-8762-BE75035FCFA8}"/>
                  </a:ext>
                </a:extLst>
              </p:cNvPr>
              <p:cNvSpPr/>
              <p:nvPr/>
            </p:nvSpPr>
            <p:spPr>
              <a:xfrm>
                <a:off x="7180200" y="8739806"/>
                <a:ext cx="2422460" cy="978729"/>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Reproductive intentions </a:t>
                </a:r>
              </a:p>
            </p:txBody>
          </p:sp>
          <p:sp>
            <p:nvSpPr>
              <p:cNvPr id="39" name="Rectangle 38">
                <a:extLst>
                  <a:ext uri="{FF2B5EF4-FFF2-40B4-BE49-F238E27FC236}">
                    <a16:creationId xmlns:a16="http://schemas.microsoft.com/office/drawing/2014/main" id="{438B3A11-631D-E640-B2E7-EB2798D0BDD4}"/>
                  </a:ext>
                </a:extLst>
              </p:cNvPr>
              <p:cNvSpPr/>
              <p:nvPr/>
            </p:nvSpPr>
            <p:spPr>
              <a:xfrm>
                <a:off x="19384681" y="8739806"/>
                <a:ext cx="2711782" cy="978729"/>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Women’s </a:t>
                </a:r>
              </a:p>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agency</a:t>
                </a:r>
              </a:p>
            </p:txBody>
          </p:sp>
          <p:sp>
            <p:nvSpPr>
              <p:cNvPr id="40" name="Rectangle 39">
                <a:extLst>
                  <a:ext uri="{FF2B5EF4-FFF2-40B4-BE49-F238E27FC236}">
                    <a16:creationId xmlns:a16="http://schemas.microsoft.com/office/drawing/2014/main" id="{F68FA0D9-A950-904A-8C76-C700AC0BAFA9}"/>
                  </a:ext>
                </a:extLst>
              </p:cNvPr>
              <p:cNvSpPr/>
              <p:nvPr/>
            </p:nvSpPr>
            <p:spPr>
              <a:xfrm>
                <a:off x="15175387" y="8739806"/>
                <a:ext cx="4173458" cy="978729"/>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Couple communication and </a:t>
                </a:r>
                <a:r>
                  <a:rPr lang="en-US" sz="3200" dirty="0" err="1">
                    <a:solidFill>
                      <a:srgbClr val="FFFFFF"/>
                    </a:solidFill>
                    <a:latin typeface="Gill Sans MT" panose="020B0502020104020203" pitchFamily="34" charset="77"/>
                    <a:ea typeface="Gill Sans"/>
                    <a:cs typeface="Gill Sans"/>
                    <a:sym typeface="Gill Sans"/>
                  </a:rPr>
                  <a:t>decisionmaking</a:t>
                </a:r>
                <a:endParaRPr lang="en-US" sz="3200" dirty="0">
                  <a:solidFill>
                    <a:srgbClr val="FFFFFF"/>
                  </a:solidFill>
                  <a:latin typeface="Gill Sans MT" panose="020B0502020104020203" pitchFamily="34" charset="77"/>
                  <a:ea typeface="Gill Sans"/>
                  <a:cs typeface="Gill Sans"/>
                  <a:sym typeface="Gill Sans"/>
                </a:endParaRPr>
              </a:p>
            </p:txBody>
          </p:sp>
          <p:sp>
            <p:nvSpPr>
              <p:cNvPr id="41" name="Rectangle 40">
                <a:extLst>
                  <a:ext uri="{FF2B5EF4-FFF2-40B4-BE49-F238E27FC236}">
                    <a16:creationId xmlns:a16="http://schemas.microsoft.com/office/drawing/2014/main" id="{84395FF7-075C-9343-B50E-974AD0679895}"/>
                  </a:ext>
                </a:extLst>
              </p:cNvPr>
              <p:cNvSpPr/>
              <p:nvPr/>
            </p:nvSpPr>
            <p:spPr>
              <a:xfrm>
                <a:off x="9965580" y="8739806"/>
                <a:ext cx="4846884" cy="978729"/>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Women’s participation in community </a:t>
                </a:r>
                <a:r>
                  <a:rPr lang="en-US" sz="3200" dirty="0" err="1">
                    <a:solidFill>
                      <a:srgbClr val="FFFFFF"/>
                    </a:solidFill>
                    <a:latin typeface="Gill Sans MT" panose="020B0502020104020203" pitchFamily="34" charset="77"/>
                    <a:ea typeface="Gill Sans"/>
                    <a:cs typeface="Gill Sans"/>
                    <a:sym typeface="Gill Sans"/>
                  </a:rPr>
                  <a:t>decisionmaking</a:t>
                </a:r>
                <a:endParaRPr lang="en-US" sz="3200" dirty="0">
                  <a:solidFill>
                    <a:srgbClr val="FFFFFF"/>
                  </a:solidFill>
                  <a:latin typeface="Gill Sans MT" panose="020B0502020104020203" pitchFamily="34" charset="77"/>
                  <a:ea typeface="Gill Sans"/>
                  <a:cs typeface="Gill Sans"/>
                  <a:sym typeface="Gill Sans"/>
                </a:endParaRPr>
              </a:p>
            </p:txBody>
          </p:sp>
        </p:grpSp>
      </p:grpSp>
      <p:grpSp>
        <p:nvGrpSpPr>
          <p:cNvPr id="9" name="Group 8">
            <a:extLst>
              <a:ext uri="{FF2B5EF4-FFF2-40B4-BE49-F238E27FC236}">
                <a16:creationId xmlns:a16="http://schemas.microsoft.com/office/drawing/2014/main" id="{EEB3B03B-1627-274C-B3DB-323412D354F0}"/>
              </a:ext>
            </a:extLst>
          </p:cNvPr>
          <p:cNvGrpSpPr/>
          <p:nvPr/>
        </p:nvGrpSpPr>
        <p:grpSpPr>
          <a:xfrm>
            <a:off x="4041184" y="2439249"/>
            <a:ext cx="16404956" cy="2818052"/>
            <a:chOff x="4041184" y="2602671"/>
            <a:chExt cx="16404956" cy="2818052"/>
          </a:xfrm>
        </p:grpSpPr>
        <p:sp>
          <p:nvSpPr>
            <p:cNvPr id="68" name="Freeform 67">
              <a:extLst>
                <a:ext uri="{FF2B5EF4-FFF2-40B4-BE49-F238E27FC236}">
                  <a16:creationId xmlns:a16="http://schemas.microsoft.com/office/drawing/2014/main" id="{B6423140-9E80-8C48-B52A-489CC1AB7624}"/>
                </a:ext>
              </a:extLst>
            </p:cNvPr>
            <p:cNvSpPr/>
            <p:nvPr/>
          </p:nvSpPr>
          <p:spPr>
            <a:xfrm>
              <a:off x="4041184" y="2602671"/>
              <a:ext cx="16404956" cy="2818052"/>
            </a:xfrm>
            <a:custGeom>
              <a:avLst/>
              <a:gdLst>
                <a:gd name="connsiteX0" fmla="*/ 490789 w 20566252"/>
                <a:gd name="connsiteY0" fmla="*/ 0 h 3268286"/>
                <a:gd name="connsiteX1" fmla="*/ 20075464 w 20566252"/>
                <a:gd name="connsiteY1" fmla="*/ 0 h 3268286"/>
                <a:gd name="connsiteX2" fmla="*/ 20566252 w 20566252"/>
                <a:gd name="connsiteY2" fmla="*/ 490789 h 3268286"/>
                <a:gd name="connsiteX3" fmla="*/ 20566252 w 20566252"/>
                <a:gd name="connsiteY3" fmla="*/ 2453889 h 3268286"/>
                <a:gd name="connsiteX4" fmla="*/ 20075464 w 20566252"/>
                <a:gd name="connsiteY4" fmla="*/ 2944678 h 3268286"/>
                <a:gd name="connsiteX5" fmla="*/ 11068579 w 20566252"/>
                <a:gd name="connsiteY5" fmla="*/ 2944678 h 3268286"/>
                <a:gd name="connsiteX6" fmla="*/ 10438108 w 20566252"/>
                <a:gd name="connsiteY6" fmla="*/ 3268286 h 3268286"/>
                <a:gd name="connsiteX7" fmla="*/ 9807637 w 20566252"/>
                <a:gd name="connsiteY7" fmla="*/ 2944678 h 3268286"/>
                <a:gd name="connsiteX8" fmla="*/ 490789 w 20566252"/>
                <a:gd name="connsiteY8" fmla="*/ 2944678 h 3268286"/>
                <a:gd name="connsiteX9" fmla="*/ 0 w 20566252"/>
                <a:gd name="connsiteY9" fmla="*/ 2453889 h 3268286"/>
                <a:gd name="connsiteX10" fmla="*/ 0 w 20566252"/>
                <a:gd name="connsiteY10" fmla="*/ 490789 h 3268286"/>
                <a:gd name="connsiteX11" fmla="*/ 490789 w 20566252"/>
                <a:gd name="connsiteY11" fmla="*/ 0 h 326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66252" h="3268286">
                  <a:moveTo>
                    <a:pt x="490789" y="0"/>
                  </a:moveTo>
                  <a:lnTo>
                    <a:pt x="20075464" y="0"/>
                  </a:lnTo>
                  <a:cubicBezTo>
                    <a:pt x="20346518" y="0"/>
                    <a:pt x="20566252" y="219734"/>
                    <a:pt x="20566252" y="490789"/>
                  </a:cubicBezTo>
                  <a:lnTo>
                    <a:pt x="20566252" y="2453889"/>
                  </a:lnTo>
                  <a:cubicBezTo>
                    <a:pt x="20566252" y="2724944"/>
                    <a:pt x="20346518" y="2944678"/>
                    <a:pt x="20075464" y="2944678"/>
                  </a:cubicBezTo>
                  <a:lnTo>
                    <a:pt x="11068579" y="2944678"/>
                  </a:lnTo>
                  <a:lnTo>
                    <a:pt x="10438108" y="3268286"/>
                  </a:lnTo>
                  <a:lnTo>
                    <a:pt x="9807637" y="2944678"/>
                  </a:lnTo>
                  <a:lnTo>
                    <a:pt x="490789" y="2944678"/>
                  </a:lnTo>
                  <a:cubicBezTo>
                    <a:pt x="219734" y="2944678"/>
                    <a:pt x="0" y="2724944"/>
                    <a:pt x="0" y="2453889"/>
                  </a:cubicBezTo>
                  <a:lnTo>
                    <a:pt x="0" y="490789"/>
                  </a:lnTo>
                  <a:cubicBezTo>
                    <a:pt x="0" y="219734"/>
                    <a:pt x="219734" y="0"/>
                    <a:pt x="490789" y="0"/>
                  </a:cubicBezTo>
                  <a:close/>
                </a:path>
              </a:pathLst>
            </a:custGeom>
            <a:solidFill>
              <a:srgbClr val="00C0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00" dirty="0">
                <a:latin typeface="Gill Sans MT" panose="020B0502020104020203" pitchFamily="34" charset="77"/>
              </a:endParaRPr>
            </a:p>
          </p:txBody>
        </p:sp>
        <p:grpSp>
          <p:nvGrpSpPr>
            <p:cNvPr id="7" name="Group 6">
              <a:extLst>
                <a:ext uri="{FF2B5EF4-FFF2-40B4-BE49-F238E27FC236}">
                  <a16:creationId xmlns:a16="http://schemas.microsoft.com/office/drawing/2014/main" id="{649D9066-C910-DB41-B347-AA987B634B8A}"/>
                </a:ext>
              </a:extLst>
            </p:cNvPr>
            <p:cNvGrpSpPr/>
            <p:nvPr/>
          </p:nvGrpSpPr>
          <p:grpSpPr>
            <a:xfrm>
              <a:off x="4688488" y="2887806"/>
              <a:ext cx="15110348" cy="1890830"/>
              <a:chOff x="4688488" y="2887806"/>
              <a:chExt cx="15110348" cy="1890830"/>
            </a:xfrm>
          </p:grpSpPr>
          <p:sp>
            <p:nvSpPr>
              <p:cNvPr id="33" name="Google Shape;864;p8">
                <a:extLst>
                  <a:ext uri="{FF2B5EF4-FFF2-40B4-BE49-F238E27FC236}">
                    <a16:creationId xmlns:a16="http://schemas.microsoft.com/office/drawing/2014/main" id="{B32841FF-6200-2341-A1DE-9558C7E721D4}"/>
                  </a:ext>
                </a:extLst>
              </p:cNvPr>
              <p:cNvSpPr txBox="1"/>
              <p:nvPr/>
            </p:nvSpPr>
            <p:spPr>
              <a:xfrm>
                <a:off x="7898430" y="2887806"/>
                <a:ext cx="8690464" cy="707846"/>
              </a:xfrm>
              <a:prstGeom prst="rect">
                <a:avLst/>
              </a:prstGeom>
              <a:noFill/>
              <a:ln>
                <a:noFill/>
              </a:ln>
            </p:spPr>
            <p:txBody>
              <a:bodyPr spcFirstLastPara="1" wrap="square" lIns="91426" tIns="45700" rIns="91426" bIns="45700" anchor="t" anchorCtr="0">
                <a:noAutofit/>
              </a:bodyPr>
              <a:lstStyle/>
              <a:p>
                <a:pPr lvl="0" algn="ctr">
                  <a:buClr>
                    <a:srgbClr val="09904F"/>
                  </a:buClr>
                  <a:buSzPts val="4000"/>
                </a:pPr>
                <a:r>
                  <a:rPr lang="en-US" sz="4000" dirty="0">
                    <a:solidFill>
                      <a:srgbClr val="FFFFFF"/>
                    </a:solidFill>
                    <a:latin typeface="Gill Sans MT" panose="020B0502020104020203" pitchFamily="34" charset="77"/>
                    <a:ea typeface="Gill Sans"/>
                    <a:cs typeface="Gill Sans"/>
                    <a:sym typeface="Gill Sans"/>
                  </a:rPr>
                  <a:t>OUTCOMES </a:t>
                </a:r>
              </a:p>
            </p:txBody>
          </p:sp>
          <p:grpSp>
            <p:nvGrpSpPr>
              <p:cNvPr id="4" name="Group 3">
                <a:extLst>
                  <a:ext uri="{FF2B5EF4-FFF2-40B4-BE49-F238E27FC236}">
                    <a16:creationId xmlns:a16="http://schemas.microsoft.com/office/drawing/2014/main" id="{155B1DFC-0C02-8941-BDC9-C42D79B44C8D}"/>
                  </a:ext>
                </a:extLst>
              </p:cNvPr>
              <p:cNvGrpSpPr/>
              <p:nvPr/>
            </p:nvGrpSpPr>
            <p:grpSpPr>
              <a:xfrm>
                <a:off x="4688488" y="3799907"/>
                <a:ext cx="15110348" cy="978729"/>
                <a:chOff x="4465299" y="11915266"/>
                <a:chExt cx="15110348" cy="978729"/>
              </a:xfrm>
            </p:grpSpPr>
            <p:sp>
              <p:nvSpPr>
                <p:cNvPr id="42" name="Rectangle 41">
                  <a:extLst>
                    <a:ext uri="{FF2B5EF4-FFF2-40B4-BE49-F238E27FC236}">
                      <a16:creationId xmlns:a16="http://schemas.microsoft.com/office/drawing/2014/main" id="{2441BD08-830A-B147-8FD2-48B40F5F0966}"/>
                    </a:ext>
                  </a:extLst>
                </p:cNvPr>
                <p:cNvSpPr/>
                <p:nvPr/>
              </p:nvSpPr>
              <p:spPr>
                <a:xfrm>
                  <a:off x="4465299" y="11915267"/>
                  <a:ext cx="1151277" cy="535531"/>
                </a:xfrm>
                <a:prstGeom prst="rect">
                  <a:avLst/>
                </a:prstGeom>
              </p:spPr>
              <p:txBody>
                <a:bodyPr wrap="non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Wash</a:t>
                  </a:r>
                  <a:endParaRPr lang="en-US" sz="3200" dirty="0">
                    <a:solidFill>
                      <a:srgbClr val="FFFFFF"/>
                    </a:solidFill>
                    <a:latin typeface="Gill Sans MT" panose="020B0502020104020203" pitchFamily="34" charset="77"/>
                  </a:endParaRPr>
                </a:p>
              </p:txBody>
            </p:sp>
            <p:sp>
              <p:nvSpPr>
                <p:cNvPr id="43" name="Rectangle 42">
                  <a:extLst>
                    <a:ext uri="{FF2B5EF4-FFF2-40B4-BE49-F238E27FC236}">
                      <a16:creationId xmlns:a16="http://schemas.microsoft.com/office/drawing/2014/main" id="{AACE080C-CD07-8D4B-A0FA-D57E23DFD774}"/>
                    </a:ext>
                  </a:extLst>
                </p:cNvPr>
                <p:cNvSpPr/>
                <p:nvPr/>
              </p:nvSpPr>
              <p:spPr>
                <a:xfrm>
                  <a:off x="14788886" y="11915266"/>
                  <a:ext cx="2393448" cy="535531"/>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Livelihoods</a:t>
                  </a:r>
                </a:p>
              </p:txBody>
            </p:sp>
            <p:sp>
              <p:nvSpPr>
                <p:cNvPr id="44" name="Rectangle 43">
                  <a:extLst>
                    <a:ext uri="{FF2B5EF4-FFF2-40B4-BE49-F238E27FC236}">
                      <a16:creationId xmlns:a16="http://schemas.microsoft.com/office/drawing/2014/main" id="{2A24EA8F-9232-DE43-8910-215DEA3F4171}"/>
                    </a:ext>
                  </a:extLst>
                </p:cNvPr>
                <p:cNvSpPr/>
                <p:nvPr/>
              </p:nvSpPr>
              <p:spPr>
                <a:xfrm>
                  <a:off x="8159651" y="11915267"/>
                  <a:ext cx="2014946" cy="535531"/>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Education </a:t>
                  </a:r>
                </a:p>
              </p:txBody>
            </p:sp>
            <p:sp>
              <p:nvSpPr>
                <p:cNvPr id="45" name="Rectangle 44">
                  <a:extLst>
                    <a:ext uri="{FF2B5EF4-FFF2-40B4-BE49-F238E27FC236}">
                      <a16:creationId xmlns:a16="http://schemas.microsoft.com/office/drawing/2014/main" id="{7B5083BE-3625-6640-B8AE-87A73B2316AC}"/>
                    </a:ext>
                  </a:extLst>
                </p:cNvPr>
                <p:cNvSpPr/>
                <p:nvPr/>
              </p:nvSpPr>
              <p:spPr>
                <a:xfrm>
                  <a:off x="6263035" y="11915266"/>
                  <a:ext cx="1495786" cy="535531"/>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Health</a:t>
                  </a:r>
                </a:p>
              </p:txBody>
            </p:sp>
            <p:sp>
              <p:nvSpPr>
                <p:cNvPr id="46" name="Rectangle 45">
                  <a:extLst>
                    <a:ext uri="{FF2B5EF4-FFF2-40B4-BE49-F238E27FC236}">
                      <a16:creationId xmlns:a16="http://schemas.microsoft.com/office/drawing/2014/main" id="{261D135F-A984-6F45-85EB-05608C1B8F67}"/>
                    </a:ext>
                  </a:extLst>
                </p:cNvPr>
                <p:cNvSpPr/>
                <p:nvPr/>
              </p:nvSpPr>
              <p:spPr>
                <a:xfrm>
                  <a:off x="17455013" y="11915267"/>
                  <a:ext cx="2120634" cy="535531"/>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Nutrition </a:t>
                  </a:r>
                </a:p>
              </p:txBody>
            </p:sp>
            <p:sp>
              <p:nvSpPr>
                <p:cNvPr id="47" name="Rectangle 46">
                  <a:extLst>
                    <a:ext uri="{FF2B5EF4-FFF2-40B4-BE49-F238E27FC236}">
                      <a16:creationId xmlns:a16="http://schemas.microsoft.com/office/drawing/2014/main" id="{3777FB4C-8590-4D4C-AB74-1CC9AE94B305}"/>
                    </a:ext>
                  </a:extLst>
                </p:cNvPr>
                <p:cNvSpPr/>
                <p:nvPr/>
              </p:nvSpPr>
              <p:spPr>
                <a:xfrm>
                  <a:off x="10394347" y="11915266"/>
                  <a:ext cx="4336238" cy="978729"/>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Healthy timing and spacing of pregnancy</a:t>
                  </a:r>
                </a:p>
              </p:txBody>
            </p:sp>
          </p:grpSp>
        </p:grpSp>
      </p:grpSp>
      <p:grpSp>
        <p:nvGrpSpPr>
          <p:cNvPr id="8" name="Group 7">
            <a:extLst>
              <a:ext uri="{FF2B5EF4-FFF2-40B4-BE49-F238E27FC236}">
                <a16:creationId xmlns:a16="http://schemas.microsoft.com/office/drawing/2014/main" id="{52C61F76-AB5F-B74C-ACE4-4DA444AAD1AE}"/>
              </a:ext>
            </a:extLst>
          </p:cNvPr>
          <p:cNvGrpSpPr/>
          <p:nvPr/>
        </p:nvGrpSpPr>
        <p:grpSpPr>
          <a:xfrm>
            <a:off x="1175675" y="9027682"/>
            <a:ext cx="22226767" cy="4146189"/>
            <a:chOff x="1175675" y="8830349"/>
            <a:chExt cx="22226767" cy="4146189"/>
          </a:xfrm>
        </p:grpSpPr>
        <p:sp>
          <p:nvSpPr>
            <p:cNvPr id="67" name="Rounded Rectangle 66">
              <a:extLst>
                <a:ext uri="{FF2B5EF4-FFF2-40B4-BE49-F238E27FC236}">
                  <a16:creationId xmlns:a16="http://schemas.microsoft.com/office/drawing/2014/main" id="{26E72975-6AA2-6148-A939-5F047762C0C7}"/>
                </a:ext>
              </a:extLst>
            </p:cNvPr>
            <p:cNvSpPr/>
            <p:nvPr/>
          </p:nvSpPr>
          <p:spPr>
            <a:xfrm>
              <a:off x="1175675" y="8830349"/>
              <a:ext cx="22226767" cy="4146189"/>
            </a:xfrm>
            <a:prstGeom prst="roundRect">
              <a:avLst/>
            </a:prstGeom>
            <a:solidFill>
              <a:srgbClr val="007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23" name="Google Shape;864;p8">
              <a:extLst>
                <a:ext uri="{FF2B5EF4-FFF2-40B4-BE49-F238E27FC236}">
                  <a16:creationId xmlns:a16="http://schemas.microsoft.com/office/drawing/2014/main" id="{050C47F9-6974-F744-8FEE-7F5A698756A9}"/>
                </a:ext>
              </a:extLst>
            </p:cNvPr>
            <p:cNvSpPr txBox="1"/>
            <p:nvPr/>
          </p:nvSpPr>
          <p:spPr>
            <a:xfrm>
              <a:off x="9886839" y="9007269"/>
              <a:ext cx="4713646" cy="707846"/>
            </a:xfrm>
            <a:prstGeom prst="rect">
              <a:avLst/>
            </a:prstGeom>
            <a:noFill/>
            <a:ln>
              <a:noFill/>
            </a:ln>
          </p:spPr>
          <p:txBody>
            <a:bodyPr spcFirstLastPara="1" wrap="square" lIns="91426" tIns="45700" rIns="91426" bIns="45700" anchor="t" anchorCtr="0">
              <a:noAutofit/>
            </a:bodyPr>
            <a:lstStyle/>
            <a:p>
              <a:pPr algn="ctr">
                <a:buClr>
                  <a:srgbClr val="09904F"/>
                </a:buClr>
                <a:buSzPts val="4000"/>
              </a:pPr>
              <a:r>
                <a:rPr lang="en-US" sz="4000" dirty="0">
                  <a:solidFill>
                    <a:srgbClr val="FFFFFF"/>
                  </a:solidFill>
                  <a:latin typeface="Gill Sans MT" panose="020B0502020104020203" pitchFamily="34" charset="77"/>
                  <a:ea typeface="Gill Sans"/>
                  <a:cs typeface="Gill Sans"/>
                  <a:sym typeface="Gill Sans"/>
                </a:rPr>
                <a:t>NORMS </a:t>
              </a:r>
              <a:endParaRPr sz="700" dirty="0">
                <a:solidFill>
                  <a:srgbClr val="FFFFFF"/>
                </a:solidFill>
                <a:latin typeface="Gill Sans MT" panose="020B0502020104020203" pitchFamily="34" charset="77"/>
              </a:endParaRPr>
            </a:p>
          </p:txBody>
        </p:sp>
        <p:grpSp>
          <p:nvGrpSpPr>
            <p:cNvPr id="6" name="Group 5">
              <a:extLst>
                <a:ext uri="{FF2B5EF4-FFF2-40B4-BE49-F238E27FC236}">
                  <a16:creationId xmlns:a16="http://schemas.microsoft.com/office/drawing/2014/main" id="{FB13BE2C-698D-A240-9F73-82B2D5200AF2}"/>
                </a:ext>
              </a:extLst>
            </p:cNvPr>
            <p:cNvGrpSpPr/>
            <p:nvPr/>
          </p:nvGrpSpPr>
          <p:grpSpPr>
            <a:xfrm>
              <a:off x="1960972" y="9778168"/>
              <a:ext cx="20565380" cy="2808934"/>
              <a:chOff x="2046648" y="3563666"/>
              <a:chExt cx="20565380" cy="2808934"/>
            </a:xfrm>
          </p:grpSpPr>
          <p:sp>
            <p:nvSpPr>
              <p:cNvPr id="24" name="Rectangle 23">
                <a:extLst>
                  <a:ext uri="{FF2B5EF4-FFF2-40B4-BE49-F238E27FC236}">
                    <a16:creationId xmlns:a16="http://schemas.microsoft.com/office/drawing/2014/main" id="{284F4DA0-619E-FE48-B102-50F272EFAC02}"/>
                  </a:ext>
                </a:extLst>
              </p:cNvPr>
              <p:cNvSpPr/>
              <p:nvPr/>
            </p:nvSpPr>
            <p:spPr>
              <a:xfrm>
                <a:off x="2046648" y="4950673"/>
                <a:ext cx="1808507" cy="978729"/>
              </a:xfrm>
              <a:prstGeom prst="rect">
                <a:avLst/>
              </a:prstGeom>
            </p:spPr>
            <p:txBody>
              <a:bodyPr wrap="non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Girls’ </a:t>
                </a:r>
              </a:p>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education</a:t>
                </a:r>
                <a:endParaRPr lang="en-US" sz="3200" dirty="0">
                  <a:solidFill>
                    <a:srgbClr val="FFFFFF"/>
                  </a:solidFill>
                  <a:latin typeface="Gill Sans MT" panose="020B0502020104020203" pitchFamily="34" charset="77"/>
                </a:endParaRPr>
              </a:p>
            </p:txBody>
          </p:sp>
          <p:sp>
            <p:nvSpPr>
              <p:cNvPr id="25" name="Rectangle 24">
                <a:extLst>
                  <a:ext uri="{FF2B5EF4-FFF2-40B4-BE49-F238E27FC236}">
                    <a16:creationId xmlns:a16="http://schemas.microsoft.com/office/drawing/2014/main" id="{E0B51DC4-201D-EB4E-ACE4-71CF92D5E22A}"/>
                  </a:ext>
                </a:extLst>
              </p:cNvPr>
              <p:cNvSpPr/>
              <p:nvPr/>
            </p:nvSpPr>
            <p:spPr>
              <a:xfrm>
                <a:off x="4283602" y="4950673"/>
                <a:ext cx="1822935" cy="978729"/>
              </a:xfrm>
              <a:prstGeom prst="rect">
                <a:avLst/>
              </a:prstGeom>
            </p:spPr>
            <p:txBody>
              <a:bodyPr wrap="non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Family </a:t>
                </a:r>
              </a:p>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formation</a:t>
                </a:r>
              </a:p>
            </p:txBody>
          </p:sp>
          <p:sp>
            <p:nvSpPr>
              <p:cNvPr id="26" name="Rectangle 25">
                <a:extLst>
                  <a:ext uri="{FF2B5EF4-FFF2-40B4-BE49-F238E27FC236}">
                    <a16:creationId xmlns:a16="http://schemas.microsoft.com/office/drawing/2014/main" id="{52940295-5DED-E44B-B7A3-90ED8AC5B01E}"/>
                  </a:ext>
                </a:extLst>
              </p:cNvPr>
              <p:cNvSpPr/>
              <p:nvPr/>
            </p:nvSpPr>
            <p:spPr>
              <a:xfrm>
                <a:off x="6534985" y="4950673"/>
                <a:ext cx="2653290" cy="978729"/>
              </a:xfrm>
              <a:prstGeom prst="rect">
                <a:avLst/>
              </a:prstGeom>
            </p:spPr>
            <p:txBody>
              <a:bodyPr wrap="non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Gender-based </a:t>
                </a:r>
              </a:p>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violence</a:t>
                </a:r>
              </a:p>
            </p:txBody>
          </p:sp>
          <p:sp>
            <p:nvSpPr>
              <p:cNvPr id="27" name="Rectangle 26">
                <a:extLst>
                  <a:ext uri="{FF2B5EF4-FFF2-40B4-BE49-F238E27FC236}">
                    <a16:creationId xmlns:a16="http://schemas.microsoft.com/office/drawing/2014/main" id="{5647E0F3-BC04-9D4B-B5FE-CE94F7574545}"/>
                  </a:ext>
                </a:extLst>
              </p:cNvPr>
              <p:cNvSpPr/>
              <p:nvPr/>
            </p:nvSpPr>
            <p:spPr>
              <a:xfrm>
                <a:off x="9616720" y="4950672"/>
                <a:ext cx="4159792" cy="1421928"/>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Masculine ideologies </a:t>
                </a:r>
                <a:r>
                  <a:rPr lang="en-US" sz="3200" dirty="0">
                    <a:solidFill>
                      <a:srgbClr val="FFFFFF"/>
                    </a:solidFill>
                    <a:latin typeface="Gill Sans MT" panose="020B0502020104020203" pitchFamily="34" charset="77"/>
                    <a:cs typeface="Gill Sans Light" panose="020B0302020104020203" pitchFamily="34" charset="-79"/>
                    <a:sym typeface="Gill Sans"/>
                  </a:rPr>
                  <a:t>(authority, virility, son preference, paternity)</a:t>
                </a:r>
              </a:p>
            </p:txBody>
          </p:sp>
          <p:sp>
            <p:nvSpPr>
              <p:cNvPr id="28" name="Rectangle 27">
                <a:extLst>
                  <a:ext uri="{FF2B5EF4-FFF2-40B4-BE49-F238E27FC236}">
                    <a16:creationId xmlns:a16="http://schemas.microsoft.com/office/drawing/2014/main" id="{CAE2D3E6-45EB-874D-A6A9-2CCD24D7E162}"/>
                  </a:ext>
                </a:extLst>
              </p:cNvPr>
              <p:cNvSpPr/>
              <p:nvPr/>
            </p:nvSpPr>
            <p:spPr>
              <a:xfrm>
                <a:off x="14204961" y="4950672"/>
                <a:ext cx="3818830" cy="1421928"/>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Feminine ideologies </a:t>
                </a:r>
                <a:br>
                  <a:rPr lang="en-US" sz="3200" dirty="0">
                    <a:solidFill>
                      <a:srgbClr val="FFFFFF"/>
                    </a:solidFill>
                    <a:latin typeface="Gill Sans MT" panose="020B0502020104020203" pitchFamily="34" charset="77"/>
                    <a:ea typeface="Gill Sans"/>
                    <a:cs typeface="Gill Sans"/>
                    <a:sym typeface="Gill Sans"/>
                  </a:rPr>
                </a:br>
                <a:r>
                  <a:rPr lang="en-US" sz="3200" dirty="0">
                    <a:solidFill>
                      <a:srgbClr val="FFFFFF"/>
                    </a:solidFill>
                    <a:latin typeface="Gill Sans MT" panose="020B0502020104020203" pitchFamily="34" charset="77"/>
                    <a:ea typeface="Gill Sans"/>
                    <a:cs typeface="Gill Sans Light" panose="020B0302020104020203" pitchFamily="34" charset="-79"/>
                    <a:sym typeface="Gill Sans"/>
                  </a:rPr>
                  <a:t>(purity, chastity, </a:t>
                </a:r>
                <a:br>
                  <a:rPr lang="en-US" sz="3200" dirty="0">
                    <a:solidFill>
                      <a:srgbClr val="FFFFFF"/>
                    </a:solidFill>
                    <a:latin typeface="Gill Sans MT" panose="020B0502020104020203" pitchFamily="34" charset="77"/>
                    <a:ea typeface="Gill Sans"/>
                    <a:cs typeface="Gill Sans Light" panose="020B0302020104020203" pitchFamily="34" charset="-79"/>
                    <a:sym typeface="Gill Sans"/>
                  </a:rPr>
                </a:br>
                <a:r>
                  <a:rPr lang="en-US" sz="3200" dirty="0">
                    <a:solidFill>
                      <a:srgbClr val="FFFFFF"/>
                    </a:solidFill>
                    <a:latin typeface="Gill Sans MT" panose="020B0502020104020203" pitchFamily="34" charset="77"/>
                    <a:ea typeface="Gill Sans"/>
                    <a:cs typeface="Gill Sans Light" panose="020B0302020104020203" pitchFamily="34" charset="-79"/>
                    <a:sym typeface="Gill Sans"/>
                  </a:rPr>
                  <a:t>obedience, humility)</a:t>
                </a:r>
              </a:p>
            </p:txBody>
          </p:sp>
          <p:sp>
            <p:nvSpPr>
              <p:cNvPr id="29" name="Rectangle 28">
                <a:extLst>
                  <a:ext uri="{FF2B5EF4-FFF2-40B4-BE49-F238E27FC236}">
                    <a16:creationId xmlns:a16="http://schemas.microsoft.com/office/drawing/2014/main" id="{868C9B5E-71D3-404A-BF4B-3C140175EFC4}"/>
                  </a:ext>
                </a:extLst>
              </p:cNvPr>
              <p:cNvSpPr/>
              <p:nvPr/>
            </p:nvSpPr>
            <p:spPr>
              <a:xfrm>
                <a:off x="18452236" y="4950672"/>
                <a:ext cx="4159792" cy="978729"/>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Power hierarchies </a:t>
                </a:r>
                <a:r>
                  <a:rPr lang="en-US" sz="3200" dirty="0">
                    <a:solidFill>
                      <a:srgbClr val="FFFFFF"/>
                    </a:solidFill>
                    <a:latin typeface="Gill Sans MT" panose="020B0502020104020203" pitchFamily="34" charset="77"/>
                    <a:cs typeface="Gill Sans Light" panose="020B0302020104020203" pitchFamily="34" charset="-79"/>
                    <a:sym typeface="Gill Sans"/>
                  </a:rPr>
                  <a:t>related to social group </a:t>
                </a:r>
              </a:p>
            </p:txBody>
          </p:sp>
          <p:pic>
            <p:nvPicPr>
              <p:cNvPr id="48" name="Picture 47">
                <a:extLst>
                  <a:ext uri="{FF2B5EF4-FFF2-40B4-BE49-F238E27FC236}">
                    <a16:creationId xmlns:a16="http://schemas.microsoft.com/office/drawing/2014/main" id="{7F3BD310-4E4A-4145-BEB3-7CA5521C5064}"/>
                  </a:ext>
                </a:extLst>
              </p:cNvPr>
              <p:cNvPicPr>
                <a:picLocks/>
              </p:cNvPicPr>
              <p:nvPr/>
            </p:nvPicPr>
            <p:blipFill>
              <a:blip r:embed="rId4"/>
              <a:stretch>
                <a:fillRect/>
              </a:stretch>
            </p:blipFill>
            <p:spPr>
              <a:xfrm>
                <a:off x="2453830" y="3797169"/>
                <a:ext cx="994142" cy="994142"/>
              </a:xfrm>
              <a:prstGeom prst="rect">
                <a:avLst/>
              </a:prstGeom>
            </p:spPr>
          </p:pic>
          <p:pic>
            <p:nvPicPr>
              <p:cNvPr id="49" name="Picture 48">
                <a:extLst>
                  <a:ext uri="{FF2B5EF4-FFF2-40B4-BE49-F238E27FC236}">
                    <a16:creationId xmlns:a16="http://schemas.microsoft.com/office/drawing/2014/main" id="{B0DE1533-4CED-8F4E-9187-DCDF876EFB47}"/>
                  </a:ext>
                </a:extLst>
              </p:cNvPr>
              <p:cNvPicPr>
                <a:picLocks/>
              </p:cNvPicPr>
              <p:nvPr/>
            </p:nvPicPr>
            <p:blipFill>
              <a:blip r:embed="rId5"/>
              <a:stretch>
                <a:fillRect/>
              </a:stretch>
            </p:blipFill>
            <p:spPr>
              <a:xfrm>
                <a:off x="4658816" y="3712187"/>
                <a:ext cx="1072506" cy="1072506"/>
              </a:xfrm>
              <a:prstGeom prst="rect">
                <a:avLst/>
              </a:prstGeom>
            </p:spPr>
          </p:pic>
          <p:pic>
            <p:nvPicPr>
              <p:cNvPr id="50" name="Picture 49">
                <a:extLst>
                  <a:ext uri="{FF2B5EF4-FFF2-40B4-BE49-F238E27FC236}">
                    <a16:creationId xmlns:a16="http://schemas.microsoft.com/office/drawing/2014/main" id="{72327382-E793-FF4B-975D-99D67D10B67C}"/>
                  </a:ext>
                </a:extLst>
              </p:cNvPr>
              <p:cNvPicPr>
                <a:picLocks/>
              </p:cNvPicPr>
              <p:nvPr/>
            </p:nvPicPr>
            <p:blipFill>
              <a:blip r:embed="rId6"/>
              <a:stretch>
                <a:fillRect/>
              </a:stretch>
            </p:blipFill>
            <p:spPr>
              <a:xfrm>
                <a:off x="7298992" y="3563666"/>
                <a:ext cx="1125276" cy="1125276"/>
              </a:xfrm>
              <a:prstGeom prst="rect">
                <a:avLst/>
              </a:prstGeom>
            </p:spPr>
          </p:pic>
          <p:pic>
            <p:nvPicPr>
              <p:cNvPr id="51" name="Picture 50">
                <a:extLst>
                  <a:ext uri="{FF2B5EF4-FFF2-40B4-BE49-F238E27FC236}">
                    <a16:creationId xmlns:a16="http://schemas.microsoft.com/office/drawing/2014/main" id="{8EE33079-F54E-304F-BA07-D99515B5815B}"/>
                  </a:ext>
                </a:extLst>
              </p:cNvPr>
              <p:cNvPicPr>
                <a:picLocks/>
              </p:cNvPicPr>
              <p:nvPr/>
            </p:nvPicPr>
            <p:blipFill>
              <a:blip r:embed="rId7"/>
              <a:stretch>
                <a:fillRect/>
              </a:stretch>
            </p:blipFill>
            <p:spPr>
              <a:xfrm>
                <a:off x="11172881" y="3820707"/>
                <a:ext cx="1047470" cy="1047470"/>
              </a:xfrm>
              <a:prstGeom prst="rect">
                <a:avLst/>
              </a:prstGeom>
            </p:spPr>
          </p:pic>
          <p:pic>
            <p:nvPicPr>
              <p:cNvPr id="52" name="Picture 51">
                <a:extLst>
                  <a:ext uri="{FF2B5EF4-FFF2-40B4-BE49-F238E27FC236}">
                    <a16:creationId xmlns:a16="http://schemas.microsoft.com/office/drawing/2014/main" id="{61DE9186-9724-5A4A-8A9F-8AE6C7100CBB}"/>
                  </a:ext>
                </a:extLst>
              </p:cNvPr>
              <p:cNvPicPr>
                <a:picLocks/>
              </p:cNvPicPr>
              <p:nvPr/>
            </p:nvPicPr>
            <p:blipFill>
              <a:blip r:embed="rId8"/>
              <a:stretch>
                <a:fillRect/>
              </a:stretch>
            </p:blipFill>
            <p:spPr>
              <a:xfrm>
                <a:off x="15460740" y="3702290"/>
                <a:ext cx="1307272" cy="1307272"/>
              </a:xfrm>
              <a:prstGeom prst="rect">
                <a:avLst/>
              </a:prstGeom>
            </p:spPr>
          </p:pic>
          <p:pic>
            <p:nvPicPr>
              <p:cNvPr id="53" name="Picture 52">
                <a:extLst>
                  <a:ext uri="{FF2B5EF4-FFF2-40B4-BE49-F238E27FC236}">
                    <a16:creationId xmlns:a16="http://schemas.microsoft.com/office/drawing/2014/main" id="{A88D1008-A218-BB40-98FB-566546BFA26E}"/>
                  </a:ext>
                </a:extLst>
              </p:cNvPr>
              <p:cNvPicPr>
                <a:picLocks/>
              </p:cNvPicPr>
              <p:nvPr/>
            </p:nvPicPr>
            <p:blipFill>
              <a:blip r:embed="rId9"/>
              <a:stretch>
                <a:fillRect/>
              </a:stretch>
            </p:blipFill>
            <p:spPr>
              <a:xfrm>
                <a:off x="19977422" y="3770582"/>
                <a:ext cx="1109420" cy="1109420"/>
              </a:xfrm>
              <a:prstGeom prst="rect">
                <a:avLst/>
              </a:prstGeom>
            </p:spPr>
          </p:pic>
        </p:gr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879"/>
        <p:cNvGrpSpPr/>
        <p:nvPr/>
      </p:nvGrpSpPr>
      <p:grpSpPr>
        <a:xfrm>
          <a:off x="0" y="0"/>
          <a:ext cx="0" cy="0"/>
          <a:chOff x="0" y="0"/>
          <a:chExt cx="0" cy="0"/>
        </a:xfrm>
      </p:grpSpPr>
      <p:sp>
        <p:nvSpPr>
          <p:cNvPr id="882" name="Google Shape;882;p10"/>
          <p:cNvSpPr txBox="1">
            <a:spLocks noGrp="1"/>
          </p:cNvSpPr>
          <p:nvPr>
            <p:ph type="body" idx="1"/>
          </p:nvPr>
        </p:nvSpPr>
        <p:spPr>
          <a:xfrm>
            <a:off x="9719429" y="5784946"/>
            <a:ext cx="12386254" cy="6919912"/>
          </a:xfrm>
          <a:prstGeom prst="rect">
            <a:avLst/>
          </a:prstGeom>
          <a:noFill/>
          <a:ln>
            <a:noFill/>
          </a:ln>
        </p:spPr>
        <p:txBody>
          <a:bodyPr spcFirstLastPara="1" wrap="square" lIns="91426" tIns="45700" rIns="91426" bIns="45700" anchor="t" anchorCtr="0">
            <a:noAutofit/>
          </a:bodyPr>
          <a:lstStyle/>
          <a:p>
            <a:pPr marL="571500" indent="-571500" algn="l">
              <a:lnSpc>
                <a:spcPct val="90000"/>
              </a:lnSpc>
              <a:spcAft>
                <a:spcPts val="2400"/>
              </a:spcAft>
              <a:buClr>
                <a:srgbClr val="000000"/>
              </a:buClr>
            </a:pPr>
            <a:r>
              <a:rPr lang="en-US" sz="4800" dirty="0"/>
              <a:t>Attitudes and beliefs are personal; they are individual and internally motivated.</a:t>
            </a:r>
            <a:endParaRPr sz="4800" dirty="0"/>
          </a:p>
          <a:p>
            <a:pPr marL="571500" indent="-571500" algn="l">
              <a:lnSpc>
                <a:spcPct val="90000"/>
              </a:lnSpc>
              <a:spcAft>
                <a:spcPts val="2400"/>
              </a:spcAft>
              <a:buClr>
                <a:srgbClr val="000000"/>
              </a:buClr>
            </a:pPr>
            <a:r>
              <a:rPr lang="en-US" sz="4800" dirty="0"/>
              <a:t>Social norms are social or interdependent; they are collective and extrinsically motivated.</a:t>
            </a:r>
            <a:endParaRPr sz="4800" dirty="0"/>
          </a:p>
          <a:p>
            <a:pPr marL="571500" indent="-571500" algn="l">
              <a:lnSpc>
                <a:spcPct val="90000"/>
              </a:lnSpc>
              <a:spcAft>
                <a:spcPts val="2400"/>
              </a:spcAft>
              <a:buClr>
                <a:srgbClr val="000000"/>
              </a:buClr>
            </a:pPr>
            <a:r>
              <a:rPr lang="en-US" sz="4800" dirty="0"/>
              <a:t>Attitudes and beliefs can conflict with social norms (but not always). </a:t>
            </a:r>
            <a:endParaRPr sz="4800" dirty="0"/>
          </a:p>
        </p:txBody>
      </p:sp>
      <p:sp>
        <p:nvSpPr>
          <p:cNvPr id="883" name="Google Shape;883;p10"/>
          <p:cNvSpPr txBox="1">
            <a:spLocks noGrp="1"/>
          </p:cNvSpPr>
          <p:nvPr>
            <p:ph type="body" idx="3"/>
          </p:nvPr>
        </p:nvSpPr>
        <p:spPr>
          <a:prstGeom prst="rect">
            <a:avLst/>
          </a:prstGeom>
          <a:noFill/>
          <a:ln>
            <a:noFill/>
          </a:ln>
        </p:spPr>
        <p:txBody>
          <a:bodyPr spcFirstLastPara="1" wrap="square" lIns="91426" tIns="45700" rIns="91426" bIns="45700" anchor="t" anchorCtr="0">
            <a:noAutofit/>
          </a:bodyPr>
          <a:lstStyle/>
          <a:p>
            <a:r>
              <a:rPr lang="en-US" spc="0" dirty="0">
                <a:latin typeface="Gill Sans MT" panose="020B0502020104020203"/>
              </a:rPr>
              <a:t>PLENARY DISCUSSION</a:t>
            </a:r>
            <a:endParaRPr spc="0" dirty="0">
              <a:latin typeface="Gill Sans MT" panose="020B0502020104020203"/>
            </a:endParaRPr>
          </a:p>
        </p:txBody>
      </p:sp>
      <p:pic>
        <p:nvPicPr>
          <p:cNvPr id="5" name="Picture Placeholder 4">
            <a:extLst>
              <a:ext uri="{FF2B5EF4-FFF2-40B4-BE49-F238E27FC236}">
                <a16:creationId xmlns:a16="http://schemas.microsoft.com/office/drawing/2014/main" id="{330AB8EB-F7EE-9B4B-A5EA-BF7A4EFA83A3}"/>
              </a:ext>
            </a:extLst>
          </p:cNvPr>
          <p:cNvPicPr>
            <a:picLocks noGrp="1" noChangeAspect="1"/>
          </p:cNvPicPr>
          <p:nvPr>
            <p:ph type="pic" sz="quarter" idx="10"/>
          </p:nvPr>
        </p:nvPicPr>
        <p:blipFill>
          <a:blip r:embed="rId4"/>
          <a:srcRect t="16667" b="16667"/>
          <a:stretch>
            <a:fillRect/>
          </a:stretch>
        </p:blipFill>
        <p:spPr/>
      </p:pic>
      <p:sp>
        <p:nvSpPr>
          <p:cNvPr id="881" name="Google Shape;881;p10"/>
          <p:cNvSpPr txBox="1">
            <a:spLocks noGrp="1"/>
          </p:cNvSpPr>
          <p:nvPr>
            <p:ph type="title"/>
          </p:nvPr>
        </p:nvSpPr>
        <p:spPr>
          <a:xfrm>
            <a:off x="9719429" y="1959434"/>
            <a:ext cx="13296245" cy="3350246"/>
          </a:xfrm>
          <a:prstGeom prst="rect">
            <a:avLst/>
          </a:prstGeom>
          <a:noFill/>
          <a:ln>
            <a:noFill/>
          </a:ln>
        </p:spPr>
        <p:txBody>
          <a:bodyPr spcFirstLastPara="1" wrap="square" lIns="91426" tIns="45700" rIns="91426" bIns="45700" anchor="t" anchorCtr="0">
            <a:noAutofit/>
          </a:bodyPr>
          <a:lstStyle/>
          <a:p>
            <a:pPr>
              <a:buClr>
                <a:srgbClr val="09904F"/>
              </a:buClr>
            </a:pPr>
            <a:r>
              <a:rPr lang="en-US" b="1" dirty="0"/>
              <a:t>What Is the Difference Between a Norm and an Attitude or Belief?</a:t>
            </a:r>
            <a:endParaRPr b="1" dirty="0"/>
          </a:p>
        </p:txBody>
      </p:sp>
      <p:grpSp>
        <p:nvGrpSpPr>
          <p:cNvPr id="17" name="Group 16">
            <a:extLst>
              <a:ext uri="{FF2B5EF4-FFF2-40B4-BE49-F238E27FC236}">
                <a16:creationId xmlns:a16="http://schemas.microsoft.com/office/drawing/2014/main" id="{663EB40B-2184-4743-9BEF-B27F6B2BD4DA}"/>
              </a:ext>
            </a:extLst>
          </p:cNvPr>
          <p:cNvGrpSpPr/>
          <p:nvPr/>
        </p:nvGrpSpPr>
        <p:grpSpPr>
          <a:xfrm>
            <a:off x="1368325" y="1083283"/>
            <a:ext cx="3532094" cy="3532094"/>
            <a:chOff x="1368325" y="1083283"/>
            <a:chExt cx="3532094" cy="3532094"/>
          </a:xfrm>
        </p:grpSpPr>
        <p:sp>
          <p:nvSpPr>
            <p:cNvPr id="18" name="Oval 17">
              <a:extLst>
                <a:ext uri="{FF2B5EF4-FFF2-40B4-BE49-F238E27FC236}">
                  <a16:creationId xmlns:a16="http://schemas.microsoft.com/office/drawing/2014/main" id="{013A16A5-D97D-5547-BE72-4558F8D0BFA2}"/>
                </a:ext>
              </a:extLst>
            </p:cNvPr>
            <p:cNvSpPr/>
            <p:nvPr/>
          </p:nvSpPr>
          <p:spPr>
            <a:xfrm>
              <a:off x="1368325" y="1083283"/>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9" name="Picture 18">
              <a:extLst>
                <a:ext uri="{FF2B5EF4-FFF2-40B4-BE49-F238E27FC236}">
                  <a16:creationId xmlns:a16="http://schemas.microsoft.com/office/drawing/2014/main" id="{C932A659-FEC4-CC42-BDCB-0EB056962596}"/>
                </a:ext>
              </a:extLst>
            </p:cNvPr>
            <p:cNvPicPr>
              <a:picLocks noChangeAspect="1"/>
            </p:cNvPicPr>
            <p:nvPr/>
          </p:nvPicPr>
          <p:blipFill>
            <a:blip r:embed="rId5"/>
            <a:stretch>
              <a:fillRect/>
            </a:stretch>
          </p:blipFill>
          <p:spPr>
            <a:xfrm>
              <a:off x="1902078" y="1869704"/>
              <a:ext cx="2431692" cy="1900633"/>
            </a:xfrm>
            <a:prstGeom prst="rect">
              <a:avLst/>
            </a:prstGeom>
          </p:spPr>
        </p:pic>
      </p:grpSp>
      <p:sp>
        <p:nvSpPr>
          <p:cNvPr id="9" name="TextBox 8">
            <a:extLst>
              <a:ext uri="{FF2B5EF4-FFF2-40B4-BE49-F238E27FC236}">
                <a16:creationId xmlns:a16="http://schemas.microsoft.com/office/drawing/2014/main" id="{3EB19C55-E870-174D-ACD2-3DE3BE022DC1}"/>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Juan Arredondo/Getty Images/Images of Empowerment</a:t>
            </a:r>
          </a:p>
        </p:txBody>
      </p:sp>
    </p:spTree>
    <p:custDataLst>
      <p:tags r:id="rId1"/>
    </p:custDataLst>
    <p:extLst>
      <p:ext uri="{BB962C8B-B14F-4D97-AF65-F5344CB8AC3E}">
        <p14:creationId xmlns:p14="http://schemas.microsoft.com/office/powerpoint/2010/main" val="29427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2"/>
                                        </p:tgtEl>
                                        <p:attrNameLst>
                                          <p:attrName>style.visibility</p:attrName>
                                        </p:attrNameLst>
                                      </p:cBhvr>
                                      <p:to>
                                        <p:strVal val="visible"/>
                                      </p:to>
                                    </p:set>
                                    <p:animEffect transition="in" filter="fade">
                                      <p:cBhvr>
                                        <p:cTn id="7" dur="500"/>
                                        <p:tgtEl>
                                          <p:spTgt spid="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15" name="Freeform 14">
            <a:extLst>
              <a:ext uri="{FF2B5EF4-FFF2-40B4-BE49-F238E27FC236}">
                <a16:creationId xmlns:a16="http://schemas.microsoft.com/office/drawing/2014/main" id="{DE98BC41-8859-CC4B-884B-0437E64C07DC}"/>
              </a:ext>
            </a:extLst>
          </p:cNvPr>
          <p:cNvSpPr/>
          <p:nvPr/>
        </p:nvSpPr>
        <p:spPr>
          <a:xfrm>
            <a:off x="0" y="1"/>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009457"/>
          </a:solidFill>
        </p:spPr>
      </p:sp>
      <p:grpSp>
        <p:nvGrpSpPr>
          <p:cNvPr id="16" name="Group 15">
            <a:extLst>
              <a:ext uri="{FF2B5EF4-FFF2-40B4-BE49-F238E27FC236}">
                <a16:creationId xmlns:a16="http://schemas.microsoft.com/office/drawing/2014/main" id="{6C1827C6-E8B4-1943-8F56-2462A279A218}"/>
              </a:ext>
            </a:extLst>
          </p:cNvPr>
          <p:cNvGrpSpPr/>
          <p:nvPr/>
        </p:nvGrpSpPr>
        <p:grpSpPr>
          <a:xfrm>
            <a:off x="2391181" y="2244986"/>
            <a:ext cx="8184996" cy="9248948"/>
            <a:chOff x="691376" y="1672684"/>
            <a:chExt cx="8184995" cy="7619594"/>
          </a:xfrm>
        </p:grpSpPr>
        <p:sp>
          <p:nvSpPr>
            <p:cNvPr id="17" name="Rectangle 16">
              <a:extLst>
                <a:ext uri="{FF2B5EF4-FFF2-40B4-BE49-F238E27FC236}">
                  <a16:creationId xmlns:a16="http://schemas.microsoft.com/office/drawing/2014/main" id="{9AD019B5-7304-7C48-9C46-45690A738753}"/>
                </a:ext>
              </a:extLst>
            </p:cNvPr>
            <p:cNvSpPr/>
            <p:nvPr/>
          </p:nvSpPr>
          <p:spPr>
            <a:xfrm>
              <a:off x="691376" y="1672684"/>
              <a:ext cx="6646127" cy="7619594"/>
            </a:xfrm>
            <a:prstGeom prst="rect">
              <a:avLst/>
            </a:prstGeom>
            <a:solidFill>
              <a:srgbClr val="F4F5F8"/>
            </a:solidFill>
            <a:ln w="168275">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8" name="Rectangle 17">
              <a:extLst>
                <a:ext uri="{FF2B5EF4-FFF2-40B4-BE49-F238E27FC236}">
                  <a16:creationId xmlns:a16="http://schemas.microsoft.com/office/drawing/2014/main" id="{70FF5C7B-DAF5-1440-B4AA-40CBF68D0375}"/>
                </a:ext>
              </a:extLst>
            </p:cNvPr>
            <p:cNvSpPr/>
            <p:nvPr/>
          </p:nvSpPr>
          <p:spPr>
            <a:xfrm>
              <a:off x="6400800" y="2797752"/>
              <a:ext cx="2475571" cy="5661733"/>
            </a:xfrm>
            <a:prstGeom prst="rect">
              <a:avLst/>
            </a:prstGeom>
            <a:solidFill>
              <a:srgbClr val="F4F5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grpSp>
      <p:sp>
        <p:nvSpPr>
          <p:cNvPr id="19" name="Google Shape;843;p7">
            <a:extLst>
              <a:ext uri="{FF2B5EF4-FFF2-40B4-BE49-F238E27FC236}">
                <a16:creationId xmlns:a16="http://schemas.microsoft.com/office/drawing/2014/main" id="{896CC12D-555B-BC48-9F3F-D7B5DB049175}"/>
              </a:ext>
            </a:extLst>
          </p:cNvPr>
          <p:cNvSpPr txBox="1">
            <a:spLocks/>
          </p:cNvSpPr>
          <p:nvPr/>
        </p:nvSpPr>
        <p:spPr>
          <a:xfrm>
            <a:off x="2746308" y="4010034"/>
            <a:ext cx="8070376" cy="1303784"/>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2BB673"/>
              </a:buClr>
              <a:buSzPts val="9600"/>
              <a:buFont typeface="Gill Sans"/>
              <a:buNone/>
              <a:defRPr sz="9600" b="1" i="0" u="none" strike="noStrike" cap="none">
                <a:solidFill>
                  <a:srgbClr val="2BB673"/>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pPr lvl="0">
              <a:buClr>
                <a:srgbClr val="09904F"/>
              </a:buClr>
              <a:buSzPts val="7000"/>
            </a:pPr>
            <a:r>
              <a:rPr lang="en-US" sz="8000" dirty="0">
                <a:solidFill>
                  <a:schemeClr val="accent2"/>
                </a:solidFill>
                <a:latin typeface="Gill Sans MT" panose="020B0502020104020203" pitchFamily="34" charset="77"/>
              </a:rPr>
              <a:t>Social norm</a:t>
            </a:r>
            <a:endParaRPr lang="en-US" sz="8800" dirty="0">
              <a:solidFill>
                <a:schemeClr val="accent2"/>
              </a:solidFill>
              <a:latin typeface="Gill Sans MT" panose="020B0502020104020203" pitchFamily="34" charset="77"/>
            </a:endParaRPr>
          </a:p>
        </p:txBody>
      </p:sp>
      <p:sp>
        <p:nvSpPr>
          <p:cNvPr id="21" name="Google Shape;843;p7">
            <a:extLst>
              <a:ext uri="{FF2B5EF4-FFF2-40B4-BE49-F238E27FC236}">
                <a16:creationId xmlns:a16="http://schemas.microsoft.com/office/drawing/2014/main" id="{497B5EF9-E73E-D345-A0C8-D5E1C224B234}"/>
              </a:ext>
            </a:extLst>
          </p:cNvPr>
          <p:cNvSpPr txBox="1">
            <a:spLocks/>
          </p:cNvSpPr>
          <p:nvPr/>
        </p:nvSpPr>
        <p:spPr>
          <a:xfrm>
            <a:off x="2746308" y="6222618"/>
            <a:ext cx="8070376" cy="1303784"/>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2BB673"/>
              </a:buClr>
              <a:buSzPts val="9600"/>
              <a:buFont typeface="Gill Sans"/>
              <a:buNone/>
              <a:defRPr sz="9600" b="1" i="0" u="none" strike="noStrike" cap="none">
                <a:solidFill>
                  <a:srgbClr val="2BB673"/>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pPr lvl="0">
              <a:buClr>
                <a:srgbClr val="09904F"/>
              </a:buClr>
              <a:buSzPts val="7000"/>
            </a:pPr>
            <a:r>
              <a:rPr lang="en-US" sz="8000" dirty="0">
                <a:solidFill>
                  <a:schemeClr val="accent2"/>
                </a:solidFill>
                <a:latin typeface="Gill Sans MT" panose="020B0502020104020203" pitchFamily="34" charset="77"/>
              </a:rPr>
              <a:t>Behavior</a:t>
            </a:r>
            <a:endParaRPr lang="en-US" sz="8800" dirty="0">
              <a:solidFill>
                <a:schemeClr val="accent2"/>
              </a:solidFill>
              <a:latin typeface="Gill Sans MT" panose="020B0502020104020203" pitchFamily="34" charset="77"/>
            </a:endParaRPr>
          </a:p>
        </p:txBody>
      </p:sp>
      <p:sp>
        <p:nvSpPr>
          <p:cNvPr id="22" name="Google Shape;843;p7">
            <a:extLst>
              <a:ext uri="{FF2B5EF4-FFF2-40B4-BE49-F238E27FC236}">
                <a16:creationId xmlns:a16="http://schemas.microsoft.com/office/drawing/2014/main" id="{3BFA86E2-9EE6-A54F-9ADA-68D9544DF2E1}"/>
              </a:ext>
            </a:extLst>
          </p:cNvPr>
          <p:cNvSpPr txBox="1">
            <a:spLocks/>
          </p:cNvSpPr>
          <p:nvPr/>
        </p:nvSpPr>
        <p:spPr>
          <a:xfrm>
            <a:off x="2746310" y="8472306"/>
            <a:ext cx="6159948" cy="1303784"/>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2BB673"/>
              </a:buClr>
              <a:buSzPts val="9600"/>
              <a:buFont typeface="Gill Sans"/>
              <a:buNone/>
              <a:defRPr sz="9600" b="1" i="0" u="none" strike="noStrike" cap="none">
                <a:solidFill>
                  <a:srgbClr val="2BB673"/>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pPr lvl="0">
              <a:buClr>
                <a:srgbClr val="09904F"/>
              </a:buClr>
              <a:buSzPts val="7000"/>
            </a:pPr>
            <a:r>
              <a:rPr lang="en-US" sz="8000" dirty="0">
                <a:solidFill>
                  <a:schemeClr val="accent2"/>
                </a:solidFill>
                <a:latin typeface="Gill Sans MT" panose="020B0502020104020203" pitchFamily="34" charset="77"/>
              </a:rPr>
              <a:t>Attitude/</a:t>
            </a:r>
          </a:p>
          <a:p>
            <a:pPr lvl="0">
              <a:buClr>
                <a:srgbClr val="09904F"/>
              </a:buClr>
              <a:buSzPts val="7000"/>
            </a:pPr>
            <a:r>
              <a:rPr lang="en-US" sz="8000" dirty="0">
                <a:solidFill>
                  <a:schemeClr val="accent2"/>
                </a:solidFill>
                <a:latin typeface="Gill Sans MT" panose="020B0502020104020203" pitchFamily="34" charset="77"/>
              </a:rPr>
              <a:t>belief</a:t>
            </a:r>
          </a:p>
        </p:txBody>
      </p:sp>
      <p:sp>
        <p:nvSpPr>
          <p:cNvPr id="23" name="Text Placeholder 2">
            <a:extLst>
              <a:ext uri="{FF2B5EF4-FFF2-40B4-BE49-F238E27FC236}">
                <a16:creationId xmlns:a16="http://schemas.microsoft.com/office/drawing/2014/main" id="{BA21F030-0BFF-CA4B-8F03-F02BB37DB64C}"/>
              </a:ext>
            </a:extLst>
          </p:cNvPr>
          <p:cNvSpPr>
            <a:spLocks noGrp="1"/>
          </p:cNvSpPr>
          <p:nvPr>
            <p:ph type="body" idx="1"/>
          </p:nvPr>
        </p:nvSpPr>
        <p:spPr>
          <a:xfrm>
            <a:off x="10607040" y="3857832"/>
            <a:ext cx="12975219" cy="1999292"/>
          </a:xfrm>
        </p:spPr>
        <p:txBody>
          <a:bodyPr/>
          <a:lstStyle/>
          <a:p>
            <a:pPr marL="0" indent="0" algn="l">
              <a:lnSpc>
                <a:spcPct val="90000"/>
              </a:lnSpc>
              <a:buSzPts val="4800"/>
            </a:pPr>
            <a:r>
              <a:rPr lang="en-US" sz="4200" dirty="0">
                <a:solidFill>
                  <a:srgbClr val="000000"/>
                </a:solidFill>
              </a:rPr>
              <a:t>What a person perceives other people in his/her social reference group do, approve of, and expect others to do.</a:t>
            </a:r>
          </a:p>
        </p:txBody>
      </p:sp>
      <p:sp>
        <p:nvSpPr>
          <p:cNvPr id="24" name="Text Placeholder 2">
            <a:extLst>
              <a:ext uri="{FF2B5EF4-FFF2-40B4-BE49-F238E27FC236}">
                <a16:creationId xmlns:a16="http://schemas.microsoft.com/office/drawing/2014/main" id="{933233B0-B987-844E-B449-E3A06B1973C8}"/>
              </a:ext>
            </a:extLst>
          </p:cNvPr>
          <p:cNvSpPr txBox="1">
            <a:spLocks/>
          </p:cNvSpPr>
          <p:nvPr/>
        </p:nvSpPr>
        <p:spPr>
          <a:xfrm>
            <a:off x="10607040" y="6331859"/>
            <a:ext cx="12975219" cy="750182"/>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1pPr>
            <a:lvl2pPr marL="914400" marR="0" lvl="1" indent="-457200" algn="just" rtl="0">
              <a:lnSpc>
                <a:spcPct val="100000"/>
              </a:lnSpc>
              <a:spcBef>
                <a:spcPts val="0"/>
              </a:spcBef>
              <a:spcAft>
                <a:spcPts val="0"/>
              </a:spcAft>
              <a:buClr>
                <a:srgbClr val="515257"/>
              </a:buClr>
              <a:buSzPts val="3600"/>
              <a:buFont typeface="Noto Sans Symbol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12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pPr marL="0" indent="0" algn="l">
              <a:lnSpc>
                <a:spcPct val="90000"/>
              </a:lnSpc>
              <a:buSzPts val="4800"/>
            </a:pPr>
            <a:r>
              <a:rPr lang="en-US" sz="4200" dirty="0">
                <a:solidFill>
                  <a:srgbClr val="000000"/>
                </a:solidFill>
                <a:latin typeface="Gill Sans MT" panose="020B0502020104020203" pitchFamily="34" charset="77"/>
              </a:rPr>
              <a:t>What a person does (an action) and how often they do it.</a:t>
            </a:r>
          </a:p>
        </p:txBody>
      </p:sp>
      <p:sp>
        <p:nvSpPr>
          <p:cNvPr id="25" name="Text Placeholder 2">
            <a:extLst>
              <a:ext uri="{FF2B5EF4-FFF2-40B4-BE49-F238E27FC236}">
                <a16:creationId xmlns:a16="http://schemas.microsoft.com/office/drawing/2014/main" id="{468AE02F-F1A9-224B-9351-38680C9A6C56}"/>
              </a:ext>
            </a:extLst>
          </p:cNvPr>
          <p:cNvSpPr txBox="1">
            <a:spLocks/>
          </p:cNvSpPr>
          <p:nvPr/>
        </p:nvSpPr>
        <p:spPr>
          <a:xfrm>
            <a:off x="10642053" y="8472306"/>
            <a:ext cx="11900778" cy="1999292"/>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1pPr>
            <a:lvl2pPr marL="914400" marR="0" lvl="1" indent="-457200" algn="just" rtl="0">
              <a:lnSpc>
                <a:spcPct val="100000"/>
              </a:lnSpc>
              <a:spcBef>
                <a:spcPts val="0"/>
              </a:spcBef>
              <a:spcAft>
                <a:spcPts val="0"/>
              </a:spcAft>
              <a:buClr>
                <a:srgbClr val="515257"/>
              </a:buClr>
              <a:buSzPts val="3600"/>
              <a:buFont typeface="Noto Sans Symbol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12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pPr marL="0" indent="0" algn="l">
              <a:lnSpc>
                <a:spcPct val="90000"/>
              </a:lnSpc>
              <a:buSzPts val="4000"/>
            </a:pPr>
            <a:r>
              <a:rPr lang="en-US" sz="4200" b="1" dirty="0">
                <a:solidFill>
                  <a:srgbClr val="000000"/>
                </a:solidFill>
                <a:latin typeface="Gill Sans MT" panose="020B0502020104020203" pitchFamily="34" charset="77"/>
              </a:rPr>
              <a:t>Attitude</a:t>
            </a:r>
            <a:r>
              <a:rPr lang="en-US" sz="4200" dirty="0">
                <a:solidFill>
                  <a:srgbClr val="000000"/>
                </a:solidFill>
                <a:latin typeface="Gill Sans MT" panose="020B0502020104020203" pitchFamily="34" charset="77"/>
              </a:rPr>
              <a:t>: A positive, negative, or neutral opinion that an individual has.</a:t>
            </a:r>
          </a:p>
          <a:p>
            <a:pPr marL="0" indent="0" algn="l">
              <a:lnSpc>
                <a:spcPct val="90000"/>
              </a:lnSpc>
              <a:spcBef>
                <a:spcPts val="1200"/>
              </a:spcBef>
              <a:buSzPts val="4000"/>
            </a:pPr>
            <a:r>
              <a:rPr lang="en-US" sz="4200" b="1" dirty="0">
                <a:solidFill>
                  <a:srgbClr val="000000"/>
                </a:solidFill>
                <a:latin typeface="Gill Sans MT" panose="020B0502020104020203" pitchFamily="34" charset="77"/>
              </a:rPr>
              <a:t>Belief</a:t>
            </a:r>
            <a:r>
              <a:rPr lang="en-US" sz="4200" dirty="0">
                <a:solidFill>
                  <a:srgbClr val="000000"/>
                </a:solidFill>
                <a:latin typeface="Gill Sans MT" panose="020B0502020104020203" pitchFamily="34" charset="77"/>
              </a:rPr>
              <a:t>: An internal feeling that something is true, whether the belief is proven or unproven. </a:t>
            </a:r>
          </a:p>
        </p:txBody>
      </p:sp>
      <p:cxnSp>
        <p:nvCxnSpPr>
          <p:cNvPr id="9" name="Straight Connector 8">
            <a:extLst>
              <a:ext uri="{FF2B5EF4-FFF2-40B4-BE49-F238E27FC236}">
                <a16:creationId xmlns:a16="http://schemas.microsoft.com/office/drawing/2014/main" id="{0752863B-2ACF-7443-BABB-F48C2D161DC8}"/>
              </a:ext>
            </a:extLst>
          </p:cNvPr>
          <p:cNvCxnSpPr>
            <a:cxnSpLocks/>
          </p:cNvCxnSpPr>
          <p:nvPr/>
        </p:nvCxnSpPr>
        <p:spPr>
          <a:xfrm>
            <a:off x="2889504" y="5478410"/>
            <a:ext cx="20194432" cy="0"/>
          </a:xfrm>
          <a:prstGeom prst="line">
            <a:avLst/>
          </a:prstGeom>
          <a:ln>
            <a:solidFill>
              <a:srgbClr val="00945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D2CD789-65FC-2443-815D-1703AD499025}"/>
              </a:ext>
            </a:extLst>
          </p:cNvPr>
          <p:cNvCxnSpPr>
            <a:cxnSpLocks/>
          </p:cNvCxnSpPr>
          <p:nvPr/>
        </p:nvCxnSpPr>
        <p:spPr>
          <a:xfrm>
            <a:off x="2889504" y="7929002"/>
            <a:ext cx="20194432" cy="0"/>
          </a:xfrm>
          <a:prstGeom prst="line">
            <a:avLst/>
          </a:prstGeom>
          <a:ln>
            <a:solidFill>
              <a:srgbClr val="009457"/>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8D2C90D-1C5D-8344-86CC-3B5B6146C682}"/>
              </a:ext>
            </a:extLst>
          </p:cNvPr>
          <p:cNvSpPr txBox="1"/>
          <p:nvPr/>
        </p:nvSpPr>
        <p:spPr>
          <a:xfrm>
            <a:off x="2746309" y="2996754"/>
            <a:ext cx="4658102" cy="58477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spc="100" baseline="0" dirty="0">
                <a:latin typeface="Gill Sans MT" panose="020B0502020104020203" pitchFamily="34" charset="77"/>
                <a:cs typeface="Gill Sans" panose="020B0502020104020203" pitchFamily="34" charset="-79"/>
              </a:rPr>
              <a:t>DEFINITION</a:t>
            </a:r>
          </a:p>
        </p:txBody>
      </p:sp>
    </p:spTree>
    <p:custDataLst>
      <p:tags r:id="rId1"/>
    </p:custDataLst>
    <p:extLst>
      <p:ext uri="{BB962C8B-B14F-4D97-AF65-F5344CB8AC3E}">
        <p14:creationId xmlns:p14="http://schemas.microsoft.com/office/powerpoint/2010/main" val="113643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90" name="Google Shape;890;p11"/>
          <p:cNvSpPr txBox="1">
            <a:spLocks noGrp="1"/>
          </p:cNvSpPr>
          <p:nvPr>
            <p:ph type="title"/>
          </p:nvPr>
        </p:nvSpPr>
        <p:spPr>
          <a:xfrm>
            <a:off x="9719429" y="1985693"/>
            <a:ext cx="13296245" cy="2176836"/>
          </a:xfrm>
          <a:prstGeom prst="rect">
            <a:avLst/>
          </a:prstGeom>
          <a:noFill/>
          <a:ln>
            <a:noFill/>
          </a:ln>
        </p:spPr>
        <p:txBody>
          <a:bodyPr spcFirstLastPara="1" wrap="square" lIns="91426" tIns="45700" rIns="91426" bIns="45700" anchor="t" anchorCtr="0">
            <a:noAutofit/>
          </a:bodyPr>
          <a:lstStyle/>
          <a:p>
            <a:pPr>
              <a:buClr>
                <a:srgbClr val="09904F"/>
              </a:buClr>
            </a:pPr>
            <a:r>
              <a:rPr lang="en-US" b="1" dirty="0">
                <a:solidFill>
                  <a:srgbClr val="000000"/>
                </a:solidFill>
              </a:rPr>
              <a:t>What Is the Difference Between a Norm and an Attitude or Belief?</a:t>
            </a:r>
            <a:endParaRPr b="1" dirty="0">
              <a:solidFill>
                <a:srgbClr val="000000"/>
              </a:solidFill>
            </a:endParaRPr>
          </a:p>
        </p:txBody>
      </p:sp>
      <p:sp>
        <p:nvSpPr>
          <p:cNvPr id="5" name="Text Placeholder 4">
            <a:extLst>
              <a:ext uri="{FF2B5EF4-FFF2-40B4-BE49-F238E27FC236}">
                <a16:creationId xmlns:a16="http://schemas.microsoft.com/office/drawing/2014/main" id="{90CC2E6F-3AB8-304E-8ED5-48FE6DDD103F}"/>
              </a:ext>
            </a:extLst>
          </p:cNvPr>
          <p:cNvSpPr>
            <a:spLocks noGrp="1"/>
          </p:cNvSpPr>
          <p:nvPr>
            <p:ph type="body" idx="11"/>
          </p:nvPr>
        </p:nvSpPr>
        <p:spPr>
          <a:xfrm>
            <a:off x="9719429" y="6093516"/>
            <a:ext cx="13296245" cy="6919912"/>
          </a:xfrm>
        </p:spPr>
        <p:txBody>
          <a:bodyPr>
            <a:noAutofit/>
          </a:bodyPr>
          <a:lstStyle/>
          <a:p>
            <a:pPr marL="0" indent="0" algn="l">
              <a:spcAft>
                <a:spcPts val="2400"/>
              </a:spcAft>
              <a:buClr>
                <a:srgbClr val="FFFFFF"/>
              </a:buClr>
              <a:buNone/>
            </a:pPr>
            <a:r>
              <a:rPr lang="en-US" sz="4800" dirty="0">
                <a:solidFill>
                  <a:srgbClr val="000000"/>
                </a:solidFill>
              </a:rPr>
              <a:t>A young married woman may believe it is better to plan to become pregnant after she finishes her education and is better equipped to provide for her child. But she does not use any birth control because her in-laws expect her to have a child. </a:t>
            </a:r>
          </a:p>
        </p:txBody>
      </p:sp>
      <p:pic>
        <p:nvPicPr>
          <p:cNvPr id="6" name="Picture Placeholder 5">
            <a:extLst>
              <a:ext uri="{FF2B5EF4-FFF2-40B4-BE49-F238E27FC236}">
                <a16:creationId xmlns:a16="http://schemas.microsoft.com/office/drawing/2014/main" id="{D901B46B-67C9-0F46-B9AB-7A3816B6DAD9}"/>
              </a:ext>
            </a:extLst>
          </p:cNvPr>
          <p:cNvPicPr>
            <a:picLocks noGrp="1" noChangeAspect="1"/>
          </p:cNvPicPr>
          <p:nvPr>
            <p:ph type="pic" sz="quarter" idx="10"/>
          </p:nvPr>
        </p:nvPicPr>
        <p:blipFill>
          <a:blip r:embed="rId4"/>
          <a:srcRect l="6944" r="6944"/>
          <a:stretch>
            <a:fillRect/>
          </a:stretch>
        </p:blipFill>
        <p:spPr>
          <a:xfrm>
            <a:off x="1086431" y="3224033"/>
            <a:ext cx="7267934" cy="7267934"/>
          </a:xfrm>
        </p:spPr>
      </p:pic>
      <p:sp>
        <p:nvSpPr>
          <p:cNvPr id="7" name="TextBox 6">
            <a:extLst>
              <a:ext uri="{FF2B5EF4-FFF2-40B4-BE49-F238E27FC236}">
                <a16:creationId xmlns:a16="http://schemas.microsoft.com/office/drawing/2014/main" id="{DADBFDF6-D5B2-0C45-9831-8233CE43D3F5}"/>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Jonathan </a:t>
            </a:r>
            <a:r>
              <a:rPr lang="en-US" dirty="0" err="1">
                <a:solidFill>
                  <a:srgbClr val="00C075"/>
                </a:solidFill>
                <a:latin typeface="Gill Sans MT" panose="020B0502020104020203" pitchFamily="34" charset="77"/>
              </a:rPr>
              <a:t>Torgovnik</a:t>
            </a:r>
            <a:r>
              <a:rPr lang="en-US" dirty="0">
                <a:solidFill>
                  <a:srgbClr val="00C075"/>
                </a:solidFill>
                <a:latin typeface="Gill Sans MT" panose="020B0502020104020203" pitchFamily="34" charset="77"/>
              </a:rPr>
              <a:t>/Getty Images/Images of Empowerment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12B5C-1F69-4F48-930A-96989F4DD328}"/>
              </a:ext>
            </a:extLst>
          </p:cNvPr>
          <p:cNvSpPr>
            <a:spLocks noGrp="1"/>
          </p:cNvSpPr>
          <p:nvPr>
            <p:ph type="title"/>
          </p:nvPr>
        </p:nvSpPr>
        <p:spPr>
          <a:xfrm>
            <a:off x="1701869" y="3386116"/>
            <a:ext cx="20915314" cy="1312428"/>
          </a:xfrm>
        </p:spPr>
        <p:txBody>
          <a:bodyPr>
            <a:noAutofit/>
          </a:bodyPr>
          <a:lstStyle/>
          <a:p>
            <a:r>
              <a:rPr lang="en-US" b="1" dirty="0">
                <a:solidFill>
                  <a:srgbClr val="000000"/>
                </a:solidFill>
              </a:rPr>
              <a:t>Overall Course Objectives</a:t>
            </a:r>
          </a:p>
        </p:txBody>
      </p:sp>
      <p:sp>
        <p:nvSpPr>
          <p:cNvPr id="5" name="Text Placeholder 4">
            <a:extLst>
              <a:ext uri="{FF2B5EF4-FFF2-40B4-BE49-F238E27FC236}">
                <a16:creationId xmlns:a16="http://schemas.microsoft.com/office/drawing/2014/main" id="{9F54E8E6-1410-4741-8D13-FDAB1C143214}"/>
              </a:ext>
            </a:extLst>
          </p:cNvPr>
          <p:cNvSpPr>
            <a:spLocks noGrp="1"/>
          </p:cNvSpPr>
          <p:nvPr>
            <p:ph type="body" idx="1"/>
          </p:nvPr>
        </p:nvSpPr>
        <p:spPr>
          <a:xfrm>
            <a:off x="1701869" y="5177388"/>
            <a:ext cx="20915314" cy="5967412"/>
          </a:xfrm>
          <a:noFill/>
          <a:ln>
            <a:noFill/>
          </a:ln>
        </p:spPr>
        <p:txBody>
          <a:bodyPr>
            <a:noAutofit/>
          </a:bodyPr>
          <a:lstStyle/>
          <a:p>
            <a:pPr marL="742950" indent="-742950" algn="l">
              <a:spcAft>
                <a:spcPts val="2400"/>
              </a:spcAft>
              <a:buFont typeface="+mj-lt"/>
              <a:buAutoNum type="arabicPeriod"/>
            </a:pPr>
            <a:r>
              <a:rPr lang="en-US" sz="4800" dirty="0">
                <a:solidFill>
                  <a:srgbClr val="000000"/>
                </a:solidFill>
              </a:rPr>
              <a:t>Discuss and explore advances in social norms programming, the relation of norms-shifting interventions to behavior change efforts, and the role of social norms in health and other sector programming. </a:t>
            </a:r>
          </a:p>
          <a:p>
            <a:pPr marL="742950" indent="-742950" algn="l">
              <a:spcAft>
                <a:spcPts val="2400"/>
              </a:spcAft>
              <a:buFont typeface="+mj-lt"/>
              <a:buAutoNum type="arabicPeriod"/>
            </a:pPr>
            <a:r>
              <a:rPr lang="en-US" sz="4800" dirty="0">
                <a:solidFill>
                  <a:srgbClr val="000000"/>
                </a:solidFill>
              </a:rPr>
              <a:t>Share design, implementation, and evaluation challenges and solutions for community-based social and behavior change (SBC) projects engaging in, expanding, or planning to expand normative change efforts.</a:t>
            </a:r>
          </a:p>
          <a:p>
            <a:pPr marL="742950" indent="-742950" algn="l">
              <a:spcAft>
                <a:spcPts val="2400"/>
              </a:spcAft>
              <a:buFont typeface="+mj-lt"/>
              <a:buAutoNum type="arabicPeriod"/>
            </a:pPr>
            <a:r>
              <a:rPr lang="en-US" sz="4800" dirty="0">
                <a:solidFill>
                  <a:srgbClr val="000000"/>
                </a:solidFill>
              </a:rPr>
              <a:t>Explore next steps to further collective learning about such promising interventions globally.</a:t>
            </a:r>
          </a:p>
        </p:txBody>
      </p:sp>
      <p:sp>
        <p:nvSpPr>
          <p:cNvPr id="7" name="Text Placeholder 2">
            <a:extLst>
              <a:ext uri="{FF2B5EF4-FFF2-40B4-BE49-F238E27FC236}">
                <a16:creationId xmlns:a16="http://schemas.microsoft.com/office/drawing/2014/main" id="{4018636A-2DED-4002-9ADA-D9853E41BA62}"/>
              </a:ext>
            </a:extLst>
          </p:cNvPr>
          <p:cNvSpPr txBox="1">
            <a:spLocks/>
          </p:cNvSpPr>
          <p:nvPr/>
        </p:nvSpPr>
        <p:spPr>
          <a:xfrm>
            <a:off x="3482715" y="1932378"/>
            <a:ext cx="17418570" cy="638896"/>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3200" b="0" i="0" u="none" strike="noStrike" cap="none" spc="0" baseline="0">
                <a:ln>
                  <a:noFill/>
                </a:ln>
                <a:solidFill>
                  <a:schemeClr val="tx1">
                    <a:lumMod val="20000"/>
                    <a:lumOff val="8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defRPr/>
            </a:pPr>
            <a:r>
              <a:rPr lang="en-US" sz="3600" dirty="0">
                <a:solidFill>
                  <a:srgbClr val="000000"/>
                </a:solidFill>
                <a:latin typeface="Gill Sans MT" panose="020B0502020104020203"/>
              </a:rPr>
              <a:t>SHIFTING SOCIAL NORMS AS PART OF SOCIAL AND BEHAVIOR CHANGE </a:t>
            </a:r>
          </a:p>
        </p:txBody>
      </p:sp>
      <p:sp>
        <p:nvSpPr>
          <p:cNvPr id="6" name="Shape 65">
            <a:extLst>
              <a:ext uri="{FF2B5EF4-FFF2-40B4-BE49-F238E27FC236}">
                <a16:creationId xmlns:a16="http://schemas.microsoft.com/office/drawing/2014/main" id="{50DDFCC6-2731-E14E-9ACC-D5990805DA08}"/>
              </a:ext>
            </a:extLst>
          </p:cNvPr>
          <p:cNvSpPr/>
          <p:nvPr/>
        </p:nvSpPr>
        <p:spPr>
          <a:xfrm>
            <a:off x="9878290" y="2907273"/>
            <a:ext cx="4572000" cy="2"/>
          </a:xfrm>
          <a:prstGeom prst="line">
            <a:avLst/>
          </a:prstGeom>
          <a:ln w="28575">
            <a:solidFill>
              <a:schemeClr val="accent2"/>
            </a:solidFill>
            <a:miter lim="400000"/>
          </a:ln>
        </p:spPr>
        <p:txBody>
          <a:bodyPr lIns="38100" tIns="38100" rIns="38100" bIns="38100" anchor="ctr">
            <a:noAutofit/>
          </a:bodyPr>
          <a:lstStyle/>
          <a:p>
            <a:pPr algn="ctr">
              <a:defRPr sz="3000">
                <a:solidFill>
                  <a:srgbClr val="000000"/>
                </a:solidFill>
                <a:latin typeface="Helvetica Light"/>
                <a:ea typeface="Helvetica Light"/>
                <a:cs typeface="Helvetica Light"/>
                <a:sym typeface="Helvetica Light"/>
              </a:defRPr>
            </a:pPr>
            <a:endParaRPr sz="3000"/>
          </a:p>
        </p:txBody>
      </p:sp>
    </p:spTree>
    <p:custDataLst>
      <p:tags r:id="rId1"/>
    </p:custDataLst>
    <p:extLst>
      <p:ext uri="{BB962C8B-B14F-4D97-AF65-F5344CB8AC3E}">
        <p14:creationId xmlns:p14="http://schemas.microsoft.com/office/powerpoint/2010/main" val="106208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897"/>
        <p:cNvGrpSpPr/>
        <p:nvPr/>
      </p:nvGrpSpPr>
      <p:grpSpPr>
        <a:xfrm>
          <a:off x="0" y="0"/>
          <a:ext cx="0" cy="0"/>
          <a:chOff x="0" y="0"/>
          <a:chExt cx="0" cy="0"/>
        </a:xfrm>
      </p:grpSpPr>
      <p:sp>
        <p:nvSpPr>
          <p:cNvPr id="27" name="Text Placeholder 26">
            <a:extLst>
              <a:ext uri="{FF2B5EF4-FFF2-40B4-BE49-F238E27FC236}">
                <a16:creationId xmlns:a16="http://schemas.microsoft.com/office/drawing/2014/main" id="{DACE5E5C-DDA3-F248-8178-04264F1DA9CA}"/>
              </a:ext>
            </a:extLst>
          </p:cNvPr>
          <p:cNvSpPr>
            <a:spLocks noGrp="1"/>
          </p:cNvSpPr>
          <p:nvPr>
            <p:ph type="body" idx="1"/>
          </p:nvPr>
        </p:nvSpPr>
        <p:spPr>
          <a:xfrm>
            <a:off x="9719430" y="4434050"/>
            <a:ext cx="13719692" cy="8514049"/>
          </a:xfrm>
        </p:spPr>
        <p:txBody>
          <a:bodyPr>
            <a:noAutofit/>
          </a:bodyPr>
          <a:lstStyle/>
          <a:p>
            <a:pPr marL="742950" indent="-742950" algn="l">
              <a:lnSpc>
                <a:spcPct val="90000"/>
              </a:lnSpc>
              <a:spcAft>
                <a:spcPts val="2400"/>
              </a:spcAft>
              <a:buClr>
                <a:srgbClr val="000000"/>
              </a:buClr>
              <a:buFont typeface="+mj-lt"/>
              <a:buAutoNum type="arabicPeriod"/>
            </a:pPr>
            <a:r>
              <a:rPr lang="en-US" sz="4400" dirty="0"/>
              <a:t>My mother and mother-in-law want me to have many children, so I do.</a:t>
            </a:r>
          </a:p>
          <a:p>
            <a:pPr marL="742950" indent="-742950" algn="l">
              <a:lnSpc>
                <a:spcPct val="90000"/>
              </a:lnSpc>
              <a:spcAft>
                <a:spcPts val="2400"/>
              </a:spcAft>
              <a:buClr>
                <a:srgbClr val="000000"/>
              </a:buClr>
              <a:buFont typeface="+mj-lt"/>
              <a:buAutoNum type="arabicPeriod"/>
            </a:pPr>
            <a:r>
              <a:rPr lang="en-US" sz="4400" dirty="0"/>
              <a:t>Not becoming pregnant until your last baby walks ensures a well-planned family, so I sleep separately from my husband until our last child is big enough to walk. </a:t>
            </a:r>
          </a:p>
          <a:p>
            <a:pPr marL="742950" indent="-742950" algn="l">
              <a:lnSpc>
                <a:spcPct val="90000"/>
              </a:lnSpc>
              <a:spcAft>
                <a:spcPts val="2400"/>
              </a:spcAft>
              <a:buClr>
                <a:srgbClr val="000000"/>
              </a:buClr>
              <a:buFont typeface="+mj-lt"/>
              <a:buAutoNum type="arabicPeriod"/>
            </a:pPr>
            <a:r>
              <a:rPr lang="en-US" sz="4400" dirty="0"/>
              <a:t>I use an implant to space births because my best friends space their births this way. </a:t>
            </a:r>
          </a:p>
          <a:p>
            <a:pPr marL="742950" indent="-742950" algn="l">
              <a:lnSpc>
                <a:spcPct val="90000"/>
              </a:lnSpc>
              <a:spcAft>
                <a:spcPts val="2400"/>
              </a:spcAft>
              <a:buClr>
                <a:srgbClr val="000000"/>
              </a:buClr>
              <a:buFont typeface="+mj-lt"/>
              <a:buAutoNum type="arabicPeriod"/>
            </a:pPr>
            <a:r>
              <a:rPr lang="en-US" sz="4400" dirty="0"/>
              <a:t>Women who practice family planning are smart, so I practice family planning.  </a:t>
            </a:r>
          </a:p>
          <a:p>
            <a:pPr marL="742950" indent="-742950" algn="l">
              <a:lnSpc>
                <a:spcPct val="90000"/>
              </a:lnSpc>
              <a:spcAft>
                <a:spcPts val="2400"/>
              </a:spcAft>
              <a:buClr>
                <a:srgbClr val="000000"/>
              </a:buClr>
              <a:buFont typeface="+mj-lt"/>
              <a:buAutoNum type="arabicPeriod"/>
            </a:pPr>
            <a:r>
              <a:rPr lang="en-US" sz="4400" dirty="0"/>
              <a:t>If a woman has relations during her period, she cannot become pregnant, so I use this method to prevent pregnancy.</a:t>
            </a:r>
          </a:p>
        </p:txBody>
      </p:sp>
      <p:sp>
        <p:nvSpPr>
          <p:cNvPr id="29" name="Text Placeholder 28">
            <a:extLst>
              <a:ext uri="{FF2B5EF4-FFF2-40B4-BE49-F238E27FC236}">
                <a16:creationId xmlns:a16="http://schemas.microsoft.com/office/drawing/2014/main" id="{8B68C750-CC56-3044-9853-ABF00D8F6D40}"/>
              </a:ext>
            </a:extLst>
          </p:cNvPr>
          <p:cNvSpPr>
            <a:spLocks noGrp="1"/>
          </p:cNvSpPr>
          <p:nvPr>
            <p:ph type="body" idx="3"/>
          </p:nvPr>
        </p:nvSpPr>
        <p:spPr>
          <a:prstGeom prst="rect">
            <a:avLst/>
          </a:prstGeom>
        </p:spPr>
        <p:txBody>
          <a:bodyPr/>
          <a:lstStyle/>
          <a:p>
            <a:r>
              <a:rPr lang="en-US" spc="0" dirty="0">
                <a:latin typeface="Gill Sans MT" panose="020B0502020104020203"/>
              </a:rPr>
              <a:t>PLENARY ACTIVITY</a:t>
            </a:r>
          </a:p>
        </p:txBody>
      </p:sp>
      <p:sp>
        <p:nvSpPr>
          <p:cNvPr id="5" name="Title 4">
            <a:extLst>
              <a:ext uri="{FF2B5EF4-FFF2-40B4-BE49-F238E27FC236}">
                <a16:creationId xmlns:a16="http://schemas.microsoft.com/office/drawing/2014/main" id="{287CC2DB-70B9-7C45-9CDE-336000C18234}"/>
              </a:ext>
            </a:extLst>
          </p:cNvPr>
          <p:cNvSpPr>
            <a:spLocks noGrp="1"/>
          </p:cNvSpPr>
          <p:nvPr>
            <p:ph type="title"/>
          </p:nvPr>
        </p:nvSpPr>
        <p:spPr>
          <a:xfrm>
            <a:off x="9719430" y="1959434"/>
            <a:ext cx="13994010" cy="2176836"/>
          </a:xfrm>
        </p:spPr>
        <p:txBody>
          <a:bodyPr/>
          <a:lstStyle/>
          <a:p>
            <a:r>
              <a:rPr lang="en-US" b="1" dirty="0">
                <a:cs typeface="Gill Sans" panose="020B0502020104020203" pitchFamily="34" charset="-79"/>
              </a:rPr>
              <a:t>Are These Norms or Attitudes/Beliefs?</a:t>
            </a:r>
            <a:endParaRPr lang="en-US" b="1" dirty="0"/>
          </a:p>
        </p:txBody>
      </p:sp>
      <p:pic>
        <p:nvPicPr>
          <p:cNvPr id="21" name="Picture Placeholder 7" descr="A picture containing person, cluttered&#10;&#10;Description automatically generated">
            <a:extLst>
              <a:ext uri="{FF2B5EF4-FFF2-40B4-BE49-F238E27FC236}">
                <a16:creationId xmlns:a16="http://schemas.microsoft.com/office/drawing/2014/main" id="{08ED9908-0B34-724A-9C50-4C9BCAC68DB1}"/>
              </a:ext>
            </a:extLst>
          </p:cNvPr>
          <p:cNvPicPr>
            <a:picLocks noGrp="1" noChangeAspect="1"/>
          </p:cNvPicPr>
          <p:nvPr>
            <p:ph type="pic" sz="quarter" idx="10"/>
          </p:nvPr>
        </p:nvPicPr>
        <p:blipFill rotWithShape="1">
          <a:blip r:embed="rId4"/>
          <a:srcRect l="16667" r="16667"/>
          <a:stretch/>
        </p:blipFill>
        <p:spPr>
          <a:xfrm>
            <a:off x="2278317" y="3440181"/>
            <a:ext cx="5862918" cy="5862918"/>
          </a:xfrm>
        </p:spPr>
      </p:pic>
      <p:grpSp>
        <p:nvGrpSpPr>
          <p:cNvPr id="11" name="Group 10">
            <a:extLst>
              <a:ext uri="{FF2B5EF4-FFF2-40B4-BE49-F238E27FC236}">
                <a16:creationId xmlns:a16="http://schemas.microsoft.com/office/drawing/2014/main" id="{8EBEF01E-AC8D-214D-9E15-035D052E91E6}"/>
              </a:ext>
            </a:extLst>
          </p:cNvPr>
          <p:cNvGrpSpPr/>
          <p:nvPr/>
        </p:nvGrpSpPr>
        <p:grpSpPr>
          <a:xfrm>
            <a:off x="1368325" y="1090737"/>
            <a:ext cx="3532094" cy="3532094"/>
            <a:chOff x="1368325" y="1090737"/>
            <a:chExt cx="3532094" cy="3532094"/>
          </a:xfrm>
        </p:grpSpPr>
        <p:sp>
          <p:nvSpPr>
            <p:cNvPr id="17" name="Oval 16">
              <a:extLst>
                <a:ext uri="{FF2B5EF4-FFF2-40B4-BE49-F238E27FC236}">
                  <a16:creationId xmlns:a16="http://schemas.microsoft.com/office/drawing/2014/main" id="{B26E0F1D-2C04-524D-B6BA-2985824EB875}"/>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8" name="Graphic 17" descr="Cheers outline">
              <a:extLst>
                <a:ext uri="{FF2B5EF4-FFF2-40B4-BE49-F238E27FC236}">
                  <a16:creationId xmlns:a16="http://schemas.microsoft.com/office/drawing/2014/main" id="{0301D170-BBF9-3349-B359-9D99E488EAA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
        <p:nvSpPr>
          <p:cNvPr id="9" name="TextBox 8">
            <a:extLst>
              <a:ext uri="{FF2B5EF4-FFF2-40B4-BE49-F238E27FC236}">
                <a16:creationId xmlns:a16="http://schemas.microsoft.com/office/drawing/2014/main" id="{C6FB32BE-ABB3-6F4C-A87C-82A122453874}"/>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Jonathan </a:t>
            </a:r>
            <a:r>
              <a:rPr lang="en-US" dirty="0" err="1">
                <a:solidFill>
                  <a:srgbClr val="00C075"/>
                </a:solidFill>
                <a:latin typeface="Gill Sans MT" panose="020B0502020104020203" pitchFamily="34" charset="77"/>
              </a:rPr>
              <a:t>Torgovnik</a:t>
            </a:r>
            <a:r>
              <a:rPr lang="en-US" dirty="0">
                <a:solidFill>
                  <a:srgbClr val="00C075"/>
                </a:solidFill>
                <a:latin typeface="Gill Sans MT" panose="020B0502020104020203" pitchFamily="34" charset="77"/>
              </a:rPr>
              <a:t>/Getty Images/Images of Empowerment</a:t>
            </a:r>
          </a:p>
        </p:txBody>
      </p:sp>
    </p:spTree>
    <p:custDataLst>
      <p:tags r:id="rId1"/>
    </p:custDataLst>
    <p:extLst>
      <p:ext uri="{BB962C8B-B14F-4D97-AF65-F5344CB8AC3E}">
        <p14:creationId xmlns:p14="http://schemas.microsoft.com/office/powerpoint/2010/main" val="198802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14"/>
          <p:cNvSpPr txBox="1">
            <a:spLocks noGrp="1"/>
          </p:cNvSpPr>
          <p:nvPr>
            <p:ph type="title"/>
          </p:nvPr>
        </p:nvSpPr>
        <p:spPr>
          <a:prstGeom prst="rect">
            <a:avLst/>
          </a:prstGeom>
          <a:noFill/>
          <a:ln>
            <a:noFill/>
          </a:ln>
        </p:spPr>
        <p:txBody>
          <a:bodyPr spcFirstLastPara="1" wrap="square" lIns="91426" tIns="45700" rIns="91426" bIns="45700" anchor="t" anchorCtr="0">
            <a:noAutofit/>
          </a:bodyPr>
          <a:lstStyle/>
          <a:p>
            <a:r>
              <a:rPr lang="en-US" b="1" dirty="0">
                <a:solidFill>
                  <a:srgbClr val="000000"/>
                </a:solidFill>
              </a:rPr>
              <a:t>Types of Social Norms</a:t>
            </a:r>
            <a:endParaRPr b="1" dirty="0">
              <a:solidFill>
                <a:srgbClr val="000000"/>
              </a:solidFill>
            </a:endParaRPr>
          </a:p>
        </p:txBody>
      </p:sp>
      <p:sp>
        <p:nvSpPr>
          <p:cNvPr id="919" name="Google Shape;919;p14"/>
          <p:cNvSpPr txBox="1">
            <a:spLocks noGrp="1"/>
          </p:cNvSpPr>
          <p:nvPr>
            <p:ph type="body" idx="1"/>
          </p:nvPr>
        </p:nvSpPr>
        <p:spPr>
          <a:xfrm>
            <a:off x="13499399" y="6739598"/>
            <a:ext cx="6737258" cy="5253038"/>
          </a:xfrm>
          <a:prstGeom prst="rect">
            <a:avLst/>
          </a:prstGeom>
          <a:noFill/>
          <a:ln>
            <a:noFill/>
          </a:ln>
        </p:spPr>
        <p:txBody>
          <a:bodyPr spcFirstLastPara="1" wrap="square" lIns="91426" tIns="45700" rIns="91426" bIns="45700" anchor="t" anchorCtr="0">
            <a:noAutofit/>
          </a:bodyPr>
          <a:lstStyle/>
          <a:p>
            <a:pPr marL="0" indent="0" algn="ctr">
              <a:buSzPts val="4000"/>
            </a:pPr>
            <a:r>
              <a:rPr lang="en-US" sz="4800" dirty="0"/>
              <a:t>Perceptions of what others expect me to do.</a:t>
            </a:r>
            <a:endParaRPr sz="4400" dirty="0"/>
          </a:p>
        </p:txBody>
      </p:sp>
      <p:sp>
        <p:nvSpPr>
          <p:cNvPr id="920" name="Google Shape;920;p14"/>
          <p:cNvSpPr txBox="1">
            <a:spLocks noGrp="1"/>
          </p:cNvSpPr>
          <p:nvPr>
            <p:ph type="body" idx="2"/>
          </p:nvPr>
        </p:nvSpPr>
        <p:spPr>
          <a:xfrm>
            <a:off x="3769991" y="6714614"/>
            <a:ext cx="6737258" cy="1543977"/>
          </a:xfrm>
          <a:prstGeom prst="rect">
            <a:avLst/>
          </a:prstGeom>
          <a:noFill/>
          <a:ln>
            <a:noFill/>
          </a:ln>
        </p:spPr>
        <p:txBody>
          <a:bodyPr spcFirstLastPara="1" wrap="square" lIns="91426" tIns="45700" rIns="91426" bIns="45700" anchor="t" anchorCtr="0">
            <a:noAutofit/>
          </a:bodyPr>
          <a:lstStyle/>
          <a:p>
            <a:pPr marL="0" indent="0" algn="ctr">
              <a:buSzPts val="4000"/>
            </a:pPr>
            <a:r>
              <a:rPr lang="en-US" sz="4800" dirty="0"/>
              <a:t>Perceptions of what others do.</a:t>
            </a:r>
            <a:endParaRPr sz="4400" dirty="0"/>
          </a:p>
        </p:txBody>
      </p:sp>
      <p:sp>
        <p:nvSpPr>
          <p:cNvPr id="921" name="Google Shape;921;p14"/>
          <p:cNvSpPr txBox="1">
            <a:spLocks noGrp="1"/>
          </p:cNvSpPr>
          <p:nvPr>
            <p:ph type="body" idx="3"/>
          </p:nvPr>
        </p:nvSpPr>
        <p:spPr>
          <a:xfrm>
            <a:off x="4239051" y="5336842"/>
            <a:ext cx="5799138" cy="504658"/>
          </a:xfrm>
          <a:prstGeom prst="rect">
            <a:avLst/>
          </a:prstGeom>
          <a:noFill/>
          <a:ln>
            <a:noFill/>
          </a:ln>
        </p:spPr>
        <p:txBody>
          <a:bodyPr spcFirstLastPara="1" wrap="square" lIns="91426" tIns="45700" rIns="91426" bIns="45700" anchor="t" anchorCtr="0">
            <a:noAutofit/>
          </a:bodyPr>
          <a:lstStyle/>
          <a:p>
            <a:pPr marL="0" indent="0"/>
            <a:r>
              <a:rPr lang="en-US" sz="3600" b="1" dirty="0"/>
              <a:t>DESCRIPTIVE NORMS</a:t>
            </a:r>
            <a:endParaRPr sz="3600" b="1" dirty="0"/>
          </a:p>
        </p:txBody>
      </p:sp>
      <p:sp>
        <p:nvSpPr>
          <p:cNvPr id="922" name="Google Shape;922;p14"/>
          <p:cNvSpPr txBox="1">
            <a:spLocks noGrp="1"/>
          </p:cNvSpPr>
          <p:nvPr>
            <p:ph type="body" idx="4"/>
          </p:nvPr>
        </p:nvSpPr>
        <p:spPr>
          <a:xfrm>
            <a:off x="13968459" y="5304430"/>
            <a:ext cx="5799138" cy="504658"/>
          </a:xfrm>
          <a:prstGeom prst="rect">
            <a:avLst/>
          </a:prstGeom>
          <a:noFill/>
          <a:ln>
            <a:noFill/>
          </a:ln>
        </p:spPr>
        <p:txBody>
          <a:bodyPr spcFirstLastPara="1" wrap="square" lIns="91426" tIns="45700" rIns="91426" bIns="45700" anchor="t" anchorCtr="0">
            <a:noAutofit/>
          </a:bodyPr>
          <a:lstStyle/>
          <a:p>
            <a:pPr marL="0" indent="0"/>
            <a:r>
              <a:rPr lang="en-US" sz="3600" b="1" dirty="0"/>
              <a:t>INJUNCTIVE NORMS</a:t>
            </a:r>
            <a:endParaRPr sz="3600" b="1" dirty="0"/>
          </a:p>
        </p:txBody>
      </p:sp>
      <p:cxnSp>
        <p:nvCxnSpPr>
          <p:cNvPr id="10" name="Straight Connector 9">
            <a:extLst>
              <a:ext uri="{FF2B5EF4-FFF2-40B4-BE49-F238E27FC236}">
                <a16:creationId xmlns:a16="http://schemas.microsoft.com/office/drawing/2014/main" id="{2EA025CD-3DDC-8D42-83AB-9185A9BA98A9}"/>
              </a:ext>
            </a:extLst>
          </p:cNvPr>
          <p:cNvCxnSpPr>
            <a:cxnSpLocks/>
          </p:cNvCxnSpPr>
          <p:nvPr/>
        </p:nvCxnSpPr>
        <p:spPr>
          <a:xfrm>
            <a:off x="9636348" y="3392656"/>
            <a:ext cx="5111308"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9BFB08A-28A0-D443-922E-98BDDB0E9261}"/>
              </a:ext>
            </a:extLst>
          </p:cNvPr>
          <p:cNvPicPr>
            <a:picLocks noChangeAspect="1"/>
          </p:cNvPicPr>
          <p:nvPr/>
        </p:nvPicPr>
        <p:blipFill>
          <a:blip r:embed="rId4"/>
          <a:srcRect/>
          <a:stretch/>
        </p:blipFill>
        <p:spPr>
          <a:xfrm>
            <a:off x="13499399" y="9061190"/>
            <a:ext cx="6916322" cy="3220958"/>
          </a:xfrm>
          <a:prstGeom prst="rect">
            <a:avLst/>
          </a:prstGeom>
        </p:spPr>
      </p:pic>
      <p:pic>
        <p:nvPicPr>
          <p:cNvPr id="11" name="Picture Placeholder 10" descr="A picture containing person, indoor&#10;&#10;Description automatically generated">
            <a:extLst>
              <a:ext uri="{FF2B5EF4-FFF2-40B4-BE49-F238E27FC236}">
                <a16:creationId xmlns:a16="http://schemas.microsoft.com/office/drawing/2014/main" id="{342BC92B-5327-7543-94DF-2D8F8B4618A2}"/>
              </a:ext>
            </a:extLst>
          </p:cNvPr>
          <p:cNvPicPr>
            <a:picLocks noGrp="1" noChangeAspect="1"/>
          </p:cNvPicPr>
          <p:nvPr>
            <p:ph type="pic" sz="quarter" idx="10"/>
          </p:nvPr>
        </p:nvPicPr>
        <p:blipFill>
          <a:blip r:embed="rId5"/>
          <a:srcRect t="13925" b="13925"/>
          <a:stretch>
            <a:fillRect/>
          </a:stretch>
        </p:blipFill>
        <p:spPr/>
      </p:pic>
      <p:sp>
        <p:nvSpPr>
          <p:cNvPr id="12" name="TextBox 11">
            <a:extLst>
              <a:ext uri="{FF2B5EF4-FFF2-40B4-BE49-F238E27FC236}">
                <a16:creationId xmlns:a16="http://schemas.microsoft.com/office/drawing/2014/main" id="{2C2230CB-8E47-2844-AF06-A1FA62C59B4D}"/>
              </a:ext>
            </a:extLst>
          </p:cNvPr>
          <p:cNvSpPr txBox="1"/>
          <p:nvPr/>
        </p:nvSpPr>
        <p:spPr>
          <a:xfrm>
            <a:off x="4031596" y="13262945"/>
            <a:ext cx="6214047" cy="307777"/>
          </a:xfrm>
          <a:prstGeom prst="rect">
            <a:avLst/>
          </a:prstGeom>
          <a:noFill/>
        </p:spPr>
        <p:txBody>
          <a:bodyPr wrap="square" rtlCol="0">
            <a:spAutoFit/>
          </a:bodyPr>
          <a:lstStyle/>
          <a:p>
            <a:pPr algn="ctr"/>
            <a:r>
              <a:rPr lang="en-US" dirty="0">
                <a:solidFill>
                  <a:srgbClr val="00C075"/>
                </a:solidFill>
                <a:latin typeface="Gill Sans MT" panose="020B0502020104020203" pitchFamily="34" charset="77"/>
              </a:rPr>
              <a:t>Photo credit: Getty Images/</a:t>
            </a:r>
            <a:r>
              <a:rPr lang="en-US" dirty="0" err="1">
                <a:solidFill>
                  <a:srgbClr val="00C075"/>
                </a:solidFill>
                <a:latin typeface="Gill Sans MT" panose="020B0502020104020203" pitchFamily="34" charset="77"/>
              </a:rPr>
              <a:t>AfricaImages</a:t>
            </a:r>
            <a:endParaRPr lang="en-US" dirty="0">
              <a:solidFill>
                <a:srgbClr val="00C075"/>
              </a:solidFill>
              <a:latin typeface="Gill Sans MT" panose="020B0502020104020203" pitchFamily="34" charset="77"/>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15"/>
          <p:cNvSpPr txBox="1">
            <a:spLocks noGrp="1"/>
          </p:cNvSpPr>
          <p:nvPr>
            <p:ph type="title"/>
          </p:nvPr>
        </p:nvSpPr>
        <p:spPr>
          <a:xfrm>
            <a:off x="2661339" y="1380407"/>
            <a:ext cx="19061323" cy="2176836"/>
          </a:xfrm>
          <a:prstGeom prst="rect">
            <a:avLst/>
          </a:prstGeom>
          <a:noFill/>
          <a:ln>
            <a:noFill/>
          </a:ln>
        </p:spPr>
        <p:txBody>
          <a:bodyPr spcFirstLastPara="1" wrap="square" lIns="91426" tIns="45700" rIns="91426" bIns="45700" anchor="t" anchorCtr="0">
            <a:noAutofit/>
          </a:bodyPr>
          <a:lstStyle/>
          <a:p>
            <a:pPr>
              <a:lnSpc>
                <a:spcPct val="90000"/>
              </a:lnSpc>
              <a:buClr>
                <a:srgbClr val="525357"/>
              </a:buClr>
              <a:buSzPts val="6000"/>
            </a:pPr>
            <a:r>
              <a:rPr lang="en-US" sz="6000" b="1" dirty="0">
                <a:solidFill>
                  <a:srgbClr val="000000"/>
                </a:solidFill>
              </a:rPr>
              <a:t>Social Norms Influence Behavior if a Person Says They Do or Do Not Do Something for the Following Reasons:</a:t>
            </a:r>
            <a:endParaRPr sz="11500" b="1" dirty="0">
              <a:solidFill>
                <a:srgbClr val="000000"/>
              </a:solidFill>
            </a:endParaRPr>
          </a:p>
        </p:txBody>
      </p:sp>
      <p:sp>
        <p:nvSpPr>
          <p:cNvPr id="2" name="Rounded Rectangle 1">
            <a:extLst>
              <a:ext uri="{FF2B5EF4-FFF2-40B4-BE49-F238E27FC236}">
                <a16:creationId xmlns:a16="http://schemas.microsoft.com/office/drawing/2014/main" id="{8D3D0F91-176F-4245-B0B9-FD020FB0C55E}"/>
              </a:ext>
            </a:extLst>
          </p:cNvPr>
          <p:cNvSpPr/>
          <p:nvPr/>
        </p:nvSpPr>
        <p:spPr>
          <a:xfrm>
            <a:off x="3769991" y="9671039"/>
            <a:ext cx="6737258" cy="271515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Gill Sans MT" panose="020B0502020104020203" pitchFamily="34" charset="77"/>
            </a:endParaRPr>
          </a:p>
        </p:txBody>
      </p:sp>
      <p:sp>
        <p:nvSpPr>
          <p:cNvPr id="930" name="Google Shape;930;p15"/>
          <p:cNvSpPr txBox="1">
            <a:spLocks noGrp="1"/>
          </p:cNvSpPr>
          <p:nvPr>
            <p:ph type="body" idx="1"/>
          </p:nvPr>
        </p:nvSpPr>
        <p:spPr>
          <a:xfrm>
            <a:off x="13253658" y="6379286"/>
            <a:ext cx="7360351" cy="3291753"/>
          </a:xfrm>
          <a:prstGeom prst="rect">
            <a:avLst/>
          </a:prstGeom>
          <a:noFill/>
          <a:ln>
            <a:noFill/>
          </a:ln>
        </p:spPr>
        <p:txBody>
          <a:bodyPr spcFirstLastPara="1" wrap="square" lIns="91426" tIns="45700" rIns="91426" bIns="45700" anchor="t" anchorCtr="0">
            <a:noAutofit/>
          </a:bodyPr>
          <a:lstStyle/>
          <a:p>
            <a:pPr marL="0" indent="0" algn="l">
              <a:buSzPts val="4000"/>
            </a:pPr>
            <a:r>
              <a:rPr lang="en-US" dirty="0"/>
              <a:t>Because other people expect me to do it. A person does something because other people in their social group expect them to or because they fear being sanctioned if they don’t. </a:t>
            </a:r>
            <a:endParaRPr sz="3200" dirty="0"/>
          </a:p>
        </p:txBody>
      </p:sp>
      <p:sp>
        <p:nvSpPr>
          <p:cNvPr id="11" name="Rounded Rectangle 10">
            <a:extLst>
              <a:ext uri="{FF2B5EF4-FFF2-40B4-BE49-F238E27FC236}">
                <a16:creationId xmlns:a16="http://schemas.microsoft.com/office/drawing/2014/main" id="{FB960F3F-3470-7F44-B971-FBD4BD3CD448}"/>
              </a:ext>
            </a:extLst>
          </p:cNvPr>
          <p:cNvSpPr/>
          <p:nvPr/>
        </p:nvSpPr>
        <p:spPr>
          <a:xfrm>
            <a:off x="13499399" y="9671039"/>
            <a:ext cx="6737258" cy="271515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Gill Sans MT" panose="020B0502020104020203" pitchFamily="34" charset="77"/>
            </a:endParaRPr>
          </a:p>
        </p:txBody>
      </p:sp>
      <p:sp>
        <p:nvSpPr>
          <p:cNvPr id="931" name="Google Shape;931;p15"/>
          <p:cNvSpPr txBox="1">
            <a:spLocks noGrp="1"/>
          </p:cNvSpPr>
          <p:nvPr>
            <p:ph type="body" idx="2"/>
          </p:nvPr>
        </p:nvSpPr>
        <p:spPr>
          <a:xfrm>
            <a:off x="3769991" y="6573284"/>
            <a:ext cx="6737258" cy="2176836"/>
          </a:xfrm>
          <a:prstGeom prst="rect">
            <a:avLst/>
          </a:prstGeom>
          <a:noFill/>
          <a:ln>
            <a:noFill/>
          </a:ln>
        </p:spPr>
        <p:txBody>
          <a:bodyPr spcFirstLastPara="1" wrap="square" lIns="91426" tIns="45700" rIns="91426" bIns="45700" anchor="t" anchorCtr="0">
            <a:noAutofit/>
          </a:bodyPr>
          <a:lstStyle/>
          <a:p>
            <a:pPr marL="0" indent="0" algn="l">
              <a:buSzPts val="4000"/>
            </a:pPr>
            <a:r>
              <a:rPr lang="en-US" dirty="0"/>
              <a:t>Because other people do it. A person does something because they believe many other people in their social group also do it.</a:t>
            </a:r>
            <a:endParaRPr sz="3200" dirty="0"/>
          </a:p>
        </p:txBody>
      </p:sp>
      <p:sp>
        <p:nvSpPr>
          <p:cNvPr id="3" name="Rectangle 2">
            <a:extLst>
              <a:ext uri="{FF2B5EF4-FFF2-40B4-BE49-F238E27FC236}">
                <a16:creationId xmlns:a16="http://schemas.microsoft.com/office/drawing/2014/main" id="{6E589ED5-3546-FB4B-B530-1A5FC15B2623}"/>
              </a:ext>
            </a:extLst>
          </p:cNvPr>
          <p:cNvSpPr/>
          <p:nvPr/>
        </p:nvSpPr>
        <p:spPr>
          <a:xfrm>
            <a:off x="4147343" y="10151453"/>
            <a:ext cx="6357154" cy="1754326"/>
          </a:xfrm>
          <a:prstGeom prst="rect">
            <a:avLst/>
          </a:prstGeom>
        </p:spPr>
        <p:txBody>
          <a:bodyPr wrap="square">
            <a:noAutofit/>
          </a:bodyPr>
          <a:lstStyle/>
          <a:p>
            <a:pPr>
              <a:buSzPts val="4000"/>
            </a:pPr>
            <a:r>
              <a:rPr lang="en-US" sz="3600" dirty="0">
                <a:solidFill>
                  <a:schemeClr val="accent1">
                    <a:lumMod val="75000"/>
                  </a:schemeClr>
                </a:solidFill>
                <a:latin typeface="Gill Sans MT" panose="020B0502020104020203" pitchFamily="34" charset="77"/>
                <a:cs typeface="Gill Sans" panose="020B0502020104020203" pitchFamily="34" charset="-79"/>
              </a:rPr>
              <a:t>“Most people in my community don’t wash their hands after coughing or sneezing.”</a:t>
            </a:r>
          </a:p>
        </p:txBody>
      </p:sp>
      <p:sp>
        <p:nvSpPr>
          <p:cNvPr id="5" name="TextBox 4">
            <a:extLst>
              <a:ext uri="{FF2B5EF4-FFF2-40B4-BE49-F238E27FC236}">
                <a16:creationId xmlns:a16="http://schemas.microsoft.com/office/drawing/2014/main" id="{C2DF9F8D-2F03-BC42-B1D4-C9E8A82970EE}"/>
              </a:ext>
            </a:extLst>
          </p:cNvPr>
          <p:cNvSpPr txBox="1"/>
          <p:nvPr/>
        </p:nvSpPr>
        <p:spPr>
          <a:xfrm>
            <a:off x="13936311" y="10151453"/>
            <a:ext cx="6300345" cy="1754326"/>
          </a:xfrm>
          <a:prstGeom prst="rect">
            <a:avLst/>
          </a:prstGeom>
          <a:noFill/>
        </p:spPr>
        <p:txBody>
          <a:bodyPr wrap="square" rtlCol="0">
            <a:noAutofit/>
          </a:bodyPr>
          <a:lstStyle/>
          <a:p>
            <a:pPr>
              <a:buSzPts val="4000"/>
            </a:pPr>
            <a:r>
              <a:rPr lang="en-US" sz="3600" dirty="0">
                <a:solidFill>
                  <a:schemeClr val="accent1">
                    <a:lumMod val="75000"/>
                  </a:schemeClr>
                </a:solidFill>
                <a:latin typeface="Gill Sans MT" panose="020B0502020104020203" pitchFamily="34" charset="77"/>
                <a:cs typeface="Gill Sans" panose="020B0502020104020203" pitchFamily="34" charset="-79"/>
              </a:rPr>
              <a:t>“If I don’t wash my hands before preparing food, my mother-in-law will criticize me.”</a:t>
            </a:r>
          </a:p>
        </p:txBody>
      </p:sp>
      <p:sp>
        <p:nvSpPr>
          <p:cNvPr id="15" name="Google Shape;921;p14">
            <a:extLst>
              <a:ext uri="{FF2B5EF4-FFF2-40B4-BE49-F238E27FC236}">
                <a16:creationId xmlns:a16="http://schemas.microsoft.com/office/drawing/2014/main" id="{BF6C1289-C03E-2C43-B0E4-B6B8FE708BE0}"/>
              </a:ext>
            </a:extLst>
          </p:cNvPr>
          <p:cNvSpPr txBox="1">
            <a:spLocks noGrp="1"/>
          </p:cNvSpPr>
          <p:nvPr>
            <p:ph type="body" idx="3"/>
          </p:nvPr>
        </p:nvSpPr>
        <p:spPr>
          <a:xfrm>
            <a:off x="4239051" y="5317687"/>
            <a:ext cx="5799138" cy="860896"/>
          </a:xfrm>
          <a:prstGeom prst="rect">
            <a:avLst/>
          </a:prstGeom>
          <a:noFill/>
          <a:ln>
            <a:noFill/>
          </a:ln>
        </p:spPr>
        <p:txBody>
          <a:bodyPr spcFirstLastPara="1" wrap="square" lIns="91426" tIns="45700" rIns="91426" bIns="45700" anchor="t" anchorCtr="0">
            <a:noAutofit/>
          </a:bodyPr>
          <a:lstStyle/>
          <a:p>
            <a:pPr marL="0" indent="0"/>
            <a:r>
              <a:rPr lang="en-US" sz="3600" b="1" dirty="0"/>
              <a:t>DESCRIPTIVE NORMS</a:t>
            </a:r>
            <a:endParaRPr sz="3600" b="1" dirty="0"/>
          </a:p>
        </p:txBody>
      </p:sp>
      <p:sp>
        <p:nvSpPr>
          <p:cNvPr id="16" name="Google Shape;922;p14">
            <a:extLst>
              <a:ext uri="{FF2B5EF4-FFF2-40B4-BE49-F238E27FC236}">
                <a16:creationId xmlns:a16="http://schemas.microsoft.com/office/drawing/2014/main" id="{C990C28F-9CC8-FF4C-8B33-7BFBCBD494E1}"/>
              </a:ext>
            </a:extLst>
          </p:cNvPr>
          <p:cNvSpPr txBox="1">
            <a:spLocks noGrp="1"/>
          </p:cNvSpPr>
          <p:nvPr>
            <p:ph type="body" idx="4"/>
          </p:nvPr>
        </p:nvSpPr>
        <p:spPr>
          <a:xfrm>
            <a:off x="13968461" y="5292699"/>
            <a:ext cx="5799138" cy="771953"/>
          </a:xfrm>
          <a:prstGeom prst="rect">
            <a:avLst/>
          </a:prstGeom>
          <a:noFill/>
          <a:ln>
            <a:noFill/>
          </a:ln>
        </p:spPr>
        <p:txBody>
          <a:bodyPr spcFirstLastPara="1" wrap="square" lIns="91426" tIns="45700" rIns="91426" bIns="45700" anchor="t" anchorCtr="0">
            <a:noAutofit/>
          </a:bodyPr>
          <a:lstStyle/>
          <a:p>
            <a:pPr marL="0" indent="0"/>
            <a:r>
              <a:rPr lang="en-US" sz="3600" b="1" dirty="0"/>
              <a:t>INJUNCTIVE NORMS</a:t>
            </a:r>
            <a:endParaRPr sz="3600" b="1"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937"/>
        <p:cNvGrpSpPr/>
        <p:nvPr/>
      </p:nvGrpSpPr>
      <p:grpSpPr>
        <a:xfrm>
          <a:off x="0" y="0"/>
          <a:ext cx="0" cy="0"/>
          <a:chOff x="0" y="0"/>
          <a:chExt cx="0" cy="0"/>
        </a:xfrm>
      </p:grpSpPr>
      <p:sp>
        <p:nvSpPr>
          <p:cNvPr id="18" name="Title 17">
            <a:extLst>
              <a:ext uri="{FF2B5EF4-FFF2-40B4-BE49-F238E27FC236}">
                <a16:creationId xmlns:a16="http://schemas.microsoft.com/office/drawing/2014/main" id="{B30D7518-6A78-1243-81CB-7F0FA9BC6D35}"/>
              </a:ext>
            </a:extLst>
          </p:cNvPr>
          <p:cNvSpPr>
            <a:spLocks noGrp="1"/>
          </p:cNvSpPr>
          <p:nvPr>
            <p:ph type="title"/>
          </p:nvPr>
        </p:nvSpPr>
        <p:spPr>
          <a:prstGeom prst="rect">
            <a:avLst/>
          </a:prstGeom>
        </p:spPr>
        <p:txBody>
          <a:bodyPr/>
          <a:lstStyle/>
          <a:p>
            <a:r>
              <a:rPr lang="en-US" b="1" dirty="0"/>
              <a:t>Descriptive or Injunctive Norm?</a:t>
            </a:r>
          </a:p>
        </p:txBody>
      </p:sp>
      <p:sp>
        <p:nvSpPr>
          <p:cNvPr id="19" name="Text Placeholder 18">
            <a:extLst>
              <a:ext uri="{FF2B5EF4-FFF2-40B4-BE49-F238E27FC236}">
                <a16:creationId xmlns:a16="http://schemas.microsoft.com/office/drawing/2014/main" id="{110E7FEF-858D-3045-92E6-F3D241C3B6EC}"/>
              </a:ext>
            </a:extLst>
          </p:cNvPr>
          <p:cNvSpPr>
            <a:spLocks noGrp="1"/>
          </p:cNvSpPr>
          <p:nvPr>
            <p:ph type="body" idx="1"/>
          </p:nvPr>
        </p:nvSpPr>
        <p:spPr>
          <a:xfrm>
            <a:off x="9719429" y="5309680"/>
            <a:ext cx="12386253" cy="6919912"/>
          </a:xfrm>
        </p:spPr>
        <p:txBody>
          <a:bodyPr>
            <a:noAutofit/>
          </a:bodyPr>
          <a:lstStyle/>
          <a:p>
            <a:pPr marL="742950" indent="-742950" algn="l">
              <a:lnSpc>
                <a:spcPct val="90000"/>
              </a:lnSpc>
              <a:spcAft>
                <a:spcPts val="2400"/>
              </a:spcAft>
              <a:buClr>
                <a:srgbClr val="000000"/>
              </a:buClr>
              <a:buFont typeface="Gill Sans"/>
              <a:buAutoNum type="arabicPeriod"/>
            </a:pPr>
            <a:r>
              <a:rPr lang="en-US" sz="4800" dirty="0"/>
              <a:t>A husband that does not beat his wife will be thought of as less manly.</a:t>
            </a:r>
          </a:p>
          <a:p>
            <a:pPr marL="742950" indent="-742950" algn="l">
              <a:lnSpc>
                <a:spcPct val="90000"/>
              </a:lnSpc>
              <a:spcAft>
                <a:spcPts val="2400"/>
              </a:spcAft>
              <a:buClr>
                <a:srgbClr val="000000"/>
              </a:buClr>
              <a:buFont typeface="Gill Sans"/>
              <a:buAutoNum type="arabicPeriod"/>
            </a:pPr>
            <a:r>
              <a:rPr lang="en-US" sz="4800" dirty="0"/>
              <a:t>Most husbands beat their wives in this community.</a:t>
            </a:r>
          </a:p>
          <a:p>
            <a:pPr marL="742950" indent="-742950" algn="l">
              <a:lnSpc>
                <a:spcPct val="90000"/>
              </a:lnSpc>
              <a:spcAft>
                <a:spcPts val="2400"/>
              </a:spcAft>
              <a:buClr>
                <a:srgbClr val="000000"/>
              </a:buClr>
              <a:buFont typeface="Gill Sans"/>
              <a:buAutoNum type="arabicPeriod"/>
            </a:pPr>
            <a:r>
              <a:rPr lang="en-US" sz="4800" dirty="0"/>
              <a:t>I don’t think it is right for a man to beat his wife.</a:t>
            </a:r>
          </a:p>
        </p:txBody>
      </p:sp>
      <p:sp>
        <p:nvSpPr>
          <p:cNvPr id="25" name="Text Placeholder 24">
            <a:extLst>
              <a:ext uri="{FF2B5EF4-FFF2-40B4-BE49-F238E27FC236}">
                <a16:creationId xmlns:a16="http://schemas.microsoft.com/office/drawing/2014/main" id="{992E9934-48D6-9E4B-B89F-3A33260C49DC}"/>
              </a:ext>
            </a:extLst>
          </p:cNvPr>
          <p:cNvSpPr>
            <a:spLocks noGrp="1"/>
          </p:cNvSpPr>
          <p:nvPr>
            <p:ph type="body" idx="3"/>
          </p:nvPr>
        </p:nvSpPr>
        <p:spPr>
          <a:prstGeom prst="rect">
            <a:avLst/>
          </a:prstGeom>
        </p:spPr>
        <p:txBody>
          <a:bodyPr/>
          <a:lstStyle/>
          <a:p>
            <a:r>
              <a:rPr lang="en-US" spc="0" dirty="0">
                <a:latin typeface="Gill Sans MT" panose="020B0502020104020203"/>
              </a:rPr>
              <a:t>PLENARY ACTIVITY</a:t>
            </a:r>
          </a:p>
        </p:txBody>
      </p:sp>
      <p:pic>
        <p:nvPicPr>
          <p:cNvPr id="29" name="Picture Placeholder 28" descr="A picture containing person, outdoor&#10;&#10;Description automatically generated">
            <a:extLst>
              <a:ext uri="{FF2B5EF4-FFF2-40B4-BE49-F238E27FC236}">
                <a16:creationId xmlns:a16="http://schemas.microsoft.com/office/drawing/2014/main" id="{048F46DD-1425-0C47-B1BC-6FD413D5BB8F}"/>
              </a:ext>
            </a:extLst>
          </p:cNvPr>
          <p:cNvPicPr>
            <a:picLocks noGrp="1" noChangeAspect="1"/>
          </p:cNvPicPr>
          <p:nvPr>
            <p:ph type="pic" sz="quarter" idx="10"/>
          </p:nvPr>
        </p:nvPicPr>
        <p:blipFill rotWithShape="1">
          <a:blip r:embed="rId4"/>
          <a:srcRect l="16667" r="16667"/>
          <a:stretch/>
        </p:blipFill>
        <p:spPr/>
      </p:pic>
      <p:grpSp>
        <p:nvGrpSpPr>
          <p:cNvPr id="11" name="Group 10">
            <a:extLst>
              <a:ext uri="{FF2B5EF4-FFF2-40B4-BE49-F238E27FC236}">
                <a16:creationId xmlns:a16="http://schemas.microsoft.com/office/drawing/2014/main" id="{475C15F6-7B7C-8B43-B9DC-27F7458F8CD4}"/>
              </a:ext>
            </a:extLst>
          </p:cNvPr>
          <p:cNvGrpSpPr/>
          <p:nvPr/>
        </p:nvGrpSpPr>
        <p:grpSpPr>
          <a:xfrm>
            <a:off x="1368325" y="1090737"/>
            <a:ext cx="3532094" cy="3532094"/>
            <a:chOff x="1368325" y="1090737"/>
            <a:chExt cx="3532094" cy="3532094"/>
          </a:xfrm>
        </p:grpSpPr>
        <p:sp>
          <p:nvSpPr>
            <p:cNvPr id="17" name="Oval 16">
              <a:extLst>
                <a:ext uri="{FF2B5EF4-FFF2-40B4-BE49-F238E27FC236}">
                  <a16:creationId xmlns:a16="http://schemas.microsoft.com/office/drawing/2014/main" id="{C3ACDBED-A4B6-5A40-B15D-F68E4BF95E59}"/>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20" name="Graphic 19" descr="Cheers outline">
              <a:extLst>
                <a:ext uri="{FF2B5EF4-FFF2-40B4-BE49-F238E27FC236}">
                  <a16:creationId xmlns:a16="http://schemas.microsoft.com/office/drawing/2014/main" id="{33E97CDD-6147-5B44-AEE4-0395D872B47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
        <p:nvSpPr>
          <p:cNvPr id="10" name="TextBox 9">
            <a:extLst>
              <a:ext uri="{FF2B5EF4-FFF2-40B4-BE49-F238E27FC236}">
                <a16:creationId xmlns:a16="http://schemas.microsoft.com/office/drawing/2014/main" id="{9570376C-986D-9B49-A3DA-50D1F4661192}"/>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Jonathan </a:t>
            </a:r>
            <a:r>
              <a:rPr lang="en-US" dirty="0" err="1">
                <a:solidFill>
                  <a:srgbClr val="00C075"/>
                </a:solidFill>
                <a:latin typeface="Gill Sans MT" panose="020B0502020104020203" pitchFamily="34" charset="77"/>
              </a:rPr>
              <a:t>Torgovnik</a:t>
            </a:r>
            <a:r>
              <a:rPr lang="en-US" dirty="0">
                <a:solidFill>
                  <a:srgbClr val="00C075"/>
                </a:solidFill>
                <a:latin typeface="Gill Sans MT" panose="020B0502020104020203" pitchFamily="34" charset="77"/>
              </a:rPr>
              <a:t>/Getty Images/Images of Empowerment</a:t>
            </a:r>
          </a:p>
        </p:txBody>
      </p:sp>
    </p:spTree>
    <p:custDataLst>
      <p:tags r:id="rId1"/>
    </p:custDataLst>
    <p:extLst>
      <p:ext uri="{BB962C8B-B14F-4D97-AF65-F5344CB8AC3E}">
        <p14:creationId xmlns:p14="http://schemas.microsoft.com/office/powerpoint/2010/main" val="81900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946"/>
        <p:cNvGrpSpPr/>
        <p:nvPr/>
      </p:nvGrpSpPr>
      <p:grpSpPr>
        <a:xfrm>
          <a:off x="0" y="0"/>
          <a:ext cx="0" cy="0"/>
          <a:chOff x="0" y="0"/>
          <a:chExt cx="0" cy="0"/>
        </a:xfrm>
      </p:grpSpPr>
      <p:sp>
        <p:nvSpPr>
          <p:cNvPr id="948" name="Google Shape;948;p17"/>
          <p:cNvSpPr txBox="1">
            <a:spLocks noGrp="1"/>
          </p:cNvSpPr>
          <p:nvPr>
            <p:ph type="title"/>
          </p:nvPr>
        </p:nvSpPr>
        <p:spPr>
          <a:prstGeom prst="rect">
            <a:avLst/>
          </a:prstGeom>
          <a:noFill/>
          <a:ln>
            <a:noFill/>
          </a:ln>
        </p:spPr>
        <p:txBody>
          <a:bodyPr spcFirstLastPara="1" vert="horz" wrap="square" lIns="91426" tIns="45700" rIns="91426" bIns="45700" rtlCol="0" anchor="t" anchorCtr="0">
            <a:noAutofit/>
          </a:bodyPr>
          <a:lstStyle/>
          <a:p>
            <a:pPr>
              <a:buClr>
                <a:srgbClr val="09904F"/>
              </a:buClr>
            </a:pPr>
            <a:r>
              <a:rPr lang="en-US" b="1" dirty="0"/>
              <a:t>Descriptive or Injunctive Norm?</a:t>
            </a:r>
            <a:endParaRPr b="1" dirty="0"/>
          </a:p>
        </p:txBody>
      </p:sp>
      <p:sp>
        <p:nvSpPr>
          <p:cNvPr id="949" name="Google Shape;949;p17"/>
          <p:cNvSpPr txBox="1">
            <a:spLocks noGrp="1"/>
          </p:cNvSpPr>
          <p:nvPr>
            <p:ph type="body" idx="1"/>
          </p:nvPr>
        </p:nvSpPr>
        <p:spPr>
          <a:prstGeom prst="rect">
            <a:avLst/>
          </a:prstGeom>
          <a:noFill/>
          <a:ln>
            <a:noFill/>
          </a:ln>
        </p:spPr>
        <p:txBody>
          <a:bodyPr spcFirstLastPara="1" vert="horz" wrap="square" lIns="91426" tIns="45700" rIns="91426" bIns="45700" rtlCol="0" anchor="t" anchorCtr="0">
            <a:noAutofit/>
          </a:bodyPr>
          <a:lstStyle/>
          <a:p>
            <a:pPr marL="742950" indent="-742950" algn="l">
              <a:lnSpc>
                <a:spcPct val="90000"/>
              </a:lnSpc>
              <a:spcAft>
                <a:spcPts val="2400"/>
              </a:spcAft>
              <a:buClr>
                <a:srgbClr val="000000"/>
              </a:buClr>
              <a:buFont typeface="Gill Sans"/>
              <a:buAutoNum type="arabicPeriod"/>
            </a:pPr>
            <a:r>
              <a:rPr lang="en-US" sz="4800" dirty="0"/>
              <a:t>A husband who allows his wife to use family planning will be thought of as less manly.</a:t>
            </a:r>
            <a:endParaRPr sz="4800" dirty="0"/>
          </a:p>
          <a:p>
            <a:pPr marL="742950" indent="-742950" algn="l">
              <a:lnSpc>
                <a:spcPct val="90000"/>
              </a:lnSpc>
              <a:spcAft>
                <a:spcPts val="2400"/>
              </a:spcAft>
              <a:buClr>
                <a:srgbClr val="000000"/>
              </a:buClr>
              <a:buFont typeface="Gill Sans"/>
              <a:buAutoNum type="arabicPeriod"/>
            </a:pPr>
            <a:r>
              <a:rPr lang="en-US" sz="4800" dirty="0"/>
              <a:t>Most men and their wives use traditional family planning methods in this community.</a:t>
            </a:r>
            <a:endParaRPr sz="4800" dirty="0"/>
          </a:p>
          <a:p>
            <a:pPr marL="742950" indent="-742950" algn="l">
              <a:lnSpc>
                <a:spcPct val="90000"/>
              </a:lnSpc>
              <a:spcAft>
                <a:spcPts val="2400"/>
              </a:spcAft>
              <a:buClr>
                <a:srgbClr val="000000"/>
              </a:buClr>
              <a:buFont typeface="Gill Sans"/>
              <a:buAutoNum type="arabicPeriod"/>
            </a:pPr>
            <a:r>
              <a:rPr lang="en-US" sz="4800" dirty="0"/>
              <a:t>I don't believe that traditional methods work to space births. </a:t>
            </a:r>
            <a:endParaRPr sz="4800" dirty="0"/>
          </a:p>
        </p:txBody>
      </p:sp>
      <p:sp>
        <p:nvSpPr>
          <p:cNvPr id="6" name="Text Placeholder 5">
            <a:extLst>
              <a:ext uri="{FF2B5EF4-FFF2-40B4-BE49-F238E27FC236}">
                <a16:creationId xmlns:a16="http://schemas.microsoft.com/office/drawing/2014/main" id="{BE7C6806-C1A6-4842-A0FA-24D8A8FB4EBB}"/>
              </a:ext>
            </a:extLst>
          </p:cNvPr>
          <p:cNvSpPr>
            <a:spLocks noGrp="1"/>
          </p:cNvSpPr>
          <p:nvPr>
            <p:ph type="body" idx="3"/>
          </p:nvPr>
        </p:nvSpPr>
        <p:spPr>
          <a:prstGeom prst="rect">
            <a:avLst/>
          </a:prstGeom>
        </p:spPr>
        <p:txBody>
          <a:bodyPr>
            <a:noAutofit/>
          </a:bodyPr>
          <a:lstStyle/>
          <a:p>
            <a:r>
              <a:rPr lang="en-US" spc="0" dirty="0">
                <a:latin typeface="Gill Sans MT" panose="020B0502020104020203"/>
              </a:rPr>
              <a:t>PLENARY ACTIVITY</a:t>
            </a:r>
          </a:p>
          <a:p>
            <a:endParaRPr lang="en-US" dirty="0"/>
          </a:p>
        </p:txBody>
      </p:sp>
      <p:pic>
        <p:nvPicPr>
          <p:cNvPr id="20" name="Picture Placeholder 28" descr="A picture containing person, outdoor&#10;&#10;Description automatically generated">
            <a:extLst>
              <a:ext uri="{FF2B5EF4-FFF2-40B4-BE49-F238E27FC236}">
                <a16:creationId xmlns:a16="http://schemas.microsoft.com/office/drawing/2014/main" id="{FCB8CFB0-EA27-1947-BE1D-4C7846E7AAC1}"/>
              </a:ext>
            </a:extLst>
          </p:cNvPr>
          <p:cNvPicPr>
            <a:picLocks noGrp="1" noChangeAspect="1"/>
          </p:cNvPicPr>
          <p:nvPr>
            <p:ph type="pic" sz="quarter" idx="10"/>
          </p:nvPr>
        </p:nvPicPr>
        <p:blipFill rotWithShape="1">
          <a:blip r:embed="rId4"/>
          <a:srcRect l="16667" r="16667"/>
          <a:stretch/>
        </p:blipFill>
        <p:spPr>
          <a:xfrm>
            <a:off x="2278317" y="3440181"/>
            <a:ext cx="5862918" cy="5862918"/>
          </a:xfrm>
        </p:spPr>
      </p:pic>
      <p:grpSp>
        <p:nvGrpSpPr>
          <p:cNvPr id="16" name="Group 15">
            <a:extLst>
              <a:ext uri="{FF2B5EF4-FFF2-40B4-BE49-F238E27FC236}">
                <a16:creationId xmlns:a16="http://schemas.microsoft.com/office/drawing/2014/main" id="{53369852-D505-3048-82CD-D5DCC1E0E7ED}"/>
              </a:ext>
            </a:extLst>
          </p:cNvPr>
          <p:cNvGrpSpPr/>
          <p:nvPr/>
        </p:nvGrpSpPr>
        <p:grpSpPr>
          <a:xfrm>
            <a:off x="1368325" y="1090737"/>
            <a:ext cx="3532094" cy="3532094"/>
            <a:chOff x="1368325" y="1090737"/>
            <a:chExt cx="3532094" cy="3532094"/>
          </a:xfrm>
        </p:grpSpPr>
        <p:sp>
          <p:nvSpPr>
            <p:cNvPr id="17" name="Oval 16">
              <a:extLst>
                <a:ext uri="{FF2B5EF4-FFF2-40B4-BE49-F238E27FC236}">
                  <a16:creationId xmlns:a16="http://schemas.microsoft.com/office/drawing/2014/main" id="{5D7D3442-5EC5-6347-B75B-72FDD3FDB729}"/>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8" name="Graphic 17" descr="Cheers outline">
              <a:extLst>
                <a:ext uri="{FF2B5EF4-FFF2-40B4-BE49-F238E27FC236}">
                  <a16:creationId xmlns:a16="http://schemas.microsoft.com/office/drawing/2014/main" id="{E1AE578B-0EC2-9148-95BE-07496CEE309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
        <p:nvSpPr>
          <p:cNvPr id="10" name="TextBox 9">
            <a:extLst>
              <a:ext uri="{FF2B5EF4-FFF2-40B4-BE49-F238E27FC236}">
                <a16:creationId xmlns:a16="http://schemas.microsoft.com/office/drawing/2014/main" id="{07CFB460-73A0-F948-A6F8-6DB745D371B0}"/>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Jonathan </a:t>
            </a:r>
            <a:r>
              <a:rPr lang="en-US" dirty="0" err="1">
                <a:solidFill>
                  <a:srgbClr val="00C075"/>
                </a:solidFill>
                <a:latin typeface="Gill Sans MT" panose="020B0502020104020203" pitchFamily="34" charset="77"/>
              </a:rPr>
              <a:t>Torgovnik</a:t>
            </a:r>
            <a:r>
              <a:rPr lang="en-US" dirty="0">
                <a:solidFill>
                  <a:srgbClr val="00C075"/>
                </a:solidFill>
                <a:latin typeface="Gill Sans MT" panose="020B0502020104020203" pitchFamily="34" charset="77"/>
              </a:rPr>
              <a:t>/Getty Images/Images of Empowerment</a:t>
            </a:r>
          </a:p>
        </p:txBody>
      </p:sp>
    </p:spTree>
    <p:custDataLst>
      <p:tags r:id="rId1"/>
    </p:custDataLst>
    <p:extLst>
      <p:ext uri="{BB962C8B-B14F-4D97-AF65-F5344CB8AC3E}">
        <p14:creationId xmlns:p14="http://schemas.microsoft.com/office/powerpoint/2010/main" val="239801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9">
                                            <p:txEl>
                                              <p:pRg st="0" end="0"/>
                                            </p:txEl>
                                          </p:spTgt>
                                        </p:tgtEl>
                                        <p:attrNameLst>
                                          <p:attrName>style.visibility</p:attrName>
                                        </p:attrNameLst>
                                      </p:cBhvr>
                                      <p:to>
                                        <p:strVal val="visible"/>
                                      </p:to>
                                    </p:set>
                                    <p:animEffect transition="in" filter="fade">
                                      <p:cBhvr>
                                        <p:cTn id="7" dur="500"/>
                                        <p:tgtEl>
                                          <p:spTgt spid="9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9">
                                            <p:txEl>
                                              <p:pRg st="1" end="1"/>
                                            </p:txEl>
                                          </p:spTgt>
                                        </p:tgtEl>
                                        <p:attrNameLst>
                                          <p:attrName>style.visibility</p:attrName>
                                        </p:attrNameLst>
                                      </p:cBhvr>
                                      <p:to>
                                        <p:strVal val="visible"/>
                                      </p:to>
                                    </p:set>
                                    <p:animEffect transition="in" filter="fade">
                                      <p:cBhvr>
                                        <p:cTn id="12" dur="500"/>
                                        <p:tgtEl>
                                          <p:spTgt spid="9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49">
                                            <p:txEl>
                                              <p:pRg st="2" end="2"/>
                                            </p:txEl>
                                          </p:spTgt>
                                        </p:tgtEl>
                                        <p:attrNameLst>
                                          <p:attrName>style.visibility</p:attrName>
                                        </p:attrNameLst>
                                      </p:cBhvr>
                                      <p:to>
                                        <p:strVal val="visible"/>
                                      </p:to>
                                    </p:set>
                                    <p:animEffect transition="in" filter="fade">
                                      <p:cBhvr>
                                        <p:cTn id="17" dur="500"/>
                                        <p:tgtEl>
                                          <p:spTgt spid="9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962"/>
        <p:cNvGrpSpPr/>
        <p:nvPr/>
      </p:nvGrpSpPr>
      <p:grpSpPr>
        <a:xfrm>
          <a:off x="0" y="0"/>
          <a:ext cx="0" cy="0"/>
          <a:chOff x="0" y="0"/>
          <a:chExt cx="0" cy="0"/>
        </a:xfrm>
      </p:grpSpPr>
      <p:sp>
        <p:nvSpPr>
          <p:cNvPr id="964" name="Google Shape;964;p19"/>
          <p:cNvSpPr txBox="1">
            <a:spLocks noGrp="1"/>
          </p:cNvSpPr>
          <p:nvPr>
            <p:ph type="title"/>
          </p:nvPr>
        </p:nvSpPr>
        <p:spPr>
          <a:xfrm>
            <a:off x="9719429" y="1959434"/>
            <a:ext cx="13106855" cy="2176836"/>
          </a:xfrm>
          <a:prstGeom prst="rect">
            <a:avLst/>
          </a:prstGeom>
          <a:noFill/>
          <a:ln>
            <a:noFill/>
          </a:ln>
        </p:spPr>
        <p:txBody>
          <a:bodyPr spcFirstLastPara="1" vert="horz" wrap="square" lIns="91426" tIns="45700" rIns="91426" bIns="45700" rtlCol="0" anchor="t" anchorCtr="0">
            <a:noAutofit/>
          </a:bodyPr>
          <a:lstStyle/>
          <a:p>
            <a:pPr>
              <a:buClr>
                <a:srgbClr val="09904F"/>
              </a:buClr>
            </a:pPr>
            <a:r>
              <a:rPr lang="en-US" b="1" dirty="0"/>
              <a:t>Reference Groups</a:t>
            </a:r>
            <a:endParaRPr b="1" dirty="0"/>
          </a:p>
        </p:txBody>
      </p:sp>
      <p:sp>
        <p:nvSpPr>
          <p:cNvPr id="965" name="Google Shape;965;p19"/>
          <p:cNvSpPr txBox="1">
            <a:spLocks noGrp="1"/>
          </p:cNvSpPr>
          <p:nvPr>
            <p:ph type="body" idx="1"/>
          </p:nvPr>
        </p:nvSpPr>
        <p:spPr>
          <a:xfrm>
            <a:off x="9719429" y="4136270"/>
            <a:ext cx="12083296" cy="6919912"/>
          </a:xfrm>
          <a:prstGeom prst="rect">
            <a:avLst/>
          </a:prstGeom>
          <a:noFill/>
          <a:ln>
            <a:noFill/>
          </a:ln>
        </p:spPr>
        <p:txBody>
          <a:bodyPr spcFirstLastPara="1" vert="horz" wrap="square" lIns="91426" tIns="45700" rIns="91426" bIns="45700" rtlCol="0" anchor="t" anchorCtr="0">
            <a:noAutofit/>
          </a:bodyPr>
          <a:lstStyle/>
          <a:p>
            <a:pPr marL="742950" indent="-742950" algn="l">
              <a:lnSpc>
                <a:spcPct val="90000"/>
              </a:lnSpc>
              <a:spcAft>
                <a:spcPts val="2400"/>
              </a:spcAft>
              <a:buClr>
                <a:srgbClr val="000000"/>
              </a:buClr>
              <a:buFont typeface="Gill Sans"/>
              <a:buAutoNum type="arabicPeriod"/>
            </a:pPr>
            <a:r>
              <a:rPr lang="en-US" sz="4800" dirty="0"/>
              <a:t>Who were the people you turned to for advice and information on the behavior?</a:t>
            </a:r>
            <a:endParaRPr sz="4800" dirty="0"/>
          </a:p>
          <a:p>
            <a:pPr marL="742950" indent="-742950" algn="l">
              <a:lnSpc>
                <a:spcPct val="90000"/>
              </a:lnSpc>
              <a:spcAft>
                <a:spcPts val="2400"/>
              </a:spcAft>
              <a:buClr>
                <a:srgbClr val="000000"/>
              </a:buClr>
              <a:buFont typeface="Gill Sans"/>
              <a:buAutoNum type="arabicPeriod"/>
            </a:pPr>
            <a:r>
              <a:rPr lang="en-US" sz="4800" dirty="0"/>
              <a:t>Who were the people who most influenced your beliefs/attitudes or behaviors? </a:t>
            </a:r>
            <a:endParaRPr sz="4800" dirty="0"/>
          </a:p>
          <a:p>
            <a:pPr marL="742950" indent="-742950" algn="l">
              <a:lnSpc>
                <a:spcPct val="90000"/>
              </a:lnSpc>
              <a:spcAft>
                <a:spcPts val="2400"/>
              </a:spcAft>
              <a:buClr>
                <a:srgbClr val="000000"/>
              </a:buClr>
              <a:buFont typeface="Gill Sans"/>
              <a:buAutoNum type="arabicPeriod"/>
            </a:pPr>
            <a:r>
              <a:rPr lang="en-US" sz="4800" dirty="0"/>
              <a:t>How might or did these people react if you took or did not take their advice?</a:t>
            </a:r>
            <a:endParaRPr sz="4800" dirty="0"/>
          </a:p>
          <a:p>
            <a:pPr marL="742950" indent="-742950" algn="l">
              <a:lnSpc>
                <a:spcPct val="90000"/>
              </a:lnSpc>
              <a:spcAft>
                <a:spcPts val="2400"/>
              </a:spcAft>
              <a:buClr>
                <a:srgbClr val="000000"/>
              </a:buClr>
              <a:buFont typeface="Gill Sans"/>
              <a:buAutoNum type="arabicPeriod"/>
            </a:pPr>
            <a:r>
              <a:rPr lang="en-US" sz="4800" dirty="0"/>
              <a:t>How might these people react if you changed your behavior?</a:t>
            </a:r>
            <a:endParaRPr sz="4800" dirty="0"/>
          </a:p>
        </p:txBody>
      </p:sp>
      <p:sp>
        <p:nvSpPr>
          <p:cNvPr id="5" name="Text Placeholder 4">
            <a:extLst>
              <a:ext uri="{FF2B5EF4-FFF2-40B4-BE49-F238E27FC236}">
                <a16:creationId xmlns:a16="http://schemas.microsoft.com/office/drawing/2014/main" id="{CF772E69-2095-7743-B715-227E5ED951EA}"/>
              </a:ext>
            </a:extLst>
          </p:cNvPr>
          <p:cNvSpPr>
            <a:spLocks noGrp="1"/>
          </p:cNvSpPr>
          <p:nvPr>
            <p:ph type="body" idx="3"/>
          </p:nvPr>
        </p:nvSpPr>
        <p:spPr>
          <a:prstGeom prst="rect">
            <a:avLst/>
          </a:prstGeom>
        </p:spPr>
        <p:txBody>
          <a:bodyPr/>
          <a:lstStyle/>
          <a:p>
            <a:r>
              <a:rPr lang="en-US" spc="0" dirty="0">
                <a:latin typeface="Gill Sans MT" panose="020B0502020104020203"/>
              </a:rPr>
              <a:t>PLENARY ACTIVITY</a:t>
            </a:r>
          </a:p>
          <a:p>
            <a:endParaRPr lang="en-US" dirty="0"/>
          </a:p>
        </p:txBody>
      </p:sp>
      <p:pic>
        <p:nvPicPr>
          <p:cNvPr id="14" name="Picture Placeholder 13" descr="A picture containing outdoor, grass, sky, tree&#10;&#10;Description automatically generated">
            <a:extLst>
              <a:ext uri="{FF2B5EF4-FFF2-40B4-BE49-F238E27FC236}">
                <a16:creationId xmlns:a16="http://schemas.microsoft.com/office/drawing/2014/main" id="{A0374066-6573-084B-A470-EC6E8FB38D54}"/>
              </a:ext>
            </a:extLst>
          </p:cNvPr>
          <p:cNvPicPr>
            <a:picLocks noGrp="1" noChangeAspect="1"/>
          </p:cNvPicPr>
          <p:nvPr>
            <p:ph type="pic" sz="quarter" idx="10"/>
          </p:nvPr>
        </p:nvPicPr>
        <p:blipFill rotWithShape="1">
          <a:blip r:embed="rId4"/>
          <a:srcRect l="16667" r="16667"/>
          <a:stretch/>
        </p:blipFill>
        <p:spPr/>
      </p:pic>
      <p:grpSp>
        <p:nvGrpSpPr>
          <p:cNvPr id="15" name="Group 14">
            <a:extLst>
              <a:ext uri="{FF2B5EF4-FFF2-40B4-BE49-F238E27FC236}">
                <a16:creationId xmlns:a16="http://schemas.microsoft.com/office/drawing/2014/main" id="{35AEAC35-E86B-B841-8482-16E9B3B95B15}"/>
              </a:ext>
            </a:extLst>
          </p:cNvPr>
          <p:cNvGrpSpPr/>
          <p:nvPr/>
        </p:nvGrpSpPr>
        <p:grpSpPr>
          <a:xfrm>
            <a:off x="1368325" y="1090737"/>
            <a:ext cx="3532094" cy="3532094"/>
            <a:chOff x="1368325" y="1090737"/>
            <a:chExt cx="3532094" cy="3532094"/>
          </a:xfrm>
        </p:grpSpPr>
        <p:sp>
          <p:nvSpPr>
            <p:cNvPr id="16" name="Oval 15">
              <a:extLst>
                <a:ext uri="{FF2B5EF4-FFF2-40B4-BE49-F238E27FC236}">
                  <a16:creationId xmlns:a16="http://schemas.microsoft.com/office/drawing/2014/main" id="{5C3B3FE1-FEFF-CF46-A562-3E72941843FC}"/>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7" name="Graphic 16" descr="Cheers outline">
              <a:extLst>
                <a:ext uri="{FF2B5EF4-FFF2-40B4-BE49-F238E27FC236}">
                  <a16:creationId xmlns:a16="http://schemas.microsoft.com/office/drawing/2014/main" id="{7876A098-B90D-814F-80D8-1C5BED67E55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
        <p:nvSpPr>
          <p:cNvPr id="9" name="TextBox 8">
            <a:extLst>
              <a:ext uri="{FF2B5EF4-FFF2-40B4-BE49-F238E27FC236}">
                <a16:creationId xmlns:a16="http://schemas.microsoft.com/office/drawing/2014/main" id="{79487321-865B-5945-A1E6-55E2A5AB4FC7}"/>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Jonathan </a:t>
            </a:r>
            <a:r>
              <a:rPr lang="en-US" dirty="0" err="1">
                <a:solidFill>
                  <a:srgbClr val="00C075"/>
                </a:solidFill>
                <a:latin typeface="Gill Sans MT" panose="020B0502020104020203" pitchFamily="34" charset="77"/>
              </a:rPr>
              <a:t>Torgovnik</a:t>
            </a:r>
            <a:r>
              <a:rPr lang="en-US" dirty="0">
                <a:solidFill>
                  <a:srgbClr val="00C075"/>
                </a:solidFill>
                <a:latin typeface="Gill Sans MT" panose="020B0502020104020203" pitchFamily="34" charset="77"/>
              </a:rPr>
              <a:t>/Getty Images/Images of Empowerment</a:t>
            </a:r>
          </a:p>
        </p:txBody>
      </p:sp>
    </p:spTree>
    <p:custDataLst>
      <p:tags r:id="rId1"/>
    </p:custDataLst>
    <p:extLst>
      <p:ext uri="{BB962C8B-B14F-4D97-AF65-F5344CB8AC3E}">
        <p14:creationId xmlns:p14="http://schemas.microsoft.com/office/powerpoint/2010/main" val="226765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9457"/>
        </a:solidFill>
        <a:effectLst/>
      </p:bgPr>
    </p:bg>
    <p:spTree>
      <p:nvGrpSpPr>
        <p:cNvPr id="1" name="Shape 971"/>
        <p:cNvGrpSpPr/>
        <p:nvPr/>
      </p:nvGrpSpPr>
      <p:grpSpPr>
        <a:xfrm>
          <a:off x="0" y="0"/>
          <a:ext cx="0" cy="0"/>
          <a:chOff x="0" y="0"/>
          <a:chExt cx="0" cy="0"/>
        </a:xfrm>
      </p:grpSpPr>
      <p:sp>
        <p:nvSpPr>
          <p:cNvPr id="8" name="Google Shape;180;p107">
            <a:extLst>
              <a:ext uri="{FF2B5EF4-FFF2-40B4-BE49-F238E27FC236}">
                <a16:creationId xmlns:a16="http://schemas.microsoft.com/office/drawing/2014/main" id="{5C967E11-95F9-204D-8923-76671CD43CAA}"/>
              </a:ext>
            </a:extLst>
          </p:cNvPr>
          <p:cNvSpPr/>
          <p:nvPr/>
        </p:nvSpPr>
        <p:spPr>
          <a:xfrm>
            <a:off x="1"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007043"/>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2" name="Rectangle 1">
            <a:extLst>
              <a:ext uri="{FF2B5EF4-FFF2-40B4-BE49-F238E27FC236}">
                <a16:creationId xmlns:a16="http://schemas.microsoft.com/office/drawing/2014/main" id="{C70ACCD7-0856-854C-855E-CFE8D723D1DC}"/>
              </a:ext>
            </a:extLst>
          </p:cNvPr>
          <p:cNvSpPr/>
          <p:nvPr/>
        </p:nvSpPr>
        <p:spPr>
          <a:xfrm>
            <a:off x="11186073" y="4861974"/>
            <a:ext cx="9860627" cy="3046988"/>
          </a:xfrm>
          <a:prstGeom prst="rect">
            <a:avLst/>
          </a:prstGeom>
        </p:spPr>
        <p:txBody>
          <a:bodyPr wrap="square">
            <a:noAutofit/>
          </a:bodyPr>
          <a:lstStyle/>
          <a:p>
            <a:r>
              <a:rPr lang="en-US" sz="9600" b="1" dirty="0">
                <a:solidFill>
                  <a:srgbClr val="FFFFFF"/>
                </a:solidFill>
                <a:latin typeface="Gill Sans MT" panose="020B0502020104020203" pitchFamily="34" charset="77"/>
                <a:cs typeface="Gill Sans" panose="020B0502020104020203" pitchFamily="34" charset="-79"/>
              </a:rPr>
              <a:t>Putting It Together</a:t>
            </a:r>
          </a:p>
        </p:txBody>
      </p:sp>
      <p:cxnSp>
        <p:nvCxnSpPr>
          <p:cNvPr id="12" name="Straight Connector 11">
            <a:extLst>
              <a:ext uri="{FF2B5EF4-FFF2-40B4-BE49-F238E27FC236}">
                <a16:creationId xmlns:a16="http://schemas.microsoft.com/office/drawing/2014/main" id="{E8DF89E1-F25E-DF4E-9A7C-4D54689B609B}"/>
              </a:ext>
            </a:extLst>
          </p:cNvPr>
          <p:cNvCxnSpPr>
            <a:cxnSpLocks/>
          </p:cNvCxnSpPr>
          <p:nvPr/>
        </p:nvCxnSpPr>
        <p:spPr>
          <a:xfrm>
            <a:off x="11186072" y="8064528"/>
            <a:ext cx="9860628" cy="0"/>
          </a:xfrm>
          <a:prstGeom prst="line">
            <a:avLst/>
          </a:prstGeom>
          <a:ln w="139700">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Picture Placeholder 5" descr="A person smiling for the camera&#10;&#10;Description automatically generated with low confidence">
            <a:extLst>
              <a:ext uri="{FF2B5EF4-FFF2-40B4-BE49-F238E27FC236}">
                <a16:creationId xmlns:a16="http://schemas.microsoft.com/office/drawing/2014/main" id="{95C3CEAD-2343-8D4A-AC02-019C4014EE83}"/>
              </a:ext>
            </a:extLst>
          </p:cNvPr>
          <p:cNvPicPr>
            <a:picLocks noGrp="1" noChangeAspect="1"/>
          </p:cNvPicPr>
          <p:nvPr>
            <p:ph type="pic" sz="quarter" idx="10"/>
          </p:nvPr>
        </p:nvPicPr>
        <p:blipFill rotWithShape="1">
          <a:blip r:embed="rId4"/>
          <a:srcRect t="14908" b="14908"/>
          <a:stretch/>
        </p:blipFill>
        <p:spPr/>
      </p:pic>
      <p:sp>
        <p:nvSpPr>
          <p:cNvPr id="7" name="TextBox 6">
            <a:extLst>
              <a:ext uri="{FF2B5EF4-FFF2-40B4-BE49-F238E27FC236}">
                <a16:creationId xmlns:a16="http://schemas.microsoft.com/office/drawing/2014/main" id="{218722E7-4789-FB4B-91DF-916E174CAE95}"/>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a:t>
            </a:r>
            <a:r>
              <a:rPr lang="en-US" dirty="0" err="1">
                <a:solidFill>
                  <a:srgbClr val="00C075"/>
                </a:solidFill>
                <a:latin typeface="Gill Sans MT" panose="020B0502020104020203" pitchFamily="34" charset="77"/>
              </a:rPr>
              <a:t>Yagazie</a:t>
            </a:r>
            <a:r>
              <a:rPr lang="en-US" dirty="0">
                <a:solidFill>
                  <a:srgbClr val="00C075"/>
                </a:solidFill>
                <a:latin typeface="Gill Sans MT" panose="020B0502020104020203" pitchFamily="34" charset="77"/>
              </a:rPr>
              <a:t> </a:t>
            </a:r>
            <a:r>
              <a:rPr lang="en-US" dirty="0" err="1">
                <a:solidFill>
                  <a:srgbClr val="00C075"/>
                </a:solidFill>
                <a:latin typeface="Gill Sans MT" panose="020B0502020104020203" pitchFamily="34" charset="77"/>
              </a:rPr>
              <a:t>Emezi</a:t>
            </a:r>
            <a:r>
              <a:rPr lang="en-US" dirty="0">
                <a:solidFill>
                  <a:srgbClr val="00C075"/>
                </a:solidFill>
                <a:latin typeface="Gill Sans MT" panose="020B0502020104020203" pitchFamily="34" charset="77"/>
              </a:rPr>
              <a:t>/Getty Images/Images of Empowerment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graphicFrame>
        <p:nvGraphicFramePr>
          <p:cNvPr id="979" name="Google Shape;979;p21"/>
          <p:cNvGraphicFramePr/>
          <p:nvPr>
            <p:extLst>
              <p:ext uri="{D42A27DB-BD31-4B8C-83A1-F6EECF244321}">
                <p14:modId xmlns:p14="http://schemas.microsoft.com/office/powerpoint/2010/main" val="3956084034"/>
              </p:ext>
            </p:extLst>
          </p:nvPr>
        </p:nvGraphicFramePr>
        <p:xfrm>
          <a:off x="1037913" y="2856922"/>
          <a:ext cx="22211826" cy="8279246"/>
        </p:xfrm>
        <a:graphic>
          <a:graphicData uri="http://schemas.openxmlformats.org/drawingml/2006/table">
            <a:tbl>
              <a:tblPr firstRow="1" bandRow="1">
                <a:noFill/>
                <a:tableStyleId>{9B6FCFC4-5C0E-4722-A649-D919AF66E9C1}</a:tableStyleId>
              </a:tblPr>
              <a:tblGrid>
                <a:gridCol w="3876987">
                  <a:extLst>
                    <a:ext uri="{9D8B030D-6E8A-4147-A177-3AD203B41FA5}">
                      <a16:colId xmlns:a16="http://schemas.microsoft.com/office/drawing/2014/main" val="20000"/>
                    </a:ext>
                  </a:extLst>
                </a:gridCol>
                <a:gridCol w="4686300">
                  <a:extLst>
                    <a:ext uri="{9D8B030D-6E8A-4147-A177-3AD203B41FA5}">
                      <a16:colId xmlns:a16="http://schemas.microsoft.com/office/drawing/2014/main" val="20001"/>
                    </a:ext>
                  </a:extLst>
                </a:gridCol>
                <a:gridCol w="13648539">
                  <a:extLst>
                    <a:ext uri="{9D8B030D-6E8A-4147-A177-3AD203B41FA5}">
                      <a16:colId xmlns:a16="http://schemas.microsoft.com/office/drawing/2014/main" val="20002"/>
                    </a:ext>
                  </a:extLst>
                </a:gridCol>
              </a:tblGrid>
              <a:tr h="1541704">
                <a:tc gridSpan="2">
                  <a:txBody>
                    <a:bodyPr/>
                    <a:lstStyle/>
                    <a:p>
                      <a:pPr marL="0" marR="0" lvl="0" indent="0" algn="ctr" rtl="0">
                        <a:lnSpc>
                          <a:spcPct val="100000"/>
                        </a:lnSpc>
                        <a:spcBef>
                          <a:spcPts val="0"/>
                        </a:spcBef>
                        <a:spcAft>
                          <a:spcPts val="0"/>
                        </a:spcAft>
                        <a:buClr>
                          <a:srgbClr val="FFFFFF"/>
                        </a:buClr>
                        <a:buSzPts val="4200"/>
                        <a:buFont typeface="Gill Sans"/>
                        <a:buNone/>
                      </a:pPr>
                      <a:r>
                        <a:rPr lang="en-US" sz="6000" b="1" i="0" u="none" strike="noStrike" cap="none" dirty="0">
                          <a:solidFill>
                            <a:srgbClr val="FFFFFF"/>
                          </a:solidFill>
                          <a:latin typeface="Gill Sans MT" panose="020B0502020104020203" pitchFamily="34" charset="77"/>
                          <a:ea typeface="Gill Sans"/>
                          <a:cs typeface="Gill Sans" panose="020B0502020104020203" pitchFamily="34" charset="-79"/>
                          <a:sym typeface="Gill Sans"/>
                        </a:rPr>
                        <a:t>TERM</a:t>
                      </a:r>
                      <a:endParaRPr sz="6000" b="1" i="0" dirty="0">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solidFill>
                        <a:srgbClr val="009457"/>
                      </a:solidFill>
                      <a:prstDash val="solid"/>
                      <a:round/>
                      <a:headEnd type="none" w="sm" len="sm"/>
                      <a:tailEnd type="none" w="sm" len="sm"/>
                    </a:lnB>
                    <a:solidFill>
                      <a:srgbClr val="009457"/>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FFFFFF"/>
                        </a:buClr>
                        <a:buSzPts val="4200"/>
                        <a:buFont typeface="Gill Sans"/>
                        <a:buNone/>
                      </a:pPr>
                      <a:r>
                        <a:rPr lang="en-US" sz="6000" b="1" i="0" u="none" strike="noStrike" cap="none" dirty="0">
                          <a:solidFill>
                            <a:srgbClr val="FFFFFF"/>
                          </a:solidFill>
                          <a:latin typeface="Gill Sans MT" panose="020B0502020104020203" pitchFamily="34" charset="77"/>
                          <a:ea typeface="Gill Sans"/>
                          <a:cs typeface="Gill Sans" panose="020B0502020104020203" pitchFamily="34" charset="-79"/>
                          <a:sym typeface="Gill Sans"/>
                        </a:rPr>
                        <a:t>DEFINITION</a:t>
                      </a:r>
                      <a:endParaRPr sz="6000" b="1" i="0" dirty="0">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solidFill>
                        <a:srgbClr val="009457"/>
                      </a:solidFill>
                      <a:prstDash val="solid"/>
                      <a:round/>
                      <a:headEnd type="none" w="sm" len="sm"/>
                      <a:tailEnd type="none" w="sm" len="sm"/>
                    </a:lnB>
                    <a:solidFill>
                      <a:srgbClr val="009457"/>
                    </a:solidFill>
                  </a:tcPr>
                </a:tc>
                <a:extLst>
                  <a:ext uri="{0D108BD9-81ED-4DB2-BD59-A6C34878D82A}">
                    <a16:rowId xmlns:a16="http://schemas.microsoft.com/office/drawing/2014/main" val="10000"/>
                  </a:ext>
                </a:extLst>
              </a:tr>
              <a:tr h="895740">
                <a:tc gridSpan="2">
                  <a:txBody>
                    <a:bodyPr/>
                    <a:lstStyle/>
                    <a:p>
                      <a:pPr marL="274320" marR="0" lvl="0" indent="0" algn="l" rtl="0">
                        <a:lnSpc>
                          <a:spcPct val="100000"/>
                        </a:lnSpc>
                        <a:spcBef>
                          <a:spcPts val="0"/>
                        </a:spcBef>
                        <a:spcAft>
                          <a:spcPts val="0"/>
                        </a:spcAft>
                        <a:buClr>
                          <a:srgbClr val="393941"/>
                        </a:buClr>
                        <a:buSzPts val="4000"/>
                        <a:buFont typeface="Gill Sans"/>
                        <a:buNone/>
                      </a:pPr>
                      <a:r>
                        <a:rPr lang="en-US" sz="3600" b="1" i="0"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Behavior</a:t>
                      </a:r>
                      <a:endParaRPr sz="3600" b="1" i="0"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solidFill>
                        <a:srgbClr val="009457"/>
                      </a:solidFill>
                      <a:prstDash val="solid"/>
                      <a:round/>
                      <a:headEnd type="none" w="sm" len="sm"/>
                      <a:tailEnd type="none" w="sm" len="sm"/>
                    </a:lnT>
                    <a:lnB w="381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a:txBody>
                    <a:bodyPr/>
                    <a:lstStyle/>
                    <a:p>
                      <a:pPr marL="457200" marR="0" lvl="0" indent="0" algn="l" rtl="0">
                        <a:lnSpc>
                          <a:spcPct val="100000"/>
                        </a:lnSpc>
                        <a:spcBef>
                          <a:spcPts val="0"/>
                        </a:spcBef>
                        <a:spcAft>
                          <a:spcPts val="0"/>
                        </a:spcAft>
                        <a:buClr>
                          <a:srgbClr val="393941"/>
                        </a:buClr>
                        <a:buSzPts val="4000"/>
                        <a:buFont typeface="Gill Sans"/>
                        <a:buNone/>
                      </a:pPr>
                      <a:r>
                        <a:rPr lang="en-US" sz="3600" b="0" i="1"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What I do.</a:t>
                      </a:r>
                      <a:endParaRPr sz="3600" b="0" i="1" u="none"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solidFill>
                        <a:srgbClr val="009457"/>
                      </a:solidFill>
                      <a:prstDash val="solid"/>
                      <a:round/>
                      <a:headEnd type="none" w="sm" len="sm"/>
                      <a:tailEnd type="none" w="sm" len="sm"/>
                    </a:lnT>
                    <a:lnB w="381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045030">
                <a:tc gridSpan="2">
                  <a:txBody>
                    <a:bodyPr/>
                    <a:lstStyle/>
                    <a:p>
                      <a:pPr marL="274320" marR="0" lvl="0" indent="0" algn="l" rtl="0">
                        <a:lnSpc>
                          <a:spcPct val="100000"/>
                        </a:lnSpc>
                        <a:spcBef>
                          <a:spcPts val="0"/>
                        </a:spcBef>
                        <a:spcAft>
                          <a:spcPts val="0"/>
                        </a:spcAft>
                        <a:buClr>
                          <a:srgbClr val="393941"/>
                        </a:buClr>
                        <a:buSzPts val="4000"/>
                        <a:buFont typeface="Gill Sans"/>
                        <a:buNone/>
                      </a:pPr>
                      <a:r>
                        <a:rPr lang="en-US" sz="3600" b="1" i="0"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Attitude or belief</a:t>
                      </a:r>
                      <a:endParaRPr sz="3600" b="1" i="0"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a:txBody>
                    <a:bodyPr/>
                    <a:lstStyle/>
                    <a:p>
                      <a:pPr marL="457200" marR="0" lvl="0" indent="0" algn="l" rtl="0">
                        <a:lnSpc>
                          <a:spcPct val="100000"/>
                        </a:lnSpc>
                        <a:spcBef>
                          <a:spcPts val="0"/>
                        </a:spcBef>
                        <a:spcAft>
                          <a:spcPts val="0"/>
                        </a:spcAft>
                        <a:buClr>
                          <a:srgbClr val="393941"/>
                        </a:buClr>
                        <a:buSzPts val="4000"/>
                        <a:buFont typeface="Gill Sans"/>
                        <a:buNone/>
                      </a:pPr>
                      <a:r>
                        <a:rPr lang="en-US" sz="3600" b="0" i="1"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What I prefer and what I know.</a:t>
                      </a:r>
                      <a:endParaRPr sz="3600" b="0" i="1" u="none"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371600">
                <a:tc rowSpan="2">
                  <a:txBody>
                    <a:bodyPr/>
                    <a:lstStyle/>
                    <a:p>
                      <a:pPr marL="274320" marR="0" lvl="0" indent="0" algn="l" rtl="0">
                        <a:lnSpc>
                          <a:spcPct val="100000"/>
                        </a:lnSpc>
                        <a:spcBef>
                          <a:spcPts val="0"/>
                        </a:spcBef>
                        <a:spcAft>
                          <a:spcPts val="0"/>
                        </a:spcAft>
                        <a:buClr>
                          <a:srgbClr val="393941"/>
                        </a:buClr>
                        <a:buSzPts val="4000"/>
                        <a:buFont typeface="Gill Sans"/>
                        <a:buNone/>
                      </a:pPr>
                      <a:r>
                        <a:rPr lang="en-US" sz="3600" b="1" i="0"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Social and gender norms</a:t>
                      </a:r>
                      <a:endParaRPr sz="3600" b="1" i="0"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tc>
                  <a:txBody>
                    <a:bodyPr/>
                    <a:lstStyle/>
                    <a:p>
                      <a:pPr marL="274320" marR="0" lvl="0" indent="0" algn="l" rtl="0">
                        <a:lnSpc>
                          <a:spcPct val="100000"/>
                        </a:lnSpc>
                        <a:spcBef>
                          <a:spcPts val="0"/>
                        </a:spcBef>
                        <a:spcAft>
                          <a:spcPts val="0"/>
                        </a:spcAft>
                        <a:buClr>
                          <a:srgbClr val="393941"/>
                        </a:buClr>
                        <a:buSzPts val="4000"/>
                        <a:buFont typeface="Gill Sans"/>
                        <a:buNone/>
                      </a:pPr>
                      <a:r>
                        <a:rPr lang="en-US" sz="3600" b="1" i="0"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Descriptive norm</a:t>
                      </a:r>
                      <a:endParaRPr sz="3600" b="1" i="0"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tc>
                  <a:txBody>
                    <a:bodyPr/>
                    <a:lstStyle/>
                    <a:p>
                      <a:pPr marL="457200" marR="0" lvl="0" indent="0" algn="l" rtl="0">
                        <a:lnSpc>
                          <a:spcPct val="100000"/>
                        </a:lnSpc>
                        <a:spcBef>
                          <a:spcPts val="0"/>
                        </a:spcBef>
                        <a:spcAft>
                          <a:spcPts val="0"/>
                        </a:spcAft>
                        <a:buClr>
                          <a:srgbClr val="393941"/>
                        </a:buClr>
                        <a:buSzPts val="4000"/>
                        <a:buFont typeface="Gill Sans"/>
                        <a:buNone/>
                      </a:pPr>
                      <a:r>
                        <a:rPr lang="en-US" sz="3600" b="0" i="1"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What I think others do.</a:t>
                      </a:r>
                      <a:endParaRPr sz="3600" b="0" i="1" u="none"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371600">
                <a:tc vMerge="1">
                  <a:txBody>
                    <a:bodyPr/>
                    <a:lstStyle/>
                    <a:p>
                      <a:endParaRPr lang="en-US"/>
                    </a:p>
                  </a:txBody>
                  <a:tcPr/>
                </a:tc>
                <a:tc>
                  <a:txBody>
                    <a:bodyPr/>
                    <a:lstStyle/>
                    <a:p>
                      <a:pPr marL="274320" marR="0" lvl="0" indent="0" algn="l" rtl="0">
                        <a:lnSpc>
                          <a:spcPct val="100000"/>
                        </a:lnSpc>
                        <a:spcBef>
                          <a:spcPts val="0"/>
                        </a:spcBef>
                        <a:spcAft>
                          <a:spcPts val="0"/>
                        </a:spcAft>
                        <a:buClr>
                          <a:srgbClr val="393941"/>
                        </a:buClr>
                        <a:buSzPts val="4000"/>
                        <a:buFont typeface="Gill Sans"/>
                        <a:buNone/>
                      </a:pPr>
                      <a:r>
                        <a:rPr lang="en-US" sz="3600" b="1" i="0"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Injunctive norm</a:t>
                      </a:r>
                      <a:endParaRPr sz="3600" b="1" i="0"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tc>
                  <a:txBody>
                    <a:bodyPr/>
                    <a:lstStyle/>
                    <a:p>
                      <a:pPr marL="457200" marR="0" lvl="0" indent="0" algn="l" rtl="0">
                        <a:lnSpc>
                          <a:spcPct val="100000"/>
                        </a:lnSpc>
                        <a:spcBef>
                          <a:spcPts val="0"/>
                        </a:spcBef>
                        <a:spcAft>
                          <a:spcPts val="0"/>
                        </a:spcAft>
                        <a:buClr>
                          <a:srgbClr val="393941"/>
                        </a:buClr>
                        <a:buSzPts val="4000"/>
                        <a:buFont typeface="Gill Sans"/>
                        <a:buNone/>
                      </a:pPr>
                      <a:r>
                        <a:rPr lang="en-US" sz="3600" b="0" i="1"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What I think others will approve/disapprove of me doing.</a:t>
                      </a:r>
                      <a:endParaRPr sz="3600" b="0" i="1" u="none"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053572">
                <a:tc gridSpan="2">
                  <a:txBody>
                    <a:bodyPr/>
                    <a:lstStyle/>
                    <a:p>
                      <a:pPr marL="274320" marR="0" lvl="0" indent="0" algn="l" rtl="0">
                        <a:lnSpc>
                          <a:spcPct val="100000"/>
                        </a:lnSpc>
                        <a:spcBef>
                          <a:spcPts val="0"/>
                        </a:spcBef>
                        <a:spcAft>
                          <a:spcPts val="0"/>
                        </a:spcAft>
                        <a:buClr>
                          <a:srgbClr val="393941"/>
                        </a:buClr>
                        <a:buSzPts val="4000"/>
                        <a:buFont typeface="Gill Sans"/>
                        <a:buNone/>
                      </a:pPr>
                      <a:r>
                        <a:rPr lang="en-US" sz="3600" b="1" i="0"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Reference group</a:t>
                      </a:r>
                      <a:endParaRPr sz="3600" b="1" i="0"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a:txBody>
                    <a:bodyPr/>
                    <a:lstStyle/>
                    <a:p>
                      <a:pPr marL="457200" marR="0" lvl="0" indent="0" algn="l" rtl="0">
                        <a:lnSpc>
                          <a:spcPct val="100000"/>
                        </a:lnSpc>
                        <a:spcBef>
                          <a:spcPts val="0"/>
                        </a:spcBef>
                        <a:spcAft>
                          <a:spcPts val="0"/>
                        </a:spcAft>
                        <a:buClr>
                          <a:srgbClr val="393941"/>
                        </a:buClr>
                        <a:buSzPts val="4000"/>
                        <a:buFont typeface="Gill Sans"/>
                        <a:buNone/>
                      </a:pPr>
                      <a:r>
                        <a:rPr lang="en-US" sz="3600" b="0" i="1"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People whose opinions matter to me (for a particular behavior or context). </a:t>
                      </a:r>
                      <a:endParaRPr sz="3600" b="0" i="1" u="none" dirty="0">
                        <a:solidFill>
                          <a:schemeClr val="bg2">
                            <a:lumMod val="75000"/>
                          </a:schemeClr>
                        </a:solidFill>
                        <a:latin typeface="Gill Sans MT" panose="020B0502020104020203" pitchFamily="34" charset="77"/>
                        <a:cs typeface="Gill Sans" panose="020B0502020104020203" pitchFamily="34" charset="-79"/>
                      </a:endParaRPr>
                    </a:p>
                    <a:p>
                      <a:pPr marL="457200" marR="0" lvl="0" indent="0" algn="l" rtl="0">
                        <a:lnSpc>
                          <a:spcPct val="100000"/>
                        </a:lnSpc>
                        <a:spcBef>
                          <a:spcPts val="1200"/>
                        </a:spcBef>
                        <a:spcAft>
                          <a:spcPts val="0"/>
                        </a:spcAft>
                        <a:buClr>
                          <a:srgbClr val="393941"/>
                        </a:buClr>
                        <a:buSzPts val="4000"/>
                        <a:buFont typeface="Gill Sans"/>
                        <a:buNone/>
                      </a:pPr>
                      <a:r>
                        <a:rPr lang="en-US" sz="3600" b="0" i="1"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People who reward or sanction me for my behavior.</a:t>
                      </a:r>
                      <a:endParaRPr sz="3600" b="0" i="1" u="none"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983"/>
        <p:cNvGrpSpPr/>
        <p:nvPr/>
      </p:nvGrpSpPr>
      <p:grpSpPr>
        <a:xfrm>
          <a:off x="0" y="0"/>
          <a:ext cx="0" cy="0"/>
          <a:chOff x="0" y="0"/>
          <a:chExt cx="0" cy="0"/>
        </a:xfrm>
      </p:grpSpPr>
      <p:sp>
        <p:nvSpPr>
          <p:cNvPr id="2" name="Title 1">
            <a:extLst>
              <a:ext uri="{FF2B5EF4-FFF2-40B4-BE49-F238E27FC236}">
                <a16:creationId xmlns:a16="http://schemas.microsoft.com/office/drawing/2014/main" id="{556B87E5-890F-F440-905C-FABEA1D330B4}"/>
              </a:ext>
            </a:extLst>
          </p:cNvPr>
          <p:cNvSpPr>
            <a:spLocks noGrp="1"/>
          </p:cNvSpPr>
          <p:nvPr>
            <p:ph type="title"/>
          </p:nvPr>
        </p:nvSpPr>
        <p:spPr>
          <a:xfrm>
            <a:off x="9719429" y="1959434"/>
            <a:ext cx="13296245" cy="2176836"/>
          </a:xfrm>
          <a:prstGeom prst="rect">
            <a:avLst/>
          </a:prstGeom>
        </p:spPr>
        <p:txBody>
          <a:bodyPr>
            <a:noAutofit/>
          </a:bodyPr>
          <a:lstStyle/>
          <a:p>
            <a:r>
              <a:rPr lang="en-US" sz="8000" b="1" dirty="0"/>
              <a:t>Consider Norms as Well as Attitudes and Beliefs, as All Impact Behavior</a:t>
            </a:r>
          </a:p>
        </p:txBody>
      </p:sp>
      <p:sp>
        <p:nvSpPr>
          <p:cNvPr id="7" name="Text Placeholder 6">
            <a:extLst>
              <a:ext uri="{FF2B5EF4-FFF2-40B4-BE49-F238E27FC236}">
                <a16:creationId xmlns:a16="http://schemas.microsoft.com/office/drawing/2014/main" id="{2494CDFE-0F7E-9947-959A-11EF29141D99}"/>
              </a:ext>
            </a:extLst>
          </p:cNvPr>
          <p:cNvSpPr>
            <a:spLocks noGrp="1"/>
          </p:cNvSpPr>
          <p:nvPr>
            <p:ph type="body" idx="1"/>
          </p:nvPr>
        </p:nvSpPr>
        <p:spPr>
          <a:xfrm>
            <a:off x="9719429" y="5712284"/>
            <a:ext cx="13683495" cy="6919912"/>
          </a:xfrm>
        </p:spPr>
        <p:txBody>
          <a:bodyPr>
            <a:noAutofit/>
          </a:bodyPr>
          <a:lstStyle/>
          <a:p>
            <a:pPr marL="0" indent="0" algn="l">
              <a:lnSpc>
                <a:spcPct val="90000"/>
              </a:lnSpc>
              <a:spcAft>
                <a:spcPts val="2400"/>
              </a:spcAft>
              <a:buClr>
                <a:srgbClr val="515257"/>
              </a:buClr>
              <a:buSzPts val="3800"/>
              <a:buNone/>
            </a:pPr>
            <a:r>
              <a:rPr lang="en-US" b="1" dirty="0"/>
              <a:t>Knowledge</a:t>
            </a:r>
            <a:r>
              <a:rPr lang="en-US" dirty="0"/>
              <a:t>: Adam knows that breastfeeding protects the health of infants because it provides nutrients that help children grow.</a:t>
            </a:r>
          </a:p>
          <a:p>
            <a:pPr marL="0" indent="0" algn="l">
              <a:lnSpc>
                <a:spcPct val="90000"/>
              </a:lnSpc>
              <a:spcBef>
                <a:spcPts val="1800"/>
              </a:spcBef>
              <a:spcAft>
                <a:spcPts val="2400"/>
              </a:spcAft>
              <a:buClr>
                <a:srgbClr val="515257"/>
              </a:buClr>
              <a:buSzPts val="3800"/>
              <a:buNone/>
            </a:pPr>
            <a:r>
              <a:rPr lang="en-US" b="1" dirty="0"/>
              <a:t>Attitude</a:t>
            </a:r>
            <a:r>
              <a:rPr lang="en-US" dirty="0"/>
              <a:t>: Adam thinks that it would be good for his wife to breastfeed their child. </a:t>
            </a:r>
          </a:p>
          <a:p>
            <a:pPr marL="0" indent="0" algn="l">
              <a:lnSpc>
                <a:spcPct val="90000"/>
              </a:lnSpc>
              <a:spcBef>
                <a:spcPts val="1800"/>
              </a:spcBef>
              <a:spcAft>
                <a:spcPts val="2400"/>
              </a:spcAft>
              <a:buClr>
                <a:srgbClr val="515257"/>
              </a:buClr>
              <a:buSzPts val="3800"/>
              <a:buNone/>
            </a:pPr>
            <a:r>
              <a:rPr lang="en-US" b="1" dirty="0"/>
              <a:t>Descriptive norm </a:t>
            </a:r>
            <a:r>
              <a:rPr lang="en-US" dirty="0"/>
              <a:t>(what is perceived to be typical): Adam thinks that none of his friends’ wives breastfeed their children.</a:t>
            </a:r>
          </a:p>
          <a:p>
            <a:pPr marL="0" indent="0" algn="l">
              <a:lnSpc>
                <a:spcPct val="90000"/>
              </a:lnSpc>
              <a:spcBef>
                <a:spcPts val="1800"/>
              </a:spcBef>
              <a:spcAft>
                <a:spcPts val="2400"/>
              </a:spcAft>
              <a:buClr>
                <a:srgbClr val="515257"/>
              </a:buClr>
              <a:buSzPts val="3800"/>
              <a:buNone/>
            </a:pPr>
            <a:r>
              <a:rPr lang="en-US" b="1" dirty="0"/>
              <a:t>Injunctive norm </a:t>
            </a:r>
            <a:r>
              <a:rPr lang="en-US" dirty="0"/>
              <a:t>(what is expected and enforced by others): Adam thinks that his mother would be very angry with him if she found out his wife breastfeeds their child.</a:t>
            </a:r>
          </a:p>
          <a:p>
            <a:pPr>
              <a:lnSpc>
                <a:spcPct val="90000"/>
              </a:lnSpc>
              <a:spcAft>
                <a:spcPts val="2400"/>
              </a:spcAft>
            </a:pPr>
            <a:endParaRPr lang="en-US" dirty="0"/>
          </a:p>
        </p:txBody>
      </p:sp>
      <p:sp>
        <p:nvSpPr>
          <p:cNvPr id="14" name="Text Placeholder 13">
            <a:extLst>
              <a:ext uri="{FF2B5EF4-FFF2-40B4-BE49-F238E27FC236}">
                <a16:creationId xmlns:a16="http://schemas.microsoft.com/office/drawing/2014/main" id="{AD55BCA1-FBF2-F949-931A-C2F47422D179}"/>
              </a:ext>
            </a:extLst>
          </p:cNvPr>
          <p:cNvSpPr>
            <a:spLocks noGrp="1"/>
          </p:cNvSpPr>
          <p:nvPr>
            <p:ph type="body" idx="3"/>
          </p:nvPr>
        </p:nvSpPr>
        <p:spPr>
          <a:prstGeom prst="rect">
            <a:avLst/>
          </a:prstGeom>
        </p:spPr>
        <p:txBody>
          <a:bodyPr>
            <a:noAutofit/>
          </a:bodyPr>
          <a:lstStyle/>
          <a:p>
            <a:r>
              <a:rPr lang="en-US" spc="0" dirty="0">
                <a:latin typeface="Gill Sans MT" panose="020B0502020104020203"/>
              </a:rPr>
              <a:t>GROUP ACTIVITY </a:t>
            </a:r>
          </a:p>
        </p:txBody>
      </p:sp>
      <p:pic>
        <p:nvPicPr>
          <p:cNvPr id="23" name="Picture Placeholder 22">
            <a:extLst>
              <a:ext uri="{FF2B5EF4-FFF2-40B4-BE49-F238E27FC236}">
                <a16:creationId xmlns:a16="http://schemas.microsoft.com/office/drawing/2014/main" id="{FAB4D6ED-5B2A-464A-B95E-7DA4CC472300}"/>
              </a:ext>
            </a:extLst>
          </p:cNvPr>
          <p:cNvPicPr>
            <a:picLocks noGrp="1" noChangeAspect="1"/>
          </p:cNvPicPr>
          <p:nvPr>
            <p:ph type="pic" sz="quarter" idx="10"/>
          </p:nvPr>
        </p:nvPicPr>
        <p:blipFill>
          <a:blip r:embed="rId4"/>
          <a:srcRect l="16875" r="16875"/>
          <a:stretch/>
        </p:blipFill>
        <p:spPr>
          <a:xfrm>
            <a:off x="2278317" y="3440181"/>
            <a:ext cx="5862918" cy="5862918"/>
          </a:xfrm>
        </p:spPr>
      </p:pic>
      <p:grpSp>
        <p:nvGrpSpPr>
          <p:cNvPr id="13" name="Group 12">
            <a:extLst>
              <a:ext uri="{FF2B5EF4-FFF2-40B4-BE49-F238E27FC236}">
                <a16:creationId xmlns:a16="http://schemas.microsoft.com/office/drawing/2014/main" id="{C3A8291A-F6F8-D747-928F-914732440C3A}"/>
              </a:ext>
            </a:extLst>
          </p:cNvPr>
          <p:cNvGrpSpPr/>
          <p:nvPr/>
        </p:nvGrpSpPr>
        <p:grpSpPr>
          <a:xfrm>
            <a:off x="1368325" y="1090737"/>
            <a:ext cx="3532094" cy="3532094"/>
            <a:chOff x="1368325" y="1090737"/>
            <a:chExt cx="3532094" cy="3532094"/>
          </a:xfrm>
        </p:grpSpPr>
        <p:sp>
          <p:nvSpPr>
            <p:cNvPr id="15" name="Oval 14">
              <a:extLst>
                <a:ext uri="{FF2B5EF4-FFF2-40B4-BE49-F238E27FC236}">
                  <a16:creationId xmlns:a16="http://schemas.microsoft.com/office/drawing/2014/main" id="{4742300A-A3EE-5543-8ACA-3F2DA7A20661}"/>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solidFill>
                  <a:srgbClr val="2EC3C5"/>
                </a:solidFill>
                <a:latin typeface="Gill Sans MT" panose="020B0502020104020203" pitchFamily="34" charset="77"/>
              </a:endParaRPr>
            </a:p>
          </p:txBody>
        </p:sp>
        <p:pic>
          <p:nvPicPr>
            <p:cNvPr id="16" name="Graphic 15" descr="Cheers outline">
              <a:extLst>
                <a:ext uri="{FF2B5EF4-FFF2-40B4-BE49-F238E27FC236}">
                  <a16:creationId xmlns:a16="http://schemas.microsoft.com/office/drawing/2014/main" id="{11256BE7-372B-1342-B31D-09A41499F66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
        <p:nvSpPr>
          <p:cNvPr id="10" name="TextBox 9">
            <a:extLst>
              <a:ext uri="{FF2B5EF4-FFF2-40B4-BE49-F238E27FC236}">
                <a16:creationId xmlns:a16="http://schemas.microsoft.com/office/drawing/2014/main" id="{19ED4BE7-55A0-2C43-B39E-61EC660878A0}"/>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Getty Images/</a:t>
            </a:r>
            <a:r>
              <a:rPr lang="en-US" dirty="0" err="1">
                <a:solidFill>
                  <a:srgbClr val="00C075"/>
                </a:solidFill>
                <a:latin typeface="Gill Sans MT" panose="020B0502020104020203" pitchFamily="34" charset="77"/>
              </a:rPr>
              <a:t>powerofforever</a:t>
            </a:r>
            <a:endParaRPr lang="en-US" dirty="0">
              <a:solidFill>
                <a:srgbClr val="00C075"/>
              </a:solidFill>
              <a:latin typeface="Gill Sans MT" panose="020B0502020104020203" pitchFamily="34" charset="77"/>
            </a:endParaRPr>
          </a:p>
        </p:txBody>
      </p:sp>
    </p:spTree>
    <p:custDataLst>
      <p:tags r:id="rId1"/>
    </p:custDataLst>
    <p:extLst>
      <p:ext uri="{BB962C8B-B14F-4D97-AF65-F5344CB8AC3E}">
        <p14:creationId xmlns:p14="http://schemas.microsoft.com/office/powerpoint/2010/main" val="28286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991"/>
        <p:cNvGrpSpPr/>
        <p:nvPr/>
      </p:nvGrpSpPr>
      <p:grpSpPr>
        <a:xfrm>
          <a:off x="0" y="0"/>
          <a:ext cx="0" cy="0"/>
          <a:chOff x="0" y="0"/>
          <a:chExt cx="0" cy="0"/>
        </a:xfrm>
      </p:grpSpPr>
      <p:sp>
        <p:nvSpPr>
          <p:cNvPr id="992" name="Google Shape;992;p23"/>
          <p:cNvSpPr txBox="1">
            <a:spLocks noGrp="1"/>
          </p:cNvSpPr>
          <p:nvPr>
            <p:ph type="title"/>
          </p:nvPr>
        </p:nvSpPr>
        <p:spPr>
          <a:xfrm>
            <a:off x="8991045" y="1959434"/>
            <a:ext cx="14083546" cy="2176836"/>
          </a:xfrm>
          <a:prstGeom prst="rect">
            <a:avLst/>
          </a:prstGeom>
          <a:noFill/>
          <a:ln>
            <a:noFill/>
          </a:ln>
        </p:spPr>
        <p:txBody>
          <a:bodyPr spcFirstLastPara="1" wrap="square" lIns="91426" tIns="45700" rIns="91426" bIns="45700" anchor="t" anchorCtr="0">
            <a:noAutofit/>
          </a:bodyPr>
          <a:lstStyle/>
          <a:p>
            <a:pPr>
              <a:buClr>
                <a:srgbClr val="09904F"/>
              </a:buClr>
              <a:buSzPts val="8000"/>
            </a:pPr>
            <a:r>
              <a:rPr lang="en-US" sz="8000" b="1" dirty="0"/>
              <a:t>Distinguishing Attitudes, Behaviors, and Norms</a:t>
            </a:r>
            <a:endParaRPr sz="8000" b="1" dirty="0"/>
          </a:p>
        </p:txBody>
      </p:sp>
      <p:sp>
        <p:nvSpPr>
          <p:cNvPr id="5" name="Text Placeholder 4">
            <a:extLst>
              <a:ext uri="{FF2B5EF4-FFF2-40B4-BE49-F238E27FC236}">
                <a16:creationId xmlns:a16="http://schemas.microsoft.com/office/drawing/2014/main" id="{69A543EB-F79B-9D45-8170-DAC8E6F187F1}"/>
              </a:ext>
            </a:extLst>
          </p:cNvPr>
          <p:cNvSpPr>
            <a:spLocks noGrp="1"/>
          </p:cNvSpPr>
          <p:nvPr>
            <p:ph type="body" idx="3"/>
          </p:nvPr>
        </p:nvSpPr>
        <p:spPr>
          <a:xfrm>
            <a:off x="8991046" y="1083804"/>
            <a:ext cx="9134552" cy="577850"/>
          </a:xfrm>
        </p:spPr>
        <p:txBody>
          <a:bodyPr/>
          <a:lstStyle/>
          <a:p>
            <a:r>
              <a:rPr lang="en-US" spc="0" dirty="0">
                <a:latin typeface="Gill Sans MT" panose="020B0502020104020203"/>
              </a:rPr>
              <a:t>GROUP ACTIVITY </a:t>
            </a:r>
          </a:p>
        </p:txBody>
      </p:sp>
      <p:graphicFrame>
        <p:nvGraphicFramePr>
          <p:cNvPr id="9" name="Google Shape;994;p23">
            <a:extLst>
              <a:ext uri="{FF2B5EF4-FFF2-40B4-BE49-F238E27FC236}">
                <a16:creationId xmlns:a16="http://schemas.microsoft.com/office/drawing/2014/main" id="{F2163FD9-8ADB-C542-AB7C-F817019AC26C}"/>
              </a:ext>
            </a:extLst>
          </p:cNvPr>
          <p:cNvGraphicFramePr/>
          <p:nvPr>
            <p:extLst>
              <p:ext uri="{D42A27DB-BD31-4B8C-83A1-F6EECF244321}">
                <p14:modId xmlns:p14="http://schemas.microsoft.com/office/powerpoint/2010/main" val="3810316123"/>
              </p:ext>
            </p:extLst>
          </p:nvPr>
        </p:nvGraphicFramePr>
        <p:xfrm>
          <a:off x="8991045" y="4622831"/>
          <a:ext cx="14503443" cy="8413084"/>
        </p:xfrm>
        <a:graphic>
          <a:graphicData uri="http://schemas.openxmlformats.org/drawingml/2006/table">
            <a:tbl>
              <a:tblPr>
                <a:noFill/>
                <a:tableStyleId>{EF33E342-C61C-4EBE-ABC3-4282A53814D9}</a:tableStyleId>
              </a:tblPr>
              <a:tblGrid>
                <a:gridCol w="5810805">
                  <a:extLst>
                    <a:ext uri="{9D8B030D-6E8A-4147-A177-3AD203B41FA5}">
                      <a16:colId xmlns:a16="http://schemas.microsoft.com/office/drawing/2014/main" val="20000"/>
                    </a:ext>
                  </a:extLst>
                </a:gridCol>
                <a:gridCol w="8692638">
                  <a:extLst>
                    <a:ext uri="{9D8B030D-6E8A-4147-A177-3AD203B41FA5}">
                      <a16:colId xmlns:a16="http://schemas.microsoft.com/office/drawing/2014/main" val="20001"/>
                    </a:ext>
                  </a:extLst>
                </a:gridCol>
              </a:tblGrid>
              <a:tr h="1006444">
                <a:tc>
                  <a:txBody>
                    <a:bodyPr/>
                    <a:lstStyle/>
                    <a:p>
                      <a:pPr marL="0" marR="0" lvl="0" indent="0" algn="l" rtl="0">
                        <a:lnSpc>
                          <a:spcPct val="100000"/>
                        </a:lnSpc>
                        <a:spcBef>
                          <a:spcPts val="0"/>
                        </a:spcBef>
                        <a:spcAft>
                          <a:spcPts val="0"/>
                        </a:spcAft>
                        <a:buClr>
                          <a:srgbClr val="FFFEFF"/>
                        </a:buClr>
                        <a:buSzPts val="4000"/>
                        <a:buFont typeface="Gill Sans"/>
                        <a:buNone/>
                      </a:pPr>
                      <a:r>
                        <a:rPr lang="en-US" sz="3200" b="1" i="0" u="none" strike="noStrike" cap="none" dirty="0">
                          <a:solidFill>
                            <a:srgbClr val="FFFEFF"/>
                          </a:solidFill>
                          <a:latin typeface="Gill Sans MT" panose="020B0502020104020203" pitchFamily="34" charset="77"/>
                          <a:ea typeface="Gill Sans"/>
                          <a:cs typeface="Gill Sans"/>
                          <a:sym typeface="Gill Sans"/>
                        </a:rPr>
                        <a:t>YOUR GROUP’S TASKS</a:t>
                      </a:r>
                      <a:endParaRPr sz="1200" b="1" i="0" dirty="0">
                        <a:latin typeface="Gill Sans MT" panose="020B0502020104020203" pitchFamily="34" charset="77"/>
                      </a:endParaRPr>
                    </a:p>
                  </a:txBody>
                  <a:tcPr marL="228600" marR="228600" marT="228600" marB="228600" anchor="ct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00B26A"/>
                    </a:solidFill>
                  </a:tcPr>
                </a:tc>
                <a:tc>
                  <a:txBody>
                    <a:bodyPr/>
                    <a:lstStyle/>
                    <a:p>
                      <a:pPr marL="0" marR="0" lvl="0" indent="0" algn="l" rtl="0">
                        <a:lnSpc>
                          <a:spcPct val="100000"/>
                        </a:lnSpc>
                        <a:spcBef>
                          <a:spcPts val="0"/>
                        </a:spcBef>
                        <a:spcAft>
                          <a:spcPts val="0"/>
                        </a:spcAft>
                        <a:buClr>
                          <a:srgbClr val="FFFEFF"/>
                        </a:buClr>
                        <a:buSzPts val="4000"/>
                        <a:buFont typeface="Gill Sans"/>
                        <a:buNone/>
                      </a:pPr>
                      <a:r>
                        <a:rPr lang="en-US" sz="3200" b="1" i="0" u="none" strike="noStrike" cap="none" dirty="0">
                          <a:solidFill>
                            <a:srgbClr val="FFFEFF"/>
                          </a:solidFill>
                          <a:latin typeface="Gill Sans MT" panose="020B0502020104020203" pitchFamily="34" charset="77"/>
                          <a:cs typeface="Gill Sans"/>
                          <a:sym typeface="Gill Sans"/>
                        </a:rPr>
                        <a:t>EXAMPLE</a:t>
                      </a:r>
                      <a:endParaRPr sz="1200" b="1" dirty="0"/>
                    </a:p>
                  </a:txBody>
                  <a:tcPr marL="228600" marR="228600" marT="228600" marB="228600" anchor="ctr">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00B26A"/>
                    </a:solidFill>
                  </a:tcPr>
                </a:tc>
                <a:extLst>
                  <a:ext uri="{0D108BD9-81ED-4DB2-BD59-A6C34878D82A}">
                    <a16:rowId xmlns:a16="http://schemas.microsoft.com/office/drawing/2014/main" val="10000"/>
                  </a:ext>
                </a:extLst>
              </a:tr>
              <a:tr h="1175658">
                <a:tc>
                  <a:txBody>
                    <a:bodyPr/>
                    <a:lstStyle/>
                    <a:p>
                      <a:pPr marL="0" marR="0" lvl="0" indent="0" algn="l" rtl="0">
                        <a:lnSpc>
                          <a:spcPct val="100000"/>
                        </a:lnSpc>
                        <a:spcBef>
                          <a:spcPts val="0"/>
                        </a:spcBef>
                        <a:spcAft>
                          <a:spcPts val="0"/>
                        </a:spcAft>
                        <a:buClr>
                          <a:srgbClr val="000000"/>
                        </a:buClr>
                        <a:buSzPts val="3600"/>
                        <a:buFont typeface="Gill Sans"/>
                        <a:buNone/>
                      </a:pPr>
                      <a:r>
                        <a:rPr lang="en-US" sz="2800" b="0" i="0" u="none" strike="noStrike" cap="none" dirty="0">
                          <a:solidFill>
                            <a:srgbClr val="000000"/>
                          </a:solidFill>
                          <a:latin typeface="Gill Sans MT" panose="020B0502020104020203" pitchFamily="34" charset="77"/>
                          <a:ea typeface="Gill Sans"/>
                          <a:cs typeface="Gill Sans"/>
                          <a:sym typeface="Gill Sans"/>
                        </a:rPr>
                        <a:t>Select a specific behavior your program is seeking to address.</a:t>
                      </a:r>
                      <a:endParaRPr sz="1200" b="0" i="0" dirty="0">
                        <a:latin typeface="Gill Sans MT" panose="020B0502020104020203" pitchFamily="34" charset="77"/>
                      </a:endParaRPr>
                    </a:p>
                  </a:txBody>
                  <a:tcPr marL="228600" marR="228600" marT="228600" marB="2286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no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3600"/>
                        <a:buFont typeface="Gill Sans"/>
                        <a:buNone/>
                      </a:pPr>
                      <a:r>
                        <a:rPr lang="en-US" sz="2800" b="0" i="0" u="none" strike="noStrike" cap="none" dirty="0">
                          <a:solidFill>
                            <a:srgbClr val="000000"/>
                          </a:solidFill>
                          <a:latin typeface="Gill Sans MT" panose="020B0502020104020203" pitchFamily="34" charset="77"/>
                          <a:ea typeface="Gill Sans"/>
                          <a:cs typeface="Gill Sans"/>
                          <a:sym typeface="Gill Sans"/>
                        </a:rPr>
                        <a:t>Breastfeeding.</a:t>
                      </a:r>
                      <a:endParaRPr sz="2800" b="0" i="0" u="none" strike="noStrike" cap="none" dirty="0">
                        <a:solidFill>
                          <a:srgbClr val="000000"/>
                        </a:solidFill>
                        <a:latin typeface="Gill Sans MT" panose="020B0502020104020203" pitchFamily="34" charset="77"/>
                        <a:ea typeface="Gill Sans"/>
                        <a:cs typeface="Gill Sans"/>
                        <a:sym typeface="Gill Sans"/>
                      </a:endParaRPr>
                    </a:p>
                  </a:txBody>
                  <a:tcPr marL="228600" marR="228600" marT="228600" marB="2286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no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823248">
                <a:tc>
                  <a:txBody>
                    <a:bodyPr/>
                    <a:lstStyle/>
                    <a:p>
                      <a:pPr marL="0" marR="0" lvl="0" indent="-74613" algn="l" rtl="0">
                        <a:lnSpc>
                          <a:spcPct val="100000"/>
                        </a:lnSpc>
                        <a:spcBef>
                          <a:spcPts val="0"/>
                        </a:spcBef>
                        <a:spcAft>
                          <a:spcPts val="0"/>
                        </a:spcAft>
                        <a:buClr>
                          <a:srgbClr val="000000"/>
                        </a:buClr>
                        <a:buSzPts val="3600"/>
                        <a:buFont typeface="Gill Sans"/>
                        <a:buNone/>
                      </a:pPr>
                      <a:r>
                        <a:rPr lang="en-US" sz="2800" b="0" i="0" u="none" strike="noStrike" cap="none" dirty="0">
                          <a:solidFill>
                            <a:srgbClr val="000000"/>
                          </a:solidFill>
                          <a:latin typeface="Gill Sans MT" panose="020B0502020104020203" pitchFamily="34" charset="77"/>
                          <a:ea typeface="Gill Sans"/>
                          <a:cs typeface="Gill Sans"/>
                          <a:sym typeface="Gill Sans"/>
                        </a:rPr>
                        <a:t>Describe the context in two words.</a:t>
                      </a:r>
                      <a:endParaRPr sz="1200" b="0" i="0" dirty="0">
                        <a:latin typeface="Gill Sans MT" panose="020B0502020104020203" pitchFamily="34" charset="77"/>
                      </a:endParaRPr>
                    </a:p>
                  </a:txBody>
                  <a:tcPr marL="228600" marR="228600" marT="228600" marB="2286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3600"/>
                        <a:buFont typeface="Gill Sans"/>
                        <a:buNone/>
                      </a:pPr>
                      <a:r>
                        <a:rPr lang="en-US" sz="2800" b="0" i="0" u="none" strike="noStrike" cap="none" dirty="0">
                          <a:solidFill>
                            <a:srgbClr val="000000"/>
                          </a:solidFill>
                          <a:latin typeface="Gill Sans MT" panose="020B0502020104020203" pitchFamily="34" charset="77"/>
                          <a:ea typeface="Gill Sans"/>
                          <a:cs typeface="Gill Sans"/>
                          <a:sym typeface="Gill Sans"/>
                        </a:rPr>
                        <a:t>Urban Kinshasa.</a:t>
                      </a:r>
                      <a:endParaRPr sz="2800" b="0" i="0" u="none" strike="noStrike" cap="none" dirty="0">
                        <a:solidFill>
                          <a:srgbClr val="000000"/>
                        </a:solidFill>
                        <a:latin typeface="Gill Sans MT" panose="020B0502020104020203" pitchFamily="34" charset="77"/>
                        <a:ea typeface="Gill Sans"/>
                        <a:cs typeface="Gill Sans"/>
                        <a:sym typeface="Gill Sans"/>
                      </a:endParaRPr>
                    </a:p>
                  </a:txBody>
                  <a:tcPr marL="228600" marR="228600" marT="228600" marB="2286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200750">
                <a:tc>
                  <a:txBody>
                    <a:bodyPr/>
                    <a:lstStyle/>
                    <a:p>
                      <a:pPr marL="0" marR="0" lvl="0" indent="0" algn="l" rtl="0">
                        <a:lnSpc>
                          <a:spcPct val="100000"/>
                        </a:lnSpc>
                        <a:spcBef>
                          <a:spcPts val="0"/>
                        </a:spcBef>
                        <a:spcAft>
                          <a:spcPts val="0"/>
                        </a:spcAft>
                        <a:buClr>
                          <a:srgbClr val="000000"/>
                        </a:buClr>
                        <a:buSzPts val="3600"/>
                        <a:buFont typeface="Gill Sans"/>
                        <a:buNone/>
                      </a:pPr>
                      <a:r>
                        <a:rPr lang="en-US" sz="2800" b="0" i="0" u="none" strike="noStrike" cap="none" dirty="0">
                          <a:solidFill>
                            <a:srgbClr val="000000"/>
                          </a:solidFill>
                          <a:latin typeface="Gill Sans MT" panose="020B0502020104020203" pitchFamily="34" charset="77"/>
                          <a:ea typeface="Gill Sans"/>
                          <a:cs typeface="Gill Sans"/>
                          <a:sym typeface="Gill Sans"/>
                        </a:rPr>
                        <a:t>Articulate an attitude/belief, injunctive norm, and descriptive norm related to this behavior.</a:t>
                      </a:r>
                      <a:endParaRPr sz="1200" b="0" i="0" dirty="0">
                        <a:latin typeface="Gill Sans MT" panose="020B0502020104020203" pitchFamily="34" charset="77"/>
                      </a:endParaRPr>
                    </a:p>
                  </a:txBody>
                  <a:tcPr marL="228600" marR="228600" marT="228600" marB="2286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457200" marR="0" lvl="0" indent="-457200" algn="l" rtl="0">
                        <a:lnSpc>
                          <a:spcPct val="100000"/>
                        </a:lnSpc>
                        <a:spcBef>
                          <a:spcPts val="0"/>
                        </a:spcBef>
                        <a:spcAft>
                          <a:spcPts val="0"/>
                        </a:spcAft>
                        <a:buClr>
                          <a:srgbClr val="000000"/>
                        </a:buClr>
                        <a:buSzPts val="3600"/>
                        <a:buFont typeface="Arial" panose="020B0604020202020204" pitchFamily="34" charset="0"/>
                        <a:buChar char="•"/>
                      </a:pPr>
                      <a:r>
                        <a:rPr lang="en-US" sz="2800" b="0" i="0" u="none" strike="noStrike" cap="none" dirty="0">
                          <a:solidFill>
                            <a:srgbClr val="000000"/>
                          </a:solidFill>
                          <a:latin typeface="Gill Sans MT" panose="020B0502020104020203" pitchFamily="34" charset="77"/>
                          <a:ea typeface="Gill Sans"/>
                          <a:cs typeface="Gill Sans"/>
                          <a:sym typeface="Gill Sans"/>
                        </a:rPr>
                        <a:t>Women who breastfeed are good mothers (attitude).</a:t>
                      </a:r>
                      <a:endParaRPr sz="1200" b="0" i="0" dirty="0">
                        <a:latin typeface="Gill Sans MT" panose="020B0502020104020203" pitchFamily="34" charset="77"/>
                      </a:endParaRPr>
                    </a:p>
                    <a:p>
                      <a:pPr marL="457200" marR="0" lvl="0" indent="-457200" algn="l" rtl="0">
                        <a:lnSpc>
                          <a:spcPct val="100000"/>
                        </a:lnSpc>
                        <a:spcBef>
                          <a:spcPts val="0"/>
                        </a:spcBef>
                        <a:spcAft>
                          <a:spcPts val="0"/>
                        </a:spcAft>
                        <a:buClr>
                          <a:srgbClr val="000000"/>
                        </a:buClr>
                        <a:buSzPts val="3600"/>
                        <a:buFont typeface="Arial" panose="020B0604020202020204" pitchFamily="34" charset="0"/>
                        <a:buChar char="•"/>
                      </a:pPr>
                      <a:r>
                        <a:rPr lang="en-US" sz="2800" b="0" i="0" u="none" strike="noStrike" cap="none" dirty="0">
                          <a:solidFill>
                            <a:srgbClr val="000000"/>
                          </a:solidFill>
                          <a:latin typeface="Gill Sans MT" panose="020B0502020104020203" pitchFamily="34" charset="77"/>
                          <a:ea typeface="Gill Sans"/>
                          <a:cs typeface="Gill Sans"/>
                          <a:sym typeface="Gill Sans"/>
                        </a:rPr>
                        <a:t>My mother and mother-in-law want me to breastfeed my baby, so I do (injunctive norm).</a:t>
                      </a:r>
                      <a:endParaRPr sz="1200" dirty="0"/>
                    </a:p>
                    <a:p>
                      <a:pPr marL="457200" marR="0" lvl="0" indent="-457200" algn="l" rtl="0">
                        <a:lnSpc>
                          <a:spcPct val="100000"/>
                        </a:lnSpc>
                        <a:spcBef>
                          <a:spcPts val="0"/>
                        </a:spcBef>
                        <a:spcAft>
                          <a:spcPts val="0"/>
                        </a:spcAft>
                        <a:buClr>
                          <a:srgbClr val="000000"/>
                        </a:buClr>
                        <a:buSzPts val="3600"/>
                        <a:buFont typeface="Arial" panose="020B0604020202020204" pitchFamily="34" charset="0"/>
                        <a:buChar char="•"/>
                      </a:pPr>
                      <a:r>
                        <a:rPr lang="en-US" sz="2800" b="0" i="0" u="none" strike="noStrike" cap="none" dirty="0">
                          <a:solidFill>
                            <a:srgbClr val="000000"/>
                          </a:solidFill>
                          <a:latin typeface="Gill Sans MT" panose="020B0502020104020203" pitchFamily="34" charset="77"/>
                          <a:ea typeface="Gill Sans"/>
                          <a:cs typeface="Gill Sans"/>
                          <a:sym typeface="Gill Sans"/>
                        </a:rPr>
                        <a:t>I feed my baby formula because my best friends give formula to their babies (descriptive norm).</a:t>
                      </a:r>
                      <a:endParaRPr sz="1200" dirty="0"/>
                    </a:p>
                  </a:txBody>
                  <a:tcPr marL="228600" marR="228600" marT="228600" marB="2286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100134">
                <a:tc>
                  <a:txBody>
                    <a:bodyPr/>
                    <a:lstStyle/>
                    <a:p>
                      <a:pPr marL="0" marR="0" lvl="0" indent="0" algn="l" rtl="0">
                        <a:lnSpc>
                          <a:spcPct val="100000"/>
                        </a:lnSpc>
                        <a:spcBef>
                          <a:spcPts val="0"/>
                        </a:spcBef>
                        <a:spcAft>
                          <a:spcPts val="0"/>
                        </a:spcAft>
                        <a:buClr>
                          <a:srgbClr val="000000"/>
                        </a:buClr>
                        <a:buSzPts val="3600"/>
                        <a:buFont typeface="Gill Sans"/>
                        <a:buNone/>
                      </a:pPr>
                      <a:r>
                        <a:rPr lang="en-US" sz="2800" b="0" i="0" u="none" strike="noStrike" cap="none" dirty="0">
                          <a:solidFill>
                            <a:srgbClr val="000000"/>
                          </a:solidFill>
                          <a:latin typeface="Gill Sans MT" panose="020B0502020104020203" pitchFamily="34" charset="77"/>
                          <a:ea typeface="Gill Sans"/>
                          <a:cs typeface="Gill Sans"/>
                          <a:sym typeface="Gill Sans"/>
                        </a:rPr>
                        <a:t>Identify who might be the reference group for this behavior.</a:t>
                      </a:r>
                      <a:endParaRPr sz="1200" b="0" i="0" dirty="0">
                        <a:latin typeface="Gill Sans MT" panose="020B0502020104020203" pitchFamily="34" charset="77"/>
                      </a:endParaRPr>
                    </a:p>
                  </a:txBody>
                  <a:tcPr marL="228600" marR="228600" marT="228600" marB="2286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0" marR="0" lvl="0" indent="-1588" algn="l" rtl="0">
                        <a:lnSpc>
                          <a:spcPct val="100000"/>
                        </a:lnSpc>
                        <a:spcBef>
                          <a:spcPts val="0"/>
                        </a:spcBef>
                        <a:spcAft>
                          <a:spcPts val="0"/>
                        </a:spcAft>
                        <a:buClr>
                          <a:srgbClr val="000000"/>
                        </a:buClr>
                        <a:buSzPts val="3600"/>
                        <a:buFont typeface="Gill Sans"/>
                        <a:buNone/>
                        <a:tabLst/>
                      </a:pPr>
                      <a:r>
                        <a:rPr lang="en-US" sz="2800" b="0" i="0" u="none" strike="noStrike" cap="none" dirty="0">
                          <a:solidFill>
                            <a:srgbClr val="000000"/>
                          </a:solidFill>
                          <a:latin typeface="Gill Sans MT" panose="020B0502020104020203" pitchFamily="34" charset="77"/>
                          <a:ea typeface="Gill Sans"/>
                          <a:cs typeface="Gill Sans"/>
                          <a:sym typeface="Gill Sans"/>
                        </a:rPr>
                        <a:t>Mother. Mother-in-law.</a:t>
                      </a:r>
                      <a:endParaRPr sz="1200" b="0" i="0" dirty="0">
                        <a:latin typeface="Gill Sans MT" panose="020B0502020104020203" pitchFamily="34" charset="77"/>
                      </a:endParaRPr>
                    </a:p>
                  </a:txBody>
                  <a:tcPr marL="228600" marR="228600" marT="228600" marB="2286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134602">
                <a:tc>
                  <a:txBody>
                    <a:bodyPr/>
                    <a:lstStyle/>
                    <a:p>
                      <a:pPr marL="0" marR="0" lvl="0" indent="0" algn="l" rtl="0">
                        <a:lnSpc>
                          <a:spcPct val="100000"/>
                        </a:lnSpc>
                        <a:spcBef>
                          <a:spcPts val="0"/>
                        </a:spcBef>
                        <a:spcAft>
                          <a:spcPts val="0"/>
                        </a:spcAft>
                        <a:buClr>
                          <a:srgbClr val="000000"/>
                        </a:buClr>
                        <a:buSzPts val="3600"/>
                        <a:buFont typeface="Gill Sans"/>
                        <a:buNone/>
                      </a:pPr>
                      <a:r>
                        <a:rPr lang="en-US" sz="2800" b="0" i="0" u="none" strike="noStrike" cap="none" dirty="0">
                          <a:solidFill>
                            <a:srgbClr val="000000"/>
                          </a:solidFill>
                          <a:latin typeface="Gill Sans MT" panose="020B0502020104020203" pitchFamily="34" charset="77"/>
                          <a:ea typeface="Gill Sans"/>
                          <a:cs typeface="Gill Sans"/>
                          <a:sym typeface="Gill Sans"/>
                        </a:rPr>
                        <a:t>Name one or two sanctions that might enforce this norm.</a:t>
                      </a:r>
                      <a:endParaRPr sz="1200" b="0" i="0" dirty="0">
                        <a:latin typeface="Gill Sans MT" panose="020B0502020104020203" pitchFamily="34" charset="77"/>
                      </a:endParaRPr>
                    </a:p>
                  </a:txBody>
                  <a:tcPr marL="228600" marR="228600" marT="228600" marB="2286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3600"/>
                        <a:buFont typeface="Gill Sans"/>
                        <a:buNone/>
                        <a:tabLst/>
                      </a:pPr>
                      <a:r>
                        <a:rPr lang="en-US" sz="2800" b="0" i="0" u="none" strike="noStrike" cap="none" dirty="0">
                          <a:solidFill>
                            <a:srgbClr val="000000"/>
                          </a:solidFill>
                          <a:latin typeface="Gill Sans MT" panose="020B0502020104020203" pitchFamily="34" charset="77"/>
                          <a:ea typeface="Gill Sans"/>
                          <a:cs typeface="Gill Sans"/>
                          <a:sym typeface="Gill Sans"/>
                        </a:rPr>
                        <a:t>Gossip. Respect.</a:t>
                      </a:r>
                      <a:endParaRPr sz="2800" b="0" i="0" u="none" strike="noStrike" cap="none" dirty="0">
                        <a:latin typeface="Gill Sans MT" panose="020B0502020104020203" pitchFamily="34" charset="77"/>
                        <a:ea typeface="Gill Sans"/>
                        <a:cs typeface="Gill Sans"/>
                        <a:sym typeface="Gill Sans"/>
                      </a:endParaRPr>
                    </a:p>
                  </a:txBody>
                  <a:tcPr marL="228600" marR="228600" marT="228600" marB="2286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bl>
          </a:graphicData>
        </a:graphic>
      </p:graphicFrame>
      <p:pic>
        <p:nvPicPr>
          <p:cNvPr id="14" name="Picture Placeholder 13">
            <a:extLst>
              <a:ext uri="{FF2B5EF4-FFF2-40B4-BE49-F238E27FC236}">
                <a16:creationId xmlns:a16="http://schemas.microsoft.com/office/drawing/2014/main" id="{E03A3674-EAC4-3845-9B7B-2B9892E241B5}"/>
              </a:ext>
            </a:extLst>
          </p:cNvPr>
          <p:cNvPicPr>
            <a:picLocks noGrp="1" noChangeAspect="1"/>
          </p:cNvPicPr>
          <p:nvPr>
            <p:ph type="pic" sz="quarter" idx="10"/>
          </p:nvPr>
        </p:nvPicPr>
        <p:blipFill>
          <a:blip r:embed="rId4"/>
          <a:srcRect l="16667" r="16667"/>
          <a:stretch>
            <a:fillRect/>
          </a:stretch>
        </p:blipFill>
        <p:spPr/>
      </p:pic>
      <p:grpSp>
        <p:nvGrpSpPr>
          <p:cNvPr id="11" name="Group 10">
            <a:extLst>
              <a:ext uri="{FF2B5EF4-FFF2-40B4-BE49-F238E27FC236}">
                <a16:creationId xmlns:a16="http://schemas.microsoft.com/office/drawing/2014/main" id="{40B05800-E3F8-7542-9100-EFAD574CD51A}"/>
              </a:ext>
            </a:extLst>
          </p:cNvPr>
          <p:cNvGrpSpPr/>
          <p:nvPr/>
        </p:nvGrpSpPr>
        <p:grpSpPr>
          <a:xfrm>
            <a:off x="1368325" y="1090737"/>
            <a:ext cx="3532094" cy="3532094"/>
            <a:chOff x="1368325" y="1090737"/>
            <a:chExt cx="3532094" cy="3532094"/>
          </a:xfrm>
        </p:grpSpPr>
        <p:sp>
          <p:nvSpPr>
            <p:cNvPr id="12" name="Oval 11">
              <a:extLst>
                <a:ext uri="{FF2B5EF4-FFF2-40B4-BE49-F238E27FC236}">
                  <a16:creationId xmlns:a16="http://schemas.microsoft.com/office/drawing/2014/main" id="{0BBD051B-74FC-4A49-ACEA-74004AF10E3A}"/>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3" name="Graphic 12" descr="Cheers outline">
              <a:extLst>
                <a:ext uri="{FF2B5EF4-FFF2-40B4-BE49-F238E27FC236}">
                  <a16:creationId xmlns:a16="http://schemas.microsoft.com/office/drawing/2014/main" id="{62850B25-C67C-D64C-A0E7-1771F4BFF9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
        <p:nvSpPr>
          <p:cNvPr id="10" name="TextBox 9">
            <a:extLst>
              <a:ext uri="{FF2B5EF4-FFF2-40B4-BE49-F238E27FC236}">
                <a16:creationId xmlns:a16="http://schemas.microsoft.com/office/drawing/2014/main" id="{3261A248-E3ED-2B4F-B319-434553C9DA83}"/>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Jonathan </a:t>
            </a:r>
            <a:r>
              <a:rPr lang="en-US" dirty="0" err="1">
                <a:solidFill>
                  <a:srgbClr val="00C075"/>
                </a:solidFill>
                <a:latin typeface="Gill Sans MT" panose="020B0502020104020203" pitchFamily="34" charset="77"/>
              </a:rPr>
              <a:t>Torgovnik</a:t>
            </a:r>
            <a:r>
              <a:rPr lang="en-US" dirty="0">
                <a:solidFill>
                  <a:srgbClr val="00C075"/>
                </a:solidFill>
                <a:latin typeface="Gill Sans MT" panose="020B0502020104020203" pitchFamily="34" charset="77"/>
              </a:rPr>
              <a:t>/Getty Images/Images of Empowerment</a:t>
            </a:r>
          </a:p>
        </p:txBody>
      </p:sp>
    </p:spTree>
    <p:custDataLst>
      <p:tags r:id="rId1"/>
    </p:custDataLst>
    <p:extLst>
      <p:ext uri="{BB962C8B-B14F-4D97-AF65-F5344CB8AC3E}">
        <p14:creationId xmlns:p14="http://schemas.microsoft.com/office/powerpoint/2010/main" val="410510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68B29886-AA37-C343-B9EE-D8700128CE46}"/>
              </a:ext>
            </a:extLst>
          </p:cNvPr>
          <p:cNvGrpSpPr/>
          <p:nvPr/>
        </p:nvGrpSpPr>
        <p:grpSpPr>
          <a:xfrm>
            <a:off x="19514372" y="3165641"/>
            <a:ext cx="3668280" cy="4676000"/>
            <a:chOff x="16981867" y="3768637"/>
            <a:chExt cx="3094245" cy="3944271"/>
          </a:xfrm>
          <a:solidFill>
            <a:srgbClr val="2EC3C5"/>
          </a:solidFill>
        </p:grpSpPr>
        <p:sp>
          <p:nvSpPr>
            <p:cNvPr id="40" name="Flowchart: Delay 13">
              <a:extLst>
                <a:ext uri="{FF2B5EF4-FFF2-40B4-BE49-F238E27FC236}">
                  <a16:creationId xmlns:a16="http://schemas.microsoft.com/office/drawing/2014/main" id="{85744478-A189-4E48-9A2C-24617D297598}"/>
                </a:ext>
              </a:extLst>
            </p:cNvPr>
            <p:cNvSpPr/>
            <p:nvPr/>
          </p:nvSpPr>
          <p:spPr>
            <a:xfrm rot="5400000">
              <a:off x="17846485" y="6249868"/>
              <a:ext cx="1463040" cy="1463040"/>
            </a:xfrm>
            <a:prstGeom prst="flowChartDelay">
              <a:avLst/>
            </a:pr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41" name="Flowchart: Extract 16">
              <a:extLst>
                <a:ext uri="{FF2B5EF4-FFF2-40B4-BE49-F238E27FC236}">
                  <a16:creationId xmlns:a16="http://schemas.microsoft.com/office/drawing/2014/main" id="{F66E7E71-BCA3-504C-A835-7863FDB2F8D5}"/>
                </a:ext>
              </a:extLst>
            </p:cNvPr>
            <p:cNvSpPr/>
            <p:nvPr/>
          </p:nvSpPr>
          <p:spPr>
            <a:xfrm>
              <a:off x="16981867" y="5902543"/>
              <a:ext cx="1702172" cy="1810364"/>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2374 h 12374"/>
                <a:gd name="connsiteX1" fmla="*/ 5000 w 10000"/>
                <a:gd name="connsiteY1" fmla="*/ 2374 h 12374"/>
                <a:gd name="connsiteX2" fmla="*/ 10000 w 10000"/>
                <a:gd name="connsiteY2" fmla="*/ 12374 h 12374"/>
                <a:gd name="connsiteX3" fmla="*/ 0 w 10000"/>
                <a:gd name="connsiteY3" fmla="*/ 12374 h 12374"/>
              </a:gdLst>
              <a:ahLst/>
              <a:cxnLst>
                <a:cxn ang="0">
                  <a:pos x="connsiteX0" y="connsiteY0"/>
                </a:cxn>
                <a:cxn ang="0">
                  <a:pos x="connsiteX1" y="connsiteY1"/>
                </a:cxn>
                <a:cxn ang="0">
                  <a:pos x="connsiteX2" y="connsiteY2"/>
                </a:cxn>
                <a:cxn ang="0">
                  <a:pos x="connsiteX3" y="connsiteY3"/>
                </a:cxn>
              </a:cxnLst>
              <a:rect l="l" t="t" r="r" b="b"/>
              <a:pathLst>
                <a:path w="10000" h="12374">
                  <a:moveTo>
                    <a:pt x="0" y="12374"/>
                  </a:moveTo>
                  <a:cubicBezTo>
                    <a:pt x="1667" y="9041"/>
                    <a:pt x="4961" y="10422"/>
                    <a:pt x="5000" y="2374"/>
                  </a:cubicBezTo>
                  <a:cubicBezTo>
                    <a:pt x="5039" y="-5674"/>
                    <a:pt x="8333" y="9041"/>
                    <a:pt x="10000" y="12374"/>
                  </a:cubicBezTo>
                  <a:lnTo>
                    <a:pt x="0" y="12374"/>
                  </a:lnTo>
                  <a:close/>
                </a:path>
              </a:pathLst>
            </a:cu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42" name="Arrow: Notched Right 11">
              <a:extLst>
                <a:ext uri="{FF2B5EF4-FFF2-40B4-BE49-F238E27FC236}">
                  <a16:creationId xmlns:a16="http://schemas.microsoft.com/office/drawing/2014/main" id="{B47540E1-A42C-A74D-BFD6-178513D3BDE7}"/>
                </a:ext>
              </a:extLst>
            </p:cNvPr>
            <p:cNvSpPr/>
            <p:nvPr/>
          </p:nvSpPr>
          <p:spPr>
            <a:xfrm rot="16200000">
              <a:off x="16676492" y="4152341"/>
              <a:ext cx="3783323" cy="3015916"/>
            </a:xfrm>
            <a:custGeom>
              <a:avLst/>
              <a:gdLst>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0 w 3879575"/>
                <a:gd name="connsiteY6" fmla="*/ 2261937 h 3015916"/>
                <a:gd name="connsiteX7" fmla="*/ 753979 w 3879575"/>
                <a:gd name="connsiteY7" fmla="*/ 1507958 h 3015916"/>
                <a:gd name="connsiteX8" fmla="*/ 0 w 3879575"/>
                <a:gd name="connsiteY8"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0 w 3879575"/>
                <a:gd name="connsiteY6" fmla="*/ 2261937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272715 w 3879575"/>
                <a:gd name="connsiteY6" fmla="*/ 2261940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545430 w 3879575"/>
                <a:gd name="connsiteY6" fmla="*/ 2261943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1122945 w 3879575"/>
                <a:gd name="connsiteY6" fmla="*/ 2245904 h 3015916"/>
                <a:gd name="connsiteX7" fmla="*/ 0 w 3879575"/>
                <a:gd name="connsiteY7" fmla="*/ 753979 h 3015916"/>
                <a:gd name="connsiteX0" fmla="*/ 0 w 3783323"/>
                <a:gd name="connsiteY0" fmla="*/ 818150 h 3015916"/>
                <a:gd name="connsiteX1" fmla="*/ 2275365 w 3783323"/>
                <a:gd name="connsiteY1" fmla="*/ 753979 h 3015916"/>
                <a:gd name="connsiteX2" fmla="*/ 2275365 w 3783323"/>
                <a:gd name="connsiteY2" fmla="*/ 0 h 3015916"/>
                <a:gd name="connsiteX3" fmla="*/ 3783323 w 3783323"/>
                <a:gd name="connsiteY3" fmla="*/ 1507958 h 3015916"/>
                <a:gd name="connsiteX4" fmla="*/ 2275365 w 3783323"/>
                <a:gd name="connsiteY4" fmla="*/ 3015916 h 3015916"/>
                <a:gd name="connsiteX5" fmla="*/ 2275365 w 3783323"/>
                <a:gd name="connsiteY5" fmla="*/ 2261937 h 3015916"/>
                <a:gd name="connsiteX6" fmla="*/ 1026693 w 3783323"/>
                <a:gd name="connsiteY6" fmla="*/ 2245904 h 3015916"/>
                <a:gd name="connsiteX7" fmla="*/ 0 w 3783323"/>
                <a:gd name="connsiteY7" fmla="*/ 818150 h 301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3323" h="3015916">
                  <a:moveTo>
                    <a:pt x="0" y="818150"/>
                  </a:moveTo>
                  <a:lnTo>
                    <a:pt x="2275365" y="753979"/>
                  </a:lnTo>
                  <a:lnTo>
                    <a:pt x="2275365" y="0"/>
                  </a:lnTo>
                  <a:lnTo>
                    <a:pt x="3783323" y="1507958"/>
                  </a:lnTo>
                  <a:lnTo>
                    <a:pt x="2275365" y="3015916"/>
                  </a:lnTo>
                  <a:lnTo>
                    <a:pt x="2275365" y="2261937"/>
                  </a:lnTo>
                  <a:lnTo>
                    <a:pt x="1026693" y="2245904"/>
                  </a:lnTo>
                  <a:lnTo>
                    <a:pt x="0" y="818150"/>
                  </a:lnTo>
                  <a:close/>
                </a:path>
              </a:pathLst>
            </a:cu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grpSp>
      <p:sp>
        <p:nvSpPr>
          <p:cNvPr id="28" name="Freeform 27">
            <a:extLst>
              <a:ext uri="{FF2B5EF4-FFF2-40B4-BE49-F238E27FC236}">
                <a16:creationId xmlns:a16="http://schemas.microsoft.com/office/drawing/2014/main" id="{680084FF-8C1F-D74F-924E-D3DAFE0125B7}"/>
              </a:ext>
            </a:extLst>
          </p:cNvPr>
          <p:cNvSpPr/>
          <p:nvPr/>
        </p:nvSpPr>
        <p:spPr>
          <a:xfrm>
            <a:off x="1895583" y="5156488"/>
            <a:ext cx="4599302" cy="4429850"/>
          </a:xfrm>
          <a:custGeom>
            <a:avLst/>
            <a:gdLst>
              <a:gd name="connsiteX0" fmla="*/ 2811593 w 4599302"/>
              <a:gd name="connsiteY0" fmla="*/ 0 h 4429849"/>
              <a:gd name="connsiteX1" fmla="*/ 4599302 w 4599302"/>
              <a:gd name="connsiteY1" fmla="*/ 1787710 h 4429849"/>
              <a:gd name="connsiteX2" fmla="*/ 2811593 w 4599302"/>
              <a:gd name="connsiteY2" fmla="*/ 3575419 h 4429849"/>
              <a:gd name="connsiteX3" fmla="*/ 2811593 w 4599302"/>
              <a:gd name="connsiteY3" fmla="*/ 2681564 h 4429849"/>
              <a:gd name="connsiteX4" fmla="*/ 2111607 w 4599302"/>
              <a:gd name="connsiteY4" fmla="*/ 2681564 h 4429849"/>
              <a:gd name="connsiteX5" fmla="*/ 2111607 w 4599302"/>
              <a:gd name="connsiteY5" fmla="*/ 4429849 h 4429849"/>
              <a:gd name="connsiteX6" fmla="*/ 1887018 w 4599302"/>
              <a:gd name="connsiteY6" fmla="*/ 4429849 h 4429849"/>
              <a:gd name="connsiteX7" fmla="*/ 1887018 w 4599302"/>
              <a:gd name="connsiteY7" fmla="*/ 2681564 h 4429849"/>
              <a:gd name="connsiteX8" fmla="*/ 0 w 4599302"/>
              <a:gd name="connsiteY8" fmla="*/ 2681564 h 4429849"/>
              <a:gd name="connsiteX9" fmla="*/ 893855 w 4599302"/>
              <a:gd name="connsiteY9" fmla="*/ 1787710 h 4429849"/>
              <a:gd name="connsiteX10" fmla="*/ 0 w 4599302"/>
              <a:gd name="connsiteY10" fmla="*/ 893855 h 4429849"/>
              <a:gd name="connsiteX11" fmla="*/ 2811593 w 4599302"/>
              <a:gd name="connsiteY11" fmla="*/ 893855 h 442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29849">
                <a:moveTo>
                  <a:pt x="2811593" y="0"/>
                </a:moveTo>
                <a:lnTo>
                  <a:pt x="4599302" y="1787710"/>
                </a:lnTo>
                <a:lnTo>
                  <a:pt x="2811593" y="3575419"/>
                </a:lnTo>
                <a:lnTo>
                  <a:pt x="2811593" y="2681564"/>
                </a:lnTo>
                <a:lnTo>
                  <a:pt x="2111607" y="2681564"/>
                </a:lnTo>
                <a:lnTo>
                  <a:pt x="2111607" y="4429849"/>
                </a:lnTo>
                <a:lnTo>
                  <a:pt x="1887018" y="4429849"/>
                </a:lnTo>
                <a:lnTo>
                  <a:pt x="1887018" y="2681564"/>
                </a:lnTo>
                <a:lnTo>
                  <a:pt x="0" y="2681564"/>
                </a:lnTo>
                <a:lnTo>
                  <a:pt x="893855" y="1787710"/>
                </a:lnTo>
                <a:lnTo>
                  <a:pt x="0" y="893855"/>
                </a:lnTo>
                <a:lnTo>
                  <a:pt x="2811593" y="893855"/>
                </a:lnTo>
                <a:close/>
              </a:path>
            </a:pathLst>
          </a:cu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 name="Title 1">
            <a:extLst>
              <a:ext uri="{FF2B5EF4-FFF2-40B4-BE49-F238E27FC236}">
                <a16:creationId xmlns:a16="http://schemas.microsoft.com/office/drawing/2014/main" id="{23FA10D2-44A1-432A-986F-A60F00B52C2A}"/>
              </a:ext>
            </a:extLst>
          </p:cNvPr>
          <p:cNvSpPr txBox="1">
            <a:spLocks/>
          </p:cNvSpPr>
          <p:nvPr/>
        </p:nvSpPr>
        <p:spPr>
          <a:xfrm>
            <a:off x="1685136" y="1677612"/>
            <a:ext cx="17341418"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defRPr/>
            </a:pPr>
            <a:r>
              <a:rPr lang="en-US" dirty="0">
                <a:solidFill>
                  <a:srgbClr val="000000"/>
                </a:solidFill>
                <a:latin typeface="Gill Sans MT" panose="020B0502020104020203"/>
              </a:rPr>
              <a:t>Shifting Social Norms as Part of SBC </a:t>
            </a:r>
          </a:p>
        </p:txBody>
      </p:sp>
      <p:sp>
        <p:nvSpPr>
          <p:cNvPr id="29" name="Freeform 28">
            <a:extLst>
              <a:ext uri="{FF2B5EF4-FFF2-40B4-BE49-F238E27FC236}">
                <a16:creationId xmlns:a16="http://schemas.microsoft.com/office/drawing/2014/main" id="{197BE709-FF14-744A-9A48-DEDDF08400CB}"/>
              </a:ext>
            </a:extLst>
          </p:cNvPr>
          <p:cNvSpPr/>
          <p:nvPr/>
        </p:nvSpPr>
        <p:spPr>
          <a:xfrm>
            <a:off x="5955965" y="5156487"/>
            <a:ext cx="4599302" cy="4433392"/>
          </a:xfrm>
          <a:custGeom>
            <a:avLst/>
            <a:gdLst>
              <a:gd name="connsiteX0" fmla="*/ 2811593 w 4599302"/>
              <a:gd name="connsiteY0" fmla="*/ 0 h 4433392"/>
              <a:gd name="connsiteX1" fmla="*/ 4599302 w 4599302"/>
              <a:gd name="connsiteY1" fmla="*/ 1787710 h 4433392"/>
              <a:gd name="connsiteX2" fmla="*/ 2811593 w 4599302"/>
              <a:gd name="connsiteY2" fmla="*/ 3575419 h 4433392"/>
              <a:gd name="connsiteX3" fmla="*/ 2811593 w 4599302"/>
              <a:gd name="connsiteY3" fmla="*/ 2681564 h 4433392"/>
              <a:gd name="connsiteX4" fmla="*/ 1997583 w 4599302"/>
              <a:gd name="connsiteY4" fmla="*/ 2681564 h 4433392"/>
              <a:gd name="connsiteX5" fmla="*/ 1997583 w 4599302"/>
              <a:gd name="connsiteY5" fmla="*/ 4433392 h 4433392"/>
              <a:gd name="connsiteX6" fmla="*/ 1772994 w 4599302"/>
              <a:gd name="connsiteY6" fmla="*/ 4433392 h 4433392"/>
              <a:gd name="connsiteX7" fmla="*/ 1772994 w 4599302"/>
              <a:gd name="connsiteY7" fmla="*/ 2681564 h 4433392"/>
              <a:gd name="connsiteX8" fmla="*/ 0 w 4599302"/>
              <a:gd name="connsiteY8" fmla="*/ 2681564 h 4433392"/>
              <a:gd name="connsiteX9" fmla="*/ 893855 w 4599302"/>
              <a:gd name="connsiteY9" fmla="*/ 1787710 h 4433392"/>
              <a:gd name="connsiteX10" fmla="*/ 0 w 4599302"/>
              <a:gd name="connsiteY10" fmla="*/ 893855 h 4433392"/>
              <a:gd name="connsiteX11" fmla="*/ 2811593 w 4599302"/>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33392">
                <a:moveTo>
                  <a:pt x="2811593" y="0"/>
                </a:moveTo>
                <a:lnTo>
                  <a:pt x="4599302" y="1787710"/>
                </a:lnTo>
                <a:lnTo>
                  <a:pt x="2811593" y="3575419"/>
                </a:lnTo>
                <a:lnTo>
                  <a:pt x="2811593" y="2681564"/>
                </a:lnTo>
                <a:lnTo>
                  <a:pt x="1997583" y="2681564"/>
                </a:lnTo>
                <a:lnTo>
                  <a:pt x="1997583" y="4433392"/>
                </a:lnTo>
                <a:lnTo>
                  <a:pt x="1772994" y="4433392"/>
                </a:lnTo>
                <a:lnTo>
                  <a:pt x="1772994" y="2681564"/>
                </a:lnTo>
                <a:lnTo>
                  <a:pt x="0" y="2681564"/>
                </a:lnTo>
                <a:lnTo>
                  <a:pt x="893855" y="1787710"/>
                </a:lnTo>
                <a:lnTo>
                  <a:pt x="0" y="893855"/>
                </a:lnTo>
                <a:lnTo>
                  <a:pt x="2811593" y="893855"/>
                </a:lnTo>
                <a:close/>
              </a:path>
            </a:pathLst>
          </a:custGeom>
          <a:solidFill>
            <a:srgbClr val="2B6FB6"/>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0" name="Freeform 29">
            <a:extLst>
              <a:ext uri="{FF2B5EF4-FFF2-40B4-BE49-F238E27FC236}">
                <a16:creationId xmlns:a16="http://schemas.microsoft.com/office/drawing/2014/main" id="{33A40888-3D78-5E4F-B3E6-1FEA4A190688}"/>
              </a:ext>
            </a:extLst>
          </p:cNvPr>
          <p:cNvSpPr/>
          <p:nvPr/>
        </p:nvSpPr>
        <p:spPr>
          <a:xfrm>
            <a:off x="9987819" y="5156487"/>
            <a:ext cx="4599302" cy="4433392"/>
          </a:xfrm>
          <a:custGeom>
            <a:avLst/>
            <a:gdLst>
              <a:gd name="connsiteX0" fmla="*/ 2811593 w 4599302"/>
              <a:gd name="connsiteY0" fmla="*/ 0 h 4433392"/>
              <a:gd name="connsiteX1" fmla="*/ 4599302 w 4599302"/>
              <a:gd name="connsiteY1" fmla="*/ 1787710 h 4433392"/>
              <a:gd name="connsiteX2" fmla="*/ 2811593 w 4599302"/>
              <a:gd name="connsiteY2" fmla="*/ 3575419 h 4433392"/>
              <a:gd name="connsiteX3" fmla="*/ 2811593 w 4599302"/>
              <a:gd name="connsiteY3" fmla="*/ 2681564 h 4433392"/>
              <a:gd name="connsiteX4" fmla="*/ 1960212 w 4599302"/>
              <a:gd name="connsiteY4" fmla="*/ 2681564 h 4433392"/>
              <a:gd name="connsiteX5" fmla="*/ 1960212 w 4599302"/>
              <a:gd name="connsiteY5" fmla="*/ 4433392 h 4433392"/>
              <a:gd name="connsiteX6" fmla="*/ 1735623 w 4599302"/>
              <a:gd name="connsiteY6" fmla="*/ 4433392 h 4433392"/>
              <a:gd name="connsiteX7" fmla="*/ 1735623 w 4599302"/>
              <a:gd name="connsiteY7" fmla="*/ 2681564 h 4433392"/>
              <a:gd name="connsiteX8" fmla="*/ 0 w 4599302"/>
              <a:gd name="connsiteY8" fmla="*/ 2681564 h 4433392"/>
              <a:gd name="connsiteX9" fmla="*/ 893855 w 4599302"/>
              <a:gd name="connsiteY9" fmla="*/ 1787710 h 4433392"/>
              <a:gd name="connsiteX10" fmla="*/ 0 w 4599302"/>
              <a:gd name="connsiteY10" fmla="*/ 893855 h 4433392"/>
              <a:gd name="connsiteX11" fmla="*/ 2811593 w 4599302"/>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33392">
                <a:moveTo>
                  <a:pt x="2811593" y="0"/>
                </a:moveTo>
                <a:lnTo>
                  <a:pt x="4599302" y="1787710"/>
                </a:lnTo>
                <a:lnTo>
                  <a:pt x="2811593" y="3575419"/>
                </a:lnTo>
                <a:lnTo>
                  <a:pt x="2811593" y="2681564"/>
                </a:lnTo>
                <a:lnTo>
                  <a:pt x="1960212" y="2681564"/>
                </a:lnTo>
                <a:lnTo>
                  <a:pt x="1960212" y="4433392"/>
                </a:lnTo>
                <a:lnTo>
                  <a:pt x="1735623" y="4433392"/>
                </a:lnTo>
                <a:lnTo>
                  <a:pt x="1735623" y="2681564"/>
                </a:lnTo>
                <a:lnTo>
                  <a:pt x="0" y="2681564"/>
                </a:lnTo>
                <a:lnTo>
                  <a:pt x="893855" y="1787710"/>
                </a:lnTo>
                <a:lnTo>
                  <a:pt x="0" y="893855"/>
                </a:lnTo>
                <a:lnTo>
                  <a:pt x="2811593" y="893855"/>
                </a:lnTo>
                <a:close/>
              </a:path>
            </a:pathLst>
          </a:custGeom>
          <a:solidFill>
            <a:srgbClr val="B62BB4"/>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1" name="Freeform 30">
            <a:extLst>
              <a:ext uri="{FF2B5EF4-FFF2-40B4-BE49-F238E27FC236}">
                <a16:creationId xmlns:a16="http://schemas.microsoft.com/office/drawing/2014/main" id="{75BC9D14-4472-7249-9045-DF7DB3D0DBB0}"/>
              </a:ext>
            </a:extLst>
          </p:cNvPr>
          <p:cNvSpPr/>
          <p:nvPr/>
        </p:nvSpPr>
        <p:spPr>
          <a:xfrm>
            <a:off x="14038694" y="5156487"/>
            <a:ext cx="4599304" cy="4433392"/>
          </a:xfrm>
          <a:custGeom>
            <a:avLst/>
            <a:gdLst>
              <a:gd name="connsiteX0" fmla="*/ 2811593 w 4599303"/>
              <a:gd name="connsiteY0" fmla="*/ 0 h 4433392"/>
              <a:gd name="connsiteX1" fmla="*/ 4599303 w 4599303"/>
              <a:gd name="connsiteY1" fmla="*/ 1787710 h 4433392"/>
              <a:gd name="connsiteX2" fmla="*/ 2811593 w 4599303"/>
              <a:gd name="connsiteY2" fmla="*/ 3575419 h 4433392"/>
              <a:gd name="connsiteX3" fmla="*/ 2811593 w 4599303"/>
              <a:gd name="connsiteY3" fmla="*/ 2681564 h 4433392"/>
              <a:gd name="connsiteX4" fmla="*/ 2112370 w 4599303"/>
              <a:gd name="connsiteY4" fmla="*/ 2681564 h 4433392"/>
              <a:gd name="connsiteX5" fmla="*/ 2112370 w 4599303"/>
              <a:gd name="connsiteY5" fmla="*/ 4433392 h 4433392"/>
              <a:gd name="connsiteX6" fmla="*/ 1887781 w 4599303"/>
              <a:gd name="connsiteY6" fmla="*/ 4433392 h 4433392"/>
              <a:gd name="connsiteX7" fmla="*/ 1887781 w 4599303"/>
              <a:gd name="connsiteY7" fmla="*/ 2681564 h 4433392"/>
              <a:gd name="connsiteX8" fmla="*/ 0 w 4599303"/>
              <a:gd name="connsiteY8" fmla="*/ 2681564 h 4433392"/>
              <a:gd name="connsiteX9" fmla="*/ 893855 w 4599303"/>
              <a:gd name="connsiteY9" fmla="*/ 1787710 h 4433392"/>
              <a:gd name="connsiteX10" fmla="*/ 0 w 4599303"/>
              <a:gd name="connsiteY10" fmla="*/ 893855 h 4433392"/>
              <a:gd name="connsiteX11" fmla="*/ 2811593 w 4599303"/>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3" h="4433392">
                <a:moveTo>
                  <a:pt x="2811593" y="0"/>
                </a:moveTo>
                <a:lnTo>
                  <a:pt x="4599303" y="1787710"/>
                </a:lnTo>
                <a:lnTo>
                  <a:pt x="2811593" y="3575419"/>
                </a:lnTo>
                <a:lnTo>
                  <a:pt x="2811593" y="2681564"/>
                </a:lnTo>
                <a:lnTo>
                  <a:pt x="2112370" y="2681564"/>
                </a:lnTo>
                <a:lnTo>
                  <a:pt x="2112370" y="4433392"/>
                </a:lnTo>
                <a:lnTo>
                  <a:pt x="1887781" y="4433392"/>
                </a:lnTo>
                <a:lnTo>
                  <a:pt x="1887781" y="2681564"/>
                </a:lnTo>
                <a:lnTo>
                  <a:pt x="0" y="2681564"/>
                </a:lnTo>
                <a:lnTo>
                  <a:pt x="893855" y="1787710"/>
                </a:lnTo>
                <a:lnTo>
                  <a:pt x="0" y="893855"/>
                </a:lnTo>
                <a:lnTo>
                  <a:pt x="2811593" y="893855"/>
                </a:lnTo>
                <a:close/>
              </a:path>
            </a:pathLst>
          </a:custGeom>
          <a:solidFill>
            <a:srgbClr val="B4B62B"/>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3" name="Freeform 32">
            <a:extLst>
              <a:ext uri="{FF2B5EF4-FFF2-40B4-BE49-F238E27FC236}">
                <a16:creationId xmlns:a16="http://schemas.microsoft.com/office/drawing/2014/main" id="{D52A0BDF-7396-A248-845A-BD9E9147B9D2}"/>
              </a:ext>
            </a:extLst>
          </p:cNvPr>
          <p:cNvSpPr/>
          <p:nvPr/>
        </p:nvSpPr>
        <p:spPr>
          <a:xfrm>
            <a:off x="18088018" y="6050342"/>
            <a:ext cx="2811592" cy="3539538"/>
          </a:xfrm>
          <a:custGeom>
            <a:avLst/>
            <a:gdLst>
              <a:gd name="connsiteX0" fmla="*/ 0 w 2811592"/>
              <a:gd name="connsiteY0" fmla="*/ 0 h 3539537"/>
              <a:gd name="connsiteX1" fmla="*/ 2811592 w 2811592"/>
              <a:gd name="connsiteY1" fmla="*/ 0 h 3539537"/>
              <a:gd name="connsiteX2" fmla="*/ 2811592 w 2811592"/>
              <a:gd name="connsiteY2" fmla="*/ 1787710 h 3539537"/>
              <a:gd name="connsiteX3" fmla="*/ 2069154 w 2811592"/>
              <a:gd name="connsiteY3" fmla="*/ 1787710 h 3539537"/>
              <a:gd name="connsiteX4" fmla="*/ 2069154 w 2811592"/>
              <a:gd name="connsiteY4" fmla="*/ 3539537 h 3539537"/>
              <a:gd name="connsiteX5" fmla="*/ 1844566 w 2811592"/>
              <a:gd name="connsiteY5" fmla="*/ 3539537 h 3539537"/>
              <a:gd name="connsiteX6" fmla="*/ 1844566 w 2811592"/>
              <a:gd name="connsiteY6" fmla="*/ 1787710 h 3539537"/>
              <a:gd name="connsiteX7" fmla="*/ 0 w 2811592"/>
              <a:gd name="connsiteY7" fmla="*/ 1787710 h 3539537"/>
              <a:gd name="connsiteX8" fmla="*/ 893854 w 2811592"/>
              <a:gd name="connsiteY8" fmla="*/ 893854 h 353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592" h="3539537">
                <a:moveTo>
                  <a:pt x="0" y="0"/>
                </a:moveTo>
                <a:lnTo>
                  <a:pt x="2811592" y="0"/>
                </a:lnTo>
                <a:lnTo>
                  <a:pt x="2811592" y="1787710"/>
                </a:lnTo>
                <a:lnTo>
                  <a:pt x="2069154" y="1787710"/>
                </a:lnTo>
                <a:lnTo>
                  <a:pt x="2069154" y="3539537"/>
                </a:lnTo>
                <a:lnTo>
                  <a:pt x="1844566" y="3539537"/>
                </a:lnTo>
                <a:lnTo>
                  <a:pt x="1844566" y="1787710"/>
                </a:lnTo>
                <a:lnTo>
                  <a:pt x="0" y="1787710"/>
                </a:lnTo>
                <a:lnTo>
                  <a:pt x="893854" y="893854"/>
                </a:lnTo>
                <a:close/>
              </a:path>
            </a:pathLst>
          </a:custGeom>
          <a:solidFill>
            <a:srgbClr val="2EC3C5"/>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grpSp>
        <p:nvGrpSpPr>
          <p:cNvPr id="25" name="Group 24">
            <a:extLst>
              <a:ext uri="{FF2B5EF4-FFF2-40B4-BE49-F238E27FC236}">
                <a16:creationId xmlns:a16="http://schemas.microsoft.com/office/drawing/2014/main" id="{1B06AA0D-8901-457A-AB00-94D93AE520FA}"/>
              </a:ext>
            </a:extLst>
          </p:cNvPr>
          <p:cNvGrpSpPr/>
          <p:nvPr/>
        </p:nvGrpSpPr>
        <p:grpSpPr>
          <a:xfrm>
            <a:off x="3387498" y="6494133"/>
            <a:ext cx="17391356" cy="1403384"/>
            <a:chOff x="3387498" y="6928958"/>
            <a:chExt cx="17391355" cy="1403383"/>
          </a:xfrm>
        </p:grpSpPr>
        <p:sp>
          <p:nvSpPr>
            <p:cNvPr id="20" name="Title 1">
              <a:extLst>
                <a:ext uri="{FF2B5EF4-FFF2-40B4-BE49-F238E27FC236}">
                  <a16:creationId xmlns:a16="http://schemas.microsoft.com/office/drawing/2014/main" id="{A3D75EC6-F54E-434E-9383-5DCDD9693840}"/>
                </a:ext>
              </a:extLst>
            </p:cNvPr>
            <p:cNvSpPr txBox="1">
              <a:spLocks/>
            </p:cNvSpPr>
            <p:nvPr/>
          </p:nvSpPr>
          <p:spPr>
            <a:xfrm>
              <a:off x="3387498"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1</a:t>
              </a:r>
            </a:p>
          </p:txBody>
        </p:sp>
        <p:sp>
          <p:nvSpPr>
            <p:cNvPr id="21" name="Title 1">
              <a:extLst>
                <a:ext uri="{FF2B5EF4-FFF2-40B4-BE49-F238E27FC236}">
                  <a16:creationId xmlns:a16="http://schemas.microsoft.com/office/drawing/2014/main" id="{1EFC3BCF-3DF8-4908-A4EA-93E70518B2B1}"/>
                </a:ext>
              </a:extLst>
            </p:cNvPr>
            <p:cNvSpPr txBox="1">
              <a:spLocks/>
            </p:cNvSpPr>
            <p:nvPr/>
          </p:nvSpPr>
          <p:spPr>
            <a:xfrm>
              <a:off x="7301772"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2</a:t>
              </a:r>
            </a:p>
          </p:txBody>
        </p:sp>
        <p:sp>
          <p:nvSpPr>
            <p:cNvPr id="22" name="Title 1">
              <a:extLst>
                <a:ext uri="{FF2B5EF4-FFF2-40B4-BE49-F238E27FC236}">
                  <a16:creationId xmlns:a16="http://schemas.microsoft.com/office/drawing/2014/main" id="{DFC39EAF-5927-4DDA-A4BA-597B205A8ED1}"/>
                </a:ext>
              </a:extLst>
            </p:cNvPr>
            <p:cNvSpPr txBox="1">
              <a:spLocks/>
            </p:cNvSpPr>
            <p:nvPr/>
          </p:nvSpPr>
          <p:spPr>
            <a:xfrm>
              <a:off x="11328340"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3</a:t>
              </a:r>
            </a:p>
          </p:txBody>
        </p:sp>
        <p:sp>
          <p:nvSpPr>
            <p:cNvPr id="23" name="Title 1">
              <a:extLst>
                <a:ext uri="{FF2B5EF4-FFF2-40B4-BE49-F238E27FC236}">
                  <a16:creationId xmlns:a16="http://schemas.microsoft.com/office/drawing/2014/main" id="{56350A8E-4FC3-44B2-BF09-531BDCA535F5}"/>
                </a:ext>
              </a:extLst>
            </p:cNvPr>
            <p:cNvSpPr txBox="1">
              <a:spLocks/>
            </p:cNvSpPr>
            <p:nvPr/>
          </p:nvSpPr>
          <p:spPr>
            <a:xfrm>
              <a:off x="15403035"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4</a:t>
              </a:r>
            </a:p>
          </p:txBody>
        </p:sp>
        <p:sp>
          <p:nvSpPr>
            <p:cNvPr id="24" name="Title 1">
              <a:extLst>
                <a:ext uri="{FF2B5EF4-FFF2-40B4-BE49-F238E27FC236}">
                  <a16:creationId xmlns:a16="http://schemas.microsoft.com/office/drawing/2014/main" id="{B522BBB9-FE14-49C3-B0E9-A54819D7D2AA}"/>
                </a:ext>
              </a:extLst>
            </p:cNvPr>
            <p:cNvSpPr txBox="1">
              <a:spLocks/>
            </p:cNvSpPr>
            <p:nvPr/>
          </p:nvSpPr>
          <p:spPr>
            <a:xfrm>
              <a:off x="19690604"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5</a:t>
              </a:r>
            </a:p>
          </p:txBody>
        </p:sp>
      </p:grpSp>
      <p:graphicFrame>
        <p:nvGraphicFramePr>
          <p:cNvPr id="39" name="Table 39">
            <a:extLst>
              <a:ext uri="{FF2B5EF4-FFF2-40B4-BE49-F238E27FC236}">
                <a16:creationId xmlns:a16="http://schemas.microsoft.com/office/drawing/2014/main" id="{2B94FA11-31A2-4CB2-A790-98C2CC14AC39}"/>
              </a:ext>
            </a:extLst>
          </p:cNvPr>
          <p:cNvGraphicFramePr>
            <a:graphicFrameLocks noGrp="1"/>
          </p:cNvGraphicFramePr>
          <p:nvPr>
            <p:extLst>
              <p:ext uri="{D42A27DB-BD31-4B8C-83A1-F6EECF244321}">
                <p14:modId xmlns:p14="http://schemas.microsoft.com/office/powerpoint/2010/main" val="265894100"/>
              </p:ext>
            </p:extLst>
          </p:nvPr>
        </p:nvGraphicFramePr>
        <p:xfrm>
          <a:off x="1685137" y="9589879"/>
          <a:ext cx="20564550" cy="3801632"/>
        </p:xfrm>
        <a:graphic>
          <a:graphicData uri="http://schemas.openxmlformats.org/drawingml/2006/table">
            <a:tbl>
              <a:tblPr firstRow="1" bandRow="1">
                <a:tableStyleId>{5940675A-B579-460E-94D1-54222C63F5DA}</a:tableStyleId>
              </a:tblPr>
              <a:tblGrid>
                <a:gridCol w="4112910">
                  <a:extLst>
                    <a:ext uri="{9D8B030D-6E8A-4147-A177-3AD203B41FA5}">
                      <a16:colId xmlns:a16="http://schemas.microsoft.com/office/drawing/2014/main" val="1314165004"/>
                    </a:ext>
                  </a:extLst>
                </a:gridCol>
                <a:gridCol w="4112910">
                  <a:extLst>
                    <a:ext uri="{9D8B030D-6E8A-4147-A177-3AD203B41FA5}">
                      <a16:colId xmlns:a16="http://schemas.microsoft.com/office/drawing/2014/main" val="2963422510"/>
                    </a:ext>
                  </a:extLst>
                </a:gridCol>
                <a:gridCol w="4112910">
                  <a:extLst>
                    <a:ext uri="{9D8B030D-6E8A-4147-A177-3AD203B41FA5}">
                      <a16:colId xmlns:a16="http://schemas.microsoft.com/office/drawing/2014/main" val="1820619057"/>
                    </a:ext>
                  </a:extLst>
                </a:gridCol>
                <a:gridCol w="4112910">
                  <a:extLst>
                    <a:ext uri="{9D8B030D-6E8A-4147-A177-3AD203B41FA5}">
                      <a16:colId xmlns:a16="http://schemas.microsoft.com/office/drawing/2014/main" val="943315738"/>
                    </a:ext>
                  </a:extLst>
                </a:gridCol>
                <a:gridCol w="4112910">
                  <a:extLst>
                    <a:ext uri="{9D8B030D-6E8A-4147-A177-3AD203B41FA5}">
                      <a16:colId xmlns:a16="http://schemas.microsoft.com/office/drawing/2014/main" val="2952676542"/>
                    </a:ext>
                  </a:extLst>
                </a:gridCol>
              </a:tblGrid>
              <a:tr h="829832">
                <a:tc>
                  <a:txBody>
                    <a:bodyPr/>
                    <a:lstStyle/>
                    <a:p>
                      <a:pPr algn="ctr"/>
                      <a:r>
                        <a:rPr lang="en-US" sz="3000" b="0" i="0" dirty="0">
                          <a:solidFill>
                            <a:srgbClr val="000000"/>
                          </a:solidFill>
                          <a:latin typeface="Gill Sans MT" panose="020B0502020104020203" pitchFamily="34" charset="77"/>
                          <a:cs typeface="Gill Sans" panose="020B0502020104020203" pitchFamily="34" charset="-79"/>
                        </a:rPr>
                        <a:t>INTRODUCTION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0" i="0" dirty="0">
                          <a:solidFill>
                            <a:srgbClr val="000000"/>
                          </a:solidFill>
                          <a:latin typeface="Gill Sans MT" panose="020B0502020104020203" pitchFamily="34" charset="77"/>
                          <a:cs typeface="Gill Sans" panose="020B0502020104020203" pitchFamily="34" charset="-79"/>
                        </a:rPr>
                        <a:t>ASSESSMENT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0" i="0" dirty="0">
                          <a:solidFill>
                            <a:srgbClr val="000000"/>
                          </a:solidFill>
                          <a:latin typeface="Gill Sans MT" panose="020B0502020104020203" pitchFamily="34" charset="77"/>
                          <a:cs typeface="Gill Sans" panose="020B0502020104020203" pitchFamily="34" charset="-79"/>
                        </a:rPr>
                        <a:t>DESIGN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0" i="0" dirty="0">
                          <a:solidFill>
                            <a:srgbClr val="000000"/>
                          </a:solidFill>
                          <a:latin typeface="Gill Sans MT" panose="020B0502020104020203" pitchFamily="34" charset="77"/>
                          <a:cs typeface="Gill Sans" panose="020B0502020104020203" pitchFamily="34" charset="-79"/>
                        </a:rPr>
                        <a:t>MEASUREMENT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0" i="0" dirty="0">
                          <a:solidFill>
                            <a:srgbClr val="000000"/>
                          </a:solidFill>
                          <a:latin typeface="Gill Sans MT" panose="020B0502020104020203" pitchFamily="34" charset="77"/>
                          <a:cs typeface="Gill Sans" panose="020B0502020104020203" pitchFamily="34" charset="-79"/>
                        </a:rPr>
                        <a:t>SCALE-UP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17396298"/>
                  </a:ext>
                </a:extLst>
              </a:tr>
              <a:tr h="2362200">
                <a:tc>
                  <a:txBody>
                    <a:bodyPr/>
                    <a:lstStyle/>
                    <a:p>
                      <a:pPr algn="ctr"/>
                      <a:r>
                        <a:rPr lang="en-US" sz="3600" b="0" i="0" cap="none" spc="0" dirty="0">
                          <a:solidFill>
                            <a:srgbClr val="000000"/>
                          </a:solidFill>
                          <a:latin typeface="Gill Sans MT" panose="020B0502020104020203" pitchFamily="34" charset="77"/>
                          <a:cs typeface="Gill Sans" panose="020B0502020104020203" pitchFamily="34" charset="-79"/>
                        </a:rPr>
                        <a:t>Why Social Norms </a:t>
                      </a:r>
                    </a:p>
                    <a:p>
                      <a:pPr algn="ctr"/>
                      <a:r>
                        <a:rPr lang="en-US" sz="3600" b="0" i="0" cap="none" spc="0" dirty="0">
                          <a:solidFill>
                            <a:srgbClr val="000000"/>
                          </a:solidFill>
                          <a:latin typeface="Gill Sans MT" panose="020B0502020104020203" pitchFamily="34" charset="77"/>
                          <a:cs typeface="Gill Sans" panose="020B0502020104020203" pitchFamily="34" charset="-79"/>
                        </a:rPr>
                        <a:t>Matter</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spc="0" dirty="0">
                          <a:solidFill>
                            <a:srgbClr val="000000"/>
                          </a:solidFill>
                          <a:latin typeface="Gill Sans MT" panose="020B0502020104020203" pitchFamily="34" charset="77"/>
                          <a:cs typeface="Gill Sans" panose="020B0502020104020203" pitchFamily="34" charset="-79"/>
                        </a:rPr>
                        <a:t>Assessing Social Norms to Inform Program Design and Implementation Strategies</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spc="0" dirty="0">
                          <a:solidFill>
                            <a:srgbClr val="000000"/>
                          </a:solidFill>
                          <a:latin typeface="Gill Sans MT" panose="020B0502020104020203" pitchFamily="34" charset="77"/>
                          <a:cs typeface="Gill Sans" panose="020B0502020104020203" pitchFamily="34" charset="-79"/>
                        </a:rPr>
                        <a:t>Designing Norms-Shifting Interventions </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spc="0" dirty="0">
                          <a:solidFill>
                            <a:srgbClr val="000000"/>
                          </a:solidFill>
                          <a:latin typeface="Gill Sans MT" panose="020B0502020104020203" pitchFamily="34" charset="77"/>
                          <a:cs typeface="Gill Sans" panose="020B0502020104020203" pitchFamily="34" charset="-79"/>
                        </a:rPr>
                        <a:t>Measuring Normative Shifts in Complex Environments </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dirty="0">
                          <a:solidFill>
                            <a:srgbClr val="000000"/>
                          </a:solidFill>
                          <a:latin typeface="Gill Sans MT" panose="020B0502020104020203" pitchFamily="34" charset="77"/>
                        </a:rPr>
                        <a:t>Scaling Up </a:t>
                      </a:r>
                      <a:br>
                        <a:rPr lang="en-US" sz="3600" b="0" i="0" cap="none" dirty="0">
                          <a:solidFill>
                            <a:srgbClr val="000000"/>
                          </a:solidFill>
                          <a:latin typeface="Gill Sans MT" panose="020B0502020104020203" pitchFamily="34" charset="77"/>
                        </a:rPr>
                      </a:br>
                      <a:r>
                        <a:rPr lang="en-US" sz="3600" b="0" i="0" cap="none" dirty="0">
                          <a:solidFill>
                            <a:srgbClr val="000000"/>
                          </a:solidFill>
                          <a:latin typeface="Gill Sans MT" panose="020B0502020104020203" pitchFamily="34" charset="77"/>
                        </a:rPr>
                        <a:t>Norms-Shifting Interventions Effectively and Ethically</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63620500"/>
                  </a:ext>
                </a:extLst>
              </a:tr>
            </a:tbl>
          </a:graphicData>
        </a:graphic>
      </p:graphicFrame>
    </p:spTree>
    <p:custDataLst>
      <p:tags r:id="rId1"/>
    </p:custDataLst>
    <p:extLst>
      <p:ext uri="{BB962C8B-B14F-4D97-AF65-F5344CB8AC3E}">
        <p14:creationId xmlns:p14="http://schemas.microsoft.com/office/powerpoint/2010/main" val="268235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grpId="0" nodeType="afterEffect">
                                  <p:stCondLst>
                                    <p:cond delay="0"/>
                                  </p:stCondLst>
                                  <p:childTnLst>
                                    <p:animEffect transition="out" filter="fade">
                                      <p:cBhvr>
                                        <p:cTn id="6" dur="2000" tmFilter="0, 0; .2, .5; .8, .5; 1, 0"/>
                                        <p:tgtEl>
                                          <p:spTgt spid="28"/>
                                        </p:tgtEl>
                                      </p:cBhvr>
                                    </p:animEffect>
                                    <p:animScale>
                                      <p:cBhvr>
                                        <p:cTn id="7" dur="100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991"/>
        <p:cNvGrpSpPr/>
        <p:nvPr/>
      </p:nvGrpSpPr>
      <p:grpSpPr>
        <a:xfrm>
          <a:off x="0" y="0"/>
          <a:ext cx="0" cy="0"/>
          <a:chOff x="0" y="0"/>
          <a:chExt cx="0" cy="0"/>
        </a:xfrm>
      </p:grpSpPr>
      <p:sp>
        <p:nvSpPr>
          <p:cNvPr id="992" name="Google Shape;992;p23"/>
          <p:cNvSpPr txBox="1">
            <a:spLocks noGrp="1"/>
          </p:cNvSpPr>
          <p:nvPr>
            <p:ph type="title"/>
          </p:nvPr>
        </p:nvSpPr>
        <p:spPr>
          <a:xfrm>
            <a:off x="8991045" y="1959434"/>
            <a:ext cx="14083546" cy="2176836"/>
          </a:xfrm>
          <a:prstGeom prst="rect">
            <a:avLst/>
          </a:prstGeom>
          <a:noFill/>
          <a:ln>
            <a:noFill/>
          </a:ln>
        </p:spPr>
        <p:txBody>
          <a:bodyPr spcFirstLastPara="1" wrap="square" lIns="91426" tIns="45700" rIns="91426" bIns="45700" anchor="t" anchorCtr="0">
            <a:noAutofit/>
          </a:bodyPr>
          <a:lstStyle/>
          <a:p>
            <a:pPr>
              <a:buClr>
                <a:srgbClr val="09904F"/>
              </a:buClr>
              <a:buSzPts val="8000"/>
            </a:pPr>
            <a:r>
              <a:rPr lang="en-US" sz="8000" b="1" dirty="0"/>
              <a:t>Distinguishing Attitudes, Behaviors, and Norms</a:t>
            </a:r>
            <a:endParaRPr sz="8000" b="1" dirty="0"/>
          </a:p>
        </p:txBody>
      </p:sp>
      <p:sp>
        <p:nvSpPr>
          <p:cNvPr id="5" name="Text Placeholder 4">
            <a:extLst>
              <a:ext uri="{FF2B5EF4-FFF2-40B4-BE49-F238E27FC236}">
                <a16:creationId xmlns:a16="http://schemas.microsoft.com/office/drawing/2014/main" id="{69A543EB-F79B-9D45-8170-DAC8E6F187F1}"/>
              </a:ext>
            </a:extLst>
          </p:cNvPr>
          <p:cNvSpPr>
            <a:spLocks noGrp="1"/>
          </p:cNvSpPr>
          <p:nvPr>
            <p:ph type="body" idx="3"/>
          </p:nvPr>
        </p:nvSpPr>
        <p:spPr>
          <a:xfrm>
            <a:off x="8991046" y="1083804"/>
            <a:ext cx="9134552" cy="577850"/>
          </a:xfrm>
        </p:spPr>
        <p:txBody>
          <a:bodyPr/>
          <a:lstStyle/>
          <a:p>
            <a:r>
              <a:rPr lang="en-US" dirty="0"/>
              <a:t>GROUP ACTIVITY</a:t>
            </a:r>
          </a:p>
        </p:txBody>
      </p:sp>
      <p:graphicFrame>
        <p:nvGraphicFramePr>
          <p:cNvPr id="9" name="Google Shape;994;p23">
            <a:extLst>
              <a:ext uri="{FF2B5EF4-FFF2-40B4-BE49-F238E27FC236}">
                <a16:creationId xmlns:a16="http://schemas.microsoft.com/office/drawing/2014/main" id="{F2163FD9-8ADB-C542-AB7C-F817019AC26C}"/>
              </a:ext>
            </a:extLst>
          </p:cNvPr>
          <p:cNvGraphicFramePr/>
          <p:nvPr>
            <p:extLst>
              <p:ext uri="{D42A27DB-BD31-4B8C-83A1-F6EECF244321}">
                <p14:modId xmlns:p14="http://schemas.microsoft.com/office/powerpoint/2010/main" val="510888342"/>
              </p:ext>
            </p:extLst>
          </p:nvPr>
        </p:nvGraphicFramePr>
        <p:xfrm>
          <a:off x="8991045" y="4622831"/>
          <a:ext cx="14503443" cy="8023034"/>
        </p:xfrm>
        <a:graphic>
          <a:graphicData uri="http://schemas.openxmlformats.org/drawingml/2006/table">
            <a:tbl>
              <a:tblPr>
                <a:noFill/>
                <a:tableStyleId>{EF33E342-C61C-4EBE-ABC3-4282A53814D9}</a:tableStyleId>
              </a:tblPr>
              <a:tblGrid>
                <a:gridCol w="5810805">
                  <a:extLst>
                    <a:ext uri="{9D8B030D-6E8A-4147-A177-3AD203B41FA5}">
                      <a16:colId xmlns:a16="http://schemas.microsoft.com/office/drawing/2014/main" val="20000"/>
                    </a:ext>
                  </a:extLst>
                </a:gridCol>
                <a:gridCol w="8692638">
                  <a:extLst>
                    <a:ext uri="{9D8B030D-6E8A-4147-A177-3AD203B41FA5}">
                      <a16:colId xmlns:a16="http://schemas.microsoft.com/office/drawing/2014/main" val="20001"/>
                    </a:ext>
                  </a:extLst>
                </a:gridCol>
              </a:tblGrid>
              <a:tr h="1006444">
                <a:tc>
                  <a:txBody>
                    <a:bodyPr/>
                    <a:lstStyle/>
                    <a:p>
                      <a:pPr marL="0" marR="0" lvl="0" indent="0" algn="l" rtl="0">
                        <a:lnSpc>
                          <a:spcPct val="100000"/>
                        </a:lnSpc>
                        <a:spcBef>
                          <a:spcPts val="0"/>
                        </a:spcBef>
                        <a:spcAft>
                          <a:spcPts val="0"/>
                        </a:spcAft>
                        <a:buClr>
                          <a:srgbClr val="FFFEFF"/>
                        </a:buClr>
                        <a:buSzPts val="4000"/>
                        <a:buFont typeface="Gill Sans"/>
                        <a:buNone/>
                      </a:pPr>
                      <a:r>
                        <a:rPr lang="en-US" sz="3200" b="1" i="0" u="none" strike="noStrike" cap="none" dirty="0">
                          <a:solidFill>
                            <a:srgbClr val="FFFEFF"/>
                          </a:solidFill>
                          <a:latin typeface="Gill Sans MT" panose="020B0502020104020203" pitchFamily="34" charset="77"/>
                          <a:ea typeface="Gill Sans"/>
                          <a:cs typeface="Gill Sans"/>
                          <a:sym typeface="Gill Sans"/>
                        </a:rPr>
                        <a:t>YOUR GROUP’S TASKS</a:t>
                      </a:r>
                      <a:endParaRPr sz="1200" b="1" i="0" dirty="0">
                        <a:latin typeface="Gill Sans MT" panose="020B0502020104020203" pitchFamily="34" charset="77"/>
                      </a:endParaRPr>
                    </a:p>
                  </a:txBody>
                  <a:tcPr marL="228600" marR="228600" marT="228600" marB="228600" anchor="ct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00B26A"/>
                    </a:solidFill>
                  </a:tcPr>
                </a:tc>
                <a:tc>
                  <a:txBody>
                    <a:bodyPr/>
                    <a:lstStyle/>
                    <a:p>
                      <a:pPr marL="0" marR="0" lvl="0" indent="0" algn="l" rtl="0">
                        <a:lnSpc>
                          <a:spcPct val="100000"/>
                        </a:lnSpc>
                        <a:spcBef>
                          <a:spcPts val="0"/>
                        </a:spcBef>
                        <a:spcAft>
                          <a:spcPts val="0"/>
                        </a:spcAft>
                        <a:buClr>
                          <a:srgbClr val="FFFEFF"/>
                        </a:buClr>
                        <a:buSzPts val="4000"/>
                        <a:buFont typeface="Gill Sans"/>
                        <a:buNone/>
                      </a:pPr>
                      <a:r>
                        <a:rPr lang="en-US" sz="3200" b="1" i="0" u="none" strike="noStrike" cap="none" dirty="0">
                          <a:solidFill>
                            <a:srgbClr val="FFFEFF"/>
                          </a:solidFill>
                          <a:latin typeface="Gill Sans MT" panose="020B0502020104020203" pitchFamily="34" charset="77"/>
                          <a:cs typeface="Gill Sans"/>
                          <a:sym typeface="Gill Sans"/>
                        </a:rPr>
                        <a:t>EXAMPLE</a:t>
                      </a:r>
                      <a:endParaRPr sz="1200" b="1" dirty="0"/>
                    </a:p>
                  </a:txBody>
                  <a:tcPr marL="228600" marR="228600" marT="228600" marB="228600" anchor="ctr">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00B26A"/>
                    </a:solidFill>
                  </a:tcPr>
                </a:tc>
                <a:extLst>
                  <a:ext uri="{0D108BD9-81ED-4DB2-BD59-A6C34878D82A}">
                    <a16:rowId xmlns:a16="http://schemas.microsoft.com/office/drawing/2014/main" val="10000"/>
                  </a:ext>
                </a:extLst>
              </a:tr>
              <a:tr h="1175658">
                <a:tc>
                  <a:txBody>
                    <a:bodyPr/>
                    <a:lstStyle/>
                    <a:p>
                      <a:pPr marL="0" marR="0" lvl="0" indent="0" algn="l" rtl="0">
                        <a:lnSpc>
                          <a:spcPct val="100000"/>
                        </a:lnSpc>
                        <a:spcBef>
                          <a:spcPts val="0"/>
                        </a:spcBef>
                        <a:spcAft>
                          <a:spcPts val="0"/>
                        </a:spcAft>
                        <a:buClr>
                          <a:srgbClr val="000000"/>
                        </a:buClr>
                        <a:buSzPts val="3600"/>
                        <a:buFont typeface="Gill Sans"/>
                        <a:buNone/>
                      </a:pPr>
                      <a:r>
                        <a:rPr lang="en-US" sz="2800" b="0" i="0" u="none" strike="noStrike" cap="none" dirty="0">
                          <a:solidFill>
                            <a:srgbClr val="000000"/>
                          </a:solidFill>
                          <a:latin typeface="Gill Sans MT" panose="020B0502020104020203" pitchFamily="34" charset="77"/>
                          <a:ea typeface="Gill Sans"/>
                          <a:cs typeface="Gill Sans"/>
                          <a:sym typeface="Gill Sans"/>
                        </a:rPr>
                        <a:t>Select a specific behavior your program is seeking to address.</a:t>
                      </a:r>
                      <a:endParaRPr sz="1200" b="0" i="0" dirty="0">
                        <a:latin typeface="Gill Sans MT" panose="020B0502020104020203" pitchFamily="34" charset="77"/>
                      </a:endParaRPr>
                    </a:p>
                  </a:txBody>
                  <a:tcPr marL="228600" marR="228600" marT="228600" marB="2286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no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3600"/>
                        <a:buFont typeface="Gill Sans"/>
                        <a:buNone/>
                      </a:pPr>
                      <a:endParaRPr sz="2800" b="0" i="0" u="none" strike="noStrike" cap="none" dirty="0">
                        <a:solidFill>
                          <a:srgbClr val="000000"/>
                        </a:solidFill>
                        <a:latin typeface="Gill Sans MT" panose="020B0502020104020203" pitchFamily="34" charset="77"/>
                        <a:ea typeface="Gill Sans"/>
                        <a:cs typeface="Gill Sans"/>
                        <a:sym typeface="Gill Sans"/>
                      </a:endParaRPr>
                    </a:p>
                  </a:txBody>
                  <a:tcPr marL="228600" marR="228600" marT="228600" marB="2286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no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823248">
                <a:tc>
                  <a:txBody>
                    <a:bodyPr/>
                    <a:lstStyle/>
                    <a:p>
                      <a:pPr marL="0" marR="0" lvl="0" indent="-74613" algn="l" rtl="0">
                        <a:lnSpc>
                          <a:spcPct val="100000"/>
                        </a:lnSpc>
                        <a:spcBef>
                          <a:spcPts val="0"/>
                        </a:spcBef>
                        <a:spcAft>
                          <a:spcPts val="0"/>
                        </a:spcAft>
                        <a:buClr>
                          <a:srgbClr val="000000"/>
                        </a:buClr>
                        <a:buSzPts val="3600"/>
                        <a:buFont typeface="Gill Sans"/>
                        <a:buNone/>
                      </a:pPr>
                      <a:r>
                        <a:rPr lang="en-US" sz="2800" b="0" i="0" u="none" strike="noStrike" cap="none" dirty="0">
                          <a:solidFill>
                            <a:srgbClr val="000000"/>
                          </a:solidFill>
                          <a:latin typeface="Gill Sans MT" panose="020B0502020104020203" pitchFamily="34" charset="77"/>
                          <a:ea typeface="Gill Sans"/>
                          <a:cs typeface="Gill Sans"/>
                          <a:sym typeface="Gill Sans"/>
                        </a:rPr>
                        <a:t>Describe the context in two words.</a:t>
                      </a:r>
                      <a:endParaRPr sz="1200" b="0" i="0" dirty="0">
                        <a:latin typeface="Gill Sans MT" panose="020B0502020104020203" pitchFamily="34" charset="77"/>
                      </a:endParaRPr>
                    </a:p>
                  </a:txBody>
                  <a:tcPr marL="228600" marR="228600" marT="228600" marB="2286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3600"/>
                        <a:buFont typeface="Gill Sans"/>
                        <a:buNone/>
                      </a:pPr>
                      <a:endParaRPr sz="2800" b="0" i="0" u="none" strike="noStrike" cap="none" dirty="0">
                        <a:solidFill>
                          <a:srgbClr val="000000"/>
                        </a:solidFill>
                        <a:latin typeface="Gill Sans MT" panose="020B0502020104020203" pitchFamily="34" charset="77"/>
                        <a:ea typeface="Gill Sans"/>
                        <a:cs typeface="Gill Sans"/>
                        <a:sym typeface="Gill Sans"/>
                      </a:endParaRPr>
                    </a:p>
                  </a:txBody>
                  <a:tcPr marL="228600" marR="228600" marT="228600" marB="2286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200750">
                <a:tc>
                  <a:txBody>
                    <a:bodyPr/>
                    <a:lstStyle/>
                    <a:p>
                      <a:pPr marL="0" marR="0" lvl="0" indent="0" algn="l" rtl="0">
                        <a:lnSpc>
                          <a:spcPct val="100000"/>
                        </a:lnSpc>
                        <a:spcBef>
                          <a:spcPts val="0"/>
                        </a:spcBef>
                        <a:spcAft>
                          <a:spcPts val="0"/>
                        </a:spcAft>
                        <a:buClr>
                          <a:srgbClr val="000000"/>
                        </a:buClr>
                        <a:buSzPts val="3600"/>
                        <a:buFont typeface="Gill Sans"/>
                        <a:buNone/>
                      </a:pPr>
                      <a:r>
                        <a:rPr lang="en-US" sz="2800" b="0" i="0" u="none" strike="noStrike" cap="none" dirty="0">
                          <a:solidFill>
                            <a:srgbClr val="000000"/>
                          </a:solidFill>
                          <a:latin typeface="Gill Sans MT" panose="020B0502020104020203" pitchFamily="34" charset="77"/>
                          <a:ea typeface="Gill Sans"/>
                          <a:cs typeface="Gill Sans"/>
                          <a:sym typeface="Gill Sans"/>
                        </a:rPr>
                        <a:t>Articulate an attitude/belief, injunctive norm, and descriptive norm related to this behavior.</a:t>
                      </a:r>
                      <a:endParaRPr sz="1200" b="0" i="0" dirty="0">
                        <a:latin typeface="Gill Sans MT" panose="020B0502020104020203" pitchFamily="34" charset="77"/>
                      </a:endParaRPr>
                    </a:p>
                  </a:txBody>
                  <a:tcPr marL="228600" marR="228600" marT="228600" marB="2286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457200" marR="0" lvl="0" indent="-457200" algn="l" rtl="0">
                        <a:lnSpc>
                          <a:spcPct val="100000"/>
                        </a:lnSpc>
                        <a:spcBef>
                          <a:spcPts val="0"/>
                        </a:spcBef>
                        <a:spcAft>
                          <a:spcPts val="0"/>
                        </a:spcAft>
                        <a:buClr>
                          <a:srgbClr val="000000"/>
                        </a:buClr>
                        <a:buSzPts val="3600"/>
                        <a:buFont typeface="Arial" panose="020B0604020202020204" pitchFamily="34" charset="0"/>
                        <a:buChar char="•"/>
                      </a:pPr>
                      <a:endParaRPr sz="1200" b="0" i="0" dirty="0">
                        <a:latin typeface="Gill Sans MT" panose="020B0502020104020203" pitchFamily="34" charset="77"/>
                      </a:endParaRPr>
                    </a:p>
                  </a:txBody>
                  <a:tcPr marL="228600" marR="228600" marT="228600" marB="2286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100134">
                <a:tc>
                  <a:txBody>
                    <a:bodyPr/>
                    <a:lstStyle/>
                    <a:p>
                      <a:pPr marL="0" marR="0" lvl="0" indent="0" algn="l" rtl="0">
                        <a:lnSpc>
                          <a:spcPct val="100000"/>
                        </a:lnSpc>
                        <a:spcBef>
                          <a:spcPts val="0"/>
                        </a:spcBef>
                        <a:spcAft>
                          <a:spcPts val="0"/>
                        </a:spcAft>
                        <a:buClr>
                          <a:srgbClr val="000000"/>
                        </a:buClr>
                        <a:buSzPts val="3600"/>
                        <a:buFont typeface="Gill Sans"/>
                        <a:buNone/>
                      </a:pPr>
                      <a:r>
                        <a:rPr lang="en-US" sz="2800" b="0" i="0" u="none" strike="noStrike" cap="none" dirty="0">
                          <a:solidFill>
                            <a:srgbClr val="000000"/>
                          </a:solidFill>
                          <a:latin typeface="Gill Sans MT" panose="020B0502020104020203" pitchFamily="34" charset="77"/>
                          <a:ea typeface="Gill Sans"/>
                          <a:cs typeface="Gill Sans"/>
                          <a:sym typeface="Gill Sans"/>
                        </a:rPr>
                        <a:t>Identify who might be the reference group for this behavior.</a:t>
                      </a:r>
                      <a:endParaRPr sz="1200" b="0" i="0" dirty="0">
                        <a:latin typeface="Gill Sans MT" panose="020B0502020104020203" pitchFamily="34" charset="77"/>
                      </a:endParaRPr>
                    </a:p>
                  </a:txBody>
                  <a:tcPr marL="228600" marR="228600" marT="228600" marB="2286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0" marR="0" lvl="0" indent="-1588" algn="l" rtl="0">
                        <a:lnSpc>
                          <a:spcPct val="100000"/>
                        </a:lnSpc>
                        <a:spcBef>
                          <a:spcPts val="0"/>
                        </a:spcBef>
                        <a:spcAft>
                          <a:spcPts val="0"/>
                        </a:spcAft>
                        <a:buClr>
                          <a:srgbClr val="000000"/>
                        </a:buClr>
                        <a:buSzPts val="3600"/>
                        <a:buFont typeface="Gill Sans"/>
                        <a:buNone/>
                        <a:tabLst/>
                      </a:pPr>
                      <a:endParaRPr sz="1200" b="0" i="0" dirty="0">
                        <a:latin typeface="Gill Sans MT" panose="020B0502020104020203" pitchFamily="34" charset="77"/>
                      </a:endParaRPr>
                    </a:p>
                  </a:txBody>
                  <a:tcPr marL="228600" marR="228600" marT="228600" marB="2286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134602">
                <a:tc>
                  <a:txBody>
                    <a:bodyPr/>
                    <a:lstStyle/>
                    <a:p>
                      <a:pPr marL="0" marR="0" lvl="0" indent="0" algn="l" rtl="0">
                        <a:lnSpc>
                          <a:spcPct val="100000"/>
                        </a:lnSpc>
                        <a:spcBef>
                          <a:spcPts val="0"/>
                        </a:spcBef>
                        <a:spcAft>
                          <a:spcPts val="0"/>
                        </a:spcAft>
                        <a:buClr>
                          <a:srgbClr val="000000"/>
                        </a:buClr>
                        <a:buSzPts val="3600"/>
                        <a:buFont typeface="Gill Sans"/>
                        <a:buNone/>
                      </a:pPr>
                      <a:r>
                        <a:rPr lang="en-US" sz="2800" b="0" i="0" u="none" strike="noStrike" cap="none" dirty="0">
                          <a:solidFill>
                            <a:srgbClr val="000000"/>
                          </a:solidFill>
                          <a:latin typeface="Gill Sans MT" panose="020B0502020104020203" pitchFamily="34" charset="77"/>
                          <a:ea typeface="Gill Sans"/>
                          <a:cs typeface="Gill Sans"/>
                          <a:sym typeface="Gill Sans"/>
                        </a:rPr>
                        <a:t>Name one or two sanctions that might enforce this norm.</a:t>
                      </a:r>
                      <a:endParaRPr sz="1200" b="0" i="0" dirty="0">
                        <a:latin typeface="Gill Sans MT" panose="020B0502020104020203" pitchFamily="34" charset="77"/>
                      </a:endParaRPr>
                    </a:p>
                  </a:txBody>
                  <a:tcPr marL="228600" marR="228600" marT="228600" marB="2286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3600"/>
                        <a:buFont typeface="Gill Sans"/>
                        <a:buNone/>
                        <a:tabLst/>
                      </a:pPr>
                      <a:endParaRPr sz="2800" b="0" i="0" u="none" strike="noStrike" cap="none" dirty="0">
                        <a:latin typeface="Gill Sans MT" panose="020B0502020104020203" pitchFamily="34" charset="77"/>
                        <a:ea typeface="Gill Sans"/>
                        <a:cs typeface="Gill Sans"/>
                        <a:sym typeface="Gill Sans"/>
                      </a:endParaRPr>
                    </a:p>
                  </a:txBody>
                  <a:tcPr marL="228600" marR="228600" marT="228600" marB="2286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bl>
          </a:graphicData>
        </a:graphic>
      </p:graphicFrame>
      <p:pic>
        <p:nvPicPr>
          <p:cNvPr id="6" name="Picture Placeholder 5">
            <a:extLst>
              <a:ext uri="{FF2B5EF4-FFF2-40B4-BE49-F238E27FC236}">
                <a16:creationId xmlns:a16="http://schemas.microsoft.com/office/drawing/2014/main" id="{58214C34-3452-1E49-90A1-285843384024}"/>
              </a:ext>
            </a:extLst>
          </p:cNvPr>
          <p:cNvPicPr>
            <a:picLocks noGrp="1" noChangeAspect="1"/>
          </p:cNvPicPr>
          <p:nvPr>
            <p:ph type="pic" sz="quarter" idx="10"/>
          </p:nvPr>
        </p:nvPicPr>
        <p:blipFill>
          <a:blip r:embed="rId4"/>
          <a:srcRect l="16667" r="16667"/>
          <a:stretch>
            <a:fillRect/>
          </a:stretch>
        </p:blipFill>
        <p:spPr/>
      </p:pic>
      <p:grpSp>
        <p:nvGrpSpPr>
          <p:cNvPr id="11" name="Group 10">
            <a:extLst>
              <a:ext uri="{FF2B5EF4-FFF2-40B4-BE49-F238E27FC236}">
                <a16:creationId xmlns:a16="http://schemas.microsoft.com/office/drawing/2014/main" id="{40B05800-E3F8-7542-9100-EFAD574CD51A}"/>
              </a:ext>
            </a:extLst>
          </p:cNvPr>
          <p:cNvGrpSpPr/>
          <p:nvPr/>
        </p:nvGrpSpPr>
        <p:grpSpPr>
          <a:xfrm>
            <a:off x="1368325" y="1090737"/>
            <a:ext cx="3532094" cy="3532094"/>
            <a:chOff x="1368325" y="1090737"/>
            <a:chExt cx="3532094" cy="3532094"/>
          </a:xfrm>
        </p:grpSpPr>
        <p:sp>
          <p:nvSpPr>
            <p:cNvPr id="12" name="Oval 11">
              <a:extLst>
                <a:ext uri="{FF2B5EF4-FFF2-40B4-BE49-F238E27FC236}">
                  <a16:creationId xmlns:a16="http://schemas.microsoft.com/office/drawing/2014/main" id="{0BBD051B-74FC-4A49-ACEA-74004AF10E3A}"/>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3" name="Graphic 12" descr="Cheers outline">
              <a:extLst>
                <a:ext uri="{FF2B5EF4-FFF2-40B4-BE49-F238E27FC236}">
                  <a16:creationId xmlns:a16="http://schemas.microsoft.com/office/drawing/2014/main" id="{62850B25-C67C-D64C-A0E7-1771F4BFF9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
        <p:nvSpPr>
          <p:cNvPr id="10" name="TextBox 9">
            <a:extLst>
              <a:ext uri="{FF2B5EF4-FFF2-40B4-BE49-F238E27FC236}">
                <a16:creationId xmlns:a16="http://schemas.microsoft.com/office/drawing/2014/main" id="{100893A9-2A7A-AC4B-B805-1FA585FD0024}"/>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Jonathan </a:t>
            </a:r>
            <a:r>
              <a:rPr lang="en-US" dirty="0" err="1">
                <a:solidFill>
                  <a:srgbClr val="00C075"/>
                </a:solidFill>
                <a:latin typeface="Gill Sans MT" panose="020B0502020104020203" pitchFamily="34" charset="77"/>
              </a:rPr>
              <a:t>Torgovnik</a:t>
            </a:r>
            <a:r>
              <a:rPr lang="en-US" dirty="0">
                <a:solidFill>
                  <a:srgbClr val="00C075"/>
                </a:solidFill>
                <a:latin typeface="Gill Sans MT" panose="020B0502020104020203" pitchFamily="34" charset="77"/>
              </a:rPr>
              <a:t>/Getty Images/Images of Empowerment</a:t>
            </a:r>
          </a:p>
        </p:txBody>
      </p:sp>
    </p:spTree>
    <p:custDataLst>
      <p:tags r:id="rId1"/>
    </p:custDataLst>
    <p:extLst>
      <p:ext uri="{BB962C8B-B14F-4D97-AF65-F5344CB8AC3E}">
        <p14:creationId xmlns:p14="http://schemas.microsoft.com/office/powerpoint/2010/main" val="146442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rgbClr val="C8F4DD"/>
        </a:solidFill>
        <a:effectLst/>
      </p:bgPr>
    </p:bg>
    <p:spTree>
      <p:nvGrpSpPr>
        <p:cNvPr id="1" name="Shape 991"/>
        <p:cNvGrpSpPr/>
        <p:nvPr/>
      </p:nvGrpSpPr>
      <p:grpSpPr>
        <a:xfrm>
          <a:off x="0" y="0"/>
          <a:ext cx="0" cy="0"/>
          <a:chOff x="0" y="0"/>
          <a:chExt cx="0" cy="0"/>
        </a:xfrm>
      </p:grpSpPr>
      <p:sp>
        <p:nvSpPr>
          <p:cNvPr id="992" name="Google Shape;992;p23"/>
          <p:cNvSpPr txBox="1">
            <a:spLocks noGrp="1"/>
          </p:cNvSpPr>
          <p:nvPr>
            <p:ph type="title"/>
          </p:nvPr>
        </p:nvSpPr>
        <p:spPr>
          <a:xfrm>
            <a:off x="8991045" y="1959434"/>
            <a:ext cx="14083546" cy="2176836"/>
          </a:xfrm>
          <a:prstGeom prst="rect">
            <a:avLst/>
          </a:prstGeom>
          <a:noFill/>
          <a:ln>
            <a:noFill/>
          </a:ln>
        </p:spPr>
        <p:txBody>
          <a:bodyPr spcFirstLastPara="1" wrap="square" lIns="91426" tIns="45700" rIns="91426" bIns="45700" anchor="t" anchorCtr="0">
            <a:noAutofit/>
          </a:bodyPr>
          <a:lstStyle/>
          <a:p>
            <a:pPr>
              <a:buClr>
                <a:srgbClr val="09904F"/>
              </a:buClr>
              <a:buSzPts val="8000"/>
            </a:pPr>
            <a:r>
              <a:rPr lang="en-US" sz="8000" b="1" dirty="0"/>
              <a:t>Distinguishing attitudes, behaviors, and norms</a:t>
            </a:r>
            <a:endParaRPr sz="8000" b="1" dirty="0"/>
          </a:p>
        </p:txBody>
      </p:sp>
      <p:sp>
        <p:nvSpPr>
          <p:cNvPr id="5" name="Text Placeholder 4">
            <a:extLst>
              <a:ext uri="{FF2B5EF4-FFF2-40B4-BE49-F238E27FC236}">
                <a16:creationId xmlns:a16="http://schemas.microsoft.com/office/drawing/2014/main" id="{69A543EB-F79B-9D45-8170-DAC8E6F187F1}"/>
              </a:ext>
            </a:extLst>
          </p:cNvPr>
          <p:cNvSpPr>
            <a:spLocks noGrp="1"/>
          </p:cNvSpPr>
          <p:nvPr>
            <p:ph type="body" idx="3"/>
          </p:nvPr>
        </p:nvSpPr>
        <p:spPr>
          <a:xfrm>
            <a:off x="8991046" y="1083804"/>
            <a:ext cx="9134552" cy="577850"/>
          </a:xfrm>
        </p:spPr>
        <p:txBody>
          <a:bodyPr/>
          <a:lstStyle/>
          <a:p>
            <a:r>
              <a:rPr lang="en-US" spc="0" dirty="0">
                <a:latin typeface="Gill Sans MT" panose="020B0502020104020203"/>
              </a:rPr>
              <a:t>GROUP ACTIVITY</a:t>
            </a:r>
          </a:p>
        </p:txBody>
      </p:sp>
      <p:graphicFrame>
        <p:nvGraphicFramePr>
          <p:cNvPr id="9" name="Google Shape;994;p23">
            <a:extLst>
              <a:ext uri="{FF2B5EF4-FFF2-40B4-BE49-F238E27FC236}">
                <a16:creationId xmlns:a16="http://schemas.microsoft.com/office/drawing/2014/main" id="{F2163FD9-8ADB-C542-AB7C-F817019AC26C}"/>
              </a:ext>
            </a:extLst>
          </p:cNvPr>
          <p:cNvGraphicFramePr/>
          <p:nvPr>
            <p:extLst>
              <p:ext uri="{D42A27DB-BD31-4B8C-83A1-F6EECF244321}">
                <p14:modId xmlns:p14="http://schemas.microsoft.com/office/powerpoint/2010/main" val="230979803"/>
              </p:ext>
            </p:extLst>
          </p:nvPr>
        </p:nvGraphicFramePr>
        <p:xfrm>
          <a:off x="8991045" y="4622831"/>
          <a:ext cx="14503443" cy="8260654"/>
        </p:xfrm>
        <a:graphic>
          <a:graphicData uri="http://schemas.openxmlformats.org/drawingml/2006/table">
            <a:tbl>
              <a:tblPr>
                <a:noFill/>
                <a:tableStyleId>{EF33E342-C61C-4EBE-ABC3-4282A53814D9}</a:tableStyleId>
              </a:tblPr>
              <a:tblGrid>
                <a:gridCol w="6736635">
                  <a:extLst>
                    <a:ext uri="{9D8B030D-6E8A-4147-A177-3AD203B41FA5}">
                      <a16:colId xmlns:a16="http://schemas.microsoft.com/office/drawing/2014/main" val="20000"/>
                    </a:ext>
                  </a:extLst>
                </a:gridCol>
                <a:gridCol w="7766808">
                  <a:extLst>
                    <a:ext uri="{9D8B030D-6E8A-4147-A177-3AD203B41FA5}">
                      <a16:colId xmlns:a16="http://schemas.microsoft.com/office/drawing/2014/main" val="20001"/>
                    </a:ext>
                  </a:extLst>
                </a:gridCol>
              </a:tblGrid>
              <a:tr h="1006444">
                <a:tc>
                  <a:txBody>
                    <a:bodyPr/>
                    <a:lstStyle/>
                    <a:p>
                      <a:pPr marL="0" marR="0" lvl="0" indent="0" algn="l" rtl="0">
                        <a:lnSpc>
                          <a:spcPct val="100000"/>
                        </a:lnSpc>
                        <a:spcBef>
                          <a:spcPts val="0"/>
                        </a:spcBef>
                        <a:spcAft>
                          <a:spcPts val="0"/>
                        </a:spcAft>
                        <a:buClr>
                          <a:srgbClr val="FFFEFF"/>
                        </a:buClr>
                        <a:buSzPts val="4000"/>
                        <a:buFont typeface="Gill Sans"/>
                        <a:buNone/>
                      </a:pPr>
                      <a:r>
                        <a:rPr lang="en-US" sz="3200" b="1" i="0" u="none" strike="noStrike" cap="none" dirty="0">
                          <a:solidFill>
                            <a:srgbClr val="FFFEFF"/>
                          </a:solidFill>
                          <a:latin typeface="Gill Sans MT" panose="020B0502020104020203" pitchFamily="34" charset="77"/>
                          <a:ea typeface="Gill Sans"/>
                          <a:cs typeface="Gill Sans"/>
                          <a:sym typeface="Gill Sans"/>
                        </a:rPr>
                        <a:t>YOUR GROUP’S TASKS</a:t>
                      </a:r>
                      <a:endParaRPr sz="1200" b="1" i="0" dirty="0">
                        <a:latin typeface="Gill Sans MT" panose="020B0502020104020203" pitchFamily="34" charset="77"/>
                      </a:endParaRPr>
                    </a:p>
                  </a:txBody>
                  <a:tcPr marL="228600" marR="228600" marT="228600" marB="228600" anchor="ct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00B26A"/>
                    </a:solidFill>
                  </a:tcPr>
                </a:tc>
                <a:tc>
                  <a:txBody>
                    <a:bodyPr/>
                    <a:lstStyle/>
                    <a:p>
                      <a:pPr marL="0" marR="0" lvl="0" indent="0" algn="l" rtl="0">
                        <a:lnSpc>
                          <a:spcPct val="100000"/>
                        </a:lnSpc>
                        <a:spcBef>
                          <a:spcPts val="0"/>
                        </a:spcBef>
                        <a:spcAft>
                          <a:spcPts val="0"/>
                        </a:spcAft>
                        <a:buClr>
                          <a:srgbClr val="FFFEFF"/>
                        </a:buClr>
                        <a:buSzPts val="4000"/>
                        <a:buFont typeface="Gill Sans"/>
                        <a:buNone/>
                      </a:pPr>
                      <a:r>
                        <a:rPr lang="en-US" sz="3200" b="1" i="0" u="none" strike="noStrike" cap="none" dirty="0">
                          <a:solidFill>
                            <a:srgbClr val="FFFEFF"/>
                          </a:solidFill>
                          <a:latin typeface="Gill Sans MT" panose="020B0502020104020203" pitchFamily="34" charset="77"/>
                          <a:cs typeface="Gill Sans"/>
                          <a:sym typeface="Gill Sans"/>
                        </a:rPr>
                        <a:t>EXAMPLE</a:t>
                      </a:r>
                      <a:endParaRPr sz="1200" b="1" dirty="0"/>
                    </a:p>
                  </a:txBody>
                  <a:tcPr marL="228600" marR="228600" marT="228600" marB="228600" anchor="ctr">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00B26A"/>
                    </a:solidFill>
                  </a:tcPr>
                </a:tc>
                <a:extLst>
                  <a:ext uri="{0D108BD9-81ED-4DB2-BD59-A6C34878D82A}">
                    <a16:rowId xmlns:a16="http://schemas.microsoft.com/office/drawing/2014/main" val="10000"/>
                  </a:ext>
                </a:extLst>
              </a:tr>
              <a:tr h="1175658">
                <a:tc>
                  <a:txBody>
                    <a:bodyPr/>
                    <a:lstStyle/>
                    <a:p>
                      <a:pPr marL="409575" marR="0" lvl="0" indent="0" algn="l" rtl="0">
                        <a:lnSpc>
                          <a:spcPct val="100000"/>
                        </a:lnSpc>
                        <a:spcBef>
                          <a:spcPts val="0"/>
                        </a:spcBef>
                        <a:spcAft>
                          <a:spcPts val="0"/>
                        </a:spcAft>
                        <a:buClr>
                          <a:srgbClr val="000000"/>
                        </a:buClr>
                        <a:buSzPts val="3600"/>
                        <a:buFont typeface="Gill Sans"/>
                        <a:buNone/>
                      </a:pPr>
                      <a:r>
                        <a:rPr lang="en-US" sz="3600" b="0" i="0" u="none" strike="noStrike" cap="none" dirty="0">
                          <a:solidFill>
                            <a:srgbClr val="000000"/>
                          </a:solidFill>
                          <a:latin typeface="Gill Sans MT" panose="020B0502020104020203" pitchFamily="34" charset="77"/>
                          <a:ea typeface="Gill Sans"/>
                          <a:cs typeface="Gill Sans"/>
                          <a:sym typeface="Gill Sans"/>
                        </a:rPr>
                        <a:t>Select a specific behavior your program is seeking to address.</a:t>
                      </a:r>
                      <a:endParaRPr b="0" i="0" dirty="0">
                        <a:latin typeface="Gill Sans MT" panose="020B0502020104020203" pitchFamily="34" charset="77"/>
                      </a:endParaRPr>
                    </a:p>
                  </a:txBody>
                  <a:tcPr marL="137150" marR="137150" marT="0" marB="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no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3600"/>
                        <a:buFont typeface="Gill Sans"/>
                        <a:buNone/>
                      </a:pPr>
                      <a:endParaRPr sz="2800" b="0" i="0" u="none" strike="noStrike" cap="none" dirty="0">
                        <a:solidFill>
                          <a:srgbClr val="000000"/>
                        </a:solidFill>
                        <a:latin typeface="Gill Sans MT" panose="020B0502020104020203" pitchFamily="34" charset="77"/>
                        <a:ea typeface="Gill Sans"/>
                        <a:cs typeface="Gill Sans"/>
                        <a:sym typeface="Gill Sans"/>
                      </a:endParaRPr>
                    </a:p>
                  </a:txBody>
                  <a:tcPr marL="228600" marR="228600" marT="228600" marB="228600" anchor="ctr">
                    <a:lnL w="12700" cap="flat" cmpd="sng" algn="ctr">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no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823248">
                <a:tc>
                  <a:txBody>
                    <a:bodyPr/>
                    <a:lstStyle/>
                    <a:p>
                      <a:pPr marL="447675" marR="0" lvl="0" indent="-74613" algn="l" rtl="0">
                        <a:lnSpc>
                          <a:spcPct val="100000"/>
                        </a:lnSpc>
                        <a:spcBef>
                          <a:spcPts val="0"/>
                        </a:spcBef>
                        <a:spcAft>
                          <a:spcPts val="0"/>
                        </a:spcAft>
                        <a:buClr>
                          <a:srgbClr val="000000"/>
                        </a:buClr>
                        <a:buSzPts val="3600"/>
                        <a:buFont typeface="Gill Sans"/>
                        <a:buNone/>
                      </a:pPr>
                      <a:r>
                        <a:rPr lang="en-US" sz="3600" b="0" i="0" u="none" strike="noStrike" cap="none" dirty="0">
                          <a:solidFill>
                            <a:srgbClr val="000000"/>
                          </a:solidFill>
                          <a:latin typeface="Gill Sans MT" panose="020B0502020104020203" pitchFamily="34" charset="77"/>
                          <a:ea typeface="Gill Sans"/>
                          <a:cs typeface="Gill Sans"/>
                          <a:sym typeface="Gill Sans"/>
                        </a:rPr>
                        <a:t>Describe the context in two words.</a:t>
                      </a:r>
                      <a:endParaRPr b="0" i="0" dirty="0">
                        <a:latin typeface="Gill Sans MT" panose="020B0502020104020203" pitchFamily="34" charset="77"/>
                      </a:endParaRPr>
                    </a:p>
                  </a:txBody>
                  <a:tcPr marL="137150" marR="137150" marT="0" marB="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3600"/>
                        <a:buFont typeface="Gill Sans"/>
                        <a:buNone/>
                      </a:pPr>
                      <a:endParaRPr sz="2800" b="0" i="0" u="none" strike="noStrike" cap="none" dirty="0">
                        <a:solidFill>
                          <a:srgbClr val="000000"/>
                        </a:solidFill>
                        <a:latin typeface="Gill Sans MT" panose="020B0502020104020203" pitchFamily="34" charset="77"/>
                        <a:ea typeface="Gill Sans"/>
                        <a:cs typeface="Gill Sans"/>
                        <a:sym typeface="Gill Sans"/>
                      </a:endParaRPr>
                    </a:p>
                  </a:txBody>
                  <a:tcPr marL="228600" marR="228600" marT="228600" marB="228600" anchor="ctr">
                    <a:lnL w="12700" cap="flat" cmpd="sng" algn="ctr">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200750">
                <a:tc>
                  <a:txBody>
                    <a:bodyPr/>
                    <a:lstStyle/>
                    <a:p>
                      <a:pPr marL="484188" marR="0" lvl="0" indent="0" algn="l" rtl="0">
                        <a:lnSpc>
                          <a:spcPct val="100000"/>
                        </a:lnSpc>
                        <a:spcBef>
                          <a:spcPts val="0"/>
                        </a:spcBef>
                        <a:spcAft>
                          <a:spcPts val="0"/>
                        </a:spcAft>
                        <a:buClr>
                          <a:srgbClr val="000000"/>
                        </a:buClr>
                        <a:buSzPts val="3600"/>
                        <a:buFont typeface="Gill Sans"/>
                        <a:buNone/>
                      </a:pPr>
                      <a:r>
                        <a:rPr lang="en-US" sz="3600" b="0" i="0" u="none" strike="noStrike" cap="none" dirty="0">
                          <a:solidFill>
                            <a:srgbClr val="000000"/>
                          </a:solidFill>
                          <a:latin typeface="Gill Sans MT" panose="020B0502020104020203" pitchFamily="34" charset="77"/>
                          <a:ea typeface="Gill Sans"/>
                          <a:cs typeface="Gill Sans"/>
                          <a:sym typeface="Gill Sans"/>
                        </a:rPr>
                        <a:t>Articulate an attitude</a:t>
                      </a:r>
                      <a:r>
                        <a:rPr lang="en-US" sz="3600" b="0" i="0" u="none" strike="noStrike" cap="none" baseline="0" dirty="0">
                          <a:solidFill>
                            <a:srgbClr val="000000"/>
                          </a:solidFill>
                          <a:latin typeface="Gill Sans MT" panose="020B0502020104020203" pitchFamily="34" charset="77"/>
                          <a:ea typeface="Gill Sans"/>
                          <a:cs typeface="Gill Sans"/>
                          <a:sym typeface="Gill Sans"/>
                        </a:rPr>
                        <a:t> and/or </a:t>
                      </a:r>
                      <a:r>
                        <a:rPr lang="en-US" sz="3600" b="0" i="0" u="none" strike="noStrike" cap="none" dirty="0">
                          <a:solidFill>
                            <a:srgbClr val="000000"/>
                          </a:solidFill>
                          <a:latin typeface="Gill Sans MT" panose="020B0502020104020203" pitchFamily="34" charset="77"/>
                          <a:ea typeface="Gill Sans"/>
                          <a:cs typeface="Gill Sans"/>
                          <a:sym typeface="Gill Sans"/>
                        </a:rPr>
                        <a:t>belief, injunctive norm, and descriptive norm related to this behavior.</a:t>
                      </a:r>
                      <a:endParaRPr b="0" i="0" dirty="0">
                        <a:latin typeface="Gill Sans MT" panose="020B0502020104020203" pitchFamily="34" charset="77"/>
                      </a:endParaRPr>
                    </a:p>
                  </a:txBody>
                  <a:tcPr marL="137150" marR="137150" marT="0" marB="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457200" marR="0" lvl="0" indent="-457200" algn="l" rtl="0">
                        <a:lnSpc>
                          <a:spcPct val="100000"/>
                        </a:lnSpc>
                        <a:spcBef>
                          <a:spcPts val="0"/>
                        </a:spcBef>
                        <a:spcAft>
                          <a:spcPts val="0"/>
                        </a:spcAft>
                        <a:buClr>
                          <a:srgbClr val="000000"/>
                        </a:buClr>
                        <a:buSzPts val="3600"/>
                        <a:buFont typeface="Arial" panose="020B0604020202020204" pitchFamily="34" charset="0"/>
                        <a:buChar char="•"/>
                      </a:pPr>
                      <a:endParaRPr sz="1200" b="0" i="0" dirty="0">
                        <a:latin typeface="Gill Sans MT" panose="020B0502020104020203" pitchFamily="34" charset="77"/>
                      </a:endParaRPr>
                    </a:p>
                  </a:txBody>
                  <a:tcPr marL="228600" marR="228600" marT="228600" marB="228600" anchor="ctr">
                    <a:lnL w="12700" cap="flat" cmpd="sng" algn="ctr">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100134">
                <a:tc>
                  <a:txBody>
                    <a:bodyPr/>
                    <a:lstStyle/>
                    <a:p>
                      <a:pPr marL="447675" marR="0" lvl="0" indent="0" algn="l" rtl="0">
                        <a:lnSpc>
                          <a:spcPct val="100000"/>
                        </a:lnSpc>
                        <a:spcBef>
                          <a:spcPts val="0"/>
                        </a:spcBef>
                        <a:spcAft>
                          <a:spcPts val="0"/>
                        </a:spcAft>
                        <a:buClr>
                          <a:srgbClr val="000000"/>
                        </a:buClr>
                        <a:buSzPts val="3600"/>
                        <a:buFont typeface="Gill Sans"/>
                        <a:buNone/>
                      </a:pPr>
                      <a:r>
                        <a:rPr lang="en-US" sz="3600" b="0" i="0" u="none" strike="noStrike" cap="none" dirty="0">
                          <a:solidFill>
                            <a:srgbClr val="000000"/>
                          </a:solidFill>
                          <a:latin typeface="Gill Sans MT" panose="020B0502020104020203" pitchFamily="34" charset="77"/>
                          <a:ea typeface="Gill Sans"/>
                          <a:cs typeface="Gill Sans"/>
                          <a:sym typeface="Gill Sans"/>
                        </a:rPr>
                        <a:t>Identify who might be the reference group for this behavior.</a:t>
                      </a:r>
                      <a:endParaRPr b="0" i="0" dirty="0">
                        <a:latin typeface="Gill Sans MT" panose="020B0502020104020203" pitchFamily="34" charset="77"/>
                      </a:endParaRPr>
                    </a:p>
                  </a:txBody>
                  <a:tcPr marL="137150" marR="137150" marT="0" marB="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0" marR="0" lvl="0" indent="-1588" algn="l" rtl="0">
                        <a:lnSpc>
                          <a:spcPct val="100000"/>
                        </a:lnSpc>
                        <a:spcBef>
                          <a:spcPts val="0"/>
                        </a:spcBef>
                        <a:spcAft>
                          <a:spcPts val="0"/>
                        </a:spcAft>
                        <a:buClr>
                          <a:srgbClr val="000000"/>
                        </a:buClr>
                        <a:buSzPts val="3600"/>
                        <a:buFont typeface="Gill Sans"/>
                        <a:buNone/>
                        <a:tabLst/>
                      </a:pPr>
                      <a:endParaRPr sz="1200" b="0" i="0" dirty="0">
                        <a:latin typeface="Gill Sans MT" panose="020B0502020104020203" pitchFamily="34" charset="77"/>
                      </a:endParaRPr>
                    </a:p>
                  </a:txBody>
                  <a:tcPr marL="228600" marR="228600" marT="228600" marB="228600" anchor="ctr">
                    <a:lnL w="12700" cap="flat" cmpd="sng" algn="ctr">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134602">
                <a:tc>
                  <a:txBody>
                    <a:bodyPr/>
                    <a:lstStyle/>
                    <a:p>
                      <a:pPr marL="447675" marR="0" lvl="0" indent="0" algn="l" rtl="0">
                        <a:lnSpc>
                          <a:spcPct val="100000"/>
                        </a:lnSpc>
                        <a:spcBef>
                          <a:spcPts val="0"/>
                        </a:spcBef>
                        <a:spcAft>
                          <a:spcPts val="0"/>
                        </a:spcAft>
                        <a:buClr>
                          <a:srgbClr val="000000"/>
                        </a:buClr>
                        <a:buSzPts val="3600"/>
                        <a:buFont typeface="Gill Sans"/>
                        <a:buNone/>
                      </a:pPr>
                      <a:r>
                        <a:rPr lang="en-US" sz="3600" b="0" i="0" u="none" strike="noStrike" cap="none" dirty="0">
                          <a:solidFill>
                            <a:srgbClr val="000000"/>
                          </a:solidFill>
                          <a:latin typeface="Gill Sans MT" panose="020B0502020104020203" pitchFamily="34" charset="77"/>
                          <a:ea typeface="Gill Sans"/>
                          <a:cs typeface="Gill Sans"/>
                          <a:sym typeface="Gill Sans"/>
                        </a:rPr>
                        <a:t>Name one or two sanctions that might enforce this norm.</a:t>
                      </a:r>
                      <a:endParaRPr b="0" i="0" dirty="0">
                        <a:latin typeface="Gill Sans MT" panose="020B0502020104020203" pitchFamily="34" charset="77"/>
                      </a:endParaRPr>
                    </a:p>
                  </a:txBody>
                  <a:tcPr marL="137150" marR="137150" marT="0" marB="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3600"/>
                        <a:buFont typeface="Gill Sans"/>
                        <a:buNone/>
                        <a:tabLst/>
                      </a:pPr>
                      <a:endParaRPr sz="2800" b="0" i="0" u="none" strike="noStrike" cap="none" dirty="0">
                        <a:latin typeface="Gill Sans MT" panose="020B0502020104020203" pitchFamily="34" charset="77"/>
                        <a:ea typeface="Gill Sans"/>
                        <a:cs typeface="Gill Sans"/>
                        <a:sym typeface="Gill Sans"/>
                      </a:endParaRPr>
                    </a:p>
                  </a:txBody>
                  <a:tcPr marL="228600" marR="228600" marT="228600" marB="228600" anchor="ctr">
                    <a:lnL w="12700" cap="flat" cmpd="sng" algn="ctr">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bl>
          </a:graphicData>
        </a:graphic>
      </p:graphicFrame>
      <p:pic>
        <p:nvPicPr>
          <p:cNvPr id="6" name="Picture Placeholder 5">
            <a:extLst>
              <a:ext uri="{FF2B5EF4-FFF2-40B4-BE49-F238E27FC236}">
                <a16:creationId xmlns:a16="http://schemas.microsoft.com/office/drawing/2014/main" id="{58214C34-3452-1E49-90A1-285843384024}"/>
              </a:ext>
            </a:extLst>
          </p:cNvPr>
          <p:cNvPicPr>
            <a:picLocks noGrp="1" noChangeAspect="1"/>
          </p:cNvPicPr>
          <p:nvPr>
            <p:ph type="pic" sz="quarter" idx="10"/>
          </p:nvPr>
        </p:nvPicPr>
        <p:blipFill>
          <a:blip r:embed="rId4"/>
          <a:srcRect l="16667" r="16667"/>
          <a:stretch>
            <a:fillRect/>
          </a:stretch>
        </p:blipFill>
        <p:spPr/>
      </p:pic>
      <p:grpSp>
        <p:nvGrpSpPr>
          <p:cNvPr id="11" name="Group 10">
            <a:extLst>
              <a:ext uri="{FF2B5EF4-FFF2-40B4-BE49-F238E27FC236}">
                <a16:creationId xmlns:a16="http://schemas.microsoft.com/office/drawing/2014/main" id="{40B05800-E3F8-7542-9100-EFAD574CD51A}"/>
              </a:ext>
            </a:extLst>
          </p:cNvPr>
          <p:cNvGrpSpPr/>
          <p:nvPr/>
        </p:nvGrpSpPr>
        <p:grpSpPr>
          <a:xfrm>
            <a:off x="1368325" y="1090737"/>
            <a:ext cx="3532094" cy="3532094"/>
            <a:chOff x="1368325" y="1090737"/>
            <a:chExt cx="3532094" cy="3532094"/>
          </a:xfrm>
        </p:grpSpPr>
        <p:sp>
          <p:nvSpPr>
            <p:cNvPr id="12" name="Oval 11">
              <a:extLst>
                <a:ext uri="{FF2B5EF4-FFF2-40B4-BE49-F238E27FC236}">
                  <a16:creationId xmlns:a16="http://schemas.microsoft.com/office/drawing/2014/main" id="{0BBD051B-74FC-4A49-ACEA-74004AF10E3A}"/>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3" name="Graphic 12" descr="Cheers outline">
              <a:extLst>
                <a:ext uri="{FF2B5EF4-FFF2-40B4-BE49-F238E27FC236}">
                  <a16:creationId xmlns:a16="http://schemas.microsoft.com/office/drawing/2014/main" id="{62850B25-C67C-D64C-A0E7-1771F4BFF9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
        <p:nvSpPr>
          <p:cNvPr id="10" name="TextBox 9">
            <a:extLst>
              <a:ext uri="{FF2B5EF4-FFF2-40B4-BE49-F238E27FC236}">
                <a16:creationId xmlns:a16="http://schemas.microsoft.com/office/drawing/2014/main" id="{4C8CD0DD-B92C-4F47-BE46-2300FE6564E7}"/>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Jonathan </a:t>
            </a:r>
            <a:r>
              <a:rPr lang="en-US" dirty="0" err="1">
                <a:solidFill>
                  <a:srgbClr val="00C075"/>
                </a:solidFill>
                <a:latin typeface="Gill Sans MT" panose="020B0502020104020203" pitchFamily="34" charset="77"/>
              </a:rPr>
              <a:t>Torgovnik</a:t>
            </a:r>
            <a:r>
              <a:rPr lang="en-US" dirty="0">
                <a:solidFill>
                  <a:srgbClr val="00C075"/>
                </a:solidFill>
                <a:latin typeface="Gill Sans MT" panose="020B0502020104020203" pitchFamily="34" charset="77"/>
              </a:rPr>
              <a:t>/Getty Images/Images of Empowerment</a:t>
            </a:r>
          </a:p>
        </p:txBody>
      </p:sp>
    </p:spTree>
    <p:custDataLst>
      <p:tags r:id="rId1"/>
    </p:custDataLst>
    <p:extLst>
      <p:ext uri="{BB962C8B-B14F-4D97-AF65-F5344CB8AC3E}">
        <p14:creationId xmlns:p14="http://schemas.microsoft.com/office/powerpoint/2010/main" val="139200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5" name="Title 4">
            <a:extLst>
              <a:ext uri="{FF2B5EF4-FFF2-40B4-BE49-F238E27FC236}">
                <a16:creationId xmlns:a16="http://schemas.microsoft.com/office/drawing/2014/main" id="{34938BA5-94A5-1342-B8E0-C01DCEAAD996}"/>
              </a:ext>
            </a:extLst>
          </p:cNvPr>
          <p:cNvSpPr>
            <a:spLocks noGrp="1"/>
          </p:cNvSpPr>
          <p:nvPr>
            <p:ph type="title"/>
          </p:nvPr>
        </p:nvSpPr>
        <p:spPr>
          <a:xfrm>
            <a:off x="10440216" y="1958912"/>
            <a:ext cx="12747488" cy="1811425"/>
          </a:xfrm>
        </p:spPr>
        <p:txBody>
          <a:bodyPr>
            <a:noAutofit/>
          </a:bodyPr>
          <a:lstStyle/>
          <a:p>
            <a:pPr>
              <a:lnSpc>
                <a:spcPct val="90000"/>
              </a:lnSpc>
            </a:pPr>
            <a:r>
              <a:rPr lang="en-US" b="1" dirty="0"/>
              <a:t>Why Do People Comply With Norms, Even if They Disagree?</a:t>
            </a:r>
          </a:p>
        </p:txBody>
      </p:sp>
      <p:sp>
        <p:nvSpPr>
          <p:cNvPr id="2" name="Text Placeholder 1">
            <a:extLst>
              <a:ext uri="{FF2B5EF4-FFF2-40B4-BE49-F238E27FC236}">
                <a16:creationId xmlns:a16="http://schemas.microsoft.com/office/drawing/2014/main" id="{AB281374-7C19-A244-A291-591B22EB498E}"/>
              </a:ext>
            </a:extLst>
          </p:cNvPr>
          <p:cNvSpPr>
            <a:spLocks noGrp="1"/>
          </p:cNvSpPr>
          <p:nvPr>
            <p:ph type="body" idx="3"/>
          </p:nvPr>
        </p:nvSpPr>
        <p:spPr>
          <a:xfrm>
            <a:off x="10440216" y="1099115"/>
            <a:ext cx="7171570" cy="693030"/>
          </a:xfrm>
        </p:spPr>
        <p:txBody>
          <a:bodyPr>
            <a:noAutofit/>
          </a:bodyPr>
          <a:lstStyle/>
          <a:p>
            <a:r>
              <a:rPr lang="en-US" spc="100" dirty="0"/>
              <a:t>PLENARY DISCUSSION</a:t>
            </a:r>
          </a:p>
        </p:txBody>
      </p:sp>
      <p:pic>
        <p:nvPicPr>
          <p:cNvPr id="31" name="Picture Placeholder 16">
            <a:extLst>
              <a:ext uri="{FF2B5EF4-FFF2-40B4-BE49-F238E27FC236}">
                <a16:creationId xmlns:a16="http://schemas.microsoft.com/office/drawing/2014/main" id="{9E2A0DFD-C693-D84E-899D-6326A819DAB0}"/>
              </a:ext>
            </a:extLst>
          </p:cNvPr>
          <p:cNvPicPr>
            <a:picLocks noChangeAspect="1"/>
          </p:cNvPicPr>
          <p:nvPr/>
        </p:nvPicPr>
        <p:blipFill rotWithShape="1">
          <a:blip r:embed="rId4"/>
          <a:srcRect l="391" t="11095" r="26" b="22516"/>
          <a:stretch/>
        </p:blipFill>
        <p:spPr>
          <a:xfrm>
            <a:off x="2121766" y="3186168"/>
            <a:ext cx="7343664" cy="7343664"/>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pic>
      <p:grpSp>
        <p:nvGrpSpPr>
          <p:cNvPr id="18" name="Group 17">
            <a:extLst>
              <a:ext uri="{FF2B5EF4-FFF2-40B4-BE49-F238E27FC236}">
                <a16:creationId xmlns:a16="http://schemas.microsoft.com/office/drawing/2014/main" id="{0E57AC01-7313-2947-A795-53F724D977C3}"/>
              </a:ext>
            </a:extLst>
          </p:cNvPr>
          <p:cNvGrpSpPr/>
          <p:nvPr/>
        </p:nvGrpSpPr>
        <p:grpSpPr>
          <a:xfrm>
            <a:off x="1368325" y="1083283"/>
            <a:ext cx="3532094" cy="3532094"/>
            <a:chOff x="1368325" y="1083283"/>
            <a:chExt cx="3532094" cy="3532094"/>
          </a:xfrm>
        </p:grpSpPr>
        <p:sp>
          <p:nvSpPr>
            <p:cNvPr id="14" name="Oval 13">
              <a:extLst>
                <a:ext uri="{FF2B5EF4-FFF2-40B4-BE49-F238E27FC236}">
                  <a16:creationId xmlns:a16="http://schemas.microsoft.com/office/drawing/2014/main" id="{F44A70B9-9C6B-344F-BCBE-105C73DA6D19}"/>
                </a:ext>
              </a:extLst>
            </p:cNvPr>
            <p:cNvSpPr/>
            <p:nvPr/>
          </p:nvSpPr>
          <p:spPr>
            <a:xfrm>
              <a:off x="1368325" y="1083283"/>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7" name="Picture 16">
              <a:extLst>
                <a:ext uri="{FF2B5EF4-FFF2-40B4-BE49-F238E27FC236}">
                  <a16:creationId xmlns:a16="http://schemas.microsoft.com/office/drawing/2014/main" id="{B1C4EDA7-690E-8244-B457-1454551F2909}"/>
                </a:ext>
              </a:extLst>
            </p:cNvPr>
            <p:cNvPicPr>
              <a:picLocks noChangeAspect="1"/>
            </p:cNvPicPr>
            <p:nvPr/>
          </p:nvPicPr>
          <p:blipFill>
            <a:blip r:embed="rId5"/>
            <a:stretch>
              <a:fillRect/>
            </a:stretch>
          </p:blipFill>
          <p:spPr>
            <a:xfrm>
              <a:off x="1902078" y="1869704"/>
              <a:ext cx="2431692" cy="1900633"/>
            </a:xfrm>
            <a:prstGeom prst="rect">
              <a:avLst/>
            </a:prstGeom>
          </p:spPr>
        </p:pic>
      </p:grpSp>
      <p:sp>
        <p:nvSpPr>
          <p:cNvPr id="11" name="Text Placeholder 6">
            <a:extLst>
              <a:ext uri="{FF2B5EF4-FFF2-40B4-BE49-F238E27FC236}">
                <a16:creationId xmlns:a16="http://schemas.microsoft.com/office/drawing/2014/main" id="{BABE6A1D-9491-A243-9DE8-6FA6B5B1A0B0}"/>
              </a:ext>
            </a:extLst>
          </p:cNvPr>
          <p:cNvSpPr>
            <a:spLocks noGrp="1"/>
          </p:cNvSpPr>
          <p:nvPr>
            <p:ph type="body" idx="1"/>
          </p:nvPr>
        </p:nvSpPr>
        <p:spPr>
          <a:xfrm>
            <a:off x="10764998" y="6424289"/>
            <a:ext cx="12580194" cy="5967412"/>
          </a:xfrm>
        </p:spPr>
        <p:txBody>
          <a:bodyPr wrap="square" anchor="t">
            <a:noAutofit/>
          </a:bodyPr>
          <a:lstStyle/>
          <a:p>
            <a:pPr marL="571500" indent="-571500">
              <a:buClr>
                <a:srgbClr val="000000"/>
              </a:buClr>
            </a:pPr>
            <a:r>
              <a:rPr lang="en-US" sz="4400" dirty="0"/>
              <a:t>Norms are often hidden and unexamined.</a:t>
            </a:r>
          </a:p>
          <a:p>
            <a:pPr marL="571500" indent="-571500">
              <a:spcBef>
                <a:spcPts val="1800"/>
              </a:spcBef>
              <a:buClr>
                <a:srgbClr val="000000"/>
              </a:buClr>
            </a:pPr>
            <a:r>
              <a:rPr lang="en-US" sz="4400" dirty="0"/>
              <a:t>Desire to conform to their sense of social identity. </a:t>
            </a:r>
          </a:p>
          <a:p>
            <a:pPr marL="571500" indent="-571500">
              <a:spcBef>
                <a:spcPts val="1800"/>
              </a:spcBef>
              <a:buClr>
                <a:srgbClr val="000000"/>
              </a:buClr>
            </a:pPr>
            <a:r>
              <a:rPr lang="en-US" sz="4400" dirty="0"/>
              <a:t>Enforcement by the reference group. </a:t>
            </a:r>
          </a:p>
          <a:p>
            <a:pPr marL="571500" indent="-571500">
              <a:spcBef>
                <a:spcPts val="1800"/>
              </a:spcBef>
              <a:buClr>
                <a:srgbClr val="000000"/>
              </a:buClr>
            </a:pPr>
            <a:r>
              <a:rPr lang="en-US" sz="4400" dirty="0"/>
              <a:t>Insufficient power to resist.</a:t>
            </a:r>
          </a:p>
        </p:txBody>
      </p:sp>
      <p:sp>
        <p:nvSpPr>
          <p:cNvPr id="9" name="TextBox 8">
            <a:extLst>
              <a:ext uri="{FF2B5EF4-FFF2-40B4-BE49-F238E27FC236}">
                <a16:creationId xmlns:a16="http://schemas.microsoft.com/office/drawing/2014/main" id="{D8C905FE-0D26-2F4D-AA7B-D8AFE9413190}"/>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Getty Images/</a:t>
            </a:r>
            <a:r>
              <a:rPr lang="en-US" dirty="0" err="1">
                <a:solidFill>
                  <a:srgbClr val="00C075"/>
                </a:solidFill>
                <a:latin typeface="Gill Sans MT" panose="020B0502020104020203" pitchFamily="34" charset="77"/>
              </a:rPr>
              <a:t>hadynyah</a:t>
            </a:r>
            <a:endParaRPr lang="en-US" dirty="0">
              <a:solidFill>
                <a:srgbClr val="00C075"/>
              </a:solidFill>
              <a:latin typeface="Gill Sans MT" panose="020B0502020104020203" pitchFamily="34" charset="77"/>
            </a:endParaRPr>
          </a:p>
        </p:txBody>
      </p:sp>
    </p:spTree>
    <p:custDataLst>
      <p:tags r:id="rId1"/>
    </p:custDataLst>
    <p:extLst>
      <p:ext uri="{BB962C8B-B14F-4D97-AF65-F5344CB8AC3E}">
        <p14:creationId xmlns:p14="http://schemas.microsoft.com/office/powerpoint/2010/main" val="273645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fade">
                                      <p:cBhvr>
                                        <p:cTn id="11" dur="500"/>
                                        <p:tgtEl>
                                          <p:spTgt spid="11">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22" name="Google Shape;180;p107">
            <a:extLst>
              <a:ext uri="{FF2B5EF4-FFF2-40B4-BE49-F238E27FC236}">
                <a16:creationId xmlns:a16="http://schemas.microsoft.com/office/drawing/2014/main" id="{DC9D3809-927A-7046-9FF8-7C34BC4EC1B7}"/>
              </a:ext>
            </a:extLst>
          </p:cNvPr>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pic>
        <p:nvPicPr>
          <p:cNvPr id="11" name="Picture Placeholder 10" descr="A picture containing person, outdoor&#10;&#10;Description automatically generated">
            <a:extLst>
              <a:ext uri="{FF2B5EF4-FFF2-40B4-BE49-F238E27FC236}">
                <a16:creationId xmlns:a16="http://schemas.microsoft.com/office/drawing/2014/main" id="{101879E0-5576-0D46-9943-BB709D5B78F8}"/>
              </a:ext>
            </a:extLst>
          </p:cNvPr>
          <p:cNvPicPr>
            <a:picLocks noGrp="1" noChangeAspect="1"/>
          </p:cNvPicPr>
          <p:nvPr>
            <p:ph type="pic" sz="quarter" idx="4294967295"/>
          </p:nvPr>
        </p:nvPicPr>
        <p:blipFill rotWithShape="1">
          <a:blip r:embed="rId4"/>
          <a:srcRect l="16523" r="16523"/>
          <a:stretch/>
        </p:blipFill>
        <p:spPr>
          <a:xfrm>
            <a:off x="-3058370" y="2227264"/>
            <a:ext cx="9263064" cy="9261476"/>
          </a:xfrm>
          <a:prstGeom prst="ellipse">
            <a:avLst/>
          </a:prstGeom>
        </p:spPr>
      </p:pic>
      <p:sp>
        <p:nvSpPr>
          <p:cNvPr id="15" name="Google Shape;1013;p26">
            <a:extLst>
              <a:ext uri="{FF2B5EF4-FFF2-40B4-BE49-F238E27FC236}">
                <a16:creationId xmlns:a16="http://schemas.microsoft.com/office/drawing/2014/main" id="{09AE92B4-5CAB-B645-913D-CC028A06EAA1}"/>
              </a:ext>
            </a:extLst>
          </p:cNvPr>
          <p:cNvSpPr txBox="1">
            <a:spLocks/>
          </p:cNvSpPr>
          <p:nvPr/>
        </p:nvSpPr>
        <p:spPr>
          <a:xfrm>
            <a:off x="6981342" y="3241582"/>
            <a:ext cx="16021764" cy="1948058"/>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09904F"/>
              </a:buClr>
              <a:buSzPts val="9600"/>
              <a:buFont typeface="Gill Sans"/>
              <a:buNone/>
            </a:pPr>
            <a:r>
              <a:rPr lang="en-US" sz="6600" b="1" dirty="0">
                <a:latin typeface="Gill Sans MT" panose="020B0502020104020203" pitchFamily="34" charset="77"/>
                <a:cs typeface="Gill Sans" panose="020B0502020104020203" pitchFamily="34" charset="-79"/>
              </a:rPr>
              <a:t>Not everything is a norm and not every norm influences behavior.</a:t>
            </a:r>
            <a:endParaRPr lang="en-US" sz="1100" b="1" dirty="0">
              <a:latin typeface="Gill Sans MT" panose="020B0502020104020203" pitchFamily="34" charset="77"/>
              <a:cs typeface="Gill Sans" panose="020B0502020104020203" pitchFamily="34" charset="-79"/>
            </a:endParaRPr>
          </a:p>
        </p:txBody>
      </p:sp>
      <p:sp>
        <p:nvSpPr>
          <p:cNvPr id="16" name="Google Shape;1014;p26">
            <a:extLst>
              <a:ext uri="{FF2B5EF4-FFF2-40B4-BE49-F238E27FC236}">
                <a16:creationId xmlns:a16="http://schemas.microsoft.com/office/drawing/2014/main" id="{2697A4B2-C903-E848-AB3F-232087AD4B5A}"/>
              </a:ext>
            </a:extLst>
          </p:cNvPr>
          <p:cNvSpPr txBox="1">
            <a:spLocks/>
          </p:cNvSpPr>
          <p:nvPr/>
        </p:nvSpPr>
        <p:spPr>
          <a:xfrm>
            <a:off x="6981342" y="5770461"/>
            <a:ext cx="13782958" cy="5511800"/>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indent="-571500">
              <a:lnSpc>
                <a:spcPct val="90000"/>
              </a:lnSpc>
              <a:spcAft>
                <a:spcPts val="2400"/>
              </a:spcAft>
              <a:buClr>
                <a:srgbClr val="515257"/>
              </a:buClr>
              <a:buSzPts val="4400"/>
              <a:buFont typeface="Arial"/>
              <a:buChar char="•"/>
            </a:pPr>
            <a:r>
              <a:rPr lang="en-US" sz="4800" dirty="0">
                <a:latin typeface="Gill Sans MT" panose="020B0502020104020203" pitchFamily="34" charset="77"/>
                <a:cs typeface="Gill Sans" panose="020B0502020104020203" pitchFamily="34" charset="-79"/>
              </a:rPr>
              <a:t>Social norms operate in complex social systems and are therefore situational, contextual, and fluid.</a:t>
            </a:r>
          </a:p>
          <a:p>
            <a:pPr marL="571500" indent="-571500">
              <a:lnSpc>
                <a:spcPct val="90000"/>
              </a:lnSpc>
              <a:spcBef>
                <a:spcPts val="1200"/>
              </a:spcBef>
              <a:spcAft>
                <a:spcPts val="2400"/>
              </a:spcAft>
              <a:buClr>
                <a:srgbClr val="515257"/>
              </a:buClr>
              <a:buSzPts val="4400"/>
              <a:buFont typeface="Arial"/>
              <a:buChar char="•"/>
            </a:pPr>
            <a:r>
              <a:rPr lang="en-US" sz="4800" dirty="0">
                <a:latin typeface="Gill Sans MT" panose="020B0502020104020203" pitchFamily="34" charset="77"/>
                <a:cs typeface="Gill Sans" panose="020B0502020104020203" pitchFamily="34" charset="-79"/>
              </a:rPr>
              <a:t>Social norms are often important, but other factors can drive behavior.</a:t>
            </a:r>
          </a:p>
          <a:p>
            <a:pPr marL="571500" indent="-571500">
              <a:lnSpc>
                <a:spcPct val="90000"/>
              </a:lnSpc>
              <a:spcBef>
                <a:spcPts val="1200"/>
              </a:spcBef>
              <a:spcAft>
                <a:spcPts val="2400"/>
              </a:spcAft>
              <a:buClr>
                <a:srgbClr val="515257"/>
              </a:buClr>
              <a:buSzPts val="4400"/>
              <a:buFont typeface="Arial"/>
              <a:buChar char="•"/>
            </a:pPr>
            <a:r>
              <a:rPr lang="en-US" sz="4800" dirty="0">
                <a:latin typeface="Gill Sans MT" panose="020B0502020104020203" pitchFamily="34" charset="77"/>
                <a:cs typeface="Gill Sans" panose="020B0502020104020203" pitchFamily="34" charset="-79"/>
              </a:rPr>
              <a:t>One single factor rarely drives behavior and influences can act at different levels.</a:t>
            </a:r>
          </a:p>
        </p:txBody>
      </p:sp>
      <p:sp>
        <p:nvSpPr>
          <p:cNvPr id="17" name="Rectangle 16">
            <a:extLst>
              <a:ext uri="{FF2B5EF4-FFF2-40B4-BE49-F238E27FC236}">
                <a16:creationId xmlns:a16="http://schemas.microsoft.com/office/drawing/2014/main" id="{86B8EE40-5974-4C44-BADF-24EA43DBF0A7}"/>
              </a:ext>
            </a:extLst>
          </p:cNvPr>
          <p:cNvSpPr/>
          <p:nvPr/>
        </p:nvSpPr>
        <p:spPr>
          <a:xfrm>
            <a:off x="6981342" y="1503989"/>
            <a:ext cx="6612708" cy="1446550"/>
          </a:xfrm>
          <a:prstGeom prst="rect">
            <a:avLst/>
          </a:prstGeom>
        </p:spPr>
        <p:txBody>
          <a:bodyPr wrap="none">
            <a:noAutofit/>
          </a:bodyPr>
          <a:lstStyle/>
          <a:p>
            <a:r>
              <a:rPr lang="en-US" sz="8800" b="1" dirty="0">
                <a:solidFill>
                  <a:srgbClr val="C00000"/>
                </a:solidFill>
                <a:latin typeface="Gill Sans MT" panose="020B0502020104020203" pitchFamily="34" charset="77"/>
                <a:cs typeface="Gill Sans SemiBold" panose="020B0502020104020203" pitchFamily="34" charset="-79"/>
                <a:sym typeface="Gill Sans"/>
              </a:rPr>
              <a:t>CAUTION! </a:t>
            </a:r>
            <a:endParaRPr lang="en-US" sz="600" b="1" dirty="0">
              <a:solidFill>
                <a:srgbClr val="C00000"/>
              </a:solidFill>
              <a:latin typeface="Gill Sans MT" panose="020B0502020104020203" pitchFamily="34" charset="77"/>
              <a:cs typeface="Gill Sans SemiBold" panose="020B0502020104020203" pitchFamily="34" charset="-79"/>
            </a:endParaRPr>
          </a:p>
        </p:txBody>
      </p:sp>
      <p:sp>
        <p:nvSpPr>
          <p:cNvPr id="21" name="Rectangle 20">
            <a:extLst>
              <a:ext uri="{FF2B5EF4-FFF2-40B4-BE49-F238E27FC236}">
                <a16:creationId xmlns:a16="http://schemas.microsoft.com/office/drawing/2014/main" id="{225AEDD1-16AD-DE44-A4C9-213CD282225D}"/>
              </a:ext>
            </a:extLst>
          </p:cNvPr>
          <p:cNvSpPr/>
          <p:nvPr/>
        </p:nvSpPr>
        <p:spPr>
          <a:xfrm>
            <a:off x="-4499811" y="0"/>
            <a:ext cx="4499811" cy="13716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8" name="TextBox 7">
            <a:extLst>
              <a:ext uri="{FF2B5EF4-FFF2-40B4-BE49-F238E27FC236}">
                <a16:creationId xmlns:a16="http://schemas.microsoft.com/office/drawing/2014/main" id="{FC6216D9-279A-504C-A7E9-D5D0AA243C2F}"/>
              </a:ext>
            </a:extLst>
          </p:cNvPr>
          <p:cNvSpPr txBox="1"/>
          <p:nvPr/>
        </p:nvSpPr>
        <p:spPr>
          <a:xfrm>
            <a:off x="229282" y="13058930"/>
            <a:ext cx="6214047" cy="307777"/>
          </a:xfrm>
          <a:prstGeom prst="rect">
            <a:avLst/>
          </a:prstGeom>
          <a:noFill/>
        </p:spPr>
        <p:txBody>
          <a:bodyPr wrap="square" rtlCol="0">
            <a:spAutoFit/>
          </a:bodyPr>
          <a:lstStyle/>
          <a:p>
            <a:r>
              <a:rPr lang="en-US" dirty="0">
                <a:solidFill>
                  <a:schemeClr val="bg2"/>
                </a:solidFill>
                <a:latin typeface="Gill Sans MT" panose="020B0502020104020203" pitchFamily="34" charset="77"/>
              </a:rPr>
              <a:t>Photo credit: Getty Images/Granger Wootz</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6" name="Google Shape;180;p107">
            <a:extLst>
              <a:ext uri="{FF2B5EF4-FFF2-40B4-BE49-F238E27FC236}">
                <a16:creationId xmlns:a16="http://schemas.microsoft.com/office/drawing/2014/main" id="{F5F91AFE-7F56-5042-AF70-F8E818731157}"/>
              </a:ext>
            </a:extLst>
          </p:cNvPr>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pic>
        <p:nvPicPr>
          <p:cNvPr id="9" name="Picture Placeholder 8" descr="A person holding his hand up&#10;&#10;Description automatically generated with low confidence">
            <a:extLst>
              <a:ext uri="{FF2B5EF4-FFF2-40B4-BE49-F238E27FC236}">
                <a16:creationId xmlns:a16="http://schemas.microsoft.com/office/drawing/2014/main" id="{F8123F71-F78C-474C-80C4-108A539C6138}"/>
              </a:ext>
            </a:extLst>
          </p:cNvPr>
          <p:cNvPicPr>
            <a:picLocks noGrp="1" noChangeAspect="1"/>
          </p:cNvPicPr>
          <p:nvPr>
            <p:ph type="pic" sz="quarter" idx="4294967295"/>
          </p:nvPr>
        </p:nvPicPr>
        <p:blipFill rotWithShape="1">
          <a:blip r:embed="rId4"/>
          <a:srcRect l="7483" r="26113"/>
          <a:stretch/>
        </p:blipFill>
        <p:spPr>
          <a:xfrm>
            <a:off x="-3058369" y="2227263"/>
            <a:ext cx="9263063" cy="9261475"/>
          </a:xfrm>
          <a:prstGeom prst="ellipse">
            <a:avLst/>
          </a:prstGeom>
        </p:spPr>
      </p:pic>
      <p:sp>
        <p:nvSpPr>
          <p:cNvPr id="13" name="Rectangle 12">
            <a:extLst>
              <a:ext uri="{FF2B5EF4-FFF2-40B4-BE49-F238E27FC236}">
                <a16:creationId xmlns:a16="http://schemas.microsoft.com/office/drawing/2014/main" id="{91DA41D6-E95E-2E49-9AB2-B208024BE4E5}"/>
              </a:ext>
            </a:extLst>
          </p:cNvPr>
          <p:cNvSpPr/>
          <p:nvPr/>
        </p:nvSpPr>
        <p:spPr>
          <a:xfrm>
            <a:off x="-4499811" y="0"/>
            <a:ext cx="4499811" cy="13716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8" name="Google Shape;1014;p26">
            <a:extLst>
              <a:ext uri="{FF2B5EF4-FFF2-40B4-BE49-F238E27FC236}">
                <a16:creationId xmlns:a16="http://schemas.microsoft.com/office/drawing/2014/main" id="{DF5E6589-6BA7-D94C-8FA9-75F396E5F6E0}"/>
              </a:ext>
            </a:extLst>
          </p:cNvPr>
          <p:cNvSpPr txBox="1">
            <a:spLocks/>
          </p:cNvSpPr>
          <p:nvPr/>
        </p:nvSpPr>
        <p:spPr>
          <a:xfrm>
            <a:off x="6930381" y="5776002"/>
            <a:ext cx="16386819" cy="5970850"/>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indent="-571500">
              <a:lnSpc>
                <a:spcPct val="90000"/>
              </a:lnSpc>
              <a:spcAft>
                <a:spcPts val="2400"/>
              </a:spcAft>
              <a:buClr>
                <a:srgbClr val="515257"/>
              </a:buClr>
              <a:buSzPts val="4400"/>
              <a:buFont typeface="Arial"/>
              <a:buChar char="•"/>
            </a:pPr>
            <a:r>
              <a:rPr lang="en-US" sz="4800" dirty="0">
                <a:latin typeface="Gill Sans MT" panose="020B0502020104020203" pitchFamily="34" charset="77"/>
                <a:cs typeface="Gill Sans" panose="020B0502020104020203" pitchFamily="34" charset="-79"/>
              </a:rPr>
              <a:t>I think no one should use violence (attitude), but if I don’t, other parents will think I don’t know how to educate or control my children (sanction), so I slap my children (norm).</a:t>
            </a:r>
          </a:p>
          <a:p>
            <a:pPr marL="571500" indent="-571500">
              <a:lnSpc>
                <a:spcPct val="90000"/>
              </a:lnSpc>
              <a:spcAft>
                <a:spcPts val="2400"/>
              </a:spcAft>
              <a:buClr>
                <a:srgbClr val="515257"/>
              </a:buClr>
              <a:buSzPts val="4400"/>
              <a:buFont typeface="Arial"/>
              <a:buChar char="•"/>
            </a:pPr>
            <a:r>
              <a:rPr lang="en-US" sz="4800" dirty="0">
                <a:latin typeface="Gill Sans MT" panose="020B0502020104020203" pitchFamily="34" charset="77"/>
                <a:cs typeface="Gill Sans" panose="020B0502020104020203" pitchFamily="34" charset="-79"/>
              </a:rPr>
              <a:t>I don’t like to smoke (attitude), but my peers approve of me smoking (injunctive norm). </a:t>
            </a:r>
          </a:p>
          <a:p>
            <a:pPr marL="571500" indent="-571500">
              <a:lnSpc>
                <a:spcPct val="90000"/>
              </a:lnSpc>
              <a:spcAft>
                <a:spcPts val="2400"/>
              </a:spcAft>
              <a:buClr>
                <a:srgbClr val="515257"/>
              </a:buClr>
              <a:buSzPts val="4400"/>
              <a:buFont typeface="Arial"/>
              <a:buChar char="•"/>
            </a:pPr>
            <a:r>
              <a:rPr lang="en-US" sz="4800" dirty="0">
                <a:latin typeface="Gill Sans MT" panose="020B0502020104020203" pitchFamily="34" charset="77"/>
                <a:cs typeface="Gill Sans" panose="020B0502020104020203" pitchFamily="34" charset="-79"/>
              </a:rPr>
              <a:t>I would like to report a parent who hits their child (attitude), but everyone hits their children (descriptive norm), and I am worried it would cause problems for me if I make a complaint (injunctive norm).</a:t>
            </a:r>
          </a:p>
        </p:txBody>
      </p:sp>
      <p:sp>
        <p:nvSpPr>
          <p:cNvPr id="8" name="Google Shape;1013;p26">
            <a:extLst>
              <a:ext uri="{FF2B5EF4-FFF2-40B4-BE49-F238E27FC236}">
                <a16:creationId xmlns:a16="http://schemas.microsoft.com/office/drawing/2014/main" id="{F0A8DD5D-A3C5-6A43-BD84-11339DBB0820}"/>
              </a:ext>
            </a:extLst>
          </p:cNvPr>
          <p:cNvSpPr txBox="1">
            <a:spLocks/>
          </p:cNvSpPr>
          <p:nvPr/>
        </p:nvSpPr>
        <p:spPr>
          <a:xfrm>
            <a:off x="6981342" y="3241582"/>
            <a:ext cx="13914391" cy="1948058"/>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09904F"/>
              </a:buClr>
              <a:buSzPts val="9600"/>
              <a:buFont typeface="Gill Sans"/>
              <a:buNone/>
            </a:pPr>
            <a:r>
              <a:rPr lang="en-US" sz="6600" b="1" dirty="0">
                <a:latin typeface="Gill Sans MT" panose="020B0502020104020203" pitchFamily="34" charset="77"/>
                <a:cs typeface="Gill Sans" panose="020B0502020104020203" pitchFamily="34" charset="-79"/>
              </a:rPr>
              <a:t>Norm, attitudes, sanctions… it’s complex.</a:t>
            </a:r>
            <a:endParaRPr lang="en-US" sz="1100" b="1" dirty="0">
              <a:latin typeface="Gill Sans MT" panose="020B0502020104020203" pitchFamily="34" charset="77"/>
              <a:cs typeface="Gill Sans" panose="020B0502020104020203" pitchFamily="34" charset="-79"/>
            </a:endParaRPr>
          </a:p>
        </p:txBody>
      </p:sp>
      <p:sp>
        <p:nvSpPr>
          <p:cNvPr id="10" name="Rectangle 9">
            <a:extLst>
              <a:ext uri="{FF2B5EF4-FFF2-40B4-BE49-F238E27FC236}">
                <a16:creationId xmlns:a16="http://schemas.microsoft.com/office/drawing/2014/main" id="{8D3AA874-C166-E544-8063-E21C9074FB06}"/>
              </a:ext>
            </a:extLst>
          </p:cNvPr>
          <p:cNvSpPr/>
          <p:nvPr/>
        </p:nvSpPr>
        <p:spPr>
          <a:xfrm>
            <a:off x="6981342" y="1503989"/>
            <a:ext cx="6612708" cy="1446550"/>
          </a:xfrm>
          <a:prstGeom prst="rect">
            <a:avLst/>
          </a:prstGeom>
        </p:spPr>
        <p:txBody>
          <a:bodyPr wrap="none">
            <a:noAutofit/>
          </a:bodyPr>
          <a:lstStyle/>
          <a:p>
            <a:r>
              <a:rPr lang="en-US" sz="8800" b="1" dirty="0">
                <a:solidFill>
                  <a:srgbClr val="C00000"/>
                </a:solidFill>
                <a:latin typeface="Gill Sans MT" panose="020B0502020104020203" pitchFamily="34" charset="77"/>
                <a:cs typeface="Gill Sans SemiBold" panose="020B0502020104020203" pitchFamily="34" charset="-79"/>
                <a:sym typeface="Gill Sans"/>
              </a:rPr>
              <a:t>CAUTION! </a:t>
            </a:r>
            <a:endParaRPr lang="en-US" sz="600" b="1" dirty="0">
              <a:solidFill>
                <a:srgbClr val="C00000"/>
              </a:solidFill>
              <a:latin typeface="Gill Sans MT" panose="020B0502020104020203" pitchFamily="34" charset="77"/>
              <a:cs typeface="Gill Sans SemiBold" panose="020B0502020104020203" pitchFamily="34" charset="-79"/>
            </a:endParaRPr>
          </a:p>
        </p:txBody>
      </p:sp>
      <p:sp>
        <p:nvSpPr>
          <p:cNvPr id="11" name="TextBox 10">
            <a:extLst>
              <a:ext uri="{FF2B5EF4-FFF2-40B4-BE49-F238E27FC236}">
                <a16:creationId xmlns:a16="http://schemas.microsoft.com/office/drawing/2014/main" id="{DCBE4F3F-27FB-F94B-8121-CBB7B36F5D99}"/>
              </a:ext>
            </a:extLst>
          </p:cNvPr>
          <p:cNvSpPr txBox="1"/>
          <p:nvPr/>
        </p:nvSpPr>
        <p:spPr>
          <a:xfrm>
            <a:off x="229282" y="13058930"/>
            <a:ext cx="6214047" cy="307777"/>
          </a:xfrm>
          <a:prstGeom prst="rect">
            <a:avLst/>
          </a:prstGeom>
          <a:noFill/>
        </p:spPr>
        <p:txBody>
          <a:bodyPr wrap="square" rtlCol="0">
            <a:spAutoFit/>
          </a:bodyPr>
          <a:lstStyle/>
          <a:p>
            <a:r>
              <a:rPr lang="en-US" dirty="0">
                <a:solidFill>
                  <a:schemeClr val="bg2"/>
                </a:solidFill>
                <a:latin typeface="Gill Sans MT" panose="020B0502020104020203" pitchFamily="34" charset="77"/>
              </a:rPr>
              <a:t>Photo credit: Getty Images/Eva-Katalin</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9457"/>
        </a:solidFill>
        <a:effectLst/>
      </p:bgPr>
    </p:bg>
    <p:spTree>
      <p:nvGrpSpPr>
        <p:cNvPr id="1" name="Shape 1026"/>
        <p:cNvGrpSpPr/>
        <p:nvPr/>
      </p:nvGrpSpPr>
      <p:grpSpPr>
        <a:xfrm>
          <a:off x="0" y="0"/>
          <a:ext cx="0" cy="0"/>
          <a:chOff x="0" y="0"/>
          <a:chExt cx="0" cy="0"/>
        </a:xfrm>
      </p:grpSpPr>
      <p:sp>
        <p:nvSpPr>
          <p:cNvPr id="8" name="Google Shape;828;p5">
            <a:extLst>
              <a:ext uri="{FF2B5EF4-FFF2-40B4-BE49-F238E27FC236}">
                <a16:creationId xmlns:a16="http://schemas.microsoft.com/office/drawing/2014/main" id="{42E1B38E-C7A1-A846-8F13-9E4372B64D99}"/>
              </a:ext>
            </a:extLst>
          </p:cNvPr>
          <p:cNvSpPr txBox="1">
            <a:spLocks noGrp="1"/>
          </p:cNvSpPr>
          <p:nvPr>
            <p:ph type="title"/>
          </p:nvPr>
        </p:nvSpPr>
        <p:spPr>
          <a:xfrm>
            <a:off x="2741935" y="5540982"/>
            <a:ext cx="18900129" cy="2176836"/>
          </a:xfrm>
          <a:prstGeom prst="rect">
            <a:avLst/>
          </a:prstGeom>
          <a:noFill/>
          <a:ln>
            <a:noFill/>
          </a:ln>
        </p:spPr>
        <p:txBody>
          <a:bodyPr spcFirstLastPara="1" wrap="square" lIns="91426" tIns="45700" rIns="91426" bIns="45700" anchor="t" anchorCtr="0">
            <a:noAutofit/>
          </a:bodyPr>
          <a:lstStyle/>
          <a:p>
            <a:pPr>
              <a:lnSpc>
                <a:spcPct val="90000"/>
              </a:lnSpc>
            </a:pPr>
            <a:r>
              <a:rPr lang="en-US" b="1" dirty="0"/>
              <a:t>Why Norms Matter in Social and Behavior Change Efforts</a:t>
            </a:r>
          </a:p>
        </p:txBody>
      </p:sp>
      <p:sp>
        <p:nvSpPr>
          <p:cNvPr id="9" name="Google Shape;829;p5">
            <a:extLst>
              <a:ext uri="{FF2B5EF4-FFF2-40B4-BE49-F238E27FC236}">
                <a16:creationId xmlns:a16="http://schemas.microsoft.com/office/drawing/2014/main" id="{081704B8-602B-034E-A088-4CEE316442EA}"/>
              </a:ext>
            </a:extLst>
          </p:cNvPr>
          <p:cNvSpPr txBox="1">
            <a:spLocks/>
          </p:cNvSpPr>
          <p:nvPr/>
        </p:nvSpPr>
        <p:spPr>
          <a:xfrm>
            <a:off x="3883694" y="3657603"/>
            <a:ext cx="16616616" cy="859398"/>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pPr marL="0" indent="0">
              <a:buSzPts val="3600"/>
            </a:pPr>
            <a:r>
              <a:rPr lang="en-US" sz="4000" dirty="0">
                <a:latin typeface="Gill Sans MT" panose="020B0502020104020203" pitchFamily="34" charset="77"/>
              </a:rPr>
              <a:t>SECTION 2</a:t>
            </a:r>
            <a:endParaRPr lang="en-US" sz="2800" dirty="0">
              <a:latin typeface="Gill Sans MT" panose="020B0502020104020203" pitchFamily="34" charset="77"/>
            </a:endParaRPr>
          </a:p>
        </p:txBody>
      </p:sp>
      <p:cxnSp>
        <p:nvCxnSpPr>
          <p:cNvPr id="10" name="Straight Connector 9">
            <a:extLst>
              <a:ext uri="{FF2B5EF4-FFF2-40B4-BE49-F238E27FC236}">
                <a16:creationId xmlns:a16="http://schemas.microsoft.com/office/drawing/2014/main" id="{CBEFC582-A9A9-0845-A6D8-BF3BCD3D702E}"/>
              </a:ext>
            </a:extLst>
          </p:cNvPr>
          <p:cNvCxnSpPr>
            <a:cxnSpLocks/>
          </p:cNvCxnSpPr>
          <p:nvPr/>
        </p:nvCxnSpPr>
        <p:spPr>
          <a:xfrm>
            <a:off x="9636348" y="4724400"/>
            <a:ext cx="511130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36" name="Google Shape;867;p8">
            <a:extLst>
              <a:ext uri="{FF2B5EF4-FFF2-40B4-BE49-F238E27FC236}">
                <a16:creationId xmlns:a16="http://schemas.microsoft.com/office/drawing/2014/main" id="{2CB30ADA-F14B-B147-BB9C-CE3AA92D6A81}"/>
              </a:ext>
            </a:extLst>
          </p:cNvPr>
          <p:cNvSpPr txBox="1"/>
          <p:nvPr/>
        </p:nvSpPr>
        <p:spPr>
          <a:xfrm>
            <a:off x="6906697" y="864771"/>
            <a:ext cx="10570610" cy="1131674"/>
          </a:xfrm>
          <a:prstGeom prst="rect">
            <a:avLst/>
          </a:prstGeom>
          <a:noFill/>
          <a:ln>
            <a:noFill/>
          </a:ln>
        </p:spPr>
        <p:txBody>
          <a:bodyPr spcFirstLastPara="1" wrap="square" lIns="91426" tIns="45700" rIns="91426" bIns="45700" anchor="t" anchorCtr="0">
            <a:noAutofit/>
          </a:bodyPr>
          <a:lstStyle/>
          <a:p>
            <a:pPr algn="ctr">
              <a:lnSpc>
                <a:spcPct val="80000"/>
              </a:lnSpc>
              <a:buClr>
                <a:srgbClr val="09904F"/>
              </a:buClr>
              <a:buSzPts val="10000"/>
            </a:pPr>
            <a:r>
              <a:rPr lang="en-US" sz="10000" b="1" dirty="0">
                <a:latin typeface="Gill Sans MT" panose="020B0502020104020203" pitchFamily="34" charset="77"/>
                <a:ea typeface="Gill Sans"/>
                <a:cs typeface="Gill Sans"/>
                <a:sym typeface="Gill Sans"/>
              </a:rPr>
              <a:t>Norms About…</a:t>
            </a:r>
            <a:endParaRPr sz="700" b="1" dirty="0">
              <a:latin typeface="Gill Sans MT" panose="020B0502020104020203" pitchFamily="34" charset="77"/>
            </a:endParaRPr>
          </a:p>
        </p:txBody>
      </p:sp>
      <p:grpSp>
        <p:nvGrpSpPr>
          <p:cNvPr id="37" name="Group 36">
            <a:extLst>
              <a:ext uri="{FF2B5EF4-FFF2-40B4-BE49-F238E27FC236}">
                <a16:creationId xmlns:a16="http://schemas.microsoft.com/office/drawing/2014/main" id="{500A56C9-0AC6-4544-84F7-5CDA4FBA6BBE}"/>
              </a:ext>
            </a:extLst>
          </p:cNvPr>
          <p:cNvGrpSpPr/>
          <p:nvPr/>
        </p:nvGrpSpPr>
        <p:grpSpPr>
          <a:xfrm>
            <a:off x="1960536" y="5491393"/>
            <a:ext cx="20566252" cy="3268286"/>
            <a:chOff x="1960536" y="7287121"/>
            <a:chExt cx="20566252" cy="3268286"/>
          </a:xfrm>
        </p:grpSpPr>
        <p:sp>
          <p:nvSpPr>
            <p:cNvPr id="38" name="Freeform 37">
              <a:extLst>
                <a:ext uri="{FF2B5EF4-FFF2-40B4-BE49-F238E27FC236}">
                  <a16:creationId xmlns:a16="http://schemas.microsoft.com/office/drawing/2014/main" id="{B9716452-5FE3-8544-86F0-55D2A7BA7FC8}"/>
                </a:ext>
              </a:extLst>
            </p:cNvPr>
            <p:cNvSpPr/>
            <p:nvPr/>
          </p:nvSpPr>
          <p:spPr>
            <a:xfrm>
              <a:off x="1960536" y="7287121"/>
              <a:ext cx="20566252" cy="3268286"/>
            </a:xfrm>
            <a:custGeom>
              <a:avLst/>
              <a:gdLst>
                <a:gd name="connsiteX0" fmla="*/ 490789 w 20566252"/>
                <a:gd name="connsiteY0" fmla="*/ 0 h 3268286"/>
                <a:gd name="connsiteX1" fmla="*/ 20075464 w 20566252"/>
                <a:gd name="connsiteY1" fmla="*/ 0 h 3268286"/>
                <a:gd name="connsiteX2" fmla="*/ 20566252 w 20566252"/>
                <a:gd name="connsiteY2" fmla="*/ 490789 h 3268286"/>
                <a:gd name="connsiteX3" fmla="*/ 20566252 w 20566252"/>
                <a:gd name="connsiteY3" fmla="*/ 2453889 h 3268286"/>
                <a:gd name="connsiteX4" fmla="*/ 20075464 w 20566252"/>
                <a:gd name="connsiteY4" fmla="*/ 2944678 h 3268286"/>
                <a:gd name="connsiteX5" fmla="*/ 11068579 w 20566252"/>
                <a:gd name="connsiteY5" fmla="*/ 2944678 h 3268286"/>
                <a:gd name="connsiteX6" fmla="*/ 10438108 w 20566252"/>
                <a:gd name="connsiteY6" fmla="*/ 3268286 h 3268286"/>
                <a:gd name="connsiteX7" fmla="*/ 9807637 w 20566252"/>
                <a:gd name="connsiteY7" fmla="*/ 2944678 h 3268286"/>
                <a:gd name="connsiteX8" fmla="*/ 490789 w 20566252"/>
                <a:gd name="connsiteY8" fmla="*/ 2944678 h 3268286"/>
                <a:gd name="connsiteX9" fmla="*/ 0 w 20566252"/>
                <a:gd name="connsiteY9" fmla="*/ 2453889 h 3268286"/>
                <a:gd name="connsiteX10" fmla="*/ 0 w 20566252"/>
                <a:gd name="connsiteY10" fmla="*/ 490789 h 3268286"/>
                <a:gd name="connsiteX11" fmla="*/ 490789 w 20566252"/>
                <a:gd name="connsiteY11" fmla="*/ 0 h 326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66252" h="3268286">
                  <a:moveTo>
                    <a:pt x="490789" y="0"/>
                  </a:moveTo>
                  <a:lnTo>
                    <a:pt x="20075464" y="0"/>
                  </a:lnTo>
                  <a:cubicBezTo>
                    <a:pt x="20346518" y="0"/>
                    <a:pt x="20566252" y="219734"/>
                    <a:pt x="20566252" y="490789"/>
                  </a:cubicBezTo>
                  <a:lnTo>
                    <a:pt x="20566252" y="2453889"/>
                  </a:lnTo>
                  <a:cubicBezTo>
                    <a:pt x="20566252" y="2724944"/>
                    <a:pt x="20346518" y="2944678"/>
                    <a:pt x="20075464" y="2944678"/>
                  </a:cubicBezTo>
                  <a:lnTo>
                    <a:pt x="11068579" y="2944678"/>
                  </a:lnTo>
                  <a:lnTo>
                    <a:pt x="10438108" y="3268286"/>
                  </a:lnTo>
                  <a:lnTo>
                    <a:pt x="9807637" y="2944678"/>
                  </a:lnTo>
                  <a:lnTo>
                    <a:pt x="490789" y="2944678"/>
                  </a:lnTo>
                  <a:cubicBezTo>
                    <a:pt x="219734" y="2944678"/>
                    <a:pt x="0" y="2724944"/>
                    <a:pt x="0" y="2453889"/>
                  </a:cubicBezTo>
                  <a:lnTo>
                    <a:pt x="0" y="490789"/>
                  </a:lnTo>
                  <a:cubicBezTo>
                    <a:pt x="0" y="219734"/>
                    <a:pt x="219734" y="0"/>
                    <a:pt x="49078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00" dirty="0">
                <a:latin typeface="Gill Sans MT" panose="020B0502020104020203" pitchFamily="34" charset="77"/>
              </a:endParaRPr>
            </a:p>
          </p:txBody>
        </p:sp>
        <p:sp>
          <p:nvSpPr>
            <p:cNvPr id="39" name="Google Shape;864;p8">
              <a:extLst>
                <a:ext uri="{FF2B5EF4-FFF2-40B4-BE49-F238E27FC236}">
                  <a16:creationId xmlns:a16="http://schemas.microsoft.com/office/drawing/2014/main" id="{92DF2B4E-109D-BA47-AB05-00AD4FBF898A}"/>
                </a:ext>
              </a:extLst>
            </p:cNvPr>
            <p:cNvSpPr txBox="1"/>
            <p:nvPr/>
          </p:nvSpPr>
          <p:spPr>
            <a:xfrm>
              <a:off x="7898430" y="7644503"/>
              <a:ext cx="8690464" cy="707846"/>
            </a:xfrm>
            <a:prstGeom prst="rect">
              <a:avLst/>
            </a:prstGeom>
            <a:noFill/>
            <a:ln>
              <a:noFill/>
            </a:ln>
          </p:spPr>
          <p:txBody>
            <a:bodyPr spcFirstLastPara="1" wrap="square" lIns="91426" tIns="45700" rIns="91426" bIns="45700" anchor="t" anchorCtr="0">
              <a:noAutofit/>
            </a:bodyPr>
            <a:lstStyle/>
            <a:p>
              <a:pPr lvl="0" algn="ctr">
                <a:buClr>
                  <a:srgbClr val="09904F"/>
                </a:buClr>
                <a:buSzPts val="4000"/>
              </a:pPr>
              <a:r>
                <a:rPr lang="en-US" sz="4000" dirty="0">
                  <a:solidFill>
                    <a:srgbClr val="FFFFFF"/>
                  </a:solidFill>
                  <a:latin typeface="Gill Sans MT" panose="020B0502020104020203" pitchFamily="34" charset="77"/>
                  <a:ea typeface="Gill Sans"/>
                  <a:cs typeface="Gill Sans"/>
                  <a:sym typeface="Gill Sans"/>
                </a:rPr>
                <a:t>INTERMEDIATE EFFECTS</a:t>
              </a:r>
            </a:p>
          </p:txBody>
        </p:sp>
        <p:grpSp>
          <p:nvGrpSpPr>
            <p:cNvPr id="40" name="Group 39">
              <a:extLst>
                <a:ext uri="{FF2B5EF4-FFF2-40B4-BE49-F238E27FC236}">
                  <a16:creationId xmlns:a16="http://schemas.microsoft.com/office/drawing/2014/main" id="{24025CD8-CD20-764C-B68D-1E2B9A1C0FA1}"/>
                </a:ext>
              </a:extLst>
            </p:cNvPr>
            <p:cNvGrpSpPr/>
            <p:nvPr/>
          </p:nvGrpSpPr>
          <p:grpSpPr>
            <a:xfrm>
              <a:off x="2339201" y="8739806"/>
              <a:ext cx="19808923" cy="978729"/>
              <a:chOff x="2287540" y="8739806"/>
              <a:chExt cx="19808923" cy="978729"/>
            </a:xfrm>
          </p:grpSpPr>
          <p:sp>
            <p:nvSpPr>
              <p:cNvPr id="41" name="Rectangle 40">
                <a:extLst>
                  <a:ext uri="{FF2B5EF4-FFF2-40B4-BE49-F238E27FC236}">
                    <a16:creationId xmlns:a16="http://schemas.microsoft.com/office/drawing/2014/main" id="{47EB55D1-324D-0748-B952-0756A9B3411F}"/>
                  </a:ext>
                </a:extLst>
              </p:cNvPr>
              <p:cNvSpPr/>
              <p:nvPr/>
            </p:nvSpPr>
            <p:spPr>
              <a:xfrm>
                <a:off x="2287540" y="8961407"/>
                <a:ext cx="1332416" cy="535531"/>
              </a:xfrm>
              <a:prstGeom prst="rect">
                <a:avLst/>
              </a:prstGeom>
            </p:spPr>
            <p:txBody>
              <a:bodyPr wrap="non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Access</a:t>
                </a:r>
                <a:endParaRPr lang="en-US" sz="3200" dirty="0">
                  <a:solidFill>
                    <a:srgbClr val="FFFFFF"/>
                  </a:solidFill>
                  <a:latin typeface="Gill Sans MT" panose="020B0502020104020203" pitchFamily="34" charset="77"/>
                </a:endParaRPr>
              </a:p>
            </p:txBody>
          </p:sp>
          <p:sp>
            <p:nvSpPr>
              <p:cNvPr id="42" name="Rectangle 41">
                <a:extLst>
                  <a:ext uri="{FF2B5EF4-FFF2-40B4-BE49-F238E27FC236}">
                    <a16:creationId xmlns:a16="http://schemas.microsoft.com/office/drawing/2014/main" id="{11355170-D6D0-D341-8A64-66B766ADD5BA}"/>
                  </a:ext>
                </a:extLst>
              </p:cNvPr>
              <p:cNvSpPr/>
              <p:nvPr/>
            </p:nvSpPr>
            <p:spPr>
              <a:xfrm>
                <a:off x="3818838" y="8739806"/>
                <a:ext cx="3162480" cy="978729"/>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Social and economic capital </a:t>
                </a:r>
              </a:p>
            </p:txBody>
          </p:sp>
          <p:sp>
            <p:nvSpPr>
              <p:cNvPr id="43" name="Rectangle 42">
                <a:extLst>
                  <a:ext uri="{FF2B5EF4-FFF2-40B4-BE49-F238E27FC236}">
                    <a16:creationId xmlns:a16="http://schemas.microsoft.com/office/drawing/2014/main" id="{4EC29C3D-61D8-4148-ACC1-793A2A74B406}"/>
                  </a:ext>
                </a:extLst>
              </p:cNvPr>
              <p:cNvSpPr/>
              <p:nvPr/>
            </p:nvSpPr>
            <p:spPr>
              <a:xfrm>
                <a:off x="7180200" y="8739806"/>
                <a:ext cx="2422460" cy="978729"/>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Reproductive intentions </a:t>
                </a:r>
              </a:p>
            </p:txBody>
          </p:sp>
          <p:sp>
            <p:nvSpPr>
              <p:cNvPr id="44" name="Rectangle 43">
                <a:extLst>
                  <a:ext uri="{FF2B5EF4-FFF2-40B4-BE49-F238E27FC236}">
                    <a16:creationId xmlns:a16="http://schemas.microsoft.com/office/drawing/2014/main" id="{11652EE1-963B-A040-8C80-B4C3354D5D27}"/>
                  </a:ext>
                </a:extLst>
              </p:cNvPr>
              <p:cNvSpPr/>
              <p:nvPr/>
            </p:nvSpPr>
            <p:spPr>
              <a:xfrm>
                <a:off x="19384681" y="8739806"/>
                <a:ext cx="2711782" cy="978729"/>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Women’s </a:t>
                </a:r>
              </a:p>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agency</a:t>
                </a:r>
              </a:p>
            </p:txBody>
          </p:sp>
          <p:sp>
            <p:nvSpPr>
              <p:cNvPr id="45" name="Rectangle 44">
                <a:extLst>
                  <a:ext uri="{FF2B5EF4-FFF2-40B4-BE49-F238E27FC236}">
                    <a16:creationId xmlns:a16="http://schemas.microsoft.com/office/drawing/2014/main" id="{CB451FD8-57DA-664E-943D-E3BF77AB3A39}"/>
                  </a:ext>
                </a:extLst>
              </p:cNvPr>
              <p:cNvSpPr/>
              <p:nvPr/>
            </p:nvSpPr>
            <p:spPr>
              <a:xfrm>
                <a:off x="15175387" y="8739806"/>
                <a:ext cx="4173458" cy="978729"/>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Couple communication and </a:t>
                </a:r>
                <a:r>
                  <a:rPr lang="en-US" sz="3200" dirty="0" err="1">
                    <a:solidFill>
                      <a:srgbClr val="FFFFFF"/>
                    </a:solidFill>
                    <a:latin typeface="Gill Sans MT" panose="020B0502020104020203" pitchFamily="34" charset="77"/>
                    <a:ea typeface="Gill Sans"/>
                    <a:cs typeface="Gill Sans"/>
                    <a:sym typeface="Gill Sans"/>
                  </a:rPr>
                  <a:t>decisionmaking</a:t>
                </a:r>
                <a:endParaRPr lang="en-US" sz="3200" dirty="0">
                  <a:solidFill>
                    <a:srgbClr val="FFFFFF"/>
                  </a:solidFill>
                  <a:latin typeface="Gill Sans MT" panose="020B0502020104020203" pitchFamily="34" charset="77"/>
                  <a:ea typeface="Gill Sans"/>
                  <a:cs typeface="Gill Sans"/>
                  <a:sym typeface="Gill Sans"/>
                </a:endParaRPr>
              </a:p>
            </p:txBody>
          </p:sp>
          <p:sp>
            <p:nvSpPr>
              <p:cNvPr id="46" name="Rectangle 45">
                <a:extLst>
                  <a:ext uri="{FF2B5EF4-FFF2-40B4-BE49-F238E27FC236}">
                    <a16:creationId xmlns:a16="http://schemas.microsoft.com/office/drawing/2014/main" id="{A338080D-9104-5048-BD88-F721593A54AD}"/>
                  </a:ext>
                </a:extLst>
              </p:cNvPr>
              <p:cNvSpPr/>
              <p:nvPr/>
            </p:nvSpPr>
            <p:spPr>
              <a:xfrm>
                <a:off x="9965580" y="8739806"/>
                <a:ext cx="4846884" cy="978729"/>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Women’s participation in community </a:t>
                </a:r>
                <a:r>
                  <a:rPr lang="en-US" sz="3200" dirty="0" err="1">
                    <a:solidFill>
                      <a:srgbClr val="FFFFFF"/>
                    </a:solidFill>
                    <a:latin typeface="Gill Sans MT" panose="020B0502020104020203" pitchFamily="34" charset="77"/>
                    <a:ea typeface="Gill Sans"/>
                    <a:cs typeface="Gill Sans"/>
                    <a:sym typeface="Gill Sans"/>
                  </a:rPr>
                  <a:t>decisionmaking</a:t>
                </a:r>
                <a:endParaRPr lang="en-US" sz="3200" dirty="0">
                  <a:solidFill>
                    <a:srgbClr val="FFFFFF"/>
                  </a:solidFill>
                  <a:latin typeface="Gill Sans MT" panose="020B0502020104020203" pitchFamily="34" charset="77"/>
                  <a:ea typeface="Gill Sans"/>
                  <a:cs typeface="Gill Sans"/>
                  <a:sym typeface="Gill Sans"/>
                </a:endParaRPr>
              </a:p>
            </p:txBody>
          </p:sp>
        </p:grpSp>
      </p:grpSp>
      <p:grpSp>
        <p:nvGrpSpPr>
          <p:cNvPr id="47" name="Group 46">
            <a:extLst>
              <a:ext uri="{FF2B5EF4-FFF2-40B4-BE49-F238E27FC236}">
                <a16:creationId xmlns:a16="http://schemas.microsoft.com/office/drawing/2014/main" id="{3437663F-FBF8-B243-8A1F-278702905E62}"/>
              </a:ext>
            </a:extLst>
          </p:cNvPr>
          <p:cNvGrpSpPr/>
          <p:nvPr/>
        </p:nvGrpSpPr>
        <p:grpSpPr>
          <a:xfrm>
            <a:off x="4041184" y="2439249"/>
            <a:ext cx="16404956" cy="2818052"/>
            <a:chOff x="4041184" y="2602671"/>
            <a:chExt cx="16404956" cy="2818052"/>
          </a:xfrm>
        </p:grpSpPr>
        <p:sp>
          <p:nvSpPr>
            <p:cNvPr id="48" name="Freeform 47">
              <a:extLst>
                <a:ext uri="{FF2B5EF4-FFF2-40B4-BE49-F238E27FC236}">
                  <a16:creationId xmlns:a16="http://schemas.microsoft.com/office/drawing/2014/main" id="{FC6A0084-D622-3E41-B2EE-BE22C630C681}"/>
                </a:ext>
              </a:extLst>
            </p:cNvPr>
            <p:cNvSpPr/>
            <p:nvPr/>
          </p:nvSpPr>
          <p:spPr>
            <a:xfrm>
              <a:off x="4041184" y="2602671"/>
              <a:ext cx="16404956" cy="2818052"/>
            </a:xfrm>
            <a:custGeom>
              <a:avLst/>
              <a:gdLst>
                <a:gd name="connsiteX0" fmla="*/ 490789 w 20566252"/>
                <a:gd name="connsiteY0" fmla="*/ 0 h 3268286"/>
                <a:gd name="connsiteX1" fmla="*/ 20075464 w 20566252"/>
                <a:gd name="connsiteY1" fmla="*/ 0 h 3268286"/>
                <a:gd name="connsiteX2" fmla="*/ 20566252 w 20566252"/>
                <a:gd name="connsiteY2" fmla="*/ 490789 h 3268286"/>
                <a:gd name="connsiteX3" fmla="*/ 20566252 w 20566252"/>
                <a:gd name="connsiteY3" fmla="*/ 2453889 h 3268286"/>
                <a:gd name="connsiteX4" fmla="*/ 20075464 w 20566252"/>
                <a:gd name="connsiteY4" fmla="*/ 2944678 h 3268286"/>
                <a:gd name="connsiteX5" fmla="*/ 11068579 w 20566252"/>
                <a:gd name="connsiteY5" fmla="*/ 2944678 h 3268286"/>
                <a:gd name="connsiteX6" fmla="*/ 10438108 w 20566252"/>
                <a:gd name="connsiteY6" fmla="*/ 3268286 h 3268286"/>
                <a:gd name="connsiteX7" fmla="*/ 9807637 w 20566252"/>
                <a:gd name="connsiteY7" fmla="*/ 2944678 h 3268286"/>
                <a:gd name="connsiteX8" fmla="*/ 490789 w 20566252"/>
                <a:gd name="connsiteY8" fmla="*/ 2944678 h 3268286"/>
                <a:gd name="connsiteX9" fmla="*/ 0 w 20566252"/>
                <a:gd name="connsiteY9" fmla="*/ 2453889 h 3268286"/>
                <a:gd name="connsiteX10" fmla="*/ 0 w 20566252"/>
                <a:gd name="connsiteY10" fmla="*/ 490789 h 3268286"/>
                <a:gd name="connsiteX11" fmla="*/ 490789 w 20566252"/>
                <a:gd name="connsiteY11" fmla="*/ 0 h 326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66252" h="3268286">
                  <a:moveTo>
                    <a:pt x="490789" y="0"/>
                  </a:moveTo>
                  <a:lnTo>
                    <a:pt x="20075464" y="0"/>
                  </a:lnTo>
                  <a:cubicBezTo>
                    <a:pt x="20346518" y="0"/>
                    <a:pt x="20566252" y="219734"/>
                    <a:pt x="20566252" y="490789"/>
                  </a:cubicBezTo>
                  <a:lnTo>
                    <a:pt x="20566252" y="2453889"/>
                  </a:lnTo>
                  <a:cubicBezTo>
                    <a:pt x="20566252" y="2724944"/>
                    <a:pt x="20346518" y="2944678"/>
                    <a:pt x="20075464" y="2944678"/>
                  </a:cubicBezTo>
                  <a:lnTo>
                    <a:pt x="11068579" y="2944678"/>
                  </a:lnTo>
                  <a:lnTo>
                    <a:pt x="10438108" y="3268286"/>
                  </a:lnTo>
                  <a:lnTo>
                    <a:pt x="9807637" y="2944678"/>
                  </a:lnTo>
                  <a:lnTo>
                    <a:pt x="490789" y="2944678"/>
                  </a:lnTo>
                  <a:cubicBezTo>
                    <a:pt x="219734" y="2944678"/>
                    <a:pt x="0" y="2724944"/>
                    <a:pt x="0" y="2453889"/>
                  </a:cubicBezTo>
                  <a:lnTo>
                    <a:pt x="0" y="490789"/>
                  </a:lnTo>
                  <a:cubicBezTo>
                    <a:pt x="0" y="219734"/>
                    <a:pt x="219734" y="0"/>
                    <a:pt x="490789" y="0"/>
                  </a:cubicBezTo>
                  <a:close/>
                </a:path>
              </a:pathLst>
            </a:custGeom>
            <a:solidFill>
              <a:srgbClr val="00C0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00" dirty="0">
                <a:latin typeface="Gill Sans MT" panose="020B0502020104020203" pitchFamily="34" charset="77"/>
              </a:endParaRPr>
            </a:p>
          </p:txBody>
        </p:sp>
        <p:grpSp>
          <p:nvGrpSpPr>
            <p:cNvPr id="49" name="Group 48">
              <a:extLst>
                <a:ext uri="{FF2B5EF4-FFF2-40B4-BE49-F238E27FC236}">
                  <a16:creationId xmlns:a16="http://schemas.microsoft.com/office/drawing/2014/main" id="{E8D21338-02A3-D745-A41D-9150F0703B11}"/>
                </a:ext>
              </a:extLst>
            </p:cNvPr>
            <p:cNvGrpSpPr/>
            <p:nvPr/>
          </p:nvGrpSpPr>
          <p:grpSpPr>
            <a:xfrm>
              <a:off x="4688488" y="2887806"/>
              <a:ext cx="15110348" cy="1890830"/>
              <a:chOff x="4688488" y="2887806"/>
              <a:chExt cx="15110348" cy="1890830"/>
            </a:xfrm>
          </p:grpSpPr>
          <p:sp>
            <p:nvSpPr>
              <p:cNvPr id="50" name="Google Shape;864;p8">
                <a:extLst>
                  <a:ext uri="{FF2B5EF4-FFF2-40B4-BE49-F238E27FC236}">
                    <a16:creationId xmlns:a16="http://schemas.microsoft.com/office/drawing/2014/main" id="{8C2BA115-CD61-AE46-8AE1-69B5323950B6}"/>
                  </a:ext>
                </a:extLst>
              </p:cNvPr>
              <p:cNvSpPr txBox="1"/>
              <p:nvPr/>
            </p:nvSpPr>
            <p:spPr>
              <a:xfrm>
                <a:off x="7898430" y="2887806"/>
                <a:ext cx="8690464" cy="707846"/>
              </a:xfrm>
              <a:prstGeom prst="rect">
                <a:avLst/>
              </a:prstGeom>
              <a:noFill/>
              <a:ln>
                <a:noFill/>
              </a:ln>
            </p:spPr>
            <p:txBody>
              <a:bodyPr spcFirstLastPara="1" wrap="square" lIns="91426" tIns="45700" rIns="91426" bIns="45700" anchor="t" anchorCtr="0">
                <a:noAutofit/>
              </a:bodyPr>
              <a:lstStyle/>
              <a:p>
                <a:pPr lvl="0" algn="ctr">
                  <a:buClr>
                    <a:srgbClr val="09904F"/>
                  </a:buClr>
                  <a:buSzPts val="4000"/>
                </a:pPr>
                <a:r>
                  <a:rPr lang="en-US" sz="4000" dirty="0">
                    <a:solidFill>
                      <a:srgbClr val="FFFFFF"/>
                    </a:solidFill>
                    <a:latin typeface="Gill Sans MT" panose="020B0502020104020203" pitchFamily="34" charset="77"/>
                    <a:ea typeface="Gill Sans"/>
                    <a:cs typeface="Gill Sans"/>
                    <a:sym typeface="Gill Sans"/>
                  </a:rPr>
                  <a:t>OUTCOMES </a:t>
                </a:r>
              </a:p>
            </p:txBody>
          </p:sp>
          <p:grpSp>
            <p:nvGrpSpPr>
              <p:cNvPr id="51" name="Group 50">
                <a:extLst>
                  <a:ext uri="{FF2B5EF4-FFF2-40B4-BE49-F238E27FC236}">
                    <a16:creationId xmlns:a16="http://schemas.microsoft.com/office/drawing/2014/main" id="{ACBF155D-3AC8-F943-8A36-94E8CCC82A95}"/>
                  </a:ext>
                </a:extLst>
              </p:cNvPr>
              <p:cNvGrpSpPr/>
              <p:nvPr/>
            </p:nvGrpSpPr>
            <p:grpSpPr>
              <a:xfrm>
                <a:off x="4688488" y="3799907"/>
                <a:ext cx="15110348" cy="978729"/>
                <a:chOff x="4465299" y="11915266"/>
                <a:chExt cx="15110348" cy="978729"/>
              </a:xfrm>
            </p:grpSpPr>
            <p:sp>
              <p:nvSpPr>
                <p:cNvPr id="52" name="Rectangle 51">
                  <a:extLst>
                    <a:ext uri="{FF2B5EF4-FFF2-40B4-BE49-F238E27FC236}">
                      <a16:creationId xmlns:a16="http://schemas.microsoft.com/office/drawing/2014/main" id="{4F1512CB-E1FD-4348-A914-F7EEF1C48697}"/>
                    </a:ext>
                  </a:extLst>
                </p:cNvPr>
                <p:cNvSpPr/>
                <p:nvPr/>
              </p:nvSpPr>
              <p:spPr>
                <a:xfrm>
                  <a:off x="4465299" y="11915267"/>
                  <a:ext cx="1151277" cy="535531"/>
                </a:xfrm>
                <a:prstGeom prst="rect">
                  <a:avLst/>
                </a:prstGeom>
              </p:spPr>
              <p:txBody>
                <a:bodyPr wrap="non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Wash</a:t>
                  </a:r>
                  <a:endParaRPr lang="en-US" sz="3200" dirty="0">
                    <a:solidFill>
                      <a:srgbClr val="FFFFFF"/>
                    </a:solidFill>
                    <a:latin typeface="Gill Sans MT" panose="020B0502020104020203" pitchFamily="34" charset="77"/>
                  </a:endParaRPr>
                </a:p>
              </p:txBody>
            </p:sp>
            <p:sp>
              <p:nvSpPr>
                <p:cNvPr id="53" name="Rectangle 52">
                  <a:extLst>
                    <a:ext uri="{FF2B5EF4-FFF2-40B4-BE49-F238E27FC236}">
                      <a16:creationId xmlns:a16="http://schemas.microsoft.com/office/drawing/2014/main" id="{DC00B5A6-E2BC-CB4E-8F78-037EA1BBAF6A}"/>
                    </a:ext>
                  </a:extLst>
                </p:cNvPr>
                <p:cNvSpPr/>
                <p:nvPr/>
              </p:nvSpPr>
              <p:spPr>
                <a:xfrm>
                  <a:off x="14788886" y="11915266"/>
                  <a:ext cx="2393448" cy="535531"/>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Livelihoods</a:t>
                  </a:r>
                </a:p>
              </p:txBody>
            </p:sp>
            <p:sp>
              <p:nvSpPr>
                <p:cNvPr id="54" name="Rectangle 53">
                  <a:extLst>
                    <a:ext uri="{FF2B5EF4-FFF2-40B4-BE49-F238E27FC236}">
                      <a16:creationId xmlns:a16="http://schemas.microsoft.com/office/drawing/2014/main" id="{893B4C8C-51D7-D748-9793-D27433A4ABFA}"/>
                    </a:ext>
                  </a:extLst>
                </p:cNvPr>
                <p:cNvSpPr/>
                <p:nvPr/>
              </p:nvSpPr>
              <p:spPr>
                <a:xfrm>
                  <a:off x="8159651" y="11915267"/>
                  <a:ext cx="2014946" cy="535531"/>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Education </a:t>
                  </a:r>
                </a:p>
              </p:txBody>
            </p:sp>
            <p:sp>
              <p:nvSpPr>
                <p:cNvPr id="55" name="Rectangle 54">
                  <a:extLst>
                    <a:ext uri="{FF2B5EF4-FFF2-40B4-BE49-F238E27FC236}">
                      <a16:creationId xmlns:a16="http://schemas.microsoft.com/office/drawing/2014/main" id="{5175BF34-4917-854A-8F43-3D25806C64F6}"/>
                    </a:ext>
                  </a:extLst>
                </p:cNvPr>
                <p:cNvSpPr/>
                <p:nvPr/>
              </p:nvSpPr>
              <p:spPr>
                <a:xfrm>
                  <a:off x="6263035" y="11915266"/>
                  <a:ext cx="1495786" cy="535531"/>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Health</a:t>
                  </a:r>
                </a:p>
              </p:txBody>
            </p:sp>
            <p:sp>
              <p:nvSpPr>
                <p:cNvPr id="56" name="Rectangle 55">
                  <a:extLst>
                    <a:ext uri="{FF2B5EF4-FFF2-40B4-BE49-F238E27FC236}">
                      <a16:creationId xmlns:a16="http://schemas.microsoft.com/office/drawing/2014/main" id="{182DC8D6-BB1B-BE4C-9150-24865344D48C}"/>
                    </a:ext>
                  </a:extLst>
                </p:cNvPr>
                <p:cNvSpPr/>
                <p:nvPr/>
              </p:nvSpPr>
              <p:spPr>
                <a:xfrm>
                  <a:off x="17455013" y="11915267"/>
                  <a:ext cx="2120634" cy="535531"/>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Nutrition </a:t>
                  </a:r>
                </a:p>
              </p:txBody>
            </p:sp>
            <p:sp>
              <p:nvSpPr>
                <p:cNvPr id="57" name="Rectangle 56">
                  <a:extLst>
                    <a:ext uri="{FF2B5EF4-FFF2-40B4-BE49-F238E27FC236}">
                      <a16:creationId xmlns:a16="http://schemas.microsoft.com/office/drawing/2014/main" id="{7A684532-8B75-5B42-A5AF-F1514B9F53D7}"/>
                    </a:ext>
                  </a:extLst>
                </p:cNvPr>
                <p:cNvSpPr/>
                <p:nvPr/>
              </p:nvSpPr>
              <p:spPr>
                <a:xfrm>
                  <a:off x="10394347" y="11915266"/>
                  <a:ext cx="4336238" cy="978729"/>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Healthy timing and spacing of pregnancy</a:t>
                  </a:r>
                </a:p>
              </p:txBody>
            </p:sp>
          </p:grpSp>
        </p:grpSp>
      </p:grpSp>
      <p:grpSp>
        <p:nvGrpSpPr>
          <p:cNvPr id="58" name="Group 57">
            <a:extLst>
              <a:ext uri="{FF2B5EF4-FFF2-40B4-BE49-F238E27FC236}">
                <a16:creationId xmlns:a16="http://schemas.microsoft.com/office/drawing/2014/main" id="{729DE0BA-5040-AE49-810B-84E826BA151C}"/>
              </a:ext>
            </a:extLst>
          </p:cNvPr>
          <p:cNvGrpSpPr/>
          <p:nvPr/>
        </p:nvGrpSpPr>
        <p:grpSpPr>
          <a:xfrm>
            <a:off x="1175675" y="9027682"/>
            <a:ext cx="22226767" cy="4146189"/>
            <a:chOff x="1175675" y="8830349"/>
            <a:chExt cx="22226767" cy="4146189"/>
          </a:xfrm>
        </p:grpSpPr>
        <p:sp>
          <p:nvSpPr>
            <p:cNvPr id="59" name="Rounded Rectangle 58">
              <a:extLst>
                <a:ext uri="{FF2B5EF4-FFF2-40B4-BE49-F238E27FC236}">
                  <a16:creationId xmlns:a16="http://schemas.microsoft.com/office/drawing/2014/main" id="{475C126D-E9C0-B741-BA45-6B9CC39C88B4}"/>
                </a:ext>
              </a:extLst>
            </p:cNvPr>
            <p:cNvSpPr/>
            <p:nvPr/>
          </p:nvSpPr>
          <p:spPr>
            <a:xfrm>
              <a:off x="1175675" y="8830349"/>
              <a:ext cx="22226767" cy="4146189"/>
            </a:xfrm>
            <a:prstGeom prst="roundRect">
              <a:avLst/>
            </a:prstGeom>
            <a:solidFill>
              <a:srgbClr val="007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60" name="Google Shape;864;p8">
              <a:extLst>
                <a:ext uri="{FF2B5EF4-FFF2-40B4-BE49-F238E27FC236}">
                  <a16:creationId xmlns:a16="http://schemas.microsoft.com/office/drawing/2014/main" id="{DBED708C-2A4D-9546-9AE8-43F896B6DBA5}"/>
                </a:ext>
              </a:extLst>
            </p:cNvPr>
            <p:cNvSpPr txBox="1"/>
            <p:nvPr/>
          </p:nvSpPr>
          <p:spPr>
            <a:xfrm>
              <a:off x="9886839" y="9007269"/>
              <a:ext cx="4713646" cy="707846"/>
            </a:xfrm>
            <a:prstGeom prst="rect">
              <a:avLst/>
            </a:prstGeom>
            <a:noFill/>
            <a:ln>
              <a:noFill/>
            </a:ln>
          </p:spPr>
          <p:txBody>
            <a:bodyPr spcFirstLastPara="1" wrap="square" lIns="91426" tIns="45700" rIns="91426" bIns="45700" anchor="t" anchorCtr="0">
              <a:noAutofit/>
            </a:bodyPr>
            <a:lstStyle/>
            <a:p>
              <a:pPr algn="ctr">
                <a:buClr>
                  <a:srgbClr val="09904F"/>
                </a:buClr>
                <a:buSzPts val="4000"/>
              </a:pPr>
              <a:r>
                <a:rPr lang="en-US" sz="4000" dirty="0">
                  <a:solidFill>
                    <a:srgbClr val="FFFFFF"/>
                  </a:solidFill>
                  <a:latin typeface="Gill Sans MT" panose="020B0502020104020203" pitchFamily="34" charset="77"/>
                  <a:ea typeface="Gill Sans"/>
                  <a:cs typeface="Gill Sans"/>
                  <a:sym typeface="Gill Sans"/>
                </a:rPr>
                <a:t>NORMS </a:t>
              </a:r>
              <a:endParaRPr sz="700" dirty="0">
                <a:solidFill>
                  <a:srgbClr val="FFFFFF"/>
                </a:solidFill>
                <a:latin typeface="Gill Sans MT" panose="020B0502020104020203" pitchFamily="34" charset="77"/>
              </a:endParaRPr>
            </a:p>
          </p:txBody>
        </p:sp>
        <p:grpSp>
          <p:nvGrpSpPr>
            <p:cNvPr id="61" name="Group 60">
              <a:extLst>
                <a:ext uri="{FF2B5EF4-FFF2-40B4-BE49-F238E27FC236}">
                  <a16:creationId xmlns:a16="http://schemas.microsoft.com/office/drawing/2014/main" id="{F3DF4FDC-718F-2545-AB2B-ED3DF3476AF7}"/>
                </a:ext>
              </a:extLst>
            </p:cNvPr>
            <p:cNvGrpSpPr/>
            <p:nvPr/>
          </p:nvGrpSpPr>
          <p:grpSpPr>
            <a:xfrm>
              <a:off x="1960972" y="9778168"/>
              <a:ext cx="20565380" cy="2808934"/>
              <a:chOff x="2046648" y="3563666"/>
              <a:chExt cx="20565380" cy="2808934"/>
            </a:xfrm>
          </p:grpSpPr>
          <p:sp>
            <p:nvSpPr>
              <p:cNvPr id="62" name="Rectangle 61">
                <a:extLst>
                  <a:ext uri="{FF2B5EF4-FFF2-40B4-BE49-F238E27FC236}">
                    <a16:creationId xmlns:a16="http://schemas.microsoft.com/office/drawing/2014/main" id="{9411FC5D-2271-B941-B486-8CE97862D50F}"/>
                  </a:ext>
                </a:extLst>
              </p:cNvPr>
              <p:cNvSpPr/>
              <p:nvPr/>
            </p:nvSpPr>
            <p:spPr>
              <a:xfrm>
                <a:off x="2046648" y="4950673"/>
                <a:ext cx="1808507" cy="978729"/>
              </a:xfrm>
              <a:prstGeom prst="rect">
                <a:avLst/>
              </a:prstGeom>
            </p:spPr>
            <p:txBody>
              <a:bodyPr wrap="non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Girls’ </a:t>
                </a:r>
              </a:p>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education</a:t>
                </a:r>
                <a:endParaRPr lang="en-US" sz="3200" dirty="0">
                  <a:solidFill>
                    <a:srgbClr val="FFFFFF"/>
                  </a:solidFill>
                  <a:latin typeface="Gill Sans MT" panose="020B0502020104020203" pitchFamily="34" charset="77"/>
                </a:endParaRPr>
              </a:p>
            </p:txBody>
          </p:sp>
          <p:sp>
            <p:nvSpPr>
              <p:cNvPr id="63" name="Rectangle 62">
                <a:extLst>
                  <a:ext uri="{FF2B5EF4-FFF2-40B4-BE49-F238E27FC236}">
                    <a16:creationId xmlns:a16="http://schemas.microsoft.com/office/drawing/2014/main" id="{91CB5029-9DC8-144D-B12E-D6486162AF09}"/>
                  </a:ext>
                </a:extLst>
              </p:cNvPr>
              <p:cNvSpPr/>
              <p:nvPr/>
            </p:nvSpPr>
            <p:spPr>
              <a:xfrm>
                <a:off x="4283602" y="4950673"/>
                <a:ext cx="1822935" cy="978729"/>
              </a:xfrm>
              <a:prstGeom prst="rect">
                <a:avLst/>
              </a:prstGeom>
            </p:spPr>
            <p:txBody>
              <a:bodyPr wrap="non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Family </a:t>
                </a:r>
              </a:p>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formation</a:t>
                </a:r>
              </a:p>
            </p:txBody>
          </p:sp>
          <p:sp>
            <p:nvSpPr>
              <p:cNvPr id="64" name="Rectangle 63">
                <a:extLst>
                  <a:ext uri="{FF2B5EF4-FFF2-40B4-BE49-F238E27FC236}">
                    <a16:creationId xmlns:a16="http://schemas.microsoft.com/office/drawing/2014/main" id="{1E50A891-409A-F145-984D-595A763F6B97}"/>
                  </a:ext>
                </a:extLst>
              </p:cNvPr>
              <p:cNvSpPr/>
              <p:nvPr/>
            </p:nvSpPr>
            <p:spPr>
              <a:xfrm>
                <a:off x="6534985" y="4950673"/>
                <a:ext cx="2653290" cy="978729"/>
              </a:xfrm>
              <a:prstGeom prst="rect">
                <a:avLst/>
              </a:prstGeom>
            </p:spPr>
            <p:txBody>
              <a:bodyPr wrap="non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Gender-based </a:t>
                </a:r>
              </a:p>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violence</a:t>
                </a:r>
              </a:p>
            </p:txBody>
          </p:sp>
          <p:sp>
            <p:nvSpPr>
              <p:cNvPr id="65" name="Rectangle 64">
                <a:extLst>
                  <a:ext uri="{FF2B5EF4-FFF2-40B4-BE49-F238E27FC236}">
                    <a16:creationId xmlns:a16="http://schemas.microsoft.com/office/drawing/2014/main" id="{B04B679C-4B52-1643-A2F0-04CBDC394185}"/>
                  </a:ext>
                </a:extLst>
              </p:cNvPr>
              <p:cNvSpPr/>
              <p:nvPr/>
            </p:nvSpPr>
            <p:spPr>
              <a:xfrm>
                <a:off x="9616720" y="4950672"/>
                <a:ext cx="4159792" cy="1421928"/>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Masculine ideologies </a:t>
                </a:r>
                <a:r>
                  <a:rPr lang="en-US" sz="3200" dirty="0">
                    <a:solidFill>
                      <a:srgbClr val="FFFFFF"/>
                    </a:solidFill>
                    <a:latin typeface="Gill Sans MT" panose="020B0502020104020203" pitchFamily="34" charset="77"/>
                    <a:cs typeface="Gill Sans Light" panose="020B0302020104020203" pitchFamily="34" charset="-79"/>
                    <a:sym typeface="Gill Sans"/>
                  </a:rPr>
                  <a:t>(authority, virility, son preference, paternity)</a:t>
                </a:r>
              </a:p>
            </p:txBody>
          </p:sp>
          <p:sp>
            <p:nvSpPr>
              <p:cNvPr id="66" name="Rectangle 65">
                <a:extLst>
                  <a:ext uri="{FF2B5EF4-FFF2-40B4-BE49-F238E27FC236}">
                    <a16:creationId xmlns:a16="http://schemas.microsoft.com/office/drawing/2014/main" id="{311338FF-0FD5-BE41-9FFC-02477C2B4ED5}"/>
                  </a:ext>
                </a:extLst>
              </p:cNvPr>
              <p:cNvSpPr/>
              <p:nvPr/>
            </p:nvSpPr>
            <p:spPr>
              <a:xfrm>
                <a:off x="14204961" y="4950672"/>
                <a:ext cx="3818830" cy="1421928"/>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Feminine ideologies </a:t>
                </a:r>
                <a:br>
                  <a:rPr lang="en-US" sz="3200" dirty="0">
                    <a:solidFill>
                      <a:srgbClr val="FFFFFF"/>
                    </a:solidFill>
                    <a:latin typeface="Gill Sans MT" panose="020B0502020104020203" pitchFamily="34" charset="77"/>
                    <a:ea typeface="Gill Sans"/>
                    <a:cs typeface="Gill Sans"/>
                    <a:sym typeface="Gill Sans"/>
                  </a:rPr>
                </a:br>
                <a:r>
                  <a:rPr lang="en-US" sz="3200" dirty="0">
                    <a:solidFill>
                      <a:srgbClr val="FFFFFF"/>
                    </a:solidFill>
                    <a:latin typeface="Gill Sans MT" panose="020B0502020104020203" pitchFamily="34" charset="77"/>
                    <a:ea typeface="Gill Sans"/>
                    <a:cs typeface="Gill Sans Light" panose="020B0302020104020203" pitchFamily="34" charset="-79"/>
                    <a:sym typeface="Gill Sans"/>
                  </a:rPr>
                  <a:t>(purity, chastity, </a:t>
                </a:r>
                <a:br>
                  <a:rPr lang="en-US" sz="3200" dirty="0">
                    <a:solidFill>
                      <a:srgbClr val="FFFFFF"/>
                    </a:solidFill>
                    <a:latin typeface="Gill Sans MT" panose="020B0502020104020203" pitchFamily="34" charset="77"/>
                    <a:ea typeface="Gill Sans"/>
                    <a:cs typeface="Gill Sans Light" panose="020B0302020104020203" pitchFamily="34" charset="-79"/>
                    <a:sym typeface="Gill Sans"/>
                  </a:rPr>
                </a:br>
                <a:r>
                  <a:rPr lang="en-US" sz="3200" dirty="0">
                    <a:solidFill>
                      <a:srgbClr val="FFFFFF"/>
                    </a:solidFill>
                    <a:latin typeface="Gill Sans MT" panose="020B0502020104020203" pitchFamily="34" charset="77"/>
                    <a:ea typeface="Gill Sans"/>
                    <a:cs typeface="Gill Sans Light" panose="020B0302020104020203" pitchFamily="34" charset="-79"/>
                    <a:sym typeface="Gill Sans"/>
                  </a:rPr>
                  <a:t>obedience, humility)</a:t>
                </a:r>
              </a:p>
            </p:txBody>
          </p:sp>
          <p:sp>
            <p:nvSpPr>
              <p:cNvPr id="67" name="Rectangle 66">
                <a:extLst>
                  <a:ext uri="{FF2B5EF4-FFF2-40B4-BE49-F238E27FC236}">
                    <a16:creationId xmlns:a16="http://schemas.microsoft.com/office/drawing/2014/main" id="{3430D2A3-2E23-424A-97D6-6D480C493E44}"/>
                  </a:ext>
                </a:extLst>
              </p:cNvPr>
              <p:cNvSpPr/>
              <p:nvPr/>
            </p:nvSpPr>
            <p:spPr>
              <a:xfrm>
                <a:off x="18452236" y="4950672"/>
                <a:ext cx="4159792" cy="978729"/>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Power hierarchies </a:t>
                </a:r>
                <a:r>
                  <a:rPr lang="en-US" sz="3200" dirty="0">
                    <a:solidFill>
                      <a:srgbClr val="FFFFFF"/>
                    </a:solidFill>
                    <a:latin typeface="Gill Sans MT" panose="020B0502020104020203" pitchFamily="34" charset="77"/>
                    <a:cs typeface="Gill Sans Light" panose="020B0302020104020203" pitchFamily="34" charset="-79"/>
                    <a:sym typeface="Gill Sans"/>
                  </a:rPr>
                  <a:t>related to social group </a:t>
                </a:r>
              </a:p>
            </p:txBody>
          </p:sp>
          <p:pic>
            <p:nvPicPr>
              <p:cNvPr id="68" name="Picture 67">
                <a:extLst>
                  <a:ext uri="{FF2B5EF4-FFF2-40B4-BE49-F238E27FC236}">
                    <a16:creationId xmlns:a16="http://schemas.microsoft.com/office/drawing/2014/main" id="{7B1FDC02-4AA3-5747-8D41-E13BF2DA02A9}"/>
                  </a:ext>
                </a:extLst>
              </p:cNvPr>
              <p:cNvPicPr>
                <a:picLocks/>
              </p:cNvPicPr>
              <p:nvPr/>
            </p:nvPicPr>
            <p:blipFill>
              <a:blip r:embed="rId4"/>
              <a:stretch>
                <a:fillRect/>
              </a:stretch>
            </p:blipFill>
            <p:spPr>
              <a:xfrm>
                <a:off x="2453830" y="3797169"/>
                <a:ext cx="994142" cy="994142"/>
              </a:xfrm>
              <a:prstGeom prst="rect">
                <a:avLst/>
              </a:prstGeom>
            </p:spPr>
          </p:pic>
          <p:pic>
            <p:nvPicPr>
              <p:cNvPr id="69" name="Picture 68">
                <a:extLst>
                  <a:ext uri="{FF2B5EF4-FFF2-40B4-BE49-F238E27FC236}">
                    <a16:creationId xmlns:a16="http://schemas.microsoft.com/office/drawing/2014/main" id="{025E1552-8DA5-3145-AB93-5BA0217EA875}"/>
                  </a:ext>
                </a:extLst>
              </p:cNvPr>
              <p:cNvPicPr>
                <a:picLocks/>
              </p:cNvPicPr>
              <p:nvPr/>
            </p:nvPicPr>
            <p:blipFill>
              <a:blip r:embed="rId5"/>
              <a:stretch>
                <a:fillRect/>
              </a:stretch>
            </p:blipFill>
            <p:spPr>
              <a:xfrm>
                <a:off x="4658816" y="3712187"/>
                <a:ext cx="1072506" cy="1072506"/>
              </a:xfrm>
              <a:prstGeom prst="rect">
                <a:avLst/>
              </a:prstGeom>
            </p:spPr>
          </p:pic>
          <p:pic>
            <p:nvPicPr>
              <p:cNvPr id="70" name="Picture 69">
                <a:extLst>
                  <a:ext uri="{FF2B5EF4-FFF2-40B4-BE49-F238E27FC236}">
                    <a16:creationId xmlns:a16="http://schemas.microsoft.com/office/drawing/2014/main" id="{621C0CF0-80E9-3047-8174-E5454C5DF2CE}"/>
                  </a:ext>
                </a:extLst>
              </p:cNvPr>
              <p:cNvPicPr>
                <a:picLocks/>
              </p:cNvPicPr>
              <p:nvPr/>
            </p:nvPicPr>
            <p:blipFill>
              <a:blip r:embed="rId6"/>
              <a:stretch>
                <a:fillRect/>
              </a:stretch>
            </p:blipFill>
            <p:spPr>
              <a:xfrm>
                <a:off x="7298992" y="3563666"/>
                <a:ext cx="1125276" cy="1125276"/>
              </a:xfrm>
              <a:prstGeom prst="rect">
                <a:avLst/>
              </a:prstGeom>
            </p:spPr>
          </p:pic>
          <p:pic>
            <p:nvPicPr>
              <p:cNvPr id="71" name="Picture 70">
                <a:extLst>
                  <a:ext uri="{FF2B5EF4-FFF2-40B4-BE49-F238E27FC236}">
                    <a16:creationId xmlns:a16="http://schemas.microsoft.com/office/drawing/2014/main" id="{676CE8CB-756E-184A-9498-75AE2E43D44B}"/>
                  </a:ext>
                </a:extLst>
              </p:cNvPr>
              <p:cNvPicPr>
                <a:picLocks/>
              </p:cNvPicPr>
              <p:nvPr/>
            </p:nvPicPr>
            <p:blipFill>
              <a:blip r:embed="rId7"/>
              <a:stretch>
                <a:fillRect/>
              </a:stretch>
            </p:blipFill>
            <p:spPr>
              <a:xfrm>
                <a:off x="11172881" y="3820707"/>
                <a:ext cx="1047470" cy="1047470"/>
              </a:xfrm>
              <a:prstGeom prst="rect">
                <a:avLst/>
              </a:prstGeom>
            </p:spPr>
          </p:pic>
          <p:pic>
            <p:nvPicPr>
              <p:cNvPr id="72" name="Picture 71">
                <a:extLst>
                  <a:ext uri="{FF2B5EF4-FFF2-40B4-BE49-F238E27FC236}">
                    <a16:creationId xmlns:a16="http://schemas.microsoft.com/office/drawing/2014/main" id="{2B654E84-B456-5A4B-9BC9-F5B3F933B72C}"/>
                  </a:ext>
                </a:extLst>
              </p:cNvPr>
              <p:cNvPicPr>
                <a:picLocks/>
              </p:cNvPicPr>
              <p:nvPr/>
            </p:nvPicPr>
            <p:blipFill>
              <a:blip r:embed="rId8"/>
              <a:stretch>
                <a:fillRect/>
              </a:stretch>
            </p:blipFill>
            <p:spPr>
              <a:xfrm>
                <a:off x="15460740" y="3702290"/>
                <a:ext cx="1307272" cy="1307272"/>
              </a:xfrm>
              <a:prstGeom prst="rect">
                <a:avLst/>
              </a:prstGeom>
            </p:spPr>
          </p:pic>
          <p:pic>
            <p:nvPicPr>
              <p:cNvPr id="73" name="Picture 72">
                <a:extLst>
                  <a:ext uri="{FF2B5EF4-FFF2-40B4-BE49-F238E27FC236}">
                    <a16:creationId xmlns:a16="http://schemas.microsoft.com/office/drawing/2014/main" id="{4F2C13A8-88D7-A54F-9610-48FD3CB102AA}"/>
                  </a:ext>
                </a:extLst>
              </p:cNvPr>
              <p:cNvPicPr>
                <a:picLocks/>
              </p:cNvPicPr>
              <p:nvPr/>
            </p:nvPicPr>
            <p:blipFill>
              <a:blip r:embed="rId9"/>
              <a:stretch>
                <a:fillRect/>
              </a:stretch>
            </p:blipFill>
            <p:spPr>
              <a:xfrm>
                <a:off x="19977422" y="3770582"/>
                <a:ext cx="1109420" cy="1109420"/>
              </a:xfrm>
              <a:prstGeom prst="rect">
                <a:avLst/>
              </a:prstGeom>
            </p:spPr>
          </p:pic>
        </p:gr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sp>
        <p:nvSpPr>
          <p:cNvPr id="7" name="Google Shape;180;p107">
            <a:extLst>
              <a:ext uri="{FF2B5EF4-FFF2-40B4-BE49-F238E27FC236}">
                <a16:creationId xmlns:a16="http://schemas.microsoft.com/office/drawing/2014/main" id="{4327379D-246F-8846-8368-B86DF7A1A0FA}"/>
              </a:ext>
            </a:extLst>
          </p:cNvPr>
          <p:cNvSpPr/>
          <p:nvPr/>
        </p:nvSpPr>
        <p:spPr>
          <a:xfrm>
            <a:off x="4519" y="0"/>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1055" name="Google Shape;1055;p30"/>
          <p:cNvSpPr txBox="1">
            <a:spLocks noGrp="1"/>
          </p:cNvSpPr>
          <p:nvPr>
            <p:ph type="title"/>
          </p:nvPr>
        </p:nvSpPr>
        <p:spPr>
          <a:xfrm>
            <a:off x="1210962" y="1614038"/>
            <a:ext cx="11417643" cy="9468132"/>
          </a:xfrm>
          <a:prstGeom prst="rect">
            <a:avLst/>
          </a:prstGeom>
          <a:noFill/>
          <a:ln>
            <a:noFill/>
          </a:ln>
        </p:spPr>
        <p:txBody>
          <a:bodyPr spcFirstLastPara="1" wrap="square" lIns="91426" tIns="45700" rIns="91426" bIns="45700" anchor="t" anchorCtr="0">
            <a:noAutofit/>
          </a:bodyPr>
          <a:lstStyle/>
          <a:p>
            <a:pPr>
              <a:lnSpc>
                <a:spcPct val="90000"/>
              </a:lnSpc>
              <a:buClr>
                <a:srgbClr val="525357"/>
              </a:buClr>
              <a:buSzPts val="8000"/>
            </a:pPr>
            <a:r>
              <a:rPr lang="en-US" sz="8800" b="1" dirty="0">
                <a:solidFill>
                  <a:srgbClr val="000000"/>
                </a:solidFill>
              </a:rPr>
              <a:t>Social Norms Permeate All Levels of Society and Societal Structures</a:t>
            </a:r>
          </a:p>
        </p:txBody>
      </p:sp>
      <p:pic>
        <p:nvPicPr>
          <p:cNvPr id="5" name="Google Shape;1057;p30">
            <a:extLst>
              <a:ext uri="{FF2B5EF4-FFF2-40B4-BE49-F238E27FC236}">
                <a16:creationId xmlns:a16="http://schemas.microsoft.com/office/drawing/2014/main" id="{CBA6D0CD-09AA-5049-AA12-45DE7464BE48}"/>
              </a:ext>
            </a:extLst>
          </p:cNvPr>
          <p:cNvPicPr preferRelativeResize="0"/>
          <p:nvPr/>
        </p:nvPicPr>
        <p:blipFill>
          <a:blip r:embed="rId4"/>
          <a:srcRect/>
          <a:stretch/>
        </p:blipFill>
        <p:spPr>
          <a:xfrm>
            <a:off x="12628605" y="2051222"/>
            <a:ext cx="11168918" cy="11168918"/>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1062"/>
        <p:cNvGrpSpPr/>
        <p:nvPr/>
      </p:nvGrpSpPr>
      <p:grpSpPr>
        <a:xfrm>
          <a:off x="0" y="0"/>
          <a:ext cx="0" cy="0"/>
          <a:chOff x="0" y="0"/>
          <a:chExt cx="0" cy="0"/>
        </a:xfrm>
      </p:grpSpPr>
      <p:sp>
        <p:nvSpPr>
          <p:cNvPr id="8" name="Google Shape;180;p107">
            <a:extLst>
              <a:ext uri="{FF2B5EF4-FFF2-40B4-BE49-F238E27FC236}">
                <a16:creationId xmlns:a16="http://schemas.microsoft.com/office/drawing/2014/main" id="{66BC4896-F50C-2D40-8248-3827B4848637}"/>
              </a:ext>
            </a:extLst>
          </p:cNvPr>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pic>
        <p:nvPicPr>
          <p:cNvPr id="1063" name="Google Shape;1063;p31"/>
          <p:cNvPicPr preferRelativeResize="0"/>
          <p:nvPr/>
        </p:nvPicPr>
        <p:blipFill rotWithShape="1">
          <a:blip r:embed="rId4">
            <a:alphaModFix/>
          </a:blip>
          <a:srcRect/>
          <a:stretch/>
        </p:blipFill>
        <p:spPr>
          <a:xfrm>
            <a:off x="10867335" y="803817"/>
            <a:ext cx="11688418" cy="11688418"/>
          </a:xfrm>
          <a:prstGeom prst="flowChartConnector">
            <a:avLst/>
          </a:prstGeom>
          <a:noFill/>
          <a:ln>
            <a:noFill/>
          </a:ln>
        </p:spPr>
      </p:pic>
      <p:sp>
        <p:nvSpPr>
          <p:cNvPr id="1064" name="Google Shape;1064;p31"/>
          <p:cNvSpPr txBox="1">
            <a:spLocks noGrp="1"/>
          </p:cNvSpPr>
          <p:nvPr>
            <p:ph type="title"/>
          </p:nvPr>
        </p:nvSpPr>
        <p:spPr>
          <a:xfrm>
            <a:off x="1729581" y="2311678"/>
            <a:ext cx="7902954" cy="1215293"/>
          </a:xfrm>
          <a:prstGeom prst="rect">
            <a:avLst/>
          </a:prstGeom>
          <a:noFill/>
          <a:ln>
            <a:noFill/>
          </a:ln>
        </p:spPr>
        <p:txBody>
          <a:bodyPr spcFirstLastPara="1" wrap="square" lIns="91426" tIns="45700" rIns="91426" bIns="45700" anchor="t" anchorCtr="0">
            <a:noAutofit/>
          </a:bodyPr>
          <a:lstStyle/>
          <a:p>
            <a:pPr algn="l">
              <a:buClr>
                <a:srgbClr val="525357"/>
              </a:buClr>
              <a:buSzPts val="8000"/>
            </a:pPr>
            <a:r>
              <a:rPr lang="en-US" sz="8800" b="1" dirty="0">
                <a:solidFill>
                  <a:srgbClr val="000000"/>
                </a:solidFill>
              </a:rPr>
              <a:t>The Flower </a:t>
            </a:r>
            <a:endParaRPr sz="8800" b="1" dirty="0">
              <a:solidFill>
                <a:srgbClr val="000000"/>
              </a:solidFill>
            </a:endParaRPr>
          </a:p>
        </p:txBody>
      </p:sp>
      <p:sp>
        <p:nvSpPr>
          <p:cNvPr id="1066" name="Google Shape;1066;p31"/>
          <p:cNvSpPr txBox="1"/>
          <p:nvPr/>
        </p:nvSpPr>
        <p:spPr>
          <a:xfrm>
            <a:off x="1729581" y="3852747"/>
            <a:ext cx="6727924" cy="1623692"/>
          </a:xfrm>
          <a:prstGeom prst="rect">
            <a:avLst/>
          </a:prstGeom>
          <a:noFill/>
          <a:ln>
            <a:noFill/>
          </a:ln>
        </p:spPr>
        <p:txBody>
          <a:bodyPr spcFirstLastPara="1" wrap="square" lIns="91426" tIns="45700" rIns="91426" bIns="45700" anchor="t" anchorCtr="0">
            <a:noAutofit/>
          </a:bodyPr>
          <a:lstStyle/>
          <a:p>
            <a:pPr>
              <a:buClr>
                <a:srgbClr val="393940"/>
              </a:buClr>
              <a:buSzPts val="4400"/>
            </a:pPr>
            <a:r>
              <a:rPr lang="en-US" sz="5400" dirty="0">
                <a:latin typeface="Gill Sans MT" panose="020B0502020104020203" pitchFamily="34" charset="77"/>
                <a:ea typeface="Gill Sans"/>
                <a:cs typeface="Gill Sans"/>
                <a:sym typeface="Gill Sans"/>
              </a:rPr>
              <a:t>Integrating normative influence and change. </a:t>
            </a:r>
            <a:endParaRPr sz="4800" dirty="0">
              <a:latin typeface="Gill Sans MT" panose="020B0502020104020203" pitchFamily="34" charset="77"/>
              <a:ea typeface="Gill Sans"/>
              <a:cs typeface="Gill Sans"/>
              <a:sym typeface="Gill Sans"/>
            </a:endParaRPr>
          </a:p>
          <a:p>
            <a:pPr algn="just">
              <a:buClr>
                <a:srgbClr val="515257"/>
              </a:buClr>
              <a:buSzPts val="4000"/>
            </a:pPr>
            <a:endParaRPr sz="4800" dirty="0">
              <a:latin typeface="Gill Sans MT" panose="020B0502020104020203" pitchFamily="34" charset="77"/>
              <a:ea typeface="Gill Sans"/>
              <a:cs typeface="Gill Sans"/>
              <a:sym typeface="Gill Sans"/>
            </a:endParaRPr>
          </a:p>
          <a:p>
            <a:pPr algn="just">
              <a:buClr>
                <a:srgbClr val="515257"/>
              </a:buClr>
              <a:buSzPts val="4000"/>
            </a:pPr>
            <a:endParaRPr sz="4800" dirty="0">
              <a:latin typeface="Gill Sans MT" panose="020B0502020104020203" pitchFamily="34" charset="77"/>
              <a:ea typeface="Gill Sans"/>
              <a:cs typeface="Gill Sans"/>
              <a:sym typeface="Gill Sans"/>
            </a:endParaRPr>
          </a:p>
          <a:p>
            <a:pPr algn="just">
              <a:buClr>
                <a:srgbClr val="515257"/>
              </a:buClr>
              <a:buSzPts val="4000"/>
            </a:pPr>
            <a:endParaRPr sz="4800" dirty="0">
              <a:latin typeface="Gill Sans MT" panose="020B0502020104020203" pitchFamily="34" charset="77"/>
              <a:ea typeface="Gill Sans"/>
              <a:cs typeface="Gill Sans"/>
              <a:sym typeface="Gill Sans"/>
            </a:endParaRPr>
          </a:p>
          <a:p>
            <a:pPr algn="just">
              <a:buClr>
                <a:srgbClr val="515257"/>
              </a:buClr>
              <a:buSzPts val="4000"/>
            </a:pPr>
            <a:endParaRPr sz="4800" dirty="0">
              <a:latin typeface="Gill Sans MT" panose="020B0502020104020203" pitchFamily="34" charset="77"/>
              <a:ea typeface="Gill Sans"/>
              <a:cs typeface="Gill Sans"/>
              <a:sym typeface="Gill Sans"/>
            </a:endParaRPr>
          </a:p>
        </p:txBody>
      </p:sp>
      <p:sp>
        <p:nvSpPr>
          <p:cNvPr id="1067" name="Google Shape;1067;p31"/>
          <p:cNvSpPr txBox="1"/>
          <p:nvPr/>
        </p:nvSpPr>
        <p:spPr>
          <a:xfrm>
            <a:off x="10018644" y="12650575"/>
            <a:ext cx="12927496" cy="523180"/>
          </a:xfrm>
          <a:prstGeom prst="rect">
            <a:avLst/>
          </a:prstGeom>
          <a:noFill/>
          <a:ln>
            <a:noFill/>
          </a:ln>
        </p:spPr>
        <p:txBody>
          <a:bodyPr spcFirstLastPara="1" wrap="square" lIns="91426" tIns="45700" rIns="91426" bIns="45700" anchor="t" anchorCtr="0">
            <a:spAutoFit/>
          </a:bodyPr>
          <a:lstStyle/>
          <a:p>
            <a:pPr algn="r">
              <a:buClr>
                <a:srgbClr val="393940"/>
              </a:buClr>
              <a:buSzPts val="2800"/>
            </a:pPr>
            <a:r>
              <a:rPr lang="en-US" sz="2800" dirty="0">
                <a:solidFill>
                  <a:srgbClr val="53585F"/>
                </a:solidFill>
                <a:latin typeface="Gill Sans MT" panose="020B0502020104020203" pitchFamily="34" charset="77"/>
                <a:ea typeface="Gill Sans"/>
                <a:cs typeface="Gill Sans"/>
                <a:sym typeface="Gill Sans"/>
              </a:rPr>
              <a:t>Adapted from </a:t>
            </a:r>
            <a:r>
              <a:rPr lang="en-US" sz="2800" dirty="0" err="1">
                <a:solidFill>
                  <a:srgbClr val="53585F"/>
                </a:solidFill>
                <a:latin typeface="Gill Sans MT" panose="020B0502020104020203" pitchFamily="34" charset="77"/>
                <a:ea typeface="Gill Sans"/>
                <a:cs typeface="Gill Sans"/>
                <a:sym typeface="Gill Sans"/>
              </a:rPr>
              <a:t>Cislaghi</a:t>
            </a:r>
            <a:r>
              <a:rPr lang="en-US" sz="2800" dirty="0">
                <a:solidFill>
                  <a:srgbClr val="53585F"/>
                </a:solidFill>
                <a:latin typeface="Gill Sans MT" panose="020B0502020104020203" pitchFamily="34" charset="77"/>
                <a:ea typeface="Gill Sans"/>
                <a:cs typeface="Gill Sans"/>
                <a:sym typeface="Gill Sans"/>
              </a:rPr>
              <a:t> and </a:t>
            </a:r>
            <a:r>
              <a:rPr lang="en-US" sz="2800" dirty="0" err="1">
                <a:solidFill>
                  <a:srgbClr val="53585F"/>
                </a:solidFill>
                <a:latin typeface="Gill Sans MT" panose="020B0502020104020203" pitchFamily="34" charset="77"/>
                <a:ea typeface="Gill Sans"/>
                <a:cs typeface="Gill Sans"/>
                <a:sym typeface="Gill Sans"/>
              </a:rPr>
              <a:t>Heise</a:t>
            </a:r>
            <a:r>
              <a:rPr lang="en-US" sz="2800" dirty="0">
                <a:solidFill>
                  <a:srgbClr val="53585F"/>
                </a:solidFill>
                <a:latin typeface="Gill Sans MT" panose="020B0502020104020203" pitchFamily="34" charset="77"/>
                <a:ea typeface="Gill Sans"/>
                <a:cs typeface="Gill Sans"/>
                <a:sym typeface="Gill Sans"/>
              </a:rPr>
              <a:t> by the Learning Collaborative. London, 2017</a:t>
            </a:r>
            <a:endParaRPr sz="2800" dirty="0">
              <a:solidFill>
                <a:srgbClr val="53585F"/>
              </a:solidFill>
              <a:latin typeface="Gill Sans MT" panose="020B0502020104020203" pitchFamily="34" charset="77"/>
              <a:ea typeface="Gill Sans"/>
              <a:cs typeface="Gill Sans"/>
              <a:sym typeface="Gill Sans"/>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1072;p32">
            <a:extLst>
              <a:ext uri="{FF2B5EF4-FFF2-40B4-BE49-F238E27FC236}">
                <a16:creationId xmlns:a16="http://schemas.microsoft.com/office/drawing/2014/main" id="{05737C62-1341-0642-864E-6B4DCED8B35B}"/>
              </a:ext>
            </a:extLst>
          </p:cNvPr>
          <p:cNvSpPr txBox="1">
            <a:spLocks noGrp="1"/>
          </p:cNvSpPr>
          <p:nvPr>
            <p:ph type="title"/>
          </p:nvPr>
        </p:nvSpPr>
        <p:spPr>
          <a:xfrm>
            <a:off x="1890372" y="1432971"/>
            <a:ext cx="20915314" cy="1404337"/>
          </a:xfrm>
          <a:prstGeom prst="rect">
            <a:avLst/>
          </a:prstGeom>
          <a:noFill/>
          <a:ln>
            <a:noFill/>
          </a:ln>
        </p:spPr>
        <p:txBody>
          <a:bodyPr spcFirstLastPara="1" wrap="square" lIns="91426" tIns="45700" rIns="91426" bIns="45700" anchor="t" anchorCtr="0">
            <a:noAutofit/>
          </a:bodyPr>
          <a:lstStyle/>
          <a:p>
            <a:pPr>
              <a:buClr>
                <a:srgbClr val="525357"/>
              </a:buClr>
              <a:buSzPts val="8000"/>
            </a:pPr>
            <a:r>
              <a:rPr lang="en-US" sz="8800" b="1" dirty="0">
                <a:solidFill>
                  <a:srgbClr val="000000"/>
                </a:solidFill>
              </a:rPr>
              <a:t>Features of Social Norms </a:t>
            </a:r>
            <a:endParaRPr sz="8800" b="1" dirty="0">
              <a:solidFill>
                <a:srgbClr val="000000"/>
              </a:solidFill>
            </a:endParaRPr>
          </a:p>
        </p:txBody>
      </p:sp>
      <p:grpSp>
        <p:nvGrpSpPr>
          <p:cNvPr id="56" name="Group 55">
            <a:extLst>
              <a:ext uri="{FF2B5EF4-FFF2-40B4-BE49-F238E27FC236}">
                <a16:creationId xmlns:a16="http://schemas.microsoft.com/office/drawing/2014/main" id="{CDFE9A68-DFF8-9247-A028-767262F7E749}"/>
              </a:ext>
            </a:extLst>
          </p:cNvPr>
          <p:cNvGrpSpPr/>
          <p:nvPr/>
        </p:nvGrpSpPr>
        <p:grpSpPr>
          <a:xfrm>
            <a:off x="12458024" y="3504685"/>
            <a:ext cx="4138048" cy="4138048"/>
            <a:chOff x="12458024" y="3504685"/>
            <a:chExt cx="4138048" cy="4138048"/>
          </a:xfrm>
        </p:grpSpPr>
        <p:sp>
          <p:nvSpPr>
            <p:cNvPr id="32" name="Oval 31">
              <a:extLst>
                <a:ext uri="{FF2B5EF4-FFF2-40B4-BE49-F238E27FC236}">
                  <a16:creationId xmlns:a16="http://schemas.microsoft.com/office/drawing/2014/main" id="{297FAB34-10B4-EA4D-860A-A4447BA8256C}"/>
                </a:ext>
              </a:extLst>
            </p:cNvPr>
            <p:cNvSpPr/>
            <p:nvPr/>
          </p:nvSpPr>
          <p:spPr>
            <a:xfrm>
              <a:off x="12458024" y="3504685"/>
              <a:ext cx="4138048" cy="4138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36" name="TextBox 35">
              <a:extLst>
                <a:ext uri="{FF2B5EF4-FFF2-40B4-BE49-F238E27FC236}">
                  <a16:creationId xmlns:a16="http://schemas.microsoft.com/office/drawing/2014/main" id="{932F4665-B64E-4549-BA40-134433E1F46B}"/>
                </a:ext>
              </a:extLst>
            </p:cNvPr>
            <p:cNvSpPr txBox="1"/>
            <p:nvPr/>
          </p:nvSpPr>
          <p:spPr>
            <a:xfrm>
              <a:off x="13082961" y="5943107"/>
              <a:ext cx="2947942" cy="954107"/>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Strength &amp; Influence of Norm</a:t>
              </a:r>
            </a:p>
          </p:txBody>
        </p:sp>
        <p:pic>
          <p:nvPicPr>
            <p:cNvPr id="37" name="Picture 36">
              <a:extLst>
                <a:ext uri="{FF2B5EF4-FFF2-40B4-BE49-F238E27FC236}">
                  <a16:creationId xmlns:a16="http://schemas.microsoft.com/office/drawing/2014/main" id="{AE1D27D4-84A5-754C-8FCD-CEAC5C2CC67F}"/>
                </a:ext>
              </a:extLst>
            </p:cNvPr>
            <p:cNvPicPr>
              <a:picLocks/>
            </p:cNvPicPr>
            <p:nvPr/>
          </p:nvPicPr>
          <p:blipFill>
            <a:blip r:embed="rId3"/>
            <a:stretch>
              <a:fillRect/>
            </a:stretch>
          </p:blipFill>
          <p:spPr>
            <a:xfrm>
              <a:off x="13726311" y="4208364"/>
              <a:ext cx="1734746" cy="1734746"/>
            </a:xfrm>
            <a:prstGeom prst="rect">
              <a:avLst/>
            </a:prstGeom>
          </p:spPr>
        </p:pic>
      </p:grpSp>
      <p:grpSp>
        <p:nvGrpSpPr>
          <p:cNvPr id="58" name="Group 57">
            <a:extLst>
              <a:ext uri="{FF2B5EF4-FFF2-40B4-BE49-F238E27FC236}">
                <a16:creationId xmlns:a16="http://schemas.microsoft.com/office/drawing/2014/main" id="{D2511B85-9483-9645-93E0-C25BD1E643A4}"/>
              </a:ext>
            </a:extLst>
          </p:cNvPr>
          <p:cNvGrpSpPr/>
          <p:nvPr/>
        </p:nvGrpSpPr>
        <p:grpSpPr>
          <a:xfrm>
            <a:off x="3290120" y="8112545"/>
            <a:ext cx="4138048" cy="4138048"/>
            <a:chOff x="3290120" y="8112545"/>
            <a:chExt cx="4138048" cy="4138048"/>
          </a:xfrm>
        </p:grpSpPr>
        <p:sp>
          <p:nvSpPr>
            <p:cNvPr id="39" name="Oval 38">
              <a:extLst>
                <a:ext uri="{FF2B5EF4-FFF2-40B4-BE49-F238E27FC236}">
                  <a16:creationId xmlns:a16="http://schemas.microsoft.com/office/drawing/2014/main" id="{865E8CD5-29E2-144F-81BB-D5E7E3DBE71A}"/>
                </a:ext>
              </a:extLst>
            </p:cNvPr>
            <p:cNvSpPr/>
            <p:nvPr/>
          </p:nvSpPr>
          <p:spPr>
            <a:xfrm>
              <a:off x="3290120" y="8112545"/>
              <a:ext cx="4138048" cy="4138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43" name="TextBox 42">
              <a:extLst>
                <a:ext uri="{FF2B5EF4-FFF2-40B4-BE49-F238E27FC236}">
                  <a16:creationId xmlns:a16="http://schemas.microsoft.com/office/drawing/2014/main" id="{FF654D07-264E-2F4A-B768-DE44E25F4735}"/>
                </a:ext>
              </a:extLst>
            </p:cNvPr>
            <p:cNvSpPr txBox="1"/>
            <p:nvPr/>
          </p:nvSpPr>
          <p:spPr>
            <a:xfrm>
              <a:off x="3912607" y="10730261"/>
              <a:ext cx="2947942" cy="954107"/>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Influential Reference Group</a:t>
              </a:r>
            </a:p>
          </p:txBody>
        </p:sp>
        <p:pic>
          <p:nvPicPr>
            <p:cNvPr id="47" name="Picture 46">
              <a:extLst>
                <a:ext uri="{FF2B5EF4-FFF2-40B4-BE49-F238E27FC236}">
                  <a16:creationId xmlns:a16="http://schemas.microsoft.com/office/drawing/2014/main" id="{2FE06008-8E47-5944-A18E-48CD8BA958AD}"/>
                </a:ext>
              </a:extLst>
            </p:cNvPr>
            <p:cNvPicPr>
              <a:picLocks/>
            </p:cNvPicPr>
            <p:nvPr/>
          </p:nvPicPr>
          <p:blipFill>
            <a:blip r:embed="rId4"/>
            <a:stretch>
              <a:fillRect/>
            </a:stretch>
          </p:blipFill>
          <p:spPr>
            <a:xfrm>
              <a:off x="4066858" y="8463333"/>
              <a:ext cx="2405632" cy="2405632"/>
            </a:xfrm>
            <a:prstGeom prst="rect">
              <a:avLst/>
            </a:prstGeom>
          </p:spPr>
        </p:pic>
      </p:grpSp>
      <p:grpSp>
        <p:nvGrpSpPr>
          <p:cNvPr id="59" name="Group 58">
            <a:extLst>
              <a:ext uri="{FF2B5EF4-FFF2-40B4-BE49-F238E27FC236}">
                <a16:creationId xmlns:a16="http://schemas.microsoft.com/office/drawing/2014/main" id="{D0922EBA-2E83-F443-8394-2C0993445A6F}"/>
              </a:ext>
            </a:extLst>
          </p:cNvPr>
          <p:cNvGrpSpPr/>
          <p:nvPr/>
        </p:nvGrpSpPr>
        <p:grpSpPr>
          <a:xfrm>
            <a:off x="7874072" y="8112545"/>
            <a:ext cx="4138048" cy="4138048"/>
            <a:chOff x="7874072" y="8112545"/>
            <a:chExt cx="4138048" cy="4138048"/>
          </a:xfrm>
        </p:grpSpPr>
        <p:sp>
          <p:nvSpPr>
            <p:cNvPr id="40" name="Oval 39">
              <a:extLst>
                <a:ext uri="{FF2B5EF4-FFF2-40B4-BE49-F238E27FC236}">
                  <a16:creationId xmlns:a16="http://schemas.microsoft.com/office/drawing/2014/main" id="{805AD7A6-8AEF-1542-89A7-E1C7C7D7F2BE}"/>
                </a:ext>
              </a:extLst>
            </p:cNvPr>
            <p:cNvSpPr/>
            <p:nvPr/>
          </p:nvSpPr>
          <p:spPr>
            <a:xfrm>
              <a:off x="7874072" y="8112545"/>
              <a:ext cx="4138048" cy="4138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44" name="TextBox 43">
              <a:extLst>
                <a:ext uri="{FF2B5EF4-FFF2-40B4-BE49-F238E27FC236}">
                  <a16:creationId xmlns:a16="http://schemas.microsoft.com/office/drawing/2014/main" id="{DEDBBD54-DB30-0443-A0CA-373E57FD1A3F}"/>
                </a:ext>
              </a:extLst>
            </p:cNvPr>
            <p:cNvSpPr txBox="1"/>
            <p:nvPr/>
          </p:nvSpPr>
          <p:spPr>
            <a:xfrm>
              <a:off x="8394959" y="10665348"/>
              <a:ext cx="2947942" cy="1384995"/>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Power Holders Support or Resist Change</a:t>
              </a:r>
            </a:p>
          </p:txBody>
        </p:sp>
        <p:pic>
          <p:nvPicPr>
            <p:cNvPr id="49" name="Picture 48">
              <a:extLst>
                <a:ext uri="{FF2B5EF4-FFF2-40B4-BE49-F238E27FC236}">
                  <a16:creationId xmlns:a16="http://schemas.microsoft.com/office/drawing/2014/main" id="{D0437199-13D6-A941-9BC6-13BA494C595B}"/>
                </a:ext>
              </a:extLst>
            </p:cNvPr>
            <p:cNvPicPr>
              <a:picLocks/>
            </p:cNvPicPr>
            <p:nvPr/>
          </p:nvPicPr>
          <p:blipFill>
            <a:blip r:embed="rId5"/>
            <a:stretch>
              <a:fillRect/>
            </a:stretch>
          </p:blipFill>
          <p:spPr>
            <a:xfrm>
              <a:off x="9038118" y="8644297"/>
              <a:ext cx="1905000" cy="1905000"/>
            </a:xfrm>
            <a:prstGeom prst="rect">
              <a:avLst/>
            </a:prstGeom>
          </p:spPr>
        </p:pic>
      </p:grpSp>
      <p:grpSp>
        <p:nvGrpSpPr>
          <p:cNvPr id="60" name="Group 59">
            <a:extLst>
              <a:ext uri="{FF2B5EF4-FFF2-40B4-BE49-F238E27FC236}">
                <a16:creationId xmlns:a16="http://schemas.microsoft.com/office/drawing/2014/main" id="{6A004872-53C5-E24F-BDF5-70BE330B1CE0}"/>
              </a:ext>
            </a:extLst>
          </p:cNvPr>
          <p:cNvGrpSpPr/>
          <p:nvPr/>
        </p:nvGrpSpPr>
        <p:grpSpPr>
          <a:xfrm>
            <a:off x="12458024" y="8112545"/>
            <a:ext cx="4138048" cy="4138048"/>
            <a:chOff x="12458024" y="8112545"/>
            <a:chExt cx="4138048" cy="4138048"/>
          </a:xfrm>
        </p:grpSpPr>
        <p:sp>
          <p:nvSpPr>
            <p:cNvPr id="41" name="Oval 40">
              <a:extLst>
                <a:ext uri="{FF2B5EF4-FFF2-40B4-BE49-F238E27FC236}">
                  <a16:creationId xmlns:a16="http://schemas.microsoft.com/office/drawing/2014/main" id="{5198FE7F-836E-5545-B274-049DE992AED1}"/>
                </a:ext>
              </a:extLst>
            </p:cNvPr>
            <p:cNvSpPr/>
            <p:nvPr/>
          </p:nvSpPr>
          <p:spPr>
            <a:xfrm>
              <a:off x="12458024" y="8112545"/>
              <a:ext cx="4138048" cy="4138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45" name="TextBox 44">
              <a:extLst>
                <a:ext uri="{FF2B5EF4-FFF2-40B4-BE49-F238E27FC236}">
                  <a16:creationId xmlns:a16="http://schemas.microsoft.com/office/drawing/2014/main" id="{14EDD423-11BE-324A-BD47-4C841E4258BA}"/>
                </a:ext>
              </a:extLst>
            </p:cNvPr>
            <p:cNvSpPr txBox="1"/>
            <p:nvPr/>
          </p:nvSpPr>
          <p:spPr>
            <a:xfrm>
              <a:off x="13082961" y="10730261"/>
              <a:ext cx="2947942" cy="954107"/>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Agreement &amp; Compliance Vary</a:t>
              </a:r>
            </a:p>
          </p:txBody>
        </p:sp>
        <p:pic>
          <p:nvPicPr>
            <p:cNvPr id="50" name="Picture 49">
              <a:extLst>
                <a:ext uri="{FF2B5EF4-FFF2-40B4-BE49-F238E27FC236}">
                  <a16:creationId xmlns:a16="http://schemas.microsoft.com/office/drawing/2014/main" id="{1774473A-E65C-B54B-8C57-7CF500CE4344}"/>
                </a:ext>
              </a:extLst>
            </p:cNvPr>
            <p:cNvPicPr>
              <a:picLocks/>
            </p:cNvPicPr>
            <p:nvPr/>
          </p:nvPicPr>
          <p:blipFill>
            <a:blip r:embed="rId6"/>
            <a:srcRect/>
            <a:stretch/>
          </p:blipFill>
          <p:spPr>
            <a:xfrm>
              <a:off x="13518497" y="8674132"/>
              <a:ext cx="2265065" cy="2083860"/>
            </a:xfrm>
            <a:prstGeom prst="rect">
              <a:avLst/>
            </a:prstGeom>
          </p:spPr>
        </p:pic>
      </p:grpSp>
      <p:grpSp>
        <p:nvGrpSpPr>
          <p:cNvPr id="54" name="Group 53">
            <a:extLst>
              <a:ext uri="{FF2B5EF4-FFF2-40B4-BE49-F238E27FC236}">
                <a16:creationId xmlns:a16="http://schemas.microsoft.com/office/drawing/2014/main" id="{4233803E-50E6-FB4C-BB37-B9BF454CA15A}"/>
              </a:ext>
            </a:extLst>
          </p:cNvPr>
          <p:cNvGrpSpPr/>
          <p:nvPr/>
        </p:nvGrpSpPr>
        <p:grpSpPr>
          <a:xfrm>
            <a:off x="3290120" y="3504685"/>
            <a:ext cx="4138048" cy="4138048"/>
            <a:chOff x="3290120" y="3504685"/>
            <a:chExt cx="4138048" cy="4138048"/>
          </a:xfrm>
        </p:grpSpPr>
        <p:sp>
          <p:nvSpPr>
            <p:cNvPr id="30" name="Oval 29">
              <a:extLst>
                <a:ext uri="{FF2B5EF4-FFF2-40B4-BE49-F238E27FC236}">
                  <a16:creationId xmlns:a16="http://schemas.microsoft.com/office/drawing/2014/main" id="{2025E3F2-FA3B-9A42-BDDC-45C74FF9C05A}"/>
                </a:ext>
              </a:extLst>
            </p:cNvPr>
            <p:cNvSpPr/>
            <p:nvPr/>
          </p:nvSpPr>
          <p:spPr>
            <a:xfrm>
              <a:off x="3290120" y="3504685"/>
              <a:ext cx="4138048" cy="4138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34" name="TextBox 33">
              <a:extLst>
                <a:ext uri="{FF2B5EF4-FFF2-40B4-BE49-F238E27FC236}">
                  <a16:creationId xmlns:a16="http://schemas.microsoft.com/office/drawing/2014/main" id="{E7E78863-6C03-A749-A9E7-A9A159A9766A}"/>
                </a:ext>
              </a:extLst>
            </p:cNvPr>
            <p:cNvSpPr txBox="1"/>
            <p:nvPr/>
          </p:nvSpPr>
          <p:spPr>
            <a:xfrm>
              <a:off x="3912607" y="5943108"/>
              <a:ext cx="2947942" cy="954107"/>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Harmful &amp; Protective Norms</a:t>
              </a:r>
            </a:p>
          </p:txBody>
        </p:sp>
        <p:pic>
          <p:nvPicPr>
            <p:cNvPr id="52" name="Picture 51">
              <a:extLst>
                <a:ext uri="{FF2B5EF4-FFF2-40B4-BE49-F238E27FC236}">
                  <a16:creationId xmlns:a16="http://schemas.microsoft.com/office/drawing/2014/main" id="{65FE7A16-E38E-6D40-8AF4-DE1F8D912BAE}"/>
                </a:ext>
              </a:extLst>
            </p:cNvPr>
            <p:cNvPicPr>
              <a:picLocks/>
            </p:cNvPicPr>
            <p:nvPr/>
          </p:nvPicPr>
          <p:blipFill>
            <a:blip r:embed="rId7"/>
            <a:stretch>
              <a:fillRect/>
            </a:stretch>
          </p:blipFill>
          <p:spPr>
            <a:xfrm>
              <a:off x="4382428" y="4038107"/>
              <a:ext cx="1905000" cy="1905000"/>
            </a:xfrm>
            <a:prstGeom prst="rect">
              <a:avLst/>
            </a:prstGeom>
          </p:spPr>
        </p:pic>
      </p:grpSp>
      <p:grpSp>
        <p:nvGrpSpPr>
          <p:cNvPr id="57" name="Group 56">
            <a:extLst>
              <a:ext uri="{FF2B5EF4-FFF2-40B4-BE49-F238E27FC236}">
                <a16:creationId xmlns:a16="http://schemas.microsoft.com/office/drawing/2014/main" id="{BFD2251D-6B89-7E42-BCAC-98DAFF5E993B}"/>
              </a:ext>
            </a:extLst>
          </p:cNvPr>
          <p:cNvGrpSpPr/>
          <p:nvPr/>
        </p:nvGrpSpPr>
        <p:grpSpPr>
          <a:xfrm>
            <a:off x="17041976" y="3504685"/>
            <a:ext cx="4138048" cy="4138048"/>
            <a:chOff x="17041976" y="3504685"/>
            <a:chExt cx="4138048" cy="4138048"/>
          </a:xfrm>
        </p:grpSpPr>
        <p:sp>
          <p:nvSpPr>
            <p:cNvPr id="33" name="Oval 32">
              <a:extLst>
                <a:ext uri="{FF2B5EF4-FFF2-40B4-BE49-F238E27FC236}">
                  <a16:creationId xmlns:a16="http://schemas.microsoft.com/office/drawing/2014/main" id="{0B5D1B40-D612-8542-8E26-A2B279E54935}"/>
                </a:ext>
              </a:extLst>
            </p:cNvPr>
            <p:cNvSpPr/>
            <p:nvPr/>
          </p:nvSpPr>
          <p:spPr>
            <a:xfrm>
              <a:off x="17041976" y="3504685"/>
              <a:ext cx="4138048" cy="4138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38" name="TextBox 37">
              <a:extLst>
                <a:ext uri="{FF2B5EF4-FFF2-40B4-BE49-F238E27FC236}">
                  <a16:creationId xmlns:a16="http://schemas.microsoft.com/office/drawing/2014/main" id="{E4C0A4F5-DDDC-5047-AAEB-2ECD33102BED}"/>
                </a:ext>
              </a:extLst>
            </p:cNvPr>
            <p:cNvSpPr txBox="1"/>
            <p:nvPr/>
          </p:nvSpPr>
          <p:spPr>
            <a:xfrm>
              <a:off x="17397547" y="5943107"/>
              <a:ext cx="3426910" cy="954107"/>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Alignment of Norms &amp; Attitudes</a:t>
              </a:r>
            </a:p>
          </p:txBody>
        </p:sp>
        <p:pic>
          <p:nvPicPr>
            <p:cNvPr id="53" name="Picture 52">
              <a:extLst>
                <a:ext uri="{FF2B5EF4-FFF2-40B4-BE49-F238E27FC236}">
                  <a16:creationId xmlns:a16="http://schemas.microsoft.com/office/drawing/2014/main" id="{E3675BFD-21E9-0345-A56E-59EF393A7E59}"/>
                </a:ext>
              </a:extLst>
            </p:cNvPr>
            <p:cNvPicPr>
              <a:picLocks/>
            </p:cNvPicPr>
            <p:nvPr/>
          </p:nvPicPr>
          <p:blipFill>
            <a:blip r:embed="rId8"/>
            <a:srcRect/>
            <a:stretch/>
          </p:blipFill>
          <p:spPr>
            <a:xfrm>
              <a:off x="18321655" y="4296870"/>
              <a:ext cx="1550734" cy="1550734"/>
            </a:xfrm>
            <a:prstGeom prst="rect">
              <a:avLst/>
            </a:prstGeom>
          </p:spPr>
        </p:pic>
      </p:grpSp>
      <p:grpSp>
        <p:nvGrpSpPr>
          <p:cNvPr id="3" name="Group 2">
            <a:extLst>
              <a:ext uri="{FF2B5EF4-FFF2-40B4-BE49-F238E27FC236}">
                <a16:creationId xmlns:a16="http://schemas.microsoft.com/office/drawing/2014/main" id="{7059D19B-9117-5540-8BAF-85CB43599F8A}"/>
              </a:ext>
            </a:extLst>
          </p:cNvPr>
          <p:cNvGrpSpPr/>
          <p:nvPr/>
        </p:nvGrpSpPr>
        <p:grpSpPr>
          <a:xfrm>
            <a:off x="17041976" y="8112545"/>
            <a:ext cx="4138048" cy="4138048"/>
            <a:chOff x="17041976" y="8112545"/>
            <a:chExt cx="4138048" cy="4138048"/>
          </a:xfrm>
        </p:grpSpPr>
        <p:grpSp>
          <p:nvGrpSpPr>
            <p:cNvPr id="61" name="Group 60">
              <a:extLst>
                <a:ext uri="{FF2B5EF4-FFF2-40B4-BE49-F238E27FC236}">
                  <a16:creationId xmlns:a16="http://schemas.microsoft.com/office/drawing/2014/main" id="{912F91DB-A390-FC44-AC23-19D7B748D011}"/>
                </a:ext>
              </a:extLst>
            </p:cNvPr>
            <p:cNvGrpSpPr/>
            <p:nvPr/>
          </p:nvGrpSpPr>
          <p:grpSpPr>
            <a:xfrm>
              <a:off x="17041976" y="8112545"/>
              <a:ext cx="4138048" cy="4138048"/>
              <a:chOff x="17041976" y="8112545"/>
              <a:chExt cx="4138048" cy="4138048"/>
            </a:xfrm>
          </p:grpSpPr>
          <p:sp>
            <p:nvSpPr>
              <p:cNvPr id="42" name="Oval 41">
                <a:extLst>
                  <a:ext uri="{FF2B5EF4-FFF2-40B4-BE49-F238E27FC236}">
                    <a16:creationId xmlns:a16="http://schemas.microsoft.com/office/drawing/2014/main" id="{2BB6D61A-F19D-694E-92B2-81706E8676EE}"/>
                  </a:ext>
                </a:extLst>
              </p:cNvPr>
              <p:cNvSpPr/>
              <p:nvPr/>
            </p:nvSpPr>
            <p:spPr>
              <a:xfrm>
                <a:off x="17041976" y="8112545"/>
                <a:ext cx="4138048" cy="4138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46" name="TextBox 45">
                <a:extLst>
                  <a:ext uri="{FF2B5EF4-FFF2-40B4-BE49-F238E27FC236}">
                    <a16:creationId xmlns:a16="http://schemas.microsoft.com/office/drawing/2014/main" id="{7B092417-D070-1340-9180-0955F2BE95D3}"/>
                  </a:ext>
                </a:extLst>
              </p:cNvPr>
              <p:cNvSpPr txBox="1"/>
              <p:nvPr/>
            </p:nvSpPr>
            <p:spPr>
              <a:xfrm>
                <a:off x="17397547" y="10730261"/>
                <a:ext cx="3426910" cy="1384995"/>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Agency Can Support Healthy &amp; Harmful Behavior</a:t>
                </a:r>
              </a:p>
            </p:txBody>
          </p:sp>
          <p:pic>
            <p:nvPicPr>
              <p:cNvPr id="51" name="Picture 50">
                <a:extLst>
                  <a:ext uri="{FF2B5EF4-FFF2-40B4-BE49-F238E27FC236}">
                    <a16:creationId xmlns:a16="http://schemas.microsoft.com/office/drawing/2014/main" id="{994BADC5-1979-B045-9EAD-FE79BBF7DE65}"/>
                  </a:ext>
                </a:extLst>
              </p:cNvPr>
              <p:cNvPicPr>
                <a:picLocks/>
              </p:cNvPicPr>
              <p:nvPr/>
            </p:nvPicPr>
            <p:blipFill>
              <a:blip r:embed="rId9"/>
              <a:srcRect/>
              <a:stretch/>
            </p:blipFill>
            <p:spPr>
              <a:xfrm>
                <a:off x="17601718" y="8112545"/>
                <a:ext cx="2990607" cy="2926277"/>
              </a:xfrm>
              <a:prstGeom prst="rect">
                <a:avLst/>
              </a:prstGeom>
            </p:spPr>
          </p:pic>
        </p:grpSp>
        <p:sp>
          <p:nvSpPr>
            <p:cNvPr id="2" name="TextBox 1">
              <a:extLst>
                <a:ext uri="{FF2B5EF4-FFF2-40B4-BE49-F238E27FC236}">
                  <a16:creationId xmlns:a16="http://schemas.microsoft.com/office/drawing/2014/main" id="{6B8186F7-9612-244F-A2FF-02847EB7E1F8}"/>
                </a:ext>
              </a:extLst>
            </p:cNvPr>
            <p:cNvSpPr txBox="1"/>
            <p:nvPr/>
          </p:nvSpPr>
          <p:spPr>
            <a:xfrm>
              <a:off x="18731074" y="8606506"/>
              <a:ext cx="843501" cy="1446550"/>
            </a:xfrm>
            <a:prstGeom prst="rect">
              <a:avLst/>
            </a:prstGeom>
            <a:noFill/>
          </p:spPr>
          <p:txBody>
            <a:bodyPr wrap="none" rtlCol="0">
              <a:noAutofit/>
            </a:bodyPr>
            <a:lstStyle/>
            <a:p>
              <a:r>
                <a:rPr lang="en-US" sz="8800" dirty="0">
                  <a:solidFill>
                    <a:srgbClr val="FFFFFF"/>
                  </a:solidFill>
                </a:rPr>
                <a:t>+</a:t>
              </a:r>
            </a:p>
          </p:txBody>
        </p:sp>
      </p:grpSp>
      <p:grpSp>
        <p:nvGrpSpPr>
          <p:cNvPr id="7" name="Group 6">
            <a:extLst>
              <a:ext uri="{FF2B5EF4-FFF2-40B4-BE49-F238E27FC236}">
                <a16:creationId xmlns:a16="http://schemas.microsoft.com/office/drawing/2014/main" id="{9BA1A18F-DDB4-7F43-A030-DF95FA114533}"/>
              </a:ext>
            </a:extLst>
          </p:cNvPr>
          <p:cNvGrpSpPr/>
          <p:nvPr/>
        </p:nvGrpSpPr>
        <p:grpSpPr>
          <a:xfrm>
            <a:off x="7874072" y="3504685"/>
            <a:ext cx="4138048" cy="4138048"/>
            <a:chOff x="7874072" y="3504685"/>
            <a:chExt cx="4138048" cy="4138048"/>
          </a:xfrm>
        </p:grpSpPr>
        <p:grpSp>
          <p:nvGrpSpPr>
            <p:cNvPr id="55" name="Group 54">
              <a:extLst>
                <a:ext uri="{FF2B5EF4-FFF2-40B4-BE49-F238E27FC236}">
                  <a16:creationId xmlns:a16="http://schemas.microsoft.com/office/drawing/2014/main" id="{0B00DF19-32BE-2043-AA9F-6745BC186AE8}"/>
                </a:ext>
              </a:extLst>
            </p:cNvPr>
            <p:cNvGrpSpPr/>
            <p:nvPr/>
          </p:nvGrpSpPr>
          <p:grpSpPr>
            <a:xfrm>
              <a:off x="7874072" y="3504685"/>
              <a:ext cx="4138048" cy="4138048"/>
              <a:chOff x="7874072" y="3504685"/>
              <a:chExt cx="4138048" cy="4138048"/>
            </a:xfrm>
          </p:grpSpPr>
          <p:sp>
            <p:nvSpPr>
              <p:cNvPr id="31" name="Oval 30">
                <a:extLst>
                  <a:ext uri="{FF2B5EF4-FFF2-40B4-BE49-F238E27FC236}">
                    <a16:creationId xmlns:a16="http://schemas.microsoft.com/office/drawing/2014/main" id="{5C8E5A1F-FBA5-1D48-9B16-30BB7B3A1775}"/>
                  </a:ext>
                </a:extLst>
              </p:cNvPr>
              <p:cNvSpPr/>
              <p:nvPr/>
            </p:nvSpPr>
            <p:spPr>
              <a:xfrm>
                <a:off x="7874072" y="3504685"/>
                <a:ext cx="4138048" cy="4138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35" name="TextBox 34">
                <a:extLst>
                  <a:ext uri="{FF2B5EF4-FFF2-40B4-BE49-F238E27FC236}">
                    <a16:creationId xmlns:a16="http://schemas.microsoft.com/office/drawing/2014/main" id="{37472B65-B984-3C4E-A357-F3DEF49D488E}"/>
                  </a:ext>
                </a:extLst>
              </p:cNvPr>
              <p:cNvSpPr txBox="1"/>
              <p:nvPr/>
            </p:nvSpPr>
            <p:spPr>
              <a:xfrm>
                <a:off x="8394959" y="5943107"/>
                <a:ext cx="2947942" cy="954107"/>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Structural Factors Upholding Norms</a:t>
                </a:r>
              </a:p>
            </p:txBody>
          </p:sp>
        </p:grpSp>
        <p:pic>
          <p:nvPicPr>
            <p:cNvPr id="6" name="Picture 5">
              <a:extLst>
                <a:ext uri="{FF2B5EF4-FFF2-40B4-BE49-F238E27FC236}">
                  <a16:creationId xmlns:a16="http://schemas.microsoft.com/office/drawing/2014/main" id="{44018D25-6070-A149-85DE-AD2A2524E73B}"/>
                </a:ext>
              </a:extLst>
            </p:cNvPr>
            <p:cNvPicPr>
              <a:picLocks/>
            </p:cNvPicPr>
            <p:nvPr/>
          </p:nvPicPr>
          <p:blipFill>
            <a:blip r:embed="rId10"/>
            <a:stretch>
              <a:fillRect/>
            </a:stretch>
          </p:blipFill>
          <p:spPr>
            <a:xfrm>
              <a:off x="9144620" y="4399112"/>
              <a:ext cx="1596951" cy="1596951"/>
            </a:xfrm>
            <a:prstGeom prst="rect">
              <a:avLst/>
            </a:prstGeom>
          </p:spPr>
        </p:pic>
      </p:grpSp>
    </p:spTree>
    <p:extLst>
      <p:ext uri="{BB962C8B-B14F-4D97-AF65-F5344CB8AC3E}">
        <p14:creationId xmlns:p14="http://schemas.microsoft.com/office/powerpoint/2010/main" val="22050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50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80;p107">
            <a:extLst>
              <a:ext uri="{FF2B5EF4-FFF2-40B4-BE49-F238E27FC236}">
                <a16:creationId xmlns:a16="http://schemas.microsoft.com/office/drawing/2014/main" id="{0B8D51DC-2A89-BC4C-A601-D93BD29D70D9}"/>
              </a:ext>
            </a:extLst>
          </p:cNvPr>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17" name="Title 16">
            <a:extLst>
              <a:ext uri="{FF2B5EF4-FFF2-40B4-BE49-F238E27FC236}">
                <a16:creationId xmlns:a16="http://schemas.microsoft.com/office/drawing/2014/main" id="{0D799D12-8F5C-6049-A8B2-FC94EAF6FD2F}"/>
              </a:ext>
            </a:extLst>
          </p:cNvPr>
          <p:cNvSpPr>
            <a:spLocks noGrp="1"/>
          </p:cNvSpPr>
          <p:nvPr>
            <p:ph type="title"/>
          </p:nvPr>
        </p:nvSpPr>
        <p:spPr/>
        <p:txBody>
          <a:bodyPr/>
          <a:lstStyle/>
          <a:p>
            <a:r>
              <a:rPr lang="en-US" b="1" dirty="0"/>
              <a:t> Welcome &amp; Introductions</a:t>
            </a:r>
          </a:p>
        </p:txBody>
      </p:sp>
    </p:spTree>
    <p:custDataLst>
      <p:tags r:id="rId1"/>
    </p:custDataLst>
    <p:extLst>
      <p:ext uri="{BB962C8B-B14F-4D97-AF65-F5344CB8AC3E}">
        <p14:creationId xmlns:p14="http://schemas.microsoft.com/office/powerpoint/2010/main" val="33428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1078"/>
        <p:cNvGrpSpPr/>
        <p:nvPr/>
      </p:nvGrpSpPr>
      <p:grpSpPr>
        <a:xfrm>
          <a:off x="0" y="0"/>
          <a:ext cx="0" cy="0"/>
          <a:chOff x="0" y="0"/>
          <a:chExt cx="0" cy="0"/>
        </a:xfrm>
      </p:grpSpPr>
      <p:sp>
        <p:nvSpPr>
          <p:cNvPr id="1080" name="Google Shape;1080;p33"/>
          <p:cNvSpPr txBox="1">
            <a:spLocks noGrp="1"/>
          </p:cNvSpPr>
          <p:nvPr>
            <p:ph type="title"/>
          </p:nvPr>
        </p:nvSpPr>
        <p:spPr>
          <a:xfrm>
            <a:off x="9719430" y="1959434"/>
            <a:ext cx="11610596" cy="1480747"/>
          </a:xfrm>
          <a:prstGeom prst="rect">
            <a:avLst/>
          </a:prstGeom>
          <a:noFill/>
          <a:ln>
            <a:noFill/>
          </a:ln>
        </p:spPr>
        <p:txBody>
          <a:bodyPr spcFirstLastPara="1" vert="horz" wrap="square" lIns="91426" tIns="45700" rIns="91426" bIns="45700" rtlCol="0" anchor="t" anchorCtr="0">
            <a:noAutofit/>
          </a:bodyPr>
          <a:lstStyle/>
          <a:p>
            <a:pPr>
              <a:buClr>
                <a:srgbClr val="09904F"/>
              </a:buClr>
            </a:pPr>
            <a:r>
              <a:rPr lang="en-US" b="1" dirty="0"/>
              <a:t>Eight Features </a:t>
            </a:r>
            <a:endParaRPr b="1" dirty="0"/>
          </a:p>
        </p:txBody>
      </p:sp>
      <p:sp>
        <p:nvSpPr>
          <p:cNvPr id="9" name="Text Placeholder 8">
            <a:extLst>
              <a:ext uri="{FF2B5EF4-FFF2-40B4-BE49-F238E27FC236}">
                <a16:creationId xmlns:a16="http://schemas.microsoft.com/office/drawing/2014/main" id="{D47F74D1-0EB0-8249-8B7F-7BB0ABE07570}"/>
              </a:ext>
            </a:extLst>
          </p:cNvPr>
          <p:cNvSpPr>
            <a:spLocks noGrp="1"/>
          </p:cNvSpPr>
          <p:nvPr>
            <p:ph type="body" idx="1"/>
          </p:nvPr>
        </p:nvSpPr>
        <p:spPr>
          <a:xfrm>
            <a:off x="9719430" y="4532976"/>
            <a:ext cx="12386253" cy="4487463"/>
          </a:xfrm>
        </p:spPr>
        <p:txBody>
          <a:bodyPr>
            <a:noAutofit/>
          </a:bodyPr>
          <a:lstStyle/>
          <a:p>
            <a:pPr marL="742950" indent="-742950" algn="l">
              <a:lnSpc>
                <a:spcPct val="85000"/>
              </a:lnSpc>
              <a:spcAft>
                <a:spcPts val="2400"/>
              </a:spcAft>
              <a:buClr>
                <a:srgbClr val="000000"/>
              </a:buClr>
              <a:buSzPts val="4400"/>
              <a:buFont typeface="Gill Sans"/>
              <a:buAutoNum type="arabicPeriod"/>
            </a:pPr>
            <a:r>
              <a:rPr lang="en-US" sz="4800" dirty="0"/>
              <a:t>Select a norm your project is addressing or wants to address more specifically.</a:t>
            </a:r>
          </a:p>
          <a:p>
            <a:pPr marL="742950" indent="-742950" algn="l">
              <a:lnSpc>
                <a:spcPct val="85000"/>
              </a:lnSpc>
              <a:spcBef>
                <a:spcPts val="1800"/>
              </a:spcBef>
              <a:spcAft>
                <a:spcPts val="2400"/>
              </a:spcAft>
              <a:buClr>
                <a:srgbClr val="000000"/>
              </a:buClr>
              <a:buSzPts val="4400"/>
              <a:buFont typeface="Gill Sans"/>
              <a:buAutoNum type="arabicPeriod"/>
            </a:pPr>
            <a:r>
              <a:rPr lang="en-US" sz="4800" dirty="0"/>
              <a:t>Using the table in your handout, explore how the eight features can be applied. (20 min)</a:t>
            </a:r>
          </a:p>
          <a:p>
            <a:pPr marL="742950" indent="-742950" algn="l">
              <a:lnSpc>
                <a:spcPct val="85000"/>
              </a:lnSpc>
              <a:spcBef>
                <a:spcPts val="1800"/>
              </a:spcBef>
              <a:spcAft>
                <a:spcPts val="2400"/>
              </a:spcAft>
              <a:buClr>
                <a:srgbClr val="000000"/>
              </a:buClr>
              <a:buSzPts val="4400"/>
              <a:buFont typeface="Gill Sans"/>
              <a:buAutoNum type="arabicPeriod"/>
            </a:pPr>
            <a:r>
              <a:rPr lang="en-US" sz="4800" dirty="0"/>
              <a:t>Share your small group work. (10 min)</a:t>
            </a:r>
          </a:p>
        </p:txBody>
      </p:sp>
      <p:sp>
        <p:nvSpPr>
          <p:cNvPr id="7" name="Text Placeholder 6">
            <a:extLst>
              <a:ext uri="{FF2B5EF4-FFF2-40B4-BE49-F238E27FC236}">
                <a16:creationId xmlns:a16="http://schemas.microsoft.com/office/drawing/2014/main" id="{0B35753F-65C8-9243-A6D5-1C2902684E78}"/>
              </a:ext>
            </a:extLst>
          </p:cNvPr>
          <p:cNvSpPr>
            <a:spLocks noGrp="1"/>
          </p:cNvSpPr>
          <p:nvPr>
            <p:ph type="body" idx="3"/>
          </p:nvPr>
        </p:nvSpPr>
        <p:spPr>
          <a:prstGeom prst="rect">
            <a:avLst/>
          </a:prstGeom>
        </p:spPr>
        <p:txBody>
          <a:bodyPr>
            <a:noAutofit/>
          </a:bodyPr>
          <a:lstStyle/>
          <a:p>
            <a:r>
              <a:rPr lang="en-US" spc="0" dirty="0">
                <a:latin typeface="Gill Sans MT" panose="020B0502020104020203"/>
              </a:rPr>
              <a:t>GROUP ACTIVITY</a:t>
            </a:r>
          </a:p>
          <a:p>
            <a:endParaRPr lang="en-US" dirty="0"/>
          </a:p>
        </p:txBody>
      </p:sp>
      <p:pic>
        <p:nvPicPr>
          <p:cNvPr id="13" name="Picture Placeholder 12" descr="A person and a child standing in front of a thatched hut&#10;&#10;Description automatically generated with low confidence">
            <a:extLst>
              <a:ext uri="{FF2B5EF4-FFF2-40B4-BE49-F238E27FC236}">
                <a16:creationId xmlns:a16="http://schemas.microsoft.com/office/drawing/2014/main" id="{5E4E816D-D5EC-EE4D-AB44-FBF1C43A2A28}"/>
              </a:ext>
            </a:extLst>
          </p:cNvPr>
          <p:cNvPicPr>
            <a:picLocks noGrp="1" noChangeAspect="1"/>
          </p:cNvPicPr>
          <p:nvPr>
            <p:ph type="pic" sz="quarter" idx="10"/>
          </p:nvPr>
        </p:nvPicPr>
        <p:blipFill rotWithShape="1">
          <a:blip r:embed="rId4"/>
          <a:srcRect l="16667" r="16667"/>
          <a:stretch/>
        </p:blipFill>
        <p:spPr/>
      </p:pic>
      <p:grpSp>
        <p:nvGrpSpPr>
          <p:cNvPr id="11" name="Group 10">
            <a:extLst>
              <a:ext uri="{FF2B5EF4-FFF2-40B4-BE49-F238E27FC236}">
                <a16:creationId xmlns:a16="http://schemas.microsoft.com/office/drawing/2014/main" id="{8467C5C8-7DA3-E345-9EBD-7FA51D368010}"/>
              </a:ext>
            </a:extLst>
          </p:cNvPr>
          <p:cNvGrpSpPr/>
          <p:nvPr/>
        </p:nvGrpSpPr>
        <p:grpSpPr>
          <a:xfrm>
            <a:off x="1368325" y="1090737"/>
            <a:ext cx="3532094" cy="3532094"/>
            <a:chOff x="1368325" y="1090737"/>
            <a:chExt cx="3532094" cy="3532094"/>
          </a:xfrm>
        </p:grpSpPr>
        <p:sp>
          <p:nvSpPr>
            <p:cNvPr id="12" name="Oval 11">
              <a:extLst>
                <a:ext uri="{FF2B5EF4-FFF2-40B4-BE49-F238E27FC236}">
                  <a16:creationId xmlns:a16="http://schemas.microsoft.com/office/drawing/2014/main" id="{7B7419E1-B0C5-3442-81DB-0677B1BE0074}"/>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4" name="Graphic 13" descr="Cheers outline">
              <a:extLst>
                <a:ext uri="{FF2B5EF4-FFF2-40B4-BE49-F238E27FC236}">
                  <a16:creationId xmlns:a16="http://schemas.microsoft.com/office/drawing/2014/main" id="{8C426BB3-FD3C-194B-86CF-C0EF00A5AAA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
        <p:nvSpPr>
          <p:cNvPr id="10" name="TextBox 9">
            <a:extLst>
              <a:ext uri="{FF2B5EF4-FFF2-40B4-BE49-F238E27FC236}">
                <a16:creationId xmlns:a16="http://schemas.microsoft.com/office/drawing/2014/main" id="{6262EC44-B67C-734F-86D2-99ABCD0B607F}"/>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Jonathan </a:t>
            </a:r>
            <a:r>
              <a:rPr lang="en-US" dirty="0" err="1">
                <a:solidFill>
                  <a:srgbClr val="00C075"/>
                </a:solidFill>
                <a:latin typeface="Gill Sans MT" panose="020B0502020104020203" pitchFamily="34" charset="77"/>
              </a:rPr>
              <a:t>Torgovnik</a:t>
            </a:r>
            <a:r>
              <a:rPr lang="en-US" dirty="0">
                <a:solidFill>
                  <a:srgbClr val="00C075"/>
                </a:solidFill>
                <a:latin typeface="Gill Sans MT" panose="020B0502020104020203" pitchFamily="34" charset="77"/>
              </a:rPr>
              <a:t>/Getty Images/Images of Empowerment</a:t>
            </a:r>
          </a:p>
        </p:txBody>
      </p:sp>
    </p:spTree>
    <p:custDataLst>
      <p:tags r:id="rId1"/>
    </p:custDataLst>
    <p:extLst>
      <p:ext uri="{BB962C8B-B14F-4D97-AF65-F5344CB8AC3E}">
        <p14:creationId xmlns:p14="http://schemas.microsoft.com/office/powerpoint/2010/main" val="268282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1094"/>
        <p:cNvGrpSpPr/>
        <p:nvPr/>
      </p:nvGrpSpPr>
      <p:grpSpPr>
        <a:xfrm>
          <a:off x="0" y="0"/>
          <a:ext cx="0" cy="0"/>
          <a:chOff x="0" y="0"/>
          <a:chExt cx="0" cy="0"/>
        </a:xfrm>
      </p:grpSpPr>
      <p:sp>
        <p:nvSpPr>
          <p:cNvPr id="1095" name="Google Shape;1095;p35"/>
          <p:cNvSpPr txBox="1">
            <a:spLocks noGrp="1"/>
          </p:cNvSpPr>
          <p:nvPr>
            <p:ph type="title"/>
          </p:nvPr>
        </p:nvSpPr>
        <p:spPr>
          <a:prstGeom prst="rect">
            <a:avLst/>
          </a:prstGeom>
          <a:noFill/>
          <a:ln>
            <a:noFill/>
          </a:ln>
        </p:spPr>
        <p:txBody>
          <a:bodyPr spcFirstLastPara="1" wrap="square" lIns="91426" tIns="45700" rIns="91426" bIns="45700" anchor="t" anchorCtr="0">
            <a:noAutofit/>
          </a:bodyPr>
          <a:lstStyle/>
          <a:p>
            <a:pPr>
              <a:buClr>
                <a:srgbClr val="09904F"/>
              </a:buClr>
            </a:pPr>
            <a:r>
              <a:rPr lang="en-US" b="1" dirty="0"/>
              <a:t>Eight Features</a:t>
            </a:r>
            <a:endParaRPr b="1" dirty="0"/>
          </a:p>
        </p:txBody>
      </p:sp>
      <p:sp>
        <p:nvSpPr>
          <p:cNvPr id="1096" name="Google Shape;1096;p35"/>
          <p:cNvSpPr txBox="1">
            <a:spLocks noGrp="1"/>
          </p:cNvSpPr>
          <p:nvPr>
            <p:ph type="body" idx="1"/>
          </p:nvPr>
        </p:nvSpPr>
        <p:spPr>
          <a:xfrm>
            <a:off x="9719430" y="3657594"/>
            <a:ext cx="13728399" cy="10069587"/>
          </a:xfrm>
          <a:prstGeom prst="rect">
            <a:avLst/>
          </a:prstGeom>
          <a:noFill/>
          <a:ln>
            <a:noFill/>
          </a:ln>
        </p:spPr>
        <p:txBody>
          <a:bodyPr spcFirstLastPara="1" wrap="square" lIns="91426" tIns="45700" rIns="91426" bIns="45700" anchor="t" anchorCtr="0">
            <a:noAutofit/>
          </a:bodyPr>
          <a:lstStyle/>
          <a:p>
            <a:pPr marL="0" indent="0" algn="l">
              <a:lnSpc>
                <a:spcPct val="90000"/>
              </a:lnSpc>
              <a:spcAft>
                <a:spcPts val="2400"/>
              </a:spcAft>
              <a:buClr>
                <a:srgbClr val="FFFFFF"/>
              </a:buClr>
              <a:buSzPts val="4400"/>
              <a:buNone/>
            </a:pPr>
            <a:r>
              <a:rPr lang="en-US" dirty="0"/>
              <a:t>Choose a social norm related to WASH behaviors to work with: </a:t>
            </a:r>
            <a:endParaRPr dirty="0"/>
          </a:p>
          <a:p>
            <a:pPr marL="742950" indent="-742950" algn="l">
              <a:lnSpc>
                <a:spcPct val="90000"/>
              </a:lnSpc>
              <a:spcAft>
                <a:spcPts val="1600"/>
              </a:spcAft>
              <a:buClr>
                <a:srgbClr val="000000"/>
              </a:buClr>
              <a:buSzPts val="4000"/>
              <a:buFont typeface="+mj-lt"/>
              <a:buAutoNum type="arabicPeriod"/>
            </a:pPr>
            <a:r>
              <a:rPr lang="en-US" dirty="0"/>
              <a:t>Women should fetch water.</a:t>
            </a:r>
            <a:endParaRPr dirty="0"/>
          </a:p>
          <a:p>
            <a:pPr marL="742950" indent="-742950" algn="l">
              <a:lnSpc>
                <a:spcPct val="90000"/>
              </a:lnSpc>
              <a:spcAft>
                <a:spcPts val="1600"/>
              </a:spcAft>
              <a:buClr>
                <a:srgbClr val="000000"/>
              </a:buClr>
              <a:buSzPts val="4000"/>
              <a:buFont typeface="+mj-lt"/>
              <a:buAutoNum type="arabicPeriod"/>
            </a:pPr>
            <a:r>
              <a:rPr lang="en-US" dirty="0"/>
              <a:t>Men should not perform “women’s roles” in the home.</a:t>
            </a:r>
            <a:endParaRPr dirty="0"/>
          </a:p>
          <a:p>
            <a:pPr marL="742950" indent="-742950" algn="l">
              <a:lnSpc>
                <a:spcPct val="90000"/>
              </a:lnSpc>
              <a:spcAft>
                <a:spcPts val="1600"/>
              </a:spcAft>
              <a:buClr>
                <a:srgbClr val="000000"/>
              </a:buClr>
              <a:buSzPts val="4000"/>
              <a:buFont typeface="+mj-lt"/>
              <a:buAutoNum type="arabicPeriod"/>
            </a:pPr>
            <a:r>
              <a:rPr lang="en-US" dirty="0"/>
              <a:t>Men alone are responsible for household decisions.</a:t>
            </a:r>
            <a:endParaRPr dirty="0"/>
          </a:p>
          <a:p>
            <a:pPr marL="742950" indent="-742950" algn="l">
              <a:lnSpc>
                <a:spcPct val="90000"/>
              </a:lnSpc>
              <a:spcAft>
                <a:spcPts val="1600"/>
              </a:spcAft>
              <a:buClr>
                <a:srgbClr val="000000"/>
              </a:buClr>
              <a:buSzPts val="4000"/>
              <a:buFont typeface="+mj-lt"/>
              <a:buAutoNum type="arabicPeriod"/>
            </a:pPr>
            <a:r>
              <a:rPr lang="en-US" dirty="0"/>
              <a:t>Women should not attend (or speak up in) community meetings.</a:t>
            </a:r>
            <a:endParaRPr dirty="0"/>
          </a:p>
          <a:p>
            <a:pPr marL="742950" indent="-742950" algn="l">
              <a:lnSpc>
                <a:spcPct val="90000"/>
              </a:lnSpc>
              <a:spcAft>
                <a:spcPts val="1600"/>
              </a:spcAft>
              <a:buClr>
                <a:srgbClr val="000000"/>
              </a:buClr>
              <a:buSzPts val="4000"/>
              <a:buFont typeface="+mj-lt"/>
              <a:buAutoNum type="arabicPeriod"/>
            </a:pPr>
            <a:r>
              <a:rPr lang="en-US" dirty="0"/>
              <a:t>Women and men should not mix in spaces.</a:t>
            </a:r>
            <a:endParaRPr dirty="0"/>
          </a:p>
          <a:p>
            <a:pPr marL="742950" indent="-742950" algn="l">
              <a:lnSpc>
                <a:spcPct val="90000"/>
              </a:lnSpc>
              <a:spcAft>
                <a:spcPts val="1600"/>
              </a:spcAft>
              <a:buClr>
                <a:srgbClr val="000000"/>
              </a:buClr>
              <a:buSzPts val="4000"/>
              <a:buFont typeface="+mj-lt"/>
              <a:buAutoNum type="arabicPeriod"/>
            </a:pPr>
            <a:r>
              <a:rPr lang="en-US" dirty="0"/>
              <a:t>Women should be controlled.</a:t>
            </a:r>
            <a:endParaRPr dirty="0"/>
          </a:p>
          <a:p>
            <a:pPr marL="742950" indent="-742950" algn="l">
              <a:lnSpc>
                <a:spcPct val="90000"/>
              </a:lnSpc>
              <a:spcAft>
                <a:spcPts val="1600"/>
              </a:spcAft>
              <a:buClr>
                <a:srgbClr val="000000"/>
              </a:buClr>
              <a:buSzPts val="4000"/>
              <a:buFont typeface="+mj-lt"/>
              <a:buAutoNum type="arabicPeriod"/>
            </a:pPr>
            <a:r>
              <a:rPr lang="en-US" dirty="0"/>
              <a:t>Men should be given priority to eat the better food before women and children.</a:t>
            </a:r>
            <a:endParaRPr dirty="0"/>
          </a:p>
          <a:p>
            <a:pPr marL="742950" indent="-742950" algn="l">
              <a:lnSpc>
                <a:spcPct val="90000"/>
              </a:lnSpc>
              <a:spcBef>
                <a:spcPts val="1800"/>
              </a:spcBef>
              <a:spcAft>
                <a:spcPts val="1600"/>
              </a:spcAft>
              <a:buClr>
                <a:srgbClr val="000000"/>
              </a:buClr>
              <a:buSzPts val="4000"/>
              <a:buFont typeface="+mj-lt"/>
              <a:buAutoNum type="arabicPeriod"/>
            </a:pPr>
            <a:r>
              <a:rPr lang="en-US" dirty="0"/>
              <a:t>Women are responsible for taking children to the clinic.</a:t>
            </a:r>
            <a:endParaRPr dirty="0"/>
          </a:p>
        </p:txBody>
      </p:sp>
      <p:sp>
        <p:nvSpPr>
          <p:cNvPr id="1097" name="Google Shape;1097;p35"/>
          <p:cNvSpPr txBox="1">
            <a:spLocks noGrp="1"/>
          </p:cNvSpPr>
          <p:nvPr>
            <p:ph type="body" idx="3"/>
          </p:nvPr>
        </p:nvSpPr>
        <p:spPr>
          <a:prstGeom prst="rect">
            <a:avLst/>
          </a:prstGeom>
          <a:noFill/>
          <a:ln>
            <a:noFill/>
          </a:ln>
        </p:spPr>
        <p:txBody>
          <a:bodyPr spcFirstLastPara="1" wrap="square" lIns="91426" tIns="45700" rIns="91426" bIns="45700" anchor="t" anchorCtr="0">
            <a:noAutofit/>
          </a:bodyPr>
          <a:lstStyle/>
          <a:p>
            <a:r>
              <a:rPr lang="en-US" spc="0" dirty="0">
                <a:latin typeface="Gill Sans MT" panose="020B0502020104020203"/>
              </a:rPr>
              <a:t>GROUP ACTIVITY</a:t>
            </a:r>
          </a:p>
        </p:txBody>
      </p:sp>
      <p:pic>
        <p:nvPicPr>
          <p:cNvPr id="7" name="Picture Placeholder 12" descr="A person and a child standing in front of a thatched hut&#10;&#10;Description automatically generated with low confidence">
            <a:extLst>
              <a:ext uri="{FF2B5EF4-FFF2-40B4-BE49-F238E27FC236}">
                <a16:creationId xmlns:a16="http://schemas.microsoft.com/office/drawing/2014/main" id="{7A445479-BB46-B745-BDAB-CD8D930AD899}"/>
              </a:ext>
            </a:extLst>
          </p:cNvPr>
          <p:cNvPicPr>
            <a:picLocks noGrp="1" noChangeAspect="1"/>
          </p:cNvPicPr>
          <p:nvPr>
            <p:ph type="pic" sz="quarter" idx="10"/>
          </p:nvPr>
        </p:nvPicPr>
        <p:blipFill rotWithShape="1">
          <a:blip r:embed="rId4"/>
          <a:srcRect l="16667" r="16667"/>
          <a:stretch/>
        </p:blipFill>
        <p:spPr>
          <a:xfrm>
            <a:off x="2278317" y="3440181"/>
            <a:ext cx="5862918" cy="5862918"/>
          </a:xfrm>
        </p:spPr>
      </p:pic>
      <p:grpSp>
        <p:nvGrpSpPr>
          <p:cNvPr id="8" name="Group 7">
            <a:extLst>
              <a:ext uri="{FF2B5EF4-FFF2-40B4-BE49-F238E27FC236}">
                <a16:creationId xmlns:a16="http://schemas.microsoft.com/office/drawing/2014/main" id="{D003BCDE-12D5-C641-96F9-AB3E17F7D08A}"/>
              </a:ext>
            </a:extLst>
          </p:cNvPr>
          <p:cNvGrpSpPr/>
          <p:nvPr/>
        </p:nvGrpSpPr>
        <p:grpSpPr>
          <a:xfrm>
            <a:off x="1368325" y="1090737"/>
            <a:ext cx="3532094" cy="3532094"/>
            <a:chOff x="1368325" y="1090737"/>
            <a:chExt cx="3532094" cy="3532094"/>
          </a:xfrm>
        </p:grpSpPr>
        <p:sp>
          <p:nvSpPr>
            <p:cNvPr id="9" name="Oval 8">
              <a:extLst>
                <a:ext uri="{FF2B5EF4-FFF2-40B4-BE49-F238E27FC236}">
                  <a16:creationId xmlns:a16="http://schemas.microsoft.com/office/drawing/2014/main" id="{B8ABFDDF-C258-E043-A80A-D702BCE24E24}"/>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0" name="Graphic 9" descr="Cheers outline">
              <a:extLst>
                <a:ext uri="{FF2B5EF4-FFF2-40B4-BE49-F238E27FC236}">
                  <a16:creationId xmlns:a16="http://schemas.microsoft.com/office/drawing/2014/main" id="{0EBD6B5B-3D68-204B-87E1-D799A66BB6E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
        <p:nvSpPr>
          <p:cNvPr id="11" name="TextBox 10">
            <a:extLst>
              <a:ext uri="{FF2B5EF4-FFF2-40B4-BE49-F238E27FC236}">
                <a16:creationId xmlns:a16="http://schemas.microsoft.com/office/drawing/2014/main" id="{D3F1B47A-F830-E347-91FC-B8CBC5763670}"/>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Jonathan </a:t>
            </a:r>
            <a:r>
              <a:rPr lang="en-US" dirty="0" err="1">
                <a:solidFill>
                  <a:srgbClr val="00C075"/>
                </a:solidFill>
                <a:latin typeface="Gill Sans MT" panose="020B0502020104020203" pitchFamily="34" charset="77"/>
              </a:rPr>
              <a:t>Torgovnik</a:t>
            </a:r>
            <a:r>
              <a:rPr lang="en-US" dirty="0">
                <a:solidFill>
                  <a:srgbClr val="00C075"/>
                </a:solidFill>
                <a:latin typeface="Gill Sans MT" panose="020B0502020104020203" pitchFamily="34" charset="77"/>
              </a:rPr>
              <a:t>/Getty Images/Images of Empowerment</a:t>
            </a:r>
          </a:p>
        </p:txBody>
      </p:sp>
    </p:spTree>
    <p:custDataLst>
      <p:tags r:id="rId1"/>
    </p:custDataLst>
    <p:extLst>
      <p:ext uri="{BB962C8B-B14F-4D97-AF65-F5344CB8AC3E}">
        <p14:creationId xmlns:p14="http://schemas.microsoft.com/office/powerpoint/2010/main" val="75305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1094"/>
        <p:cNvGrpSpPr/>
        <p:nvPr/>
      </p:nvGrpSpPr>
      <p:grpSpPr>
        <a:xfrm>
          <a:off x="0" y="0"/>
          <a:ext cx="0" cy="0"/>
          <a:chOff x="0" y="0"/>
          <a:chExt cx="0" cy="0"/>
        </a:xfrm>
      </p:grpSpPr>
      <p:sp>
        <p:nvSpPr>
          <p:cNvPr id="1095" name="Google Shape;1095;p35"/>
          <p:cNvSpPr txBox="1">
            <a:spLocks noGrp="1"/>
          </p:cNvSpPr>
          <p:nvPr>
            <p:ph type="title"/>
          </p:nvPr>
        </p:nvSpPr>
        <p:spPr>
          <a:prstGeom prst="rect">
            <a:avLst/>
          </a:prstGeom>
          <a:noFill/>
          <a:ln>
            <a:noFill/>
          </a:ln>
        </p:spPr>
        <p:txBody>
          <a:bodyPr spcFirstLastPara="1" wrap="square" lIns="91426" tIns="45700" rIns="91426" bIns="45700" anchor="t" anchorCtr="0">
            <a:noAutofit/>
          </a:bodyPr>
          <a:lstStyle/>
          <a:p>
            <a:pPr>
              <a:buClr>
                <a:srgbClr val="09904F"/>
              </a:buClr>
            </a:pPr>
            <a:r>
              <a:rPr lang="en-US" b="1" dirty="0"/>
              <a:t>Eight Features</a:t>
            </a:r>
            <a:endParaRPr b="1" dirty="0"/>
          </a:p>
        </p:txBody>
      </p:sp>
      <p:sp>
        <p:nvSpPr>
          <p:cNvPr id="1097" name="Google Shape;1097;p35"/>
          <p:cNvSpPr txBox="1">
            <a:spLocks noGrp="1"/>
          </p:cNvSpPr>
          <p:nvPr>
            <p:ph type="body" idx="3"/>
          </p:nvPr>
        </p:nvSpPr>
        <p:spPr>
          <a:prstGeom prst="rect">
            <a:avLst/>
          </a:prstGeom>
          <a:noFill/>
          <a:ln>
            <a:noFill/>
          </a:ln>
        </p:spPr>
        <p:txBody>
          <a:bodyPr spcFirstLastPara="1" wrap="square" lIns="91426" tIns="45700" rIns="91426" bIns="45700" anchor="t" anchorCtr="0">
            <a:noAutofit/>
          </a:bodyPr>
          <a:lstStyle/>
          <a:p>
            <a:r>
              <a:rPr lang="en-US" spc="0" dirty="0">
                <a:latin typeface="Gill Sans MT" panose="020B0502020104020203"/>
              </a:rPr>
              <a:t>GROUP ACTIVITY  HANDOUT</a:t>
            </a:r>
            <a:endParaRPr spc="0" dirty="0">
              <a:latin typeface="Gill Sans MT" panose="020B0502020104020203"/>
            </a:endParaRPr>
          </a:p>
        </p:txBody>
      </p:sp>
      <p:pic>
        <p:nvPicPr>
          <p:cNvPr id="7" name="Picture Placeholder 12" descr="A person and a child standing in front of a thatched hut&#10;&#10;Description automatically generated with low confidence">
            <a:extLst>
              <a:ext uri="{FF2B5EF4-FFF2-40B4-BE49-F238E27FC236}">
                <a16:creationId xmlns:a16="http://schemas.microsoft.com/office/drawing/2014/main" id="{7A445479-BB46-B745-BDAB-CD8D930AD899}"/>
              </a:ext>
            </a:extLst>
          </p:cNvPr>
          <p:cNvPicPr>
            <a:picLocks noGrp="1" noChangeAspect="1"/>
          </p:cNvPicPr>
          <p:nvPr>
            <p:ph type="pic" sz="quarter" idx="10"/>
          </p:nvPr>
        </p:nvPicPr>
        <p:blipFill rotWithShape="1">
          <a:blip r:embed="rId4"/>
          <a:srcRect l="16667" r="16667"/>
          <a:stretch/>
        </p:blipFill>
        <p:spPr>
          <a:xfrm>
            <a:off x="2278317" y="3440181"/>
            <a:ext cx="5862918" cy="5862918"/>
          </a:xfrm>
        </p:spPr>
      </p:pic>
      <p:grpSp>
        <p:nvGrpSpPr>
          <p:cNvPr id="8" name="Group 7">
            <a:extLst>
              <a:ext uri="{FF2B5EF4-FFF2-40B4-BE49-F238E27FC236}">
                <a16:creationId xmlns:a16="http://schemas.microsoft.com/office/drawing/2014/main" id="{D003BCDE-12D5-C641-96F9-AB3E17F7D08A}"/>
              </a:ext>
            </a:extLst>
          </p:cNvPr>
          <p:cNvGrpSpPr/>
          <p:nvPr/>
        </p:nvGrpSpPr>
        <p:grpSpPr>
          <a:xfrm>
            <a:off x="1368325" y="1090737"/>
            <a:ext cx="3532094" cy="3532094"/>
            <a:chOff x="1368325" y="1090737"/>
            <a:chExt cx="3532094" cy="3532094"/>
          </a:xfrm>
        </p:grpSpPr>
        <p:sp>
          <p:nvSpPr>
            <p:cNvPr id="9" name="Oval 8">
              <a:extLst>
                <a:ext uri="{FF2B5EF4-FFF2-40B4-BE49-F238E27FC236}">
                  <a16:creationId xmlns:a16="http://schemas.microsoft.com/office/drawing/2014/main" id="{B8ABFDDF-C258-E043-A80A-D702BCE24E24}"/>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0" name="Graphic 9" descr="Cheers outline">
              <a:extLst>
                <a:ext uri="{FF2B5EF4-FFF2-40B4-BE49-F238E27FC236}">
                  <a16:creationId xmlns:a16="http://schemas.microsoft.com/office/drawing/2014/main" id="{0EBD6B5B-3D68-204B-87E1-D799A66BB6E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graphicFrame>
        <p:nvGraphicFramePr>
          <p:cNvPr id="12" name="Google Shape;1090;p34">
            <a:extLst>
              <a:ext uri="{FF2B5EF4-FFF2-40B4-BE49-F238E27FC236}">
                <a16:creationId xmlns:a16="http://schemas.microsoft.com/office/drawing/2014/main" id="{A796A150-4A97-4D49-A564-166F8B27026C}"/>
              </a:ext>
            </a:extLst>
          </p:cNvPr>
          <p:cNvGraphicFramePr/>
          <p:nvPr>
            <p:extLst>
              <p:ext uri="{D42A27DB-BD31-4B8C-83A1-F6EECF244321}">
                <p14:modId xmlns:p14="http://schemas.microsoft.com/office/powerpoint/2010/main" val="2610206519"/>
              </p:ext>
            </p:extLst>
          </p:nvPr>
        </p:nvGraphicFramePr>
        <p:xfrm>
          <a:off x="9719430" y="3641834"/>
          <a:ext cx="13342046" cy="9569235"/>
        </p:xfrm>
        <a:graphic>
          <a:graphicData uri="http://schemas.openxmlformats.org/drawingml/2006/table">
            <a:tbl>
              <a:tblPr firstRow="1" bandRow="1">
                <a:noFill/>
                <a:tableStyleId>{E7F2D28E-82CB-43DD-BC0B-B6BBC680C8BD}</a:tableStyleId>
              </a:tblPr>
              <a:tblGrid>
                <a:gridCol w="13342046">
                  <a:extLst>
                    <a:ext uri="{9D8B030D-6E8A-4147-A177-3AD203B41FA5}">
                      <a16:colId xmlns:a16="http://schemas.microsoft.com/office/drawing/2014/main" val="20000"/>
                    </a:ext>
                  </a:extLst>
                </a:gridCol>
              </a:tblGrid>
              <a:tr h="1211320">
                <a:tc>
                  <a:txBody>
                    <a:bodyPr/>
                    <a:lstStyle/>
                    <a:p>
                      <a:pPr marL="228600" marR="0" lvl="0" indent="0" algn="l" rtl="0">
                        <a:lnSpc>
                          <a:spcPct val="100000"/>
                        </a:lnSpc>
                        <a:spcBef>
                          <a:spcPts val="0"/>
                        </a:spcBef>
                        <a:spcAft>
                          <a:spcPts val="0"/>
                        </a:spcAft>
                        <a:buClr>
                          <a:srgbClr val="525357"/>
                        </a:buClr>
                        <a:buSzPts val="4000"/>
                        <a:buFont typeface="Gill Sans"/>
                        <a:buNone/>
                      </a:pPr>
                      <a:r>
                        <a:rPr lang="en-US" sz="3200" b="0" u="none" strike="noStrike" cap="none" dirty="0">
                          <a:solidFill>
                            <a:srgbClr val="000000"/>
                          </a:solidFill>
                        </a:rPr>
                        <a:t>Harmful and protective norms – Are there protective norms that could be leveraged?</a:t>
                      </a:r>
                      <a:endParaRPr sz="3200" b="0" i="0" u="none" strike="noStrike" cap="none" dirty="0">
                        <a:solidFill>
                          <a:srgbClr val="000000"/>
                        </a:solidFill>
                        <a:latin typeface="Gill Sans MT" panose="020B0502020104020203" pitchFamily="34" charset="77"/>
                        <a:ea typeface="Gill Sans"/>
                        <a:cs typeface="Gill Sans"/>
                        <a:sym typeface="Gill Sans"/>
                      </a:endParaRPr>
                    </a:p>
                  </a:txBody>
                  <a:tcPr marL="51426" marR="51426" marT="25726" marB="25726" anchor="ctr">
                    <a:solidFill>
                      <a:srgbClr val="FFFFFF"/>
                    </a:solidFill>
                  </a:tcPr>
                </a:tc>
                <a:extLst>
                  <a:ext uri="{0D108BD9-81ED-4DB2-BD59-A6C34878D82A}">
                    <a16:rowId xmlns:a16="http://schemas.microsoft.com/office/drawing/2014/main" val="10000"/>
                  </a:ext>
                </a:extLst>
              </a:tr>
              <a:tr h="1211320">
                <a:tc>
                  <a:txBody>
                    <a:bodyPr/>
                    <a:lstStyle/>
                    <a:p>
                      <a:pPr marL="228600" marR="0" lvl="0" indent="0" algn="l" rtl="0">
                        <a:lnSpc>
                          <a:spcPct val="100000"/>
                        </a:lnSpc>
                        <a:spcBef>
                          <a:spcPts val="0"/>
                        </a:spcBef>
                        <a:spcAft>
                          <a:spcPts val="0"/>
                        </a:spcAft>
                        <a:buClr>
                          <a:srgbClr val="525357"/>
                        </a:buClr>
                        <a:buSzPts val="4000"/>
                        <a:buFont typeface="Gill Sans"/>
                        <a:buNone/>
                      </a:pPr>
                      <a:r>
                        <a:rPr lang="en-US" sz="3200" u="none" strike="noStrike" cap="none" dirty="0">
                          <a:solidFill>
                            <a:srgbClr val="000000"/>
                          </a:solidFill>
                        </a:rPr>
                        <a:t>Influential reference groups – Who enforces the norm? How are they doing it?</a:t>
                      </a:r>
                      <a:endParaRPr sz="3200" b="0" i="0" u="none" strike="noStrike" cap="none" dirty="0">
                        <a:solidFill>
                          <a:srgbClr val="000000"/>
                        </a:solidFill>
                        <a:latin typeface="Gill Sans MT" panose="020B0502020104020203" pitchFamily="34" charset="77"/>
                        <a:ea typeface="Gill Sans"/>
                        <a:cs typeface="Gill Sans"/>
                        <a:sym typeface="Gill Sans"/>
                      </a:endParaRPr>
                    </a:p>
                  </a:txBody>
                  <a:tcPr marL="51426" marR="51426" marT="25726" marB="25726" anchor="ctr">
                    <a:solidFill>
                      <a:schemeClr val="bg1">
                        <a:lumMod val="20000"/>
                        <a:lumOff val="80000"/>
                      </a:schemeClr>
                    </a:solidFill>
                  </a:tcPr>
                </a:tc>
                <a:extLst>
                  <a:ext uri="{0D108BD9-81ED-4DB2-BD59-A6C34878D82A}">
                    <a16:rowId xmlns:a16="http://schemas.microsoft.com/office/drawing/2014/main" val="10001"/>
                  </a:ext>
                </a:extLst>
              </a:tr>
              <a:tr h="1211320">
                <a:tc>
                  <a:txBody>
                    <a:bodyPr/>
                    <a:lstStyle/>
                    <a:p>
                      <a:pPr marL="228600" marR="0" lvl="0" indent="0" algn="l" rtl="0">
                        <a:lnSpc>
                          <a:spcPct val="100000"/>
                        </a:lnSpc>
                        <a:spcBef>
                          <a:spcPts val="0"/>
                        </a:spcBef>
                        <a:spcAft>
                          <a:spcPts val="0"/>
                        </a:spcAft>
                        <a:buClr>
                          <a:srgbClr val="525357"/>
                        </a:buClr>
                        <a:buSzPts val="4000"/>
                        <a:buFont typeface="Gill Sans"/>
                        <a:buNone/>
                      </a:pPr>
                      <a:r>
                        <a:rPr lang="en-US" sz="3200" u="none" strike="noStrike" cap="none" dirty="0">
                          <a:solidFill>
                            <a:srgbClr val="000000"/>
                          </a:solidFill>
                        </a:rPr>
                        <a:t>Structural factors upholding norms – Are there structural factors that enforce the norm?</a:t>
                      </a:r>
                      <a:endParaRPr sz="3200" b="0" i="0" u="none" strike="noStrike" cap="none" dirty="0">
                        <a:solidFill>
                          <a:srgbClr val="000000"/>
                        </a:solidFill>
                        <a:latin typeface="Gill Sans MT" panose="020B0502020104020203" pitchFamily="34" charset="77"/>
                        <a:ea typeface="Gill Sans"/>
                        <a:cs typeface="Gill Sans"/>
                        <a:sym typeface="Gill Sans"/>
                      </a:endParaRPr>
                    </a:p>
                  </a:txBody>
                  <a:tcPr marL="51426" marR="51426" marT="25726" marB="25726" anchor="ctr">
                    <a:solidFill>
                      <a:srgbClr val="FFFFFF"/>
                    </a:solidFill>
                  </a:tcPr>
                </a:tc>
                <a:extLst>
                  <a:ext uri="{0D108BD9-81ED-4DB2-BD59-A6C34878D82A}">
                    <a16:rowId xmlns:a16="http://schemas.microsoft.com/office/drawing/2014/main" val="10002"/>
                  </a:ext>
                </a:extLst>
              </a:tr>
              <a:tr h="1211320">
                <a:tc>
                  <a:txBody>
                    <a:bodyPr/>
                    <a:lstStyle/>
                    <a:p>
                      <a:pPr marL="228600" marR="0" lvl="0" indent="0" algn="l" rtl="0">
                        <a:lnSpc>
                          <a:spcPct val="100000"/>
                        </a:lnSpc>
                        <a:spcBef>
                          <a:spcPts val="0"/>
                        </a:spcBef>
                        <a:spcAft>
                          <a:spcPts val="0"/>
                        </a:spcAft>
                        <a:buClr>
                          <a:srgbClr val="525357"/>
                        </a:buClr>
                        <a:buSzPts val="4000"/>
                        <a:buFont typeface="Gill Sans"/>
                        <a:buNone/>
                      </a:pPr>
                      <a:r>
                        <a:rPr lang="en-US" sz="3200" u="none" strike="noStrike" cap="none" dirty="0">
                          <a:solidFill>
                            <a:srgbClr val="000000"/>
                          </a:solidFill>
                        </a:rPr>
                        <a:t>Power holders resisting change – To what extent will power holders support or resist change?</a:t>
                      </a:r>
                      <a:endParaRPr sz="3200" b="0" i="0" u="none" strike="noStrike" cap="none" dirty="0">
                        <a:solidFill>
                          <a:srgbClr val="000000"/>
                        </a:solidFill>
                        <a:latin typeface="Gill Sans MT" panose="020B0502020104020203" pitchFamily="34" charset="77"/>
                        <a:ea typeface="Gill Sans"/>
                        <a:cs typeface="Gill Sans"/>
                        <a:sym typeface="Gill Sans"/>
                      </a:endParaRPr>
                    </a:p>
                  </a:txBody>
                  <a:tcPr marL="51426" marR="51426" marT="25726" marB="25726" anchor="ctr">
                    <a:solidFill>
                      <a:schemeClr val="bg1">
                        <a:lumMod val="20000"/>
                        <a:lumOff val="80000"/>
                      </a:schemeClr>
                    </a:solidFill>
                  </a:tcPr>
                </a:tc>
                <a:extLst>
                  <a:ext uri="{0D108BD9-81ED-4DB2-BD59-A6C34878D82A}">
                    <a16:rowId xmlns:a16="http://schemas.microsoft.com/office/drawing/2014/main" val="10003"/>
                  </a:ext>
                </a:extLst>
              </a:tr>
              <a:tr h="1211320">
                <a:tc>
                  <a:txBody>
                    <a:bodyPr/>
                    <a:lstStyle/>
                    <a:p>
                      <a:pPr marL="228600" marR="0" lvl="0" indent="0" algn="l" rtl="0">
                        <a:lnSpc>
                          <a:spcPct val="100000"/>
                        </a:lnSpc>
                        <a:spcBef>
                          <a:spcPts val="0"/>
                        </a:spcBef>
                        <a:spcAft>
                          <a:spcPts val="0"/>
                        </a:spcAft>
                        <a:buClr>
                          <a:srgbClr val="525357"/>
                        </a:buClr>
                        <a:buSzPts val="4000"/>
                        <a:buFont typeface="Gill Sans"/>
                        <a:buNone/>
                      </a:pPr>
                      <a:r>
                        <a:rPr lang="en-US" sz="3200" u="none" strike="noStrike" cap="none" dirty="0">
                          <a:solidFill>
                            <a:srgbClr val="000000"/>
                          </a:solidFill>
                        </a:rPr>
                        <a:t>Strength and influence of norms – Is the behavior visible? Do people think they can change it?</a:t>
                      </a:r>
                      <a:endParaRPr sz="3200" b="0" i="0" u="none" strike="noStrike" cap="none" dirty="0">
                        <a:solidFill>
                          <a:srgbClr val="000000"/>
                        </a:solidFill>
                        <a:latin typeface="Gill Sans MT" panose="020B0502020104020203" pitchFamily="34" charset="77"/>
                        <a:ea typeface="Gill Sans"/>
                        <a:cs typeface="Gill Sans"/>
                        <a:sym typeface="Gill Sans"/>
                      </a:endParaRPr>
                    </a:p>
                  </a:txBody>
                  <a:tcPr marL="51426" marR="51426" marT="25726" marB="25726" anchor="ctr">
                    <a:solidFill>
                      <a:srgbClr val="FFFFFF"/>
                    </a:solidFill>
                  </a:tcPr>
                </a:tc>
                <a:extLst>
                  <a:ext uri="{0D108BD9-81ED-4DB2-BD59-A6C34878D82A}">
                    <a16:rowId xmlns:a16="http://schemas.microsoft.com/office/drawing/2014/main" val="10004"/>
                  </a:ext>
                </a:extLst>
              </a:tr>
              <a:tr h="1211320">
                <a:tc>
                  <a:txBody>
                    <a:bodyPr/>
                    <a:lstStyle/>
                    <a:p>
                      <a:pPr marL="228600" marR="0" lvl="0" indent="0" algn="l" rtl="0">
                        <a:lnSpc>
                          <a:spcPct val="100000"/>
                        </a:lnSpc>
                        <a:spcBef>
                          <a:spcPts val="0"/>
                        </a:spcBef>
                        <a:spcAft>
                          <a:spcPts val="0"/>
                        </a:spcAft>
                        <a:buClr>
                          <a:srgbClr val="525357"/>
                        </a:buClr>
                        <a:buSzPts val="4000"/>
                        <a:buFont typeface="Gill Sans"/>
                        <a:buNone/>
                      </a:pPr>
                      <a:r>
                        <a:rPr lang="en-US" sz="3200" u="none" strike="noStrike" cap="none" dirty="0">
                          <a:solidFill>
                            <a:srgbClr val="000000"/>
                          </a:solidFill>
                        </a:rPr>
                        <a:t>Agreement and compliance vary – Does everyone uphold the norm? Do some people deviate? Why?</a:t>
                      </a:r>
                      <a:endParaRPr sz="3200" b="0" i="0" u="none" strike="noStrike" cap="none" dirty="0">
                        <a:solidFill>
                          <a:srgbClr val="000000"/>
                        </a:solidFill>
                        <a:latin typeface="Gill Sans MT" panose="020B0502020104020203" pitchFamily="34" charset="77"/>
                        <a:ea typeface="Gill Sans"/>
                        <a:cs typeface="Gill Sans"/>
                        <a:sym typeface="Gill Sans"/>
                      </a:endParaRPr>
                    </a:p>
                  </a:txBody>
                  <a:tcPr marL="51426" marR="51426" marT="25726" marB="25726" anchor="ctr">
                    <a:solidFill>
                      <a:schemeClr val="bg1">
                        <a:lumMod val="20000"/>
                        <a:lumOff val="80000"/>
                      </a:schemeClr>
                    </a:solidFill>
                  </a:tcPr>
                </a:tc>
                <a:extLst>
                  <a:ext uri="{0D108BD9-81ED-4DB2-BD59-A6C34878D82A}">
                    <a16:rowId xmlns:a16="http://schemas.microsoft.com/office/drawing/2014/main" val="10005"/>
                  </a:ext>
                </a:extLst>
              </a:tr>
              <a:tr h="1211320">
                <a:tc>
                  <a:txBody>
                    <a:bodyPr/>
                    <a:lstStyle/>
                    <a:p>
                      <a:pPr marL="228600" marR="0" lvl="0" indent="0" algn="l" rtl="0">
                        <a:lnSpc>
                          <a:spcPct val="100000"/>
                        </a:lnSpc>
                        <a:spcBef>
                          <a:spcPts val="0"/>
                        </a:spcBef>
                        <a:spcAft>
                          <a:spcPts val="0"/>
                        </a:spcAft>
                        <a:buClr>
                          <a:srgbClr val="525357"/>
                        </a:buClr>
                        <a:buSzPts val="4000"/>
                        <a:buFont typeface="Gill Sans"/>
                        <a:buNone/>
                      </a:pPr>
                      <a:r>
                        <a:rPr lang="en-US" sz="3200" u="none" strike="noStrike" cap="none" dirty="0">
                          <a:solidFill>
                            <a:srgbClr val="000000"/>
                          </a:solidFill>
                        </a:rPr>
                        <a:t>Alignment of norms and attitudes – Are personal attitudes in sync with this norm?</a:t>
                      </a:r>
                      <a:endParaRPr sz="3200" b="0" i="0" u="none" strike="noStrike" cap="none" dirty="0">
                        <a:solidFill>
                          <a:srgbClr val="000000"/>
                        </a:solidFill>
                        <a:latin typeface="Gill Sans MT" panose="020B0502020104020203" pitchFamily="34" charset="77"/>
                        <a:ea typeface="Gill Sans"/>
                        <a:cs typeface="Gill Sans"/>
                        <a:sym typeface="Gill Sans"/>
                      </a:endParaRPr>
                    </a:p>
                  </a:txBody>
                  <a:tcPr marL="51426" marR="51426" marT="25726" marB="25726" anchor="ctr">
                    <a:solidFill>
                      <a:srgbClr val="FFFFFF"/>
                    </a:solidFill>
                  </a:tcPr>
                </a:tc>
                <a:extLst>
                  <a:ext uri="{0D108BD9-81ED-4DB2-BD59-A6C34878D82A}">
                    <a16:rowId xmlns:a16="http://schemas.microsoft.com/office/drawing/2014/main" val="10006"/>
                  </a:ext>
                </a:extLst>
              </a:tr>
              <a:tr h="1089995">
                <a:tc>
                  <a:txBody>
                    <a:bodyPr/>
                    <a:lstStyle/>
                    <a:p>
                      <a:pPr marL="228600" marR="0" lvl="0" indent="0" algn="l" rtl="0">
                        <a:lnSpc>
                          <a:spcPct val="100000"/>
                        </a:lnSpc>
                        <a:spcBef>
                          <a:spcPts val="0"/>
                        </a:spcBef>
                        <a:spcAft>
                          <a:spcPts val="0"/>
                        </a:spcAft>
                        <a:buClr>
                          <a:srgbClr val="525357"/>
                        </a:buClr>
                        <a:buSzPts val="4000"/>
                        <a:buFont typeface="Gill Sans"/>
                        <a:buNone/>
                      </a:pPr>
                      <a:r>
                        <a:rPr lang="en-US" sz="3200" b="0" i="0" u="none" strike="noStrike" cap="none" dirty="0">
                          <a:solidFill>
                            <a:srgbClr val="000000"/>
                          </a:solidFill>
                          <a:latin typeface="Gill Sans MT" panose="020B0502020104020203" pitchFamily="34" charset="77"/>
                          <a:ea typeface="Gill Sans"/>
                          <a:cs typeface="Gill Sans"/>
                          <a:sym typeface="Gill Sans"/>
                        </a:rPr>
                        <a:t>Agency – Is agency furthering</a:t>
                      </a:r>
                      <a:r>
                        <a:rPr lang="en-US" sz="3200" b="0" i="0" u="none" strike="noStrike" cap="none" baseline="0" dirty="0">
                          <a:solidFill>
                            <a:srgbClr val="000000"/>
                          </a:solidFill>
                          <a:latin typeface="Gill Sans MT" panose="020B0502020104020203" pitchFamily="34" charset="77"/>
                          <a:ea typeface="Gill Sans"/>
                          <a:cs typeface="Gill Sans"/>
                          <a:sym typeface="Gill Sans"/>
                        </a:rPr>
                        <a:t> healthy or unhealthy behaviors?</a:t>
                      </a:r>
                      <a:endParaRPr sz="3200" b="0" i="0" u="none" strike="noStrike" cap="none" dirty="0">
                        <a:solidFill>
                          <a:srgbClr val="000000"/>
                        </a:solidFill>
                        <a:latin typeface="Gill Sans MT" panose="020B0502020104020203" pitchFamily="34" charset="77"/>
                        <a:ea typeface="Gill Sans"/>
                        <a:cs typeface="Gill Sans"/>
                        <a:sym typeface="Gill Sans"/>
                      </a:endParaRPr>
                    </a:p>
                  </a:txBody>
                  <a:tcPr marL="51426" marR="51426" marT="25726" marB="25726" anchor="ctr">
                    <a:solidFill>
                      <a:schemeClr val="bg1">
                        <a:lumMod val="20000"/>
                        <a:lumOff val="80000"/>
                      </a:schemeClr>
                    </a:solidFill>
                  </a:tcPr>
                </a:tc>
                <a:extLst>
                  <a:ext uri="{0D108BD9-81ED-4DB2-BD59-A6C34878D82A}">
                    <a16:rowId xmlns:a16="http://schemas.microsoft.com/office/drawing/2014/main" val="436904652"/>
                  </a:ext>
                </a:extLst>
              </a:tr>
            </a:tbl>
          </a:graphicData>
        </a:graphic>
      </p:graphicFrame>
      <p:sp>
        <p:nvSpPr>
          <p:cNvPr id="11" name="TextBox 10">
            <a:extLst>
              <a:ext uri="{FF2B5EF4-FFF2-40B4-BE49-F238E27FC236}">
                <a16:creationId xmlns:a16="http://schemas.microsoft.com/office/drawing/2014/main" id="{259D4A96-6699-CE4C-8118-0F08EC304501}"/>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Jonathan </a:t>
            </a:r>
            <a:r>
              <a:rPr lang="en-US" dirty="0" err="1">
                <a:solidFill>
                  <a:srgbClr val="00C075"/>
                </a:solidFill>
                <a:latin typeface="Gill Sans MT" panose="020B0502020104020203" pitchFamily="34" charset="77"/>
              </a:rPr>
              <a:t>Torgovnik</a:t>
            </a:r>
            <a:r>
              <a:rPr lang="en-US" dirty="0">
                <a:solidFill>
                  <a:srgbClr val="00C075"/>
                </a:solidFill>
                <a:latin typeface="Gill Sans MT" panose="020B0502020104020203" pitchFamily="34" charset="77"/>
              </a:rPr>
              <a:t>/Getty Images/Images of Empowerment</a:t>
            </a:r>
          </a:p>
        </p:txBody>
      </p:sp>
    </p:spTree>
    <p:custDataLst>
      <p:tags r:id="rId1"/>
    </p:custDataLst>
    <p:extLst>
      <p:ext uri="{BB962C8B-B14F-4D97-AF65-F5344CB8AC3E}">
        <p14:creationId xmlns:p14="http://schemas.microsoft.com/office/powerpoint/2010/main" val="309998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8" name="Google Shape;828;p5">
            <a:extLst>
              <a:ext uri="{FF2B5EF4-FFF2-40B4-BE49-F238E27FC236}">
                <a16:creationId xmlns:a16="http://schemas.microsoft.com/office/drawing/2014/main" id="{42E1B38E-C7A1-A846-8F13-9E4372B64D99}"/>
              </a:ext>
            </a:extLst>
          </p:cNvPr>
          <p:cNvSpPr txBox="1">
            <a:spLocks noGrp="1"/>
          </p:cNvSpPr>
          <p:nvPr>
            <p:ph type="title"/>
          </p:nvPr>
        </p:nvSpPr>
        <p:spPr>
          <a:xfrm>
            <a:off x="957310" y="5508312"/>
            <a:ext cx="22469379" cy="6215581"/>
          </a:xfrm>
          <a:prstGeom prst="rect">
            <a:avLst/>
          </a:prstGeom>
          <a:noFill/>
          <a:ln>
            <a:noFill/>
          </a:ln>
        </p:spPr>
        <p:txBody>
          <a:bodyPr spcFirstLastPara="1" wrap="square" lIns="91426" tIns="45700" rIns="91426" bIns="45700" anchor="t" anchorCtr="0">
            <a:noAutofit/>
          </a:bodyPr>
          <a:lstStyle/>
          <a:p>
            <a:pPr>
              <a:lnSpc>
                <a:spcPct val="90000"/>
              </a:lnSpc>
            </a:pPr>
            <a:r>
              <a:rPr lang="en-US" sz="11500" b="1" dirty="0">
                <a:solidFill>
                  <a:srgbClr val="FFFFFF"/>
                </a:solidFill>
                <a:cs typeface="Gill Sans" panose="020B0502020104020203" pitchFamily="34" charset="-79"/>
              </a:rPr>
              <a:t>How Social Norms-Shifting Approaches Fit Into And Bring Additional Value to SBC</a:t>
            </a:r>
          </a:p>
        </p:txBody>
      </p:sp>
      <p:sp>
        <p:nvSpPr>
          <p:cNvPr id="9" name="Google Shape;829;p5">
            <a:extLst>
              <a:ext uri="{FF2B5EF4-FFF2-40B4-BE49-F238E27FC236}">
                <a16:creationId xmlns:a16="http://schemas.microsoft.com/office/drawing/2014/main" id="{081704B8-602B-034E-A088-4CEE316442EA}"/>
              </a:ext>
            </a:extLst>
          </p:cNvPr>
          <p:cNvSpPr txBox="1">
            <a:spLocks/>
          </p:cNvSpPr>
          <p:nvPr/>
        </p:nvSpPr>
        <p:spPr>
          <a:xfrm>
            <a:off x="3883694" y="3657603"/>
            <a:ext cx="16616616" cy="859398"/>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pPr marL="0" indent="0">
              <a:buSzPts val="3600"/>
            </a:pPr>
            <a:r>
              <a:rPr lang="en-US" sz="4000" dirty="0">
                <a:latin typeface="Gill Sans MT" panose="020B0502020104020203" pitchFamily="34" charset="77"/>
              </a:rPr>
              <a:t>SECTION 3</a:t>
            </a:r>
            <a:endParaRPr lang="en-US" sz="2800" dirty="0">
              <a:latin typeface="Gill Sans MT" panose="020B0502020104020203" pitchFamily="34" charset="77"/>
            </a:endParaRPr>
          </a:p>
        </p:txBody>
      </p:sp>
      <p:cxnSp>
        <p:nvCxnSpPr>
          <p:cNvPr id="10" name="Straight Connector 9">
            <a:extLst>
              <a:ext uri="{FF2B5EF4-FFF2-40B4-BE49-F238E27FC236}">
                <a16:creationId xmlns:a16="http://schemas.microsoft.com/office/drawing/2014/main" id="{CBEFC582-A9A9-0845-A6D8-BF3BCD3D702E}"/>
              </a:ext>
            </a:extLst>
          </p:cNvPr>
          <p:cNvCxnSpPr>
            <a:cxnSpLocks/>
          </p:cNvCxnSpPr>
          <p:nvPr/>
        </p:nvCxnSpPr>
        <p:spPr>
          <a:xfrm>
            <a:off x="9636348" y="4724400"/>
            <a:ext cx="511130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5590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22" name="Google Shape;180;p107">
            <a:extLst>
              <a:ext uri="{FF2B5EF4-FFF2-40B4-BE49-F238E27FC236}">
                <a16:creationId xmlns:a16="http://schemas.microsoft.com/office/drawing/2014/main" id="{15BE095E-4715-294E-8ADA-57BA7FDC3168}"/>
              </a:ext>
            </a:extLst>
          </p:cNvPr>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1109" name="Google Shape;1109;p37"/>
          <p:cNvSpPr txBox="1">
            <a:spLocks noGrp="1"/>
          </p:cNvSpPr>
          <p:nvPr>
            <p:ph type="title"/>
          </p:nvPr>
        </p:nvSpPr>
        <p:spPr>
          <a:xfrm>
            <a:off x="2121840" y="1632788"/>
            <a:ext cx="18999008" cy="3212716"/>
          </a:xfrm>
          <a:prstGeom prst="rect">
            <a:avLst/>
          </a:prstGeom>
          <a:noFill/>
          <a:ln>
            <a:noFill/>
          </a:ln>
        </p:spPr>
        <p:txBody>
          <a:bodyPr spcFirstLastPara="1" wrap="square" lIns="91426" tIns="45700" rIns="91426" bIns="45700" anchor="t" anchorCtr="0">
            <a:noAutofit/>
          </a:bodyPr>
          <a:lstStyle/>
          <a:p>
            <a:pPr>
              <a:buClr>
                <a:srgbClr val="09904F"/>
              </a:buClr>
              <a:buSzPts val="8000"/>
            </a:pPr>
            <a:r>
              <a:rPr lang="en-US" sz="7200" b="1" dirty="0">
                <a:solidFill>
                  <a:srgbClr val="000000"/>
                </a:solidFill>
              </a:rPr>
              <a:t>An Increased Focus on Social Norms Can Help Improve Development Impact by…</a:t>
            </a:r>
            <a:endParaRPr sz="8800" b="1" dirty="0">
              <a:solidFill>
                <a:srgbClr val="000000"/>
              </a:solidFill>
            </a:endParaRPr>
          </a:p>
        </p:txBody>
      </p:sp>
      <p:sp>
        <p:nvSpPr>
          <p:cNvPr id="1113" name="Google Shape;1113;p37"/>
          <p:cNvSpPr/>
          <p:nvPr/>
        </p:nvSpPr>
        <p:spPr>
          <a:xfrm>
            <a:off x="4021074" y="6668175"/>
            <a:ext cx="16893928" cy="1873098"/>
          </a:xfrm>
          <a:prstGeom prst="rect">
            <a:avLst/>
          </a:prstGeom>
          <a:noFill/>
          <a:ln>
            <a:noFill/>
          </a:ln>
        </p:spPr>
        <p:txBody>
          <a:bodyPr spcFirstLastPara="1" wrap="square" lIns="91426" tIns="91426" rIns="91426" bIns="91426" anchor="ctr" anchorCtr="0">
            <a:noAutofit/>
          </a:bodyPr>
          <a:lstStyle/>
          <a:p>
            <a:endParaRPr sz="700" dirty="0">
              <a:latin typeface="Gill Sans MT" panose="020B0502020104020203" pitchFamily="34" charset="77"/>
            </a:endParaRPr>
          </a:p>
        </p:txBody>
      </p:sp>
      <p:sp>
        <p:nvSpPr>
          <p:cNvPr id="1117" name="Google Shape;1117;p37"/>
          <p:cNvSpPr/>
          <p:nvPr/>
        </p:nvSpPr>
        <p:spPr>
          <a:xfrm>
            <a:off x="4021073" y="8292520"/>
            <a:ext cx="18277490" cy="2026500"/>
          </a:xfrm>
          <a:prstGeom prst="rect">
            <a:avLst/>
          </a:prstGeom>
          <a:noFill/>
          <a:ln>
            <a:noFill/>
          </a:ln>
        </p:spPr>
        <p:txBody>
          <a:bodyPr spcFirstLastPara="1" wrap="square" lIns="91426" tIns="91426" rIns="91426" bIns="91426" anchor="ctr" anchorCtr="0">
            <a:noAutofit/>
          </a:bodyPr>
          <a:lstStyle/>
          <a:p>
            <a:endParaRPr sz="700" dirty="0">
              <a:latin typeface="Gill Sans MT" panose="020B0502020104020203" pitchFamily="34" charset="77"/>
            </a:endParaRPr>
          </a:p>
        </p:txBody>
      </p:sp>
      <p:sp>
        <p:nvSpPr>
          <p:cNvPr id="1121" name="Google Shape;1121;p37"/>
          <p:cNvSpPr/>
          <p:nvPr/>
        </p:nvSpPr>
        <p:spPr>
          <a:xfrm>
            <a:off x="4085553" y="9755906"/>
            <a:ext cx="18277490" cy="2026500"/>
          </a:xfrm>
          <a:prstGeom prst="rect">
            <a:avLst/>
          </a:prstGeom>
          <a:noFill/>
          <a:ln>
            <a:noFill/>
          </a:ln>
        </p:spPr>
        <p:txBody>
          <a:bodyPr spcFirstLastPara="1" wrap="square" lIns="91426" tIns="91426" rIns="91426" bIns="91426" anchor="ctr" anchorCtr="0">
            <a:noAutofit/>
          </a:bodyPr>
          <a:lstStyle/>
          <a:p>
            <a:endParaRPr sz="700" dirty="0">
              <a:latin typeface="Gill Sans MT" panose="020B0502020104020203" pitchFamily="34" charset="77"/>
            </a:endParaRPr>
          </a:p>
        </p:txBody>
      </p:sp>
      <p:cxnSp>
        <p:nvCxnSpPr>
          <p:cNvPr id="3" name="Straight Connector 2">
            <a:extLst>
              <a:ext uri="{FF2B5EF4-FFF2-40B4-BE49-F238E27FC236}">
                <a16:creationId xmlns:a16="http://schemas.microsoft.com/office/drawing/2014/main" id="{480E2CD1-0E4D-6142-AD8F-A4956E53EEA8}"/>
              </a:ext>
            </a:extLst>
          </p:cNvPr>
          <p:cNvCxnSpPr>
            <a:cxnSpLocks/>
          </p:cNvCxnSpPr>
          <p:nvPr/>
        </p:nvCxnSpPr>
        <p:spPr>
          <a:xfrm>
            <a:off x="9143554" y="5239386"/>
            <a:ext cx="0" cy="5607302"/>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93097AB-FF1E-B64E-9887-622BFDEC04B0}"/>
              </a:ext>
            </a:extLst>
          </p:cNvPr>
          <p:cNvCxnSpPr>
            <a:cxnSpLocks/>
          </p:cNvCxnSpPr>
          <p:nvPr/>
        </p:nvCxnSpPr>
        <p:spPr>
          <a:xfrm>
            <a:off x="15171496" y="5239386"/>
            <a:ext cx="0" cy="572744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C1CA9CC-49C9-6C4B-BDF2-D6C134DAE86D}"/>
              </a:ext>
            </a:extLst>
          </p:cNvPr>
          <p:cNvGrpSpPr/>
          <p:nvPr/>
        </p:nvGrpSpPr>
        <p:grpSpPr>
          <a:xfrm>
            <a:off x="9884083" y="5239387"/>
            <a:ext cx="4827900" cy="6183907"/>
            <a:chOff x="9884083" y="5239387"/>
            <a:chExt cx="4827900" cy="6183907"/>
          </a:xfrm>
        </p:grpSpPr>
        <p:sp>
          <p:nvSpPr>
            <p:cNvPr id="1118" name="Google Shape;1118;p37"/>
            <p:cNvSpPr txBox="1"/>
            <p:nvPr/>
          </p:nvSpPr>
          <p:spPr>
            <a:xfrm>
              <a:off x="9884083" y="8770401"/>
              <a:ext cx="4827900" cy="2652893"/>
            </a:xfrm>
            <a:prstGeom prst="rect">
              <a:avLst/>
            </a:prstGeom>
            <a:noFill/>
            <a:ln>
              <a:noFill/>
            </a:ln>
          </p:spPr>
          <p:txBody>
            <a:bodyPr spcFirstLastPara="1" wrap="square" lIns="214450" tIns="214450" rIns="214450" bIns="214450" anchor="t" anchorCtr="0">
              <a:noAutofit/>
            </a:bodyPr>
            <a:lstStyle/>
            <a:p>
              <a:pPr algn="ctr">
                <a:buClr>
                  <a:schemeClr val="dk2"/>
                </a:buClr>
                <a:buSzPts val="4400"/>
              </a:pPr>
              <a:r>
                <a:rPr lang="en-US" sz="4400" dirty="0">
                  <a:latin typeface="Gill Sans MT" panose="020B0502020104020203" pitchFamily="34" charset="77"/>
                  <a:ea typeface="PT Sans"/>
                  <a:cs typeface="Gill Sans" panose="020B0502020104020203" pitchFamily="34" charset="-79"/>
                  <a:sym typeface="PT Sans"/>
                </a:rPr>
                <a:t>Addressing norms that drive multiple behaviors.</a:t>
              </a:r>
              <a:endParaRPr sz="700" dirty="0">
                <a:latin typeface="Gill Sans MT" panose="020B0502020104020203" pitchFamily="34" charset="77"/>
                <a:cs typeface="Gill Sans" panose="020B0502020104020203" pitchFamily="34" charset="-79"/>
              </a:endParaRPr>
            </a:p>
          </p:txBody>
        </p:sp>
        <p:sp>
          <p:nvSpPr>
            <p:cNvPr id="27" name="Oval 26">
              <a:extLst>
                <a:ext uri="{FF2B5EF4-FFF2-40B4-BE49-F238E27FC236}">
                  <a16:creationId xmlns:a16="http://schemas.microsoft.com/office/drawing/2014/main" id="{1630A521-84DB-0148-A8D0-81C11C97CB7C}"/>
                </a:ext>
              </a:extLst>
            </p:cNvPr>
            <p:cNvSpPr/>
            <p:nvPr/>
          </p:nvSpPr>
          <p:spPr>
            <a:xfrm>
              <a:off x="10743125" y="5239387"/>
              <a:ext cx="3234850" cy="3234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solidFill>
                  <a:srgbClr val="000000"/>
                </a:solidFill>
                <a:latin typeface="Gill Sans MT" panose="020B0502020104020203" pitchFamily="34" charset="77"/>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4432" y="5269142"/>
              <a:ext cx="2908814" cy="2908814"/>
            </a:xfrm>
            <a:prstGeom prst="rect">
              <a:avLst/>
            </a:prstGeom>
          </p:spPr>
        </p:pic>
      </p:grpSp>
      <p:grpSp>
        <p:nvGrpSpPr>
          <p:cNvPr id="5" name="Group 4">
            <a:extLst>
              <a:ext uri="{FF2B5EF4-FFF2-40B4-BE49-F238E27FC236}">
                <a16:creationId xmlns:a16="http://schemas.microsoft.com/office/drawing/2014/main" id="{1385B1ED-AA6B-CA44-A94C-867D2C7ACF63}"/>
              </a:ext>
            </a:extLst>
          </p:cNvPr>
          <p:cNvGrpSpPr/>
          <p:nvPr/>
        </p:nvGrpSpPr>
        <p:grpSpPr>
          <a:xfrm>
            <a:off x="1833878" y="5239387"/>
            <a:ext cx="6911783" cy="6355019"/>
            <a:chOff x="1833878" y="5239387"/>
            <a:chExt cx="6911783" cy="6355019"/>
          </a:xfrm>
        </p:grpSpPr>
        <p:sp>
          <p:nvSpPr>
            <p:cNvPr id="1114" name="Google Shape;1114;p37"/>
            <p:cNvSpPr txBox="1"/>
            <p:nvPr/>
          </p:nvSpPr>
          <p:spPr>
            <a:xfrm>
              <a:off x="1833878" y="8711017"/>
              <a:ext cx="6911783" cy="2883389"/>
            </a:xfrm>
            <a:prstGeom prst="rect">
              <a:avLst/>
            </a:prstGeom>
            <a:noFill/>
            <a:ln>
              <a:noFill/>
            </a:ln>
          </p:spPr>
          <p:txBody>
            <a:bodyPr spcFirstLastPara="1" wrap="square" lIns="214450" tIns="214450" rIns="214450" bIns="214450" anchor="t" anchorCtr="0">
              <a:noAutofit/>
            </a:bodyPr>
            <a:lstStyle/>
            <a:p>
              <a:pPr algn="ctr">
                <a:buClr>
                  <a:schemeClr val="dk2"/>
                </a:buClr>
                <a:buSzPts val="4400"/>
              </a:pPr>
              <a:r>
                <a:rPr lang="en-US" sz="4400" dirty="0">
                  <a:latin typeface="Gill Sans MT" panose="020B0502020104020203" pitchFamily="34" charset="77"/>
                  <a:ea typeface="PT Sans"/>
                  <a:cs typeface="Gill Sans" panose="020B0502020104020203" pitchFamily="34" charset="-79"/>
                  <a:sym typeface="PT Sans"/>
                </a:rPr>
                <a:t>Creating an environment that sustains and spreads behavior change over time.</a:t>
              </a:r>
              <a:endParaRPr sz="700" dirty="0">
                <a:latin typeface="Gill Sans MT" panose="020B0502020104020203" pitchFamily="34" charset="77"/>
                <a:cs typeface="Gill Sans" panose="020B0502020104020203" pitchFamily="34" charset="-79"/>
              </a:endParaRPr>
            </a:p>
          </p:txBody>
        </p:sp>
        <p:sp>
          <p:nvSpPr>
            <p:cNvPr id="32" name="Oval 31">
              <a:extLst>
                <a:ext uri="{FF2B5EF4-FFF2-40B4-BE49-F238E27FC236}">
                  <a16:creationId xmlns:a16="http://schemas.microsoft.com/office/drawing/2014/main" id="{16AE9C2E-0625-E140-AFE0-82CA91FAD053}"/>
                </a:ext>
              </a:extLst>
            </p:cNvPr>
            <p:cNvSpPr/>
            <p:nvPr/>
          </p:nvSpPr>
          <p:spPr>
            <a:xfrm>
              <a:off x="3884793" y="5239387"/>
              <a:ext cx="3234850" cy="3234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20" name="TextBox 19">
              <a:extLst>
                <a:ext uri="{FF2B5EF4-FFF2-40B4-BE49-F238E27FC236}">
                  <a16:creationId xmlns:a16="http://schemas.microsoft.com/office/drawing/2014/main" id="{C14F7BFB-DFEF-3444-B40C-7F76CC0AF11F}"/>
                </a:ext>
              </a:extLst>
            </p:cNvPr>
            <p:cNvSpPr txBox="1"/>
            <p:nvPr/>
          </p:nvSpPr>
          <p:spPr>
            <a:xfrm>
              <a:off x="5085949" y="5871356"/>
              <a:ext cx="184731" cy="1446550"/>
            </a:xfrm>
            <a:prstGeom prst="rect">
              <a:avLst/>
            </a:prstGeom>
            <a:noFill/>
          </p:spPr>
          <p:txBody>
            <a:bodyPr wrap="none" rtlCol="0">
              <a:noAutofit/>
            </a:bodyPr>
            <a:lstStyle/>
            <a:p>
              <a:endParaRPr lang="en-US" sz="8800" dirty="0">
                <a:solidFill>
                  <a:srgbClr val="FFFFFF"/>
                </a:solidFill>
              </a:endParaRPr>
            </a:p>
          </p:txBody>
        </p:sp>
      </p:grpSp>
      <p:grpSp>
        <p:nvGrpSpPr>
          <p:cNvPr id="7" name="Group 6">
            <a:extLst>
              <a:ext uri="{FF2B5EF4-FFF2-40B4-BE49-F238E27FC236}">
                <a16:creationId xmlns:a16="http://schemas.microsoft.com/office/drawing/2014/main" id="{75A18921-7FA3-4B46-B71E-FE704394D559}"/>
              </a:ext>
            </a:extLst>
          </p:cNvPr>
          <p:cNvGrpSpPr/>
          <p:nvPr/>
        </p:nvGrpSpPr>
        <p:grpSpPr>
          <a:xfrm>
            <a:off x="15927743" y="5239387"/>
            <a:ext cx="7156598" cy="6124522"/>
            <a:chOff x="15927743" y="5239387"/>
            <a:chExt cx="7156598" cy="6124522"/>
          </a:xfrm>
        </p:grpSpPr>
        <p:sp>
          <p:nvSpPr>
            <p:cNvPr id="1122" name="Google Shape;1122;p37"/>
            <p:cNvSpPr txBox="1"/>
            <p:nvPr/>
          </p:nvSpPr>
          <p:spPr>
            <a:xfrm>
              <a:off x="15927743" y="8711016"/>
              <a:ext cx="7156598" cy="2652893"/>
            </a:xfrm>
            <a:prstGeom prst="rect">
              <a:avLst/>
            </a:prstGeom>
            <a:noFill/>
            <a:ln>
              <a:noFill/>
            </a:ln>
          </p:spPr>
          <p:txBody>
            <a:bodyPr spcFirstLastPara="1" wrap="square" lIns="214450" tIns="214450" rIns="214450" bIns="214450" anchor="t" anchorCtr="0">
              <a:noAutofit/>
            </a:bodyPr>
            <a:lstStyle/>
            <a:p>
              <a:pPr algn="ctr">
                <a:buClr>
                  <a:schemeClr val="dk2"/>
                </a:buClr>
                <a:buSzPts val="4400"/>
              </a:pPr>
              <a:r>
                <a:rPr lang="en-US" sz="4400" dirty="0">
                  <a:latin typeface="Gill Sans MT" panose="020B0502020104020203" pitchFamily="34" charset="77"/>
                  <a:ea typeface="PT Sans"/>
                  <a:cs typeface="Gill Sans" panose="020B0502020104020203" pitchFamily="34" charset="-79"/>
                  <a:sym typeface="PT Sans"/>
                </a:rPr>
                <a:t>Providing a common avenue of collaboration for projects across sectors/divisions.</a:t>
              </a:r>
              <a:endParaRPr sz="700" dirty="0">
                <a:latin typeface="Gill Sans MT" panose="020B0502020104020203" pitchFamily="34" charset="77"/>
                <a:cs typeface="Gill Sans" panose="020B0502020104020203" pitchFamily="34" charset="-79"/>
              </a:endParaRPr>
            </a:p>
          </p:txBody>
        </p:sp>
        <p:sp>
          <p:nvSpPr>
            <p:cNvPr id="30" name="Oval 29">
              <a:extLst>
                <a:ext uri="{FF2B5EF4-FFF2-40B4-BE49-F238E27FC236}">
                  <a16:creationId xmlns:a16="http://schemas.microsoft.com/office/drawing/2014/main" id="{4A265309-FDBF-D848-9885-06131FE8C9D9}"/>
                </a:ext>
              </a:extLst>
            </p:cNvPr>
            <p:cNvSpPr/>
            <p:nvPr/>
          </p:nvSpPr>
          <p:spPr>
            <a:xfrm>
              <a:off x="17905593" y="5239387"/>
              <a:ext cx="3234850" cy="3234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solidFill>
                  <a:srgbClr val="000000"/>
                </a:solidFill>
                <a:latin typeface="Gill Sans MT" panose="020B0502020104020203" pitchFamily="34" charset="77"/>
              </a:endParaRPr>
            </a:p>
          </p:txBody>
        </p:sp>
        <p:pic>
          <p:nvPicPr>
            <p:cNvPr id="2" name="Picture 1">
              <a:extLst>
                <a:ext uri="{FF2B5EF4-FFF2-40B4-BE49-F238E27FC236}">
                  <a16:creationId xmlns:a16="http://schemas.microsoft.com/office/drawing/2014/main" id="{8361C3CC-3D8E-1142-9ABD-ABC71E1CF200}"/>
                </a:ext>
              </a:extLst>
            </p:cNvPr>
            <p:cNvPicPr>
              <a:picLocks/>
            </p:cNvPicPr>
            <p:nvPr/>
          </p:nvPicPr>
          <p:blipFill>
            <a:blip r:embed="rId5"/>
            <a:srcRect/>
            <a:stretch/>
          </p:blipFill>
          <p:spPr>
            <a:xfrm>
              <a:off x="18385882" y="5890393"/>
              <a:ext cx="2240319" cy="2036654"/>
            </a:xfrm>
            <a:prstGeom prst="rect">
              <a:avLst/>
            </a:prstGeom>
          </p:spPr>
        </p:pic>
      </p:gr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3405" y="5723161"/>
            <a:ext cx="2110199" cy="211019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9457"/>
        </a:solidFill>
        <a:effectLst/>
      </p:bgPr>
    </p:bg>
    <p:spTree>
      <p:nvGrpSpPr>
        <p:cNvPr id="1" name="Shape 971"/>
        <p:cNvGrpSpPr/>
        <p:nvPr/>
      </p:nvGrpSpPr>
      <p:grpSpPr>
        <a:xfrm>
          <a:off x="0" y="0"/>
          <a:ext cx="0" cy="0"/>
          <a:chOff x="0" y="0"/>
          <a:chExt cx="0" cy="0"/>
        </a:xfrm>
      </p:grpSpPr>
      <p:sp>
        <p:nvSpPr>
          <p:cNvPr id="2" name="Rectangle 1">
            <a:extLst>
              <a:ext uri="{FF2B5EF4-FFF2-40B4-BE49-F238E27FC236}">
                <a16:creationId xmlns:a16="http://schemas.microsoft.com/office/drawing/2014/main" id="{C70ACCD7-0856-854C-855E-CFE8D723D1DC}"/>
              </a:ext>
            </a:extLst>
          </p:cNvPr>
          <p:cNvSpPr/>
          <p:nvPr/>
        </p:nvSpPr>
        <p:spPr>
          <a:xfrm>
            <a:off x="11337796" y="3006244"/>
            <a:ext cx="10596242" cy="4524315"/>
          </a:xfrm>
          <a:prstGeom prst="rect">
            <a:avLst/>
          </a:prstGeom>
        </p:spPr>
        <p:txBody>
          <a:bodyPr wrap="square">
            <a:noAutofit/>
          </a:bodyPr>
          <a:lstStyle/>
          <a:p>
            <a:r>
              <a:rPr lang="en-US" sz="9600" b="1" dirty="0">
                <a:solidFill>
                  <a:srgbClr val="FFFFFF"/>
                </a:solidFill>
                <a:latin typeface="Gill Sans MT" panose="020B0502020104020203" pitchFamily="34" charset="77"/>
                <a:cs typeface="Gill Sans" panose="020B0502020104020203" pitchFamily="34" charset="-79"/>
              </a:rPr>
              <a:t>TÉKPONON JIKUAGOU CASE STUDY</a:t>
            </a:r>
          </a:p>
        </p:txBody>
      </p:sp>
      <p:cxnSp>
        <p:nvCxnSpPr>
          <p:cNvPr id="12" name="Straight Connector 11">
            <a:extLst>
              <a:ext uri="{FF2B5EF4-FFF2-40B4-BE49-F238E27FC236}">
                <a16:creationId xmlns:a16="http://schemas.microsoft.com/office/drawing/2014/main" id="{E8DF89E1-F25E-DF4E-9A7C-4D54689B609B}"/>
              </a:ext>
            </a:extLst>
          </p:cNvPr>
          <p:cNvCxnSpPr>
            <a:cxnSpLocks/>
          </p:cNvCxnSpPr>
          <p:nvPr/>
        </p:nvCxnSpPr>
        <p:spPr>
          <a:xfrm>
            <a:off x="11337796" y="7933900"/>
            <a:ext cx="9860628" cy="0"/>
          </a:xfrm>
          <a:prstGeom prst="line">
            <a:avLst/>
          </a:prstGeom>
          <a:ln w="139700">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Picture Placeholder 6">
            <a:extLst>
              <a:ext uri="{FF2B5EF4-FFF2-40B4-BE49-F238E27FC236}">
                <a16:creationId xmlns:a16="http://schemas.microsoft.com/office/drawing/2014/main" id="{3150EBDA-8296-AE4E-A988-E81CAD81613C}"/>
              </a:ext>
            </a:extLst>
          </p:cNvPr>
          <p:cNvPicPr>
            <a:picLocks noGrp="1" noChangeAspect="1"/>
          </p:cNvPicPr>
          <p:nvPr>
            <p:ph type="pic" sz="quarter" idx="10"/>
          </p:nvPr>
        </p:nvPicPr>
        <p:blipFill>
          <a:blip r:embed="rId4"/>
          <a:srcRect l="12494" r="12494"/>
          <a:stretch>
            <a:fillRect/>
          </a:stretch>
        </p:blipFill>
        <p:spPr/>
      </p:pic>
      <p:pic>
        <p:nvPicPr>
          <p:cNvPr id="13" name="Picture 12">
            <a:extLst>
              <a:ext uri="{FF2B5EF4-FFF2-40B4-BE49-F238E27FC236}">
                <a16:creationId xmlns:a16="http://schemas.microsoft.com/office/drawing/2014/main" id="{F316F8E3-508B-F440-8711-80FA660D4F80}"/>
              </a:ext>
            </a:extLst>
          </p:cNvPr>
          <p:cNvPicPr>
            <a:picLocks noChangeAspect="1"/>
          </p:cNvPicPr>
          <p:nvPr/>
        </p:nvPicPr>
        <p:blipFill>
          <a:blip r:embed="rId5"/>
          <a:stretch>
            <a:fillRect/>
          </a:stretch>
        </p:blipFill>
        <p:spPr>
          <a:xfrm>
            <a:off x="11002547" y="8337242"/>
            <a:ext cx="3763696" cy="1439614"/>
          </a:xfrm>
          <a:prstGeom prst="rect">
            <a:avLst/>
          </a:prstGeom>
        </p:spPr>
      </p:pic>
      <p:pic>
        <p:nvPicPr>
          <p:cNvPr id="6" name="Picture 5">
            <a:extLst>
              <a:ext uri="{FF2B5EF4-FFF2-40B4-BE49-F238E27FC236}">
                <a16:creationId xmlns:a16="http://schemas.microsoft.com/office/drawing/2014/main" id="{E4FA1B7C-4746-C74D-A46E-FD566C531D44}"/>
              </a:ext>
            </a:extLst>
          </p:cNvPr>
          <p:cNvPicPr>
            <a:picLocks noChangeAspect="1"/>
          </p:cNvPicPr>
          <p:nvPr/>
        </p:nvPicPr>
        <p:blipFill>
          <a:blip r:embed="rId6"/>
          <a:stretch>
            <a:fillRect/>
          </a:stretch>
        </p:blipFill>
        <p:spPr>
          <a:xfrm>
            <a:off x="18346791" y="8503433"/>
            <a:ext cx="4148910" cy="955876"/>
          </a:xfrm>
          <a:prstGeom prst="rect">
            <a:avLst/>
          </a:prstGeom>
        </p:spPr>
      </p:pic>
      <p:pic>
        <p:nvPicPr>
          <p:cNvPr id="11" name="Picture 10">
            <a:extLst>
              <a:ext uri="{FF2B5EF4-FFF2-40B4-BE49-F238E27FC236}">
                <a16:creationId xmlns:a16="http://schemas.microsoft.com/office/drawing/2014/main" id="{754EDB24-FE47-5049-8313-6347A7AFE7A2}"/>
              </a:ext>
            </a:extLst>
          </p:cNvPr>
          <p:cNvPicPr>
            <a:picLocks noChangeAspect="1"/>
          </p:cNvPicPr>
          <p:nvPr/>
        </p:nvPicPr>
        <p:blipFill>
          <a:blip r:embed="rId7"/>
          <a:stretch>
            <a:fillRect/>
          </a:stretch>
        </p:blipFill>
        <p:spPr>
          <a:xfrm>
            <a:off x="14883401" y="8467209"/>
            <a:ext cx="2985430" cy="1179680"/>
          </a:xfrm>
          <a:prstGeom prst="rect">
            <a:avLst/>
          </a:prstGeom>
        </p:spPr>
      </p:pic>
      <p:sp>
        <p:nvSpPr>
          <p:cNvPr id="8" name="TextBox 7">
            <a:extLst>
              <a:ext uri="{FF2B5EF4-FFF2-40B4-BE49-F238E27FC236}">
                <a16:creationId xmlns:a16="http://schemas.microsoft.com/office/drawing/2014/main" id="{2D04FDDF-F284-094D-94F7-86408CA60B23}"/>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Institute for Reproductive Health</a:t>
            </a:r>
          </a:p>
        </p:txBody>
      </p:sp>
    </p:spTree>
    <p:custDataLst>
      <p:tags r:id="rId1"/>
    </p:custDataLst>
    <p:extLst>
      <p:ext uri="{BB962C8B-B14F-4D97-AF65-F5344CB8AC3E}">
        <p14:creationId xmlns:p14="http://schemas.microsoft.com/office/powerpoint/2010/main" val="362908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2" name="Title 1">
            <a:extLst>
              <a:ext uri="{FF2B5EF4-FFF2-40B4-BE49-F238E27FC236}">
                <a16:creationId xmlns:a16="http://schemas.microsoft.com/office/drawing/2014/main" id="{69921E03-FF4F-C344-8C03-5EFA7BF01056}"/>
              </a:ext>
            </a:extLst>
          </p:cNvPr>
          <p:cNvSpPr>
            <a:spLocks noGrp="1"/>
          </p:cNvSpPr>
          <p:nvPr>
            <p:ph type="title"/>
          </p:nvPr>
        </p:nvSpPr>
        <p:spPr>
          <a:xfrm>
            <a:off x="7349281" y="2474960"/>
            <a:ext cx="15295613" cy="2176836"/>
          </a:xfrm>
        </p:spPr>
        <p:txBody>
          <a:bodyPr/>
          <a:lstStyle/>
          <a:p>
            <a:pPr algn="l"/>
            <a:r>
              <a:rPr lang="en-US" sz="9600" b="1" dirty="0">
                <a:solidFill>
                  <a:srgbClr val="000000"/>
                </a:solidFill>
              </a:rPr>
              <a:t>TJ Overview</a:t>
            </a:r>
          </a:p>
        </p:txBody>
      </p:sp>
      <p:sp>
        <p:nvSpPr>
          <p:cNvPr id="11" name="Text Placeholder 4">
            <a:extLst>
              <a:ext uri="{FF2B5EF4-FFF2-40B4-BE49-F238E27FC236}">
                <a16:creationId xmlns:a16="http://schemas.microsoft.com/office/drawing/2014/main" id="{BE46BFC4-0382-6649-A233-9929DBA0F6EF}"/>
              </a:ext>
            </a:extLst>
          </p:cNvPr>
          <p:cNvSpPr>
            <a:spLocks noGrp="1"/>
          </p:cNvSpPr>
          <p:nvPr>
            <p:ph type="body" idx="1"/>
          </p:nvPr>
        </p:nvSpPr>
        <p:spPr>
          <a:xfrm>
            <a:off x="7349860" y="4713969"/>
            <a:ext cx="15295034" cy="5967412"/>
          </a:xfrm>
        </p:spPr>
        <p:txBody>
          <a:bodyPr>
            <a:noAutofit/>
          </a:bodyPr>
          <a:lstStyle/>
          <a:p>
            <a:pPr marL="476250" indent="-476250" algn="l">
              <a:lnSpc>
                <a:spcPct val="90000"/>
              </a:lnSpc>
              <a:spcAft>
                <a:spcPts val="2400"/>
              </a:spcAft>
              <a:buClr>
                <a:srgbClr val="515257"/>
              </a:buClr>
              <a:buSzPts val="4000"/>
              <a:buFont typeface="Arial"/>
              <a:buChar char="•"/>
            </a:pPr>
            <a:r>
              <a:rPr lang="en-US" sz="4800" b="1" dirty="0">
                <a:solidFill>
                  <a:srgbClr val="000000"/>
                </a:solidFill>
              </a:rPr>
              <a:t>Location: </a:t>
            </a:r>
            <a:r>
              <a:rPr lang="en-US" sz="4800" dirty="0">
                <a:solidFill>
                  <a:srgbClr val="000000"/>
                </a:solidFill>
              </a:rPr>
              <a:t>Benin.</a:t>
            </a:r>
          </a:p>
          <a:p>
            <a:pPr indent="-457200" algn="l">
              <a:lnSpc>
                <a:spcPct val="90000"/>
              </a:lnSpc>
              <a:spcBef>
                <a:spcPts val="1200"/>
              </a:spcBef>
              <a:spcAft>
                <a:spcPts val="2400"/>
              </a:spcAft>
              <a:buClr>
                <a:srgbClr val="515257"/>
              </a:buClr>
              <a:buSzPts val="4000"/>
              <a:buFont typeface="Arial"/>
              <a:buChar char="•"/>
            </a:pPr>
            <a:r>
              <a:rPr lang="en-US" sz="4800" b="1" dirty="0">
                <a:solidFill>
                  <a:srgbClr val="000000"/>
                </a:solidFill>
              </a:rPr>
              <a:t>Aim: </a:t>
            </a:r>
            <a:r>
              <a:rPr lang="en-US" sz="4800" dirty="0">
                <a:solidFill>
                  <a:srgbClr val="000000"/>
                </a:solidFill>
              </a:rPr>
              <a:t>Address low rates of uptake of modern family planning methods. </a:t>
            </a:r>
          </a:p>
          <a:p>
            <a:pPr indent="-457200" algn="l">
              <a:lnSpc>
                <a:spcPct val="90000"/>
              </a:lnSpc>
              <a:spcBef>
                <a:spcPts val="1200"/>
              </a:spcBef>
              <a:spcAft>
                <a:spcPts val="2400"/>
              </a:spcAft>
              <a:buClr>
                <a:srgbClr val="515257"/>
              </a:buClr>
              <a:buSzPts val="4000"/>
              <a:buFont typeface="Arial"/>
              <a:buChar char="•"/>
            </a:pPr>
            <a:r>
              <a:rPr lang="en-US" sz="4800" b="1" dirty="0">
                <a:solidFill>
                  <a:srgbClr val="000000"/>
                </a:solidFill>
              </a:rPr>
              <a:t>Norms focus: </a:t>
            </a:r>
            <a:r>
              <a:rPr lang="en-US" sz="4800" dirty="0">
                <a:solidFill>
                  <a:srgbClr val="000000"/>
                </a:solidFill>
              </a:rPr>
              <a:t>Reduce normative barriers by breaking communication taboos and shift reproductive health-related gender roles.</a:t>
            </a:r>
          </a:p>
          <a:p>
            <a:pPr indent="-457200" algn="l">
              <a:lnSpc>
                <a:spcPct val="90000"/>
              </a:lnSpc>
              <a:spcBef>
                <a:spcPts val="1200"/>
              </a:spcBef>
              <a:spcAft>
                <a:spcPts val="2400"/>
              </a:spcAft>
              <a:buClr>
                <a:srgbClr val="515257"/>
              </a:buClr>
              <a:buSzPts val="4000"/>
              <a:buFont typeface="Arial"/>
              <a:buChar char="•"/>
            </a:pPr>
            <a:r>
              <a:rPr lang="en-US" sz="4800" b="1" dirty="0">
                <a:solidFill>
                  <a:srgbClr val="000000"/>
                </a:solidFill>
              </a:rPr>
              <a:t>Value add: </a:t>
            </a:r>
            <a:r>
              <a:rPr lang="en-US" sz="4800" dirty="0">
                <a:solidFill>
                  <a:srgbClr val="000000"/>
                </a:solidFill>
              </a:rPr>
              <a:t>TJ’s integration into non-family planning projects had cross-sectoral benefits. </a:t>
            </a:r>
          </a:p>
        </p:txBody>
      </p:sp>
      <p:pic>
        <p:nvPicPr>
          <p:cNvPr id="7" name="Picture Placeholder 6">
            <a:extLst>
              <a:ext uri="{FF2B5EF4-FFF2-40B4-BE49-F238E27FC236}">
                <a16:creationId xmlns:a16="http://schemas.microsoft.com/office/drawing/2014/main" id="{070A9EE9-FBD9-CF48-8C8D-87AAE2B953D1}"/>
              </a:ext>
            </a:extLst>
          </p:cNvPr>
          <p:cNvPicPr>
            <a:picLocks noGrp="1" noChangeAspect="1"/>
          </p:cNvPicPr>
          <p:nvPr>
            <p:ph type="pic" sz="quarter" idx="10"/>
          </p:nvPr>
        </p:nvPicPr>
        <p:blipFill rotWithShape="1">
          <a:blip r:embed="rId4"/>
          <a:srcRect l="27833" r="-2845"/>
          <a:stretch/>
        </p:blipFill>
        <p:spPr>
          <a:xfrm flipH="1">
            <a:off x="-3058370" y="2227264"/>
            <a:ext cx="9263064" cy="9261476"/>
          </a:xfrm>
        </p:spPr>
      </p:pic>
      <p:sp>
        <p:nvSpPr>
          <p:cNvPr id="6" name="TextBox 5">
            <a:extLst>
              <a:ext uri="{FF2B5EF4-FFF2-40B4-BE49-F238E27FC236}">
                <a16:creationId xmlns:a16="http://schemas.microsoft.com/office/drawing/2014/main" id="{7F99C030-DA1C-604E-ADD2-A895A053BEB7}"/>
              </a:ext>
            </a:extLst>
          </p:cNvPr>
          <p:cNvSpPr txBox="1"/>
          <p:nvPr/>
        </p:nvSpPr>
        <p:spPr>
          <a:xfrm>
            <a:off x="229282" y="13058930"/>
            <a:ext cx="6214047" cy="307777"/>
          </a:xfrm>
          <a:prstGeom prst="rect">
            <a:avLst/>
          </a:prstGeom>
          <a:noFill/>
        </p:spPr>
        <p:txBody>
          <a:bodyPr wrap="square" rtlCol="0">
            <a:spAutoFit/>
          </a:bodyPr>
          <a:lstStyle/>
          <a:p>
            <a:r>
              <a:rPr lang="en-US" dirty="0">
                <a:solidFill>
                  <a:schemeClr val="bg2"/>
                </a:solidFill>
                <a:latin typeface="Gill Sans MT" panose="020B0502020104020203" pitchFamily="34" charset="77"/>
              </a:rPr>
              <a:t>Photo credit: Institute for Reproductive Health</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6" name="Text Placeholder 4">
            <a:extLst>
              <a:ext uri="{FF2B5EF4-FFF2-40B4-BE49-F238E27FC236}">
                <a16:creationId xmlns:a16="http://schemas.microsoft.com/office/drawing/2014/main" id="{8637CA0D-2CD1-384F-B2E6-6E0241406D52}"/>
              </a:ext>
            </a:extLst>
          </p:cNvPr>
          <p:cNvSpPr>
            <a:spLocks noGrp="1"/>
          </p:cNvSpPr>
          <p:nvPr>
            <p:ph type="body" idx="1"/>
          </p:nvPr>
        </p:nvSpPr>
        <p:spPr>
          <a:xfrm>
            <a:off x="7349281" y="4646159"/>
            <a:ext cx="15515213" cy="8443714"/>
          </a:xfrm>
        </p:spPr>
        <p:txBody>
          <a:bodyPr>
            <a:noAutofit/>
          </a:bodyPr>
          <a:lstStyle/>
          <a:p>
            <a:pPr marL="0" indent="0" algn="l">
              <a:spcAft>
                <a:spcPts val="2400"/>
              </a:spcAft>
              <a:buClr>
                <a:srgbClr val="515257"/>
              </a:buClr>
              <a:buSzPts val="4000"/>
              <a:buNone/>
            </a:pPr>
            <a:r>
              <a:rPr lang="en-US" sz="4800" dirty="0">
                <a:solidFill>
                  <a:srgbClr val="000000"/>
                </a:solidFill>
              </a:rPr>
              <a:t>Leveraging social connections to decrease gender and other socio-normative barriers to act on unmet need.</a:t>
            </a:r>
          </a:p>
          <a:p>
            <a:pPr marL="0" indent="0" algn="l">
              <a:spcAft>
                <a:spcPts val="2400"/>
              </a:spcAft>
              <a:buClr>
                <a:srgbClr val="515257"/>
              </a:buClr>
              <a:buSzPts val="4000"/>
              <a:buNone/>
            </a:pPr>
            <a:r>
              <a:rPr lang="en-US" sz="4800" b="1" dirty="0">
                <a:solidFill>
                  <a:srgbClr val="000000"/>
                </a:solidFill>
              </a:rPr>
              <a:t>Intervention Components:</a:t>
            </a:r>
          </a:p>
          <a:p>
            <a:pPr marL="971550" lvl="1" indent="-514350" algn="l">
              <a:spcAft>
                <a:spcPts val="2400"/>
              </a:spcAft>
              <a:buSzPts val="4000"/>
              <a:buFont typeface="Gill Sans"/>
              <a:buAutoNum type="arabicPeriod"/>
            </a:pPr>
            <a:r>
              <a:rPr lang="en-US" sz="4800" dirty="0">
                <a:solidFill>
                  <a:srgbClr val="000000"/>
                </a:solidFill>
                <a:latin typeface="Gill Sans MT" panose="020B0502020104020203" pitchFamily="34" charset="77"/>
              </a:rPr>
              <a:t>Engage communities in social mapping.</a:t>
            </a:r>
          </a:p>
          <a:p>
            <a:pPr marL="971550" lvl="1" indent="-514350" algn="l">
              <a:spcAft>
                <a:spcPts val="2400"/>
              </a:spcAft>
              <a:buSzPts val="4000"/>
              <a:buFont typeface="Gill Sans"/>
              <a:buAutoNum type="arabicPeriod"/>
            </a:pPr>
            <a:r>
              <a:rPr lang="en-US" sz="4800" dirty="0">
                <a:solidFill>
                  <a:srgbClr val="000000"/>
                </a:solidFill>
                <a:latin typeface="Gill Sans MT" panose="020B0502020104020203" pitchFamily="34" charset="77"/>
              </a:rPr>
              <a:t>Support influential groups in critical dialogue.</a:t>
            </a:r>
          </a:p>
          <a:p>
            <a:pPr marL="971550" lvl="1" indent="-514350" algn="l">
              <a:spcAft>
                <a:spcPts val="2400"/>
              </a:spcAft>
              <a:buSzPts val="4000"/>
              <a:buFont typeface="Gill Sans"/>
              <a:buAutoNum type="arabicPeriod"/>
            </a:pPr>
            <a:r>
              <a:rPr lang="en-US" sz="4800" dirty="0">
                <a:solidFill>
                  <a:srgbClr val="000000"/>
                </a:solidFill>
                <a:latin typeface="Gill Sans MT" panose="020B0502020104020203" pitchFamily="34" charset="77"/>
              </a:rPr>
              <a:t>Encourage influential individuals to act.</a:t>
            </a:r>
          </a:p>
          <a:p>
            <a:pPr marL="971550" lvl="1" indent="-514350" algn="l">
              <a:spcAft>
                <a:spcPts val="2400"/>
              </a:spcAft>
              <a:buSzPts val="4000"/>
              <a:buFont typeface="Gill Sans"/>
              <a:buAutoNum type="arabicPeriod"/>
            </a:pPr>
            <a:r>
              <a:rPr lang="en-US" sz="4800" dirty="0">
                <a:solidFill>
                  <a:srgbClr val="000000"/>
                </a:solidFill>
                <a:latin typeface="Gill Sans MT" panose="020B0502020104020203" pitchFamily="34" charset="77"/>
              </a:rPr>
              <a:t>Link family planning providers with influential groups.</a:t>
            </a:r>
          </a:p>
          <a:p>
            <a:pPr marL="971550" lvl="1" indent="-514350" algn="l">
              <a:spcAft>
                <a:spcPts val="2400"/>
              </a:spcAft>
              <a:buSzPts val="4000"/>
              <a:buFont typeface="Gill Sans"/>
              <a:buAutoNum type="arabicPeriod"/>
            </a:pPr>
            <a:r>
              <a:rPr lang="en-US" sz="4800" dirty="0">
                <a:solidFill>
                  <a:srgbClr val="000000"/>
                </a:solidFill>
                <a:latin typeface="Gill Sans MT" panose="020B0502020104020203" pitchFamily="34" charset="77"/>
              </a:rPr>
              <a:t>Use radio to expand reach and build an enabling environment.</a:t>
            </a:r>
          </a:p>
        </p:txBody>
      </p:sp>
      <p:sp>
        <p:nvSpPr>
          <p:cNvPr id="19" name="TextBox 18">
            <a:extLst>
              <a:ext uri="{FF2B5EF4-FFF2-40B4-BE49-F238E27FC236}">
                <a16:creationId xmlns:a16="http://schemas.microsoft.com/office/drawing/2014/main" id="{E2118E42-B00B-9543-8F69-5C09A0547D6C}"/>
              </a:ext>
            </a:extLst>
          </p:cNvPr>
          <p:cNvSpPr txBox="1"/>
          <p:nvPr/>
        </p:nvSpPr>
        <p:spPr>
          <a:xfrm>
            <a:off x="914691" y="11171238"/>
            <a:ext cx="2024913" cy="400110"/>
          </a:xfrm>
          <a:prstGeom prst="rect">
            <a:avLst/>
          </a:prstGeom>
          <a:noFill/>
        </p:spPr>
        <p:txBody>
          <a:bodyPr wrap="none" rtlCol="0">
            <a:spAutoFit/>
          </a:bodyPr>
          <a:lstStyle/>
          <a:p>
            <a:r>
              <a:rPr lang="en-US" sz="2000" dirty="0">
                <a:solidFill>
                  <a:srgbClr val="FFFFFF"/>
                </a:solidFill>
                <a:latin typeface="Gill Sans MT" panose="020B0502020104020203" pitchFamily="34" charset="77"/>
                <a:cs typeface="Gill Sans Light" panose="020B0302020104020203" pitchFamily="34" charset="-79"/>
              </a:rPr>
              <a:t>Photo credit: IRH</a:t>
            </a:r>
          </a:p>
        </p:txBody>
      </p:sp>
      <p:sp>
        <p:nvSpPr>
          <p:cNvPr id="17" name="Title 1">
            <a:extLst>
              <a:ext uri="{FF2B5EF4-FFF2-40B4-BE49-F238E27FC236}">
                <a16:creationId xmlns:a16="http://schemas.microsoft.com/office/drawing/2014/main" id="{3A8041DC-D601-9F4B-B09E-41ADD55D975E}"/>
              </a:ext>
            </a:extLst>
          </p:cNvPr>
          <p:cNvSpPr>
            <a:spLocks noGrp="1"/>
          </p:cNvSpPr>
          <p:nvPr>
            <p:ph type="title"/>
          </p:nvPr>
        </p:nvSpPr>
        <p:spPr>
          <a:xfrm>
            <a:off x="7349281" y="2469323"/>
            <a:ext cx="15295613" cy="2176836"/>
          </a:xfrm>
        </p:spPr>
        <p:txBody>
          <a:bodyPr/>
          <a:lstStyle/>
          <a:p>
            <a:pPr algn="l"/>
            <a:r>
              <a:rPr lang="en-US" sz="9600" b="1" dirty="0">
                <a:solidFill>
                  <a:srgbClr val="000000"/>
                </a:solidFill>
              </a:rPr>
              <a:t>TJ Approaches </a:t>
            </a:r>
          </a:p>
        </p:txBody>
      </p:sp>
      <p:pic>
        <p:nvPicPr>
          <p:cNvPr id="5" name="Picture Placeholder 4">
            <a:extLst>
              <a:ext uri="{FF2B5EF4-FFF2-40B4-BE49-F238E27FC236}">
                <a16:creationId xmlns:a16="http://schemas.microsoft.com/office/drawing/2014/main" id="{88B6D2F8-030B-5B47-9449-533F68C36A75}"/>
              </a:ext>
            </a:extLst>
          </p:cNvPr>
          <p:cNvPicPr>
            <a:picLocks noGrp="1" noChangeAspect="1"/>
          </p:cNvPicPr>
          <p:nvPr>
            <p:ph type="pic" sz="quarter" idx="10"/>
          </p:nvPr>
        </p:nvPicPr>
        <p:blipFill rotWithShape="1">
          <a:blip r:embed="rId4"/>
          <a:srcRect l="34444" t="-539" r="-9456" b="539"/>
          <a:stretch/>
        </p:blipFill>
        <p:spPr>
          <a:xfrm flipH="1">
            <a:off x="-3058370" y="2227264"/>
            <a:ext cx="9263064" cy="9261476"/>
          </a:xfrm>
        </p:spPr>
      </p:pic>
      <p:sp>
        <p:nvSpPr>
          <p:cNvPr id="6" name="TextBox 5">
            <a:extLst>
              <a:ext uri="{FF2B5EF4-FFF2-40B4-BE49-F238E27FC236}">
                <a16:creationId xmlns:a16="http://schemas.microsoft.com/office/drawing/2014/main" id="{E9920F9B-0AC2-CC4C-8977-9815C3658DA9}"/>
              </a:ext>
            </a:extLst>
          </p:cNvPr>
          <p:cNvSpPr txBox="1"/>
          <p:nvPr/>
        </p:nvSpPr>
        <p:spPr>
          <a:xfrm>
            <a:off x="229282" y="13058930"/>
            <a:ext cx="6214047" cy="307777"/>
          </a:xfrm>
          <a:prstGeom prst="rect">
            <a:avLst/>
          </a:prstGeom>
          <a:noFill/>
        </p:spPr>
        <p:txBody>
          <a:bodyPr wrap="square" rtlCol="0">
            <a:spAutoFit/>
          </a:bodyPr>
          <a:lstStyle/>
          <a:p>
            <a:r>
              <a:rPr lang="en-US" dirty="0">
                <a:solidFill>
                  <a:schemeClr val="bg2"/>
                </a:solidFill>
                <a:latin typeface="Gill Sans MT" panose="020B0502020104020203" pitchFamily="34" charset="77"/>
              </a:rPr>
              <a:t>Photo credit: Institute for Reproductive Health</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5" name="Title 1">
            <a:extLst>
              <a:ext uri="{FF2B5EF4-FFF2-40B4-BE49-F238E27FC236}">
                <a16:creationId xmlns:a16="http://schemas.microsoft.com/office/drawing/2014/main" id="{146D40AB-A25B-924D-99F1-866A35261508}"/>
              </a:ext>
            </a:extLst>
          </p:cNvPr>
          <p:cNvSpPr>
            <a:spLocks noGrp="1"/>
          </p:cNvSpPr>
          <p:nvPr>
            <p:ph type="title"/>
          </p:nvPr>
        </p:nvSpPr>
        <p:spPr>
          <a:xfrm>
            <a:off x="7349281" y="2481422"/>
            <a:ext cx="15295613" cy="2176836"/>
          </a:xfrm>
        </p:spPr>
        <p:txBody>
          <a:bodyPr/>
          <a:lstStyle/>
          <a:p>
            <a:pPr algn="l"/>
            <a:r>
              <a:rPr lang="en-US" sz="9600" b="1" dirty="0">
                <a:solidFill>
                  <a:srgbClr val="000000"/>
                </a:solidFill>
              </a:rPr>
              <a:t>TJ Community Social Realities </a:t>
            </a:r>
            <a:br>
              <a:rPr lang="en-US" sz="9600" b="1" dirty="0">
                <a:solidFill>
                  <a:srgbClr val="000000"/>
                </a:solidFill>
              </a:rPr>
            </a:br>
            <a:endParaRPr lang="en-US" sz="9600" b="1" dirty="0">
              <a:solidFill>
                <a:srgbClr val="000000"/>
              </a:solidFill>
            </a:endParaRPr>
          </a:p>
        </p:txBody>
      </p:sp>
      <p:sp>
        <p:nvSpPr>
          <p:cNvPr id="16" name="Text Placeholder 4">
            <a:extLst>
              <a:ext uri="{FF2B5EF4-FFF2-40B4-BE49-F238E27FC236}">
                <a16:creationId xmlns:a16="http://schemas.microsoft.com/office/drawing/2014/main" id="{E3C4BBD1-1B7A-6846-A8A3-6F89A59C1310}"/>
              </a:ext>
            </a:extLst>
          </p:cNvPr>
          <p:cNvSpPr>
            <a:spLocks noGrp="1"/>
          </p:cNvSpPr>
          <p:nvPr>
            <p:ph type="body" idx="1"/>
          </p:nvPr>
        </p:nvSpPr>
        <p:spPr>
          <a:xfrm>
            <a:off x="7353300" y="5194757"/>
            <a:ext cx="15295034" cy="8521243"/>
          </a:xfrm>
        </p:spPr>
        <p:txBody>
          <a:bodyPr>
            <a:noAutofit/>
          </a:bodyPr>
          <a:lstStyle/>
          <a:p>
            <a:pPr marL="0" indent="0" algn="l">
              <a:lnSpc>
                <a:spcPct val="90000"/>
              </a:lnSpc>
              <a:spcAft>
                <a:spcPts val="1200"/>
              </a:spcAft>
              <a:buClr>
                <a:srgbClr val="515257"/>
              </a:buClr>
              <a:buSzPts val="3977"/>
              <a:buNone/>
            </a:pPr>
            <a:r>
              <a:rPr lang="en-US" sz="4800" i="1" dirty="0">
                <a:solidFill>
                  <a:srgbClr val="000000"/>
                </a:solidFill>
              </a:rPr>
              <a:t>“I don’t know what my wife thinks about family planning; we have never talked about it. In our culture, men and women should not talk about these things—this is the reason I have never discussed family planning with my wife.” </a:t>
            </a:r>
          </a:p>
          <a:p>
            <a:pPr marL="571500" indent="-571500" algn="l">
              <a:lnSpc>
                <a:spcPct val="90000"/>
              </a:lnSpc>
              <a:spcAft>
                <a:spcPts val="3600"/>
              </a:spcAft>
              <a:buClr>
                <a:srgbClr val="515257"/>
              </a:buClr>
              <a:buSzPts val="3977"/>
              <a:buFont typeface="Gill Sans"/>
              <a:buChar char="-"/>
            </a:pPr>
            <a:r>
              <a:rPr lang="en-US" sz="4800" dirty="0">
                <a:solidFill>
                  <a:srgbClr val="000000"/>
                </a:solidFill>
              </a:rPr>
              <a:t>Husband</a:t>
            </a:r>
          </a:p>
          <a:p>
            <a:pPr marL="0" indent="0" algn="l">
              <a:lnSpc>
                <a:spcPct val="90000"/>
              </a:lnSpc>
              <a:spcAft>
                <a:spcPts val="1200"/>
              </a:spcAft>
              <a:buClr>
                <a:srgbClr val="515257"/>
              </a:buClr>
              <a:buSzPts val="3977"/>
              <a:buNone/>
            </a:pPr>
            <a:r>
              <a:rPr lang="en-US" sz="4800" i="1" dirty="0">
                <a:solidFill>
                  <a:srgbClr val="000000"/>
                </a:solidFill>
              </a:rPr>
              <a:t>“There is not one single person in any of my networks who can give me positive information on family planning—they are all against it.” </a:t>
            </a:r>
          </a:p>
          <a:p>
            <a:pPr marL="0" indent="0" algn="l">
              <a:lnSpc>
                <a:spcPct val="90000"/>
              </a:lnSpc>
              <a:spcAft>
                <a:spcPts val="2400"/>
              </a:spcAft>
              <a:buClr>
                <a:srgbClr val="515257"/>
              </a:buClr>
              <a:buSzPts val="3977"/>
              <a:buNone/>
            </a:pPr>
            <a:r>
              <a:rPr lang="en-US" sz="4800" dirty="0">
                <a:solidFill>
                  <a:srgbClr val="000000"/>
                </a:solidFill>
              </a:rPr>
              <a:t>- 	Wife</a:t>
            </a:r>
          </a:p>
        </p:txBody>
      </p:sp>
      <p:pic>
        <p:nvPicPr>
          <p:cNvPr id="5" name="Picture Placeholder 4">
            <a:extLst>
              <a:ext uri="{FF2B5EF4-FFF2-40B4-BE49-F238E27FC236}">
                <a16:creationId xmlns:a16="http://schemas.microsoft.com/office/drawing/2014/main" id="{22DBDB32-021B-B840-8D27-DAB700770370}"/>
              </a:ext>
            </a:extLst>
          </p:cNvPr>
          <p:cNvPicPr>
            <a:picLocks noGrp="1" noChangeAspect="1"/>
          </p:cNvPicPr>
          <p:nvPr>
            <p:ph type="pic" sz="quarter" idx="10"/>
          </p:nvPr>
        </p:nvPicPr>
        <p:blipFill rotWithShape="1">
          <a:blip r:embed="rId4"/>
          <a:srcRect l="30287" t="32748" r="20968" b="2269"/>
          <a:stretch/>
        </p:blipFill>
        <p:spPr>
          <a:xfrm>
            <a:off x="-3058370" y="2227264"/>
            <a:ext cx="9263064" cy="9261476"/>
          </a:xfrm>
        </p:spPr>
      </p:pic>
      <p:sp>
        <p:nvSpPr>
          <p:cNvPr id="6" name="TextBox 5">
            <a:extLst>
              <a:ext uri="{FF2B5EF4-FFF2-40B4-BE49-F238E27FC236}">
                <a16:creationId xmlns:a16="http://schemas.microsoft.com/office/drawing/2014/main" id="{44226D39-3CD1-314F-BE65-0C8BF891A60E}"/>
              </a:ext>
            </a:extLst>
          </p:cNvPr>
          <p:cNvSpPr txBox="1"/>
          <p:nvPr/>
        </p:nvSpPr>
        <p:spPr>
          <a:xfrm>
            <a:off x="229282" y="13058930"/>
            <a:ext cx="6214047" cy="307777"/>
          </a:xfrm>
          <a:prstGeom prst="rect">
            <a:avLst/>
          </a:prstGeom>
          <a:noFill/>
        </p:spPr>
        <p:txBody>
          <a:bodyPr wrap="square" rtlCol="0">
            <a:spAutoFit/>
          </a:bodyPr>
          <a:lstStyle/>
          <a:p>
            <a:r>
              <a:rPr lang="en-US" dirty="0">
                <a:solidFill>
                  <a:schemeClr val="bg2"/>
                </a:solidFill>
                <a:latin typeface="Gill Sans MT" panose="020B0502020104020203" pitchFamily="34" charset="77"/>
              </a:rPr>
              <a:t>Photo credit: Institute for Reproductive Health</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2" name="Title 1">
            <a:extLst>
              <a:ext uri="{FF2B5EF4-FFF2-40B4-BE49-F238E27FC236}">
                <a16:creationId xmlns:a16="http://schemas.microsoft.com/office/drawing/2014/main" id="{3C33C5DB-8559-EF49-B4B9-1A1F97B89DD1}"/>
              </a:ext>
            </a:extLst>
          </p:cNvPr>
          <p:cNvSpPr>
            <a:spLocks noGrp="1"/>
          </p:cNvSpPr>
          <p:nvPr>
            <p:ph type="title"/>
          </p:nvPr>
        </p:nvSpPr>
        <p:spPr>
          <a:xfrm>
            <a:off x="7349281" y="2479315"/>
            <a:ext cx="15295613" cy="1550818"/>
          </a:xfrm>
        </p:spPr>
        <p:txBody>
          <a:bodyPr/>
          <a:lstStyle/>
          <a:p>
            <a:pPr algn="l"/>
            <a:r>
              <a:rPr lang="en-US" sz="9600" b="1" dirty="0">
                <a:solidFill>
                  <a:srgbClr val="000000"/>
                </a:solidFill>
              </a:rPr>
              <a:t>TJ Norms-Shifting</a:t>
            </a:r>
          </a:p>
        </p:txBody>
      </p:sp>
      <p:sp>
        <p:nvSpPr>
          <p:cNvPr id="13" name="Text Placeholder 4">
            <a:extLst>
              <a:ext uri="{FF2B5EF4-FFF2-40B4-BE49-F238E27FC236}">
                <a16:creationId xmlns:a16="http://schemas.microsoft.com/office/drawing/2014/main" id="{CE1F65C2-71A0-574B-BF45-D394294B5F79}"/>
              </a:ext>
            </a:extLst>
          </p:cNvPr>
          <p:cNvSpPr>
            <a:spLocks noGrp="1"/>
          </p:cNvSpPr>
          <p:nvPr>
            <p:ph type="body" idx="1"/>
          </p:nvPr>
        </p:nvSpPr>
        <p:spPr>
          <a:xfrm>
            <a:off x="7349281" y="4725823"/>
            <a:ext cx="15295034" cy="8283574"/>
          </a:xfrm>
        </p:spPr>
        <p:txBody>
          <a:bodyPr>
            <a:noAutofit/>
          </a:bodyPr>
          <a:lstStyle/>
          <a:p>
            <a:pPr marL="0" indent="0" algn="l">
              <a:lnSpc>
                <a:spcPct val="90000"/>
              </a:lnSpc>
              <a:spcAft>
                <a:spcPts val="2400"/>
              </a:spcAft>
              <a:buClr>
                <a:srgbClr val="515257"/>
              </a:buClr>
              <a:buSzPts val="4000"/>
              <a:buNone/>
            </a:pPr>
            <a:r>
              <a:rPr lang="en-US" b="1" dirty="0">
                <a:solidFill>
                  <a:srgbClr val="000000"/>
                </a:solidFill>
              </a:rPr>
              <a:t>TJ Addressed Demand By:</a:t>
            </a:r>
          </a:p>
          <a:p>
            <a:pPr marL="0" indent="0" algn="l">
              <a:lnSpc>
                <a:spcPct val="90000"/>
              </a:lnSpc>
              <a:spcAft>
                <a:spcPts val="2400"/>
              </a:spcAft>
              <a:buClr>
                <a:srgbClr val="515257"/>
              </a:buClr>
              <a:buSzPts val="4000"/>
              <a:buNone/>
            </a:pPr>
            <a:r>
              <a:rPr lang="en-US" dirty="0">
                <a:solidFill>
                  <a:srgbClr val="000000"/>
                </a:solidFill>
              </a:rPr>
              <a:t>Improving family planning (FP) knowledge and attitudes and breaking normative barriers.</a:t>
            </a:r>
          </a:p>
          <a:p>
            <a:pPr marL="571500" indent="-571500" algn="l">
              <a:lnSpc>
                <a:spcPct val="90000"/>
              </a:lnSpc>
              <a:spcAft>
                <a:spcPts val="2400"/>
              </a:spcAft>
              <a:buClr>
                <a:srgbClr val="515257"/>
              </a:buClr>
              <a:buSzPts val="4000"/>
              <a:buFont typeface="Arial"/>
              <a:buChar char="•"/>
            </a:pPr>
            <a:r>
              <a:rPr lang="en-US" dirty="0">
                <a:solidFill>
                  <a:srgbClr val="000000"/>
                </a:solidFill>
              </a:rPr>
              <a:t>Reducing peer stigma about talking of FP in public.</a:t>
            </a:r>
          </a:p>
          <a:p>
            <a:pPr marL="571500" indent="-571500" algn="l">
              <a:lnSpc>
                <a:spcPct val="90000"/>
              </a:lnSpc>
              <a:spcAft>
                <a:spcPts val="2400"/>
              </a:spcAft>
              <a:buClr>
                <a:srgbClr val="515257"/>
              </a:buClr>
              <a:buSzPts val="4000"/>
              <a:buFont typeface="Arial"/>
              <a:buChar char="•"/>
            </a:pPr>
            <a:r>
              <a:rPr lang="en-US" dirty="0">
                <a:solidFill>
                  <a:srgbClr val="000000"/>
                </a:solidFill>
              </a:rPr>
              <a:t>Reducing peer sanctions relating to FP use, for example what others say about someone using or talking about FP.</a:t>
            </a:r>
          </a:p>
          <a:p>
            <a:pPr marL="571500" indent="-571500" algn="l">
              <a:lnSpc>
                <a:spcPct val="90000"/>
              </a:lnSpc>
              <a:spcAft>
                <a:spcPts val="2400"/>
              </a:spcAft>
              <a:buClr>
                <a:srgbClr val="515257"/>
              </a:buClr>
              <a:buSzPts val="4000"/>
              <a:buFont typeface="Arial"/>
              <a:buChar char="•"/>
            </a:pPr>
            <a:r>
              <a:rPr lang="en-US" dirty="0">
                <a:solidFill>
                  <a:srgbClr val="000000"/>
                </a:solidFill>
              </a:rPr>
              <a:t>Giving permission to men to engage in dialogue on what is/what could be.</a:t>
            </a:r>
          </a:p>
          <a:p>
            <a:pPr marL="0" indent="0" algn="l">
              <a:lnSpc>
                <a:spcPct val="90000"/>
              </a:lnSpc>
              <a:spcAft>
                <a:spcPts val="2400"/>
              </a:spcAft>
              <a:buClr>
                <a:srgbClr val="515257"/>
              </a:buClr>
              <a:buSzPts val="4000"/>
              <a:buNone/>
            </a:pPr>
            <a:r>
              <a:rPr lang="en-US" b="1" dirty="0">
                <a:solidFill>
                  <a:srgbClr val="000000"/>
                </a:solidFill>
              </a:rPr>
              <a:t>Impact: Women’s and men’s FP use almost doubled in less than a year.</a:t>
            </a:r>
          </a:p>
        </p:txBody>
      </p:sp>
      <p:sp>
        <p:nvSpPr>
          <p:cNvPr id="14" name="TextBox 13">
            <a:extLst>
              <a:ext uri="{FF2B5EF4-FFF2-40B4-BE49-F238E27FC236}">
                <a16:creationId xmlns:a16="http://schemas.microsoft.com/office/drawing/2014/main" id="{F7264855-B263-CE45-AAF4-3E1452B52732}"/>
              </a:ext>
            </a:extLst>
          </p:cNvPr>
          <p:cNvSpPr txBox="1"/>
          <p:nvPr/>
        </p:nvSpPr>
        <p:spPr>
          <a:xfrm>
            <a:off x="914691" y="11171238"/>
            <a:ext cx="2024913" cy="400110"/>
          </a:xfrm>
          <a:prstGeom prst="rect">
            <a:avLst/>
          </a:prstGeom>
          <a:noFill/>
        </p:spPr>
        <p:txBody>
          <a:bodyPr wrap="none" rtlCol="0">
            <a:spAutoFit/>
          </a:bodyPr>
          <a:lstStyle/>
          <a:p>
            <a:r>
              <a:rPr lang="en-US" sz="2000" dirty="0">
                <a:solidFill>
                  <a:srgbClr val="FFFFFF"/>
                </a:solidFill>
                <a:latin typeface="Gill Sans MT" panose="020B0502020104020203" pitchFamily="34" charset="77"/>
                <a:cs typeface="Gill Sans Light" panose="020B0302020104020203" pitchFamily="34" charset="-79"/>
              </a:rPr>
              <a:t>Photo credit: IRH</a:t>
            </a:r>
          </a:p>
        </p:txBody>
      </p:sp>
      <p:pic>
        <p:nvPicPr>
          <p:cNvPr id="5" name="Picture Placeholder 4">
            <a:extLst>
              <a:ext uri="{FF2B5EF4-FFF2-40B4-BE49-F238E27FC236}">
                <a16:creationId xmlns:a16="http://schemas.microsoft.com/office/drawing/2014/main" id="{BF1E2CDB-5FE8-5C45-8ED5-1A392520CF1A}"/>
              </a:ext>
            </a:extLst>
          </p:cNvPr>
          <p:cNvPicPr>
            <a:picLocks noGrp="1" noChangeAspect="1"/>
          </p:cNvPicPr>
          <p:nvPr>
            <p:ph type="pic" sz="quarter" idx="10"/>
          </p:nvPr>
        </p:nvPicPr>
        <p:blipFill rotWithShape="1">
          <a:blip r:embed="rId4"/>
          <a:srcRect l="-9455" r="34443"/>
          <a:stretch/>
        </p:blipFill>
        <p:spPr>
          <a:xfrm>
            <a:off x="-3058370" y="2227264"/>
            <a:ext cx="9263064" cy="9261476"/>
          </a:xfrm>
        </p:spPr>
      </p:pic>
      <p:sp>
        <p:nvSpPr>
          <p:cNvPr id="6" name="TextBox 5">
            <a:extLst>
              <a:ext uri="{FF2B5EF4-FFF2-40B4-BE49-F238E27FC236}">
                <a16:creationId xmlns:a16="http://schemas.microsoft.com/office/drawing/2014/main" id="{0BF944A3-FC88-C948-973C-9C9C0276107D}"/>
              </a:ext>
            </a:extLst>
          </p:cNvPr>
          <p:cNvSpPr txBox="1"/>
          <p:nvPr/>
        </p:nvSpPr>
        <p:spPr>
          <a:xfrm>
            <a:off x="229282" y="13058930"/>
            <a:ext cx="6214047" cy="307777"/>
          </a:xfrm>
          <a:prstGeom prst="rect">
            <a:avLst/>
          </a:prstGeom>
          <a:noFill/>
        </p:spPr>
        <p:txBody>
          <a:bodyPr wrap="square" rtlCol="0">
            <a:spAutoFit/>
          </a:bodyPr>
          <a:lstStyle/>
          <a:p>
            <a:r>
              <a:rPr lang="en-US" dirty="0">
                <a:solidFill>
                  <a:schemeClr val="bg2"/>
                </a:solidFill>
                <a:latin typeface="Gill Sans MT" panose="020B0502020104020203" pitchFamily="34" charset="77"/>
              </a:rPr>
              <a:t>Photo credit: Institute for Reproductive Health</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87" name="Google Shape;787;p1"/>
          <p:cNvPicPr preferRelativeResize="0"/>
          <p:nvPr/>
        </p:nvPicPr>
        <p:blipFill>
          <a:blip r:embed="rId4">
            <a:duotone>
              <a:prstClr val="black"/>
              <a:schemeClr val="tx2">
                <a:tint val="45000"/>
                <a:satMod val="400000"/>
              </a:schemeClr>
            </a:duotone>
          </a:blip>
          <a:srcRect t="18781" b="18781"/>
          <a:stretch/>
        </p:blipFill>
        <p:spPr>
          <a:xfrm flipH="1">
            <a:off x="1" y="0"/>
            <a:ext cx="24384002" cy="10149840"/>
          </a:xfrm>
          <a:prstGeom prst="rect">
            <a:avLst/>
          </a:prstGeom>
          <a:noFill/>
          <a:ln>
            <a:noFill/>
          </a:ln>
        </p:spPr>
      </p:pic>
      <p:sp>
        <p:nvSpPr>
          <p:cNvPr id="2" name="Rectangle 1">
            <a:extLst>
              <a:ext uri="{FF2B5EF4-FFF2-40B4-BE49-F238E27FC236}">
                <a16:creationId xmlns:a16="http://schemas.microsoft.com/office/drawing/2014/main" id="{6B23A3A1-A7BC-5C4A-8D0A-12D53D0D46A5}"/>
              </a:ext>
            </a:extLst>
          </p:cNvPr>
          <p:cNvSpPr/>
          <p:nvPr/>
        </p:nvSpPr>
        <p:spPr>
          <a:xfrm>
            <a:off x="0" y="0"/>
            <a:ext cx="24383999" cy="10149840"/>
          </a:xfrm>
          <a:prstGeom prst="rect">
            <a:avLst/>
          </a:prstGeom>
          <a:solidFill>
            <a:srgbClr val="00945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sp>
        <p:nvSpPr>
          <p:cNvPr id="789" name="Google Shape;789;p1"/>
          <p:cNvSpPr txBox="1">
            <a:spLocks noGrp="1"/>
          </p:cNvSpPr>
          <p:nvPr>
            <p:ph type="title"/>
          </p:nvPr>
        </p:nvSpPr>
        <p:spPr>
          <a:xfrm>
            <a:off x="3950639" y="2423462"/>
            <a:ext cx="16482720" cy="3704155"/>
          </a:xfrm>
          <a:prstGeom prst="rect">
            <a:avLst/>
          </a:prstGeom>
          <a:noFill/>
          <a:ln>
            <a:noFill/>
          </a:ln>
        </p:spPr>
        <p:txBody>
          <a:bodyPr spcFirstLastPara="1" wrap="square" lIns="91426" tIns="45700" rIns="91426" bIns="45700" anchor="t" anchorCtr="0">
            <a:noAutofit/>
          </a:bodyPr>
          <a:lstStyle/>
          <a:p>
            <a:pPr>
              <a:buClr>
                <a:srgbClr val="FFFFFF"/>
              </a:buClr>
            </a:pPr>
            <a:r>
              <a:rPr lang="en-US" sz="14400" b="1" dirty="0">
                <a:solidFill>
                  <a:srgbClr val="FFFFFF"/>
                </a:solidFill>
              </a:rPr>
              <a:t>Why Social Norms Matter </a:t>
            </a:r>
            <a:endParaRPr sz="14400" b="1" dirty="0"/>
          </a:p>
        </p:txBody>
      </p:sp>
      <p:sp>
        <p:nvSpPr>
          <p:cNvPr id="790" name="Google Shape;790;p1"/>
          <p:cNvSpPr txBox="1">
            <a:spLocks noGrp="1"/>
          </p:cNvSpPr>
          <p:nvPr>
            <p:ph type="body" idx="1"/>
          </p:nvPr>
        </p:nvSpPr>
        <p:spPr>
          <a:xfrm>
            <a:off x="3398325" y="6127617"/>
            <a:ext cx="17587351" cy="931864"/>
          </a:xfrm>
          <a:prstGeom prst="rect">
            <a:avLst/>
          </a:prstGeom>
          <a:noFill/>
          <a:ln>
            <a:noFill/>
          </a:ln>
        </p:spPr>
        <p:txBody>
          <a:bodyPr spcFirstLastPara="1" wrap="square" lIns="91426" tIns="45700" rIns="91426" bIns="45700" anchor="t" anchorCtr="0">
            <a:noAutofit/>
          </a:bodyPr>
          <a:lstStyle/>
          <a:p>
            <a:pPr marL="0" indent="0">
              <a:lnSpc>
                <a:spcPct val="80000"/>
              </a:lnSpc>
              <a:buClr>
                <a:srgbClr val="FFFFFF"/>
              </a:buClr>
              <a:buSzPts val="4270"/>
            </a:pPr>
            <a:r>
              <a:rPr lang="en-US" sz="5400" dirty="0">
                <a:solidFill>
                  <a:srgbClr val="FFFFFF"/>
                </a:solidFill>
              </a:rPr>
              <a:t>A Conceptual Foundation for Norms-Shifting Interventions</a:t>
            </a:r>
            <a:endParaRPr sz="5400" dirty="0">
              <a:solidFill>
                <a:srgbClr val="FFFFFF"/>
              </a:solidFill>
            </a:endParaRPr>
          </a:p>
        </p:txBody>
      </p:sp>
      <p:sp>
        <p:nvSpPr>
          <p:cNvPr id="791" name="Google Shape;791;p1"/>
          <p:cNvSpPr txBox="1">
            <a:spLocks noGrp="1"/>
          </p:cNvSpPr>
          <p:nvPr>
            <p:ph type="body" idx="2"/>
          </p:nvPr>
        </p:nvSpPr>
        <p:spPr>
          <a:xfrm>
            <a:off x="4147864" y="1588509"/>
            <a:ext cx="16616616" cy="516886"/>
          </a:xfrm>
          <a:prstGeom prst="rect">
            <a:avLst/>
          </a:prstGeom>
          <a:noFill/>
          <a:ln>
            <a:noFill/>
          </a:ln>
        </p:spPr>
        <p:txBody>
          <a:bodyPr spcFirstLastPara="1" wrap="none" lIns="91426" tIns="45700" rIns="91426" bIns="45700" anchor="t" anchorCtr="0">
            <a:noAutofit/>
          </a:bodyPr>
          <a:lstStyle/>
          <a:p>
            <a:pPr marL="0" indent="0">
              <a:lnSpc>
                <a:spcPct val="90000"/>
              </a:lnSpc>
              <a:buClr>
                <a:srgbClr val="FFFFFF"/>
              </a:buClr>
              <a:buSzPts val="3600"/>
            </a:pPr>
            <a:r>
              <a:rPr lang="en-US" sz="3600" dirty="0">
                <a:solidFill>
                  <a:srgbClr val="FFFFFF"/>
                </a:solidFill>
              </a:rPr>
              <a:t>MODULE ONE</a:t>
            </a:r>
            <a:endParaRPr sz="3600" dirty="0"/>
          </a:p>
        </p:txBody>
      </p:sp>
      <p:sp>
        <p:nvSpPr>
          <p:cNvPr id="3" name="Rectangle 2">
            <a:extLst>
              <a:ext uri="{FF2B5EF4-FFF2-40B4-BE49-F238E27FC236}">
                <a16:creationId xmlns:a16="http://schemas.microsoft.com/office/drawing/2014/main" id="{001F12B8-50D4-3D41-AC46-322BF49847DC}"/>
              </a:ext>
            </a:extLst>
          </p:cNvPr>
          <p:cNvSpPr/>
          <p:nvPr/>
        </p:nvSpPr>
        <p:spPr>
          <a:xfrm>
            <a:off x="10635000" y="7520645"/>
            <a:ext cx="3642344" cy="1737848"/>
          </a:xfrm>
          <a:prstGeom prst="rect">
            <a:avLst/>
          </a:prstGeom>
        </p:spPr>
        <p:txBody>
          <a:bodyPr wrap="none">
            <a:noAutofit/>
          </a:bodyPr>
          <a:lstStyle/>
          <a:p>
            <a:pPr marL="0" indent="0" algn="ctr">
              <a:lnSpc>
                <a:spcPct val="110000"/>
              </a:lnSpc>
              <a:spcAft>
                <a:spcPts val="1000"/>
              </a:spcAft>
              <a:buClr>
                <a:srgbClr val="FFFFFF"/>
              </a:buClr>
              <a:buSzPts val="3600"/>
            </a:pPr>
            <a:r>
              <a:rPr lang="en-US" sz="2800" dirty="0">
                <a:solidFill>
                  <a:srgbClr val="FFFFFF"/>
                </a:solidFill>
                <a:latin typeface="Gill Sans MT" panose="020B0502020104020203" pitchFamily="34" charset="77"/>
              </a:rPr>
              <a:t>NAME OF PRESENTER</a:t>
            </a:r>
          </a:p>
          <a:p>
            <a:pPr marL="0" indent="0" algn="ctr">
              <a:lnSpc>
                <a:spcPct val="110000"/>
              </a:lnSpc>
              <a:spcAft>
                <a:spcPts val="1000"/>
              </a:spcAft>
              <a:buClr>
                <a:srgbClr val="FFFFFF"/>
              </a:buClr>
              <a:buSzPts val="3600"/>
            </a:pPr>
            <a:r>
              <a:rPr lang="en-US" sz="2800" dirty="0">
                <a:solidFill>
                  <a:srgbClr val="FFFFFF"/>
                </a:solidFill>
                <a:latin typeface="Gill Sans MT" panose="020B0502020104020203" pitchFamily="34" charset="77"/>
              </a:rPr>
              <a:t>ORGANIZATION </a:t>
            </a:r>
          </a:p>
          <a:p>
            <a:pPr marL="0" indent="0" algn="ctr">
              <a:lnSpc>
                <a:spcPct val="110000"/>
              </a:lnSpc>
              <a:spcAft>
                <a:spcPts val="1000"/>
              </a:spcAft>
              <a:buClr>
                <a:srgbClr val="FFFFFF"/>
              </a:buClr>
              <a:buSzPts val="3600"/>
            </a:pPr>
            <a:r>
              <a:rPr lang="en-US" sz="2800" dirty="0">
                <a:solidFill>
                  <a:srgbClr val="FFFFFF"/>
                </a:solidFill>
                <a:latin typeface="Gill Sans MT" panose="020B0502020104020203" pitchFamily="34" charset="77"/>
              </a:rPr>
              <a:t>DATE</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 name="Oval 10">
            <a:extLst>
              <a:ext uri="{FF2B5EF4-FFF2-40B4-BE49-F238E27FC236}">
                <a16:creationId xmlns:a16="http://schemas.microsoft.com/office/drawing/2014/main" id="{53F68353-00FF-FE4D-A2BC-5282338FAE9C}"/>
              </a:ext>
            </a:extLst>
          </p:cNvPr>
          <p:cNvSpPr/>
          <p:nvPr/>
        </p:nvSpPr>
        <p:spPr>
          <a:xfrm>
            <a:off x="14203680" y="2894806"/>
            <a:ext cx="7721600" cy="7721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632DEC4-B3B4-534A-B11F-FD98E24B6D37}"/>
              </a:ext>
            </a:extLst>
          </p:cNvPr>
          <p:cNvSpPr txBox="1"/>
          <p:nvPr/>
        </p:nvSpPr>
        <p:spPr>
          <a:xfrm>
            <a:off x="15219100" y="5645369"/>
            <a:ext cx="5728184" cy="3046988"/>
          </a:xfrm>
          <a:prstGeom prst="rect">
            <a:avLst/>
          </a:prstGeom>
          <a:noFill/>
        </p:spPr>
        <p:txBody>
          <a:bodyPr wrap="square" rtlCol="0">
            <a:spAutoFit/>
          </a:bodyPr>
          <a:lstStyle/>
          <a:p>
            <a:pPr algn="ctr"/>
            <a:r>
              <a:rPr lang="en-US" sz="4800" dirty="0">
                <a:solidFill>
                  <a:srgbClr val="FFFFFF"/>
                </a:solidFill>
                <a:latin typeface="Gill Sans MT" panose="020B0502020104020203" pitchFamily="34" charset="77"/>
              </a:rPr>
              <a:t>TJ: Change in gender inequality &amp; FP taboo norms and behaviors</a:t>
            </a:r>
          </a:p>
          <a:p>
            <a:pPr algn="ctr"/>
            <a:endParaRPr lang="en-US" sz="4800" dirty="0">
              <a:solidFill>
                <a:srgbClr val="FFFFFF"/>
              </a:solidFill>
              <a:latin typeface="Gill Sans MT" panose="020B0502020104020203" pitchFamily="34" charset="77"/>
            </a:endParaRPr>
          </a:p>
        </p:txBody>
      </p:sp>
      <p:sp>
        <p:nvSpPr>
          <p:cNvPr id="13" name="Oval 12">
            <a:extLst>
              <a:ext uri="{FF2B5EF4-FFF2-40B4-BE49-F238E27FC236}">
                <a16:creationId xmlns:a16="http://schemas.microsoft.com/office/drawing/2014/main" id="{AEE48C9C-24F9-F442-8331-1D2B1028C731}"/>
              </a:ext>
            </a:extLst>
          </p:cNvPr>
          <p:cNvSpPr/>
          <p:nvPr/>
        </p:nvSpPr>
        <p:spPr>
          <a:xfrm>
            <a:off x="12964160" y="7713183"/>
            <a:ext cx="3239454" cy="3239454"/>
          </a:xfrm>
          <a:prstGeom prst="ellipse">
            <a:avLst/>
          </a:prstGeom>
          <a:solidFill>
            <a:srgbClr val="00C07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23D3D3D-BB87-E84B-93DE-8B32FFCD30D3}"/>
              </a:ext>
            </a:extLst>
          </p:cNvPr>
          <p:cNvSpPr/>
          <p:nvPr/>
        </p:nvSpPr>
        <p:spPr>
          <a:xfrm>
            <a:off x="16398240" y="8769823"/>
            <a:ext cx="3239454" cy="3239454"/>
          </a:xfrm>
          <a:prstGeom prst="ellipse">
            <a:avLst/>
          </a:prstGeom>
          <a:solidFill>
            <a:srgbClr val="00C07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CB5BE84-01BD-A748-AD66-EAE46D13C1FB}"/>
              </a:ext>
            </a:extLst>
          </p:cNvPr>
          <p:cNvSpPr/>
          <p:nvPr/>
        </p:nvSpPr>
        <p:spPr>
          <a:xfrm>
            <a:off x="19852640" y="7713183"/>
            <a:ext cx="3239454" cy="3239454"/>
          </a:xfrm>
          <a:prstGeom prst="ellipse">
            <a:avLst/>
          </a:prstGeom>
          <a:solidFill>
            <a:srgbClr val="00C07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682F593-19EE-424A-BEAB-419D6E123125}"/>
              </a:ext>
            </a:extLst>
          </p:cNvPr>
          <p:cNvSpPr txBox="1"/>
          <p:nvPr/>
        </p:nvSpPr>
        <p:spPr>
          <a:xfrm>
            <a:off x="12629394" y="8398092"/>
            <a:ext cx="3908986" cy="2554545"/>
          </a:xfrm>
          <a:prstGeom prst="rect">
            <a:avLst/>
          </a:prstGeom>
          <a:noFill/>
        </p:spPr>
        <p:txBody>
          <a:bodyPr wrap="square" rtlCol="0">
            <a:spAutoFit/>
          </a:bodyPr>
          <a:lstStyle/>
          <a:p>
            <a:pPr algn="ctr"/>
            <a:r>
              <a:rPr lang="en-US" sz="4000" dirty="0">
                <a:solidFill>
                  <a:srgbClr val="FFFFFF"/>
                </a:solidFill>
                <a:latin typeface="Gill Sans MT" panose="020B0502020104020203" pitchFamily="34" charset="77"/>
              </a:rPr>
              <a:t>Water and sanitation/ hygiene</a:t>
            </a:r>
          </a:p>
          <a:p>
            <a:pPr algn="ctr"/>
            <a:endParaRPr lang="en-US" sz="4000" dirty="0">
              <a:solidFill>
                <a:srgbClr val="FFFFFF"/>
              </a:solidFill>
              <a:latin typeface="Gill Sans MT" panose="020B0502020104020203" pitchFamily="34" charset="77"/>
            </a:endParaRPr>
          </a:p>
        </p:txBody>
      </p:sp>
      <p:sp>
        <p:nvSpPr>
          <p:cNvPr id="17" name="TextBox 16">
            <a:extLst>
              <a:ext uri="{FF2B5EF4-FFF2-40B4-BE49-F238E27FC236}">
                <a16:creationId xmlns:a16="http://schemas.microsoft.com/office/drawing/2014/main" id="{10FDEE73-A608-DC49-B53A-468210986633}"/>
              </a:ext>
            </a:extLst>
          </p:cNvPr>
          <p:cNvSpPr txBox="1"/>
          <p:nvPr/>
        </p:nvSpPr>
        <p:spPr>
          <a:xfrm>
            <a:off x="16063474" y="9646910"/>
            <a:ext cx="3908986" cy="1938992"/>
          </a:xfrm>
          <a:prstGeom prst="rect">
            <a:avLst/>
          </a:prstGeom>
          <a:noFill/>
        </p:spPr>
        <p:txBody>
          <a:bodyPr wrap="square" rtlCol="0">
            <a:spAutoFit/>
          </a:bodyPr>
          <a:lstStyle/>
          <a:p>
            <a:pPr algn="ctr"/>
            <a:r>
              <a:rPr lang="en-US" sz="4000" dirty="0">
                <a:solidFill>
                  <a:srgbClr val="FFFFFF"/>
                </a:solidFill>
                <a:latin typeface="Gill Sans MT" panose="020B0502020104020203" pitchFamily="34" charset="77"/>
              </a:rPr>
              <a:t>Infant and </a:t>
            </a:r>
          </a:p>
          <a:p>
            <a:pPr algn="ctr"/>
            <a:r>
              <a:rPr lang="en-US" sz="4000" dirty="0">
                <a:solidFill>
                  <a:srgbClr val="FFFFFF"/>
                </a:solidFill>
                <a:latin typeface="Gill Sans MT" panose="020B0502020104020203" pitchFamily="34" charset="77"/>
              </a:rPr>
              <a:t>child nutrition</a:t>
            </a:r>
          </a:p>
          <a:p>
            <a:pPr algn="ctr"/>
            <a:endParaRPr lang="en-US" sz="4000" dirty="0">
              <a:solidFill>
                <a:srgbClr val="FFFFFF"/>
              </a:solidFill>
              <a:latin typeface="Gill Sans MT" panose="020B0502020104020203" pitchFamily="34" charset="77"/>
            </a:endParaRPr>
          </a:p>
        </p:txBody>
      </p:sp>
      <p:sp>
        <p:nvSpPr>
          <p:cNvPr id="18" name="TextBox 17">
            <a:extLst>
              <a:ext uri="{FF2B5EF4-FFF2-40B4-BE49-F238E27FC236}">
                <a16:creationId xmlns:a16="http://schemas.microsoft.com/office/drawing/2014/main" id="{DAE0EDB8-5F85-BD4C-8ABB-E1221872C3CF}"/>
              </a:ext>
            </a:extLst>
          </p:cNvPr>
          <p:cNvSpPr txBox="1"/>
          <p:nvPr/>
        </p:nvSpPr>
        <p:spPr>
          <a:xfrm>
            <a:off x="19517874" y="8718179"/>
            <a:ext cx="3908986" cy="1323439"/>
          </a:xfrm>
          <a:prstGeom prst="rect">
            <a:avLst/>
          </a:prstGeom>
          <a:noFill/>
        </p:spPr>
        <p:txBody>
          <a:bodyPr wrap="square" rtlCol="0">
            <a:spAutoFit/>
          </a:bodyPr>
          <a:lstStyle/>
          <a:p>
            <a:pPr algn="ctr"/>
            <a:r>
              <a:rPr lang="en-US" sz="4000" dirty="0">
                <a:solidFill>
                  <a:srgbClr val="FFFFFF"/>
                </a:solidFill>
                <a:latin typeface="Gill Sans MT" panose="020B0502020104020203" pitchFamily="34" charset="77"/>
              </a:rPr>
              <a:t>Adult literacy training</a:t>
            </a:r>
          </a:p>
        </p:txBody>
      </p:sp>
      <p:pic>
        <p:nvPicPr>
          <p:cNvPr id="19" name="Picture 18">
            <a:extLst>
              <a:ext uri="{FF2B5EF4-FFF2-40B4-BE49-F238E27FC236}">
                <a16:creationId xmlns:a16="http://schemas.microsoft.com/office/drawing/2014/main" id="{44291C37-FDBB-B940-BDEB-5B94865114BB}"/>
              </a:ext>
            </a:extLst>
          </p:cNvPr>
          <p:cNvPicPr>
            <a:picLocks noChangeAspect="1"/>
          </p:cNvPicPr>
          <p:nvPr/>
        </p:nvPicPr>
        <p:blipFill>
          <a:blip r:embed="rId4"/>
          <a:stretch>
            <a:fillRect/>
          </a:stretch>
        </p:blipFill>
        <p:spPr>
          <a:xfrm>
            <a:off x="17330838" y="3671134"/>
            <a:ext cx="1421372" cy="1887760"/>
          </a:xfrm>
          <a:prstGeom prst="rect">
            <a:avLst/>
          </a:prstGeom>
        </p:spPr>
      </p:pic>
      <p:sp>
        <p:nvSpPr>
          <p:cNvPr id="35" name="Title 1">
            <a:extLst>
              <a:ext uri="{FF2B5EF4-FFF2-40B4-BE49-F238E27FC236}">
                <a16:creationId xmlns:a16="http://schemas.microsoft.com/office/drawing/2014/main" id="{3C1F8A77-FEC3-B749-9130-B392B934AB3F}"/>
              </a:ext>
            </a:extLst>
          </p:cNvPr>
          <p:cNvSpPr>
            <a:spLocks noGrp="1"/>
          </p:cNvSpPr>
          <p:nvPr>
            <p:ph type="title"/>
          </p:nvPr>
        </p:nvSpPr>
        <p:spPr>
          <a:xfrm>
            <a:off x="1485900" y="1298526"/>
            <a:ext cx="20915314" cy="2176836"/>
          </a:xfrm>
        </p:spPr>
        <p:txBody>
          <a:bodyPr/>
          <a:lstStyle/>
          <a:p>
            <a:pPr algn="l"/>
            <a:r>
              <a:rPr lang="en-US" b="1" dirty="0">
                <a:solidFill>
                  <a:srgbClr val="000000"/>
                </a:solidFill>
                <a:cs typeface="Gill Sans" panose="020B0502020104020203" pitchFamily="34" charset="-79"/>
              </a:rPr>
              <a:t>TJ Connections Between Sectors</a:t>
            </a:r>
            <a:endParaRPr lang="en-US" b="1" dirty="0">
              <a:solidFill>
                <a:srgbClr val="000000"/>
              </a:solidFill>
            </a:endParaRPr>
          </a:p>
        </p:txBody>
      </p:sp>
      <p:sp>
        <p:nvSpPr>
          <p:cNvPr id="36" name="Text Placeholder 2">
            <a:extLst>
              <a:ext uri="{FF2B5EF4-FFF2-40B4-BE49-F238E27FC236}">
                <a16:creationId xmlns:a16="http://schemas.microsoft.com/office/drawing/2014/main" id="{3C912C3C-B3BD-654B-825E-AC9413DE0288}"/>
              </a:ext>
            </a:extLst>
          </p:cNvPr>
          <p:cNvSpPr>
            <a:spLocks noGrp="1"/>
          </p:cNvSpPr>
          <p:nvPr>
            <p:ph type="body" idx="1"/>
          </p:nvPr>
        </p:nvSpPr>
        <p:spPr>
          <a:xfrm>
            <a:off x="1485900" y="3771900"/>
            <a:ext cx="11478260" cy="5967412"/>
          </a:xfrm>
        </p:spPr>
        <p:txBody>
          <a:bodyPr/>
          <a:lstStyle/>
          <a:p>
            <a:pPr lvl="0" algn="l">
              <a:lnSpc>
                <a:spcPct val="90000"/>
              </a:lnSpc>
              <a:spcAft>
                <a:spcPts val="2400"/>
              </a:spcAft>
              <a:buClr>
                <a:srgbClr val="525357"/>
              </a:buClr>
              <a:buSzPts val="3977"/>
            </a:pPr>
            <a:r>
              <a:rPr lang="en-US" dirty="0">
                <a:solidFill>
                  <a:srgbClr val="000000"/>
                </a:solidFill>
              </a:rPr>
              <a:t>The social norms emphasis created multi-sector connection.</a:t>
            </a:r>
          </a:p>
          <a:p>
            <a:pPr lvl="0" algn="l">
              <a:lnSpc>
                <a:spcPct val="90000"/>
              </a:lnSpc>
              <a:spcAft>
                <a:spcPts val="2400"/>
              </a:spcAft>
              <a:buSzPts val="3977"/>
            </a:pPr>
            <a:r>
              <a:rPr lang="en-US" dirty="0">
                <a:solidFill>
                  <a:srgbClr val="000000"/>
                </a:solidFill>
              </a:rPr>
              <a:t>TJ was integrated into nutrition, literacy training, and WASH projects. </a:t>
            </a:r>
          </a:p>
          <a:p>
            <a:pPr lvl="0" algn="l">
              <a:lnSpc>
                <a:spcPct val="90000"/>
              </a:lnSpc>
              <a:spcAft>
                <a:spcPts val="2400"/>
              </a:spcAft>
              <a:buSzPts val="3977"/>
            </a:pPr>
            <a:r>
              <a:rPr lang="en-US" dirty="0">
                <a:solidFill>
                  <a:srgbClr val="000000"/>
                </a:solidFill>
              </a:rPr>
              <a:t>The four NGOs wanted to add family planning to increase their development impact.</a:t>
            </a:r>
          </a:p>
          <a:p>
            <a:pPr lvl="0" algn="l">
              <a:lnSpc>
                <a:spcPct val="90000"/>
              </a:lnSpc>
              <a:spcAft>
                <a:spcPts val="2400"/>
              </a:spcAft>
              <a:buSzPts val="3977"/>
            </a:pPr>
            <a:r>
              <a:rPr lang="en-US" b="1" dirty="0">
                <a:solidFill>
                  <a:srgbClr val="000000"/>
                </a:solidFill>
              </a:rPr>
              <a:t>Impact: </a:t>
            </a:r>
            <a:endParaRPr lang="en-US" sz="1600" b="1" dirty="0">
              <a:solidFill>
                <a:srgbClr val="000000"/>
              </a:solidFill>
            </a:endParaRPr>
          </a:p>
          <a:p>
            <a:pPr marL="1120140" indent="-571500" algn="l">
              <a:lnSpc>
                <a:spcPct val="90000"/>
              </a:lnSpc>
              <a:spcAft>
                <a:spcPts val="2400"/>
              </a:spcAft>
              <a:buSzPts val="3977"/>
            </a:pPr>
            <a:r>
              <a:rPr lang="en-US" dirty="0">
                <a:solidFill>
                  <a:srgbClr val="000000"/>
                </a:solidFill>
              </a:rPr>
              <a:t>Greater community participation in </a:t>
            </a:r>
            <a:br>
              <a:rPr lang="en-US" dirty="0">
                <a:solidFill>
                  <a:srgbClr val="000000"/>
                </a:solidFill>
              </a:rPr>
            </a:br>
            <a:r>
              <a:rPr lang="en-US" dirty="0">
                <a:solidFill>
                  <a:srgbClr val="000000"/>
                </a:solidFill>
              </a:rPr>
              <a:t>other-sector activities.</a:t>
            </a:r>
            <a:endParaRPr lang="en-US" sz="1600" dirty="0">
              <a:solidFill>
                <a:srgbClr val="000000"/>
              </a:solidFill>
            </a:endParaRPr>
          </a:p>
          <a:p>
            <a:pPr marL="1120140" indent="-571500" algn="l">
              <a:lnSpc>
                <a:spcPct val="90000"/>
              </a:lnSpc>
              <a:spcAft>
                <a:spcPts val="2400"/>
              </a:spcAft>
              <a:buSzPts val="3977"/>
            </a:pPr>
            <a:r>
              <a:rPr lang="en-US" dirty="0">
                <a:solidFill>
                  <a:srgbClr val="000000"/>
                </a:solidFill>
              </a:rPr>
              <a:t>Gender norms shifting via male engagement led to male support for other-sector health and development efforts.</a:t>
            </a:r>
            <a:endParaRPr lang="en-US" sz="1600" dirty="0">
              <a:solidFill>
                <a:srgbClr val="000000"/>
              </a:solidFill>
            </a:endParaRPr>
          </a:p>
        </p:txBody>
      </p:sp>
    </p:spTree>
    <p:custDataLst>
      <p:tags r:id="rId1"/>
    </p:custDataLst>
    <p:extLst>
      <p:ext uri="{BB962C8B-B14F-4D97-AF65-F5344CB8AC3E}">
        <p14:creationId xmlns:p14="http://schemas.microsoft.com/office/powerpoint/2010/main" val="422022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2" name="Rectangle 1">
            <a:extLst>
              <a:ext uri="{FF2B5EF4-FFF2-40B4-BE49-F238E27FC236}">
                <a16:creationId xmlns:a16="http://schemas.microsoft.com/office/drawing/2014/main" id="{C70ACCD7-0856-854C-855E-CFE8D723D1DC}"/>
              </a:ext>
            </a:extLst>
          </p:cNvPr>
          <p:cNvSpPr/>
          <p:nvPr/>
        </p:nvSpPr>
        <p:spPr>
          <a:xfrm>
            <a:off x="11337796" y="3985958"/>
            <a:ext cx="10596242" cy="3046988"/>
          </a:xfrm>
          <a:prstGeom prst="rect">
            <a:avLst/>
          </a:prstGeom>
        </p:spPr>
        <p:txBody>
          <a:bodyPr wrap="square">
            <a:noAutofit/>
          </a:bodyPr>
          <a:lstStyle/>
          <a:p>
            <a:r>
              <a:rPr lang="en-US" sz="9600" b="1" dirty="0">
                <a:solidFill>
                  <a:srgbClr val="FFFFFF"/>
                </a:solidFill>
                <a:latin typeface="Gill Sans MT" panose="020B0502020104020203" pitchFamily="34" charset="77"/>
                <a:cs typeface="Gill Sans" panose="020B0502020104020203" pitchFamily="34" charset="-79"/>
              </a:rPr>
              <a:t>SALEEMA </a:t>
            </a:r>
          </a:p>
          <a:p>
            <a:r>
              <a:rPr lang="en-US" sz="9600" b="1" dirty="0">
                <a:solidFill>
                  <a:srgbClr val="FFFFFF"/>
                </a:solidFill>
                <a:latin typeface="Gill Sans MT" panose="020B0502020104020203" pitchFamily="34" charset="77"/>
                <a:cs typeface="Gill Sans" panose="020B0502020104020203" pitchFamily="34" charset="-79"/>
              </a:rPr>
              <a:t>CASE STUDY</a:t>
            </a:r>
          </a:p>
        </p:txBody>
      </p:sp>
      <p:cxnSp>
        <p:nvCxnSpPr>
          <p:cNvPr id="12" name="Straight Connector 11">
            <a:extLst>
              <a:ext uri="{FF2B5EF4-FFF2-40B4-BE49-F238E27FC236}">
                <a16:creationId xmlns:a16="http://schemas.microsoft.com/office/drawing/2014/main" id="{E8DF89E1-F25E-DF4E-9A7C-4D54689B609B}"/>
              </a:ext>
            </a:extLst>
          </p:cNvPr>
          <p:cNvCxnSpPr>
            <a:cxnSpLocks/>
          </p:cNvCxnSpPr>
          <p:nvPr/>
        </p:nvCxnSpPr>
        <p:spPr>
          <a:xfrm>
            <a:off x="11337796" y="7607328"/>
            <a:ext cx="9860628" cy="0"/>
          </a:xfrm>
          <a:prstGeom prst="line">
            <a:avLst/>
          </a:prstGeom>
          <a:ln w="139700">
            <a:solidFill>
              <a:srgbClr val="FFFFFF"/>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3D46C5F2-82AE-A44B-A70B-2175E22E38A6}"/>
              </a:ext>
            </a:extLst>
          </p:cNvPr>
          <p:cNvPicPr>
            <a:picLocks noChangeAspect="1"/>
          </p:cNvPicPr>
          <p:nvPr/>
        </p:nvPicPr>
        <p:blipFill>
          <a:blip r:embed="rId4">
            <a:biLevel thresh="25000"/>
          </a:blip>
          <a:stretch>
            <a:fillRect/>
          </a:stretch>
        </p:blipFill>
        <p:spPr>
          <a:xfrm>
            <a:off x="11535019" y="8215102"/>
            <a:ext cx="3477806" cy="869452"/>
          </a:xfrm>
          <a:prstGeom prst="rect">
            <a:avLst/>
          </a:prstGeom>
        </p:spPr>
      </p:pic>
      <p:pic>
        <p:nvPicPr>
          <p:cNvPr id="6" name="Picture Placeholder 5">
            <a:extLst>
              <a:ext uri="{FF2B5EF4-FFF2-40B4-BE49-F238E27FC236}">
                <a16:creationId xmlns:a16="http://schemas.microsoft.com/office/drawing/2014/main" id="{8E83558E-2EF6-0A4B-A83E-A90867E28114}"/>
              </a:ext>
            </a:extLst>
          </p:cNvPr>
          <p:cNvPicPr>
            <a:picLocks noGrp="1" noChangeAspect="1"/>
          </p:cNvPicPr>
          <p:nvPr>
            <p:ph type="pic" sz="quarter" idx="10"/>
          </p:nvPr>
        </p:nvPicPr>
        <p:blipFill rotWithShape="1">
          <a:blip r:embed="rId5"/>
          <a:srcRect l="27202" t="14467" r="16264" b="747"/>
          <a:stretch/>
        </p:blipFill>
        <p:spPr>
          <a:xfrm>
            <a:off x="1380894" y="2227264"/>
            <a:ext cx="9263064" cy="9261476"/>
          </a:xfrm>
        </p:spPr>
      </p:pic>
      <p:sp>
        <p:nvSpPr>
          <p:cNvPr id="8" name="TextBox 7">
            <a:extLst>
              <a:ext uri="{FF2B5EF4-FFF2-40B4-BE49-F238E27FC236}">
                <a16:creationId xmlns:a16="http://schemas.microsoft.com/office/drawing/2014/main" id="{A6874FEB-C24F-0F49-9248-3811F09EEB35}"/>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UNICEF Sudan/Omer</a:t>
            </a:r>
          </a:p>
        </p:txBody>
      </p:sp>
    </p:spTree>
    <p:custDataLst>
      <p:tags r:id="rId1"/>
    </p:custDataLst>
    <p:extLst>
      <p:ext uri="{BB962C8B-B14F-4D97-AF65-F5344CB8AC3E}">
        <p14:creationId xmlns:p14="http://schemas.microsoft.com/office/powerpoint/2010/main" val="334657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3" name="Title 2">
            <a:extLst>
              <a:ext uri="{FF2B5EF4-FFF2-40B4-BE49-F238E27FC236}">
                <a16:creationId xmlns:a16="http://schemas.microsoft.com/office/drawing/2014/main" id="{AFF21952-8190-E446-8409-19CA69A84E64}"/>
              </a:ext>
            </a:extLst>
          </p:cNvPr>
          <p:cNvSpPr>
            <a:spLocks noGrp="1"/>
          </p:cNvSpPr>
          <p:nvPr>
            <p:ph type="title"/>
          </p:nvPr>
        </p:nvSpPr>
        <p:spPr/>
        <p:txBody>
          <a:bodyPr/>
          <a:lstStyle/>
          <a:p>
            <a:pPr algn="l"/>
            <a:r>
              <a:rPr lang="en-US" b="1" dirty="0" err="1">
                <a:solidFill>
                  <a:srgbClr val="000000"/>
                </a:solidFill>
              </a:rPr>
              <a:t>Saleema</a:t>
            </a:r>
            <a:r>
              <a:rPr lang="en-US" b="1" dirty="0">
                <a:solidFill>
                  <a:srgbClr val="000000"/>
                </a:solidFill>
              </a:rPr>
              <a:t> Overview</a:t>
            </a:r>
          </a:p>
        </p:txBody>
      </p:sp>
      <p:sp>
        <p:nvSpPr>
          <p:cNvPr id="5" name="Text Placeholder 4">
            <a:extLst>
              <a:ext uri="{FF2B5EF4-FFF2-40B4-BE49-F238E27FC236}">
                <a16:creationId xmlns:a16="http://schemas.microsoft.com/office/drawing/2014/main" id="{2B0B080B-0BFB-344C-92D8-2CE213BA1E67}"/>
              </a:ext>
            </a:extLst>
          </p:cNvPr>
          <p:cNvSpPr>
            <a:spLocks noGrp="1"/>
          </p:cNvSpPr>
          <p:nvPr>
            <p:ph type="body" idx="1"/>
          </p:nvPr>
        </p:nvSpPr>
        <p:spPr>
          <a:xfrm>
            <a:off x="7349281" y="4917395"/>
            <a:ext cx="15295612" cy="7165748"/>
          </a:xfrm>
        </p:spPr>
        <p:txBody>
          <a:bodyPr/>
          <a:lstStyle/>
          <a:p>
            <a:pPr marL="571500" indent="-571500" algn="l">
              <a:lnSpc>
                <a:spcPct val="90000"/>
              </a:lnSpc>
              <a:spcAft>
                <a:spcPts val="2400"/>
              </a:spcAft>
              <a:buSzPts val="4000"/>
            </a:pPr>
            <a:r>
              <a:rPr lang="en-US" b="1" dirty="0">
                <a:solidFill>
                  <a:srgbClr val="000000"/>
                </a:solidFill>
              </a:rPr>
              <a:t>Location: </a:t>
            </a:r>
            <a:r>
              <a:rPr lang="en-US" dirty="0">
                <a:solidFill>
                  <a:srgbClr val="000000"/>
                </a:solidFill>
              </a:rPr>
              <a:t>Sudan.</a:t>
            </a:r>
            <a:endParaRPr lang="en-US" sz="3600" dirty="0">
              <a:solidFill>
                <a:srgbClr val="000000"/>
              </a:solidFill>
            </a:endParaRPr>
          </a:p>
          <a:p>
            <a:pPr marL="571500" indent="-571500" algn="l">
              <a:lnSpc>
                <a:spcPct val="90000"/>
              </a:lnSpc>
              <a:spcBef>
                <a:spcPts val="1200"/>
              </a:spcBef>
              <a:spcAft>
                <a:spcPts val="2400"/>
              </a:spcAft>
              <a:buSzPts val="4000"/>
            </a:pPr>
            <a:r>
              <a:rPr lang="en-US" b="1" dirty="0">
                <a:solidFill>
                  <a:srgbClr val="000000"/>
                </a:solidFill>
              </a:rPr>
              <a:t>Aim: </a:t>
            </a:r>
            <a:r>
              <a:rPr lang="en-US" dirty="0">
                <a:solidFill>
                  <a:srgbClr val="000000"/>
                </a:solidFill>
              </a:rPr>
              <a:t>Address socially-condoned practice of female genital mutilation and cutting (FGM/C).</a:t>
            </a:r>
            <a:endParaRPr lang="en-US" sz="3600" dirty="0">
              <a:solidFill>
                <a:srgbClr val="000000"/>
              </a:solidFill>
            </a:endParaRPr>
          </a:p>
          <a:p>
            <a:pPr marL="571500" indent="-571500" algn="l">
              <a:lnSpc>
                <a:spcPct val="90000"/>
              </a:lnSpc>
              <a:spcBef>
                <a:spcPts val="1200"/>
              </a:spcBef>
              <a:spcAft>
                <a:spcPts val="2400"/>
              </a:spcAft>
              <a:buSzPts val="4000"/>
            </a:pPr>
            <a:r>
              <a:rPr lang="en-US" b="1" dirty="0">
                <a:solidFill>
                  <a:srgbClr val="000000"/>
                </a:solidFill>
              </a:rPr>
              <a:t>Norms focus: </a:t>
            </a:r>
            <a:r>
              <a:rPr lang="en-US" dirty="0">
                <a:solidFill>
                  <a:srgbClr val="000000"/>
                </a:solidFill>
              </a:rPr>
              <a:t>Replace norms to cut with new norms NOT to cut.</a:t>
            </a:r>
            <a:endParaRPr lang="en-US" sz="3600" dirty="0">
              <a:solidFill>
                <a:srgbClr val="000000"/>
              </a:solidFill>
            </a:endParaRPr>
          </a:p>
          <a:p>
            <a:pPr marL="571500" indent="-571500" algn="l">
              <a:lnSpc>
                <a:spcPct val="90000"/>
              </a:lnSpc>
              <a:spcBef>
                <a:spcPts val="1200"/>
              </a:spcBef>
              <a:spcAft>
                <a:spcPts val="2400"/>
              </a:spcAft>
              <a:buSzPts val="4000"/>
            </a:pPr>
            <a:r>
              <a:rPr lang="en-US" b="1" dirty="0">
                <a:solidFill>
                  <a:srgbClr val="000000"/>
                </a:solidFill>
              </a:rPr>
              <a:t>Value add: </a:t>
            </a:r>
            <a:r>
              <a:rPr lang="en-US" dirty="0" err="1">
                <a:solidFill>
                  <a:srgbClr val="000000"/>
                </a:solidFill>
              </a:rPr>
              <a:t>Saleema’s</a:t>
            </a:r>
            <a:r>
              <a:rPr lang="en-US" dirty="0">
                <a:solidFill>
                  <a:srgbClr val="000000"/>
                </a:solidFill>
              </a:rPr>
              <a:t> FGM/C norms-replacement effort could also reduce the related harmful practices of early marriage and pregnancy.</a:t>
            </a:r>
            <a:endParaRPr lang="en-US" sz="3600" dirty="0">
              <a:solidFill>
                <a:srgbClr val="000000"/>
              </a:solidFill>
            </a:endParaRPr>
          </a:p>
        </p:txBody>
      </p:sp>
      <p:pic>
        <p:nvPicPr>
          <p:cNvPr id="12" name="Picture Placeholder 11">
            <a:extLst>
              <a:ext uri="{FF2B5EF4-FFF2-40B4-BE49-F238E27FC236}">
                <a16:creationId xmlns:a16="http://schemas.microsoft.com/office/drawing/2014/main" id="{0D309DE3-E932-2B49-B041-C057342413AA}"/>
              </a:ext>
            </a:extLst>
          </p:cNvPr>
          <p:cNvPicPr>
            <a:picLocks noGrp="1" noChangeAspect="1"/>
          </p:cNvPicPr>
          <p:nvPr>
            <p:ph type="pic" sz="quarter" idx="10"/>
          </p:nvPr>
        </p:nvPicPr>
        <p:blipFill rotWithShape="1">
          <a:blip r:embed="rId4"/>
          <a:srcRect l="9609" r="23714"/>
          <a:stretch/>
        </p:blipFill>
        <p:spPr>
          <a:xfrm>
            <a:off x="-3145632" y="2227262"/>
            <a:ext cx="9263064" cy="9261476"/>
          </a:xfrm>
        </p:spPr>
      </p:pic>
      <p:sp>
        <p:nvSpPr>
          <p:cNvPr id="6" name="TextBox 5">
            <a:extLst>
              <a:ext uri="{FF2B5EF4-FFF2-40B4-BE49-F238E27FC236}">
                <a16:creationId xmlns:a16="http://schemas.microsoft.com/office/drawing/2014/main" id="{80587936-18C0-1941-BAC4-849C0AEB5A1B}"/>
              </a:ext>
            </a:extLst>
          </p:cNvPr>
          <p:cNvSpPr txBox="1"/>
          <p:nvPr/>
        </p:nvSpPr>
        <p:spPr>
          <a:xfrm>
            <a:off x="229282" y="13058930"/>
            <a:ext cx="6214047" cy="307777"/>
          </a:xfrm>
          <a:prstGeom prst="rect">
            <a:avLst/>
          </a:prstGeom>
          <a:noFill/>
        </p:spPr>
        <p:txBody>
          <a:bodyPr wrap="square" rtlCol="0">
            <a:spAutoFit/>
          </a:bodyPr>
          <a:lstStyle/>
          <a:p>
            <a:r>
              <a:rPr lang="en-US" dirty="0">
                <a:solidFill>
                  <a:schemeClr val="bg2"/>
                </a:solidFill>
                <a:latin typeface="Gill Sans MT" panose="020B0502020104020203" pitchFamily="34" charset="77"/>
              </a:rPr>
              <a:t>Photo credit: UNICEF/Sari Omer</a:t>
            </a:r>
          </a:p>
        </p:txBody>
      </p:sp>
    </p:spTree>
    <p:custDataLst>
      <p:tags r:id="rId1"/>
    </p:custDataLst>
    <p:extLst>
      <p:ext uri="{BB962C8B-B14F-4D97-AF65-F5344CB8AC3E}">
        <p14:creationId xmlns:p14="http://schemas.microsoft.com/office/powerpoint/2010/main" val="183065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3" name="Title 2">
            <a:extLst>
              <a:ext uri="{FF2B5EF4-FFF2-40B4-BE49-F238E27FC236}">
                <a16:creationId xmlns:a16="http://schemas.microsoft.com/office/drawing/2014/main" id="{8F44281E-4286-7D45-894B-FF65D0A28A48}"/>
              </a:ext>
            </a:extLst>
          </p:cNvPr>
          <p:cNvSpPr>
            <a:spLocks noGrp="1"/>
          </p:cNvSpPr>
          <p:nvPr>
            <p:ph type="title"/>
          </p:nvPr>
        </p:nvSpPr>
        <p:spPr/>
        <p:txBody>
          <a:bodyPr/>
          <a:lstStyle/>
          <a:p>
            <a:pPr algn="l"/>
            <a:r>
              <a:rPr lang="en-US" b="1" dirty="0" err="1">
                <a:solidFill>
                  <a:srgbClr val="000000"/>
                </a:solidFill>
              </a:rPr>
              <a:t>Saleema</a:t>
            </a:r>
            <a:r>
              <a:rPr lang="en-US" b="1" dirty="0">
                <a:solidFill>
                  <a:srgbClr val="000000"/>
                </a:solidFill>
              </a:rPr>
              <a:t> Approaches</a:t>
            </a:r>
          </a:p>
        </p:txBody>
      </p:sp>
      <p:sp>
        <p:nvSpPr>
          <p:cNvPr id="5" name="Text Placeholder 4">
            <a:extLst>
              <a:ext uri="{FF2B5EF4-FFF2-40B4-BE49-F238E27FC236}">
                <a16:creationId xmlns:a16="http://schemas.microsoft.com/office/drawing/2014/main" id="{86E790B4-04EF-314D-B546-5A85BADB88CF}"/>
              </a:ext>
            </a:extLst>
          </p:cNvPr>
          <p:cNvSpPr>
            <a:spLocks noGrp="1"/>
          </p:cNvSpPr>
          <p:nvPr>
            <p:ph type="body" idx="1"/>
          </p:nvPr>
        </p:nvSpPr>
        <p:spPr>
          <a:xfrm>
            <a:off x="7349067" y="4915218"/>
            <a:ext cx="15295034" cy="5967412"/>
          </a:xfrm>
        </p:spPr>
        <p:txBody>
          <a:bodyPr/>
          <a:lstStyle/>
          <a:p>
            <a:pPr marL="0" indent="0" algn="l">
              <a:lnSpc>
                <a:spcPct val="90000"/>
              </a:lnSpc>
              <a:spcAft>
                <a:spcPts val="2400"/>
              </a:spcAft>
              <a:buSzPts val="4000"/>
              <a:buNone/>
            </a:pPr>
            <a:r>
              <a:rPr lang="en-US" dirty="0">
                <a:solidFill>
                  <a:srgbClr val="000000"/>
                </a:solidFill>
              </a:rPr>
              <a:t>Leveraging media to change how communities talk about female genital cutting, to establish positive norms around NOT cutting.</a:t>
            </a:r>
          </a:p>
          <a:p>
            <a:pPr marL="0" indent="0" algn="l">
              <a:lnSpc>
                <a:spcPct val="90000"/>
              </a:lnSpc>
              <a:spcAft>
                <a:spcPts val="2400"/>
              </a:spcAft>
              <a:buSzPts val="4000"/>
              <a:buNone/>
            </a:pPr>
            <a:r>
              <a:rPr lang="en-US" b="1" dirty="0">
                <a:solidFill>
                  <a:srgbClr val="000000"/>
                </a:solidFill>
              </a:rPr>
              <a:t>Intervention Components</a:t>
            </a:r>
          </a:p>
          <a:p>
            <a:pPr marL="514350" indent="-514350" algn="l">
              <a:lnSpc>
                <a:spcPct val="90000"/>
              </a:lnSpc>
              <a:spcAft>
                <a:spcPts val="2400"/>
              </a:spcAft>
              <a:buSzPts val="4000"/>
              <a:buFont typeface="Gill Sans"/>
              <a:buAutoNum type="arabicPeriod"/>
            </a:pPr>
            <a:r>
              <a:rPr lang="en-US" dirty="0">
                <a:solidFill>
                  <a:srgbClr val="000000"/>
                </a:solidFill>
              </a:rPr>
              <a:t>Mass media and social marketing campaigns.</a:t>
            </a:r>
          </a:p>
          <a:p>
            <a:pPr marL="514350" indent="-514350" algn="l">
              <a:lnSpc>
                <a:spcPct val="90000"/>
              </a:lnSpc>
              <a:spcAft>
                <a:spcPts val="2400"/>
              </a:spcAft>
              <a:buSzPts val="4000"/>
              <a:buFont typeface="Gill Sans"/>
              <a:buAutoNum type="arabicPeriod"/>
            </a:pPr>
            <a:r>
              <a:rPr lang="en-US" dirty="0">
                <a:solidFill>
                  <a:srgbClr val="000000"/>
                </a:solidFill>
              </a:rPr>
              <a:t>Community and inter-generational dialogues.</a:t>
            </a:r>
          </a:p>
        </p:txBody>
      </p:sp>
      <p:pic>
        <p:nvPicPr>
          <p:cNvPr id="8" name="Picture Placeholder 7">
            <a:extLst>
              <a:ext uri="{FF2B5EF4-FFF2-40B4-BE49-F238E27FC236}">
                <a16:creationId xmlns:a16="http://schemas.microsoft.com/office/drawing/2014/main" id="{FC965507-E5A5-EE4D-8025-0B758DECEE70}"/>
              </a:ext>
            </a:extLst>
          </p:cNvPr>
          <p:cNvPicPr>
            <a:picLocks noGrp="1" noChangeAspect="1"/>
          </p:cNvPicPr>
          <p:nvPr>
            <p:ph type="pic" sz="quarter" idx="10"/>
          </p:nvPr>
        </p:nvPicPr>
        <p:blipFill>
          <a:blip r:embed="rId4"/>
          <a:srcRect l="16661" r="16661"/>
          <a:stretch/>
        </p:blipFill>
        <p:spPr>
          <a:xfrm flipH="1">
            <a:off x="-3058370" y="2227264"/>
            <a:ext cx="9263064" cy="9261476"/>
          </a:xfrm>
        </p:spPr>
      </p:pic>
      <p:sp>
        <p:nvSpPr>
          <p:cNvPr id="6" name="TextBox 5">
            <a:extLst>
              <a:ext uri="{FF2B5EF4-FFF2-40B4-BE49-F238E27FC236}">
                <a16:creationId xmlns:a16="http://schemas.microsoft.com/office/drawing/2014/main" id="{090CFE14-4C32-1A4E-8F4A-734F2375C7E7}"/>
              </a:ext>
            </a:extLst>
          </p:cNvPr>
          <p:cNvSpPr txBox="1"/>
          <p:nvPr/>
        </p:nvSpPr>
        <p:spPr>
          <a:xfrm>
            <a:off x="229282" y="13058930"/>
            <a:ext cx="6214047" cy="307777"/>
          </a:xfrm>
          <a:prstGeom prst="rect">
            <a:avLst/>
          </a:prstGeom>
          <a:noFill/>
        </p:spPr>
        <p:txBody>
          <a:bodyPr wrap="square" rtlCol="0">
            <a:spAutoFit/>
          </a:bodyPr>
          <a:lstStyle/>
          <a:p>
            <a:r>
              <a:rPr lang="en-US" dirty="0">
                <a:solidFill>
                  <a:schemeClr val="bg2"/>
                </a:solidFill>
                <a:latin typeface="Gill Sans MT" panose="020B0502020104020203" pitchFamily="34" charset="77"/>
              </a:rPr>
              <a:t>Photo credit: UNICEF Sudan</a:t>
            </a:r>
          </a:p>
        </p:txBody>
      </p:sp>
    </p:spTree>
    <p:custDataLst>
      <p:tags r:id="rId1"/>
    </p:custDataLst>
    <p:extLst>
      <p:ext uri="{BB962C8B-B14F-4D97-AF65-F5344CB8AC3E}">
        <p14:creationId xmlns:p14="http://schemas.microsoft.com/office/powerpoint/2010/main" val="234969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7" name="Title 3">
            <a:extLst>
              <a:ext uri="{FF2B5EF4-FFF2-40B4-BE49-F238E27FC236}">
                <a16:creationId xmlns:a16="http://schemas.microsoft.com/office/drawing/2014/main" id="{53D12940-00C3-E744-81F8-CE719617CBC8}"/>
              </a:ext>
            </a:extLst>
          </p:cNvPr>
          <p:cNvSpPr>
            <a:spLocks noGrp="1"/>
          </p:cNvSpPr>
          <p:nvPr>
            <p:ph type="title"/>
          </p:nvPr>
        </p:nvSpPr>
        <p:spPr>
          <a:xfrm>
            <a:off x="7349067" y="2318417"/>
            <a:ext cx="15295613" cy="2176836"/>
          </a:xfrm>
        </p:spPr>
        <p:txBody>
          <a:bodyPr/>
          <a:lstStyle/>
          <a:p>
            <a:pPr algn="l"/>
            <a:r>
              <a:rPr lang="en-US" b="1" dirty="0" err="1">
                <a:solidFill>
                  <a:srgbClr val="000000"/>
                </a:solidFill>
              </a:rPr>
              <a:t>Saleema</a:t>
            </a:r>
            <a:r>
              <a:rPr lang="en-US" b="1" dirty="0">
                <a:solidFill>
                  <a:srgbClr val="000000"/>
                </a:solidFill>
              </a:rPr>
              <a:t> Community Social Realities </a:t>
            </a:r>
            <a:br>
              <a:rPr lang="en-US" b="1" dirty="0">
                <a:solidFill>
                  <a:srgbClr val="000000"/>
                </a:solidFill>
              </a:rPr>
            </a:br>
            <a:r>
              <a:rPr lang="en-US" b="1" dirty="0">
                <a:solidFill>
                  <a:srgbClr val="000000"/>
                </a:solidFill>
              </a:rPr>
              <a:t> </a:t>
            </a:r>
          </a:p>
        </p:txBody>
      </p:sp>
      <p:sp>
        <p:nvSpPr>
          <p:cNvPr id="15" name="Text Placeholder 4">
            <a:extLst>
              <a:ext uri="{FF2B5EF4-FFF2-40B4-BE49-F238E27FC236}">
                <a16:creationId xmlns:a16="http://schemas.microsoft.com/office/drawing/2014/main" id="{C6A50D95-608B-1643-8F4F-25E3302826F5}"/>
              </a:ext>
            </a:extLst>
          </p:cNvPr>
          <p:cNvSpPr>
            <a:spLocks noGrp="1"/>
          </p:cNvSpPr>
          <p:nvPr>
            <p:ph type="body" idx="1"/>
          </p:nvPr>
        </p:nvSpPr>
        <p:spPr>
          <a:xfrm>
            <a:off x="7349067" y="4906736"/>
            <a:ext cx="15706876" cy="7259864"/>
          </a:xfrm>
        </p:spPr>
        <p:txBody>
          <a:bodyPr>
            <a:noAutofit/>
          </a:bodyPr>
          <a:lstStyle/>
          <a:p>
            <a:pPr marL="0" indent="0" algn="l">
              <a:lnSpc>
                <a:spcPct val="90000"/>
              </a:lnSpc>
              <a:spcAft>
                <a:spcPts val="1200"/>
              </a:spcAft>
              <a:buClr>
                <a:srgbClr val="515257"/>
              </a:buClr>
              <a:buSzPts val="3700"/>
              <a:buNone/>
            </a:pPr>
            <a:r>
              <a:rPr lang="en-US" b="1" dirty="0">
                <a:solidFill>
                  <a:srgbClr val="000000"/>
                </a:solidFill>
              </a:rPr>
              <a:t>Community beliefs: </a:t>
            </a:r>
          </a:p>
          <a:p>
            <a:pPr marL="571500" indent="-571500" algn="l">
              <a:lnSpc>
                <a:spcPct val="90000"/>
              </a:lnSpc>
              <a:spcAft>
                <a:spcPts val="1200"/>
              </a:spcAft>
              <a:buSzPts val="3700"/>
            </a:pPr>
            <a:r>
              <a:rPr lang="en-US" dirty="0">
                <a:solidFill>
                  <a:srgbClr val="000000"/>
                </a:solidFill>
              </a:rPr>
              <a:t>Cutting girls early will ensure they follow community traditions (and be available for early marriage).</a:t>
            </a:r>
          </a:p>
          <a:p>
            <a:pPr marL="571500" indent="-571500" algn="l">
              <a:lnSpc>
                <a:spcPct val="90000"/>
              </a:lnSpc>
              <a:spcAft>
                <a:spcPts val="2400"/>
              </a:spcAft>
              <a:buSzPts val="3700"/>
            </a:pPr>
            <a:r>
              <a:rPr lang="en-US" dirty="0">
                <a:solidFill>
                  <a:srgbClr val="000000"/>
                </a:solidFill>
              </a:rPr>
              <a:t>If they go to school uncut, they will be “influenced” by others’ views and practices.</a:t>
            </a:r>
          </a:p>
          <a:p>
            <a:pPr marL="0" indent="0" algn="l">
              <a:lnSpc>
                <a:spcPct val="90000"/>
              </a:lnSpc>
              <a:spcAft>
                <a:spcPts val="1200"/>
              </a:spcAft>
              <a:buClr>
                <a:srgbClr val="515257"/>
              </a:buClr>
              <a:buSzPts val="3700"/>
              <a:buNone/>
            </a:pPr>
            <a:r>
              <a:rPr lang="en-US" b="1" dirty="0">
                <a:solidFill>
                  <a:srgbClr val="000000"/>
                </a:solidFill>
              </a:rPr>
              <a:t>Language reflecting beliefs: </a:t>
            </a:r>
          </a:p>
          <a:p>
            <a:pPr marL="571500" indent="-571500" algn="l">
              <a:lnSpc>
                <a:spcPct val="90000"/>
              </a:lnSpc>
              <a:spcAft>
                <a:spcPts val="1200"/>
              </a:spcAft>
              <a:buSzPts val="3700"/>
            </a:pPr>
            <a:r>
              <a:rPr lang="en-US" dirty="0">
                <a:solidFill>
                  <a:srgbClr val="000000"/>
                </a:solidFill>
              </a:rPr>
              <a:t>Traditionally, FGC is “</a:t>
            </a:r>
            <a:r>
              <a:rPr lang="en-US" dirty="0" err="1">
                <a:solidFill>
                  <a:srgbClr val="000000"/>
                </a:solidFill>
              </a:rPr>
              <a:t>tahoor</a:t>
            </a:r>
            <a:r>
              <a:rPr lang="en-US" dirty="0">
                <a:solidFill>
                  <a:srgbClr val="000000"/>
                </a:solidFill>
              </a:rPr>
              <a:t>,” which means “pure” and therefore cut women are pure. </a:t>
            </a:r>
          </a:p>
          <a:p>
            <a:pPr marL="571500" indent="-571500" algn="l">
              <a:lnSpc>
                <a:spcPct val="90000"/>
              </a:lnSpc>
              <a:spcAft>
                <a:spcPts val="2400"/>
              </a:spcAft>
              <a:buSzPts val="3700"/>
            </a:pPr>
            <a:r>
              <a:rPr lang="en-US" dirty="0">
                <a:solidFill>
                  <a:srgbClr val="000000"/>
                </a:solidFill>
              </a:rPr>
              <a:t>Women and girls who do not undergo FGC are called “</a:t>
            </a:r>
            <a:r>
              <a:rPr lang="en-US" dirty="0" err="1">
                <a:solidFill>
                  <a:srgbClr val="000000"/>
                </a:solidFill>
              </a:rPr>
              <a:t>ghalfaa</a:t>
            </a:r>
            <a:r>
              <a:rPr lang="en-US" dirty="0">
                <a:solidFill>
                  <a:srgbClr val="000000"/>
                </a:solidFill>
              </a:rPr>
              <a:t>,” which means “impure” and “obscene.”</a:t>
            </a:r>
          </a:p>
        </p:txBody>
      </p:sp>
      <p:pic>
        <p:nvPicPr>
          <p:cNvPr id="5" name="Picture Placeholder 4">
            <a:extLst>
              <a:ext uri="{FF2B5EF4-FFF2-40B4-BE49-F238E27FC236}">
                <a16:creationId xmlns:a16="http://schemas.microsoft.com/office/drawing/2014/main" id="{24A782AD-54BE-C84F-BAFA-FF278AEECFC2}"/>
              </a:ext>
            </a:extLst>
          </p:cNvPr>
          <p:cNvPicPr>
            <a:picLocks noGrp="1" noChangeAspect="1"/>
          </p:cNvPicPr>
          <p:nvPr>
            <p:ph type="pic" sz="quarter" idx="10"/>
          </p:nvPr>
        </p:nvPicPr>
        <p:blipFill rotWithShape="1">
          <a:blip r:embed="rId4"/>
          <a:srcRect l="12900" r="20422"/>
          <a:stretch/>
        </p:blipFill>
        <p:spPr>
          <a:xfrm flipH="1">
            <a:off x="-3058370" y="2227264"/>
            <a:ext cx="9263064" cy="9261476"/>
          </a:xfrm>
        </p:spPr>
      </p:pic>
      <p:sp>
        <p:nvSpPr>
          <p:cNvPr id="6" name="TextBox 5">
            <a:extLst>
              <a:ext uri="{FF2B5EF4-FFF2-40B4-BE49-F238E27FC236}">
                <a16:creationId xmlns:a16="http://schemas.microsoft.com/office/drawing/2014/main" id="{D2EC77E1-75E6-6446-A324-318A6C4AE9B0}"/>
              </a:ext>
            </a:extLst>
          </p:cNvPr>
          <p:cNvSpPr txBox="1"/>
          <p:nvPr/>
        </p:nvSpPr>
        <p:spPr>
          <a:xfrm>
            <a:off x="229282" y="13058930"/>
            <a:ext cx="6214047" cy="307777"/>
          </a:xfrm>
          <a:prstGeom prst="rect">
            <a:avLst/>
          </a:prstGeom>
          <a:noFill/>
        </p:spPr>
        <p:txBody>
          <a:bodyPr wrap="square" rtlCol="0">
            <a:spAutoFit/>
          </a:bodyPr>
          <a:lstStyle/>
          <a:p>
            <a:r>
              <a:rPr lang="en-US" dirty="0">
                <a:solidFill>
                  <a:schemeClr val="bg2"/>
                </a:solidFill>
                <a:latin typeface="Gill Sans MT" panose="020B0502020104020203" pitchFamily="34" charset="77"/>
              </a:rPr>
              <a:t>Photo credit: UNICEF Sudan/Omer</a:t>
            </a:r>
          </a:p>
        </p:txBody>
      </p:sp>
    </p:spTree>
    <p:custDataLst>
      <p:tags r:id="rId1"/>
    </p:custDataLst>
    <p:extLst>
      <p:ext uri="{BB962C8B-B14F-4D97-AF65-F5344CB8AC3E}">
        <p14:creationId xmlns:p14="http://schemas.microsoft.com/office/powerpoint/2010/main" val="176466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7" name="Title 6">
            <a:extLst>
              <a:ext uri="{FF2B5EF4-FFF2-40B4-BE49-F238E27FC236}">
                <a16:creationId xmlns:a16="http://schemas.microsoft.com/office/drawing/2014/main" id="{360CC436-89CA-DA48-A68C-AE4180892908}"/>
              </a:ext>
            </a:extLst>
          </p:cNvPr>
          <p:cNvSpPr>
            <a:spLocks noGrp="1"/>
          </p:cNvSpPr>
          <p:nvPr>
            <p:ph type="title"/>
          </p:nvPr>
        </p:nvSpPr>
        <p:spPr/>
        <p:txBody>
          <a:bodyPr/>
          <a:lstStyle/>
          <a:p>
            <a:pPr algn="l"/>
            <a:r>
              <a:rPr lang="en-US" b="1" dirty="0" err="1">
                <a:solidFill>
                  <a:srgbClr val="000000"/>
                </a:solidFill>
              </a:rPr>
              <a:t>Saleema</a:t>
            </a:r>
            <a:r>
              <a:rPr lang="en-US" b="1" dirty="0">
                <a:solidFill>
                  <a:srgbClr val="000000"/>
                </a:solidFill>
              </a:rPr>
              <a:t> Norms-Shifting</a:t>
            </a:r>
          </a:p>
        </p:txBody>
      </p:sp>
      <p:sp>
        <p:nvSpPr>
          <p:cNvPr id="16" name="Text Placeholder 4">
            <a:extLst>
              <a:ext uri="{FF2B5EF4-FFF2-40B4-BE49-F238E27FC236}">
                <a16:creationId xmlns:a16="http://schemas.microsoft.com/office/drawing/2014/main" id="{4B8D633A-D751-C141-AF34-9C7AD9BFC265}"/>
              </a:ext>
            </a:extLst>
          </p:cNvPr>
          <p:cNvSpPr>
            <a:spLocks noGrp="1"/>
          </p:cNvSpPr>
          <p:nvPr>
            <p:ph type="body" idx="1"/>
          </p:nvPr>
        </p:nvSpPr>
        <p:spPr>
          <a:xfrm>
            <a:off x="7349281" y="5015367"/>
            <a:ext cx="15295034" cy="8341404"/>
          </a:xfrm>
        </p:spPr>
        <p:txBody>
          <a:bodyPr>
            <a:noAutofit/>
          </a:bodyPr>
          <a:lstStyle/>
          <a:p>
            <a:pPr marL="0" indent="0" algn="l">
              <a:lnSpc>
                <a:spcPct val="90000"/>
              </a:lnSpc>
              <a:spcAft>
                <a:spcPts val="2400"/>
              </a:spcAft>
              <a:buClr>
                <a:srgbClr val="515257"/>
              </a:buClr>
              <a:buSzPts val="4000"/>
              <a:buNone/>
            </a:pPr>
            <a:r>
              <a:rPr lang="en-US" b="1" dirty="0" err="1">
                <a:solidFill>
                  <a:srgbClr val="000000"/>
                </a:solidFill>
              </a:rPr>
              <a:t>Saleema</a:t>
            </a:r>
            <a:r>
              <a:rPr lang="en-US" b="1" dirty="0">
                <a:solidFill>
                  <a:srgbClr val="000000"/>
                </a:solidFill>
              </a:rPr>
              <a:t> addresses FGC with information but also: </a:t>
            </a:r>
          </a:p>
          <a:p>
            <a:pPr marL="571500" indent="-571500" algn="l">
              <a:lnSpc>
                <a:spcPct val="90000"/>
              </a:lnSpc>
              <a:spcAft>
                <a:spcPts val="2400"/>
              </a:spcAft>
              <a:buClr>
                <a:srgbClr val="515257"/>
              </a:buClr>
              <a:buSzPts val="4000"/>
              <a:buFont typeface="Arial"/>
              <a:buChar char="•"/>
            </a:pPr>
            <a:r>
              <a:rPr lang="en-US" dirty="0">
                <a:solidFill>
                  <a:srgbClr val="000000"/>
                </a:solidFill>
              </a:rPr>
              <a:t>Shifts community perceptions by changing the way that people talk about cutting.</a:t>
            </a:r>
          </a:p>
          <a:p>
            <a:pPr marL="571500" indent="-571500" algn="l">
              <a:lnSpc>
                <a:spcPct val="90000"/>
              </a:lnSpc>
              <a:spcAft>
                <a:spcPts val="2400"/>
              </a:spcAft>
              <a:buClr>
                <a:srgbClr val="515257"/>
              </a:buClr>
              <a:buSzPts val="4000"/>
              <a:buFont typeface="Arial"/>
              <a:buChar char="•"/>
            </a:pPr>
            <a:r>
              <a:rPr lang="en-US" dirty="0">
                <a:solidFill>
                  <a:srgbClr val="000000"/>
                </a:solidFill>
              </a:rPr>
              <a:t>Promote at scale the establishment of a new norm of desirability of uncut girls through branding and social dialogue.</a:t>
            </a:r>
          </a:p>
          <a:p>
            <a:pPr marL="0" indent="0" algn="l">
              <a:lnSpc>
                <a:spcPct val="90000"/>
              </a:lnSpc>
              <a:spcAft>
                <a:spcPts val="2400"/>
              </a:spcAft>
              <a:buClr>
                <a:srgbClr val="515257"/>
              </a:buClr>
              <a:buSzPts val="4000"/>
              <a:buNone/>
            </a:pPr>
            <a:r>
              <a:rPr lang="en-US" b="1" dirty="0">
                <a:solidFill>
                  <a:srgbClr val="000000"/>
                </a:solidFill>
              </a:rPr>
              <a:t>Impact:</a:t>
            </a:r>
          </a:p>
          <a:p>
            <a:pPr marL="571500" indent="-571500" algn="l">
              <a:lnSpc>
                <a:spcPct val="90000"/>
              </a:lnSpc>
              <a:spcAft>
                <a:spcPts val="2400"/>
              </a:spcAft>
              <a:buClr>
                <a:srgbClr val="515257"/>
              </a:buClr>
              <a:buSzPts val="4000"/>
              <a:buFont typeface="Arial"/>
              <a:buChar char="•"/>
            </a:pPr>
            <a:r>
              <a:rPr lang="en-US" dirty="0">
                <a:solidFill>
                  <a:srgbClr val="000000"/>
                </a:solidFill>
              </a:rPr>
              <a:t>Women participating in </a:t>
            </a:r>
            <a:r>
              <a:rPr lang="en-US" dirty="0" err="1">
                <a:solidFill>
                  <a:srgbClr val="000000"/>
                </a:solidFill>
              </a:rPr>
              <a:t>Saleema</a:t>
            </a:r>
            <a:r>
              <a:rPr lang="en-US" dirty="0">
                <a:solidFill>
                  <a:srgbClr val="000000"/>
                </a:solidFill>
              </a:rPr>
              <a:t> are six times more likely to believe that FGC should be discontinued.</a:t>
            </a:r>
          </a:p>
          <a:p>
            <a:pPr marL="571500" indent="-571500" algn="l">
              <a:lnSpc>
                <a:spcPct val="90000"/>
              </a:lnSpc>
              <a:spcAft>
                <a:spcPts val="2400"/>
              </a:spcAft>
              <a:buClr>
                <a:srgbClr val="515257"/>
              </a:buClr>
              <a:buSzPts val="4000"/>
              <a:buFont typeface="Arial"/>
              <a:buChar char="•"/>
            </a:pPr>
            <a:r>
              <a:rPr lang="en-US" dirty="0">
                <a:solidFill>
                  <a:srgbClr val="000000"/>
                </a:solidFill>
              </a:rPr>
              <a:t>The project saw a reduction in normative beliefs to continue cutting across 18 states.</a:t>
            </a:r>
          </a:p>
        </p:txBody>
      </p:sp>
      <p:pic>
        <p:nvPicPr>
          <p:cNvPr id="6" name="Picture Placeholder 5">
            <a:extLst>
              <a:ext uri="{FF2B5EF4-FFF2-40B4-BE49-F238E27FC236}">
                <a16:creationId xmlns:a16="http://schemas.microsoft.com/office/drawing/2014/main" id="{CFAE954C-9C24-6246-BCC6-BECC3F60753E}"/>
              </a:ext>
            </a:extLst>
          </p:cNvPr>
          <p:cNvPicPr>
            <a:picLocks noGrp="1" noChangeAspect="1"/>
          </p:cNvPicPr>
          <p:nvPr>
            <p:ph type="pic" sz="quarter" idx="10"/>
          </p:nvPr>
        </p:nvPicPr>
        <p:blipFill rotWithShape="1">
          <a:blip r:embed="rId4"/>
          <a:srcRect l="-25929" t="5318" r="32826" b="5318"/>
          <a:stretch/>
        </p:blipFill>
        <p:spPr>
          <a:xfrm>
            <a:off x="-3058370" y="2227264"/>
            <a:ext cx="9263064" cy="9261476"/>
          </a:xfrm>
        </p:spPr>
      </p:pic>
      <p:sp>
        <p:nvSpPr>
          <p:cNvPr id="5" name="TextBox 4">
            <a:extLst>
              <a:ext uri="{FF2B5EF4-FFF2-40B4-BE49-F238E27FC236}">
                <a16:creationId xmlns:a16="http://schemas.microsoft.com/office/drawing/2014/main" id="{4055770A-19E0-8144-844E-F51365593E8D}"/>
              </a:ext>
            </a:extLst>
          </p:cNvPr>
          <p:cNvSpPr txBox="1"/>
          <p:nvPr/>
        </p:nvSpPr>
        <p:spPr>
          <a:xfrm>
            <a:off x="229282" y="13058930"/>
            <a:ext cx="6214047" cy="307777"/>
          </a:xfrm>
          <a:prstGeom prst="rect">
            <a:avLst/>
          </a:prstGeom>
          <a:noFill/>
        </p:spPr>
        <p:txBody>
          <a:bodyPr wrap="square" rtlCol="0">
            <a:spAutoFit/>
          </a:bodyPr>
          <a:lstStyle/>
          <a:p>
            <a:r>
              <a:rPr lang="en-US" dirty="0">
                <a:solidFill>
                  <a:schemeClr val="bg2"/>
                </a:solidFill>
                <a:latin typeface="Gill Sans MT" panose="020B0502020104020203" pitchFamily="34" charset="77"/>
              </a:rPr>
              <a:t>Photo credit:: UNICEF Sudan</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rgbClr val="00945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Session II</a:t>
            </a:r>
          </a:p>
        </p:txBody>
      </p:sp>
      <p:sp>
        <p:nvSpPr>
          <p:cNvPr id="7" name="Text Placeholder 6">
            <a:extLst>
              <a:ext uri="{FF2B5EF4-FFF2-40B4-BE49-F238E27FC236}">
                <a16:creationId xmlns:a16="http://schemas.microsoft.com/office/drawing/2014/main" id="{57765D85-C859-B343-B104-61F72A8B1A0C}"/>
              </a:ext>
            </a:extLst>
          </p:cNvPr>
          <p:cNvSpPr>
            <a:spLocks noGrp="1"/>
          </p:cNvSpPr>
          <p:nvPr>
            <p:ph type="body" idx="1"/>
          </p:nvPr>
        </p:nvSpPr>
        <p:spPr/>
        <p:txBody>
          <a:bodyPr>
            <a:normAutofit/>
          </a:bodyPr>
          <a:lstStyle/>
          <a:p>
            <a:endParaRPr lang="en-US" sz="3600" dirty="0"/>
          </a:p>
        </p:txBody>
      </p:sp>
      <p:sp>
        <p:nvSpPr>
          <p:cNvPr id="8" name="Text Placeholder 7">
            <a:extLst>
              <a:ext uri="{FF2B5EF4-FFF2-40B4-BE49-F238E27FC236}">
                <a16:creationId xmlns:a16="http://schemas.microsoft.com/office/drawing/2014/main" id="{24AE1497-EA64-6B47-937D-EB3794EE29D4}"/>
              </a:ext>
            </a:extLst>
          </p:cNvPr>
          <p:cNvSpPr>
            <a:spLocks noGrp="1"/>
          </p:cNvSpPr>
          <p:nvPr>
            <p:ph type="body" idx="2"/>
          </p:nvPr>
        </p:nvSpPr>
        <p:spPr/>
        <p:txBody>
          <a:bodyPr>
            <a:normAutofit lnSpcReduction="10000"/>
          </a:bodyPr>
          <a:lstStyle/>
          <a:p>
            <a:endParaRPr lang="en-US" sz="2800" dirty="0"/>
          </a:p>
        </p:txBody>
      </p:sp>
    </p:spTree>
    <p:extLst>
      <p:ext uri="{BB962C8B-B14F-4D97-AF65-F5344CB8AC3E}">
        <p14:creationId xmlns:p14="http://schemas.microsoft.com/office/powerpoint/2010/main" val="271582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9457"/>
        </a:solidFill>
        <a:effectLst/>
      </p:bgPr>
    </p:bg>
    <p:spTree>
      <p:nvGrpSpPr>
        <p:cNvPr id="1" name="Shape 1219"/>
        <p:cNvGrpSpPr/>
        <p:nvPr/>
      </p:nvGrpSpPr>
      <p:grpSpPr>
        <a:xfrm>
          <a:off x="0" y="0"/>
          <a:ext cx="0" cy="0"/>
          <a:chOff x="0" y="0"/>
          <a:chExt cx="0" cy="0"/>
        </a:xfrm>
      </p:grpSpPr>
      <p:sp>
        <p:nvSpPr>
          <p:cNvPr id="9" name="Google Shape;828;p5">
            <a:extLst>
              <a:ext uri="{FF2B5EF4-FFF2-40B4-BE49-F238E27FC236}">
                <a16:creationId xmlns:a16="http://schemas.microsoft.com/office/drawing/2014/main" id="{66ED0421-9470-0C43-ABC1-305871CD6534}"/>
              </a:ext>
            </a:extLst>
          </p:cNvPr>
          <p:cNvSpPr txBox="1">
            <a:spLocks noGrp="1"/>
          </p:cNvSpPr>
          <p:nvPr>
            <p:ph type="title"/>
          </p:nvPr>
        </p:nvSpPr>
        <p:spPr>
          <a:xfrm>
            <a:off x="3259182" y="5258598"/>
            <a:ext cx="17865635" cy="2176836"/>
          </a:xfrm>
          <a:prstGeom prst="rect">
            <a:avLst/>
          </a:prstGeom>
          <a:noFill/>
          <a:ln>
            <a:noFill/>
          </a:ln>
        </p:spPr>
        <p:txBody>
          <a:bodyPr spcFirstLastPara="1" wrap="square" lIns="91426" tIns="45700" rIns="91426" bIns="45700" anchor="t" anchorCtr="0">
            <a:noAutofit/>
          </a:bodyPr>
          <a:lstStyle/>
          <a:p>
            <a:pPr>
              <a:lnSpc>
                <a:spcPct val="90000"/>
              </a:lnSpc>
            </a:pPr>
            <a:r>
              <a:rPr lang="en-US" sz="11500" b="1" dirty="0"/>
              <a:t>Theories of How Norms Influence Behaviors</a:t>
            </a:r>
          </a:p>
        </p:txBody>
      </p:sp>
      <p:sp>
        <p:nvSpPr>
          <p:cNvPr id="1221" name="Google Shape;1221;p48"/>
          <p:cNvSpPr txBox="1">
            <a:spLocks noGrp="1"/>
          </p:cNvSpPr>
          <p:nvPr>
            <p:ph type="body" idx="1"/>
          </p:nvPr>
        </p:nvSpPr>
        <p:spPr>
          <a:xfrm>
            <a:off x="3259183" y="8843734"/>
            <a:ext cx="17865635" cy="931864"/>
          </a:xfrm>
          <a:prstGeom prst="rect">
            <a:avLst/>
          </a:prstGeom>
          <a:noFill/>
          <a:ln>
            <a:noFill/>
          </a:ln>
        </p:spPr>
        <p:txBody>
          <a:bodyPr spcFirstLastPara="1" wrap="square" lIns="91426" tIns="45700" rIns="91426" bIns="45700" anchor="t" anchorCtr="0">
            <a:noAutofit/>
          </a:bodyPr>
          <a:lstStyle/>
          <a:p>
            <a:pPr marL="0" indent="0">
              <a:buSzPts val="4500"/>
            </a:pPr>
            <a:r>
              <a:rPr lang="en-US" sz="4500" dirty="0"/>
              <a:t>Research-Informed Theories on How Norms Influence Behavior Change</a:t>
            </a:r>
            <a:endParaRPr dirty="0"/>
          </a:p>
        </p:txBody>
      </p:sp>
      <p:sp>
        <p:nvSpPr>
          <p:cNvPr id="10" name="Google Shape;829;p5">
            <a:extLst>
              <a:ext uri="{FF2B5EF4-FFF2-40B4-BE49-F238E27FC236}">
                <a16:creationId xmlns:a16="http://schemas.microsoft.com/office/drawing/2014/main" id="{9EBBA6C2-8B8E-F548-999C-488E593B058E}"/>
              </a:ext>
            </a:extLst>
          </p:cNvPr>
          <p:cNvSpPr txBox="1">
            <a:spLocks/>
          </p:cNvSpPr>
          <p:nvPr/>
        </p:nvSpPr>
        <p:spPr>
          <a:xfrm>
            <a:off x="3883694" y="3657603"/>
            <a:ext cx="16616616" cy="859398"/>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pPr marL="0" indent="0">
              <a:buSzPts val="3600"/>
            </a:pPr>
            <a:r>
              <a:rPr lang="en-US" sz="4000" dirty="0">
                <a:latin typeface="Gill Sans MT" panose="020B0502020104020203" pitchFamily="34" charset="77"/>
              </a:rPr>
              <a:t>SECTION 4</a:t>
            </a:r>
            <a:endParaRPr lang="en-US" sz="2800" dirty="0">
              <a:latin typeface="Gill Sans MT" panose="020B0502020104020203" pitchFamily="34" charset="77"/>
            </a:endParaRPr>
          </a:p>
        </p:txBody>
      </p:sp>
      <p:cxnSp>
        <p:nvCxnSpPr>
          <p:cNvPr id="11" name="Straight Connector 10">
            <a:extLst>
              <a:ext uri="{FF2B5EF4-FFF2-40B4-BE49-F238E27FC236}">
                <a16:creationId xmlns:a16="http://schemas.microsoft.com/office/drawing/2014/main" id="{04182963-494D-014B-AF4E-03421D15C9CD}"/>
              </a:ext>
            </a:extLst>
          </p:cNvPr>
          <p:cNvCxnSpPr>
            <a:cxnSpLocks/>
          </p:cNvCxnSpPr>
          <p:nvPr/>
        </p:nvCxnSpPr>
        <p:spPr>
          <a:xfrm>
            <a:off x="9636348" y="4724400"/>
            <a:ext cx="511130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21">
                                            <p:txEl>
                                              <p:pRg st="0" end="0"/>
                                            </p:txEl>
                                          </p:spTgt>
                                        </p:tgtEl>
                                        <p:attrNameLst>
                                          <p:attrName>style.visibility</p:attrName>
                                        </p:attrNameLst>
                                      </p:cBhvr>
                                      <p:to>
                                        <p:strVal val="visible"/>
                                      </p:to>
                                    </p:set>
                                    <p:animEffect transition="in" filter="wipe(down)">
                                      <p:cBhvr>
                                        <p:cTn id="13" dur="500"/>
                                        <p:tgtEl>
                                          <p:spTgt spid="12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21" grpId="0" build="p"/>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9" name="Google Shape;1539;p68"/>
          <p:cNvSpPr txBox="1">
            <a:spLocks noGrp="1"/>
          </p:cNvSpPr>
          <p:nvPr>
            <p:ph type="body" idx="2"/>
          </p:nvPr>
        </p:nvSpPr>
        <p:spPr>
          <a:xfrm>
            <a:off x="2143760" y="2255428"/>
            <a:ext cx="21264849" cy="2224946"/>
          </a:xfrm>
          <a:prstGeom prst="rect">
            <a:avLst/>
          </a:prstGeom>
          <a:noFill/>
          <a:ln>
            <a:noFill/>
          </a:ln>
        </p:spPr>
        <p:txBody>
          <a:bodyPr spcFirstLastPara="1" wrap="square" lIns="91426" tIns="45700" rIns="91426" bIns="45700" anchor="t" anchorCtr="0">
            <a:noAutofit/>
          </a:bodyPr>
          <a:lstStyle/>
          <a:p>
            <a:r>
              <a:rPr lang="en-US" b="1" dirty="0">
                <a:solidFill>
                  <a:srgbClr val="000000"/>
                </a:solidFill>
              </a:rPr>
              <a:t>Norms and Behavior Change Theories Come From Different Disciplines and Perspectives</a:t>
            </a:r>
            <a:endParaRPr b="1" dirty="0">
              <a:solidFill>
                <a:srgbClr val="000000"/>
              </a:solidFill>
            </a:endParaRPr>
          </a:p>
        </p:txBody>
      </p:sp>
      <p:sp>
        <p:nvSpPr>
          <p:cNvPr id="2" name="Text Placeholder 1">
            <a:extLst>
              <a:ext uri="{FF2B5EF4-FFF2-40B4-BE49-F238E27FC236}">
                <a16:creationId xmlns:a16="http://schemas.microsoft.com/office/drawing/2014/main" id="{7D6C660C-EE57-A745-AD17-4FA8EBB0CF11}"/>
              </a:ext>
            </a:extLst>
          </p:cNvPr>
          <p:cNvSpPr>
            <a:spLocks noGrp="1"/>
          </p:cNvSpPr>
          <p:nvPr>
            <p:ph type="body" idx="3"/>
          </p:nvPr>
        </p:nvSpPr>
        <p:spPr>
          <a:xfrm>
            <a:off x="1757710" y="6437376"/>
            <a:ext cx="19592246" cy="6122106"/>
          </a:xfrm>
        </p:spPr>
        <p:txBody>
          <a:bodyPr/>
          <a:lstStyle/>
          <a:p>
            <a:pPr marL="800100" lvl="1" indent="-342900" algn="l">
              <a:lnSpc>
                <a:spcPct val="90000"/>
              </a:lnSpc>
              <a:spcAft>
                <a:spcPts val="600"/>
              </a:spcAft>
              <a:buClr>
                <a:srgbClr val="009457"/>
              </a:buClr>
              <a:buFont typeface="Arial" panose="020B0604020202020204" pitchFamily="34" charset="0"/>
              <a:buChar char="•"/>
            </a:pPr>
            <a:r>
              <a:rPr lang="en-US" dirty="0">
                <a:solidFill>
                  <a:srgbClr val="009457"/>
                </a:solidFill>
                <a:latin typeface="Gill Sans MT" panose="020B0502020104020203" pitchFamily="34" charset="77"/>
              </a:rPr>
              <a:t>Community Psychology: </a:t>
            </a:r>
            <a:r>
              <a:rPr lang="en-US" dirty="0">
                <a:solidFill>
                  <a:schemeClr val="tx1">
                    <a:lumMod val="25000"/>
                  </a:schemeClr>
                </a:solidFill>
                <a:latin typeface="Gill Sans MT" panose="020B0502020104020203" pitchFamily="34" charset="77"/>
              </a:rPr>
              <a:t>Norms are a social phenomenon consisting of informal understandings that govern the behavior of members of a society. As norms change so can behavior.</a:t>
            </a:r>
          </a:p>
          <a:p>
            <a:pPr marL="800100" lvl="1" indent="-342900" algn="l">
              <a:lnSpc>
                <a:spcPct val="90000"/>
              </a:lnSpc>
              <a:spcBef>
                <a:spcPts val="1200"/>
              </a:spcBef>
              <a:spcAft>
                <a:spcPts val="600"/>
              </a:spcAft>
              <a:buClr>
                <a:srgbClr val="009457"/>
              </a:buClr>
              <a:buFont typeface="Arial" panose="020B0604020202020204" pitchFamily="34" charset="0"/>
              <a:buChar char="•"/>
            </a:pPr>
            <a:r>
              <a:rPr lang="en-US" dirty="0">
                <a:solidFill>
                  <a:srgbClr val="009457"/>
                </a:solidFill>
                <a:latin typeface="Gill Sans MT" panose="020B0502020104020203" pitchFamily="34" charset="77"/>
              </a:rPr>
              <a:t>Communication: </a:t>
            </a:r>
            <a:r>
              <a:rPr lang="en-US" dirty="0">
                <a:solidFill>
                  <a:schemeClr val="tx1">
                    <a:lumMod val="25000"/>
                  </a:schemeClr>
                </a:solidFill>
                <a:latin typeface="Gill Sans MT" panose="020B0502020104020203" pitchFamily="34" charset="77"/>
              </a:rPr>
              <a:t>Norms are a social phenomenon transmitted within a social system through communication. Communication can shape perception and influence behavior.</a:t>
            </a:r>
          </a:p>
          <a:p>
            <a:pPr marL="800100" lvl="1" indent="-342900" algn="l">
              <a:lnSpc>
                <a:spcPct val="90000"/>
              </a:lnSpc>
              <a:spcBef>
                <a:spcPts val="1200"/>
              </a:spcBef>
              <a:spcAft>
                <a:spcPts val="600"/>
              </a:spcAft>
              <a:buClr>
                <a:srgbClr val="009457"/>
              </a:buClr>
              <a:buFont typeface="Arial" panose="020B0604020202020204" pitchFamily="34" charset="0"/>
              <a:buChar char="•"/>
            </a:pPr>
            <a:r>
              <a:rPr lang="en-US" dirty="0">
                <a:solidFill>
                  <a:srgbClr val="009457"/>
                </a:solidFill>
                <a:latin typeface="Gill Sans MT" panose="020B0502020104020203" pitchFamily="34" charset="77"/>
              </a:rPr>
              <a:t>Systems and Complexity: </a:t>
            </a:r>
            <a:r>
              <a:rPr lang="en-US" dirty="0">
                <a:solidFill>
                  <a:schemeClr val="tx1">
                    <a:lumMod val="25000"/>
                  </a:schemeClr>
                </a:solidFill>
                <a:latin typeface="Gill Sans MT" panose="020B0502020104020203" pitchFamily="34" charset="77"/>
              </a:rPr>
              <a:t>The interconnectedness of social systems create synergy for newly-emerging behavior. Changing one part usually affects other parts and the whole system, with predictable patterns of behavior.</a:t>
            </a:r>
          </a:p>
          <a:p>
            <a:pPr>
              <a:buClr>
                <a:srgbClr val="009457"/>
              </a:buClr>
            </a:pPr>
            <a:r>
              <a:rPr lang="en-US" dirty="0"/>
              <a:t> </a:t>
            </a:r>
            <a:r>
              <a:rPr lang="en-US" sz="2200" dirty="0">
                <a:solidFill>
                  <a:srgbClr val="000000"/>
                </a:solidFill>
                <a:latin typeface="Helvetica Neue"/>
                <a:ea typeface="Helvetica Neue"/>
                <a:cs typeface="Helvetica Neue"/>
                <a:sym typeface="Helvetica Neue"/>
              </a:rPr>
              <a:t> </a:t>
            </a:r>
            <a:endParaRPr lang="en-US" dirty="0"/>
          </a:p>
        </p:txBody>
      </p:sp>
      <p:sp>
        <p:nvSpPr>
          <p:cNvPr id="1538" name="Google Shape;1538;p68"/>
          <p:cNvSpPr txBox="1">
            <a:spLocks noGrp="1"/>
          </p:cNvSpPr>
          <p:nvPr>
            <p:ph type="body" idx="1"/>
          </p:nvPr>
        </p:nvSpPr>
        <p:spPr>
          <a:prstGeom prst="rect">
            <a:avLst/>
          </a:prstGeom>
          <a:noFill/>
          <a:ln>
            <a:noFill/>
          </a:ln>
        </p:spPr>
        <p:txBody>
          <a:bodyPr spcFirstLastPara="1" wrap="square" lIns="91426" tIns="45700" rIns="91426" bIns="45700" anchor="t" anchorCtr="0">
            <a:noAutofit/>
          </a:bodyPr>
          <a:lstStyle/>
          <a:p>
            <a:pPr marL="0" indent="0" algn="l">
              <a:buClr>
                <a:srgbClr val="FFFFFF"/>
              </a:buClr>
              <a:buSzPts val="4000"/>
            </a:pPr>
            <a:r>
              <a:rPr lang="en-US" sz="3600" dirty="0">
                <a:solidFill>
                  <a:srgbClr val="000000"/>
                </a:solidFill>
              </a:rPr>
              <a:t>PROGRAM THEORIES OF CHANGE</a:t>
            </a:r>
          </a:p>
        </p:txBody>
      </p:sp>
    </p:spTree>
    <p:custDataLst>
      <p:tags r:id="rId1"/>
    </p:custDataLst>
    <p:extLst>
      <p:ext uri="{BB962C8B-B14F-4D97-AF65-F5344CB8AC3E}">
        <p14:creationId xmlns:p14="http://schemas.microsoft.com/office/powerpoint/2010/main" val="275787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3" name="Picture 2">
            <a:extLst>
              <a:ext uri="{FF2B5EF4-FFF2-40B4-BE49-F238E27FC236}">
                <a16:creationId xmlns:a16="http://schemas.microsoft.com/office/drawing/2014/main" id="{DFD0E5AB-E6DE-4443-865A-BE70E9B7ED8B}"/>
              </a:ext>
            </a:extLst>
          </p:cNvPr>
          <p:cNvPicPr>
            <a:picLocks noChangeAspect="1"/>
          </p:cNvPicPr>
          <p:nvPr/>
        </p:nvPicPr>
        <p:blipFill>
          <a:blip r:embed="rId4"/>
          <a:srcRect/>
          <a:stretch/>
        </p:blipFill>
        <p:spPr>
          <a:xfrm>
            <a:off x="9144000" y="808065"/>
            <a:ext cx="12824364" cy="12424990"/>
          </a:xfrm>
          <a:prstGeom prst="rect">
            <a:avLst/>
          </a:prstGeom>
        </p:spPr>
      </p:pic>
      <p:sp>
        <p:nvSpPr>
          <p:cNvPr id="4" name="Google Shape;1539;p68"/>
          <p:cNvSpPr txBox="1">
            <a:spLocks/>
          </p:cNvSpPr>
          <p:nvPr/>
        </p:nvSpPr>
        <p:spPr>
          <a:xfrm>
            <a:off x="2153920" y="2175092"/>
            <a:ext cx="9103360" cy="9365815"/>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800" b="1" dirty="0">
                <a:latin typeface="Gill Sans MT" panose="020B0502020104020203" pitchFamily="34" charset="77"/>
                <a:cs typeface="Gill Sans"/>
                <a:sym typeface="Gill Sans"/>
              </a:rPr>
              <a:t>Prominent Norms and Behavior </a:t>
            </a:r>
          </a:p>
          <a:p>
            <a:r>
              <a:rPr lang="en-US" sz="8800" b="1" dirty="0">
                <a:latin typeface="Gill Sans MT" panose="020B0502020104020203" pitchFamily="34" charset="77"/>
                <a:cs typeface="Gill Sans"/>
                <a:sym typeface="Gill Sans"/>
              </a:rPr>
              <a:t>Change </a:t>
            </a:r>
          </a:p>
          <a:p>
            <a:r>
              <a:rPr lang="en-US" sz="8800" b="1" dirty="0">
                <a:latin typeface="Gill Sans MT" panose="020B0502020104020203" pitchFamily="34" charset="77"/>
                <a:cs typeface="Gill Sans"/>
                <a:sym typeface="Gill Sans"/>
              </a:rPr>
              <a:t>Theories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rgbClr val="00945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lumMod val="20000"/>
                    <a:lumOff val="80000"/>
                  </a:schemeClr>
                </a:solidFill>
              </a:rPr>
              <a:t>Session I</a:t>
            </a:r>
          </a:p>
        </p:txBody>
      </p:sp>
      <p:sp>
        <p:nvSpPr>
          <p:cNvPr id="7" name="Text Placeholder 6">
            <a:extLst>
              <a:ext uri="{FF2B5EF4-FFF2-40B4-BE49-F238E27FC236}">
                <a16:creationId xmlns:a16="http://schemas.microsoft.com/office/drawing/2014/main" id="{57765D85-C859-B343-B104-61F72A8B1A0C}"/>
              </a:ext>
            </a:extLst>
          </p:cNvPr>
          <p:cNvSpPr>
            <a:spLocks noGrp="1"/>
          </p:cNvSpPr>
          <p:nvPr>
            <p:ph type="body" idx="1"/>
          </p:nvPr>
        </p:nvSpPr>
        <p:spPr/>
        <p:txBody>
          <a:bodyPr/>
          <a:lstStyle/>
          <a:p>
            <a:endParaRPr lang="en-US" dirty="0"/>
          </a:p>
        </p:txBody>
      </p:sp>
      <p:sp>
        <p:nvSpPr>
          <p:cNvPr id="8" name="Text Placeholder 7">
            <a:extLst>
              <a:ext uri="{FF2B5EF4-FFF2-40B4-BE49-F238E27FC236}">
                <a16:creationId xmlns:a16="http://schemas.microsoft.com/office/drawing/2014/main" id="{24AE1497-EA64-6B47-937D-EB3794EE29D4}"/>
              </a:ext>
            </a:extLst>
          </p:cNvPr>
          <p:cNvSpPr>
            <a:spLocks noGrp="1"/>
          </p:cNvSpPr>
          <p:nvPr>
            <p:ph type="body" idx="2"/>
          </p:nvPr>
        </p:nvSpPr>
        <p:spPr/>
        <p:txBody>
          <a:bodyPr/>
          <a:lstStyle/>
          <a:p>
            <a:endParaRPr lang="en-US" dirty="0"/>
          </a:p>
        </p:txBody>
      </p:sp>
    </p:spTree>
    <p:extLst>
      <p:ext uri="{BB962C8B-B14F-4D97-AF65-F5344CB8AC3E}">
        <p14:creationId xmlns:p14="http://schemas.microsoft.com/office/powerpoint/2010/main" val="323725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A2EDE33-8C1F-9A45-8DE2-40B75A14ABCA}"/>
              </a:ext>
            </a:extLst>
          </p:cNvPr>
          <p:cNvSpPr>
            <a:spLocks noGrp="1"/>
          </p:cNvSpPr>
          <p:nvPr>
            <p:ph type="body" idx="2"/>
          </p:nvPr>
        </p:nvSpPr>
        <p:spPr/>
        <p:txBody>
          <a:bodyPr>
            <a:noAutofit/>
          </a:bodyPr>
          <a:lstStyle/>
          <a:p>
            <a:r>
              <a:rPr lang="en-US" sz="8800" b="1" dirty="0">
                <a:solidFill>
                  <a:srgbClr val="000000"/>
                </a:solidFill>
              </a:rPr>
              <a:t>Across Theories: Consensus on Factors That Foster Norms Shifting</a:t>
            </a:r>
          </a:p>
        </p:txBody>
      </p:sp>
      <p:sp>
        <p:nvSpPr>
          <p:cNvPr id="7" name="Text Placeholder 6">
            <a:extLst>
              <a:ext uri="{FF2B5EF4-FFF2-40B4-BE49-F238E27FC236}">
                <a16:creationId xmlns:a16="http://schemas.microsoft.com/office/drawing/2014/main" id="{3E90148F-9007-AD45-913E-A02F047EAD63}"/>
              </a:ext>
            </a:extLst>
          </p:cNvPr>
          <p:cNvSpPr>
            <a:spLocks noGrp="1"/>
          </p:cNvSpPr>
          <p:nvPr>
            <p:ph type="body" idx="3"/>
          </p:nvPr>
        </p:nvSpPr>
        <p:spPr/>
        <p:txBody>
          <a:bodyPr/>
          <a:lstStyle/>
          <a:p>
            <a:pPr algn="l">
              <a:spcAft>
                <a:spcPts val="600"/>
              </a:spcAft>
              <a:buSzPts val="4000"/>
            </a:pPr>
            <a:r>
              <a:rPr lang="en-US" b="1" dirty="0">
                <a:solidFill>
                  <a:srgbClr val="000000"/>
                </a:solidFill>
              </a:rPr>
              <a:t>Multiple norms influence a specific behavior.</a:t>
            </a:r>
          </a:p>
          <a:p>
            <a:pPr marL="571500" indent="-571500" algn="l">
              <a:spcBef>
                <a:spcPts val="600"/>
              </a:spcBef>
              <a:spcAft>
                <a:spcPts val="600"/>
              </a:spcAft>
              <a:buSzPts val="4000"/>
              <a:buFont typeface="Arial"/>
              <a:buChar char="•"/>
            </a:pPr>
            <a:r>
              <a:rPr lang="en-US" dirty="0">
                <a:solidFill>
                  <a:srgbClr val="000000"/>
                </a:solidFill>
              </a:rPr>
              <a:t>Key norm types: descriptive and injunctive.</a:t>
            </a:r>
          </a:p>
          <a:p>
            <a:pPr marL="571500" indent="-571500" algn="l">
              <a:spcBef>
                <a:spcPts val="600"/>
              </a:spcBef>
              <a:buSzPts val="4000"/>
              <a:buFont typeface="Arial"/>
              <a:buChar char="•"/>
            </a:pPr>
            <a:r>
              <a:rPr lang="en-US" dirty="0">
                <a:solidFill>
                  <a:srgbClr val="000000"/>
                </a:solidFill>
              </a:rPr>
              <a:t>Role of meta-norms.</a:t>
            </a:r>
          </a:p>
          <a:p>
            <a:pPr algn="l">
              <a:spcBef>
                <a:spcPts val="1800"/>
              </a:spcBef>
              <a:spcAft>
                <a:spcPts val="600"/>
              </a:spcAft>
              <a:buSzPts val="4000"/>
            </a:pPr>
            <a:r>
              <a:rPr lang="en-US" b="1" dirty="0">
                <a:solidFill>
                  <a:srgbClr val="000000"/>
                </a:solidFill>
              </a:rPr>
              <a:t>Group identity.</a:t>
            </a:r>
          </a:p>
          <a:p>
            <a:pPr marL="571500" indent="-571500" algn="l">
              <a:spcBef>
                <a:spcPts val="600"/>
              </a:spcBef>
              <a:buSzPts val="4000"/>
              <a:buFont typeface="Arial"/>
              <a:buChar char="•"/>
            </a:pPr>
            <a:r>
              <a:rPr lang="en-US" dirty="0">
                <a:solidFill>
                  <a:srgbClr val="000000"/>
                </a:solidFill>
              </a:rPr>
              <a:t>Importance of reference groups and social networks in influencing individuals to adopt new behaviors, attitudes, beliefs.</a:t>
            </a:r>
          </a:p>
          <a:p>
            <a:pPr algn="l">
              <a:spcBef>
                <a:spcPts val="1800"/>
              </a:spcBef>
              <a:spcAft>
                <a:spcPts val="600"/>
              </a:spcAft>
              <a:buSzPts val="4000"/>
            </a:pPr>
            <a:r>
              <a:rPr lang="en-US" b="1" dirty="0">
                <a:solidFill>
                  <a:srgbClr val="000000"/>
                </a:solidFill>
              </a:rPr>
              <a:t>New ideas/ideation diffuse outward.</a:t>
            </a:r>
          </a:p>
          <a:p>
            <a:pPr marL="571500" indent="-571500" algn="l">
              <a:spcBef>
                <a:spcPts val="600"/>
              </a:spcBef>
              <a:buSzPts val="4000"/>
              <a:buFont typeface="Arial"/>
              <a:buChar char="•"/>
            </a:pPr>
            <a:r>
              <a:rPr lang="en-US" dirty="0">
                <a:solidFill>
                  <a:srgbClr val="000000"/>
                </a:solidFill>
              </a:rPr>
              <a:t>Diffusion of ideas/ideation: social networks; norm change tipping points.</a:t>
            </a:r>
          </a:p>
          <a:p>
            <a:pPr algn="l">
              <a:spcBef>
                <a:spcPts val="1800"/>
              </a:spcBef>
              <a:spcAft>
                <a:spcPts val="600"/>
              </a:spcAft>
              <a:buSzPts val="4000"/>
            </a:pPr>
            <a:r>
              <a:rPr lang="en-US" b="1" dirty="0">
                <a:solidFill>
                  <a:srgbClr val="000000"/>
                </a:solidFill>
              </a:rPr>
              <a:t>Intentions predict behaviors.</a:t>
            </a:r>
          </a:p>
          <a:p>
            <a:pPr marL="571500" indent="-571500" algn="l">
              <a:spcBef>
                <a:spcPts val="600"/>
              </a:spcBef>
              <a:buSzPts val="4000"/>
              <a:buFont typeface="Arial"/>
              <a:buChar char="•"/>
            </a:pPr>
            <a:r>
              <a:rPr lang="en-US" dirty="0">
                <a:solidFill>
                  <a:srgbClr val="000000"/>
                </a:solidFill>
              </a:rPr>
              <a:t>Dynamic interplay of complexity and systems with individuals’ behaviors.</a:t>
            </a:r>
          </a:p>
        </p:txBody>
      </p:sp>
    </p:spTree>
    <p:extLst>
      <p:ext uri="{BB962C8B-B14F-4D97-AF65-F5344CB8AC3E}">
        <p14:creationId xmlns:p14="http://schemas.microsoft.com/office/powerpoint/2010/main" val="134214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A2EDE33-8C1F-9A45-8DE2-40B75A14ABCA}"/>
              </a:ext>
            </a:extLst>
          </p:cNvPr>
          <p:cNvSpPr>
            <a:spLocks noGrp="1"/>
          </p:cNvSpPr>
          <p:nvPr>
            <p:ph type="body" idx="2"/>
          </p:nvPr>
        </p:nvSpPr>
        <p:spPr/>
        <p:txBody>
          <a:bodyPr>
            <a:noAutofit/>
          </a:bodyPr>
          <a:lstStyle/>
          <a:p>
            <a:r>
              <a:rPr lang="en-US" sz="8800" b="1" dirty="0">
                <a:solidFill>
                  <a:srgbClr val="000000"/>
                </a:solidFill>
              </a:rPr>
              <a:t>Implications for SBC Projects Working in the Normative Space</a:t>
            </a:r>
          </a:p>
        </p:txBody>
      </p:sp>
      <p:sp>
        <p:nvSpPr>
          <p:cNvPr id="7" name="Text Placeholder 6">
            <a:extLst>
              <a:ext uri="{FF2B5EF4-FFF2-40B4-BE49-F238E27FC236}">
                <a16:creationId xmlns:a16="http://schemas.microsoft.com/office/drawing/2014/main" id="{3E90148F-9007-AD45-913E-A02F047EAD63}"/>
              </a:ext>
            </a:extLst>
          </p:cNvPr>
          <p:cNvSpPr>
            <a:spLocks noGrp="1"/>
          </p:cNvSpPr>
          <p:nvPr>
            <p:ph type="body" idx="3"/>
          </p:nvPr>
        </p:nvSpPr>
        <p:spPr>
          <a:xfrm>
            <a:off x="2143791" y="4601497"/>
            <a:ext cx="20752068" cy="8666268"/>
          </a:xfrm>
        </p:spPr>
        <p:txBody>
          <a:bodyPr/>
          <a:lstStyle/>
          <a:p>
            <a:pPr algn="l">
              <a:spcAft>
                <a:spcPts val="1200"/>
              </a:spcAft>
              <a:buSzPts val="4000"/>
            </a:pPr>
            <a:r>
              <a:rPr lang="en-US" b="1" dirty="0">
                <a:solidFill>
                  <a:srgbClr val="000000"/>
                </a:solidFill>
              </a:rPr>
              <a:t>Be relational, not linear, in your approach.</a:t>
            </a:r>
          </a:p>
          <a:p>
            <a:pPr marL="571500" indent="-571500" algn="l">
              <a:spcBef>
                <a:spcPts val="600"/>
              </a:spcBef>
              <a:spcAft>
                <a:spcPts val="1200"/>
              </a:spcAft>
              <a:buSzPts val="4000"/>
              <a:buFont typeface="Arial"/>
              <a:buChar char="•"/>
            </a:pPr>
            <a:r>
              <a:rPr lang="en-US" dirty="0">
                <a:solidFill>
                  <a:srgbClr val="000000"/>
                </a:solidFill>
              </a:rPr>
              <a:t>Assess the number and types of norms influencing a specific behavior.</a:t>
            </a:r>
          </a:p>
          <a:p>
            <a:pPr marL="571500" indent="-571500" algn="l">
              <a:spcBef>
                <a:spcPts val="600"/>
              </a:spcBef>
              <a:spcAft>
                <a:spcPts val="1200"/>
              </a:spcAft>
              <a:buSzPts val="4000"/>
              <a:buFont typeface="Arial"/>
              <a:buChar char="•"/>
            </a:pPr>
            <a:r>
              <a:rPr lang="en-US" dirty="0">
                <a:solidFill>
                  <a:srgbClr val="000000"/>
                </a:solidFill>
              </a:rPr>
              <a:t>Assess the extent that norms are driving a behavior versus other factors.</a:t>
            </a:r>
          </a:p>
          <a:p>
            <a:pPr marL="571500" indent="-571500" algn="l">
              <a:buSzPts val="4000"/>
              <a:buFont typeface="Arial"/>
              <a:buChar char="•"/>
            </a:pPr>
            <a:r>
              <a:rPr lang="en-US" dirty="0">
                <a:solidFill>
                  <a:srgbClr val="000000"/>
                </a:solidFill>
              </a:rPr>
              <a:t>Assess norms’ influence in relation to structural, individual, and other factors.</a:t>
            </a:r>
          </a:p>
          <a:p>
            <a:pPr algn="l">
              <a:spcBef>
                <a:spcPts val="1800"/>
              </a:spcBef>
              <a:spcAft>
                <a:spcPts val="1200"/>
              </a:spcAft>
              <a:buSzPts val="4000"/>
            </a:pPr>
            <a:r>
              <a:rPr lang="en-US" b="1" dirty="0">
                <a:solidFill>
                  <a:srgbClr val="000000"/>
                </a:solidFill>
              </a:rPr>
              <a:t>Intervention focus.</a:t>
            </a:r>
          </a:p>
          <a:p>
            <a:pPr marL="571500" indent="-571500" algn="l">
              <a:spcBef>
                <a:spcPts val="600"/>
              </a:spcBef>
              <a:spcAft>
                <a:spcPts val="1200"/>
              </a:spcAft>
              <a:buSzPts val="4000"/>
              <a:buFont typeface="Arial"/>
              <a:buChar char="•"/>
            </a:pPr>
            <a:r>
              <a:rPr lang="en-US" dirty="0">
                <a:solidFill>
                  <a:srgbClr val="000000"/>
                </a:solidFill>
              </a:rPr>
              <a:t>Individuals, but also influential reference groups.</a:t>
            </a:r>
          </a:p>
          <a:p>
            <a:pPr marL="571500" indent="-571500" algn="l">
              <a:spcBef>
                <a:spcPts val="600"/>
              </a:spcBef>
              <a:buSzPts val="4000"/>
              <a:buFont typeface="Arial"/>
              <a:buChar char="•"/>
            </a:pPr>
            <a:r>
              <a:rPr lang="en-US" dirty="0">
                <a:solidFill>
                  <a:srgbClr val="000000"/>
                </a:solidFill>
              </a:rPr>
              <a:t>Not just knowledge, attitudes, behaviors, but also perceptions about how others think, believe, and act.</a:t>
            </a:r>
          </a:p>
          <a:p>
            <a:pPr algn="l">
              <a:spcBef>
                <a:spcPts val="1800"/>
              </a:spcBef>
              <a:spcAft>
                <a:spcPts val="1200"/>
              </a:spcAft>
              <a:buSzPts val="4000"/>
            </a:pPr>
            <a:r>
              <a:rPr lang="en-US" b="1" dirty="0">
                <a:solidFill>
                  <a:srgbClr val="000000"/>
                </a:solidFill>
              </a:rPr>
              <a:t>Systems approach.</a:t>
            </a:r>
          </a:p>
          <a:p>
            <a:pPr marL="571500" indent="-571500" algn="l">
              <a:spcBef>
                <a:spcPts val="600"/>
              </a:spcBef>
              <a:buSzPts val="4000"/>
              <a:buFont typeface="Arial"/>
              <a:buChar char="•"/>
            </a:pPr>
            <a:r>
              <a:rPr lang="en-US" dirty="0">
                <a:solidFill>
                  <a:srgbClr val="000000"/>
                </a:solidFill>
              </a:rPr>
              <a:t>Monitoring emerging change, unexpected change, expecting and mitigating pushback.</a:t>
            </a:r>
          </a:p>
        </p:txBody>
      </p:sp>
    </p:spTree>
    <p:extLst>
      <p:ext uri="{BB962C8B-B14F-4D97-AF65-F5344CB8AC3E}">
        <p14:creationId xmlns:p14="http://schemas.microsoft.com/office/powerpoint/2010/main" val="320271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9457"/>
        </a:solidFill>
        <a:effectLst/>
      </p:bgPr>
    </p:bg>
    <p:spTree>
      <p:nvGrpSpPr>
        <p:cNvPr id="1" name="Shape 1257"/>
        <p:cNvGrpSpPr/>
        <p:nvPr/>
      </p:nvGrpSpPr>
      <p:grpSpPr>
        <a:xfrm>
          <a:off x="0" y="0"/>
          <a:ext cx="0" cy="0"/>
          <a:chOff x="0" y="0"/>
          <a:chExt cx="0" cy="0"/>
        </a:xfrm>
      </p:grpSpPr>
      <p:sp>
        <p:nvSpPr>
          <p:cNvPr id="9" name="Google Shape;828;p5">
            <a:extLst>
              <a:ext uri="{FF2B5EF4-FFF2-40B4-BE49-F238E27FC236}">
                <a16:creationId xmlns:a16="http://schemas.microsoft.com/office/drawing/2014/main" id="{946EB479-E403-F74E-82A4-F5E8166AAE76}"/>
              </a:ext>
            </a:extLst>
          </p:cNvPr>
          <p:cNvSpPr txBox="1">
            <a:spLocks noGrp="1"/>
          </p:cNvSpPr>
          <p:nvPr>
            <p:ph type="title"/>
          </p:nvPr>
        </p:nvSpPr>
        <p:spPr>
          <a:xfrm>
            <a:off x="1194408" y="5502483"/>
            <a:ext cx="21995184" cy="2176836"/>
          </a:xfrm>
          <a:prstGeom prst="rect">
            <a:avLst/>
          </a:prstGeom>
          <a:noFill/>
          <a:ln>
            <a:noFill/>
          </a:ln>
        </p:spPr>
        <p:txBody>
          <a:bodyPr spcFirstLastPara="1" wrap="square" lIns="91426" tIns="45700" rIns="91426" bIns="45700" anchor="t" anchorCtr="0">
            <a:noAutofit/>
          </a:bodyPr>
          <a:lstStyle/>
          <a:p>
            <a:pPr>
              <a:lnSpc>
                <a:spcPct val="90000"/>
              </a:lnSpc>
            </a:pPr>
            <a:r>
              <a:rPr lang="en-US" sz="11500" b="1" dirty="0"/>
              <a:t>Developing and Using Program Theories of Change </a:t>
            </a:r>
          </a:p>
        </p:txBody>
      </p:sp>
      <p:sp>
        <p:nvSpPr>
          <p:cNvPr id="1259" name="Google Shape;1259;p53"/>
          <p:cNvSpPr txBox="1">
            <a:spLocks noGrp="1"/>
          </p:cNvSpPr>
          <p:nvPr>
            <p:ph type="body" idx="1"/>
          </p:nvPr>
        </p:nvSpPr>
        <p:spPr>
          <a:xfrm>
            <a:off x="3883694" y="9295019"/>
            <a:ext cx="16616616" cy="931864"/>
          </a:xfrm>
          <a:prstGeom prst="rect">
            <a:avLst/>
          </a:prstGeom>
          <a:noFill/>
          <a:ln>
            <a:noFill/>
          </a:ln>
        </p:spPr>
        <p:txBody>
          <a:bodyPr spcFirstLastPara="1" wrap="square" lIns="91426" tIns="45700" rIns="91426" bIns="45700" anchor="t" anchorCtr="0">
            <a:noAutofit/>
          </a:bodyPr>
          <a:lstStyle/>
          <a:p>
            <a:pPr marL="0" indent="0">
              <a:buSzPts val="4500"/>
            </a:pPr>
            <a:r>
              <a:rPr lang="en-US" sz="4500" dirty="0"/>
              <a:t> Program-Specific Theory of How Norms Influence Behavior Change</a:t>
            </a:r>
            <a:endParaRPr dirty="0"/>
          </a:p>
        </p:txBody>
      </p:sp>
      <p:sp>
        <p:nvSpPr>
          <p:cNvPr id="10" name="Google Shape;829;p5">
            <a:extLst>
              <a:ext uri="{FF2B5EF4-FFF2-40B4-BE49-F238E27FC236}">
                <a16:creationId xmlns:a16="http://schemas.microsoft.com/office/drawing/2014/main" id="{5782BB5D-03DB-FF43-99EF-2E34A158FC95}"/>
              </a:ext>
            </a:extLst>
          </p:cNvPr>
          <p:cNvSpPr txBox="1">
            <a:spLocks/>
          </p:cNvSpPr>
          <p:nvPr/>
        </p:nvSpPr>
        <p:spPr>
          <a:xfrm>
            <a:off x="3883694" y="3657603"/>
            <a:ext cx="16616616" cy="859398"/>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pPr marL="0" indent="0">
              <a:buSzPts val="3600"/>
            </a:pPr>
            <a:r>
              <a:rPr lang="en-US" sz="4000" dirty="0">
                <a:latin typeface="Gill Sans MT" panose="020B0502020104020203" pitchFamily="34" charset="77"/>
              </a:rPr>
              <a:t>SECTION 5</a:t>
            </a:r>
            <a:endParaRPr lang="en-US" sz="2800" dirty="0">
              <a:latin typeface="Gill Sans MT" panose="020B0502020104020203" pitchFamily="34" charset="77"/>
            </a:endParaRPr>
          </a:p>
        </p:txBody>
      </p:sp>
      <p:cxnSp>
        <p:nvCxnSpPr>
          <p:cNvPr id="11" name="Straight Connector 10">
            <a:extLst>
              <a:ext uri="{FF2B5EF4-FFF2-40B4-BE49-F238E27FC236}">
                <a16:creationId xmlns:a16="http://schemas.microsoft.com/office/drawing/2014/main" id="{A34C04A5-0098-7049-AB13-304B0A1CE4BC}"/>
              </a:ext>
            </a:extLst>
          </p:cNvPr>
          <p:cNvCxnSpPr>
            <a:cxnSpLocks/>
          </p:cNvCxnSpPr>
          <p:nvPr/>
        </p:nvCxnSpPr>
        <p:spPr>
          <a:xfrm>
            <a:off x="9636348" y="4724400"/>
            <a:ext cx="511130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59">
                                            <p:txEl>
                                              <p:pRg st="0" end="0"/>
                                            </p:txEl>
                                          </p:spTgt>
                                        </p:tgtEl>
                                        <p:attrNameLst>
                                          <p:attrName>style.visibility</p:attrName>
                                        </p:attrNameLst>
                                      </p:cBhvr>
                                      <p:to>
                                        <p:strVal val="visible"/>
                                      </p:to>
                                    </p:set>
                                    <p:animEffect transition="in" filter="wipe(down)">
                                      <p:cBhvr>
                                        <p:cTn id="10" dur="500"/>
                                        <p:tgtEl>
                                          <p:spTgt spid="1259">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59" grpId="0" build="p"/>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 </a:t>
            </a:r>
          </a:p>
        </p:txBody>
      </p:sp>
      <p:sp>
        <p:nvSpPr>
          <p:cNvPr id="4" name="TextBox 3"/>
          <p:cNvSpPr txBox="1"/>
          <p:nvPr/>
        </p:nvSpPr>
        <p:spPr>
          <a:xfrm>
            <a:off x="1679409" y="927067"/>
            <a:ext cx="21025186" cy="21082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r>
              <a:rPr lang="en-US" sz="6600" b="1" dirty="0">
                <a:solidFill>
                  <a:srgbClr val="393941"/>
                </a:solidFill>
                <a:latin typeface="Gill Sans MT" panose="020B0502020104020203"/>
                <a:sym typeface="Montserrat-SemiBold"/>
              </a:rPr>
              <a:t>How Is a Theory of Change Different From a Logical Framework and a Conceptual Framework?</a:t>
            </a:r>
            <a:endParaRPr lang="en-US" sz="2800" b="1" dirty="0">
              <a:solidFill>
                <a:srgbClr val="A6A7AC"/>
              </a:solidFill>
              <a:latin typeface="PT Sans"/>
              <a:ea typeface="PT Sans"/>
              <a:cs typeface="PT Sans"/>
              <a:sym typeface="PT Sans"/>
            </a:endParaRPr>
          </a:p>
        </p:txBody>
      </p:sp>
      <p:cxnSp>
        <p:nvCxnSpPr>
          <p:cNvPr id="10" name="Straight Connector 9">
            <a:extLst>
              <a:ext uri="{FF2B5EF4-FFF2-40B4-BE49-F238E27FC236}">
                <a16:creationId xmlns:a16="http://schemas.microsoft.com/office/drawing/2014/main" id="{1229F814-A28E-804D-A6C2-63DFB29BD577}"/>
              </a:ext>
            </a:extLst>
          </p:cNvPr>
          <p:cNvCxnSpPr>
            <a:cxnSpLocks/>
          </p:cNvCxnSpPr>
          <p:nvPr/>
        </p:nvCxnSpPr>
        <p:spPr>
          <a:xfrm>
            <a:off x="9730614" y="3500851"/>
            <a:ext cx="511130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246B7DB-C78D-9F41-B4D9-EB1390B90A2A}"/>
              </a:ext>
            </a:extLst>
          </p:cNvPr>
          <p:cNvGrpSpPr/>
          <p:nvPr/>
        </p:nvGrpSpPr>
        <p:grpSpPr>
          <a:xfrm>
            <a:off x="8599608" y="4239612"/>
            <a:ext cx="7326292" cy="9119173"/>
            <a:chOff x="8528854" y="4183867"/>
            <a:chExt cx="7326292" cy="9119173"/>
          </a:xfrm>
        </p:grpSpPr>
        <p:sp>
          <p:nvSpPr>
            <p:cNvPr id="7" name="Rounded Rectangle 6"/>
            <p:cNvSpPr/>
            <p:nvPr/>
          </p:nvSpPr>
          <p:spPr>
            <a:xfrm>
              <a:off x="8528854" y="4183867"/>
              <a:ext cx="7326292" cy="91191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825500" hangingPunct="0">
                <a:buClrTx/>
                <a:defRPr/>
              </a:pPr>
              <a:endParaRPr lang="en-US" sz="3600" dirty="0">
                <a:solidFill>
                  <a:srgbClr val="FFFFFF"/>
                </a:solidFill>
                <a:latin typeface="Gill Sans MT" panose="020B0502020104020203"/>
                <a:sym typeface="PT Sans"/>
              </a:endParaRPr>
            </a:p>
          </p:txBody>
        </p:sp>
        <p:sp>
          <p:nvSpPr>
            <p:cNvPr id="3" name="Rectangle 2">
              <a:extLst>
                <a:ext uri="{FF2B5EF4-FFF2-40B4-BE49-F238E27FC236}">
                  <a16:creationId xmlns:a16="http://schemas.microsoft.com/office/drawing/2014/main" id="{571DC474-5034-B940-83DF-74E6C82FCA8D}"/>
                </a:ext>
              </a:extLst>
            </p:cNvPr>
            <p:cNvSpPr/>
            <p:nvPr/>
          </p:nvSpPr>
          <p:spPr>
            <a:xfrm>
              <a:off x="9352269" y="6354969"/>
              <a:ext cx="5867998" cy="3724096"/>
            </a:xfrm>
            <a:prstGeom prst="rect">
              <a:avLst/>
            </a:prstGeom>
          </p:spPr>
          <p:txBody>
            <a:bodyPr wrap="square">
              <a:noAutofit/>
            </a:bodyPr>
            <a:lstStyle/>
            <a:p>
              <a:pPr algn="ctr" defTabSz="825500" hangingPunct="0">
                <a:buClrTx/>
                <a:defRPr/>
              </a:pPr>
              <a:r>
                <a:rPr lang="en-US" sz="3600" b="1" dirty="0">
                  <a:solidFill>
                    <a:srgbClr val="FFFFFF"/>
                  </a:solidFill>
                  <a:latin typeface="Gill Sans MT" panose="020B0502020104020203"/>
                  <a:ea typeface="+mn-ea"/>
                  <a:cs typeface="+mn-cs"/>
                  <a:sym typeface="PT Sans"/>
                </a:rPr>
                <a:t>LOGICAL FRAMEWORK </a:t>
              </a:r>
            </a:p>
            <a:p>
              <a:pPr algn="ctr" defTabSz="825500" hangingPunct="0">
                <a:buClrTx/>
                <a:defRPr/>
              </a:pPr>
              <a:r>
                <a:rPr lang="en-US" sz="4000" dirty="0">
                  <a:solidFill>
                    <a:srgbClr val="FFFFFF"/>
                  </a:solidFill>
                  <a:latin typeface="Gill Sans MT" panose="020B0502020104020203"/>
                  <a:ea typeface="+mn-ea"/>
                  <a:cs typeface="+mn-cs"/>
                  <a:sym typeface="PT Sans"/>
                </a:rPr>
                <a:t>delineate a linear map of objectives, goals, and project activities that contribute to the achievement of those goals. </a:t>
              </a:r>
            </a:p>
          </p:txBody>
        </p:sp>
        <p:pic>
          <p:nvPicPr>
            <p:cNvPr id="12" name="Picture 11">
              <a:extLst>
                <a:ext uri="{FF2B5EF4-FFF2-40B4-BE49-F238E27FC236}">
                  <a16:creationId xmlns:a16="http://schemas.microsoft.com/office/drawing/2014/main" id="{8E855629-FA99-BD48-B766-A283EBAC9370}"/>
                </a:ext>
              </a:extLst>
            </p:cNvPr>
            <p:cNvPicPr>
              <a:picLocks noChangeAspect="1"/>
            </p:cNvPicPr>
            <p:nvPr/>
          </p:nvPicPr>
          <p:blipFill>
            <a:blip r:embed="rId4"/>
            <a:stretch>
              <a:fillRect/>
            </a:stretch>
          </p:blipFill>
          <p:spPr>
            <a:xfrm>
              <a:off x="11631549" y="4737244"/>
              <a:ext cx="1309438" cy="1236692"/>
            </a:xfrm>
            <a:prstGeom prst="rect">
              <a:avLst/>
            </a:prstGeom>
          </p:spPr>
        </p:pic>
      </p:grpSp>
      <p:grpSp>
        <p:nvGrpSpPr>
          <p:cNvPr id="19" name="Group 18">
            <a:extLst>
              <a:ext uri="{FF2B5EF4-FFF2-40B4-BE49-F238E27FC236}">
                <a16:creationId xmlns:a16="http://schemas.microsoft.com/office/drawing/2014/main" id="{F57F3761-8BEF-0249-9D1F-A6525DCA58DF}"/>
              </a:ext>
            </a:extLst>
          </p:cNvPr>
          <p:cNvGrpSpPr/>
          <p:nvPr/>
        </p:nvGrpSpPr>
        <p:grpSpPr>
          <a:xfrm>
            <a:off x="16271127" y="4239612"/>
            <a:ext cx="7326292" cy="9119173"/>
            <a:chOff x="16271127" y="4273496"/>
            <a:chExt cx="7326292" cy="9119173"/>
          </a:xfrm>
        </p:grpSpPr>
        <p:sp>
          <p:nvSpPr>
            <p:cNvPr id="8" name="Rounded Rectangle 7"/>
            <p:cNvSpPr/>
            <p:nvPr/>
          </p:nvSpPr>
          <p:spPr>
            <a:xfrm>
              <a:off x="16271127" y="4273496"/>
              <a:ext cx="7326292" cy="911917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825500" hangingPunct="0">
                <a:buClrTx/>
                <a:defRPr/>
              </a:pPr>
              <a:endParaRPr lang="en-US" sz="3600" dirty="0">
                <a:solidFill>
                  <a:srgbClr val="FFFFFF"/>
                </a:solidFill>
                <a:latin typeface="Gill Sans MT" panose="020B0502020104020203"/>
                <a:sym typeface="PT Sans"/>
              </a:endParaRPr>
            </a:p>
          </p:txBody>
        </p:sp>
        <p:sp>
          <p:nvSpPr>
            <p:cNvPr id="9" name="Rectangle 8">
              <a:extLst>
                <a:ext uri="{FF2B5EF4-FFF2-40B4-BE49-F238E27FC236}">
                  <a16:creationId xmlns:a16="http://schemas.microsoft.com/office/drawing/2014/main" id="{A75AA767-106A-1A43-AC23-83D79F8BCC08}"/>
                </a:ext>
              </a:extLst>
            </p:cNvPr>
            <p:cNvSpPr/>
            <p:nvPr/>
          </p:nvSpPr>
          <p:spPr>
            <a:xfrm>
              <a:off x="16866259" y="6354969"/>
              <a:ext cx="6136027" cy="6740307"/>
            </a:xfrm>
            <a:prstGeom prst="rect">
              <a:avLst/>
            </a:prstGeom>
          </p:spPr>
          <p:txBody>
            <a:bodyPr wrap="square">
              <a:noAutofit/>
            </a:bodyPr>
            <a:lstStyle/>
            <a:p>
              <a:pPr algn="ctr" defTabSz="825500" hangingPunct="0">
                <a:buClrTx/>
                <a:defRPr/>
              </a:pPr>
              <a:r>
                <a:rPr lang="en-US" sz="3600" b="1" dirty="0">
                  <a:solidFill>
                    <a:srgbClr val="FFFFFF"/>
                  </a:solidFill>
                  <a:latin typeface="Gill Sans MT" panose="020B0502020104020203"/>
                  <a:ea typeface="+mn-ea"/>
                  <a:cs typeface="+mn-cs"/>
                  <a:sym typeface="PT Sans"/>
                </a:rPr>
                <a:t>CONCEPTUAL FRAMEWORKS </a:t>
              </a:r>
            </a:p>
            <a:p>
              <a:pPr algn="ctr" defTabSz="825500" hangingPunct="0">
                <a:buClrTx/>
                <a:defRPr/>
              </a:pPr>
              <a:r>
                <a:rPr lang="en-US" sz="4000" dirty="0">
                  <a:solidFill>
                    <a:srgbClr val="FFFFFF"/>
                  </a:solidFill>
                  <a:latin typeface="Gill Sans MT" panose="020B0502020104020203"/>
                  <a:ea typeface="+mn-ea"/>
                  <a:cs typeface="+mn-cs"/>
                  <a:sym typeface="PT Sans"/>
                </a:rPr>
                <a:t>illustrate established theoretical understandings of factors that influence behavior. They can be in a diagram or narrative and often take a wider view of the various factors that relate to outcomes than just one program. </a:t>
              </a:r>
            </a:p>
          </p:txBody>
        </p:sp>
        <p:pic>
          <p:nvPicPr>
            <p:cNvPr id="15" name="Picture 14">
              <a:extLst>
                <a:ext uri="{FF2B5EF4-FFF2-40B4-BE49-F238E27FC236}">
                  <a16:creationId xmlns:a16="http://schemas.microsoft.com/office/drawing/2014/main" id="{A20162F5-50AD-8146-BFBB-23AE45112BAE}"/>
                </a:ext>
              </a:extLst>
            </p:cNvPr>
            <p:cNvPicPr>
              <a:picLocks noChangeAspect="1"/>
            </p:cNvPicPr>
            <p:nvPr/>
          </p:nvPicPr>
          <p:blipFill>
            <a:blip r:embed="rId5"/>
            <a:stretch>
              <a:fillRect/>
            </a:stretch>
          </p:blipFill>
          <p:spPr>
            <a:xfrm>
              <a:off x="19138502" y="4553605"/>
              <a:ext cx="1591542" cy="1591542"/>
            </a:xfrm>
            <a:prstGeom prst="rect">
              <a:avLst/>
            </a:prstGeom>
          </p:spPr>
        </p:pic>
      </p:grpSp>
      <p:grpSp>
        <p:nvGrpSpPr>
          <p:cNvPr id="18" name="Group 17">
            <a:extLst>
              <a:ext uri="{FF2B5EF4-FFF2-40B4-BE49-F238E27FC236}">
                <a16:creationId xmlns:a16="http://schemas.microsoft.com/office/drawing/2014/main" id="{701CF732-A63F-7542-9C39-AEC0A3E328D7}"/>
              </a:ext>
            </a:extLst>
          </p:cNvPr>
          <p:cNvGrpSpPr/>
          <p:nvPr/>
        </p:nvGrpSpPr>
        <p:grpSpPr>
          <a:xfrm>
            <a:off x="935793" y="4239612"/>
            <a:ext cx="7318588" cy="9119173"/>
            <a:chOff x="935793" y="4295356"/>
            <a:chExt cx="7318588" cy="9119173"/>
          </a:xfrm>
        </p:grpSpPr>
        <p:sp>
          <p:nvSpPr>
            <p:cNvPr id="6" name="Rounded Rectangle 5"/>
            <p:cNvSpPr/>
            <p:nvPr/>
          </p:nvSpPr>
          <p:spPr>
            <a:xfrm>
              <a:off x="935793" y="4295356"/>
              <a:ext cx="7318588" cy="911917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825500" hangingPunct="0">
                <a:buClrTx/>
                <a:defRPr/>
              </a:pPr>
              <a:endParaRPr lang="en-US" sz="3600" dirty="0">
                <a:solidFill>
                  <a:srgbClr val="FFFFFF"/>
                </a:solidFill>
                <a:latin typeface="Gill Sans MT" panose="020B0502020104020203"/>
                <a:sym typeface="PT Sans"/>
              </a:endParaRPr>
            </a:p>
          </p:txBody>
        </p:sp>
        <p:sp>
          <p:nvSpPr>
            <p:cNvPr id="5" name="Rectangle 4">
              <a:extLst>
                <a:ext uri="{FF2B5EF4-FFF2-40B4-BE49-F238E27FC236}">
                  <a16:creationId xmlns:a16="http://schemas.microsoft.com/office/drawing/2014/main" id="{A1D5E1E4-B1F2-064F-9E9A-F2BB75EE7993}"/>
                </a:ext>
              </a:extLst>
            </p:cNvPr>
            <p:cNvSpPr/>
            <p:nvPr/>
          </p:nvSpPr>
          <p:spPr>
            <a:xfrm>
              <a:off x="1380803" y="6354969"/>
              <a:ext cx="6390699" cy="5632311"/>
            </a:xfrm>
            <a:prstGeom prst="rect">
              <a:avLst/>
            </a:prstGeom>
          </p:spPr>
          <p:txBody>
            <a:bodyPr wrap="square">
              <a:noAutofit/>
            </a:bodyPr>
            <a:lstStyle/>
            <a:p>
              <a:pPr algn="ctr" defTabSz="825500" hangingPunct="0">
                <a:buClrTx/>
                <a:defRPr/>
              </a:pPr>
              <a:r>
                <a:rPr lang="en-US" sz="3600" b="1" dirty="0">
                  <a:solidFill>
                    <a:srgbClr val="FFFFFF"/>
                  </a:solidFill>
                  <a:latin typeface="Gill Sans MT" panose="020B0502020104020203"/>
                  <a:ea typeface="+mn-ea"/>
                  <a:cs typeface="+mn-cs"/>
                  <a:sym typeface="PT Sans"/>
                </a:rPr>
                <a:t>THEORIES OF CHANGE </a:t>
              </a:r>
            </a:p>
            <a:p>
              <a:pPr algn="ctr" defTabSz="825500" hangingPunct="0">
                <a:buClrTx/>
                <a:defRPr/>
              </a:pPr>
              <a:r>
                <a:rPr lang="en-US" sz="4000" dirty="0">
                  <a:solidFill>
                    <a:srgbClr val="FFFFFF"/>
                  </a:solidFill>
                  <a:latin typeface="Gill Sans MT" panose="020B0502020104020203"/>
                  <a:ea typeface="+mn-ea"/>
                  <a:cs typeface="+mn-cs"/>
                  <a:sym typeface="PT Sans"/>
                </a:rPr>
                <a:t>(TOCs) are more flexible and a complete picture of the program. They capture the complicated and real-world nature of programs. They define how program elements act independently and together to achieve change. </a:t>
              </a:r>
            </a:p>
          </p:txBody>
        </p:sp>
        <p:pic>
          <p:nvPicPr>
            <p:cNvPr id="16" name="Picture 15">
              <a:extLst>
                <a:ext uri="{FF2B5EF4-FFF2-40B4-BE49-F238E27FC236}">
                  <a16:creationId xmlns:a16="http://schemas.microsoft.com/office/drawing/2014/main" id="{56F5B080-11F1-C247-8CED-C0641B9D00D2}"/>
                </a:ext>
              </a:extLst>
            </p:cNvPr>
            <p:cNvPicPr>
              <a:picLocks noChangeAspect="1"/>
            </p:cNvPicPr>
            <p:nvPr/>
          </p:nvPicPr>
          <p:blipFill>
            <a:blip r:embed="rId6"/>
            <a:stretch>
              <a:fillRect/>
            </a:stretch>
          </p:blipFill>
          <p:spPr>
            <a:xfrm>
              <a:off x="3896035" y="4843543"/>
              <a:ext cx="1398104" cy="1081008"/>
            </a:xfrm>
            <a:prstGeom prst="rect">
              <a:avLst/>
            </a:prstGeom>
          </p:spPr>
        </p:pic>
      </p:grpSp>
    </p:spTree>
    <p:custDataLst>
      <p:tags r:id="rId1"/>
    </p:custDataLst>
    <p:extLst>
      <p:ext uri="{BB962C8B-B14F-4D97-AF65-F5344CB8AC3E}">
        <p14:creationId xmlns:p14="http://schemas.microsoft.com/office/powerpoint/2010/main" val="191028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20" name="Google Shape;1420;p57"/>
          <p:cNvSpPr txBox="1">
            <a:spLocks noGrp="1"/>
          </p:cNvSpPr>
          <p:nvPr>
            <p:ph type="body" idx="2"/>
          </p:nvPr>
        </p:nvSpPr>
        <p:spPr>
          <a:prstGeom prst="rect">
            <a:avLst/>
          </a:prstGeom>
          <a:noFill/>
          <a:ln>
            <a:noFill/>
          </a:ln>
        </p:spPr>
        <p:txBody>
          <a:bodyPr spcFirstLastPara="1" wrap="square" lIns="91426" tIns="45700" rIns="91426" bIns="45700" anchor="t" anchorCtr="0">
            <a:noAutofit/>
          </a:bodyPr>
          <a:lstStyle/>
          <a:p>
            <a:r>
              <a:rPr lang="en-US" b="1" dirty="0">
                <a:solidFill>
                  <a:srgbClr val="000000"/>
                </a:solidFill>
              </a:rPr>
              <a:t>Value of Explicit Norms Change Theory Within Programs</a:t>
            </a:r>
            <a:endParaRPr b="1" dirty="0">
              <a:solidFill>
                <a:srgbClr val="000000"/>
              </a:solidFill>
            </a:endParaRPr>
          </a:p>
        </p:txBody>
      </p:sp>
      <p:sp>
        <p:nvSpPr>
          <p:cNvPr id="1421" name="Google Shape;1421;p57"/>
          <p:cNvSpPr txBox="1">
            <a:spLocks noGrp="1"/>
          </p:cNvSpPr>
          <p:nvPr>
            <p:ph type="body" idx="3"/>
          </p:nvPr>
        </p:nvSpPr>
        <p:spPr>
          <a:prstGeom prst="rect">
            <a:avLst/>
          </a:prstGeom>
          <a:noFill/>
          <a:ln>
            <a:noFill/>
          </a:ln>
        </p:spPr>
        <p:txBody>
          <a:bodyPr spcFirstLastPara="1" wrap="square" lIns="91426" tIns="45700" rIns="91426" bIns="45700" anchor="t" anchorCtr="0">
            <a:noAutofit/>
          </a:bodyPr>
          <a:lstStyle/>
          <a:p>
            <a:pPr marL="0" indent="0">
              <a:spcAft>
                <a:spcPts val="600"/>
              </a:spcAft>
              <a:buNone/>
            </a:pPr>
            <a:r>
              <a:rPr lang="en-US" b="1" dirty="0">
                <a:solidFill>
                  <a:srgbClr val="000000"/>
                </a:solidFill>
              </a:rPr>
              <a:t>Research-informed theory is important. </a:t>
            </a:r>
            <a:endParaRPr b="1" dirty="0">
              <a:solidFill>
                <a:srgbClr val="000000"/>
              </a:solidFill>
            </a:endParaRPr>
          </a:p>
          <a:p>
            <a:pPr marL="571500" indent="-571500">
              <a:spcBef>
                <a:spcPts val="1200"/>
              </a:spcBef>
              <a:spcAft>
                <a:spcPts val="600"/>
              </a:spcAft>
              <a:buFont typeface="Arial" panose="020B0604020202020204" pitchFamily="34" charset="0"/>
              <a:buChar char="•"/>
            </a:pPr>
            <a:r>
              <a:rPr lang="en-US" dirty="0">
                <a:solidFill>
                  <a:srgbClr val="000000"/>
                </a:solidFill>
              </a:rPr>
              <a:t>A check on important factors to consider in norms-focused SBC project design.</a:t>
            </a:r>
            <a:endParaRPr dirty="0">
              <a:solidFill>
                <a:srgbClr val="000000"/>
              </a:solidFill>
            </a:endParaRPr>
          </a:p>
          <a:p>
            <a:pPr marL="571500" indent="-571500">
              <a:spcBef>
                <a:spcPts val="1200"/>
              </a:spcBef>
              <a:buFont typeface="Arial" panose="020B0604020202020204" pitchFamily="34" charset="0"/>
              <a:buChar char="•"/>
            </a:pPr>
            <a:r>
              <a:rPr lang="en-US" dirty="0">
                <a:solidFill>
                  <a:srgbClr val="000000"/>
                </a:solidFill>
              </a:rPr>
              <a:t>Yet some high-level concepts may not be easy or even possible to operationalize in practice.</a:t>
            </a:r>
            <a:endParaRPr dirty="0">
              <a:solidFill>
                <a:srgbClr val="000000"/>
              </a:solidFill>
            </a:endParaRPr>
          </a:p>
          <a:p>
            <a:pPr marL="0" indent="0">
              <a:spcBef>
                <a:spcPts val="1800"/>
              </a:spcBef>
              <a:spcAft>
                <a:spcPts val="600"/>
              </a:spcAft>
              <a:buNone/>
            </a:pPr>
            <a:r>
              <a:rPr lang="en-US" b="1" dirty="0">
                <a:solidFill>
                  <a:srgbClr val="000000"/>
                </a:solidFill>
              </a:rPr>
              <a:t>Program-informed theory provides a counterpoint.</a:t>
            </a:r>
            <a:endParaRPr b="1" dirty="0">
              <a:solidFill>
                <a:srgbClr val="000000"/>
              </a:solidFill>
            </a:endParaRPr>
          </a:p>
          <a:p>
            <a:pPr marL="571500" indent="-571500">
              <a:spcBef>
                <a:spcPts val="1800"/>
              </a:spcBef>
              <a:spcAft>
                <a:spcPts val="600"/>
              </a:spcAft>
              <a:buFont typeface="Arial" panose="020B0604020202020204" pitchFamily="34" charset="0"/>
              <a:buChar char="•"/>
            </a:pPr>
            <a:r>
              <a:rPr lang="en-US" dirty="0">
                <a:solidFill>
                  <a:srgbClr val="000000"/>
                </a:solidFill>
              </a:rPr>
              <a:t>Program change theory is based on real-life implementation experience and related program studies.</a:t>
            </a:r>
            <a:endParaRPr dirty="0">
              <a:solidFill>
                <a:srgbClr val="000000"/>
              </a:solidFill>
            </a:endParaRPr>
          </a:p>
          <a:p>
            <a:pPr marL="571500" indent="-571500">
              <a:spcBef>
                <a:spcPts val="1200"/>
              </a:spcBef>
              <a:buFont typeface="Arial" panose="020B0604020202020204" pitchFamily="34" charset="0"/>
              <a:buChar char="•"/>
            </a:pPr>
            <a:r>
              <a:rPr lang="en-US" dirty="0">
                <a:solidFill>
                  <a:srgbClr val="000000"/>
                </a:solidFill>
              </a:rPr>
              <a:t>When done as a participatory TOC development exercise, implementers and other stakeholders can articulate and see how norms shifting occurs.</a:t>
            </a:r>
            <a:endParaRPr dirty="0">
              <a:solidFill>
                <a:srgbClr val="000000"/>
              </a:solidFill>
            </a:endParaRPr>
          </a:p>
        </p:txBody>
      </p:sp>
      <p:sp>
        <p:nvSpPr>
          <p:cNvPr id="1419" name="Google Shape;1419;p57"/>
          <p:cNvSpPr txBox="1">
            <a:spLocks noGrp="1"/>
          </p:cNvSpPr>
          <p:nvPr>
            <p:ph type="body" idx="1"/>
          </p:nvPr>
        </p:nvSpPr>
        <p:spPr>
          <a:prstGeom prst="rect">
            <a:avLst/>
          </a:prstGeom>
          <a:noFill/>
          <a:ln>
            <a:noFill/>
          </a:ln>
        </p:spPr>
        <p:txBody>
          <a:bodyPr spcFirstLastPara="1" wrap="square" lIns="91426" tIns="45700" rIns="91426" bIns="45700" anchor="t" anchorCtr="0">
            <a:noAutofit/>
          </a:bodyPr>
          <a:lstStyle/>
          <a:p>
            <a:pPr marL="0" indent="0" algn="l">
              <a:buClr>
                <a:srgbClr val="7A7C83"/>
              </a:buClr>
              <a:buSzPts val="3600"/>
            </a:pPr>
            <a:r>
              <a:rPr lang="en-US" sz="3600" dirty="0">
                <a:solidFill>
                  <a:srgbClr val="000000"/>
                </a:solidFill>
              </a:rPr>
              <a:t>PROGRAM THEORIES OF CHANGE</a:t>
            </a:r>
            <a:endParaRPr dirty="0">
              <a:solidFill>
                <a:srgbClr val="00000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grpSp>
        <p:nvGrpSpPr>
          <p:cNvPr id="1273" name="Google Shape;1273;p55"/>
          <p:cNvGrpSpPr/>
          <p:nvPr/>
        </p:nvGrpSpPr>
        <p:grpSpPr>
          <a:xfrm>
            <a:off x="3860213" y="4911696"/>
            <a:ext cx="16866187" cy="8404446"/>
            <a:chOff x="3086100" y="2131145"/>
            <a:chExt cx="18630899" cy="9753593"/>
          </a:xfrm>
        </p:grpSpPr>
        <p:cxnSp>
          <p:nvCxnSpPr>
            <p:cNvPr id="1274" name="Google Shape;1274;p55"/>
            <p:cNvCxnSpPr/>
            <p:nvPr/>
          </p:nvCxnSpPr>
          <p:spPr>
            <a:xfrm rot="10800000">
              <a:off x="11991974" y="3999475"/>
              <a:ext cx="3995740" cy="2120782"/>
            </a:xfrm>
            <a:prstGeom prst="straightConnector1">
              <a:avLst/>
            </a:prstGeom>
            <a:noFill/>
            <a:ln w="9525" cap="flat" cmpd="sng">
              <a:solidFill>
                <a:srgbClr val="1A9253"/>
              </a:solidFill>
              <a:prstDash val="solid"/>
              <a:round/>
              <a:headEnd type="none" w="sm" len="sm"/>
              <a:tailEnd type="triangle" w="med" len="med"/>
            </a:ln>
          </p:spPr>
        </p:cxnSp>
        <p:cxnSp>
          <p:nvCxnSpPr>
            <p:cNvPr id="1275" name="Google Shape;1275;p55"/>
            <p:cNvCxnSpPr/>
            <p:nvPr/>
          </p:nvCxnSpPr>
          <p:spPr>
            <a:xfrm rot="10800000">
              <a:off x="11753851" y="4055599"/>
              <a:ext cx="1438274" cy="2680982"/>
            </a:xfrm>
            <a:prstGeom prst="straightConnector1">
              <a:avLst/>
            </a:prstGeom>
            <a:noFill/>
            <a:ln w="9525" cap="flat" cmpd="sng">
              <a:solidFill>
                <a:srgbClr val="1A9253"/>
              </a:solidFill>
              <a:prstDash val="solid"/>
              <a:round/>
              <a:headEnd type="none" w="sm" len="sm"/>
              <a:tailEnd type="triangle" w="med" len="med"/>
            </a:ln>
          </p:spPr>
        </p:cxnSp>
        <p:cxnSp>
          <p:nvCxnSpPr>
            <p:cNvPr id="1276" name="Google Shape;1276;p55"/>
            <p:cNvCxnSpPr/>
            <p:nvPr/>
          </p:nvCxnSpPr>
          <p:spPr>
            <a:xfrm rot="10800000" flipH="1">
              <a:off x="3090862" y="3906799"/>
              <a:ext cx="942976" cy="3464494"/>
            </a:xfrm>
            <a:prstGeom prst="straightConnector1">
              <a:avLst/>
            </a:prstGeom>
            <a:noFill/>
            <a:ln w="9525" cap="flat" cmpd="sng">
              <a:solidFill>
                <a:srgbClr val="1A9253"/>
              </a:solidFill>
              <a:prstDash val="solid"/>
              <a:round/>
              <a:headEnd type="none" w="sm" len="sm"/>
              <a:tailEnd type="triangle" w="med" len="med"/>
            </a:ln>
          </p:spPr>
        </p:cxnSp>
        <p:sp>
          <p:nvSpPr>
            <p:cNvPr id="1277" name="Google Shape;1277;p55"/>
            <p:cNvSpPr txBox="1"/>
            <p:nvPr/>
          </p:nvSpPr>
          <p:spPr>
            <a:xfrm>
              <a:off x="7722776" y="2131145"/>
              <a:ext cx="8648699" cy="464291"/>
            </a:xfrm>
            <a:prstGeom prst="rect">
              <a:avLst/>
            </a:prstGeom>
            <a:solidFill>
              <a:srgbClr val="E7E9A1"/>
            </a:solidFill>
            <a:ln w="9525" cap="flat" cmpd="sng">
              <a:solidFill>
                <a:srgbClr val="00B050"/>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2700"/>
              </a:pPr>
              <a:r>
                <a:rPr lang="en-US" sz="2000" dirty="0">
                  <a:solidFill>
                    <a:srgbClr val="525357"/>
                  </a:solidFill>
                  <a:latin typeface="PT Sans"/>
                  <a:ea typeface="PT Sans"/>
                  <a:cs typeface="PT Sans"/>
                  <a:sym typeface="PT Sans"/>
                </a:rPr>
                <a:t>Augmentation Utilization Services SR par les femmes</a:t>
              </a:r>
              <a:endParaRPr sz="1100" dirty="0">
                <a:latin typeface="Gill Sans MT" panose="020B0502020104020203" pitchFamily="34" charset="77"/>
              </a:endParaRPr>
            </a:p>
          </p:txBody>
        </p:sp>
        <p:sp>
          <p:nvSpPr>
            <p:cNvPr id="1278" name="Google Shape;1278;p55"/>
            <p:cNvSpPr txBox="1"/>
            <p:nvPr/>
          </p:nvSpPr>
          <p:spPr>
            <a:xfrm>
              <a:off x="4133851" y="3001149"/>
              <a:ext cx="14058898" cy="964348"/>
            </a:xfrm>
            <a:prstGeom prst="rect">
              <a:avLst/>
            </a:prstGeom>
            <a:noFill/>
            <a:ln w="9525" cap="flat" cmpd="sng">
              <a:solidFill>
                <a:schemeClr val="lt1"/>
              </a:solidFill>
              <a:prstDash val="solid"/>
              <a:round/>
              <a:headEnd type="none" w="sm" len="sm"/>
              <a:tailEnd type="none" w="sm" len="sm"/>
            </a:ln>
          </p:spPr>
          <p:txBody>
            <a:bodyPr spcFirstLastPara="1" wrap="square" lIns="91426" tIns="45700" rIns="91426" bIns="45700" anchor="t" anchorCtr="0">
              <a:spAutoFit/>
            </a:bodyPr>
            <a:lstStyle/>
            <a:p>
              <a:pPr>
                <a:buClr>
                  <a:srgbClr val="A6A7AC"/>
                </a:buClr>
                <a:buSzPts val="6000"/>
              </a:pPr>
              <a:endParaRPr sz="4800">
                <a:solidFill>
                  <a:srgbClr val="525357"/>
                </a:solidFill>
                <a:latin typeface="PT Sans"/>
                <a:ea typeface="PT Sans"/>
                <a:cs typeface="PT Sans"/>
                <a:sym typeface="PT Sans"/>
              </a:endParaRPr>
            </a:p>
          </p:txBody>
        </p:sp>
        <p:sp>
          <p:nvSpPr>
            <p:cNvPr id="1279" name="Google Shape;1279;p55"/>
            <p:cNvSpPr/>
            <p:nvPr/>
          </p:nvSpPr>
          <p:spPr>
            <a:xfrm>
              <a:off x="4419601" y="3142223"/>
              <a:ext cx="1162050" cy="857250"/>
            </a:xfrm>
            <a:prstGeom prst="ellipse">
              <a:avLst/>
            </a:prstGeom>
            <a:solidFill>
              <a:schemeClr val="accent4"/>
            </a:solidFill>
            <a:ln w="25400" cap="flat" cmpd="sng">
              <a:solidFill>
                <a:schemeClr val="accent4"/>
              </a:solidFill>
              <a:prstDash val="solid"/>
              <a:round/>
              <a:headEnd type="none" w="sm" len="sm"/>
              <a:tailEnd type="none" w="sm" len="sm"/>
            </a:ln>
          </p:spPr>
          <p:txBody>
            <a:bodyPr spcFirstLastPara="1" wrap="square" lIns="91426" tIns="45700" rIns="91426" bIns="45700" anchor="ctr" anchorCtr="0">
              <a:noAutofit/>
            </a:bodyPr>
            <a:lstStyle/>
            <a:p>
              <a:pPr>
                <a:buClr>
                  <a:srgbClr val="A6A7AC"/>
                </a:buClr>
                <a:buSzPts val="1800"/>
              </a:pPr>
              <a:endParaRPr>
                <a:solidFill>
                  <a:srgbClr val="525357"/>
                </a:solidFill>
                <a:latin typeface="PT Sans"/>
                <a:ea typeface="PT Sans"/>
                <a:cs typeface="PT Sans"/>
                <a:sym typeface="PT Sans"/>
              </a:endParaRPr>
            </a:p>
          </p:txBody>
        </p:sp>
        <p:sp>
          <p:nvSpPr>
            <p:cNvPr id="1280" name="Google Shape;1280;p55"/>
            <p:cNvSpPr txBox="1"/>
            <p:nvPr/>
          </p:nvSpPr>
          <p:spPr>
            <a:xfrm>
              <a:off x="4419600" y="3352798"/>
              <a:ext cx="781052" cy="370410"/>
            </a:xfrm>
            <a:prstGeom prst="rect">
              <a:avLst/>
            </a:prstGeom>
            <a:noFill/>
            <a:ln>
              <a:noFill/>
            </a:ln>
          </p:spPr>
          <p:txBody>
            <a:bodyPr spcFirstLastPara="1" wrap="square" lIns="91426" tIns="45700" rIns="91426" bIns="45700" anchor="t" anchorCtr="0">
              <a:spAutoFit/>
            </a:bodyPr>
            <a:lstStyle/>
            <a:p>
              <a:pPr>
                <a:buClr>
                  <a:srgbClr val="525357"/>
                </a:buClr>
                <a:buSzPts val="1800"/>
              </a:pPr>
              <a:r>
                <a:rPr lang="en-US">
                  <a:solidFill>
                    <a:srgbClr val="525357"/>
                  </a:solidFill>
                  <a:latin typeface="PT Sans"/>
                  <a:ea typeface="PT Sans"/>
                  <a:cs typeface="PT Sans"/>
                  <a:sym typeface="PT Sans"/>
                </a:rPr>
                <a:t>Env</a:t>
              </a:r>
              <a:endParaRPr>
                <a:solidFill>
                  <a:srgbClr val="525357"/>
                </a:solidFill>
                <a:latin typeface="PT Sans"/>
                <a:ea typeface="PT Sans"/>
                <a:cs typeface="PT Sans"/>
                <a:sym typeface="PT Sans"/>
              </a:endParaRPr>
            </a:p>
          </p:txBody>
        </p:sp>
        <p:cxnSp>
          <p:nvCxnSpPr>
            <p:cNvPr id="1281" name="Google Shape;1281;p55"/>
            <p:cNvCxnSpPr/>
            <p:nvPr/>
          </p:nvCxnSpPr>
          <p:spPr>
            <a:xfrm flipH="1">
              <a:off x="6034093" y="3086101"/>
              <a:ext cx="23814" cy="871318"/>
            </a:xfrm>
            <a:prstGeom prst="straightConnector1">
              <a:avLst/>
            </a:prstGeom>
            <a:noFill/>
            <a:ln w="9525" cap="flat" cmpd="sng">
              <a:solidFill>
                <a:srgbClr val="1A9253"/>
              </a:solidFill>
              <a:prstDash val="solid"/>
              <a:round/>
              <a:headEnd type="none" w="sm" len="sm"/>
              <a:tailEnd type="none" w="sm" len="sm"/>
            </a:ln>
          </p:spPr>
        </p:cxnSp>
        <p:sp>
          <p:nvSpPr>
            <p:cNvPr id="1282" name="Google Shape;1282;p55"/>
            <p:cNvSpPr txBox="1"/>
            <p:nvPr/>
          </p:nvSpPr>
          <p:spPr>
            <a:xfrm>
              <a:off x="6343653" y="3086099"/>
              <a:ext cx="4667248" cy="857193"/>
            </a:xfrm>
            <a:prstGeom prst="rect">
              <a:avLst/>
            </a:prstGeom>
            <a:noFill/>
            <a:ln>
              <a:noFill/>
            </a:ln>
          </p:spPr>
          <p:txBody>
            <a:bodyPr spcFirstLastPara="1" wrap="square" lIns="91426" tIns="45700" rIns="91426" bIns="45700" anchor="t" anchorCtr="0">
              <a:spAutoFit/>
            </a:bodyPr>
            <a:lstStyle/>
            <a:p>
              <a:pPr>
                <a:buClr>
                  <a:srgbClr val="525357"/>
                </a:buClr>
                <a:buSzPts val="1800"/>
              </a:pPr>
              <a:r>
                <a:rPr lang="en-US" dirty="0" err="1">
                  <a:solidFill>
                    <a:srgbClr val="525357"/>
                  </a:solidFill>
                  <a:latin typeface="PT Sans"/>
                  <a:ea typeface="PT Sans"/>
                  <a:cs typeface="PT Sans"/>
                  <a:sym typeface="PT Sans"/>
                </a:rPr>
                <a:t>Changement</a:t>
              </a:r>
              <a:r>
                <a:rPr lang="en-US" dirty="0">
                  <a:solidFill>
                    <a:srgbClr val="525357"/>
                  </a:solidFill>
                  <a:latin typeface="PT Sans"/>
                  <a:ea typeface="PT Sans"/>
                  <a:cs typeface="PT Sans"/>
                  <a:sym typeface="PT Sans"/>
                </a:rPr>
                <a:t> </a:t>
              </a:r>
              <a:r>
                <a:rPr lang="en-US" dirty="0" err="1">
                  <a:solidFill>
                    <a:srgbClr val="525357"/>
                  </a:solidFill>
                  <a:latin typeface="PT Sans"/>
                  <a:ea typeface="PT Sans"/>
                  <a:cs typeface="PT Sans"/>
                  <a:sym typeface="PT Sans"/>
                </a:rPr>
                <a:t>Environnement</a:t>
              </a:r>
              <a:r>
                <a:rPr lang="en-US" dirty="0">
                  <a:solidFill>
                    <a:srgbClr val="525357"/>
                  </a:solidFill>
                  <a:latin typeface="PT Sans"/>
                  <a:ea typeface="PT Sans"/>
                  <a:cs typeface="PT Sans"/>
                  <a:sym typeface="PT Sans"/>
                </a:rPr>
                <a:t> plus favorable a </a:t>
              </a:r>
              <a:r>
                <a:rPr lang="en-US" dirty="0" err="1">
                  <a:solidFill>
                    <a:srgbClr val="525357"/>
                  </a:solidFill>
                  <a:latin typeface="PT Sans"/>
                  <a:ea typeface="PT Sans"/>
                  <a:cs typeface="PT Sans"/>
                  <a:sym typeface="PT Sans"/>
                </a:rPr>
                <a:t>l’utilisation</a:t>
              </a:r>
              <a:r>
                <a:rPr lang="en-US" dirty="0">
                  <a:solidFill>
                    <a:srgbClr val="525357"/>
                  </a:solidFill>
                  <a:latin typeface="PT Sans"/>
                  <a:ea typeface="PT Sans"/>
                  <a:cs typeface="PT Sans"/>
                  <a:sym typeface="PT Sans"/>
                </a:rPr>
                <a:t> services SR (</a:t>
              </a:r>
              <a:r>
                <a:rPr lang="en-US" dirty="0" err="1">
                  <a:solidFill>
                    <a:srgbClr val="525357"/>
                  </a:solidFill>
                  <a:latin typeface="PT Sans"/>
                  <a:ea typeface="PT Sans"/>
                  <a:cs typeface="PT Sans"/>
                  <a:sym typeface="PT Sans"/>
                </a:rPr>
                <a:t>changements</a:t>
              </a:r>
              <a:r>
                <a:rPr lang="en-US" dirty="0">
                  <a:solidFill>
                    <a:srgbClr val="525357"/>
                  </a:solidFill>
                  <a:latin typeface="PT Sans"/>
                  <a:ea typeface="PT Sans"/>
                  <a:cs typeface="PT Sans"/>
                  <a:sym typeface="PT Sans"/>
                </a:rPr>
                <a:t> </a:t>
              </a:r>
              <a:r>
                <a:rPr lang="en-US" dirty="0" err="1">
                  <a:solidFill>
                    <a:srgbClr val="525357"/>
                  </a:solidFill>
                  <a:latin typeface="PT Sans"/>
                  <a:ea typeface="PT Sans"/>
                  <a:cs typeface="PT Sans"/>
                  <a:sym typeface="PT Sans"/>
                </a:rPr>
                <a:t>normatives</a:t>
              </a:r>
              <a:r>
                <a:rPr lang="en-US" dirty="0">
                  <a:solidFill>
                    <a:srgbClr val="525357"/>
                  </a:solidFill>
                  <a:latin typeface="PT Sans"/>
                  <a:ea typeface="PT Sans"/>
                  <a:cs typeface="PT Sans"/>
                  <a:sym typeface="PT Sans"/>
                </a:rPr>
                <a:t> – roles des hommes.)</a:t>
              </a:r>
              <a:endParaRPr sz="1100" dirty="0">
                <a:latin typeface="Gill Sans MT" panose="020B0502020104020203" pitchFamily="34" charset="77"/>
              </a:endParaRPr>
            </a:p>
          </p:txBody>
        </p:sp>
        <p:sp>
          <p:nvSpPr>
            <p:cNvPr id="1283" name="Google Shape;1283;p55"/>
            <p:cNvSpPr/>
            <p:nvPr/>
          </p:nvSpPr>
          <p:spPr>
            <a:xfrm>
              <a:off x="11620501" y="3201175"/>
              <a:ext cx="1733550" cy="857250"/>
            </a:xfrm>
            <a:prstGeom prst="ellipse">
              <a:avLst/>
            </a:prstGeom>
            <a:solidFill>
              <a:schemeClr val="accent4"/>
            </a:solidFill>
            <a:ln w="25400" cap="flat" cmpd="sng">
              <a:solidFill>
                <a:schemeClr val="accent4"/>
              </a:solidFill>
              <a:prstDash val="solid"/>
              <a:round/>
              <a:headEnd type="none" w="sm" len="sm"/>
              <a:tailEnd type="none" w="sm" len="sm"/>
            </a:ln>
          </p:spPr>
          <p:txBody>
            <a:bodyPr spcFirstLastPara="1" wrap="square" lIns="91426" tIns="45700" rIns="91426" bIns="45700" anchor="ctr" anchorCtr="0">
              <a:noAutofit/>
            </a:bodyPr>
            <a:lstStyle/>
            <a:p>
              <a:pPr>
                <a:buClr>
                  <a:srgbClr val="A6A7AC"/>
                </a:buClr>
                <a:buSzPts val="1800"/>
              </a:pPr>
              <a:endParaRPr>
                <a:solidFill>
                  <a:srgbClr val="525357"/>
                </a:solidFill>
                <a:latin typeface="PT Sans"/>
                <a:ea typeface="PT Sans"/>
                <a:cs typeface="PT Sans"/>
                <a:sym typeface="PT Sans"/>
              </a:endParaRPr>
            </a:p>
          </p:txBody>
        </p:sp>
        <p:sp>
          <p:nvSpPr>
            <p:cNvPr id="1284" name="Google Shape;1284;p55"/>
            <p:cNvSpPr txBox="1"/>
            <p:nvPr/>
          </p:nvSpPr>
          <p:spPr>
            <a:xfrm>
              <a:off x="11925299" y="3352801"/>
              <a:ext cx="1447801" cy="370410"/>
            </a:xfrm>
            <a:prstGeom prst="rect">
              <a:avLst/>
            </a:prstGeom>
            <a:noFill/>
            <a:ln>
              <a:noFill/>
            </a:ln>
          </p:spPr>
          <p:txBody>
            <a:bodyPr spcFirstLastPara="1" wrap="square" lIns="91426" tIns="45700" rIns="91426" bIns="45700" anchor="t" anchorCtr="0">
              <a:spAutoFit/>
            </a:bodyPr>
            <a:lstStyle/>
            <a:p>
              <a:pPr>
                <a:buClr>
                  <a:srgbClr val="525357"/>
                </a:buClr>
                <a:buSzPts val="1800"/>
              </a:pPr>
              <a:r>
                <a:rPr lang="en-US">
                  <a:solidFill>
                    <a:srgbClr val="525357"/>
                  </a:solidFill>
                  <a:latin typeface="PT Sans"/>
                  <a:ea typeface="PT Sans"/>
                  <a:cs typeface="PT Sans"/>
                  <a:sym typeface="PT Sans"/>
                </a:rPr>
                <a:t>Individu</a:t>
              </a:r>
              <a:endParaRPr>
                <a:solidFill>
                  <a:srgbClr val="525357"/>
                </a:solidFill>
                <a:latin typeface="PT Sans"/>
                <a:ea typeface="PT Sans"/>
                <a:cs typeface="PT Sans"/>
                <a:sym typeface="PT Sans"/>
              </a:endParaRPr>
            </a:p>
          </p:txBody>
        </p:sp>
        <p:sp>
          <p:nvSpPr>
            <p:cNvPr id="1285" name="Google Shape;1285;p55"/>
            <p:cNvSpPr txBox="1"/>
            <p:nvPr/>
          </p:nvSpPr>
          <p:spPr>
            <a:xfrm>
              <a:off x="13792202" y="3190875"/>
              <a:ext cx="4248150" cy="857193"/>
            </a:xfrm>
            <a:prstGeom prst="rect">
              <a:avLst/>
            </a:prstGeom>
            <a:noFill/>
            <a:ln>
              <a:noFill/>
            </a:ln>
          </p:spPr>
          <p:txBody>
            <a:bodyPr spcFirstLastPara="1" wrap="square" lIns="91426" tIns="45700" rIns="91426" bIns="45700" anchor="t" anchorCtr="0">
              <a:spAutoFit/>
            </a:bodyPr>
            <a:lstStyle/>
            <a:p>
              <a:pPr>
                <a:buClr>
                  <a:srgbClr val="525357"/>
                </a:buClr>
                <a:buSzPts val="1800"/>
              </a:pPr>
              <a:r>
                <a:rPr lang="en-US" dirty="0" err="1">
                  <a:solidFill>
                    <a:srgbClr val="525357"/>
                  </a:solidFill>
                  <a:latin typeface="PT Sans"/>
                  <a:ea typeface="PT Sans"/>
                  <a:cs typeface="PT Sans"/>
                  <a:sym typeface="PT Sans"/>
                </a:rPr>
                <a:t>Changements</a:t>
              </a:r>
              <a:r>
                <a:rPr lang="en-US" dirty="0">
                  <a:solidFill>
                    <a:srgbClr val="525357"/>
                  </a:solidFill>
                  <a:latin typeface="PT Sans"/>
                  <a:ea typeface="PT Sans"/>
                  <a:cs typeface="PT Sans"/>
                  <a:sym typeface="PT Sans"/>
                </a:rPr>
                <a:t> de </a:t>
              </a:r>
              <a:r>
                <a:rPr lang="en-US" dirty="0" err="1">
                  <a:solidFill>
                    <a:srgbClr val="525357"/>
                  </a:solidFill>
                  <a:latin typeface="PT Sans"/>
                  <a:ea typeface="PT Sans"/>
                  <a:cs typeface="PT Sans"/>
                  <a:sym typeface="PT Sans"/>
                </a:rPr>
                <a:t>Comportements</a:t>
              </a:r>
              <a:r>
                <a:rPr lang="en-US" dirty="0">
                  <a:solidFill>
                    <a:srgbClr val="525357"/>
                  </a:solidFill>
                  <a:latin typeface="PT Sans"/>
                  <a:ea typeface="PT Sans"/>
                  <a:cs typeface="PT Sans"/>
                  <a:sym typeface="PT Sans"/>
                </a:rPr>
                <a:t> et Attitudes H/F</a:t>
              </a:r>
              <a:endParaRPr sz="1100" dirty="0">
                <a:latin typeface="Gill Sans MT" panose="020B0502020104020203" pitchFamily="34" charset="77"/>
              </a:endParaRPr>
            </a:p>
            <a:p>
              <a:pPr>
                <a:buClr>
                  <a:srgbClr val="525357"/>
                </a:buClr>
                <a:buSzPts val="1800"/>
              </a:pPr>
              <a:r>
                <a:rPr lang="en-US" b="1" dirty="0">
                  <a:solidFill>
                    <a:srgbClr val="525357"/>
                  </a:solidFill>
                  <a:latin typeface="PT Sans"/>
                  <a:ea typeface="PT Sans"/>
                  <a:cs typeface="PT Sans"/>
                  <a:sym typeface="PT Sans"/>
                </a:rPr>
                <a:t>     </a:t>
              </a:r>
              <a:r>
                <a:rPr lang="en-US" dirty="0" err="1">
                  <a:solidFill>
                    <a:srgbClr val="525357"/>
                  </a:solidFill>
                  <a:latin typeface="PT Sans"/>
                  <a:ea typeface="PT Sans"/>
                  <a:cs typeface="PT Sans"/>
                  <a:sym typeface="PT Sans"/>
                </a:rPr>
                <a:t>Comportement</a:t>
              </a:r>
              <a:r>
                <a:rPr lang="en-US" dirty="0">
                  <a:solidFill>
                    <a:srgbClr val="525357"/>
                  </a:solidFill>
                  <a:latin typeface="PT Sans"/>
                  <a:ea typeface="PT Sans"/>
                  <a:cs typeface="PT Sans"/>
                  <a:sym typeface="PT Sans"/>
                </a:rPr>
                <a:t> – </a:t>
              </a:r>
              <a:r>
                <a:rPr lang="en-US" dirty="0" err="1">
                  <a:solidFill>
                    <a:srgbClr val="525357"/>
                  </a:solidFill>
                  <a:latin typeface="PT Sans"/>
                  <a:ea typeface="PT Sans"/>
                  <a:cs typeface="PT Sans"/>
                  <a:sym typeface="PT Sans"/>
                </a:rPr>
                <a:t>Chercher</a:t>
              </a:r>
              <a:r>
                <a:rPr lang="en-US" dirty="0">
                  <a:solidFill>
                    <a:srgbClr val="525357"/>
                  </a:solidFill>
                  <a:latin typeface="PT Sans"/>
                  <a:ea typeface="PT Sans"/>
                  <a:cs typeface="PT Sans"/>
                  <a:sym typeface="PT Sans"/>
                </a:rPr>
                <a:t>/Util. Serv.              </a:t>
              </a:r>
              <a:endParaRPr sz="1100" dirty="0">
                <a:latin typeface="Gill Sans MT" panose="020B0502020104020203" pitchFamily="34" charset="77"/>
              </a:endParaRPr>
            </a:p>
          </p:txBody>
        </p:sp>
        <p:cxnSp>
          <p:nvCxnSpPr>
            <p:cNvPr id="1286" name="Google Shape;1286;p55"/>
            <p:cNvCxnSpPr/>
            <p:nvPr/>
          </p:nvCxnSpPr>
          <p:spPr>
            <a:xfrm rot="10800000">
              <a:off x="14039850" y="3754398"/>
              <a:ext cx="0" cy="304800"/>
            </a:xfrm>
            <a:prstGeom prst="straightConnector1">
              <a:avLst/>
            </a:prstGeom>
            <a:noFill/>
            <a:ln w="9525" cap="flat" cmpd="sng">
              <a:solidFill>
                <a:schemeClr val="lt1"/>
              </a:solidFill>
              <a:prstDash val="solid"/>
              <a:round/>
              <a:headEnd type="none" w="sm" len="sm"/>
              <a:tailEnd type="triangle" w="med" len="med"/>
            </a:ln>
          </p:spPr>
        </p:cxnSp>
        <p:sp>
          <p:nvSpPr>
            <p:cNvPr id="1287" name="Google Shape;1287;p55"/>
            <p:cNvSpPr txBox="1"/>
            <p:nvPr/>
          </p:nvSpPr>
          <p:spPr>
            <a:xfrm>
              <a:off x="3600450" y="5365431"/>
              <a:ext cx="2495550"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Nouveau roles pour les H </a:t>
              </a:r>
              <a:r>
                <a:rPr lang="en-US" dirty="0" err="1">
                  <a:solidFill>
                    <a:srgbClr val="525357"/>
                  </a:solidFill>
                  <a:latin typeface="PT Sans"/>
                  <a:ea typeface="PT Sans"/>
                  <a:cs typeface="PT Sans"/>
                  <a:sym typeface="PT Sans"/>
                </a:rPr>
                <a:t>en</a:t>
              </a:r>
              <a:r>
                <a:rPr lang="en-US" dirty="0">
                  <a:solidFill>
                    <a:srgbClr val="525357"/>
                  </a:solidFill>
                  <a:latin typeface="PT Sans"/>
                  <a:ea typeface="PT Sans"/>
                  <a:cs typeface="PT Sans"/>
                  <a:sym typeface="PT Sans"/>
                </a:rPr>
                <a:t> SR</a:t>
              </a:r>
              <a:endParaRPr sz="1100" dirty="0">
                <a:latin typeface="Gill Sans MT" panose="020B0502020104020203" pitchFamily="34" charset="77"/>
              </a:endParaRPr>
            </a:p>
          </p:txBody>
        </p:sp>
        <p:sp>
          <p:nvSpPr>
            <p:cNvPr id="1288" name="Google Shape;1288;p55"/>
            <p:cNvSpPr txBox="1"/>
            <p:nvPr/>
          </p:nvSpPr>
          <p:spPr>
            <a:xfrm>
              <a:off x="3148015" y="6376187"/>
              <a:ext cx="4286247"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La </a:t>
              </a:r>
              <a:r>
                <a:rPr lang="en-US" dirty="0" err="1">
                  <a:solidFill>
                    <a:srgbClr val="525357"/>
                  </a:solidFill>
                  <a:latin typeface="PT Sans"/>
                  <a:ea typeface="PT Sans"/>
                  <a:cs typeface="PT Sans"/>
                  <a:sym typeface="PT Sans"/>
                </a:rPr>
                <a:t>communautaire</a:t>
              </a:r>
              <a:r>
                <a:rPr lang="en-US" dirty="0">
                  <a:solidFill>
                    <a:srgbClr val="525357"/>
                  </a:solidFill>
                  <a:latin typeface="PT Sans"/>
                  <a:ea typeface="PT Sans"/>
                  <a:cs typeface="PT Sans"/>
                  <a:sym typeface="PT Sans"/>
                </a:rPr>
                <a:t> </a:t>
              </a:r>
              <a:r>
                <a:rPr lang="en-US" dirty="0" err="1">
                  <a:solidFill>
                    <a:srgbClr val="525357"/>
                  </a:solidFill>
                  <a:latin typeface="PT Sans"/>
                  <a:ea typeface="PT Sans"/>
                  <a:cs typeface="PT Sans"/>
                  <a:sym typeface="PT Sans"/>
                </a:rPr>
                <a:t>voie</a:t>
              </a:r>
              <a:r>
                <a:rPr lang="en-US" dirty="0">
                  <a:solidFill>
                    <a:srgbClr val="525357"/>
                  </a:solidFill>
                  <a:latin typeface="PT Sans"/>
                  <a:ea typeface="PT Sans"/>
                  <a:cs typeface="PT Sans"/>
                  <a:sym typeface="PT Sans"/>
                </a:rPr>
                <a:t> les </a:t>
              </a:r>
              <a:r>
                <a:rPr lang="en-US" dirty="0" err="1">
                  <a:solidFill>
                    <a:srgbClr val="525357"/>
                  </a:solidFill>
                  <a:latin typeface="PT Sans"/>
                  <a:ea typeface="PT Sans"/>
                  <a:cs typeface="PT Sans"/>
                  <a:sym typeface="PT Sans"/>
                </a:rPr>
                <a:t>maris</a:t>
              </a:r>
              <a:r>
                <a:rPr lang="en-US" dirty="0">
                  <a:solidFill>
                    <a:srgbClr val="525357"/>
                  </a:solidFill>
                  <a:latin typeface="PT Sans"/>
                  <a:ea typeface="PT Sans"/>
                  <a:cs typeface="PT Sans"/>
                  <a:sym typeface="PT Sans"/>
                </a:rPr>
                <a:t>-models </a:t>
              </a:r>
              <a:r>
                <a:rPr lang="en-US" dirty="0" err="1">
                  <a:solidFill>
                    <a:srgbClr val="525357"/>
                  </a:solidFill>
                  <a:latin typeface="PT Sans"/>
                  <a:ea typeface="PT Sans"/>
                  <a:cs typeface="PT Sans"/>
                  <a:sym typeface="PT Sans"/>
                </a:rPr>
                <a:t>s’occupent</a:t>
              </a:r>
              <a:r>
                <a:rPr lang="en-US" dirty="0">
                  <a:solidFill>
                    <a:srgbClr val="525357"/>
                  </a:solidFill>
                  <a:latin typeface="PT Sans"/>
                  <a:ea typeface="PT Sans"/>
                  <a:cs typeface="PT Sans"/>
                  <a:sym typeface="PT Sans"/>
                </a:rPr>
                <a:t> de SR</a:t>
              </a:r>
              <a:endParaRPr sz="1100" dirty="0">
                <a:latin typeface="Gill Sans MT" panose="020B0502020104020203" pitchFamily="34" charset="77"/>
              </a:endParaRPr>
            </a:p>
          </p:txBody>
        </p:sp>
        <p:sp>
          <p:nvSpPr>
            <p:cNvPr id="1289" name="Google Shape;1289;p55"/>
            <p:cNvSpPr txBox="1"/>
            <p:nvPr/>
          </p:nvSpPr>
          <p:spPr>
            <a:xfrm>
              <a:off x="3128965" y="7463967"/>
              <a:ext cx="2552701"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a:solidFill>
                    <a:srgbClr val="525357"/>
                  </a:solidFill>
                  <a:latin typeface="PT Sans"/>
                  <a:ea typeface="PT Sans"/>
                  <a:cs typeface="PT Sans"/>
                  <a:sym typeface="PT Sans"/>
                </a:rPr>
                <a:t>Indiv changement son comportement</a:t>
              </a:r>
              <a:endParaRPr>
                <a:solidFill>
                  <a:srgbClr val="525357"/>
                </a:solidFill>
                <a:latin typeface="PT Sans"/>
                <a:ea typeface="PT Sans"/>
                <a:cs typeface="PT Sans"/>
                <a:sym typeface="PT Sans"/>
              </a:endParaRPr>
            </a:p>
          </p:txBody>
        </p:sp>
        <p:sp>
          <p:nvSpPr>
            <p:cNvPr id="1290" name="Google Shape;1290;p55"/>
            <p:cNvSpPr txBox="1"/>
            <p:nvPr/>
          </p:nvSpPr>
          <p:spPr>
            <a:xfrm>
              <a:off x="3086100" y="8476698"/>
              <a:ext cx="2552701"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a:solidFill>
                    <a:srgbClr val="525357"/>
                  </a:solidFill>
                  <a:latin typeface="PT Sans"/>
                  <a:ea typeface="PT Sans"/>
                  <a:cs typeface="PT Sans"/>
                  <a:sym typeface="PT Sans"/>
                </a:rPr>
                <a:t>Prise de consequences de maris</a:t>
              </a:r>
              <a:endParaRPr>
                <a:solidFill>
                  <a:srgbClr val="525357"/>
                </a:solidFill>
                <a:latin typeface="PT Sans"/>
                <a:ea typeface="PT Sans"/>
                <a:cs typeface="PT Sans"/>
                <a:sym typeface="PT Sans"/>
              </a:endParaRPr>
            </a:p>
          </p:txBody>
        </p:sp>
        <p:sp>
          <p:nvSpPr>
            <p:cNvPr id="1291" name="Google Shape;1291;p55"/>
            <p:cNvSpPr txBox="1"/>
            <p:nvPr/>
          </p:nvSpPr>
          <p:spPr>
            <a:xfrm>
              <a:off x="3148013" y="9439021"/>
              <a:ext cx="2552701"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a:solidFill>
                    <a:srgbClr val="525357"/>
                  </a:solidFill>
                  <a:latin typeface="PT Sans"/>
                  <a:ea typeface="PT Sans"/>
                  <a:cs typeface="PT Sans"/>
                  <a:sym typeface="PT Sans"/>
                </a:rPr>
                <a:t>Hommes acceptant d’ecounter</a:t>
              </a:r>
              <a:endParaRPr>
                <a:solidFill>
                  <a:srgbClr val="525357"/>
                </a:solidFill>
                <a:latin typeface="PT Sans"/>
                <a:ea typeface="PT Sans"/>
                <a:cs typeface="PT Sans"/>
                <a:sym typeface="PT Sans"/>
              </a:endParaRPr>
            </a:p>
          </p:txBody>
        </p:sp>
        <p:sp>
          <p:nvSpPr>
            <p:cNvPr id="1292" name="Google Shape;1292;p55"/>
            <p:cNvSpPr txBox="1"/>
            <p:nvPr/>
          </p:nvSpPr>
          <p:spPr>
            <a:xfrm>
              <a:off x="5957889" y="7463967"/>
              <a:ext cx="2486025"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a:solidFill>
                    <a:srgbClr val="525357"/>
                  </a:solidFill>
                  <a:latin typeface="PT Sans"/>
                  <a:ea typeface="PT Sans"/>
                  <a:cs typeface="PT Sans"/>
                  <a:sym typeface="PT Sans"/>
                </a:rPr>
                <a:t>Autres viennent pour les parler</a:t>
              </a:r>
              <a:endParaRPr>
                <a:solidFill>
                  <a:srgbClr val="525357"/>
                </a:solidFill>
                <a:latin typeface="PT Sans"/>
                <a:ea typeface="PT Sans"/>
                <a:cs typeface="PT Sans"/>
                <a:sym typeface="PT Sans"/>
              </a:endParaRPr>
            </a:p>
          </p:txBody>
        </p:sp>
        <p:sp>
          <p:nvSpPr>
            <p:cNvPr id="1293" name="Google Shape;1293;p55"/>
            <p:cNvSpPr txBox="1"/>
            <p:nvPr/>
          </p:nvSpPr>
          <p:spPr>
            <a:xfrm>
              <a:off x="5957889" y="8476698"/>
              <a:ext cx="2486025"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a:solidFill>
                    <a:srgbClr val="525357"/>
                  </a:solidFill>
                  <a:latin typeface="PT Sans"/>
                  <a:ea typeface="PT Sans"/>
                  <a:cs typeface="PT Sans"/>
                  <a:sym typeface="PT Sans"/>
                </a:rPr>
                <a:t>H n’acceptant pas d’ecouter</a:t>
              </a:r>
              <a:endParaRPr>
                <a:solidFill>
                  <a:srgbClr val="525357"/>
                </a:solidFill>
                <a:latin typeface="PT Sans"/>
                <a:ea typeface="PT Sans"/>
                <a:cs typeface="PT Sans"/>
                <a:sym typeface="PT Sans"/>
              </a:endParaRPr>
            </a:p>
          </p:txBody>
        </p:sp>
        <p:sp>
          <p:nvSpPr>
            <p:cNvPr id="1294" name="Google Shape;1294;p55"/>
            <p:cNvSpPr txBox="1"/>
            <p:nvPr/>
          </p:nvSpPr>
          <p:spPr>
            <a:xfrm>
              <a:off x="3295652" y="11021530"/>
              <a:ext cx="4286247" cy="750037"/>
            </a:xfrm>
            <a:prstGeom prst="rect">
              <a:avLst/>
            </a:prstGeom>
            <a:solidFill>
              <a:srgbClr val="92D050"/>
            </a:solidFill>
            <a:ln w="25400" cap="flat" cmpd="sng">
              <a:solidFill>
                <a:schemeClr val="accent6"/>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2100"/>
              </a:pPr>
              <a:r>
                <a:rPr lang="en-US" sz="1800" dirty="0">
                  <a:solidFill>
                    <a:srgbClr val="525357"/>
                  </a:solidFill>
                  <a:latin typeface="PT Sans"/>
                  <a:ea typeface="PT Sans"/>
                  <a:cs typeface="PT Sans"/>
                  <a:sym typeface="PT Sans"/>
                </a:rPr>
                <a:t>Outreach:</a:t>
              </a:r>
              <a:endParaRPr sz="1100" dirty="0">
                <a:latin typeface="Gill Sans MT" panose="020B0502020104020203" pitchFamily="34" charset="77"/>
              </a:endParaRPr>
            </a:p>
            <a:p>
              <a:pPr>
                <a:buClr>
                  <a:srgbClr val="525357"/>
                </a:buClr>
                <a:buSzPts val="2100"/>
              </a:pPr>
              <a:r>
                <a:rPr lang="en-US" sz="1800" dirty="0">
                  <a:solidFill>
                    <a:srgbClr val="525357"/>
                  </a:solidFill>
                  <a:latin typeface="PT Sans"/>
                  <a:ea typeface="PT Sans"/>
                  <a:cs typeface="PT Sans"/>
                  <a:sym typeface="PT Sans"/>
                </a:rPr>
                <a:t>VAD: H </a:t>
              </a:r>
              <a:r>
                <a:rPr lang="en-US" sz="1800" dirty="0" err="1">
                  <a:solidFill>
                    <a:srgbClr val="525357"/>
                  </a:solidFill>
                  <a:latin typeface="PT Sans"/>
                  <a:ea typeface="PT Sans"/>
                  <a:cs typeface="PT Sans"/>
                  <a:sym typeface="PT Sans"/>
                </a:rPr>
                <a:t>timides</a:t>
              </a:r>
              <a:r>
                <a:rPr lang="en-US" sz="1800" dirty="0">
                  <a:solidFill>
                    <a:srgbClr val="525357"/>
                  </a:solidFill>
                  <a:latin typeface="PT Sans"/>
                  <a:ea typeface="PT Sans"/>
                  <a:cs typeface="PT Sans"/>
                  <a:sym typeface="PT Sans"/>
                </a:rPr>
                <a:t>, H </a:t>
              </a:r>
              <a:r>
                <a:rPr lang="en-US" sz="1800" dirty="0" err="1">
                  <a:solidFill>
                    <a:srgbClr val="525357"/>
                  </a:solidFill>
                  <a:latin typeface="PT Sans"/>
                  <a:ea typeface="PT Sans"/>
                  <a:cs typeface="PT Sans"/>
                  <a:sym typeface="PT Sans"/>
                </a:rPr>
                <a:t>opposés</a:t>
              </a:r>
              <a:endParaRPr sz="1800" dirty="0">
                <a:solidFill>
                  <a:srgbClr val="525357"/>
                </a:solidFill>
                <a:latin typeface="PT Sans"/>
                <a:ea typeface="PT Sans"/>
                <a:cs typeface="PT Sans"/>
                <a:sym typeface="PT Sans"/>
              </a:endParaRPr>
            </a:p>
          </p:txBody>
        </p:sp>
        <p:sp>
          <p:nvSpPr>
            <p:cNvPr id="1295" name="Google Shape;1295;p55"/>
            <p:cNvSpPr txBox="1"/>
            <p:nvPr/>
          </p:nvSpPr>
          <p:spPr>
            <a:xfrm>
              <a:off x="7639050" y="5019185"/>
              <a:ext cx="1714500"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Les Fs ne </a:t>
              </a:r>
              <a:r>
                <a:rPr lang="en-US" dirty="0" err="1">
                  <a:solidFill>
                    <a:srgbClr val="525357"/>
                  </a:solidFill>
                  <a:latin typeface="PT Sans"/>
                  <a:ea typeface="PT Sans"/>
                  <a:cs typeface="PT Sans"/>
                  <a:sym typeface="PT Sans"/>
                </a:rPr>
                <a:t>cachent</a:t>
              </a:r>
              <a:r>
                <a:rPr lang="en-US" dirty="0">
                  <a:solidFill>
                    <a:srgbClr val="525357"/>
                  </a:solidFill>
                  <a:latin typeface="PT Sans"/>
                  <a:ea typeface="PT Sans"/>
                  <a:cs typeface="PT Sans"/>
                  <a:sym typeface="PT Sans"/>
                </a:rPr>
                <a:t> plus</a:t>
              </a:r>
              <a:endParaRPr sz="1100" dirty="0">
                <a:latin typeface="Gill Sans MT" panose="020B0502020104020203" pitchFamily="34" charset="77"/>
              </a:endParaRPr>
            </a:p>
          </p:txBody>
        </p:sp>
        <p:sp>
          <p:nvSpPr>
            <p:cNvPr id="1296" name="Google Shape;1296;p55"/>
            <p:cNvSpPr txBox="1"/>
            <p:nvPr/>
          </p:nvSpPr>
          <p:spPr>
            <a:xfrm>
              <a:off x="9353550" y="5411600"/>
              <a:ext cx="1733550" cy="607165"/>
            </a:xfrm>
            <a:prstGeom prst="rect">
              <a:avLst/>
            </a:prstGeom>
            <a:noFill/>
            <a:ln w="25400" cap="flat" cmpd="sng">
              <a:solidFill>
                <a:schemeClr val="accent4"/>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Discussion entre les couples</a:t>
              </a:r>
              <a:endParaRPr sz="1100" dirty="0">
                <a:latin typeface="Gill Sans MT" panose="020B0502020104020203" pitchFamily="34" charset="77"/>
              </a:endParaRPr>
            </a:p>
          </p:txBody>
        </p:sp>
        <p:sp>
          <p:nvSpPr>
            <p:cNvPr id="1297" name="Google Shape;1297;p55"/>
            <p:cNvSpPr txBox="1"/>
            <p:nvPr/>
          </p:nvSpPr>
          <p:spPr>
            <a:xfrm>
              <a:off x="11163301" y="5411600"/>
              <a:ext cx="1485899" cy="857193"/>
            </a:xfrm>
            <a:prstGeom prst="rect">
              <a:avLst/>
            </a:prstGeom>
            <a:noFill/>
            <a:ln w="25400" cap="flat" cmpd="sng">
              <a:solidFill>
                <a:schemeClr val="accent6"/>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Donner </a:t>
              </a:r>
              <a:r>
                <a:rPr lang="en-US" dirty="0" err="1">
                  <a:solidFill>
                    <a:srgbClr val="525357"/>
                  </a:solidFill>
                  <a:latin typeface="PT Sans"/>
                  <a:ea typeface="PT Sans"/>
                  <a:cs typeface="PT Sans"/>
                  <a:sym typeface="PT Sans"/>
                </a:rPr>
                <a:t>envie</a:t>
              </a:r>
              <a:r>
                <a:rPr lang="en-US" dirty="0">
                  <a:solidFill>
                    <a:srgbClr val="525357"/>
                  </a:solidFill>
                  <a:latin typeface="PT Sans"/>
                  <a:ea typeface="PT Sans"/>
                  <a:cs typeface="PT Sans"/>
                  <a:sym typeface="PT Sans"/>
                </a:rPr>
                <a:t> de </a:t>
              </a:r>
              <a:r>
                <a:rPr lang="en-US" dirty="0" err="1">
                  <a:solidFill>
                    <a:srgbClr val="525357"/>
                  </a:solidFill>
                  <a:latin typeface="PT Sans"/>
                  <a:ea typeface="PT Sans"/>
                  <a:cs typeface="PT Sans"/>
                  <a:sym typeface="PT Sans"/>
                </a:rPr>
                <a:t>devenir</a:t>
              </a:r>
              <a:r>
                <a:rPr lang="en-US" dirty="0">
                  <a:solidFill>
                    <a:srgbClr val="525357"/>
                  </a:solidFill>
                  <a:latin typeface="PT Sans"/>
                  <a:ea typeface="PT Sans"/>
                  <a:cs typeface="PT Sans"/>
                  <a:sym typeface="PT Sans"/>
                </a:rPr>
                <a:t> Mari-Model</a:t>
              </a:r>
              <a:endParaRPr sz="1100" dirty="0">
                <a:latin typeface="Gill Sans MT" panose="020B0502020104020203" pitchFamily="34" charset="77"/>
              </a:endParaRPr>
            </a:p>
          </p:txBody>
        </p:sp>
        <p:sp>
          <p:nvSpPr>
            <p:cNvPr id="1298" name="Google Shape;1298;p55"/>
            <p:cNvSpPr txBox="1"/>
            <p:nvPr/>
          </p:nvSpPr>
          <p:spPr>
            <a:xfrm>
              <a:off x="8524878" y="6528829"/>
              <a:ext cx="1695450" cy="357136"/>
            </a:xfrm>
            <a:prstGeom prst="rect">
              <a:avLst/>
            </a:prstGeom>
            <a:noFill/>
            <a:ln w="25400" cap="flat" cmpd="sng">
              <a:solidFill>
                <a:schemeClr val="accent4"/>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H et F diffusion</a:t>
              </a:r>
              <a:endParaRPr sz="1100" dirty="0">
                <a:latin typeface="Gill Sans MT" panose="020B0502020104020203" pitchFamily="34" charset="77"/>
              </a:endParaRPr>
            </a:p>
          </p:txBody>
        </p:sp>
        <p:sp>
          <p:nvSpPr>
            <p:cNvPr id="1299" name="Google Shape;1299;p55"/>
            <p:cNvSpPr txBox="1"/>
            <p:nvPr/>
          </p:nvSpPr>
          <p:spPr>
            <a:xfrm>
              <a:off x="10306051" y="6825765"/>
              <a:ext cx="2190749" cy="35713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    Discussions entre H. </a:t>
              </a:r>
              <a:endParaRPr sz="1100" dirty="0">
                <a:latin typeface="Gill Sans MT" panose="020B0502020104020203" pitchFamily="34" charset="77"/>
              </a:endParaRPr>
            </a:p>
          </p:txBody>
        </p:sp>
        <p:cxnSp>
          <p:nvCxnSpPr>
            <p:cNvPr id="1300" name="Google Shape;1300;p55"/>
            <p:cNvCxnSpPr/>
            <p:nvPr/>
          </p:nvCxnSpPr>
          <p:spPr>
            <a:xfrm rot="10800000">
              <a:off x="10520362" y="6866645"/>
              <a:ext cx="16668" cy="295066"/>
            </a:xfrm>
            <a:prstGeom prst="straightConnector1">
              <a:avLst/>
            </a:prstGeom>
            <a:noFill/>
            <a:ln w="9525" cap="flat" cmpd="sng">
              <a:solidFill>
                <a:schemeClr val="lt1"/>
              </a:solidFill>
              <a:prstDash val="solid"/>
              <a:round/>
              <a:headEnd type="none" w="sm" len="sm"/>
              <a:tailEnd type="triangle" w="med" len="med"/>
            </a:ln>
          </p:spPr>
        </p:cxnSp>
        <p:sp>
          <p:nvSpPr>
            <p:cNvPr id="1301" name="Google Shape;1301;p55"/>
            <p:cNvSpPr txBox="1"/>
            <p:nvPr/>
          </p:nvSpPr>
          <p:spPr>
            <a:xfrm>
              <a:off x="8891587" y="7451499"/>
              <a:ext cx="1333500"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Les F </a:t>
              </a:r>
              <a:r>
                <a:rPr lang="en-US" dirty="0" err="1">
                  <a:solidFill>
                    <a:srgbClr val="525357"/>
                  </a:solidFill>
                  <a:latin typeface="PT Sans"/>
                  <a:ea typeface="PT Sans"/>
                  <a:cs typeface="PT Sans"/>
                  <a:sym typeface="PT Sans"/>
                </a:rPr>
                <a:t>ecoutent</a:t>
              </a:r>
              <a:r>
                <a:rPr lang="en-US" dirty="0">
                  <a:solidFill>
                    <a:srgbClr val="525357"/>
                  </a:solidFill>
                  <a:latin typeface="PT Sans"/>
                  <a:ea typeface="PT Sans"/>
                  <a:cs typeface="PT Sans"/>
                  <a:sym typeface="PT Sans"/>
                </a:rPr>
                <a:t>	</a:t>
              </a:r>
              <a:endParaRPr sz="1100" dirty="0">
                <a:latin typeface="Gill Sans MT" panose="020B0502020104020203" pitchFamily="34" charset="77"/>
              </a:endParaRPr>
            </a:p>
          </p:txBody>
        </p:sp>
        <p:sp>
          <p:nvSpPr>
            <p:cNvPr id="1302" name="Google Shape;1302;p55"/>
            <p:cNvSpPr txBox="1"/>
            <p:nvPr/>
          </p:nvSpPr>
          <p:spPr>
            <a:xfrm>
              <a:off x="10427199" y="8032179"/>
              <a:ext cx="2174378"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a:solidFill>
                    <a:srgbClr val="525357"/>
                  </a:solidFill>
                  <a:latin typeface="PT Sans"/>
                  <a:ea typeface="PT Sans"/>
                  <a:cs typeface="PT Sans"/>
                  <a:sym typeface="PT Sans"/>
                </a:rPr>
                <a:t>Susiter l’interets aux autres H. ecoutent</a:t>
              </a:r>
              <a:endParaRPr>
                <a:solidFill>
                  <a:srgbClr val="525357"/>
                </a:solidFill>
                <a:latin typeface="PT Sans"/>
                <a:ea typeface="PT Sans"/>
                <a:cs typeface="PT Sans"/>
                <a:sym typeface="PT Sans"/>
              </a:endParaRPr>
            </a:p>
          </p:txBody>
        </p:sp>
        <p:sp>
          <p:nvSpPr>
            <p:cNvPr id="1303" name="Google Shape;1303;p55"/>
            <p:cNvSpPr txBox="1"/>
            <p:nvPr/>
          </p:nvSpPr>
          <p:spPr>
            <a:xfrm>
              <a:off x="8643938" y="8892733"/>
              <a:ext cx="1828800" cy="607165"/>
            </a:xfrm>
            <a:prstGeom prst="rect">
              <a:avLst/>
            </a:prstGeom>
            <a:noFill/>
            <a:ln w="25400" cap="flat" cmpd="sng">
              <a:solidFill>
                <a:schemeClr val="accent6"/>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a:solidFill>
                    <a:srgbClr val="525357"/>
                  </a:solidFill>
                  <a:latin typeface="PT Sans"/>
                  <a:ea typeface="PT Sans"/>
                  <a:cs typeface="PT Sans"/>
                  <a:sym typeface="PT Sans"/>
                </a:rPr>
                <a:t>Leadership augmente</a:t>
              </a:r>
              <a:endParaRPr>
                <a:solidFill>
                  <a:srgbClr val="525357"/>
                </a:solidFill>
                <a:latin typeface="PT Sans"/>
                <a:ea typeface="PT Sans"/>
                <a:cs typeface="PT Sans"/>
                <a:sym typeface="PT Sans"/>
              </a:endParaRPr>
            </a:p>
          </p:txBody>
        </p:sp>
        <p:sp>
          <p:nvSpPr>
            <p:cNvPr id="1304" name="Google Shape;1304;p55"/>
            <p:cNvSpPr txBox="1"/>
            <p:nvPr/>
          </p:nvSpPr>
          <p:spPr>
            <a:xfrm>
              <a:off x="10719632" y="9166406"/>
              <a:ext cx="2400299" cy="1107221"/>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a:solidFill>
                    <a:srgbClr val="525357"/>
                  </a:solidFill>
                  <a:latin typeface="PT Sans"/>
                  <a:ea typeface="PT Sans"/>
                  <a:cs typeface="PT Sans"/>
                  <a:sym typeface="PT Sans"/>
                </a:rPr>
                <a:t>Groupe</a:t>
              </a:r>
              <a:endParaRPr>
                <a:solidFill>
                  <a:srgbClr val="525357"/>
                </a:solidFill>
                <a:latin typeface="PT Sans"/>
                <a:ea typeface="PT Sans"/>
                <a:cs typeface="PT Sans"/>
                <a:sym typeface="PT Sans"/>
              </a:endParaRPr>
            </a:p>
            <a:p>
              <a:pPr>
                <a:buClr>
                  <a:srgbClr val="525357"/>
                </a:buClr>
                <a:buSzPts val="1800"/>
              </a:pPr>
              <a:r>
                <a:rPr lang="en-US">
                  <a:solidFill>
                    <a:srgbClr val="525357"/>
                  </a:solidFill>
                  <a:latin typeface="PT Sans"/>
                  <a:ea typeface="PT Sans"/>
                  <a:cs typeface="PT Sans"/>
                  <a:sym typeface="PT Sans"/>
                </a:rPr>
                <a:t>-Decisions sur les actions a mener</a:t>
              </a:r>
              <a:endParaRPr>
                <a:solidFill>
                  <a:srgbClr val="525357"/>
                </a:solidFill>
                <a:latin typeface="PT Sans"/>
                <a:ea typeface="PT Sans"/>
                <a:cs typeface="PT Sans"/>
                <a:sym typeface="PT Sans"/>
              </a:endParaRPr>
            </a:p>
            <a:p>
              <a:pPr>
                <a:buClr>
                  <a:srgbClr val="525357"/>
                </a:buClr>
                <a:buSzPts val="1800"/>
              </a:pPr>
              <a:r>
                <a:rPr lang="en-US">
                  <a:solidFill>
                    <a:srgbClr val="525357"/>
                  </a:solidFill>
                  <a:latin typeface="PT Sans"/>
                  <a:ea typeface="PT Sans"/>
                  <a:cs typeface="PT Sans"/>
                  <a:sym typeface="PT Sans"/>
                </a:rPr>
                <a:t>-Resolutions de conflits</a:t>
              </a:r>
              <a:endParaRPr>
                <a:solidFill>
                  <a:srgbClr val="525357"/>
                </a:solidFill>
                <a:latin typeface="PT Sans"/>
                <a:ea typeface="PT Sans"/>
                <a:cs typeface="PT Sans"/>
                <a:sym typeface="PT Sans"/>
              </a:endParaRPr>
            </a:p>
          </p:txBody>
        </p:sp>
        <p:sp>
          <p:nvSpPr>
            <p:cNvPr id="1305" name="Google Shape;1305;p55"/>
            <p:cNvSpPr txBox="1"/>
            <p:nvPr/>
          </p:nvSpPr>
          <p:spPr>
            <a:xfrm>
              <a:off x="8077201" y="11057025"/>
              <a:ext cx="5400675" cy="607165"/>
            </a:xfrm>
            <a:prstGeom prst="rect">
              <a:avLst/>
            </a:prstGeom>
            <a:solidFill>
              <a:srgbClr val="92D050"/>
            </a:solidFill>
            <a:ln w="25400" cap="flat" cmpd="sng">
              <a:solidFill>
                <a:schemeClr val="accent6"/>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a:solidFill>
                    <a:srgbClr val="525357"/>
                  </a:solidFill>
                  <a:latin typeface="PT Sans"/>
                  <a:ea typeface="PT Sans"/>
                  <a:cs typeface="PT Sans"/>
                  <a:sym typeface="PT Sans"/>
                </a:rPr>
                <a:t>Seances EdM</a:t>
              </a:r>
              <a:endParaRPr>
                <a:solidFill>
                  <a:srgbClr val="525357"/>
                </a:solidFill>
                <a:latin typeface="PT Sans"/>
                <a:ea typeface="PT Sans"/>
                <a:cs typeface="PT Sans"/>
                <a:sym typeface="PT Sans"/>
              </a:endParaRPr>
            </a:p>
            <a:p>
              <a:pPr>
                <a:buClr>
                  <a:srgbClr val="525357"/>
                </a:buClr>
                <a:buSzPts val="1800"/>
              </a:pPr>
              <a:r>
                <a:rPr lang="en-US">
                  <a:solidFill>
                    <a:srgbClr val="525357"/>
                  </a:solidFill>
                  <a:latin typeface="PT Sans"/>
                  <a:ea typeface="PT Sans"/>
                  <a:cs typeface="PT Sans"/>
                  <a:sym typeface="PT Sans"/>
                </a:rPr>
                <a:t>- Discussions – Planification activités etre membres</a:t>
              </a:r>
              <a:endParaRPr>
                <a:solidFill>
                  <a:srgbClr val="525357"/>
                </a:solidFill>
                <a:latin typeface="PT Sans"/>
                <a:ea typeface="PT Sans"/>
                <a:cs typeface="PT Sans"/>
                <a:sym typeface="PT Sans"/>
              </a:endParaRPr>
            </a:p>
          </p:txBody>
        </p:sp>
        <p:sp>
          <p:nvSpPr>
            <p:cNvPr id="1306" name="Google Shape;1306;p55"/>
            <p:cNvSpPr txBox="1"/>
            <p:nvPr/>
          </p:nvSpPr>
          <p:spPr>
            <a:xfrm>
              <a:off x="8329614" y="9816963"/>
              <a:ext cx="2143124" cy="857193"/>
            </a:xfrm>
            <a:prstGeom prst="rect">
              <a:avLst/>
            </a:prstGeom>
            <a:noFill/>
            <a:ln w="9525" cap="flat" cmpd="sng">
              <a:solidFill>
                <a:schemeClr val="accent6"/>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  </a:t>
              </a:r>
              <a:r>
                <a:rPr lang="en-US" dirty="0" err="1">
                  <a:solidFill>
                    <a:srgbClr val="525357"/>
                  </a:solidFill>
                  <a:latin typeface="PT Sans"/>
                  <a:ea typeface="PT Sans"/>
                  <a:cs typeface="PT Sans"/>
                  <a:sym typeface="PT Sans"/>
                </a:rPr>
                <a:t>Confiance</a:t>
              </a:r>
              <a:endParaRPr dirty="0">
                <a:solidFill>
                  <a:srgbClr val="525357"/>
                </a:solidFill>
                <a:latin typeface="PT Sans"/>
                <a:ea typeface="PT Sans"/>
                <a:cs typeface="PT Sans"/>
                <a:sym typeface="PT Sans"/>
              </a:endParaRPr>
            </a:p>
            <a:p>
              <a:pPr>
                <a:buClr>
                  <a:srgbClr val="525357"/>
                </a:buClr>
                <a:buSzPts val="1800"/>
              </a:pPr>
              <a:r>
                <a:rPr lang="en-US" dirty="0">
                  <a:solidFill>
                    <a:srgbClr val="525357"/>
                  </a:solidFill>
                  <a:latin typeface="PT Sans"/>
                  <a:ea typeface="PT Sans"/>
                  <a:cs typeface="PT Sans"/>
                  <a:sym typeface="PT Sans"/>
                </a:rPr>
                <a:t>   Motivation des </a:t>
              </a:r>
              <a:r>
                <a:rPr lang="en-US" dirty="0" err="1">
                  <a:solidFill>
                    <a:srgbClr val="525357"/>
                  </a:solidFill>
                  <a:latin typeface="PT Sans"/>
                  <a:ea typeface="PT Sans"/>
                  <a:cs typeface="PT Sans"/>
                  <a:sym typeface="PT Sans"/>
                </a:rPr>
                <a:t>membres</a:t>
              </a:r>
              <a:endParaRPr dirty="0">
                <a:solidFill>
                  <a:srgbClr val="525357"/>
                </a:solidFill>
                <a:latin typeface="PT Sans"/>
                <a:ea typeface="PT Sans"/>
                <a:cs typeface="PT Sans"/>
                <a:sym typeface="PT Sans"/>
              </a:endParaRPr>
            </a:p>
          </p:txBody>
        </p:sp>
        <p:cxnSp>
          <p:nvCxnSpPr>
            <p:cNvPr id="1307" name="Google Shape;1307;p55"/>
            <p:cNvCxnSpPr/>
            <p:nvPr/>
          </p:nvCxnSpPr>
          <p:spPr>
            <a:xfrm rot="10800000">
              <a:off x="8458200" y="9902424"/>
              <a:ext cx="0" cy="242216"/>
            </a:xfrm>
            <a:prstGeom prst="straightConnector1">
              <a:avLst/>
            </a:prstGeom>
            <a:noFill/>
            <a:ln w="9525" cap="flat" cmpd="sng">
              <a:solidFill>
                <a:schemeClr val="lt1"/>
              </a:solidFill>
              <a:prstDash val="solid"/>
              <a:round/>
              <a:headEnd type="none" w="sm" len="sm"/>
              <a:tailEnd type="triangle" w="med" len="med"/>
            </a:ln>
          </p:spPr>
        </p:cxnSp>
        <p:cxnSp>
          <p:nvCxnSpPr>
            <p:cNvPr id="1308" name="Google Shape;1308;p55"/>
            <p:cNvCxnSpPr/>
            <p:nvPr/>
          </p:nvCxnSpPr>
          <p:spPr>
            <a:xfrm rot="10800000">
              <a:off x="8496300" y="10144640"/>
              <a:ext cx="0" cy="288412"/>
            </a:xfrm>
            <a:prstGeom prst="straightConnector1">
              <a:avLst/>
            </a:prstGeom>
            <a:noFill/>
            <a:ln w="9525" cap="flat" cmpd="sng">
              <a:solidFill>
                <a:schemeClr val="lt1"/>
              </a:solidFill>
              <a:prstDash val="solid"/>
              <a:round/>
              <a:headEnd type="none" w="sm" len="sm"/>
              <a:tailEnd type="triangle" w="med" len="med"/>
            </a:ln>
          </p:spPr>
        </p:cxnSp>
        <p:sp>
          <p:nvSpPr>
            <p:cNvPr id="1309" name="Google Shape;1309;p55"/>
            <p:cNvSpPr txBox="1"/>
            <p:nvPr/>
          </p:nvSpPr>
          <p:spPr>
            <a:xfrm>
              <a:off x="12649199" y="6808274"/>
              <a:ext cx="1657351" cy="85719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a:solidFill>
                    <a:srgbClr val="525357"/>
                  </a:solidFill>
                  <a:latin typeface="PT Sans"/>
                  <a:ea typeface="PT Sans"/>
                  <a:cs typeface="PT Sans"/>
                  <a:sym typeface="PT Sans"/>
                </a:rPr>
                <a:t>Amelioration de discussion inter-generationale</a:t>
              </a:r>
              <a:endParaRPr>
                <a:solidFill>
                  <a:srgbClr val="525357"/>
                </a:solidFill>
                <a:latin typeface="PT Sans"/>
                <a:ea typeface="PT Sans"/>
                <a:cs typeface="PT Sans"/>
                <a:sym typeface="PT Sans"/>
              </a:endParaRPr>
            </a:p>
          </p:txBody>
        </p:sp>
        <p:sp>
          <p:nvSpPr>
            <p:cNvPr id="1310" name="Google Shape;1310;p55"/>
            <p:cNvSpPr txBox="1"/>
            <p:nvPr/>
          </p:nvSpPr>
          <p:spPr>
            <a:xfrm>
              <a:off x="12849224" y="8148869"/>
              <a:ext cx="1666875" cy="857193"/>
            </a:xfrm>
            <a:prstGeom prst="rect">
              <a:avLst/>
            </a:prstGeom>
            <a:noFill/>
            <a:ln w="9525" cap="flat" cmpd="sng">
              <a:solidFill>
                <a:schemeClr val="lt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Brise a </a:t>
              </a:r>
              <a:r>
                <a:rPr lang="en-US" dirty="0" err="1">
                  <a:solidFill>
                    <a:srgbClr val="525357"/>
                  </a:solidFill>
                  <a:latin typeface="PT Sans"/>
                  <a:ea typeface="PT Sans"/>
                  <a:cs typeface="PT Sans"/>
                  <a:sym typeface="PT Sans"/>
                </a:rPr>
                <a:t>l’honte</a:t>
              </a:r>
              <a:r>
                <a:rPr lang="en-US" dirty="0">
                  <a:solidFill>
                    <a:srgbClr val="525357"/>
                  </a:solidFill>
                  <a:latin typeface="PT Sans"/>
                  <a:ea typeface="PT Sans"/>
                  <a:cs typeface="PT Sans"/>
                  <a:sym typeface="PT Sans"/>
                </a:rPr>
                <a:t> de </a:t>
              </a:r>
              <a:r>
                <a:rPr lang="en-US" dirty="0" err="1">
                  <a:solidFill>
                    <a:srgbClr val="525357"/>
                  </a:solidFill>
                  <a:latin typeface="PT Sans"/>
                  <a:ea typeface="PT Sans"/>
                  <a:cs typeface="PT Sans"/>
                  <a:sym typeface="PT Sans"/>
                </a:rPr>
                <a:t>parler</a:t>
              </a:r>
              <a:r>
                <a:rPr lang="en-US" dirty="0">
                  <a:solidFill>
                    <a:srgbClr val="525357"/>
                  </a:solidFill>
                  <a:latin typeface="PT Sans"/>
                  <a:ea typeface="PT Sans"/>
                  <a:cs typeface="PT Sans"/>
                  <a:sym typeface="PT Sans"/>
                </a:rPr>
                <a:t> entre </a:t>
              </a:r>
              <a:r>
                <a:rPr lang="en-US" dirty="0" err="1">
                  <a:solidFill>
                    <a:srgbClr val="525357"/>
                  </a:solidFill>
                  <a:latin typeface="PT Sans"/>
                  <a:ea typeface="PT Sans"/>
                  <a:cs typeface="PT Sans"/>
                  <a:sym typeface="PT Sans"/>
                </a:rPr>
                <a:t>générations</a:t>
              </a:r>
              <a:endParaRPr sz="1100" dirty="0">
                <a:latin typeface="Gill Sans MT" panose="020B0502020104020203" pitchFamily="34" charset="77"/>
              </a:endParaRPr>
            </a:p>
          </p:txBody>
        </p:sp>
        <p:sp>
          <p:nvSpPr>
            <p:cNvPr id="1311" name="Google Shape;1311;p55"/>
            <p:cNvSpPr txBox="1"/>
            <p:nvPr/>
          </p:nvSpPr>
          <p:spPr>
            <a:xfrm>
              <a:off x="13477876" y="5443860"/>
              <a:ext cx="1876425"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Femmes </a:t>
              </a:r>
              <a:r>
                <a:rPr lang="en-US" dirty="0" err="1">
                  <a:solidFill>
                    <a:srgbClr val="525357"/>
                  </a:solidFill>
                  <a:latin typeface="PT Sans"/>
                  <a:ea typeface="PT Sans"/>
                  <a:cs typeface="PT Sans"/>
                  <a:sym typeface="PT Sans"/>
                </a:rPr>
                <a:t>decident</a:t>
              </a:r>
              <a:r>
                <a:rPr lang="en-US" dirty="0">
                  <a:solidFill>
                    <a:srgbClr val="525357"/>
                  </a:solidFill>
                  <a:latin typeface="PT Sans"/>
                  <a:ea typeface="PT Sans"/>
                  <a:cs typeface="PT Sans"/>
                  <a:sym typeface="PT Sans"/>
                </a:rPr>
                <a:t> de freq. les CSI</a:t>
              </a:r>
              <a:endParaRPr sz="1100" dirty="0">
                <a:latin typeface="Gill Sans MT" panose="020B0502020104020203" pitchFamily="34" charset="77"/>
              </a:endParaRPr>
            </a:p>
          </p:txBody>
        </p:sp>
        <p:sp>
          <p:nvSpPr>
            <p:cNvPr id="1312" name="Google Shape;1312;p55"/>
            <p:cNvSpPr txBox="1"/>
            <p:nvPr/>
          </p:nvSpPr>
          <p:spPr>
            <a:xfrm>
              <a:off x="14416089" y="6618945"/>
              <a:ext cx="1500191" cy="1107221"/>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Mari-models </a:t>
              </a:r>
              <a:r>
                <a:rPr lang="en-US" dirty="0" err="1">
                  <a:solidFill>
                    <a:srgbClr val="525357"/>
                  </a:solidFill>
                  <a:latin typeface="PT Sans"/>
                  <a:ea typeface="PT Sans"/>
                  <a:cs typeface="PT Sans"/>
                  <a:sym typeface="PT Sans"/>
                </a:rPr>
                <a:t>ont</a:t>
              </a:r>
              <a:r>
                <a:rPr lang="en-US" dirty="0">
                  <a:solidFill>
                    <a:srgbClr val="525357"/>
                  </a:solidFill>
                  <a:latin typeface="PT Sans"/>
                  <a:ea typeface="PT Sans"/>
                  <a:cs typeface="PT Sans"/>
                  <a:sym typeface="PT Sans"/>
                </a:rPr>
                <a:t> plus de </a:t>
              </a:r>
              <a:r>
                <a:rPr lang="en-US" dirty="0" err="1">
                  <a:solidFill>
                    <a:srgbClr val="525357"/>
                  </a:solidFill>
                  <a:latin typeface="PT Sans"/>
                  <a:ea typeface="PT Sans"/>
                  <a:cs typeface="PT Sans"/>
                  <a:sym typeface="PT Sans"/>
                </a:rPr>
                <a:t>confiance</a:t>
              </a:r>
              <a:r>
                <a:rPr lang="en-US" dirty="0">
                  <a:solidFill>
                    <a:srgbClr val="525357"/>
                  </a:solidFill>
                  <a:latin typeface="PT Sans"/>
                  <a:ea typeface="PT Sans"/>
                  <a:cs typeface="PT Sans"/>
                  <a:sym typeface="PT Sans"/>
                </a:rPr>
                <a:t> dans la CSI</a:t>
              </a:r>
              <a:endParaRPr sz="1100" dirty="0">
                <a:latin typeface="Gill Sans MT" panose="020B0502020104020203" pitchFamily="34" charset="77"/>
              </a:endParaRPr>
            </a:p>
          </p:txBody>
        </p:sp>
        <p:sp>
          <p:nvSpPr>
            <p:cNvPr id="1313" name="Google Shape;1313;p55"/>
            <p:cNvSpPr txBox="1"/>
            <p:nvPr/>
          </p:nvSpPr>
          <p:spPr>
            <a:xfrm>
              <a:off x="13206410" y="9148988"/>
              <a:ext cx="1133476" cy="857193"/>
            </a:xfrm>
            <a:prstGeom prst="rect">
              <a:avLst/>
            </a:prstGeom>
            <a:noFill/>
            <a:ln w="9525" cap="flat" cmpd="sng">
              <a:solidFill>
                <a:schemeClr val="accent6"/>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err="1">
                  <a:solidFill>
                    <a:srgbClr val="525357"/>
                  </a:solidFill>
                  <a:latin typeface="PT Sans"/>
                  <a:ea typeface="PT Sans"/>
                  <a:cs typeface="PT Sans"/>
                  <a:sym typeface="PT Sans"/>
                </a:rPr>
                <a:t>Fierté</a:t>
              </a:r>
              <a:r>
                <a:rPr lang="en-US" dirty="0">
                  <a:solidFill>
                    <a:srgbClr val="525357"/>
                  </a:solidFill>
                  <a:latin typeface="PT Sans"/>
                  <a:ea typeface="PT Sans"/>
                  <a:cs typeface="PT Sans"/>
                  <a:sym typeface="PT Sans"/>
                </a:rPr>
                <a:t> de </a:t>
              </a:r>
              <a:r>
                <a:rPr lang="en-US" dirty="0" err="1">
                  <a:solidFill>
                    <a:srgbClr val="525357"/>
                  </a:solidFill>
                  <a:latin typeface="PT Sans"/>
                  <a:ea typeface="PT Sans"/>
                  <a:cs typeface="PT Sans"/>
                  <a:sym typeface="PT Sans"/>
                </a:rPr>
                <a:t>mari</a:t>
              </a:r>
              <a:r>
                <a:rPr lang="en-US" dirty="0">
                  <a:solidFill>
                    <a:srgbClr val="525357"/>
                  </a:solidFill>
                  <a:latin typeface="PT Sans"/>
                  <a:ea typeface="PT Sans"/>
                  <a:cs typeface="PT Sans"/>
                  <a:sym typeface="PT Sans"/>
                </a:rPr>
                <a:t>-models</a:t>
              </a:r>
              <a:endParaRPr sz="1100" dirty="0">
                <a:latin typeface="Gill Sans MT" panose="020B0502020104020203" pitchFamily="34" charset="77"/>
              </a:endParaRPr>
            </a:p>
          </p:txBody>
        </p:sp>
        <p:sp>
          <p:nvSpPr>
            <p:cNvPr id="1314" name="Google Shape;1314;p55"/>
            <p:cNvSpPr txBox="1"/>
            <p:nvPr/>
          </p:nvSpPr>
          <p:spPr>
            <a:xfrm>
              <a:off x="14605398" y="8286996"/>
              <a:ext cx="1738308" cy="1107221"/>
            </a:xfrm>
            <a:prstGeom prst="rect">
              <a:avLst/>
            </a:prstGeom>
            <a:noFill/>
            <a:ln w="9525" cap="flat" cmpd="sng">
              <a:solidFill>
                <a:schemeClr val="accent6"/>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650"/>
              </a:pPr>
              <a:r>
                <a:rPr lang="en-US" dirty="0">
                  <a:solidFill>
                    <a:srgbClr val="525357"/>
                  </a:solidFill>
                  <a:latin typeface="PT Sans"/>
                  <a:ea typeface="PT Sans"/>
                  <a:cs typeface="PT Sans"/>
                  <a:sym typeface="PT Sans"/>
                </a:rPr>
                <a:t>La </a:t>
              </a:r>
              <a:r>
                <a:rPr lang="en-US" dirty="0" err="1">
                  <a:solidFill>
                    <a:srgbClr val="525357"/>
                  </a:solidFill>
                  <a:latin typeface="PT Sans"/>
                  <a:ea typeface="PT Sans"/>
                  <a:cs typeface="PT Sans"/>
                  <a:sym typeface="PT Sans"/>
                </a:rPr>
                <a:t>communauté</a:t>
              </a:r>
              <a:r>
                <a:rPr lang="en-US" dirty="0">
                  <a:solidFill>
                    <a:srgbClr val="525357"/>
                  </a:solidFill>
                  <a:latin typeface="PT Sans"/>
                  <a:ea typeface="PT Sans"/>
                  <a:cs typeface="PT Sans"/>
                  <a:sym typeface="PT Sans"/>
                </a:rPr>
                <a:t> </a:t>
              </a:r>
              <a:r>
                <a:rPr lang="en-US" dirty="0" err="1">
                  <a:solidFill>
                    <a:srgbClr val="525357"/>
                  </a:solidFill>
                  <a:latin typeface="PT Sans"/>
                  <a:ea typeface="PT Sans"/>
                  <a:cs typeface="PT Sans"/>
                  <a:sym typeface="PT Sans"/>
                </a:rPr>
                <a:t>voie</a:t>
              </a:r>
              <a:r>
                <a:rPr lang="en-US" dirty="0">
                  <a:solidFill>
                    <a:srgbClr val="525357"/>
                  </a:solidFill>
                  <a:latin typeface="PT Sans"/>
                  <a:ea typeface="PT Sans"/>
                  <a:cs typeface="PT Sans"/>
                  <a:sym typeface="PT Sans"/>
                </a:rPr>
                <a:t> les </a:t>
              </a:r>
              <a:r>
                <a:rPr lang="en-US" dirty="0" err="1">
                  <a:solidFill>
                    <a:srgbClr val="525357"/>
                  </a:solidFill>
                  <a:latin typeface="PT Sans"/>
                  <a:ea typeface="PT Sans"/>
                  <a:cs typeface="PT Sans"/>
                  <a:sym typeface="PT Sans"/>
                </a:rPr>
                <a:t>maris</a:t>
              </a:r>
              <a:r>
                <a:rPr lang="en-US" dirty="0">
                  <a:solidFill>
                    <a:srgbClr val="525357"/>
                  </a:solidFill>
                  <a:latin typeface="PT Sans"/>
                  <a:ea typeface="PT Sans"/>
                  <a:cs typeface="PT Sans"/>
                  <a:sym typeface="PT Sans"/>
                </a:rPr>
                <a:t>-models </a:t>
              </a:r>
              <a:r>
                <a:rPr lang="en-US" dirty="0" err="1">
                  <a:solidFill>
                    <a:srgbClr val="525357"/>
                  </a:solidFill>
                  <a:latin typeface="PT Sans"/>
                  <a:ea typeface="PT Sans"/>
                  <a:cs typeface="PT Sans"/>
                  <a:sym typeface="PT Sans"/>
                </a:rPr>
                <a:t>s’occupant</a:t>
              </a:r>
              <a:r>
                <a:rPr lang="en-US" dirty="0">
                  <a:solidFill>
                    <a:srgbClr val="525357"/>
                  </a:solidFill>
                  <a:latin typeface="PT Sans"/>
                  <a:ea typeface="PT Sans"/>
                  <a:cs typeface="PT Sans"/>
                  <a:sym typeface="PT Sans"/>
                </a:rPr>
                <a:t> de SR</a:t>
              </a:r>
              <a:endParaRPr sz="1100" dirty="0">
                <a:latin typeface="Gill Sans MT" panose="020B0502020104020203" pitchFamily="34" charset="77"/>
              </a:endParaRPr>
            </a:p>
          </p:txBody>
        </p:sp>
        <p:sp>
          <p:nvSpPr>
            <p:cNvPr id="1315" name="Google Shape;1315;p55"/>
            <p:cNvSpPr txBox="1"/>
            <p:nvPr/>
          </p:nvSpPr>
          <p:spPr>
            <a:xfrm>
              <a:off x="13682664" y="11027545"/>
              <a:ext cx="3500437" cy="857193"/>
            </a:xfrm>
            <a:prstGeom prst="rect">
              <a:avLst/>
            </a:prstGeom>
            <a:solidFill>
              <a:srgbClr val="92D050"/>
            </a:solidFill>
            <a:ln w="9525" cap="flat" cmpd="sng">
              <a:solidFill>
                <a:schemeClr val="accent6"/>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Outreach – Travaux </a:t>
              </a:r>
              <a:r>
                <a:rPr lang="en-US" dirty="0" err="1">
                  <a:solidFill>
                    <a:srgbClr val="525357"/>
                  </a:solidFill>
                  <a:latin typeface="PT Sans"/>
                  <a:ea typeface="PT Sans"/>
                  <a:cs typeface="PT Sans"/>
                  <a:sym typeface="PT Sans"/>
                </a:rPr>
                <a:t>publiques</a:t>
              </a:r>
              <a:endParaRPr dirty="0">
                <a:solidFill>
                  <a:srgbClr val="525357"/>
                </a:solidFill>
                <a:latin typeface="PT Sans"/>
                <a:ea typeface="PT Sans"/>
                <a:cs typeface="PT Sans"/>
                <a:sym typeface="PT Sans"/>
              </a:endParaRPr>
            </a:p>
            <a:p>
              <a:pPr>
                <a:buClr>
                  <a:srgbClr val="525357"/>
                </a:buClr>
                <a:buSzPts val="1800"/>
              </a:pPr>
              <a:r>
                <a:rPr lang="en-US" dirty="0" err="1">
                  <a:solidFill>
                    <a:srgbClr val="525357"/>
                  </a:solidFill>
                  <a:latin typeface="PT Sans"/>
                  <a:ea typeface="PT Sans"/>
                  <a:cs typeface="PT Sans"/>
                  <a:sym typeface="PT Sans"/>
                </a:rPr>
                <a:t>Eg</a:t>
              </a:r>
              <a:r>
                <a:rPr lang="en-US" dirty="0">
                  <a:solidFill>
                    <a:srgbClr val="525357"/>
                  </a:solidFill>
                  <a:latin typeface="PT Sans"/>
                  <a:ea typeface="PT Sans"/>
                  <a:cs typeface="PT Sans"/>
                  <a:sym typeface="PT Sans"/>
                </a:rPr>
                <a:t>, Disposition </a:t>
              </a:r>
              <a:r>
                <a:rPr lang="en-US" dirty="0" err="1">
                  <a:solidFill>
                    <a:srgbClr val="525357"/>
                  </a:solidFill>
                  <a:latin typeface="PT Sans"/>
                  <a:ea typeface="PT Sans"/>
                  <a:cs typeface="PT Sans"/>
                  <a:sym typeface="PT Sans"/>
                </a:rPr>
                <a:t>vehicules</a:t>
              </a:r>
              <a:r>
                <a:rPr lang="en-US" dirty="0">
                  <a:solidFill>
                    <a:srgbClr val="525357"/>
                  </a:solidFill>
                  <a:latin typeface="PT Sans"/>
                  <a:ea typeface="PT Sans"/>
                  <a:cs typeface="PT Sans"/>
                  <a:sym typeface="PT Sans"/>
                </a:rPr>
                <a:t>-urgencies, </a:t>
              </a:r>
              <a:r>
                <a:rPr lang="en-US" dirty="0" err="1">
                  <a:solidFill>
                    <a:srgbClr val="525357"/>
                  </a:solidFill>
                  <a:latin typeface="PT Sans"/>
                  <a:ea typeface="PT Sans"/>
                  <a:cs typeface="PT Sans"/>
                  <a:sym typeface="PT Sans"/>
                </a:rPr>
                <a:t>amelioriation</a:t>
              </a:r>
              <a:r>
                <a:rPr lang="en-US" dirty="0">
                  <a:solidFill>
                    <a:srgbClr val="525357"/>
                  </a:solidFill>
                  <a:latin typeface="PT Sans"/>
                  <a:ea typeface="PT Sans"/>
                  <a:cs typeface="PT Sans"/>
                  <a:sym typeface="PT Sans"/>
                </a:rPr>
                <a:t> </a:t>
              </a:r>
              <a:r>
                <a:rPr lang="en-US" dirty="0" err="1">
                  <a:solidFill>
                    <a:srgbClr val="525357"/>
                  </a:solidFill>
                  <a:latin typeface="PT Sans"/>
                  <a:ea typeface="PT Sans"/>
                  <a:cs typeface="PT Sans"/>
                  <a:sym typeface="PT Sans"/>
                </a:rPr>
                <a:t>infrst</a:t>
              </a:r>
              <a:r>
                <a:rPr lang="en-US" dirty="0">
                  <a:solidFill>
                    <a:srgbClr val="525357"/>
                  </a:solidFill>
                  <a:latin typeface="PT Sans"/>
                  <a:ea typeface="PT Sans"/>
                  <a:cs typeface="PT Sans"/>
                  <a:sym typeface="PT Sans"/>
                </a:rPr>
                <a:t> CSI </a:t>
              </a:r>
              <a:endParaRPr sz="1100" dirty="0">
                <a:latin typeface="Gill Sans MT" panose="020B0502020104020203" pitchFamily="34" charset="77"/>
              </a:endParaRPr>
            </a:p>
          </p:txBody>
        </p:sp>
        <p:sp>
          <p:nvSpPr>
            <p:cNvPr id="1316" name="Google Shape;1316;p55"/>
            <p:cNvSpPr txBox="1"/>
            <p:nvPr/>
          </p:nvSpPr>
          <p:spPr>
            <a:xfrm>
              <a:off x="15544801" y="4514852"/>
              <a:ext cx="1638300" cy="85719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a:solidFill>
                    <a:srgbClr val="525357"/>
                  </a:solidFill>
                  <a:latin typeface="PT Sans"/>
                  <a:ea typeface="PT Sans"/>
                  <a:cs typeface="PT Sans"/>
                  <a:sym typeface="PT Sans"/>
                </a:rPr>
                <a:t>Qualité de services SR augmente</a:t>
              </a:r>
              <a:endParaRPr>
                <a:solidFill>
                  <a:srgbClr val="525357"/>
                </a:solidFill>
                <a:latin typeface="PT Sans"/>
                <a:ea typeface="PT Sans"/>
                <a:cs typeface="PT Sans"/>
                <a:sym typeface="PT Sans"/>
              </a:endParaRPr>
            </a:p>
          </p:txBody>
        </p:sp>
        <p:sp>
          <p:nvSpPr>
            <p:cNvPr id="1317" name="Google Shape;1317;p55"/>
            <p:cNvSpPr txBox="1"/>
            <p:nvPr/>
          </p:nvSpPr>
          <p:spPr>
            <a:xfrm>
              <a:off x="15916274" y="5711680"/>
              <a:ext cx="1495426" cy="1107221"/>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Avec </a:t>
              </a:r>
              <a:r>
                <a:rPr lang="en-US" dirty="0" err="1">
                  <a:solidFill>
                    <a:srgbClr val="525357"/>
                  </a:solidFill>
                  <a:latin typeface="PT Sans"/>
                  <a:ea typeface="PT Sans"/>
                  <a:cs typeface="PT Sans"/>
                  <a:sym typeface="PT Sans"/>
                </a:rPr>
                <a:t>meilleur</a:t>
              </a:r>
              <a:r>
                <a:rPr lang="en-US" dirty="0">
                  <a:solidFill>
                    <a:srgbClr val="525357"/>
                  </a:solidFill>
                  <a:latin typeface="PT Sans"/>
                  <a:ea typeface="PT Sans"/>
                  <a:cs typeface="PT Sans"/>
                  <a:sym typeface="PT Sans"/>
                </a:rPr>
                <a:t> structure </a:t>
              </a:r>
              <a:r>
                <a:rPr lang="en-US" dirty="0" err="1">
                  <a:solidFill>
                    <a:srgbClr val="525357"/>
                  </a:solidFill>
                  <a:latin typeface="PT Sans"/>
                  <a:ea typeface="PT Sans"/>
                  <a:cs typeface="PT Sans"/>
                  <a:sym typeface="PT Sans"/>
                </a:rPr>
                <a:t>prestataires</a:t>
              </a:r>
              <a:r>
                <a:rPr lang="en-US" dirty="0">
                  <a:solidFill>
                    <a:srgbClr val="525357"/>
                  </a:solidFill>
                  <a:latin typeface="PT Sans"/>
                  <a:ea typeface="PT Sans"/>
                  <a:cs typeface="PT Sans"/>
                  <a:sym typeface="PT Sans"/>
                </a:rPr>
                <a:t> plus motives</a:t>
              </a:r>
              <a:endParaRPr sz="1100" dirty="0">
                <a:latin typeface="Gill Sans MT" panose="020B0502020104020203" pitchFamily="34" charset="77"/>
              </a:endParaRPr>
            </a:p>
          </p:txBody>
        </p:sp>
        <p:sp>
          <p:nvSpPr>
            <p:cNvPr id="1318" name="Google Shape;1318;p55"/>
            <p:cNvSpPr txBox="1"/>
            <p:nvPr/>
          </p:nvSpPr>
          <p:spPr>
            <a:xfrm>
              <a:off x="15987714" y="7345590"/>
              <a:ext cx="1619250" cy="85719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CSI </a:t>
              </a:r>
              <a:r>
                <a:rPr lang="en-US" dirty="0" err="1">
                  <a:solidFill>
                    <a:srgbClr val="525357"/>
                  </a:solidFill>
                  <a:latin typeface="PT Sans"/>
                  <a:ea typeface="PT Sans"/>
                  <a:cs typeface="PT Sans"/>
                  <a:sym typeface="PT Sans"/>
                </a:rPr>
                <a:t>percoit</a:t>
              </a:r>
              <a:r>
                <a:rPr lang="en-US" dirty="0">
                  <a:solidFill>
                    <a:srgbClr val="525357"/>
                  </a:solidFill>
                  <a:latin typeface="PT Sans"/>
                  <a:ea typeface="PT Sans"/>
                  <a:cs typeface="PT Sans"/>
                  <a:sym typeface="PT Sans"/>
                </a:rPr>
                <a:t> </a:t>
              </a:r>
              <a:r>
                <a:rPr lang="en-US" dirty="0" err="1">
                  <a:solidFill>
                    <a:srgbClr val="525357"/>
                  </a:solidFill>
                  <a:latin typeface="PT Sans"/>
                  <a:ea typeface="PT Sans"/>
                  <a:cs typeface="PT Sans"/>
                  <a:sym typeface="PT Sans"/>
                </a:rPr>
                <a:t>EdM</a:t>
              </a:r>
              <a:r>
                <a:rPr lang="en-US" dirty="0">
                  <a:solidFill>
                    <a:srgbClr val="525357"/>
                  </a:solidFill>
                  <a:latin typeface="PT Sans"/>
                  <a:ea typeface="PT Sans"/>
                  <a:cs typeface="PT Sans"/>
                  <a:sym typeface="PT Sans"/>
                </a:rPr>
                <a:t> bien </a:t>
              </a:r>
              <a:r>
                <a:rPr lang="en-US" dirty="0" err="1">
                  <a:solidFill>
                    <a:srgbClr val="525357"/>
                  </a:solidFill>
                  <a:latin typeface="PT Sans"/>
                  <a:ea typeface="PT Sans"/>
                  <a:cs typeface="PT Sans"/>
                  <a:sym typeface="PT Sans"/>
                </a:rPr>
                <a:t>augmente</a:t>
              </a:r>
              <a:r>
                <a:rPr lang="en-US" dirty="0">
                  <a:solidFill>
                    <a:srgbClr val="525357"/>
                  </a:solidFill>
                  <a:latin typeface="PT Sans"/>
                  <a:ea typeface="PT Sans"/>
                  <a:cs typeface="PT Sans"/>
                  <a:sym typeface="PT Sans"/>
                </a:rPr>
                <a:t> collab. </a:t>
              </a:r>
              <a:endParaRPr sz="1100" dirty="0">
                <a:latin typeface="Gill Sans MT" panose="020B0502020104020203" pitchFamily="34" charset="77"/>
              </a:endParaRPr>
            </a:p>
          </p:txBody>
        </p:sp>
        <p:sp>
          <p:nvSpPr>
            <p:cNvPr id="1319" name="Google Shape;1319;p55"/>
            <p:cNvSpPr txBox="1"/>
            <p:nvPr/>
          </p:nvSpPr>
          <p:spPr>
            <a:xfrm>
              <a:off x="16435389" y="8702500"/>
              <a:ext cx="1628774" cy="857193"/>
            </a:xfrm>
            <a:prstGeom prst="rect">
              <a:avLst/>
            </a:prstGeom>
            <a:noFill/>
            <a:ln w="25400" cap="flat" cmpd="sng">
              <a:solidFill>
                <a:schemeClr val="accent6"/>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err="1">
                  <a:solidFill>
                    <a:srgbClr val="525357"/>
                  </a:solidFill>
                  <a:latin typeface="PT Sans"/>
                  <a:ea typeface="PT Sans"/>
                  <a:cs typeface="PT Sans"/>
                  <a:sym typeface="PT Sans"/>
                </a:rPr>
                <a:t>Commun</a:t>
              </a:r>
              <a:r>
                <a:rPr lang="en-US" dirty="0">
                  <a:solidFill>
                    <a:srgbClr val="525357"/>
                  </a:solidFill>
                  <a:latin typeface="PT Sans"/>
                  <a:ea typeface="PT Sans"/>
                  <a:cs typeface="PT Sans"/>
                  <a:sym typeface="PT Sans"/>
                </a:rPr>
                <a:t> </a:t>
              </a:r>
              <a:r>
                <a:rPr lang="en-US" dirty="0" err="1">
                  <a:solidFill>
                    <a:srgbClr val="525357"/>
                  </a:solidFill>
                  <a:latin typeface="PT Sans"/>
                  <a:ea typeface="PT Sans"/>
                  <a:cs typeface="PT Sans"/>
                  <a:sym typeface="PT Sans"/>
                </a:rPr>
                <a:t>voie</a:t>
              </a:r>
              <a:r>
                <a:rPr lang="en-US" dirty="0">
                  <a:solidFill>
                    <a:srgbClr val="525357"/>
                  </a:solidFill>
                  <a:latin typeface="PT Sans"/>
                  <a:ea typeface="PT Sans"/>
                  <a:cs typeface="PT Sans"/>
                  <a:sym typeface="PT Sans"/>
                </a:rPr>
                <a:t> les m. models </a:t>
              </a:r>
              <a:r>
                <a:rPr lang="en-US" dirty="0" err="1">
                  <a:solidFill>
                    <a:srgbClr val="525357"/>
                  </a:solidFill>
                  <a:latin typeface="PT Sans"/>
                  <a:ea typeface="PT Sans"/>
                  <a:cs typeface="PT Sans"/>
                  <a:sym typeface="PT Sans"/>
                </a:rPr>
                <a:t>s’occupent</a:t>
              </a:r>
              <a:r>
                <a:rPr lang="en-US" dirty="0">
                  <a:solidFill>
                    <a:srgbClr val="525357"/>
                  </a:solidFill>
                  <a:latin typeface="PT Sans"/>
                  <a:ea typeface="PT Sans"/>
                  <a:cs typeface="PT Sans"/>
                  <a:sym typeface="PT Sans"/>
                </a:rPr>
                <a:t> de SR</a:t>
              </a:r>
              <a:endParaRPr sz="1100" dirty="0">
                <a:latin typeface="Gill Sans MT" panose="020B0502020104020203" pitchFamily="34" charset="77"/>
              </a:endParaRPr>
            </a:p>
          </p:txBody>
        </p:sp>
        <p:sp>
          <p:nvSpPr>
            <p:cNvPr id="1320" name="Google Shape;1320;p55"/>
            <p:cNvSpPr txBox="1"/>
            <p:nvPr/>
          </p:nvSpPr>
          <p:spPr>
            <a:xfrm>
              <a:off x="16630653" y="10131518"/>
              <a:ext cx="1695450" cy="607165"/>
            </a:xfrm>
            <a:prstGeom prst="rect">
              <a:avLst/>
            </a:prstGeom>
            <a:noFill/>
            <a:ln w="9525" cap="flat" cmpd="sng">
              <a:solidFill>
                <a:schemeClr val="accent6"/>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a:solidFill>
                    <a:srgbClr val="525357"/>
                  </a:solidFill>
                  <a:latin typeface="PT Sans"/>
                  <a:ea typeface="PT Sans"/>
                  <a:cs typeface="PT Sans"/>
                  <a:sym typeface="PT Sans"/>
                </a:rPr>
                <a:t>Prise m. models confiances</a:t>
              </a:r>
              <a:endParaRPr>
                <a:solidFill>
                  <a:srgbClr val="525357"/>
                </a:solidFill>
                <a:latin typeface="PT Sans"/>
                <a:ea typeface="PT Sans"/>
                <a:cs typeface="PT Sans"/>
                <a:sym typeface="PT Sans"/>
              </a:endParaRPr>
            </a:p>
          </p:txBody>
        </p:sp>
        <p:sp>
          <p:nvSpPr>
            <p:cNvPr id="1321" name="Google Shape;1321;p55"/>
            <p:cNvSpPr txBox="1"/>
            <p:nvPr/>
          </p:nvSpPr>
          <p:spPr>
            <a:xfrm>
              <a:off x="17606966" y="4771808"/>
              <a:ext cx="1671637" cy="357136"/>
            </a:xfrm>
            <a:prstGeom prst="rect">
              <a:avLst/>
            </a:prstGeom>
            <a:noFill/>
            <a:ln w="9525" cap="flat" cmpd="sng">
              <a:solidFill>
                <a:schemeClr val="accent4"/>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Diffusion</a:t>
              </a:r>
              <a:endParaRPr sz="1100" dirty="0">
                <a:latin typeface="Gill Sans MT" panose="020B0502020104020203" pitchFamily="34" charset="77"/>
              </a:endParaRPr>
            </a:p>
          </p:txBody>
        </p:sp>
        <p:sp>
          <p:nvSpPr>
            <p:cNvPr id="1322" name="Google Shape;1322;p55"/>
            <p:cNvSpPr txBox="1"/>
            <p:nvPr/>
          </p:nvSpPr>
          <p:spPr>
            <a:xfrm>
              <a:off x="17297399" y="11144250"/>
              <a:ext cx="3886201" cy="607165"/>
            </a:xfrm>
            <a:prstGeom prst="rect">
              <a:avLst/>
            </a:prstGeom>
            <a:solidFill>
              <a:srgbClr val="92D050"/>
            </a:solidFill>
            <a:ln w="9525" cap="flat" cmpd="sng">
              <a:solidFill>
                <a:schemeClr val="accent6"/>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Outreach: </a:t>
              </a:r>
              <a:r>
                <a:rPr lang="en-US" dirty="0" err="1">
                  <a:solidFill>
                    <a:srgbClr val="525357"/>
                  </a:solidFill>
                  <a:latin typeface="PT Sans"/>
                  <a:ea typeface="PT Sans"/>
                  <a:cs typeface="PT Sans"/>
                  <a:sym typeface="PT Sans"/>
                </a:rPr>
                <a:t>Sensibilisation</a:t>
              </a:r>
              <a:endParaRPr dirty="0">
                <a:solidFill>
                  <a:srgbClr val="525357"/>
                </a:solidFill>
                <a:latin typeface="PT Sans"/>
                <a:ea typeface="PT Sans"/>
                <a:cs typeface="PT Sans"/>
                <a:sym typeface="PT Sans"/>
              </a:endParaRPr>
            </a:p>
            <a:p>
              <a:pPr>
                <a:buClr>
                  <a:srgbClr val="525357"/>
                </a:buClr>
                <a:buSzPts val="1800"/>
              </a:pPr>
              <a:r>
                <a:rPr lang="en-US" dirty="0">
                  <a:solidFill>
                    <a:srgbClr val="525357"/>
                  </a:solidFill>
                  <a:latin typeface="PT Sans"/>
                  <a:ea typeface="PT Sans"/>
                  <a:cs typeface="PT Sans"/>
                  <a:sym typeface="PT Sans"/>
                </a:rPr>
                <a:t>Discussions entre H sur les themes SR.</a:t>
              </a:r>
              <a:endParaRPr sz="1100" dirty="0">
                <a:latin typeface="Gill Sans MT" panose="020B0502020104020203" pitchFamily="34" charset="77"/>
              </a:endParaRPr>
            </a:p>
          </p:txBody>
        </p:sp>
        <p:sp>
          <p:nvSpPr>
            <p:cNvPr id="1323" name="Google Shape;1323;p55"/>
            <p:cNvSpPr txBox="1"/>
            <p:nvPr/>
          </p:nvSpPr>
          <p:spPr>
            <a:xfrm>
              <a:off x="20021552" y="4876803"/>
              <a:ext cx="1314450" cy="1107221"/>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Plus de leaders </a:t>
              </a:r>
              <a:r>
                <a:rPr lang="en-US" dirty="0" err="1">
                  <a:solidFill>
                    <a:srgbClr val="525357"/>
                  </a:solidFill>
                  <a:latin typeface="PT Sans"/>
                  <a:ea typeface="PT Sans"/>
                  <a:cs typeface="PT Sans"/>
                  <a:sym typeface="PT Sans"/>
                </a:rPr>
                <a:t>approvent</a:t>
              </a:r>
              <a:r>
                <a:rPr lang="en-US" dirty="0">
                  <a:solidFill>
                    <a:srgbClr val="525357"/>
                  </a:solidFill>
                  <a:latin typeface="PT Sans"/>
                  <a:ea typeface="PT Sans"/>
                  <a:cs typeface="PT Sans"/>
                  <a:sym typeface="PT Sans"/>
                </a:rPr>
                <a:t> la SR. </a:t>
              </a:r>
              <a:endParaRPr sz="1100" dirty="0">
                <a:latin typeface="Gill Sans MT" panose="020B0502020104020203" pitchFamily="34" charset="77"/>
              </a:endParaRPr>
            </a:p>
          </p:txBody>
        </p:sp>
        <p:sp>
          <p:nvSpPr>
            <p:cNvPr id="1324" name="Google Shape;1324;p55"/>
            <p:cNvSpPr txBox="1"/>
            <p:nvPr/>
          </p:nvSpPr>
          <p:spPr>
            <a:xfrm>
              <a:off x="17868903" y="5484346"/>
              <a:ext cx="1581149"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Maris defendant plus le SR</a:t>
              </a:r>
              <a:endParaRPr sz="1100" dirty="0">
                <a:latin typeface="Gill Sans MT" panose="020B0502020104020203" pitchFamily="34" charset="77"/>
              </a:endParaRPr>
            </a:p>
          </p:txBody>
        </p:sp>
        <p:sp>
          <p:nvSpPr>
            <p:cNvPr id="1325" name="Google Shape;1325;p55"/>
            <p:cNvSpPr txBox="1"/>
            <p:nvPr/>
          </p:nvSpPr>
          <p:spPr>
            <a:xfrm>
              <a:off x="18502313" y="6658096"/>
              <a:ext cx="2185987"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a:solidFill>
                    <a:srgbClr val="525357"/>
                  </a:solidFill>
                  <a:latin typeface="PT Sans"/>
                  <a:ea typeface="PT Sans"/>
                  <a:cs typeface="PT Sans"/>
                  <a:sym typeface="PT Sans"/>
                </a:rPr>
                <a:t>Plus de discussion communautaire</a:t>
              </a:r>
              <a:endParaRPr>
                <a:solidFill>
                  <a:srgbClr val="525357"/>
                </a:solidFill>
                <a:latin typeface="PT Sans"/>
                <a:ea typeface="PT Sans"/>
                <a:cs typeface="PT Sans"/>
                <a:sym typeface="PT Sans"/>
              </a:endParaRPr>
            </a:p>
          </p:txBody>
        </p:sp>
        <p:sp>
          <p:nvSpPr>
            <p:cNvPr id="1326" name="Google Shape;1326;p55"/>
            <p:cNvSpPr txBox="1"/>
            <p:nvPr/>
          </p:nvSpPr>
          <p:spPr>
            <a:xfrm>
              <a:off x="18159408" y="8217751"/>
              <a:ext cx="1747839" cy="857193"/>
            </a:xfrm>
            <a:prstGeom prst="rect">
              <a:avLst/>
            </a:prstGeom>
            <a:noFill/>
            <a:ln w="25400" cap="flat" cmpd="sng">
              <a:solidFill>
                <a:schemeClr val="accent4"/>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err="1">
                  <a:solidFill>
                    <a:srgbClr val="525357"/>
                  </a:solidFill>
                  <a:latin typeface="PT Sans"/>
                  <a:ea typeface="PT Sans"/>
                  <a:cs typeface="PT Sans"/>
                  <a:sym typeface="PT Sans"/>
                </a:rPr>
                <a:t>Ouverture</a:t>
              </a:r>
              <a:r>
                <a:rPr lang="en-US" dirty="0">
                  <a:solidFill>
                    <a:srgbClr val="525357"/>
                  </a:solidFill>
                  <a:latin typeface="PT Sans"/>
                  <a:ea typeface="PT Sans"/>
                  <a:cs typeface="PT Sans"/>
                  <a:sym typeface="PT Sans"/>
                </a:rPr>
                <a:t> discussion entre couples</a:t>
              </a:r>
              <a:endParaRPr sz="1100" dirty="0">
                <a:latin typeface="Gill Sans MT" panose="020B0502020104020203" pitchFamily="34" charset="77"/>
              </a:endParaRPr>
            </a:p>
          </p:txBody>
        </p:sp>
        <p:sp>
          <p:nvSpPr>
            <p:cNvPr id="1327" name="Google Shape;1327;p55"/>
            <p:cNvSpPr txBox="1"/>
            <p:nvPr/>
          </p:nvSpPr>
          <p:spPr>
            <a:xfrm>
              <a:off x="18283235" y="9916687"/>
              <a:ext cx="1500191"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a:solidFill>
                    <a:srgbClr val="525357"/>
                  </a:solidFill>
                  <a:latin typeface="PT Sans"/>
                  <a:ea typeface="PT Sans"/>
                  <a:cs typeface="PT Sans"/>
                  <a:sym typeface="PT Sans"/>
                </a:rPr>
                <a:t>Chargement d’attitude</a:t>
              </a:r>
              <a:endParaRPr>
                <a:solidFill>
                  <a:srgbClr val="525357"/>
                </a:solidFill>
                <a:latin typeface="PT Sans"/>
                <a:ea typeface="PT Sans"/>
                <a:cs typeface="PT Sans"/>
                <a:sym typeface="PT Sans"/>
              </a:endParaRPr>
            </a:p>
          </p:txBody>
        </p:sp>
        <p:sp>
          <p:nvSpPr>
            <p:cNvPr id="1328" name="Google Shape;1328;p55"/>
            <p:cNvSpPr txBox="1"/>
            <p:nvPr/>
          </p:nvSpPr>
          <p:spPr>
            <a:xfrm>
              <a:off x="19897725" y="9889272"/>
              <a:ext cx="1819274"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Plus de </a:t>
              </a:r>
              <a:r>
                <a:rPr lang="en-US" dirty="0" err="1">
                  <a:solidFill>
                    <a:srgbClr val="525357"/>
                  </a:solidFill>
                  <a:latin typeface="PT Sans"/>
                  <a:ea typeface="PT Sans"/>
                  <a:cs typeface="PT Sans"/>
                  <a:sym typeface="PT Sans"/>
                </a:rPr>
                <a:t>connaissances</a:t>
              </a:r>
              <a:r>
                <a:rPr lang="en-US" dirty="0">
                  <a:solidFill>
                    <a:srgbClr val="525357"/>
                  </a:solidFill>
                  <a:latin typeface="PT Sans"/>
                  <a:ea typeface="PT Sans"/>
                  <a:cs typeface="PT Sans"/>
                  <a:sym typeface="PT Sans"/>
                </a:rPr>
                <a:t> SR</a:t>
              </a:r>
              <a:endParaRPr sz="1100" dirty="0">
                <a:latin typeface="Gill Sans MT" panose="020B0502020104020203" pitchFamily="34" charset="77"/>
              </a:endParaRPr>
            </a:p>
          </p:txBody>
        </p:sp>
        <p:sp>
          <p:nvSpPr>
            <p:cNvPr id="1329" name="Google Shape;1329;p55"/>
            <p:cNvSpPr txBox="1"/>
            <p:nvPr/>
          </p:nvSpPr>
          <p:spPr>
            <a:xfrm>
              <a:off x="19945352" y="7695071"/>
              <a:ext cx="1466849" cy="1107221"/>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Nouvelles </a:t>
              </a:r>
              <a:r>
                <a:rPr lang="en-US" dirty="0" err="1">
                  <a:solidFill>
                    <a:srgbClr val="525357"/>
                  </a:solidFill>
                  <a:latin typeface="PT Sans"/>
                  <a:ea typeface="PT Sans"/>
                  <a:cs typeface="PT Sans"/>
                  <a:sym typeface="PT Sans"/>
                </a:rPr>
                <a:t>idées</a:t>
              </a:r>
              <a:r>
                <a:rPr lang="en-US" dirty="0">
                  <a:solidFill>
                    <a:srgbClr val="525357"/>
                  </a:solidFill>
                  <a:latin typeface="PT Sans"/>
                  <a:ea typeface="PT Sans"/>
                  <a:cs typeface="PT Sans"/>
                  <a:sym typeface="PT Sans"/>
                </a:rPr>
                <a:t> </a:t>
              </a:r>
              <a:r>
                <a:rPr lang="en-US" dirty="0" err="1">
                  <a:solidFill>
                    <a:srgbClr val="525357"/>
                  </a:solidFill>
                  <a:latin typeface="PT Sans"/>
                  <a:ea typeface="PT Sans"/>
                  <a:cs typeface="PT Sans"/>
                  <a:sym typeface="PT Sans"/>
                </a:rPr>
                <a:t>jouillent</a:t>
              </a:r>
              <a:r>
                <a:rPr lang="en-US" dirty="0">
                  <a:solidFill>
                    <a:srgbClr val="525357"/>
                  </a:solidFill>
                  <a:latin typeface="PT Sans"/>
                  <a:ea typeface="PT Sans"/>
                  <a:cs typeface="PT Sans"/>
                  <a:sym typeface="PT Sans"/>
                </a:rPr>
                <a:t> sur </a:t>
              </a:r>
              <a:r>
                <a:rPr lang="en-US" dirty="0" err="1">
                  <a:solidFill>
                    <a:srgbClr val="525357"/>
                  </a:solidFill>
                  <a:latin typeface="PT Sans"/>
                  <a:ea typeface="PT Sans"/>
                  <a:cs typeface="PT Sans"/>
                  <a:sym typeface="PT Sans"/>
                </a:rPr>
                <a:t>utlise</a:t>
              </a:r>
              <a:r>
                <a:rPr lang="en-US" dirty="0">
                  <a:solidFill>
                    <a:srgbClr val="525357"/>
                  </a:solidFill>
                  <a:latin typeface="PT Sans"/>
                  <a:ea typeface="PT Sans"/>
                  <a:cs typeface="PT Sans"/>
                  <a:sym typeface="PT Sans"/>
                </a:rPr>
                <a:t> services SR</a:t>
              </a:r>
              <a:endParaRPr sz="1100" dirty="0">
                <a:latin typeface="Gill Sans MT" panose="020B0502020104020203" pitchFamily="34" charset="77"/>
              </a:endParaRPr>
            </a:p>
          </p:txBody>
        </p:sp>
        <p:cxnSp>
          <p:nvCxnSpPr>
            <p:cNvPr id="1330" name="Google Shape;1330;p55"/>
            <p:cNvCxnSpPr/>
            <p:nvPr/>
          </p:nvCxnSpPr>
          <p:spPr>
            <a:xfrm>
              <a:off x="13682663" y="3135398"/>
              <a:ext cx="0" cy="850300"/>
            </a:xfrm>
            <a:prstGeom prst="straightConnector1">
              <a:avLst/>
            </a:prstGeom>
            <a:noFill/>
            <a:ln w="9525" cap="flat" cmpd="sng">
              <a:solidFill>
                <a:srgbClr val="1A9253"/>
              </a:solidFill>
              <a:prstDash val="solid"/>
              <a:round/>
              <a:headEnd type="none" w="sm" len="sm"/>
              <a:tailEnd type="none" w="sm" len="sm"/>
            </a:ln>
          </p:spPr>
        </p:cxnSp>
        <p:cxnSp>
          <p:nvCxnSpPr>
            <p:cNvPr id="1331" name="Google Shape;1331;p55"/>
            <p:cNvCxnSpPr/>
            <p:nvPr/>
          </p:nvCxnSpPr>
          <p:spPr>
            <a:xfrm rot="10800000" flipH="1">
              <a:off x="3867156" y="8032180"/>
              <a:ext cx="76196" cy="424636"/>
            </a:xfrm>
            <a:prstGeom prst="straightConnector1">
              <a:avLst/>
            </a:prstGeom>
            <a:noFill/>
            <a:ln w="9525" cap="flat" cmpd="sng">
              <a:solidFill>
                <a:srgbClr val="1A9253"/>
              </a:solidFill>
              <a:prstDash val="solid"/>
              <a:round/>
              <a:headEnd type="none" w="sm" len="sm"/>
              <a:tailEnd type="triangle" w="med" len="med"/>
            </a:ln>
          </p:spPr>
        </p:cxnSp>
        <p:cxnSp>
          <p:nvCxnSpPr>
            <p:cNvPr id="1332" name="Google Shape;1332;p55"/>
            <p:cNvCxnSpPr/>
            <p:nvPr/>
          </p:nvCxnSpPr>
          <p:spPr>
            <a:xfrm rot="10800000">
              <a:off x="3717136" y="9118365"/>
              <a:ext cx="0" cy="320658"/>
            </a:xfrm>
            <a:prstGeom prst="straightConnector1">
              <a:avLst/>
            </a:prstGeom>
            <a:noFill/>
            <a:ln w="9525" cap="flat" cmpd="sng">
              <a:solidFill>
                <a:srgbClr val="1A9253"/>
              </a:solidFill>
              <a:prstDash val="solid"/>
              <a:round/>
              <a:headEnd type="none" w="sm" len="sm"/>
              <a:tailEnd type="triangle" w="med" len="med"/>
            </a:ln>
          </p:spPr>
        </p:cxnSp>
        <p:cxnSp>
          <p:nvCxnSpPr>
            <p:cNvPr id="1333" name="Google Shape;1333;p55"/>
            <p:cNvCxnSpPr>
              <a:stCxn id="1293" idx="0"/>
              <a:endCxn id="1292" idx="2"/>
            </p:cNvCxnSpPr>
            <p:nvPr/>
          </p:nvCxnSpPr>
          <p:spPr>
            <a:xfrm flipV="1">
              <a:off x="7200902" y="8071132"/>
              <a:ext cx="0" cy="405566"/>
            </a:xfrm>
            <a:prstGeom prst="straightConnector1">
              <a:avLst/>
            </a:prstGeom>
            <a:noFill/>
            <a:ln w="9525" cap="flat" cmpd="sng">
              <a:solidFill>
                <a:srgbClr val="1A9253"/>
              </a:solidFill>
              <a:prstDash val="solid"/>
              <a:round/>
              <a:headEnd type="none" w="sm" len="sm"/>
              <a:tailEnd type="triangle" w="med" len="med"/>
            </a:ln>
          </p:spPr>
        </p:cxnSp>
        <p:cxnSp>
          <p:nvCxnSpPr>
            <p:cNvPr id="1334" name="Google Shape;1334;p55"/>
            <p:cNvCxnSpPr>
              <a:stCxn id="1292" idx="0"/>
            </p:cNvCxnSpPr>
            <p:nvPr/>
          </p:nvCxnSpPr>
          <p:spPr>
            <a:xfrm flipH="1" flipV="1">
              <a:off x="6724503" y="7004368"/>
              <a:ext cx="476398" cy="459599"/>
            </a:xfrm>
            <a:prstGeom prst="straightConnector1">
              <a:avLst/>
            </a:prstGeom>
            <a:noFill/>
            <a:ln w="9525" cap="flat" cmpd="sng">
              <a:solidFill>
                <a:srgbClr val="1A9253"/>
              </a:solidFill>
              <a:prstDash val="solid"/>
              <a:round/>
              <a:headEnd type="none" w="sm" len="sm"/>
              <a:tailEnd type="triangle" w="med" len="med"/>
            </a:ln>
          </p:spPr>
        </p:cxnSp>
        <p:cxnSp>
          <p:nvCxnSpPr>
            <p:cNvPr id="1335" name="Google Shape;1335;p55"/>
            <p:cNvCxnSpPr>
              <a:stCxn id="1287" idx="0"/>
            </p:cNvCxnSpPr>
            <p:nvPr/>
          </p:nvCxnSpPr>
          <p:spPr>
            <a:xfrm flipV="1">
              <a:off x="4848225" y="3999537"/>
              <a:ext cx="581102" cy="1365895"/>
            </a:xfrm>
            <a:prstGeom prst="straightConnector1">
              <a:avLst/>
            </a:prstGeom>
            <a:noFill/>
            <a:ln w="9525" cap="flat" cmpd="sng">
              <a:solidFill>
                <a:srgbClr val="1A9253"/>
              </a:solidFill>
              <a:prstDash val="solid"/>
              <a:round/>
              <a:headEnd type="none" w="sm" len="sm"/>
              <a:tailEnd type="triangle" w="med" len="med"/>
            </a:ln>
          </p:spPr>
        </p:cxnSp>
        <p:cxnSp>
          <p:nvCxnSpPr>
            <p:cNvPr id="1336" name="Google Shape;1336;p55"/>
            <p:cNvCxnSpPr>
              <a:stCxn id="1295" idx="0"/>
            </p:cNvCxnSpPr>
            <p:nvPr/>
          </p:nvCxnSpPr>
          <p:spPr>
            <a:xfrm flipH="1" flipV="1">
              <a:off x="8443806" y="3985688"/>
              <a:ext cx="52494" cy="1033496"/>
            </a:xfrm>
            <a:prstGeom prst="straightConnector1">
              <a:avLst/>
            </a:prstGeom>
            <a:noFill/>
            <a:ln w="9525" cap="flat" cmpd="sng">
              <a:solidFill>
                <a:srgbClr val="1A9253"/>
              </a:solidFill>
              <a:prstDash val="solid"/>
              <a:round/>
              <a:headEnd type="none" w="sm" len="sm"/>
              <a:tailEnd type="triangle" w="med" len="med"/>
            </a:ln>
          </p:spPr>
        </p:cxnSp>
        <p:cxnSp>
          <p:nvCxnSpPr>
            <p:cNvPr id="1337" name="Google Shape;1337;p55"/>
            <p:cNvCxnSpPr>
              <a:endCxn id="1295" idx="2"/>
            </p:cNvCxnSpPr>
            <p:nvPr/>
          </p:nvCxnSpPr>
          <p:spPr>
            <a:xfrm flipH="1" flipV="1">
              <a:off x="8496300" y="5626349"/>
              <a:ext cx="395405" cy="902569"/>
            </a:xfrm>
            <a:prstGeom prst="straightConnector1">
              <a:avLst/>
            </a:prstGeom>
            <a:noFill/>
            <a:ln w="9525" cap="flat" cmpd="sng">
              <a:solidFill>
                <a:srgbClr val="1A9253"/>
              </a:solidFill>
              <a:prstDash val="solid"/>
              <a:round/>
              <a:headEnd type="none" w="sm" len="sm"/>
              <a:tailEnd type="triangle" w="med" len="med"/>
            </a:ln>
          </p:spPr>
        </p:cxnSp>
        <p:cxnSp>
          <p:nvCxnSpPr>
            <p:cNvPr id="1338" name="Google Shape;1338;p55"/>
            <p:cNvCxnSpPr>
              <a:stCxn id="1296" idx="1"/>
              <a:endCxn id="1295" idx="2"/>
            </p:cNvCxnSpPr>
            <p:nvPr/>
          </p:nvCxnSpPr>
          <p:spPr>
            <a:xfrm flipH="1" flipV="1">
              <a:off x="8496300" y="5626349"/>
              <a:ext cx="857249" cy="88833"/>
            </a:xfrm>
            <a:prstGeom prst="straightConnector1">
              <a:avLst/>
            </a:prstGeom>
            <a:noFill/>
            <a:ln w="9525" cap="flat" cmpd="sng">
              <a:solidFill>
                <a:srgbClr val="1A9253"/>
              </a:solidFill>
              <a:prstDash val="solid"/>
              <a:round/>
              <a:headEnd type="none" w="sm" len="sm"/>
              <a:tailEnd type="triangle" w="med" len="med"/>
            </a:ln>
          </p:spPr>
        </p:cxnSp>
        <p:cxnSp>
          <p:nvCxnSpPr>
            <p:cNvPr id="1339" name="Google Shape;1339;p55"/>
            <p:cNvCxnSpPr>
              <a:stCxn id="1298" idx="0"/>
            </p:cNvCxnSpPr>
            <p:nvPr/>
          </p:nvCxnSpPr>
          <p:spPr>
            <a:xfrm flipV="1">
              <a:off x="9372603" y="6376139"/>
              <a:ext cx="28499" cy="152691"/>
            </a:xfrm>
            <a:prstGeom prst="straightConnector1">
              <a:avLst/>
            </a:prstGeom>
            <a:noFill/>
            <a:ln w="9525" cap="flat" cmpd="sng">
              <a:solidFill>
                <a:srgbClr val="1A9253"/>
              </a:solidFill>
              <a:prstDash val="solid"/>
              <a:round/>
              <a:headEnd type="none" w="sm" len="sm"/>
              <a:tailEnd type="triangle" w="med" len="med"/>
            </a:ln>
          </p:spPr>
        </p:cxnSp>
        <p:cxnSp>
          <p:nvCxnSpPr>
            <p:cNvPr id="1340" name="Google Shape;1340;p55"/>
            <p:cNvCxnSpPr>
              <a:stCxn id="1296" idx="0"/>
              <a:endCxn id="1282" idx="2"/>
            </p:cNvCxnSpPr>
            <p:nvPr/>
          </p:nvCxnSpPr>
          <p:spPr>
            <a:xfrm flipH="1" flipV="1">
              <a:off x="8677277" y="3943292"/>
              <a:ext cx="1543048" cy="1468308"/>
            </a:xfrm>
            <a:prstGeom prst="straightConnector1">
              <a:avLst/>
            </a:prstGeom>
            <a:noFill/>
            <a:ln w="9525" cap="flat" cmpd="sng">
              <a:solidFill>
                <a:srgbClr val="1A9253"/>
              </a:solidFill>
              <a:prstDash val="solid"/>
              <a:round/>
              <a:headEnd type="none" w="sm" len="sm"/>
              <a:tailEnd type="triangle" w="med" len="med"/>
            </a:ln>
          </p:spPr>
        </p:cxnSp>
        <p:cxnSp>
          <p:nvCxnSpPr>
            <p:cNvPr id="1341" name="Google Shape;1341;p55"/>
            <p:cNvCxnSpPr>
              <a:stCxn id="1298" idx="0"/>
            </p:cNvCxnSpPr>
            <p:nvPr/>
          </p:nvCxnSpPr>
          <p:spPr>
            <a:xfrm flipV="1">
              <a:off x="9372603" y="6473337"/>
              <a:ext cx="1752601" cy="55492"/>
            </a:xfrm>
            <a:prstGeom prst="straightConnector1">
              <a:avLst/>
            </a:prstGeom>
            <a:noFill/>
            <a:ln w="9525" cap="flat" cmpd="sng">
              <a:solidFill>
                <a:srgbClr val="1A9253"/>
              </a:solidFill>
              <a:prstDash val="solid"/>
              <a:round/>
              <a:headEnd type="none" w="sm" len="sm"/>
              <a:tailEnd type="triangle" w="med" len="med"/>
            </a:ln>
          </p:spPr>
        </p:cxnSp>
        <p:cxnSp>
          <p:nvCxnSpPr>
            <p:cNvPr id="1342" name="Google Shape;1342;p55"/>
            <p:cNvCxnSpPr>
              <a:endCxn id="1298" idx="3"/>
            </p:cNvCxnSpPr>
            <p:nvPr/>
          </p:nvCxnSpPr>
          <p:spPr>
            <a:xfrm flipH="1" flipV="1">
              <a:off x="10220329" y="6707397"/>
              <a:ext cx="252306" cy="124600"/>
            </a:xfrm>
            <a:prstGeom prst="straightConnector1">
              <a:avLst/>
            </a:prstGeom>
            <a:noFill/>
            <a:ln w="9525" cap="flat" cmpd="sng">
              <a:solidFill>
                <a:srgbClr val="1A9253"/>
              </a:solidFill>
              <a:prstDash val="solid"/>
              <a:round/>
              <a:headEnd type="none" w="sm" len="sm"/>
              <a:tailEnd type="triangle" w="med" len="med"/>
            </a:ln>
          </p:spPr>
        </p:cxnSp>
        <p:cxnSp>
          <p:nvCxnSpPr>
            <p:cNvPr id="1343" name="Google Shape;1343;p55"/>
            <p:cNvCxnSpPr>
              <a:stCxn id="1299" idx="0"/>
            </p:cNvCxnSpPr>
            <p:nvPr/>
          </p:nvCxnSpPr>
          <p:spPr>
            <a:xfrm flipV="1">
              <a:off x="11401426" y="6609475"/>
              <a:ext cx="57300" cy="216290"/>
            </a:xfrm>
            <a:prstGeom prst="straightConnector1">
              <a:avLst/>
            </a:prstGeom>
            <a:noFill/>
            <a:ln w="9525" cap="flat" cmpd="sng">
              <a:solidFill>
                <a:srgbClr val="1A9253"/>
              </a:solidFill>
              <a:prstDash val="solid"/>
              <a:round/>
              <a:headEnd type="none" w="sm" len="sm"/>
              <a:tailEnd type="triangle" w="med" len="med"/>
            </a:ln>
          </p:spPr>
        </p:cxnSp>
        <p:cxnSp>
          <p:nvCxnSpPr>
            <p:cNvPr id="1344" name="Google Shape;1344;p55"/>
            <p:cNvCxnSpPr>
              <a:stCxn id="1302" idx="0"/>
              <a:endCxn id="1299" idx="2"/>
            </p:cNvCxnSpPr>
            <p:nvPr/>
          </p:nvCxnSpPr>
          <p:spPr>
            <a:xfrm flipH="1" flipV="1">
              <a:off x="11401426" y="7182902"/>
              <a:ext cx="112963" cy="849278"/>
            </a:xfrm>
            <a:prstGeom prst="straightConnector1">
              <a:avLst/>
            </a:prstGeom>
            <a:noFill/>
            <a:ln w="9525" cap="flat" cmpd="sng">
              <a:solidFill>
                <a:srgbClr val="1A9253"/>
              </a:solidFill>
              <a:prstDash val="solid"/>
              <a:round/>
              <a:headEnd type="none" w="sm" len="sm"/>
              <a:tailEnd type="triangle" w="med" len="med"/>
            </a:ln>
          </p:spPr>
        </p:cxnSp>
        <p:cxnSp>
          <p:nvCxnSpPr>
            <p:cNvPr id="1345" name="Google Shape;1345;p55"/>
            <p:cNvCxnSpPr/>
            <p:nvPr/>
          </p:nvCxnSpPr>
          <p:spPr>
            <a:xfrm rot="10800000">
              <a:off x="11620500" y="8724679"/>
              <a:ext cx="0" cy="444518"/>
            </a:xfrm>
            <a:prstGeom prst="straightConnector1">
              <a:avLst/>
            </a:prstGeom>
            <a:noFill/>
            <a:ln w="9525" cap="flat" cmpd="sng">
              <a:solidFill>
                <a:srgbClr val="1A9253"/>
              </a:solidFill>
              <a:prstDash val="solid"/>
              <a:round/>
              <a:headEnd type="none" w="sm" len="sm"/>
              <a:tailEnd type="triangle" w="med" len="med"/>
            </a:ln>
          </p:spPr>
        </p:cxnSp>
        <p:cxnSp>
          <p:nvCxnSpPr>
            <p:cNvPr id="1346" name="Google Shape;1346;p55"/>
            <p:cNvCxnSpPr/>
            <p:nvPr/>
          </p:nvCxnSpPr>
          <p:spPr>
            <a:xfrm rot="10800000" flipH="1">
              <a:off x="10472739" y="10786460"/>
              <a:ext cx="319086" cy="270564"/>
            </a:xfrm>
            <a:prstGeom prst="straightConnector1">
              <a:avLst/>
            </a:prstGeom>
            <a:noFill/>
            <a:ln w="9525" cap="flat" cmpd="sng">
              <a:solidFill>
                <a:srgbClr val="1A9253"/>
              </a:solidFill>
              <a:prstDash val="solid"/>
              <a:round/>
              <a:headEnd type="none" w="sm" len="sm"/>
              <a:tailEnd type="triangle" w="med" len="med"/>
            </a:ln>
          </p:spPr>
        </p:cxnSp>
        <p:cxnSp>
          <p:nvCxnSpPr>
            <p:cNvPr id="1347" name="Google Shape;1347;p55"/>
            <p:cNvCxnSpPr>
              <a:endCxn id="1309" idx="2"/>
            </p:cNvCxnSpPr>
            <p:nvPr/>
          </p:nvCxnSpPr>
          <p:spPr>
            <a:xfrm flipH="1" flipV="1">
              <a:off x="13477875" y="7665466"/>
              <a:ext cx="2" cy="552237"/>
            </a:xfrm>
            <a:prstGeom prst="straightConnector1">
              <a:avLst/>
            </a:prstGeom>
            <a:noFill/>
            <a:ln w="9525" cap="flat" cmpd="sng">
              <a:solidFill>
                <a:srgbClr val="1A9253"/>
              </a:solidFill>
              <a:prstDash val="solid"/>
              <a:round/>
              <a:headEnd type="none" w="sm" len="sm"/>
              <a:tailEnd type="triangle" w="med" len="med"/>
            </a:ln>
          </p:spPr>
        </p:cxnSp>
        <p:cxnSp>
          <p:nvCxnSpPr>
            <p:cNvPr id="1348" name="Google Shape;1348;p55"/>
            <p:cNvCxnSpPr>
              <a:stCxn id="1312" idx="0"/>
            </p:cNvCxnSpPr>
            <p:nvPr/>
          </p:nvCxnSpPr>
          <p:spPr>
            <a:xfrm flipH="1" flipV="1">
              <a:off x="14670889" y="6376251"/>
              <a:ext cx="495296" cy="242694"/>
            </a:xfrm>
            <a:prstGeom prst="straightConnector1">
              <a:avLst/>
            </a:prstGeom>
            <a:noFill/>
            <a:ln w="9525" cap="flat" cmpd="sng">
              <a:solidFill>
                <a:srgbClr val="1A9253"/>
              </a:solidFill>
              <a:prstDash val="solid"/>
              <a:round/>
              <a:headEnd type="none" w="sm" len="sm"/>
              <a:tailEnd type="triangle" w="med" len="med"/>
            </a:ln>
          </p:spPr>
        </p:cxnSp>
        <p:cxnSp>
          <p:nvCxnSpPr>
            <p:cNvPr id="1349" name="Google Shape;1349;p55"/>
            <p:cNvCxnSpPr>
              <a:stCxn id="1311" idx="0"/>
            </p:cNvCxnSpPr>
            <p:nvPr/>
          </p:nvCxnSpPr>
          <p:spPr>
            <a:xfrm flipH="1" flipV="1">
              <a:off x="14306594" y="4055467"/>
              <a:ext cx="109495" cy="1388393"/>
            </a:xfrm>
            <a:prstGeom prst="straightConnector1">
              <a:avLst/>
            </a:prstGeom>
            <a:noFill/>
            <a:ln w="9525" cap="flat" cmpd="sng">
              <a:solidFill>
                <a:srgbClr val="1A9253"/>
              </a:solidFill>
              <a:prstDash val="solid"/>
              <a:round/>
              <a:headEnd type="none" w="sm" len="sm"/>
              <a:tailEnd type="triangle" w="med" len="med"/>
            </a:ln>
          </p:spPr>
        </p:cxnSp>
        <p:cxnSp>
          <p:nvCxnSpPr>
            <p:cNvPr id="1350" name="Google Shape;1350;p55"/>
            <p:cNvCxnSpPr>
              <a:stCxn id="1317" idx="0"/>
            </p:cNvCxnSpPr>
            <p:nvPr/>
          </p:nvCxnSpPr>
          <p:spPr>
            <a:xfrm flipH="1" flipV="1">
              <a:off x="16566493" y="5406888"/>
              <a:ext cx="97495" cy="304792"/>
            </a:xfrm>
            <a:prstGeom prst="straightConnector1">
              <a:avLst/>
            </a:prstGeom>
            <a:noFill/>
            <a:ln w="9525" cap="flat" cmpd="sng">
              <a:solidFill>
                <a:srgbClr val="1A9253"/>
              </a:solidFill>
              <a:prstDash val="solid"/>
              <a:round/>
              <a:headEnd type="none" w="sm" len="sm"/>
              <a:tailEnd type="triangle" w="med" len="med"/>
            </a:ln>
          </p:spPr>
        </p:cxnSp>
        <p:cxnSp>
          <p:nvCxnSpPr>
            <p:cNvPr id="1351" name="Google Shape;1351;p55"/>
            <p:cNvCxnSpPr>
              <a:stCxn id="1316" idx="0"/>
            </p:cNvCxnSpPr>
            <p:nvPr/>
          </p:nvCxnSpPr>
          <p:spPr>
            <a:xfrm flipH="1" flipV="1">
              <a:off x="15987754" y="3985656"/>
              <a:ext cx="376197" cy="529196"/>
            </a:xfrm>
            <a:prstGeom prst="straightConnector1">
              <a:avLst/>
            </a:prstGeom>
            <a:noFill/>
            <a:ln w="9525" cap="flat" cmpd="sng">
              <a:solidFill>
                <a:srgbClr val="1A9253"/>
              </a:solidFill>
              <a:prstDash val="solid"/>
              <a:round/>
              <a:headEnd type="none" w="sm" len="sm"/>
              <a:tailEnd type="triangle" w="med" len="med"/>
            </a:ln>
          </p:spPr>
        </p:cxnSp>
        <p:cxnSp>
          <p:nvCxnSpPr>
            <p:cNvPr id="1352" name="Google Shape;1352;p55"/>
            <p:cNvCxnSpPr/>
            <p:nvPr/>
          </p:nvCxnSpPr>
          <p:spPr>
            <a:xfrm>
              <a:off x="15647194" y="7865440"/>
              <a:ext cx="340520" cy="368060"/>
            </a:xfrm>
            <a:prstGeom prst="straightConnector1">
              <a:avLst/>
            </a:prstGeom>
            <a:noFill/>
            <a:ln w="9525" cap="flat" cmpd="sng">
              <a:solidFill>
                <a:srgbClr val="1A9253"/>
              </a:solidFill>
              <a:prstDash val="solid"/>
              <a:round/>
              <a:headEnd type="triangle" w="med" len="med"/>
              <a:tailEnd type="triangle" w="med" len="med"/>
            </a:ln>
          </p:spPr>
        </p:cxnSp>
        <p:cxnSp>
          <p:nvCxnSpPr>
            <p:cNvPr id="1353" name="Google Shape;1353;p55"/>
            <p:cNvCxnSpPr>
              <a:endCxn id="1312" idx="2"/>
            </p:cNvCxnSpPr>
            <p:nvPr/>
          </p:nvCxnSpPr>
          <p:spPr>
            <a:xfrm flipH="1" flipV="1">
              <a:off x="15166185" y="7726167"/>
              <a:ext cx="1302604" cy="1166508"/>
            </a:xfrm>
            <a:prstGeom prst="straightConnector1">
              <a:avLst/>
            </a:prstGeom>
            <a:noFill/>
            <a:ln w="9525" cap="flat" cmpd="sng">
              <a:solidFill>
                <a:srgbClr val="1A9253"/>
              </a:solidFill>
              <a:prstDash val="solid"/>
              <a:round/>
              <a:headEnd type="none" w="sm" len="sm"/>
              <a:tailEnd type="triangle" w="med" len="med"/>
            </a:ln>
          </p:spPr>
        </p:cxnSp>
        <p:cxnSp>
          <p:nvCxnSpPr>
            <p:cNvPr id="1354" name="Google Shape;1354;p55"/>
            <p:cNvCxnSpPr/>
            <p:nvPr/>
          </p:nvCxnSpPr>
          <p:spPr>
            <a:xfrm rot="10800000">
              <a:off x="18192752" y="5124568"/>
              <a:ext cx="133350" cy="359780"/>
            </a:xfrm>
            <a:prstGeom prst="straightConnector1">
              <a:avLst/>
            </a:prstGeom>
            <a:noFill/>
            <a:ln w="9525" cap="flat" cmpd="sng">
              <a:solidFill>
                <a:srgbClr val="1A9253"/>
              </a:solidFill>
              <a:prstDash val="solid"/>
              <a:round/>
              <a:headEnd type="none" w="sm" len="sm"/>
              <a:tailEnd type="triangle" w="med" len="med"/>
            </a:ln>
          </p:spPr>
        </p:cxnSp>
        <p:cxnSp>
          <p:nvCxnSpPr>
            <p:cNvPr id="1355" name="Google Shape;1355;p55"/>
            <p:cNvCxnSpPr>
              <a:stCxn id="1323" idx="0"/>
              <a:endCxn id="1278" idx="3"/>
            </p:cNvCxnSpPr>
            <p:nvPr/>
          </p:nvCxnSpPr>
          <p:spPr>
            <a:xfrm flipH="1" flipV="1">
              <a:off x="18192748" y="3483322"/>
              <a:ext cx="2486029" cy="1393481"/>
            </a:xfrm>
            <a:prstGeom prst="straightConnector1">
              <a:avLst/>
            </a:prstGeom>
            <a:noFill/>
            <a:ln w="9525" cap="flat" cmpd="sng">
              <a:solidFill>
                <a:srgbClr val="1A9253"/>
              </a:solidFill>
              <a:prstDash val="solid"/>
              <a:round/>
              <a:headEnd type="none" w="sm" len="sm"/>
              <a:tailEnd type="triangle" w="med" len="med"/>
            </a:ln>
          </p:spPr>
        </p:cxnSp>
        <p:cxnSp>
          <p:nvCxnSpPr>
            <p:cNvPr id="1356" name="Google Shape;1356;p55"/>
            <p:cNvCxnSpPr>
              <a:stCxn id="1323" idx="2"/>
            </p:cNvCxnSpPr>
            <p:nvPr/>
          </p:nvCxnSpPr>
          <p:spPr>
            <a:xfrm flipH="1">
              <a:off x="20140581" y="5984024"/>
              <a:ext cx="538196" cy="703309"/>
            </a:xfrm>
            <a:prstGeom prst="straightConnector1">
              <a:avLst/>
            </a:prstGeom>
            <a:noFill/>
            <a:ln w="9525" cap="flat" cmpd="sng">
              <a:solidFill>
                <a:srgbClr val="1A9253"/>
              </a:solidFill>
              <a:prstDash val="solid"/>
              <a:round/>
              <a:headEnd type="triangle" w="med" len="med"/>
              <a:tailEnd type="triangle" w="med" len="med"/>
            </a:ln>
          </p:spPr>
        </p:cxnSp>
        <p:cxnSp>
          <p:nvCxnSpPr>
            <p:cNvPr id="1357" name="Google Shape;1357;p55"/>
            <p:cNvCxnSpPr/>
            <p:nvPr/>
          </p:nvCxnSpPr>
          <p:spPr>
            <a:xfrm rot="10800000">
              <a:off x="20409692" y="7371293"/>
              <a:ext cx="773908" cy="323778"/>
            </a:xfrm>
            <a:prstGeom prst="straightConnector1">
              <a:avLst/>
            </a:prstGeom>
            <a:noFill/>
            <a:ln w="9525" cap="flat" cmpd="sng">
              <a:solidFill>
                <a:srgbClr val="1A9253"/>
              </a:solidFill>
              <a:prstDash val="solid"/>
              <a:round/>
              <a:headEnd type="none" w="sm" len="sm"/>
              <a:tailEnd type="triangle" w="med" len="med"/>
            </a:ln>
          </p:spPr>
        </p:cxnSp>
        <p:cxnSp>
          <p:nvCxnSpPr>
            <p:cNvPr id="1358" name="Google Shape;1358;p55"/>
            <p:cNvCxnSpPr>
              <a:endCxn id="1329" idx="2"/>
            </p:cNvCxnSpPr>
            <p:nvPr/>
          </p:nvCxnSpPr>
          <p:spPr>
            <a:xfrm flipH="1" flipV="1">
              <a:off x="20678777" y="8802293"/>
              <a:ext cx="314402" cy="1114309"/>
            </a:xfrm>
            <a:prstGeom prst="straightConnector1">
              <a:avLst/>
            </a:prstGeom>
            <a:noFill/>
            <a:ln w="9525" cap="flat" cmpd="sng">
              <a:solidFill>
                <a:srgbClr val="1A9253"/>
              </a:solidFill>
              <a:prstDash val="solid"/>
              <a:round/>
              <a:headEnd type="none" w="sm" len="sm"/>
              <a:tailEnd type="triangle" w="med" len="med"/>
            </a:ln>
          </p:spPr>
        </p:cxnSp>
        <p:cxnSp>
          <p:nvCxnSpPr>
            <p:cNvPr id="1359" name="Google Shape;1359;p55"/>
            <p:cNvCxnSpPr/>
            <p:nvPr/>
          </p:nvCxnSpPr>
          <p:spPr>
            <a:xfrm rot="10800000">
              <a:off x="19450052" y="9218565"/>
              <a:ext cx="1581150" cy="730430"/>
            </a:xfrm>
            <a:prstGeom prst="straightConnector1">
              <a:avLst/>
            </a:prstGeom>
            <a:noFill/>
            <a:ln w="9525" cap="flat" cmpd="sng">
              <a:solidFill>
                <a:srgbClr val="1A9253"/>
              </a:solidFill>
              <a:prstDash val="solid"/>
              <a:round/>
              <a:headEnd type="none" w="sm" len="sm"/>
              <a:tailEnd type="triangle" w="med" len="med"/>
            </a:ln>
          </p:spPr>
        </p:cxnSp>
        <p:cxnSp>
          <p:nvCxnSpPr>
            <p:cNvPr id="1360" name="Google Shape;1360;p55"/>
            <p:cNvCxnSpPr>
              <a:endCxn id="1328" idx="2"/>
            </p:cNvCxnSpPr>
            <p:nvPr/>
          </p:nvCxnSpPr>
          <p:spPr>
            <a:xfrm flipV="1">
              <a:off x="20678663" y="10496437"/>
              <a:ext cx="128699" cy="679074"/>
            </a:xfrm>
            <a:prstGeom prst="straightConnector1">
              <a:avLst/>
            </a:prstGeom>
            <a:noFill/>
            <a:ln w="9525" cap="flat" cmpd="sng">
              <a:solidFill>
                <a:srgbClr val="1A9253"/>
              </a:solidFill>
              <a:prstDash val="solid"/>
              <a:round/>
              <a:headEnd type="none" w="sm" len="sm"/>
              <a:tailEnd type="triangle" w="med" len="med"/>
            </a:ln>
          </p:spPr>
        </p:cxnSp>
        <p:cxnSp>
          <p:nvCxnSpPr>
            <p:cNvPr id="1361" name="Google Shape;1361;p55"/>
            <p:cNvCxnSpPr>
              <a:stCxn id="1322" idx="0"/>
              <a:endCxn id="1327" idx="2"/>
            </p:cNvCxnSpPr>
            <p:nvPr/>
          </p:nvCxnSpPr>
          <p:spPr>
            <a:xfrm flipH="1" flipV="1">
              <a:off x="19033331" y="10523852"/>
              <a:ext cx="207169" cy="620398"/>
            </a:xfrm>
            <a:prstGeom prst="straightConnector1">
              <a:avLst/>
            </a:prstGeom>
            <a:noFill/>
            <a:ln w="9525" cap="flat" cmpd="sng">
              <a:solidFill>
                <a:srgbClr val="1A9253"/>
              </a:solidFill>
              <a:prstDash val="solid"/>
              <a:round/>
              <a:headEnd type="none" w="sm" len="sm"/>
              <a:tailEnd type="triangle" w="med" len="med"/>
            </a:ln>
          </p:spPr>
        </p:cxnSp>
        <p:cxnSp>
          <p:nvCxnSpPr>
            <p:cNvPr id="1362" name="Google Shape;1362;p55"/>
            <p:cNvCxnSpPr/>
            <p:nvPr/>
          </p:nvCxnSpPr>
          <p:spPr>
            <a:xfrm rot="10800000">
              <a:off x="18326101" y="10951151"/>
              <a:ext cx="285754" cy="224418"/>
            </a:xfrm>
            <a:prstGeom prst="straightConnector1">
              <a:avLst/>
            </a:prstGeom>
            <a:noFill/>
            <a:ln w="9525" cap="flat" cmpd="sng">
              <a:solidFill>
                <a:srgbClr val="1A9253"/>
              </a:solidFill>
              <a:prstDash val="solid"/>
              <a:round/>
              <a:headEnd type="none" w="sm" len="sm"/>
              <a:tailEnd type="triangle" w="med" len="med"/>
            </a:ln>
          </p:spPr>
        </p:cxnSp>
        <p:cxnSp>
          <p:nvCxnSpPr>
            <p:cNvPr id="1363" name="Google Shape;1363;p55"/>
            <p:cNvCxnSpPr/>
            <p:nvPr/>
          </p:nvCxnSpPr>
          <p:spPr>
            <a:xfrm rot="10800000" flipH="1">
              <a:off x="17868902" y="6405323"/>
              <a:ext cx="171450" cy="2228294"/>
            </a:xfrm>
            <a:prstGeom prst="straightConnector1">
              <a:avLst/>
            </a:prstGeom>
            <a:noFill/>
            <a:ln w="9525" cap="flat" cmpd="sng">
              <a:solidFill>
                <a:srgbClr val="1A9253"/>
              </a:solidFill>
              <a:prstDash val="solid"/>
              <a:round/>
              <a:headEnd type="none" w="sm" len="sm"/>
              <a:tailEnd type="triangle" w="med" len="med"/>
            </a:ln>
          </p:spPr>
        </p:cxnSp>
        <p:cxnSp>
          <p:nvCxnSpPr>
            <p:cNvPr id="1364" name="Google Shape;1364;p55"/>
            <p:cNvCxnSpPr/>
            <p:nvPr/>
          </p:nvCxnSpPr>
          <p:spPr>
            <a:xfrm rot="10800000" flipH="1">
              <a:off x="17868900" y="7234155"/>
              <a:ext cx="776288" cy="1399462"/>
            </a:xfrm>
            <a:prstGeom prst="straightConnector1">
              <a:avLst/>
            </a:prstGeom>
            <a:noFill/>
            <a:ln w="9525" cap="flat" cmpd="sng">
              <a:solidFill>
                <a:srgbClr val="1A9253"/>
              </a:solidFill>
              <a:prstDash val="solid"/>
              <a:round/>
              <a:headEnd type="none" w="sm" len="sm"/>
              <a:tailEnd type="triangle" w="med" len="med"/>
            </a:ln>
          </p:spPr>
        </p:cxnSp>
        <p:cxnSp>
          <p:nvCxnSpPr>
            <p:cNvPr id="1365" name="Google Shape;1365;p55"/>
            <p:cNvCxnSpPr>
              <a:stCxn id="1318" idx="0"/>
              <a:endCxn id="1317" idx="2"/>
            </p:cNvCxnSpPr>
            <p:nvPr/>
          </p:nvCxnSpPr>
          <p:spPr>
            <a:xfrm flipH="1" flipV="1">
              <a:off x="16663988" y="6818901"/>
              <a:ext cx="133352" cy="526689"/>
            </a:xfrm>
            <a:prstGeom prst="straightConnector1">
              <a:avLst/>
            </a:prstGeom>
            <a:noFill/>
            <a:ln w="9525" cap="flat" cmpd="sng">
              <a:solidFill>
                <a:srgbClr val="1A9253"/>
              </a:solidFill>
              <a:prstDash val="solid"/>
              <a:round/>
              <a:headEnd type="none" w="sm" len="sm"/>
              <a:tailEnd type="triangle" w="med" len="med"/>
            </a:ln>
          </p:spPr>
        </p:cxnSp>
        <p:sp>
          <p:nvSpPr>
            <p:cNvPr id="1366" name="Google Shape;1366;p55"/>
            <p:cNvSpPr txBox="1"/>
            <p:nvPr/>
          </p:nvSpPr>
          <p:spPr>
            <a:xfrm>
              <a:off x="14431570" y="9655929"/>
              <a:ext cx="1304922" cy="1107221"/>
            </a:xfrm>
            <a:prstGeom prst="rect">
              <a:avLst/>
            </a:prstGeom>
            <a:noFill/>
            <a:ln w="9525" cap="flat" cmpd="sng">
              <a:solidFill>
                <a:schemeClr val="accent6"/>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650"/>
              </a:pPr>
              <a:r>
                <a:rPr lang="en-US" dirty="0" err="1">
                  <a:solidFill>
                    <a:srgbClr val="525357"/>
                  </a:solidFill>
                  <a:latin typeface="PT Sans"/>
                  <a:ea typeface="PT Sans"/>
                  <a:cs typeface="PT Sans"/>
                  <a:sym typeface="PT Sans"/>
                </a:rPr>
                <a:t>Augmente</a:t>
              </a:r>
              <a:r>
                <a:rPr lang="en-US" dirty="0">
                  <a:solidFill>
                    <a:srgbClr val="525357"/>
                  </a:solidFill>
                  <a:latin typeface="PT Sans"/>
                  <a:ea typeface="PT Sans"/>
                  <a:cs typeface="PT Sans"/>
                  <a:sym typeface="PT Sans"/>
                </a:rPr>
                <a:t> </a:t>
              </a:r>
              <a:r>
                <a:rPr lang="en-US" dirty="0" err="1">
                  <a:solidFill>
                    <a:srgbClr val="525357"/>
                  </a:solidFill>
                  <a:latin typeface="PT Sans"/>
                  <a:ea typeface="PT Sans"/>
                  <a:cs typeface="PT Sans"/>
                  <a:sym typeface="PT Sans"/>
                </a:rPr>
                <a:t>notorité</a:t>
              </a:r>
              <a:r>
                <a:rPr lang="en-US" dirty="0">
                  <a:solidFill>
                    <a:srgbClr val="525357"/>
                  </a:solidFill>
                  <a:latin typeface="PT Sans"/>
                  <a:ea typeface="PT Sans"/>
                  <a:cs typeface="PT Sans"/>
                  <a:sym typeface="PT Sans"/>
                </a:rPr>
                <a:t> de </a:t>
              </a:r>
              <a:r>
                <a:rPr lang="en-US" dirty="0" err="1">
                  <a:solidFill>
                    <a:srgbClr val="525357"/>
                  </a:solidFill>
                  <a:latin typeface="PT Sans"/>
                  <a:ea typeface="PT Sans"/>
                  <a:cs typeface="PT Sans"/>
                  <a:sym typeface="PT Sans"/>
                </a:rPr>
                <a:t>EdM</a:t>
              </a:r>
              <a:r>
                <a:rPr lang="en-US" dirty="0">
                  <a:solidFill>
                    <a:srgbClr val="525357"/>
                  </a:solidFill>
                  <a:latin typeface="PT Sans"/>
                  <a:ea typeface="PT Sans"/>
                  <a:cs typeface="PT Sans"/>
                  <a:sym typeface="PT Sans"/>
                </a:rPr>
                <a:t> aux villages</a:t>
              </a:r>
              <a:endParaRPr sz="1100" dirty="0">
                <a:latin typeface="Gill Sans MT" panose="020B0502020104020203" pitchFamily="34" charset="77"/>
              </a:endParaRPr>
            </a:p>
          </p:txBody>
        </p:sp>
        <p:cxnSp>
          <p:nvCxnSpPr>
            <p:cNvPr id="1367" name="Google Shape;1367;p55"/>
            <p:cNvCxnSpPr/>
            <p:nvPr/>
          </p:nvCxnSpPr>
          <p:spPr>
            <a:xfrm rot="10800000">
              <a:off x="14787559" y="10776943"/>
              <a:ext cx="0" cy="251882"/>
            </a:xfrm>
            <a:prstGeom prst="straightConnector1">
              <a:avLst/>
            </a:prstGeom>
            <a:noFill/>
            <a:ln w="9525" cap="flat" cmpd="sng">
              <a:solidFill>
                <a:srgbClr val="1A9253"/>
              </a:solidFill>
              <a:prstDash val="solid"/>
              <a:round/>
              <a:headEnd type="none" w="sm" len="sm"/>
              <a:tailEnd type="triangle" w="med" len="med"/>
            </a:ln>
          </p:spPr>
        </p:cxnSp>
        <p:cxnSp>
          <p:nvCxnSpPr>
            <p:cNvPr id="1368" name="Google Shape;1368;p55"/>
            <p:cNvCxnSpPr/>
            <p:nvPr/>
          </p:nvCxnSpPr>
          <p:spPr>
            <a:xfrm rot="10800000">
              <a:off x="15987713" y="9439022"/>
              <a:ext cx="188118" cy="1705228"/>
            </a:xfrm>
            <a:prstGeom prst="straightConnector1">
              <a:avLst/>
            </a:prstGeom>
            <a:noFill/>
            <a:ln w="9525" cap="flat" cmpd="sng">
              <a:solidFill>
                <a:srgbClr val="1A9253"/>
              </a:solidFill>
              <a:prstDash val="solid"/>
              <a:round/>
              <a:headEnd type="none" w="sm" len="sm"/>
              <a:tailEnd type="triangle" w="med" len="med"/>
            </a:ln>
          </p:spPr>
        </p:cxnSp>
        <p:cxnSp>
          <p:nvCxnSpPr>
            <p:cNvPr id="1369" name="Google Shape;1369;p55"/>
            <p:cNvCxnSpPr/>
            <p:nvPr/>
          </p:nvCxnSpPr>
          <p:spPr>
            <a:xfrm rot="10800000">
              <a:off x="4618122" y="10144640"/>
              <a:ext cx="382504" cy="872528"/>
            </a:xfrm>
            <a:prstGeom prst="straightConnector1">
              <a:avLst/>
            </a:prstGeom>
            <a:noFill/>
            <a:ln w="9525" cap="flat" cmpd="sng">
              <a:solidFill>
                <a:srgbClr val="1A9253"/>
              </a:solidFill>
              <a:prstDash val="solid"/>
              <a:round/>
              <a:headEnd type="none" w="sm" len="sm"/>
              <a:tailEnd type="triangle" w="med" len="med"/>
            </a:ln>
          </p:spPr>
        </p:cxnSp>
        <p:cxnSp>
          <p:nvCxnSpPr>
            <p:cNvPr id="1370" name="Google Shape;1370;p55"/>
            <p:cNvCxnSpPr/>
            <p:nvPr/>
          </p:nvCxnSpPr>
          <p:spPr>
            <a:xfrm rot="10800000" flipH="1">
              <a:off x="5810248" y="9238596"/>
              <a:ext cx="923928" cy="1778572"/>
            </a:xfrm>
            <a:prstGeom prst="straightConnector1">
              <a:avLst/>
            </a:prstGeom>
            <a:noFill/>
            <a:ln w="9525" cap="flat" cmpd="sng">
              <a:solidFill>
                <a:srgbClr val="1A9253"/>
              </a:solidFill>
              <a:prstDash val="solid"/>
              <a:round/>
              <a:headEnd type="none" w="sm" len="sm"/>
              <a:tailEnd type="triangle" w="med" len="med"/>
            </a:ln>
          </p:spPr>
        </p:cxnSp>
        <p:cxnSp>
          <p:nvCxnSpPr>
            <p:cNvPr id="1371" name="Google Shape;1371;p55"/>
            <p:cNvCxnSpPr>
              <a:stCxn id="1294" idx="0"/>
            </p:cNvCxnSpPr>
            <p:nvPr/>
          </p:nvCxnSpPr>
          <p:spPr>
            <a:xfrm flipV="1">
              <a:off x="5438776" y="7068736"/>
              <a:ext cx="519002" cy="3952795"/>
            </a:xfrm>
            <a:prstGeom prst="straightConnector1">
              <a:avLst/>
            </a:prstGeom>
            <a:noFill/>
            <a:ln w="9525" cap="flat" cmpd="sng">
              <a:solidFill>
                <a:srgbClr val="1A9253"/>
              </a:solidFill>
              <a:prstDash val="solid"/>
              <a:round/>
              <a:headEnd type="none" w="sm" len="sm"/>
              <a:tailEnd type="triangle" w="med" len="med"/>
            </a:ln>
          </p:spPr>
        </p:cxnSp>
        <p:cxnSp>
          <p:nvCxnSpPr>
            <p:cNvPr id="1372" name="Google Shape;1372;p55"/>
            <p:cNvCxnSpPr/>
            <p:nvPr/>
          </p:nvCxnSpPr>
          <p:spPr>
            <a:xfrm rot="10800000">
              <a:off x="5588794" y="6055951"/>
              <a:ext cx="1389400" cy="1462314"/>
            </a:xfrm>
            <a:prstGeom prst="straightConnector1">
              <a:avLst/>
            </a:prstGeom>
            <a:noFill/>
            <a:ln w="9525" cap="flat" cmpd="sng">
              <a:solidFill>
                <a:srgbClr val="1A9253"/>
              </a:solidFill>
              <a:prstDash val="solid"/>
              <a:round/>
              <a:headEnd type="none" w="sm" len="sm"/>
              <a:tailEnd type="triangle" w="med" len="med"/>
            </a:ln>
          </p:spPr>
        </p:cxnSp>
        <p:cxnSp>
          <p:nvCxnSpPr>
            <p:cNvPr id="1373" name="Google Shape;1373;p55"/>
            <p:cNvCxnSpPr/>
            <p:nvPr/>
          </p:nvCxnSpPr>
          <p:spPr>
            <a:xfrm rot="10800000" flipH="1">
              <a:off x="5214938" y="4067344"/>
              <a:ext cx="429816" cy="7033672"/>
            </a:xfrm>
            <a:prstGeom prst="straightConnector1">
              <a:avLst/>
            </a:prstGeom>
            <a:noFill/>
            <a:ln w="9525" cap="flat" cmpd="sng">
              <a:solidFill>
                <a:srgbClr val="1A9253"/>
              </a:solidFill>
              <a:prstDash val="solid"/>
              <a:round/>
              <a:headEnd type="none" w="sm" len="sm"/>
              <a:tailEnd type="triangle" w="med" len="med"/>
            </a:ln>
          </p:spPr>
        </p:cxnSp>
        <p:cxnSp>
          <p:nvCxnSpPr>
            <p:cNvPr id="1374" name="Google Shape;1374;p55"/>
            <p:cNvCxnSpPr/>
            <p:nvPr/>
          </p:nvCxnSpPr>
          <p:spPr>
            <a:xfrm rot="10800000" flipH="1">
              <a:off x="5246195" y="4140548"/>
              <a:ext cx="5654574" cy="6810604"/>
            </a:xfrm>
            <a:prstGeom prst="straightConnector1">
              <a:avLst/>
            </a:prstGeom>
            <a:noFill/>
            <a:ln w="9525" cap="flat" cmpd="sng">
              <a:solidFill>
                <a:srgbClr val="1A9253"/>
              </a:solidFill>
              <a:prstDash val="solid"/>
              <a:round/>
              <a:headEnd type="none" w="sm" len="sm"/>
              <a:tailEnd type="triangle" w="med" len="med"/>
            </a:ln>
          </p:spPr>
        </p:cxnSp>
        <p:cxnSp>
          <p:nvCxnSpPr>
            <p:cNvPr id="1375" name="Google Shape;1375;p55"/>
            <p:cNvCxnSpPr/>
            <p:nvPr/>
          </p:nvCxnSpPr>
          <p:spPr>
            <a:xfrm rot="10800000">
              <a:off x="9953624" y="10848879"/>
              <a:ext cx="205980" cy="202858"/>
            </a:xfrm>
            <a:prstGeom prst="straightConnector1">
              <a:avLst/>
            </a:prstGeom>
            <a:noFill/>
            <a:ln w="9525" cap="flat" cmpd="sng">
              <a:solidFill>
                <a:srgbClr val="1A9253"/>
              </a:solidFill>
              <a:prstDash val="solid"/>
              <a:round/>
              <a:headEnd type="none" w="sm" len="sm"/>
              <a:tailEnd type="triangle" w="med" len="med"/>
            </a:ln>
          </p:spPr>
        </p:cxnSp>
        <p:cxnSp>
          <p:nvCxnSpPr>
            <p:cNvPr id="1376" name="Google Shape;1376;p55"/>
            <p:cNvCxnSpPr/>
            <p:nvPr/>
          </p:nvCxnSpPr>
          <p:spPr>
            <a:xfrm rot="10800000" flipH="1">
              <a:off x="10929939" y="11243660"/>
              <a:ext cx="319086" cy="270564"/>
            </a:xfrm>
            <a:prstGeom prst="straightConnector1">
              <a:avLst/>
            </a:prstGeom>
            <a:noFill/>
            <a:ln w="9525" cap="flat" cmpd="sng">
              <a:solidFill>
                <a:srgbClr val="1A9253"/>
              </a:solidFill>
              <a:prstDash val="solid"/>
              <a:round/>
              <a:headEnd type="none" w="sm" len="sm"/>
              <a:tailEnd type="triangle" w="med" len="med"/>
            </a:ln>
          </p:spPr>
        </p:cxnSp>
        <p:cxnSp>
          <p:nvCxnSpPr>
            <p:cNvPr id="1377" name="Google Shape;1377;p55"/>
            <p:cNvCxnSpPr>
              <a:stCxn id="1306" idx="0"/>
              <a:endCxn id="1303" idx="2"/>
            </p:cNvCxnSpPr>
            <p:nvPr/>
          </p:nvCxnSpPr>
          <p:spPr>
            <a:xfrm flipV="1">
              <a:off x="9401176" y="9499898"/>
              <a:ext cx="157163" cy="317065"/>
            </a:xfrm>
            <a:prstGeom prst="straightConnector1">
              <a:avLst/>
            </a:prstGeom>
            <a:noFill/>
            <a:ln w="9525" cap="flat" cmpd="sng">
              <a:solidFill>
                <a:srgbClr val="1A9253"/>
              </a:solidFill>
              <a:prstDash val="solid"/>
              <a:round/>
              <a:headEnd type="none" w="sm" len="sm"/>
              <a:tailEnd type="triangle" w="med" len="med"/>
            </a:ln>
          </p:spPr>
        </p:cxnSp>
        <p:cxnSp>
          <p:nvCxnSpPr>
            <p:cNvPr id="1378" name="Google Shape;1378;p55"/>
            <p:cNvCxnSpPr>
              <a:endCxn id="1313" idx="2"/>
            </p:cNvCxnSpPr>
            <p:nvPr/>
          </p:nvCxnSpPr>
          <p:spPr>
            <a:xfrm flipH="1" flipV="1">
              <a:off x="13773148" y="10006180"/>
              <a:ext cx="188105" cy="1124240"/>
            </a:xfrm>
            <a:prstGeom prst="straightConnector1">
              <a:avLst/>
            </a:prstGeom>
            <a:noFill/>
            <a:ln w="9525" cap="flat" cmpd="sng">
              <a:solidFill>
                <a:srgbClr val="1A9253"/>
              </a:solidFill>
              <a:prstDash val="solid"/>
              <a:round/>
              <a:headEnd type="none" w="sm" len="sm"/>
              <a:tailEnd type="triangle" w="med" len="med"/>
            </a:ln>
          </p:spPr>
        </p:cxnSp>
        <p:cxnSp>
          <p:nvCxnSpPr>
            <p:cNvPr id="1379" name="Google Shape;1379;p55"/>
            <p:cNvCxnSpPr>
              <a:endCxn id="1310" idx="1"/>
            </p:cNvCxnSpPr>
            <p:nvPr/>
          </p:nvCxnSpPr>
          <p:spPr>
            <a:xfrm>
              <a:off x="12410626" y="7557735"/>
              <a:ext cx="438598" cy="1019731"/>
            </a:xfrm>
            <a:prstGeom prst="straightConnector1">
              <a:avLst/>
            </a:prstGeom>
            <a:noFill/>
            <a:ln w="9525" cap="flat" cmpd="sng">
              <a:solidFill>
                <a:srgbClr val="1A9253"/>
              </a:solidFill>
              <a:prstDash val="solid"/>
              <a:round/>
              <a:headEnd type="none" w="sm" len="sm"/>
              <a:tailEnd type="triangle" w="med" len="med"/>
            </a:ln>
          </p:spPr>
        </p:cxnSp>
        <p:cxnSp>
          <p:nvCxnSpPr>
            <p:cNvPr id="1380" name="Google Shape;1380;p55"/>
            <p:cNvCxnSpPr/>
            <p:nvPr/>
          </p:nvCxnSpPr>
          <p:spPr>
            <a:xfrm rot="10800000">
              <a:off x="9310690" y="8477233"/>
              <a:ext cx="0" cy="405758"/>
            </a:xfrm>
            <a:prstGeom prst="straightConnector1">
              <a:avLst/>
            </a:prstGeom>
            <a:noFill/>
            <a:ln w="9525" cap="flat" cmpd="sng">
              <a:solidFill>
                <a:srgbClr val="1A9253"/>
              </a:solidFill>
              <a:prstDash val="solid"/>
              <a:round/>
              <a:headEnd type="none" w="sm" len="sm"/>
              <a:tailEnd type="triangle" w="med" len="med"/>
            </a:ln>
          </p:spPr>
        </p:cxnSp>
        <p:cxnSp>
          <p:nvCxnSpPr>
            <p:cNvPr id="1381" name="Google Shape;1381;p55"/>
            <p:cNvCxnSpPr>
              <a:stCxn id="1301" idx="0"/>
            </p:cNvCxnSpPr>
            <p:nvPr/>
          </p:nvCxnSpPr>
          <p:spPr>
            <a:xfrm flipV="1">
              <a:off x="9558337" y="7004206"/>
              <a:ext cx="71401" cy="447293"/>
            </a:xfrm>
            <a:prstGeom prst="straightConnector1">
              <a:avLst/>
            </a:prstGeom>
            <a:noFill/>
            <a:ln w="9525" cap="flat" cmpd="sng">
              <a:solidFill>
                <a:srgbClr val="1A9253"/>
              </a:solidFill>
              <a:prstDash val="solid"/>
              <a:round/>
              <a:headEnd type="none" w="sm" len="sm"/>
              <a:tailEnd type="triangle" w="med" len="med"/>
            </a:ln>
          </p:spPr>
        </p:cxnSp>
        <p:cxnSp>
          <p:nvCxnSpPr>
            <p:cNvPr id="1382" name="Google Shape;1382;p55"/>
            <p:cNvCxnSpPr/>
            <p:nvPr/>
          </p:nvCxnSpPr>
          <p:spPr>
            <a:xfrm rot="10800000">
              <a:off x="8915400" y="6974336"/>
              <a:ext cx="193180" cy="1908652"/>
            </a:xfrm>
            <a:prstGeom prst="straightConnector1">
              <a:avLst/>
            </a:prstGeom>
            <a:noFill/>
            <a:ln w="9525" cap="flat" cmpd="sng">
              <a:solidFill>
                <a:srgbClr val="1A9253"/>
              </a:solidFill>
              <a:prstDash val="solid"/>
              <a:round/>
              <a:headEnd type="none" w="sm" len="sm"/>
              <a:tailEnd type="triangle" w="med" len="med"/>
            </a:ln>
          </p:spPr>
        </p:cxnSp>
      </p:grpSp>
      <p:sp>
        <p:nvSpPr>
          <p:cNvPr id="2" name="Text Placeholder 1">
            <a:extLst>
              <a:ext uri="{FF2B5EF4-FFF2-40B4-BE49-F238E27FC236}">
                <a16:creationId xmlns:a16="http://schemas.microsoft.com/office/drawing/2014/main" id="{B8AC64D4-EEAD-2645-9F46-1742FE42673F}"/>
              </a:ext>
            </a:extLst>
          </p:cNvPr>
          <p:cNvSpPr>
            <a:spLocks noGrp="1"/>
          </p:cNvSpPr>
          <p:nvPr>
            <p:ph type="body" idx="2"/>
          </p:nvPr>
        </p:nvSpPr>
        <p:spPr/>
        <p:txBody>
          <a:bodyPr>
            <a:noAutofit/>
          </a:bodyPr>
          <a:lstStyle/>
          <a:p>
            <a:r>
              <a:rPr lang="en-US" b="1" dirty="0">
                <a:solidFill>
                  <a:srgbClr val="000000"/>
                </a:solidFill>
              </a:rPr>
              <a:t>UNFPA Niger’s Husbands’ Schools: Initial TOC</a:t>
            </a:r>
          </a:p>
        </p:txBody>
      </p:sp>
      <p:sp>
        <p:nvSpPr>
          <p:cNvPr id="116" name="Google Shape;1419;p57">
            <a:extLst>
              <a:ext uri="{FF2B5EF4-FFF2-40B4-BE49-F238E27FC236}">
                <a16:creationId xmlns:a16="http://schemas.microsoft.com/office/drawing/2014/main" id="{75FBD528-D9CF-424D-A930-A856266B3EA0}"/>
              </a:ext>
            </a:extLst>
          </p:cNvPr>
          <p:cNvSpPr txBox="1">
            <a:spLocks noGrp="1"/>
          </p:cNvSpPr>
          <p:nvPr>
            <p:ph type="body" idx="1"/>
          </p:nvPr>
        </p:nvSpPr>
        <p:spPr>
          <a:prstGeom prst="rect">
            <a:avLst/>
          </a:prstGeom>
          <a:noFill/>
          <a:ln>
            <a:noFill/>
          </a:ln>
        </p:spPr>
        <p:txBody>
          <a:bodyPr spcFirstLastPara="1" wrap="square" lIns="91426" tIns="45700" rIns="91426" bIns="45700" anchor="t" anchorCtr="0">
            <a:noAutofit/>
          </a:bodyPr>
          <a:lstStyle/>
          <a:p>
            <a:pPr marL="0" indent="0" algn="l">
              <a:lnSpc>
                <a:spcPct val="100000"/>
              </a:lnSpc>
              <a:buClr>
                <a:srgbClr val="7A7C83"/>
              </a:buClr>
              <a:buSzPts val="3600"/>
            </a:pPr>
            <a:r>
              <a:rPr lang="en-US" sz="3600" dirty="0">
                <a:solidFill>
                  <a:srgbClr val="000000"/>
                </a:solidFill>
              </a:rPr>
              <a:t>PROGRAM THEORIES OF CHANGE</a:t>
            </a:r>
            <a:endParaRPr dirty="0">
              <a:solidFill>
                <a:srgbClr val="00000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2" name="Text Placeholder 1">
            <a:extLst>
              <a:ext uri="{FF2B5EF4-FFF2-40B4-BE49-F238E27FC236}">
                <a16:creationId xmlns:a16="http://schemas.microsoft.com/office/drawing/2014/main" id="{91B50B08-B48E-E747-93D9-8DFA427DC647}"/>
              </a:ext>
            </a:extLst>
          </p:cNvPr>
          <p:cNvSpPr>
            <a:spLocks noGrp="1"/>
          </p:cNvSpPr>
          <p:nvPr>
            <p:ph type="body" idx="2"/>
          </p:nvPr>
        </p:nvSpPr>
        <p:spPr/>
        <p:txBody>
          <a:bodyPr>
            <a:noAutofit/>
          </a:bodyPr>
          <a:lstStyle/>
          <a:p>
            <a:r>
              <a:rPr lang="en-US" b="1" dirty="0">
                <a:solidFill>
                  <a:srgbClr val="000000"/>
                </a:solidFill>
              </a:rPr>
              <a:t>UNFPA Niger’s Husbands’ Schools: Refined TOC</a:t>
            </a:r>
          </a:p>
        </p:txBody>
      </p:sp>
      <p:sp>
        <p:nvSpPr>
          <p:cNvPr id="5" name="Text Placeholder 4">
            <a:extLst>
              <a:ext uri="{FF2B5EF4-FFF2-40B4-BE49-F238E27FC236}">
                <a16:creationId xmlns:a16="http://schemas.microsoft.com/office/drawing/2014/main" id="{EC9BEF21-65C7-4142-920E-6FE4969EFE71}"/>
              </a:ext>
            </a:extLst>
          </p:cNvPr>
          <p:cNvSpPr>
            <a:spLocks noGrp="1"/>
          </p:cNvSpPr>
          <p:nvPr>
            <p:ph type="body" idx="1"/>
          </p:nvPr>
        </p:nvSpPr>
        <p:spPr/>
        <p:txBody>
          <a:bodyPr>
            <a:noAutofit/>
          </a:bodyPr>
          <a:lstStyle/>
          <a:p>
            <a:pPr marL="0" indent="0"/>
            <a:r>
              <a:rPr lang="en-US" sz="3600" dirty="0">
                <a:solidFill>
                  <a:srgbClr val="000000"/>
                </a:solidFill>
              </a:rPr>
              <a:t>PROGRAM THEORIES OF CHANGE</a:t>
            </a:r>
          </a:p>
        </p:txBody>
      </p:sp>
      <p:grpSp>
        <p:nvGrpSpPr>
          <p:cNvPr id="1389" name="Google Shape;1389;p56"/>
          <p:cNvGrpSpPr/>
          <p:nvPr/>
        </p:nvGrpSpPr>
        <p:grpSpPr>
          <a:xfrm>
            <a:off x="2287228" y="4601701"/>
            <a:ext cx="19952984" cy="7848737"/>
            <a:chOff x="3134433" y="3120184"/>
            <a:chExt cx="17927248" cy="7772629"/>
          </a:xfrm>
        </p:grpSpPr>
        <p:sp>
          <p:nvSpPr>
            <p:cNvPr id="1390" name="Google Shape;1390;p56"/>
            <p:cNvSpPr/>
            <p:nvPr/>
          </p:nvSpPr>
          <p:spPr>
            <a:xfrm rot="16200000">
              <a:off x="-120308" y="7040008"/>
              <a:ext cx="7065536" cy="556054"/>
            </a:xfrm>
            <a:prstGeom prst="rect">
              <a:avLst/>
            </a:prstGeom>
            <a:solidFill>
              <a:srgbClr val="2BB673"/>
            </a:solidFill>
            <a:ln>
              <a:noFill/>
            </a:ln>
          </p:spPr>
          <p:txBody>
            <a:bodyPr spcFirstLastPara="1" wrap="square" lIns="91426" tIns="45700" rIns="91426" bIns="45700" anchor="ctr" anchorCtr="0">
              <a:noAutofit/>
            </a:bodyPr>
            <a:lstStyle/>
            <a:p>
              <a:pPr algn="ctr">
                <a:buClr>
                  <a:srgbClr val="525357"/>
                </a:buClr>
                <a:buSzPts val="2100"/>
              </a:pPr>
              <a:r>
                <a:rPr lang="en-US" sz="2100" b="1" dirty="0">
                  <a:solidFill>
                    <a:srgbClr val="525357"/>
                  </a:solidFill>
                  <a:latin typeface="Gill Sans MT" panose="020B0502020104020203" pitchFamily="34" charset="77"/>
                  <a:ea typeface="Gill Sans"/>
                  <a:cs typeface="Gill Sans"/>
                  <a:sym typeface="Gill Sans"/>
                </a:rPr>
                <a:t>Husbands’ Schools Intervention</a:t>
              </a:r>
              <a:endParaRPr sz="700" b="1" dirty="0">
                <a:latin typeface="Gill Sans MT" panose="020B0502020104020203" pitchFamily="34" charset="77"/>
              </a:endParaRPr>
            </a:p>
          </p:txBody>
        </p:sp>
        <p:sp>
          <p:nvSpPr>
            <p:cNvPr id="1391" name="Google Shape;1391;p56"/>
            <p:cNvSpPr/>
            <p:nvPr/>
          </p:nvSpPr>
          <p:spPr>
            <a:xfrm>
              <a:off x="3784836" y="5753120"/>
              <a:ext cx="1678708" cy="2483840"/>
            </a:xfrm>
            <a:prstGeom prst="rect">
              <a:avLst/>
            </a:prstGeom>
            <a:solidFill>
              <a:srgbClr val="96E6C0"/>
            </a:solidFill>
            <a:ln>
              <a:noFill/>
            </a:ln>
          </p:spPr>
          <p:txBody>
            <a:bodyPr spcFirstLastPara="1" wrap="square" lIns="91426" tIns="45700" rIns="91426" bIns="45700" anchor="ctr" anchorCtr="0">
              <a:noAutofit/>
            </a:bodyPr>
            <a:lstStyle/>
            <a:p>
              <a:pPr algn="ctr">
                <a:buClr>
                  <a:srgbClr val="525357"/>
                </a:buClr>
                <a:buSzPts val="1800"/>
              </a:pPr>
              <a:r>
                <a:rPr lang="en-US" sz="1800" b="1" dirty="0">
                  <a:solidFill>
                    <a:srgbClr val="525357"/>
                  </a:solidFill>
                  <a:latin typeface="Gill Sans MT" panose="020B0502020104020203" pitchFamily="34" charset="77"/>
                  <a:ea typeface="Gill Sans"/>
                  <a:cs typeface="Gill Sans"/>
                  <a:sym typeface="Gill Sans"/>
                </a:rPr>
                <a:t>Husbands’ Schools Sensitization &amp; Leadership Sessions for Model Husbands</a:t>
              </a:r>
              <a:endParaRPr sz="1800" b="1" dirty="0">
                <a:solidFill>
                  <a:srgbClr val="525357"/>
                </a:solidFill>
                <a:latin typeface="PT Sans"/>
                <a:ea typeface="PT Sans"/>
                <a:cs typeface="PT Sans"/>
                <a:sym typeface="PT Sans"/>
              </a:endParaRPr>
            </a:p>
          </p:txBody>
        </p:sp>
        <p:sp>
          <p:nvSpPr>
            <p:cNvPr id="1392" name="Google Shape;1392;p56"/>
            <p:cNvSpPr/>
            <p:nvPr/>
          </p:nvSpPr>
          <p:spPr>
            <a:xfrm>
              <a:off x="6143259" y="4509100"/>
              <a:ext cx="2273646" cy="1251652"/>
            </a:xfrm>
            <a:prstGeom prst="rect">
              <a:avLst/>
            </a:prstGeom>
            <a:solidFill>
              <a:srgbClr val="96E6C0"/>
            </a:solidFill>
            <a:ln>
              <a:noFill/>
            </a:ln>
          </p:spPr>
          <p:txBody>
            <a:bodyPr spcFirstLastPara="1" wrap="square" lIns="91426" tIns="45700" rIns="91426" bIns="45700" anchor="ctr" anchorCtr="0">
              <a:noAutofit/>
            </a:bodyPr>
            <a:lstStyle/>
            <a:p>
              <a:pPr algn="ctr">
                <a:buClr>
                  <a:srgbClr val="525357"/>
                </a:buClr>
                <a:buSzPts val="1800"/>
              </a:pPr>
              <a:r>
                <a:rPr lang="en-US" sz="1800" b="1" dirty="0">
                  <a:solidFill>
                    <a:srgbClr val="525357"/>
                  </a:solidFill>
                  <a:latin typeface="Gill Sans MT" panose="020B0502020104020203" pitchFamily="34" charset="77"/>
                  <a:ea typeface="Gill Sans"/>
                  <a:cs typeface="Gill Sans"/>
                  <a:sym typeface="Gill Sans"/>
                </a:rPr>
                <a:t>Outreach to other husbands about RH</a:t>
              </a:r>
              <a:endParaRPr sz="700" b="1" dirty="0">
                <a:latin typeface="Gill Sans MT" panose="020B0502020104020203" pitchFamily="34" charset="77"/>
              </a:endParaRPr>
            </a:p>
          </p:txBody>
        </p:sp>
        <p:sp>
          <p:nvSpPr>
            <p:cNvPr id="1393" name="Google Shape;1393;p56"/>
            <p:cNvSpPr/>
            <p:nvPr/>
          </p:nvSpPr>
          <p:spPr>
            <a:xfrm>
              <a:off x="6151307" y="6320972"/>
              <a:ext cx="2273646" cy="1251652"/>
            </a:xfrm>
            <a:prstGeom prst="rect">
              <a:avLst/>
            </a:prstGeom>
            <a:solidFill>
              <a:srgbClr val="96E6C0"/>
            </a:solidFill>
            <a:ln>
              <a:noFill/>
            </a:ln>
          </p:spPr>
          <p:txBody>
            <a:bodyPr spcFirstLastPara="1" wrap="square" lIns="91426" tIns="45700" rIns="91426" bIns="45700" anchor="ctr" anchorCtr="0">
              <a:noAutofit/>
            </a:bodyPr>
            <a:lstStyle/>
            <a:p>
              <a:pPr algn="ctr">
                <a:buClr>
                  <a:srgbClr val="525357"/>
                </a:buClr>
                <a:buSzPts val="1800"/>
              </a:pPr>
              <a:r>
                <a:rPr lang="en-US" sz="1800" b="1" dirty="0">
                  <a:solidFill>
                    <a:srgbClr val="525357"/>
                  </a:solidFill>
                  <a:latin typeface="Gill Sans MT" panose="020B0502020104020203" pitchFamily="34" charset="77"/>
                  <a:ea typeface="Gill Sans"/>
                  <a:cs typeface="Gill Sans"/>
                  <a:sym typeface="Gill Sans"/>
                </a:rPr>
                <a:t>Outreach to reserved/opposed husbands </a:t>
              </a:r>
              <a:endParaRPr sz="700" b="1" dirty="0">
                <a:latin typeface="Gill Sans MT" panose="020B0502020104020203" pitchFamily="34" charset="77"/>
              </a:endParaRPr>
            </a:p>
          </p:txBody>
        </p:sp>
        <p:sp>
          <p:nvSpPr>
            <p:cNvPr id="1394" name="Google Shape;1394;p56"/>
            <p:cNvSpPr/>
            <p:nvPr/>
          </p:nvSpPr>
          <p:spPr>
            <a:xfrm>
              <a:off x="6160805" y="8360192"/>
              <a:ext cx="2273646" cy="1251652"/>
            </a:xfrm>
            <a:prstGeom prst="rect">
              <a:avLst/>
            </a:prstGeom>
            <a:solidFill>
              <a:srgbClr val="96E6C0"/>
            </a:solidFill>
            <a:ln>
              <a:noFill/>
            </a:ln>
          </p:spPr>
          <p:txBody>
            <a:bodyPr spcFirstLastPara="1" wrap="square" lIns="91426" tIns="45700" rIns="91426" bIns="45700" anchor="ctr" anchorCtr="0">
              <a:noAutofit/>
            </a:bodyPr>
            <a:lstStyle/>
            <a:p>
              <a:pPr algn="ctr">
                <a:buClr>
                  <a:srgbClr val="525357"/>
                </a:buClr>
                <a:buSzPts val="1800"/>
              </a:pPr>
              <a:r>
                <a:rPr lang="en-US" sz="1800" b="1" dirty="0">
                  <a:solidFill>
                    <a:srgbClr val="525357"/>
                  </a:solidFill>
                  <a:latin typeface="Gill Sans MT" panose="020B0502020104020203" pitchFamily="34" charset="77"/>
                  <a:ea typeface="Gill Sans"/>
                  <a:cs typeface="Gill Sans"/>
                  <a:sym typeface="Gill Sans"/>
                </a:rPr>
                <a:t>Public service for health centers and the community</a:t>
              </a:r>
              <a:endParaRPr sz="700" b="1" dirty="0">
                <a:latin typeface="Gill Sans MT" panose="020B0502020104020203" pitchFamily="34" charset="77"/>
              </a:endParaRPr>
            </a:p>
          </p:txBody>
        </p:sp>
        <p:sp>
          <p:nvSpPr>
            <p:cNvPr id="1395" name="Google Shape;1395;p56"/>
            <p:cNvSpPr txBox="1"/>
            <p:nvPr/>
          </p:nvSpPr>
          <p:spPr>
            <a:xfrm>
              <a:off x="8434452" y="3120184"/>
              <a:ext cx="6400797" cy="411429"/>
            </a:xfrm>
            <a:prstGeom prst="rect">
              <a:avLst/>
            </a:prstGeom>
            <a:noFill/>
            <a:ln>
              <a:noFill/>
            </a:ln>
          </p:spPr>
          <p:txBody>
            <a:bodyPr spcFirstLastPara="1" wrap="square" lIns="91426" tIns="45700" rIns="91426" bIns="45700" anchor="t" anchorCtr="0">
              <a:spAutoFit/>
            </a:bodyPr>
            <a:lstStyle/>
            <a:p>
              <a:pPr algn="ctr">
                <a:buClr>
                  <a:srgbClr val="525357"/>
                </a:buClr>
                <a:buSzPts val="2100"/>
              </a:pPr>
              <a:r>
                <a:rPr lang="en-US" sz="2100" dirty="0">
                  <a:solidFill>
                    <a:srgbClr val="525357"/>
                  </a:solidFill>
                  <a:latin typeface="Gill Sans MT" panose="020B0502020104020203" pitchFamily="34" charset="77"/>
                  <a:ea typeface="Gill Sans"/>
                  <a:cs typeface="Gill Sans"/>
                  <a:sym typeface="Gill Sans"/>
                </a:rPr>
                <a:t>Mediating/Enabling Effects</a:t>
              </a:r>
              <a:endParaRPr sz="700" dirty="0">
                <a:latin typeface="Gill Sans MT" panose="020B0502020104020203" pitchFamily="34" charset="77"/>
              </a:endParaRPr>
            </a:p>
          </p:txBody>
        </p:sp>
        <p:sp>
          <p:nvSpPr>
            <p:cNvPr id="1396" name="Google Shape;1396;p56"/>
            <p:cNvSpPr/>
            <p:nvPr/>
          </p:nvSpPr>
          <p:spPr>
            <a:xfrm>
              <a:off x="8913497" y="5386221"/>
              <a:ext cx="2492038" cy="1238830"/>
            </a:xfrm>
            <a:prstGeom prst="ellipse">
              <a:avLst/>
            </a:prstGeom>
            <a:solidFill>
              <a:srgbClr val="B8B8B8"/>
            </a:solidFill>
            <a:ln>
              <a:noFill/>
            </a:ln>
          </p:spPr>
          <p:txBody>
            <a:bodyPr spcFirstLastPara="1" wrap="square" lIns="91426" tIns="45700" rIns="91426" bIns="45700" anchor="ctr" anchorCtr="0">
              <a:noAutofit/>
            </a:bodyPr>
            <a:lstStyle/>
            <a:p>
              <a:pPr algn="ctr">
                <a:buClr>
                  <a:srgbClr val="525357"/>
                </a:buClr>
                <a:buSzPts val="1500"/>
              </a:pPr>
              <a:r>
                <a:rPr lang="en-US" sz="1500" b="1" dirty="0">
                  <a:solidFill>
                    <a:srgbClr val="525357"/>
                  </a:solidFill>
                  <a:latin typeface="Gill Sans MT" panose="020B0502020104020203" pitchFamily="34" charset="77"/>
                  <a:ea typeface="Gill Sans"/>
                  <a:cs typeface="Gill Sans"/>
                  <a:sym typeface="Gill Sans"/>
                </a:rPr>
                <a:t>Building community trust &amp; confidence in Model Husbands</a:t>
              </a:r>
              <a:endParaRPr sz="700" b="1" dirty="0">
                <a:latin typeface="Gill Sans MT" panose="020B0502020104020203" pitchFamily="34" charset="77"/>
              </a:endParaRPr>
            </a:p>
          </p:txBody>
        </p:sp>
        <p:sp>
          <p:nvSpPr>
            <p:cNvPr id="1397" name="Google Shape;1397;p56"/>
            <p:cNvSpPr/>
            <p:nvPr/>
          </p:nvSpPr>
          <p:spPr>
            <a:xfrm>
              <a:off x="11065183" y="6283765"/>
              <a:ext cx="2492038" cy="1238830"/>
            </a:xfrm>
            <a:prstGeom prst="ellipse">
              <a:avLst/>
            </a:prstGeom>
            <a:solidFill>
              <a:srgbClr val="B8B8B8"/>
            </a:solidFill>
            <a:ln>
              <a:noFill/>
            </a:ln>
          </p:spPr>
          <p:txBody>
            <a:bodyPr spcFirstLastPara="1" wrap="square" lIns="91426" tIns="45700" rIns="91426" bIns="45700" anchor="ctr" anchorCtr="0">
              <a:noAutofit/>
            </a:bodyPr>
            <a:lstStyle/>
            <a:p>
              <a:pPr algn="ctr">
                <a:buClr>
                  <a:srgbClr val="525357"/>
                </a:buClr>
                <a:buSzPts val="1500"/>
              </a:pPr>
              <a:r>
                <a:rPr lang="en-US" sz="1500" b="1" dirty="0">
                  <a:solidFill>
                    <a:srgbClr val="525357"/>
                  </a:solidFill>
                  <a:latin typeface="Gill Sans MT" panose="020B0502020104020203" pitchFamily="34" charset="77"/>
                  <a:ea typeface="Gill Sans"/>
                  <a:cs typeface="Gill Sans"/>
                  <a:sym typeface="Gill Sans"/>
                </a:rPr>
                <a:t>Public/private discussion about RH between men</a:t>
              </a:r>
              <a:endParaRPr sz="700" b="1" dirty="0">
                <a:latin typeface="Gill Sans MT" panose="020B0502020104020203" pitchFamily="34" charset="77"/>
              </a:endParaRPr>
            </a:p>
          </p:txBody>
        </p:sp>
        <p:sp>
          <p:nvSpPr>
            <p:cNvPr id="1398" name="Google Shape;1398;p56"/>
            <p:cNvSpPr/>
            <p:nvPr/>
          </p:nvSpPr>
          <p:spPr>
            <a:xfrm>
              <a:off x="8795351" y="7088745"/>
              <a:ext cx="2492038" cy="1238830"/>
            </a:xfrm>
            <a:prstGeom prst="ellipse">
              <a:avLst/>
            </a:prstGeom>
            <a:solidFill>
              <a:srgbClr val="B8B8B8"/>
            </a:solidFill>
            <a:ln>
              <a:noFill/>
            </a:ln>
          </p:spPr>
          <p:txBody>
            <a:bodyPr spcFirstLastPara="1" wrap="square" lIns="91426" tIns="45700" rIns="91426" bIns="45700" anchor="ctr" anchorCtr="0">
              <a:noAutofit/>
            </a:bodyPr>
            <a:lstStyle/>
            <a:p>
              <a:pPr algn="ctr">
                <a:buClr>
                  <a:srgbClr val="525357"/>
                </a:buClr>
                <a:buSzPts val="1500"/>
              </a:pPr>
              <a:r>
                <a:rPr lang="en-US" sz="1500" b="1" dirty="0">
                  <a:solidFill>
                    <a:srgbClr val="525357"/>
                  </a:solidFill>
                  <a:latin typeface="Gill Sans MT" panose="020B0502020104020203" pitchFamily="34" charset="77"/>
                  <a:ea typeface="Gill Sans"/>
                  <a:cs typeface="Gill Sans"/>
                  <a:sym typeface="Gill Sans"/>
                </a:rPr>
                <a:t>Increasing RH knowledge for men</a:t>
              </a:r>
              <a:endParaRPr sz="700" b="1" dirty="0">
                <a:latin typeface="Gill Sans MT" panose="020B0502020104020203" pitchFamily="34" charset="77"/>
              </a:endParaRPr>
            </a:p>
          </p:txBody>
        </p:sp>
        <p:sp>
          <p:nvSpPr>
            <p:cNvPr id="1399" name="Google Shape;1399;p56"/>
            <p:cNvSpPr/>
            <p:nvPr/>
          </p:nvSpPr>
          <p:spPr>
            <a:xfrm>
              <a:off x="10572913" y="4246935"/>
              <a:ext cx="2492038" cy="1238830"/>
            </a:xfrm>
            <a:prstGeom prst="ellipse">
              <a:avLst/>
            </a:prstGeom>
            <a:solidFill>
              <a:srgbClr val="B8B8B8"/>
            </a:solidFill>
            <a:ln>
              <a:noFill/>
            </a:ln>
          </p:spPr>
          <p:txBody>
            <a:bodyPr spcFirstLastPara="1" wrap="square" lIns="91426" tIns="45700" rIns="91426" bIns="45700" anchor="ctr" anchorCtr="0">
              <a:noAutofit/>
            </a:bodyPr>
            <a:lstStyle/>
            <a:p>
              <a:pPr algn="ctr">
                <a:buClr>
                  <a:srgbClr val="525357"/>
                </a:buClr>
                <a:buSzPts val="1500"/>
              </a:pPr>
              <a:r>
                <a:rPr lang="en-US" sz="1500" b="1" dirty="0">
                  <a:solidFill>
                    <a:srgbClr val="525357"/>
                  </a:solidFill>
                  <a:latin typeface="Gill Sans MT" panose="020B0502020104020203" pitchFamily="34" charset="77"/>
                  <a:ea typeface="Gill Sans"/>
                  <a:cs typeface="Gill Sans"/>
                  <a:sym typeface="Gill Sans"/>
                </a:rPr>
                <a:t>Shifting men’s  attitudes about RH for women </a:t>
              </a:r>
              <a:endParaRPr sz="700" b="1" dirty="0">
                <a:latin typeface="Gill Sans MT" panose="020B0502020104020203" pitchFamily="34" charset="77"/>
              </a:endParaRPr>
            </a:p>
          </p:txBody>
        </p:sp>
        <p:sp>
          <p:nvSpPr>
            <p:cNvPr id="1400" name="Google Shape;1400;p56"/>
            <p:cNvSpPr/>
            <p:nvPr/>
          </p:nvSpPr>
          <p:spPr>
            <a:xfrm>
              <a:off x="15097381" y="7088745"/>
              <a:ext cx="628654" cy="550042"/>
            </a:xfrm>
            <a:prstGeom prst="rightArrow">
              <a:avLst>
                <a:gd name="adj1" fmla="val 50000"/>
                <a:gd name="adj2" fmla="val 50000"/>
              </a:avLst>
            </a:prstGeom>
            <a:solidFill>
              <a:srgbClr val="2BB673"/>
            </a:solidFill>
            <a:ln>
              <a:noFill/>
            </a:ln>
          </p:spPr>
          <p:txBody>
            <a:bodyPr spcFirstLastPara="1" wrap="square" lIns="91426" tIns="45700" rIns="91426" bIns="45700" anchor="ctr" anchorCtr="0">
              <a:noAutofit/>
            </a:bodyPr>
            <a:lstStyle/>
            <a:p>
              <a:pPr algn="ctr">
                <a:buClr>
                  <a:srgbClr val="A6A7AC"/>
                </a:buClr>
                <a:buSzPts val="2700"/>
              </a:pPr>
              <a:endParaRPr sz="2700">
                <a:solidFill>
                  <a:srgbClr val="525357"/>
                </a:solidFill>
                <a:latin typeface="PT Sans"/>
                <a:ea typeface="PT Sans"/>
                <a:cs typeface="PT Sans"/>
                <a:sym typeface="PT Sans"/>
              </a:endParaRPr>
            </a:p>
          </p:txBody>
        </p:sp>
        <p:sp>
          <p:nvSpPr>
            <p:cNvPr id="1401" name="Google Shape;1401;p56"/>
            <p:cNvSpPr/>
            <p:nvPr/>
          </p:nvSpPr>
          <p:spPr>
            <a:xfrm>
              <a:off x="15786544" y="4471659"/>
              <a:ext cx="2846650" cy="6421154"/>
            </a:xfrm>
            <a:prstGeom prst="rect">
              <a:avLst/>
            </a:prstGeom>
            <a:solidFill>
              <a:schemeClr val="dk1"/>
            </a:solidFill>
            <a:ln w="25400" cap="flat" cmpd="sng">
              <a:solidFill>
                <a:srgbClr val="2BB673"/>
              </a:solidFill>
              <a:prstDash val="solid"/>
              <a:round/>
              <a:headEnd type="none" w="sm" len="sm"/>
              <a:tailEnd type="none" w="sm" len="sm"/>
            </a:ln>
          </p:spPr>
          <p:txBody>
            <a:bodyPr spcFirstLastPara="1" wrap="square" lIns="91426" tIns="45700" rIns="91426" bIns="45700" anchor="ctr" anchorCtr="0">
              <a:noAutofit/>
            </a:bodyPr>
            <a:lstStyle/>
            <a:p>
              <a:pPr algn="ctr">
                <a:buClr>
                  <a:srgbClr val="525357"/>
                </a:buClr>
                <a:buSzPts val="1800"/>
              </a:pPr>
              <a:r>
                <a:rPr lang="en-US" sz="1800" b="1" u="sng" dirty="0">
                  <a:solidFill>
                    <a:srgbClr val="525357"/>
                  </a:solidFill>
                  <a:latin typeface="Gill Sans MT" panose="020B0502020104020203" pitchFamily="34" charset="77"/>
                  <a:ea typeface="Gill Sans"/>
                  <a:cs typeface="Gill Sans"/>
                  <a:sym typeface="Gill Sans"/>
                </a:rPr>
                <a:t>Individual</a:t>
              </a:r>
              <a:endParaRPr sz="700" b="1" dirty="0">
                <a:latin typeface="Gill Sans MT" panose="020B0502020104020203" pitchFamily="34" charset="77"/>
              </a:endParaRPr>
            </a:p>
            <a:p>
              <a:pPr algn="ctr">
                <a:buClr>
                  <a:srgbClr val="A6A7AC"/>
                </a:buClr>
                <a:buSzPts val="1800"/>
              </a:pPr>
              <a:endParaRPr sz="1800" u="sng" dirty="0">
                <a:solidFill>
                  <a:srgbClr val="525357"/>
                </a:solidFill>
                <a:latin typeface="Gill Sans MT" panose="020B0502020104020203" pitchFamily="34" charset="77"/>
                <a:ea typeface="Gill Sans"/>
                <a:cs typeface="Gill Sans"/>
                <a:sym typeface="Gill Sans"/>
              </a:endParaRPr>
            </a:p>
            <a:p>
              <a:pPr marL="257176" indent="-257176" algn="ctr">
                <a:buClr>
                  <a:srgbClr val="525357"/>
                </a:buClr>
                <a:buSzPts val="1800"/>
                <a:buFont typeface="Noto Sans Symbols"/>
                <a:buChar char="✔"/>
              </a:pPr>
              <a:r>
                <a:rPr lang="en-US" sz="1800" dirty="0">
                  <a:solidFill>
                    <a:srgbClr val="525357"/>
                  </a:solidFill>
                  <a:latin typeface="Gill Sans MT" panose="020B0502020104020203" pitchFamily="34" charset="77"/>
                  <a:ea typeface="Gill Sans"/>
                  <a:cs typeface="Gill Sans"/>
                  <a:sym typeface="Gill Sans"/>
                </a:rPr>
                <a:t>More RH-supportive attitudes &amp; behaviors of men and women</a:t>
              </a:r>
              <a:endParaRPr sz="700" dirty="0">
                <a:latin typeface="Gill Sans MT" panose="020B0502020104020203" pitchFamily="34" charset="77"/>
              </a:endParaRPr>
            </a:p>
            <a:p>
              <a:pPr marL="257176" indent="-257176" algn="ctr">
                <a:buClr>
                  <a:srgbClr val="525357"/>
                </a:buClr>
                <a:buSzPts val="1800"/>
                <a:buFont typeface="Noto Sans Symbols"/>
                <a:buChar char="✔"/>
              </a:pPr>
              <a:r>
                <a:rPr lang="en-US" sz="1800" dirty="0">
                  <a:solidFill>
                    <a:srgbClr val="525357"/>
                  </a:solidFill>
                  <a:latin typeface="Gill Sans MT" panose="020B0502020104020203" pitchFamily="34" charset="77"/>
                  <a:ea typeface="Gill Sans"/>
                  <a:cs typeface="Gill Sans"/>
                  <a:sym typeface="Gill Sans"/>
                </a:rPr>
                <a:t>Changed attitudes and behaviors of men and women about their roles/communication in improved RH  </a:t>
              </a:r>
              <a:endParaRPr sz="700" dirty="0">
                <a:latin typeface="Gill Sans MT" panose="020B0502020104020203" pitchFamily="34" charset="77"/>
              </a:endParaRPr>
            </a:p>
            <a:p>
              <a:pPr algn="ctr">
                <a:buClr>
                  <a:srgbClr val="A6A7AC"/>
                </a:buClr>
                <a:buSzPts val="1500"/>
              </a:pPr>
              <a:endParaRPr sz="1500" dirty="0">
                <a:solidFill>
                  <a:srgbClr val="525357"/>
                </a:solidFill>
                <a:latin typeface="Gill Sans MT" panose="020B0502020104020203" pitchFamily="34" charset="77"/>
                <a:ea typeface="Gill Sans"/>
                <a:cs typeface="Gill Sans"/>
                <a:sym typeface="Gill Sans"/>
              </a:endParaRPr>
            </a:p>
            <a:p>
              <a:pPr algn="ctr">
                <a:buClr>
                  <a:srgbClr val="A6A7AC"/>
                </a:buClr>
                <a:buSzPts val="1800"/>
              </a:pPr>
              <a:endParaRPr sz="1800" dirty="0">
                <a:solidFill>
                  <a:srgbClr val="525357"/>
                </a:solidFill>
                <a:latin typeface="Gill Sans MT" panose="020B0502020104020203" pitchFamily="34" charset="77"/>
                <a:ea typeface="Gill Sans"/>
                <a:cs typeface="Gill Sans"/>
                <a:sym typeface="Gill Sans"/>
              </a:endParaRPr>
            </a:p>
            <a:p>
              <a:pPr algn="ctr">
                <a:buClr>
                  <a:srgbClr val="A6A7AC"/>
                </a:buClr>
                <a:buSzPts val="1800"/>
              </a:pPr>
              <a:endParaRPr sz="1800" u="sng" dirty="0">
                <a:solidFill>
                  <a:srgbClr val="525357"/>
                </a:solidFill>
                <a:latin typeface="Gill Sans MT" panose="020B0502020104020203" pitchFamily="34" charset="77"/>
                <a:ea typeface="Gill Sans"/>
                <a:cs typeface="Gill Sans"/>
                <a:sym typeface="Gill Sans"/>
              </a:endParaRPr>
            </a:p>
            <a:p>
              <a:pPr algn="ctr">
                <a:buClr>
                  <a:srgbClr val="525357"/>
                </a:buClr>
                <a:buSzPts val="1800"/>
              </a:pPr>
              <a:r>
                <a:rPr lang="en-US" sz="1800" b="1" u="sng" dirty="0">
                  <a:solidFill>
                    <a:srgbClr val="525357"/>
                  </a:solidFill>
                  <a:latin typeface="Gill Sans MT" panose="020B0502020104020203" pitchFamily="34" charset="77"/>
                  <a:ea typeface="Gill Sans"/>
                  <a:cs typeface="Gill Sans"/>
                  <a:sym typeface="Gill Sans"/>
                </a:rPr>
                <a:t>Environment</a:t>
              </a:r>
              <a:r>
                <a:rPr lang="en-US" sz="1800" u="sng" dirty="0">
                  <a:solidFill>
                    <a:srgbClr val="525357"/>
                  </a:solidFill>
                  <a:latin typeface="Gill Sans MT" panose="020B0502020104020203" pitchFamily="34" charset="77"/>
                  <a:ea typeface="Gill Sans"/>
                  <a:cs typeface="Gill Sans"/>
                  <a:sym typeface="Gill Sans"/>
                </a:rPr>
                <a:t> </a:t>
              </a:r>
              <a:endParaRPr sz="700" dirty="0">
                <a:latin typeface="Gill Sans MT" panose="020B0502020104020203" pitchFamily="34" charset="77"/>
              </a:endParaRPr>
            </a:p>
            <a:p>
              <a:pPr algn="ctr">
                <a:buClr>
                  <a:srgbClr val="A6A7AC"/>
                </a:buClr>
                <a:buSzPts val="1800"/>
              </a:pPr>
              <a:endParaRPr sz="1800" u="sng" dirty="0">
                <a:solidFill>
                  <a:srgbClr val="525357"/>
                </a:solidFill>
                <a:latin typeface="Gill Sans MT" panose="020B0502020104020203" pitchFamily="34" charset="77"/>
                <a:ea typeface="Gill Sans"/>
                <a:cs typeface="Gill Sans"/>
                <a:sym typeface="Gill Sans"/>
              </a:endParaRPr>
            </a:p>
            <a:p>
              <a:pPr marL="257176" indent="-257176" algn="ctr">
                <a:buClr>
                  <a:srgbClr val="525357"/>
                </a:buClr>
                <a:buSzPts val="1800"/>
                <a:buFont typeface="Noto Sans Symbols"/>
                <a:buChar char="✔"/>
              </a:pPr>
              <a:r>
                <a:rPr lang="en-US" sz="1800" dirty="0">
                  <a:solidFill>
                    <a:srgbClr val="525357"/>
                  </a:solidFill>
                  <a:latin typeface="Gill Sans MT" panose="020B0502020104020203" pitchFamily="34" charset="77"/>
                  <a:ea typeface="Gill Sans"/>
                  <a:cs typeface="Gill Sans"/>
                  <a:sym typeface="Gill Sans"/>
                </a:rPr>
                <a:t>Greater collaboration and trust between men and RH service structure</a:t>
              </a:r>
              <a:endParaRPr sz="700" dirty="0">
                <a:latin typeface="Gill Sans MT" panose="020B0502020104020203" pitchFamily="34" charset="77"/>
              </a:endParaRPr>
            </a:p>
            <a:p>
              <a:pPr marL="257176" indent="-257176" algn="ctr">
                <a:buClr>
                  <a:srgbClr val="525357"/>
                </a:buClr>
                <a:buSzPts val="1800"/>
                <a:buFont typeface="Noto Sans Symbols"/>
                <a:buChar char="✔"/>
              </a:pPr>
              <a:r>
                <a:rPr lang="en-US" sz="1800" dirty="0">
                  <a:solidFill>
                    <a:srgbClr val="525357"/>
                  </a:solidFill>
                  <a:latin typeface="Gill Sans MT" panose="020B0502020104020203" pitchFamily="34" charset="77"/>
                  <a:ea typeface="Gill Sans"/>
                  <a:cs typeface="Gill Sans"/>
                  <a:sym typeface="Gill Sans"/>
                </a:rPr>
                <a:t>Changed gender role expectations for RH and services use by men and women </a:t>
              </a:r>
              <a:endParaRPr sz="700" dirty="0">
                <a:latin typeface="Gill Sans MT" panose="020B0502020104020203" pitchFamily="34" charset="77"/>
              </a:endParaRPr>
            </a:p>
          </p:txBody>
        </p:sp>
        <p:sp>
          <p:nvSpPr>
            <p:cNvPr id="1402" name="Google Shape;1402;p56"/>
            <p:cNvSpPr/>
            <p:nvPr/>
          </p:nvSpPr>
          <p:spPr>
            <a:xfrm>
              <a:off x="18727541" y="7096329"/>
              <a:ext cx="521734" cy="462442"/>
            </a:xfrm>
            <a:prstGeom prst="rightArrow">
              <a:avLst>
                <a:gd name="adj1" fmla="val 50000"/>
                <a:gd name="adj2" fmla="val 50000"/>
              </a:avLst>
            </a:prstGeom>
            <a:solidFill>
              <a:srgbClr val="2BB673"/>
            </a:solidFill>
            <a:ln>
              <a:noFill/>
            </a:ln>
          </p:spPr>
          <p:txBody>
            <a:bodyPr spcFirstLastPara="1" wrap="square" lIns="91426" tIns="45700" rIns="91426" bIns="45700" anchor="ctr" anchorCtr="0">
              <a:noAutofit/>
            </a:bodyPr>
            <a:lstStyle/>
            <a:p>
              <a:pPr algn="ctr">
                <a:buClr>
                  <a:srgbClr val="A6A7AC"/>
                </a:buClr>
                <a:buSzPts val="2700"/>
              </a:pPr>
              <a:endParaRPr sz="2700">
                <a:solidFill>
                  <a:srgbClr val="525357"/>
                </a:solidFill>
                <a:latin typeface="PT Sans"/>
                <a:ea typeface="PT Sans"/>
                <a:cs typeface="PT Sans"/>
                <a:sym typeface="PT Sans"/>
              </a:endParaRPr>
            </a:p>
          </p:txBody>
        </p:sp>
        <p:sp>
          <p:nvSpPr>
            <p:cNvPr id="1403" name="Google Shape;1403;p56"/>
            <p:cNvSpPr/>
            <p:nvPr/>
          </p:nvSpPr>
          <p:spPr>
            <a:xfrm>
              <a:off x="19249275" y="5464206"/>
              <a:ext cx="1812406" cy="3799120"/>
            </a:xfrm>
            <a:prstGeom prst="rect">
              <a:avLst/>
            </a:prstGeom>
            <a:solidFill>
              <a:srgbClr val="2BB673"/>
            </a:solidFill>
            <a:ln>
              <a:noFill/>
            </a:ln>
          </p:spPr>
          <p:txBody>
            <a:bodyPr spcFirstLastPara="1" wrap="square" lIns="91426" tIns="45700" rIns="91426" bIns="45700" anchor="ctr" anchorCtr="0">
              <a:noAutofit/>
            </a:bodyPr>
            <a:lstStyle/>
            <a:p>
              <a:pPr algn="ctr">
                <a:buClr>
                  <a:srgbClr val="525357"/>
                </a:buClr>
                <a:buSzPts val="2700"/>
              </a:pPr>
              <a:r>
                <a:rPr lang="en-US" sz="2400" b="1" dirty="0">
                  <a:solidFill>
                    <a:srgbClr val="525357"/>
                  </a:solidFill>
                  <a:latin typeface="Gill Sans MT" panose="020B0502020104020203" pitchFamily="34" charset="77"/>
                  <a:ea typeface="Gill Sans"/>
                  <a:cs typeface="Gill Sans"/>
                  <a:sym typeface="Gill Sans"/>
                </a:rPr>
                <a:t>Increase in RH services use by women </a:t>
              </a:r>
              <a:endParaRPr sz="600" b="1" dirty="0">
                <a:latin typeface="Gill Sans MT" panose="020B0502020104020203" pitchFamily="34" charset="77"/>
              </a:endParaRPr>
            </a:p>
          </p:txBody>
        </p:sp>
        <p:sp>
          <p:nvSpPr>
            <p:cNvPr id="1404" name="Google Shape;1404;p56"/>
            <p:cNvSpPr txBox="1"/>
            <p:nvPr/>
          </p:nvSpPr>
          <p:spPr>
            <a:xfrm>
              <a:off x="15289949" y="3785270"/>
              <a:ext cx="3839478" cy="411429"/>
            </a:xfrm>
            <a:prstGeom prst="rect">
              <a:avLst/>
            </a:prstGeom>
            <a:noFill/>
            <a:ln>
              <a:noFill/>
            </a:ln>
          </p:spPr>
          <p:txBody>
            <a:bodyPr spcFirstLastPara="1" wrap="square" lIns="91426" tIns="45700" rIns="91426" bIns="45700" anchor="t" anchorCtr="0">
              <a:spAutoFit/>
            </a:bodyPr>
            <a:lstStyle/>
            <a:p>
              <a:pPr algn="ctr">
                <a:buClr>
                  <a:srgbClr val="525357"/>
                </a:buClr>
                <a:buSzPts val="2100"/>
              </a:pPr>
              <a:r>
                <a:rPr lang="en-US" sz="2100" dirty="0">
                  <a:solidFill>
                    <a:srgbClr val="525357"/>
                  </a:solidFill>
                  <a:latin typeface="Gill Sans MT" panose="020B0502020104020203" pitchFamily="34" charset="77"/>
                  <a:ea typeface="Gill Sans"/>
                  <a:cs typeface="Gill Sans"/>
                  <a:sym typeface="Gill Sans"/>
                </a:rPr>
                <a:t>Behavioral/Normative Shifts</a:t>
              </a:r>
              <a:endParaRPr sz="700" dirty="0">
                <a:latin typeface="Gill Sans MT" panose="020B0502020104020203" pitchFamily="34" charset="77"/>
              </a:endParaRPr>
            </a:p>
          </p:txBody>
        </p:sp>
        <p:sp>
          <p:nvSpPr>
            <p:cNvPr id="1405" name="Google Shape;1405;p56"/>
            <p:cNvSpPr/>
            <p:nvPr/>
          </p:nvSpPr>
          <p:spPr>
            <a:xfrm>
              <a:off x="5532151" y="6751515"/>
              <a:ext cx="628654" cy="550042"/>
            </a:xfrm>
            <a:prstGeom prst="rightArrow">
              <a:avLst>
                <a:gd name="adj1" fmla="val 50000"/>
                <a:gd name="adj2" fmla="val 50000"/>
              </a:avLst>
            </a:prstGeom>
            <a:solidFill>
              <a:srgbClr val="2BB673"/>
            </a:solidFill>
            <a:ln>
              <a:noFill/>
            </a:ln>
          </p:spPr>
          <p:txBody>
            <a:bodyPr spcFirstLastPara="1" wrap="square" lIns="91426" tIns="45700" rIns="91426" bIns="45700" anchor="ctr" anchorCtr="0">
              <a:noAutofit/>
            </a:bodyPr>
            <a:lstStyle/>
            <a:p>
              <a:pPr algn="ctr">
                <a:buClr>
                  <a:srgbClr val="A6A7AC"/>
                </a:buClr>
                <a:buSzPts val="2700"/>
              </a:pPr>
              <a:endParaRPr sz="2700">
                <a:solidFill>
                  <a:srgbClr val="525357"/>
                </a:solidFill>
                <a:latin typeface="PT Sans"/>
                <a:ea typeface="PT Sans"/>
                <a:cs typeface="PT Sans"/>
                <a:sym typeface="PT Sans"/>
              </a:endParaRPr>
            </a:p>
          </p:txBody>
        </p:sp>
        <p:sp>
          <p:nvSpPr>
            <p:cNvPr id="1406" name="Google Shape;1406;p56"/>
            <p:cNvSpPr/>
            <p:nvPr/>
          </p:nvSpPr>
          <p:spPr>
            <a:xfrm rot="-2009402">
              <a:off x="5504397" y="5321081"/>
              <a:ext cx="628654" cy="550042"/>
            </a:xfrm>
            <a:prstGeom prst="rightArrow">
              <a:avLst>
                <a:gd name="adj1" fmla="val 50000"/>
                <a:gd name="adj2" fmla="val 50000"/>
              </a:avLst>
            </a:prstGeom>
            <a:solidFill>
              <a:srgbClr val="2BB673"/>
            </a:solidFill>
            <a:ln>
              <a:noFill/>
            </a:ln>
          </p:spPr>
          <p:txBody>
            <a:bodyPr spcFirstLastPara="1" wrap="square" lIns="91426" tIns="45700" rIns="91426" bIns="45700" anchor="ctr" anchorCtr="0">
              <a:noAutofit/>
            </a:bodyPr>
            <a:lstStyle/>
            <a:p>
              <a:pPr algn="ctr">
                <a:buClr>
                  <a:srgbClr val="A6A7AC"/>
                </a:buClr>
                <a:buSzPts val="2700"/>
              </a:pPr>
              <a:endParaRPr sz="2700">
                <a:solidFill>
                  <a:srgbClr val="525357"/>
                </a:solidFill>
                <a:latin typeface="PT Sans"/>
                <a:ea typeface="PT Sans"/>
                <a:cs typeface="PT Sans"/>
                <a:sym typeface="PT Sans"/>
              </a:endParaRPr>
            </a:p>
          </p:txBody>
        </p:sp>
        <p:sp>
          <p:nvSpPr>
            <p:cNvPr id="1407" name="Google Shape;1407;p56"/>
            <p:cNvSpPr/>
            <p:nvPr/>
          </p:nvSpPr>
          <p:spPr>
            <a:xfrm rot="2513034">
              <a:off x="5464809" y="8251889"/>
              <a:ext cx="628654" cy="550042"/>
            </a:xfrm>
            <a:prstGeom prst="rightArrow">
              <a:avLst>
                <a:gd name="adj1" fmla="val 50000"/>
                <a:gd name="adj2" fmla="val 50000"/>
              </a:avLst>
            </a:prstGeom>
            <a:solidFill>
              <a:srgbClr val="2BB673"/>
            </a:solidFill>
            <a:ln>
              <a:noFill/>
            </a:ln>
          </p:spPr>
          <p:txBody>
            <a:bodyPr spcFirstLastPara="1" wrap="square" lIns="91426" tIns="45700" rIns="91426" bIns="45700" anchor="ctr" anchorCtr="0">
              <a:noAutofit/>
            </a:bodyPr>
            <a:lstStyle/>
            <a:p>
              <a:pPr algn="ctr">
                <a:buClr>
                  <a:srgbClr val="A6A7AC"/>
                </a:buClr>
                <a:buSzPts val="2700"/>
              </a:pPr>
              <a:endParaRPr sz="2700">
                <a:solidFill>
                  <a:srgbClr val="525357"/>
                </a:solidFill>
                <a:latin typeface="PT Sans"/>
                <a:ea typeface="PT Sans"/>
                <a:cs typeface="PT Sans"/>
                <a:sym typeface="PT Sans"/>
              </a:endParaRPr>
            </a:p>
          </p:txBody>
        </p:sp>
        <p:sp>
          <p:nvSpPr>
            <p:cNvPr id="1408" name="Google Shape;1408;p56"/>
            <p:cNvSpPr/>
            <p:nvPr/>
          </p:nvSpPr>
          <p:spPr>
            <a:xfrm>
              <a:off x="8997627" y="3704548"/>
              <a:ext cx="5997322" cy="1217980"/>
            </a:xfrm>
            <a:prstGeom prst="curvedDownArrow">
              <a:avLst>
                <a:gd name="adj1" fmla="val 25000"/>
                <a:gd name="adj2" fmla="val 50000"/>
                <a:gd name="adj3" fmla="val 25000"/>
              </a:avLst>
            </a:prstGeom>
            <a:solidFill>
              <a:schemeClr val="dk1"/>
            </a:solidFill>
            <a:ln>
              <a:noFill/>
            </a:ln>
          </p:spPr>
          <p:txBody>
            <a:bodyPr spcFirstLastPara="1" wrap="square" lIns="91426" tIns="45700" rIns="91426" bIns="45700" anchor="ctr" anchorCtr="0">
              <a:noAutofit/>
            </a:bodyPr>
            <a:lstStyle/>
            <a:p>
              <a:pPr algn="ctr">
                <a:buClr>
                  <a:srgbClr val="A6A7AC"/>
                </a:buClr>
                <a:buSzPts val="2700"/>
              </a:pPr>
              <a:endParaRPr sz="2700">
                <a:solidFill>
                  <a:srgbClr val="525357"/>
                </a:solidFill>
                <a:latin typeface="PT Sans"/>
                <a:ea typeface="PT Sans"/>
                <a:cs typeface="PT Sans"/>
                <a:sym typeface="PT Sans"/>
              </a:endParaRPr>
            </a:p>
          </p:txBody>
        </p:sp>
        <p:sp>
          <p:nvSpPr>
            <p:cNvPr id="1409" name="Google Shape;1409;p56"/>
            <p:cNvSpPr/>
            <p:nvPr/>
          </p:nvSpPr>
          <p:spPr>
            <a:xfrm rot="10538312">
              <a:off x="8978877" y="9779384"/>
              <a:ext cx="6037530" cy="1097280"/>
            </a:xfrm>
            <a:prstGeom prst="curvedDownArrow">
              <a:avLst>
                <a:gd name="adj1" fmla="val 25000"/>
                <a:gd name="adj2" fmla="val 50000"/>
                <a:gd name="adj3" fmla="val 25000"/>
              </a:avLst>
            </a:prstGeom>
            <a:solidFill>
              <a:schemeClr val="dk1"/>
            </a:solidFill>
            <a:ln>
              <a:noFill/>
            </a:ln>
          </p:spPr>
          <p:txBody>
            <a:bodyPr spcFirstLastPara="1" wrap="square" lIns="91426" tIns="45700" rIns="91426" bIns="45700" anchor="ctr" anchorCtr="0">
              <a:noAutofit/>
            </a:bodyPr>
            <a:lstStyle/>
            <a:p>
              <a:pPr algn="ctr">
                <a:buClr>
                  <a:srgbClr val="A6A7AC"/>
                </a:buClr>
                <a:buSzPts val="2700"/>
              </a:pPr>
              <a:endParaRPr sz="2700">
                <a:solidFill>
                  <a:srgbClr val="525357"/>
                </a:solidFill>
                <a:latin typeface="PT Sans"/>
                <a:ea typeface="PT Sans"/>
                <a:cs typeface="PT Sans"/>
                <a:sym typeface="PT Sans"/>
              </a:endParaRPr>
            </a:p>
          </p:txBody>
        </p:sp>
        <p:sp>
          <p:nvSpPr>
            <p:cNvPr id="1410" name="Google Shape;1410;p56"/>
            <p:cNvSpPr txBox="1"/>
            <p:nvPr/>
          </p:nvSpPr>
          <p:spPr>
            <a:xfrm>
              <a:off x="13537562" y="6335546"/>
              <a:ext cx="1834514" cy="2285901"/>
            </a:xfrm>
            <a:prstGeom prst="rect">
              <a:avLst/>
            </a:prstGeom>
            <a:noFill/>
            <a:ln>
              <a:noFill/>
            </a:ln>
          </p:spPr>
          <p:txBody>
            <a:bodyPr spcFirstLastPara="1" wrap="square" lIns="91426" tIns="45700" rIns="91426" bIns="45700" anchor="t" anchorCtr="0">
              <a:spAutoFit/>
            </a:bodyPr>
            <a:lstStyle/>
            <a:p>
              <a:pPr>
                <a:buClr>
                  <a:srgbClr val="525357"/>
                </a:buClr>
                <a:buSzPts val="1800"/>
              </a:pPr>
              <a:r>
                <a:rPr lang="en-US" sz="1800" dirty="0">
                  <a:solidFill>
                    <a:srgbClr val="525357"/>
                  </a:solidFill>
                  <a:latin typeface="Gill Sans MT" panose="020B0502020104020203" pitchFamily="34" charset="77"/>
                  <a:ea typeface="Gill Sans"/>
                  <a:cs typeface="Gill Sans"/>
                  <a:sym typeface="Gill Sans"/>
                </a:rPr>
                <a:t>Diffusion to community of new ideas, expectations, visible model behaviors of men and women vis-à-vis RH and gender roles</a:t>
              </a:r>
              <a:endParaRPr sz="700" dirty="0">
                <a:latin typeface="Gill Sans MT" panose="020B0502020104020203" pitchFamily="34" charset="77"/>
              </a:endParaRPr>
            </a:p>
          </p:txBody>
        </p:sp>
        <p:sp>
          <p:nvSpPr>
            <p:cNvPr id="1411" name="Google Shape;1411;p56"/>
            <p:cNvSpPr/>
            <p:nvPr/>
          </p:nvSpPr>
          <p:spPr>
            <a:xfrm>
              <a:off x="8980923" y="8526909"/>
              <a:ext cx="2492038" cy="1238830"/>
            </a:xfrm>
            <a:prstGeom prst="ellipse">
              <a:avLst/>
            </a:prstGeom>
            <a:solidFill>
              <a:srgbClr val="B8B8B8"/>
            </a:solidFill>
            <a:ln>
              <a:noFill/>
            </a:ln>
          </p:spPr>
          <p:txBody>
            <a:bodyPr spcFirstLastPara="1" wrap="square" lIns="91426" tIns="45700" rIns="91426" bIns="45700" anchor="ctr" anchorCtr="0">
              <a:noAutofit/>
            </a:bodyPr>
            <a:lstStyle/>
            <a:p>
              <a:pPr algn="ctr">
                <a:buClr>
                  <a:srgbClr val="525357"/>
                </a:buClr>
                <a:buSzPts val="1500"/>
              </a:pPr>
              <a:r>
                <a:rPr lang="en-US" sz="1500" b="1" dirty="0">
                  <a:solidFill>
                    <a:srgbClr val="525357"/>
                  </a:solidFill>
                  <a:latin typeface="Gill Sans MT" panose="020B0502020104020203" pitchFamily="34" charset="77"/>
                  <a:ea typeface="Gill Sans"/>
                  <a:cs typeface="Gill Sans"/>
                  <a:sym typeface="Gill Sans"/>
                </a:rPr>
                <a:t>Increasing men’s approval of RH services</a:t>
              </a:r>
              <a:endParaRPr sz="700" b="1" dirty="0">
                <a:latin typeface="Gill Sans MT" panose="020B0502020104020203" pitchFamily="34" charset="77"/>
              </a:endParaRPr>
            </a:p>
          </p:txBody>
        </p:sp>
        <p:sp>
          <p:nvSpPr>
            <p:cNvPr id="1412" name="Google Shape;1412;p56"/>
            <p:cNvSpPr/>
            <p:nvPr/>
          </p:nvSpPr>
          <p:spPr>
            <a:xfrm>
              <a:off x="11787619" y="8994817"/>
              <a:ext cx="2492038" cy="1238830"/>
            </a:xfrm>
            <a:prstGeom prst="ellipse">
              <a:avLst/>
            </a:prstGeom>
            <a:solidFill>
              <a:srgbClr val="B8B8B8"/>
            </a:solidFill>
            <a:ln>
              <a:noFill/>
            </a:ln>
          </p:spPr>
          <p:txBody>
            <a:bodyPr spcFirstLastPara="1" wrap="square" lIns="91426" tIns="45700" rIns="91426" bIns="45700" anchor="ctr" anchorCtr="0">
              <a:noAutofit/>
            </a:bodyPr>
            <a:lstStyle/>
            <a:p>
              <a:pPr algn="ctr">
                <a:buClr>
                  <a:srgbClr val="525357"/>
                </a:buClr>
                <a:buSzPts val="1500"/>
              </a:pPr>
              <a:r>
                <a:rPr lang="en-US" sz="1500" b="1" dirty="0">
                  <a:solidFill>
                    <a:srgbClr val="525357"/>
                  </a:solidFill>
                  <a:latin typeface="Gill Sans MT" panose="020B0502020104020203" pitchFamily="34" charset="77"/>
                  <a:ea typeface="Gill Sans"/>
                  <a:cs typeface="Gill Sans"/>
                  <a:sym typeface="Gill Sans"/>
                </a:rPr>
                <a:t>Improving men’s linkage to SRH services</a:t>
              </a:r>
              <a:endParaRPr sz="700" b="1" dirty="0">
                <a:latin typeface="Gill Sans MT" panose="020B0502020104020203" pitchFamily="34" charset="77"/>
              </a:endParaRPr>
            </a:p>
          </p:txBody>
        </p:sp>
        <p:sp>
          <p:nvSpPr>
            <p:cNvPr id="1413" name="Google Shape;1413;p56"/>
            <p:cNvSpPr/>
            <p:nvPr/>
          </p:nvSpPr>
          <p:spPr>
            <a:xfrm>
              <a:off x="12797911" y="4942347"/>
              <a:ext cx="2492038" cy="1238830"/>
            </a:xfrm>
            <a:prstGeom prst="ellipse">
              <a:avLst/>
            </a:prstGeom>
            <a:solidFill>
              <a:srgbClr val="B8B8B8"/>
            </a:solidFill>
            <a:ln>
              <a:noFill/>
            </a:ln>
          </p:spPr>
          <p:txBody>
            <a:bodyPr spcFirstLastPara="1" wrap="square" lIns="91426" tIns="45700" rIns="91426" bIns="45700" anchor="ctr" anchorCtr="0">
              <a:noAutofit/>
            </a:bodyPr>
            <a:lstStyle/>
            <a:p>
              <a:pPr algn="ctr">
                <a:buClr>
                  <a:srgbClr val="525357"/>
                </a:buClr>
                <a:buSzPts val="1500"/>
              </a:pPr>
              <a:r>
                <a:rPr lang="en-US" sz="1500" b="1" dirty="0">
                  <a:solidFill>
                    <a:srgbClr val="525357"/>
                  </a:solidFill>
                  <a:latin typeface="Gill Sans MT" panose="020B0502020104020203" pitchFamily="34" charset="77"/>
                  <a:ea typeface="Gill Sans"/>
                  <a:cs typeface="Gill Sans"/>
                  <a:sym typeface="Gill Sans"/>
                </a:rPr>
                <a:t>Shifting men’s  relationships with wives and RH needs</a:t>
              </a:r>
              <a:endParaRPr sz="700" b="1" dirty="0">
                <a:latin typeface="Gill Sans MT" panose="020B0502020104020203" pitchFamily="34" charset="77"/>
              </a:endParaRPr>
            </a:p>
          </p:txBody>
        </p:sp>
        <p:sp>
          <p:nvSpPr>
            <p:cNvPr id="1414" name="Google Shape;1414;p56"/>
            <p:cNvSpPr/>
            <p:nvPr/>
          </p:nvSpPr>
          <p:spPr>
            <a:xfrm>
              <a:off x="17116411" y="7476958"/>
              <a:ext cx="397242" cy="608866"/>
            </a:xfrm>
            <a:prstGeom prst="upDownArrow">
              <a:avLst>
                <a:gd name="adj1" fmla="val 50000"/>
                <a:gd name="adj2" fmla="val 50000"/>
              </a:avLst>
            </a:prstGeom>
            <a:solidFill>
              <a:srgbClr val="6C6C6C"/>
            </a:solidFill>
            <a:ln>
              <a:noFill/>
            </a:ln>
          </p:spPr>
          <p:txBody>
            <a:bodyPr spcFirstLastPara="1" wrap="square" lIns="91426" tIns="45700" rIns="91426" bIns="45700" anchor="ctr" anchorCtr="0">
              <a:noAutofit/>
            </a:bodyPr>
            <a:lstStyle/>
            <a:p>
              <a:pPr algn="ctr">
                <a:buClr>
                  <a:srgbClr val="A6A7AC"/>
                </a:buClr>
                <a:buSzPts val="2700"/>
              </a:pPr>
              <a:endParaRPr sz="2700">
                <a:solidFill>
                  <a:srgbClr val="525357"/>
                </a:solidFill>
                <a:latin typeface="PT Sans"/>
                <a:ea typeface="PT Sans"/>
                <a:cs typeface="PT Sans"/>
                <a:sym typeface="PT Sans"/>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Shape 1425"/>
        <p:cNvGrpSpPr/>
        <p:nvPr/>
      </p:nvGrpSpPr>
      <p:grpSpPr>
        <a:xfrm>
          <a:off x="0" y="0"/>
          <a:ext cx="0" cy="0"/>
          <a:chOff x="0" y="0"/>
          <a:chExt cx="0" cy="0"/>
        </a:xfrm>
      </p:grpSpPr>
      <p:grpSp>
        <p:nvGrpSpPr>
          <p:cNvPr id="9" name="Google Shape;1426;p58">
            <a:extLst>
              <a:ext uri="{FF2B5EF4-FFF2-40B4-BE49-F238E27FC236}">
                <a16:creationId xmlns:a16="http://schemas.microsoft.com/office/drawing/2014/main" id="{2B987A0E-280F-D046-B024-6815C7074736}"/>
              </a:ext>
            </a:extLst>
          </p:cNvPr>
          <p:cNvGrpSpPr/>
          <p:nvPr/>
        </p:nvGrpSpPr>
        <p:grpSpPr>
          <a:xfrm>
            <a:off x="6725468" y="1411366"/>
            <a:ext cx="11064200" cy="11622381"/>
            <a:chOff x="2686066" y="18109"/>
            <a:chExt cx="11064200" cy="11622381"/>
          </a:xfrm>
        </p:grpSpPr>
        <p:sp>
          <p:nvSpPr>
            <p:cNvPr id="10" name="Google Shape;1427;p58">
              <a:extLst>
                <a:ext uri="{FF2B5EF4-FFF2-40B4-BE49-F238E27FC236}">
                  <a16:creationId xmlns:a16="http://schemas.microsoft.com/office/drawing/2014/main" id="{B0395CA8-1520-0947-AD91-EE91E0E1AC85}"/>
                </a:ext>
              </a:extLst>
            </p:cNvPr>
            <p:cNvSpPr/>
            <p:nvPr/>
          </p:nvSpPr>
          <p:spPr>
            <a:xfrm>
              <a:off x="3653313" y="464343"/>
              <a:ext cx="9215437" cy="3200400"/>
            </a:xfrm>
            <a:prstGeom prst="ellipse">
              <a:avLst/>
            </a:prstGeom>
            <a:solidFill>
              <a:schemeClr val="accent2">
                <a:lumMod val="20000"/>
                <a:lumOff val="80000"/>
                <a:alpha val="54901"/>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28;p58">
              <a:extLst>
                <a:ext uri="{FF2B5EF4-FFF2-40B4-BE49-F238E27FC236}">
                  <a16:creationId xmlns:a16="http://schemas.microsoft.com/office/drawing/2014/main" id="{EB2ADBEC-13FB-1748-9B3A-BEEAAC441E28}"/>
                </a:ext>
              </a:extLst>
            </p:cNvPr>
            <p:cNvSpPr/>
            <p:nvPr/>
          </p:nvSpPr>
          <p:spPr>
            <a:xfrm>
              <a:off x="7382351" y="8301037"/>
              <a:ext cx="1785937" cy="1143000"/>
            </a:xfrm>
            <a:prstGeom prst="downArrow">
              <a:avLst>
                <a:gd name="adj1" fmla="val 50000"/>
                <a:gd name="adj2" fmla="val 50000"/>
              </a:avLst>
            </a:prstGeom>
            <a:solidFill>
              <a:srgbClr val="53585F"/>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29;p58">
              <a:extLst>
                <a:ext uri="{FF2B5EF4-FFF2-40B4-BE49-F238E27FC236}">
                  <a16:creationId xmlns:a16="http://schemas.microsoft.com/office/drawing/2014/main" id="{E3D3CD09-9CC7-6341-8290-F70860D88797}"/>
                </a:ext>
              </a:extLst>
            </p:cNvPr>
            <p:cNvSpPr/>
            <p:nvPr/>
          </p:nvSpPr>
          <p:spPr>
            <a:xfrm>
              <a:off x="3989070" y="9215437"/>
              <a:ext cx="8572500" cy="21431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30;p58">
              <a:extLst>
                <a:ext uri="{FF2B5EF4-FFF2-40B4-BE49-F238E27FC236}">
                  <a16:creationId xmlns:a16="http://schemas.microsoft.com/office/drawing/2014/main" id="{0BB98F19-F6C4-744A-ACD9-B950564CC13A}"/>
                </a:ext>
              </a:extLst>
            </p:cNvPr>
            <p:cNvSpPr txBox="1"/>
            <p:nvPr/>
          </p:nvSpPr>
          <p:spPr>
            <a:xfrm>
              <a:off x="2686066" y="9497365"/>
              <a:ext cx="11064200" cy="2143125"/>
            </a:xfrm>
            <a:prstGeom prst="rect">
              <a:avLst/>
            </a:prstGeom>
            <a:noFill/>
            <a:ln>
              <a:noFill/>
            </a:ln>
          </p:spPr>
          <p:txBody>
            <a:bodyPr spcFirstLastPara="1" wrap="square" lIns="384025" tIns="384025" rIns="384025" bIns="384025" anchor="ctr" anchorCtr="0">
              <a:noAutofit/>
            </a:bodyPr>
            <a:lstStyle/>
            <a:p>
              <a:pPr marL="0" marR="0" lvl="0" indent="0" algn="ctr" rtl="0">
                <a:lnSpc>
                  <a:spcPct val="90000"/>
                </a:lnSpc>
                <a:spcBef>
                  <a:spcPts val="0"/>
                </a:spcBef>
                <a:spcAft>
                  <a:spcPts val="0"/>
                </a:spcAft>
                <a:buClr>
                  <a:srgbClr val="09904F"/>
                </a:buClr>
                <a:buSzPts val="5400"/>
                <a:buFont typeface="PT Sans"/>
                <a:buNone/>
              </a:pPr>
              <a:r>
                <a:rPr lang="en-US" sz="6000" b="1" u="none" strike="noStrike" cap="none" dirty="0">
                  <a:solidFill>
                    <a:srgbClr val="09904F"/>
                  </a:solidFill>
                  <a:latin typeface="Gill Sans MT" panose="020B0502020104020203" pitchFamily="34" charset="77"/>
                  <a:ea typeface="PT Sans"/>
                  <a:cs typeface="PT Sans"/>
                  <a:sym typeface="PT Sans"/>
                </a:rPr>
                <a:t>Foundations for Norms-Shifting Interventions</a:t>
              </a:r>
              <a:endParaRPr sz="1600" b="1" dirty="0">
                <a:latin typeface="Gill Sans MT" panose="020B0502020104020203" pitchFamily="34" charset="77"/>
              </a:endParaRPr>
            </a:p>
          </p:txBody>
        </p:sp>
        <p:sp>
          <p:nvSpPr>
            <p:cNvPr id="14" name="Google Shape;1431;p58">
              <a:extLst>
                <a:ext uri="{FF2B5EF4-FFF2-40B4-BE49-F238E27FC236}">
                  <a16:creationId xmlns:a16="http://schemas.microsoft.com/office/drawing/2014/main" id="{F3E8273B-0754-4E4E-84B4-7FBCA30A7D59}"/>
                </a:ext>
              </a:extLst>
            </p:cNvPr>
            <p:cNvSpPr/>
            <p:nvPr/>
          </p:nvSpPr>
          <p:spPr>
            <a:xfrm>
              <a:off x="7003732" y="3911917"/>
              <a:ext cx="3214687" cy="3214687"/>
            </a:xfrm>
            <a:prstGeom prst="ellipse">
              <a:avLst/>
            </a:prstGeom>
            <a:solidFill>
              <a:srgbClr val="156C3D"/>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32;p58">
              <a:extLst>
                <a:ext uri="{FF2B5EF4-FFF2-40B4-BE49-F238E27FC236}">
                  <a16:creationId xmlns:a16="http://schemas.microsoft.com/office/drawing/2014/main" id="{40EA7534-ABD5-844C-A02F-88CEF533A75A}"/>
                </a:ext>
              </a:extLst>
            </p:cNvPr>
            <p:cNvSpPr txBox="1"/>
            <p:nvPr/>
          </p:nvSpPr>
          <p:spPr>
            <a:xfrm>
              <a:off x="7474512" y="4382697"/>
              <a:ext cx="2273127" cy="2273127"/>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rgbClr val="F4F5F7"/>
                </a:buClr>
                <a:buSzPts val="2800"/>
                <a:buFont typeface="PT Sans"/>
                <a:buNone/>
              </a:pPr>
              <a:r>
                <a:rPr lang="en-US" sz="2800" b="1" u="none" strike="noStrike" cap="none" dirty="0">
                  <a:solidFill>
                    <a:srgbClr val="F4F5F7"/>
                  </a:solidFill>
                  <a:latin typeface="Gill Sans MT" panose="020B0502020104020203" pitchFamily="34" charset="77"/>
                  <a:ea typeface="PT Sans"/>
                  <a:cs typeface="PT Sans"/>
                  <a:sym typeface="PT Sans"/>
                </a:rPr>
                <a:t>CROSS-CUTTING</a:t>
              </a:r>
              <a:r>
                <a:rPr lang="en-US" sz="2800" u="none" strike="noStrike" cap="none" dirty="0">
                  <a:solidFill>
                    <a:srgbClr val="F4F5F7"/>
                  </a:solidFill>
                  <a:latin typeface="Gill Sans MT" panose="020B0502020104020203" pitchFamily="34" charset="77"/>
                  <a:ea typeface="PT Sans"/>
                  <a:cs typeface="PT Sans"/>
                  <a:sym typeface="PT Sans"/>
                </a:rPr>
                <a:t> the social ecology</a:t>
              </a:r>
              <a:endParaRPr dirty="0">
                <a:latin typeface="Gill Sans MT" panose="020B0502020104020203" pitchFamily="34" charset="77"/>
              </a:endParaRPr>
            </a:p>
          </p:txBody>
        </p:sp>
        <p:sp>
          <p:nvSpPr>
            <p:cNvPr id="16" name="Google Shape;1433;p58">
              <a:extLst>
                <a:ext uri="{FF2B5EF4-FFF2-40B4-BE49-F238E27FC236}">
                  <a16:creationId xmlns:a16="http://schemas.microsoft.com/office/drawing/2014/main" id="{84F491DF-068F-324C-A59A-E86EC4EE8B31}"/>
                </a:ext>
              </a:extLst>
            </p:cNvPr>
            <p:cNvSpPr/>
            <p:nvPr/>
          </p:nvSpPr>
          <p:spPr>
            <a:xfrm>
              <a:off x="4671362" y="1452063"/>
              <a:ext cx="3214687" cy="3214687"/>
            </a:xfrm>
            <a:prstGeom prst="ellipse">
              <a:avLst/>
            </a:prstGeom>
            <a:solidFill>
              <a:schemeClr val="accent3"/>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7" name="Google Shape;1434;p58">
              <a:extLst>
                <a:ext uri="{FF2B5EF4-FFF2-40B4-BE49-F238E27FC236}">
                  <a16:creationId xmlns:a16="http://schemas.microsoft.com/office/drawing/2014/main" id="{01C0EAF5-A8E5-B742-913D-45722A2CABD6}"/>
                </a:ext>
              </a:extLst>
            </p:cNvPr>
            <p:cNvSpPr txBox="1"/>
            <p:nvPr/>
          </p:nvSpPr>
          <p:spPr>
            <a:xfrm>
              <a:off x="5142142" y="1922843"/>
              <a:ext cx="2273127" cy="2273127"/>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rgbClr val="393941"/>
                </a:buClr>
                <a:buSzPts val="2800"/>
                <a:buFont typeface="PT Sans"/>
                <a:buNone/>
              </a:pPr>
              <a:r>
                <a:rPr lang="en-US" sz="2800" b="1" u="none" strike="noStrike" cap="none" dirty="0">
                  <a:solidFill>
                    <a:srgbClr val="FFFFFF"/>
                  </a:solidFill>
                  <a:latin typeface="Gill Sans MT" panose="020B0502020104020203" pitchFamily="34" charset="77"/>
                  <a:ea typeface="PT Sans"/>
                  <a:cs typeface="PT Sans"/>
                  <a:sym typeface="PT Sans"/>
                </a:rPr>
                <a:t>THEORIES</a:t>
              </a:r>
              <a:r>
                <a:rPr lang="en-US" sz="2800" u="none" strike="noStrike" cap="none" dirty="0">
                  <a:solidFill>
                    <a:srgbClr val="FFFFFF"/>
                  </a:solidFill>
                  <a:latin typeface="Gill Sans MT" panose="020B0502020104020203" pitchFamily="34" charset="77"/>
                  <a:ea typeface="PT Sans"/>
                  <a:cs typeface="PT Sans"/>
                  <a:sym typeface="PT Sans"/>
                </a:rPr>
                <a:t> of how norms influence behaviors</a:t>
              </a:r>
              <a:endParaRPr dirty="0">
                <a:solidFill>
                  <a:srgbClr val="FFFFFF"/>
                </a:solidFill>
                <a:latin typeface="Gill Sans MT" panose="020B0502020104020203" pitchFamily="34" charset="77"/>
              </a:endParaRPr>
            </a:p>
          </p:txBody>
        </p:sp>
        <p:sp>
          <p:nvSpPr>
            <p:cNvPr id="18" name="Google Shape;1435;p58">
              <a:extLst>
                <a:ext uri="{FF2B5EF4-FFF2-40B4-BE49-F238E27FC236}">
                  <a16:creationId xmlns:a16="http://schemas.microsoft.com/office/drawing/2014/main" id="{FC3766B0-A3CA-9A45-B93A-CE4C41B0BCB8}"/>
                </a:ext>
              </a:extLst>
            </p:cNvPr>
            <p:cNvSpPr/>
            <p:nvPr/>
          </p:nvSpPr>
          <p:spPr>
            <a:xfrm>
              <a:off x="8218166" y="625799"/>
              <a:ext cx="3214687" cy="3214687"/>
            </a:xfrm>
            <a:prstGeom prst="ellipse">
              <a:avLst/>
            </a:prstGeom>
            <a:solidFill>
              <a:schemeClr val="accent5"/>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19" name="Google Shape;1436;p58">
              <a:extLst>
                <a:ext uri="{FF2B5EF4-FFF2-40B4-BE49-F238E27FC236}">
                  <a16:creationId xmlns:a16="http://schemas.microsoft.com/office/drawing/2014/main" id="{5DABB3D1-AE89-384E-8CF0-8C335E5680DD}"/>
                </a:ext>
              </a:extLst>
            </p:cNvPr>
            <p:cNvSpPr txBox="1"/>
            <p:nvPr/>
          </p:nvSpPr>
          <p:spPr>
            <a:xfrm>
              <a:off x="8536155" y="1007868"/>
              <a:ext cx="2578708" cy="2273127"/>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rgbClr val="393941"/>
                </a:buClr>
                <a:buSzPts val="2800"/>
                <a:buFont typeface="PT Sans"/>
                <a:buNone/>
              </a:pPr>
              <a:r>
                <a:rPr lang="en-US" sz="2800" b="1" u="none" strike="noStrike" cap="none" dirty="0">
                  <a:solidFill>
                    <a:srgbClr val="FFFFFF"/>
                  </a:solidFill>
                  <a:latin typeface="Gill Sans MT" panose="020B0502020104020203" pitchFamily="34" charset="77"/>
                  <a:ea typeface="PT Sans"/>
                  <a:cs typeface="PT Sans"/>
                  <a:sym typeface="PT Sans"/>
                </a:rPr>
                <a:t>CONCEPTS</a:t>
              </a:r>
              <a:r>
                <a:rPr lang="en-US" sz="2800" u="none" strike="noStrike" cap="none" dirty="0">
                  <a:solidFill>
                    <a:srgbClr val="FFFFFF"/>
                  </a:solidFill>
                  <a:latin typeface="Gill Sans MT" panose="020B0502020104020203" pitchFamily="34" charset="77"/>
                  <a:ea typeface="PT Sans"/>
                  <a:cs typeface="PT Sans"/>
                  <a:sym typeface="PT Sans"/>
                </a:rPr>
                <a:t> (norms vs. </a:t>
              </a:r>
              <a:r>
                <a:rPr lang="en-US" sz="2800" dirty="0">
                  <a:solidFill>
                    <a:srgbClr val="FFFFFF"/>
                  </a:solidFill>
                  <a:latin typeface="Gill Sans MT" panose="020B0502020104020203" pitchFamily="34" charset="77"/>
                  <a:ea typeface="PT Sans"/>
                  <a:cs typeface="PT Sans"/>
                  <a:sym typeface="PT Sans"/>
                </a:rPr>
                <a:t>a</a:t>
              </a:r>
              <a:r>
                <a:rPr lang="en-US" sz="2800" u="none" strike="noStrike" cap="none" dirty="0">
                  <a:solidFill>
                    <a:srgbClr val="FFFFFF"/>
                  </a:solidFill>
                  <a:latin typeface="Gill Sans MT" panose="020B0502020104020203" pitchFamily="34" charset="77"/>
                  <a:ea typeface="PT Sans"/>
                  <a:cs typeface="PT Sans"/>
                  <a:sym typeface="PT Sans"/>
                </a:rPr>
                <a:t>ttitudes/beliefs)</a:t>
              </a:r>
              <a:endParaRPr dirty="0">
                <a:solidFill>
                  <a:srgbClr val="FFFFFF"/>
                </a:solidFill>
                <a:latin typeface="Gill Sans MT" panose="020B0502020104020203" pitchFamily="34" charset="77"/>
              </a:endParaRPr>
            </a:p>
          </p:txBody>
        </p:sp>
        <p:sp>
          <p:nvSpPr>
            <p:cNvPr id="20" name="Google Shape;1437;p58">
              <a:extLst>
                <a:ext uri="{FF2B5EF4-FFF2-40B4-BE49-F238E27FC236}">
                  <a16:creationId xmlns:a16="http://schemas.microsoft.com/office/drawing/2014/main" id="{01B725C9-1722-2941-BD4C-3BBE6359CAD2}"/>
                </a:ext>
              </a:extLst>
            </p:cNvPr>
            <p:cNvSpPr/>
            <p:nvPr/>
          </p:nvSpPr>
          <p:spPr>
            <a:xfrm>
              <a:off x="3290508" y="18109"/>
              <a:ext cx="10001250" cy="8001000"/>
            </a:xfrm>
            <a:custGeom>
              <a:avLst/>
              <a:gdLst/>
              <a:ahLst/>
              <a:cxnLst/>
              <a:rect l="l" t="t" r="r" b="b"/>
              <a:pathLst>
                <a:path w="120000" h="120000" extrusionOk="0">
                  <a:moveTo>
                    <a:pt x="584" y="34175"/>
                  </a:moveTo>
                  <a:lnTo>
                    <a:pt x="584" y="34175"/>
                  </a:lnTo>
                  <a:cubicBezTo>
                    <a:pt x="-2679" y="22567"/>
                    <a:pt x="7879" y="11072"/>
                    <a:pt x="27615" y="4745"/>
                  </a:cubicBezTo>
                  <a:cubicBezTo>
                    <a:pt x="47351" y="-1582"/>
                    <a:pt x="72649" y="-1582"/>
                    <a:pt x="92385" y="4745"/>
                  </a:cubicBezTo>
                  <a:cubicBezTo>
                    <a:pt x="112121" y="11072"/>
                    <a:pt x="122679" y="22567"/>
                    <a:pt x="119416" y="34175"/>
                  </a:cubicBezTo>
                  <a:lnTo>
                    <a:pt x="74854" y="113544"/>
                  </a:lnTo>
                  <a:cubicBezTo>
                    <a:pt x="73813" y="117246"/>
                    <a:pt x="67478" y="120000"/>
                    <a:pt x="60000" y="120000"/>
                  </a:cubicBezTo>
                  <a:cubicBezTo>
                    <a:pt x="52522" y="120000"/>
                    <a:pt x="46187" y="117246"/>
                    <a:pt x="45146" y="113544"/>
                  </a:cubicBezTo>
                  <a:close/>
                  <a:moveTo>
                    <a:pt x="4800" y="30000"/>
                  </a:moveTo>
                  <a:lnTo>
                    <a:pt x="4800" y="30000"/>
                  </a:lnTo>
                  <a:cubicBezTo>
                    <a:pt x="4800" y="43255"/>
                    <a:pt x="29514" y="54000"/>
                    <a:pt x="60000" y="54000"/>
                  </a:cubicBezTo>
                  <a:cubicBezTo>
                    <a:pt x="90486" y="54000"/>
                    <a:pt x="115200" y="43255"/>
                    <a:pt x="115200" y="30000"/>
                  </a:cubicBezTo>
                  <a:cubicBezTo>
                    <a:pt x="115200" y="16745"/>
                    <a:pt x="90486" y="6000"/>
                    <a:pt x="60000" y="6000"/>
                  </a:cubicBezTo>
                  <a:cubicBezTo>
                    <a:pt x="29514" y="6000"/>
                    <a:pt x="4800" y="16745"/>
                    <a:pt x="4800" y="30000"/>
                  </a:cubicBezTo>
                  <a:close/>
                </a:path>
              </a:pathLst>
            </a:custGeom>
            <a:solidFill>
              <a:srgbClr val="53585F">
                <a:alpha val="38824"/>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68B29886-AA37-C343-B9EE-D8700128CE46}"/>
              </a:ext>
            </a:extLst>
          </p:cNvPr>
          <p:cNvGrpSpPr/>
          <p:nvPr/>
        </p:nvGrpSpPr>
        <p:grpSpPr>
          <a:xfrm>
            <a:off x="19514372" y="3165641"/>
            <a:ext cx="3668280" cy="4676000"/>
            <a:chOff x="16981867" y="3768637"/>
            <a:chExt cx="3094245" cy="3944271"/>
          </a:xfrm>
          <a:solidFill>
            <a:srgbClr val="2EC3C5"/>
          </a:solidFill>
        </p:grpSpPr>
        <p:sp>
          <p:nvSpPr>
            <p:cNvPr id="40" name="Flowchart: Delay 13">
              <a:extLst>
                <a:ext uri="{FF2B5EF4-FFF2-40B4-BE49-F238E27FC236}">
                  <a16:creationId xmlns:a16="http://schemas.microsoft.com/office/drawing/2014/main" id="{85744478-A189-4E48-9A2C-24617D297598}"/>
                </a:ext>
              </a:extLst>
            </p:cNvPr>
            <p:cNvSpPr/>
            <p:nvPr/>
          </p:nvSpPr>
          <p:spPr>
            <a:xfrm rot="5400000">
              <a:off x="17846485" y="6249868"/>
              <a:ext cx="1463040" cy="1463040"/>
            </a:xfrm>
            <a:prstGeom prst="flowChartDelay">
              <a:avLst/>
            </a:pr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41" name="Flowchart: Extract 16">
              <a:extLst>
                <a:ext uri="{FF2B5EF4-FFF2-40B4-BE49-F238E27FC236}">
                  <a16:creationId xmlns:a16="http://schemas.microsoft.com/office/drawing/2014/main" id="{F66E7E71-BCA3-504C-A835-7863FDB2F8D5}"/>
                </a:ext>
              </a:extLst>
            </p:cNvPr>
            <p:cNvSpPr/>
            <p:nvPr/>
          </p:nvSpPr>
          <p:spPr>
            <a:xfrm>
              <a:off x="16981867" y="5902543"/>
              <a:ext cx="1702172" cy="1810364"/>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2374 h 12374"/>
                <a:gd name="connsiteX1" fmla="*/ 5000 w 10000"/>
                <a:gd name="connsiteY1" fmla="*/ 2374 h 12374"/>
                <a:gd name="connsiteX2" fmla="*/ 10000 w 10000"/>
                <a:gd name="connsiteY2" fmla="*/ 12374 h 12374"/>
                <a:gd name="connsiteX3" fmla="*/ 0 w 10000"/>
                <a:gd name="connsiteY3" fmla="*/ 12374 h 12374"/>
              </a:gdLst>
              <a:ahLst/>
              <a:cxnLst>
                <a:cxn ang="0">
                  <a:pos x="connsiteX0" y="connsiteY0"/>
                </a:cxn>
                <a:cxn ang="0">
                  <a:pos x="connsiteX1" y="connsiteY1"/>
                </a:cxn>
                <a:cxn ang="0">
                  <a:pos x="connsiteX2" y="connsiteY2"/>
                </a:cxn>
                <a:cxn ang="0">
                  <a:pos x="connsiteX3" y="connsiteY3"/>
                </a:cxn>
              </a:cxnLst>
              <a:rect l="l" t="t" r="r" b="b"/>
              <a:pathLst>
                <a:path w="10000" h="12374">
                  <a:moveTo>
                    <a:pt x="0" y="12374"/>
                  </a:moveTo>
                  <a:cubicBezTo>
                    <a:pt x="1667" y="9041"/>
                    <a:pt x="4961" y="10422"/>
                    <a:pt x="5000" y="2374"/>
                  </a:cubicBezTo>
                  <a:cubicBezTo>
                    <a:pt x="5039" y="-5674"/>
                    <a:pt x="8333" y="9041"/>
                    <a:pt x="10000" y="12374"/>
                  </a:cubicBezTo>
                  <a:lnTo>
                    <a:pt x="0" y="12374"/>
                  </a:lnTo>
                  <a:close/>
                </a:path>
              </a:pathLst>
            </a:cu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42" name="Arrow: Notched Right 11">
              <a:extLst>
                <a:ext uri="{FF2B5EF4-FFF2-40B4-BE49-F238E27FC236}">
                  <a16:creationId xmlns:a16="http://schemas.microsoft.com/office/drawing/2014/main" id="{B47540E1-A42C-A74D-BFD6-178513D3BDE7}"/>
                </a:ext>
              </a:extLst>
            </p:cNvPr>
            <p:cNvSpPr/>
            <p:nvPr/>
          </p:nvSpPr>
          <p:spPr>
            <a:xfrm rot="16200000">
              <a:off x="16676492" y="4152341"/>
              <a:ext cx="3783323" cy="3015916"/>
            </a:xfrm>
            <a:custGeom>
              <a:avLst/>
              <a:gdLst>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0 w 3879575"/>
                <a:gd name="connsiteY6" fmla="*/ 2261937 h 3015916"/>
                <a:gd name="connsiteX7" fmla="*/ 753979 w 3879575"/>
                <a:gd name="connsiteY7" fmla="*/ 1507958 h 3015916"/>
                <a:gd name="connsiteX8" fmla="*/ 0 w 3879575"/>
                <a:gd name="connsiteY8"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0 w 3879575"/>
                <a:gd name="connsiteY6" fmla="*/ 2261937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272715 w 3879575"/>
                <a:gd name="connsiteY6" fmla="*/ 2261940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545430 w 3879575"/>
                <a:gd name="connsiteY6" fmla="*/ 2261943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1122945 w 3879575"/>
                <a:gd name="connsiteY6" fmla="*/ 2245904 h 3015916"/>
                <a:gd name="connsiteX7" fmla="*/ 0 w 3879575"/>
                <a:gd name="connsiteY7" fmla="*/ 753979 h 3015916"/>
                <a:gd name="connsiteX0" fmla="*/ 0 w 3783323"/>
                <a:gd name="connsiteY0" fmla="*/ 818150 h 3015916"/>
                <a:gd name="connsiteX1" fmla="*/ 2275365 w 3783323"/>
                <a:gd name="connsiteY1" fmla="*/ 753979 h 3015916"/>
                <a:gd name="connsiteX2" fmla="*/ 2275365 w 3783323"/>
                <a:gd name="connsiteY2" fmla="*/ 0 h 3015916"/>
                <a:gd name="connsiteX3" fmla="*/ 3783323 w 3783323"/>
                <a:gd name="connsiteY3" fmla="*/ 1507958 h 3015916"/>
                <a:gd name="connsiteX4" fmla="*/ 2275365 w 3783323"/>
                <a:gd name="connsiteY4" fmla="*/ 3015916 h 3015916"/>
                <a:gd name="connsiteX5" fmla="*/ 2275365 w 3783323"/>
                <a:gd name="connsiteY5" fmla="*/ 2261937 h 3015916"/>
                <a:gd name="connsiteX6" fmla="*/ 1026693 w 3783323"/>
                <a:gd name="connsiteY6" fmla="*/ 2245904 h 3015916"/>
                <a:gd name="connsiteX7" fmla="*/ 0 w 3783323"/>
                <a:gd name="connsiteY7" fmla="*/ 818150 h 301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3323" h="3015916">
                  <a:moveTo>
                    <a:pt x="0" y="818150"/>
                  </a:moveTo>
                  <a:lnTo>
                    <a:pt x="2275365" y="753979"/>
                  </a:lnTo>
                  <a:lnTo>
                    <a:pt x="2275365" y="0"/>
                  </a:lnTo>
                  <a:lnTo>
                    <a:pt x="3783323" y="1507958"/>
                  </a:lnTo>
                  <a:lnTo>
                    <a:pt x="2275365" y="3015916"/>
                  </a:lnTo>
                  <a:lnTo>
                    <a:pt x="2275365" y="2261937"/>
                  </a:lnTo>
                  <a:lnTo>
                    <a:pt x="1026693" y="2245904"/>
                  </a:lnTo>
                  <a:lnTo>
                    <a:pt x="0" y="818150"/>
                  </a:lnTo>
                  <a:close/>
                </a:path>
              </a:pathLst>
            </a:cu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grpSp>
      <p:sp>
        <p:nvSpPr>
          <p:cNvPr id="28" name="Freeform 27">
            <a:extLst>
              <a:ext uri="{FF2B5EF4-FFF2-40B4-BE49-F238E27FC236}">
                <a16:creationId xmlns:a16="http://schemas.microsoft.com/office/drawing/2014/main" id="{680084FF-8C1F-D74F-924E-D3DAFE0125B7}"/>
              </a:ext>
            </a:extLst>
          </p:cNvPr>
          <p:cNvSpPr/>
          <p:nvPr/>
        </p:nvSpPr>
        <p:spPr>
          <a:xfrm>
            <a:off x="1895583" y="5156488"/>
            <a:ext cx="4599302" cy="4429850"/>
          </a:xfrm>
          <a:custGeom>
            <a:avLst/>
            <a:gdLst>
              <a:gd name="connsiteX0" fmla="*/ 2811593 w 4599302"/>
              <a:gd name="connsiteY0" fmla="*/ 0 h 4429849"/>
              <a:gd name="connsiteX1" fmla="*/ 4599302 w 4599302"/>
              <a:gd name="connsiteY1" fmla="*/ 1787710 h 4429849"/>
              <a:gd name="connsiteX2" fmla="*/ 2811593 w 4599302"/>
              <a:gd name="connsiteY2" fmla="*/ 3575419 h 4429849"/>
              <a:gd name="connsiteX3" fmla="*/ 2811593 w 4599302"/>
              <a:gd name="connsiteY3" fmla="*/ 2681564 h 4429849"/>
              <a:gd name="connsiteX4" fmla="*/ 2111607 w 4599302"/>
              <a:gd name="connsiteY4" fmla="*/ 2681564 h 4429849"/>
              <a:gd name="connsiteX5" fmla="*/ 2111607 w 4599302"/>
              <a:gd name="connsiteY5" fmla="*/ 4429849 h 4429849"/>
              <a:gd name="connsiteX6" fmla="*/ 1887018 w 4599302"/>
              <a:gd name="connsiteY6" fmla="*/ 4429849 h 4429849"/>
              <a:gd name="connsiteX7" fmla="*/ 1887018 w 4599302"/>
              <a:gd name="connsiteY7" fmla="*/ 2681564 h 4429849"/>
              <a:gd name="connsiteX8" fmla="*/ 0 w 4599302"/>
              <a:gd name="connsiteY8" fmla="*/ 2681564 h 4429849"/>
              <a:gd name="connsiteX9" fmla="*/ 893855 w 4599302"/>
              <a:gd name="connsiteY9" fmla="*/ 1787710 h 4429849"/>
              <a:gd name="connsiteX10" fmla="*/ 0 w 4599302"/>
              <a:gd name="connsiteY10" fmla="*/ 893855 h 4429849"/>
              <a:gd name="connsiteX11" fmla="*/ 2811593 w 4599302"/>
              <a:gd name="connsiteY11" fmla="*/ 893855 h 442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29849">
                <a:moveTo>
                  <a:pt x="2811593" y="0"/>
                </a:moveTo>
                <a:lnTo>
                  <a:pt x="4599302" y="1787710"/>
                </a:lnTo>
                <a:lnTo>
                  <a:pt x="2811593" y="3575419"/>
                </a:lnTo>
                <a:lnTo>
                  <a:pt x="2811593" y="2681564"/>
                </a:lnTo>
                <a:lnTo>
                  <a:pt x="2111607" y="2681564"/>
                </a:lnTo>
                <a:lnTo>
                  <a:pt x="2111607" y="4429849"/>
                </a:lnTo>
                <a:lnTo>
                  <a:pt x="1887018" y="4429849"/>
                </a:lnTo>
                <a:lnTo>
                  <a:pt x="1887018" y="2681564"/>
                </a:lnTo>
                <a:lnTo>
                  <a:pt x="0" y="2681564"/>
                </a:lnTo>
                <a:lnTo>
                  <a:pt x="893855" y="1787710"/>
                </a:lnTo>
                <a:lnTo>
                  <a:pt x="0" y="893855"/>
                </a:lnTo>
                <a:lnTo>
                  <a:pt x="2811593" y="893855"/>
                </a:lnTo>
                <a:close/>
              </a:path>
            </a:pathLst>
          </a:cu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 name="Title 1">
            <a:extLst>
              <a:ext uri="{FF2B5EF4-FFF2-40B4-BE49-F238E27FC236}">
                <a16:creationId xmlns:a16="http://schemas.microsoft.com/office/drawing/2014/main" id="{23FA10D2-44A1-432A-986F-A60F00B52C2A}"/>
              </a:ext>
            </a:extLst>
          </p:cNvPr>
          <p:cNvSpPr txBox="1">
            <a:spLocks/>
          </p:cNvSpPr>
          <p:nvPr/>
        </p:nvSpPr>
        <p:spPr>
          <a:xfrm>
            <a:off x="1895583" y="1677612"/>
            <a:ext cx="17341418"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defRPr/>
            </a:pPr>
            <a:r>
              <a:rPr lang="en-US" dirty="0">
                <a:solidFill>
                  <a:srgbClr val="000000"/>
                </a:solidFill>
                <a:latin typeface="Gill Sans MT" panose="020B0502020104020203"/>
              </a:rPr>
              <a:t>Shifting Social Norms as Part of SBC </a:t>
            </a:r>
          </a:p>
        </p:txBody>
      </p:sp>
      <p:sp>
        <p:nvSpPr>
          <p:cNvPr id="29" name="Freeform 28">
            <a:extLst>
              <a:ext uri="{FF2B5EF4-FFF2-40B4-BE49-F238E27FC236}">
                <a16:creationId xmlns:a16="http://schemas.microsoft.com/office/drawing/2014/main" id="{197BE709-FF14-744A-9A48-DEDDF08400CB}"/>
              </a:ext>
            </a:extLst>
          </p:cNvPr>
          <p:cNvSpPr/>
          <p:nvPr/>
        </p:nvSpPr>
        <p:spPr>
          <a:xfrm>
            <a:off x="5955965" y="5156487"/>
            <a:ext cx="4599302" cy="4433392"/>
          </a:xfrm>
          <a:custGeom>
            <a:avLst/>
            <a:gdLst>
              <a:gd name="connsiteX0" fmla="*/ 2811593 w 4599302"/>
              <a:gd name="connsiteY0" fmla="*/ 0 h 4433392"/>
              <a:gd name="connsiteX1" fmla="*/ 4599302 w 4599302"/>
              <a:gd name="connsiteY1" fmla="*/ 1787710 h 4433392"/>
              <a:gd name="connsiteX2" fmla="*/ 2811593 w 4599302"/>
              <a:gd name="connsiteY2" fmla="*/ 3575419 h 4433392"/>
              <a:gd name="connsiteX3" fmla="*/ 2811593 w 4599302"/>
              <a:gd name="connsiteY3" fmla="*/ 2681564 h 4433392"/>
              <a:gd name="connsiteX4" fmla="*/ 1997583 w 4599302"/>
              <a:gd name="connsiteY4" fmla="*/ 2681564 h 4433392"/>
              <a:gd name="connsiteX5" fmla="*/ 1997583 w 4599302"/>
              <a:gd name="connsiteY5" fmla="*/ 4433392 h 4433392"/>
              <a:gd name="connsiteX6" fmla="*/ 1772994 w 4599302"/>
              <a:gd name="connsiteY6" fmla="*/ 4433392 h 4433392"/>
              <a:gd name="connsiteX7" fmla="*/ 1772994 w 4599302"/>
              <a:gd name="connsiteY7" fmla="*/ 2681564 h 4433392"/>
              <a:gd name="connsiteX8" fmla="*/ 0 w 4599302"/>
              <a:gd name="connsiteY8" fmla="*/ 2681564 h 4433392"/>
              <a:gd name="connsiteX9" fmla="*/ 893855 w 4599302"/>
              <a:gd name="connsiteY9" fmla="*/ 1787710 h 4433392"/>
              <a:gd name="connsiteX10" fmla="*/ 0 w 4599302"/>
              <a:gd name="connsiteY10" fmla="*/ 893855 h 4433392"/>
              <a:gd name="connsiteX11" fmla="*/ 2811593 w 4599302"/>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33392">
                <a:moveTo>
                  <a:pt x="2811593" y="0"/>
                </a:moveTo>
                <a:lnTo>
                  <a:pt x="4599302" y="1787710"/>
                </a:lnTo>
                <a:lnTo>
                  <a:pt x="2811593" y="3575419"/>
                </a:lnTo>
                <a:lnTo>
                  <a:pt x="2811593" y="2681564"/>
                </a:lnTo>
                <a:lnTo>
                  <a:pt x="1997583" y="2681564"/>
                </a:lnTo>
                <a:lnTo>
                  <a:pt x="1997583" y="4433392"/>
                </a:lnTo>
                <a:lnTo>
                  <a:pt x="1772994" y="4433392"/>
                </a:lnTo>
                <a:lnTo>
                  <a:pt x="1772994" y="2681564"/>
                </a:lnTo>
                <a:lnTo>
                  <a:pt x="0" y="2681564"/>
                </a:lnTo>
                <a:lnTo>
                  <a:pt x="893855" y="1787710"/>
                </a:lnTo>
                <a:lnTo>
                  <a:pt x="0" y="893855"/>
                </a:lnTo>
                <a:lnTo>
                  <a:pt x="2811593" y="893855"/>
                </a:lnTo>
                <a:close/>
              </a:path>
            </a:pathLst>
          </a:custGeom>
          <a:solidFill>
            <a:srgbClr val="2B6FB6"/>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0" name="Freeform 29">
            <a:extLst>
              <a:ext uri="{FF2B5EF4-FFF2-40B4-BE49-F238E27FC236}">
                <a16:creationId xmlns:a16="http://schemas.microsoft.com/office/drawing/2014/main" id="{33A40888-3D78-5E4F-B3E6-1FEA4A190688}"/>
              </a:ext>
            </a:extLst>
          </p:cNvPr>
          <p:cNvSpPr/>
          <p:nvPr/>
        </p:nvSpPr>
        <p:spPr>
          <a:xfrm>
            <a:off x="9987819" y="5156487"/>
            <a:ext cx="4599302" cy="4433392"/>
          </a:xfrm>
          <a:custGeom>
            <a:avLst/>
            <a:gdLst>
              <a:gd name="connsiteX0" fmla="*/ 2811593 w 4599302"/>
              <a:gd name="connsiteY0" fmla="*/ 0 h 4433392"/>
              <a:gd name="connsiteX1" fmla="*/ 4599302 w 4599302"/>
              <a:gd name="connsiteY1" fmla="*/ 1787710 h 4433392"/>
              <a:gd name="connsiteX2" fmla="*/ 2811593 w 4599302"/>
              <a:gd name="connsiteY2" fmla="*/ 3575419 h 4433392"/>
              <a:gd name="connsiteX3" fmla="*/ 2811593 w 4599302"/>
              <a:gd name="connsiteY3" fmla="*/ 2681564 h 4433392"/>
              <a:gd name="connsiteX4" fmla="*/ 1960212 w 4599302"/>
              <a:gd name="connsiteY4" fmla="*/ 2681564 h 4433392"/>
              <a:gd name="connsiteX5" fmla="*/ 1960212 w 4599302"/>
              <a:gd name="connsiteY5" fmla="*/ 4433392 h 4433392"/>
              <a:gd name="connsiteX6" fmla="*/ 1735623 w 4599302"/>
              <a:gd name="connsiteY6" fmla="*/ 4433392 h 4433392"/>
              <a:gd name="connsiteX7" fmla="*/ 1735623 w 4599302"/>
              <a:gd name="connsiteY7" fmla="*/ 2681564 h 4433392"/>
              <a:gd name="connsiteX8" fmla="*/ 0 w 4599302"/>
              <a:gd name="connsiteY8" fmla="*/ 2681564 h 4433392"/>
              <a:gd name="connsiteX9" fmla="*/ 893855 w 4599302"/>
              <a:gd name="connsiteY9" fmla="*/ 1787710 h 4433392"/>
              <a:gd name="connsiteX10" fmla="*/ 0 w 4599302"/>
              <a:gd name="connsiteY10" fmla="*/ 893855 h 4433392"/>
              <a:gd name="connsiteX11" fmla="*/ 2811593 w 4599302"/>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33392">
                <a:moveTo>
                  <a:pt x="2811593" y="0"/>
                </a:moveTo>
                <a:lnTo>
                  <a:pt x="4599302" y="1787710"/>
                </a:lnTo>
                <a:lnTo>
                  <a:pt x="2811593" y="3575419"/>
                </a:lnTo>
                <a:lnTo>
                  <a:pt x="2811593" y="2681564"/>
                </a:lnTo>
                <a:lnTo>
                  <a:pt x="1960212" y="2681564"/>
                </a:lnTo>
                <a:lnTo>
                  <a:pt x="1960212" y="4433392"/>
                </a:lnTo>
                <a:lnTo>
                  <a:pt x="1735623" y="4433392"/>
                </a:lnTo>
                <a:lnTo>
                  <a:pt x="1735623" y="2681564"/>
                </a:lnTo>
                <a:lnTo>
                  <a:pt x="0" y="2681564"/>
                </a:lnTo>
                <a:lnTo>
                  <a:pt x="893855" y="1787710"/>
                </a:lnTo>
                <a:lnTo>
                  <a:pt x="0" y="893855"/>
                </a:lnTo>
                <a:lnTo>
                  <a:pt x="2811593" y="893855"/>
                </a:lnTo>
                <a:close/>
              </a:path>
            </a:pathLst>
          </a:custGeom>
          <a:solidFill>
            <a:srgbClr val="B62BB4"/>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1" name="Freeform 30">
            <a:extLst>
              <a:ext uri="{FF2B5EF4-FFF2-40B4-BE49-F238E27FC236}">
                <a16:creationId xmlns:a16="http://schemas.microsoft.com/office/drawing/2014/main" id="{75BC9D14-4472-7249-9045-DF7DB3D0DBB0}"/>
              </a:ext>
            </a:extLst>
          </p:cNvPr>
          <p:cNvSpPr/>
          <p:nvPr/>
        </p:nvSpPr>
        <p:spPr>
          <a:xfrm>
            <a:off x="14038694" y="5156487"/>
            <a:ext cx="4599304" cy="4433392"/>
          </a:xfrm>
          <a:custGeom>
            <a:avLst/>
            <a:gdLst>
              <a:gd name="connsiteX0" fmla="*/ 2811593 w 4599303"/>
              <a:gd name="connsiteY0" fmla="*/ 0 h 4433392"/>
              <a:gd name="connsiteX1" fmla="*/ 4599303 w 4599303"/>
              <a:gd name="connsiteY1" fmla="*/ 1787710 h 4433392"/>
              <a:gd name="connsiteX2" fmla="*/ 2811593 w 4599303"/>
              <a:gd name="connsiteY2" fmla="*/ 3575419 h 4433392"/>
              <a:gd name="connsiteX3" fmla="*/ 2811593 w 4599303"/>
              <a:gd name="connsiteY3" fmla="*/ 2681564 h 4433392"/>
              <a:gd name="connsiteX4" fmla="*/ 2112370 w 4599303"/>
              <a:gd name="connsiteY4" fmla="*/ 2681564 h 4433392"/>
              <a:gd name="connsiteX5" fmla="*/ 2112370 w 4599303"/>
              <a:gd name="connsiteY5" fmla="*/ 4433392 h 4433392"/>
              <a:gd name="connsiteX6" fmla="*/ 1887781 w 4599303"/>
              <a:gd name="connsiteY6" fmla="*/ 4433392 h 4433392"/>
              <a:gd name="connsiteX7" fmla="*/ 1887781 w 4599303"/>
              <a:gd name="connsiteY7" fmla="*/ 2681564 h 4433392"/>
              <a:gd name="connsiteX8" fmla="*/ 0 w 4599303"/>
              <a:gd name="connsiteY8" fmla="*/ 2681564 h 4433392"/>
              <a:gd name="connsiteX9" fmla="*/ 893855 w 4599303"/>
              <a:gd name="connsiteY9" fmla="*/ 1787710 h 4433392"/>
              <a:gd name="connsiteX10" fmla="*/ 0 w 4599303"/>
              <a:gd name="connsiteY10" fmla="*/ 893855 h 4433392"/>
              <a:gd name="connsiteX11" fmla="*/ 2811593 w 4599303"/>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3" h="4433392">
                <a:moveTo>
                  <a:pt x="2811593" y="0"/>
                </a:moveTo>
                <a:lnTo>
                  <a:pt x="4599303" y="1787710"/>
                </a:lnTo>
                <a:lnTo>
                  <a:pt x="2811593" y="3575419"/>
                </a:lnTo>
                <a:lnTo>
                  <a:pt x="2811593" y="2681564"/>
                </a:lnTo>
                <a:lnTo>
                  <a:pt x="2112370" y="2681564"/>
                </a:lnTo>
                <a:lnTo>
                  <a:pt x="2112370" y="4433392"/>
                </a:lnTo>
                <a:lnTo>
                  <a:pt x="1887781" y="4433392"/>
                </a:lnTo>
                <a:lnTo>
                  <a:pt x="1887781" y="2681564"/>
                </a:lnTo>
                <a:lnTo>
                  <a:pt x="0" y="2681564"/>
                </a:lnTo>
                <a:lnTo>
                  <a:pt x="893855" y="1787710"/>
                </a:lnTo>
                <a:lnTo>
                  <a:pt x="0" y="893855"/>
                </a:lnTo>
                <a:lnTo>
                  <a:pt x="2811593" y="893855"/>
                </a:lnTo>
                <a:close/>
              </a:path>
            </a:pathLst>
          </a:custGeom>
          <a:solidFill>
            <a:srgbClr val="B4B62B"/>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sp>
        <p:nvSpPr>
          <p:cNvPr id="33" name="Freeform 32">
            <a:extLst>
              <a:ext uri="{FF2B5EF4-FFF2-40B4-BE49-F238E27FC236}">
                <a16:creationId xmlns:a16="http://schemas.microsoft.com/office/drawing/2014/main" id="{D52A0BDF-7396-A248-845A-BD9E9147B9D2}"/>
              </a:ext>
            </a:extLst>
          </p:cNvPr>
          <p:cNvSpPr/>
          <p:nvPr/>
        </p:nvSpPr>
        <p:spPr>
          <a:xfrm>
            <a:off x="18088018" y="6050342"/>
            <a:ext cx="2811592" cy="3539538"/>
          </a:xfrm>
          <a:custGeom>
            <a:avLst/>
            <a:gdLst>
              <a:gd name="connsiteX0" fmla="*/ 0 w 2811592"/>
              <a:gd name="connsiteY0" fmla="*/ 0 h 3539537"/>
              <a:gd name="connsiteX1" fmla="*/ 2811592 w 2811592"/>
              <a:gd name="connsiteY1" fmla="*/ 0 h 3539537"/>
              <a:gd name="connsiteX2" fmla="*/ 2811592 w 2811592"/>
              <a:gd name="connsiteY2" fmla="*/ 1787710 h 3539537"/>
              <a:gd name="connsiteX3" fmla="*/ 2069154 w 2811592"/>
              <a:gd name="connsiteY3" fmla="*/ 1787710 h 3539537"/>
              <a:gd name="connsiteX4" fmla="*/ 2069154 w 2811592"/>
              <a:gd name="connsiteY4" fmla="*/ 3539537 h 3539537"/>
              <a:gd name="connsiteX5" fmla="*/ 1844566 w 2811592"/>
              <a:gd name="connsiteY5" fmla="*/ 3539537 h 3539537"/>
              <a:gd name="connsiteX6" fmla="*/ 1844566 w 2811592"/>
              <a:gd name="connsiteY6" fmla="*/ 1787710 h 3539537"/>
              <a:gd name="connsiteX7" fmla="*/ 0 w 2811592"/>
              <a:gd name="connsiteY7" fmla="*/ 1787710 h 3539537"/>
              <a:gd name="connsiteX8" fmla="*/ 893854 w 2811592"/>
              <a:gd name="connsiteY8" fmla="*/ 893854 h 353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592" h="3539537">
                <a:moveTo>
                  <a:pt x="0" y="0"/>
                </a:moveTo>
                <a:lnTo>
                  <a:pt x="2811592" y="0"/>
                </a:lnTo>
                <a:lnTo>
                  <a:pt x="2811592" y="1787710"/>
                </a:lnTo>
                <a:lnTo>
                  <a:pt x="2069154" y="1787710"/>
                </a:lnTo>
                <a:lnTo>
                  <a:pt x="2069154" y="3539537"/>
                </a:lnTo>
                <a:lnTo>
                  <a:pt x="1844566" y="3539537"/>
                </a:lnTo>
                <a:lnTo>
                  <a:pt x="1844566" y="1787710"/>
                </a:lnTo>
                <a:lnTo>
                  <a:pt x="0" y="1787710"/>
                </a:lnTo>
                <a:lnTo>
                  <a:pt x="893854" y="893854"/>
                </a:lnTo>
                <a:close/>
              </a:path>
            </a:pathLst>
          </a:custGeom>
          <a:solidFill>
            <a:srgbClr val="2EC3C5"/>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a:solidFill>
                <a:srgbClr val="FFFFFF"/>
              </a:solidFill>
              <a:latin typeface="Helvetica Light"/>
              <a:ea typeface="Helvetica Light"/>
              <a:cs typeface="Helvetica Light"/>
              <a:sym typeface="Helvetica Light"/>
            </a:endParaRPr>
          </a:p>
        </p:txBody>
      </p:sp>
      <p:grpSp>
        <p:nvGrpSpPr>
          <p:cNvPr id="25" name="Group 24">
            <a:extLst>
              <a:ext uri="{FF2B5EF4-FFF2-40B4-BE49-F238E27FC236}">
                <a16:creationId xmlns:a16="http://schemas.microsoft.com/office/drawing/2014/main" id="{1B06AA0D-8901-457A-AB00-94D93AE520FA}"/>
              </a:ext>
            </a:extLst>
          </p:cNvPr>
          <p:cNvGrpSpPr/>
          <p:nvPr/>
        </p:nvGrpSpPr>
        <p:grpSpPr>
          <a:xfrm>
            <a:off x="2821190" y="6494133"/>
            <a:ext cx="17957664" cy="1403384"/>
            <a:chOff x="2821190" y="6928958"/>
            <a:chExt cx="17957663" cy="1403383"/>
          </a:xfrm>
        </p:grpSpPr>
        <p:sp>
          <p:nvSpPr>
            <p:cNvPr id="20" name="Title 1">
              <a:extLst>
                <a:ext uri="{FF2B5EF4-FFF2-40B4-BE49-F238E27FC236}">
                  <a16:creationId xmlns:a16="http://schemas.microsoft.com/office/drawing/2014/main" id="{A3D75EC6-F54E-434E-9383-5DCDD9693840}"/>
                </a:ext>
              </a:extLst>
            </p:cNvPr>
            <p:cNvSpPr txBox="1">
              <a:spLocks/>
            </p:cNvSpPr>
            <p:nvPr/>
          </p:nvSpPr>
          <p:spPr>
            <a:xfrm>
              <a:off x="2821190"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1</a:t>
              </a:r>
            </a:p>
          </p:txBody>
        </p:sp>
        <p:sp>
          <p:nvSpPr>
            <p:cNvPr id="21" name="Title 1">
              <a:extLst>
                <a:ext uri="{FF2B5EF4-FFF2-40B4-BE49-F238E27FC236}">
                  <a16:creationId xmlns:a16="http://schemas.microsoft.com/office/drawing/2014/main" id="{1EFC3BCF-3DF8-4908-A4EA-93E70518B2B1}"/>
                </a:ext>
              </a:extLst>
            </p:cNvPr>
            <p:cNvSpPr txBox="1">
              <a:spLocks/>
            </p:cNvSpPr>
            <p:nvPr/>
          </p:nvSpPr>
          <p:spPr>
            <a:xfrm>
              <a:off x="7301772"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2</a:t>
              </a:r>
            </a:p>
          </p:txBody>
        </p:sp>
        <p:sp>
          <p:nvSpPr>
            <p:cNvPr id="22" name="Title 1">
              <a:extLst>
                <a:ext uri="{FF2B5EF4-FFF2-40B4-BE49-F238E27FC236}">
                  <a16:creationId xmlns:a16="http://schemas.microsoft.com/office/drawing/2014/main" id="{DFC39EAF-5927-4DDA-A4BA-597B205A8ED1}"/>
                </a:ext>
              </a:extLst>
            </p:cNvPr>
            <p:cNvSpPr txBox="1">
              <a:spLocks/>
            </p:cNvSpPr>
            <p:nvPr/>
          </p:nvSpPr>
          <p:spPr>
            <a:xfrm>
              <a:off x="11328340"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3</a:t>
              </a:r>
            </a:p>
          </p:txBody>
        </p:sp>
        <p:sp>
          <p:nvSpPr>
            <p:cNvPr id="23" name="Title 1">
              <a:extLst>
                <a:ext uri="{FF2B5EF4-FFF2-40B4-BE49-F238E27FC236}">
                  <a16:creationId xmlns:a16="http://schemas.microsoft.com/office/drawing/2014/main" id="{56350A8E-4FC3-44B2-BF09-531BDCA535F5}"/>
                </a:ext>
              </a:extLst>
            </p:cNvPr>
            <p:cNvSpPr txBox="1">
              <a:spLocks/>
            </p:cNvSpPr>
            <p:nvPr/>
          </p:nvSpPr>
          <p:spPr>
            <a:xfrm>
              <a:off x="15403035"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4</a:t>
              </a:r>
            </a:p>
          </p:txBody>
        </p:sp>
        <p:sp>
          <p:nvSpPr>
            <p:cNvPr id="24" name="Title 1">
              <a:extLst>
                <a:ext uri="{FF2B5EF4-FFF2-40B4-BE49-F238E27FC236}">
                  <a16:creationId xmlns:a16="http://schemas.microsoft.com/office/drawing/2014/main" id="{B522BBB9-FE14-49C3-B0E9-A54819D7D2AA}"/>
                </a:ext>
              </a:extLst>
            </p:cNvPr>
            <p:cNvSpPr txBox="1">
              <a:spLocks/>
            </p:cNvSpPr>
            <p:nvPr/>
          </p:nvSpPr>
          <p:spPr>
            <a:xfrm>
              <a:off x="19690604"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5</a:t>
              </a:r>
            </a:p>
          </p:txBody>
        </p:sp>
      </p:grpSp>
      <p:graphicFrame>
        <p:nvGraphicFramePr>
          <p:cNvPr id="39" name="Table 39">
            <a:extLst>
              <a:ext uri="{FF2B5EF4-FFF2-40B4-BE49-F238E27FC236}">
                <a16:creationId xmlns:a16="http://schemas.microsoft.com/office/drawing/2014/main" id="{2B94FA11-31A2-4CB2-A790-98C2CC14AC39}"/>
              </a:ext>
            </a:extLst>
          </p:cNvPr>
          <p:cNvGraphicFramePr>
            <a:graphicFrameLocks noGrp="1"/>
          </p:cNvGraphicFramePr>
          <p:nvPr>
            <p:extLst>
              <p:ext uri="{D42A27DB-BD31-4B8C-83A1-F6EECF244321}">
                <p14:modId xmlns:p14="http://schemas.microsoft.com/office/powerpoint/2010/main" val="2122464045"/>
              </p:ext>
            </p:extLst>
          </p:nvPr>
        </p:nvGraphicFramePr>
        <p:xfrm>
          <a:off x="1685137" y="9589879"/>
          <a:ext cx="20564550" cy="3801632"/>
        </p:xfrm>
        <a:graphic>
          <a:graphicData uri="http://schemas.openxmlformats.org/drawingml/2006/table">
            <a:tbl>
              <a:tblPr firstRow="1" bandRow="1">
                <a:tableStyleId>{5940675A-B579-460E-94D1-54222C63F5DA}</a:tableStyleId>
              </a:tblPr>
              <a:tblGrid>
                <a:gridCol w="4112910">
                  <a:extLst>
                    <a:ext uri="{9D8B030D-6E8A-4147-A177-3AD203B41FA5}">
                      <a16:colId xmlns:a16="http://schemas.microsoft.com/office/drawing/2014/main" val="1314165004"/>
                    </a:ext>
                  </a:extLst>
                </a:gridCol>
                <a:gridCol w="4112910">
                  <a:extLst>
                    <a:ext uri="{9D8B030D-6E8A-4147-A177-3AD203B41FA5}">
                      <a16:colId xmlns:a16="http://schemas.microsoft.com/office/drawing/2014/main" val="2963422510"/>
                    </a:ext>
                  </a:extLst>
                </a:gridCol>
                <a:gridCol w="4112910">
                  <a:extLst>
                    <a:ext uri="{9D8B030D-6E8A-4147-A177-3AD203B41FA5}">
                      <a16:colId xmlns:a16="http://schemas.microsoft.com/office/drawing/2014/main" val="1820619057"/>
                    </a:ext>
                  </a:extLst>
                </a:gridCol>
                <a:gridCol w="4112910">
                  <a:extLst>
                    <a:ext uri="{9D8B030D-6E8A-4147-A177-3AD203B41FA5}">
                      <a16:colId xmlns:a16="http://schemas.microsoft.com/office/drawing/2014/main" val="943315738"/>
                    </a:ext>
                  </a:extLst>
                </a:gridCol>
                <a:gridCol w="4112910">
                  <a:extLst>
                    <a:ext uri="{9D8B030D-6E8A-4147-A177-3AD203B41FA5}">
                      <a16:colId xmlns:a16="http://schemas.microsoft.com/office/drawing/2014/main" val="2952676542"/>
                    </a:ext>
                  </a:extLst>
                </a:gridCol>
              </a:tblGrid>
              <a:tr h="829832">
                <a:tc>
                  <a:txBody>
                    <a:bodyPr/>
                    <a:lstStyle/>
                    <a:p>
                      <a:pPr algn="ctr"/>
                      <a:r>
                        <a:rPr lang="en-US" sz="3000" b="0" i="0" dirty="0">
                          <a:solidFill>
                            <a:srgbClr val="393941"/>
                          </a:solidFill>
                          <a:latin typeface="Gill Sans MT" panose="020B0502020104020203" pitchFamily="34" charset="77"/>
                          <a:cs typeface="Gill Sans" panose="020B0502020104020203" pitchFamily="34" charset="-79"/>
                        </a:rPr>
                        <a:t>INTRODUCTION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0" i="0" dirty="0">
                          <a:solidFill>
                            <a:srgbClr val="393941"/>
                          </a:solidFill>
                          <a:latin typeface="Gill Sans MT" panose="020B0502020104020203" pitchFamily="34" charset="77"/>
                          <a:cs typeface="Gill Sans" panose="020B0502020104020203" pitchFamily="34" charset="-79"/>
                        </a:rPr>
                        <a:t>ASSESSMENT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0" i="0" dirty="0">
                          <a:solidFill>
                            <a:srgbClr val="393941"/>
                          </a:solidFill>
                          <a:latin typeface="Gill Sans MT" panose="020B0502020104020203" pitchFamily="34" charset="77"/>
                          <a:cs typeface="Gill Sans" panose="020B0502020104020203" pitchFamily="34" charset="-79"/>
                        </a:rPr>
                        <a:t>DESIGN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0" i="0" dirty="0">
                          <a:solidFill>
                            <a:srgbClr val="393941"/>
                          </a:solidFill>
                          <a:latin typeface="Gill Sans MT" panose="020B0502020104020203" pitchFamily="34" charset="77"/>
                          <a:cs typeface="Gill Sans" panose="020B0502020104020203" pitchFamily="34" charset="-79"/>
                        </a:rPr>
                        <a:t>MEAUREMENT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0" i="0" dirty="0">
                          <a:solidFill>
                            <a:srgbClr val="393941"/>
                          </a:solidFill>
                          <a:latin typeface="Gill Sans MT" panose="020B0502020104020203" pitchFamily="34" charset="77"/>
                          <a:cs typeface="Gill Sans" panose="020B0502020104020203" pitchFamily="34" charset="-79"/>
                        </a:rPr>
                        <a:t>SCALE-UP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17396298"/>
                  </a:ext>
                </a:extLst>
              </a:tr>
              <a:tr h="2362200">
                <a:tc>
                  <a:txBody>
                    <a:bodyPr/>
                    <a:lstStyle/>
                    <a:p>
                      <a:pPr algn="ctr"/>
                      <a:r>
                        <a:rPr lang="en-US" sz="3600" b="0" i="0" cap="none" spc="0" dirty="0">
                          <a:solidFill>
                            <a:srgbClr val="393941"/>
                          </a:solidFill>
                          <a:latin typeface="Gill Sans MT" panose="020B0502020104020203" pitchFamily="34" charset="77"/>
                          <a:cs typeface="Gill Sans" panose="020B0502020104020203" pitchFamily="34" charset="-79"/>
                        </a:rPr>
                        <a:t>Why Social Norms </a:t>
                      </a:r>
                    </a:p>
                    <a:p>
                      <a:pPr algn="ctr"/>
                      <a:r>
                        <a:rPr lang="en-US" sz="3600" b="0" i="0" cap="none" spc="0" dirty="0">
                          <a:solidFill>
                            <a:srgbClr val="393941"/>
                          </a:solidFill>
                          <a:latin typeface="Gill Sans MT" panose="020B0502020104020203" pitchFamily="34" charset="77"/>
                          <a:cs typeface="Gill Sans" panose="020B0502020104020203" pitchFamily="34" charset="-79"/>
                        </a:rPr>
                        <a:t>Matter</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spc="0" dirty="0">
                          <a:solidFill>
                            <a:srgbClr val="393941"/>
                          </a:solidFill>
                          <a:latin typeface="Gill Sans MT" panose="020B0502020104020203" pitchFamily="34" charset="77"/>
                          <a:cs typeface="Gill Sans" panose="020B0502020104020203" pitchFamily="34" charset="-79"/>
                        </a:rPr>
                        <a:t>Assessing Social Norms to Inform Program Design and Implementation Strategies</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spc="0" dirty="0">
                          <a:solidFill>
                            <a:srgbClr val="393941"/>
                          </a:solidFill>
                          <a:latin typeface="Gill Sans MT" panose="020B0502020104020203" pitchFamily="34" charset="77"/>
                          <a:cs typeface="Gill Sans" panose="020B0502020104020203" pitchFamily="34" charset="-79"/>
                        </a:rPr>
                        <a:t>Designing Norms-Shifting Interventions </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spc="0" dirty="0">
                          <a:solidFill>
                            <a:srgbClr val="393941"/>
                          </a:solidFill>
                          <a:latin typeface="Gill Sans MT" panose="020B0502020104020203" pitchFamily="34" charset="77"/>
                          <a:cs typeface="Gill Sans" panose="020B0502020104020203" pitchFamily="34" charset="-79"/>
                        </a:rPr>
                        <a:t>Measuring Normative Shifts in Complex Environments </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200" b="0" i="0" cap="none" dirty="0">
                          <a:solidFill>
                            <a:schemeClr val="bg2"/>
                          </a:solidFill>
                          <a:latin typeface="Gill Sans MT" panose="020B0502020104020203" pitchFamily="34" charset="77"/>
                        </a:rPr>
                        <a:t>Scaling Up Norms-Shifting Interventions Effectively and Ethically</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63620500"/>
                  </a:ext>
                </a:extLst>
              </a:tr>
            </a:tbl>
          </a:graphicData>
        </a:graphic>
      </p:graphicFrame>
      <p:sp>
        <p:nvSpPr>
          <p:cNvPr id="5" name="TextBox 4">
            <a:extLst>
              <a:ext uri="{FF2B5EF4-FFF2-40B4-BE49-F238E27FC236}">
                <a16:creationId xmlns:a16="http://schemas.microsoft.com/office/drawing/2014/main" id="{27801B0B-13D4-7040-AB57-BECB9D2D8D95}"/>
              </a:ext>
            </a:extLst>
          </p:cNvPr>
          <p:cNvSpPr txBox="1"/>
          <p:nvPr/>
        </p:nvSpPr>
        <p:spPr>
          <a:xfrm>
            <a:off x="3652012" y="6560281"/>
            <a:ext cx="1777649" cy="954107"/>
          </a:xfrm>
          <a:prstGeom prst="rect">
            <a:avLst/>
          </a:prstGeom>
          <a:noFill/>
        </p:spPr>
        <p:txBody>
          <a:bodyPr wrap="square" rtlCol="0">
            <a:spAutoFit/>
          </a:bodyPr>
          <a:lstStyle/>
          <a:p>
            <a:r>
              <a:rPr lang="en-US" sz="2800" dirty="0">
                <a:solidFill>
                  <a:srgbClr val="FFFFFF"/>
                </a:solidFill>
                <a:latin typeface="Gill Sans MT" panose="020B0502020104020203" pitchFamily="34" charset="77"/>
              </a:rPr>
              <a:t>YOU </a:t>
            </a:r>
          </a:p>
          <a:p>
            <a:r>
              <a:rPr lang="en-US" sz="2800" dirty="0">
                <a:solidFill>
                  <a:srgbClr val="FFFFFF"/>
                </a:solidFill>
                <a:latin typeface="Gill Sans MT" panose="020B0502020104020203" pitchFamily="34" charset="77"/>
              </a:rPr>
              <a:t>ARE HERE</a:t>
            </a:r>
          </a:p>
        </p:txBody>
      </p:sp>
    </p:spTree>
    <p:custDataLst>
      <p:tags r:id="rId1"/>
    </p:custDataLst>
    <p:extLst>
      <p:ext uri="{BB962C8B-B14F-4D97-AF65-F5344CB8AC3E}">
        <p14:creationId xmlns:p14="http://schemas.microsoft.com/office/powerpoint/2010/main" val="318240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grpId="0" nodeType="afterEffect">
                                  <p:stCondLst>
                                    <p:cond delay="0"/>
                                  </p:stCondLst>
                                  <p:childTnLst>
                                    <p:animEffect transition="out" filter="fade">
                                      <p:cBhvr>
                                        <p:cTn id="6" dur="2000" tmFilter="0, 0; .2, .5; .8, .5; 1, 0"/>
                                        <p:tgtEl>
                                          <p:spTgt spid="28"/>
                                        </p:tgtEl>
                                      </p:cBhvr>
                                    </p:animEffect>
                                    <p:animScale>
                                      <p:cBhvr>
                                        <p:cTn id="7" dur="100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Shape 1441"/>
        <p:cNvGrpSpPr/>
        <p:nvPr/>
      </p:nvGrpSpPr>
      <p:grpSpPr>
        <a:xfrm>
          <a:off x="0" y="0"/>
          <a:ext cx="0" cy="0"/>
          <a:chOff x="0" y="0"/>
          <a:chExt cx="0" cy="0"/>
        </a:xfrm>
      </p:grpSpPr>
      <p:sp>
        <p:nvSpPr>
          <p:cNvPr id="7" name="Google Shape;180;p107">
            <a:extLst>
              <a:ext uri="{FF2B5EF4-FFF2-40B4-BE49-F238E27FC236}">
                <a16:creationId xmlns:a16="http://schemas.microsoft.com/office/drawing/2014/main" id="{A36A54B1-EC3C-4347-B4F7-E7D470C43BE2}"/>
              </a:ext>
            </a:extLst>
          </p:cNvPr>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1442" name="Google Shape;1442;p59"/>
          <p:cNvSpPr txBox="1">
            <a:spLocks noGrp="1"/>
          </p:cNvSpPr>
          <p:nvPr>
            <p:ph type="title"/>
          </p:nvPr>
        </p:nvSpPr>
        <p:spPr>
          <a:xfrm>
            <a:off x="3950640" y="2861502"/>
            <a:ext cx="16482720" cy="1403384"/>
          </a:xfrm>
          <a:prstGeom prst="rect">
            <a:avLst/>
          </a:prstGeom>
          <a:noFill/>
          <a:ln>
            <a:noFill/>
          </a:ln>
        </p:spPr>
        <p:txBody>
          <a:bodyPr spcFirstLastPara="1" wrap="square" lIns="91426" tIns="45700" rIns="91426" bIns="45700" anchor="t" anchorCtr="0">
            <a:noAutofit/>
          </a:bodyPr>
          <a:lstStyle/>
          <a:p>
            <a:pPr>
              <a:buClr>
                <a:srgbClr val="09904F"/>
              </a:buClr>
            </a:pPr>
            <a:r>
              <a:rPr lang="en-US" b="1" dirty="0">
                <a:solidFill>
                  <a:srgbClr val="FFFFFF"/>
                </a:solidFill>
              </a:rPr>
              <a:t>Key Takeaways</a:t>
            </a:r>
            <a:endParaRPr b="1" dirty="0">
              <a:solidFill>
                <a:srgbClr val="FFFFFF"/>
              </a:solidFill>
            </a:endParaRPr>
          </a:p>
        </p:txBody>
      </p:sp>
      <p:sp>
        <p:nvSpPr>
          <p:cNvPr id="1443" name="Google Shape;1443;p59"/>
          <p:cNvSpPr txBox="1">
            <a:spLocks noGrp="1"/>
          </p:cNvSpPr>
          <p:nvPr>
            <p:ph type="body" idx="1"/>
          </p:nvPr>
        </p:nvSpPr>
        <p:spPr>
          <a:xfrm>
            <a:off x="8358883" y="1799713"/>
            <a:ext cx="7666234" cy="963938"/>
          </a:xfrm>
          <a:prstGeom prst="rect">
            <a:avLst/>
          </a:prstGeom>
          <a:noFill/>
          <a:ln>
            <a:noFill/>
          </a:ln>
        </p:spPr>
        <p:txBody>
          <a:bodyPr spcFirstLastPara="1" wrap="square" lIns="91426" tIns="45700" rIns="91426" bIns="45700" anchor="t" anchorCtr="0">
            <a:noAutofit/>
          </a:bodyPr>
          <a:lstStyle/>
          <a:p>
            <a:pPr marL="0" indent="0">
              <a:buClr>
                <a:schemeClr val="dk2"/>
              </a:buClr>
              <a:buSzPts val="3600"/>
            </a:pPr>
            <a:r>
              <a:rPr lang="en-US" sz="3600" dirty="0">
                <a:solidFill>
                  <a:srgbClr val="FFFFFF"/>
                </a:solidFill>
              </a:rPr>
              <a:t>WHY SOCIAL NORMS MATTER</a:t>
            </a:r>
            <a:endParaRPr dirty="0">
              <a:solidFill>
                <a:srgbClr val="FFFFFF"/>
              </a:solidFill>
            </a:endParaRPr>
          </a:p>
        </p:txBody>
      </p:sp>
      <p:sp>
        <p:nvSpPr>
          <p:cNvPr id="1444" name="Google Shape;1444;p59"/>
          <p:cNvSpPr txBox="1">
            <a:spLocks noGrp="1"/>
          </p:cNvSpPr>
          <p:nvPr>
            <p:ph type="body" idx="2"/>
          </p:nvPr>
        </p:nvSpPr>
        <p:spPr>
          <a:xfrm>
            <a:off x="2523959" y="5428906"/>
            <a:ext cx="19336086" cy="6924624"/>
          </a:xfrm>
          <a:prstGeom prst="rect">
            <a:avLst/>
          </a:prstGeom>
          <a:noFill/>
          <a:ln>
            <a:noFill/>
          </a:ln>
        </p:spPr>
        <p:txBody>
          <a:bodyPr spcFirstLastPara="1" wrap="square" lIns="91426" tIns="45700" rIns="91426" bIns="45700" anchor="t" anchorCtr="0">
            <a:noAutofit/>
          </a:bodyPr>
          <a:lstStyle/>
          <a:p>
            <a:pPr marL="0" indent="0" algn="l">
              <a:lnSpc>
                <a:spcPct val="90000"/>
              </a:lnSpc>
              <a:spcAft>
                <a:spcPts val="2400"/>
              </a:spcAft>
              <a:buClr>
                <a:srgbClr val="393941"/>
              </a:buClr>
              <a:buSzPts val="4400"/>
            </a:pPr>
            <a:r>
              <a:rPr lang="en-US" sz="4400" b="1" dirty="0">
                <a:solidFill>
                  <a:srgbClr val="FFFFFF"/>
                </a:solidFill>
              </a:rPr>
              <a:t>Why norms matter:</a:t>
            </a:r>
            <a:endParaRPr b="1" dirty="0">
              <a:solidFill>
                <a:srgbClr val="FFFFFF"/>
              </a:solidFill>
            </a:endParaRPr>
          </a:p>
          <a:p>
            <a:pPr marL="742950" indent="-742950" algn="l">
              <a:lnSpc>
                <a:spcPct val="90000"/>
              </a:lnSpc>
              <a:spcBef>
                <a:spcPts val="1800"/>
              </a:spcBef>
              <a:spcAft>
                <a:spcPts val="2400"/>
              </a:spcAft>
              <a:buClr>
                <a:srgbClr val="FFFFFF"/>
              </a:buClr>
              <a:buSzPts val="4400"/>
              <a:buFont typeface="Gill Sans"/>
              <a:buAutoNum type="arabicPeriod"/>
            </a:pPr>
            <a:r>
              <a:rPr lang="en-US" sz="4400" dirty="0">
                <a:solidFill>
                  <a:srgbClr val="FFFFFF"/>
                </a:solidFill>
              </a:rPr>
              <a:t>Norms, which are distinct from but influence attitudes and behaviors, are important drivers of behaviors.</a:t>
            </a:r>
            <a:endParaRPr dirty="0">
              <a:solidFill>
                <a:srgbClr val="FFFFFF"/>
              </a:solidFill>
            </a:endParaRPr>
          </a:p>
          <a:p>
            <a:pPr marL="742950" indent="-742950" algn="l">
              <a:lnSpc>
                <a:spcPct val="90000"/>
              </a:lnSpc>
              <a:spcBef>
                <a:spcPts val="1800"/>
              </a:spcBef>
              <a:spcAft>
                <a:spcPts val="2400"/>
              </a:spcAft>
              <a:buClr>
                <a:srgbClr val="FFFFFF"/>
              </a:buClr>
              <a:buSzPts val="4400"/>
              <a:buFont typeface="Gill Sans"/>
              <a:buAutoNum type="arabicPeriod"/>
            </a:pPr>
            <a:r>
              <a:rPr lang="en-US" sz="4400" dirty="0">
                <a:solidFill>
                  <a:srgbClr val="FFFFFF"/>
                </a:solidFill>
              </a:rPr>
              <a:t>Norms are sustained and enforced by reference groups, which are different for different contexts and behaviors.</a:t>
            </a:r>
            <a:endParaRPr dirty="0">
              <a:solidFill>
                <a:srgbClr val="FFFFFF"/>
              </a:solidFill>
            </a:endParaRPr>
          </a:p>
          <a:p>
            <a:pPr marL="742950" indent="-742950" algn="l">
              <a:lnSpc>
                <a:spcPct val="90000"/>
              </a:lnSpc>
              <a:spcBef>
                <a:spcPts val="1800"/>
              </a:spcBef>
              <a:spcAft>
                <a:spcPts val="2400"/>
              </a:spcAft>
              <a:buClr>
                <a:srgbClr val="FFFFFF"/>
              </a:buClr>
              <a:buSzPts val="4400"/>
              <a:buFont typeface="Gill Sans"/>
              <a:buAutoNum type="arabicPeriod"/>
            </a:pPr>
            <a:r>
              <a:rPr lang="en-US" sz="4400" dirty="0">
                <a:solidFill>
                  <a:srgbClr val="FFFFFF"/>
                </a:solidFill>
              </a:rPr>
              <a:t>Norms cut across the socio-ecological model and across sectors.</a:t>
            </a:r>
            <a:endParaRPr dirty="0">
              <a:solidFill>
                <a:srgbClr val="FFFFFF"/>
              </a:solidFill>
            </a:endParaRPr>
          </a:p>
          <a:p>
            <a:pPr marL="742950" indent="-742950" algn="l">
              <a:lnSpc>
                <a:spcPct val="90000"/>
              </a:lnSpc>
              <a:spcBef>
                <a:spcPts val="1800"/>
              </a:spcBef>
              <a:spcAft>
                <a:spcPts val="2400"/>
              </a:spcAft>
              <a:buClr>
                <a:srgbClr val="FFFFFF"/>
              </a:buClr>
              <a:buSzPts val="4400"/>
              <a:buFont typeface="Gill Sans"/>
              <a:buAutoNum type="arabicPeriod"/>
            </a:pPr>
            <a:r>
              <a:rPr lang="en-US" sz="4400" dirty="0">
                <a:solidFill>
                  <a:srgbClr val="FFFFFF"/>
                </a:solidFill>
              </a:rPr>
              <a:t>A focus on social norms can improve SBC project outcomes and lead to sustained behavioral shifts.</a:t>
            </a:r>
          </a:p>
          <a:p>
            <a:pPr marL="0" indent="0">
              <a:lnSpc>
                <a:spcPct val="90000"/>
              </a:lnSpc>
              <a:spcBef>
                <a:spcPts val="1800"/>
              </a:spcBef>
              <a:spcAft>
                <a:spcPts val="2400"/>
              </a:spcAft>
              <a:buSzPts val="4400"/>
            </a:pPr>
            <a:endParaRPr lang="en-US" sz="4400" dirty="0">
              <a:solidFill>
                <a:srgbClr val="393941"/>
              </a:solidFill>
            </a:endParaRPr>
          </a:p>
        </p:txBody>
      </p:sp>
      <p:cxnSp>
        <p:nvCxnSpPr>
          <p:cNvPr id="5" name="Straight Connector 4">
            <a:extLst>
              <a:ext uri="{FF2B5EF4-FFF2-40B4-BE49-F238E27FC236}">
                <a16:creationId xmlns:a16="http://schemas.microsoft.com/office/drawing/2014/main" id="{9B6EA334-AFAD-454E-8864-D136AA7E17D9}"/>
              </a:ext>
            </a:extLst>
          </p:cNvPr>
          <p:cNvCxnSpPr>
            <a:cxnSpLocks/>
          </p:cNvCxnSpPr>
          <p:nvPr/>
        </p:nvCxnSpPr>
        <p:spPr>
          <a:xfrm>
            <a:off x="9636346" y="4546600"/>
            <a:ext cx="511130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20000"/>
            <a:lumOff val="80000"/>
          </a:schemeClr>
        </a:solidFill>
        <a:effectLst/>
      </p:bgPr>
    </p:bg>
    <p:spTree>
      <p:nvGrpSpPr>
        <p:cNvPr id="1" name="Shape 795"/>
        <p:cNvGrpSpPr/>
        <p:nvPr/>
      </p:nvGrpSpPr>
      <p:grpSpPr>
        <a:xfrm>
          <a:off x="0" y="0"/>
          <a:ext cx="0" cy="0"/>
          <a:chOff x="0" y="0"/>
          <a:chExt cx="0" cy="0"/>
        </a:xfrm>
      </p:grpSpPr>
      <p:sp>
        <p:nvSpPr>
          <p:cNvPr id="796" name="Google Shape;796;p2"/>
          <p:cNvSpPr txBox="1">
            <a:spLocks noGrp="1"/>
          </p:cNvSpPr>
          <p:nvPr>
            <p:ph type="title"/>
          </p:nvPr>
        </p:nvSpPr>
        <p:spPr>
          <a:xfrm>
            <a:off x="963271" y="5376877"/>
            <a:ext cx="9964406" cy="2573160"/>
          </a:xfrm>
          <a:prstGeom prst="rect">
            <a:avLst/>
          </a:prstGeom>
          <a:noFill/>
          <a:ln>
            <a:noFill/>
          </a:ln>
        </p:spPr>
        <p:txBody>
          <a:bodyPr spcFirstLastPara="1" wrap="square" lIns="91426" tIns="45700" rIns="91426" bIns="45700" anchor="t" anchorCtr="0">
            <a:noAutofit/>
          </a:bodyPr>
          <a:lstStyle/>
          <a:p>
            <a:pPr algn="l">
              <a:lnSpc>
                <a:spcPct val="100000"/>
              </a:lnSpc>
            </a:pPr>
            <a:r>
              <a:rPr lang="en-US" sz="14000" b="1" dirty="0">
                <a:solidFill>
                  <a:srgbClr val="000000"/>
                </a:solidFill>
              </a:rPr>
              <a:t>Contents</a:t>
            </a:r>
            <a:endParaRPr b="1" dirty="0">
              <a:solidFill>
                <a:srgbClr val="000000"/>
              </a:solidFill>
            </a:endParaRPr>
          </a:p>
        </p:txBody>
      </p:sp>
      <p:grpSp>
        <p:nvGrpSpPr>
          <p:cNvPr id="3" name="Group 2">
            <a:extLst>
              <a:ext uri="{FF2B5EF4-FFF2-40B4-BE49-F238E27FC236}">
                <a16:creationId xmlns:a16="http://schemas.microsoft.com/office/drawing/2014/main" id="{CEFD0304-20F1-C349-AC7D-2BE0A099A171}"/>
              </a:ext>
            </a:extLst>
          </p:cNvPr>
          <p:cNvGrpSpPr/>
          <p:nvPr/>
        </p:nvGrpSpPr>
        <p:grpSpPr>
          <a:xfrm>
            <a:off x="11014742" y="951720"/>
            <a:ext cx="8715052" cy="2120963"/>
            <a:chOff x="11014742" y="951720"/>
            <a:chExt cx="8715052" cy="2120963"/>
          </a:xfrm>
        </p:grpSpPr>
        <p:sp>
          <p:nvSpPr>
            <p:cNvPr id="6" name="Rectangle 5">
              <a:extLst>
                <a:ext uri="{FF2B5EF4-FFF2-40B4-BE49-F238E27FC236}">
                  <a16:creationId xmlns:a16="http://schemas.microsoft.com/office/drawing/2014/main" id="{742C3382-F9DF-2848-812E-08502108E666}"/>
                </a:ext>
              </a:extLst>
            </p:cNvPr>
            <p:cNvSpPr/>
            <p:nvPr/>
          </p:nvSpPr>
          <p:spPr>
            <a:xfrm>
              <a:off x="13481604" y="1316733"/>
              <a:ext cx="6248190" cy="1323439"/>
            </a:xfrm>
            <a:prstGeom prst="rect">
              <a:avLst/>
            </a:prstGeom>
          </p:spPr>
          <p:txBody>
            <a:bodyPr wrap="square">
              <a:noAutofit/>
            </a:bodyPr>
            <a:lstStyle/>
            <a:p>
              <a:r>
                <a:rPr lang="en-US" sz="4000" dirty="0">
                  <a:solidFill>
                    <a:srgbClr val="00633C"/>
                  </a:solidFill>
                  <a:latin typeface="Gill Sans MT" panose="020B0502020104020203" pitchFamily="34" charset="77"/>
                  <a:cs typeface="Gill Sans" panose="020B0502020104020203" pitchFamily="34" charset="-79"/>
                </a:rPr>
                <a:t>Social norms and their relation to behavior.</a:t>
              </a:r>
            </a:p>
          </p:txBody>
        </p:sp>
        <p:grpSp>
          <p:nvGrpSpPr>
            <p:cNvPr id="7" name="Group 6">
              <a:extLst>
                <a:ext uri="{FF2B5EF4-FFF2-40B4-BE49-F238E27FC236}">
                  <a16:creationId xmlns:a16="http://schemas.microsoft.com/office/drawing/2014/main" id="{4F2E3C94-3A6E-6845-9CD5-669AFC339EDF}"/>
                </a:ext>
              </a:extLst>
            </p:cNvPr>
            <p:cNvGrpSpPr/>
            <p:nvPr/>
          </p:nvGrpSpPr>
          <p:grpSpPr>
            <a:xfrm>
              <a:off x="11014742" y="982161"/>
              <a:ext cx="2365822" cy="2090522"/>
              <a:chOff x="451994" y="2386596"/>
              <a:chExt cx="1385139" cy="1223957"/>
            </a:xfrm>
          </p:grpSpPr>
          <p:sp>
            <p:nvSpPr>
              <p:cNvPr id="26" name="Oval 25">
                <a:extLst>
                  <a:ext uri="{FF2B5EF4-FFF2-40B4-BE49-F238E27FC236}">
                    <a16:creationId xmlns:a16="http://schemas.microsoft.com/office/drawing/2014/main" id="{CFEEF824-F54F-E747-9A94-12CC3AA535AC}"/>
                  </a:ext>
                </a:extLst>
              </p:cNvPr>
              <p:cNvSpPr/>
              <p:nvPr/>
            </p:nvSpPr>
            <p:spPr>
              <a:xfrm>
                <a:off x="451994" y="2386596"/>
                <a:ext cx="1198604" cy="1198604"/>
              </a:xfrm>
              <a:prstGeom prst="ellipse">
                <a:avLst/>
              </a:prstGeom>
              <a:solidFill>
                <a:srgbClr val="00633C"/>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27" name="Rectangle 26">
                <a:extLst>
                  <a:ext uri="{FF2B5EF4-FFF2-40B4-BE49-F238E27FC236}">
                    <a16:creationId xmlns:a16="http://schemas.microsoft.com/office/drawing/2014/main" id="{94AA0E50-46DB-FA49-A7F4-62320C4A2930}"/>
                  </a:ext>
                </a:extLst>
              </p:cNvPr>
              <p:cNvSpPr/>
              <p:nvPr/>
            </p:nvSpPr>
            <p:spPr>
              <a:xfrm>
                <a:off x="1122897" y="2484323"/>
                <a:ext cx="714236" cy="1126230"/>
              </a:xfrm>
              <a:prstGeom prst="rect">
                <a:avLst/>
              </a:prstGeom>
            </p:spPr>
            <p:txBody>
              <a:bodyPr wrap="square" lIns="0" tIns="0" rIns="0" bIns="0" anchor="ctr">
                <a:noAutofit/>
              </a:bodyPr>
              <a:lstStyle/>
              <a:p>
                <a:pPr defTabSz="412090" hangingPunct="0">
                  <a:buClrTx/>
                </a:pPr>
                <a:r>
                  <a:rPr lang="en-US" sz="12500" b="1" dirty="0">
                    <a:solidFill>
                      <a:schemeClr val="bg1">
                        <a:lumMod val="20000"/>
                        <a:lumOff val="80000"/>
                      </a:schemeClr>
                    </a:solidFill>
                    <a:latin typeface="Georgia" panose="02040502050405020303" pitchFamily="18" charset="0"/>
                    <a:ea typeface="Helvetica Neue"/>
                    <a:cs typeface="Helvetica Neue"/>
                    <a:sym typeface="Helvetica Neue"/>
                  </a:rPr>
                  <a:t>1</a:t>
                </a:r>
              </a:p>
            </p:txBody>
          </p:sp>
          <p:sp>
            <p:nvSpPr>
              <p:cNvPr id="28" name="Rectangle 27">
                <a:extLst>
                  <a:ext uri="{FF2B5EF4-FFF2-40B4-BE49-F238E27FC236}">
                    <a16:creationId xmlns:a16="http://schemas.microsoft.com/office/drawing/2014/main" id="{49FA961F-92F7-2C43-8EBE-3A02DEC88517}"/>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54" name="Circular Arrow 107">
              <a:extLst>
                <a:ext uri="{FF2B5EF4-FFF2-40B4-BE49-F238E27FC236}">
                  <a16:creationId xmlns:a16="http://schemas.microsoft.com/office/drawing/2014/main" id="{227363FF-9596-064E-AD1D-0FC5D94A5967}"/>
                </a:ext>
              </a:extLst>
            </p:cNvPr>
            <p:cNvSpPr/>
            <p:nvPr/>
          </p:nvSpPr>
          <p:spPr>
            <a:xfrm>
              <a:off x="12509832" y="951720"/>
              <a:ext cx="1233863" cy="1233863"/>
            </a:xfrm>
            <a:prstGeom prst="circularArrow">
              <a:avLst>
                <a:gd name="adj1" fmla="val 2271"/>
                <a:gd name="adj2" fmla="val 761772"/>
                <a:gd name="adj3" fmla="val 19550703"/>
                <a:gd name="adj4" fmla="val 12575511"/>
                <a:gd name="adj5" fmla="val 5826"/>
              </a:avLst>
            </a:prstGeom>
            <a:solidFill>
              <a:schemeClr val="accent3">
                <a:lumMod val="50000"/>
              </a:schemeClr>
            </a:solidFill>
            <a:ln>
              <a:solidFill>
                <a:srgbClr val="00633C"/>
              </a:solidFill>
            </a:ln>
            <a:effectLst/>
          </p:spPr>
          <p:txBody>
            <a:bodyPr>
              <a:noAutofit/>
            </a:bodyPr>
            <a:lstStyle/>
            <a:p>
              <a:endParaRPr lang="en-US" sz="1200" dirty="0">
                <a:latin typeface="Gill Sans MT" panose="020B0502020104020203" pitchFamily="34" charset="77"/>
              </a:endParaRPr>
            </a:p>
          </p:txBody>
        </p:sp>
      </p:grpSp>
      <p:grpSp>
        <p:nvGrpSpPr>
          <p:cNvPr id="4" name="Group 3">
            <a:extLst>
              <a:ext uri="{FF2B5EF4-FFF2-40B4-BE49-F238E27FC236}">
                <a16:creationId xmlns:a16="http://schemas.microsoft.com/office/drawing/2014/main" id="{783DF471-2E4C-B54D-9AF9-EB493412C205}"/>
              </a:ext>
            </a:extLst>
          </p:cNvPr>
          <p:cNvGrpSpPr/>
          <p:nvPr/>
        </p:nvGrpSpPr>
        <p:grpSpPr>
          <a:xfrm>
            <a:off x="11014742" y="3375372"/>
            <a:ext cx="9479532" cy="2115095"/>
            <a:chOff x="11014742" y="3375372"/>
            <a:chExt cx="9479532" cy="2115095"/>
          </a:xfrm>
        </p:grpSpPr>
        <p:grpSp>
          <p:nvGrpSpPr>
            <p:cNvPr id="30" name="Group 29">
              <a:extLst>
                <a:ext uri="{FF2B5EF4-FFF2-40B4-BE49-F238E27FC236}">
                  <a16:creationId xmlns:a16="http://schemas.microsoft.com/office/drawing/2014/main" id="{6D3A7CB7-B9DC-504A-B2D7-632A0B736820}"/>
                </a:ext>
              </a:extLst>
            </p:cNvPr>
            <p:cNvGrpSpPr/>
            <p:nvPr/>
          </p:nvGrpSpPr>
          <p:grpSpPr>
            <a:xfrm>
              <a:off x="11014742" y="3399945"/>
              <a:ext cx="2161720" cy="2090522"/>
              <a:chOff x="451994" y="2386596"/>
              <a:chExt cx="1265642" cy="1223957"/>
            </a:xfrm>
          </p:grpSpPr>
          <p:sp>
            <p:nvSpPr>
              <p:cNvPr id="31" name="Oval 30">
                <a:extLst>
                  <a:ext uri="{FF2B5EF4-FFF2-40B4-BE49-F238E27FC236}">
                    <a16:creationId xmlns:a16="http://schemas.microsoft.com/office/drawing/2014/main" id="{1331560F-6576-254F-B087-0FEFCC5D07F0}"/>
                  </a:ext>
                </a:extLst>
              </p:cNvPr>
              <p:cNvSpPr/>
              <p:nvPr/>
            </p:nvSpPr>
            <p:spPr>
              <a:xfrm>
                <a:off x="451994" y="2386596"/>
                <a:ext cx="1198604" cy="1198604"/>
              </a:xfrm>
              <a:prstGeom prst="ellipse">
                <a:avLst/>
              </a:prstGeom>
              <a:solidFill>
                <a:srgbClr val="007043"/>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32" name="Rectangle 31">
                <a:extLst>
                  <a:ext uri="{FF2B5EF4-FFF2-40B4-BE49-F238E27FC236}">
                    <a16:creationId xmlns:a16="http://schemas.microsoft.com/office/drawing/2014/main" id="{02FFA007-6C8D-774B-B557-BBAF6183FE0B}"/>
                  </a:ext>
                </a:extLst>
              </p:cNvPr>
              <p:cNvSpPr/>
              <p:nvPr/>
            </p:nvSpPr>
            <p:spPr>
              <a:xfrm>
                <a:off x="1003399" y="2484323"/>
                <a:ext cx="714237" cy="1126230"/>
              </a:xfrm>
              <a:prstGeom prst="rect">
                <a:avLst/>
              </a:prstGeom>
            </p:spPr>
            <p:txBody>
              <a:bodyPr wrap="square" lIns="0" tIns="0" rIns="0" bIns="0" anchor="ctr">
                <a:noAutofit/>
              </a:bodyPr>
              <a:lstStyle/>
              <a:p>
                <a:pPr defTabSz="412090" hangingPunct="0">
                  <a:buClrTx/>
                </a:pPr>
                <a:r>
                  <a:rPr lang="en-US" sz="12500" b="1" dirty="0">
                    <a:solidFill>
                      <a:schemeClr val="bg1">
                        <a:lumMod val="20000"/>
                        <a:lumOff val="80000"/>
                      </a:schemeClr>
                    </a:solidFill>
                    <a:latin typeface="Georgia" panose="02040502050405020303" pitchFamily="18" charset="0"/>
                    <a:ea typeface="Helvetica Neue"/>
                    <a:cs typeface="Helvetica Neue"/>
                    <a:sym typeface="Helvetica Neue"/>
                  </a:rPr>
                  <a:t>2</a:t>
                </a:r>
              </a:p>
            </p:txBody>
          </p:sp>
          <p:sp>
            <p:nvSpPr>
              <p:cNvPr id="33" name="Rectangle 32">
                <a:extLst>
                  <a:ext uri="{FF2B5EF4-FFF2-40B4-BE49-F238E27FC236}">
                    <a16:creationId xmlns:a16="http://schemas.microsoft.com/office/drawing/2014/main" id="{619DF830-D8E3-544E-AB5C-96FE9079F7EA}"/>
                  </a:ext>
                </a:extLst>
              </p:cNvPr>
              <p:cNvSpPr/>
              <p:nvPr/>
            </p:nvSpPr>
            <p:spPr>
              <a:xfrm>
                <a:off x="638529" y="2651107"/>
                <a:ext cx="586859"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38" name="Rectangle 37">
              <a:extLst>
                <a:ext uri="{FF2B5EF4-FFF2-40B4-BE49-F238E27FC236}">
                  <a16:creationId xmlns:a16="http://schemas.microsoft.com/office/drawing/2014/main" id="{C0173AEE-8639-A547-8817-DB637950DC13}"/>
                </a:ext>
              </a:extLst>
            </p:cNvPr>
            <p:cNvSpPr/>
            <p:nvPr/>
          </p:nvSpPr>
          <p:spPr>
            <a:xfrm>
              <a:off x="13481602" y="3779119"/>
              <a:ext cx="7012672" cy="1323439"/>
            </a:xfrm>
            <a:prstGeom prst="rect">
              <a:avLst/>
            </a:prstGeom>
          </p:spPr>
          <p:txBody>
            <a:bodyPr wrap="square">
              <a:noAutofit/>
            </a:bodyPr>
            <a:lstStyle/>
            <a:p>
              <a:r>
                <a:rPr lang="en-US" sz="4000" dirty="0">
                  <a:solidFill>
                    <a:srgbClr val="007043"/>
                  </a:solidFill>
                  <a:latin typeface="Gill Sans MT" panose="020B0502020104020203" pitchFamily="34" charset="77"/>
                  <a:cs typeface="Gill Sans" panose="020B0502020104020203" pitchFamily="34" charset="-79"/>
                </a:rPr>
                <a:t>Why norms matter in social and behavior change efforts.</a:t>
              </a:r>
            </a:p>
          </p:txBody>
        </p:sp>
        <p:sp>
          <p:nvSpPr>
            <p:cNvPr id="56" name="Circular Arrow 107">
              <a:extLst>
                <a:ext uri="{FF2B5EF4-FFF2-40B4-BE49-F238E27FC236}">
                  <a16:creationId xmlns:a16="http://schemas.microsoft.com/office/drawing/2014/main" id="{370DFB15-4BEF-854D-81D4-C4687DEF0FAC}"/>
                </a:ext>
              </a:extLst>
            </p:cNvPr>
            <p:cNvSpPr/>
            <p:nvPr/>
          </p:nvSpPr>
          <p:spPr>
            <a:xfrm>
              <a:off x="12509832" y="3375372"/>
              <a:ext cx="1233863" cy="1233863"/>
            </a:xfrm>
            <a:prstGeom prst="circularArrow">
              <a:avLst>
                <a:gd name="adj1" fmla="val 2271"/>
                <a:gd name="adj2" fmla="val 761772"/>
                <a:gd name="adj3" fmla="val 19550703"/>
                <a:gd name="adj4" fmla="val 12575511"/>
                <a:gd name="adj5" fmla="val 5826"/>
              </a:avLst>
            </a:prstGeom>
            <a:solidFill>
              <a:schemeClr val="accent3">
                <a:lumMod val="75000"/>
              </a:schemeClr>
            </a:solidFill>
            <a:ln>
              <a:solidFill>
                <a:srgbClr val="007043"/>
              </a:solidFill>
            </a:ln>
            <a:effectLst/>
          </p:spPr>
          <p:txBody>
            <a:bodyPr>
              <a:noAutofit/>
            </a:bodyPr>
            <a:lstStyle/>
            <a:p>
              <a:endParaRPr lang="en-US" sz="1200" dirty="0">
                <a:latin typeface="Gill Sans MT" panose="020B0502020104020203" pitchFamily="34" charset="77"/>
              </a:endParaRPr>
            </a:p>
          </p:txBody>
        </p:sp>
      </p:grpSp>
      <p:grpSp>
        <p:nvGrpSpPr>
          <p:cNvPr id="5" name="Group 4">
            <a:extLst>
              <a:ext uri="{FF2B5EF4-FFF2-40B4-BE49-F238E27FC236}">
                <a16:creationId xmlns:a16="http://schemas.microsoft.com/office/drawing/2014/main" id="{4B7D23DC-DFE5-3340-8C74-4E178DD53D4C}"/>
              </a:ext>
            </a:extLst>
          </p:cNvPr>
          <p:cNvGrpSpPr/>
          <p:nvPr/>
        </p:nvGrpSpPr>
        <p:grpSpPr>
          <a:xfrm>
            <a:off x="11014742" y="5682167"/>
            <a:ext cx="11271100" cy="2451364"/>
            <a:chOff x="11014742" y="5682167"/>
            <a:chExt cx="11271100" cy="2451364"/>
          </a:xfrm>
        </p:grpSpPr>
        <p:grpSp>
          <p:nvGrpSpPr>
            <p:cNvPr id="34" name="Group 33">
              <a:extLst>
                <a:ext uri="{FF2B5EF4-FFF2-40B4-BE49-F238E27FC236}">
                  <a16:creationId xmlns:a16="http://schemas.microsoft.com/office/drawing/2014/main" id="{2BD01D5C-2013-8745-8B0F-6E9DFE1FDD7E}"/>
                </a:ext>
              </a:extLst>
            </p:cNvPr>
            <p:cNvGrpSpPr/>
            <p:nvPr/>
          </p:nvGrpSpPr>
          <p:grpSpPr>
            <a:xfrm>
              <a:off x="11014742" y="5735740"/>
              <a:ext cx="2161720" cy="2090522"/>
              <a:chOff x="451994" y="2386596"/>
              <a:chExt cx="1265642" cy="1223957"/>
            </a:xfrm>
          </p:grpSpPr>
          <p:sp>
            <p:nvSpPr>
              <p:cNvPr id="35" name="Oval 34">
                <a:extLst>
                  <a:ext uri="{FF2B5EF4-FFF2-40B4-BE49-F238E27FC236}">
                    <a16:creationId xmlns:a16="http://schemas.microsoft.com/office/drawing/2014/main" id="{9F8A5858-A54C-5945-B090-C08352AA830D}"/>
                  </a:ext>
                </a:extLst>
              </p:cNvPr>
              <p:cNvSpPr/>
              <p:nvPr/>
            </p:nvSpPr>
            <p:spPr>
              <a:xfrm>
                <a:off x="451994" y="2386596"/>
                <a:ext cx="1198604" cy="1198604"/>
              </a:xfrm>
              <a:prstGeom prst="ellipse">
                <a:avLst/>
              </a:prstGeom>
              <a:solidFill>
                <a:srgbClr val="009457"/>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36" name="Rectangle 35">
                <a:extLst>
                  <a:ext uri="{FF2B5EF4-FFF2-40B4-BE49-F238E27FC236}">
                    <a16:creationId xmlns:a16="http://schemas.microsoft.com/office/drawing/2014/main" id="{D7C0691B-3C21-1D49-AAAE-4FB81EED2FE2}"/>
                  </a:ext>
                </a:extLst>
              </p:cNvPr>
              <p:cNvSpPr/>
              <p:nvPr/>
            </p:nvSpPr>
            <p:spPr>
              <a:xfrm>
                <a:off x="1003399" y="2484323"/>
                <a:ext cx="714237" cy="1126230"/>
              </a:xfrm>
              <a:prstGeom prst="rect">
                <a:avLst/>
              </a:prstGeom>
            </p:spPr>
            <p:txBody>
              <a:bodyPr wrap="square" lIns="0" tIns="0" rIns="0" bIns="0" anchor="ctr">
                <a:noAutofit/>
              </a:bodyPr>
              <a:lstStyle/>
              <a:p>
                <a:pPr defTabSz="412090" hangingPunct="0">
                  <a:buClrTx/>
                </a:pPr>
                <a:r>
                  <a:rPr lang="en-US" sz="12500" b="1" dirty="0">
                    <a:solidFill>
                      <a:schemeClr val="bg1">
                        <a:lumMod val="20000"/>
                        <a:lumOff val="80000"/>
                      </a:schemeClr>
                    </a:solidFill>
                    <a:latin typeface="Georgia" panose="02040502050405020303" pitchFamily="18" charset="0"/>
                    <a:ea typeface="Helvetica Neue"/>
                    <a:cs typeface="Helvetica Neue"/>
                    <a:sym typeface="Helvetica Neue"/>
                  </a:rPr>
                  <a:t>3</a:t>
                </a:r>
              </a:p>
            </p:txBody>
          </p:sp>
          <p:sp>
            <p:nvSpPr>
              <p:cNvPr id="37" name="Rectangle 36">
                <a:extLst>
                  <a:ext uri="{FF2B5EF4-FFF2-40B4-BE49-F238E27FC236}">
                    <a16:creationId xmlns:a16="http://schemas.microsoft.com/office/drawing/2014/main" id="{0CB188D7-FEBE-2A49-83BA-48D001A85BA8}"/>
                  </a:ext>
                </a:extLst>
              </p:cNvPr>
              <p:cNvSpPr/>
              <p:nvPr/>
            </p:nvSpPr>
            <p:spPr>
              <a:xfrm>
                <a:off x="638529" y="2651107"/>
                <a:ext cx="586859"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39" name="Rectangle 38">
              <a:extLst>
                <a:ext uri="{FF2B5EF4-FFF2-40B4-BE49-F238E27FC236}">
                  <a16:creationId xmlns:a16="http://schemas.microsoft.com/office/drawing/2014/main" id="{86960DC2-6BE8-7443-86A4-BE803D2D7B13}"/>
                </a:ext>
              </a:extLst>
            </p:cNvPr>
            <p:cNvSpPr/>
            <p:nvPr/>
          </p:nvSpPr>
          <p:spPr>
            <a:xfrm>
              <a:off x="13481602" y="6194539"/>
              <a:ext cx="8804240" cy="1938992"/>
            </a:xfrm>
            <a:prstGeom prst="rect">
              <a:avLst/>
            </a:prstGeom>
          </p:spPr>
          <p:txBody>
            <a:bodyPr wrap="square">
              <a:noAutofit/>
            </a:bodyPr>
            <a:lstStyle/>
            <a:p>
              <a:r>
                <a:rPr lang="en-US" sz="4000" dirty="0">
                  <a:solidFill>
                    <a:srgbClr val="009457"/>
                  </a:solidFill>
                  <a:latin typeface="Gill Sans MT" panose="020B0502020104020203" pitchFamily="34" charset="77"/>
                  <a:cs typeface="Gill Sans" panose="020B0502020104020203" pitchFamily="34" charset="-79"/>
                </a:rPr>
                <a:t>How social norms-shifting approaches fit into and bring additional value to social and behavior change programs. </a:t>
              </a:r>
            </a:p>
          </p:txBody>
        </p:sp>
        <p:sp>
          <p:nvSpPr>
            <p:cNvPr id="57" name="Circular Arrow 107">
              <a:extLst>
                <a:ext uri="{FF2B5EF4-FFF2-40B4-BE49-F238E27FC236}">
                  <a16:creationId xmlns:a16="http://schemas.microsoft.com/office/drawing/2014/main" id="{376CE536-B37C-CF48-B3DD-24BD96A62738}"/>
                </a:ext>
              </a:extLst>
            </p:cNvPr>
            <p:cNvSpPr/>
            <p:nvPr/>
          </p:nvSpPr>
          <p:spPr>
            <a:xfrm>
              <a:off x="12509832" y="5682167"/>
              <a:ext cx="1233863" cy="1233863"/>
            </a:xfrm>
            <a:prstGeom prst="circularArrow">
              <a:avLst>
                <a:gd name="adj1" fmla="val 2271"/>
                <a:gd name="adj2" fmla="val 761772"/>
                <a:gd name="adj3" fmla="val 19550703"/>
                <a:gd name="adj4" fmla="val 12575511"/>
                <a:gd name="adj5" fmla="val 5826"/>
              </a:avLst>
            </a:prstGeom>
            <a:solidFill>
              <a:srgbClr val="259D9F"/>
            </a:solidFill>
            <a:ln>
              <a:solidFill>
                <a:srgbClr val="009457"/>
              </a:solidFill>
            </a:ln>
            <a:effectLst/>
          </p:spPr>
          <p:txBody>
            <a:bodyPr>
              <a:noAutofit/>
            </a:bodyPr>
            <a:lstStyle/>
            <a:p>
              <a:endParaRPr lang="en-US" sz="1200" dirty="0">
                <a:latin typeface="Gill Sans MT" panose="020B0502020104020203" pitchFamily="34" charset="77"/>
              </a:endParaRPr>
            </a:p>
          </p:txBody>
        </p:sp>
      </p:grpSp>
      <p:grpSp>
        <p:nvGrpSpPr>
          <p:cNvPr id="8" name="Group 7">
            <a:extLst>
              <a:ext uri="{FF2B5EF4-FFF2-40B4-BE49-F238E27FC236}">
                <a16:creationId xmlns:a16="http://schemas.microsoft.com/office/drawing/2014/main" id="{5F35EF27-C37B-6F48-900E-E022F4779A1D}"/>
              </a:ext>
            </a:extLst>
          </p:cNvPr>
          <p:cNvGrpSpPr/>
          <p:nvPr/>
        </p:nvGrpSpPr>
        <p:grpSpPr>
          <a:xfrm>
            <a:off x="11014742" y="8116710"/>
            <a:ext cx="8715054" cy="2077660"/>
            <a:chOff x="11014742" y="8116710"/>
            <a:chExt cx="8715054" cy="2077660"/>
          </a:xfrm>
        </p:grpSpPr>
        <p:sp>
          <p:nvSpPr>
            <p:cNvPr id="43" name="Rectangle 42">
              <a:extLst>
                <a:ext uri="{FF2B5EF4-FFF2-40B4-BE49-F238E27FC236}">
                  <a16:creationId xmlns:a16="http://schemas.microsoft.com/office/drawing/2014/main" id="{BF415DC1-1C5D-0942-8BBD-AA514D0BF0D3}"/>
                </a:ext>
              </a:extLst>
            </p:cNvPr>
            <p:cNvSpPr/>
            <p:nvPr/>
          </p:nvSpPr>
          <p:spPr>
            <a:xfrm>
              <a:off x="13481604" y="8481724"/>
              <a:ext cx="6248192" cy="1323439"/>
            </a:xfrm>
            <a:prstGeom prst="rect">
              <a:avLst/>
            </a:prstGeom>
          </p:spPr>
          <p:txBody>
            <a:bodyPr wrap="square">
              <a:noAutofit/>
            </a:bodyPr>
            <a:lstStyle/>
            <a:p>
              <a:r>
                <a:rPr lang="en-US" sz="4000" dirty="0">
                  <a:solidFill>
                    <a:srgbClr val="00B26A"/>
                  </a:solidFill>
                  <a:latin typeface="Gill Sans MT" panose="020B0502020104020203" pitchFamily="34" charset="77"/>
                  <a:cs typeface="Gill Sans" panose="020B0502020104020203" pitchFamily="34" charset="-79"/>
                </a:rPr>
                <a:t>Theories of how norms influence behaviors.</a:t>
              </a:r>
            </a:p>
          </p:txBody>
        </p:sp>
        <p:grpSp>
          <p:nvGrpSpPr>
            <p:cNvPr id="44" name="Group 43">
              <a:extLst>
                <a:ext uri="{FF2B5EF4-FFF2-40B4-BE49-F238E27FC236}">
                  <a16:creationId xmlns:a16="http://schemas.microsoft.com/office/drawing/2014/main" id="{0547B325-6877-EB4A-BD53-1C9AE878A8B9}"/>
                </a:ext>
              </a:extLst>
            </p:cNvPr>
            <p:cNvGrpSpPr/>
            <p:nvPr/>
          </p:nvGrpSpPr>
          <p:grpSpPr>
            <a:xfrm>
              <a:off x="11014742" y="8147151"/>
              <a:ext cx="2073293" cy="2047219"/>
              <a:chOff x="451994" y="2386596"/>
              <a:chExt cx="1213870" cy="1198604"/>
            </a:xfrm>
          </p:grpSpPr>
          <p:sp>
            <p:nvSpPr>
              <p:cNvPr id="45" name="Oval 44">
                <a:extLst>
                  <a:ext uri="{FF2B5EF4-FFF2-40B4-BE49-F238E27FC236}">
                    <a16:creationId xmlns:a16="http://schemas.microsoft.com/office/drawing/2014/main" id="{C663C4C0-935E-DF4D-B111-A961B1F9B81F}"/>
                  </a:ext>
                </a:extLst>
              </p:cNvPr>
              <p:cNvSpPr/>
              <p:nvPr/>
            </p:nvSpPr>
            <p:spPr>
              <a:xfrm>
                <a:off x="451994" y="2386596"/>
                <a:ext cx="1198604" cy="1198604"/>
              </a:xfrm>
              <a:prstGeom prst="ellipse">
                <a:avLst/>
              </a:prstGeom>
              <a:solidFill>
                <a:srgbClr val="00B26A"/>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46" name="Rectangle 45">
                <a:extLst>
                  <a:ext uri="{FF2B5EF4-FFF2-40B4-BE49-F238E27FC236}">
                    <a16:creationId xmlns:a16="http://schemas.microsoft.com/office/drawing/2014/main" id="{12E09962-0228-804D-AF52-590150AC3A58}"/>
                  </a:ext>
                </a:extLst>
              </p:cNvPr>
              <p:cNvSpPr/>
              <p:nvPr/>
            </p:nvSpPr>
            <p:spPr>
              <a:xfrm>
                <a:off x="951628" y="2435284"/>
                <a:ext cx="714236" cy="1126230"/>
              </a:xfrm>
              <a:prstGeom prst="rect">
                <a:avLst/>
              </a:prstGeom>
            </p:spPr>
            <p:txBody>
              <a:bodyPr wrap="square" lIns="0" tIns="0" rIns="0" bIns="0" anchor="ctr">
                <a:noAutofit/>
              </a:bodyPr>
              <a:lstStyle/>
              <a:p>
                <a:pPr defTabSz="412090" hangingPunct="0">
                  <a:buClrTx/>
                </a:pPr>
                <a:r>
                  <a:rPr lang="en-US" sz="12500" b="1" dirty="0">
                    <a:solidFill>
                      <a:schemeClr val="bg1">
                        <a:lumMod val="20000"/>
                        <a:lumOff val="80000"/>
                      </a:schemeClr>
                    </a:solidFill>
                    <a:latin typeface="Georgia" panose="02040502050405020303" pitchFamily="18" charset="0"/>
                    <a:ea typeface="Helvetica Neue"/>
                    <a:cs typeface="Helvetica Neue"/>
                    <a:sym typeface="Helvetica Neue"/>
                  </a:rPr>
                  <a:t>4</a:t>
                </a:r>
              </a:p>
            </p:txBody>
          </p:sp>
          <p:sp>
            <p:nvSpPr>
              <p:cNvPr id="47" name="Rectangle 46">
                <a:extLst>
                  <a:ext uri="{FF2B5EF4-FFF2-40B4-BE49-F238E27FC236}">
                    <a16:creationId xmlns:a16="http://schemas.microsoft.com/office/drawing/2014/main" id="{1AEE4356-F0F9-0E4B-A961-D64E016D20D3}"/>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55" name="Circular Arrow 107">
              <a:extLst>
                <a:ext uri="{FF2B5EF4-FFF2-40B4-BE49-F238E27FC236}">
                  <a16:creationId xmlns:a16="http://schemas.microsoft.com/office/drawing/2014/main" id="{2380D7D8-A350-BB4C-A59F-9DE94E20C512}"/>
                </a:ext>
              </a:extLst>
            </p:cNvPr>
            <p:cNvSpPr/>
            <p:nvPr/>
          </p:nvSpPr>
          <p:spPr>
            <a:xfrm>
              <a:off x="12507485" y="8116710"/>
              <a:ext cx="1233863" cy="1233863"/>
            </a:xfrm>
            <a:prstGeom prst="circularArrow">
              <a:avLst>
                <a:gd name="adj1" fmla="val 2271"/>
                <a:gd name="adj2" fmla="val 761772"/>
                <a:gd name="adj3" fmla="val 19550703"/>
                <a:gd name="adj4" fmla="val 12575511"/>
                <a:gd name="adj5" fmla="val 5826"/>
              </a:avLst>
            </a:prstGeom>
            <a:solidFill>
              <a:schemeClr val="accent3"/>
            </a:solidFill>
            <a:ln>
              <a:solidFill>
                <a:srgbClr val="00B26A"/>
              </a:solidFill>
            </a:ln>
            <a:effectLst/>
          </p:spPr>
          <p:txBody>
            <a:bodyPr>
              <a:noAutofit/>
            </a:bodyPr>
            <a:lstStyle/>
            <a:p>
              <a:endParaRPr lang="en-US" sz="1200" dirty="0">
                <a:latin typeface="Gill Sans MT" panose="020B0502020104020203" pitchFamily="34" charset="77"/>
              </a:endParaRPr>
            </a:p>
          </p:txBody>
        </p:sp>
      </p:grpSp>
      <p:grpSp>
        <p:nvGrpSpPr>
          <p:cNvPr id="9" name="Group 8">
            <a:extLst>
              <a:ext uri="{FF2B5EF4-FFF2-40B4-BE49-F238E27FC236}">
                <a16:creationId xmlns:a16="http://schemas.microsoft.com/office/drawing/2014/main" id="{816D98B1-BD28-DD4F-94F8-40C400B01AFE}"/>
              </a:ext>
            </a:extLst>
          </p:cNvPr>
          <p:cNvGrpSpPr/>
          <p:nvPr/>
        </p:nvGrpSpPr>
        <p:grpSpPr>
          <a:xfrm>
            <a:off x="11014742" y="10622271"/>
            <a:ext cx="9479533" cy="2090522"/>
            <a:chOff x="11014742" y="10622271"/>
            <a:chExt cx="9479533" cy="2090522"/>
          </a:xfrm>
        </p:grpSpPr>
        <p:grpSp>
          <p:nvGrpSpPr>
            <p:cNvPr id="48" name="Group 47">
              <a:extLst>
                <a:ext uri="{FF2B5EF4-FFF2-40B4-BE49-F238E27FC236}">
                  <a16:creationId xmlns:a16="http://schemas.microsoft.com/office/drawing/2014/main" id="{DBD98607-E2A7-A640-956A-7FEF170C5ECE}"/>
                </a:ext>
              </a:extLst>
            </p:cNvPr>
            <p:cNvGrpSpPr/>
            <p:nvPr/>
          </p:nvGrpSpPr>
          <p:grpSpPr>
            <a:xfrm>
              <a:off x="11014742" y="10622271"/>
              <a:ext cx="2161720" cy="2090522"/>
              <a:chOff x="451994" y="2386596"/>
              <a:chExt cx="1265642" cy="1223957"/>
            </a:xfrm>
          </p:grpSpPr>
          <p:sp>
            <p:nvSpPr>
              <p:cNvPr id="49" name="Oval 48">
                <a:extLst>
                  <a:ext uri="{FF2B5EF4-FFF2-40B4-BE49-F238E27FC236}">
                    <a16:creationId xmlns:a16="http://schemas.microsoft.com/office/drawing/2014/main" id="{D1C293C3-174F-D247-97D7-336E1F9D482E}"/>
                  </a:ext>
                </a:extLst>
              </p:cNvPr>
              <p:cNvSpPr/>
              <p:nvPr/>
            </p:nvSpPr>
            <p:spPr>
              <a:xfrm>
                <a:off x="451994" y="2386596"/>
                <a:ext cx="1198604" cy="1198604"/>
              </a:xfrm>
              <a:prstGeom prst="ellipse">
                <a:avLst/>
              </a:prstGeom>
              <a:solidFill>
                <a:srgbClr val="00C075"/>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50" name="Rectangle 49">
                <a:extLst>
                  <a:ext uri="{FF2B5EF4-FFF2-40B4-BE49-F238E27FC236}">
                    <a16:creationId xmlns:a16="http://schemas.microsoft.com/office/drawing/2014/main" id="{B4C3890C-23B5-2E43-B4E2-A290178A2C78}"/>
                  </a:ext>
                </a:extLst>
              </p:cNvPr>
              <p:cNvSpPr/>
              <p:nvPr/>
            </p:nvSpPr>
            <p:spPr>
              <a:xfrm>
                <a:off x="1003399" y="2484323"/>
                <a:ext cx="714237" cy="1126230"/>
              </a:xfrm>
              <a:prstGeom prst="rect">
                <a:avLst/>
              </a:prstGeom>
            </p:spPr>
            <p:txBody>
              <a:bodyPr wrap="square" lIns="0" tIns="0" rIns="0" bIns="0" anchor="ctr">
                <a:noAutofit/>
              </a:bodyPr>
              <a:lstStyle/>
              <a:p>
                <a:pPr defTabSz="412090" hangingPunct="0">
                  <a:buClrTx/>
                </a:pPr>
                <a:r>
                  <a:rPr lang="en-US" sz="12500" b="1" dirty="0">
                    <a:solidFill>
                      <a:schemeClr val="bg1">
                        <a:lumMod val="20000"/>
                        <a:lumOff val="80000"/>
                      </a:schemeClr>
                    </a:solidFill>
                    <a:latin typeface="Georgia" panose="02040502050405020303" pitchFamily="18" charset="0"/>
                    <a:ea typeface="Helvetica Neue"/>
                    <a:cs typeface="Helvetica Neue"/>
                    <a:sym typeface="Helvetica Neue"/>
                  </a:rPr>
                  <a:t>5</a:t>
                </a:r>
              </a:p>
            </p:txBody>
          </p:sp>
          <p:sp>
            <p:nvSpPr>
              <p:cNvPr id="51" name="Rectangle 50">
                <a:extLst>
                  <a:ext uri="{FF2B5EF4-FFF2-40B4-BE49-F238E27FC236}">
                    <a16:creationId xmlns:a16="http://schemas.microsoft.com/office/drawing/2014/main" id="{D18C7AF7-23D1-C947-BF5E-508EC2E04F26}"/>
                  </a:ext>
                </a:extLst>
              </p:cNvPr>
              <p:cNvSpPr/>
              <p:nvPr/>
            </p:nvSpPr>
            <p:spPr>
              <a:xfrm>
                <a:off x="638529" y="2651107"/>
                <a:ext cx="586859"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52" name="Rectangle 51">
              <a:extLst>
                <a:ext uri="{FF2B5EF4-FFF2-40B4-BE49-F238E27FC236}">
                  <a16:creationId xmlns:a16="http://schemas.microsoft.com/office/drawing/2014/main" id="{709214A5-697F-554C-89CA-E4E35F4A87DC}"/>
                </a:ext>
              </a:extLst>
            </p:cNvPr>
            <p:cNvSpPr/>
            <p:nvPr/>
          </p:nvSpPr>
          <p:spPr>
            <a:xfrm>
              <a:off x="13481604" y="11001445"/>
              <a:ext cx="7012671" cy="1323439"/>
            </a:xfrm>
            <a:prstGeom prst="rect">
              <a:avLst/>
            </a:prstGeom>
          </p:spPr>
          <p:txBody>
            <a:bodyPr wrap="square">
              <a:noAutofit/>
            </a:bodyPr>
            <a:lstStyle/>
            <a:p>
              <a:r>
                <a:rPr lang="en-US" sz="4000" dirty="0">
                  <a:solidFill>
                    <a:srgbClr val="00C075"/>
                  </a:solidFill>
                  <a:latin typeface="Gill Sans MT" panose="020B0502020104020203" pitchFamily="34" charset="77"/>
                  <a:cs typeface="Gill Sans" panose="020B0502020104020203" pitchFamily="34" charset="-79"/>
                </a:rPr>
                <a:t>Developing and using program theories of change. </a:t>
              </a:r>
            </a:p>
          </p:txBody>
        </p:sp>
        <p:sp>
          <p:nvSpPr>
            <p:cNvPr id="58" name="Circular Arrow 107">
              <a:extLst>
                <a:ext uri="{FF2B5EF4-FFF2-40B4-BE49-F238E27FC236}">
                  <a16:creationId xmlns:a16="http://schemas.microsoft.com/office/drawing/2014/main" id="{55ED1D88-FDD9-4949-BB23-E932166C233F}"/>
                </a:ext>
              </a:extLst>
            </p:cNvPr>
            <p:cNvSpPr/>
            <p:nvPr/>
          </p:nvSpPr>
          <p:spPr>
            <a:xfrm>
              <a:off x="12507485" y="10625867"/>
              <a:ext cx="1233863" cy="1233863"/>
            </a:xfrm>
            <a:prstGeom prst="circularArrow">
              <a:avLst>
                <a:gd name="adj1" fmla="val 2271"/>
                <a:gd name="adj2" fmla="val 761772"/>
                <a:gd name="adj3" fmla="val 19550703"/>
                <a:gd name="adj4" fmla="val 12575511"/>
                <a:gd name="adj5" fmla="val 5826"/>
              </a:avLst>
            </a:prstGeom>
            <a:solidFill>
              <a:srgbClr val="2EC3C5"/>
            </a:solidFill>
            <a:ln>
              <a:solidFill>
                <a:srgbClr val="00C075"/>
              </a:solidFill>
            </a:ln>
            <a:effectLst/>
          </p:spPr>
          <p:txBody>
            <a:bodyPr>
              <a:noAutofit/>
            </a:bodyPr>
            <a:lstStyle/>
            <a:p>
              <a:endParaRPr lang="en-US" sz="1200" dirty="0">
                <a:latin typeface="Gill Sans MT" panose="020B0502020104020203" pitchFamily="34" charset="77"/>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Shape 1441"/>
        <p:cNvGrpSpPr/>
        <p:nvPr/>
      </p:nvGrpSpPr>
      <p:grpSpPr>
        <a:xfrm>
          <a:off x="0" y="0"/>
          <a:ext cx="0" cy="0"/>
          <a:chOff x="0" y="0"/>
          <a:chExt cx="0" cy="0"/>
        </a:xfrm>
      </p:grpSpPr>
      <p:sp>
        <p:nvSpPr>
          <p:cNvPr id="9" name="Google Shape;180;p107">
            <a:extLst>
              <a:ext uri="{FF2B5EF4-FFF2-40B4-BE49-F238E27FC236}">
                <a16:creationId xmlns:a16="http://schemas.microsoft.com/office/drawing/2014/main" id="{044FE970-6ED8-3C41-97F2-8CDE79CD8663}"/>
              </a:ext>
            </a:extLst>
          </p:cNvPr>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1442" name="Google Shape;1442;p59"/>
          <p:cNvSpPr txBox="1">
            <a:spLocks noGrp="1"/>
          </p:cNvSpPr>
          <p:nvPr>
            <p:ph type="title"/>
          </p:nvPr>
        </p:nvSpPr>
        <p:spPr>
          <a:xfrm>
            <a:off x="3950640" y="2861502"/>
            <a:ext cx="16482720" cy="1403384"/>
          </a:xfrm>
          <a:prstGeom prst="rect">
            <a:avLst/>
          </a:prstGeom>
          <a:noFill/>
          <a:ln>
            <a:noFill/>
          </a:ln>
        </p:spPr>
        <p:txBody>
          <a:bodyPr spcFirstLastPara="1" wrap="square" lIns="91426" tIns="45700" rIns="91426" bIns="45700" anchor="t" anchorCtr="0">
            <a:noAutofit/>
          </a:bodyPr>
          <a:lstStyle/>
          <a:p>
            <a:pPr>
              <a:buClr>
                <a:srgbClr val="09904F"/>
              </a:buClr>
            </a:pPr>
            <a:r>
              <a:rPr lang="en-US" b="1" dirty="0">
                <a:solidFill>
                  <a:srgbClr val="FFFFFF"/>
                </a:solidFill>
              </a:rPr>
              <a:t>Key Takeaways</a:t>
            </a:r>
            <a:endParaRPr b="1" dirty="0">
              <a:solidFill>
                <a:srgbClr val="FFFFFF"/>
              </a:solidFill>
            </a:endParaRPr>
          </a:p>
        </p:txBody>
      </p:sp>
      <p:sp>
        <p:nvSpPr>
          <p:cNvPr id="1443" name="Google Shape;1443;p59"/>
          <p:cNvSpPr txBox="1">
            <a:spLocks noGrp="1"/>
          </p:cNvSpPr>
          <p:nvPr>
            <p:ph type="body" idx="1"/>
          </p:nvPr>
        </p:nvSpPr>
        <p:spPr>
          <a:xfrm>
            <a:off x="8358883" y="1799713"/>
            <a:ext cx="7666234" cy="963938"/>
          </a:xfrm>
          <a:prstGeom prst="rect">
            <a:avLst/>
          </a:prstGeom>
          <a:noFill/>
          <a:ln>
            <a:noFill/>
          </a:ln>
        </p:spPr>
        <p:txBody>
          <a:bodyPr spcFirstLastPara="1" wrap="square" lIns="91426" tIns="45700" rIns="91426" bIns="45700" anchor="t" anchorCtr="0">
            <a:noAutofit/>
          </a:bodyPr>
          <a:lstStyle/>
          <a:p>
            <a:pPr marL="0" indent="0">
              <a:buClr>
                <a:schemeClr val="dk2"/>
              </a:buClr>
              <a:buSzPts val="3600"/>
            </a:pPr>
            <a:r>
              <a:rPr lang="en-US" sz="3600" dirty="0">
                <a:solidFill>
                  <a:srgbClr val="FFFFFF"/>
                </a:solidFill>
              </a:rPr>
              <a:t>WHY SOCIAL NORMS MATTER</a:t>
            </a:r>
            <a:endParaRPr dirty="0">
              <a:solidFill>
                <a:srgbClr val="FFFFFF"/>
              </a:solidFill>
            </a:endParaRPr>
          </a:p>
        </p:txBody>
      </p:sp>
      <p:sp>
        <p:nvSpPr>
          <p:cNvPr id="1444" name="Google Shape;1444;p59"/>
          <p:cNvSpPr txBox="1">
            <a:spLocks noGrp="1"/>
          </p:cNvSpPr>
          <p:nvPr>
            <p:ph type="body" idx="2"/>
          </p:nvPr>
        </p:nvSpPr>
        <p:spPr>
          <a:xfrm>
            <a:off x="2523958" y="5428906"/>
            <a:ext cx="20000761" cy="6924624"/>
          </a:xfrm>
          <a:prstGeom prst="rect">
            <a:avLst/>
          </a:prstGeom>
          <a:noFill/>
          <a:ln>
            <a:noFill/>
          </a:ln>
        </p:spPr>
        <p:txBody>
          <a:bodyPr spcFirstLastPara="1" wrap="square" lIns="91426" tIns="45700" rIns="91426" bIns="45700" anchor="t" anchorCtr="0">
            <a:noAutofit/>
          </a:bodyPr>
          <a:lstStyle/>
          <a:p>
            <a:pPr marL="0" indent="0" algn="l">
              <a:lnSpc>
                <a:spcPct val="90000"/>
              </a:lnSpc>
              <a:spcAft>
                <a:spcPts val="2400"/>
              </a:spcAft>
              <a:buClr>
                <a:srgbClr val="393941"/>
              </a:buClr>
              <a:buSzPts val="4400"/>
            </a:pPr>
            <a:r>
              <a:rPr lang="en-US" sz="4400" b="1" dirty="0">
                <a:solidFill>
                  <a:srgbClr val="FFFFFF"/>
                </a:solidFill>
              </a:rPr>
              <a:t>Why norms theory is important for project design, implementation, and measuring change:</a:t>
            </a:r>
          </a:p>
          <a:p>
            <a:pPr marL="742950" indent="-742950" algn="l">
              <a:lnSpc>
                <a:spcPct val="90000"/>
              </a:lnSpc>
              <a:spcBef>
                <a:spcPts val="1800"/>
              </a:spcBef>
              <a:spcAft>
                <a:spcPts val="2400"/>
              </a:spcAft>
              <a:buClr>
                <a:srgbClr val="FFFFFF"/>
              </a:buClr>
              <a:buSzPts val="4400"/>
              <a:buFont typeface="Gill Sans"/>
              <a:buAutoNum type="arabicPeriod"/>
            </a:pPr>
            <a:r>
              <a:rPr lang="en-US" sz="4400" dirty="0">
                <a:solidFill>
                  <a:srgbClr val="FFFFFF"/>
                </a:solidFill>
              </a:rPr>
              <a:t>Social science theory and program change theory can inform and help explain how norms influence behaviors.</a:t>
            </a:r>
          </a:p>
          <a:p>
            <a:pPr marL="742950" indent="-742950" algn="l">
              <a:lnSpc>
                <a:spcPct val="90000"/>
              </a:lnSpc>
              <a:spcBef>
                <a:spcPts val="1800"/>
              </a:spcBef>
              <a:spcAft>
                <a:spcPts val="2400"/>
              </a:spcAft>
              <a:buClr>
                <a:srgbClr val="FFFFFF"/>
              </a:buClr>
              <a:buSzPts val="4400"/>
              <a:buFont typeface="Gill Sans"/>
              <a:buAutoNum type="arabicPeriod"/>
            </a:pPr>
            <a:r>
              <a:rPr lang="en-US" sz="4400" dirty="0">
                <a:solidFill>
                  <a:srgbClr val="FFFFFF"/>
                </a:solidFill>
              </a:rPr>
              <a:t>Norms-shifting activities should be articulated when mapping program change theories for an SBC project, so they do not get “lost.”</a:t>
            </a:r>
          </a:p>
        </p:txBody>
      </p:sp>
      <p:cxnSp>
        <p:nvCxnSpPr>
          <p:cNvPr id="5" name="Straight Connector 4">
            <a:extLst>
              <a:ext uri="{FF2B5EF4-FFF2-40B4-BE49-F238E27FC236}">
                <a16:creationId xmlns:a16="http://schemas.microsoft.com/office/drawing/2014/main" id="{9B6EA334-AFAD-454E-8864-D136AA7E17D9}"/>
              </a:ext>
            </a:extLst>
          </p:cNvPr>
          <p:cNvCxnSpPr>
            <a:cxnSpLocks/>
          </p:cNvCxnSpPr>
          <p:nvPr/>
        </p:nvCxnSpPr>
        <p:spPr>
          <a:xfrm>
            <a:off x="9636346" y="4546600"/>
            <a:ext cx="511130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ustDataLst>
      <p:tags r:id="rId1"/>
    </p:custDataLst>
    <p:extLst>
      <p:ext uri="{BB962C8B-B14F-4D97-AF65-F5344CB8AC3E}">
        <p14:creationId xmlns:p14="http://schemas.microsoft.com/office/powerpoint/2010/main" val="267672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Google Shape;1463;p62"/>
          <p:cNvSpPr txBox="1">
            <a:spLocks noGrp="1"/>
          </p:cNvSpPr>
          <p:nvPr>
            <p:ph type="body" idx="2"/>
          </p:nvPr>
        </p:nvSpPr>
        <p:spPr>
          <a:prstGeom prst="rect">
            <a:avLst/>
          </a:prstGeom>
          <a:noFill/>
          <a:ln>
            <a:noFill/>
          </a:ln>
        </p:spPr>
        <p:txBody>
          <a:bodyPr spcFirstLastPara="1" wrap="square" lIns="91426" tIns="45700" rIns="91426" bIns="45700" anchor="t" anchorCtr="0">
            <a:noAutofit/>
          </a:bodyPr>
          <a:lstStyle/>
          <a:p>
            <a:pPr marL="0" indent="0"/>
            <a:r>
              <a:rPr lang="en-US" b="1" dirty="0">
                <a:solidFill>
                  <a:srgbClr val="000000"/>
                </a:solidFill>
              </a:rPr>
              <a:t>Resources </a:t>
            </a:r>
            <a:endParaRPr b="1" dirty="0">
              <a:solidFill>
                <a:srgbClr val="000000"/>
              </a:solidFill>
            </a:endParaRPr>
          </a:p>
        </p:txBody>
      </p:sp>
      <p:sp>
        <p:nvSpPr>
          <p:cNvPr id="1464" name="Google Shape;1464;p62"/>
          <p:cNvSpPr txBox="1">
            <a:spLocks noGrp="1"/>
          </p:cNvSpPr>
          <p:nvPr>
            <p:ph type="body" idx="3"/>
          </p:nvPr>
        </p:nvSpPr>
        <p:spPr>
          <a:xfrm>
            <a:off x="2143791" y="4062548"/>
            <a:ext cx="19488990" cy="7361723"/>
          </a:xfrm>
          <a:prstGeom prst="rect">
            <a:avLst/>
          </a:prstGeom>
          <a:noFill/>
          <a:ln>
            <a:noFill/>
          </a:ln>
        </p:spPr>
        <p:txBody>
          <a:bodyPr spcFirstLastPara="1" wrap="square" lIns="91426" tIns="45700" rIns="91426" bIns="45700" anchor="t" anchorCtr="0">
            <a:noAutofit/>
          </a:bodyPr>
          <a:lstStyle/>
          <a:p>
            <a:pPr marL="0" indent="0" algn="l">
              <a:spcAft>
                <a:spcPts val="1200"/>
              </a:spcAft>
              <a:buSzPts val="4000"/>
              <a:buNone/>
            </a:pPr>
            <a:r>
              <a:rPr lang="en-US" sz="3600" b="1" dirty="0" smtClean="0">
                <a:solidFill>
                  <a:schemeClr val="accent1"/>
                </a:solidFill>
              </a:rPr>
              <a:t>Social Norms Learning </a:t>
            </a:r>
            <a:r>
              <a:rPr lang="en-US" sz="3600" b="1" dirty="0">
                <a:solidFill>
                  <a:schemeClr val="accent1"/>
                </a:solidFill>
              </a:rPr>
              <a:t>Collaborative Resources</a:t>
            </a:r>
            <a:endParaRPr sz="3200" b="1" dirty="0">
              <a:solidFill>
                <a:schemeClr val="accent1"/>
              </a:solidFill>
            </a:endParaRPr>
          </a:p>
          <a:p>
            <a:pPr marL="571500" lvl="0" indent="-571500" algn="l">
              <a:buFont typeface="Arial" panose="020B0604020202020204" pitchFamily="34" charset="0"/>
              <a:buChar char="•"/>
            </a:pPr>
            <a:r>
              <a:rPr lang="en-US" sz="3600" dirty="0"/>
              <a:t>The Social Norms Learning Collaborative. </a:t>
            </a:r>
            <a:r>
              <a:rPr lang="en-US" sz="3600" i="1" dirty="0"/>
              <a:t>Social Norms Background Reader</a:t>
            </a:r>
            <a:r>
              <a:rPr lang="en-US" sz="3600" dirty="0"/>
              <a:t>. Washington, DC: Institute for Reproductive Health (IRH), Georgetown University, 2016. </a:t>
            </a:r>
            <a:endParaRPr lang="en-US" sz="3600" dirty="0" smtClean="0"/>
          </a:p>
          <a:p>
            <a:pPr marL="571500" lvl="0" indent="-571500" algn="l">
              <a:buFont typeface="Arial" panose="020B0604020202020204" pitchFamily="34" charset="0"/>
              <a:buChar char="•"/>
            </a:pPr>
            <a:r>
              <a:rPr lang="en-US" sz="3600" dirty="0" smtClean="0"/>
              <a:t>The </a:t>
            </a:r>
            <a:r>
              <a:rPr lang="en-US" sz="3600" dirty="0"/>
              <a:t>Social Norms Learning Collaborative. </a:t>
            </a:r>
            <a:r>
              <a:rPr lang="en-US" sz="3600" i="1" dirty="0"/>
              <a:t>The Flower for Sustained Health: An Integrated Socioecological Framework for Normative Influence and Change: A Working Paper</a:t>
            </a:r>
            <a:r>
              <a:rPr lang="en-US" sz="3600" dirty="0"/>
              <a:t>. Washington, DC: IRH, Georgetown University, 2019. </a:t>
            </a:r>
            <a:endParaRPr lang="en-US" sz="3600" b="1" dirty="0"/>
          </a:p>
          <a:p>
            <a:pPr marL="571500" lvl="0" indent="-571500" algn="l">
              <a:buFont typeface="Arial" panose="020B0604020202020204" pitchFamily="34" charset="0"/>
              <a:buChar char="•"/>
            </a:pPr>
            <a:r>
              <a:rPr lang="en-US" sz="3600" dirty="0"/>
              <a:t>The Social Norms Learning Collaborative. </a:t>
            </a:r>
            <a:r>
              <a:rPr lang="en-US" sz="3600" i="1" dirty="0"/>
              <a:t>Top 20 Resources on Social Norms</a:t>
            </a:r>
            <a:r>
              <a:rPr lang="en-US" sz="3600" dirty="0"/>
              <a:t>. Washington, DC: IRH, Georgetown University, 2019.</a:t>
            </a:r>
            <a:r>
              <a:rPr lang="en-US" sz="3600" b="1" dirty="0"/>
              <a:t> </a:t>
            </a:r>
            <a:endParaRPr lang="en-US" sz="3600" b="1" dirty="0" smtClean="0"/>
          </a:p>
          <a:p>
            <a:pPr marL="571500" lvl="0" indent="-571500" algn="l">
              <a:buFont typeface="Arial" panose="020B0604020202020204" pitchFamily="34" charset="0"/>
              <a:buChar char="•"/>
            </a:pPr>
            <a:r>
              <a:rPr lang="en-US" sz="3600" dirty="0" smtClean="0"/>
              <a:t>The </a:t>
            </a:r>
            <a:r>
              <a:rPr lang="en-US" sz="3600" dirty="0"/>
              <a:t>Social Norms Learning Collaborative. </a:t>
            </a:r>
            <a:r>
              <a:rPr lang="en-US" sz="3600" i="1" dirty="0"/>
              <a:t>Social Norms and AYSRH: Building a Bridge from Theory to Program Design</a:t>
            </a:r>
            <a:r>
              <a:rPr lang="en-US" sz="3600" dirty="0"/>
              <a:t>. Washington, D.C.: IRH, Georgetown University, 2019. </a:t>
            </a:r>
            <a:endParaRPr lang="en-US" sz="3600" dirty="0" smtClean="0"/>
          </a:p>
          <a:p>
            <a:pPr marL="571500" lvl="0" indent="-571500" algn="l">
              <a:buFont typeface="Arial" panose="020B0604020202020204" pitchFamily="34" charset="0"/>
              <a:buChar char="•"/>
            </a:pPr>
            <a:r>
              <a:rPr lang="en-US" sz="3600" dirty="0" err="1" smtClean="0"/>
              <a:t>Cislaghi</a:t>
            </a:r>
            <a:r>
              <a:rPr lang="en-US" sz="3600" dirty="0"/>
              <a:t>, Beniamino. “What Are Social Norms and Why Do They Matter for Adolescents?” </a:t>
            </a:r>
            <a:r>
              <a:rPr lang="en-US" sz="3600" i="1" dirty="0"/>
              <a:t>Learning Collaborative Blog Series</a:t>
            </a:r>
            <a:r>
              <a:rPr lang="en-US" sz="3600" dirty="0"/>
              <a:t>, Nov. 26, 2018. </a:t>
            </a:r>
            <a:endParaRPr lang="en-US" sz="3600" u="sng" dirty="0"/>
          </a:p>
          <a:p>
            <a:pPr marL="571500" lvl="0" indent="-571500" algn="l">
              <a:buFont typeface="Arial" panose="020B0604020202020204" pitchFamily="34" charset="0"/>
              <a:buChar char="•"/>
            </a:pPr>
            <a:r>
              <a:rPr lang="en-US" sz="3600" dirty="0" smtClean="0"/>
              <a:t>The </a:t>
            </a:r>
            <a:r>
              <a:rPr lang="en-US" sz="3600" dirty="0"/>
              <a:t>Social Norms Learning Collaborative. </a:t>
            </a:r>
            <a:r>
              <a:rPr lang="en-US" sz="3600" i="1" dirty="0"/>
              <a:t>Social Norms Atlas: Understanding Global Social Norms and Related Concepts.</a:t>
            </a:r>
            <a:r>
              <a:rPr lang="en-US" sz="3600" dirty="0"/>
              <a:t> Washington, DC: Institute for Reproductive Health, Georgetown University, 2021</a:t>
            </a:r>
            <a:r>
              <a:rPr lang="en-US" sz="3600" dirty="0" smtClean="0"/>
              <a:t>.</a:t>
            </a:r>
            <a:endParaRPr lang="en-US" sz="3200" b="1" dirty="0"/>
          </a:p>
        </p:txBody>
      </p:sp>
      <p:cxnSp>
        <p:nvCxnSpPr>
          <p:cNvPr id="5" name="Straight Connector 4">
            <a:extLst>
              <a:ext uri="{FF2B5EF4-FFF2-40B4-BE49-F238E27FC236}">
                <a16:creationId xmlns:a16="http://schemas.microsoft.com/office/drawing/2014/main" id="{AA6B05C1-8173-9C46-9AED-08B75F300B35}"/>
              </a:ext>
            </a:extLst>
          </p:cNvPr>
          <p:cNvCxnSpPr>
            <a:cxnSpLocks/>
          </p:cNvCxnSpPr>
          <p:nvPr/>
        </p:nvCxnSpPr>
        <p:spPr>
          <a:xfrm>
            <a:off x="2274652" y="3601204"/>
            <a:ext cx="511130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8622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5" name="Text Placeholder 4">
            <a:extLst>
              <a:ext uri="{FF2B5EF4-FFF2-40B4-BE49-F238E27FC236}">
                <a16:creationId xmlns:a16="http://schemas.microsoft.com/office/drawing/2014/main" id="{5A743BB7-9924-F542-ABE3-BEEF38987033}"/>
              </a:ext>
            </a:extLst>
          </p:cNvPr>
          <p:cNvSpPr>
            <a:spLocks noGrp="1"/>
          </p:cNvSpPr>
          <p:nvPr>
            <p:ph type="body" idx="3"/>
          </p:nvPr>
        </p:nvSpPr>
        <p:spPr>
          <a:xfrm>
            <a:off x="1947848" y="3639411"/>
            <a:ext cx="21863692" cy="8927269"/>
          </a:xfrm>
        </p:spPr>
        <p:txBody>
          <a:bodyPr/>
          <a:lstStyle/>
          <a:p>
            <a:r>
              <a:rPr lang="en-US" sz="2800" b="1" dirty="0">
                <a:solidFill>
                  <a:schemeClr val="accent2"/>
                </a:solidFill>
              </a:rPr>
              <a:t>Behavior change theories and social norms</a:t>
            </a:r>
          </a:p>
          <a:p>
            <a:pPr marL="457200" lvl="0" indent="-457200">
              <a:buFont typeface="Arial" panose="020B0604020202020204" pitchFamily="34" charset="0"/>
              <a:buChar char="•"/>
            </a:pPr>
            <a:r>
              <a:rPr lang="en-US" sz="2800" dirty="0"/>
              <a:t>Davis, Rachel, Rona Campbell, Zoe </a:t>
            </a:r>
            <a:r>
              <a:rPr lang="en-US" sz="2800" dirty="0" err="1"/>
              <a:t>Hildon</a:t>
            </a:r>
            <a:r>
              <a:rPr lang="en-US" sz="2800" dirty="0"/>
              <a:t>, Lorna Hobbs, and Susan </a:t>
            </a:r>
            <a:r>
              <a:rPr lang="en-US" sz="2800" dirty="0" err="1"/>
              <a:t>Michie</a:t>
            </a:r>
            <a:r>
              <a:rPr lang="en-US" sz="2800" dirty="0"/>
              <a:t>. “Theories of </a:t>
            </a:r>
            <a:r>
              <a:rPr lang="en-US" sz="2800" dirty="0" err="1"/>
              <a:t>Behaviour</a:t>
            </a:r>
            <a:r>
              <a:rPr lang="en-US" sz="2800" dirty="0"/>
              <a:t> and Behavior Change Across the Social and </a:t>
            </a:r>
            <a:r>
              <a:rPr lang="en-US" sz="2800" dirty="0" err="1"/>
              <a:t>Behavioural</a:t>
            </a:r>
            <a:r>
              <a:rPr lang="en-US" sz="2800" dirty="0"/>
              <a:t> Sciences: A Scoping Review.” </a:t>
            </a:r>
            <a:r>
              <a:rPr lang="en-US" sz="2800" i="1" dirty="0"/>
              <a:t>Journal of Health Psychology Review</a:t>
            </a:r>
            <a:r>
              <a:rPr lang="en-US" sz="2800" dirty="0"/>
              <a:t> </a:t>
            </a:r>
            <a:r>
              <a:rPr lang="en-US" sz="2800" i="1" dirty="0"/>
              <a:t>9</a:t>
            </a:r>
            <a:r>
              <a:rPr lang="en-US" sz="2800" dirty="0"/>
              <a:t>, no. 3 (2015): 323-44. </a:t>
            </a:r>
            <a:endParaRPr lang="en-US" sz="2800" b="1" dirty="0"/>
          </a:p>
          <a:p>
            <a:pPr marL="457200" lvl="0" indent="-457200">
              <a:buFont typeface="Arial" panose="020B0604020202020204" pitchFamily="34" charset="0"/>
              <a:buChar char="•"/>
            </a:pPr>
            <a:r>
              <a:rPr lang="en-US" sz="2800" dirty="0"/>
              <a:t>Health Communication Capacity Collaborative. “Social and Behavior Change Communication.” </a:t>
            </a:r>
            <a:r>
              <a:rPr lang="en-US" sz="2800" i="1" dirty="0"/>
              <a:t>Urban Adolescent Sexual and Reproductive Health Social and Behavior Change Communication Implementation Kit</a:t>
            </a:r>
            <a:r>
              <a:rPr lang="en-US" sz="2800" dirty="0"/>
              <a:t>. Last modified 2016. </a:t>
            </a:r>
            <a:endParaRPr lang="en-US" sz="2800" dirty="0" smtClean="0"/>
          </a:p>
          <a:p>
            <a:pPr marL="457200" lvl="0" indent="-457200">
              <a:buFont typeface="Arial" panose="020B0604020202020204" pitchFamily="34" charset="0"/>
              <a:buChar char="•"/>
            </a:pPr>
            <a:r>
              <a:rPr lang="en-US" sz="2800" dirty="0" err="1" smtClean="0"/>
              <a:t>Valters</a:t>
            </a:r>
            <a:r>
              <a:rPr lang="en-US" sz="2800" dirty="0"/>
              <a:t>, Craig. </a:t>
            </a:r>
            <a:r>
              <a:rPr lang="en-US" sz="2800" i="1" dirty="0"/>
              <a:t>Theories of Change: Time for a Radical Approach to Learning in Development.</a:t>
            </a:r>
            <a:r>
              <a:rPr lang="en-US" sz="2800" dirty="0"/>
              <a:t> London: Overseas Development Institute, 2015. </a:t>
            </a:r>
            <a:endParaRPr lang="en-US" sz="2800" dirty="0"/>
          </a:p>
          <a:p>
            <a:pPr marL="457200" lvl="0" indent="-457200">
              <a:buFont typeface="Arial" panose="020B0604020202020204" pitchFamily="34" charset="0"/>
              <a:buChar char="•"/>
            </a:pPr>
            <a:r>
              <a:rPr lang="en-US" sz="2800" dirty="0" err="1" smtClean="0"/>
              <a:t>Fishbein</a:t>
            </a:r>
            <a:r>
              <a:rPr lang="en-US" sz="2800" dirty="0"/>
              <a:t>, Martin and </a:t>
            </a:r>
            <a:r>
              <a:rPr lang="en-US" sz="2800" dirty="0" err="1"/>
              <a:t>Icek</a:t>
            </a:r>
            <a:r>
              <a:rPr lang="en-US" sz="2800" dirty="0"/>
              <a:t> </a:t>
            </a:r>
            <a:r>
              <a:rPr lang="en-US" sz="2800" dirty="0" err="1"/>
              <a:t>Ajzen</a:t>
            </a:r>
            <a:r>
              <a:rPr lang="en-US" sz="2800" dirty="0"/>
              <a:t>. </a:t>
            </a:r>
            <a:r>
              <a:rPr lang="en-US" sz="2800" i="1" dirty="0"/>
              <a:t>Predicting and Changing Behavior: The Reasoned Action Approach.</a:t>
            </a:r>
            <a:r>
              <a:rPr lang="en-US" sz="2800" dirty="0"/>
              <a:t> New York, New York: Routledge, 2009. </a:t>
            </a:r>
            <a:endParaRPr lang="en-US" sz="2800" b="1" dirty="0"/>
          </a:p>
          <a:p>
            <a:pPr marL="457200" lvl="0" indent="-457200">
              <a:buFont typeface="Arial" panose="020B0604020202020204" pitchFamily="34" charset="0"/>
              <a:buChar char="•"/>
            </a:pPr>
            <a:r>
              <a:rPr lang="en-US" sz="2800" dirty="0" err="1"/>
              <a:t>Rimal</a:t>
            </a:r>
            <a:r>
              <a:rPr lang="en-US" sz="2800" dirty="0"/>
              <a:t>, Rajiv N. and Kevin Real. "How Behaviors Are Influenced by Perceived Norms: A Test of the Theory of Normative Social Behavior." </a:t>
            </a:r>
            <a:r>
              <a:rPr lang="en-US" sz="2800" i="1" dirty="0"/>
              <a:t>Communication Research 32,</a:t>
            </a:r>
            <a:r>
              <a:rPr lang="en-US" sz="2800" dirty="0"/>
              <a:t> no. 3 (2005): 389-414.</a:t>
            </a:r>
            <a:endParaRPr lang="en-US" sz="2800" b="1" dirty="0"/>
          </a:p>
          <a:p>
            <a:pPr marL="457200" lvl="0" indent="-457200">
              <a:buFont typeface="Arial" panose="020B0604020202020204" pitchFamily="34" charset="0"/>
              <a:buChar char="•"/>
            </a:pPr>
            <a:r>
              <a:rPr lang="en-US" sz="2800" dirty="0"/>
              <a:t>Kincaid, D. Lawrence, Maria Elena Figueroa, Douglas </a:t>
            </a:r>
            <a:r>
              <a:rPr lang="en-US" sz="2800" dirty="0" err="1"/>
              <a:t>Storey</a:t>
            </a:r>
            <a:r>
              <a:rPr lang="en-US" sz="2800" dirty="0"/>
              <a:t> and Carol R. Underwood. “Communication, Ideation, and Contraceptive Use: The Relationships Observed in Five Countries.” Paper presented at the World Congress on Communication for Development. Rome, Italy: 2006.</a:t>
            </a:r>
            <a:endParaRPr lang="en-US" sz="2800" b="1" dirty="0"/>
          </a:p>
          <a:p>
            <a:pPr marL="457200" lvl="0" indent="-457200">
              <a:buFont typeface="Arial" panose="020B0604020202020204" pitchFamily="34" charset="0"/>
              <a:buChar char="•"/>
            </a:pPr>
            <a:r>
              <a:rPr lang="en-US" sz="2800" dirty="0"/>
              <a:t>Kincaid, D. Lawrence. “From Innovation to Social Norm: Bounded Normative Influence.” </a:t>
            </a:r>
            <a:r>
              <a:rPr lang="en-US" sz="2800" i="1" dirty="0"/>
              <a:t>Journal of Health Communication 9</a:t>
            </a:r>
            <a:r>
              <a:rPr lang="en-US" sz="2800" dirty="0"/>
              <a:t>, sup. 1 (2004): 37-57. DOI: 10.1080/10810730490271511.</a:t>
            </a:r>
            <a:endParaRPr lang="en-US" sz="2800" b="1" dirty="0"/>
          </a:p>
          <a:p>
            <a:r>
              <a:rPr lang="en-US" sz="2800" b="1" dirty="0">
                <a:solidFill>
                  <a:schemeClr val="accent2"/>
                </a:solidFill>
              </a:rPr>
              <a:t>Diffusion of innovation</a:t>
            </a:r>
          </a:p>
          <a:p>
            <a:pPr marL="457200" lvl="0" indent="-457200">
              <a:buFont typeface="Arial" panose="020B0604020202020204" pitchFamily="34" charset="0"/>
              <a:buChar char="•"/>
            </a:pPr>
            <a:r>
              <a:rPr lang="en-US" sz="2800" dirty="0"/>
              <a:t>Rogers, Everett M. </a:t>
            </a:r>
            <a:r>
              <a:rPr lang="en-US" sz="2800" i="1" dirty="0"/>
              <a:t>Diffusion of Innovation, 4th ed.</a:t>
            </a:r>
            <a:r>
              <a:rPr lang="en-US" sz="2800" dirty="0"/>
              <a:t> New York: Simon and Schuster, 1995.</a:t>
            </a:r>
            <a:endParaRPr lang="en-US" sz="2800" b="1" dirty="0"/>
          </a:p>
          <a:p>
            <a:pPr marL="457200" lvl="0" indent="-457200">
              <a:buFont typeface="Arial" panose="020B0604020202020204" pitchFamily="34" charset="0"/>
              <a:buChar char="•"/>
            </a:pPr>
            <a:r>
              <a:rPr lang="en-US" sz="2800" dirty="0"/>
              <a:t>Rogers, Everett M. and D. Lawrence Kincaid. </a:t>
            </a:r>
            <a:r>
              <a:rPr lang="en-US" sz="2800" i="1" dirty="0"/>
              <a:t>Communication Networks: Toward a New Paradigm for Research</a:t>
            </a:r>
            <a:r>
              <a:rPr lang="en-US" sz="2800" dirty="0"/>
              <a:t>. New York: Free Press, 1981.</a:t>
            </a:r>
            <a:endParaRPr lang="en-US" sz="2800" b="1" dirty="0"/>
          </a:p>
        </p:txBody>
      </p:sp>
      <p:cxnSp>
        <p:nvCxnSpPr>
          <p:cNvPr id="10" name="Straight Connector 9">
            <a:extLst>
              <a:ext uri="{FF2B5EF4-FFF2-40B4-BE49-F238E27FC236}">
                <a16:creationId xmlns:a16="http://schemas.microsoft.com/office/drawing/2014/main" id="{2320FD90-1999-524C-B101-733833D0BE01}"/>
              </a:ext>
            </a:extLst>
          </p:cNvPr>
          <p:cNvCxnSpPr>
            <a:cxnSpLocks/>
          </p:cNvCxnSpPr>
          <p:nvPr/>
        </p:nvCxnSpPr>
        <p:spPr>
          <a:xfrm>
            <a:off x="2274652" y="3601204"/>
            <a:ext cx="511130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BDF3AC75-CF93-C448-ABFA-D7D13E3EF5D3}"/>
              </a:ext>
            </a:extLst>
          </p:cNvPr>
          <p:cNvSpPr>
            <a:spLocks noGrp="1"/>
          </p:cNvSpPr>
          <p:nvPr>
            <p:ph type="body" idx="2"/>
          </p:nvPr>
        </p:nvSpPr>
        <p:spPr/>
        <p:txBody>
          <a:bodyPr/>
          <a:lstStyle/>
          <a:p>
            <a:r>
              <a:rPr lang="en-US" b="1" dirty="0">
                <a:solidFill>
                  <a:srgbClr val="000000"/>
                </a:solidFill>
              </a:rPr>
              <a:t>Resources</a:t>
            </a:r>
          </a:p>
        </p:txBody>
      </p:sp>
    </p:spTree>
    <p:custDataLst>
      <p:tags r:id="rId1"/>
    </p:custDataLst>
    <p:extLst>
      <p:ext uri="{BB962C8B-B14F-4D97-AF65-F5344CB8AC3E}">
        <p14:creationId xmlns:p14="http://schemas.microsoft.com/office/powerpoint/2010/main" val="14650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441"/>
        <p:cNvGrpSpPr/>
        <p:nvPr/>
      </p:nvGrpSpPr>
      <p:grpSpPr>
        <a:xfrm>
          <a:off x="0" y="0"/>
          <a:ext cx="0" cy="0"/>
          <a:chOff x="0" y="0"/>
          <a:chExt cx="0" cy="0"/>
        </a:xfrm>
      </p:grpSpPr>
      <p:sp>
        <p:nvSpPr>
          <p:cNvPr id="9" name="Google Shape;180;p107">
            <a:extLst>
              <a:ext uri="{FF2B5EF4-FFF2-40B4-BE49-F238E27FC236}">
                <a16:creationId xmlns:a16="http://schemas.microsoft.com/office/drawing/2014/main" id="{044FE970-6ED8-3C41-97F2-8CDE79CD8663}"/>
              </a:ext>
            </a:extLst>
          </p:cNvPr>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a:solidFill>
                <a:srgbClr val="A6A7AC"/>
              </a:solidFill>
              <a:latin typeface="PT Sans"/>
              <a:ea typeface="PT Sans"/>
              <a:cs typeface="PT Sans"/>
              <a:sym typeface="PT Sans"/>
            </a:endParaRPr>
          </a:p>
        </p:txBody>
      </p:sp>
      <p:sp>
        <p:nvSpPr>
          <p:cNvPr id="1442" name="Google Shape;1442;p59"/>
          <p:cNvSpPr txBox="1">
            <a:spLocks noGrp="1"/>
          </p:cNvSpPr>
          <p:nvPr>
            <p:ph type="title"/>
          </p:nvPr>
        </p:nvSpPr>
        <p:spPr>
          <a:xfrm>
            <a:off x="3950640" y="2861502"/>
            <a:ext cx="16482720" cy="1403384"/>
          </a:xfrm>
          <a:prstGeom prst="rect">
            <a:avLst/>
          </a:prstGeom>
          <a:noFill/>
          <a:ln>
            <a:noFill/>
          </a:ln>
        </p:spPr>
        <p:txBody>
          <a:bodyPr spcFirstLastPara="1" wrap="square" lIns="91426" tIns="45700" rIns="91426" bIns="45700" anchor="t" anchorCtr="0">
            <a:noAutofit/>
          </a:bodyPr>
          <a:lstStyle/>
          <a:p>
            <a:pPr>
              <a:buClr>
                <a:srgbClr val="09904F"/>
              </a:buClr>
            </a:pPr>
            <a:r>
              <a:rPr lang="en-US" b="1" dirty="0">
                <a:solidFill>
                  <a:srgbClr val="FFFFFF"/>
                </a:solidFill>
              </a:rPr>
              <a:t>Conclusion</a:t>
            </a:r>
            <a:endParaRPr b="1" dirty="0">
              <a:solidFill>
                <a:srgbClr val="FFFFFF"/>
              </a:solidFill>
            </a:endParaRPr>
          </a:p>
        </p:txBody>
      </p:sp>
      <p:sp>
        <p:nvSpPr>
          <p:cNvPr id="1444" name="Google Shape;1444;p59"/>
          <p:cNvSpPr txBox="1">
            <a:spLocks noGrp="1"/>
          </p:cNvSpPr>
          <p:nvPr>
            <p:ph type="body" idx="2"/>
          </p:nvPr>
        </p:nvSpPr>
        <p:spPr>
          <a:xfrm>
            <a:off x="2523958" y="5428906"/>
            <a:ext cx="20000761" cy="6924624"/>
          </a:xfrm>
          <a:prstGeom prst="rect">
            <a:avLst/>
          </a:prstGeom>
          <a:noFill/>
          <a:ln>
            <a:noFill/>
          </a:ln>
        </p:spPr>
        <p:txBody>
          <a:bodyPr spcFirstLastPara="1" wrap="square" lIns="91426" tIns="45700" rIns="91426" bIns="45700" anchor="t" anchorCtr="0">
            <a:noAutofit/>
          </a:bodyPr>
          <a:lstStyle/>
          <a:p>
            <a:pPr marL="0" indent="0">
              <a:lnSpc>
                <a:spcPct val="90000"/>
              </a:lnSpc>
              <a:spcAft>
                <a:spcPts val="2400"/>
              </a:spcAft>
              <a:buClr>
                <a:srgbClr val="393941"/>
              </a:buClr>
              <a:buSzPts val="4400"/>
            </a:pPr>
            <a:r>
              <a:rPr lang="en-US" sz="4400" b="1" dirty="0">
                <a:solidFill>
                  <a:srgbClr val="FFFFFF"/>
                </a:solidFill>
              </a:rPr>
              <a:t>Questions? Comments?</a:t>
            </a:r>
          </a:p>
          <a:p>
            <a:pPr marL="0" indent="0">
              <a:lnSpc>
                <a:spcPct val="90000"/>
              </a:lnSpc>
              <a:spcAft>
                <a:spcPts val="2400"/>
              </a:spcAft>
              <a:buClr>
                <a:srgbClr val="393941"/>
              </a:buClr>
              <a:buSzPts val="4400"/>
            </a:pPr>
            <a:endParaRPr lang="en-US" sz="4400" b="1" dirty="0">
              <a:solidFill>
                <a:srgbClr val="FFFFFF"/>
              </a:solidFill>
            </a:endParaRPr>
          </a:p>
          <a:p>
            <a:pPr marL="0" indent="0">
              <a:lnSpc>
                <a:spcPct val="90000"/>
              </a:lnSpc>
              <a:spcAft>
                <a:spcPts val="2400"/>
              </a:spcAft>
              <a:buClr>
                <a:srgbClr val="393941"/>
              </a:buClr>
              <a:buSzPts val="4400"/>
            </a:pPr>
            <a:r>
              <a:rPr lang="en-US" sz="4400" b="1" dirty="0">
                <a:solidFill>
                  <a:srgbClr val="FFFFFF"/>
                </a:solidFill>
              </a:rPr>
              <a:t>Add contact info here.</a:t>
            </a:r>
          </a:p>
        </p:txBody>
      </p:sp>
      <p:cxnSp>
        <p:nvCxnSpPr>
          <p:cNvPr id="5" name="Straight Connector 4">
            <a:extLst>
              <a:ext uri="{FF2B5EF4-FFF2-40B4-BE49-F238E27FC236}">
                <a16:creationId xmlns:a16="http://schemas.microsoft.com/office/drawing/2014/main" id="{9B6EA334-AFAD-454E-8864-D136AA7E17D9}"/>
              </a:ext>
            </a:extLst>
          </p:cNvPr>
          <p:cNvCxnSpPr>
            <a:cxnSpLocks/>
          </p:cNvCxnSpPr>
          <p:nvPr/>
        </p:nvCxnSpPr>
        <p:spPr>
          <a:xfrm>
            <a:off x="9636346" y="4546600"/>
            <a:ext cx="511130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9441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1485"/>
        <p:cNvGrpSpPr/>
        <p:nvPr/>
      </p:nvGrpSpPr>
      <p:grpSpPr>
        <a:xfrm>
          <a:off x="0" y="0"/>
          <a:ext cx="0" cy="0"/>
          <a:chOff x="0" y="0"/>
          <a:chExt cx="0" cy="0"/>
        </a:xfrm>
      </p:grpSpPr>
      <p:sp>
        <p:nvSpPr>
          <p:cNvPr id="10" name="Title 9">
            <a:extLst>
              <a:ext uri="{FF2B5EF4-FFF2-40B4-BE49-F238E27FC236}">
                <a16:creationId xmlns:a16="http://schemas.microsoft.com/office/drawing/2014/main" id="{F1A16522-2BE6-1547-8789-D13DE25C5A62}"/>
              </a:ext>
            </a:extLst>
          </p:cNvPr>
          <p:cNvSpPr>
            <a:spLocks noGrp="1"/>
          </p:cNvSpPr>
          <p:nvPr>
            <p:ph type="title"/>
          </p:nvPr>
        </p:nvSpPr>
        <p:spPr>
          <a:prstGeom prst="rect">
            <a:avLst/>
          </a:prstGeom>
        </p:spPr>
        <p:txBody>
          <a:bodyPr>
            <a:noAutofit/>
          </a:bodyPr>
          <a:lstStyle/>
          <a:p>
            <a:r>
              <a:rPr lang="en-US" b="1" dirty="0"/>
              <a:t>Introductions</a:t>
            </a:r>
          </a:p>
        </p:txBody>
      </p:sp>
      <p:sp>
        <p:nvSpPr>
          <p:cNvPr id="11" name="Text Placeholder 10">
            <a:extLst>
              <a:ext uri="{FF2B5EF4-FFF2-40B4-BE49-F238E27FC236}">
                <a16:creationId xmlns:a16="http://schemas.microsoft.com/office/drawing/2014/main" id="{8DC96083-8E59-FE42-8C94-723888DAB6F2}"/>
              </a:ext>
            </a:extLst>
          </p:cNvPr>
          <p:cNvSpPr>
            <a:spLocks noGrp="1"/>
          </p:cNvSpPr>
          <p:nvPr>
            <p:ph type="body" idx="1"/>
          </p:nvPr>
        </p:nvSpPr>
        <p:spPr>
          <a:xfrm>
            <a:off x="9719430" y="5309680"/>
            <a:ext cx="12927210" cy="6919912"/>
          </a:xfrm>
        </p:spPr>
        <p:txBody>
          <a:bodyPr>
            <a:noAutofit/>
          </a:bodyPr>
          <a:lstStyle/>
          <a:p>
            <a:pPr marL="571500" indent="-571500" algn="l">
              <a:buClr>
                <a:srgbClr val="000000"/>
              </a:buClr>
            </a:pPr>
            <a:r>
              <a:rPr lang="en-US" sz="4400" dirty="0"/>
              <a:t>Think back to when you were a child…</a:t>
            </a:r>
          </a:p>
          <a:p>
            <a:pPr marL="571500" indent="-571500" algn="l">
              <a:buClr>
                <a:srgbClr val="000000"/>
              </a:buClr>
            </a:pPr>
            <a:r>
              <a:rPr lang="en-US" sz="4400" dirty="0"/>
              <a:t>Take a moment to reflect on how social norms influenced decisions about your well-being and the well-being of your family</a:t>
            </a:r>
          </a:p>
          <a:p>
            <a:pPr marL="571500" indent="-571500" algn="l">
              <a:buClr>
                <a:srgbClr val="000000"/>
              </a:buClr>
            </a:pPr>
            <a:r>
              <a:rPr lang="en-US" sz="4400" dirty="0"/>
              <a:t>While you are thinking, we’ll go around and introduce ourselves, and I’ll call on some of you to share your reflections…</a:t>
            </a:r>
          </a:p>
        </p:txBody>
      </p:sp>
      <p:sp>
        <p:nvSpPr>
          <p:cNvPr id="13" name="Text Placeholder 12">
            <a:extLst>
              <a:ext uri="{FF2B5EF4-FFF2-40B4-BE49-F238E27FC236}">
                <a16:creationId xmlns:a16="http://schemas.microsoft.com/office/drawing/2014/main" id="{72B5D07C-483E-0D44-96CE-844F3E6C8C77}"/>
              </a:ext>
            </a:extLst>
          </p:cNvPr>
          <p:cNvSpPr>
            <a:spLocks noGrp="1"/>
          </p:cNvSpPr>
          <p:nvPr>
            <p:ph type="body" idx="3"/>
          </p:nvPr>
        </p:nvSpPr>
        <p:spPr>
          <a:prstGeom prst="rect">
            <a:avLst/>
          </a:prstGeom>
        </p:spPr>
        <p:txBody>
          <a:bodyPr>
            <a:noAutofit/>
          </a:bodyPr>
          <a:lstStyle/>
          <a:p>
            <a:r>
              <a:rPr lang="en-US" dirty="0"/>
              <a:t>PLENARY DISCUSSION</a:t>
            </a:r>
          </a:p>
        </p:txBody>
      </p:sp>
      <p:pic>
        <p:nvPicPr>
          <p:cNvPr id="17" name="Picture Placeholder 16">
            <a:extLst>
              <a:ext uri="{FF2B5EF4-FFF2-40B4-BE49-F238E27FC236}">
                <a16:creationId xmlns:a16="http://schemas.microsoft.com/office/drawing/2014/main" id="{31DC04D7-0FC0-2942-8AD4-C182BCF5A1B1}"/>
              </a:ext>
            </a:extLst>
          </p:cNvPr>
          <p:cNvPicPr>
            <a:picLocks noGrp="1" noChangeAspect="1"/>
          </p:cNvPicPr>
          <p:nvPr>
            <p:ph type="pic" sz="quarter" idx="10"/>
          </p:nvPr>
        </p:nvPicPr>
        <p:blipFill>
          <a:blip r:embed="rId4"/>
          <a:srcRect t="16667" b="16667"/>
          <a:stretch>
            <a:fillRect/>
          </a:stretch>
        </p:blipFill>
        <p:spPr/>
      </p:pic>
      <p:grpSp>
        <p:nvGrpSpPr>
          <p:cNvPr id="9" name="Group 8">
            <a:extLst>
              <a:ext uri="{FF2B5EF4-FFF2-40B4-BE49-F238E27FC236}">
                <a16:creationId xmlns:a16="http://schemas.microsoft.com/office/drawing/2014/main" id="{5C96CBC8-C312-F14D-9198-CF3F6873CCDD}"/>
              </a:ext>
            </a:extLst>
          </p:cNvPr>
          <p:cNvGrpSpPr/>
          <p:nvPr/>
        </p:nvGrpSpPr>
        <p:grpSpPr>
          <a:xfrm>
            <a:off x="1368325" y="1083283"/>
            <a:ext cx="3532094" cy="3532094"/>
            <a:chOff x="1368325" y="1083283"/>
            <a:chExt cx="3532094" cy="3532094"/>
          </a:xfrm>
        </p:grpSpPr>
        <p:sp>
          <p:nvSpPr>
            <p:cNvPr id="16" name="Oval 15">
              <a:extLst>
                <a:ext uri="{FF2B5EF4-FFF2-40B4-BE49-F238E27FC236}">
                  <a16:creationId xmlns:a16="http://schemas.microsoft.com/office/drawing/2014/main" id="{5A40263F-244C-FC40-9F55-5449ACB90217}"/>
                </a:ext>
              </a:extLst>
            </p:cNvPr>
            <p:cNvSpPr/>
            <p:nvPr/>
          </p:nvSpPr>
          <p:spPr>
            <a:xfrm>
              <a:off x="1368325" y="1083283"/>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8" name="Picture 17">
              <a:extLst>
                <a:ext uri="{FF2B5EF4-FFF2-40B4-BE49-F238E27FC236}">
                  <a16:creationId xmlns:a16="http://schemas.microsoft.com/office/drawing/2014/main" id="{9E70DA25-4252-8C48-ACDD-C98EC4630533}"/>
                </a:ext>
              </a:extLst>
            </p:cNvPr>
            <p:cNvPicPr>
              <a:picLocks noChangeAspect="1"/>
            </p:cNvPicPr>
            <p:nvPr/>
          </p:nvPicPr>
          <p:blipFill>
            <a:blip r:embed="rId5"/>
            <a:stretch>
              <a:fillRect/>
            </a:stretch>
          </p:blipFill>
          <p:spPr>
            <a:xfrm>
              <a:off x="1902078" y="1869704"/>
              <a:ext cx="2431692" cy="1900633"/>
            </a:xfrm>
            <a:prstGeom prst="rect">
              <a:avLst/>
            </a:prstGeom>
          </p:spPr>
        </p:pic>
      </p:grpSp>
      <p:sp>
        <p:nvSpPr>
          <p:cNvPr id="12" name="TextBox 11">
            <a:extLst>
              <a:ext uri="{FF2B5EF4-FFF2-40B4-BE49-F238E27FC236}">
                <a16:creationId xmlns:a16="http://schemas.microsoft.com/office/drawing/2014/main" id="{C5763DA2-F097-F24A-80BD-D7C198BFB787}"/>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a:t>
            </a:r>
            <a:r>
              <a:rPr lang="en-US" dirty="0" err="1">
                <a:solidFill>
                  <a:srgbClr val="00C075"/>
                </a:solidFill>
                <a:latin typeface="Gill Sans MT" panose="020B0502020104020203" pitchFamily="34" charset="77"/>
              </a:rPr>
              <a:t>Yagazie</a:t>
            </a:r>
            <a:r>
              <a:rPr lang="en-US" dirty="0">
                <a:solidFill>
                  <a:srgbClr val="00C075"/>
                </a:solidFill>
                <a:latin typeface="Gill Sans MT" panose="020B0502020104020203" pitchFamily="34" charset="77"/>
              </a:rPr>
              <a:t> </a:t>
            </a:r>
            <a:r>
              <a:rPr lang="en-US" dirty="0" err="1">
                <a:solidFill>
                  <a:srgbClr val="00C075"/>
                </a:solidFill>
                <a:latin typeface="Gill Sans MT" panose="020B0502020104020203" pitchFamily="34" charset="77"/>
              </a:rPr>
              <a:t>Emezi</a:t>
            </a:r>
            <a:r>
              <a:rPr lang="en-US" dirty="0">
                <a:solidFill>
                  <a:srgbClr val="00C075"/>
                </a:solidFill>
                <a:latin typeface="Gill Sans MT" panose="020B0502020104020203" pitchFamily="34" charset="77"/>
              </a:rPr>
              <a:t>/Getty Images/Images of Empowerment</a:t>
            </a:r>
          </a:p>
        </p:txBody>
      </p:sp>
    </p:spTree>
    <p:custDataLst>
      <p:tags r:id="rId1"/>
    </p:custDataLst>
    <p:extLst>
      <p:ext uri="{BB962C8B-B14F-4D97-AF65-F5344CB8AC3E}">
        <p14:creationId xmlns:p14="http://schemas.microsoft.com/office/powerpoint/2010/main" val="14612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1485"/>
        <p:cNvGrpSpPr/>
        <p:nvPr/>
      </p:nvGrpSpPr>
      <p:grpSpPr>
        <a:xfrm>
          <a:off x="0" y="0"/>
          <a:ext cx="0" cy="0"/>
          <a:chOff x="0" y="0"/>
          <a:chExt cx="0" cy="0"/>
        </a:xfrm>
      </p:grpSpPr>
      <p:sp>
        <p:nvSpPr>
          <p:cNvPr id="10" name="Title 9">
            <a:extLst>
              <a:ext uri="{FF2B5EF4-FFF2-40B4-BE49-F238E27FC236}">
                <a16:creationId xmlns:a16="http://schemas.microsoft.com/office/drawing/2014/main" id="{F1A16522-2BE6-1547-8789-D13DE25C5A62}"/>
              </a:ext>
            </a:extLst>
          </p:cNvPr>
          <p:cNvSpPr>
            <a:spLocks noGrp="1"/>
          </p:cNvSpPr>
          <p:nvPr>
            <p:ph type="title"/>
          </p:nvPr>
        </p:nvSpPr>
        <p:spPr>
          <a:prstGeom prst="rect">
            <a:avLst/>
          </a:prstGeom>
        </p:spPr>
        <p:txBody>
          <a:bodyPr>
            <a:noAutofit/>
          </a:bodyPr>
          <a:lstStyle/>
          <a:p>
            <a:r>
              <a:rPr lang="en-US" b="1" dirty="0"/>
              <a:t>Introductions</a:t>
            </a:r>
          </a:p>
        </p:txBody>
      </p:sp>
      <p:sp>
        <p:nvSpPr>
          <p:cNvPr id="11" name="Text Placeholder 10">
            <a:extLst>
              <a:ext uri="{FF2B5EF4-FFF2-40B4-BE49-F238E27FC236}">
                <a16:creationId xmlns:a16="http://schemas.microsoft.com/office/drawing/2014/main" id="{8DC96083-8E59-FE42-8C94-723888DAB6F2}"/>
              </a:ext>
            </a:extLst>
          </p:cNvPr>
          <p:cNvSpPr>
            <a:spLocks noGrp="1"/>
          </p:cNvSpPr>
          <p:nvPr>
            <p:ph type="body" idx="1"/>
          </p:nvPr>
        </p:nvSpPr>
        <p:spPr>
          <a:xfrm>
            <a:off x="9719430" y="5309680"/>
            <a:ext cx="12927210" cy="6919912"/>
          </a:xfrm>
        </p:spPr>
        <p:txBody>
          <a:bodyPr>
            <a:noAutofit/>
          </a:bodyPr>
          <a:lstStyle/>
          <a:p>
            <a:pPr marL="571500" indent="-571500" algn="l">
              <a:buClr>
                <a:srgbClr val="000000"/>
              </a:buClr>
            </a:pPr>
            <a:r>
              <a:rPr lang="en-US" sz="4400" dirty="0"/>
              <a:t>How did you feel? </a:t>
            </a:r>
          </a:p>
          <a:p>
            <a:pPr marL="571500" indent="-571500" algn="l">
              <a:buClr>
                <a:srgbClr val="000000"/>
              </a:buClr>
            </a:pPr>
            <a:r>
              <a:rPr lang="en-US" sz="4400" dirty="0"/>
              <a:t>When and how did your family learn this norm?</a:t>
            </a:r>
          </a:p>
          <a:p>
            <a:pPr marL="571500" indent="-571500" algn="l">
              <a:buClr>
                <a:srgbClr val="000000"/>
              </a:buClr>
            </a:pPr>
            <a:r>
              <a:rPr lang="en-US" sz="4400" dirty="0"/>
              <a:t>Where and how do you think this norm originated?</a:t>
            </a:r>
          </a:p>
        </p:txBody>
      </p:sp>
      <p:sp>
        <p:nvSpPr>
          <p:cNvPr id="13" name="Text Placeholder 12">
            <a:extLst>
              <a:ext uri="{FF2B5EF4-FFF2-40B4-BE49-F238E27FC236}">
                <a16:creationId xmlns:a16="http://schemas.microsoft.com/office/drawing/2014/main" id="{72B5D07C-483E-0D44-96CE-844F3E6C8C77}"/>
              </a:ext>
            </a:extLst>
          </p:cNvPr>
          <p:cNvSpPr>
            <a:spLocks noGrp="1"/>
          </p:cNvSpPr>
          <p:nvPr>
            <p:ph type="body" idx="3"/>
          </p:nvPr>
        </p:nvSpPr>
        <p:spPr>
          <a:prstGeom prst="rect">
            <a:avLst/>
          </a:prstGeom>
        </p:spPr>
        <p:txBody>
          <a:bodyPr>
            <a:noAutofit/>
          </a:bodyPr>
          <a:lstStyle/>
          <a:p>
            <a:r>
              <a:rPr lang="en-US" dirty="0"/>
              <a:t>PLENARY DISCUSSION</a:t>
            </a:r>
          </a:p>
        </p:txBody>
      </p:sp>
      <p:pic>
        <p:nvPicPr>
          <p:cNvPr id="17" name="Picture Placeholder 16">
            <a:extLst>
              <a:ext uri="{FF2B5EF4-FFF2-40B4-BE49-F238E27FC236}">
                <a16:creationId xmlns:a16="http://schemas.microsoft.com/office/drawing/2014/main" id="{31DC04D7-0FC0-2942-8AD4-C182BCF5A1B1}"/>
              </a:ext>
            </a:extLst>
          </p:cNvPr>
          <p:cNvPicPr>
            <a:picLocks noGrp="1" noChangeAspect="1"/>
          </p:cNvPicPr>
          <p:nvPr>
            <p:ph type="pic" sz="quarter" idx="10"/>
          </p:nvPr>
        </p:nvPicPr>
        <p:blipFill>
          <a:blip r:embed="rId4"/>
          <a:srcRect t="16667" b="16667"/>
          <a:stretch>
            <a:fillRect/>
          </a:stretch>
        </p:blipFill>
        <p:spPr/>
      </p:pic>
      <p:grpSp>
        <p:nvGrpSpPr>
          <p:cNvPr id="9" name="Group 8">
            <a:extLst>
              <a:ext uri="{FF2B5EF4-FFF2-40B4-BE49-F238E27FC236}">
                <a16:creationId xmlns:a16="http://schemas.microsoft.com/office/drawing/2014/main" id="{47189B2D-76DC-B245-B008-F87AFEB3DE39}"/>
              </a:ext>
            </a:extLst>
          </p:cNvPr>
          <p:cNvGrpSpPr/>
          <p:nvPr/>
        </p:nvGrpSpPr>
        <p:grpSpPr>
          <a:xfrm>
            <a:off x="1368325" y="1083283"/>
            <a:ext cx="3532094" cy="3532094"/>
            <a:chOff x="1368325" y="1083283"/>
            <a:chExt cx="3532094" cy="3532094"/>
          </a:xfrm>
        </p:grpSpPr>
        <p:sp>
          <p:nvSpPr>
            <p:cNvPr id="16" name="Oval 15">
              <a:extLst>
                <a:ext uri="{FF2B5EF4-FFF2-40B4-BE49-F238E27FC236}">
                  <a16:creationId xmlns:a16="http://schemas.microsoft.com/office/drawing/2014/main" id="{05A09CD7-64DD-6F41-B3A5-B5CAF1C4CD76}"/>
                </a:ext>
              </a:extLst>
            </p:cNvPr>
            <p:cNvSpPr/>
            <p:nvPr/>
          </p:nvSpPr>
          <p:spPr>
            <a:xfrm>
              <a:off x="1368325" y="1083283"/>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8" name="Picture 17">
              <a:extLst>
                <a:ext uri="{FF2B5EF4-FFF2-40B4-BE49-F238E27FC236}">
                  <a16:creationId xmlns:a16="http://schemas.microsoft.com/office/drawing/2014/main" id="{F7FA6A82-46BF-6B40-AE9A-443D554CA721}"/>
                </a:ext>
              </a:extLst>
            </p:cNvPr>
            <p:cNvPicPr>
              <a:picLocks noChangeAspect="1"/>
            </p:cNvPicPr>
            <p:nvPr/>
          </p:nvPicPr>
          <p:blipFill>
            <a:blip r:embed="rId5"/>
            <a:stretch>
              <a:fillRect/>
            </a:stretch>
          </p:blipFill>
          <p:spPr>
            <a:xfrm>
              <a:off x="1902078" y="1869704"/>
              <a:ext cx="2431692" cy="1900633"/>
            </a:xfrm>
            <a:prstGeom prst="rect">
              <a:avLst/>
            </a:prstGeom>
          </p:spPr>
        </p:pic>
      </p:grpSp>
      <p:sp>
        <p:nvSpPr>
          <p:cNvPr id="12" name="TextBox 11">
            <a:extLst>
              <a:ext uri="{FF2B5EF4-FFF2-40B4-BE49-F238E27FC236}">
                <a16:creationId xmlns:a16="http://schemas.microsoft.com/office/drawing/2014/main" id="{44B4F55B-DC02-3E40-8B8B-06E36046F100}"/>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a:t>
            </a:r>
            <a:r>
              <a:rPr lang="en-US" dirty="0" err="1">
                <a:solidFill>
                  <a:srgbClr val="00C075"/>
                </a:solidFill>
                <a:latin typeface="Gill Sans MT" panose="020B0502020104020203" pitchFamily="34" charset="77"/>
              </a:rPr>
              <a:t>Yagazie</a:t>
            </a:r>
            <a:r>
              <a:rPr lang="en-US" dirty="0">
                <a:solidFill>
                  <a:srgbClr val="00C075"/>
                </a:solidFill>
                <a:latin typeface="Gill Sans MT" panose="020B0502020104020203" pitchFamily="34" charset="77"/>
              </a:rPr>
              <a:t> </a:t>
            </a:r>
            <a:r>
              <a:rPr lang="en-US" dirty="0" err="1">
                <a:solidFill>
                  <a:srgbClr val="00C075"/>
                </a:solidFill>
                <a:latin typeface="Gill Sans MT" panose="020B0502020104020203" pitchFamily="34" charset="77"/>
              </a:rPr>
              <a:t>Emezi</a:t>
            </a:r>
            <a:r>
              <a:rPr lang="en-US" dirty="0">
                <a:solidFill>
                  <a:srgbClr val="00C075"/>
                </a:solidFill>
                <a:latin typeface="Gill Sans MT" panose="020B0502020104020203" pitchFamily="34" charset="77"/>
              </a:rPr>
              <a:t>/Getty Images/Images of Empowerment</a:t>
            </a:r>
          </a:p>
        </p:txBody>
      </p:sp>
    </p:spTree>
    <p:custDataLst>
      <p:tags r:id="rId1"/>
    </p:custDataLst>
    <p:extLst>
      <p:ext uri="{BB962C8B-B14F-4D97-AF65-F5344CB8AC3E}">
        <p14:creationId xmlns:p14="http://schemas.microsoft.com/office/powerpoint/2010/main" val="105355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1527"/>
        <p:cNvGrpSpPr/>
        <p:nvPr/>
      </p:nvGrpSpPr>
      <p:grpSpPr>
        <a:xfrm>
          <a:off x="0" y="0"/>
          <a:ext cx="0" cy="0"/>
          <a:chOff x="0" y="0"/>
          <a:chExt cx="0" cy="0"/>
        </a:xfrm>
      </p:grpSpPr>
      <p:sp>
        <p:nvSpPr>
          <p:cNvPr id="20" name="Title 19">
            <a:extLst>
              <a:ext uri="{FF2B5EF4-FFF2-40B4-BE49-F238E27FC236}">
                <a16:creationId xmlns:a16="http://schemas.microsoft.com/office/drawing/2014/main" id="{6A21C3E3-3AF0-BD4F-9754-202A40B5EBA7}"/>
              </a:ext>
            </a:extLst>
          </p:cNvPr>
          <p:cNvSpPr>
            <a:spLocks noGrp="1"/>
          </p:cNvSpPr>
          <p:nvPr>
            <p:ph type="title"/>
          </p:nvPr>
        </p:nvSpPr>
        <p:spPr>
          <a:prstGeom prst="rect">
            <a:avLst/>
          </a:prstGeom>
        </p:spPr>
        <p:txBody>
          <a:bodyPr>
            <a:noAutofit/>
          </a:bodyPr>
          <a:lstStyle/>
          <a:p>
            <a:r>
              <a:rPr lang="en-US" b="1" dirty="0"/>
              <a:t>Let’s Try It!</a:t>
            </a:r>
          </a:p>
        </p:txBody>
      </p:sp>
      <p:sp>
        <p:nvSpPr>
          <p:cNvPr id="21" name="Text Placeholder 20">
            <a:extLst>
              <a:ext uri="{FF2B5EF4-FFF2-40B4-BE49-F238E27FC236}">
                <a16:creationId xmlns:a16="http://schemas.microsoft.com/office/drawing/2014/main" id="{C0429E85-4B56-9A46-8D86-BBFFE9EDB1F4}"/>
              </a:ext>
            </a:extLst>
          </p:cNvPr>
          <p:cNvSpPr>
            <a:spLocks noGrp="1"/>
          </p:cNvSpPr>
          <p:nvPr>
            <p:ph type="body" idx="1"/>
          </p:nvPr>
        </p:nvSpPr>
        <p:spPr>
          <a:xfrm>
            <a:off x="9719429" y="5309680"/>
            <a:ext cx="12386253" cy="6919912"/>
          </a:xfrm>
        </p:spPr>
        <p:txBody>
          <a:bodyPr>
            <a:noAutofit/>
          </a:bodyPr>
          <a:lstStyle/>
          <a:p>
            <a:pPr marL="742950" indent="-742950" algn="l">
              <a:buClr>
                <a:srgbClr val="000000"/>
              </a:buClr>
              <a:buFont typeface="+mj-lt"/>
              <a:buAutoNum type="arabicPeriod"/>
            </a:pPr>
            <a:r>
              <a:rPr lang="en-US" sz="4400" dirty="0"/>
              <a:t>The next time you are in a public space, try doing the opposite of what is expected. </a:t>
            </a:r>
          </a:p>
          <a:p>
            <a:pPr marL="742950" indent="-742950" algn="l">
              <a:buClr>
                <a:srgbClr val="000000"/>
              </a:buClr>
              <a:buFont typeface="+mj-lt"/>
              <a:buAutoNum type="arabicPeriod"/>
            </a:pPr>
            <a:r>
              <a:rPr lang="en-US" sz="4400" dirty="0"/>
              <a:t>Note your reaction, as well as others’ reactions. We’ll share experiences in a later session.</a:t>
            </a:r>
          </a:p>
        </p:txBody>
      </p:sp>
      <p:sp>
        <p:nvSpPr>
          <p:cNvPr id="23" name="Text Placeholder 22">
            <a:extLst>
              <a:ext uri="{FF2B5EF4-FFF2-40B4-BE49-F238E27FC236}">
                <a16:creationId xmlns:a16="http://schemas.microsoft.com/office/drawing/2014/main" id="{C5BCE61C-17B5-2B4B-939D-6F3CA1CDDB88}"/>
              </a:ext>
            </a:extLst>
          </p:cNvPr>
          <p:cNvSpPr>
            <a:spLocks noGrp="1"/>
          </p:cNvSpPr>
          <p:nvPr>
            <p:ph type="body" idx="3"/>
          </p:nvPr>
        </p:nvSpPr>
        <p:spPr>
          <a:prstGeom prst="rect">
            <a:avLst/>
          </a:prstGeom>
        </p:spPr>
        <p:txBody>
          <a:bodyPr>
            <a:noAutofit/>
          </a:bodyPr>
          <a:lstStyle/>
          <a:p>
            <a:r>
              <a:rPr lang="en-US" dirty="0"/>
              <a:t>HOMEWORK ACTIVITY</a:t>
            </a:r>
          </a:p>
          <a:p>
            <a:endParaRPr lang="en-US" dirty="0"/>
          </a:p>
        </p:txBody>
      </p:sp>
      <p:pic>
        <p:nvPicPr>
          <p:cNvPr id="7" name="Picture Placeholder 6">
            <a:extLst>
              <a:ext uri="{FF2B5EF4-FFF2-40B4-BE49-F238E27FC236}">
                <a16:creationId xmlns:a16="http://schemas.microsoft.com/office/drawing/2014/main" id="{7DCFDF56-69E8-9C4E-A876-88C3451522A3}"/>
              </a:ext>
            </a:extLst>
          </p:cNvPr>
          <p:cNvPicPr>
            <a:picLocks noGrp="1" noChangeAspect="1"/>
          </p:cNvPicPr>
          <p:nvPr>
            <p:ph type="pic" sz="quarter" idx="10"/>
          </p:nvPr>
        </p:nvPicPr>
        <p:blipFill>
          <a:blip r:embed="rId4"/>
          <a:srcRect l="16667" r="16667"/>
          <a:stretch>
            <a:fillRect/>
          </a:stretch>
        </p:blipFill>
        <p:spPr/>
      </p:pic>
      <p:grpSp>
        <p:nvGrpSpPr>
          <p:cNvPr id="6" name="Group 5">
            <a:extLst>
              <a:ext uri="{FF2B5EF4-FFF2-40B4-BE49-F238E27FC236}">
                <a16:creationId xmlns:a16="http://schemas.microsoft.com/office/drawing/2014/main" id="{E507210A-6E7D-5446-A26C-2A04E0AFF669}"/>
              </a:ext>
            </a:extLst>
          </p:cNvPr>
          <p:cNvGrpSpPr/>
          <p:nvPr/>
        </p:nvGrpSpPr>
        <p:grpSpPr>
          <a:xfrm>
            <a:off x="1368325" y="1090737"/>
            <a:ext cx="3532094" cy="3532094"/>
            <a:chOff x="1368325" y="1090737"/>
            <a:chExt cx="3532094" cy="3532094"/>
          </a:xfrm>
        </p:grpSpPr>
        <p:sp>
          <p:nvSpPr>
            <p:cNvPr id="12" name="Oval 11">
              <a:extLst>
                <a:ext uri="{FF2B5EF4-FFF2-40B4-BE49-F238E27FC236}">
                  <a16:creationId xmlns:a16="http://schemas.microsoft.com/office/drawing/2014/main" id="{FAB30DE7-A1AC-EF4F-8123-B6B50FC9C6EC}"/>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3" name="Picture 2">
              <a:extLst>
                <a:ext uri="{FF2B5EF4-FFF2-40B4-BE49-F238E27FC236}">
                  <a16:creationId xmlns:a16="http://schemas.microsoft.com/office/drawing/2014/main" id="{F8685C92-E987-2D43-B243-C5939E745E17}"/>
                </a:ext>
              </a:extLst>
            </p:cNvPr>
            <p:cNvPicPr>
              <a:picLocks noChangeAspect="1"/>
            </p:cNvPicPr>
            <p:nvPr/>
          </p:nvPicPr>
          <p:blipFill>
            <a:blip r:embed="rId5"/>
            <a:stretch>
              <a:fillRect/>
            </a:stretch>
          </p:blipFill>
          <p:spPr>
            <a:xfrm>
              <a:off x="1825008" y="1433689"/>
              <a:ext cx="2618728" cy="2618728"/>
            </a:xfrm>
            <a:prstGeom prst="rect">
              <a:avLst/>
            </a:prstGeom>
          </p:spPr>
        </p:pic>
      </p:grpSp>
      <p:sp>
        <p:nvSpPr>
          <p:cNvPr id="9" name="TextBox 8">
            <a:extLst>
              <a:ext uri="{FF2B5EF4-FFF2-40B4-BE49-F238E27FC236}">
                <a16:creationId xmlns:a16="http://schemas.microsoft.com/office/drawing/2014/main" id="{1893ACA0-D84F-844D-AB4D-9210EB2E53CC}"/>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a:t>
            </a:r>
            <a:r>
              <a:rPr lang="en-US" dirty="0" err="1">
                <a:solidFill>
                  <a:srgbClr val="00C075"/>
                </a:solidFill>
                <a:latin typeface="Gill Sans MT" panose="020B0502020104020203" pitchFamily="34" charset="77"/>
              </a:rPr>
              <a:t>Yagazie</a:t>
            </a:r>
            <a:r>
              <a:rPr lang="en-US" dirty="0">
                <a:solidFill>
                  <a:srgbClr val="00C075"/>
                </a:solidFill>
                <a:latin typeface="Gill Sans MT" panose="020B0502020104020203" pitchFamily="34" charset="77"/>
              </a:rPr>
              <a:t> </a:t>
            </a:r>
            <a:r>
              <a:rPr lang="en-US" dirty="0" err="1">
                <a:solidFill>
                  <a:srgbClr val="00C075"/>
                </a:solidFill>
                <a:latin typeface="Gill Sans MT" panose="020B0502020104020203" pitchFamily="34" charset="77"/>
              </a:rPr>
              <a:t>Emezi</a:t>
            </a:r>
            <a:r>
              <a:rPr lang="en-US" dirty="0">
                <a:solidFill>
                  <a:srgbClr val="00C075"/>
                </a:solidFill>
                <a:latin typeface="Gill Sans MT" panose="020B0502020104020203" pitchFamily="34" charset="77"/>
              </a:rPr>
              <a:t>/Getty Images/Images of Empowerment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5" name="Google Shape;1545;p69"/>
          <p:cNvSpPr txBox="1">
            <a:spLocks noGrp="1"/>
          </p:cNvSpPr>
          <p:nvPr>
            <p:ph type="body" idx="2"/>
          </p:nvPr>
        </p:nvSpPr>
        <p:spPr>
          <a:prstGeom prst="rect">
            <a:avLst/>
          </a:prstGeom>
          <a:noFill/>
          <a:ln>
            <a:noFill/>
          </a:ln>
        </p:spPr>
        <p:txBody>
          <a:bodyPr spcFirstLastPara="1" wrap="square" lIns="91426" tIns="45700" rIns="91426" bIns="45700" anchor="t" anchorCtr="0">
            <a:noAutofit/>
          </a:bodyPr>
          <a:lstStyle/>
          <a:p>
            <a:pPr>
              <a:buClr>
                <a:srgbClr val="7A7C83"/>
              </a:buClr>
              <a:buSzPts val="3600"/>
            </a:pPr>
            <a:r>
              <a:rPr lang="en-US" b="1" dirty="0">
                <a:solidFill>
                  <a:srgbClr val="000000"/>
                </a:solidFill>
              </a:rPr>
              <a:t>Theory of Normative </a:t>
            </a:r>
            <a:br>
              <a:rPr lang="en-US" b="1" dirty="0">
                <a:solidFill>
                  <a:srgbClr val="000000"/>
                </a:solidFill>
              </a:rPr>
            </a:br>
            <a:r>
              <a:rPr lang="en-US" b="1" dirty="0">
                <a:solidFill>
                  <a:srgbClr val="000000"/>
                </a:solidFill>
              </a:rPr>
              <a:t>Social Behavior</a:t>
            </a:r>
          </a:p>
        </p:txBody>
      </p:sp>
      <p:sp>
        <p:nvSpPr>
          <p:cNvPr id="2" name="Text Placeholder 1">
            <a:extLst>
              <a:ext uri="{FF2B5EF4-FFF2-40B4-BE49-F238E27FC236}">
                <a16:creationId xmlns:a16="http://schemas.microsoft.com/office/drawing/2014/main" id="{5354FA9F-F4F6-8A40-90E7-92E958DEF3B8}"/>
              </a:ext>
            </a:extLst>
          </p:cNvPr>
          <p:cNvSpPr>
            <a:spLocks noGrp="1"/>
          </p:cNvSpPr>
          <p:nvPr>
            <p:ph type="body" idx="3"/>
          </p:nvPr>
        </p:nvSpPr>
        <p:spPr>
          <a:xfrm>
            <a:off x="2133898" y="5160200"/>
            <a:ext cx="11786120" cy="6996946"/>
          </a:xfrm>
        </p:spPr>
        <p:txBody>
          <a:bodyPr>
            <a:noAutofit/>
          </a:bodyPr>
          <a:lstStyle/>
          <a:p>
            <a:pPr marL="428626" indent="-428626" algn="l">
              <a:buClr>
                <a:srgbClr val="525357"/>
              </a:buClr>
              <a:buSzPts val="4000"/>
              <a:buFont typeface="Arial"/>
              <a:buChar char="•"/>
              <a:defRPr/>
            </a:pPr>
            <a:r>
              <a:rPr lang="en-US" dirty="0">
                <a:solidFill>
                  <a:srgbClr val="000000"/>
                </a:solidFill>
              </a:rPr>
              <a:t>Both descriptive and injunctive norms matter.</a:t>
            </a:r>
            <a:endParaRPr lang="en-US" sz="1600" dirty="0">
              <a:solidFill>
                <a:srgbClr val="000000"/>
              </a:solidFill>
            </a:endParaRPr>
          </a:p>
          <a:p>
            <a:pPr marL="428626" indent="-428626" algn="l">
              <a:spcBef>
                <a:spcPts val="1800"/>
              </a:spcBef>
              <a:buClr>
                <a:srgbClr val="525357"/>
              </a:buClr>
              <a:buSzPts val="4000"/>
              <a:buFont typeface="Arial"/>
              <a:buChar char="•"/>
              <a:defRPr/>
            </a:pPr>
            <a:r>
              <a:rPr lang="en-US" dirty="0">
                <a:solidFill>
                  <a:srgbClr val="000000"/>
                </a:solidFill>
              </a:rPr>
              <a:t>Descriptive norms (what people perceive as common) have a direct influence.</a:t>
            </a:r>
            <a:endParaRPr lang="en-US" sz="1600" dirty="0">
              <a:solidFill>
                <a:srgbClr val="000000"/>
              </a:solidFill>
            </a:endParaRPr>
          </a:p>
          <a:p>
            <a:pPr marL="428626" indent="-428626" algn="l">
              <a:spcBef>
                <a:spcPts val="1800"/>
              </a:spcBef>
              <a:buClr>
                <a:srgbClr val="525357"/>
              </a:buClr>
              <a:buSzPts val="4000"/>
              <a:buFont typeface="Arial"/>
              <a:buChar char="•"/>
              <a:defRPr/>
            </a:pPr>
            <a:r>
              <a:rPr lang="en-US" dirty="0">
                <a:solidFill>
                  <a:srgbClr val="000000"/>
                </a:solidFill>
              </a:rPr>
              <a:t>But injunctive norms (what people should be doing), group identity (belonging), and perceived benefits of conforming also influence behavior.</a:t>
            </a:r>
            <a:endParaRPr lang="en-US" sz="1600" dirty="0">
              <a:solidFill>
                <a:srgbClr val="000000"/>
              </a:solidFill>
            </a:endParaRPr>
          </a:p>
          <a:p>
            <a:pPr marL="428626" indent="-428626" algn="l">
              <a:spcBef>
                <a:spcPts val="1800"/>
              </a:spcBef>
              <a:buClr>
                <a:srgbClr val="525357"/>
              </a:buClr>
              <a:buSzPts val="4000"/>
              <a:buFont typeface="Arial"/>
              <a:buChar char="•"/>
              <a:defRPr/>
            </a:pPr>
            <a:r>
              <a:rPr lang="en-US" dirty="0">
                <a:solidFill>
                  <a:srgbClr val="000000"/>
                </a:solidFill>
              </a:rPr>
              <a:t>These factors should be part of norms-shifting interventions.</a:t>
            </a:r>
          </a:p>
        </p:txBody>
      </p:sp>
      <p:sp>
        <p:nvSpPr>
          <p:cNvPr id="8" name="Google Shape;1552;p70">
            <a:extLst>
              <a:ext uri="{FF2B5EF4-FFF2-40B4-BE49-F238E27FC236}">
                <a16:creationId xmlns:a16="http://schemas.microsoft.com/office/drawing/2014/main" id="{06E88CA1-F73B-F243-B122-F22523337CA8}"/>
              </a:ext>
            </a:extLst>
          </p:cNvPr>
          <p:cNvSpPr txBox="1">
            <a:spLocks noGrp="1"/>
          </p:cNvSpPr>
          <p:nvPr>
            <p:ph type="body" idx="1"/>
          </p:nvPr>
        </p:nvSpPr>
        <p:spPr>
          <a:prstGeom prst="rect">
            <a:avLst/>
          </a:prstGeom>
          <a:noFill/>
          <a:ln>
            <a:noFill/>
          </a:ln>
        </p:spPr>
        <p:txBody>
          <a:bodyPr spcFirstLastPara="1" wrap="square" lIns="91426" tIns="45700" rIns="91426" bIns="45700" anchor="ctr" anchorCtr="0">
            <a:noAutofit/>
          </a:bodyPr>
          <a:lstStyle/>
          <a:p>
            <a:pPr marL="0" indent="0" algn="l">
              <a:buClr>
                <a:srgbClr val="7A7C83"/>
              </a:buClr>
            </a:pPr>
            <a:r>
              <a:rPr lang="en-US" sz="3600" dirty="0">
                <a:solidFill>
                  <a:srgbClr val="000000"/>
                </a:solidFill>
              </a:rPr>
              <a:t>RESEARCH-DRIVEN THEORIES OF CHANGE</a:t>
            </a:r>
          </a:p>
        </p:txBody>
      </p:sp>
      <p:pic>
        <p:nvPicPr>
          <p:cNvPr id="1547" name="Google Shape;1547;p69"/>
          <p:cNvPicPr preferRelativeResize="0"/>
          <p:nvPr/>
        </p:nvPicPr>
        <p:blipFill>
          <a:blip r:embed="rId4"/>
          <a:srcRect/>
          <a:stretch/>
        </p:blipFill>
        <p:spPr>
          <a:xfrm>
            <a:off x="13920018" y="3779520"/>
            <a:ext cx="9665670" cy="8537191"/>
          </a:xfrm>
          <a:prstGeom prst="rect">
            <a:avLst/>
          </a:prstGeom>
          <a:noFill/>
          <a:ln>
            <a:noFill/>
          </a:ln>
        </p:spPr>
      </p:pic>
    </p:spTree>
    <p:custDataLst>
      <p:tags r:id="rId1"/>
    </p:custDataLst>
    <p:extLst>
      <p:ext uri="{BB962C8B-B14F-4D97-AF65-F5344CB8AC3E}">
        <p14:creationId xmlns:p14="http://schemas.microsoft.com/office/powerpoint/2010/main" val="389917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2" name="Text Placeholder 1">
            <a:extLst>
              <a:ext uri="{FF2B5EF4-FFF2-40B4-BE49-F238E27FC236}">
                <a16:creationId xmlns:a16="http://schemas.microsoft.com/office/drawing/2014/main" id="{A0A41F00-036D-A749-A08D-83626E1D43B0}"/>
              </a:ext>
            </a:extLst>
          </p:cNvPr>
          <p:cNvSpPr>
            <a:spLocks noGrp="1"/>
          </p:cNvSpPr>
          <p:nvPr>
            <p:ph type="body" idx="2"/>
          </p:nvPr>
        </p:nvSpPr>
        <p:spPr/>
        <p:txBody>
          <a:bodyPr>
            <a:noAutofit/>
          </a:bodyPr>
          <a:lstStyle/>
          <a:p>
            <a:r>
              <a:rPr lang="en-US" b="1" dirty="0">
                <a:solidFill>
                  <a:srgbClr val="000000"/>
                </a:solidFill>
              </a:rPr>
              <a:t>Integrated Behavior Model </a:t>
            </a:r>
          </a:p>
        </p:txBody>
      </p:sp>
      <p:sp>
        <p:nvSpPr>
          <p:cNvPr id="1552" name="Google Shape;1552;p70"/>
          <p:cNvSpPr txBox="1">
            <a:spLocks noGrp="1"/>
          </p:cNvSpPr>
          <p:nvPr>
            <p:ph type="body" idx="1"/>
          </p:nvPr>
        </p:nvSpPr>
        <p:spPr>
          <a:prstGeom prst="rect">
            <a:avLst/>
          </a:prstGeom>
          <a:noFill/>
          <a:ln>
            <a:noFill/>
          </a:ln>
        </p:spPr>
        <p:txBody>
          <a:bodyPr spcFirstLastPara="1" wrap="square" lIns="91426" tIns="45700" rIns="91426" bIns="45700" anchor="ctr" anchorCtr="0">
            <a:noAutofit/>
          </a:bodyPr>
          <a:lstStyle/>
          <a:p>
            <a:pPr marL="0" indent="0" algn="l">
              <a:buClr>
                <a:srgbClr val="7A7C83"/>
              </a:buClr>
            </a:pPr>
            <a:r>
              <a:rPr lang="en-US" sz="3600" dirty="0">
                <a:solidFill>
                  <a:srgbClr val="000000"/>
                </a:solidFill>
              </a:rPr>
              <a:t>RESEARCH-DRIVEN THEORIES OF CHANGE</a:t>
            </a:r>
          </a:p>
        </p:txBody>
      </p:sp>
      <p:pic>
        <p:nvPicPr>
          <p:cNvPr id="1555" name="Google Shape;1555;p70"/>
          <p:cNvPicPr preferRelativeResize="0"/>
          <p:nvPr/>
        </p:nvPicPr>
        <p:blipFill>
          <a:blip r:embed="rId4"/>
          <a:srcRect/>
          <a:stretch/>
        </p:blipFill>
        <p:spPr>
          <a:xfrm>
            <a:off x="2143791" y="4442251"/>
            <a:ext cx="18230640" cy="8876699"/>
          </a:xfrm>
          <a:prstGeom prst="rect">
            <a:avLst/>
          </a:prstGeom>
          <a:noFill/>
          <a:ln>
            <a:noFill/>
          </a:ln>
        </p:spPr>
      </p:pic>
    </p:spTree>
    <p:custDataLst>
      <p:tags r:id="rId1"/>
    </p:custDataLst>
    <p:extLst>
      <p:ext uri="{BB962C8B-B14F-4D97-AF65-F5344CB8AC3E}">
        <p14:creationId xmlns:p14="http://schemas.microsoft.com/office/powerpoint/2010/main" val="222420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1" name="Google Shape;1561;p71"/>
          <p:cNvSpPr txBox="1">
            <a:spLocks noGrp="1"/>
          </p:cNvSpPr>
          <p:nvPr>
            <p:ph type="body" idx="2"/>
          </p:nvPr>
        </p:nvSpPr>
        <p:spPr>
          <a:prstGeom prst="rect">
            <a:avLst/>
          </a:prstGeom>
          <a:noFill/>
          <a:ln>
            <a:noFill/>
          </a:ln>
        </p:spPr>
        <p:txBody>
          <a:bodyPr spcFirstLastPara="1" wrap="square" lIns="91426" tIns="45700" rIns="91426" bIns="45700" anchor="t" anchorCtr="0">
            <a:noAutofit/>
          </a:bodyPr>
          <a:lstStyle/>
          <a:p>
            <a:pPr>
              <a:buClr>
                <a:srgbClr val="7A7C83"/>
              </a:buClr>
              <a:buSzPts val="3600"/>
            </a:pPr>
            <a:r>
              <a:rPr lang="en-US" b="1" dirty="0">
                <a:solidFill>
                  <a:srgbClr val="000000"/>
                </a:solidFill>
              </a:rPr>
              <a:t>Ideational Model of Communication</a:t>
            </a:r>
          </a:p>
        </p:txBody>
      </p:sp>
      <p:sp>
        <p:nvSpPr>
          <p:cNvPr id="1560" name="Google Shape;1560;p71"/>
          <p:cNvSpPr txBox="1">
            <a:spLocks noGrp="1"/>
          </p:cNvSpPr>
          <p:nvPr>
            <p:ph type="body" idx="1"/>
          </p:nvPr>
        </p:nvSpPr>
        <p:spPr>
          <a:prstGeom prst="rect">
            <a:avLst/>
          </a:prstGeom>
          <a:noFill/>
          <a:ln>
            <a:noFill/>
          </a:ln>
        </p:spPr>
        <p:txBody>
          <a:bodyPr spcFirstLastPara="1" wrap="square" lIns="91426" tIns="45700" rIns="91426" bIns="45700" anchor="t" anchorCtr="0">
            <a:noAutofit/>
          </a:bodyPr>
          <a:lstStyle/>
          <a:p>
            <a:pPr marL="0" indent="0" algn="l">
              <a:buSzPts val="8000"/>
            </a:pPr>
            <a:r>
              <a:rPr lang="en-US" sz="3600" dirty="0">
                <a:solidFill>
                  <a:srgbClr val="000000"/>
                </a:solidFill>
              </a:rPr>
              <a:t>RESEARCH-DRIVEN THEORIES OF CHANGE</a:t>
            </a:r>
          </a:p>
        </p:txBody>
      </p:sp>
      <p:pic>
        <p:nvPicPr>
          <p:cNvPr id="1563" name="Google Shape;1563;p71"/>
          <p:cNvPicPr preferRelativeResize="0"/>
          <p:nvPr/>
        </p:nvPicPr>
        <p:blipFill>
          <a:blip r:embed="rId4"/>
          <a:srcRect/>
          <a:stretch/>
        </p:blipFill>
        <p:spPr>
          <a:xfrm>
            <a:off x="2143791" y="4458721"/>
            <a:ext cx="18524833" cy="8459043"/>
          </a:xfrm>
          <a:prstGeom prst="rect">
            <a:avLst/>
          </a:prstGeom>
          <a:noFill/>
          <a:ln>
            <a:noFill/>
          </a:ln>
        </p:spPr>
      </p:pic>
    </p:spTree>
    <p:custDataLst>
      <p:tags r:id="rId1"/>
    </p:custDataLst>
    <p:extLst>
      <p:ext uri="{BB962C8B-B14F-4D97-AF65-F5344CB8AC3E}">
        <p14:creationId xmlns:p14="http://schemas.microsoft.com/office/powerpoint/2010/main" val="303975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20000"/>
            <a:lumOff val="80000"/>
          </a:schemeClr>
        </a:solidFill>
        <a:effectLst/>
      </p:bgPr>
    </p:bg>
    <p:spTree>
      <p:nvGrpSpPr>
        <p:cNvPr id="1" name="Shape 811"/>
        <p:cNvGrpSpPr/>
        <p:nvPr/>
      </p:nvGrpSpPr>
      <p:grpSpPr>
        <a:xfrm>
          <a:off x="0" y="0"/>
          <a:ext cx="0" cy="0"/>
          <a:chOff x="0" y="0"/>
          <a:chExt cx="0" cy="0"/>
        </a:xfrm>
      </p:grpSpPr>
      <p:sp>
        <p:nvSpPr>
          <p:cNvPr id="5" name="Rectangle 4">
            <a:extLst>
              <a:ext uri="{FF2B5EF4-FFF2-40B4-BE49-F238E27FC236}">
                <a16:creationId xmlns:a16="http://schemas.microsoft.com/office/drawing/2014/main" id="{2B4C890F-0C17-B14B-B8EC-C0997BC37494}"/>
              </a:ext>
            </a:extLst>
          </p:cNvPr>
          <p:cNvSpPr/>
          <p:nvPr/>
        </p:nvSpPr>
        <p:spPr>
          <a:xfrm>
            <a:off x="1647217" y="1430576"/>
            <a:ext cx="21089566" cy="3054486"/>
          </a:xfrm>
          <a:prstGeom prst="rect">
            <a:avLst/>
          </a:prstGeom>
          <a:solidFill>
            <a:srgbClr val="00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812" name="Google Shape;812;p3"/>
          <p:cNvSpPr txBox="1">
            <a:spLocks noGrp="1"/>
          </p:cNvSpPr>
          <p:nvPr>
            <p:ph type="title"/>
          </p:nvPr>
        </p:nvSpPr>
        <p:spPr>
          <a:xfrm>
            <a:off x="1723095" y="2761517"/>
            <a:ext cx="20915314" cy="1567792"/>
          </a:xfrm>
          <a:prstGeom prst="rect">
            <a:avLst/>
          </a:prstGeom>
          <a:noFill/>
          <a:ln>
            <a:noFill/>
          </a:ln>
        </p:spPr>
        <p:txBody>
          <a:bodyPr spcFirstLastPara="1" wrap="square" lIns="91426" tIns="45700" rIns="91426" bIns="45700" anchor="t" anchorCtr="0">
            <a:noAutofit/>
          </a:bodyPr>
          <a:lstStyle/>
          <a:p>
            <a:pPr>
              <a:buClr>
                <a:srgbClr val="09904F"/>
              </a:buClr>
            </a:pPr>
            <a:r>
              <a:rPr lang="en-US" b="1" dirty="0">
                <a:solidFill>
                  <a:srgbClr val="FFFFFF"/>
                </a:solidFill>
              </a:rPr>
              <a:t>Learning Objectives</a:t>
            </a:r>
            <a:endParaRPr b="1" dirty="0">
              <a:solidFill>
                <a:srgbClr val="FFFFFF"/>
              </a:solidFill>
            </a:endParaRPr>
          </a:p>
        </p:txBody>
      </p:sp>
      <p:sp>
        <p:nvSpPr>
          <p:cNvPr id="813" name="Google Shape;813;p3"/>
          <p:cNvSpPr txBox="1">
            <a:spLocks noGrp="1"/>
          </p:cNvSpPr>
          <p:nvPr>
            <p:ph type="body" idx="1"/>
          </p:nvPr>
        </p:nvSpPr>
        <p:spPr>
          <a:xfrm>
            <a:off x="1723094" y="5131953"/>
            <a:ext cx="21845565" cy="7641071"/>
          </a:xfrm>
          <a:prstGeom prst="rect">
            <a:avLst/>
          </a:prstGeom>
          <a:noFill/>
          <a:ln>
            <a:noFill/>
          </a:ln>
        </p:spPr>
        <p:txBody>
          <a:bodyPr spcFirstLastPara="1" wrap="square" lIns="91426" tIns="45700" rIns="91426" bIns="45700" anchor="t" anchorCtr="0">
            <a:noAutofit/>
          </a:bodyPr>
          <a:lstStyle/>
          <a:p>
            <a:pPr marL="0" indent="0" algn="ctr">
              <a:lnSpc>
                <a:spcPct val="90000"/>
              </a:lnSpc>
              <a:spcAft>
                <a:spcPts val="2400"/>
              </a:spcAft>
              <a:buClr>
                <a:srgbClr val="393941"/>
              </a:buClr>
              <a:buSzPts val="4000"/>
              <a:buNone/>
            </a:pPr>
            <a:r>
              <a:rPr lang="en-US" sz="4800" b="1" dirty="0">
                <a:solidFill>
                  <a:srgbClr val="000000"/>
                </a:solidFill>
                <a:cs typeface="Gill Sans" panose="020B0502020104020203" pitchFamily="34" charset="-79"/>
              </a:rPr>
              <a:t>During this session, participants will: </a:t>
            </a:r>
            <a:endParaRPr sz="4800" b="1" dirty="0">
              <a:solidFill>
                <a:srgbClr val="000000"/>
              </a:solidFill>
              <a:cs typeface="Gill Sans" panose="020B0502020104020203" pitchFamily="34" charset="-79"/>
            </a:endParaRPr>
          </a:p>
          <a:p>
            <a:pPr marL="742950" indent="-742950" algn="l">
              <a:lnSpc>
                <a:spcPct val="90000"/>
              </a:lnSpc>
              <a:spcBef>
                <a:spcPts val="1800"/>
              </a:spcBef>
              <a:spcAft>
                <a:spcPts val="2400"/>
              </a:spcAft>
              <a:buClr>
                <a:srgbClr val="393941"/>
              </a:buClr>
              <a:buSzPts val="4000"/>
              <a:buFont typeface="Gill Sans"/>
              <a:buAutoNum type="arabicPeriod"/>
            </a:pPr>
            <a:r>
              <a:rPr lang="en-US" sz="4800" dirty="0">
                <a:solidFill>
                  <a:srgbClr val="000000"/>
                </a:solidFill>
              </a:rPr>
              <a:t>Define social norms and distinguish norms from attitudes/beliefs and behaviors.</a:t>
            </a:r>
            <a:endParaRPr sz="4800" dirty="0">
              <a:solidFill>
                <a:srgbClr val="000000"/>
              </a:solidFill>
            </a:endParaRPr>
          </a:p>
          <a:p>
            <a:pPr marL="742950" indent="-742950" algn="l">
              <a:lnSpc>
                <a:spcPct val="90000"/>
              </a:lnSpc>
              <a:spcBef>
                <a:spcPts val="1800"/>
              </a:spcBef>
              <a:spcAft>
                <a:spcPts val="2400"/>
              </a:spcAft>
              <a:buClr>
                <a:srgbClr val="393941"/>
              </a:buClr>
              <a:buSzPts val="4000"/>
              <a:buFont typeface="Gill Sans"/>
              <a:buAutoNum type="arabicPeriod"/>
            </a:pPr>
            <a:r>
              <a:rPr lang="en-US" sz="4800" dirty="0">
                <a:solidFill>
                  <a:srgbClr val="000000"/>
                </a:solidFill>
              </a:rPr>
              <a:t>Identify the importance of normative influence between and within different layers of the socio-ecological framework for health and well-being. </a:t>
            </a:r>
            <a:endParaRPr sz="4800" dirty="0">
              <a:solidFill>
                <a:srgbClr val="000000"/>
              </a:solidFill>
            </a:endParaRPr>
          </a:p>
          <a:p>
            <a:pPr marL="742950" indent="-742950" algn="l">
              <a:lnSpc>
                <a:spcPct val="90000"/>
              </a:lnSpc>
              <a:spcBef>
                <a:spcPts val="1800"/>
              </a:spcBef>
              <a:spcAft>
                <a:spcPts val="2400"/>
              </a:spcAft>
              <a:buClr>
                <a:srgbClr val="393941"/>
              </a:buClr>
              <a:buSzPts val="4000"/>
              <a:buFont typeface="Gill Sans"/>
              <a:buAutoNum type="arabicPeriod"/>
            </a:pPr>
            <a:r>
              <a:rPr lang="en-US" sz="4800" dirty="0">
                <a:solidFill>
                  <a:srgbClr val="000000"/>
                </a:solidFill>
              </a:rPr>
              <a:t>Explain in practical terms how social norms influence health and other behaviors. </a:t>
            </a:r>
            <a:endParaRPr sz="4800" dirty="0">
              <a:solidFill>
                <a:srgbClr val="000000"/>
              </a:solidFill>
            </a:endParaRPr>
          </a:p>
          <a:p>
            <a:pPr marL="742950" indent="-742950" algn="l">
              <a:lnSpc>
                <a:spcPct val="90000"/>
              </a:lnSpc>
              <a:spcBef>
                <a:spcPts val="1800"/>
              </a:spcBef>
              <a:spcAft>
                <a:spcPts val="2400"/>
              </a:spcAft>
              <a:buClr>
                <a:srgbClr val="393941"/>
              </a:buClr>
              <a:buSzPts val="4000"/>
              <a:buFont typeface="Gill Sans"/>
              <a:buAutoNum type="arabicPeriod"/>
            </a:pPr>
            <a:r>
              <a:rPr lang="en-US" sz="4800" dirty="0">
                <a:solidFill>
                  <a:srgbClr val="000000"/>
                </a:solidFill>
              </a:rPr>
              <a:t>Understand how research-informed and program-defined program theories of change situate normative influence on behavior and are important tools for designing and evaluating norms-shifting interventions.</a:t>
            </a:r>
            <a:endParaRPr sz="4800" dirty="0">
              <a:solidFill>
                <a:srgbClr val="000000"/>
              </a:solidFill>
            </a:endParaRPr>
          </a:p>
        </p:txBody>
      </p:sp>
      <p:sp>
        <p:nvSpPr>
          <p:cNvPr id="814" name="Google Shape;814;p3"/>
          <p:cNvSpPr txBox="1"/>
          <p:nvPr/>
        </p:nvSpPr>
        <p:spPr>
          <a:xfrm>
            <a:off x="7926109" y="1865773"/>
            <a:ext cx="7965498" cy="248852"/>
          </a:xfrm>
          <a:prstGeom prst="rect">
            <a:avLst/>
          </a:prstGeom>
          <a:noFill/>
          <a:ln>
            <a:noFill/>
          </a:ln>
        </p:spPr>
        <p:txBody>
          <a:bodyPr spcFirstLastPara="1" wrap="square" lIns="91426" tIns="45700" rIns="91426" bIns="45700" anchor="t" anchorCtr="0">
            <a:noAutofit/>
          </a:bodyPr>
          <a:lstStyle/>
          <a:p>
            <a:pPr algn="ctr">
              <a:buClr>
                <a:schemeClr val="dk2"/>
              </a:buClr>
              <a:buSzPts val="3600"/>
            </a:pPr>
            <a:r>
              <a:rPr lang="en-US" sz="3600" dirty="0">
                <a:solidFill>
                  <a:srgbClr val="FFFFFF"/>
                </a:solidFill>
                <a:latin typeface="Gill Sans MT" panose="020B0502020104020203" pitchFamily="34" charset="77"/>
                <a:ea typeface="Gill Sans"/>
                <a:cs typeface="Gill Sans"/>
                <a:sym typeface="Gill Sans"/>
              </a:rPr>
              <a:t>WHY SOCIAL NORMS MATTER </a:t>
            </a:r>
            <a:endParaRPr sz="3600" dirty="0">
              <a:solidFill>
                <a:srgbClr val="FFFFFF"/>
              </a:solidFill>
              <a:latin typeface="Gill Sans MT" panose="020B0502020104020203" pitchFamily="34" charset="77"/>
              <a:ea typeface="Gill Sans"/>
              <a:cs typeface="Gill Sans"/>
              <a:sym typeface="Gill Sans"/>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1" name="Google Shape;1561;p71"/>
          <p:cNvSpPr txBox="1">
            <a:spLocks noGrp="1"/>
          </p:cNvSpPr>
          <p:nvPr>
            <p:ph type="body" idx="2"/>
          </p:nvPr>
        </p:nvSpPr>
        <p:spPr>
          <a:prstGeom prst="rect">
            <a:avLst/>
          </a:prstGeom>
          <a:noFill/>
          <a:ln>
            <a:noFill/>
          </a:ln>
        </p:spPr>
        <p:txBody>
          <a:bodyPr spcFirstLastPara="1" wrap="square" lIns="91426" tIns="45700" rIns="91426" bIns="45700" anchor="t" anchorCtr="0">
            <a:noAutofit/>
          </a:bodyPr>
          <a:lstStyle/>
          <a:p>
            <a:pPr marL="0" indent="0" algn="l">
              <a:buClr>
                <a:srgbClr val="7A7C83"/>
              </a:buClr>
              <a:buSzPts val="3600"/>
            </a:pPr>
            <a:r>
              <a:rPr lang="en-US" b="1" dirty="0">
                <a:solidFill>
                  <a:srgbClr val="000000"/>
                </a:solidFill>
              </a:rPr>
              <a:t>Diffusion of Innovation Theory</a:t>
            </a:r>
          </a:p>
        </p:txBody>
      </p:sp>
      <p:sp>
        <p:nvSpPr>
          <p:cNvPr id="1560" name="Google Shape;1560;p71"/>
          <p:cNvSpPr txBox="1">
            <a:spLocks noGrp="1"/>
          </p:cNvSpPr>
          <p:nvPr>
            <p:ph type="body" idx="1"/>
          </p:nvPr>
        </p:nvSpPr>
        <p:spPr>
          <a:prstGeom prst="rect">
            <a:avLst/>
          </a:prstGeom>
          <a:noFill/>
          <a:ln>
            <a:noFill/>
          </a:ln>
        </p:spPr>
        <p:txBody>
          <a:bodyPr spcFirstLastPara="1" wrap="square" lIns="91426" tIns="45700" rIns="91426" bIns="45700" anchor="t" anchorCtr="0">
            <a:noAutofit/>
          </a:bodyPr>
          <a:lstStyle/>
          <a:p>
            <a:pPr marL="0" indent="0" algn="l">
              <a:buSzPts val="8000"/>
            </a:pPr>
            <a:r>
              <a:rPr lang="en-US" sz="3600" dirty="0">
                <a:solidFill>
                  <a:srgbClr val="000000"/>
                </a:solidFill>
              </a:rPr>
              <a:t>RESEARCH-DRIVEN THEORIES OF CHANGE</a:t>
            </a:r>
          </a:p>
        </p:txBody>
      </p:sp>
      <p:pic>
        <p:nvPicPr>
          <p:cNvPr id="1563" name="Google Shape;1563;p71"/>
          <p:cNvPicPr preferRelativeResize="0"/>
          <p:nvPr/>
        </p:nvPicPr>
        <p:blipFill>
          <a:blip r:embed="rId4"/>
          <a:srcRect/>
          <a:stretch/>
        </p:blipFill>
        <p:spPr>
          <a:xfrm>
            <a:off x="3239361" y="4877922"/>
            <a:ext cx="17905277" cy="8221812"/>
          </a:xfrm>
          <a:prstGeom prst="rect">
            <a:avLst/>
          </a:prstGeom>
          <a:noFill/>
          <a:ln>
            <a:noFill/>
          </a:ln>
        </p:spPr>
      </p:pic>
    </p:spTree>
    <p:custDataLst>
      <p:tags r:id="rId1"/>
    </p:custDataLst>
    <p:extLst>
      <p:ext uri="{BB962C8B-B14F-4D97-AF65-F5344CB8AC3E}">
        <p14:creationId xmlns:p14="http://schemas.microsoft.com/office/powerpoint/2010/main" val="261200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818"/>
        <p:cNvGrpSpPr/>
        <p:nvPr/>
      </p:nvGrpSpPr>
      <p:grpSpPr>
        <a:xfrm>
          <a:off x="0" y="0"/>
          <a:ext cx="0" cy="0"/>
          <a:chOff x="0" y="0"/>
          <a:chExt cx="0" cy="0"/>
        </a:xfrm>
      </p:grpSpPr>
      <p:sp>
        <p:nvSpPr>
          <p:cNvPr id="820" name="Google Shape;820;p4"/>
          <p:cNvSpPr txBox="1">
            <a:spLocks noGrp="1"/>
          </p:cNvSpPr>
          <p:nvPr>
            <p:ph type="title"/>
          </p:nvPr>
        </p:nvSpPr>
        <p:spPr>
          <a:prstGeom prst="rect">
            <a:avLst/>
          </a:prstGeom>
          <a:noFill/>
          <a:ln>
            <a:noFill/>
          </a:ln>
        </p:spPr>
        <p:txBody>
          <a:bodyPr spcFirstLastPara="1" vert="horz" wrap="square" lIns="91426" tIns="45700" rIns="91426" bIns="45700" rtlCol="0" anchor="t" anchorCtr="0">
            <a:noAutofit/>
          </a:bodyPr>
          <a:lstStyle/>
          <a:p>
            <a:pPr>
              <a:buClr>
                <a:srgbClr val="09904F"/>
              </a:buClr>
            </a:pPr>
            <a:r>
              <a:rPr lang="en-US" b="1" dirty="0"/>
              <a:t>Social Norms in Real Time! </a:t>
            </a:r>
          </a:p>
        </p:txBody>
      </p:sp>
      <p:sp>
        <p:nvSpPr>
          <p:cNvPr id="821" name="Google Shape;821;p4"/>
          <p:cNvSpPr txBox="1">
            <a:spLocks noGrp="1"/>
          </p:cNvSpPr>
          <p:nvPr>
            <p:ph type="body" idx="1"/>
          </p:nvPr>
        </p:nvSpPr>
        <p:spPr>
          <a:xfrm>
            <a:off x="9719430" y="5309680"/>
            <a:ext cx="13940670" cy="6919912"/>
          </a:xfrm>
          <a:prstGeom prst="rect">
            <a:avLst/>
          </a:prstGeom>
          <a:noFill/>
          <a:ln>
            <a:noFill/>
          </a:ln>
        </p:spPr>
        <p:txBody>
          <a:bodyPr spcFirstLastPara="1" vert="horz" wrap="square" lIns="91426" tIns="45700" rIns="91426" bIns="45700" rtlCol="0" anchor="t" anchorCtr="0">
            <a:noAutofit/>
          </a:bodyPr>
          <a:lstStyle/>
          <a:p>
            <a:pPr marL="571500" indent="-571500" algn="l">
              <a:lnSpc>
                <a:spcPct val="90000"/>
              </a:lnSpc>
              <a:spcAft>
                <a:spcPts val="2400"/>
              </a:spcAft>
              <a:buClr>
                <a:srgbClr val="000000"/>
              </a:buClr>
            </a:pPr>
            <a:r>
              <a:rPr lang="en-US" sz="4800" dirty="0"/>
              <a:t>What just happened?</a:t>
            </a:r>
          </a:p>
          <a:p>
            <a:pPr marL="571500" indent="-571500" algn="l">
              <a:lnSpc>
                <a:spcPct val="90000"/>
              </a:lnSpc>
              <a:spcBef>
                <a:spcPts val="1200"/>
              </a:spcBef>
              <a:spcAft>
                <a:spcPts val="2400"/>
              </a:spcAft>
              <a:buClr>
                <a:srgbClr val="000000"/>
              </a:buClr>
            </a:pPr>
            <a:r>
              <a:rPr lang="en-US" sz="4800" dirty="0"/>
              <a:t>When did you notice this was happening?</a:t>
            </a:r>
          </a:p>
          <a:p>
            <a:pPr marL="571500" indent="-571500" algn="l">
              <a:lnSpc>
                <a:spcPct val="90000"/>
              </a:lnSpc>
              <a:spcBef>
                <a:spcPts val="1200"/>
              </a:spcBef>
              <a:spcAft>
                <a:spcPts val="2400"/>
              </a:spcAft>
              <a:buClr>
                <a:srgbClr val="000000"/>
              </a:buClr>
            </a:pPr>
            <a:r>
              <a:rPr lang="en-US" sz="4800" dirty="0"/>
              <a:t>What did you feel? </a:t>
            </a:r>
          </a:p>
          <a:p>
            <a:pPr marL="571500" indent="-571500" algn="l">
              <a:lnSpc>
                <a:spcPct val="90000"/>
              </a:lnSpc>
              <a:spcBef>
                <a:spcPts val="1200"/>
              </a:spcBef>
              <a:spcAft>
                <a:spcPts val="2400"/>
              </a:spcAft>
              <a:buClr>
                <a:srgbClr val="000000"/>
              </a:buClr>
            </a:pPr>
            <a:r>
              <a:rPr lang="en-US" sz="4800" dirty="0"/>
              <a:t>When and how did you learn this norm?</a:t>
            </a:r>
          </a:p>
          <a:p>
            <a:pPr marL="571500" indent="-571500" algn="l">
              <a:lnSpc>
                <a:spcPct val="90000"/>
              </a:lnSpc>
              <a:spcBef>
                <a:spcPts val="1200"/>
              </a:spcBef>
              <a:spcAft>
                <a:spcPts val="2400"/>
              </a:spcAft>
              <a:buClr>
                <a:srgbClr val="000000"/>
              </a:buClr>
            </a:pPr>
            <a:r>
              <a:rPr lang="en-US" sz="4800" dirty="0"/>
              <a:t>Where and how do you think this norm originated?</a:t>
            </a:r>
          </a:p>
        </p:txBody>
      </p:sp>
      <p:sp>
        <p:nvSpPr>
          <p:cNvPr id="822" name="Google Shape;822;p4"/>
          <p:cNvSpPr txBox="1">
            <a:spLocks noGrp="1"/>
          </p:cNvSpPr>
          <p:nvPr>
            <p:ph type="body" idx="3"/>
          </p:nvPr>
        </p:nvSpPr>
        <p:spPr>
          <a:prstGeom prst="rect">
            <a:avLst/>
          </a:prstGeom>
          <a:noFill/>
          <a:ln>
            <a:noFill/>
          </a:ln>
        </p:spPr>
        <p:txBody>
          <a:bodyPr spcFirstLastPara="1" vert="horz" wrap="square" lIns="91426" tIns="45700" rIns="91426" bIns="45700" rtlCol="0" anchor="t" anchorCtr="0">
            <a:noAutofit/>
          </a:bodyPr>
          <a:lstStyle/>
          <a:p>
            <a:pPr marL="0" indent="0"/>
            <a:r>
              <a:rPr lang="en-US" spc="100"/>
              <a:t>GROUP ACTIVITY</a:t>
            </a:r>
            <a:endParaRPr lang="en-US" spc="100" dirty="0"/>
          </a:p>
        </p:txBody>
      </p:sp>
      <p:pic>
        <p:nvPicPr>
          <p:cNvPr id="14" name="Picture Placeholder 13" descr="A picture containing outdoor, person, plant, grass&#10;&#10;Description automatically generated">
            <a:extLst>
              <a:ext uri="{FF2B5EF4-FFF2-40B4-BE49-F238E27FC236}">
                <a16:creationId xmlns:a16="http://schemas.microsoft.com/office/drawing/2014/main" id="{24585BC3-5C10-A74D-BC03-1BE9B9A47D8E}"/>
              </a:ext>
            </a:extLst>
          </p:cNvPr>
          <p:cNvPicPr>
            <a:picLocks noGrp="1" noChangeAspect="1"/>
          </p:cNvPicPr>
          <p:nvPr>
            <p:ph type="pic" sz="quarter" idx="10"/>
          </p:nvPr>
        </p:nvPicPr>
        <p:blipFill rotWithShape="1">
          <a:blip r:embed="rId4"/>
          <a:srcRect l="8194" t="-306" r="25140" b="306"/>
          <a:stretch/>
        </p:blipFill>
        <p:spPr>
          <a:xfrm>
            <a:off x="2278317" y="3440181"/>
            <a:ext cx="5862918" cy="5862918"/>
          </a:xfrm>
        </p:spPr>
      </p:pic>
      <p:grpSp>
        <p:nvGrpSpPr>
          <p:cNvPr id="8" name="Group 7">
            <a:extLst>
              <a:ext uri="{FF2B5EF4-FFF2-40B4-BE49-F238E27FC236}">
                <a16:creationId xmlns:a16="http://schemas.microsoft.com/office/drawing/2014/main" id="{3547DC7C-2A7D-7242-A4FE-ED5CD9D19987}"/>
              </a:ext>
            </a:extLst>
          </p:cNvPr>
          <p:cNvGrpSpPr/>
          <p:nvPr/>
        </p:nvGrpSpPr>
        <p:grpSpPr>
          <a:xfrm>
            <a:off x="1368325" y="1090737"/>
            <a:ext cx="3532094" cy="3532094"/>
            <a:chOff x="1368325" y="1090737"/>
            <a:chExt cx="3532094" cy="3532094"/>
          </a:xfrm>
        </p:grpSpPr>
        <p:sp>
          <p:nvSpPr>
            <p:cNvPr id="2" name="Oval 1">
              <a:extLst>
                <a:ext uri="{FF2B5EF4-FFF2-40B4-BE49-F238E27FC236}">
                  <a16:creationId xmlns:a16="http://schemas.microsoft.com/office/drawing/2014/main" id="{1EC93070-31A1-204A-94D4-4AD238D01816}"/>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6" name="Graphic 5" descr="Cheers outline">
              <a:extLst>
                <a:ext uri="{FF2B5EF4-FFF2-40B4-BE49-F238E27FC236}">
                  <a16:creationId xmlns:a16="http://schemas.microsoft.com/office/drawing/2014/main" id="{8E1CA409-BE69-1541-AEB9-7D6710B75E0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57715" y="1379662"/>
              <a:ext cx="3153314" cy="3153314"/>
            </a:xfrm>
            <a:prstGeom prst="rect">
              <a:avLst/>
            </a:prstGeom>
          </p:spPr>
        </p:pic>
      </p:grpSp>
      <p:sp>
        <p:nvSpPr>
          <p:cNvPr id="3" name="TextBox 2">
            <a:extLst>
              <a:ext uri="{FF2B5EF4-FFF2-40B4-BE49-F238E27FC236}">
                <a16:creationId xmlns:a16="http://schemas.microsoft.com/office/drawing/2014/main" id="{721E2106-719B-FD40-AB5A-B2703302274F}"/>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Jonathan </a:t>
            </a:r>
            <a:r>
              <a:rPr lang="en-US" dirty="0" err="1">
                <a:solidFill>
                  <a:srgbClr val="00C075"/>
                </a:solidFill>
                <a:latin typeface="Gill Sans MT" panose="020B0502020104020203" pitchFamily="34" charset="77"/>
              </a:rPr>
              <a:t>Torgovnik</a:t>
            </a:r>
            <a:r>
              <a:rPr lang="en-US" dirty="0">
                <a:solidFill>
                  <a:srgbClr val="00C075"/>
                </a:solidFill>
                <a:latin typeface="Gill Sans MT" panose="020B0502020104020203" pitchFamily="34" charset="77"/>
              </a:rPr>
              <a:t>/Getty Images/Images of Empowerment</a:t>
            </a:r>
          </a:p>
        </p:txBody>
      </p:sp>
    </p:spTree>
    <p:custDataLst>
      <p:tags r:id="rId1"/>
    </p:custDataLst>
    <p:extLst>
      <p:ext uri="{BB962C8B-B14F-4D97-AF65-F5344CB8AC3E}">
        <p14:creationId xmlns:p14="http://schemas.microsoft.com/office/powerpoint/2010/main" val="173524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1"/>
                                        </p:tgtEl>
                                        <p:attrNameLst>
                                          <p:attrName>style.visibility</p:attrName>
                                        </p:attrNameLst>
                                      </p:cBhvr>
                                      <p:to>
                                        <p:strVal val="visible"/>
                                      </p:to>
                                    </p:set>
                                    <p:animEffect transition="in" filter="fade">
                                      <p:cBhvr>
                                        <p:cTn id="7" dur="500"/>
                                        <p:tgtEl>
                                          <p:spTgt spid="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ASSAGES TEMPLATE">
  <a:themeElements>
    <a:clrScheme name="Passages Color Scheme">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EDEDEE"/>
      </a:hlink>
      <a:folHlink>
        <a:srgbClr val="51525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ULE 1">
  <a:themeElements>
    <a:clrScheme name="Passages Color Scheme">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EDEDEE"/>
      </a:hlink>
      <a:folHlink>
        <a:srgbClr val="51525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9CAE67A-83B5-C446-8174-98EAD698ACA5}">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46986</TotalTime>
  <Words>11935</Words>
  <Application>Microsoft Office PowerPoint</Application>
  <PresentationFormat>Custom</PresentationFormat>
  <Paragraphs>1112</Paragraphs>
  <Slides>80</Slides>
  <Notes>80</Notes>
  <HiddenSlides>5</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80</vt:i4>
      </vt:variant>
    </vt:vector>
  </HeadingPairs>
  <TitlesOfParts>
    <vt:vector size="101" baseType="lpstr">
      <vt:lpstr>Arial</vt:lpstr>
      <vt:lpstr>Calibri</vt:lpstr>
      <vt:lpstr>Courier New</vt:lpstr>
      <vt:lpstr>Georgia</vt:lpstr>
      <vt:lpstr>Gill Sans</vt:lpstr>
      <vt:lpstr>Gill Sans Light</vt:lpstr>
      <vt:lpstr>Gill Sans MT</vt:lpstr>
      <vt:lpstr>Gill Sans SemiBold</vt:lpstr>
      <vt:lpstr>Helvetica Light</vt:lpstr>
      <vt:lpstr>Helvetica Neue</vt:lpstr>
      <vt:lpstr>Helvetica Neue Light</vt:lpstr>
      <vt:lpstr>Montserrat</vt:lpstr>
      <vt:lpstr>Montserrat SemiBold</vt:lpstr>
      <vt:lpstr>Montserrat-SemiBold</vt:lpstr>
      <vt:lpstr>Noto Sans Symbols</vt:lpstr>
      <vt:lpstr>PT Sans</vt:lpstr>
      <vt:lpstr>Roboto</vt:lpstr>
      <vt:lpstr>Times New Roman</vt:lpstr>
      <vt:lpstr>Wingdings</vt:lpstr>
      <vt:lpstr>PASSAGES TEMPLATE</vt:lpstr>
      <vt:lpstr>MODULE 1</vt:lpstr>
      <vt:lpstr>Shifting Social Norms as Part of Social and Behavior Change </vt:lpstr>
      <vt:lpstr>Overall Course Objectives</vt:lpstr>
      <vt:lpstr>PowerPoint Presentation</vt:lpstr>
      <vt:lpstr> Welcome &amp; Introductions</vt:lpstr>
      <vt:lpstr>Why Social Norms Matter </vt:lpstr>
      <vt:lpstr>Session I</vt:lpstr>
      <vt:lpstr>Contents</vt:lpstr>
      <vt:lpstr>Learning Objectives</vt:lpstr>
      <vt:lpstr>Social Norms in Real Time! </vt:lpstr>
      <vt:lpstr>Social Norms and Their Relation to Behavior</vt:lpstr>
      <vt:lpstr>Social Norms</vt:lpstr>
      <vt:lpstr>PowerPoint Presentation</vt:lpstr>
      <vt:lpstr>PowerPoint Presentation</vt:lpstr>
      <vt:lpstr>PowerPoint Presentation</vt:lpstr>
      <vt:lpstr>PowerPoint Presentation</vt:lpstr>
      <vt:lpstr>PowerPoint Presentation</vt:lpstr>
      <vt:lpstr>What Is the Difference Between a Norm and an Attitude or Belief?</vt:lpstr>
      <vt:lpstr>PowerPoint Presentation</vt:lpstr>
      <vt:lpstr>What Is the Difference Between a Norm and an Attitude or Belief?</vt:lpstr>
      <vt:lpstr>Are These Norms or Attitudes/Beliefs?</vt:lpstr>
      <vt:lpstr>Types of Social Norms</vt:lpstr>
      <vt:lpstr>Social Norms Influence Behavior if a Person Says They Do or Do Not Do Something for the Following Reasons:</vt:lpstr>
      <vt:lpstr>Descriptive or Injunctive Norm?</vt:lpstr>
      <vt:lpstr>Descriptive or Injunctive Norm?</vt:lpstr>
      <vt:lpstr>Reference Groups</vt:lpstr>
      <vt:lpstr>PowerPoint Presentation</vt:lpstr>
      <vt:lpstr>PowerPoint Presentation</vt:lpstr>
      <vt:lpstr>Consider Norms as Well as Attitudes and Beliefs, as All Impact Behavior</vt:lpstr>
      <vt:lpstr>Distinguishing Attitudes, Behaviors, and Norms</vt:lpstr>
      <vt:lpstr>Distinguishing Attitudes, Behaviors, and Norms</vt:lpstr>
      <vt:lpstr>Distinguishing attitudes, behaviors, and norms</vt:lpstr>
      <vt:lpstr>Why Do People Comply With Norms, Even if They Disagree?</vt:lpstr>
      <vt:lpstr>PowerPoint Presentation</vt:lpstr>
      <vt:lpstr>PowerPoint Presentation</vt:lpstr>
      <vt:lpstr>Why Norms Matter in Social and Behavior Change Efforts</vt:lpstr>
      <vt:lpstr>PowerPoint Presentation</vt:lpstr>
      <vt:lpstr>Social Norms Permeate All Levels of Society and Societal Structures</vt:lpstr>
      <vt:lpstr>The Flower </vt:lpstr>
      <vt:lpstr>Features of Social Norms </vt:lpstr>
      <vt:lpstr>Eight Features </vt:lpstr>
      <vt:lpstr>Eight Features</vt:lpstr>
      <vt:lpstr>Eight Features</vt:lpstr>
      <vt:lpstr>How Social Norms-Shifting Approaches Fit Into And Bring Additional Value to SBC</vt:lpstr>
      <vt:lpstr>An Increased Focus on Social Norms Can Help Improve Development Impact by…</vt:lpstr>
      <vt:lpstr>PowerPoint Presentation</vt:lpstr>
      <vt:lpstr>TJ Overview</vt:lpstr>
      <vt:lpstr>TJ Approaches </vt:lpstr>
      <vt:lpstr>TJ Community Social Realities  </vt:lpstr>
      <vt:lpstr>TJ Norms-Shifting</vt:lpstr>
      <vt:lpstr>TJ Connections Between Sectors</vt:lpstr>
      <vt:lpstr>PowerPoint Presentation</vt:lpstr>
      <vt:lpstr>Saleema Overview</vt:lpstr>
      <vt:lpstr>Saleema Approaches</vt:lpstr>
      <vt:lpstr>Saleema Community Social Realities   </vt:lpstr>
      <vt:lpstr>Saleema Norms-Shifting</vt:lpstr>
      <vt:lpstr>Session II</vt:lpstr>
      <vt:lpstr>Theories of How Norms Influence Behaviors</vt:lpstr>
      <vt:lpstr>PowerPoint Presentation</vt:lpstr>
      <vt:lpstr>PowerPoint Presentation</vt:lpstr>
      <vt:lpstr>PowerPoint Presentation</vt:lpstr>
      <vt:lpstr>PowerPoint Presentation</vt:lpstr>
      <vt:lpstr>Developing and Using Program Theories of Change </vt:lpstr>
      <vt:lpstr> </vt:lpstr>
      <vt:lpstr>PowerPoint Presentation</vt:lpstr>
      <vt:lpstr>PowerPoint Presentation</vt:lpstr>
      <vt:lpstr>PowerPoint Presentation</vt:lpstr>
      <vt:lpstr>PowerPoint Presentation</vt:lpstr>
      <vt:lpstr>PowerPoint Presentation</vt:lpstr>
      <vt:lpstr>Key Takeaways</vt:lpstr>
      <vt:lpstr>Key Takeaways</vt:lpstr>
      <vt:lpstr>PowerPoint Presentation</vt:lpstr>
      <vt:lpstr>PowerPoint Presentation</vt:lpstr>
      <vt:lpstr>Conclusion</vt:lpstr>
      <vt:lpstr>Introductions</vt:lpstr>
      <vt:lpstr>Introductions</vt:lpstr>
      <vt:lpstr>Let’s Try It!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Social Norms Matter</dc:title>
  <dc:creator>Susan Igra</dc:creator>
  <cp:lastModifiedBy>Jamie Greenberg</cp:lastModifiedBy>
  <cp:revision>880</cp:revision>
  <dcterms:created xsi:type="dcterms:W3CDTF">2020-05-19T01:16:32Z</dcterms:created>
  <dcterms:modified xsi:type="dcterms:W3CDTF">2022-02-02T20:55:01Z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175DFEA0-72AF-44E5-AA9F-6A82080C71FA</vt:lpwstr>
  </property>
  <property fmtid="{D5CDD505-2E9C-101B-9397-08002B2CF9AE}" pid="3" name="ArticulatePath">
    <vt:lpwstr>JC-Social Norms Training Section 1_Social norms and why they matter_30May2020formatted June8</vt:lpwstr>
  </property>
</Properties>
</file>