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7772400" cy="10058400"/>
  <p:notesSz cx="6858000" cy="9144000"/>
  <p:embeddedFontLst>
    <p:embeddedFont>
      <p:font typeface="Roboto" panose="020B0604020202020204" charset="0"/>
      <p:regular r:id="rId20"/>
      <p:bold r:id="rId21"/>
      <p:italic r:id="rId22"/>
      <p:boldItalic r:id="rId23"/>
    </p:embeddedFont>
    <p:embeddedFont>
      <p:font typeface="Gill Sans" panose="020B0604020202020204" charset="0"/>
      <p:regular r:id="rId24"/>
      <p:bold r:id="rId25"/>
      <p:italic r:id="rId26"/>
      <p:boldItalic r:id="rId27"/>
    </p:embeddedFont>
    <p:embeddedFont>
      <p:font typeface="Helvetica Neue Light" panose="020B0604020202020204" charset="0"/>
      <p:regular r:id="rId28"/>
      <p:bold r:id="rId29"/>
      <p:italic r:id="rId30"/>
      <p:boldItalic r:id="rId31"/>
    </p:embeddedFont>
    <p:embeddedFont>
      <p:font typeface="PT Sans" panose="020B0604020202020204" charset="0"/>
      <p:regular r:id="rId32"/>
      <p:bold r:id="rId33"/>
      <p:italic r:id="rId34"/>
      <p:boldItalic r:id="rId35"/>
    </p:embeddedFont>
    <p:embeddedFont>
      <p:font typeface="Gill Sans MT" panose="020B0502020104020203" pitchFamily="34" charset="0"/>
      <p:regular r:id="rId36"/>
      <p:bold r:id="rId37"/>
      <p:italic r:id="rId38"/>
      <p:boldItalic r:id="rId39"/>
    </p:embeddedFont>
    <p:embeddedFont>
      <p:font typeface="Montserrat SemiBold"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tjT+7G/hPOkkpme7gYE5ANMYX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Greenberg" initials="JMG" lastIdx="1" clrIdx="0">
    <p:extLst>
      <p:ext uri="{19B8F6BF-5375-455C-9EA6-DF929625EA0E}">
        <p15:presenceInfo xmlns:p15="http://schemas.microsoft.com/office/powerpoint/2012/main" userId="Jamie Green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F55BEF-CA47-4AB6-893B-3A19353747AA}">
  <a:tblStyle styleId="{F5F55BEF-CA47-4AB6-893B-3A19353747AA}" styleName="Table_0">
    <a:wholeTbl>
      <a:tcTxStyle b="off" i="off">
        <a:font>
          <a:latin typeface="Gill Sans MT"/>
          <a:ea typeface="Gill Sans MT"/>
          <a:cs typeface="Gill Sans MT"/>
        </a:font>
        <a:srgbClr val="A6A7AC"/>
      </a:tcTxStyle>
      <a:tcStyle>
        <a:tcBdr>
          <a:left>
            <a:ln w="12700" cap="flat" cmpd="sng">
              <a:solidFill>
                <a:srgbClr val="A6A7AC"/>
              </a:solidFill>
              <a:prstDash val="solid"/>
              <a:round/>
              <a:headEnd type="none" w="sm" len="sm"/>
              <a:tailEnd type="none" w="sm" len="sm"/>
            </a:ln>
          </a:left>
          <a:right>
            <a:ln w="12700" cap="flat" cmpd="sng">
              <a:solidFill>
                <a:srgbClr val="A6A7AC"/>
              </a:solidFill>
              <a:prstDash val="solid"/>
              <a:round/>
              <a:headEnd type="none" w="sm" len="sm"/>
              <a:tailEnd type="none" w="sm" len="sm"/>
            </a:ln>
          </a:right>
          <a:top>
            <a:ln w="12700" cap="flat" cmpd="sng">
              <a:solidFill>
                <a:srgbClr val="A6A7AC"/>
              </a:solidFill>
              <a:prstDash val="solid"/>
              <a:round/>
              <a:headEnd type="none" w="sm" len="sm"/>
              <a:tailEnd type="none" w="sm" len="sm"/>
            </a:ln>
          </a:top>
          <a:bottom>
            <a:ln w="12700" cap="flat" cmpd="sng">
              <a:solidFill>
                <a:srgbClr val="A6A7AC"/>
              </a:solidFill>
              <a:prstDash val="solid"/>
              <a:round/>
              <a:headEnd type="none" w="sm" len="sm"/>
              <a:tailEnd type="none" w="sm" len="sm"/>
            </a:ln>
          </a:bottom>
          <a:insideH>
            <a:ln w="12700" cap="flat" cmpd="sng">
              <a:solidFill>
                <a:srgbClr val="A6A7AC"/>
              </a:solidFill>
              <a:prstDash val="solid"/>
              <a:round/>
              <a:headEnd type="none" w="sm" len="sm"/>
              <a:tailEnd type="none" w="sm" len="sm"/>
            </a:ln>
          </a:insideH>
          <a:insideV>
            <a:ln w="12700" cap="flat" cmpd="sng">
              <a:solidFill>
                <a:srgbClr val="A6A7AC"/>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8" autoAdjust="0"/>
    <p:restoredTop sz="94660"/>
  </p:normalViewPr>
  <p:slideViewPr>
    <p:cSldViewPr snapToGrid="0">
      <p:cViewPr varScale="1">
        <p:scale>
          <a:sx n="75" d="100"/>
          <a:sy n="75" d="100"/>
        </p:scale>
        <p:origin x="2742" y="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285da1272_0_2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e285da127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e285da1272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5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5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5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5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6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6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6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240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8.5 x 11 workshop handout ">
  <p:cSld name="8.5 x 11 workshop handout ">
    <p:spTree>
      <p:nvGrpSpPr>
        <p:cNvPr id="1" name="Shape 16"/>
        <p:cNvGrpSpPr/>
        <p:nvPr/>
      </p:nvGrpSpPr>
      <p:grpSpPr>
        <a:xfrm>
          <a:off x="0" y="0"/>
          <a:ext cx="0" cy="0"/>
          <a:chOff x="0" y="0"/>
          <a:chExt cx="0" cy="0"/>
        </a:xfrm>
      </p:grpSpPr>
      <p:sp>
        <p:nvSpPr>
          <p:cNvPr id="17" name="Google Shape;17;p11"/>
          <p:cNvSpPr txBox="1"/>
          <p:nvPr/>
        </p:nvSpPr>
        <p:spPr>
          <a:xfrm>
            <a:off x="7561242" y="968617"/>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18" name="Google Shape;18;p11"/>
          <p:cNvSpPr txBox="1">
            <a:spLocks noGrp="1"/>
          </p:cNvSpPr>
          <p:nvPr>
            <p:ph type="body" idx="1"/>
          </p:nvPr>
        </p:nvSpPr>
        <p:spPr>
          <a:xfrm>
            <a:off x="609600" y="685799"/>
            <a:ext cx="4724400" cy="28281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C83"/>
              </a:buClr>
              <a:buSzPts val="1200"/>
              <a:buFont typeface="Gill Sans"/>
              <a:buNone/>
              <a:defRPr sz="1200" b="0" i="0" u="none" strike="noStrike" cap="none">
                <a:solidFill>
                  <a:srgbClr val="7A7C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 name="Google Shape;19;p11"/>
          <p:cNvSpPr txBox="1">
            <a:spLocks noGrp="1"/>
          </p:cNvSpPr>
          <p:nvPr>
            <p:ph type="body" idx="2"/>
          </p:nvPr>
        </p:nvSpPr>
        <p:spPr>
          <a:xfrm>
            <a:off x="609600" y="1295400"/>
            <a:ext cx="6477000" cy="53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 name="Google Shape;20;p11"/>
          <p:cNvSpPr txBox="1">
            <a:spLocks noGrp="1"/>
          </p:cNvSpPr>
          <p:nvPr>
            <p:ph type="body" idx="3"/>
          </p:nvPr>
        </p:nvSpPr>
        <p:spPr>
          <a:xfrm>
            <a:off x="608350" y="2743201"/>
            <a:ext cx="6478249" cy="19050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0"/>
              </a:spcBef>
              <a:spcAft>
                <a:spcPts val="0"/>
              </a:spcAft>
              <a:buClr>
                <a:srgbClr val="515257"/>
              </a:buClr>
              <a:buSzPts val="1200"/>
              <a:buFont typeface="Arial"/>
              <a:buChar char="•"/>
              <a:defRPr sz="120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765"/>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cxnSp>
        <p:nvCxnSpPr>
          <p:cNvPr id="21" name="Google Shape;21;p11"/>
          <p:cNvCxnSpPr/>
          <p:nvPr/>
        </p:nvCxnSpPr>
        <p:spPr>
          <a:xfrm>
            <a:off x="685800" y="990600"/>
            <a:ext cx="1905000" cy="0"/>
          </a:xfrm>
          <a:prstGeom prst="straightConnector1">
            <a:avLst/>
          </a:prstGeom>
          <a:noFill/>
          <a:ln w="12700" cap="flat" cmpd="sng">
            <a:solidFill>
              <a:srgbClr val="7A7C83"/>
            </a:solidFill>
            <a:prstDash val="solid"/>
            <a:miter lim="400000"/>
            <a:headEnd type="none" w="sm" len="sm"/>
            <a:tailEnd type="none" w="sm" len="sm"/>
          </a:ln>
        </p:spPr>
      </p:cxnSp>
      <p:sp>
        <p:nvSpPr>
          <p:cNvPr id="22" name="Google Shape;22;p11"/>
          <p:cNvSpPr txBox="1">
            <a:spLocks noGrp="1"/>
          </p:cNvSpPr>
          <p:nvPr>
            <p:ph type="body" idx="4"/>
          </p:nvPr>
        </p:nvSpPr>
        <p:spPr>
          <a:xfrm>
            <a:off x="609600" y="2286000"/>
            <a:ext cx="64770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393941"/>
              </a:buClr>
              <a:buSzPts val="2400"/>
              <a:buFont typeface="Gill Sans"/>
              <a:buNone/>
              <a:defRPr sz="2400" b="0"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pic>
        <p:nvPicPr>
          <p:cNvPr id="3" name="Picture 2">
            <a:extLst>
              <a:ext uri="{FF2B5EF4-FFF2-40B4-BE49-F238E27FC236}">
                <a16:creationId xmlns:a16="http://schemas.microsoft.com/office/drawing/2014/main" id="{74508267-55D8-469E-B2E3-BF9A6A645843}"/>
              </a:ext>
            </a:extLst>
          </p:cNvPr>
          <p:cNvPicPr>
            <a:picLocks noChangeAspect="1"/>
          </p:cNvPicPr>
          <p:nvPr userDrawn="1"/>
        </p:nvPicPr>
        <p:blipFill>
          <a:blip r:embed="rId2"/>
          <a:stretch>
            <a:fillRect/>
          </a:stretch>
        </p:blipFill>
        <p:spPr>
          <a:xfrm>
            <a:off x="6293238" y="17274"/>
            <a:ext cx="1382426" cy="479108"/>
          </a:xfrm>
          <a:prstGeom prst="rect">
            <a:avLst/>
          </a:prstGeom>
        </p:spPr>
      </p:pic>
    </p:spTree>
  </p:cSld>
  <p:clrMapOvr>
    <a:masterClrMapping/>
  </p:clrMapOvr>
  <p:extLst mod="1">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2">
  <p:cSld name="Content 2">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3842924" y="2207507"/>
            <a:ext cx="3089731"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2CB772"/>
              </a:buClr>
              <a:buSzPts val="2805"/>
              <a:buFont typeface="Gill Sans"/>
              <a:buNone/>
              <a:defRPr sz="2805" b="1" i="0" u="none" strike="noStrike" cap="none">
                <a:solidFill>
                  <a:srgbClr val="2CB772"/>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86" name="Google Shape;86;p22"/>
          <p:cNvSpPr/>
          <p:nvPr/>
        </p:nvSpPr>
        <p:spPr>
          <a:xfrm>
            <a:off x="855886" y="-195070"/>
            <a:ext cx="2241068" cy="10253471"/>
          </a:xfrm>
          <a:prstGeom prst="rect">
            <a:avLst/>
          </a:prstGeom>
          <a:solidFill>
            <a:srgbClr val="009457">
              <a:alpha val="67450"/>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87" name="Google Shape;87;p22"/>
          <p:cNvSpPr txBox="1">
            <a:spLocks noGrp="1"/>
          </p:cNvSpPr>
          <p:nvPr>
            <p:ph type="body" idx="1"/>
          </p:nvPr>
        </p:nvSpPr>
        <p:spPr>
          <a:xfrm>
            <a:off x="3850451" y="4664354"/>
            <a:ext cx="3089732" cy="5074602"/>
          </a:xfrm>
          <a:prstGeom prst="rect">
            <a:avLst/>
          </a:prstGeom>
          <a:noFill/>
          <a:ln>
            <a:noFill/>
          </a:ln>
        </p:spPr>
        <p:txBody>
          <a:bodyPr spcFirstLastPara="1" wrap="square" lIns="91425" tIns="45700" rIns="91425" bIns="45700" anchor="t" anchorCtr="0">
            <a:normAutofit/>
          </a:bodyPr>
          <a:lstStyle>
            <a:lvl1pPr marL="457200" marR="0" lvl="0"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1pPr>
            <a:lvl2pPr marL="914400" marR="0" lvl="1"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2pPr>
            <a:lvl3pPr marL="1371600" marR="0" lvl="2"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3pPr>
            <a:lvl4pPr marL="1828800" marR="0" lvl="3"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4pPr>
            <a:lvl5pPr marL="2286000" marR="0" lvl="4"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8" name="Google Shape;88;p22"/>
          <p:cNvSpPr txBox="1">
            <a:spLocks noGrp="1"/>
          </p:cNvSpPr>
          <p:nvPr>
            <p:ph type="body" idx="2"/>
          </p:nvPr>
        </p:nvSpPr>
        <p:spPr>
          <a:xfrm>
            <a:off x="3842923" y="1570462"/>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9" name="Google Shape;89;p22"/>
          <p:cNvSpPr/>
          <p:nvPr/>
        </p:nvSpPr>
        <p:spPr>
          <a:xfrm>
            <a:off x="713011" y="-195070"/>
            <a:ext cx="2241068" cy="10253471"/>
          </a:xfrm>
          <a:prstGeom prst="rect">
            <a:avLst/>
          </a:prstGeom>
          <a:solidFill>
            <a:srgbClr val="009457">
              <a:alpha val="67450"/>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3">
  <p:cSld name="Content 3">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676337" y="2627538"/>
            <a:ext cx="5253867"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2BB673"/>
              </a:buClr>
              <a:buSzPts val="3060"/>
              <a:buFont typeface="Gill Sans"/>
              <a:buNone/>
              <a:defRPr sz="3060" b="1" i="0" u="none" strike="noStrike" cap="none">
                <a:solidFill>
                  <a:srgbClr val="2BB673"/>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92" name="Google Shape;92;p23"/>
          <p:cNvSpPr txBox="1"/>
          <p:nvPr/>
        </p:nvSpPr>
        <p:spPr>
          <a:xfrm>
            <a:off x="7561242" y="3048489"/>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93" name="Google Shape;93;p23"/>
          <p:cNvSpPr txBox="1">
            <a:spLocks noGrp="1"/>
          </p:cNvSpPr>
          <p:nvPr>
            <p:ph type="body" idx="1"/>
          </p:nvPr>
        </p:nvSpPr>
        <p:spPr>
          <a:xfrm>
            <a:off x="676037" y="5231766"/>
            <a:ext cx="6666756" cy="404198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301497" algn="just" rtl="0">
              <a:lnSpc>
                <a:spcPct val="100000"/>
              </a:lnSpc>
              <a:spcBef>
                <a:spcPts val="0"/>
              </a:spcBef>
              <a:spcAft>
                <a:spcPts val="0"/>
              </a:spcAft>
              <a:buClr>
                <a:srgbClr val="515257"/>
              </a:buClr>
              <a:buSzPts val="1148"/>
              <a:buFont typeface="Noto Sans Symbols"/>
              <a:buChar char="✔"/>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383"/>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94" name="Google Shape;94;p23"/>
          <p:cNvSpPr txBox="1">
            <a:spLocks noGrp="1"/>
          </p:cNvSpPr>
          <p:nvPr>
            <p:ph type="body" idx="2"/>
          </p:nvPr>
        </p:nvSpPr>
        <p:spPr>
          <a:xfrm>
            <a:off x="675805" y="1902484"/>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4">
  <p:cSld name="Content 4">
    <p:spTree>
      <p:nvGrpSpPr>
        <p:cNvPr id="1" name="Shape 95"/>
        <p:cNvGrpSpPr/>
        <p:nvPr/>
      </p:nvGrpSpPr>
      <p:grpSpPr>
        <a:xfrm>
          <a:off x="0" y="0"/>
          <a:ext cx="0" cy="0"/>
          <a:chOff x="0" y="0"/>
          <a:chExt cx="0" cy="0"/>
        </a:xfrm>
      </p:grpSpPr>
      <p:sp>
        <p:nvSpPr>
          <p:cNvPr id="96" name="Google Shape;96;p24"/>
          <p:cNvSpPr txBox="1"/>
          <p:nvPr/>
        </p:nvSpPr>
        <p:spPr>
          <a:xfrm>
            <a:off x="7561242" y="3048489"/>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97" name="Google Shape;97;p24"/>
          <p:cNvSpPr txBox="1">
            <a:spLocks noGrp="1"/>
          </p:cNvSpPr>
          <p:nvPr>
            <p:ph type="title"/>
          </p:nvPr>
        </p:nvSpPr>
        <p:spPr>
          <a:xfrm>
            <a:off x="551304" y="2269997"/>
            <a:ext cx="6666756"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98" name="Google Shape;98;p24"/>
          <p:cNvSpPr txBox="1">
            <a:spLocks noGrp="1"/>
          </p:cNvSpPr>
          <p:nvPr>
            <p:ph type="body" idx="1"/>
          </p:nvPr>
        </p:nvSpPr>
        <p:spPr>
          <a:xfrm>
            <a:off x="551303" y="4587981"/>
            <a:ext cx="6666504" cy="4376102"/>
          </a:xfrm>
          <a:prstGeom prst="rect">
            <a:avLst/>
          </a:prstGeom>
          <a:noFill/>
          <a:ln>
            <a:noFill/>
          </a:ln>
        </p:spPr>
        <p:txBody>
          <a:bodyPr spcFirstLastPara="1" wrap="square" lIns="91425" tIns="45700" rIns="91425" bIns="45700" anchor="t" anchorCtr="0">
            <a:noAutofit/>
          </a:bodyPr>
          <a:lstStyle>
            <a:lvl1pPr marL="457200" marR="0" lvl="0"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1pPr>
            <a:lvl2pPr marL="914400" marR="0" lvl="1"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2pPr>
            <a:lvl3pPr marL="1371600" marR="0" lvl="2"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3pPr>
            <a:lvl4pPr marL="1828800" marR="0" lvl="3"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4pPr>
            <a:lvl5pPr marL="2286000" marR="0" lvl="4"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5">
  <p:cSld name="Content 5">
    <p:spTree>
      <p:nvGrpSpPr>
        <p:cNvPr id="1" name="Shape 99"/>
        <p:cNvGrpSpPr/>
        <p:nvPr/>
      </p:nvGrpSpPr>
      <p:grpSpPr>
        <a:xfrm>
          <a:off x="0" y="0"/>
          <a:ext cx="0" cy="0"/>
          <a:chOff x="0" y="0"/>
          <a:chExt cx="0" cy="0"/>
        </a:xfrm>
      </p:grpSpPr>
      <p:sp>
        <p:nvSpPr>
          <p:cNvPr id="100" name="Google Shape;100;p25"/>
          <p:cNvSpPr/>
          <p:nvPr/>
        </p:nvSpPr>
        <p:spPr>
          <a:xfrm>
            <a:off x="0" y="1"/>
            <a:ext cx="3173763" cy="10071065"/>
          </a:xfrm>
          <a:custGeom>
            <a:avLst/>
            <a:gdLst/>
            <a:ahLst/>
            <a:cxnLst/>
            <a:rect l="l" t="t" r="r" b="b"/>
            <a:pathLst>
              <a:path w="21600" h="21600" extrusionOk="0">
                <a:moveTo>
                  <a:pt x="0" y="0"/>
                </a:moveTo>
                <a:lnTo>
                  <a:pt x="6998" y="0"/>
                </a:lnTo>
                <a:lnTo>
                  <a:pt x="21600" y="21600"/>
                </a:lnTo>
                <a:lnTo>
                  <a:pt x="0" y="21600"/>
                </a:lnTo>
                <a:lnTo>
                  <a:pt x="0" y="0"/>
                </a:lnTo>
                <a:close/>
              </a:path>
            </a:pathLst>
          </a:cu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01" name="Google Shape;101;p25"/>
          <p:cNvSpPr>
            <a:spLocks noGrp="1"/>
          </p:cNvSpPr>
          <p:nvPr>
            <p:ph type="pic" idx="2"/>
          </p:nvPr>
        </p:nvSpPr>
        <p:spPr>
          <a:xfrm>
            <a:off x="315754" y="2397020"/>
            <a:ext cx="3006745" cy="5795222"/>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2" name="Google Shape;102;p25"/>
          <p:cNvSpPr>
            <a:spLocks noGrp="1"/>
          </p:cNvSpPr>
          <p:nvPr>
            <p:ph type="pic" idx="3"/>
          </p:nvPr>
        </p:nvSpPr>
        <p:spPr>
          <a:xfrm>
            <a:off x="315754" y="2397020"/>
            <a:ext cx="3006745" cy="5795222"/>
          </a:xfrm>
          <a:prstGeom prst="rect">
            <a:avLst/>
          </a:prstGeom>
          <a:solidFill>
            <a:schemeClr val="lt1"/>
          </a:solid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3" name="Google Shape;103;p25"/>
          <p:cNvSpPr txBox="1">
            <a:spLocks noGrp="1"/>
          </p:cNvSpPr>
          <p:nvPr>
            <p:ph type="body" idx="1"/>
          </p:nvPr>
        </p:nvSpPr>
        <p:spPr>
          <a:xfrm>
            <a:off x="4060269" y="5489048"/>
            <a:ext cx="3173730" cy="3739303"/>
          </a:xfrm>
          <a:prstGeom prst="rect">
            <a:avLst/>
          </a:prstGeom>
          <a:noFill/>
          <a:ln>
            <a:noFill/>
          </a:ln>
        </p:spPr>
        <p:txBody>
          <a:bodyPr spcFirstLastPara="1" wrap="square" lIns="91425" tIns="45700" rIns="91425" bIns="45700" anchor="t" anchorCtr="0">
            <a:normAutofit/>
          </a:bodyPr>
          <a:lstStyle>
            <a:lvl1pPr marL="457200" marR="0" lvl="0" indent="-317690" algn="just" rtl="0">
              <a:lnSpc>
                <a:spcPct val="100000"/>
              </a:lnSpc>
              <a:spcBef>
                <a:spcPts val="0"/>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1pPr>
            <a:lvl2pPr marL="914400" marR="0" lvl="1"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2pPr>
            <a:lvl3pPr marL="1371600" marR="0" lvl="2"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3pPr>
            <a:lvl4pPr marL="1828800" marR="0" lvl="3"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4pPr>
            <a:lvl5pPr marL="2286000" marR="0" lvl="4"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574"/>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4" name="Google Shape;104;p25"/>
          <p:cNvSpPr txBox="1">
            <a:spLocks noGrp="1"/>
          </p:cNvSpPr>
          <p:nvPr>
            <p:ph type="body" idx="4"/>
          </p:nvPr>
        </p:nvSpPr>
        <p:spPr>
          <a:xfrm>
            <a:off x="4053359" y="1557410"/>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5" name="Google Shape;105;p25"/>
          <p:cNvSpPr txBox="1">
            <a:spLocks noGrp="1"/>
          </p:cNvSpPr>
          <p:nvPr>
            <p:ph type="title"/>
          </p:nvPr>
        </p:nvSpPr>
        <p:spPr>
          <a:xfrm>
            <a:off x="4053359" y="2533840"/>
            <a:ext cx="2894299"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09457"/>
              </a:buClr>
              <a:buSzPts val="3825"/>
              <a:buFont typeface="Gill Sans"/>
              <a:buNone/>
              <a:defRPr sz="3825" b="1" i="0" u="none" strike="noStrike" cap="none">
                <a:solidFill>
                  <a:srgbClr val="009457"/>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6">
  <p:cSld name="Content 6">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544767" y="2648849"/>
            <a:ext cx="1417412"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108" name="Google Shape;108;p26"/>
          <p:cNvSpPr txBox="1">
            <a:spLocks noGrp="1"/>
          </p:cNvSpPr>
          <p:nvPr>
            <p:ph type="body" idx="1"/>
          </p:nvPr>
        </p:nvSpPr>
        <p:spPr>
          <a:xfrm>
            <a:off x="544766" y="2011681"/>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9" name="Google Shape;109;p26"/>
          <p:cNvSpPr txBox="1">
            <a:spLocks noGrp="1"/>
          </p:cNvSpPr>
          <p:nvPr>
            <p:ph type="body" idx="2"/>
          </p:nvPr>
        </p:nvSpPr>
        <p:spPr>
          <a:xfrm>
            <a:off x="2308949" y="2011681"/>
            <a:ext cx="5044976" cy="7252759"/>
          </a:xfrm>
          <a:prstGeom prst="rect">
            <a:avLst/>
          </a:prstGeom>
          <a:noFill/>
          <a:ln>
            <a:noFill/>
          </a:ln>
        </p:spPr>
        <p:txBody>
          <a:bodyPr spcFirstLastPara="1" wrap="square" lIns="91425" tIns="45700" rIns="91425" bIns="45700" anchor="t" anchorCtr="0">
            <a:noAutofit/>
          </a:bodyPr>
          <a:lstStyle>
            <a:lvl1pPr marL="457200" marR="0" lvl="0"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1pPr>
            <a:lvl2pPr marL="914400" marR="0" lvl="1"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2pPr>
            <a:lvl3pPr marL="1371600" marR="0" lvl="2"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3pPr>
            <a:lvl4pPr marL="1828800" marR="0" lvl="3"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4pPr>
            <a:lvl5pPr marL="2286000" marR="0" lvl="4"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oup 2">
  <p:cSld name="Group 2">
    <p:spTree>
      <p:nvGrpSpPr>
        <p:cNvPr id="1" name="Shape 110"/>
        <p:cNvGrpSpPr/>
        <p:nvPr/>
      </p:nvGrpSpPr>
      <p:grpSpPr>
        <a:xfrm>
          <a:off x="0" y="0"/>
          <a:ext cx="0" cy="0"/>
          <a:chOff x="0" y="0"/>
          <a:chExt cx="0" cy="0"/>
        </a:xfrm>
      </p:grpSpPr>
      <p:sp>
        <p:nvSpPr>
          <p:cNvPr id="111" name="Google Shape;111;p27"/>
          <p:cNvSpPr txBox="1">
            <a:spLocks noGrp="1"/>
          </p:cNvSpPr>
          <p:nvPr>
            <p:ph type="sldNum" idx="12"/>
          </p:nvPr>
        </p:nvSpPr>
        <p:spPr>
          <a:xfrm>
            <a:off x="3786900" y="8451851"/>
            <a:ext cx="195566" cy="194669"/>
          </a:xfrm>
          <a:prstGeom prst="rect">
            <a:avLst/>
          </a:prstGeom>
          <a:noFill/>
          <a:ln>
            <a:noFill/>
          </a:ln>
        </p:spPr>
        <p:txBody>
          <a:bodyPr spcFirstLastPara="1" wrap="square" lIns="38100" tIns="38100" rIns="38100" bIns="38100" anchor="t" anchorCtr="0">
            <a:spAutoFit/>
          </a:bodyPr>
          <a:lstStyle>
            <a:lvl1pPr marL="0" marR="0" lvl="0"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27"/>
          <p:cNvSpPr txBox="1"/>
          <p:nvPr/>
        </p:nvSpPr>
        <p:spPr>
          <a:xfrm>
            <a:off x="3815793" y="8451850"/>
            <a:ext cx="137779" cy="220861"/>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sp>
        <p:nvSpPr>
          <p:cNvPr id="113" name="Google Shape;113;p27"/>
          <p:cNvSpPr/>
          <p:nvPr/>
        </p:nvSpPr>
        <p:spPr>
          <a:xfrm>
            <a:off x="911640" y="3314870"/>
            <a:ext cx="901125" cy="2073176"/>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Gill Sans"/>
              <a:ea typeface="Gill Sans"/>
              <a:cs typeface="Gill Sans"/>
              <a:sym typeface="Gill Sans"/>
            </a:endParaRPr>
          </a:p>
        </p:txBody>
      </p:sp>
      <p:sp>
        <p:nvSpPr>
          <p:cNvPr id="114" name="Google Shape;114;p27"/>
          <p:cNvSpPr/>
          <p:nvPr/>
        </p:nvSpPr>
        <p:spPr>
          <a:xfrm>
            <a:off x="5959636" y="3370749"/>
            <a:ext cx="901124" cy="2073174"/>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15" name="Google Shape;115;p27"/>
          <p:cNvSpPr/>
          <p:nvPr/>
        </p:nvSpPr>
        <p:spPr>
          <a:xfrm>
            <a:off x="2594306" y="3370749"/>
            <a:ext cx="901124" cy="2073174"/>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27"/>
          <p:cNvSpPr/>
          <p:nvPr/>
        </p:nvSpPr>
        <p:spPr>
          <a:xfrm>
            <a:off x="4276970" y="3370749"/>
            <a:ext cx="901125" cy="2073174"/>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17" name="Google Shape;117;p27"/>
          <p:cNvSpPr>
            <a:spLocks noGrp="1"/>
          </p:cNvSpPr>
          <p:nvPr>
            <p:ph type="pic" idx="2"/>
          </p:nvPr>
        </p:nvSpPr>
        <p:spPr>
          <a:xfrm>
            <a:off x="911841"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18" name="Google Shape;118;p27"/>
          <p:cNvSpPr>
            <a:spLocks noGrp="1"/>
          </p:cNvSpPr>
          <p:nvPr>
            <p:ph type="pic" idx="3"/>
          </p:nvPr>
        </p:nvSpPr>
        <p:spPr>
          <a:xfrm>
            <a:off x="2594722"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19" name="Google Shape;119;p27"/>
          <p:cNvSpPr>
            <a:spLocks noGrp="1"/>
          </p:cNvSpPr>
          <p:nvPr>
            <p:ph type="pic" idx="4"/>
          </p:nvPr>
        </p:nvSpPr>
        <p:spPr>
          <a:xfrm>
            <a:off x="4277387"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0" name="Google Shape;120;p27"/>
          <p:cNvSpPr>
            <a:spLocks noGrp="1"/>
          </p:cNvSpPr>
          <p:nvPr>
            <p:ph type="pic" idx="5"/>
          </p:nvPr>
        </p:nvSpPr>
        <p:spPr>
          <a:xfrm>
            <a:off x="5959636"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1" name="Google Shape;121;p27"/>
          <p:cNvSpPr txBox="1">
            <a:spLocks noGrp="1"/>
          </p:cNvSpPr>
          <p:nvPr>
            <p:ph type="body" idx="1"/>
          </p:nvPr>
        </p:nvSpPr>
        <p:spPr>
          <a:xfrm>
            <a:off x="687103"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2" name="Google Shape;122;p27"/>
          <p:cNvSpPr txBox="1">
            <a:spLocks noGrp="1"/>
          </p:cNvSpPr>
          <p:nvPr>
            <p:ph type="body" idx="6"/>
          </p:nvPr>
        </p:nvSpPr>
        <p:spPr>
          <a:xfrm>
            <a:off x="2369776"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3" name="Google Shape;123;p27"/>
          <p:cNvSpPr txBox="1">
            <a:spLocks noGrp="1"/>
          </p:cNvSpPr>
          <p:nvPr>
            <p:ph type="body" idx="7"/>
          </p:nvPr>
        </p:nvSpPr>
        <p:spPr>
          <a:xfrm>
            <a:off x="4052442"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4" name="Google Shape;124;p27"/>
          <p:cNvSpPr txBox="1">
            <a:spLocks noGrp="1"/>
          </p:cNvSpPr>
          <p:nvPr>
            <p:ph type="body" idx="8"/>
          </p:nvPr>
        </p:nvSpPr>
        <p:spPr>
          <a:xfrm>
            <a:off x="5735114"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5" name="Google Shape;125;p27"/>
          <p:cNvSpPr txBox="1">
            <a:spLocks noGrp="1"/>
          </p:cNvSpPr>
          <p:nvPr>
            <p:ph type="body" idx="9"/>
          </p:nvPr>
        </p:nvSpPr>
        <p:spPr>
          <a:xfrm>
            <a:off x="687103"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6" name="Google Shape;126;p27"/>
          <p:cNvSpPr txBox="1">
            <a:spLocks noGrp="1"/>
          </p:cNvSpPr>
          <p:nvPr>
            <p:ph type="body" idx="13"/>
          </p:nvPr>
        </p:nvSpPr>
        <p:spPr>
          <a:xfrm>
            <a:off x="2369776"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7" name="Google Shape;127;p27"/>
          <p:cNvSpPr txBox="1">
            <a:spLocks noGrp="1"/>
          </p:cNvSpPr>
          <p:nvPr>
            <p:ph type="body" idx="14"/>
          </p:nvPr>
        </p:nvSpPr>
        <p:spPr>
          <a:xfrm>
            <a:off x="4052442"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8" name="Google Shape;128;p27"/>
          <p:cNvSpPr txBox="1">
            <a:spLocks noGrp="1"/>
          </p:cNvSpPr>
          <p:nvPr>
            <p:ph type="body" idx="15"/>
          </p:nvPr>
        </p:nvSpPr>
        <p:spPr>
          <a:xfrm>
            <a:off x="5734898"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9" name="Google Shape;129;p27"/>
          <p:cNvSpPr txBox="1">
            <a:spLocks noGrp="1"/>
          </p:cNvSpPr>
          <p:nvPr>
            <p:ph type="title"/>
          </p:nvPr>
        </p:nvSpPr>
        <p:spPr>
          <a:xfrm>
            <a:off x="676337" y="1766428"/>
            <a:ext cx="6184424" cy="1054913"/>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Group 3">
  <p:cSld name="Group 3">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676337" y="1671570"/>
            <a:ext cx="5253867"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grpSp>
        <p:nvGrpSpPr>
          <p:cNvPr id="132" name="Google Shape;132;p28"/>
          <p:cNvGrpSpPr/>
          <p:nvPr/>
        </p:nvGrpSpPr>
        <p:grpSpPr>
          <a:xfrm>
            <a:off x="837214" y="3328329"/>
            <a:ext cx="2716291" cy="6271536"/>
            <a:chOff x="0" y="0"/>
            <a:chExt cx="6186406" cy="8552092"/>
          </a:xfrm>
        </p:grpSpPr>
        <p:sp>
          <p:nvSpPr>
            <p:cNvPr id="133" name="Google Shape;133;p28"/>
            <p:cNvSpPr/>
            <p:nvPr/>
          </p:nvSpPr>
          <p:spPr>
            <a:xfrm>
              <a:off x="0" y="0"/>
              <a:ext cx="6186406" cy="8552092"/>
            </a:xfrm>
            <a:prstGeom prst="rect">
              <a:avLst/>
            </a:prstGeom>
            <a:noFill/>
            <a:ln w="508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34" name="Google Shape;134;p28"/>
            <p:cNvSpPr/>
            <p:nvPr/>
          </p:nvSpPr>
          <p:spPr>
            <a:xfrm>
              <a:off x="435030" y="1016862"/>
              <a:ext cx="5103661" cy="790601"/>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grpSp>
        <p:nvGrpSpPr>
          <p:cNvPr id="135" name="Google Shape;135;p28"/>
          <p:cNvGrpSpPr/>
          <p:nvPr/>
        </p:nvGrpSpPr>
        <p:grpSpPr>
          <a:xfrm>
            <a:off x="3915910" y="3267917"/>
            <a:ext cx="2716291" cy="6271536"/>
            <a:chOff x="0" y="0"/>
            <a:chExt cx="6186406" cy="8552092"/>
          </a:xfrm>
        </p:grpSpPr>
        <p:sp>
          <p:nvSpPr>
            <p:cNvPr id="136" name="Google Shape;136;p28"/>
            <p:cNvSpPr/>
            <p:nvPr/>
          </p:nvSpPr>
          <p:spPr>
            <a:xfrm>
              <a:off x="0" y="0"/>
              <a:ext cx="6186406" cy="8552092"/>
            </a:xfrm>
            <a:prstGeom prst="rect">
              <a:avLst/>
            </a:prstGeom>
            <a:noFill/>
            <a:ln w="508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37" name="Google Shape;137;p28"/>
            <p:cNvSpPr/>
            <p:nvPr/>
          </p:nvSpPr>
          <p:spPr>
            <a:xfrm>
              <a:off x="647715" y="1066832"/>
              <a:ext cx="4890976" cy="790601"/>
            </a:xfrm>
            <a:prstGeom prst="roundRect">
              <a:avLst>
                <a:gd name="adj" fmla="val 50000"/>
              </a:avLst>
            </a:prstGeom>
            <a:solidFill>
              <a:srgbClr val="393941"/>
            </a:solidFill>
            <a:ln w="381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sp>
        <p:nvSpPr>
          <p:cNvPr id="138" name="Google Shape;138;p28"/>
          <p:cNvSpPr txBox="1">
            <a:spLocks noGrp="1"/>
          </p:cNvSpPr>
          <p:nvPr>
            <p:ph type="body" idx="1"/>
          </p:nvPr>
        </p:nvSpPr>
        <p:spPr>
          <a:xfrm>
            <a:off x="4200305" y="5219042"/>
            <a:ext cx="2147501" cy="385222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301497" algn="l" rtl="0">
              <a:lnSpc>
                <a:spcPct val="90000"/>
              </a:lnSpc>
              <a:spcBef>
                <a:spcPts val="0"/>
              </a:spcBef>
              <a:spcAft>
                <a:spcPts val="0"/>
              </a:spcAft>
              <a:buClr>
                <a:srgbClr val="515257"/>
              </a:buClr>
              <a:buSzPts val="1148"/>
              <a:buFont typeface="Gill Sans"/>
              <a:buChar char="•"/>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172"/>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39" name="Google Shape;139;p28"/>
          <p:cNvSpPr txBox="1">
            <a:spLocks noGrp="1"/>
          </p:cNvSpPr>
          <p:nvPr>
            <p:ph type="body" idx="2"/>
          </p:nvPr>
        </p:nvSpPr>
        <p:spPr>
          <a:xfrm>
            <a:off x="1099056" y="5200720"/>
            <a:ext cx="2147501" cy="385222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301497" algn="l" rtl="0">
              <a:lnSpc>
                <a:spcPct val="90000"/>
              </a:lnSpc>
              <a:spcBef>
                <a:spcPts val="0"/>
              </a:spcBef>
              <a:spcAft>
                <a:spcPts val="0"/>
              </a:spcAft>
              <a:buClr>
                <a:srgbClr val="515257"/>
              </a:buClr>
              <a:buSzPts val="1148"/>
              <a:buFont typeface="Gill Sans"/>
              <a:buChar char="•"/>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172"/>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40" name="Google Shape;140;p28"/>
          <p:cNvSpPr txBox="1">
            <a:spLocks noGrp="1"/>
          </p:cNvSpPr>
          <p:nvPr>
            <p:ph type="body" idx="3"/>
          </p:nvPr>
        </p:nvSpPr>
        <p:spPr>
          <a:xfrm>
            <a:off x="1248569" y="4178874"/>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41" name="Google Shape;141;p28"/>
          <p:cNvSpPr txBox="1">
            <a:spLocks noGrp="1"/>
          </p:cNvSpPr>
          <p:nvPr>
            <p:ph type="body" idx="4"/>
          </p:nvPr>
        </p:nvSpPr>
        <p:spPr>
          <a:xfrm>
            <a:off x="4349818" y="4211483"/>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Group 5">
  <p:cSld name="Group 5">
    <p:spTree>
      <p:nvGrpSpPr>
        <p:cNvPr id="1" name="Shape 142"/>
        <p:cNvGrpSpPr/>
        <p:nvPr/>
      </p:nvGrpSpPr>
      <p:grpSpPr>
        <a:xfrm>
          <a:off x="0" y="0"/>
          <a:ext cx="0" cy="0"/>
          <a:chOff x="0" y="0"/>
          <a:chExt cx="0" cy="0"/>
        </a:xfrm>
      </p:grpSpPr>
      <p:sp>
        <p:nvSpPr>
          <p:cNvPr id="143" name="Google Shape;143;p29"/>
          <p:cNvSpPr>
            <a:spLocks noGrp="1"/>
          </p:cNvSpPr>
          <p:nvPr>
            <p:ph type="pic" idx="2"/>
          </p:nvPr>
        </p:nvSpPr>
        <p:spPr>
          <a:xfrm>
            <a:off x="683333" y="3934142"/>
            <a:ext cx="1968188" cy="3489759"/>
          </a:xfrm>
          <a:prstGeom prst="rect">
            <a:avLst/>
          </a:prstGeom>
          <a:solidFill>
            <a:schemeClr val="lt1"/>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4" name="Google Shape;144;p29"/>
          <p:cNvSpPr>
            <a:spLocks noGrp="1"/>
          </p:cNvSpPr>
          <p:nvPr>
            <p:ph type="pic" idx="3"/>
          </p:nvPr>
        </p:nvSpPr>
        <p:spPr>
          <a:xfrm>
            <a:off x="2901599" y="3934140"/>
            <a:ext cx="1966001" cy="3489759"/>
          </a:xfrm>
          <a:prstGeom prst="rect">
            <a:avLst/>
          </a:prstGeom>
          <a:solidFill>
            <a:schemeClr val="lt1"/>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5" name="Google Shape;145;p29"/>
          <p:cNvSpPr>
            <a:spLocks noGrp="1"/>
          </p:cNvSpPr>
          <p:nvPr>
            <p:ph type="pic" idx="4"/>
          </p:nvPr>
        </p:nvSpPr>
        <p:spPr>
          <a:xfrm>
            <a:off x="5129084" y="3934140"/>
            <a:ext cx="1971918" cy="3489759"/>
          </a:xfrm>
          <a:prstGeom prst="rect">
            <a:avLst/>
          </a:prstGeom>
          <a:solidFill>
            <a:schemeClr val="lt1"/>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146" name="Google Shape;146;p29"/>
          <p:cNvCxnSpPr/>
          <p:nvPr/>
        </p:nvCxnSpPr>
        <p:spPr>
          <a:xfrm>
            <a:off x="683333" y="3242170"/>
            <a:ext cx="256689" cy="1"/>
          </a:xfrm>
          <a:prstGeom prst="straightConnector1">
            <a:avLst/>
          </a:prstGeom>
          <a:noFill/>
          <a:ln w="9525" cap="flat" cmpd="sng">
            <a:solidFill>
              <a:srgbClr val="26B470"/>
            </a:solidFill>
            <a:prstDash val="solid"/>
            <a:round/>
            <a:headEnd type="none" w="sm" len="sm"/>
            <a:tailEnd type="none" w="sm" len="sm"/>
          </a:ln>
        </p:spPr>
      </p:cxnSp>
      <p:sp>
        <p:nvSpPr>
          <p:cNvPr id="147" name="Google Shape;147;p29"/>
          <p:cNvSpPr/>
          <p:nvPr/>
        </p:nvSpPr>
        <p:spPr>
          <a:xfrm>
            <a:off x="5131829" y="3934139"/>
            <a:ext cx="1971918" cy="3489759"/>
          </a:xfrm>
          <a:prstGeom prst="rect">
            <a:avLst/>
          </a:prstGeom>
          <a:solidFill>
            <a:srgbClr val="2CB772">
              <a:alpha val="80000"/>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48" name="Google Shape;148;p29"/>
          <p:cNvSpPr txBox="1">
            <a:spLocks noGrp="1"/>
          </p:cNvSpPr>
          <p:nvPr>
            <p:ph type="body" idx="1"/>
          </p:nvPr>
        </p:nvSpPr>
        <p:spPr>
          <a:xfrm>
            <a:off x="675805" y="2090016"/>
            <a:ext cx="4574450" cy="18219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49" name="Google Shape;149;p29"/>
          <p:cNvSpPr txBox="1">
            <a:spLocks noGrp="1"/>
          </p:cNvSpPr>
          <p:nvPr>
            <p:ph type="body" idx="5"/>
          </p:nvPr>
        </p:nvSpPr>
        <p:spPr>
          <a:xfrm>
            <a:off x="668447" y="7703834"/>
            <a:ext cx="1968401" cy="9429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50" name="Google Shape;150;p29"/>
          <p:cNvSpPr txBox="1">
            <a:spLocks noGrp="1"/>
          </p:cNvSpPr>
          <p:nvPr>
            <p:ph type="body" idx="6"/>
          </p:nvPr>
        </p:nvSpPr>
        <p:spPr>
          <a:xfrm>
            <a:off x="2899199" y="7703834"/>
            <a:ext cx="1968401" cy="9429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51" name="Google Shape;151;p29"/>
          <p:cNvSpPr txBox="1">
            <a:spLocks noGrp="1"/>
          </p:cNvSpPr>
          <p:nvPr>
            <p:ph type="body" idx="7"/>
          </p:nvPr>
        </p:nvSpPr>
        <p:spPr>
          <a:xfrm>
            <a:off x="5129085" y="7703834"/>
            <a:ext cx="1968401" cy="9429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52" name="Google Shape;152;p29"/>
          <p:cNvSpPr txBox="1">
            <a:spLocks noGrp="1"/>
          </p:cNvSpPr>
          <p:nvPr>
            <p:ph type="body" idx="8"/>
          </p:nvPr>
        </p:nvSpPr>
        <p:spPr>
          <a:xfrm>
            <a:off x="668447" y="1443280"/>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ext-Heavy Group">
  <p:cSld name="Text-Heavy Group">
    <p:spTree>
      <p:nvGrpSpPr>
        <p:cNvPr id="1" name="Shape 153"/>
        <p:cNvGrpSpPr/>
        <p:nvPr/>
      </p:nvGrpSpPr>
      <p:grpSpPr>
        <a:xfrm>
          <a:off x="0" y="0"/>
          <a:ext cx="0" cy="0"/>
          <a:chOff x="0" y="0"/>
          <a:chExt cx="0" cy="0"/>
        </a:xfrm>
      </p:grpSpPr>
      <p:sp>
        <p:nvSpPr>
          <p:cNvPr id="154" name="Google Shape;154;p30"/>
          <p:cNvSpPr/>
          <p:nvPr/>
        </p:nvSpPr>
        <p:spPr>
          <a:xfrm>
            <a:off x="687699" y="1893433"/>
            <a:ext cx="1971918" cy="6271536"/>
          </a:xfrm>
          <a:prstGeom prst="rect">
            <a:avLst/>
          </a:prstGeom>
          <a:noFill/>
          <a:ln w="508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5" name="Google Shape;155;p30"/>
          <p:cNvSpPr/>
          <p:nvPr/>
        </p:nvSpPr>
        <p:spPr>
          <a:xfrm>
            <a:off x="1182375" y="6825160"/>
            <a:ext cx="982567" cy="579775"/>
          </a:xfrm>
          <a:prstGeom prst="roundRect">
            <a:avLst>
              <a:gd name="adj" fmla="val 50000"/>
            </a:avLst>
          </a:prstGeom>
          <a:solidFill>
            <a:srgbClr val="2CB772"/>
          </a:solidFill>
          <a:ln w="38100" cap="flat" cmpd="sng">
            <a:solidFill>
              <a:srgbClr val="009457"/>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6" name="Google Shape;156;p30"/>
          <p:cNvSpPr/>
          <p:nvPr/>
        </p:nvSpPr>
        <p:spPr>
          <a:xfrm>
            <a:off x="2900242" y="1893433"/>
            <a:ext cx="1971918" cy="6271536"/>
          </a:xfrm>
          <a:prstGeom prst="rect">
            <a:avLst/>
          </a:prstGeom>
          <a:noFill/>
          <a:ln w="50800" cap="flat" cmpd="sng">
            <a:solidFill>
              <a:srgbClr val="393941"/>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7" name="Google Shape;157;p30"/>
          <p:cNvSpPr/>
          <p:nvPr/>
        </p:nvSpPr>
        <p:spPr>
          <a:xfrm>
            <a:off x="3394917" y="6825160"/>
            <a:ext cx="982567" cy="579775"/>
          </a:xfrm>
          <a:prstGeom prst="roundRect">
            <a:avLst>
              <a:gd name="adj" fmla="val 50000"/>
            </a:avLst>
          </a:prstGeom>
          <a:solidFill>
            <a:srgbClr val="393941"/>
          </a:solidFill>
          <a:ln w="38100" cap="flat" cmpd="sng">
            <a:solidFill>
              <a:srgbClr val="393941"/>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8" name="Google Shape;158;p30"/>
          <p:cNvSpPr/>
          <p:nvPr/>
        </p:nvSpPr>
        <p:spPr>
          <a:xfrm>
            <a:off x="5112784" y="1893433"/>
            <a:ext cx="1971918" cy="6271536"/>
          </a:xfrm>
          <a:prstGeom prst="rect">
            <a:avLst/>
          </a:prstGeom>
          <a:noFill/>
          <a:ln w="508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9" name="Google Shape;159;p30"/>
          <p:cNvSpPr/>
          <p:nvPr/>
        </p:nvSpPr>
        <p:spPr>
          <a:xfrm>
            <a:off x="5607459" y="6825160"/>
            <a:ext cx="982567" cy="579775"/>
          </a:xfrm>
          <a:prstGeom prst="roundRect">
            <a:avLst>
              <a:gd name="adj" fmla="val 50000"/>
            </a:avLst>
          </a:prstGeom>
          <a:solidFill>
            <a:srgbClr val="2CB772"/>
          </a:solidFill>
          <a:ln w="38100" cap="flat" cmpd="sng">
            <a:solidFill>
              <a:srgbClr val="009457"/>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60" name="Google Shape;160;p30"/>
          <p:cNvSpPr>
            <a:spLocks noGrp="1"/>
          </p:cNvSpPr>
          <p:nvPr>
            <p:ph type="pic" idx="2"/>
          </p:nvPr>
        </p:nvSpPr>
        <p:spPr>
          <a:xfrm>
            <a:off x="1432036" y="2487467"/>
            <a:ext cx="483245" cy="111177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1" name="Google Shape;161;p30"/>
          <p:cNvSpPr>
            <a:spLocks noGrp="1"/>
          </p:cNvSpPr>
          <p:nvPr>
            <p:ph type="pic" idx="3"/>
          </p:nvPr>
        </p:nvSpPr>
        <p:spPr>
          <a:xfrm>
            <a:off x="3644578" y="2487467"/>
            <a:ext cx="483245" cy="111177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2" name="Google Shape;162;p30"/>
          <p:cNvSpPr>
            <a:spLocks noGrp="1"/>
          </p:cNvSpPr>
          <p:nvPr>
            <p:ph type="pic" idx="4"/>
          </p:nvPr>
        </p:nvSpPr>
        <p:spPr>
          <a:xfrm>
            <a:off x="5861169" y="2487467"/>
            <a:ext cx="483245" cy="111177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3" name="Google Shape;163;p30"/>
          <p:cNvSpPr txBox="1">
            <a:spLocks noGrp="1"/>
          </p:cNvSpPr>
          <p:nvPr>
            <p:ph type="body" idx="1"/>
          </p:nvPr>
        </p:nvSpPr>
        <p:spPr>
          <a:xfrm>
            <a:off x="1284279" y="6947406"/>
            <a:ext cx="778758" cy="3352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FFFEFF"/>
              </a:buClr>
              <a:buSzPts val="893"/>
              <a:buFont typeface="Gill Sans"/>
              <a:buNone/>
              <a:defRPr sz="893"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4" name="Google Shape;164;p30"/>
          <p:cNvSpPr txBox="1">
            <a:spLocks noGrp="1"/>
          </p:cNvSpPr>
          <p:nvPr>
            <p:ph type="body" idx="5"/>
          </p:nvPr>
        </p:nvSpPr>
        <p:spPr>
          <a:xfrm>
            <a:off x="3496822" y="6953352"/>
            <a:ext cx="778758" cy="3352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FFFEFF"/>
              </a:buClr>
              <a:buSzPts val="893"/>
              <a:buFont typeface="Gill Sans"/>
              <a:buNone/>
              <a:defRPr sz="893"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5" name="Google Shape;165;p30"/>
          <p:cNvSpPr txBox="1">
            <a:spLocks noGrp="1"/>
          </p:cNvSpPr>
          <p:nvPr>
            <p:ph type="body" idx="6"/>
          </p:nvPr>
        </p:nvSpPr>
        <p:spPr>
          <a:xfrm>
            <a:off x="5709364" y="6947406"/>
            <a:ext cx="778758" cy="3352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FFFEFF"/>
              </a:buClr>
              <a:buSzPts val="893"/>
              <a:buFont typeface="Gill Sans"/>
              <a:buNone/>
              <a:defRPr sz="893"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6" name="Google Shape;166;p30"/>
          <p:cNvSpPr txBox="1">
            <a:spLocks noGrp="1"/>
          </p:cNvSpPr>
          <p:nvPr>
            <p:ph type="body" idx="7"/>
          </p:nvPr>
        </p:nvSpPr>
        <p:spPr>
          <a:xfrm>
            <a:off x="894159" y="4161592"/>
            <a:ext cx="1484144" cy="36387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E4247"/>
              </a:buClr>
              <a:buSzPts val="956"/>
              <a:buFont typeface="Gill Sans"/>
              <a:buNone/>
              <a:defRPr sz="956" b="1" i="0" u="none" strike="noStrike" cap="none">
                <a:solidFill>
                  <a:srgbClr val="3E424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7" name="Google Shape;167;p30"/>
          <p:cNvSpPr txBox="1">
            <a:spLocks noGrp="1"/>
          </p:cNvSpPr>
          <p:nvPr>
            <p:ph type="body" idx="8"/>
          </p:nvPr>
        </p:nvSpPr>
        <p:spPr>
          <a:xfrm>
            <a:off x="856732" y="4721456"/>
            <a:ext cx="1558999" cy="15413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8" name="Google Shape;168;p30"/>
          <p:cNvSpPr txBox="1">
            <a:spLocks noGrp="1"/>
          </p:cNvSpPr>
          <p:nvPr>
            <p:ph type="body" idx="9"/>
          </p:nvPr>
        </p:nvSpPr>
        <p:spPr>
          <a:xfrm>
            <a:off x="3144129" y="4161592"/>
            <a:ext cx="1484144" cy="36387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E4247"/>
              </a:buClr>
              <a:buSzPts val="956"/>
              <a:buFont typeface="Gill Sans"/>
              <a:buNone/>
              <a:defRPr sz="956" b="1" i="0" u="none" strike="noStrike" cap="none">
                <a:solidFill>
                  <a:srgbClr val="3E424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9" name="Google Shape;169;p30"/>
          <p:cNvSpPr txBox="1">
            <a:spLocks noGrp="1"/>
          </p:cNvSpPr>
          <p:nvPr>
            <p:ph type="body" idx="13"/>
          </p:nvPr>
        </p:nvSpPr>
        <p:spPr>
          <a:xfrm>
            <a:off x="3106701" y="4721456"/>
            <a:ext cx="1558999" cy="15413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70" name="Google Shape;170;p30"/>
          <p:cNvSpPr txBox="1">
            <a:spLocks noGrp="1"/>
          </p:cNvSpPr>
          <p:nvPr>
            <p:ph type="body" idx="14"/>
          </p:nvPr>
        </p:nvSpPr>
        <p:spPr>
          <a:xfrm>
            <a:off x="5356671" y="4161592"/>
            <a:ext cx="1484144" cy="36387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E4247"/>
              </a:buClr>
              <a:buSzPts val="956"/>
              <a:buFont typeface="Gill Sans"/>
              <a:buNone/>
              <a:defRPr sz="956" b="1" i="0" u="none" strike="noStrike" cap="none">
                <a:solidFill>
                  <a:srgbClr val="3E424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71" name="Google Shape;171;p30"/>
          <p:cNvSpPr txBox="1">
            <a:spLocks noGrp="1"/>
          </p:cNvSpPr>
          <p:nvPr>
            <p:ph type="body" idx="15"/>
          </p:nvPr>
        </p:nvSpPr>
        <p:spPr>
          <a:xfrm>
            <a:off x="5319243" y="4721456"/>
            <a:ext cx="1558999" cy="15413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ext-Heavy 2">
  <p:cSld name="Text-Heavy 2">
    <p:spTree>
      <p:nvGrpSpPr>
        <p:cNvPr id="1" name="Shape 172"/>
        <p:cNvGrpSpPr/>
        <p:nvPr/>
      </p:nvGrpSpPr>
      <p:grpSpPr>
        <a:xfrm>
          <a:off x="0" y="0"/>
          <a:ext cx="0" cy="0"/>
          <a:chOff x="0" y="0"/>
          <a:chExt cx="0" cy="0"/>
        </a:xfrm>
      </p:grpSpPr>
      <p:cxnSp>
        <p:nvCxnSpPr>
          <p:cNvPr id="173" name="Google Shape;173;p31"/>
          <p:cNvCxnSpPr/>
          <p:nvPr/>
        </p:nvCxnSpPr>
        <p:spPr>
          <a:xfrm>
            <a:off x="2462174" y="4304071"/>
            <a:ext cx="256689" cy="1"/>
          </a:xfrm>
          <a:prstGeom prst="straightConnector1">
            <a:avLst/>
          </a:prstGeom>
          <a:noFill/>
          <a:ln w="50800" cap="flat" cmpd="sng">
            <a:solidFill>
              <a:srgbClr val="009457"/>
            </a:solidFill>
            <a:prstDash val="solid"/>
            <a:miter lim="400000"/>
            <a:headEnd type="none" w="sm" len="sm"/>
            <a:tailEnd type="none" w="sm" len="sm"/>
          </a:ln>
        </p:spPr>
      </p:cxnSp>
      <p:sp>
        <p:nvSpPr>
          <p:cNvPr id="174" name="Google Shape;174;p31"/>
          <p:cNvSpPr txBox="1"/>
          <p:nvPr/>
        </p:nvSpPr>
        <p:spPr>
          <a:xfrm>
            <a:off x="7561242" y="968617"/>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175" name="Google Shape;175;p31"/>
          <p:cNvSpPr txBox="1">
            <a:spLocks noGrp="1"/>
          </p:cNvSpPr>
          <p:nvPr>
            <p:ph type="body" idx="1"/>
          </p:nvPr>
        </p:nvSpPr>
        <p:spPr>
          <a:xfrm>
            <a:off x="683333" y="1561148"/>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76" name="Google Shape;176;p31"/>
          <p:cNvSpPr txBox="1">
            <a:spLocks noGrp="1"/>
          </p:cNvSpPr>
          <p:nvPr>
            <p:ph type="body" idx="2"/>
          </p:nvPr>
        </p:nvSpPr>
        <p:spPr>
          <a:xfrm>
            <a:off x="683334" y="2201441"/>
            <a:ext cx="2035530"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cxnSp>
        <p:nvCxnSpPr>
          <p:cNvPr id="177" name="Google Shape;177;p31"/>
          <p:cNvCxnSpPr/>
          <p:nvPr/>
        </p:nvCxnSpPr>
        <p:spPr>
          <a:xfrm>
            <a:off x="1705402" y="13456556"/>
            <a:ext cx="256689" cy="1"/>
          </a:xfrm>
          <a:prstGeom prst="straightConnector1">
            <a:avLst/>
          </a:prstGeom>
          <a:noFill/>
          <a:ln w="9525" cap="flat" cmpd="sng">
            <a:solidFill>
              <a:srgbClr val="26B470"/>
            </a:solidFill>
            <a:prstDash val="solid"/>
            <a:round/>
            <a:headEnd type="none" w="sm" len="sm"/>
            <a:tailEnd type="none" w="sm" len="sm"/>
          </a:ln>
        </p:spPr>
      </p:cxnSp>
      <p:sp>
        <p:nvSpPr>
          <p:cNvPr id="178" name="Google Shape;178;p31"/>
          <p:cNvSpPr/>
          <p:nvPr/>
        </p:nvSpPr>
        <p:spPr>
          <a:xfrm>
            <a:off x="3132425" y="8514146"/>
            <a:ext cx="2683359" cy="1544255"/>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79" name="Google Shape;179;p31"/>
          <p:cNvSpPr txBox="1">
            <a:spLocks noGrp="1"/>
          </p:cNvSpPr>
          <p:nvPr>
            <p:ph type="body" idx="3"/>
          </p:nvPr>
        </p:nvSpPr>
        <p:spPr>
          <a:xfrm>
            <a:off x="3132425" y="1991891"/>
            <a:ext cx="2683359" cy="9526315"/>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23"/>
        <p:cNvGrpSpPr/>
        <p:nvPr/>
      </p:nvGrpSpPr>
      <p:grpSpPr>
        <a:xfrm>
          <a:off x="0" y="0"/>
          <a:ext cx="0" cy="0"/>
          <a:chOff x="0" y="0"/>
          <a:chExt cx="0" cy="0"/>
        </a:xfrm>
      </p:grpSpPr>
      <p:sp>
        <p:nvSpPr>
          <p:cNvPr id="24" name="Google Shape;24;p14"/>
          <p:cNvSpPr/>
          <p:nvPr/>
        </p:nvSpPr>
        <p:spPr>
          <a:xfrm>
            <a:off x="0" y="8668885"/>
            <a:ext cx="7772400" cy="171617"/>
          </a:xfrm>
          <a:prstGeom prst="rect">
            <a:avLst/>
          </a:prstGeom>
          <a:solidFill>
            <a:srgbClr val="FFFEFF"/>
          </a:solidFill>
          <a:ln>
            <a:noFill/>
          </a:ln>
        </p:spPr>
        <p:txBody>
          <a:bodyPr spcFirstLastPara="1" wrap="square" lIns="12125" tIns="12125" rIns="12125" bIns="12125" anchor="ctr" anchorCtr="0">
            <a:spAutoFit/>
          </a:bodyPr>
          <a:lstStyle/>
          <a:p>
            <a:pPr marL="0" marR="0" lvl="0" indent="0" algn="ctr" rtl="0">
              <a:lnSpc>
                <a:spcPct val="100000"/>
              </a:lnSpc>
              <a:spcBef>
                <a:spcPts val="0"/>
              </a:spcBef>
              <a:spcAft>
                <a:spcPts val="0"/>
              </a:spcAft>
              <a:buClr>
                <a:schemeClr val="lt1"/>
              </a:buClr>
              <a:buSzPts val="956"/>
              <a:buFont typeface="Gill Sans"/>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5" name="Google Shape;25;p14"/>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pic>
        <p:nvPicPr>
          <p:cNvPr id="26" name="Google Shape;26;p14"/>
          <p:cNvPicPr preferRelativeResize="0"/>
          <p:nvPr/>
        </p:nvPicPr>
        <p:blipFill rotWithShape="1">
          <a:blip r:embed="rId2">
            <a:alphaModFix/>
          </a:blip>
          <a:srcRect/>
          <a:stretch/>
        </p:blipFill>
        <p:spPr>
          <a:xfrm>
            <a:off x="1942829" y="7450983"/>
            <a:ext cx="3777789" cy="2607417"/>
          </a:xfrm>
          <a:prstGeom prst="rect">
            <a:avLst/>
          </a:prstGeom>
          <a:noFill/>
          <a:ln>
            <a:noFill/>
          </a:ln>
        </p:spPr>
      </p:pic>
      <p:sp>
        <p:nvSpPr>
          <p:cNvPr id="27" name="Google Shape;27;p14"/>
          <p:cNvSpPr txBox="1">
            <a:spLocks noGrp="1"/>
          </p:cNvSpPr>
          <p:nvPr>
            <p:ph type="title"/>
          </p:nvPr>
        </p:nvSpPr>
        <p:spPr>
          <a:xfrm>
            <a:off x="1259267" y="2548502"/>
            <a:ext cx="5253867"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4590"/>
              <a:buFont typeface="Gill Sans"/>
              <a:buNone/>
              <a:defRPr sz="4590"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8" name="Google Shape;28;p14"/>
          <p:cNvSpPr txBox="1">
            <a:spLocks noGrp="1"/>
          </p:cNvSpPr>
          <p:nvPr>
            <p:ph type="body" idx="1"/>
          </p:nvPr>
        </p:nvSpPr>
        <p:spPr>
          <a:xfrm>
            <a:off x="1343472" y="5456232"/>
            <a:ext cx="5085457" cy="6833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pic>
        <p:nvPicPr>
          <p:cNvPr id="4" name="Picture 3">
            <a:extLst>
              <a:ext uri="{FF2B5EF4-FFF2-40B4-BE49-F238E27FC236}">
                <a16:creationId xmlns:a16="http://schemas.microsoft.com/office/drawing/2014/main" id="{365D24A0-012F-42EB-8DE6-003DB347AB2D}"/>
              </a:ext>
            </a:extLst>
          </p:cNvPr>
          <p:cNvPicPr>
            <a:picLocks noChangeAspect="1"/>
          </p:cNvPicPr>
          <p:nvPr userDrawn="1"/>
        </p:nvPicPr>
        <p:blipFill>
          <a:blip r:embed="rId3"/>
          <a:stretch>
            <a:fillRect/>
          </a:stretch>
        </p:blipFill>
        <p:spPr>
          <a:xfrm flipV="1">
            <a:off x="2525142" y="1578173"/>
            <a:ext cx="1615058" cy="72275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ext-Heavy 3">
  <p:cSld name="Text-Heavy 3">
    <p:spTree>
      <p:nvGrpSpPr>
        <p:cNvPr id="1" name="Shape 180"/>
        <p:cNvGrpSpPr/>
        <p:nvPr/>
      </p:nvGrpSpPr>
      <p:grpSpPr>
        <a:xfrm>
          <a:off x="0" y="0"/>
          <a:ext cx="0" cy="0"/>
          <a:chOff x="0" y="0"/>
          <a:chExt cx="0" cy="0"/>
        </a:xfrm>
      </p:grpSpPr>
      <p:sp>
        <p:nvSpPr>
          <p:cNvPr id="181" name="Google Shape;181;p32"/>
          <p:cNvSpPr txBox="1"/>
          <p:nvPr/>
        </p:nvSpPr>
        <p:spPr>
          <a:xfrm>
            <a:off x="7561242" y="968617"/>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182" name="Google Shape;182;p32"/>
          <p:cNvSpPr txBox="1">
            <a:spLocks noGrp="1"/>
          </p:cNvSpPr>
          <p:nvPr>
            <p:ph type="body" idx="1"/>
          </p:nvPr>
        </p:nvSpPr>
        <p:spPr>
          <a:xfrm>
            <a:off x="683333" y="1561148"/>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83" name="Google Shape;183;p32"/>
          <p:cNvSpPr/>
          <p:nvPr/>
        </p:nvSpPr>
        <p:spPr>
          <a:xfrm>
            <a:off x="3132425" y="0"/>
            <a:ext cx="2683359" cy="10058400"/>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84" name="Google Shape;184;p32"/>
          <p:cNvSpPr txBox="1">
            <a:spLocks noGrp="1"/>
          </p:cNvSpPr>
          <p:nvPr>
            <p:ph type="body" idx="2"/>
          </p:nvPr>
        </p:nvSpPr>
        <p:spPr>
          <a:xfrm>
            <a:off x="683333" y="2472245"/>
            <a:ext cx="2192966" cy="7491295"/>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cxnSp>
        <p:nvCxnSpPr>
          <p:cNvPr id="185" name="Google Shape;185;p32"/>
          <p:cNvCxnSpPr/>
          <p:nvPr/>
        </p:nvCxnSpPr>
        <p:spPr>
          <a:xfrm flipH="1">
            <a:off x="372923" y="8041648"/>
            <a:ext cx="1" cy="1921892"/>
          </a:xfrm>
          <a:prstGeom prst="straightConnector1">
            <a:avLst/>
          </a:prstGeom>
          <a:noFill/>
          <a:ln w="9525" cap="flat" cmpd="sng">
            <a:solidFill>
              <a:srgbClr val="26B470"/>
            </a:solidFill>
            <a:prstDash val="solid"/>
            <a:round/>
            <a:headEnd type="none" w="sm" len="sm"/>
            <a:tailEnd type="none" w="sm" len="sm"/>
          </a:ln>
        </p:spPr>
      </p:cxnSp>
      <p:sp>
        <p:nvSpPr>
          <p:cNvPr id="186" name="Google Shape;186;p32"/>
          <p:cNvSpPr>
            <a:spLocks noGrp="1"/>
          </p:cNvSpPr>
          <p:nvPr>
            <p:ph type="pic" idx="3"/>
          </p:nvPr>
        </p:nvSpPr>
        <p:spPr>
          <a:xfrm>
            <a:off x="4155455" y="2788180"/>
            <a:ext cx="2311479" cy="531791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ext-Heavy 4">
  <p:cSld name="Text-Heavy 4">
    <p:spTree>
      <p:nvGrpSpPr>
        <p:cNvPr id="1" name="Shape 187"/>
        <p:cNvGrpSpPr/>
        <p:nvPr/>
      </p:nvGrpSpPr>
      <p:grpSpPr>
        <a:xfrm>
          <a:off x="0" y="0"/>
          <a:ext cx="0" cy="0"/>
          <a:chOff x="0" y="0"/>
          <a:chExt cx="0" cy="0"/>
        </a:xfrm>
      </p:grpSpPr>
      <p:sp>
        <p:nvSpPr>
          <p:cNvPr id="188" name="Google Shape;188;p33"/>
          <p:cNvSpPr/>
          <p:nvPr/>
        </p:nvSpPr>
        <p:spPr>
          <a:xfrm>
            <a:off x="753015" y="-11927"/>
            <a:ext cx="2241068" cy="10082254"/>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89" name="Google Shape;189;p33"/>
          <p:cNvSpPr txBox="1">
            <a:spLocks noGrp="1"/>
          </p:cNvSpPr>
          <p:nvPr>
            <p:ph type="body" idx="1"/>
          </p:nvPr>
        </p:nvSpPr>
        <p:spPr>
          <a:xfrm>
            <a:off x="3357768" y="1476301"/>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0" name="Google Shape;190;p33"/>
          <p:cNvSpPr txBox="1">
            <a:spLocks noGrp="1"/>
          </p:cNvSpPr>
          <p:nvPr>
            <p:ph type="body" idx="2"/>
          </p:nvPr>
        </p:nvSpPr>
        <p:spPr>
          <a:xfrm>
            <a:off x="3357768" y="2035841"/>
            <a:ext cx="3781455"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1" name="Google Shape;191;p33"/>
          <p:cNvSpPr txBox="1">
            <a:spLocks noGrp="1"/>
          </p:cNvSpPr>
          <p:nvPr>
            <p:ph type="body" idx="3"/>
          </p:nvPr>
        </p:nvSpPr>
        <p:spPr>
          <a:xfrm>
            <a:off x="3357796" y="4639827"/>
            <a:ext cx="3581232" cy="3834766"/>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2" name="Google Shape;192;p33"/>
          <p:cNvSpPr>
            <a:spLocks noGrp="1"/>
          </p:cNvSpPr>
          <p:nvPr>
            <p:ph type="pic" idx="4"/>
          </p:nvPr>
        </p:nvSpPr>
        <p:spPr>
          <a:xfrm>
            <a:off x="752952" y="1"/>
            <a:ext cx="2241143" cy="100816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ext-Heavy 5">
  <p:cSld name="Text-Heavy 5">
    <p:spTree>
      <p:nvGrpSpPr>
        <p:cNvPr id="1" name="Shape 193"/>
        <p:cNvGrpSpPr/>
        <p:nvPr/>
      </p:nvGrpSpPr>
      <p:grpSpPr>
        <a:xfrm>
          <a:off x="0" y="0"/>
          <a:ext cx="0" cy="0"/>
          <a:chOff x="0" y="0"/>
          <a:chExt cx="0" cy="0"/>
        </a:xfrm>
      </p:grpSpPr>
      <p:sp>
        <p:nvSpPr>
          <p:cNvPr id="194" name="Google Shape;194;p34"/>
          <p:cNvSpPr/>
          <p:nvPr/>
        </p:nvSpPr>
        <p:spPr>
          <a:xfrm>
            <a:off x="753015" y="-11927"/>
            <a:ext cx="2241068" cy="10082254"/>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cxnSp>
        <p:nvCxnSpPr>
          <p:cNvPr id="195" name="Google Shape;195;p34"/>
          <p:cNvCxnSpPr/>
          <p:nvPr/>
        </p:nvCxnSpPr>
        <p:spPr>
          <a:xfrm>
            <a:off x="3357768" y="4281408"/>
            <a:ext cx="256689" cy="1"/>
          </a:xfrm>
          <a:prstGeom prst="straightConnector1">
            <a:avLst/>
          </a:prstGeom>
          <a:noFill/>
          <a:ln w="50800" cap="flat" cmpd="sng">
            <a:solidFill>
              <a:srgbClr val="009457"/>
            </a:solidFill>
            <a:prstDash val="solid"/>
            <a:miter lim="400000"/>
            <a:headEnd type="none" w="sm" len="sm"/>
            <a:tailEnd type="none" w="sm" len="sm"/>
          </a:ln>
        </p:spPr>
      </p:cxnSp>
      <p:sp>
        <p:nvSpPr>
          <p:cNvPr id="196" name="Google Shape;196;p34"/>
          <p:cNvSpPr txBox="1">
            <a:spLocks noGrp="1"/>
          </p:cNvSpPr>
          <p:nvPr>
            <p:ph type="body" idx="1"/>
          </p:nvPr>
        </p:nvSpPr>
        <p:spPr>
          <a:xfrm>
            <a:off x="3357768" y="1476301"/>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7" name="Google Shape;197;p34"/>
          <p:cNvSpPr txBox="1">
            <a:spLocks noGrp="1"/>
          </p:cNvSpPr>
          <p:nvPr>
            <p:ph type="body" idx="2"/>
          </p:nvPr>
        </p:nvSpPr>
        <p:spPr>
          <a:xfrm>
            <a:off x="3357768" y="2035841"/>
            <a:ext cx="3781455"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8" name="Google Shape;198;p34"/>
          <p:cNvSpPr txBox="1">
            <a:spLocks noGrp="1"/>
          </p:cNvSpPr>
          <p:nvPr>
            <p:ph type="body" idx="3"/>
          </p:nvPr>
        </p:nvSpPr>
        <p:spPr>
          <a:xfrm>
            <a:off x="3357796" y="4639827"/>
            <a:ext cx="3581232" cy="3834766"/>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9" name="Google Shape;199;p34"/>
          <p:cNvSpPr>
            <a:spLocks noGrp="1"/>
          </p:cNvSpPr>
          <p:nvPr>
            <p:ph type="pic" idx="4"/>
          </p:nvPr>
        </p:nvSpPr>
        <p:spPr>
          <a:xfrm>
            <a:off x="752952" y="1"/>
            <a:ext cx="2241143" cy="100816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0" name="Google Shape;200;p34"/>
          <p:cNvSpPr/>
          <p:nvPr/>
        </p:nvSpPr>
        <p:spPr>
          <a:xfrm>
            <a:off x="753015" y="-120564"/>
            <a:ext cx="2241068" cy="10253471"/>
          </a:xfrm>
          <a:prstGeom prst="rect">
            <a:avLst/>
          </a:prstGeom>
          <a:solidFill>
            <a:srgbClr val="009457">
              <a:alpha val="67450"/>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ext-Heavy 6">
  <p:cSld name="Text-Heavy 6">
    <p:spTree>
      <p:nvGrpSpPr>
        <p:cNvPr id="1" name="Shape 201"/>
        <p:cNvGrpSpPr/>
        <p:nvPr/>
      </p:nvGrpSpPr>
      <p:grpSpPr>
        <a:xfrm>
          <a:off x="0" y="0"/>
          <a:ext cx="0" cy="0"/>
          <a:chOff x="0" y="0"/>
          <a:chExt cx="0" cy="0"/>
        </a:xfrm>
      </p:grpSpPr>
      <p:sp>
        <p:nvSpPr>
          <p:cNvPr id="202" name="Google Shape;202;p35"/>
          <p:cNvSpPr/>
          <p:nvPr/>
        </p:nvSpPr>
        <p:spPr>
          <a:xfrm>
            <a:off x="1440" y="1"/>
            <a:ext cx="3173763" cy="10071065"/>
          </a:xfrm>
          <a:custGeom>
            <a:avLst/>
            <a:gdLst/>
            <a:ahLst/>
            <a:cxnLst/>
            <a:rect l="l" t="t" r="r" b="b"/>
            <a:pathLst>
              <a:path w="21600" h="21600" extrusionOk="0">
                <a:moveTo>
                  <a:pt x="0" y="0"/>
                </a:moveTo>
                <a:lnTo>
                  <a:pt x="6998" y="0"/>
                </a:lnTo>
                <a:lnTo>
                  <a:pt x="21600" y="21600"/>
                </a:lnTo>
                <a:lnTo>
                  <a:pt x="0" y="21600"/>
                </a:lnTo>
                <a:lnTo>
                  <a:pt x="0" y="0"/>
                </a:lnTo>
                <a:close/>
              </a:path>
            </a:pathLst>
          </a:cu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cxnSp>
        <p:nvCxnSpPr>
          <p:cNvPr id="203" name="Google Shape;203;p35"/>
          <p:cNvCxnSpPr/>
          <p:nvPr/>
        </p:nvCxnSpPr>
        <p:spPr>
          <a:xfrm>
            <a:off x="3357768" y="4281408"/>
            <a:ext cx="256689" cy="1"/>
          </a:xfrm>
          <a:prstGeom prst="straightConnector1">
            <a:avLst/>
          </a:prstGeom>
          <a:noFill/>
          <a:ln w="50800" cap="flat" cmpd="sng">
            <a:solidFill>
              <a:srgbClr val="009457"/>
            </a:solidFill>
            <a:prstDash val="solid"/>
            <a:miter lim="400000"/>
            <a:headEnd type="none" w="sm" len="sm"/>
            <a:tailEnd type="none" w="sm" len="sm"/>
          </a:ln>
        </p:spPr>
      </p:cxnSp>
      <p:sp>
        <p:nvSpPr>
          <p:cNvPr id="204" name="Google Shape;204;p35"/>
          <p:cNvSpPr txBox="1">
            <a:spLocks noGrp="1"/>
          </p:cNvSpPr>
          <p:nvPr>
            <p:ph type="body" idx="1"/>
          </p:nvPr>
        </p:nvSpPr>
        <p:spPr>
          <a:xfrm>
            <a:off x="3357768" y="1476301"/>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5" name="Google Shape;205;p35"/>
          <p:cNvSpPr txBox="1">
            <a:spLocks noGrp="1"/>
          </p:cNvSpPr>
          <p:nvPr>
            <p:ph type="body" idx="2"/>
          </p:nvPr>
        </p:nvSpPr>
        <p:spPr>
          <a:xfrm>
            <a:off x="3357768" y="2035841"/>
            <a:ext cx="3781455"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6" name="Google Shape;206;p35"/>
          <p:cNvSpPr txBox="1">
            <a:spLocks noGrp="1"/>
          </p:cNvSpPr>
          <p:nvPr>
            <p:ph type="body" idx="3"/>
          </p:nvPr>
        </p:nvSpPr>
        <p:spPr>
          <a:xfrm>
            <a:off x="3357796" y="4639827"/>
            <a:ext cx="3173763" cy="3834766"/>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7" name="Google Shape;207;p35"/>
          <p:cNvSpPr>
            <a:spLocks noGrp="1"/>
          </p:cNvSpPr>
          <p:nvPr>
            <p:ph type="pic" idx="4"/>
          </p:nvPr>
        </p:nvSpPr>
        <p:spPr>
          <a:xfrm>
            <a:off x="473631" y="2851653"/>
            <a:ext cx="2781568" cy="491860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ext-Heavy Divider">
  <p:cSld name="Text-Heavy Divider">
    <p:spTree>
      <p:nvGrpSpPr>
        <p:cNvPr id="1" name="Shape 208"/>
        <p:cNvGrpSpPr/>
        <p:nvPr/>
      </p:nvGrpSpPr>
      <p:grpSpPr>
        <a:xfrm>
          <a:off x="0" y="0"/>
          <a:ext cx="0" cy="0"/>
          <a:chOff x="0" y="0"/>
          <a:chExt cx="0" cy="0"/>
        </a:xfrm>
      </p:grpSpPr>
      <p:sp>
        <p:nvSpPr>
          <p:cNvPr id="209" name="Google Shape;209;p36"/>
          <p:cNvSpPr/>
          <p:nvPr/>
        </p:nvSpPr>
        <p:spPr>
          <a:xfrm>
            <a:off x="3282581" y="7614083"/>
            <a:ext cx="982567" cy="579773"/>
          </a:xfrm>
          <a:prstGeom prst="roundRect">
            <a:avLst>
              <a:gd name="adj" fmla="val 50000"/>
            </a:avLst>
          </a:prstGeom>
          <a:solidFill>
            <a:srgbClr val="393941"/>
          </a:solidFill>
          <a:ln w="381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36"/>
          <p:cNvSpPr txBox="1">
            <a:spLocks noGrp="1"/>
          </p:cNvSpPr>
          <p:nvPr>
            <p:ph type="title"/>
          </p:nvPr>
        </p:nvSpPr>
        <p:spPr>
          <a:xfrm>
            <a:off x="1259267" y="2982231"/>
            <a:ext cx="5253867" cy="1029148"/>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11" name="Google Shape;211;p36"/>
          <p:cNvSpPr txBox="1"/>
          <p:nvPr/>
        </p:nvSpPr>
        <p:spPr>
          <a:xfrm>
            <a:off x="7342873" y="8655768"/>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cxnSp>
        <p:nvCxnSpPr>
          <p:cNvPr id="212" name="Google Shape;212;p36"/>
          <p:cNvCxnSpPr/>
          <p:nvPr/>
        </p:nvCxnSpPr>
        <p:spPr>
          <a:xfrm>
            <a:off x="3629511" y="4031162"/>
            <a:ext cx="256689" cy="1"/>
          </a:xfrm>
          <a:prstGeom prst="straightConnector1">
            <a:avLst/>
          </a:prstGeom>
          <a:noFill/>
          <a:ln w="9525" cap="flat" cmpd="sng">
            <a:solidFill>
              <a:srgbClr val="26B470"/>
            </a:solidFill>
            <a:prstDash val="solid"/>
            <a:round/>
            <a:headEnd type="none" w="sm" len="sm"/>
            <a:tailEnd type="none" w="sm" len="sm"/>
          </a:ln>
        </p:spPr>
      </p:cxnSp>
      <p:sp>
        <p:nvSpPr>
          <p:cNvPr id="213" name="Google Shape;213;p36"/>
          <p:cNvSpPr txBox="1">
            <a:spLocks noGrp="1"/>
          </p:cNvSpPr>
          <p:nvPr>
            <p:ph type="body" idx="1"/>
          </p:nvPr>
        </p:nvSpPr>
        <p:spPr>
          <a:xfrm>
            <a:off x="2899470" y="2187043"/>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ECEDED"/>
              </a:buClr>
              <a:buSzPts val="1020"/>
              <a:buFont typeface="Gill Sans"/>
              <a:buNone/>
              <a:defRPr sz="1020"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4" name="Google Shape;214;p36"/>
          <p:cNvSpPr txBox="1">
            <a:spLocks noGrp="1"/>
          </p:cNvSpPr>
          <p:nvPr>
            <p:ph type="body" idx="2"/>
          </p:nvPr>
        </p:nvSpPr>
        <p:spPr>
          <a:xfrm>
            <a:off x="2899470" y="7678121"/>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5" name="Google Shape;215;p36"/>
          <p:cNvSpPr txBox="1">
            <a:spLocks noGrp="1"/>
          </p:cNvSpPr>
          <p:nvPr>
            <p:ph type="body" idx="3"/>
          </p:nvPr>
        </p:nvSpPr>
        <p:spPr>
          <a:xfrm>
            <a:off x="1259267" y="4446168"/>
            <a:ext cx="5253868" cy="383476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ECEDED"/>
              </a:buClr>
              <a:buSzPts val="1020"/>
              <a:buFont typeface="Gill Sans"/>
              <a:buNone/>
              <a:defRPr sz="1020"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Data 1">
  <p:cSld name="Data 1">
    <p:spTree>
      <p:nvGrpSpPr>
        <p:cNvPr id="1" name="Shape 216"/>
        <p:cNvGrpSpPr/>
        <p:nvPr/>
      </p:nvGrpSpPr>
      <p:grpSpPr>
        <a:xfrm>
          <a:off x="0" y="0"/>
          <a:ext cx="0" cy="0"/>
          <a:chOff x="0" y="0"/>
          <a:chExt cx="0" cy="0"/>
        </a:xfrm>
      </p:grpSpPr>
      <p:cxnSp>
        <p:nvCxnSpPr>
          <p:cNvPr id="217" name="Google Shape;217;p37"/>
          <p:cNvCxnSpPr/>
          <p:nvPr/>
        </p:nvCxnSpPr>
        <p:spPr>
          <a:xfrm>
            <a:off x="2318473" y="6011815"/>
            <a:ext cx="256689" cy="1"/>
          </a:xfrm>
          <a:prstGeom prst="straightConnector1">
            <a:avLst/>
          </a:prstGeom>
          <a:noFill/>
          <a:ln w="9525" cap="flat" cmpd="sng">
            <a:solidFill>
              <a:srgbClr val="26B470"/>
            </a:solidFill>
            <a:prstDash val="solid"/>
            <a:round/>
            <a:headEnd type="none" w="sm" len="sm"/>
            <a:tailEnd type="none" w="sm" len="sm"/>
          </a:ln>
        </p:spPr>
      </p:cxnSp>
      <p:sp>
        <p:nvSpPr>
          <p:cNvPr id="218" name="Google Shape;218;p37"/>
          <p:cNvSpPr>
            <a:spLocks noGrp="1"/>
          </p:cNvSpPr>
          <p:nvPr>
            <p:ph type="chart" idx="2"/>
          </p:nvPr>
        </p:nvSpPr>
        <p:spPr>
          <a:xfrm>
            <a:off x="3057853" y="1000020"/>
            <a:ext cx="4436239" cy="830865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9" name="Google Shape;219;p37"/>
          <p:cNvSpPr txBox="1">
            <a:spLocks noGrp="1"/>
          </p:cNvSpPr>
          <p:nvPr>
            <p:ph type="body" idx="1"/>
          </p:nvPr>
        </p:nvSpPr>
        <p:spPr>
          <a:xfrm>
            <a:off x="329915" y="2143757"/>
            <a:ext cx="2329792" cy="3805661"/>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70000"/>
              </a:lnSpc>
              <a:spcBef>
                <a:spcPts val="0"/>
              </a:spcBef>
              <a:spcAft>
                <a:spcPts val="0"/>
              </a:spcAft>
              <a:buClr>
                <a:srgbClr val="009457"/>
              </a:buClr>
              <a:buSzPts val="2805"/>
              <a:buFont typeface="Gill Sans"/>
              <a:buNone/>
              <a:defRPr sz="2805" b="0" i="0" u="none" strike="noStrike" cap="none">
                <a:solidFill>
                  <a:srgbClr val="0094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0" name="Google Shape;220;p37"/>
          <p:cNvSpPr txBox="1">
            <a:spLocks noGrp="1"/>
          </p:cNvSpPr>
          <p:nvPr>
            <p:ph type="body" idx="3"/>
          </p:nvPr>
        </p:nvSpPr>
        <p:spPr>
          <a:xfrm>
            <a:off x="329915" y="6329421"/>
            <a:ext cx="2329792" cy="81754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34373A"/>
              </a:buClr>
              <a:buSzPts val="1020"/>
              <a:buFont typeface="Gill Sans"/>
              <a:buNone/>
              <a:defRPr sz="1020" b="0" i="0" u="none" strike="noStrike" cap="none">
                <a:solidFill>
                  <a:srgbClr val="34373A"/>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1" name="Google Shape;221;p37"/>
          <p:cNvSpPr txBox="1">
            <a:spLocks noGrp="1"/>
          </p:cNvSpPr>
          <p:nvPr>
            <p:ph type="body" idx="4"/>
          </p:nvPr>
        </p:nvSpPr>
        <p:spPr>
          <a:xfrm>
            <a:off x="329915" y="7464566"/>
            <a:ext cx="2329792" cy="19346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A7B83"/>
              </a:buClr>
              <a:buSzPts val="893"/>
              <a:buFont typeface="Gill Sans"/>
              <a:buNone/>
              <a:defRPr sz="893"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2" name="Google Shape;222;p37"/>
          <p:cNvSpPr txBox="1">
            <a:spLocks noGrp="1"/>
          </p:cNvSpPr>
          <p:nvPr>
            <p:ph type="body" idx="5"/>
          </p:nvPr>
        </p:nvSpPr>
        <p:spPr>
          <a:xfrm>
            <a:off x="1242357" y="1455456"/>
            <a:ext cx="1417350" cy="42375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hoto 1">
  <p:cSld name="Photo 1">
    <p:spTree>
      <p:nvGrpSpPr>
        <p:cNvPr id="1" name="Shape 223"/>
        <p:cNvGrpSpPr/>
        <p:nvPr/>
      </p:nvGrpSpPr>
      <p:grpSpPr>
        <a:xfrm>
          <a:off x="0" y="0"/>
          <a:ext cx="0" cy="0"/>
          <a:chOff x="0" y="0"/>
          <a:chExt cx="0" cy="0"/>
        </a:xfrm>
      </p:grpSpPr>
      <p:sp>
        <p:nvSpPr>
          <p:cNvPr id="224" name="Google Shape;224;p38"/>
          <p:cNvSpPr/>
          <p:nvPr/>
        </p:nvSpPr>
        <p:spPr>
          <a:xfrm>
            <a:off x="3413450" y="-30554"/>
            <a:ext cx="2683359" cy="10119507"/>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25" name="Google Shape;225;p38"/>
          <p:cNvSpPr>
            <a:spLocks noGrp="1"/>
          </p:cNvSpPr>
          <p:nvPr>
            <p:ph type="pic" idx="2"/>
          </p:nvPr>
        </p:nvSpPr>
        <p:spPr>
          <a:xfrm>
            <a:off x="4353829" y="2847616"/>
            <a:ext cx="3050990" cy="4834801"/>
          </a:xfrm>
          <a:prstGeom prst="rect">
            <a:avLst/>
          </a:prstGeom>
          <a:solidFill>
            <a:schemeClr val="lt1"/>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6" name="Google Shape;226;p38"/>
          <p:cNvSpPr/>
          <p:nvPr/>
        </p:nvSpPr>
        <p:spPr>
          <a:xfrm>
            <a:off x="3413450" y="-34056"/>
            <a:ext cx="2683359" cy="10119507"/>
          </a:xfrm>
          <a:prstGeom prst="rect">
            <a:avLst/>
          </a:prstGeom>
          <a:solidFill>
            <a:srgbClr val="009457">
              <a:alpha val="69411"/>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cxnSp>
        <p:nvCxnSpPr>
          <p:cNvPr id="227" name="Google Shape;227;p38"/>
          <p:cNvCxnSpPr/>
          <p:nvPr/>
        </p:nvCxnSpPr>
        <p:spPr>
          <a:xfrm flipH="1">
            <a:off x="333114" y="9096056"/>
            <a:ext cx="1" cy="1921892"/>
          </a:xfrm>
          <a:prstGeom prst="straightConnector1">
            <a:avLst/>
          </a:prstGeom>
          <a:noFill/>
          <a:ln w="9525" cap="flat" cmpd="sng">
            <a:solidFill>
              <a:srgbClr val="26B470"/>
            </a:solidFill>
            <a:prstDash val="solid"/>
            <a:round/>
            <a:headEnd type="none" w="sm" len="sm"/>
            <a:tailEnd type="none" w="sm" len="sm"/>
          </a:ln>
        </p:spPr>
      </p:cxnSp>
      <p:sp>
        <p:nvSpPr>
          <p:cNvPr id="228" name="Google Shape;228;p38"/>
          <p:cNvSpPr>
            <a:spLocks noGrp="1"/>
          </p:cNvSpPr>
          <p:nvPr>
            <p:ph type="pic" idx="3"/>
          </p:nvPr>
        </p:nvSpPr>
        <p:spPr>
          <a:xfrm>
            <a:off x="4355470" y="2830090"/>
            <a:ext cx="3364498" cy="486970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9" name="Google Shape;229;p38"/>
          <p:cNvSpPr txBox="1">
            <a:spLocks noGrp="1"/>
          </p:cNvSpPr>
          <p:nvPr>
            <p:ph type="body" idx="1"/>
          </p:nvPr>
        </p:nvSpPr>
        <p:spPr>
          <a:xfrm>
            <a:off x="-332761" y="3968063"/>
            <a:ext cx="3275200" cy="259376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100000"/>
              </a:lnSpc>
              <a:spcBef>
                <a:spcPts val="0"/>
              </a:spcBef>
              <a:spcAft>
                <a:spcPts val="0"/>
              </a:spcAft>
              <a:buClr>
                <a:srgbClr val="009457"/>
              </a:buClr>
              <a:buSzPts val="2805"/>
              <a:buFont typeface="Gill Sans"/>
              <a:buNone/>
              <a:defRPr sz="2805" b="1" i="0" u="none" strike="noStrike" cap="none">
                <a:solidFill>
                  <a:srgbClr val="0094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hoto 2">
  <p:cSld name="Photo 2">
    <p:spTree>
      <p:nvGrpSpPr>
        <p:cNvPr id="1" name="Shape 230"/>
        <p:cNvGrpSpPr/>
        <p:nvPr/>
      </p:nvGrpSpPr>
      <p:grpSpPr>
        <a:xfrm>
          <a:off x="0" y="0"/>
          <a:ext cx="0" cy="0"/>
          <a:chOff x="0" y="0"/>
          <a:chExt cx="0" cy="0"/>
        </a:xfrm>
      </p:grpSpPr>
      <p:sp>
        <p:nvSpPr>
          <p:cNvPr id="231" name="Google Shape;231;p39"/>
          <p:cNvSpPr/>
          <p:nvPr/>
        </p:nvSpPr>
        <p:spPr>
          <a:xfrm>
            <a:off x="3413450" y="-30554"/>
            <a:ext cx="2683359" cy="10119507"/>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32" name="Google Shape;232;p39"/>
          <p:cNvSpPr/>
          <p:nvPr/>
        </p:nvSpPr>
        <p:spPr>
          <a:xfrm>
            <a:off x="3413450" y="-34056"/>
            <a:ext cx="2683359" cy="10119507"/>
          </a:xfrm>
          <a:prstGeom prst="rect">
            <a:avLst/>
          </a:prstGeom>
          <a:solidFill>
            <a:srgbClr val="009457">
              <a:alpha val="69411"/>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cxnSp>
        <p:nvCxnSpPr>
          <p:cNvPr id="233" name="Google Shape;233;p39"/>
          <p:cNvCxnSpPr/>
          <p:nvPr/>
        </p:nvCxnSpPr>
        <p:spPr>
          <a:xfrm flipH="1">
            <a:off x="333114" y="9096056"/>
            <a:ext cx="1" cy="1921892"/>
          </a:xfrm>
          <a:prstGeom prst="straightConnector1">
            <a:avLst/>
          </a:prstGeom>
          <a:noFill/>
          <a:ln w="9525" cap="flat" cmpd="sng">
            <a:solidFill>
              <a:srgbClr val="26B470"/>
            </a:solidFill>
            <a:prstDash val="solid"/>
            <a:round/>
            <a:headEnd type="none" w="sm" len="sm"/>
            <a:tailEnd type="none" w="sm" len="sm"/>
          </a:ln>
        </p:spPr>
      </p:cxnSp>
      <p:sp>
        <p:nvSpPr>
          <p:cNvPr id="234" name="Google Shape;234;p39"/>
          <p:cNvSpPr txBox="1">
            <a:spLocks noGrp="1"/>
          </p:cNvSpPr>
          <p:nvPr>
            <p:ph type="body" idx="1"/>
          </p:nvPr>
        </p:nvSpPr>
        <p:spPr>
          <a:xfrm>
            <a:off x="-332761" y="3968063"/>
            <a:ext cx="3275200" cy="259376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100000"/>
              </a:lnSpc>
              <a:spcBef>
                <a:spcPts val="0"/>
              </a:spcBef>
              <a:spcAft>
                <a:spcPts val="0"/>
              </a:spcAft>
              <a:buClr>
                <a:srgbClr val="2CB772"/>
              </a:buClr>
              <a:buSzPts val="2805"/>
              <a:buFont typeface="Gill Sans"/>
              <a:buNone/>
              <a:defRPr sz="2805" b="1" i="0" u="none" strike="noStrike" cap="none">
                <a:solidFill>
                  <a:srgbClr val="2CB772"/>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35" name="Google Shape;235;p39"/>
          <p:cNvSpPr>
            <a:spLocks noGrp="1"/>
          </p:cNvSpPr>
          <p:nvPr>
            <p:ph type="pic" idx="2"/>
          </p:nvPr>
        </p:nvSpPr>
        <p:spPr>
          <a:xfrm>
            <a:off x="4240365" y="1300019"/>
            <a:ext cx="2524692" cy="37291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36" name="Google Shape;236;p39"/>
          <p:cNvSpPr>
            <a:spLocks noGrp="1"/>
          </p:cNvSpPr>
          <p:nvPr>
            <p:ph type="pic" idx="3"/>
          </p:nvPr>
        </p:nvSpPr>
        <p:spPr>
          <a:xfrm>
            <a:off x="4240365" y="5329260"/>
            <a:ext cx="2524692" cy="37291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hoto Grid 1">
  <p:cSld name="Photo Grid 1">
    <p:spTree>
      <p:nvGrpSpPr>
        <p:cNvPr id="1" name="Shape 237"/>
        <p:cNvGrpSpPr/>
        <p:nvPr/>
      </p:nvGrpSpPr>
      <p:grpSpPr>
        <a:xfrm>
          <a:off x="0" y="0"/>
          <a:ext cx="0" cy="0"/>
          <a:chOff x="0" y="0"/>
          <a:chExt cx="0" cy="0"/>
        </a:xfrm>
      </p:grpSpPr>
      <p:sp>
        <p:nvSpPr>
          <p:cNvPr id="238" name="Google Shape;238;p40"/>
          <p:cNvSpPr>
            <a:spLocks noGrp="1"/>
          </p:cNvSpPr>
          <p:nvPr>
            <p:ph type="pic" idx="2"/>
          </p:nvPr>
        </p:nvSpPr>
        <p:spPr>
          <a:xfrm>
            <a:off x="1152704"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39" name="Google Shape;239;p40"/>
          <p:cNvSpPr>
            <a:spLocks noGrp="1"/>
          </p:cNvSpPr>
          <p:nvPr>
            <p:ph type="pic" idx="3"/>
          </p:nvPr>
        </p:nvSpPr>
        <p:spPr>
          <a:xfrm>
            <a:off x="2282941"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0" name="Google Shape;240;p40"/>
          <p:cNvSpPr>
            <a:spLocks noGrp="1"/>
          </p:cNvSpPr>
          <p:nvPr>
            <p:ph type="pic" idx="4"/>
          </p:nvPr>
        </p:nvSpPr>
        <p:spPr>
          <a:xfrm>
            <a:off x="3413177"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1" name="Google Shape;241;p40"/>
          <p:cNvSpPr>
            <a:spLocks noGrp="1"/>
          </p:cNvSpPr>
          <p:nvPr>
            <p:ph type="pic" idx="5"/>
          </p:nvPr>
        </p:nvSpPr>
        <p:spPr>
          <a:xfrm>
            <a:off x="4543414"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2" name="Google Shape;242;p40"/>
          <p:cNvSpPr>
            <a:spLocks noGrp="1"/>
          </p:cNvSpPr>
          <p:nvPr>
            <p:ph type="pic" idx="6"/>
          </p:nvPr>
        </p:nvSpPr>
        <p:spPr>
          <a:xfrm>
            <a:off x="5673650"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3" name="Google Shape;243;p40"/>
          <p:cNvSpPr>
            <a:spLocks noGrp="1"/>
          </p:cNvSpPr>
          <p:nvPr>
            <p:ph type="pic" idx="7"/>
          </p:nvPr>
        </p:nvSpPr>
        <p:spPr>
          <a:xfrm>
            <a:off x="1152704"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4" name="Google Shape;244;p40"/>
          <p:cNvSpPr>
            <a:spLocks noGrp="1"/>
          </p:cNvSpPr>
          <p:nvPr>
            <p:ph type="pic" idx="8"/>
          </p:nvPr>
        </p:nvSpPr>
        <p:spPr>
          <a:xfrm>
            <a:off x="2282941"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5" name="Google Shape;245;p40"/>
          <p:cNvSpPr>
            <a:spLocks noGrp="1"/>
          </p:cNvSpPr>
          <p:nvPr>
            <p:ph type="pic" idx="9"/>
          </p:nvPr>
        </p:nvSpPr>
        <p:spPr>
          <a:xfrm>
            <a:off x="3413177"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6" name="Google Shape;246;p40"/>
          <p:cNvSpPr>
            <a:spLocks noGrp="1"/>
          </p:cNvSpPr>
          <p:nvPr>
            <p:ph type="pic" idx="13"/>
          </p:nvPr>
        </p:nvSpPr>
        <p:spPr>
          <a:xfrm>
            <a:off x="4543414"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7" name="Google Shape;247;p40"/>
          <p:cNvSpPr>
            <a:spLocks noGrp="1"/>
          </p:cNvSpPr>
          <p:nvPr>
            <p:ph type="pic" idx="14"/>
          </p:nvPr>
        </p:nvSpPr>
        <p:spPr>
          <a:xfrm>
            <a:off x="5673650"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hoto Grid 2">
  <p:cSld name="Photo Grid 2">
    <p:spTree>
      <p:nvGrpSpPr>
        <p:cNvPr id="1" name="Shape 248"/>
        <p:cNvGrpSpPr/>
        <p:nvPr/>
      </p:nvGrpSpPr>
      <p:grpSpPr>
        <a:xfrm>
          <a:off x="0" y="0"/>
          <a:ext cx="0" cy="0"/>
          <a:chOff x="0" y="0"/>
          <a:chExt cx="0" cy="0"/>
        </a:xfrm>
      </p:grpSpPr>
      <p:sp>
        <p:nvSpPr>
          <p:cNvPr id="249" name="Google Shape;249;p41"/>
          <p:cNvSpPr>
            <a:spLocks noGrp="1"/>
          </p:cNvSpPr>
          <p:nvPr>
            <p:ph type="pic" idx="2"/>
          </p:nvPr>
        </p:nvSpPr>
        <p:spPr>
          <a:xfrm>
            <a:off x="1315034"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0" name="Google Shape;250;p41"/>
          <p:cNvSpPr>
            <a:spLocks noGrp="1"/>
          </p:cNvSpPr>
          <p:nvPr>
            <p:ph type="pic" idx="3"/>
          </p:nvPr>
        </p:nvSpPr>
        <p:spPr>
          <a:xfrm>
            <a:off x="2399931"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1" name="Google Shape;251;p41"/>
          <p:cNvSpPr>
            <a:spLocks noGrp="1"/>
          </p:cNvSpPr>
          <p:nvPr>
            <p:ph type="pic" idx="4"/>
          </p:nvPr>
        </p:nvSpPr>
        <p:spPr>
          <a:xfrm>
            <a:off x="3484829"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2" name="Google Shape;252;p41"/>
          <p:cNvSpPr>
            <a:spLocks noGrp="1"/>
          </p:cNvSpPr>
          <p:nvPr>
            <p:ph type="pic" idx="5"/>
          </p:nvPr>
        </p:nvSpPr>
        <p:spPr>
          <a:xfrm>
            <a:off x="4569726"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3" name="Google Shape;253;p41"/>
          <p:cNvSpPr>
            <a:spLocks noGrp="1"/>
          </p:cNvSpPr>
          <p:nvPr>
            <p:ph type="pic" idx="6"/>
          </p:nvPr>
        </p:nvSpPr>
        <p:spPr>
          <a:xfrm>
            <a:off x="5654624"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4" name="Google Shape;254;p41"/>
          <p:cNvSpPr>
            <a:spLocks noGrp="1"/>
          </p:cNvSpPr>
          <p:nvPr>
            <p:ph type="pic" idx="7"/>
          </p:nvPr>
        </p:nvSpPr>
        <p:spPr>
          <a:xfrm>
            <a:off x="1315034"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5" name="Google Shape;255;p41"/>
          <p:cNvSpPr>
            <a:spLocks noGrp="1"/>
          </p:cNvSpPr>
          <p:nvPr>
            <p:ph type="pic" idx="8"/>
          </p:nvPr>
        </p:nvSpPr>
        <p:spPr>
          <a:xfrm>
            <a:off x="2399931"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6" name="Google Shape;256;p41"/>
          <p:cNvSpPr>
            <a:spLocks noGrp="1"/>
          </p:cNvSpPr>
          <p:nvPr>
            <p:ph type="pic" idx="9"/>
          </p:nvPr>
        </p:nvSpPr>
        <p:spPr>
          <a:xfrm>
            <a:off x="3484829"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7" name="Google Shape;257;p41"/>
          <p:cNvSpPr>
            <a:spLocks noGrp="1"/>
          </p:cNvSpPr>
          <p:nvPr>
            <p:ph type="pic" idx="13"/>
          </p:nvPr>
        </p:nvSpPr>
        <p:spPr>
          <a:xfrm>
            <a:off x="4569726"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8" name="Google Shape;258;p41"/>
          <p:cNvSpPr>
            <a:spLocks noGrp="1"/>
          </p:cNvSpPr>
          <p:nvPr>
            <p:ph type="pic" idx="14"/>
          </p:nvPr>
        </p:nvSpPr>
        <p:spPr>
          <a:xfrm>
            <a:off x="5654624"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29"/>
        <p:cNvGrpSpPr/>
        <p:nvPr/>
      </p:nvGrpSpPr>
      <p:grpSpPr>
        <a:xfrm>
          <a:off x="0" y="0"/>
          <a:ext cx="0" cy="0"/>
          <a:chOff x="0" y="0"/>
          <a:chExt cx="0" cy="0"/>
        </a:xfrm>
      </p:grpSpPr>
      <p:sp>
        <p:nvSpPr>
          <p:cNvPr id="30" name="Google Shape;30;p15"/>
          <p:cNvSpPr/>
          <p:nvPr/>
        </p:nvSpPr>
        <p:spPr>
          <a:xfrm>
            <a:off x="0" y="8668885"/>
            <a:ext cx="7772400" cy="171617"/>
          </a:xfrm>
          <a:prstGeom prst="rect">
            <a:avLst/>
          </a:prstGeom>
          <a:solidFill>
            <a:srgbClr val="FFFEFF"/>
          </a:solidFill>
          <a:ln>
            <a:noFill/>
          </a:ln>
        </p:spPr>
        <p:txBody>
          <a:bodyPr spcFirstLastPara="1" wrap="square" lIns="12125" tIns="12125" rIns="12125" bIns="12125" anchor="ctr" anchorCtr="0">
            <a:spAutoFit/>
          </a:bodyPr>
          <a:lstStyle/>
          <a:p>
            <a:pPr marL="0" marR="0" lvl="0" indent="0" algn="ctr" rtl="0">
              <a:lnSpc>
                <a:spcPct val="100000"/>
              </a:lnSpc>
              <a:spcBef>
                <a:spcPts val="0"/>
              </a:spcBef>
              <a:spcAft>
                <a:spcPts val="0"/>
              </a:spcAft>
              <a:buClr>
                <a:schemeClr val="lt1"/>
              </a:buClr>
              <a:buSzPts val="956"/>
              <a:buFont typeface="Gill Sans"/>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31" name="Google Shape;31;p15"/>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pic>
        <p:nvPicPr>
          <p:cNvPr id="32" name="Google Shape;32;p15"/>
          <p:cNvPicPr preferRelativeResize="0"/>
          <p:nvPr/>
        </p:nvPicPr>
        <p:blipFill rotWithShape="1">
          <a:blip r:embed="rId2">
            <a:alphaModFix/>
          </a:blip>
          <a:srcRect/>
          <a:stretch/>
        </p:blipFill>
        <p:spPr>
          <a:xfrm>
            <a:off x="1942829" y="7450983"/>
            <a:ext cx="3777789" cy="2607417"/>
          </a:xfrm>
          <a:prstGeom prst="rect">
            <a:avLst/>
          </a:prstGeom>
          <a:noFill/>
          <a:ln>
            <a:noFill/>
          </a:ln>
        </p:spPr>
      </p:pic>
      <p:sp>
        <p:nvSpPr>
          <p:cNvPr id="33" name="Google Shape;33;p15"/>
          <p:cNvSpPr txBox="1">
            <a:spLocks noGrp="1"/>
          </p:cNvSpPr>
          <p:nvPr>
            <p:ph type="title"/>
          </p:nvPr>
        </p:nvSpPr>
        <p:spPr>
          <a:xfrm>
            <a:off x="1343471" y="2175007"/>
            <a:ext cx="5253867"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34" name="Google Shape;34;p15"/>
          <p:cNvSpPr txBox="1">
            <a:spLocks noGrp="1"/>
          </p:cNvSpPr>
          <p:nvPr>
            <p:ph type="body" idx="1"/>
          </p:nvPr>
        </p:nvSpPr>
        <p:spPr>
          <a:xfrm>
            <a:off x="1343472" y="4547004"/>
            <a:ext cx="5085457" cy="6833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35" name="Google Shape;35;p15"/>
          <p:cNvSpPr txBox="1">
            <a:spLocks noGrp="1"/>
          </p:cNvSpPr>
          <p:nvPr>
            <p:ph type="body" idx="2"/>
          </p:nvPr>
        </p:nvSpPr>
        <p:spPr>
          <a:xfrm>
            <a:off x="1343472" y="1389686"/>
            <a:ext cx="5296546" cy="37905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765"/>
              <a:buFont typeface="Gill Sans"/>
              <a:buNone/>
              <a:defRPr sz="765"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0"/>
        <p:cNvGrpSpPr/>
        <p:nvPr/>
      </p:nvGrpSpPr>
      <p:grpSpPr>
        <a:xfrm>
          <a:off x="0" y="0"/>
          <a:ext cx="0" cy="0"/>
          <a:chOff x="0" y="0"/>
          <a:chExt cx="0" cy="0"/>
        </a:xfrm>
      </p:grpSpPr>
      <p:sp>
        <p:nvSpPr>
          <p:cNvPr id="261" name="Google Shape;261;p43"/>
          <p:cNvSpPr txBox="1">
            <a:spLocks noGrp="1"/>
          </p:cNvSpPr>
          <p:nvPr>
            <p:ph type="ctrTitle"/>
          </p:nvPr>
        </p:nvSpPr>
        <p:spPr>
          <a:xfrm>
            <a:off x="971550" y="1646133"/>
            <a:ext cx="5829300" cy="3501813"/>
          </a:xfrm>
          <a:prstGeom prst="rect">
            <a:avLst/>
          </a:prstGeom>
          <a:noFill/>
          <a:ln>
            <a:noFill/>
          </a:ln>
        </p:spPr>
        <p:txBody>
          <a:bodyPr spcFirstLastPara="1" wrap="square" lIns="91425" tIns="45700" rIns="91425" bIns="45700" anchor="b" anchorCtr="0">
            <a:noAutofit/>
          </a:bodyPr>
          <a:lstStyle>
            <a:lvl1pPr marR="0" lvl="0" algn="ctr" rtl="0">
              <a:lnSpc>
                <a:spcPct val="80000"/>
              </a:lnSpc>
              <a:spcBef>
                <a:spcPts val="0"/>
              </a:spcBef>
              <a:spcAft>
                <a:spcPts val="0"/>
              </a:spcAft>
              <a:buClr>
                <a:srgbClr val="393941"/>
              </a:buClr>
              <a:buSzPts val="3825"/>
              <a:buFont typeface="Gill Sans"/>
              <a:buNone/>
              <a:defRPr sz="3825"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62" name="Google Shape;262;p43"/>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515257"/>
              </a:buClr>
              <a:buSzPts val="1530"/>
              <a:buFont typeface="Gill Sans"/>
              <a:buNone/>
              <a:defRPr sz="1530" b="0" i="0" u="none" strike="noStrike" cap="none">
                <a:solidFill>
                  <a:srgbClr val="515257"/>
                </a:solidFill>
                <a:latin typeface="Gill Sans"/>
                <a:ea typeface="Gill Sans"/>
                <a:cs typeface="Gill Sans"/>
                <a:sym typeface="Gill Sans"/>
              </a:defRPr>
            </a:lvl1pPr>
            <a:lvl2pPr marR="0" lvl="1"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R="0" lvl="2"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4pPr>
            <a:lvl5pPr marR="0" lvl="4"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5pPr>
            <a:lvl6pPr marR="0" lvl="5"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6pPr>
            <a:lvl7pPr marR="0" lvl="6"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7pPr>
            <a:lvl8pPr marR="0" lvl="7"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8pPr>
            <a:lvl9pPr marR="0" lvl="8"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9pPr>
          </a:lstStyle>
          <a:p>
            <a:endParaRPr/>
          </a:p>
        </p:txBody>
      </p:sp>
      <p:sp>
        <p:nvSpPr>
          <p:cNvPr id="263" name="Google Shape;263;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264" name="Google Shape;264;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oup 1">
  <p:cSld name="Group 1">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676337" y="877321"/>
            <a:ext cx="6541548"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2805"/>
              <a:buFont typeface="Gill Sans"/>
              <a:buNone/>
              <a:defRPr sz="2805"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67" name="Google Shape;267;p44"/>
          <p:cNvSpPr/>
          <p:nvPr/>
        </p:nvSpPr>
        <p:spPr>
          <a:xfrm>
            <a:off x="5212350" y="4895265"/>
            <a:ext cx="1772787" cy="580056"/>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nvGrpSpPr>
          <p:cNvPr id="268" name="Google Shape;268;p44"/>
          <p:cNvGrpSpPr/>
          <p:nvPr/>
        </p:nvGrpSpPr>
        <p:grpSpPr>
          <a:xfrm>
            <a:off x="687700" y="2690867"/>
            <a:ext cx="1971918" cy="6271536"/>
            <a:chOff x="0" y="0"/>
            <a:chExt cx="6186406" cy="8552092"/>
          </a:xfrm>
        </p:grpSpPr>
        <p:sp>
          <p:nvSpPr>
            <p:cNvPr id="269" name="Google Shape;269;p44"/>
            <p:cNvSpPr/>
            <p:nvPr/>
          </p:nvSpPr>
          <p:spPr>
            <a:xfrm>
              <a:off x="0" y="0"/>
              <a:ext cx="6186406" cy="8552092"/>
            </a:xfrm>
            <a:prstGeom prst="rect">
              <a:avLst/>
            </a:prstGeom>
            <a:noFill/>
            <a:ln w="50800" cap="flat" cmpd="sng">
              <a:solidFill>
                <a:srgbClr val="2CB772"/>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70" name="Google Shape;270;p44"/>
            <p:cNvSpPr/>
            <p:nvPr/>
          </p:nvSpPr>
          <p:spPr>
            <a:xfrm>
              <a:off x="699760" y="2839036"/>
              <a:ext cx="4634485" cy="790601"/>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grpSp>
        <p:nvGrpSpPr>
          <p:cNvPr id="271" name="Google Shape;271;p44"/>
          <p:cNvGrpSpPr/>
          <p:nvPr/>
        </p:nvGrpSpPr>
        <p:grpSpPr>
          <a:xfrm>
            <a:off x="2900242" y="2690867"/>
            <a:ext cx="1971918" cy="6271536"/>
            <a:chOff x="0" y="0"/>
            <a:chExt cx="6186406" cy="8552092"/>
          </a:xfrm>
        </p:grpSpPr>
        <p:sp>
          <p:nvSpPr>
            <p:cNvPr id="272" name="Google Shape;272;p44"/>
            <p:cNvSpPr/>
            <p:nvPr/>
          </p:nvSpPr>
          <p:spPr>
            <a:xfrm>
              <a:off x="0" y="0"/>
              <a:ext cx="6186406" cy="8552092"/>
            </a:xfrm>
            <a:prstGeom prst="rect">
              <a:avLst/>
            </a:prstGeom>
            <a:noFill/>
            <a:ln w="50800" cap="flat" cmpd="sng">
              <a:solidFill>
                <a:schemeClr val="dk2"/>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73" name="Google Shape;273;p44"/>
            <p:cNvSpPr/>
            <p:nvPr/>
          </p:nvSpPr>
          <p:spPr>
            <a:xfrm>
              <a:off x="886563" y="2962427"/>
              <a:ext cx="4264201" cy="790601"/>
            </a:xfrm>
            <a:prstGeom prst="roundRect">
              <a:avLst>
                <a:gd name="adj" fmla="val 50000"/>
              </a:avLst>
            </a:prstGeom>
            <a:solidFill>
              <a:schemeClr val="dk2"/>
            </a:solidFill>
            <a:ln w="381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sp>
        <p:nvSpPr>
          <p:cNvPr id="274" name="Google Shape;274;p44"/>
          <p:cNvSpPr/>
          <p:nvPr/>
        </p:nvSpPr>
        <p:spPr>
          <a:xfrm>
            <a:off x="5112784" y="2690867"/>
            <a:ext cx="1971918" cy="6271536"/>
          </a:xfrm>
          <a:prstGeom prst="rect">
            <a:avLst/>
          </a:prstGeom>
          <a:noFill/>
          <a:ln w="508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75" name="Google Shape;275;p44"/>
          <p:cNvSpPr/>
          <p:nvPr/>
        </p:nvSpPr>
        <p:spPr>
          <a:xfrm>
            <a:off x="1343613" y="3157078"/>
            <a:ext cx="623777" cy="1435094"/>
          </a:xfrm>
          <a:prstGeom prst="ellipse">
            <a:avLst/>
          </a:prstGeom>
          <a:solidFill>
            <a:srgbClr val="0094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30"/>
              <a:buFont typeface="Gill Sans"/>
              <a:buNone/>
            </a:pPr>
            <a:endParaRPr sz="430" b="0" i="0" u="none" strike="noStrike" cap="none">
              <a:solidFill>
                <a:srgbClr val="FFFFFF"/>
              </a:solidFill>
              <a:latin typeface="Gill Sans"/>
              <a:ea typeface="Gill Sans"/>
              <a:cs typeface="Gill Sans"/>
              <a:sym typeface="Gill Sans"/>
            </a:endParaRPr>
          </a:p>
        </p:txBody>
      </p:sp>
      <p:sp>
        <p:nvSpPr>
          <p:cNvPr id="276" name="Google Shape;276;p44"/>
          <p:cNvSpPr/>
          <p:nvPr/>
        </p:nvSpPr>
        <p:spPr>
          <a:xfrm>
            <a:off x="3537373" y="3198343"/>
            <a:ext cx="637453" cy="146656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30"/>
              <a:buFont typeface="Gill Sans"/>
              <a:buNone/>
            </a:pPr>
            <a:endParaRPr sz="430" b="0" i="0" u="none" strike="noStrike" cap="none">
              <a:solidFill>
                <a:srgbClr val="FFFFFF"/>
              </a:solidFill>
              <a:latin typeface="Gill Sans"/>
              <a:ea typeface="Gill Sans"/>
              <a:cs typeface="Gill Sans"/>
              <a:sym typeface="Gill Sans"/>
            </a:endParaRPr>
          </a:p>
        </p:txBody>
      </p:sp>
      <p:sp>
        <p:nvSpPr>
          <p:cNvPr id="277" name="Google Shape;277;p44"/>
          <p:cNvSpPr/>
          <p:nvPr/>
        </p:nvSpPr>
        <p:spPr>
          <a:xfrm>
            <a:off x="5763841" y="3196833"/>
            <a:ext cx="655390" cy="1507824"/>
          </a:xfrm>
          <a:prstGeom prst="ellipse">
            <a:avLst/>
          </a:prstGeom>
          <a:solidFill>
            <a:srgbClr val="0094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30"/>
              <a:buFont typeface="Gill Sans"/>
              <a:buNone/>
            </a:pPr>
            <a:endParaRPr sz="430" b="0" i="0" u="none" strike="noStrike" cap="none">
              <a:solidFill>
                <a:srgbClr val="FFFFFF"/>
              </a:solidFill>
              <a:latin typeface="Gill Sans"/>
              <a:ea typeface="Gill Sans"/>
              <a:cs typeface="Gill Sans"/>
              <a:sym typeface="Gill Sans"/>
            </a:endParaRPr>
          </a:p>
        </p:txBody>
      </p:sp>
      <p:sp>
        <p:nvSpPr>
          <p:cNvPr id="278" name="Google Shape;278;p44"/>
          <p:cNvSpPr>
            <a:spLocks noGrp="1"/>
          </p:cNvSpPr>
          <p:nvPr>
            <p:ph type="pic" idx="2"/>
          </p:nvPr>
        </p:nvSpPr>
        <p:spPr>
          <a:xfrm>
            <a:off x="1343472" y="3081125"/>
            <a:ext cx="623917" cy="143541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79" name="Google Shape;279;p44"/>
          <p:cNvSpPr>
            <a:spLocks noGrp="1"/>
          </p:cNvSpPr>
          <p:nvPr>
            <p:ph type="pic" idx="3"/>
          </p:nvPr>
        </p:nvSpPr>
        <p:spPr>
          <a:xfrm>
            <a:off x="3537372" y="3192885"/>
            <a:ext cx="623917" cy="143541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0" name="Google Shape;280;p44"/>
          <p:cNvSpPr>
            <a:spLocks noGrp="1"/>
          </p:cNvSpPr>
          <p:nvPr>
            <p:ph type="pic" idx="4"/>
          </p:nvPr>
        </p:nvSpPr>
        <p:spPr>
          <a:xfrm>
            <a:off x="5774522" y="3197154"/>
            <a:ext cx="623917" cy="143541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1" name="Google Shape;281;p44"/>
          <p:cNvSpPr txBox="1">
            <a:spLocks noGrp="1"/>
          </p:cNvSpPr>
          <p:nvPr>
            <p:ph type="body" idx="1"/>
          </p:nvPr>
        </p:nvSpPr>
        <p:spPr>
          <a:xfrm>
            <a:off x="815115" y="5608882"/>
            <a:ext cx="1743850" cy="3104265"/>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2" name="Google Shape;282;p44"/>
          <p:cNvSpPr txBox="1">
            <a:spLocks noGrp="1"/>
          </p:cNvSpPr>
          <p:nvPr>
            <p:ph type="body" idx="5"/>
          </p:nvPr>
        </p:nvSpPr>
        <p:spPr>
          <a:xfrm>
            <a:off x="3014276" y="5686064"/>
            <a:ext cx="1743850" cy="3104265"/>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3" name="Google Shape;283;p44"/>
          <p:cNvSpPr txBox="1">
            <a:spLocks noGrp="1"/>
          </p:cNvSpPr>
          <p:nvPr>
            <p:ph type="body" idx="6"/>
          </p:nvPr>
        </p:nvSpPr>
        <p:spPr>
          <a:xfrm>
            <a:off x="5212350" y="5678396"/>
            <a:ext cx="1743850" cy="3104265"/>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4" name="Google Shape;284;p44"/>
          <p:cNvSpPr txBox="1">
            <a:spLocks noGrp="1"/>
          </p:cNvSpPr>
          <p:nvPr>
            <p:ph type="body" idx="7"/>
          </p:nvPr>
        </p:nvSpPr>
        <p:spPr>
          <a:xfrm>
            <a:off x="749422" y="4863313"/>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5" name="Google Shape;285;p44"/>
          <p:cNvSpPr txBox="1">
            <a:spLocks noGrp="1"/>
          </p:cNvSpPr>
          <p:nvPr>
            <p:ph type="body" idx="8"/>
          </p:nvPr>
        </p:nvSpPr>
        <p:spPr>
          <a:xfrm>
            <a:off x="2938204" y="4927396"/>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6" name="Google Shape;286;p44"/>
          <p:cNvSpPr txBox="1">
            <a:spLocks noGrp="1"/>
          </p:cNvSpPr>
          <p:nvPr>
            <p:ph type="body" idx="9"/>
          </p:nvPr>
        </p:nvSpPr>
        <p:spPr>
          <a:xfrm>
            <a:off x="5116791" y="5699681"/>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2">
  <p:cSld name="1_Title Slide 2">
    <p:spTree>
      <p:nvGrpSpPr>
        <p:cNvPr id="1" name="Shape 36"/>
        <p:cNvGrpSpPr/>
        <p:nvPr/>
      </p:nvGrpSpPr>
      <p:grpSpPr>
        <a:xfrm>
          <a:off x="0" y="0"/>
          <a:ext cx="0" cy="0"/>
          <a:chOff x="0" y="0"/>
          <a:chExt cx="0" cy="0"/>
        </a:xfrm>
      </p:grpSpPr>
      <p:sp>
        <p:nvSpPr>
          <p:cNvPr id="37" name="Google Shape;37;p16"/>
          <p:cNvSpPr/>
          <p:nvPr/>
        </p:nvSpPr>
        <p:spPr>
          <a:xfrm>
            <a:off x="0" y="8668885"/>
            <a:ext cx="7772400" cy="171617"/>
          </a:xfrm>
          <a:prstGeom prst="rect">
            <a:avLst/>
          </a:prstGeom>
          <a:solidFill>
            <a:srgbClr val="FFFEFF"/>
          </a:solidFill>
          <a:ln>
            <a:noFill/>
          </a:ln>
        </p:spPr>
        <p:txBody>
          <a:bodyPr spcFirstLastPara="1" wrap="square" lIns="12125" tIns="12125" rIns="12125" bIns="12125" anchor="ctr" anchorCtr="0">
            <a:spAutoFit/>
          </a:bodyPr>
          <a:lstStyle/>
          <a:p>
            <a:pPr marL="0" marR="0" lvl="0" indent="0" algn="ctr" rtl="0">
              <a:lnSpc>
                <a:spcPct val="100000"/>
              </a:lnSpc>
              <a:spcBef>
                <a:spcPts val="0"/>
              </a:spcBef>
              <a:spcAft>
                <a:spcPts val="0"/>
              </a:spcAft>
              <a:buClr>
                <a:schemeClr val="lt1"/>
              </a:buClr>
              <a:buSzPts val="956"/>
              <a:buFont typeface="Gill Sans"/>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38" name="Google Shape;38;p16"/>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16"/>
          <p:cNvPicPr preferRelativeResize="0"/>
          <p:nvPr/>
        </p:nvPicPr>
        <p:blipFill rotWithShape="1">
          <a:blip r:embed="rId2">
            <a:alphaModFix/>
          </a:blip>
          <a:srcRect/>
          <a:stretch/>
        </p:blipFill>
        <p:spPr>
          <a:xfrm>
            <a:off x="1942829" y="7450983"/>
            <a:ext cx="3777789" cy="2607417"/>
          </a:xfrm>
          <a:prstGeom prst="rect">
            <a:avLst/>
          </a:prstGeom>
          <a:noFill/>
          <a:ln>
            <a:noFill/>
          </a:ln>
        </p:spPr>
      </p:pic>
      <p:sp>
        <p:nvSpPr>
          <p:cNvPr id="40" name="Google Shape;40;p16"/>
          <p:cNvSpPr txBox="1">
            <a:spLocks noGrp="1"/>
          </p:cNvSpPr>
          <p:nvPr>
            <p:ph type="title"/>
          </p:nvPr>
        </p:nvSpPr>
        <p:spPr>
          <a:xfrm>
            <a:off x="1259267" y="2548502"/>
            <a:ext cx="5253867"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4590"/>
              <a:buFont typeface="Gill Sans"/>
              <a:buNone/>
              <a:defRPr sz="4590"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41" name="Google Shape;41;p16"/>
          <p:cNvSpPr txBox="1">
            <a:spLocks noGrp="1"/>
          </p:cNvSpPr>
          <p:nvPr>
            <p:ph type="body" idx="1"/>
          </p:nvPr>
        </p:nvSpPr>
        <p:spPr>
          <a:xfrm>
            <a:off x="1343472" y="5456232"/>
            <a:ext cx="5085457" cy="6833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1">
  <p:cSld name="Divider 1">
    <p:spTree>
      <p:nvGrpSpPr>
        <p:cNvPr id="1" name="Shape 42"/>
        <p:cNvGrpSpPr/>
        <p:nvPr/>
      </p:nvGrpSpPr>
      <p:grpSpPr>
        <a:xfrm>
          <a:off x="0" y="0"/>
          <a:ext cx="0" cy="0"/>
          <a:chOff x="0" y="0"/>
          <a:chExt cx="0" cy="0"/>
        </a:xfrm>
      </p:grpSpPr>
      <p:sp>
        <p:nvSpPr>
          <p:cNvPr id="43" name="Google Shape;43;p17"/>
          <p:cNvSpPr/>
          <p:nvPr/>
        </p:nvSpPr>
        <p:spPr>
          <a:xfrm>
            <a:off x="6746738" y="619728"/>
            <a:ext cx="86467" cy="158567"/>
          </a:xfrm>
          <a:custGeom>
            <a:avLst/>
            <a:gdLst/>
            <a:ahLst/>
            <a:cxnLst/>
            <a:rect l="l" t="t"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44" name="Google Shape;44;p17"/>
          <p:cNvSpPr/>
          <p:nvPr/>
        </p:nvSpPr>
        <p:spPr>
          <a:xfrm>
            <a:off x="6596447" y="594501"/>
            <a:ext cx="47619" cy="209021"/>
          </a:xfrm>
          <a:custGeom>
            <a:avLst/>
            <a:gdLst/>
            <a:ahLst/>
            <a:cxnLst/>
            <a:rect l="l" t="t"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45" name="Google Shape;45;p17"/>
          <p:cNvSpPr/>
          <p:nvPr/>
        </p:nvSpPr>
        <p:spPr>
          <a:xfrm>
            <a:off x="6932786" y="601139"/>
            <a:ext cx="53802" cy="195746"/>
          </a:xfrm>
          <a:custGeom>
            <a:avLst/>
            <a:gdLst/>
            <a:ahLst/>
            <a:cxnLst/>
            <a:rect l="l" t="t"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46" name="Google Shape;46;p17"/>
          <p:cNvSpPr/>
          <p:nvPr/>
        </p:nvSpPr>
        <p:spPr>
          <a:xfrm>
            <a:off x="7083420" y="622728"/>
            <a:ext cx="91964" cy="152567"/>
          </a:xfrm>
          <a:custGeom>
            <a:avLst/>
            <a:gdLst/>
            <a:ahLst/>
            <a:cxnLst/>
            <a:rect l="l" t="t"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47" name="Google Shape;47;p17"/>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7"/>
          <p:cNvSpPr txBox="1"/>
          <p:nvPr/>
        </p:nvSpPr>
        <p:spPr>
          <a:xfrm>
            <a:off x="7342873" y="559311"/>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cxnSp>
        <p:nvCxnSpPr>
          <p:cNvPr id="49" name="Google Shape;49;p17"/>
          <p:cNvCxnSpPr/>
          <p:nvPr/>
        </p:nvCxnSpPr>
        <p:spPr>
          <a:xfrm>
            <a:off x="3761904" y="5732997"/>
            <a:ext cx="256689" cy="1"/>
          </a:xfrm>
          <a:prstGeom prst="straightConnector1">
            <a:avLst/>
          </a:prstGeom>
          <a:noFill/>
          <a:ln w="9525" cap="flat" cmpd="sng">
            <a:solidFill>
              <a:srgbClr val="26B470"/>
            </a:solidFill>
            <a:prstDash val="solid"/>
            <a:round/>
            <a:headEnd type="none" w="sm" len="sm"/>
            <a:tailEnd type="none" w="sm" len="sm"/>
          </a:ln>
        </p:spPr>
      </p:cxnSp>
      <p:sp>
        <p:nvSpPr>
          <p:cNvPr id="50" name="Google Shape;50;p17"/>
          <p:cNvSpPr txBox="1">
            <a:spLocks noGrp="1"/>
          </p:cNvSpPr>
          <p:nvPr>
            <p:ph type="title"/>
          </p:nvPr>
        </p:nvSpPr>
        <p:spPr>
          <a:xfrm>
            <a:off x="1366303" y="3754642"/>
            <a:ext cx="5253867"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51" name="Google Shape;51;p17"/>
          <p:cNvSpPr txBox="1">
            <a:spLocks noGrp="1"/>
          </p:cNvSpPr>
          <p:nvPr>
            <p:ph type="body" idx="1"/>
          </p:nvPr>
        </p:nvSpPr>
        <p:spPr>
          <a:xfrm>
            <a:off x="1347520" y="6202095"/>
            <a:ext cx="5296546" cy="6833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52" name="Google Shape;52;p17"/>
          <p:cNvSpPr txBox="1">
            <a:spLocks noGrp="1"/>
          </p:cNvSpPr>
          <p:nvPr>
            <p:ph type="body" idx="2"/>
          </p:nvPr>
        </p:nvSpPr>
        <p:spPr>
          <a:xfrm>
            <a:off x="1347520" y="3141045"/>
            <a:ext cx="5296546" cy="37905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765"/>
              <a:buFont typeface="Gill Sans"/>
              <a:buNone/>
              <a:defRPr sz="765"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spTree>
      <p:nvGrpSpPr>
        <p:cNvPr id="1" name="Shape 53"/>
        <p:cNvGrpSpPr/>
        <p:nvPr/>
      </p:nvGrpSpPr>
      <p:grpSpPr>
        <a:xfrm>
          <a:off x="0" y="0"/>
          <a:ext cx="0" cy="0"/>
          <a:chOff x="0" y="0"/>
          <a:chExt cx="0" cy="0"/>
        </a:xfrm>
      </p:grpSpPr>
      <p:sp>
        <p:nvSpPr>
          <p:cNvPr id="54" name="Google Shape;54;p18"/>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18"/>
          <p:cNvSpPr>
            <a:spLocks noGrp="1"/>
          </p:cNvSpPr>
          <p:nvPr>
            <p:ph type="pic" idx="2"/>
          </p:nvPr>
        </p:nvSpPr>
        <p:spPr>
          <a:xfrm>
            <a:off x="0" y="2"/>
            <a:ext cx="7772400" cy="751254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pic>
        <p:nvPicPr>
          <p:cNvPr id="56" name="Google Shape;56;p18"/>
          <p:cNvPicPr preferRelativeResize="0"/>
          <p:nvPr/>
        </p:nvPicPr>
        <p:blipFill rotWithShape="1">
          <a:blip r:embed="rId2">
            <a:alphaModFix/>
          </a:blip>
          <a:srcRect/>
          <a:stretch/>
        </p:blipFill>
        <p:spPr>
          <a:xfrm>
            <a:off x="2047854" y="7550670"/>
            <a:ext cx="3633357" cy="2507730"/>
          </a:xfrm>
          <a:prstGeom prst="rect">
            <a:avLst/>
          </a:prstGeom>
          <a:noFill/>
          <a:ln>
            <a:noFill/>
          </a:ln>
        </p:spPr>
      </p:pic>
      <p:sp>
        <p:nvSpPr>
          <p:cNvPr id="57" name="Google Shape;57;p18"/>
          <p:cNvSpPr txBox="1">
            <a:spLocks noGrp="1"/>
          </p:cNvSpPr>
          <p:nvPr>
            <p:ph type="body" idx="1"/>
          </p:nvPr>
        </p:nvSpPr>
        <p:spPr>
          <a:xfrm>
            <a:off x="2630855" y="2364607"/>
            <a:ext cx="5140202" cy="2806194"/>
          </a:xfrm>
          <a:prstGeom prst="rect">
            <a:avLst/>
          </a:prstGeom>
          <a:solidFill>
            <a:srgbClr val="2CB772"/>
          </a:solidFill>
          <a:ln>
            <a:noFill/>
          </a:ln>
        </p:spPr>
        <p:txBody>
          <a:bodyPr spcFirstLastPara="1" wrap="square" lIns="91425" tIns="45700" rIns="91425" bIns="45700" anchor="ctr" anchorCtr="0">
            <a:normAutofit/>
          </a:bodyPr>
          <a:lstStyle>
            <a:lvl1pPr marL="457200" marR="0" lvl="0" indent="-228600" algn="l"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58" name="Google Shape;58;p18"/>
          <p:cNvSpPr txBox="1">
            <a:spLocks noGrp="1"/>
          </p:cNvSpPr>
          <p:nvPr>
            <p:ph type="body" idx="3"/>
          </p:nvPr>
        </p:nvSpPr>
        <p:spPr>
          <a:xfrm>
            <a:off x="2906980" y="4835400"/>
            <a:ext cx="4863903" cy="1578956"/>
          </a:xfrm>
          <a:prstGeom prst="rect">
            <a:avLst/>
          </a:prstGeom>
          <a:solidFill>
            <a:srgbClr val="009457"/>
          </a:solidFill>
          <a:ln>
            <a:noFill/>
          </a:ln>
        </p:spPr>
        <p:txBody>
          <a:bodyPr spcFirstLastPara="1" wrap="square" lIns="91425" tIns="45700" rIns="91425" bIns="45700" anchor="ctr" anchorCtr="0">
            <a:normAutofit/>
          </a:bodyPr>
          <a:lstStyle>
            <a:lvl1pPr marL="457200" marR="0" lvl="0" indent="-228600" algn="l" rtl="0">
              <a:lnSpc>
                <a:spcPct val="100000"/>
              </a:lnSpc>
              <a:spcBef>
                <a:spcPts val="0"/>
              </a:spcBef>
              <a:spcAft>
                <a:spcPts val="0"/>
              </a:spcAft>
              <a:buClr>
                <a:srgbClr val="FFFEFF"/>
              </a:buClr>
              <a:buSzPts val="1913"/>
              <a:buFont typeface="Gill Sans"/>
              <a:buNone/>
              <a:defRPr sz="1912"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spTree>
      <p:nvGrpSpPr>
        <p:cNvPr id="1" name="Shape 59"/>
        <p:cNvGrpSpPr/>
        <p:nvPr/>
      </p:nvGrpSpPr>
      <p:grpSpPr>
        <a:xfrm>
          <a:off x="0" y="0"/>
          <a:ext cx="0" cy="0"/>
          <a:chOff x="0" y="0"/>
          <a:chExt cx="0" cy="0"/>
        </a:xfrm>
      </p:grpSpPr>
      <p:sp>
        <p:nvSpPr>
          <p:cNvPr id="60" name="Google Shape;60;p19"/>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19"/>
          <p:cNvSpPr>
            <a:spLocks noGrp="1"/>
          </p:cNvSpPr>
          <p:nvPr>
            <p:ph type="pic" idx="2"/>
          </p:nvPr>
        </p:nvSpPr>
        <p:spPr>
          <a:xfrm>
            <a:off x="0" y="2"/>
            <a:ext cx="7772400" cy="751254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pic>
        <p:nvPicPr>
          <p:cNvPr id="62" name="Google Shape;62;p19"/>
          <p:cNvPicPr preferRelativeResize="0"/>
          <p:nvPr/>
        </p:nvPicPr>
        <p:blipFill rotWithShape="1">
          <a:blip r:embed="rId2">
            <a:alphaModFix/>
          </a:blip>
          <a:srcRect/>
          <a:stretch/>
        </p:blipFill>
        <p:spPr>
          <a:xfrm>
            <a:off x="2047854" y="7550670"/>
            <a:ext cx="3633357" cy="2507730"/>
          </a:xfrm>
          <a:prstGeom prst="rect">
            <a:avLst/>
          </a:prstGeom>
          <a:noFill/>
          <a:ln>
            <a:noFill/>
          </a:ln>
        </p:spPr>
      </p:pic>
      <p:sp>
        <p:nvSpPr>
          <p:cNvPr id="63" name="Google Shape;63;p19"/>
          <p:cNvSpPr txBox="1">
            <a:spLocks noGrp="1"/>
          </p:cNvSpPr>
          <p:nvPr>
            <p:ph type="body" idx="1"/>
          </p:nvPr>
        </p:nvSpPr>
        <p:spPr>
          <a:xfrm>
            <a:off x="2630855" y="2364607"/>
            <a:ext cx="5140202" cy="2806194"/>
          </a:xfrm>
          <a:prstGeom prst="rect">
            <a:avLst/>
          </a:prstGeom>
          <a:solidFill>
            <a:srgbClr val="393941"/>
          </a:solidFill>
          <a:ln>
            <a:noFill/>
          </a:ln>
        </p:spPr>
        <p:txBody>
          <a:bodyPr spcFirstLastPara="1" wrap="square" lIns="91425" tIns="45700" rIns="91425" bIns="45700" anchor="ctr" anchorCtr="0">
            <a:normAutofit/>
          </a:bodyPr>
          <a:lstStyle>
            <a:lvl1pPr marL="457200" marR="0" lvl="0" indent="-228600" algn="l"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64" name="Google Shape;64;p19"/>
          <p:cNvSpPr txBox="1">
            <a:spLocks noGrp="1"/>
          </p:cNvSpPr>
          <p:nvPr>
            <p:ph type="body" idx="3"/>
          </p:nvPr>
        </p:nvSpPr>
        <p:spPr>
          <a:xfrm>
            <a:off x="2906980" y="4835400"/>
            <a:ext cx="4863903" cy="1578956"/>
          </a:xfrm>
          <a:prstGeom prst="rect">
            <a:avLst/>
          </a:prstGeom>
          <a:solidFill>
            <a:srgbClr val="686F75"/>
          </a:solidFill>
          <a:ln>
            <a:noFill/>
          </a:ln>
        </p:spPr>
        <p:txBody>
          <a:bodyPr spcFirstLastPara="1" wrap="square" lIns="91425" tIns="45700" rIns="91425" bIns="45700" anchor="ctr" anchorCtr="0">
            <a:normAutofit/>
          </a:bodyPr>
          <a:lstStyle>
            <a:lvl1pPr marL="457200" marR="0" lvl="0" indent="-228600" algn="l" rtl="0">
              <a:lnSpc>
                <a:spcPct val="100000"/>
              </a:lnSpc>
              <a:spcBef>
                <a:spcPts val="0"/>
              </a:spcBef>
              <a:spcAft>
                <a:spcPts val="0"/>
              </a:spcAft>
              <a:buClr>
                <a:srgbClr val="FFFEFF"/>
              </a:buClr>
              <a:buSzPts val="1913"/>
              <a:buFont typeface="Gill Sans"/>
              <a:buNone/>
              <a:defRPr sz="1912"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ext-Heavy Divider">
  <p:cSld name="1_Text-Heavy Divider">
    <p:spTree>
      <p:nvGrpSpPr>
        <p:cNvPr id="1" name="Shape 65"/>
        <p:cNvGrpSpPr/>
        <p:nvPr/>
      </p:nvGrpSpPr>
      <p:grpSpPr>
        <a:xfrm>
          <a:off x="0" y="0"/>
          <a:ext cx="0" cy="0"/>
          <a:chOff x="0" y="0"/>
          <a:chExt cx="0" cy="0"/>
        </a:xfrm>
      </p:grpSpPr>
      <p:sp>
        <p:nvSpPr>
          <p:cNvPr id="66" name="Google Shape;66;p20"/>
          <p:cNvSpPr/>
          <p:nvPr/>
        </p:nvSpPr>
        <p:spPr>
          <a:xfrm>
            <a:off x="3282581" y="7614083"/>
            <a:ext cx="982567" cy="579773"/>
          </a:xfrm>
          <a:prstGeom prst="roundRect">
            <a:avLst>
              <a:gd name="adj" fmla="val 50000"/>
            </a:avLst>
          </a:prstGeom>
          <a:solidFill>
            <a:srgbClr val="393941"/>
          </a:solidFill>
          <a:ln w="381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67" name="Google Shape;67;p20"/>
          <p:cNvSpPr txBox="1">
            <a:spLocks noGrp="1"/>
          </p:cNvSpPr>
          <p:nvPr>
            <p:ph type="title"/>
          </p:nvPr>
        </p:nvSpPr>
        <p:spPr>
          <a:xfrm>
            <a:off x="1259267" y="2982231"/>
            <a:ext cx="5253867" cy="1029148"/>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68" name="Google Shape;68;p20"/>
          <p:cNvSpPr txBox="1"/>
          <p:nvPr/>
        </p:nvSpPr>
        <p:spPr>
          <a:xfrm>
            <a:off x="7342873" y="8655768"/>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cxnSp>
        <p:nvCxnSpPr>
          <p:cNvPr id="69" name="Google Shape;69;p20"/>
          <p:cNvCxnSpPr/>
          <p:nvPr/>
        </p:nvCxnSpPr>
        <p:spPr>
          <a:xfrm>
            <a:off x="3629511" y="4031162"/>
            <a:ext cx="256689" cy="1"/>
          </a:xfrm>
          <a:prstGeom prst="straightConnector1">
            <a:avLst/>
          </a:prstGeom>
          <a:noFill/>
          <a:ln w="9525" cap="flat" cmpd="sng">
            <a:solidFill>
              <a:srgbClr val="26B470"/>
            </a:solidFill>
            <a:prstDash val="solid"/>
            <a:round/>
            <a:headEnd type="none" w="sm" len="sm"/>
            <a:tailEnd type="none" w="sm" len="sm"/>
          </a:ln>
        </p:spPr>
      </p:cxnSp>
      <p:sp>
        <p:nvSpPr>
          <p:cNvPr id="70" name="Google Shape;70;p20"/>
          <p:cNvSpPr txBox="1">
            <a:spLocks noGrp="1"/>
          </p:cNvSpPr>
          <p:nvPr>
            <p:ph type="body" idx="1"/>
          </p:nvPr>
        </p:nvSpPr>
        <p:spPr>
          <a:xfrm>
            <a:off x="2899470" y="2187043"/>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ECEDED"/>
              </a:buClr>
              <a:buSzPts val="1020"/>
              <a:buFont typeface="Gill Sans"/>
              <a:buNone/>
              <a:defRPr sz="1020"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71" name="Google Shape;71;p20"/>
          <p:cNvSpPr txBox="1">
            <a:spLocks noGrp="1"/>
          </p:cNvSpPr>
          <p:nvPr>
            <p:ph type="body" idx="2"/>
          </p:nvPr>
        </p:nvSpPr>
        <p:spPr>
          <a:xfrm>
            <a:off x="2899470" y="7678121"/>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72" name="Google Shape;72;p20"/>
          <p:cNvSpPr txBox="1">
            <a:spLocks noGrp="1"/>
          </p:cNvSpPr>
          <p:nvPr>
            <p:ph type="body" idx="3"/>
          </p:nvPr>
        </p:nvSpPr>
        <p:spPr>
          <a:xfrm>
            <a:off x="1259267" y="4446169"/>
            <a:ext cx="5253868" cy="275951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ECEDED"/>
              </a:buClr>
              <a:buSzPts val="1275"/>
              <a:buFont typeface="Gill Sans"/>
              <a:buNone/>
              <a:defRPr sz="1275"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2">
  <p:cSld name="Divider 2">
    <p:spTree>
      <p:nvGrpSpPr>
        <p:cNvPr id="1" name="Shape 73"/>
        <p:cNvGrpSpPr/>
        <p:nvPr/>
      </p:nvGrpSpPr>
      <p:grpSpPr>
        <a:xfrm>
          <a:off x="0" y="0"/>
          <a:ext cx="0" cy="0"/>
          <a:chOff x="0" y="0"/>
          <a:chExt cx="0" cy="0"/>
        </a:xfrm>
      </p:grpSpPr>
      <p:sp>
        <p:nvSpPr>
          <p:cNvPr id="74" name="Google Shape;74;p21"/>
          <p:cNvSpPr/>
          <p:nvPr/>
        </p:nvSpPr>
        <p:spPr>
          <a:xfrm>
            <a:off x="6746738" y="619728"/>
            <a:ext cx="86467" cy="158567"/>
          </a:xfrm>
          <a:custGeom>
            <a:avLst/>
            <a:gdLst/>
            <a:ahLst/>
            <a:cxnLst/>
            <a:rect l="l" t="t"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75" name="Google Shape;75;p21"/>
          <p:cNvSpPr/>
          <p:nvPr/>
        </p:nvSpPr>
        <p:spPr>
          <a:xfrm>
            <a:off x="6596447" y="594501"/>
            <a:ext cx="47619" cy="209021"/>
          </a:xfrm>
          <a:custGeom>
            <a:avLst/>
            <a:gdLst/>
            <a:ahLst/>
            <a:cxnLst/>
            <a:rect l="l" t="t"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76" name="Google Shape;76;p21"/>
          <p:cNvSpPr/>
          <p:nvPr/>
        </p:nvSpPr>
        <p:spPr>
          <a:xfrm>
            <a:off x="6932786" y="601139"/>
            <a:ext cx="53802" cy="195746"/>
          </a:xfrm>
          <a:custGeom>
            <a:avLst/>
            <a:gdLst/>
            <a:ahLst/>
            <a:cxnLst/>
            <a:rect l="l" t="t"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77" name="Google Shape;77;p21"/>
          <p:cNvSpPr/>
          <p:nvPr/>
        </p:nvSpPr>
        <p:spPr>
          <a:xfrm>
            <a:off x="7083420" y="622728"/>
            <a:ext cx="91964" cy="152567"/>
          </a:xfrm>
          <a:custGeom>
            <a:avLst/>
            <a:gdLst/>
            <a:ahLst/>
            <a:cxnLst/>
            <a:rect l="l" t="t"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78" name="Google Shape;78;p21"/>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21"/>
          <p:cNvSpPr txBox="1"/>
          <p:nvPr/>
        </p:nvSpPr>
        <p:spPr>
          <a:xfrm>
            <a:off x="7342873" y="559311"/>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cxnSp>
        <p:nvCxnSpPr>
          <p:cNvPr id="80" name="Google Shape;80;p21"/>
          <p:cNvCxnSpPr/>
          <p:nvPr/>
        </p:nvCxnSpPr>
        <p:spPr>
          <a:xfrm>
            <a:off x="3761904" y="6835444"/>
            <a:ext cx="256689" cy="1"/>
          </a:xfrm>
          <a:prstGeom prst="straightConnector1">
            <a:avLst/>
          </a:prstGeom>
          <a:noFill/>
          <a:ln w="9525" cap="flat" cmpd="sng">
            <a:solidFill>
              <a:srgbClr val="26B470"/>
            </a:solidFill>
            <a:prstDash val="solid"/>
            <a:round/>
            <a:headEnd type="none" w="sm" len="sm"/>
            <a:tailEnd type="none" w="sm" len="sm"/>
          </a:ln>
        </p:spPr>
      </p:cxnSp>
      <p:sp>
        <p:nvSpPr>
          <p:cNvPr id="81" name="Google Shape;81;p21"/>
          <p:cNvSpPr txBox="1">
            <a:spLocks noGrp="1"/>
          </p:cNvSpPr>
          <p:nvPr>
            <p:ph type="title"/>
          </p:nvPr>
        </p:nvSpPr>
        <p:spPr>
          <a:xfrm>
            <a:off x="1330308" y="5656249"/>
            <a:ext cx="5253867" cy="948971"/>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2CB772"/>
              </a:buClr>
              <a:buSzPts val="3188"/>
              <a:buFont typeface="Gill Sans"/>
              <a:buNone/>
              <a:defRPr sz="3188" b="1" i="0" u="none" strike="noStrike" cap="none">
                <a:solidFill>
                  <a:srgbClr val="2CB772"/>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82" name="Google Shape;82;p21"/>
          <p:cNvSpPr txBox="1">
            <a:spLocks noGrp="1"/>
          </p:cNvSpPr>
          <p:nvPr>
            <p:ph type="body" idx="1"/>
          </p:nvPr>
        </p:nvSpPr>
        <p:spPr>
          <a:xfrm>
            <a:off x="1323710" y="3141045"/>
            <a:ext cx="5296546" cy="37905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765"/>
              <a:buFont typeface="Gill Sans"/>
              <a:buNone/>
              <a:defRPr sz="765"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3" name="Google Shape;83;p21"/>
          <p:cNvSpPr txBox="1">
            <a:spLocks noGrp="1"/>
          </p:cNvSpPr>
          <p:nvPr>
            <p:ph type="body" idx="2"/>
          </p:nvPr>
        </p:nvSpPr>
        <p:spPr>
          <a:xfrm>
            <a:off x="1330316" y="3731512"/>
            <a:ext cx="5289941" cy="180962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Shape 9"/>
        <p:cNvGrpSpPr/>
        <p:nvPr/>
      </p:nvGrpSpPr>
      <p:grpSpPr>
        <a:xfrm>
          <a:off x="0" y="0"/>
          <a:ext cx="0" cy="0"/>
          <a:chOff x="0" y="0"/>
          <a:chExt cx="0" cy="0"/>
        </a:xfrm>
      </p:grpSpPr>
      <p:sp>
        <p:nvSpPr>
          <p:cNvPr id="10" name="Google Shape;10;p10"/>
          <p:cNvSpPr/>
          <p:nvPr/>
        </p:nvSpPr>
        <p:spPr>
          <a:xfrm>
            <a:off x="6746738" y="619728"/>
            <a:ext cx="86467" cy="158567"/>
          </a:xfrm>
          <a:custGeom>
            <a:avLst/>
            <a:gdLst/>
            <a:ahLst/>
            <a:cxnLst/>
            <a:rect l="l" t="t"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a:solidFill>
                <a:srgbClr val="A6A7AC"/>
              </a:solidFill>
              <a:latin typeface="Calibri"/>
              <a:ea typeface="Calibri"/>
              <a:cs typeface="Calibri"/>
              <a:sym typeface="Calibri"/>
            </a:endParaRPr>
          </a:p>
        </p:txBody>
      </p:sp>
      <p:sp>
        <p:nvSpPr>
          <p:cNvPr id="11" name="Google Shape;11;p10"/>
          <p:cNvSpPr/>
          <p:nvPr/>
        </p:nvSpPr>
        <p:spPr>
          <a:xfrm>
            <a:off x="6596447" y="594501"/>
            <a:ext cx="47619" cy="209021"/>
          </a:xfrm>
          <a:custGeom>
            <a:avLst/>
            <a:gdLst/>
            <a:ahLst/>
            <a:cxnLst/>
            <a:rect l="l" t="t"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a:solidFill>
                <a:srgbClr val="A6A7AC"/>
              </a:solidFill>
              <a:latin typeface="Calibri"/>
              <a:ea typeface="Calibri"/>
              <a:cs typeface="Calibri"/>
              <a:sym typeface="Calibri"/>
            </a:endParaRPr>
          </a:p>
        </p:txBody>
      </p:sp>
      <p:sp>
        <p:nvSpPr>
          <p:cNvPr id="12" name="Google Shape;12;p10"/>
          <p:cNvSpPr/>
          <p:nvPr/>
        </p:nvSpPr>
        <p:spPr>
          <a:xfrm>
            <a:off x="6932786" y="601139"/>
            <a:ext cx="53802" cy="195746"/>
          </a:xfrm>
          <a:custGeom>
            <a:avLst/>
            <a:gdLst/>
            <a:ahLst/>
            <a:cxnLst/>
            <a:rect l="l" t="t"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a:solidFill>
                <a:srgbClr val="A6A7AC"/>
              </a:solidFill>
              <a:latin typeface="Calibri"/>
              <a:ea typeface="Calibri"/>
              <a:cs typeface="Calibri"/>
              <a:sym typeface="Calibri"/>
            </a:endParaRPr>
          </a:p>
        </p:txBody>
      </p:sp>
      <p:sp>
        <p:nvSpPr>
          <p:cNvPr id="13" name="Google Shape;13;p10"/>
          <p:cNvSpPr/>
          <p:nvPr/>
        </p:nvSpPr>
        <p:spPr>
          <a:xfrm>
            <a:off x="7083420" y="622728"/>
            <a:ext cx="91964" cy="152567"/>
          </a:xfrm>
          <a:custGeom>
            <a:avLst/>
            <a:gdLst/>
            <a:ahLst/>
            <a:cxnLst/>
            <a:rect l="l" t="t"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a:solidFill>
                <a:srgbClr val="A6A7AC"/>
              </a:solidFill>
              <a:latin typeface="Calibri"/>
              <a:ea typeface="Calibri"/>
              <a:cs typeface="Calibri"/>
              <a:sym typeface="Calibri"/>
            </a:endParaRPr>
          </a:p>
        </p:txBody>
      </p:sp>
      <p:sp>
        <p:nvSpPr>
          <p:cNvPr id="14" name="Google Shape;14;p10"/>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10"/>
          <p:cNvCxnSpPr/>
          <p:nvPr/>
        </p:nvCxnSpPr>
        <p:spPr>
          <a:xfrm>
            <a:off x="7355923" y="1005583"/>
            <a:ext cx="521639" cy="1"/>
          </a:xfrm>
          <a:prstGeom prst="straightConnector1">
            <a:avLst/>
          </a:prstGeom>
          <a:noFill/>
          <a:ln w="76200" cap="flat" cmpd="sng">
            <a:solidFill>
              <a:srgbClr val="2CB77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9" r:id="rId30"/>
    <p:sldLayoutId id="2147483680"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irh.org/resource-library/social-norms-landscaping-brief/"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alignplatform.org/resources/identifying-and-describing-approaches-and-attributes-norms-shifting-interventions" TargetMode="External"/><Relationship Id="rId5" Type="http://schemas.openxmlformats.org/officeDocument/2006/relationships/hyperlink" Target="https://www.alignplatform.org/resources/community-based-norms-shifting-interventions-definitions-and-attributes" TargetMode="External"/><Relationship Id="rId4" Type="http://schemas.openxmlformats.org/officeDocument/2006/relationships/hyperlink" Target="https://www.alignplatform.org/resources/social-norms-and-aysrh-building-bridge-theory-program-desig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09"/>
        <p:cNvGrpSpPr/>
        <p:nvPr/>
      </p:nvGrpSpPr>
      <p:grpSpPr>
        <a:xfrm>
          <a:off x="0" y="0"/>
          <a:ext cx="0" cy="0"/>
          <a:chOff x="0" y="0"/>
          <a:chExt cx="0" cy="0"/>
        </a:xfrm>
      </p:grpSpPr>
      <p:sp>
        <p:nvSpPr>
          <p:cNvPr id="310" name="Google Shape;310;ge285da1272_0_25"/>
          <p:cNvSpPr txBox="1">
            <a:spLocks noGrp="1"/>
          </p:cNvSpPr>
          <p:nvPr>
            <p:ph type="body" idx="1"/>
          </p:nvPr>
        </p:nvSpPr>
        <p:spPr>
          <a:xfrm>
            <a:off x="478971" y="224523"/>
            <a:ext cx="4724400" cy="282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515257"/>
              </a:buClr>
              <a:buSzPts val="1148"/>
              <a:buFont typeface="Gill Sans"/>
              <a:buNone/>
            </a:pPr>
            <a:r>
              <a:rPr lang="en-US" sz="1000" dirty="0">
                <a:solidFill>
                  <a:srgbClr val="515257"/>
                </a:solidFill>
                <a:latin typeface="Gill Sans MT" panose="020B0502020104020203" pitchFamily="34" charset="0"/>
              </a:rPr>
              <a:t>MODULE 3 | DESIGNING NORMS SHIFTING INTERVENTIONS</a:t>
            </a:r>
            <a:endParaRPr sz="1000" dirty="0">
              <a:solidFill>
                <a:srgbClr val="515257"/>
              </a:solidFill>
              <a:latin typeface="Gill Sans MT" panose="020B0502020104020203" pitchFamily="34" charset="0"/>
            </a:endParaRPr>
          </a:p>
          <a:p>
            <a:pPr marL="0" lvl="0" indent="0" algn="just" rtl="0">
              <a:spcBef>
                <a:spcPts val="0"/>
              </a:spcBef>
              <a:spcAft>
                <a:spcPts val="0"/>
              </a:spcAft>
              <a:buNone/>
            </a:pPr>
            <a:endParaRPr dirty="0">
              <a:latin typeface="Gill Sans MT" panose="020B0502020104020203" pitchFamily="34" charset="0"/>
            </a:endParaRPr>
          </a:p>
        </p:txBody>
      </p:sp>
      <p:sp>
        <p:nvSpPr>
          <p:cNvPr id="312" name="Google Shape;312;ge285da1272_0_25"/>
          <p:cNvSpPr txBox="1">
            <a:spLocks noGrp="1"/>
          </p:cNvSpPr>
          <p:nvPr>
            <p:ph type="body" idx="2"/>
          </p:nvPr>
        </p:nvSpPr>
        <p:spPr>
          <a:xfrm>
            <a:off x="457200" y="1778299"/>
            <a:ext cx="6908800" cy="3165900"/>
          </a:xfrm>
          <a:prstGeom prst="rect">
            <a:avLst/>
          </a:prstGeom>
        </p:spPr>
        <p:txBody>
          <a:bodyPr spcFirstLastPara="1" wrap="square" lIns="91425" tIns="45700" rIns="91425" bIns="45700" anchor="t" anchorCtr="0">
            <a:noAutofit/>
          </a:bodyPr>
          <a:lstStyle/>
          <a:p>
            <a:pPr marL="742950" lvl="0" indent="-546100" algn="l" rtl="0">
              <a:spcBef>
                <a:spcPts val="0"/>
              </a:spcBef>
              <a:spcAft>
                <a:spcPts val="0"/>
              </a:spcAft>
              <a:buClr>
                <a:srgbClr val="2E2C22"/>
              </a:buClr>
              <a:buSzPts val="1700"/>
              <a:buFont typeface="Gill Sans"/>
              <a:buAutoNum type="arabicPeriod"/>
            </a:pPr>
            <a:r>
              <a:rPr lang="en-US" sz="1600" b="0" dirty="0">
                <a:solidFill>
                  <a:srgbClr val="2E2C22"/>
                </a:solidFill>
                <a:latin typeface="Gill Sans MT" panose="020B0502020104020203" pitchFamily="34" charset="0"/>
              </a:rPr>
              <a:t>Discuss and explore advances in social norms programming, the relation of NSI to behavior change efforts, and their role in health and other-sector programming. </a:t>
            </a:r>
            <a:endParaRPr sz="1600" b="0" dirty="0">
              <a:solidFill>
                <a:srgbClr val="2E2C22"/>
              </a:solidFill>
              <a:latin typeface="Gill Sans MT" panose="020B0502020104020203" pitchFamily="34" charset="0"/>
            </a:endParaRPr>
          </a:p>
          <a:p>
            <a:pPr marL="742950" lvl="0" indent="-546100" algn="l" rtl="0">
              <a:spcBef>
                <a:spcPts val="2400"/>
              </a:spcBef>
              <a:spcAft>
                <a:spcPts val="0"/>
              </a:spcAft>
              <a:buClr>
                <a:srgbClr val="2E2C22"/>
              </a:buClr>
              <a:buSzPts val="1700"/>
              <a:buFont typeface="Gill Sans"/>
              <a:buAutoNum type="arabicPeriod"/>
            </a:pPr>
            <a:r>
              <a:rPr lang="en-US" sz="1600" b="0" dirty="0">
                <a:solidFill>
                  <a:srgbClr val="2E2C22"/>
                </a:solidFill>
                <a:latin typeface="Gill Sans MT" panose="020B0502020104020203" pitchFamily="34" charset="0"/>
              </a:rPr>
              <a:t>Share challenges and solutions in the design, implementation, and evaluation of community-based SBC projects engaging in, expanding, or planning to expand normative change efforts.</a:t>
            </a:r>
            <a:endParaRPr sz="1600" b="0" dirty="0">
              <a:solidFill>
                <a:srgbClr val="2E2C22"/>
              </a:solidFill>
              <a:latin typeface="Gill Sans MT" panose="020B0502020104020203" pitchFamily="34" charset="0"/>
            </a:endParaRPr>
          </a:p>
          <a:p>
            <a:pPr marL="742950" lvl="0" indent="-546100" algn="l" rtl="0">
              <a:spcBef>
                <a:spcPts val="2400"/>
              </a:spcBef>
              <a:spcAft>
                <a:spcPts val="0"/>
              </a:spcAft>
              <a:buClr>
                <a:srgbClr val="2E2C22"/>
              </a:buClr>
              <a:buSzPts val="1700"/>
              <a:buFont typeface="Gill Sans"/>
              <a:buAutoNum type="arabicPeriod"/>
            </a:pPr>
            <a:r>
              <a:rPr lang="en-US" sz="1600" b="0" dirty="0">
                <a:solidFill>
                  <a:srgbClr val="2E2C22"/>
                </a:solidFill>
                <a:latin typeface="Gill Sans MT" panose="020B0502020104020203" pitchFamily="34" charset="0"/>
              </a:rPr>
              <a:t>Explore next steps to further collective learning about such promising interventions globally.</a:t>
            </a:r>
            <a:endParaRPr sz="1600" b="0" dirty="0">
              <a:latin typeface="Gill Sans MT" panose="020B0502020104020203" pitchFamily="34" charset="0"/>
            </a:endParaRPr>
          </a:p>
        </p:txBody>
      </p:sp>
      <p:sp>
        <p:nvSpPr>
          <p:cNvPr id="313" name="Google Shape;313;ge285da1272_0_25"/>
          <p:cNvSpPr txBox="1">
            <a:spLocks noGrp="1"/>
          </p:cNvSpPr>
          <p:nvPr>
            <p:ph type="body" idx="3"/>
          </p:nvPr>
        </p:nvSpPr>
        <p:spPr>
          <a:xfrm>
            <a:off x="274320" y="914400"/>
            <a:ext cx="4899760" cy="394399"/>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2E2C22"/>
              </a:buClr>
              <a:buSzPts val="10000"/>
              <a:buFont typeface="Gill Sans"/>
              <a:buNone/>
            </a:pPr>
            <a:r>
              <a:rPr lang="en-US" sz="3000" b="1" dirty="0">
                <a:solidFill>
                  <a:schemeClr val="accent5"/>
                </a:solidFill>
                <a:latin typeface="Gill Sans MT" panose="020B0502020104020203" pitchFamily="34" charset="0"/>
              </a:rPr>
              <a:t>Overall Course Objectives</a:t>
            </a:r>
            <a:endParaRPr sz="3000" dirty="0">
              <a:solidFill>
                <a:schemeClr val="accent5"/>
              </a:solidFill>
              <a:latin typeface="Gill Sans MT" panose="020B0502020104020203" pitchFamily="34" charset="0"/>
            </a:endParaRPr>
          </a:p>
        </p:txBody>
      </p:sp>
      <p:pic>
        <p:nvPicPr>
          <p:cNvPr id="3" name="Picture 2"/>
          <p:cNvPicPr>
            <a:picLocks noChangeAspect="1"/>
          </p:cNvPicPr>
          <p:nvPr/>
        </p:nvPicPr>
        <p:blipFill>
          <a:blip r:embed="rId3"/>
          <a:stretch>
            <a:fillRect/>
          </a:stretch>
        </p:blipFill>
        <p:spPr>
          <a:xfrm>
            <a:off x="546152" y="5853053"/>
            <a:ext cx="6680096" cy="3221674"/>
          </a:xfrm>
          <a:prstGeom prst="rect">
            <a:avLst/>
          </a:prstGeom>
        </p:spPr>
      </p:pic>
      <p:sp>
        <p:nvSpPr>
          <p:cNvPr id="9" name="Title 1">
            <a:extLst>
              <a:ext uri="{FF2B5EF4-FFF2-40B4-BE49-F238E27FC236}">
                <a16:creationId xmlns:a16="http://schemas.microsoft.com/office/drawing/2014/main" id="{9A3DCC22-7B0B-9B4E-A5B8-1E328C82C83A}"/>
              </a:ext>
            </a:extLst>
          </p:cNvPr>
          <p:cNvSpPr txBox="1">
            <a:spLocks/>
          </p:cNvSpPr>
          <p:nvPr/>
        </p:nvSpPr>
        <p:spPr>
          <a:xfrm>
            <a:off x="274320" y="5029200"/>
            <a:ext cx="7016338" cy="641859"/>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j-lt"/>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nSpc>
                <a:spcPct val="90000"/>
              </a:lnSpc>
              <a:defRPr/>
            </a:pPr>
            <a:r>
              <a:rPr lang="en-US" sz="3000" b="1" i="0" u="none" strike="noStrike" dirty="0">
                <a:solidFill>
                  <a:schemeClr val="accent5"/>
                </a:solidFill>
                <a:effectLst/>
                <a:latin typeface="Gill Sans MT" panose="020B0502020104020203" pitchFamily="34" charset="0"/>
              </a:rPr>
              <a:t>Shifting Social Norms as Part of SBC</a:t>
            </a:r>
            <a:endParaRPr lang="en-US" sz="3000" dirty="0">
              <a:solidFill>
                <a:schemeClr val="accent5"/>
              </a:solidFill>
            </a:endParaRPr>
          </a:p>
        </p:txBody>
      </p:sp>
      <p:pic>
        <p:nvPicPr>
          <p:cNvPr id="2" name="Picture 1">
            <a:extLst>
              <a:ext uri="{FF2B5EF4-FFF2-40B4-BE49-F238E27FC236}">
                <a16:creationId xmlns:a16="http://schemas.microsoft.com/office/drawing/2014/main" id="{DD2D15C0-E6FA-41AD-B17C-5C041418BF12}"/>
              </a:ext>
            </a:extLst>
          </p:cNvPr>
          <p:cNvPicPr>
            <a:picLocks noChangeAspect="1"/>
          </p:cNvPicPr>
          <p:nvPr/>
        </p:nvPicPr>
        <p:blipFill>
          <a:blip r:embed="rId4"/>
          <a:stretch>
            <a:fillRect/>
          </a:stretch>
        </p:blipFill>
        <p:spPr>
          <a:xfrm flipV="1">
            <a:off x="6445830" y="99933"/>
            <a:ext cx="1174349" cy="407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Shape 458"/>
        <p:cNvGrpSpPr/>
        <p:nvPr/>
      </p:nvGrpSpPr>
      <p:grpSpPr>
        <a:xfrm>
          <a:off x="0" y="0"/>
          <a:ext cx="0" cy="0"/>
          <a:chOff x="0" y="0"/>
          <a:chExt cx="0" cy="0"/>
        </a:xfrm>
      </p:grpSpPr>
      <p:sp>
        <p:nvSpPr>
          <p:cNvPr id="459" name="Google Shape;459;p9"/>
          <p:cNvSpPr txBox="1">
            <a:spLocks noGrp="1"/>
          </p:cNvSpPr>
          <p:nvPr>
            <p:ph type="body" idx="1"/>
          </p:nvPr>
        </p:nvSpPr>
        <p:spPr>
          <a:xfrm>
            <a:off x="535810" y="205521"/>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a:ea typeface="Gill Sans"/>
                <a:cs typeface="Gill Sans"/>
                <a:sym typeface="Gill Sans"/>
              </a:rPr>
              <a:t>MODULE 3 | DESIGNING NORMS SHIFTING INTERVENTIONS</a:t>
            </a:r>
            <a:endParaRPr sz="1000" dirty="0">
              <a:latin typeface="Gill Sans"/>
              <a:ea typeface="Gill Sans"/>
              <a:cs typeface="Gill Sans"/>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a:ea typeface="Gill Sans"/>
              <a:cs typeface="Gill Sans"/>
              <a:sym typeface="Gill Sans"/>
            </a:endParaRPr>
          </a:p>
        </p:txBody>
      </p:sp>
      <p:sp>
        <p:nvSpPr>
          <p:cNvPr id="460" name="Google Shape;460;p9"/>
          <p:cNvSpPr txBox="1">
            <a:spLocks noGrp="1"/>
          </p:cNvSpPr>
          <p:nvPr>
            <p:ph type="body" idx="2"/>
          </p:nvPr>
        </p:nvSpPr>
        <p:spPr>
          <a:xfrm>
            <a:off x="274320" y="679027"/>
            <a:ext cx="65532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Case Study: </a:t>
            </a:r>
            <a:r>
              <a:rPr lang="en-US" sz="3000" dirty="0" err="1">
                <a:solidFill>
                  <a:schemeClr val="accent5"/>
                </a:solidFill>
                <a:latin typeface="Gill Sans MT" panose="020B0502020104020203" pitchFamily="34" charset="0"/>
                <a:sym typeface="Gill Sans"/>
              </a:rPr>
              <a:t>Parivartan</a:t>
            </a:r>
            <a:r>
              <a:rPr lang="en-US" sz="3000" dirty="0">
                <a:solidFill>
                  <a:schemeClr val="accent5"/>
                </a:solidFill>
                <a:latin typeface="Gill Sans MT" panose="020B0502020104020203" pitchFamily="34" charset="0"/>
                <a:sym typeface="Gill Sans"/>
              </a:rPr>
              <a:t> for Girls</a:t>
            </a:r>
            <a:endParaRPr sz="3000" dirty="0">
              <a:solidFill>
                <a:schemeClr val="accent5"/>
              </a:solidFill>
              <a:latin typeface="Gill Sans MT" panose="020B0502020104020203" pitchFamily="34" charset="0"/>
              <a:sym typeface="Gill Sans"/>
            </a:endParaRPr>
          </a:p>
        </p:txBody>
      </p:sp>
      <p:sp>
        <p:nvSpPr>
          <p:cNvPr id="461" name="Google Shape;461;p9"/>
          <p:cNvSpPr txBox="1">
            <a:spLocks noGrp="1"/>
          </p:cNvSpPr>
          <p:nvPr>
            <p:ph type="body" idx="3"/>
          </p:nvPr>
        </p:nvSpPr>
        <p:spPr>
          <a:xfrm>
            <a:off x="274320" y="1447639"/>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Program Evaluation</a:t>
            </a:r>
            <a:endParaRPr sz="2500" b="1" dirty="0">
              <a:latin typeface="Gill Sans MT" panose="020B0502020104020203" pitchFamily="34" charset="0"/>
              <a:sym typeface="Gill Sans"/>
            </a:endParaRPr>
          </a:p>
        </p:txBody>
      </p:sp>
      <p:sp>
        <p:nvSpPr>
          <p:cNvPr id="463" name="Google Shape;463;p9"/>
          <p:cNvSpPr txBox="1">
            <a:spLocks noGrp="1"/>
          </p:cNvSpPr>
          <p:nvPr>
            <p:ph type="body" idx="4"/>
          </p:nvPr>
        </p:nvSpPr>
        <p:spPr>
          <a:xfrm>
            <a:off x="274320" y="5302027"/>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solidFill>
                  <a:schemeClr val="bg2"/>
                </a:solidFill>
                <a:latin typeface="Gill Sans MT" panose="020B0502020104020203" pitchFamily="34" charset="0"/>
                <a:sym typeface="Gill Sans"/>
              </a:rPr>
              <a:t>Attributes of </a:t>
            </a:r>
            <a:r>
              <a:rPr lang="en-US" sz="2500" b="1" dirty="0" err="1">
                <a:solidFill>
                  <a:schemeClr val="bg2"/>
                </a:solidFill>
                <a:latin typeface="Gill Sans MT" panose="020B0502020104020203" pitchFamily="34" charset="0"/>
                <a:sym typeface="Gill Sans"/>
              </a:rPr>
              <a:t>Parivartan</a:t>
            </a:r>
            <a:endParaRPr sz="2500" b="1" dirty="0">
              <a:solidFill>
                <a:schemeClr val="bg2"/>
              </a:solidFill>
              <a:latin typeface="Gill Sans MT" panose="020B0502020104020203" pitchFamily="34" charset="0"/>
              <a:sym typeface="Gill Sans"/>
            </a:endParaRPr>
          </a:p>
        </p:txBody>
      </p:sp>
      <p:sp>
        <p:nvSpPr>
          <p:cNvPr id="462" name="Google Shape;462;p9"/>
          <p:cNvSpPr txBox="1">
            <a:spLocks noGrp="1"/>
          </p:cNvSpPr>
          <p:nvPr>
            <p:ph type="body" idx="4294967295"/>
          </p:nvPr>
        </p:nvSpPr>
        <p:spPr>
          <a:xfrm>
            <a:off x="457200" y="2195259"/>
            <a:ext cx="6553200" cy="2890838"/>
          </a:xfrm>
          <a:prstGeom prst="rect">
            <a:avLst/>
          </a:prstGeom>
          <a:solidFill>
            <a:schemeClr val="dk1"/>
          </a:solid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SzPts val="1200"/>
              <a:buNone/>
            </a:pPr>
            <a:r>
              <a:rPr lang="en-US" sz="1600" b="1" dirty="0">
                <a:latin typeface="Gill Sans MT" panose="020B0502020104020203" pitchFamily="34" charset="0"/>
                <a:ea typeface="Gill Sans"/>
                <a:cs typeface="Gill Sans"/>
                <a:sym typeface="Gill Sans"/>
              </a:rPr>
              <a:t>Key Program Learnings</a:t>
            </a:r>
            <a:endParaRPr sz="1600" dirty="0">
              <a:latin typeface="Gill Sans MT" panose="020B0502020104020203" pitchFamily="34" charset="0"/>
              <a:ea typeface="Gill Sans"/>
              <a:cs typeface="Gill Sans"/>
              <a:sym typeface="Gill Sans"/>
            </a:endParaRPr>
          </a:p>
          <a:p>
            <a:pPr marL="457200" marR="0" lvl="0" indent="-228600" algn="l" rtl="0">
              <a:lnSpc>
                <a:spcPct val="100000"/>
              </a:lnSpc>
              <a:spcBef>
                <a:spcPts val="0"/>
              </a:spcBef>
              <a:spcAft>
                <a:spcPts val="0"/>
              </a:spcAft>
              <a:buClr>
                <a:srgbClr val="515257"/>
              </a:buClr>
              <a:buSzPts val="1200"/>
              <a:buFont typeface="Arial"/>
              <a:buNone/>
            </a:pPr>
            <a:endParaRPr sz="1600" dirty="0">
              <a:latin typeface="Gill Sans MT" panose="020B0502020104020203" pitchFamily="34" charset="0"/>
              <a:ea typeface="Gill Sans"/>
              <a:cs typeface="Gill Sans"/>
              <a:sym typeface="Gill Sans"/>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Sports with reflective sessions for girls and parents can be transformative.</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Build &amp; implement with a trusted, local, community-embedded partner.</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Invest in those in the community most ready to change.</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Foster collective agency as a basis to cultivate individual agency.</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Ensure that program strategies are culturally appropriate.</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Make change visible in day-to-day interactions.</a:t>
            </a:r>
            <a:endParaRPr dirty="0">
              <a:latin typeface="Gill Sans MT" panose="020B0502020104020203" pitchFamily="34" charset="0"/>
            </a:endParaRPr>
          </a:p>
          <a:p>
            <a:pPr marL="152400" lvl="0" indent="0" algn="l" rtl="0">
              <a:lnSpc>
                <a:spcPct val="100000"/>
              </a:lnSpc>
              <a:spcBef>
                <a:spcPts val="0"/>
              </a:spcBef>
              <a:spcAft>
                <a:spcPts val="0"/>
              </a:spcAft>
              <a:buSzPts val="1200"/>
              <a:buNone/>
            </a:pPr>
            <a:endParaRPr sz="1600" dirty="0">
              <a:latin typeface="Gill Sans MT" panose="020B0502020104020203" pitchFamily="34" charset="0"/>
              <a:ea typeface="Gill Sans"/>
              <a:cs typeface="Gill Sans"/>
              <a:sym typeface="Gill Sans"/>
            </a:endParaRPr>
          </a:p>
        </p:txBody>
      </p:sp>
      <p:pic>
        <p:nvPicPr>
          <p:cNvPr id="464" name="Google Shape;464;p9"/>
          <p:cNvPicPr preferRelativeResize="0"/>
          <p:nvPr/>
        </p:nvPicPr>
        <p:blipFill rotWithShape="1">
          <a:blip r:embed="rId3">
            <a:alphaModFix/>
          </a:blip>
          <a:srcRect/>
          <a:stretch/>
        </p:blipFill>
        <p:spPr>
          <a:xfrm>
            <a:off x="494051" y="5814435"/>
            <a:ext cx="6553200" cy="3389093"/>
          </a:xfrm>
          <a:prstGeom prst="rect">
            <a:avLst/>
          </a:prstGeom>
          <a:noFill/>
          <a:ln>
            <a:noFill/>
          </a:ln>
        </p:spPr>
      </p:pic>
      <p:pic>
        <p:nvPicPr>
          <p:cNvPr id="2" name="Picture 1">
            <a:extLst>
              <a:ext uri="{FF2B5EF4-FFF2-40B4-BE49-F238E27FC236}">
                <a16:creationId xmlns:a16="http://schemas.microsoft.com/office/drawing/2014/main" id="{6E059FAE-2872-4B16-A5B3-C48C46EE3150}"/>
              </a:ext>
            </a:extLst>
          </p:cNvPr>
          <p:cNvPicPr>
            <a:picLocks noChangeAspect="1"/>
          </p:cNvPicPr>
          <p:nvPr/>
        </p:nvPicPr>
        <p:blipFill>
          <a:blip r:embed="rId4"/>
          <a:stretch>
            <a:fillRect/>
          </a:stretch>
        </p:blipFill>
        <p:spPr>
          <a:xfrm flipV="1">
            <a:off x="6483293" y="114239"/>
            <a:ext cx="1127916" cy="4199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68"/>
        <p:cNvGrpSpPr/>
        <p:nvPr/>
      </p:nvGrpSpPr>
      <p:grpSpPr>
        <a:xfrm>
          <a:off x="0" y="0"/>
          <a:ext cx="0" cy="0"/>
          <a:chOff x="0" y="0"/>
          <a:chExt cx="0" cy="0"/>
        </a:xfrm>
      </p:grpSpPr>
      <p:sp>
        <p:nvSpPr>
          <p:cNvPr id="469" name="Google Shape;469;p56"/>
          <p:cNvSpPr txBox="1">
            <a:spLocks noGrp="1"/>
          </p:cNvSpPr>
          <p:nvPr>
            <p:ph type="body" idx="1"/>
          </p:nvPr>
        </p:nvSpPr>
        <p:spPr>
          <a:xfrm>
            <a:off x="345170" y="160205"/>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DESIGNING NORMS SHIFTING INTERVENTIONS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472" name="Google Shape;472;p56"/>
          <p:cNvSpPr txBox="1">
            <a:spLocks noGrp="1"/>
          </p:cNvSpPr>
          <p:nvPr>
            <p:ph type="body" idx="2"/>
          </p:nvPr>
        </p:nvSpPr>
        <p:spPr>
          <a:xfrm>
            <a:off x="274320" y="1105425"/>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100"/>
              <a:buNone/>
            </a:pPr>
            <a:r>
              <a:rPr lang="en-US" sz="3000" dirty="0">
                <a:solidFill>
                  <a:schemeClr val="accent5"/>
                </a:solidFill>
                <a:latin typeface="Gill Sans MT" panose="020B0502020104020203" pitchFamily="34" charset="0"/>
                <a:sym typeface="Gill Sans"/>
              </a:rPr>
              <a:t>Case Study: </a:t>
            </a:r>
            <a:r>
              <a:rPr lang="en-US" sz="3000" dirty="0" err="1">
                <a:solidFill>
                  <a:schemeClr val="accent5"/>
                </a:solidFill>
                <a:latin typeface="Gill Sans MT" panose="020B0502020104020203" pitchFamily="34" charset="0"/>
                <a:sym typeface="Gill Sans"/>
              </a:rPr>
              <a:t>Parivartan</a:t>
            </a:r>
            <a:r>
              <a:rPr lang="en-US" sz="3000" dirty="0">
                <a:solidFill>
                  <a:schemeClr val="accent5"/>
                </a:solidFill>
                <a:latin typeface="Gill Sans MT" panose="020B0502020104020203" pitchFamily="34" charset="0"/>
                <a:sym typeface="Gill Sans"/>
              </a:rPr>
              <a:t> for Girls</a:t>
            </a:r>
            <a:endParaRPr sz="3000" dirty="0">
              <a:solidFill>
                <a:schemeClr val="accent5"/>
              </a:solidFill>
              <a:latin typeface="Gill Sans MT" panose="020B0502020104020203" pitchFamily="34" charset="0"/>
              <a:sym typeface="Gill Sans"/>
            </a:endParaRPr>
          </a:p>
        </p:txBody>
      </p:sp>
      <p:sp>
        <p:nvSpPr>
          <p:cNvPr id="473" name="Google Shape;473;p56"/>
          <p:cNvSpPr txBox="1">
            <a:spLocks noGrp="1"/>
          </p:cNvSpPr>
          <p:nvPr>
            <p:ph type="body" idx="3"/>
          </p:nvPr>
        </p:nvSpPr>
        <p:spPr>
          <a:xfrm>
            <a:off x="274320" y="689180"/>
            <a:ext cx="1919470" cy="3046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400"/>
              <a:buFont typeface="Gill Sans"/>
              <a:buNone/>
            </a:pPr>
            <a:r>
              <a:rPr lang="en-US" sz="1400" dirty="0">
                <a:latin typeface="Gill Sans MT" panose="020B0502020104020203" pitchFamily="34" charset="0"/>
                <a:sym typeface="Gill Sans"/>
              </a:rPr>
              <a:t>GROUP ACTIVITY  </a:t>
            </a:r>
            <a:endParaRPr sz="1400" dirty="0">
              <a:latin typeface="Gill Sans MT" panose="020B0502020104020203" pitchFamily="34" charset="0"/>
              <a:sym typeface="Gill Sans"/>
            </a:endParaRPr>
          </a:p>
        </p:txBody>
      </p:sp>
      <p:sp>
        <p:nvSpPr>
          <p:cNvPr id="10" name="Google Shape;780;p48">
            <a:extLst>
              <a:ext uri="{FF2B5EF4-FFF2-40B4-BE49-F238E27FC236}">
                <a16:creationId xmlns:a16="http://schemas.microsoft.com/office/drawing/2014/main" id="{1D39888A-9FB4-40CC-89C5-643DE51DFB4C}"/>
              </a:ext>
            </a:extLst>
          </p:cNvPr>
          <p:cNvSpPr txBox="1">
            <a:spLocks/>
          </p:cNvSpPr>
          <p:nvPr/>
        </p:nvSpPr>
        <p:spPr>
          <a:xfrm>
            <a:off x="457200" y="1750384"/>
            <a:ext cx="6779530" cy="2946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7A7C83"/>
              </a:buClr>
              <a:buSzPts val="1200"/>
              <a:buFont typeface="Gill Sans"/>
              <a:buNone/>
              <a:defRPr sz="1200" b="0" i="0" u="none" strike="noStrike" cap="none">
                <a:solidFill>
                  <a:srgbClr val="7A7C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Using the </a:t>
            </a:r>
            <a:r>
              <a:rPr lang="en-US" sz="1600" dirty="0" err="1">
                <a:solidFill>
                  <a:schemeClr val="tx2">
                    <a:lumMod val="10000"/>
                  </a:schemeClr>
                </a:solidFill>
                <a:latin typeface="Gill Sans MT" panose="020B0502020104020203" pitchFamily="34" charset="0"/>
              </a:rPr>
              <a:t>Parivartan</a:t>
            </a:r>
            <a:r>
              <a:rPr lang="en-US" sz="1600" dirty="0">
                <a:solidFill>
                  <a:schemeClr val="tx2">
                    <a:lumMod val="10000"/>
                  </a:schemeClr>
                </a:solidFill>
                <a:latin typeface="Gill Sans MT" panose="020B0502020104020203" pitchFamily="34" charset="0"/>
              </a:rPr>
              <a:t> case example, identify:</a:t>
            </a:r>
          </a:p>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1.The behavior(s) the project seeks to influence.</a:t>
            </a:r>
          </a:p>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2.The norm(s) the project seeks to shift.</a:t>
            </a:r>
          </a:p>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3. The reference groups for these norms/behaviors and the powerholders.</a:t>
            </a:r>
          </a:p>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4. Which strategies address norms and how they do this. </a:t>
            </a:r>
          </a:p>
          <a:p>
            <a:pPr marL="0" indent="0" algn="l">
              <a:spcBef>
                <a:spcPts val="1200"/>
              </a:spcBef>
              <a:spcAft>
                <a:spcPts val="1200"/>
              </a:spcAft>
              <a:buClr>
                <a:srgbClr val="2E2C22"/>
              </a:buClr>
              <a:buSzPts val="4000"/>
            </a:pPr>
            <a:r>
              <a:rPr lang="en-US" sz="1600" dirty="0">
                <a:solidFill>
                  <a:schemeClr val="tx2">
                    <a:lumMod val="10000"/>
                  </a:schemeClr>
                </a:solidFill>
                <a:latin typeface="Gill Sans MT" panose="020B0502020104020203" pitchFamily="34" charset="0"/>
              </a:rPr>
              <a:t>5. Share your discussions with the large group. (10 minutes)</a:t>
            </a:r>
          </a:p>
        </p:txBody>
      </p:sp>
      <p:pic>
        <p:nvPicPr>
          <p:cNvPr id="3" name="Picture 2">
            <a:extLst>
              <a:ext uri="{FF2B5EF4-FFF2-40B4-BE49-F238E27FC236}">
                <a16:creationId xmlns:a16="http://schemas.microsoft.com/office/drawing/2014/main" id="{A87A1E6A-9F66-4A1A-A966-782B58E59DDE}"/>
              </a:ext>
            </a:extLst>
          </p:cNvPr>
          <p:cNvPicPr>
            <a:picLocks noChangeAspect="1"/>
          </p:cNvPicPr>
          <p:nvPr/>
        </p:nvPicPr>
        <p:blipFill>
          <a:blip r:embed="rId3"/>
          <a:stretch>
            <a:fillRect/>
          </a:stretch>
        </p:blipFill>
        <p:spPr>
          <a:xfrm>
            <a:off x="6210351" y="1372125"/>
            <a:ext cx="1369279" cy="1371600"/>
          </a:xfrm>
          <a:prstGeom prst="rect">
            <a:avLst/>
          </a:prstGeom>
        </p:spPr>
      </p:pic>
      <p:pic>
        <p:nvPicPr>
          <p:cNvPr id="2" name="Picture 1">
            <a:extLst>
              <a:ext uri="{FF2B5EF4-FFF2-40B4-BE49-F238E27FC236}">
                <a16:creationId xmlns:a16="http://schemas.microsoft.com/office/drawing/2014/main" id="{72801682-615F-418D-9BCB-3F989935A4E8}"/>
              </a:ext>
            </a:extLst>
          </p:cNvPr>
          <p:cNvPicPr>
            <a:picLocks noChangeAspect="1"/>
          </p:cNvPicPr>
          <p:nvPr/>
        </p:nvPicPr>
        <p:blipFill>
          <a:blip r:embed="rId4"/>
          <a:stretch>
            <a:fillRect/>
          </a:stretch>
        </p:blipFill>
        <p:spPr>
          <a:xfrm flipV="1">
            <a:off x="6565496" y="0"/>
            <a:ext cx="1091744" cy="4350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81"/>
        <p:cNvGrpSpPr/>
        <p:nvPr/>
      </p:nvGrpSpPr>
      <p:grpSpPr>
        <a:xfrm>
          <a:off x="0" y="0"/>
          <a:ext cx="0" cy="0"/>
          <a:chOff x="0" y="0"/>
          <a:chExt cx="0" cy="0"/>
        </a:xfrm>
      </p:grpSpPr>
      <p:sp>
        <p:nvSpPr>
          <p:cNvPr id="482" name="Google Shape;482;p57"/>
          <p:cNvSpPr txBox="1">
            <a:spLocks noGrp="1"/>
          </p:cNvSpPr>
          <p:nvPr>
            <p:ph type="body" idx="1"/>
          </p:nvPr>
        </p:nvSpPr>
        <p:spPr>
          <a:xfrm>
            <a:off x="317339" y="214506"/>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DESIGNING NORMS SHIFTING INTERVENTIONS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484" name="Google Shape;484;p57"/>
          <p:cNvSpPr txBox="1">
            <a:spLocks noGrp="1"/>
          </p:cNvSpPr>
          <p:nvPr>
            <p:ph type="body" idx="2"/>
          </p:nvPr>
        </p:nvSpPr>
        <p:spPr>
          <a:xfrm>
            <a:off x="274320" y="914400"/>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3000" dirty="0">
                <a:solidFill>
                  <a:schemeClr val="accent5"/>
                </a:solidFill>
                <a:latin typeface="Gill Sans MT" panose="020B0502020104020203" pitchFamily="34" charset="0"/>
                <a:sym typeface="Gill Sans"/>
              </a:rPr>
              <a:t>Common Design Pitfalls</a:t>
            </a:r>
            <a:endParaRPr sz="3000" dirty="0">
              <a:solidFill>
                <a:schemeClr val="accent5"/>
              </a:solidFill>
              <a:latin typeface="Gill Sans MT" panose="020B0502020104020203" pitchFamily="34" charset="0"/>
              <a:sym typeface="Gill Sans"/>
            </a:endParaRPr>
          </a:p>
        </p:txBody>
      </p:sp>
      <p:sp>
        <p:nvSpPr>
          <p:cNvPr id="488" name="Google Shape;488;p57"/>
          <p:cNvSpPr txBox="1">
            <a:spLocks noGrp="1"/>
          </p:cNvSpPr>
          <p:nvPr>
            <p:ph type="body" idx="3"/>
          </p:nvPr>
        </p:nvSpPr>
        <p:spPr>
          <a:xfrm>
            <a:off x="274320" y="5029200"/>
            <a:ext cx="5000441" cy="5308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3000" b="1" dirty="0">
                <a:solidFill>
                  <a:schemeClr val="accent5"/>
                </a:solidFill>
                <a:latin typeface="Gill Sans MT" panose="020B0502020104020203" pitchFamily="34" charset="0"/>
                <a:sym typeface="Gill Sans"/>
              </a:rPr>
              <a:t>Digging Deeper into the Pitfalls</a:t>
            </a:r>
            <a:endParaRPr sz="3000" b="1" dirty="0">
              <a:solidFill>
                <a:schemeClr val="accent5"/>
              </a:solidFill>
              <a:latin typeface="Gill Sans MT" panose="020B0502020104020203" pitchFamily="34" charset="0"/>
              <a:sym typeface="Gill Sans"/>
            </a:endParaRPr>
          </a:p>
        </p:txBody>
      </p:sp>
      <p:sp>
        <p:nvSpPr>
          <p:cNvPr id="485" name="Google Shape;485;p57"/>
          <p:cNvSpPr txBox="1">
            <a:spLocks noGrp="1"/>
          </p:cNvSpPr>
          <p:nvPr>
            <p:ph type="body" idx="4"/>
          </p:nvPr>
        </p:nvSpPr>
        <p:spPr>
          <a:xfrm>
            <a:off x="457200" y="1573436"/>
            <a:ext cx="6048389" cy="243839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600"/>
              </a:spcAft>
              <a:buSzPts val="1600"/>
              <a:buFont typeface="Gill Sans"/>
              <a:buAutoNum type="arabicPeriod"/>
            </a:pPr>
            <a:r>
              <a:rPr lang="en-US" sz="1600" dirty="0">
                <a:solidFill>
                  <a:schemeClr val="tx2">
                    <a:lumMod val="10000"/>
                  </a:schemeClr>
                </a:solidFill>
                <a:latin typeface="Gill Sans MT" panose="020B0502020104020203" pitchFamily="34" charset="0"/>
                <a:sym typeface="Gill Sans"/>
              </a:rPr>
              <a:t>Conflating social norms and personal attitudes</a:t>
            </a:r>
            <a:endParaRPr sz="1600" dirty="0">
              <a:solidFill>
                <a:schemeClr val="tx2">
                  <a:lumMod val="10000"/>
                </a:schemeClr>
              </a:solidFill>
              <a:latin typeface="Gill Sans MT" panose="020B0502020104020203" pitchFamily="34" charset="0"/>
            </a:endParaRPr>
          </a:p>
          <a:p>
            <a:pPr marL="228600" lvl="0" indent="-228600" algn="l" rtl="0">
              <a:lnSpc>
                <a:spcPct val="100000"/>
              </a:lnSpc>
              <a:spcBef>
                <a:spcPts val="0"/>
              </a:spcBef>
              <a:spcAft>
                <a:spcPts val="600"/>
              </a:spcAft>
              <a:buSzPts val="1600"/>
              <a:buFont typeface="Gill Sans"/>
              <a:buAutoNum type="arabicPeriod"/>
            </a:pPr>
            <a:r>
              <a:rPr lang="en-US" sz="1600" dirty="0">
                <a:solidFill>
                  <a:schemeClr val="tx2">
                    <a:lumMod val="10000"/>
                  </a:schemeClr>
                </a:solidFill>
                <a:latin typeface="Gill Sans MT" panose="020B0502020104020203" pitchFamily="34" charset="0"/>
                <a:sym typeface="Gill Sans"/>
              </a:rPr>
              <a:t>Focusing only on discordant norms and attitudes; overlooking protective norms</a:t>
            </a:r>
            <a:endParaRPr sz="1600" dirty="0">
              <a:solidFill>
                <a:schemeClr val="tx2">
                  <a:lumMod val="10000"/>
                </a:schemeClr>
              </a:solidFill>
              <a:latin typeface="Gill Sans MT" panose="020B0502020104020203" pitchFamily="34" charset="0"/>
            </a:endParaRPr>
          </a:p>
          <a:p>
            <a:pPr marL="228600" lvl="0" indent="-228600" algn="l" rtl="0">
              <a:lnSpc>
                <a:spcPct val="100000"/>
              </a:lnSpc>
              <a:spcBef>
                <a:spcPts val="0"/>
              </a:spcBef>
              <a:spcAft>
                <a:spcPts val="600"/>
              </a:spcAft>
              <a:buSzPts val="1600"/>
              <a:buFont typeface="Gill Sans"/>
              <a:buAutoNum type="arabicPeriod"/>
            </a:pPr>
            <a:r>
              <a:rPr lang="en-US" sz="1600" dirty="0">
                <a:solidFill>
                  <a:schemeClr val="tx2">
                    <a:lumMod val="10000"/>
                  </a:schemeClr>
                </a:solidFill>
                <a:latin typeface="Gill Sans MT" panose="020B0502020104020203" pitchFamily="34" charset="0"/>
                <a:sym typeface="Gill Sans"/>
              </a:rPr>
              <a:t>Confusing how common is a norm with how important it is for behavior change</a:t>
            </a:r>
            <a:endParaRPr sz="1600" dirty="0">
              <a:solidFill>
                <a:schemeClr val="tx2">
                  <a:lumMod val="10000"/>
                </a:schemeClr>
              </a:solidFill>
              <a:latin typeface="Gill Sans MT" panose="020B0502020104020203" pitchFamily="34" charset="0"/>
            </a:endParaRPr>
          </a:p>
          <a:p>
            <a:pPr marL="228600" lvl="0" indent="-228600" algn="l" rtl="0">
              <a:lnSpc>
                <a:spcPct val="100000"/>
              </a:lnSpc>
              <a:spcBef>
                <a:spcPts val="0"/>
              </a:spcBef>
              <a:spcAft>
                <a:spcPts val="600"/>
              </a:spcAft>
              <a:buSzPts val="1600"/>
              <a:buFont typeface="Gill Sans"/>
              <a:buAutoNum type="arabicPeriod"/>
            </a:pPr>
            <a:r>
              <a:rPr lang="en-US" sz="1600" dirty="0">
                <a:solidFill>
                  <a:schemeClr val="tx2">
                    <a:lumMod val="10000"/>
                  </a:schemeClr>
                </a:solidFill>
                <a:latin typeface="Gill Sans MT" panose="020B0502020104020203" pitchFamily="34" charset="0"/>
                <a:sym typeface="Gill Sans"/>
              </a:rPr>
              <a:t>Publicizing the wide prevalence of a harmful social norm</a:t>
            </a:r>
            <a:endParaRPr sz="1600" dirty="0">
              <a:solidFill>
                <a:schemeClr val="tx2">
                  <a:lumMod val="10000"/>
                </a:schemeClr>
              </a:solidFill>
              <a:latin typeface="Gill Sans MT" panose="020B0502020104020203" pitchFamily="34" charset="0"/>
            </a:endParaRPr>
          </a:p>
        </p:txBody>
      </p:sp>
      <p:cxnSp>
        <p:nvCxnSpPr>
          <p:cNvPr id="483" name="Google Shape;483;p57"/>
          <p:cNvCxnSpPr/>
          <p:nvPr/>
        </p:nvCxnSpPr>
        <p:spPr>
          <a:xfrm>
            <a:off x="6096000" y="9296400"/>
            <a:ext cx="1066800" cy="0"/>
          </a:xfrm>
          <a:prstGeom prst="straightConnector1">
            <a:avLst/>
          </a:prstGeom>
          <a:noFill/>
          <a:ln w="12700" cap="flat" cmpd="sng">
            <a:solidFill>
              <a:srgbClr val="7A7C83"/>
            </a:solidFill>
            <a:prstDash val="solid"/>
            <a:miter lim="400000"/>
            <a:headEnd type="none" w="sm" len="sm"/>
            <a:tailEnd type="none" w="sm" len="sm"/>
          </a:ln>
        </p:spPr>
      </p:cxnSp>
      <p:sp>
        <p:nvSpPr>
          <p:cNvPr id="486" name="Google Shape;486;p57"/>
          <p:cNvSpPr txBox="1"/>
          <p:nvPr/>
        </p:nvSpPr>
        <p:spPr>
          <a:xfrm>
            <a:off x="457200" y="6017722"/>
            <a:ext cx="6362861" cy="31718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Reflecting on the </a:t>
            </a:r>
            <a:r>
              <a:rPr lang="en-US" sz="1600" b="0" i="0" u="none" strike="noStrike" cap="none" dirty="0" err="1">
                <a:solidFill>
                  <a:schemeClr val="tx2">
                    <a:lumMod val="10000"/>
                  </a:schemeClr>
                </a:solidFill>
                <a:latin typeface="Gill Sans MT" panose="020B0502020104020203" pitchFamily="34" charset="0"/>
                <a:ea typeface="Gill Sans"/>
                <a:cs typeface="Gill Sans"/>
                <a:sym typeface="Gill Sans"/>
              </a:rPr>
              <a:t>Parivartan</a:t>
            </a: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 case study, circulate by the four ‘pitfall posters’ on the wall to answer these two questions per pitfall:</a:t>
            </a:r>
            <a:endParaRPr dirty="0">
              <a:solidFill>
                <a:schemeClr val="tx2">
                  <a:lumMod val="10000"/>
                </a:schemeClr>
              </a:solidFill>
              <a:latin typeface="Gill Sans MT" panose="020B0502020104020203" pitchFamily="34" charset="0"/>
            </a:endParaRPr>
          </a:p>
          <a:p>
            <a:pPr marL="0" marR="0" lvl="1" indent="0" algn="l" rtl="0">
              <a:lnSpc>
                <a:spcPct val="100000"/>
              </a:lnSpc>
              <a:spcBef>
                <a:spcPts val="1200"/>
              </a:spcBef>
              <a:spcAft>
                <a:spcPts val="0"/>
              </a:spcAft>
              <a:buClr>
                <a:srgbClr val="000000"/>
              </a:buClr>
              <a:buSzPts val="1600"/>
              <a:buFont typeface="Arial"/>
              <a:buNone/>
            </a:pP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Discuss where the four pitfalls might occur during formative assessment and design phases.  </a:t>
            </a:r>
            <a:endParaRPr dirty="0">
              <a:solidFill>
                <a:schemeClr val="tx2">
                  <a:lumMod val="10000"/>
                </a:schemeClr>
              </a:solidFill>
              <a:latin typeface="Gill Sans MT" panose="020B0502020104020203" pitchFamily="34" charset="0"/>
            </a:endParaRPr>
          </a:p>
          <a:p>
            <a:pPr marL="0" marR="0" lvl="1" indent="0" algn="l" rtl="0">
              <a:lnSpc>
                <a:spcPct val="100000"/>
              </a:lnSpc>
              <a:spcBef>
                <a:spcPts val="1200"/>
              </a:spcBef>
              <a:spcAft>
                <a:spcPts val="0"/>
              </a:spcAft>
              <a:buClr>
                <a:srgbClr val="000000"/>
              </a:buClr>
              <a:buSzPts val="1600"/>
              <a:buFont typeface="Arial"/>
              <a:buNone/>
            </a:pP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Then take a few minutes to reflect on</a:t>
            </a:r>
            <a:endParaRPr dirty="0">
              <a:solidFill>
                <a:schemeClr val="tx2">
                  <a:lumMod val="10000"/>
                </a:schemeClr>
              </a:solidFill>
              <a:latin typeface="Gill Sans MT" panose="020B0502020104020203" pitchFamily="34" charset="0"/>
            </a:endParaRPr>
          </a:p>
          <a:p>
            <a:pPr marL="285750" marR="0" lvl="1"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How you might avoid the pitfalls in your SBC program designs.</a:t>
            </a:r>
            <a:endParaRPr dirty="0">
              <a:solidFill>
                <a:schemeClr val="tx2">
                  <a:lumMod val="10000"/>
                </a:schemeClr>
              </a:solidFill>
              <a:latin typeface="Gill Sans MT" panose="020B0502020104020203" pitchFamily="34" charset="0"/>
            </a:endParaRPr>
          </a:p>
          <a:p>
            <a:pPr marL="285750" marR="0" lvl="1" indent="-285750" algn="l" rtl="0">
              <a:lnSpc>
                <a:spcPct val="100000"/>
              </a:lnSpc>
              <a:spcBef>
                <a:spcPts val="1200"/>
              </a:spcBef>
              <a:spcAft>
                <a:spcPts val="1200"/>
              </a:spcAft>
              <a:buClr>
                <a:srgbClr val="000000"/>
              </a:buClr>
              <a:buSzPts val="1600"/>
              <a:buFont typeface="Arial"/>
              <a:buChar char="•"/>
            </a:pP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How a program could go wrong if we don’t keep these pitfalls in mind.</a:t>
            </a:r>
            <a:endParaRPr sz="1600" b="0" i="0" u="none" strike="noStrike" cap="none" dirty="0">
              <a:solidFill>
                <a:schemeClr val="tx2">
                  <a:lumMod val="10000"/>
                </a:schemeClr>
              </a:solidFill>
              <a:latin typeface="Gill Sans MT" panose="020B0502020104020203" pitchFamily="34" charset="0"/>
              <a:ea typeface="Gill Sans"/>
              <a:cs typeface="Gill Sans"/>
              <a:sym typeface="Gill Sans"/>
            </a:endParaRPr>
          </a:p>
        </p:txBody>
      </p:sp>
      <p:sp>
        <p:nvSpPr>
          <p:cNvPr id="487" name="Google Shape;487;p57"/>
          <p:cNvSpPr txBox="1"/>
          <p:nvPr/>
        </p:nvSpPr>
        <p:spPr>
          <a:xfrm>
            <a:off x="274320" y="4723186"/>
            <a:ext cx="2011680" cy="39832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93941"/>
              </a:buClr>
              <a:buSzPts val="2400"/>
              <a:buFont typeface="Gill Sans"/>
              <a:buNone/>
            </a:pPr>
            <a:r>
              <a:rPr lang="en-US" i="0" u="none" strike="noStrike" cap="none" dirty="0">
                <a:solidFill>
                  <a:schemeClr val="bg2"/>
                </a:solidFill>
                <a:latin typeface="Gill Sans MT" panose="020B0502020104020203" pitchFamily="34" charset="0"/>
                <a:ea typeface="Gill Sans"/>
                <a:cs typeface="Gill Sans"/>
                <a:sym typeface="Gill Sans"/>
              </a:rPr>
              <a:t>GROUP ACTIVITY</a:t>
            </a:r>
            <a:endParaRPr i="0" u="none" strike="noStrike" cap="none" dirty="0">
              <a:solidFill>
                <a:schemeClr val="bg2"/>
              </a:solidFill>
              <a:latin typeface="Gill Sans MT" panose="020B0502020104020203" pitchFamily="34" charset="0"/>
              <a:ea typeface="Gill Sans"/>
              <a:cs typeface="Gill Sans"/>
              <a:sym typeface="Gill Sans"/>
            </a:endParaRPr>
          </a:p>
        </p:txBody>
      </p:sp>
      <p:grpSp>
        <p:nvGrpSpPr>
          <p:cNvPr id="12" name="Google Shape;424;p18">
            <a:extLst>
              <a:ext uri="{FF2B5EF4-FFF2-40B4-BE49-F238E27FC236}">
                <a16:creationId xmlns:a16="http://schemas.microsoft.com/office/drawing/2014/main" id="{B8089FE6-2151-4E70-8551-D7BD0614F389}"/>
              </a:ext>
            </a:extLst>
          </p:cNvPr>
          <p:cNvGrpSpPr/>
          <p:nvPr/>
        </p:nvGrpSpPr>
        <p:grpSpPr>
          <a:xfrm>
            <a:off x="6071937" y="784845"/>
            <a:ext cx="1371600" cy="1371600"/>
            <a:chOff x="1368325" y="1090737"/>
            <a:chExt cx="3532094" cy="3532094"/>
          </a:xfrm>
        </p:grpSpPr>
        <p:sp>
          <p:nvSpPr>
            <p:cNvPr id="13" name="Google Shape;425;p18">
              <a:extLst>
                <a:ext uri="{FF2B5EF4-FFF2-40B4-BE49-F238E27FC236}">
                  <a16:creationId xmlns:a16="http://schemas.microsoft.com/office/drawing/2014/main" id="{274FA024-2CC3-48C3-AED1-87CAC1914D39}"/>
                </a:ext>
              </a:extLst>
            </p:cNvPr>
            <p:cNvSpPr/>
            <p:nvPr/>
          </p:nvSpPr>
          <p:spPr>
            <a:xfrm>
              <a:off x="1368325" y="1090737"/>
              <a:ext cx="3532094" cy="3532094"/>
            </a:xfrm>
            <a:prstGeom prst="ellipse">
              <a:avLst/>
            </a:prstGeom>
            <a:solidFill>
              <a:srgbClr val="B52AB3"/>
            </a:solidFill>
            <a:ln w="666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6A7AC"/>
                </a:buClr>
                <a:buSzPts val="700"/>
                <a:buFont typeface="PT Sans"/>
                <a:buNone/>
              </a:pPr>
              <a:endParaRPr sz="700" b="0" i="0" u="none" strike="noStrike" cap="none">
                <a:solidFill>
                  <a:srgbClr val="2EC3C5"/>
                </a:solidFill>
                <a:latin typeface="Gill Sans MT" panose="020B0502020104020203" pitchFamily="34" charset="0"/>
                <a:ea typeface="Gill Sans"/>
                <a:cs typeface="Gill Sans"/>
                <a:sym typeface="Gill Sans"/>
              </a:endParaRPr>
            </a:p>
          </p:txBody>
        </p:sp>
        <p:pic>
          <p:nvPicPr>
            <p:cNvPr id="14" name="Google Shape;426;p18" descr="Cheers outline">
              <a:extLst>
                <a:ext uri="{FF2B5EF4-FFF2-40B4-BE49-F238E27FC236}">
                  <a16:creationId xmlns:a16="http://schemas.microsoft.com/office/drawing/2014/main" id="{7D531571-4F4D-4611-B997-8B191EAA200B}"/>
                </a:ext>
              </a:extLst>
            </p:cNvPr>
            <p:cNvPicPr preferRelativeResize="0"/>
            <p:nvPr/>
          </p:nvPicPr>
          <p:blipFill rotWithShape="1">
            <a:blip r:embed="rId3">
              <a:alphaModFix/>
            </a:blip>
            <a:srcRect/>
            <a:stretch/>
          </p:blipFill>
          <p:spPr>
            <a:xfrm>
              <a:off x="1557715" y="1379662"/>
              <a:ext cx="3153314" cy="3153314"/>
            </a:xfrm>
            <a:prstGeom prst="rect">
              <a:avLst/>
            </a:prstGeom>
            <a:noFill/>
            <a:ln>
              <a:noFill/>
            </a:ln>
          </p:spPr>
        </p:pic>
      </p:grpSp>
      <p:pic>
        <p:nvPicPr>
          <p:cNvPr id="15" name="Picture 14">
            <a:extLst>
              <a:ext uri="{FF2B5EF4-FFF2-40B4-BE49-F238E27FC236}">
                <a16:creationId xmlns:a16="http://schemas.microsoft.com/office/drawing/2014/main" id="{660DE17B-920B-4952-8ED7-7A6154317CA8}"/>
              </a:ext>
            </a:extLst>
          </p:cNvPr>
          <p:cNvPicPr>
            <a:picLocks noChangeAspect="1"/>
          </p:cNvPicPr>
          <p:nvPr/>
        </p:nvPicPr>
        <p:blipFill>
          <a:blip r:embed="rId4"/>
          <a:stretch>
            <a:fillRect/>
          </a:stretch>
        </p:blipFill>
        <p:spPr>
          <a:xfrm>
            <a:off x="6629399" y="63754"/>
            <a:ext cx="1010653" cy="5196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95"/>
        <p:cNvGrpSpPr/>
        <p:nvPr/>
      </p:nvGrpSpPr>
      <p:grpSpPr>
        <a:xfrm>
          <a:off x="0" y="0"/>
          <a:ext cx="0" cy="0"/>
          <a:chOff x="0" y="0"/>
          <a:chExt cx="0" cy="0"/>
        </a:xfrm>
      </p:grpSpPr>
      <p:sp>
        <p:nvSpPr>
          <p:cNvPr id="496" name="Google Shape;496;p58"/>
          <p:cNvSpPr txBox="1">
            <a:spLocks noGrp="1"/>
          </p:cNvSpPr>
          <p:nvPr>
            <p:ph type="body" idx="1"/>
          </p:nvPr>
        </p:nvSpPr>
        <p:spPr>
          <a:xfrm>
            <a:off x="419100" y="277311"/>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DESIGNING NORMS SHIFTING INTERVENTIONS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497" name="Google Shape;497;p58"/>
          <p:cNvSpPr txBox="1">
            <a:spLocks noGrp="1"/>
          </p:cNvSpPr>
          <p:nvPr>
            <p:ph type="body" idx="2"/>
          </p:nvPr>
        </p:nvSpPr>
        <p:spPr>
          <a:xfrm>
            <a:off x="274320" y="914400"/>
            <a:ext cx="6553200" cy="6135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Ethical Thinking Case Study: Bell </a:t>
            </a:r>
            <a:r>
              <a:rPr lang="en-US" sz="3000" dirty="0" err="1">
                <a:solidFill>
                  <a:schemeClr val="accent5"/>
                </a:solidFill>
                <a:latin typeface="Gill Sans MT" panose="020B0502020104020203" pitchFamily="34" charset="0"/>
                <a:sym typeface="Gill Sans"/>
              </a:rPr>
              <a:t>Bajao</a:t>
            </a:r>
            <a:r>
              <a:rPr lang="en-US" sz="3000" dirty="0">
                <a:solidFill>
                  <a:schemeClr val="accent5"/>
                </a:solidFill>
                <a:latin typeface="Gill Sans MT" panose="020B0502020104020203" pitchFamily="34" charset="0"/>
                <a:sym typeface="Gill Sans"/>
              </a:rPr>
              <a:t>!</a:t>
            </a:r>
            <a:endParaRPr sz="3000" dirty="0">
              <a:solidFill>
                <a:schemeClr val="accent5"/>
              </a:solidFill>
              <a:latin typeface="Gill Sans MT" panose="020B0502020104020203" pitchFamily="34" charset="0"/>
              <a:sym typeface="Gill Sans"/>
            </a:endParaRPr>
          </a:p>
        </p:txBody>
      </p:sp>
      <p:sp>
        <p:nvSpPr>
          <p:cNvPr id="499" name="Google Shape;499;p58"/>
          <p:cNvSpPr txBox="1">
            <a:spLocks noGrp="1"/>
          </p:cNvSpPr>
          <p:nvPr>
            <p:ph type="body" idx="3"/>
          </p:nvPr>
        </p:nvSpPr>
        <p:spPr>
          <a:xfrm>
            <a:off x="274320" y="1891639"/>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Program Strategies</a:t>
            </a:r>
            <a:endParaRPr sz="2500" b="1" dirty="0">
              <a:latin typeface="Gill Sans MT" panose="020B0502020104020203" pitchFamily="34" charset="0"/>
              <a:sym typeface="Gill Sans"/>
            </a:endParaRPr>
          </a:p>
        </p:txBody>
      </p:sp>
      <p:sp>
        <p:nvSpPr>
          <p:cNvPr id="501" name="Google Shape;501;p58"/>
          <p:cNvSpPr txBox="1">
            <a:spLocks noGrp="1"/>
          </p:cNvSpPr>
          <p:nvPr>
            <p:ph type="body" idx="4"/>
          </p:nvPr>
        </p:nvSpPr>
        <p:spPr>
          <a:xfrm>
            <a:off x="274320" y="5352296"/>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solidFill>
                  <a:schemeClr val="bg2"/>
                </a:solidFill>
                <a:latin typeface="Gill Sans MT" panose="020B0502020104020203" pitchFamily="34" charset="0"/>
                <a:sym typeface="Gill Sans"/>
              </a:rPr>
              <a:t>Formative Assessment </a:t>
            </a:r>
            <a:endParaRPr sz="2500" b="1" dirty="0">
              <a:solidFill>
                <a:schemeClr val="bg2"/>
              </a:solidFill>
              <a:latin typeface="Gill Sans MT" panose="020B0502020104020203" pitchFamily="34" charset="0"/>
              <a:sym typeface="Gill Sans"/>
            </a:endParaRPr>
          </a:p>
        </p:txBody>
      </p:sp>
      <p:sp>
        <p:nvSpPr>
          <p:cNvPr id="498" name="Google Shape;498;p58"/>
          <p:cNvSpPr txBox="1">
            <a:spLocks noGrp="1"/>
          </p:cNvSpPr>
          <p:nvPr>
            <p:ph type="body" idx="4294967295"/>
          </p:nvPr>
        </p:nvSpPr>
        <p:spPr>
          <a:xfrm>
            <a:off x="457200" y="2404047"/>
            <a:ext cx="6908800" cy="2743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buClr>
                <a:srgbClr val="515257"/>
              </a:buClr>
              <a:buSzPts val="1200"/>
              <a:buFont typeface="Arial"/>
              <a:buChar char="•"/>
            </a:pPr>
            <a:r>
              <a:rPr lang="en-US" sz="1600" b="1" dirty="0">
                <a:latin typeface="Gill Sans MT" panose="020B0502020104020203" pitchFamily="34" charset="0"/>
                <a:ea typeface="Gill Sans"/>
                <a:cs typeface="Gill Sans"/>
                <a:sym typeface="Gill Sans"/>
              </a:rPr>
              <a:t>Goal: </a:t>
            </a:r>
            <a:r>
              <a:rPr lang="en-US" sz="1600" dirty="0">
                <a:latin typeface="Gill Sans MT" panose="020B0502020104020203" pitchFamily="34" charset="0"/>
                <a:ea typeface="Gill Sans"/>
                <a:cs typeface="Gill Sans"/>
                <a:sym typeface="Gill Sans"/>
              </a:rPr>
              <a:t>To prevent domestic violence by making domestic violence unacceptable in communities and encourage men and boys to take action (ring a bell) when they suspect domestic violence</a:t>
            </a:r>
            <a:endParaRPr dirty="0">
              <a:latin typeface="Gill Sans MT" panose="020B0502020104020203" pitchFamily="34" charset="0"/>
            </a:endParaRPr>
          </a:p>
          <a:p>
            <a:pPr marL="285750" lvl="0" indent="-209550" algn="l" rtl="0">
              <a:lnSpc>
                <a:spcPct val="100000"/>
              </a:lnSpc>
              <a:spcBef>
                <a:spcPts val="0"/>
              </a:spcBef>
              <a:buSzPts val="1200"/>
              <a:buNone/>
            </a:pPr>
            <a:endParaRPr sz="1600" dirty="0">
              <a:latin typeface="Gill Sans MT" panose="020B0502020104020203" pitchFamily="34" charset="0"/>
              <a:ea typeface="Gill Sans"/>
              <a:cs typeface="Gill Sans"/>
              <a:sym typeface="Gill Sans"/>
            </a:endParaRPr>
          </a:p>
          <a:p>
            <a:pPr marL="457200" marR="0" lvl="0" indent="-304800" algn="l" rtl="0">
              <a:lnSpc>
                <a:spcPct val="100000"/>
              </a:lnSpc>
              <a:spcBef>
                <a:spcPts val="0"/>
              </a:spcBef>
              <a:buClr>
                <a:srgbClr val="515257"/>
              </a:buClr>
              <a:buSzPts val="1200"/>
              <a:buFont typeface="Arial"/>
              <a:buChar char="•"/>
            </a:pPr>
            <a:r>
              <a:rPr lang="en-US" sz="1600" b="1" dirty="0">
                <a:latin typeface="Gill Sans MT" panose="020B0502020104020203" pitchFamily="34" charset="0"/>
                <a:ea typeface="Gill Sans"/>
                <a:cs typeface="Gill Sans"/>
                <a:sym typeface="Gill Sans"/>
              </a:rPr>
              <a:t>Organization</a:t>
            </a:r>
            <a:r>
              <a:rPr lang="en-US" sz="1600" dirty="0">
                <a:latin typeface="Gill Sans MT" panose="020B0502020104020203" pitchFamily="34" charset="0"/>
                <a:ea typeface="Gill Sans"/>
                <a:cs typeface="Gill Sans"/>
                <a:sym typeface="Gill Sans"/>
              </a:rPr>
              <a:t>: Breakthrough-India</a:t>
            </a:r>
            <a:endParaRPr dirty="0">
              <a:latin typeface="Gill Sans MT" panose="020B0502020104020203" pitchFamily="34" charset="0"/>
            </a:endParaRPr>
          </a:p>
          <a:p>
            <a:pPr marL="285750" lvl="0" indent="-209550" algn="l" rtl="0">
              <a:lnSpc>
                <a:spcPct val="100000"/>
              </a:lnSpc>
              <a:spcBef>
                <a:spcPts val="0"/>
              </a:spcBef>
              <a:buSzPts val="1200"/>
              <a:buNone/>
            </a:pPr>
            <a:endParaRPr sz="1600" dirty="0">
              <a:latin typeface="Gill Sans MT" panose="020B0502020104020203" pitchFamily="34" charset="0"/>
              <a:ea typeface="Gill Sans"/>
              <a:cs typeface="Gill Sans"/>
              <a:sym typeface="Gill Sans"/>
            </a:endParaRPr>
          </a:p>
          <a:p>
            <a:pPr marL="457200" marR="0" lvl="0" indent="-304800" algn="l" rtl="0">
              <a:lnSpc>
                <a:spcPct val="100000"/>
              </a:lnSpc>
              <a:spcBef>
                <a:spcPts val="0"/>
              </a:spcBef>
              <a:buClr>
                <a:srgbClr val="515257"/>
              </a:buClr>
              <a:buSzPts val="1200"/>
              <a:buFont typeface="Arial"/>
              <a:buChar char="•"/>
            </a:pPr>
            <a:r>
              <a:rPr lang="en-US" sz="1600" b="1" dirty="0">
                <a:latin typeface="Gill Sans MT" panose="020B0502020104020203" pitchFamily="34" charset="0"/>
                <a:ea typeface="Gill Sans"/>
                <a:cs typeface="Gill Sans"/>
                <a:sym typeface="Gill Sans"/>
              </a:rPr>
              <a:t>Pilot</a:t>
            </a:r>
            <a:r>
              <a:rPr lang="en-US" sz="1600" dirty="0">
                <a:latin typeface="Gill Sans MT" panose="020B0502020104020203" pitchFamily="34" charset="0"/>
                <a:ea typeface="Gill Sans"/>
                <a:cs typeface="Gill Sans"/>
                <a:sym typeface="Gill Sans"/>
              </a:rPr>
              <a:t> between 2008-2010 (2 years) in India</a:t>
            </a:r>
            <a:endParaRPr dirty="0">
              <a:latin typeface="Gill Sans MT" panose="020B0502020104020203" pitchFamily="34" charset="0"/>
            </a:endParaRPr>
          </a:p>
          <a:p>
            <a:pPr marL="285750" lvl="0" indent="-209550" algn="l" rtl="0">
              <a:lnSpc>
                <a:spcPct val="100000"/>
              </a:lnSpc>
              <a:spcBef>
                <a:spcPts val="0"/>
              </a:spcBef>
              <a:buSzPts val="1200"/>
              <a:buNone/>
            </a:pPr>
            <a:endParaRPr sz="1600" dirty="0">
              <a:latin typeface="Gill Sans MT" panose="020B0502020104020203" pitchFamily="34" charset="0"/>
              <a:ea typeface="Gill Sans"/>
              <a:cs typeface="Gill Sans"/>
              <a:sym typeface="Gill Sans"/>
            </a:endParaRPr>
          </a:p>
          <a:p>
            <a:pPr marL="457200" marR="0" lvl="0" indent="-304800" algn="l" rtl="0">
              <a:lnSpc>
                <a:spcPct val="100000"/>
              </a:lnSpc>
              <a:spcBef>
                <a:spcPts val="0"/>
              </a:spcBef>
              <a:buClr>
                <a:srgbClr val="515257"/>
              </a:buClr>
              <a:buSzPts val="1200"/>
              <a:buFont typeface="Arial"/>
              <a:buChar char="•"/>
            </a:pPr>
            <a:r>
              <a:rPr lang="en-US" sz="1600" b="1" dirty="0">
                <a:latin typeface="Gill Sans MT" panose="020B0502020104020203" pitchFamily="34" charset="0"/>
                <a:ea typeface="Gill Sans"/>
                <a:cs typeface="Gill Sans"/>
                <a:sym typeface="Gill Sans"/>
              </a:rPr>
              <a:t>Adapted and scaled </a:t>
            </a:r>
            <a:r>
              <a:rPr lang="en-US" sz="1600" dirty="0">
                <a:latin typeface="Gill Sans MT" panose="020B0502020104020203" pitchFamily="34" charset="0"/>
                <a:ea typeface="Gill Sans"/>
                <a:cs typeface="Gill Sans"/>
                <a:sym typeface="Gill Sans"/>
              </a:rPr>
              <a:t>in Bangladesh, Malaysia, Nepal, Pakistan and South Africa</a:t>
            </a:r>
            <a:endParaRPr dirty="0">
              <a:latin typeface="Gill Sans MT" panose="020B0502020104020203" pitchFamily="34" charset="0"/>
            </a:endParaRPr>
          </a:p>
          <a:p>
            <a:pPr marL="152400" lvl="0" indent="0" algn="l" rtl="0">
              <a:lnSpc>
                <a:spcPct val="100000"/>
              </a:lnSpc>
              <a:spcBef>
                <a:spcPts val="0"/>
              </a:spcBef>
              <a:spcAft>
                <a:spcPts val="0"/>
              </a:spcAft>
              <a:buSzPts val="1200"/>
              <a:buNone/>
            </a:pPr>
            <a:endParaRPr sz="2000" dirty="0">
              <a:latin typeface="Gill Sans MT" panose="020B0502020104020203" pitchFamily="34" charset="0"/>
              <a:ea typeface="Gill Sans"/>
              <a:cs typeface="Gill Sans"/>
              <a:sym typeface="Gill Sans"/>
            </a:endParaRPr>
          </a:p>
        </p:txBody>
      </p:sp>
      <p:sp>
        <p:nvSpPr>
          <p:cNvPr id="500" name="Google Shape;500;p58"/>
          <p:cNvSpPr txBox="1">
            <a:spLocks noGrp="1"/>
          </p:cNvSpPr>
          <p:nvPr>
            <p:ph type="body" idx="4294967295"/>
          </p:nvPr>
        </p:nvSpPr>
        <p:spPr>
          <a:xfrm>
            <a:off x="457200" y="6109465"/>
            <a:ext cx="6654800" cy="27432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People had a surface level understanding of what constitutes domestic violence</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Men have power over their spouses and be heads of their families</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Men are expected to be macho</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Domestic violence was considered a private matter</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Intervening in domestic violence will create new problems and result in personal harm</a:t>
            </a:r>
            <a:endParaRPr sz="1600" dirty="0">
              <a:latin typeface="Gill Sans MT" panose="020B0502020104020203" pitchFamily="34" charset="0"/>
              <a:ea typeface="Gill Sans"/>
              <a:cs typeface="Gill Sans"/>
              <a:sym typeface="Gill Sans"/>
            </a:endParaRPr>
          </a:p>
        </p:txBody>
      </p:sp>
      <p:pic>
        <p:nvPicPr>
          <p:cNvPr id="2" name="Picture 1">
            <a:extLst>
              <a:ext uri="{FF2B5EF4-FFF2-40B4-BE49-F238E27FC236}">
                <a16:creationId xmlns:a16="http://schemas.microsoft.com/office/drawing/2014/main" id="{F82E10FF-AA2C-426D-9A7D-E3734EFCB91E}"/>
              </a:ext>
            </a:extLst>
          </p:cNvPr>
          <p:cNvPicPr>
            <a:picLocks noChangeAspect="1"/>
          </p:cNvPicPr>
          <p:nvPr/>
        </p:nvPicPr>
        <p:blipFill>
          <a:blip r:embed="rId3"/>
          <a:stretch>
            <a:fillRect/>
          </a:stretch>
        </p:blipFill>
        <p:spPr>
          <a:xfrm flipV="1">
            <a:off x="6559333" y="70964"/>
            <a:ext cx="1105333" cy="4728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05"/>
        <p:cNvGrpSpPr/>
        <p:nvPr/>
      </p:nvGrpSpPr>
      <p:grpSpPr>
        <a:xfrm>
          <a:off x="0" y="0"/>
          <a:ext cx="0" cy="0"/>
          <a:chOff x="0" y="0"/>
          <a:chExt cx="0" cy="0"/>
        </a:xfrm>
      </p:grpSpPr>
      <p:sp>
        <p:nvSpPr>
          <p:cNvPr id="506" name="Google Shape;506;p59"/>
          <p:cNvSpPr txBox="1">
            <a:spLocks noGrp="1"/>
          </p:cNvSpPr>
          <p:nvPr>
            <p:ph type="body" idx="1"/>
          </p:nvPr>
        </p:nvSpPr>
        <p:spPr>
          <a:xfrm>
            <a:off x="292893" y="187752"/>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DESIGNING NORMS SHIFTING INTERVENTIONS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507" name="Google Shape;507;p59"/>
          <p:cNvSpPr txBox="1">
            <a:spLocks noGrp="1"/>
          </p:cNvSpPr>
          <p:nvPr>
            <p:ph type="body" idx="2"/>
          </p:nvPr>
        </p:nvSpPr>
        <p:spPr>
          <a:xfrm>
            <a:off x="292893" y="695164"/>
            <a:ext cx="6553200" cy="6135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Ethical Thinking Case Study: Bell </a:t>
            </a:r>
            <a:r>
              <a:rPr lang="en-US" sz="3000" dirty="0" err="1">
                <a:solidFill>
                  <a:schemeClr val="accent5"/>
                </a:solidFill>
                <a:latin typeface="Gill Sans MT" panose="020B0502020104020203" pitchFamily="34" charset="0"/>
                <a:sym typeface="Gill Sans"/>
              </a:rPr>
              <a:t>Bajao</a:t>
            </a:r>
            <a:r>
              <a:rPr lang="en-US" sz="3000" dirty="0">
                <a:solidFill>
                  <a:schemeClr val="accent5"/>
                </a:solidFill>
                <a:latin typeface="Gill Sans MT" panose="020B0502020104020203" pitchFamily="34" charset="0"/>
                <a:sym typeface="Gill Sans"/>
              </a:rPr>
              <a:t>!</a:t>
            </a:r>
            <a:endParaRPr sz="3000" dirty="0">
              <a:solidFill>
                <a:schemeClr val="accent5"/>
              </a:solidFill>
              <a:latin typeface="Gill Sans MT" panose="020B0502020104020203" pitchFamily="34" charset="0"/>
              <a:sym typeface="Gill Sans"/>
            </a:endParaRPr>
          </a:p>
        </p:txBody>
      </p:sp>
      <p:sp>
        <p:nvSpPr>
          <p:cNvPr id="509" name="Google Shape;509;p59"/>
          <p:cNvSpPr txBox="1">
            <a:spLocks noGrp="1"/>
          </p:cNvSpPr>
          <p:nvPr>
            <p:ph type="body" idx="3"/>
          </p:nvPr>
        </p:nvSpPr>
        <p:spPr>
          <a:xfrm>
            <a:off x="431800" y="1779773"/>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solidFill>
                  <a:schemeClr val="bg2"/>
                </a:solidFill>
                <a:latin typeface="Gill Sans MT" panose="020B0502020104020203" pitchFamily="34" charset="0"/>
                <a:sym typeface="Gill Sans"/>
              </a:rPr>
              <a:t>Program Overview</a:t>
            </a:r>
            <a:endParaRPr sz="2500" b="1" dirty="0">
              <a:solidFill>
                <a:schemeClr val="bg2"/>
              </a:solidFill>
              <a:latin typeface="Gill Sans MT" panose="020B0502020104020203" pitchFamily="34" charset="0"/>
              <a:sym typeface="Gill Sans"/>
            </a:endParaRPr>
          </a:p>
        </p:txBody>
      </p:sp>
      <p:sp>
        <p:nvSpPr>
          <p:cNvPr id="511" name="Google Shape;511;p59"/>
          <p:cNvSpPr txBox="1">
            <a:spLocks noGrp="1"/>
          </p:cNvSpPr>
          <p:nvPr>
            <p:ph type="body" idx="4"/>
          </p:nvPr>
        </p:nvSpPr>
        <p:spPr>
          <a:xfrm>
            <a:off x="559593" y="6136021"/>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solidFill>
                  <a:schemeClr val="bg2"/>
                </a:solidFill>
                <a:latin typeface="Gill Sans MT" panose="020B0502020104020203" pitchFamily="34" charset="0"/>
                <a:sym typeface="Gill Sans"/>
              </a:rPr>
              <a:t>Program Achievements</a:t>
            </a:r>
            <a:endParaRPr sz="2500" b="1" dirty="0">
              <a:solidFill>
                <a:schemeClr val="bg2"/>
              </a:solidFill>
              <a:latin typeface="Gill Sans MT" panose="020B0502020104020203" pitchFamily="34" charset="0"/>
              <a:sym typeface="Gill Sans"/>
            </a:endParaRPr>
          </a:p>
        </p:txBody>
      </p:sp>
      <p:sp>
        <p:nvSpPr>
          <p:cNvPr id="508" name="Google Shape;508;p59"/>
          <p:cNvSpPr txBox="1">
            <a:spLocks noGrp="1"/>
          </p:cNvSpPr>
          <p:nvPr>
            <p:ph type="body" idx="4294967295"/>
          </p:nvPr>
        </p:nvSpPr>
        <p:spPr>
          <a:xfrm>
            <a:off x="457200" y="2258204"/>
            <a:ext cx="7062787" cy="2743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600"/>
              </a:spcAft>
              <a:buClr>
                <a:srgbClr val="515257"/>
              </a:buClr>
              <a:buSzPts val="1200"/>
              <a:buFont typeface="Arial"/>
              <a:buChar char="•"/>
            </a:pPr>
            <a:r>
              <a:rPr lang="en-US" sz="1600" b="1" dirty="0">
                <a:solidFill>
                  <a:schemeClr val="tx2">
                    <a:lumMod val="10000"/>
                  </a:schemeClr>
                </a:solidFill>
                <a:latin typeface="Gill Sans MT" panose="020B0502020104020203" pitchFamily="34" charset="0"/>
                <a:ea typeface="Gill Sans"/>
                <a:cs typeface="Gill Sans"/>
                <a:sym typeface="Gill Sans"/>
              </a:rPr>
              <a:t>Approach</a:t>
            </a:r>
            <a:r>
              <a:rPr lang="en-US" sz="1600" dirty="0">
                <a:solidFill>
                  <a:schemeClr val="tx2">
                    <a:lumMod val="10000"/>
                  </a:schemeClr>
                </a:solidFill>
                <a:latin typeface="Gill Sans MT" panose="020B0502020104020203" pitchFamily="34" charset="0"/>
                <a:ea typeface="Gill Sans"/>
                <a:cs typeface="Gill Sans"/>
                <a:sym typeface="Gill Sans"/>
              </a:rPr>
              <a:t>: Cultural, organizing and media campaign</a:t>
            </a:r>
            <a:endParaRPr sz="1600" dirty="0">
              <a:solidFill>
                <a:schemeClr val="tx2">
                  <a:lumMod val="10000"/>
                </a:schemeClr>
              </a:solidFill>
              <a:latin typeface="Gill Sans MT" panose="020B0502020104020203" pitchFamily="34" charset="0"/>
            </a:endParaRPr>
          </a:p>
          <a:p>
            <a:pPr marL="457200" marR="0" lvl="0" indent="-304800" algn="l" rtl="0">
              <a:lnSpc>
                <a:spcPct val="100000"/>
              </a:lnSpc>
              <a:spcBef>
                <a:spcPts val="0"/>
              </a:spcBef>
              <a:spcAft>
                <a:spcPts val="600"/>
              </a:spcAft>
              <a:buClr>
                <a:srgbClr val="515257"/>
              </a:buClr>
              <a:buSzPts val="1200"/>
              <a:buFont typeface="Arial"/>
              <a:buChar char="•"/>
            </a:pPr>
            <a:r>
              <a:rPr lang="en-US" sz="1600" b="1" dirty="0">
                <a:solidFill>
                  <a:schemeClr val="tx2">
                    <a:lumMod val="10000"/>
                  </a:schemeClr>
                </a:solidFill>
                <a:latin typeface="Gill Sans MT" panose="020B0502020104020203" pitchFamily="34" charset="0"/>
                <a:ea typeface="Gill Sans"/>
                <a:cs typeface="Gill Sans"/>
                <a:sym typeface="Gill Sans"/>
              </a:rPr>
              <a:t>Messages</a:t>
            </a:r>
            <a:r>
              <a:rPr lang="en-US" sz="1600" dirty="0">
                <a:solidFill>
                  <a:schemeClr val="tx2">
                    <a:lumMod val="10000"/>
                  </a:schemeClr>
                </a:solidFill>
                <a:latin typeface="Gill Sans MT" panose="020B0502020104020203" pitchFamily="34" charset="0"/>
                <a:ea typeface="Gill Sans"/>
                <a:cs typeface="Gill Sans"/>
                <a:sym typeface="Gill Sans"/>
              </a:rPr>
              <a:t>: Reach whole communities with a focus on changing men and boys behavior</a:t>
            </a:r>
            <a:endParaRPr sz="1600" dirty="0">
              <a:solidFill>
                <a:schemeClr val="tx2">
                  <a:lumMod val="10000"/>
                </a:schemeClr>
              </a:solidFill>
              <a:latin typeface="Gill Sans MT" panose="020B0502020104020203" pitchFamily="34" charset="0"/>
            </a:endParaRPr>
          </a:p>
          <a:p>
            <a:pPr marL="457200" marR="0" lvl="0" indent="-304800" algn="l" rtl="0">
              <a:lnSpc>
                <a:spcPct val="100000"/>
              </a:lnSpc>
              <a:spcBef>
                <a:spcPts val="0"/>
              </a:spcBef>
              <a:spcAft>
                <a:spcPts val="600"/>
              </a:spcAft>
              <a:buClr>
                <a:srgbClr val="515257"/>
              </a:buClr>
              <a:buSzPts val="1200"/>
              <a:buFont typeface="Arial"/>
              <a:buChar char="•"/>
            </a:pPr>
            <a:r>
              <a:rPr lang="en-US" sz="1600" b="1" dirty="0">
                <a:solidFill>
                  <a:schemeClr val="tx2">
                    <a:lumMod val="10000"/>
                  </a:schemeClr>
                </a:solidFill>
                <a:latin typeface="Gill Sans MT" panose="020B0502020104020203" pitchFamily="34" charset="0"/>
                <a:ea typeface="Gill Sans"/>
                <a:cs typeface="Gill Sans"/>
                <a:sym typeface="Gill Sans"/>
              </a:rPr>
              <a:t>Strategies</a:t>
            </a:r>
            <a:r>
              <a:rPr lang="en-US" sz="1600" dirty="0">
                <a:solidFill>
                  <a:schemeClr val="tx2">
                    <a:lumMod val="10000"/>
                  </a:schemeClr>
                </a:solidFill>
                <a:latin typeface="Gill Sans MT" panose="020B0502020104020203" pitchFamily="34" charset="0"/>
                <a:ea typeface="Gill Sans"/>
                <a:cs typeface="Gill Sans"/>
                <a:sym typeface="Gill Sans"/>
              </a:rPr>
              <a:t>:</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Interactive website</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Online presence (e.g., Facebook, Twitter, YouTube)</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Media campaign: television, radio and print PSA’s inspired by true stories</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Community mobilization: Leadership training, mass outreach, video vans, face-to-face educational and conversational events</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Celebrity support</a:t>
            </a:r>
            <a:endParaRPr sz="1600" dirty="0">
              <a:solidFill>
                <a:schemeClr val="tx2">
                  <a:lumMod val="10000"/>
                </a:schemeClr>
              </a:solidFill>
              <a:latin typeface="Gill Sans MT" panose="020B0502020104020203" pitchFamily="34" charset="0"/>
            </a:endParaRPr>
          </a:p>
          <a:p>
            <a:pPr marL="152400" lvl="0" indent="0" algn="l" rtl="0">
              <a:lnSpc>
                <a:spcPct val="100000"/>
              </a:lnSpc>
              <a:spcBef>
                <a:spcPts val="0"/>
              </a:spcBef>
              <a:spcAft>
                <a:spcPts val="0"/>
              </a:spcAft>
              <a:buSzPts val="1200"/>
              <a:buNone/>
            </a:pPr>
            <a:endParaRPr sz="1600" dirty="0">
              <a:latin typeface="Gill Sans MT" panose="020B0502020104020203" pitchFamily="34" charset="0"/>
              <a:ea typeface="Gill Sans"/>
              <a:cs typeface="Gill Sans"/>
              <a:sym typeface="Gill Sans"/>
            </a:endParaRPr>
          </a:p>
        </p:txBody>
      </p:sp>
      <p:sp>
        <p:nvSpPr>
          <p:cNvPr id="510" name="Google Shape;510;p59"/>
          <p:cNvSpPr txBox="1">
            <a:spLocks noGrp="1"/>
          </p:cNvSpPr>
          <p:nvPr>
            <p:ph type="body" idx="4294967295"/>
          </p:nvPr>
        </p:nvSpPr>
        <p:spPr>
          <a:xfrm>
            <a:off x="457200" y="6648429"/>
            <a:ext cx="6654800" cy="1978025"/>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600"/>
              </a:spcAft>
              <a:buSzPts val="1200"/>
              <a:buFont typeface="Arial"/>
              <a:buChar char="•"/>
            </a:pPr>
            <a:r>
              <a:rPr lang="en-US" sz="1600" b="1" dirty="0">
                <a:latin typeface="Gill Sans MT" panose="020B0502020104020203" pitchFamily="34" charset="0"/>
                <a:ea typeface="Gill Sans"/>
                <a:cs typeface="Gill Sans"/>
                <a:sym typeface="Gill Sans"/>
              </a:rPr>
              <a:t>Reach</a:t>
            </a:r>
            <a:r>
              <a:rPr lang="en-US" sz="1600" dirty="0">
                <a:latin typeface="Gill Sans MT" panose="020B0502020104020203" pitchFamily="34" charset="0"/>
                <a:ea typeface="Gill Sans"/>
                <a:cs typeface="Gill Sans"/>
                <a:sym typeface="Gill Sans"/>
              </a:rPr>
              <a:t>: PSAs reached more than 130 million people over 2 years </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Increased </a:t>
            </a:r>
            <a:r>
              <a:rPr lang="en-US" sz="1600" b="1" dirty="0">
                <a:latin typeface="Gill Sans MT" panose="020B0502020104020203" pitchFamily="34" charset="0"/>
                <a:ea typeface="Gill Sans"/>
                <a:cs typeface="Gill Sans"/>
                <a:sym typeface="Gill Sans"/>
              </a:rPr>
              <a:t>knowledge</a:t>
            </a:r>
            <a:r>
              <a:rPr lang="en-US" sz="1600" dirty="0">
                <a:latin typeface="Gill Sans MT" panose="020B0502020104020203" pitchFamily="34" charset="0"/>
                <a:ea typeface="Gill Sans"/>
                <a:cs typeface="Gill Sans"/>
                <a:sym typeface="Gill Sans"/>
              </a:rPr>
              <a:t> about domestic violence</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Changed individual and community </a:t>
            </a:r>
            <a:r>
              <a:rPr lang="en-US" sz="1600" b="1" dirty="0">
                <a:latin typeface="Gill Sans MT" panose="020B0502020104020203" pitchFamily="34" charset="0"/>
                <a:ea typeface="Gill Sans"/>
                <a:cs typeface="Gill Sans"/>
                <a:sym typeface="Gill Sans"/>
              </a:rPr>
              <a:t>attitudes</a:t>
            </a:r>
            <a:r>
              <a:rPr lang="en-US" sz="1600" dirty="0">
                <a:latin typeface="Gill Sans MT" panose="020B0502020104020203" pitchFamily="34" charset="0"/>
                <a:ea typeface="Gill Sans"/>
                <a:cs typeface="Gill Sans"/>
                <a:sym typeface="Gill Sans"/>
              </a:rPr>
              <a:t> towards domestic violence</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Domestic violence </a:t>
            </a:r>
            <a:r>
              <a:rPr lang="en-US" sz="1600" b="1" dirty="0">
                <a:latin typeface="Gill Sans MT" panose="020B0502020104020203" pitchFamily="34" charset="0"/>
                <a:ea typeface="Gill Sans"/>
                <a:cs typeface="Gill Sans"/>
                <a:sym typeface="Gill Sans"/>
              </a:rPr>
              <a:t>normalized</a:t>
            </a:r>
            <a:r>
              <a:rPr lang="en-US" sz="1600" dirty="0">
                <a:latin typeface="Gill Sans MT" panose="020B0502020104020203" pitchFamily="34" charset="0"/>
                <a:ea typeface="Gill Sans"/>
                <a:cs typeface="Gill Sans"/>
                <a:sym typeface="Gill Sans"/>
              </a:rPr>
              <a:t> in conversation</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Increase in </a:t>
            </a:r>
            <a:r>
              <a:rPr lang="en-US" sz="1600" b="1" dirty="0">
                <a:latin typeface="Gill Sans MT" panose="020B0502020104020203" pitchFamily="34" charset="0"/>
                <a:ea typeface="Gill Sans"/>
                <a:cs typeface="Gill Sans"/>
                <a:sym typeface="Gill Sans"/>
              </a:rPr>
              <a:t>laws</a:t>
            </a:r>
            <a:r>
              <a:rPr lang="en-US" sz="1600" dirty="0">
                <a:latin typeface="Gill Sans MT" panose="020B0502020104020203" pitchFamily="34" charset="0"/>
                <a:ea typeface="Gill Sans"/>
                <a:cs typeface="Gill Sans"/>
                <a:sym typeface="Gill Sans"/>
              </a:rPr>
              <a:t> and women seeking </a:t>
            </a:r>
            <a:r>
              <a:rPr lang="en-US" sz="1600" b="1" dirty="0">
                <a:latin typeface="Gill Sans MT" panose="020B0502020104020203" pitchFamily="34" charset="0"/>
                <a:ea typeface="Gill Sans"/>
                <a:cs typeface="Gill Sans"/>
                <a:sym typeface="Gill Sans"/>
              </a:rPr>
              <a:t>justice</a:t>
            </a:r>
            <a:endParaRPr dirty="0">
              <a:latin typeface="Gill Sans MT" panose="020B0502020104020203" pitchFamily="34" charset="0"/>
            </a:endParaRPr>
          </a:p>
        </p:txBody>
      </p:sp>
      <p:pic>
        <p:nvPicPr>
          <p:cNvPr id="3" name="Picture 2">
            <a:extLst>
              <a:ext uri="{FF2B5EF4-FFF2-40B4-BE49-F238E27FC236}">
                <a16:creationId xmlns:a16="http://schemas.microsoft.com/office/drawing/2014/main" id="{CD1C017B-CC94-4807-8B69-2794780502E8}"/>
              </a:ext>
            </a:extLst>
          </p:cNvPr>
          <p:cNvPicPr>
            <a:picLocks noChangeAspect="1"/>
          </p:cNvPicPr>
          <p:nvPr/>
        </p:nvPicPr>
        <p:blipFill>
          <a:blip r:embed="rId3"/>
          <a:stretch>
            <a:fillRect/>
          </a:stretch>
        </p:blipFill>
        <p:spPr>
          <a:xfrm>
            <a:off x="6110228" y="1093973"/>
            <a:ext cx="1369279" cy="1371600"/>
          </a:xfrm>
          <a:prstGeom prst="rect">
            <a:avLst/>
          </a:prstGeom>
        </p:spPr>
      </p:pic>
      <p:pic>
        <p:nvPicPr>
          <p:cNvPr id="2" name="Picture 1">
            <a:extLst>
              <a:ext uri="{FF2B5EF4-FFF2-40B4-BE49-F238E27FC236}">
                <a16:creationId xmlns:a16="http://schemas.microsoft.com/office/drawing/2014/main" id="{2CB2EF12-DDBF-4B69-AF74-D175951F05CA}"/>
              </a:ext>
            </a:extLst>
          </p:cNvPr>
          <p:cNvPicPr>
            <a:picLocks noChangeAspect="1"/>
          </p:cNvPicPr>
          <p:nvPr/>
        </p:nvPicPr>
        <p:blipFill>
          <a:blip r:embed="rId4"/>
          <a:stretch>
            <a:fillRect/>
          </a:stretch>
        </p:blipFill>
        <p:spPr>
          <a:xfrm flipV="1">
            <a:off x="6567818" y="54429"/>
            <a:ext cx="1088363" cy="4320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15"/>
        <p:cNvGrpSpPr/>
        <p:nvPr/>
      </p:nvGrpSpPr>
      <p:grpSpPr>
        <a:xfrm>
          <a:off x="0" y="0"/>
          <a:ext cx="0" cy="0"/>
          <a:chOff x="0" y="0"/>
          <a:chExt cx="0" cy="0"/>
        </a:xfrm>
      </p:grpSpPr>
      <p:sp>
        <p:nvSpPr>
          <p:cNvPr id="516" name="Google Shape;516;p60"/>
          <p:cNvSpPr txBox="1">
            <a:spLocks noGrp="1"/>
          </p:cNvSpPr>
          <p:nvPr>
            <p:ph type="body" idx="1"/>
          </p:nvPr>
        </p:nvSpPr>
        <p:spPr>
          <a:xfrm>
            <a:off x="340873" y="241029"/>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DESIGNING NORMS SHIFTING INTERVENTIONS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517" name="Google Shape;517;p60"/>
          <p:cNvSpPr txBox="1">
            <a:spLocks noGrp="1"/>
          </p:cNvSpPr>
          <p:nvPr>
            <p:ph type="body" idx="2"/>
          </p:nvPr>
        </p:nvSpPr>
        <p:spPr>
          <a:xfrm>
            <a:off x="274320" y="1495057"/>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3000" dirty="0">
                <a:solidFill>
                  <a:schemeClr val="accent5"/>
                </a:solidFill>
                <a:latin typeface="Gill Sans MT" panose="020B0502020104020203" pitchFamily="34" charset="0"/>
                <a:sym typeface="Gill Sans"/>
              </a:rPr>
              <a:t>Case Study: Bell </a:t>
            </a:r>
            <a:r>
              <a:rPr lang="en-US" sz="3000" dirty="0" err="1">
                <a:solidFill>
                  <a:schemeClr val="accent5"/>
                </a:solidFill>
                <a:latin typeface="Gill Sans MT" panose="020B0502020104020203" pitchFamily="34" charset="0"/>
                <a:sym typeface="Gill Sans"/>
              </a:rPr>
              <a:t>Bajao</a:t>
            </a:r>
            <a:r>
              <a:rPr lang="en-US" sz="3000" dirty="0">
                <a:solidFill>
                  <a:schemeClr val="accent5"/>
                </a:solidFill>
                <a:latin typeface="Gill Sans MT" panose="020B0502020104020203" pitchFamily="34" charset="0"/>
                <a:sym typeface="Gill Sans"/>
              </a:rPr>
              <a:t>!</a:t>
            </a:r>
            <a:endParaRPr sz="3000" dirty="0">
              <a:solidFill>
                <a:schemeClr val="accent5"/>
              </a:solidFill>
              <a:latin typeface="Gill Sans MT" panose="020B0502020104020203" pitchFamily="34" charset="0"/>
              <a:sym typeface="Gill Sans"/>
            </a:endParaRPr>
          </a:p>
        </p:txBody>
      </p:sp>
      <p:sp>
        <p:nvSpPr>
          <p:cNvPr id="518" name="Google Shape;518;p60"/>
          <p:cNvSpPr txBox="1">
            <a:spLocks noGrp="1"/>
          </p:cNvSpPr>
          <p:nvPr>
            <p:ph type="body" idx="3"/>
          </p:nvPr>
        </p:nvSpPr>
        <p:spPr>
          <a:xfrm>
            <a:off x="274320" y="1198362"/>
            <a:ext cx="6477000" cy="45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400"/>
              <a:buFont typeface="Gill Sans"/>
              <a:buNone/>
            </a:pPr>
            <a:r>
              <a:rPr lang="en-US" sz="1400" dirty="0">
                <a:latin typeface="Gill Sans MT" panose="020B0502020104020203" pitchFamily="34" charset="0"/>
                <a:sym typeface="Gill Sans"/>
              </a:rPr>
              <a:t>GROUP ACTIVITY</a:t>
            </a:r>
            <a:endParaRPr sz="1400" dirty="0">
              <a:latin typeface="Gill Sans MT" panose="020B0502020104020203" pitchFamily="34" charset="0"/>
              <a:sym typeface="Gill Sans"/>
            </a:endParaRPr>
          </a:p>
        </p:txBody>
      </p:sp>
      <p:pic>
        <p:nvPicPr>
          <p:cNvPr id="6" name="Picture 5">
            <a:extLst>
              <a:ext uri="{FF2B5EF4-FFF2-40B4-BE49-F238E27FC236}">
                <a16:creationId xmlns:a16="http://schemas.microsoft.com/office/drawing/2014/main" id="{CDA5BE21-B2DF-44C0-8BC1-E738F2FFA1C9}"/>
              </a:ext>
            </a:extLst>
          </p:cNvPr>
          <p:cNvPicPr>
            <a:picLocks noChangeAspect="1"/>
          </p:cNvPicPr>
          <p:nvPr/>
        </p:nvPicPr>
        <p:blipFill>
          <a:blip r:embed="rId3"/>
          <a:stretch>
            <a:fillRect/>
          </a:stretch>
        </p:blipFill>
        <p:spPr>
          <a:xfrm>
            <a:off x="5946204" y="5680412"/>
            <a:ext cx="1371600" cy="1371600"/>
          </a:xfrm>
          <a:prstGeom prst="rect">
            <a:avLst/>
          </a:prstGeom>
        </p:spPr>
      </p:pic>
      <p:sp>
        <p:nvSpPr>
          <p:cNvPr id="9" name="Rectangle 8">
            <a:extLst>
              <a:ext uri="{FF2B5EF4-FFF2-40B4-BE49-F238E27FC236}">
                <a16:creationId xmlns:a16="http://schemas.microsoft.com/office/drawing/2014/main" id="{55C028D4-132D-4BE0-8CFA-3A368C29CA7C}"/>
              </a:ext>
            </a:extLst>
          </p:cNvPr>
          <p:cNvSpPr/>
          <p:nvPr/>
        </p:nvSpPr>
        <p:spPr>
          <a:xfrm>
            <a:off x="457200" y="2303795"/>
            <a:ext cx="6746865" cy="2846933"/>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cs typeface="Gill Sans" panose="020B0604020202020204" charset="0"/>
              </a:rPr>
              <a:t>Read the case study.</a:t>
            </a:r>
          </a:p>
          <a:p>
            <a:pPr marL="285750" indent="-285750">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cs typeface="Gill Sans" panose="020B0604020202020204" charset="0"/>
              </a:rPr>
              <a:t>Make note of the values Breakthrough India applied.</a:t>
            </a:r>
          </a:p>
          <a:p>
            <a:pPr marL="285750" indent="-285750">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cs typeface="Gill Sans" panose="020B0604020202020204" charset="0"/>
              </a:rPr>
              <a:t>Reflect and discuss:</a:t>
            </a:r>
          </a:p>
          <a:p>
            <a:pPr>
              <a:spcAft>
                <a:spcPts val="600"/>
              </a:spcAft>
            </a:pPr>
            <a:r>
              <a:rPr lang="en-US" sz="1600" dirty="0">
                <a:solidFill>
                  <a:schemeClr val="tx2">
                    <a:lumMod val="10000"/>
                  </a:schemeClr>
                </a:solidFill>
                <a:latin typeface="Gill Sans MT" panose="020B0502020104020203" pitchFamily="34" charset="0"/>
                <a:cs typeface="Gill Sans" panose="020B0604020202020204" charset="0"/>
              </a:rPr>
              <a:t>	1. What values were considered in program design?</a:t>
            </a:r>
          </a:p>
          <a:p>
            <a:pPr lvl="5">
              <a:spcAft>
                <a:spcPts val="600"/>
              </a:spcAft>
            </a:pPr>
            <a:r>
              <a:rPr lang="en-US" sz="1600" dirty="0">
                <a:solidFill>
                  <a:schemeClr val="tx2">
                    <a:lumMod val="10000"/>
                  </a:schemeClr>
                </a:solidFill>
                <a:latin typeface="Gill Sans MT" panose="020B0502020104020203" pitchFamily="34" charset="0"/>
                <a:cs typeface="Gill Sans" panose="020B0604020202020204" charset="0"/>
              </a:rPr>
              <a:t>	2. How did the values influence program design?</a:t>
            </a:r>
          </a:p>
          <a:p>
            <a:pPr lvl="5">
              <a:spcAft>
                <a:spcPts val="600"/>
              </a:spcAft>
            </a:pPr>
            <a:r>
              <a:rPr lang="en-US" sz="1600" dirty="0">
                <a:solidFill>
                  <a:schemeClr val="tx2">
                    <a:lumMod val="10000"/>
                  </a:schemeClr>
                </a:solidFill>
                <a:latin typeface="Gill Sans MT" panose="020B0502020104020203" pitchFamily="34" charset="0"/>
                <a:cs typeface="Gill Sans" panose="020B0604020202020204" charset="0"/>
              </a:rPr>
              <a:t>	3. Do you think ethical thinking made a difference in program design 	decisions? Why or why not?</a:t>
            </a:r>
          </a:p>
          <a:p>
            <a:pPr marL="285750" indent="-285750">
              <a:spcAft>
                <a:spcPts val="600"/>
              </a:spcAft>
              <a:buFont typeface="Arial" panose="020B0604020202020204" pitchFamily="34" charset="0"/>
              <a:buChar char="•"/>
            </a:pPr>
            <a:endParaRPr lang="en-US" sz="1600" dirty="0">
              <a:solidFill>
                <a:schemeClr val="tx2">
                  <a:lumMod val="10000"/>
                </a:schemeClr>
              </a:solidFill>
              <a:latin typeface="Gill Sans MT" panose="020B0502020104020203" pitchFamily="34" charset="0"/>
              <a:cs typeface="Gill Sans" panose="020B0604020202020204" charset="0"/>
            </a:endParaRPr>
          </a:p>
          <a:p>
            <a:pPr marL="285750" indent="-285750">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cs typeface="Gill Sans" panose="020B0604020202020204" charset="0"/>
              </a:rPr>
              <a:t>Report out highlights with a focus on question 3.</a:t>
            </a:r>
          </a:p>
        </p:txBody>
      </p:sp>
      <p:sp>
        <p:nvSpPr>
          <p:cNvPr id="10" name="Rectangle 9">
            <a:extLst>
              <a:ext uri="{FF2B5EF4-FFF2-40B4-BE49-F238E27FC236}">
                <a16:creationId xmlns:a16="http://schemas.microsoft.com/office/drawing/2014/main" id="{22F52D96-A206-4CC6-BCCA-5AE49BF0D8B6}"/>
              </a:ext>
            </a:extLst>
          </p:cNvPr>
          <p:cNvSpPr/>
          <p:nvPr/>
        </p:nvSpPr>
        <p:spPr>
          <a:xfrm>
            <a:off x="457200" y="7052012"/>
            <a:ext cx="6901292" cy="978601"/>
          </a:xfrm>
          <a:prstGeom prst="rect">
            <a:avLst/>
          </a:prstGeom>
        </p:spPr>
        <p:txBody>
          <a:bodyPr wrap="square">
            <a:spAutoFit/>
          </a:bodyPr>
          <a:lstStyle/>
          <a:p>
            <a:pPr marL="285750" lvl="0" indent="-285750">
              <a:lnSpc>
                <a:spcPts val="600"/>
              </a:lnSpc>
              <a:buClr>
                <a:srgbClr val="53585D"/>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Share reflections from group work.</a:t>
            </a:r>
            <a:endParaRPr lang="en-US" sz="1600" dirty="0">
              <a:solidFill>
                <a:schemeClr val="tx2">
                  <a:lumMod val="10000"/>
                </a:schemeClr>
              </a:solidFill>
              <a:latin typeface="Gill Sans MT" panose="020B0502020104020203" pitchFamily="34" charset="0"/>
              <a:cs typeface="Gill Sans" panose="020B0604020202020204" charset="0"/>
            </a:endParaRPr>
          </a:p>
          <a:p>
            <a:pPr marL="285750" lvl="0" indent="-285750">
              <a:lnSpc>
                <a:spcPts val="600"/>
              </a:lnSpc>
              <a:spcBef>
                <a:spcPts val="2400"/>
              </a:spcBef>
              <a:buClr>
                <a:srgbClr val="53585D"/>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Make note of the values Breakthrough India applied.</a:t>
            </a:r>
          </a:p>
          <a:p>
            <a:pPr marL="285750" lvl="0" indent="-285750">
              <a:lnSpc>
                <a:spcPts val="600"/>
              </a:lnSpc>
              <a:spcBef>
                <a:spcPts val="2400"/>
              </a:spcBef>
              <a:buClr>
                <a:srgbClr val="53585D"/>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Reflect and discuss your group’s takeaways.</a:t>
            </a:r>
            <a:endParaRPr lang="en-US" sz="1600" dirty="0">
              <a:solidFill>
                <a:schemeClr val="tx2">
                  <a:lumMod val="10000"/>
                </a:schemeClr>
              </a:solidFill>
              <a:latin typeface="Gill Sans MT" panose="020B0502020104020203" pitchFamily="34" charset="0"/>
              <a:cs typeface="Gill Sans" panose="020B0604020202020204" charset="0"/>
            </a:endParaRPr>
          </a:p>
        </p:txBody>
      </p:sp>
      <p:sp>
        <p:nvSpPr>
          <p:cNvPr id="11" name="Rectangle 10">
            <a:extLst>
              <a:ext uri="{FF2B5EF4-FFF2-40B4-BE49-F238E27FC236}">
                <a16:creationId xmlns:a16="http://schemas.microsoft.com/office/drawing/2014/main" id="{EF77108B-8CA1-4FE0-B5E9-AB92CD39F831}"/>
              </a:ext>
            </a:extLst>
          </p:cNvPr>
          <p:cNvSpPr/>
          <p:nvPr/>
        </p:nvSpPr>
        <p:spPr>
          <a:xfrm>
            <a:off x="274320" y="5641949"/>
            <a:ext cx="6011462" cy="1015663"/>
          </a:xfrm>
          <a:prstGeom prst="rect">
            <a:avLst/>
          </a:prstGeom>
        </p:spPr>
        <p:txBody>
          <a:bodyPr wrap="square">
            <a:spAutoFit/>
          </a:bodyPr>
          <a:lstStyle/>
          <a:p>
            <a:r>
              <a:rPr lang="en-US" sz="3000" b="1" dirty="0">
                <a:solidFill>
                  <a:schemeClr val="accent5"/>
                </a:solidFill>
                <a:latin typeface="Gill Sans MT" panose="020B0502020104020203" pitchFamily="34" charset="0"/>
                <a:ea typeface="Gill Sans"/>
                <a:cs typeface="Gill Sans"/>
                <a:sym typeface="Gill Sans"/>
              </a:rPr>
              <a:t>Case Study: Discussion in Plenary</a:t>
            </a:r>
            <a:endParaRPr lang="en-US" sz="3000" dirty="0">
              <a:solidFill>
                <a:schemeClr val="accent5"/>
              </a:solidFill>
              <a:latin typeface="Gill Sans MT" panose="020B0502020104020203" pitchFamily="34" charset="0"/>
            </a:endParaRPr>
          </a:p>
        </p:txBody>
      </p:sp>
      <p:sp>
        <p:nvSpPr>
          <p:cNvPr id="12" name="Rectangle 11">
            <a:extLst>
              <a:ext uri="{FF2B5EF4-FFF2-40B4-BE49-F238E27FC236}">
                <a16:creationId xmlns:a16="http://schemas.microsoft.com/office/drawing/2014/main" id="{0E0BD424-DAB1-45A7-B843-1B2359C7A209}"/>
              </a:ext>
            </a:extLst>
          </p:cNvPr>
          <p:cNvSpPr/>
          <p:nvPr/>
        </p:nvSpPr>
        <p:spPr>
          <a:xfrm>
            <a:off x="274320" y="5426066"/>
            <a:ext cx="1991251" cy="307777"/>
          </a:xfrm>
          <a:prstGeom prst="rect">
            <a:avLst/>
          </a:prstGeom>
        </p:spPr>
        <p:txBody>
          <a:bodyPr wrap="none">
            <a:spAutoFit/>
          </a:bodyPr>
          <a:lstStyle/>
          <a:p>
            <a:pPr lvl="0" algn="just">
              <a:buClr>
                <a:srgbClr val="7A7B83"/>
              </a:buClr>
              <a:buSzPts val="3600"/>
            </a:pPr>
            <a:r>
              <a:rPr lang="en-US" dirty="0">
                <a:solidFill>
                  <a:schemeClr val="bg2"/>
                </a:solidFill>
                <a:latin typeface="Gill Sans MT" panose="020B0502020104020203" pitchFamily="34" charset="0"/>
                <a:ea typeface="Gill Sans"/>
                <a:cs typeface="Gill Sans"/>
                <a:sym typeface="Gill Sans"/>
              </a:rPr>
              <a:t>PLENARY DISCUSSION</a:t>
            </a:r>
            <a:endParaRPr lang="en-US" dirty="0">
              <a:solidFill>
                <a:schemeClr val="bg2"/>
              </a:solidFill>
              <a:latin typeface="Gill Sans MT" panose="020B0502020104020203" pitchFamily="34" charset="0"/>
            </a:endParaRPr>
          </a:p>
        </p:txBody>
      </p:sp>
      <p:pic>
        <p:nvPicPr>
          <p:cNvPr id="13" name="Picture 12">
            <a:extLst>
              <a:ext uri="{FF2B5EF4-FFF2-40B4-BE49-F238E27FC236}">
                <a16:creationId xmlns:a16="http://schemas.microsoft.com/office/drawing/2014/main" id="{EF340124-E893-4205-A833-634B55ECF083}"/>
              </a:ext>
            </a:extLst>
          </p:cNvPr>
          <p:cNvPicPr>
            <a:picLocks noChangeAspect="1"/>
          </p:cNvPicPr>
          <p:nvPr/>
        </p:nvPicPr>
        <p:blipFill>
          <a:blip r:embed="rId4"/>
          <a:stretch>
            <a:fillRect/>
          </a:stretch>
        </p:blipFill>
        <p:spPr>
          <a:xfrm>
            <a:off x="5948525" y="1042362"/>
            <a:ext cx="1369279" cy="1371600"/>
          </a:xfrm>
          <a:prstGeom prst="rect">
            <a:avLst/>
          </a:prstGeom>
        </p:spPr>
      </p:pic>
      <p:pic>
        <p:nvPicPr>
          <p:cNvPr id="2" name="Picture 1">
            <a:extLst>
              <a:ext uri="{FF2B5EF4-FFF2-40B4-BE49-F238E27FC236}">
                <a16:creationId xmlns:a16="http://schemas.microsoft.com/office/drawing/2014/main" id="{33D9B3CA-FD13-4237-B742-90304B9EB25C}"/>
              </a:ext>
            </a:extLst>
          </p:cNvPr>
          <p:cNvPicPr>
            <a:picLocks noChangeAspect="1"/>
          </p:cNvPicPr>
          <p:nvPr/>
        </p:nvPicPr>
        <p:blipFill>
          <a:blip r:embed="rId5"/>
          <a:stretch>
            <a:fillRect/>
          </a:stretch>
        </p:blipFill>
        <p:spPr>
          <a:xfrm flipV="1">
            <a:off x="6632004" y="69088"/>
            <a:ext cx="972666" cy="5253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26"/>
        <p:cNvGrpSpPr/>
        <p:nvPr/>
      </p:nvGrpSpPr>
      <p:grpSpPr>
        <a:xfrm>
          <a:off x="0" y="0"/>
          <a:ext cx="0" cy="0"/>
          <a:chOff x="0" y="0"/>
          <a:chExt cx="0" cy="0"/>
        </a:xfrm>
      </p:grpSpPr>
      <p:sp>
        <p:nvSpPr>
          <p:cNvPr id="527" name="Google Shape;527;p61"/>
          <p:cNvSpPr txBox="1"/>
          <p:nvPr/>
        </p:nvSpPr>
        <p:spPr>
          <a:xfrm>
            <a:off x="339102" y="189570"/>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a:ea typeface="Gill Sans"/>
                <a:cs typeface="Gill Sans"/>
                <a:sym typeface="Gill Sans"/>
              </a:rPr>
              <a:t>MODULE 3 | DESIGNING NORMS SHIFTING INTERVENTIONS</a:t>
            </a:r>
            <a:endParaRPr sz="1000" b="0" i="0" u="none" strike="noStrike" cap="none" dirty="0">
              <a:solidFill>
                <a:srgbClr val="515257"/>
              </a:solidFill>
              <a:latin typeface="Gill Sans"/>
              <a:ea typeface="Gill Sans"/>
              <a:cs typeface="Gill Sans"/>
              <a:sym typeface="Gill Sans"/>
            </a:endParaRPr>
          </a:p>
        </p:txBody>
      </p:sp>
      <p:pic>
        <p:nvPicPr>
          <p:cNvPr id="8" name="Picture 7">
            <a:extLst>
              <a:ext uri="{FF2B5EF4-FFF2-40B4-BE49-F238E27FC236}">
                <a16:creationId xmlns:a16="http://schemas.microsoft.com/office/drawing/2014/main" id="{2A06932A-1BE7-405D-940D-A1BF7129308C}"/>
              </a:ext>
            </a:extLst>
          </p:cNvPr>
          <p:cNvPicPr>
            <a:picLocks noChangeAspect="1"/>
          </p:cNvPicPr>
          <p:nvPr/>
        </p:nvPicPr>
        <p:blipFill>
          <a:blip r:embed="rId3"/>
          <a:stretch>
            <a:fillRect/>
          </a:stretch>
        </p:blipFill>
        <p:spPr>
          <a:xfrm>
            <a:off x="-291635" y="230046"/>
            <a:ext cx="1401500" cy="1919251"/>
          </a:xfrm>
          <a:prstGeom prst="rect">
            <a:avLst/>
          </a:prstGeom>
        </p:spPr>
      </p:pic>
      <p:pic>
        <p:nvPicPr>
          <p:cNvPr id="10" name="Picture 9">
            <a:extLst>
              <a:ext uri="{FF2B5EF4-FFF2-40B4-BE49-F238E27FC236}">
                <a16:creationId xmlns:a16="http://schemas.microsoft.com/office/drawing/2014/main" id="{658E23CA-18FC-45FF-96C9-164B48CCA442}"/>
              </a:ext>
            </a:extLst>
          </p:cNvPr>
          <p:cNvPicPr>
            <a:picLocks noChangeAspect="1"/>
          </p:cNvPicPr>
          <p:nvPr/>
        </p:nvPicPr>
        <p:blipFill>
          <a:blip r:embed="rId4"/>
          <a:stretch>
            <a:fillRect/>
          </a:stretch>
        </p:blipFill>
        <p:spPr>
          <a:xfrm>
            <a:off x="457200" y="944591"/>
            <a:ext cx="6870662" cy="2683524"/>
          </a:xfrm>
          <a:prstGeom prst="rect">
            <a:avLst/>
          </a:prstGeom>
        </p:spPr>
      </p:pic>
      <p:pic>
        <p:nvPicPr>
          <p:cNvPr id="11" name="Picture 10">
            <a:extLst>
              <a:ext uri="{FF2B5EF4-FFF2-40B4-BE49-F238E27FC236}">
                <a16:creationId xmlns:a16="http://schemas.microsoft.com/office/drawing/2014/main" id="{A6E8462F-5C16-47BB-8662-9F26407887BB}"/>
              </a:ext>
            </a:extLst>
          </p:cNvPr>
          <p:cNvPicPr>
            <a:picLocks noChangeAspect="1"/>
          </p:cNvPicPr>
          <p:nvPr/>
        </p:nvPicPr>
        <p:blipFill>
          <a:blip r:embed="rId5"/>
          <a:stretch>
            <a:fillRect/>
          </a:stretch>
        </p:blipFill>
        <p:spPr>
          <a:xfrm>
            <a:off x="3500131" y="3252866"/>
            <a:ext cx="3886200" cy="466772"/>
          </a:xfrm>
          <a:prstGeom prst="rect">
            <a:avLst/>
          </a:prstGeom>
        </p:spPr>
      </p:pic>
      <p:sp>
        <p:nvSpPr>
          <p:cNvPr id="3" name="Rectangle 2">
            <a:extLst>
              <a:ext uri="{FF2B5EF4-FFF2-40B4-BE49-F238E27FC236}">
                <a16:creationId xmlns:a16="http://schemas.microsoft.com/office/drawing/2014/main" id="{9A7F66E6-A959-44BB-BD9B-68D988D1D530}"/>
              </a:ext>
            </a:extLst>
          </p:cNvPr>
          <p:cNvSpPr/>
          <p:nvPr/>
        </p:nvSpPr>
        <p:spPr>
          <a:xfrm>
            <a:off x="457200" y="6182683"/>
            <a:ext cx="7255498" cy="1769715"/>
          </a:xfrm>
          <a:prstGeom prst="rect">
            <a:avLst/>
          </a:prstGeom>
        </p:spPr>
        <p:txBody>
          <a:bodyPr wrap="square">
            <a:spAutoFit/>
          </a:bodyPr>
          <a:lstStyle/>
          <a:p>
            <a:pPr marL="285750" lvl="0" indent="-285750" algn="just">
              <a:spcAft>
                <a:spcPts val="600"/>
              </a:spcAft>
              <a:buClr>
                <a:srgbClr val="2E2C22"/>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Social and gender norms are rooted in belief systems.  </a:t>
            </a:r>
            <a:endParaRPr lang="en-US" sz="1600" dirty="0">
              <a:solidFill>
                <a:schemeClr val="tx2">
                  <a:lumMod val="10000"/>
                </a:schemeClr>
              </a:solidFill>
              <a:latin typeface="Gill Sans MT" panose="020B0502020104020203" pitchFamily="34" charset="0"/>
              <a:cs typeface="Gill Sans" panose="020B0604020202020204" charset="0"/>
            </a:endParaRPr>
          </a:p>
          <a:p>
            <a:pPr marL="285750" lvl="0" indent="-285750" algn="just">
              <a:spcBef>
                <a:spcPts val="1200"/>
              </a:spcBef>
              <a:spcAft>
                <a:spcPts val="600"/>
              </a:spcAft>
              <a:buClr>
                <a:srgbClr val="2E2C22"/>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 Norms may outlive their function.</a:t>
            </a:r>
            <a:endParaRPr lang="en-US" sz="1600" dirty="0">
              <a:solidFill>
                <a:schemeClr val="tx2">
                  <a:lumMod val="10000"/>
                </a:schemeClr>
              </a:solidFill>
              <a:latin typeface="Gill Sans MT" panose="020B0502020104020203" pitchFamily="34" charset="0"/>
              <a:cs typeface="Gill Sans" panose="020B0604020202020204" charset="0"/>
            </a:endParaRPr>
          </a:p>
          <a:p>
            <a:pPr marL="285750" lvl="0" indent="-285750" algn="just">
              <a:spcBef>
                <a:spcPts val="1200"/>
              </a:spcBef>
              <a:spcAft>
                <a:spcPts val="600"/>
              </a:spcAft>
              <a:buClr>
                <a:srgbClr val="2E2C22"/>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Early adopters change behaviors in a social and structural environment. </a:t>
            </a:r>
            <a:endParaRPr lang="en-US" sz="1600" dirty="0">
              <a:solidFill>
                <a:schemeClr val="tx2">
                  <a:lumMod val="10000"/>
                </a:schemeClr>
              </a:solidFill>
              <a:latin typeface="Gill Sans MT" panose="020B0502020104020203" pitchFamily="34" charset="0"/>
              <a:cs typeface="Gill Sans" panose="020B0604020202020204" charset="0"/>
            </a:endParaRPr>
          </a:p>
          <a:p>
            <a:pPr marL="285750" lvl="0" indent="-285750" algn="just">
              <a:spcBef>
                <a:spcPts val="1200"/>
              </a:spcBef>
              <a:spcAft>
                <a:spcPts val="600"/>
              </a:spcAft>
              <a:buClr>
                <a:srgbClr val="2E2C22"/>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 Norms change can be exciting, vulnerable, and risky.</a:t>
            </a:r>
            <a:endParaRPr lang="en-US" sz="1600" dirty="0">
              <a:solidFill>
                <a:schemeClr val="tx2">
                  <a:lumMod val="10000"/>
                </a:schemeClr>
              </a:solidFill>
              <a:latin typeface="Gill Sans MT" panose="020B0502020104020203" pitchFamily="34" charset="0"/>
              <a:cs typeface="Gill Sans" panose="020B0604020202020204" charset="0"/>
            </a:endParaRPr>
          </a:p>
        </p:txBody>
      </p:sp>
      <p:sp>
        <p:nvSpPr>
          <p:cNvPr id="4" name="Rectangle 3">
            <a:extLst>
              <a:ext uri="{FF2B5EF4-FFF2-40B4-BE49-F238E27FC236}">
                <a16:creationId xmlns:a16="http://schemas.microsoft.com/office/drawing/2014/main" id="{C6097E7F-7866-481F-BA46-BEC0DDB8123E}"/>
              </a:ext>
            </a:extLst>
          </p:cNvPr>
          <p:cNvSpPr/>
          <p:nvPr/>
        </p:nvSpPr>
        <p:spPr>
          <a:xfrm>
            <a:off x="274320" y="5029200"/>
            <a:ext cx="8788400" cy="1015663"/>
          </a:xfrm>
          <a:prstGeom prst="rect">
            <a:avLst/>
          </a:prstGeom>
        </p:spPr>
        <p:txBody>
          <a:bodyPr wrap="square">
            <a:spAutoFit/>
          </a:bodyPr>
          <a:lstStyle/>
          <a:p>
            <a:r>
              <a:rPr lang="en-US" sz="3000" b="1" dirty="0">
                <a:solidFill>
                  <a:schemeClr val="accent5"/>
                </a:solidFill>
                <a:latin typeface="Gill Sans MT" panose="020B0502020104020203" pitchFamily="34" charset="0"/>
                <a:ea typeface="Gill Sans"/>
                <a:cs typeface="Gill Sans"/>
                <a:sym typeface="Gill Sans"/>
              </a:rPr>
              <a:t>Norms Exist in a Historical and </a:t>
            </a:r>
          </a:p>
          <a:p>
            <a:r>
              <a:rPr lang="en-US" sz="3000" b="1" dirty="0">
                <a:solidFill>
                  <a:schemeClr val="accent5"/>
                </a:solidFill>
                <a:latin typeface="Gill Sans MT" panose="020B0502020104020203" pitchFamily="34" charset="0"/>
                <a:ea typeface="Gill Sans"/>
                <a:cs typeface="Gill Sans"/>
                <a:sym typeface="Gill Sans"/>
              </a:rPr>
              <a:t>Social Context</a:t>
            </a:r>
            <a:endParaRPr lang="en-US" sz="3000" dirty="0">
              <a:solidFill>
                <a:schemeClr val="accent5"/>
              </a:solidFill>
              <a:latin typeface="Gill Sans MT" panose="020B0502020104020203" pitchFamily="34" charset="0"/>
            </a:endParaRPr>
          </a:p>
        </p:txBody>
      </p:sp>
      <p:pic>
        <p:nvPicPr>
          <p:cNvPr id="2" name="Picture 1">
            <a:extLst>
              <a:ext uri="{FF2B5EF4-FFF2-40B4-BE49-F238E27FC236}">
                <a16:creationId xmlns:a16="http://schemas.microsoft.com/office/drawing/2014/main" id="{391E8B92-F552-4605-AE4A-04928B2DEEAB}"/>
              </a:ext>
            </a:extLst>
          </p:cNvPr>
          <p:cNvPicPr>
            <a:picLocks noChangeAspect="1"/>
          </p:cNvPicPr>
          <p:nvPr/>
        </p:nvPicPr>
        <p:blipFill>
          <a:blip r:embed="rId6"/>
          <a:stretch>
            <a:fillRect/>
          </a:stretch>
        </p:blipFill>
        <p:spPr>
          <a:xfrm flipV="1">
            <a:off x="6596435" y="-3868"/>
            <a:ext cx="995491" cy="6000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26"/>
        <p:cNvGrpSpPr/>
        <p:nvPr/>
      </p:nvGrpSpPr>
      <p:grpSpPr>
        <a:xfrm>
          <a:off x="0" y="0"/>
          <a:ext cx="0" cy="0"/>
          <a:chOff x="0" y="0"/>
          <a:chExt cx="0" cy="0"/>
        </a:xfrm>
      </p:grpSpPr>
      <p:sp>
        <p:nvSpPr>
          <p:cNvPr id="527" name="Google Shape;527;p61"/>
          <p:cNvSpPr txBox="1"/>
          <p:nvPr/>
        </p:nvSpPr>
        <p:spPr>
          <a:xfrm>
            <a:off x="317500" y="212121"/>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MT" panose="020B0502020104020203" pitchFamily="34" charset="0"/>
                <a:ea typeface="Gill Sans"/>
                <a:cs typeface="Gill Sans"/>
                <a:sym typeface="Gill Sans"/>
              </a:rPr>
              <a:t>MODULE 3 | DESIGNING NORMS SHIFTING INTERVENTIONS</a:t>
            </a:r>
            <a:endParaRPr sz="1000" b="0" i="0" u="none" strike="noStrike" cap="none" dirty="0">
              <a:solidFill>
                <a:srgbClr val="515257"/>
              </a:solidFill>
              <a:latin typeface="Gill Sans MT" panose="020B0502020104020203" pitchFamily="34" charset="0"/>
              <a:ea typeface="Gill Sans"/>
              <a:cs typeface="Gill Sans"/>
              <a:sym typeface="Gill Sans"/>
            </a:endParaRPr>
          </a:p>
        </p:txBody>
      </p:sp>
      <p:sp>
        <p:nvSpPr>
          <p:cNvPr id="9" name="Google Shape;1442;p59">
            <a:extLst>
              <a:ext uri="{FF2B5EF4-FFF2-40B4-BE49-F238E27FC236}">
                <a16:creationId xmlns:a16="http://schemas.microsoft.com/office/drawing/2014/main" id="{C1EF631E-06C7-DA49-8E96-FB38126E22FE}"/>
              </a:ext>
            </a:extLst>
          </p:cNvPr>
          <p:cNvSpPr txBox="1">
            <a:spLocks/>
          </p:cNvSpPr>
          <p:nvPr/>
        </p:nvSpPr>
        <p:spPr>
          <a:xfrm>
            <a:off x="274320" y="710942"/>
            <a:ext cx="3489251" cy="601333"/>
          </a:xfrm>
          <a:prstGeom prst="rect">
            <a:avLst/>
          </a:prstGeom>
          <a:noFill/>
          <a:ln>
            <a:noFill/>
          </a:ln>
        </p:spPr>
        <p:txBody>
          <a:bodyPr spcFirstLastPara="1" wrap="square" lIns="91426" tIns="45700" rIns="91426"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9904F"/>
              </a:buClr>
            </a:pPr>
            <a:r>
              <a:rPr lang="en-US" sz="3000" b="1" dirty="0">
                <a:solidFill>
                  <a:schemeClr val="accent5"/>
                </a:solidFill>
                <a:latin typeface="Gill Sans MT" panose="020B0502020104020203" pitchFamily="34" charset="0"/>
              </a:rPr>
              <a:t>Key Takeaways</a:t>
            </a:r>
          </a:p>
        </p:txBody>
      </p:sp>
      <p:sp>
        <p:nvSpPr>
          <p:cNvPr id="13" name="Text Placeholder 5">
            <a:extLst>
              <a:ext uri="{FF2B5EF4-FFF2-40B4-BE49-F238E27FC236}">
                <a16:creationId xmlns:a16="http://schemas.microsoft.com/office/drawing/2014/main" id="{5402AE68-766B-684A-8D2A-EE133F2634A9}"/>
              </a:ext>
            </a:extLst>
          </p:cNvPr>
          <p:cNvSpPr txBox="1">
            <a:spLocks/>
          </p:cNvSpPr>
          <p:nvPr/>
        </p:nvSpPr>
        <p:spPr>
          <a:xfrm>
            <a:off x="457201" y="1506296"/>
            <a:ext cx="6686550" cy="1774204"/>
          </a:xfrm>
          <a:prstGeom prst="rect">
            <a:avLst/>
          </a:prstGeom>
        </p:spPr>
        <p:txBody>
          <a:bodyPr/>
          <a:lstStyle>
            <a:lvl1pPr marL="0" marR="0" indent="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Social norms shifting can be complex.</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Design processes led by data and co-design will help identify strategies.</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Watch out for common pitfalls that can mislead program design. </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Ground your work in values and ethics.</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Plan for, monitor, and respond to pushback.</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Build in flexibility to allow for positive change as it emerges.</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Know that one program alone cannot do everything.</a:t>
            </a:r>
          </a:p>
        </p:txBody>
      </p:sp>
      <p:sp>
        <p:nvSpPr>
          <p:cNvPr id="3" name="TextBox 2"/>
          <p:cNvSpPr txBox="1"/>
          <p:nvPr/>
        </p:nvSpPr>
        <p:spPr>
          <a:xfrm>
            <a:off x="457201" y="5640073"/>
            <a:ext cx="6686550" cy="3944285"/>
          </a:xfrm>
          <a:prstGeom prst="rect">
            <a:avLst/>
          </a:prstGeom>
          <a:noFill/>
        </p:spPr>
        <p:txBody>
          <a:bodyPr wrap="square" rtlCol="0">
            <a:spAutoFit/>
          </a:bodyPr>
          <a:lstStyle/>
          <a:p>
            <a:pPr marL="342900" lvl="0" indent="-342900">
              <a:lnSpc>
                <a:spcPct val="110000"/>
              </a:lnSpc>
              <a:spcBef>
                <a:spcPts val="300"/>
              </a:spcBef>
              <a:spcAft>
                <a:spcPts val="720"/>
              </a:spcAft>
              <a:buFont typeface="Symbol" panose="05050102010706020507" pitchFamily="18" charset="2"/>
              <a:buChar char=""/>
            </a:pPr>
            <a:r>
              <a:rPr lang="en-US" sz="1300" dirty="0">
                <a:latin typeface="Gill Sans MT" panose="020B0502020104020203" pitchFamily="34" charset="0"/>
                <a:ea typeface="Calibri" panose="020F0502020204030204" pitchFamily="34" charset="0"/>
                <a:cs typeface="Times New Roman" panose="02020603050405020304" pitchFamily="18" charset="0"/>
              </a:rPr>
              <a:t>Passages Project</a:t>
            </a:r>
            <a:r>
              <a:rPr lang="en-US" sz="1300" i="1" dirty="0">
                <a:latin typeface="Gill Sans MT" panose="020B0502020104020203" pitchFamily="34" charset="0"/>
                <a:ea typeface="Calibri" panose="020F0502020204030204" pitchFamily="34" charset="0"/>
                <a:cs typeface="Times New Roman" panose="02020603050405020304" pitchFamily="18" charset="0"/>
              </a:rPr>
              <a:t>. Social Norms Key to Development Programming: Landscaping Finds Their Influence on Behaviors across Sectors</a:t>
            </a:r>
            <a:r>
              <a:rPr lang="en-US" sz="1300" dirty="0">
                <a:latin typeface="Gill Sans MT" panose="020B0502020104020203" pitchFamily="34" charset="0"/>
                <a:ea typeface="Calibri" panose="020F0502020204030204" pitchFamily="34" charset="0"/>
                <a:cs typeface="Times New Roman" panose="02020603050405020304" pitchFamily="18" charset="0"/>
              </a:rPr>
              <a:t>. Washington, DC: Institute for Reproductive Health, Georgetown University, 2020. </a:t>
            </a:r>
            <a:r>
              <a:rPr lang="en-US" sz="1300" u="sng" dirty="0">
                <a:latin typeface="Gill Sans MT" panose="020B0502020104020203" pitchFamily="34" charset="0"/>
                <a:ea typeface="Calibri" panose="020F0502020204030204" pitchFamily="34" charset="0"/>
                <a:cs typeface="Times New Roman" panose="02020603050405020304" pitchFamily="18" charset="0"/>
                <a:hlinkClick r:id="rId3"/>
              </a:rPr>
              <a:t>http://irh.org/resource-library/social-norms-landscaping-brief/</a:t>
            </a:r>
            <a:r>
              <a:rPr lang="en-US" sz="1300" dirty="0">
                <a:latin typeface="Gill Sans MT" panose="020B0502020104020203" pitchFamily="34" charset="0"/>
                <a:ea typeface="Calibri" panose="020F0502020204030204" pitchFamily="34" charset="0"/>
                <a:cs typeface="Times New Roman" panose="02020603050405020304" pitchFamily="18" charset="0"/>
              </a:rPr>
              <a:t> </a:t>
            </a:r>
          </a:p>
          <a:p>
            <a:pPr marL="342900" lvl="0" indent="-342900">
              <a:lnSpc>
                <a:spcPct val="110000"/>
              </a:lnSpc>
              <a:spcAft>
                <a:spcPts val="720"/>
              </a:spcAft>
              <a:buFont typeface="Symbol" panose="05050102010706020507" pitchFamily="18" charset="2"/>
              <a:buChar char=""/>
            </a:pPr>
            <a:r>
              <a:rPr lang="en-US" sz="1300" dirty="0">
                <a:latin typeface="Gill Sans MT" panose="020B0502020104020203" pitchFamily="34" charset="0"/>
                <a:ea typeface="Calibri" panose="020F0502020204030204" pitchFamily="34" charset="0"/>
                <a:cs typeface="Times New Roman" panose="02020603050405020304" pitchFamily="18" charset="0"/>
              </a:rPr>
              <a:t>The Social Norms Learning Collaborative. </a:t>
            </a:r>
            <a:r>
              <a:rPr lang="en-US" sz="1300" i="1" dirty="0">
                <a:latin typeface="Gill Sans MT" panose="020B0502020104020203" pitchFamily="34" charset="0"/>
                <a:ea typeface="Calibri" panose="020F0502020204030204" pitchFamily="34" charset="0"/>
                <a:cs typeface="Times New Roman" panose="02020603050405020304" pitchFamily="18" charset="0"/>
              </a:rPr>
              <a:t>Social Norms and AYSRH:  Building a Bridge from Theory to Program Design</a:t>
            </a:r>
            <a:r>
              <a:rPr lang="en-US" sz="1300" dirty="0">
                <a:latin typeface="Gill Sans MT" panose="020B0502020104020203" pitchFamily="34" charset="0"/>
                <a:ea typeface="Calibri" panose="020F0502020204030204" pitchFamily="34" charset="0"/>
                <a:cs typeface="Times New Roman" panose="02020603050405020304" pitchFamily="18" charset="0"/>
              </a:rPr>
              <a:t>. Washington, D.C.: IRH, Georgetown University, 2019. </a:t>
            </a:r>
            <a:r>
              <a:rPr lang="en-US" sz="1300" u="sng" dirty="0">
                <a:latin typeface="Gill Sans MT" panose="020B0502020104020203" pitchFamily="34" charset="0"/>
                <a:ea typeface="Calibri" panose="020F0502020204030204" pitchFamily="34" charset="0"/>
                <a:cs typeface="Times New Roman" panose="02020603050405020304" pitchFamily="18" charset="0"/>
                <a:hlinkClick r:id="rId4"/>
              </a:rPr>
              <a:t>https://www.alignplatform.org/resources/social-norms-and-aysrh-building-bridge-theory-program-design</a:t>
            </a:r>
            <a:r>
              <a:rPr lang="en-US" sz="1300" dirty="0">
                <a:latin typeface="Gill Sans MT" panose="020B0502020104020203" pitchFamily="34" charset="0"/>
                <a:ea typeface="Calibri" panose="020F0502020204030204" pitchFamily="34" charset="0"/>
                <a:cs typeface="Times New Roman" panose="02020603050405020304" pitchFamily="18" charset="0"/>
              </a:rPr>
              <a:t> </a:t>
            </a:r>
          </a:p>
          <a:p>
            <a:pPr marL="342900" lvl="0" indent="-342900">
              <a:lnSpc>
                <a:spcPct val="110000"/>
              </a:lnSpc>
              <a:spcBef>
                <a:spcPts val="300"/>
              </a:spcBef>
              <a:spcAft>
                <a:spcPts val="720"/>
              </a:spcAft>
              <a:buFont typeface="Symbol" panose="05050102010706020507" pitchFamily="18" charset="2"/>
              <a:buChar char=""/>
            </a:pPr>
            <a:r>
              <a:rPr lang="en-US" sz="1300" dirty="0">
                <a:latin typeface="Gill Sans MT" panose="020B0502020104020203" pitchFamily="34" charset="0"/>
                <a:ea typeface="Calibri" panose="020F0502020204030204" pitchFamily="34" charset="0"/>
                <a:cs typeface="Times New Roman" panose="02020603050405020304" pitchFamily="18" charset="0"/>
              </a:rPr>
              <a:t>The Social Norms Learning Collaborative. </a:t>
            </a:r>
            <a:r>
              <a:rPr lang="en-US" sz="1300" i="1" dirty="0">
                <a:latin typeface="Gill Sans MT" panose="020B0502020104020203" pitchFamily="34" charset="0"/>
                <a:ea typeface="Calibri" panose="020F0502020204030204" pitchFamily="34" charset="0"/>
                <a:cs typeface="Times New Roman" panose="02020603050405020304" pitchFamily="18" charset="0"/>
              </a:rPr>
              <a:t>Community-Based, Norms-Shifting Interventions: Definitions and Attributes</a:t>
            </a:r>
            <a:r>
              <a:rPr lang="en-US" sz="1300" dirty="0">
                <a:latin typeface="Gill Sans MT" panose="020B0502020104020203" pitchFamily="34" charset="0"/>
                <a:ea typeface="Calibri" panose="020F0502020204030204" pitchFamily="34" charset="0"/>
                <a:cs typeface="Times New Roman" panose="02020603050405020304" pitchFamily="18" charset="0"/>
              </a:rPr>
              <a:t>. Washington, DC: Institute for Reproductive Health, Georgetown University, 2019. </a:t>
            </a:r>
            <a:r>
              <a:rPr lang="en-US" sz="1300" u="sng" dirty="0">
                <a:latin typeface="Gill Sans MT" panose="020B0502020104020203" pitchFamily="34" charset="0"/>
                <a:ea typeface="Calibri" panose="020F0502020204030204" pitchFamily="34" charset="0"/>
                <a:cs typeface="Times New Roman" panose="02020603050405020304" pitchFamily="18" charset="0"/>
                <a:hlinkClick r:id="rId5"/>
              </a:rPr>
              <a:t>https://www.alignplatform.org/resources/community-based-norms-shifting-interventions-definitions-and-attributes</a:t>
            </a:r>
            <a:r>
              <a:rPr lang="en-US" sz="1300" dirty="0">
                <a:latin typeface="Gill Sans MT" panose="020B0502020104020203" pitchFamily="34" charset="0"/>
                <a:ea typeface="Calibri" panose="020F0502020204030204" pitchFamily="34" charset="0"/>
                <a:cs typeface="Times New Roman" panose="02020603050405020304" pitchFamily="18" charset="0"/>
              </a:rPr>
              <a:t> </a:t>
            </a:r>
          </a:p>
          <a:p>
            <a:pPr marL="342900" lvl="0" indent="-342900">
              <a:lnSpc>
                <a:spcPct val="110000"/>
              </a:lnSpc>
              <a:spcBef>
                <a:spcPts val="300"/>
              </a:spcBef>
              <a:spcAft>
                <a:spcPts val="720"/>
              </a:spcAft>
              <a:buFont typeface="Symbol" panose="05050102010706020507" pitchFamily="18" charset="2"/>
              <a:buChar char=""/>
            </a:pPr>
            <a:r>
              <a:rPr lang="en-US" sz="1300" dirty="0">
                <a:latin typeface="Gill Sans MT" panose="020B0502020104020203" pitchFamily="34" charset="0"/>
                <a:ea typeface="Calibri" panose="020F0502020204030204" pitchFamily="34" charset="0"/>
                <a:cs typeface="Times New Roman" panose="02020603050405020304" pitchFamily="18" charset="0"/>
              </a:rPr>
              <a:t>The Social Norms Learning Collaborative. </a:t>
            </a:r>
            <a:r>
              <a:rPr lang="en-US" sz="1300" i="1" dirty="0">
                <a:latin typeface="Gill Sans MT" panose="020B0502020104020203" pitchFamily="34" charset="0"/>
                <a:ea typeface="Calibri" panose="020F0502020204030204" pitchFamily="34" charset="0"/>
                <a:cs typeface="Times New Roman" panose="02020603050405020304" pitchFamily="18" charset="0"/>
              </a:rPr>
              <a:t>Identifying and Describing Approaches and Attributes of Norms-Shifting Interventions</a:t>
            </a:r>
            <a:r>
              <a:rPr lang="en-US" sz="1300" dirty="0">
                <a:latin typeface="Gill Sans MT" panose="020B0502020104020203" pitchFamily="34" charset="0"/>
                <a:ea typeface="Calibri" panose="020F0502020204030204" pitchFamily="34" charset="0"/>
                <a:cs typeface="Times New Roman" panose="02020603050405020304" pitchFamily="18" charset="0"/>
              </a:rPr>
              <a:t>. Washington, DC: Institute for Reproductive Health, Georgetown University, 2017.  </a:t>
            </a:r>
            <a:r>
              <a:rPr lang="en-US" sz="1300" u="sng" dirty="0">
                <a:latin typeface="Gill Sans MT" panose="020B0502020104020203" pitchFamily="34" charset="0"/>
                <a:ea typeface="Calibri" panose="020F0502020204030204" pitchFamily="34" charset="0"/>
                <a:cs typeface="Times New Roman" panose="02020603050405020304" pitchFamily="18" charset="0"/>
                <a:hlinkClick r:id="rId6"/>
              </a:rPr>
              <a:t>https://www.alignplatform.org/resources/identifying-and-describing-approaches-and-attributes-norms-shifting-interventions</a:t>
            </a:r>
            <a:r>
              <a:rPr lang="en-US" sz="1300" dirty="0">
                <a:latin typeface="Gill Sans MT" panose="020B0502020104020203" pitchFamily="34" charset="0"/>
                <a:ea typeface="Calibri" panose="020F0502020204030204" pitchFamily="34" charset="0"/>
                <a:cs typeface="Times New Roman" panose="02020603050405020304" pitchFamily="18" charset="0"/>
              </a:rPr>
              <a:t> </a:t>
            </a:r>
          </a:p>
        </p:txBody>
      </p:sp>
      <p:sp>
        <p:nvSpPr>
          <p:cNvPr id="14" name="Google Shape;1442;p59">
            <a:extLst>
              <a:ext uri="{FF2B5EF4-FFF2-40B4-BE49-F238E27FC236}">
                <a16:creationId xmlns:a16="http://schemas.microsoft.com/office/drawing/2014/main" id="{C1EF631E-06C7-DA49-8E96-FB38126E22FE}"/>
              </a:ext>
            </a:extLst>
          </p:cNvPr>
          <p:cNvSpPr txBox="1">
            <a:spLocks/>
          </p:cNvSpPr>
          <p:nvPr/>
        </p:nvSpPr>
        <p:spPr>
          <a:xfrm>
            <a:off x="274320" y="5029200"/>
            <a:ext cx="3489251" cy="601333"/>
          </a:xfrm>
          <a:prstGeom prst="rect">
            <a:avLst/>
          </a:prstGeom>
          <a:noFill/>
          <a:ln>
            <a:noFill/>
          </a:ln>
        </p:spPr>
        <p:txBody>
          <a:bodyPr spcFirstLastPara="1" wrap="square" lIns="91426" tIns="45700" rIns="91426"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9904F"/>
              </a:buClr>
            </a:pPr>
            <a:r>
              <a:rPr lang="en-US" sz="3000" b="1" dirty="0">
                <a:solidFill>
                  <a:schemeClr val="accent5"/>
                </a:solidFill>
                <a:latin typeface="Gill Sans MT" panose="020B0502020104020203" pitchFamily="34" charset="0"/>
              </a:rPr>
              <a:t>Resources</a:t>
            </a:r>
          </a:p>
        </p:txBody>
      </p:sp>
      <p:pic>
        <p:nvPicPr>
          <p:cNvPr id="2" name="Picture 1">
            <a:extLst>
              <a:ext uri="{FF2B5EF4-FFF2-40B4-BE49-F238E27FC236}">
                <a16:creationId xmlns:a16="http://schemas.microsoft.com/office/drawing/2014/main" id="{F721CCFB-F144-4621-B863-716A5875200C}"/>
              </a:ext>
            </a:extLst>
          </p:cNvPr>
          <p:cNvPicPr>
            <a:picLocks noChangeAspect="1"/>
          </p:cNvPicPr>
          <p:nvPr/>
        </p:nvPicPr>
        <p:blipFill>
          <a:blip r:embed="rId7"/>
          <a:stretch>
            <a:fillRect/>
          </a:stretch>
        </p:blipFill>
        <p:spPr>
          <a:xfrm flipV="1">
            <a:off x="6541570" y="0"/>
            <a:ext cx="1204362" cy="516921"/>
          </a:xfrm>
          <a:prstGeom prst="rect">
            <a:avLst/>
          </a:prstGeom>
        </p:spPr>
      </p:pic>
    </p:spTree>
    <p:extLst>
      <p:ext uri="{BB962C8B-B14F-4D97-AF65-F5344CB8AC3E}">
        <p14:creationId xmlns:p14="http://schemas.microsoft.com/office/powerpoint/2010/main" val="112444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41"/>
        <p:cNvGrpSpPr/>
        <p:nvPr/>
      </p:nvGrpSpPr>
      <p:grpSpPr>
        <a:xfrm>
          <a:off x="0" y="0"/>
          <a:ext cx="0" cy="0"/>
          <a:chOff x="0" y="0"/>
          <a:chExt cx="0" cy="0"/>
        </a:xfrm>
      </p:grpSpPr>
      <p:sp>
        <p:nvSpPr>
          <p:cNvPr id="342" name="Google Shape;342;p1"/>
          <p:cNvSpPr txBox="1"/>
          <p:nvPr/>
        </p:nvSpPr>
        <p:spPr>
          <a:xfrm>
            <a:off x="608420" y="505127"/>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a:ea typeface="Gill Sans"/>
                <a:cs typeface="Gill Sans"/>
                <a:sym typeface="Gill Sans"/>
              </a:rPr>
              <a:t>MODULE 3 | DESIGNING NORMS SHIFTING INTERVENTIONS</a:t>
            </a:r>
            <a:endParaRPr sz="1000" b="0" i="0" u="none" strike="noStrike" cap="none" dirty="0">
              <a:solidFill>
                <a:srgbClr val="515257"/>
              </a:solidFill>
              <a:latin typeface="Gill Sans"/>
              <a:ea typeface="Gill Sans"/>
              <a:cs typeface="Gill Sans"/>
              <a:sym typeface="Gill Sans"/>
            </a:endParaRPr>
          </a:p>
        </p:txBody>
      </p:sp>
      <p:sp>
        <p:nvSpPr>
          <p:cNvPr id="343" name="Google Shape;343;p1"/>
          <p:cNvSpPr/>
          <p:nvPr/>
        </p:nvSpPr>
        <p:spPr>
          <a:xfrm>
            <a:off x="274320" y="5029200"/>
            <a:ext cx="6982800" cy="687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chemeClr val="accent5"/>
                </a:solidFill>
                <a:latin typeface="Gill Sans MT" panose="020B0502020104020203" pitchFamily="34" charset="0"/>
                <a:ea typeface="Gill Sans"/>
                <a:cs typeface="Gill Sans"/>
                <a:sym typeface="Gill Sans"/>
              </a:rPr>
              <a:t>Learning Objectives</a:t>
            </a:r>
            <a:endParaRPr sz="3000" b="1" i="0" u="none" strike="noStrike" cap="none" dirty="0">
              <a:solidFill>
                <a:schemeClr val="accent5"/>
              </a:solidFill>
              <a:latin typeface="Gill Sans MT" panose="020B0502020104020203" pitchFamily="34" charset="0"/>
              <a:ea typeface="Gill Sans"/>
              <a:cs typeface="Gill Sans"/>
              <a:sym typeface="Gill Sans"/>
            </a:endParaRPr>
          </a:p>
        </p:txBody>
      </p:sp>
      <p:sp>
        <p:nvSpPr>
          <p:cNvPr id="344" name="Google Shape;344;p1"/>
          <p:cNvSpPr txBox="1">
            <a:spLocks noGrp="1"/>
          </p:cNvSpPr>
          <p:nvPr>
            <p:ph type="body" idx="1"/>
          </p:nvPr>
        </p:nvSpPr>
        <p:spPr>
          <a:xfrm>
            <a:off x="457200" y="6031725"/>
            <a:ext cx="6655118" cy="298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rgbClr val="2E2C22"/>
                </a:solidFill>
                <a:latin typeface="Gill Sans MT" panose="020B0502020104020203" pitchFamily="34" charset="0"/>
                <a:sym typeface="Gill Sans"/>
              </a:rPr>
              <a:t>During this session, participants will: </a:t>
            </a:r>
            <a:endParaRPr sz="1600" b="0" i="0" u="none" strike="noStrike" cap="none" dirty="0">
              <a:solidFill>
                <a:srgbClr val="2E2C22"/>
              </a:solidFill>
              <a:latin typeface="Gill Sans MT" panose="020B0502020104020203" pitchFamily="34" charset="0"/>
              <a:sym typeface="Gill Sans"/>
            </a:endParaRPr>
          </a:p>
          <a:p>
            <a:pPr marL="0" marR="0" lvl="0" indent="0" algn="ctr" rtl="0">
              <a:lnSpc>
                <a:spcPct val="100000"/>
              </a:lnSpc>
              <a:spcBef>
                <a:spcPts val="0"/>
              </a:spcBef>
              <a:spcAft>
                <a:spcPts val="0"/>
              </a:spcAft>
              <a:buNone/>
            </a:pPr>
            <a:endParaRPr sz="1600" b="0" i="0" u="none" strike="noStrike" cap="none" dirty="0">
              <a:solidFill>
                <a:srgbClr val="2E2C22"/>
              </a:solidFill>
              <a:latin typeface="Gill Sans MT" panose="020B0502020104020203" pitchFamily="34" charset="0"/>
              <a:sym typeface="Gill Sans"/>
            </a:endParaRPr>
          </a:p>
          <a:p>
            <a:pPr marL="742950" marR="0" lvl="0" indent="-736600" algn="l" rtl="0">
              <a:lnSpc>
                <a:spcPct val="150000"/>
              </a:lnSpc>
              <a:spcBef>
                <a:spcPts val="0"/>
              </a:spcBef>
              <a:spcAft>
                <a:spcPts val="0"/>
              </a:spcAft>
              <a:buClr>
                <a:srgbClr val="000000"/>
              </a:buClr>
              <a:buSzPts val="1500"/>
              <a:buFont typeface="Arial"/>
              <a:buAutoNum type="arabicPeriod"/>
            </a:pPr>
            <a:r>
              <a:rPr lang="en-US" sz="1600" b="0" i="0" u="none" strike="noStrike" cap="none" dirty="0">
                <a:solidFill>
                  <a:srgbClr val="2E2C22"/>
                </a:solidFill>
                <a:latin typeface="Gill Sans MT" panose="020B0502020104020203" pitchFamily="34" charset="0"/>
                <a:sym typeface="Gill Sans"/>
              </a:rPr>
              <a:t>Identify the differences between norms-shifting interventions (NSI) and other social behavior change interventions.</a:t>
            </a:r>
            <a:endParaRPr sz="1600" dirty="0">
              <a:latin typeface="Gill Sans MT" panose="020B0502020104020203" pitchFamily="34" charset="0"/>
            </a:endParaRPr>
          </a:p>
          <a:p>
            <a:pPr marL="742950" marR="0" lvl="0" indent="-736600" algn="l" rtl="0">
              <a:lnSpc>
                <a:spcPct val="150000"/>
              </a:lnSpc>
              <a:spcBef>
                <a:spcPts val="0"/>
              </a:spcBef>
              <a:spcAft>
                <a:spcPts val="0"/>
              </a:spcAft>
              <a:buClr>
                <a:srgbClr val="000000"/>
              </a:buClr>
              <a:buSzPts val="1500"/>
              <a:buFont typeface="Arial"/>
              <a:buAutoNum type="arabicPeriod"/>
            </a:pPr>
            <a:r>
              <a:rPr lang="en-US" sz="1600" b="0" i="0" u="none" strike="noStrike" cap="none" dirty="0">
                <a:solidFill>
                  <a:srgbClr val="2E2C22"/>
                </a:solidFill>
                <a:latin typeface="Gill Sans MT" panose="020B0502020104020203" pitchFamily="34" charset="0"/>
                <a:sym typeface="Gill Sans"/>
              </a:rPr>
              <a:t>Recognize common characteristics of a community-based NSI.</a:t>
            </a:r>
            <a:endParaRPr sz="1600" dirty="0">
              <a:latin typeface="Gill Sans MT" panose="020B0502020104020203" pitchFamily="34" charset="0"/>
            </a:endParaRPr>
          </a:p>
          <a:p>
            <a:pPr marL="742950" marR="0" lvl="0" indent="-736600" algn="l" rtl="0">
              <a:lnSpc>
                <a:spcPct val="150000"/>
              </a:lnSpc>
              <a:spcBef>
                <a:spcPts val="0"/>
              </a:spcBef>
              <a:spcAft>
                <a:spcPts val="0"/>
              </a:spcAft>
              <a:buClr>
                <a:srgbClr val="000000"/>
              </a:buClr>
              <a:buSzPts val="1500"/>
              <a:buFont typeface="Arial"/>
              <a:buAutoNum type="arabicPeriod"/>
            </a:pPr>
            <a:r>
              <a:rPr lang="en-US" sz="1600" b="0" i="0" u="none" strike="noStrike" cap="none" dirty="0">
                <a:solidFill>
                  <a:srgbClr val="2E2C22"/>
                </a:solidFill>
                <a:latin typeface="Gill Sans MT" panose="020B0502020104020203" pitchFamily="34" charset="0"/>
                <a:sym typeface="Gill Sans"/>
              </a:rPr>
              <a:t>Be aware of ethical considerations for NSI design and implementation.</a:t>
            </a:r>
            <a:endParaRPr sz="1600" dirty="0">
              <a:latin typeface="Gill Sans MT" panose="020B0502020104020203" pitchFamily="34" charset="0"/>
            </a:endParaRPr>
          </a:p>
          <a:p>
            <a:pPr marL="742950" marR="0" lvl="0" indent="-736600" algn="l" rtl="0">
              <a:lnSpc>
                <a:spcPct val="150000"/>
              </a:lnSpc>
              <a:spcBef>
                <a:spcPts val="0"/>
              </a:spcBef>
              <a:spcAft>
                <a:spcPts val="0"/>
              </a:spcAft>
              <a:buClr>
                <a:srgbClr val="000000"/>
              </a:buClr>
              <a:buSzPts val="1500"/>
              <a:buFont typeface="Arial"/>
              <a:buAutoNum type="arabicPeriod"/>
            </a:pPr>
            <a:r>
              <a:rPr lang="en-US" sz="1600" b="0" i="0" u="none" strike="noStrike" cap="none" dirty="0">
                <a:solidFill>
                  <a:srgbClr val="2E2C22"/>
                </a:solidFill>
                <a:latin typeface="Gill Sans MT" panose="020B0502020104020203" pitchFamily="34" charset="0"/>
                <a:sym typeface="Gill Sans"/>
              </a:rPr>
              <a:t>Discuss strategies to integrate social norms shifting into project design.</a:t>
            </a:r>
            <a:endParaRPr sz="1600" dirty="0">
              <a:latin typeface="Gill Sans MT" panose="020B0502020104020203" pitchFamily="34" charset="0"/>
            </a:endParaRPr>
          </a:p>
          <a:p>
            <a:pPr marL="0" marR="0" lvl="0" indent="0" algn="l" rtl="0">
              <a:lnSpc>
                <a:spcPct val="100000"/>
              </a:lnSpc>
              <a:spcBef>
                <a:spcPts val="0"/>
              </a:spcBef>
              <a:spcAft>
                <a:spcPts val="0"/>
              </a:spcAft>
              <a:buNone/>
            </a:pPr>
            <a:endParaRPr sz="1600" b="0" i="0" u="none" strike="noStrike" cap="none" dirty="0">
              <a:solidFill>
                <a:srgbClr val="2E2C22"/>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600" b="0" i="0" u="none" strike="noStrike" cap="none" dirty="0">
              <a:solidFill>
                <a:srgbClr val="2E2C22"/>
              </a:solidFill>
              <a:latin typeface="Gill Sans"/>
              <a:ea typeface="Gill Sans"/>
              <a:cs typeface="Gill Sans"/>
              <a:sym typeface="Gill Sans"/>
            </a:endParaRPr>
          </a:p>
        </p:txBody>
      </p:sp>
      <p:sp>
        <p:nvSpPr>
          <p:cNvPr id="345" name="Google Shape;345;p1"/>
          <p:cNvSpPr txBox="1"/>
          <p:nvPr/>
        </p:nvSpPr>
        <p:spPr>
          <a:xfrm>
            <a:off x="274320" y="1716543"/>
            <a:ext cx="2519363" cy="1403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2C22"/>
              </a:buClr>
              <a:buSzPts val="3000"/>
              <a:buFont typeface="Arial"/>
              <a:buNone/>
            </a:pPr>
            <a:r>
              <a:rPr lang="en-US" sz="3000" b="1" i="0" u="none" strike="noStrike" cap="none" dirty="0">
                <a:solidFill>
                  <a:schemeClr val="accent5"/>
                </a:solidFill>
                <a:latin typeface="Gill Sans MT" panose="020B0502020104020203" pitchFamily="34" charset="0"/>
                <a:ea typeface="Gill Sans"/>
                <a:cs typeface="Gill Sans"/>
                <a:sym typeface="Gill Sans"/>
              </a:rPr>
              <a:t>Overview: </a:t>
            </a:r>
            <a:r>
              <a:rPr lang="en-US" sz="3000" b="0" i="0" u="none" strike="noStrike" cap="none" dirty="0">
                <a:solidFill>
                  <a:schemeClr val="accent5"/>
                </a:solidFill>
                <a:latin typeface="Gill Sans MT" panose="020B0502020104020203" pitchFamily="34" charset="0"/>
                <a:ea typeface="Gill Sans"/>
                <a:cs typeface="Gill Sans"/>
                <a:sym typeface="Gill Sans"/>
              </a:rPr>
              <a:t>Designing Norms-Shifting Interventions</a:t>
            </a:r>
            <a:r>
              <a:rPr lang="en-US" sz="3000" b="0" i="0" u="none" strike="noStrike" cap="none" dirty="0">
                <a:solidFill>
                  <a:srgbClr val="2E2C22"/>
                </a:solidFill>
                <a:latin typeface="Gill Sans MT" panose="020B0502020104020203" pitchFamily="34" charset="0"/>
                <a:ea typeface="Gill Sans"/>
                <a:cs typeface="Gill Sans"/>
                <a:sym typeface="Gill Sans"/>
              </a:rPr>
              <a:t/>
            </a:r>
            <a:br>
              <a:rPr lang="en-US" sz="3000" b="0" i="0" u="none" strike="noStrike" cap="none" dirty="0">
                <a:solidFill>
                  <a:srgbClr val="2E2C22"/>
                </a:solidFill>
                <a:latin typeface="Gill Sans MT" panose="020B0502020104020203" pitchFamily="34" charset="0"/>
                <a:ea typeface="Gill Sans"/>
                <a:cs typeface="Gill Sans"/>
                <a:sym typeface="Gill Sans"/>
              </a:rPr>
            </a:br>
            <a:r>
              <a:rPr lang="en-US" sz="3000" b="0" i="0" u="none" strike="noStrike" cap="none" dirty="0">
                <a:solidFill>
                  <a:srgbClr val="2E2C22"/>
                </a:solidFill>
                <a:latin typeface="Gill Sans MT" panose="020B0502020104020203" pitchFamily="34" charset="0"/>
                <a:ea typeface="Gill Sans"/>
                <a:cs typeface="Gill Sans"/>
                <a:sym typeface="Gill Sans"/>
              </a:rPr>
              <a:t/>
            </a:r>
            <a:br>
              <a:rPr lang="en-US" sz="3000" b="0" i="0" u="none" strike="noStrike" cap="none" dirty="0">
                <a:solidFill>
                  <a:srgbClr val="2E2C22"/>
                </a:solidFill>
                <a:latin typeface="Gill Sans MT" panose="020B0502020104020203" pitchFamily="34" charset="0"/>
                <a:ea typeface="Gill Sans"/>
                <a:cs typeface="Gill Sans"/>
                <a:sym typeface="Gill Sans"/>
              </a:rPr>
            </a:br>
            <a:endParaRPr sz="3000" b="0" i="0" u="none" strike="noStrike" cap="none" dirty="0">
              <a:solidFill>
                <a:srgbClr val="2E2C22"/>
              </a:solidFill>
              <a:latin typeface="Gill Sans MT" panose="020B0502020104020203" pitchFamily="34" charset="0"/>
              <a:ea typeface="Gill Sans"/>
              <a:cs typeface="Gill Sans"/>
              <a:sym typeface="Gill Sans"/>
            </a:endParaRPr>
          </a:p>
        </p:txBody>
      </p:sp>
      <p:pic>
        <p:nvPicPr>
          <p:cNvPr id="346" name="Google Shape;346;p1"/>
          <p:cNvPicPr preferRelativeResize="0"/>
          <p:nvPr/>
        </p:nvPicPr>
        <p:blipFill rotWithShape="1">
          <a:blip r:embed="rId3">
            <a:alphaModFix/>
          </a:blip>
          <a:srcRect/>
          <a:stretch/>
        </p:blipFill>
        <p:spPr>
          <a:xfrm>
            <a:off x="3471863" y="1221979"/>
            <a:ext cx="3156357" cy="3795894"/>
          </a:xfrm>
          <a:prstGeom prst="rect">
            <a:avLst/>
          </a:prstGeom>
          <a:noFill/>
          <a:ln>
            <a:noFill/>
          </a:ln>
        </p:spPr>
      </p:pic>
      <p:pic>
        <p:nvPicPr>
          <p:cNvPr id="2" name="Picture 1">
            <a:extLst>
              <a:ext uri="{FF2B5EF4-FFF2-40B4-BE49-F238E27FC236}">
                <a16:creationId xmlns:a16="http://schemas.microsoft.com/office/drawing/2014/main" id="{EDA7024B-ADB2-4851-AA1B-9DE211FCED3A}"/>
              </a:ext>
            </a:extLst>
          </p:cNvPr>
          <p:cNvPicPr>
            <a:picLocks noChangeAspect="1"/>
          </p:cNvPicPr>
          <p:nvPr/>
        </p:nvPicPr>
        <p:blipFill>
          <a:blip r:embed="rId4"/>
          <a:stretch>
            <a:fillRect/>
          </a:stretch>
        </p:blipFill>
        <p:spPr>
          <a:xfrm flipV="1">
            <a:off x="6376158" y="66915"/>
            <a:ext cx="1262716" cy="4008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50"/>
        <p:cNvGrpSpPr/>
        <p:nvPr/>
      </p:nvGrpSpPr>
      <p:grpSpPr>
        <a:xfrm>
          <a:off x="0" y="0"/>
          <a:ext cx="0" cy="0"/>
          <a:chOff x="0" y="0"/>
          <a:chExt cx="0" cy="0"/>
        </a:xfrm>
      </p:grpSpPr>
      <p:sp>
        <p:nvSpPr>
          <p:cNvPr id="351" name="Google Shape;351;p2"/>
          <p:cNvSpPr txBox="1">
            <a:spLocks noGrp="1"/>
          </p:cNvSpPr>
          <p:nvPr>
            <p:ph type="body" idx="1"/>
          </p:nvPr>
        </p:nvSpPr>
        <p:spPr>
          <a:xfrm>
            <a:off x="388392" y="1353701"/>
            <a:ext cx="5184255" cy="5792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3000" b="1" dirty="0">
                <a:solidFill>
                  <a:schemeClr val="accent5"/>
                </a:solidFill>
                <a:latin typeface="Gill Sans MT" panose="020B0502020104020203" pitchFamily="34" charset="0"/>
              </a:rPr>
              <a:t>What makes interventions norm shifting?</a:t>
            </a:r>
            <a:endParaRPr sz="3000" b="1" dirty="0">
              <a:solidFill>
                <a:schemeClr val="accent5"/>
              </a:solidFill>
              <a:latin typeface="Gill Sans MT" panose="020B0502020104020203" pitchFamily="34" charset="0"/>
            </a:endParaRPr>
          </a:p>
        </p:txBody>
      </p:sp>
      <p:sp>
        <p:nvSpPr>
          <p:cNvPr id="352" name="Google Shape;352;p2"/>
          <p:cNvSpPr txBox="1">
            <a:spLocks noGrp="1"/>
          </p:cNvSpPr>
          <p:nvPr>
            <p:ph type="body" idx="2"/>
          </p:nvPr>
        </p:nvSpPr>
        <p:spPr>
          <a:xfrm>
            <a:off x="484909" y="1067344"/>
            <a:ext cx="3343218" cy="286357"/>
          </a:xfrm>
          <a:prstGeom prst="rect">
            <a:avLst/>
          </a:prstGeom>
          <a:noFill/>
          <a:ln>
            <a:noFill/>
          </a:ln>
        </p:spPr>
        <p:txBody>
          <a:bodyPr spcFirstLastPara="1" wrap="square" lIns="91425" tIns="45700" rIns="91425" bIns="45700" anchor="t" anchorCtr="0">
            <a:noAutofit/>
          </a:bodyPr>
          <a:lstStyle/>
          <a:p>
            <a:pPr marL="0" lvl="0" indent="0"/>
            <a:r>
              <a:rPr lang="en-US" sz="1400" b="0" dirty="0">
                <a:latin typeface="Gill Sans MT" panose="020B0502020104020203" pitchFamily="34" charset="0"/>
                <a:cs typeface="Gill Sans" panose="020B0604020202020204" charset="0"/>
              </a:rPr>
              <a:t>PLENARY ACTIVITY</a:t>
            </a:r>
            <a:endParaRPr sz="1400" b="0" dirty="0">
              <a:latin typeface="Gill Sans MT" panose="020B0502020104020203" pitchFamily="34" charset="0"/>
              <a:cs typeface="Gill Sans" panose="020B0604020202020204" charset="0"/>
            </a:endParaRPr>
          </a:p>
        </p:txBody>
      </p:sp>
      <p:sp>
        <p:nvSpPr>
          <p:cNvPr id="353" name="Google Shape;353;p2"/>
          <p:cNvSpPr txBox="1"/>
          <p:nvPr/>
        </p:nvSpPr>
        <p:spPr>
          <a:xfrm>
            <a:off x="457200" y="2394657"/>
            <a:ext cx="6478200" cy="1709100"/>
          </a:xfrm>
          <a:prstGeom prst="rect">
            <a:avLst/>
          </a:prstGeom>
          <a:noFill/>
          <a:ln>
            <a:noFill/>
          </a:ln>
        </p:spPr>
        <p:txBody>
          <a:bodyPr spcFirstLastPara="1" wrap="square" lIns="91425" tIns="45700" rIns="91425" bIns="45700" anchor="t" anchorCtr="0">
            <a:noAutofit/>
          </a:bodyPr>
          <a:lstStyle/>
          <a:p>
            <a:pPr marL="285750" lvl="0" indent="-285750">
              <a:buClr>
                <a:srgbClr val="515257"/>
              </a:buClr>
              <a:buSzPts val="14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a:sym typeface="Gill Sans"/>
              </a:rPr>
              <a:t>Think about the SBC projects that you know. </a:t>
            </a:r>
          </a:p>
          <a:p>
            <a:pPr marL="285750" lvl="0" indent="-285750">
              <a:buClr>
                <a:srgbClr val="515257"/>
              </a:buClr>
              <a:buSzPts val="14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a:sym typeface="Gill Sans"/>
              </a:rPr>
              <a:t>Do they address the social factors that influence behavior? How?</a:t>
            </a:r>
          </a:p>
          <a:p>
            <a:pPr marL="285750" lvl="0" indent="-285750">
              <a:buClr>
                <a:srgbClr val="515257"/>
              </a:buClr>
              <a:buSzPts val="14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a:sym typeface="Gill Sans"/>
              </a:rPr>
              <a:t>How do they decrease socio-normative barriers to behavior change</a:t>
            </a:r>
            <a:endParaRPr sz="1600" b="0" i="0" u="none" strike="noStrike" cap="none" dirty="0">
              <a:solidFill>
                <a:schemeClr val="tx2">
                  <a:lumMod val="10000"/>
                </a:schemeClr>
              </a:solidFill>
              <a:latin typeface="Gill Sans MT" panose="020B0502020104020203" pitchFamily="34" charset="0"/>
              <a:ea typeface="Gill Sans"/>
              <a:cs typeface="Gill Sans"/>
              <a:sym typeface="Gill Sans"/>
            </a:endParaRPr>
          </a:p>
        </p:txBody>
      </p:sp>
      <p:sp>
        <p:nvSpPr>
          <p:cNvPr id="354" name="Google Shape;354;p2"/>
          <p:cNvSpPr txBox="1"/>
          <p:nvPr/>
        </p:nvSpPr>
        <p:spPr>
          <a:xfrm>
            <a:off x="388392" y="279057"/>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MT" panose="020B0502020104020203" pitchFamily="34" charset="0"/>
                <a:ea typeface="Gill Sans"/>
                <a:cs typeface="Gill Sans"/>
                <a:sym typeface="Gill Sans"/>
              </a:rPr>
              <a:t>MODULE 3 | DESIGNING NORMS SHIFTING INTERVENTIONS</a:t>
            </a:r>
            <a:endParaRPr sz="1000" b="0" i="0" u="none" strike="noStrike" cap="none" dirty="0">
              <a:solidFill>
                <a:srgbClr val="515257"/>
              </a:solidFill>
              <a:latin typeface="Gill Sans MT" panose="020B0502020104020203" pitchFamily="34" charset="0"/>
              <a:ea typeface="Gill Sans"/>
              <a:cs typeface="Gill Sans"/>
              <a:sym typeface="Gill Sans"/>
            </a:endParaRPr>
          </a:p>
        </p:txBody>
      </p:sp>
      <p:grpSp>
        <p:nvGrpSpPr>
          <p:cNvPr id="10" name="Group 9">
            <a:extLst>
              <a:ext uri="{FF2B5EF4-FFF2-40B4-BE49-F238E27FC236}">
                <a16:creationId xmlns:a16="http://schemas.microsoft.com/office/drawing/2014/main" id="{DC15415C-FBD3-9144-8461-09A777ADA0C2}"/>
              </a:ext>
            </a:extLst>
          </p:cNvPr>
          <p:cNvGrpSpPr>
            <a:grpSpLocks noChangeAspect="1"/>
          </p:cNvGrpSpPr>
          <p:nvPr/>
        </p:nvGrpSpPr>
        <p:grpSpPr>
          <a:xfrm>
            <a:off x="5915891" y="1045522"/>
            <a:ext cx="1371600" cy="1371600"/>
            <a:chOff x="1368325" y="1090737"/>
            <a:chExt cx="3532094" cy="3532094"/>
          </a:xfrm>
        </p:grpSpPr>
        <p:sp>
          <p:nvSpPr>
            <p:cNvPr id="11" name="Oval 10">
              <a:extLst>
                <a:ext uri="{FF2B5EF4-FFF2-40B4-BE49-F238E27FC236}">
                  <a16:creationId xmlns:a16="http://schemas.microsoft.com/office/drawing/2014/main" id="{DFC85E7B-B937-CA47-A935-195CF8B567D0}"/>
                </a:ext>
              </a:extLst>
            </p:cNvPr>
            <p:cNvSpPr/>
            <p:nvPr/>
          </p:nvSpPr>
          <p:spPr>
            <a:xfrm>
              <a:off x="1368325" y="1090737"/>
              <a:ext cx="3532094" cy="3532094"/>
            </a:xfrm>
            <a:prstGeom prst="ellipse">
              <a:avLst/>
            </a:prstGeom>
            <a:solidFill>
              <a:srgbClr val="B52AB3"/>
            </a:solidFill>
            <a:ln w="666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2EC3C5"/>
                </a:solidFill>
                <a:latin typeface="Gill Sans MT" panose="020B0502020104020203" pitchFamily="34" charset="0"/>
              </a:endParaRPr>
            </a:p>
          </p:txBody>
        </p:sp>
        <p:pic>
          <p:nvPicPr>
            <p:cNvPr id="12" name="Graphic 16" descr="Cheers outline">
              <a:extLst>
                <a:ext uri="{FF2B5EF4-FFF2-40B4-BE49-F238E27FC236}">
                  <a16:creationId xmlns:a16="http://schemas.microsoft.com/office/drawing/2014/main" id="{A204DEA7-905E-5246-9E2C-43CAAAD3EEF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57715" y="1379662"/>
              <a:ext cx="3153314" cy="3153314"/>
            </a:xfrm>
            <a:prstGeom prst="rect">
              <a:avLst/>
            </a:prstGeom>
          </p:spPr>
        </p:pic>
      </p:grpSp>
      <p:sp>
        <p:nvSpPr>
          <p:cNvPr id="13" name="Title 1">
            <a:extLst>
              <a:ext uri="{FF2B5EF4-FFF2-40B4-BE49-F238E27FC236}">
                <a16:creationId xmlns:a16="http://schemas.microsoft.com/office/drawing/2014/main" id="{5139448A-5955-46C4-A728-1ACC99DDD340}"/>
              </a:ext>
            </a:extLst>
          </p:cNvPr>
          <p:cNvSpPr txBox="1">
            <a:spLocks/>
          </p:cNvSpPr>
          <p:nvPr/>
        </p:nvSpPr>
        <p:spPr>
          <a:xfrm>
            <a:off x="388392" y="4079895"/>
            <a:ext cx="6381683" cy="7013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accent5"/>
                </a:solidFill>
                <a:latin typeface="Gill Sans MT" panose="020B0502020104020203" pitchFamily="34" charset="0"/>
              </a:rPr>
              <a:t>Defining Community-Based NSI</a:t>
            </a:r>
            <a:r>
              <a:rPr lang="en-US" sz="2500" b="1" dirty="0">
                <a:solidFill>
                  <a:schemeClr val="bg2"/>
                </a:solidFill>
                <a:latin typeface="Gill Sans MT" panose="020B0502020104020203" pitchFamily="34" charset="0"/>
              </a:rPr>
              <a:t/>
            </a:r>
            <a:br>
              <a:rPr lang="en-US" sz="2500" b="1" dirty="0">
                <a:solidFill>
                  <a:schemeClr val="bg2"/>
                </a:solidFill>
                <a:latin typeface="Gill Sans MT" panose="020B0502020104020203" pitchFamily="34" charset="0"/>
              </a:rPr>
            </a:br>
            <a:endParaRPr lang="en-US" sz="2500" b="1" dirty="0">
              <a:solidFill>
                <a:schemeClr val="bg2"/>
              </a:solidFill>
              <a:latin typeface="Gill Sans MT" panose="020B0502020104020203" pitchFamily="34" charset="0"/>
            </a:endParaRPr>
          </a:p>
        </p:txBody>
      </p:sp>
      <p:graphicFrame>
        <p:nvGraphicFramePr>
          <p:cNvPr id="14" name="Table 2">
            <a:extLst>
              <a:ext uri="{FF2B5EF4-FFF2-40B4-BE49-F238E27FC236}">
                <a16:creationId xmlns:a16="http://schemas.microsoft.com/office/drawing/2014/main" id="{DFFC7142-C6A8-4ECB-98E8-DE197BE43BA4}"/>
              </a:ext>
            </a:extLst>
          </p:cNvPr>
          <p:cNvGraphicFramePr>
            <a:graphicFrameLocks noGrp="1"/>
          </p:cNvGraphicFramePr>
          <p:nvPr>
            <p:extLst>
              <p:ext uri="{D42A27DB-BD31-4B8C-83A1-F6EECF244321}">
                <p14:modId xmlns:p14="http://schemas.microsoft.com/office/powerpoint/2010/main" val="1953380696"/>
              </p:ext>
            </p:extLst>
          </p:nvPr>
        </p:nvGraphicFramePr>
        <p:xfrm>
          <a:off x="570173" y="5029200"/>
          <a:ext cx="6632055" cy="3886998"/>
        </p:xfrm>
        <a:graphic>
          <a:graphicData uri="http://schemas.openxmlformats.org/drawingml/2006/table">
            <a:tbl>
              <a:tblPr firstRow="1" bandRow="1"/>
              <a:tblGrid>
                <a:gridCol w="1055100">
                  <a:extLst>
                    <a:ext uri="{9D8B030D-6E8A-4147-A177-3AD203B41FA5}">
                      <a16:colId xmlns:a16="http://schemas.microsoft.com/office/drawing/2014/main" val="152534414"/>
                    </a:ext>
                  </a:extLst>
                </a:gridCol>
                <a:gridCol w="5576955">
                  <a:extLst>
                    <a:ext uri="{9D8B030D-6E8A-4147-A177-3AD203B41FA5}">
                      <a16:colId xmlns:a16="http://schemas.microsoft.com/office/drawing/2014/main" val="945182017"/>
                    </a:ext>
                  </a:extLst>
                </a:gridCol>
              </a:tblGrid>
              <a:tr h="434501">
                <a:tc>
                  <a:txBody>
                    <a:bodyPr/>
                    <a:lstStyle/>
                    <a:p>
                      <a:pPr algn="l"/>
                      <a:r>
                        <a:rPr lang="en-US" sz="1600" b="1" cap="none" spc="0" dirty="0">
                          <a:solidFill>
                            <a:srgbClr val="F4F5F9"/>
                          </a:solidFill>
                          <a:latin typeface="Gill Sans MT" panose="020B0502020104020203" pitchFamily="34" charset="0"/>
                        </a:rPr>
                        <a:t>Who</a:t>
                      </a:r>
                    </a:p>
                  </a:txBody>
                  <a:tcPr marL="365760" anchor="ctr">
                    <a:solidFill>
                      <a:srgbClr val="B52AB3"/>
                    </a:solidFill>
                  </a:tcPr>
                </a:tc>
                <a:tc>
                  <a:txBody>
                    <a:bodyPr/>
                    <a:lstStyle/>
                    <a:p>
                      <a:pPr algn="l"/>
                      <a:r>
                        <a:rPr lang="en-US" sz="1600" cap="none" spc="0" dirty="0">
                          <a:solidFill>
                            <a:srgbClr val="2E2C22"/>
                          </a:solidFill>
                          <a:latin typeface="Gill Sans MT" panose="020B0502020104020203" pitchFamily="34" charset="0"/>
                        </a:rPr>
                        <a:t>Individual and </a:t>
                      </a:r>
                      <a:r>
                        <a:rPr lang="en-US" sz="1600" b="1" cap="none" spc="0" dirty="0">
                          <a:solidFill>
                            <a:srgbClr val="2E2C22"/>
                          </a:solidFill>
                          <a:latin typeface="Gill Sans MT" panose="020B0502020104020203" pitchFamily="34" charset="0"/>
                        </a:rPr>
                        <a:t>community </a:t>
                      </a:r>
                      <a:r>
                        <a:rPr lang="en-US" sz="1600" b="0" cap="none" spc="0" dirty="0">
                          <a:solidFill>
                            <a:srgbClr val="2E2C22"/>
                          </a:solidFill>
                          <a:latin typeface="Gill Sans MT" panose="020B0502020104020203" pitchFamily="34" charset="0"/>
                        </a:rPr>
                        <a:t>as a locus of change.</a:t>
                      </a:r>
                      <a:endParaRPr lang="en-US" sz="1600" cap="none" spc="0" dirty="0">
                        <a:solidFill>
                          <a:srgbClr val="2E2C22"/>
                        </a:solidFill>
                        <a:latin typeface="Gill Sans MT" panose="020B0502020104020203" pitchFamily="34" charset="0"/>
                      </a:endParaRPr>
                    </a:p>
                  </a:txBody>
                  <a:tcPr marL="365760" anchor="ctr">
                    <a:solidFill>
                      <a:srgbClr val="F4F5F9"/>
                    </a:solidFill>
                  </a:tcPr>
                </a:tc>
                <a:extLst>
                  <a:ext uri="{0D108BD9-81ED-4DB2-BD59-A6C34878D82A}">
                    <a16:rowId xmlns:a16="http://schemas.microsoft.com/office/drawing/2014/main" val="2141488469"/>
                  </a:ext>
                </a:extLst>
              </a:tr>
              <a:tr h="1853695">
                <a:tc>
                  <a:txBody>
                    <a:bodyPr/>
                    <a:lstStyle/>
                    <a:p>
                      <a:pPr algn="l"/>
                      <a:r>
                        <a:rPr lang="en-US" sz="1600" b="1" cap="none" spc="0" dirty="0">
                          <a:solidFill>
                            <a:srgbClr val="F4F5F9"/>
                          </a:solidFill>
                          <a:latin typeface="Gill Sans MT" panose="020B0502020104020203" pitchFamily="34" charset="0"/>
                        </a:rPr>
                        <a:t>What</a:t>
                      </a:r>
                    </a:p>
                  </a:txBody>
                  <a:tcPr marL="365760" anchor="ctr">
                    <a:solidFill>
                      <a:srgbClr val="B52AB3"/>
                    </a:solidFill>
                  </a:tcPr>
                </a:tc>
                <a:tc>
                  <a:txBody>
                    <a:bodyPr/>
                    <a:lstStyle/>
                    <a:p>
                      <a:pPr marL="563563" indent="-563563" algn="l">
                        <a:buFont typeface="Arial" panose="020B0604020202020204" pitchFamily="34" charset="0"/>
                        <a:buChar char="•"/>
                        <a:tabLst/>
                      </a:pPr>
                      <a:r>
                        <a:rPr lang="en-US" sz="1600" cap="none" spc="0" dirty="0">
                          <a:solidFill>
                            <a:srgbClr val="2E2C22"/>
                          </a:solidFill>
                          <a:latin typeface="Gill Sans MT" panose="020B0502020104020203" pitchFamily="34" charset="0"/>
                        </a:rPr>
                        <a:t>Uses mix of media channels and </a:t>
                      </a:r>
                      <a:r>
                        <a:rPr lang="en-US" sz="1600" b="1" cap="none" spc="0" dirty="0">
                          <a:solidFill>
                            <a:srgbClr val="2E2C22"/>
                          </a:solidFill>
                          <a:latin typeface="Gill Sans MT" panose="020B0502020104020203" pitchFamily="34" charset="0"/>
                        </a:rPr>
                        <a:t>social spaces to foster critical reflection rooted in cultural values</a:t>
                      </a:r>
                      <a:r>
                        <a:rPr lang="en-US" sz="1600" b="0" cap="none" spc="0" dirty="0">
                          <a:solidFill>
                            <a:srgbClr val="2E2C22"/>
                          </a:solidFill>
                          <a:latin typeface="Gill Sans MT" panose="020B0502020104020203" pitchFamily="34" charset="0"/>
                        </a:rPr>
                        <a:t>.</a:t>
                      </a:r>
                    </a:p>
                    <a:p>
                      <a:pPr marL="563563" indent="-563563" algn="l">
                        <a:buFont typeface="Arial" panose="020B0604020202020204" pitchFamily="34" charset="0"/>
                        <a:buChar char="•"/>
                        <a:tabLst/>
                      </a:pPr>
                      <a:r>
                        <a:rPr lang="en-US" sz="1600" b="0" cap="none" spc="0" dirty="0">
                          <a:solidFill>
                            <a:srgbClr val="2E2C22"/>
                          </a:solidFill>
                          <a:latin typeface="Gill Sans MT" panose="020B0502020104020203" pitchFamily="34" charset="0"/>
                        </a:rPr>
                        <a:t>Works at </a:t>
                      </a:r>
                      <a:r>
                        <a:rPr lang="en-US" sz="1600" b="1" cap="none" spc="0" dirty="0">
                          <a:solidFill>
                            <a:srgbClr val="2E2C22"/>
                          </a:solidFill>
                          <a:latin typeface="Gill Sans MT" panose="020B0502020104020203" pitchFamily="34" charset="0"/>
                        </a:rPr>
                        <a:t>different levels of social ecology</a:t>
                      </a:r>
                      <a:r>
                        <a:rPr lang="en-US" sz="1600" b="0" cap="none" spc="0" dirty="0">
                          <a:solidFill>
                            <a:srgbClr val="2E2C22"/>
                          </a:solidFill>
                          <a:latin typeface="Gill Sans MT" panose="020B0502020104020203" pitchFamily="34" charset="0"/>
                        </a:rPr>
                        <a:t>.</a:t>
                      </a:r>
                    </a:p>
                    <a:p>
                      <a:pPr marL="563563" indent="-563563" algn="l">
                        <a:buFont typeface="Arial" panose="020B0604020202020204" pitchFamily="34" charset="0"/>
                        <a:buChar char="•"/>
                        <a:tabLst/>
                      </a:pPr>
                      <a:r>
                        <a:rPr lang="en-US" sz="1600" b="0" cap="none" spc="0" dirty="0">
                          <a:solidFill>
                            <a:srgbClr val="2E2C22"/>
                          </a:solidFill>
                          <a:latin typeface="Gill Sans MT" panose="020B0502020104020203" pitchFamily="34" charset="0"/>
                        </a:rPr>
                        <a:t>Based on </a:t>
                      </a:r>
                      <a:r>
                        <a:rPr lang="en-US" sz="1600" b="1" cap="none" spc="0" dirty="0">
                          <a:solidFill>
                            <a:srgbClr val="2E2C22"/>
                          </a:solidFill>
                          <a:latin typeface="Gill Sans MT" panose="020B0502020104020203" pitchFamily="34" charset="0"/>
                        </a:rPr>
                        <a:t>social norms assessment </a:t>
                      </a:r>
                      <a:r>
                        <a:rPr lang="en-US" sz="1600" b="0" cap="none" spc="0" dirty="0">
                          <a:solidFill>
                            <a:srgbClr val="2E2C22"/>
                          </a:solidFill>
                          <a:latin typeface="Gill Sans MT" panose="020B0502020104020203" pitchFamily="34" charset="0"/>
                        </a:rPr>
                        <a:t>and identification of relevant norms, </a:t>
                      </a:r>
                      <a:r>
                        <a:rPr lang="en-US" sz="1600" b="1" cap="none" spc="0" dirty="0">
                          <a:solidFill>
                            <a:srgbClr val="2E2C22"/>
                          </a:solidFill>
                          <a:latin typeface="Gill Sans MT" panose="020B0502020104020203" pitchFamily="34" charset="0"/>
                        </a:rPr>
                        <a:t>planned diffusion </a:t>
                      </a:r>
                      <a:r>
                        <a:rPr lang="en-US" sz="1600" b="0" cap="none" spc="0" dirty="0">
                          <a:solidFill>
                            <a:srgbClr val="2E2C22"/>
                          </a:solidFill>
                          <a:latin typeface="Gill Sans MT" panose="020B0502020104020203" pitchFamily="34" charset="0"/>
                        </a:rPr>
                        <a:t>of new ideas.</a:t>
                      </a:r>
                    </a:p>
                  </a:txBody>
                  <a:tcPr marL="365760" anchor="ctr">
                    <a:solidFill>
                      <a:srgbClr val="F4F5F9"/>
                    </a:solidFill>
                  </a:tcPr>
                </a:tc>
                <a:extLst>
                  <a:ext uri="{0D108BD9-81ED-4DB2-BD59-A6C34878D82A}">
                    <a16:rowId xmlns:a16="http://schemas.microsoft.com/office/drawing/2014/main" val="2932139937"/>
                  </a:ext>
                </a:extLst>
              </a:tr>
              <a:tr h="848301">
                <a:tc>
                  <a:txBody>
                    <a:bodyPr/>
                    <a:lstStyle/>
                    <a:p>
                      <a:pPr algn="l"/>
                      <a:r>
                        <a:rPr lang="en-US" sz="1600" b="1" cap="none" spc="0" dirty="0">
                          <a:solidFill>
                            <a:srgbClr val="F4F5F9"/>
                          </a:solidFill>
                          <a:latin typeface="Gill Sans MT" panose="020B0502020104020203" pitchFamily="34" charset="0"/>
                        </a:rPr>
                        <a:t>How</a:t>
                      </a:r>
                    </a:p>
                  </a:txBody>
                  <a:tcPr marL="365760" anchor="ctr">
                    <a:solidFill>
                      <a:srgbClr val="B52AB3"/>
                    </a:solidFill>
                  </a:tcPr>
                </a:tc>
                <a:tc>
                  <a:txBody>
                    <a:bodyPr/>
                    <a:lstStyle/>
                    <a:p>
                      <a:pPr algn="l"/>
                      <a:r>
                        <a:rPr lang="en-US" sz="1600" cap="none" spc="0" dirty="0">
                          <a:solidFill>
                            <a:srgbClr val="2E2C22"/>
                          </a:solidFill>
                          <a:latin typeface="Gill Sans MT" panose="020B0502020104020203" pitchFamily="34" charset="0"/>
                        </a:rPr>
                        <a:t>Behavior change strategies </a:t>
                      </a:r>
                      <a:r>
                        <a:rPr lang="en-US" sz="1600" b="1" cap="none" spc="0" dirty="0">
                          <a:solidFill>
                            <a:srgbClr val="2E2C22"/>
                          </a:solidFill>
                          <a:latin typeface="Gill Sans MT" panose="020B0502020104020203" pitchFamily="34" charset="0"/>
                        </a:rPr>
                        <a:t>address normative perceptions and expectations</a:t>
                      </a:r>
                      <a:r>
                        <a:rPr lang="en-US" sz="1600" b="0" cap="none" spc="0" dirty="0">
                          <a:solidFill>
                            <a:srgbClr val="2E2C22"/>
                          </a:solidFill>
                          <a:latin typeface="Gill Sans MT" panose="020B0502020104020203" pitchFamily="34" charset="0"/>
                        </a:rPr>
                        <a:t>;</a:t>
                      </a:r>
                      <a:r>
                        <a:rPr lang="en-US" sz="1600" b="1" cap="none" spc="0" dirty="0">
                          <a:solidFill>
                            <a:srgbClr val="2E2C22"/>
                          </a:solidFill>
                          <a:latin typeface="Gill Sans MT" panose="020B0502020104020203" pitchFamily="34" charset="0"/>
                        </a:rPr>
                        <a:t> new, alternative behaviors</a:t>
                      </a:r>
                      <a:r>
                        <a:rPr lang="en-US" sz="1600" b="0" cap="none" spc="0" dirty="0">
                          <a:solidFill>
                            <a:srgbClr val="2E2C22"/>
                          </a:solidFill>
                          <a:latin typeface="Gill Sans MT" panose="020B0502020104020203" pitchFamily="34" charset="0"/>
                        </a:rPr>
                        <a:t>.</a:t>
                      </a:r>
                      <a:endParaRPr lang="en-US" sz="1600" cap="none" spc="0" dirty="0">
                        <a:solidFill>
                          <a:srgbClr val="2E2C22"/>
                        </a:solidFill>
                        <a:latin typeface="Gill Sans MT" panose="020B0502020104020203" pitchFamily="34" charset="0"/>
                      </a:endParaRPr>
                    </a:p>
                  </a:txBody>
                  <a:tcPr marL="365760" anchor="ctr">
                    <a:solidFill>
                      <a:srgbClr val="F4F5F9"/>
                    </a:solidFill>
                  </a:tcPr>
                </a:tc>
                <a:extLst>
                  <a:ext uri="{0D108BD9-81ED-4DB2-BD59-A6C34878D82A}">
                    <a16:rowId xmlns:a16="http://schemas.microsoft.com/office/drawing/2014/main" val="466254448"/>
                  </a:ext>
                </a:extLst>
              </a:tr>
              <a:tr h="750501">
                <a:tc>
                  <a:txBody>
                    <a:bodyPr/>
                    <a:lstStyle/>
                    <a:p>
                      <a:pPr algn="l"/>
                      <a:r>
                        <a:rPr lang="en-US" sz="1600" b="1" cap="none" spc="0" dirty="0">
                          <a:solidFill>
                            <a:srgbClr val="F4F5F9"/>
                          </a:solidFill>
                          <a:latin typeface="Gill Sans MT" panose="020B0502020104020203" pitchFamily="34" charset="0"/>
                        </a:rPr>
                        <a:t>Aim</a:t>
                      </a:r>
                    </a:p>
                  </a:txBody>
                  <a:tcPr marL="365760" anchor="ctr">
                    <a:solidFill>
                      <a:srgbClr val="B52AB3"/>
                    </a:solidFill>
                  </a:tcPr>
                </a:tc>
                <a:tc>
                  <a:txBody>
                    <a:bodyPr/>
                    <a:lstStyle/>
                    <a:p>
                      <a:pPr algn="l"/>
                      <a:r>
                        <a:rPr lang="en-US" sz="1600" cap="none" spc="0" dirty="0">
                          <a:solidFill>
                            <a:srgbClr val="2E2C22"/>
                          </a:solidFill>
                          <a:latin typeface="Gill Sans MT" panose="020B0502020104020203" pitchFamily="34" charset="0"/>
                        </a:rPr>
                        <a:t>Seeks to </a:t>
                      </a:r>
                      <a:r>
                        <a:rPr lang="en-US" sz="1600" b="1" cap="none" spc="0" dirty="0">
                          <a:solidFill>
                            <a:srgbClr val="2E2C22"/>
                          </a:solidFill>
                          <a:latin typeface="Gill Sans MT" panose="020B0502020104020203" pitchFamily="34" charset="0"/>
                        </a:rPr>
                        <a:t>redistribute power and social influence </a:t>
                      </a:r>
                      <a:r>
                        <a:rPr lang="en-US" sz="1600" b="0" cap="none" spc="0" dirty="0">
                          <a:solidFill>
                            <a:srgbClr val="2E2C22"/>
                          </a:solidFill>
                          <a:latin typeface="Gill Sans MT" panose="020B0502020104020203" pitchFamily="34" charset="0"/>
                        </a:rPr>
                        <a:t>that support individuals’ health behaviors and service use.</a:t>
                      </a:r>
                      <a:endParaRPr lang="en-US" sz="1600" cap="none" spc="0" dirty="0">
                        <a:solidFill>
                          <a:srgbClr val="2E2C22"/>
                        </a:solidFill>
                        <a:latin typeface="Gill Sans MT" panose="020B0502020104020203" pitchFamily="34" charset="0"/>
                      </a:endParaRPr>
                    </a:p>
                  </a:txBody>
                  <a:tcPr marL="365760" anchor="ctr">
                    <a:solidFill>
                      <a:srgbClr val="F4F5F9"/>
                    </a:solidFill>
                  </a:tcPr>
                </a:tc>
                <a:extLst>
                  <a:ext uri="{0D108BD9-81ED-4DB2-BD59-A6C34878D82A}">
                    <a16:rowId xmlns:a16="http://schemas.microsoft.com/office/drawing/2014/main" val="4216005025"/>
                  </a:ext>
                </a:extLst>
              </a:tr>
            </a:tbl>
          </a:graphicData>
        </a:graphic>
      </p:graphicFrame>
      <p:pic>
        <p:nvPicPr>
          <p:cNvPr id="2" name="Picture 1">
            <a:extLst>
              <a:ext uri="{FF2B5EF4-FFF2-40B4-BE49-F238E27FC236}">
                <a16:creationId xmlns:a16="http://schemas.microsoft.com/office/drawing/2014/main" id="{9E32965E-6BE5-4184-B430-4ED7C97A7B69}"/>
              </a:ext>
            </a:extLst>
          </p:cNvPr>
          <p:cNvPicPr>
            <a:picLocks noChangeAspect="1"/>
          </p:cNvPicPr>
          <p:nvPr/>
        </p:nvPicPr>
        <p:blipFill>
          <a:blip r:embed="rId5"/>
          <a:stretch>
            <a:fillRect/>
          </a:stretch>
        </p:blipFill>
        <p:spPr>
          <a:xfrm flipV="1">
            <a:off x="6227073" y="120079"/>
            <a:ext cx="1416654" cy="4380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61"/>
        <p:cNvGrpSpPr/>
        <p:nvPr/>
      </p:nvGrpSpPr>
      <p:grpSpPr>
        <a:xfrm>
          <a:off x="0" y="0"/>
          <a:ext cx="0" cy="0"/>
          <a:chOff x="0" y="0"/>
          <a:chExt cx="0" cy="0"/>
        </a:xfrm>
      </p:grpSpPr>
      <p:sp>
        <p:nvSpPr>
          <p:cNvPr id="362" name="Google Shape;362;p3"/>
          <p:cNvSpPr/>
          <p:nvPr/>
        </p:nvSpPr>
        <p:spPr>
          <a:xfrm>
            <a:off x="274320" y="914400"/>
            <a:ext cx="7620000" cy="586274"/>
          </a:xfrm>
          <a:prstGeom prst="rect">
            <a:avLst/>
          </a:prstGeom>
          <a:noFill/>
          <a:ln>
            <a:noFill/>
          </a:ln>
        </p:spPr>
        <p:txBody>
          <a:bodyPr spcFirstLastPara="1" wrap="square" lIns="91425" tIns="45700" rIns="91425" bIns="45700" anchor="t" anchorCtr="0">
            <a:spAutoFit/>
          </a:bodyPr>
          <a:lstStyle/>
          <a:p>
            <a:pPr marL="0" marR="0" lvl="0" indent="0" algn="l" rtl="0">
              <a:lnSpc>
                <a:spcPct val="107142"/>
              </a:lnSpc>
              <a:spcBef>
                <a:spcPts val="0"/>
              </a:spcBef>
              <a:spcAft>
                <a:spcPts val="0"/>
              </a:spcAft>
              <a:buClr>
                <a:srgbClr val="393941"/>
              </a:buClr>
              <a:buSzPts val="2800"/>
              <a:buFont typeface="Gill Sans"/>
              <a:buNone/>
            </a:pPr>
            <a:r>
              <a:rPr lang="en-US" sz="3000" b="1" i="0" u="none" strike="noStrike" cap="none" dirty="0">
                <a:solidFill>
                  <a:schemeClr val="accent5"/>
                </a:solidFill>
                <a:latin typeface="Gill Sans MT" panose="020B0502020104020203" pitchFamily="34" charset="0"/>
                <a:ea typeface="Gill Sans"/>
                <a:cs typeface="Gill Sans"/>
                <a:sym typeface="Gill Sans"/>
              </a:rPr>
              <a:t>Common Attributes of Community NSI</a:t>
            </a:r>
            <a:endParaRPr sz="3000" b="1" i="0" u="none" strike="noStrike" cap="none" dirty="0">
              <a:solidFill>
                <a:schemeClr val="accent5"/>
              </a:solidFill>
              <a:latin typeface="Gill Sans MT" panose="020B0502020104020203" pitchFamily="34" charset="0"/>
              <a:ea typeface="Gill Sans"/>
              <a:cs typeface="Gill Sans"/>
              <a:sym typeface="Gill Sans"/>
            </a:endParaRPr>
          </a:p>
        </p:txBody>
      </p:sp>
      <p:sp>
        <p:nvSpPr>
          <p:cNvPr id="363" name="Google Shape;363;p3"/>
          <p:cNvSpPr txBox="1"/>
          <p:nvPr/>
        </p:nvSpPr>
        <p:spPr>
          <a:xfrm>
            <a:off x="345522" y="389874"/>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MT" panose="020B0502020104020203" pitchFamily="34" charset="0"/>
                <a:ea typeface="Gill Sans"/>
                <a:cs typeface="Gill Sans"/>
                <a:sym typeface="Gill Sans"/>
              </a:rPr>
              <a:t>MODULE 3 | DESIGNING NORMS SHIFTING INTERVENTIONS</a:t>
            </a:r>
            <a:endParaRPr sz="1000" b="0" i="0" u="none" strike="noStrike" cap="none" dirty="0">
              <a:solidFill>
                <a:srgbClr val="515257"/>
              </a:solidFill>
              <a:latin typeface="Gill Sans MT" panose="020B0502020104020203" pitchFamily="34" charset="0"/>
              <a:ea typeface="Gill Sans"/>
              <a:cs typeface="Gill Sans"/>
              <a:sym typeface="Gill Sans"/>
            </a:endParaRPr>
          </a:p>
        </p:txBody>
      </p:sp>
      <p:grpSp>
        <p:nvGrpSpPr>
          <p:cNvPr id="364" name="Google Shape;364;p3"/>
          <p:cNvGrpSpPr/>
          <p:nvPr/>
        </p:nvGrpSpPr>
        <p:grpSpPr>
          <a:xfrm>
            <a:off x="5220017" y="6824337"/>
            <a:ext cx="1828800" cy="1828800"/>
            <a:chOff x="19270955" y="8309769"/>
            <a:chExt cx="4138048" cy="4138048"/>
          </a:xfrm>
        </p:grpSpPr>
        <p:sp>
          <p:nvSpPr>
            <p:cNvPr id="365" name="Google Shape;365;p3"/>
            <p:cNvSpPr/>
            <p:nvPr/>
          </p:nvSpPr>
          <p:spPr>
            <a:xfrm>
              <a:off x="19270955"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66" name="Google Shape;366;p3"/>
            <p:cNvSpPr txBox="1"/>
            <p:nvPr/>
          </p:nvSpPr>
          <p:spPr>
            <a:xfrm>
              <a:off x="19967883" y="10807420"/>
              <a:ext cx="2916477"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ea typeface="Gill Sans"/>
                  <a:cs typeface="Gill Sans"/>
                  <a:sym typeface="Gill Sans"/>
                </a:rPr>
                <a:t>Creates positive new norms</a:t>
              </a:r>
              <a:endParaRPr>
                <a:latin typeface="Gill Sans MT" panose="020B0502020104020203" pitchFamily="34" charset="0"/>
              </a:endParaRPr>
            </a:p>
          </p:txBody>
        </p:sp>
        <p:grpSp>
          <p:nvGrpSpPr>
            <p:cNvPr id="367" name="Google Shape;367;p3"/>
            <p:cNvGrpSpPr/>
            <p:nvPr/>
          </p:nvGrpSpPr>
          <p:grpSpPr>
            <a:xfrm>
              <a:off x="19967883" y="8443677"/>
              <a:ext cx="2641105" cy="2584293"/>
              <a:chOff x="19967883" y="8443677"/>
              <a:chExt cx="2641105" cy="2584293"/>
            </a:xfrm>
          </p:grpSpPr>
          <p:pic>
            <p:nvPicPr>
              <p:cNvPr id="368" name="Google Shape;368;p3"/>
              <p:cNvPicPr preferRelativeResize="0"/>
              <p:nvPr/>
            </p:nvPicPr>
            <p:blipFill rotWithShape="1">
              <a:blip r:embed="rId3">
                <a:alphaModFix/>
              </a:blip>
              <a:srcRect/>
              <a:stretch/>
            </p:blipFill>
            <p:spPr>
              <a:xfrm>
                <a:off x="19967883" y="8443677"/>
                <a:ext cx="2641105" cy="2584293"/>
              </a:xfrm>
              <a:prstGeom prst="rect">
                <a:avLst/>
              </a:prstGeom>
              <a:noFill/>
              <a:ln>
                <a:noFill/>
              </a:ln>
            </p:spPr>
          </p:pic>
          <p:sp>
            <p:nvSpPr>
              <p:cNvPr id="369" name="Google Shape;369;p3"/>
              <p:cNvSpPr txBox="1"/>
              <p:nvPr/>
            </p:nvSpPr>
            <p:spPr>
              <a:xfrm>
                <a:off x="20980005" y="8860856"/>
                <a:ext cx="719949" cy="12346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sym typeface="Arial"/>
                  </a:rPr>
                  <a:t>+</a:t>
                </a:r>
                <a:endParaRPr>
                  <a:latin typeface="Gill Sans MT" panose="020B0502020104020203" pitchFamily="34" charset="0"/>
                </a:endParaRPr>
              </a:p>
            </p:txBody>
          </p:sp>
        </p:grpSp>
      </p:grpSp>
      <p:grpSp>
        <p:nvGrpSpPr>
          <p:cNvPr id="370" name="Google Shape;370;p3"/>
          <p:cNvGrpSpPr/>
          <p:nvPr/>
        </p:nvGrpSpPr>
        <p:grpSpPr>
          <a:xfrm>
            <a:off x="5276739" y="4493581"/>
            <a:ext cx="1828800" cy="1828800"/>
            <a:chOff x="5566909" y="8309769"/>
            <a:chExt cx="4138048" cy="4138048"/>
          </a:xfrm>
        </p:grpSpPr>
        <p:sp>
          <p:nvSpPr>
            <p:cNvPr id="371" name="Google Shape;371;p3"/>
            <p:cNvSpPr/>
            <p:nvPr/>
          </p:nvSpPr>
          <p:spPr>
            <a:xfrm>
              <a:off x="5566909"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72" name="Google Shape;372;p3"/>
            <p:cNvSpPr txBox="1"/>
            <p:nvPr/>
          </p:nvSpPr>
          <p:spPr>
            <a:xfrm>
              <a:off x="5742822" y="10378793"/>
              <a:ext cx="3617161" cy="19691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ea typeface="Gill Sans"/>
                  <a:cs typeface="Gill Sans"/>
                  <a:sym typeface="Gill Sans"/>
                </a:rPr>
                <a:t>Roots the issue within the community’s own value systems</a:t>
              </a:r>
              <a:endParaRPr>
                <a:latin typeface="Gill Sans MT" panose="020B0502020104020203" pitchFamily="34" charset="0"/>
              </a:endParaRPr>
            </a:p>
          </p:txBody>
        </p:sp>
        <p:pic>
          <p:nvPicPr>
            <p:cNvPr id="373" name="Google Shape;373;p3"/>
            <p:cNvPicPr preferRelativeResize="0"/>
            <p:nvPr/>
          </p:nvPicPr>
          <p:blipFill rotWithShape="1">
            <a:blip r:embed="rId4">
              <a:alphaModFix/>
            </a:blip>
            <a:srcRect/>
            <a:stretch/>
          </p:blipFill>
          <p:spPr>
            <a:xfrm>
              <a:off x="6624972" y="8359922"/>
              <a:ext cx="2143131" cy="2143131"/>
            </a:xfrm>
            <a:prstGeom prst="rect">
              <a:avLst/>
            </a:prstGeom>
            <a:noFill/>
            <a:ln>
              <a:noFill/>
            </a:ln>
          </p:spPr>
        </p:pic>
      </p:grpSp>
      <p:grpSp>
        <p:nvGrpSpPr>
          <p:cNvPr id="374" name="Google Shape;374;p3"/>
          <p:cNvGrpSpPr/>
          <p:nvPr/>
        </p:nvGrpSpPr>
        <p:grpSpPr>
          <a:xfrm>
            <a:off x="2822328" y="2176595"/>
            <a:ext cx="1828800" cy="1828800"/>
            <a:chOff x="7736368" y="3701909"/>
            <a:chExt cx="4138048" cy="4138048"/>
          </a:xfrm>
        </p:grpSpPr>
        <p:sp>
          <p:nvSpPr>
            <p:cNvPr id="375" name="Google Shape;375;p3"/>
            <p:cNvSpPr/>
            <p:nvPr/>
          </p:nvSpPr>
          <p:spPr>
            <a:xfrm>
              <a:off x="7736368" y="370190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76" name="Google Shape;376;p3"/>
            <p:cNvSpPr txBox="1"/>
            <p:nvPr/>
          </p:nvSpPr>
          <p:spPr>
            <a:xfrm>
              <a:off x="8257255" y="6178620"/>
              <a:ext cx="2947942" cy="954107"/>
            </a:xfrm>
            <a:prstGeom prst="rect">
              <a:avLst/>
            </a:prstGeom>
            <a:solidFill>
              <a:srgbClr val="B52AB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ea typeface="Gill Sans"/>
                  <a:cs typeface="Gill Sans"/>
                  <a:sym typeface="Gill Sans"/>
                </a:rPr>
                <a:t>Engages people at multiple levels </a:t>
              </a:r>
              <a:endParaRPr>
                <a:latin typeface="Gill Sans MT" panose="020B0502020104020203" pitchFamily="34" charset="0"/>
              </a:endParaRPr>
            </a:p>
          </p:txBody>
        </p:sp>
        <p:pic>
          <p:nvPicPr>
            <p:cNvPr id="377" name="Google Shape;377;p3"/>
            <p:cNvPicPr preferRelativeResize="0"/>
            <p:nvPr/>
          </p:nvPicPr>
          <p:blipFill rotWithShape="1">
            <a:blip r:embed="rId5">
              <a:alphaModFix/>
            </a:blip>
            <a:srcRect/>
            <a:stretch/>
          </p:blipFill>
          <p:spPr>
            <a:xfrm>
              <a:off x="8355193" y="3822196"/>
              <a:ext cx="2442764" cy="2442764"/>
            </a:xfrm>
            <a:prstGeom prst="rect">
              <a:avLst/>
            </a:prstGeom>
            <a:noFill/>
            <a:ln>
              <a:noFill/>
            </a:ln>
          </p:spPr>
        </p:pic>
      </p:grpSp>
      <p:grpSp>
        <p:nvGrpSpPr>
          <p:cNvPr id="378" name="Google Shape;378;p3"/>
          <p:cNvGrpSpPr/>
          <p:nvPr/>
        </p:nvGrpSpPr>
        <p:grpSpPr>
          <a:xfrm>
            <a:off x="5187457" y="2176595"/>
            <a:ext cx="1828800" cy="1828800"/>
            <a:chOff x="12320320" y="3701909"/>
            <a:chExt cx="4138048" cy="4138048"/>
          </a:xfrm>
        </p:grpSpPr>
        <p:sp>
          <p:nvSpPr>
            <p:cNvPr id="379" name="Google Shape;379;p3"/>
            <p:cNvSpPr/>
            <p:nvPr/>
          </p:nvSpPr>
          <p:spPr>
            <a:xfrm>
              <a:off x="12320320" y="370190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80" name="Google Shape;380;p3"/>
            <p:cNvSpPr txBox="1"/>
            <p:nvPr/>
          </p:nvSpPr>
          <p:spPr>
            <a:xfrm>
              <a:off x="12640396" y="5770933"/>
              <a:ext cx="349789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ea typeface="Gill Sans"/>
                  <a:cs typeface="Gill Sans"/>
                  <a:sym typeface="Gill Sans"/>
                </a:rPr>
                <a:t>Corrects misperceptions around harmful behavior </a:t>
              </a:r>
              <a:endParaRPr>
                <a:latin typeface="Gill Sans MT" panose="020B0502020104020203" pitchFamily="34" charset="0"/>
              </a:endParaRPr>
            </a:p>
          </p:txBody>
        </p:sp>
        <p:grpSp>
          <p:nvGrpSpPr>
            <p:cNvPr id="381" name="Google Shape;381;p3"/>
            <p:cNvGrpSpPr/>
            <p:nvPr/>
          </p:nvGrpSpPr>
          <p:grpSpPr>
            <a:xfrm>
              <a:off x="13665970" y="3994257"/>
              <a:ext cx="1739627" cy="1729581"/>
              <a:chOff x="13632813" y="4154520"/>
              <a:chExt cx="1739627" cy="1729581"/>
            </a:xfrm>
          </p:grpSpPr>
          <p:pic>
            <p:nvPicPr>
              <p:cNvPr id="382" name="Google Shape;382;p3"/>
              <p:cNvPicPr preferRelativeResize="0"/>
              <p:nvPr/>
            </p:nvPicPr>
            <p:blipFill rotWithShape="1">
              <a:blip r:embed="rId6">
                <a:alphaModFix/>
              </a:blip>
              <a:srcRect/>
              <a:stretch/>
            </p:blipFill>
            <p:spPr>
              <a:xfrm>
                <a:off x="13632813" y="4154520"/>
                <a:ext cx="1729581" cy="1729581"/>
              </a:xfrm>
              <a:prstGeom prst="rect">
                <a:avLst/>
              </a:prstGeom>
              <a:noFill/>
              <a:ln>
                <a:noFill/>
              </a:ln>
            </p:spPr>
          </p:pic>
          <p:sp>
            <p:nvSpPr>
              <p:cNvPr id="383" name="Google Shape;383;p3"/>
              <p:cNvSpPr/>
              <p:nvPr/>
            </p:nvSpPr>
            <p:spPr>
              <a:xfrm>
                <a:off x="14497605" y="4336297"/>
                <a:ext cx="678925" cy="832391"/>
              </a:xfrm>
              <a:prstGeom prst="ellipse">
                <a:avLst/>
              </a:prstGeom>
              <a:solidFill>
                <a:srgbClr val="FFFFFF"/>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Gill Sans MT" panose="020B0502020104020203" pitchFamily="34" charset="0"/>
                  <a:ea typeface="Helvetica Neue Light"/>
                  <a:cs typeface="Helvetica Neue Light"/>
                  <a:sym typeface="Helvetica Neue Light"/>
                </a:endParaRPr>
              </a:p>
            </p:txBody>
          </p:sp>
          <p:sp>
            <p:nvSpPr>
              <p:cNvPr id="384" name="Google Shape;384;p3"/>
              <p:cNvSpPr txBox="1"/>
              <p:nvPr/>
            </p:nvSpPr>
            <p:spPr>
              <a:xfrm>
                <a:off x="14652491" y="4301210"/>
                <a:ext cx="719949"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B52AB3"/>
                    </a:solidFill>
                    <a:latin typeface="Gill Sans MT" panose="020B0502020104020203" pitchFamily="34" charset="0"/>
                    <a:sym typeface="Arial"/>
                  </a:rPr>
                  <a:t>x</a:t>
                </a:r>
                <a:endParaRPr>
                  <a:latin typeface="Gill Sans MT" panose="020B0502020104020203" pitchFamily="34" charset="0"/>
                </a:endParaRPr>
              </a:p>
            </p:txBody>
          </p:sp>
        </p:grpSp>
      </p:grpSp>
      <p:grpSp>
        <p:nvGrpSpPr>
          <p:cNvPr id="385" name="Google Shape;385;p3"/>
          <p:cNvGrpSpPr/>
          <p:nvPr/>
        </p:nvGrpSpPr>
        <p:grpSpPr>
          <a:xfrm>
            <a:off x="416358" y="4493581"/>
            <a:ext cx="1828800" cy="1828800"/>
            <a:chOff x="16904272" y="3701909"/>
            <a:chExt cx="4138048" cy="4138048"/>
          </a:xfrm>
        </p:grpSpPr>
        <p:sp>
          <p:nvSpPr>
            <p:cNvPr id="386" name="Google Shape;386;p3"/>
            <p:cNvSpPr/>
            <p:nvPr/>
          </p:nvSpPr>
          <p:spPr>
            <a:xfrm>
              <a:off x="16904272" y="370190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87" name="Google Shape;387;p3"/>
            <p:cNvSpPr txBox="1"/>
            <p:nvPr/>
          </p:nvSpPr>
          <p:spPr>
            <a:xfrm>
              <a:off x="17082055" y="5770933"/>
              <a:ext cx="3782481"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ea typeface="Gill Sans"/>
                  <a:cs typeface="Gill Sans"/>
                  <a:sym typeface="Gill Sans"/>
                </a:rPr>
                <a:t>Confronts power imbalances, particularly related to gender </a:t>
              </a:r>
              <a:endParaRPr>
                <a:latin typeface="Gill Sans MT" panose="020B0502020104020203" pitchFamily="34" charset="0"/>
              </a:endParaRPr>
            </a:p>
          </p:txBody>
        </p:sp>
        <p:grpSp>
          <p:nvGrpSpPr>
            <p:cNvPr id="388" name="Google Shape;388;p3"/>
            <p:cNvGrpSpPr/>
            <p:nvPr/>
          </p:nvGrpSpPr>
          <p:grpSpPr>
            <a:xfrm>
              <a:off x="17450784" y="4260382"/>
              <a:ext cx="3046205" cy="1474568"/>
              <a:chOff x="17290113" y="4260382"/>
              <a:chExt cx="3046205" cy="1474568"/>
            </a:xfrm>
          </p:grpSpPr>
          <p:pic>
            <p:nvPicPr>
              <p:cNvPr id="389" name="Google Shape;389;p3"/>
              <p:cNvPicPr preferRelativeResize="0"/>
              <p:nvPr/>
            </p:nvPicPr>
            <p:blipFill rotWithShape="1">
              <a:blip r:embed="rId7">
                <a:alphaModFix/>
              </a:blip>
              <a:srcRect/>
              <a:stretch/>
            </p:blipFill>
            <p:spPr>
              <a:xfrm>
                <a:off x="17290113" y="4260382"/>
                <a:ext cx="1463456" cy="1463456"/>
              </a:xfrm>
              <a:prstGeom prst="rect">
                <a:avLst/>
              </a:prstGeom>
              <a:noFill/>
              <a:ln>
                <a:noFill/>
              </a:ln>
            </p:spPr>
          </p:pic>
          <p:sp>
            <p:nvSpPr>
              <p:cNvPr id="390" name="Google Shape;390;p3"/>
              <p:cNvSpPr txBox="1"/>
              <p:nvPr/>
            </p:nvSpPr>
            <p:spPr>
              <a:xfrm>
                <a:off x="18487816" y="4432292"/>
                <a:ext cx="719949" cy="12346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sym typeface="Arial"/>
                  </a:rPr>
                  <a:t>=</a:t>
                </a:r>
                <a:endParaRPr>
                  <a:latin typeface="Gill Sans MT" panose="020B0502020104020203" pitchFamily="34" charset="0"/>
                </a:endParaRPr>
              </a:p>
            </p:txBody>
          </p:sp>
          <p:pic>
            <p:nvPicPr>
              <p:cNvPr id="391" name="Google Shape;391;p3"/>
              <p:cNvPicPr preferRelativeResize="0"/>
              <p:nvPr/>
            </p:nvPicPr>
            <p:blipFill rotWithShape="1">
              <a:blip r:embed="rId8">
                <a:alphaModFix/>
              </a:blip>
              <a:srcRect/>
              <a:stretch/>
            </p:blipFill>
            <p:spPr>
              <a:xfrm>
                <a:off x="18872861" y="4271493"/>
                <a:ext cx="1463457" cy="1463457"/>
              </a:xfrm>
              <a:prstGeom prst="rect">
                <a:avLst/>
              </a:prstGeom>
              <a:noFill/>
              <a:ln>
                <a:noFill/>
              </a:ln>
            </p:spPr>
          </p:pic>
        </p:grpSp>
      </p:grpSp>
      <p:grpSp>
        <p:nvGrpSpPr>
          <p:cNvPr id="392" name="Google Shape;392;p3"/>
          <p:cNvGrpSpPr/>
          <p:nvPr/>
        </p:nvGrpSpPr>
        <p:grpSpPr>
          <a:xfrm>
            <a:off x="2774480" y="4493581"/>
            <a:ext cx="1815029" cy="1828800"/>
            <a:chOff x="982957" y="8278374"/>
            <a:chExt cx="4138048" cy="4169443"/>
          </a:xfrm>
        </p:grpSpPr>
        <p:sp>
          <p:nvSpPr>
            <p:cNvPr id="393" name="Google Shape;393;p3"/>
            <p:cNvSpPr/>
            <p:nvPr/>
          </p:nvSpPr>
          <p:spPr>
            <a:xfrm>
              <a:off x="982957"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94" name="Google Shape;394;p3"/>
            <p:cNvSpPr txBox="1"/>
            <p:nvPr/>
          </p:nvSpPr>
          <p:spPr>
            <a:xfrm>
              <a:off x="982957" y="10378793"/>
              <a:ext cx="4134928" cy="12503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ea typeface="Gill Sans"/>
                  <a:cs typeface="Gill Sans"/>
                  <a:sym typeface="Gill Sans"/>
                </a:rPr>
                <a:t>Creates safe spaces for critical reflection by community members</a:t>
              </a:r>
              <a:endParaRPr>
                <a:latin typeface="Gill Sans MT" panose="020B0502020104020203" pitchFamily="34" charset="0"/>
              </a:endParaRPr>
            </a:p>
          </p:txBody>
        </p:sp>
        <p:grpSp>
          <p:nvGrpSpPr>
            <p:cNvPr id="395" name="Google Shape;395;p3"/>
            <p:cNvGrpSpPr/>
            <p:nvPr/>
          </p:nvGrpSpPr>
          <p:grpSpPr>
            <a:xfrm>
              <a:off x="2142183" y="8278374"/>
              <a:ext cx="1788769" cy="1817149"/>
              <a:chOff x="2142183" y="8278374"/>
              <a:chExt cx="1788769" cy="1817149"/>
            </a:xfrm>
          </p:grpSpPr>
          <p:pic>
            <p:nvPicPr>
              <p:cNvPr id="396" name="Google Shape;396;p3"/>
              <p:cNvPicPr preferRelativeResize="0"/>
              <p:nvPr/>
            </p:nvPicPr>
            <p:blipFill rotWithShape="1">
              <a:blip r:embed="rId9">
                <a:alphaModFix/>
              </a:blip>
              <a:srcRect/>
              <a:stretch/>
            </p:blipFill>
            <p:spPr>
              <a:xfrm>
                <a:off x="2142183" y="9534663"/>
                <a:ext cx="560860" cy="560860"/>
              </a:xfrm>
              <a:prstGeom prst="rect">
                <a:avLst/>
              </a:prstGeom>
              <a:noFill/>
              <a:ln>
                <a:noFill/>
              </a:ln>
            </p:spPr>
          </p:pic>
          <p:pic>
            <p:nvPicPr>
              <p:cNvPr id="397" name="Google Shape;397;p3"/>
              <p:cNvPicPr preferRelativeResize="0"/>
              <p:nvPr/>
            </p:nvPicPr>
            <p:blipFill rotWithShape="1">
              <a:blip r:embed="rId9">
                <a:alphaModFix/>
              </a:blip>
              <a:srcRect/>
              <a:stretch/>
            </p:blipFill>
            <p:spPr>
              <a:xfrm>
                <a:off x="3370092" y="9534663"/>
                <a:ext cx="560860" cy="560860"/>
              </a:xfrm>
              <a:prstGeom prst="rect">
                <a:avLst/>
              </a:prstGeom>
              <a:noFill/>
              <a:ln>
                <a:noFill/>
              </a:ln>
            </p:spPr>
          </p:pic>
          <p:pic>
            <p:nvPicPr>
              <p:cNvPr id="398" name="Google Shape;398;p3"/>
              <p:cNvPicPr preferRelativeResize="0"/>
              <p:nvPr/>
            </p:nvPicPr>
            <p:blipFill rotWithShape="1">
              <a:blip r:embed="rId10">
                <a:alphaModFix/>
              </a:blip>
              <a:srcRect/>
              <a:stretch/>
            </p:blipFill>
            <p:spPr>
              <a:xfrm>
                <a:off x="2450319" y="8278374"/>
                <a:ext cx="1200203" cy="1200203"/>
              </a:xfrm>
              <a:prstGeom prst="rect">
                <a:avLst/>
              </a:prstGeom>
              <a:noFill/>
              <a:ln>
                <a:noFill/>
              </a:ln>
            </p:spPr>
          </p:pic>
          <p:cxnSp>
            <p:nvCxnSpPr>
              <p:cNvPr id="399" name="Google Shape;399;p3"/>
              <p:cNvCxnSpPr/>
              <p:nvPr/>
            </p:nvCxnSpPr>
            <p:spPr>
              <a:xfrm flipH="1">
                <a:off x="2488235" y="9116274"/>
                <a:ext cx="534633" cy="337580"/>
              </a:xfrm>
              <a:prstGeom prst="straightConnector1">
                <a:avLst/>
              </a:prstGeom>
              <a:noFill/>
              <a:ln w="57150" cap="rnd" cmpd="sng">
                <a:solidFill>
                  <a:srgbClr val="FFFFFF"/>
                </a:solidFill>
                <a:prstDash val="solid"/>
                <a:miter lim="400000"/>
                <a:headEnd type="none" w="sm" len="sm"/>
                <a:tailEnd type="none" w="sm" len="sm"/>
              </a:ln>
            </p:spPr>
          </p:cxnSp>
          <p:cxnSp>
            <p:nvCxnSpPr>
              <p:cNvPr id="400" name="Google Shape;400;p3"/>
              <p:cNvCxnSpPr/>
              <p:nvPr/>
            </p:nvCxnSpPr>
            <p:spPr>
              <a:xfrm>
                <a:off x="3022868" y="9106243"/>
                <a:ext cx="527101" cy="357641"/>
              </a:xfrm>
              <a:prstGeom prst="straightConnector1">
                <a:avLst/>
              </a:prstGeom>
              <a:noFill/>
              <a:ln w="57150" cap="rnd" cmpd="sng">
                <a:solidFill>
                  <a:srgbClr val="FFFFFF"/>
                </a:solidFill>
                <a:prstDash val="solid"/>
                <a:miter lim="400000"/>
                <a:headEnd type="none" w="sm" len="sm"/>
                <a:tailEnd type="none" w="sm" len="sm"/>
              </a:ln>
            </p:spPr>
          </p:cxnSp>
        </p:grpSp>
      </p:grpSp>
      <p:grpSp>
        <p:nvGrpSpPr>
          <p:cNvPr id="401" name="Google Shape;401;p3"/>
          <p:cNvGrpSpPr/>
          <p:nvPr/>
        </p:nvGrpSpPr>
        <p:grpSpPr>
          <a:xfrm>
            <a:off x="411423" y="6824337"/>
            <a:ext cx="1828800" cy="1828800"/>
            <a:chOff x="10150861" y="8309769"/>
            <a:chExt cx="4138048" cy="4138048"/>
          </a:xfrm>
        </p:grpSpPr>
        <p:sp>
          <p:nvSpPr>
            <p:cNvPr id="402" name="Google Shape;402;p3"/>
            <p:cNvSpPr/>
            <p:nvPr/>
          </p:nvSpPr>
          <p:spPr>
            <a:xfrm>
              <a:off x="10150861"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403" name="Google Shape;403;p3"/>
            <p:cNvSpPr txBox="1"/>
            <p:nvPr/>
          </p:nvSpPr>
          <p:spPr>
            <a:xfrm>
              <a:off x="10718029" y="10807420"/>
              <a:ext cx="2947942"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ea typeface="Gill Sans"/>
                  <a:cs typeface="Gill Sans"/>
                  <a:sym typeface="Gill Sans"/>
                </a:rPr>
                <a:t>Accurately assesses norms</a:t>
              </a:r>
              <a:endParaRPr>
                <a:latin typeface="Gill Sans MT" panose="020B0502020104020203" pitchFamily="34" charset="0"/>
              </a:endParaRPr>
            </a:p>
          </p:txBody>
        </p:sp>
        <p:pic>
          <p:nvPicPr>
            <p:cNvPr id="404" name="Google Shape;404;p3"/>
            <p:cNvPicPr preferRelativeResize="0"/>
            <p:nvPr/>
          </p:nvPicPr>
          <p:blipFill rotWithShape="1">
            <a:blip r:embed="rId11">
              <a:alphaModFix/>
            </a:blip>
            <a:srcRect/>
            <a:stretch/>
          </p:blipFill>
          <p:spPr>
            <a:xfrm>
              <a:off x="11501962" y="8866337"/>
              <a:ext cx="1568579" cy="1568579"/>
            </a:xfrm>
            <a:prstGeom prst="rect">
              <a:avLst/>
            </a:prstGeom>
            <a:noFill/>
            <a:ln>
              <a:noFill/>
            </a:ln>
          </p:spPr>
        </p:pic>
      </p:grpSp>
      <p:grpSp>
        <p:nvGrpSpPr>
          <p:cNvPr id="405" name="Google Shape;405;p3"/>
          <p:cNvGrpSpPr/>
          <p:nvPr/>
        </p:nvGrpSpPr>
        <p:grpSpPr>
          <a:xfrm>
            <a:off x="457198" y="2176595"/>
            <a:ext cx="1828800" cy="1828800"/>
            <a:chOff x="3152416" y="3701909"/>
            <a:chExt cx="4138048" cy="4138048"/>
          </a:xfrm>
        </p:grpSpPr>
        <p:sp>
          <p:nvSpPr>
            <p:cNvPr id="406" name="Google Shape;406;p3"/>
            <p:cNvSpPr/>
            <p:nvPr/>
          </p:nvSpPr>
          <p:spPr>
            <a:xfrm>
              <a:off x="3152416" y="370190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407" name="Google Shape;407;p3"/>
            <p:cNvSpPr txBox="1"/>
            <p:nvPr/>
          </p:nvSpPr>
          <p:spPr>
            <a:xfrm>
              <a:off x="3774903" y="6178620"/>
              <a:ext cx="2947942" cy="954107"/>
            </a:xfrm>
            <a:prstGeom prst="rect">
              <a:avLst/>
            </a:prstGeom>
            <a:solidFill>
              <a:srgbClr val="B52AB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ea typeface="Gill Sans"/>
                  <a:cs typeface="Gill Sans"/>
                  <a:sym typeface="Gill Sans"/>
                </a:rPr>
                <a:t>Seeks community-level change</a:t>
              </a:r>
              <a:endParaRPr>
                <a:latin typeface="Gill Sans MT" panose="020B0502020104020203" pitchFamily="34" charset="0"/>
              </a:endParaRPr>
            </a:p>
          </p:txBody>
        </p:sp>
        <p:pic>
          <p:nvPicPr>
            <p:cNvPr id="408" name="Google Shape;408;p3"/>
            <p:cNvPicPr preferRelativeResize="0"/>
            <p:nvPr/>
          </p:nvPicPr>
          <p:blipFill rotWithShape="1">
            <a:blip r:embed="rId12">
              <a:alphaModFix/>
            </a:blip>
            <a:srcRect/>
            <a:stretch/>
          </p:blipFill>
          <p:spPr>
            <a:xfrm>
              <a:off x="4232867" y="4031528"/>
              <a:ext cx="2024100" cy="2024100"/>
            </a:xfrm>
            <a:prstGeom prst="rect">
              <a:avLst/>
            </a:prstGeom>
            <a:noFill/>
            <a:ln>
              <a:noFill/>
            </a:ln>
          </p:spPr>
        </p:pic>
      </p:grpSp>
      <p:grpSp>
        <p:nvGrpSpPr>
          <p:cNvPr id="409" name="Google Shape;409;p3"/>
          <p:cNvGrpSpPr/>
          <p:nvPr/>
        </p:nvGrpSpPr>
        <p:grpSpPr>
          <a:xfrm>
            <a:off x="2815719" y="6824337"/>
            <a:ext cx="1828800" cy="1828800"/>
            <a:chOff x="14734813" y="8309769"/>
            <a:chExt cx="4138048" cy="4138048"/>
          </a:xfrm>
        </p:grpSpPr>
        <p:sp>
          <p:nvSpPr>
            <p:cNvPr id="410" name="Google Shape;410;p3"/>
            <p:cNvSpPr/>
            <p:nvPr/>
          </p:nvSpPr>
          <p:spPr>
            <a:xfrm>
              <a:off x="14734813"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411" name="Google Shape;411;p3"/>
            <p:cNvSpPr txBox="1"/>
            <p:nvPr/>
          </p:nvSpPr>
          <p:spPr>
            <a:xfrm>
              <a:off x="15176528" y="10807420"/>
              <a:ext cx="3426910"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ea typeface="Gill Sans"/>
                  <a:cs typeface="Gill Sans"/>
                  <a:sym typeface="Gill Sans"/>
                </a:rPr>
                <a:t>Uses “organized diffusion” </a:t>
              </a:r>
              <a:endParaRPr>
                <a:latin typeface="Gill Sans MT" panose="020B0502020104020203" pitchFamily="34" charset="0"/>
              </a:endParaRPr>
            </a:p>
          </p:txBody>
        </p:sp>
        <p:pic>
          <p:nvPicPr>
            <p:cNvPr id="412" name="Google Shape;412;p3"/>
            <p:cNvPicPr preferRelativeResize="0"/>
            <p:nvPr/>
          </p:nvPicPr>
          <p:blipFill rotWithShape="1">
            <a:blip r:embed="rId13">
              <a:alphaModFix/>
            </a:blip>
            <a:srcRect/>
            <a:stretch/>
          </p:blipFill>
          <p:spPr>
            <a:xfrm>
              <a:off x="15923348" y="8882202"/>
              <a:ext cx="1760976" cy="1760976"/>
            </a:xfrm>
            <a:prstGeom prst="rect">
              <a:avLst/>
            </a:prstGeom>
            <a:noFill/>
            <a:ln>
              <a:noFill/>
            </a:ln>
          </p:spPr>
        </p:pic>
      </p:grpSp>
      <p:pic>
        <p:nvPicPr>
          <p:cNvPr id="53" name="Picture 52">
            <a:extLst>
              <a:ext uri="{FF2B5EF4-FFF2-40B4-BE49-F238E27FC236}">
                <a16:creationId xmlns:a16="http://schemas.microsoft.com/office/drawing/2014/main" id="{98EEA0C8-9FF7-415D-B5AB-6F30F956F41F}"/>
              </a:ext>
            </a:extLst>
          </p:cNvPr>
          <p:cNvPicPr>
            <a:picLocks noChangeAspect="1"/>
          </p:cNvPicPr>
          <p:nvPr/>
        </p:nvPicPr>
        <p:blipFill>
          <a:blip r:embed="rId14"/>
          <a:stretch>
            <a:fillRect/>
          </a:stretch>
        </p:blipFill>
        <p:spPr>
          <a:xfrm>
            <a:off x="6353907" y="33280"/>
            <a:ext cx="1324449" cy="4312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sp>
        <p:nvSpPr>
          <p:cNvPr id="417" name="Google Shape;417;p4"/>
          <p:cNvSpPr txBox="1">
            <a:spLocks noGrp="1"/>
          </p:cNvSpPr>
          <p:nvPr>
            <p:ph type="body" idx="1"/>
          </p:nvPr>
        </p:nvSpPr>
        <p:spPr>
          <a:xfrm>
            <a:off x="351546" y="200294"/>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rPr>
              <a:t>MODULE 3 | DESIGNING NORMS SHIFTING INTERVENTIONS</a:t>
            </a:r>
            <a:endParaRPr sz="1000" dirty="0"/>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endParaRPr>
          </a:p>
        </p:txBody>
      </p:sp>
      <p:sp>
        <p:nvSpPr>
          <p:cNvPr id="418" name="Google Shape;418;p4"/>
          <p:cNvSpPr txBox="1">
            <a:spLocks noGrp="1"/>
          </p:cNvSpPr>
          <p:nvPr>
            <p:ph type="body" idx="2"/>
          </p:nvPr>
        </p:nvSpPr>
        <p:spPr>
          <a:xfrm>
            <a:off x="274320" y="914400"/>
            <a:ext cx="7001754" cy="848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00"/>
              <a:buNone/>
            </a:pPr>
            <a:r>
              <a:rPr lang="en-US" sz="3000" dirty="0">
                <a:solidFill>
                  <a:schemeClr val="accent5"/>
                </a:solidFill>
                <a:latin typeface="Gill Sans MT" panose="020B0502020104020203" pitchFamily="34" charset="0"/>
                <a:sym typeface="Gill Sans"/>
              </a:rPr>
              <a:t>Case Study - </a:t>
            </a:r>
            <a:r>
              <a:rPr lang="en-US" sz="3000" dirty="0" err="1">
                <a:solidFill>
                  <a:schemeClr val="accent5"/>
                </a:solidFill>
                <a:latin typeface="Gill Sans MT" panose="020B0502020104020203" pitchFamily="34" charset="0"/>
                <a:sym typeface="Gill Sans"/>
              </a:rPr>
              <a:t>Parivartan</a:t>
            </a:r>
            <a:r>
              <a:rPr lang="en-US" sz="3000" dirty="0">
                <a:solidFill>
                  <a:schemeClr val="accent5"/>
                </a:solidFill>
                <a:latin typeface="Gill Sans MT" panose="020B0502020104020203" pitchFamily="34" charset="0"/>
                <a:sym typeface="Gill Sans"/>
              </a:rPr>
              <a:t> for Girls</a:t>
            </a:r>
            <a:endParaRPr sz="3000" dirty="0">
              <a:latin typeface="Gill Sans MT" panose="020B0502020104020203" pitchFamily="34" charset="0"/>
            </a:endParaRPr>
          </a:p>
          <a:p>
            <a:pPr marL="0" lvl="0" indent="0" algn="l" rtl="0">
              <a:lnSpc>
                <a:spcPct val="90000"/>
              </a:lnSpc>
              <a:spcBef>
                <a:spcPts val="0"/>
              </a:spcBef>
              <a:spcAft>
                <a:spcPts val="0"/>
              </a:spcAft>
              <a:buSzPts val="2700"/>
              <a:buNone/>
            </a:pPr>
            <a:r>
              <a:rPr lang="en-US" sz="3000" dirty="0">
                <a:solidFill>
                  <a:schemeClr val="accent5"/>
                </a:solidFill>
                <a:latin typeface="Gill Sans MT" panose="020B0502020104020203" pitchFamily="34" charset="0"/>
                <a:sym typeface="Gill Sans"/>
              </a:rPr>
              <a:t>A sports and mentoring programming</a:t>
            </a:r>
            <a:endParaRPr sz="3000" dirty="0">
              <a:solidFill>
                <a:schemeClr val="accent5"/>
              </a:solidFill>
              <a:latin typeface="Gill Sans MT" panose="020B0502020104020203" pitchFamily="34" charset="0"/>
              <a:sym typeface="Gill Sans"/>
            </a:endParaRPr>
          </a:p>
          <a:p>
            <a:pPr marL="0" lvl="0" indent="0" algn="l" rtl="0">
              <a:lnSpc>
                <a:spcPct val="90000"/>
              </a:lnSpc>
              <a:spcBef>
                <a:spcPts val="0"/>
              </a:spcBef>
              <a:spcAft>
                <a:spcPts val="0"/>
              </a:spcAft>
              <a:buClr>
                <a:srgbClr val="393941"/>
              </a:buClr>
              <a:buSzPts val="2700"/>
              <a:buFont typeface="Gill Sans"/>
              <a:buNone/>
            </a:pPr>
            <a:endParaRPr sz="2700" dirty="0">
              <a:latin typeface="Gill Sans MT" panose="020B0502020104020203" pitchFamily="34" charset="0"/>
              <a:sym typeface="Gill Sans"/>
            </a:endParaRPr>
          </a:p>
        </p:txBody>
      </p:sp>
      <p:sp>
        <p:nvSpPr>
          <p:cNvPr id="422" name="Google Shape;422;p4"/>
          <p:cNvSpPr txBox="1">
            <a:spLocks noGrp="1"/>
          </p:cNvSpPr>
          <p:nvPr>
            <p:ph type="body" idx="3"/>
          </p:nvPr>
        </p:nvSpPr>
        <p:spPr>
          <a:xfrm>
            <a:off x="274320" y="1831117"/>
            <a:ext cx="3386766" cy="4053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Program Foundation</a:t>
            </a:r>
            <a:endParaRPr sz="2500" b="1" dirty="0">
              <a:latin typeface="Gill Sans MT" panose="020B0502020104020203" pitchFamily="34" charset="0"/>
              <a:sym typeface="Gill Sans"/>
            </a:endParaRPr>
          </a:p>
        </p:txBody>
      </p:sp>
      <p:sp>
        <p:nvSpPr>
          <p:cNvPr id="419" name="Google Shape;419;p4"/>
          <p:cNvSpPr txBox="1">
            <a:spLocks noGrp="1"/>
          </p:cNvSpPr>
          <p:nvPr>
            <p:ph type="body" idx="4"/>
          </p:nvPr>
        </p:nvSpPr>
        <p:spPr>
          <a:xfrm>
            <a:off x="457200" y="2390047"/>
            <a:ext cx="6157911" cy="5310916"/>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515257"/>
              </a:buClr>
              <a:buSzPts val="1200"/>
              <a:buFont typeface="Arial"/>
              <a:buChar char="•"/>
            </a:pPr>
            <a:r>
              <a:rPr lang="en-US" sz="1600" dirty="0">
                <a:solidFill>
                  <a:schemeClr val="tx2">
                    <a:lumMod val="10000"/>
                  </a:schemeClr>
                </a:solidFill>
                <a:latin typeface="Gill Sans MT" panose="020B0502020104020203" pitchFamily="34" charset="0"/>
                <a:sym typeface="Gill Sans"/>
              </a:rPr>
              <a:t>A sports and mentoring program, </a:t>
            </a:r>
            <a:r>
              <a:rPr lang="en-US" sz="1600" dirty="0" err="1">
                <a:solidFill>
                  <a:schemeClr val="tx2">
                    <a:lumMod val="10000"/>
                  </a:schemeClr>
                </a:solidFill>
                <a:latin typeface="Gill Sans MT" panose="020B0502020104020203" pitchFamily="34" charset="0"/>
                <a:sym typeface="Gill Sans"/>
              </a:rPr>
              <a:t>Parivartan</a:t>
            </a:r>
            <a:r>
              <a:rPr lang="en-US" sz="1600" dirty="0">
                <a:solidFill>
                  <a:schemeClr val="tx2">
                    <a:lumMod val="10000"/>
                  </a:schemeClr>
                </a:solidFill>
                <a:latin typeface="Gill Sans MT" panose="020B0502020104020203" pitchFamily="34" charset="0"/>
                <a:sym typeface="Gill Sans"/>
              </a:rPr>
              <a:t> for Girls, aims to increase adolescent girls’ self-esteem, self-confidence and educational aspirations.  In a context where gender norms act as structural barriers to their health, development and wellbeing, </a:t>
            </a:r>
            <a:r>
              <a:rPr lang="en-US" sz="1600" dirty="0" err="1">
                <a:solidFill>
                  <a:schemeClr val="tx2">
                    <a:lumMod val="10000"/>
                  </a:schemeClr>
                </a:solidFill>
                <a:latin typeface="Gill Sans MT" panose="020B0502020104020203" pitchFamily="34" charset="0"/>
                <a:sym typeface="Gill Sans"/>
              </a:rPr>
              <a:t>Parivartan</a:t>
            </a:r>
            <a:r>
              <a:rPr lang="en-US" sz="1600" dirty="0">
                <a:solidFill>
                  <a:schemeClr val="tx2">
                    <a:lumMod val="10000"/>
                  </a:schemeClr>
                </a:solidFill>
                <a:latin typeface="Gill Sans MT" panose="020B0502020104020203" pitchFamily="34" charset="0"/>
                <a:sym typeface="Gill Sans"/>
              </a:rPr>
              <a:t> provides adolescent girls in slum communities of Mumbai with better opportunities.  Over 15-months, young women coach the traditional Indian contact sport of Kabaddi. The Mentors guide groups of girls aged 12 to 16.  (The original </a:t>
            </a:r>
            <a:r>
              <a:rPr lang="en-US" sz="1600" dirty="0" err="1">
                <a:solidFill>
                  <a:schemeClr val="tx2">
                    <a:lumMod val="10000"/>
                  </a:schemeClr>
                </a:solidFill>
                <a:latin typeface="Gill Sans MT" panose="020B0502020104020203" pitchFamily="34" charset="0"/>
                <a:sym typeface="Gill Sans"/>
              </a:rPr>
              <a:t>Parivartan</a:t>
            </a:r>
            <a:r>
              <a:rPr lang="en-US" sz="1600" dirty="0">
                <a:solidFill>
                  <a:schemeClr val="tx2">
                    <a:lumMod val="10000"/>
                  </a:schemeClr>
                </a:solidFill>
                <a:latin typeface="Gill Sans MT" panose="020B0502020104020203" pitchFamily="34" charset="0"/>
                <a:sym typeface="Gill Sans"/>
              </a:rPr>
              <a:t> program reached adolescent boys and used cricket and other sports to address violence against women by “coaching boys into men.”)</a:t>
            </a:r>
            <a:endParaRPr sz="1600" dirty="0">
              <a:solidFill>
                <a:schemeClr val="tx2">
                  <a:lumMod val="10000"/>
                </a:schemeClr>
              </a:solidFill>
              <a:latin typeface="Gill Sans MT" panose="020B0502020104020203" pitchFamily="34" charset="0"/>
              <a:sym typeface="Gill Sans"/>
            </a:endParaRPr>
          </a:p>
        </p:txBody>
      </p:sp>
      <p:sp>
        <p:nvSpPr>
          <p:cNvPr id="420" name="Google Shape;420;p4"/>
          <p:cNvSpPr txBox="1">
            <a:spLocks noGrp="1"/>
          </p:cNvSpPr>
          <p:nvPr>
            <p:ph type="body" idx="4294967295"/>
          </p:nvPr>
        </p:nvSpPr>
        <p:spPr>
          <a:xfrm>
            <a:off x="463717" y="5413571"/>
            <a:ext cx="6157913" cy="1697037"/>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515257"/>
              </a:buClr>
              <a:buSzPts val="1200"/>
              <a:buFont typeface="Arial"/>
              <a:buChar char="•"/>
            </a:pPr>
            <a:r>
              <a:rPr lang="en-US" sz="1600" dirty="0">
                <a:latin typeface="Gill Sans MT" panose="020B0502020104020203" pitchFamily="34" charset="0"/>
                <a:ea typeface="Gill Sans"/>
                <a:cs typeface="Gill Sans"/>
                <a:sym typeface="Gill Sans"/>
              </a:rPr>
              <a:t>The program empowers adolescent girls to be active in ways that have not previously been considered ‘appropriate’ for them, allowing them to:</a:t>
            </a:r>
            <a:endParaRPr sz="1600" dirty="0">
              <a:latin typeface="Gill Sans MT" panose="020B0502020104020203" pitchFamily="34" charset="0"/>
            </a:endParaRPr>
          </a:p>
          <a:p>
            <a:pPr marL="971550" lvl="1" indent="-285750" algn="just" rtl="0">
              <a:lnSpc>
                <a:spcPct val="100000"/>
              </a:lnSpc>
              <a:spcBef>
                <a:spcPts val="0"/>
              </a:spcBef>
              <a:spcAft>
                <a:spcPts val="0"/>
              </a:spcAft>
              <a:buSzPts val="1148"/>
              <a:buFont typeface="Arial"/>
              <a:buChar char="•"/>
            </a:pPr>
            <a:r>
              <a:rPr lang="en-US" sz="1600" dirty="0">
                <a:latin typeface="Gill Sans MT" panose="020B0502020104020203" pitchFamily="34" charset="0"/>
                <a:ea typeface="Gill Sans"/>
                <a:cs typeface="Gill Sans"/>
                <a:sym typeface="Gill Sans"/>
              </a:rPr>
              <a:t>Engage in team-based sports with all its mental and physical benefits</a:t>
            </a:r>
            <a:endParaRPr sz="1600" dirty="0">
              <a:latin typeface="Gill Sans MT" panose="020B0502020104020203" pitchFamily="34" charset="0"/>
            </a:endParaRPr>
          </a:p>
          <a:p>
            <a:pPr marL="971550" lvl="1" indent="-285750" algn="just" rtl="0">
              <a:lnSpc>
                <a:spcPct val="100000"/>
              </a:lnSpc>
              <a:spcBef>
                <a:spcPts val="0"/>
              </a:spcBef>
              <a:spcAft>
                <a:spcPts val="0"/>
              </a:spcAft>
              <a:buSzPts val="1148"/>
              <a:buFont typeface="Arial"/>
              <a:buChar char="•"/>
            </a:pPr>
            <a:r>
              <a:rPr lang="en-US" sz="1600" dirty="0">
                <a:latin typeface="Gill Sans MT" panose="020B0502020104020203" pitchFamily="34" charset="0"/>
                <a:ea typeface="Gill Sans"/>
                <a:cs typeface="Gill Sans"/>
                <a:sym typeface="Gill Sans"/>
              </a:rPr>
              <a:t>Occupy public spaces safely.</a:t>
            </a:r>
            <a:endParaRPr sz="1600" dirty="0">
              <a:latin typeface="Gill Sans MT" panose="020B0502020104020203" pitchFamily="34" charset="0"/>
            </a:endParaRPr>
          </a:p>
          <a:p>
            <a:pPr marL="971550" lvl="1" indent="-285750" algn="just" rtl="0">
              <a:lnSpc>
                <a:spcPct val="100000"/>
              </a:lnSpc>
              <a:spcBef>
                <a:spcPts val="0"/>
              </a:spcBef>
              <a:spcAft>
                <a:spcPts val="0"/>
              </a:spcAft>
              <a:buSzPts val="1148"/>
              <a:buFont typeface="Arial"/>
              <a:buChar char="•"/>
            </a:pPr>
            <a:r>
              <a:rPr lang="en-US" sz="1600" dirty="0">
                <a:latin typeface="Gill Sans MT" panose="020B0502020104020203" pitchFamily="34" charset="0"/>
                <a:ea typeface="Gill Sans"/>
                <a:cs typeface="Gill Sans"/>
                <a:sym typeface="Gill Sans"/>
              </a:rPr>
              <a:t>Discuss sensitive topics from life skills, aspirations, and reproductive health, to gender, violence and sexual harassment</a:t>
            </a:r>
            <a:endParaRPr sz="1600" dirty="0">
              <a:latin typeface="Gill Sans MT" panose="020B0502020104020203" pitchFamily="34" charset="0"/>
              <a:ea typeface="Gill Sans"/>
              <a:cs typeface="Gill Sans"/>
              <a:sym typeface="Gill Sans"/>
            </a:endParaRPr>
          </a:p>
        </p:txBody>
      </p:sp>
      <p:pic>
        <p:nvPicPr>
          <p:cNvPr id="421" name="Google Shape;421;p4"/>
          <p:cNvPicPr preferRelativeResize="0"/>
          <p:nvPr/>
        </p:nvPicPr>
        <p:blipFill rotWithShape="1">
          <a:blip r:embed="rId3">
            <a:alphaModFix/>
          </a:blip>
          <a:srcRect t="7586"/>
          <a:stretch/>
        </p:blipFill>
        <p:spPr>
          <a:xfrm>
            <a:off x="2017042" y="7872635"/>
            <a:ext cx="3051259" cy="1985471"/>
          </a:xfrm>
          <a:prstGeom prst="rect">
            <a:avLst/>
          </a:prstGeom>
          <a:noFill/>
          <a:ln>
            <a:noFill/>
          </a:ln>
        </p:spPr>
      </p:pic>
      <p:pic>
        <p:nvPicPr>
          <p:cNvPr id="8" name="Picture 7">
            <a:extLst>
              <a:ext uri="{FF2B5EF4-FFF2-40B4-BE49-F238E27FC236}">
                <a16:creationId xmlns:a16="http://schemas.microsoft.com/office/drawing/2014/main" id="{C717579A-548D-4CD1-8F24-1428FDC886CB}"/>
              </a:ext>
            </a:extLst>
          </p:cNvPr>
          <p:cNvPicPr>
            <a:picLocks noChangeAspect="1"/>
          </p:cNvPicPr>
          <p:nvPr/>
        </p:nvPicPr>
        <p:blipFill>
          <a:blip r:embed="rId4"/>
          <a:stretch>
            <a:fillRect/>
          </a:stretch>
        </p:blipFill>
        <p:spPr>
          <a:xfrm>
            <a:off x="6440970" y="65552"/>
            <a:ext cx="1263502" cy="4307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26"/>
        <p:cNvGrpSpPr/>
        <p:nvPr/>
      </p:nvGrpSpPr>
      <p:grpSpPr>
        <a:xfrm>
          <a:off x="0" y="0"/>
          <a:ext cx="0" cy="0"/>
          <a:chOff x="0" y="0"/>
          <a:chExt cx="0" cy="0"/>
        </a:xfrm>
      </p:grpSpPr>
      <p:sp>
        <p:nvSpPr>
          <p:cNvPr id="427" name="Google Shape;427;p5"/>
          <p:cNvSpPr txBox="1">
            <a:spLocks noGrp="1"/>
          </p:cNvSpPr>
          <p:nvPr>
            <p:ph type="body" idx="1"/>
          </p:nvPr>
        </p:nvSpPr>
        <p:spPr>
          <a:xfrm>
            <a:off x="456575" y="146910"/>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a:ea typeface="Gill Sans"/>
                <a:cs typeface="Gill Sans"/>
                <a:sym typeface="Gill Sans"/>
              </a:rPr>
              <a:t>MODULE 3 | DESIGNING NORMS SHIFTING INTERVENTIONS</a:t>
            </a:r>
            <a:endParaRPr sz="1000" dirty="0">
              <a:latin typeface="Gill Sans"/>
              <a:ea typeface="Gill Sans"/>
              <a:cs typeface="Gill Sans"/>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a:ea typeface="Gill Sans"/>
              <a:cs typeface="Gill Sans"/>
              <a:sym typeface="Gill Sans"/>
            </a:endParaRPr>
          </a:p>
        </p:txBody>
      </p:sp>
      <p:sp>
        <p:nvSpPr>
          <p:cNvPr id="428" name="Google Shape;428;p5"/>
          <p:cNvSpPr txBox="1">
            <a:spLocks noGrp="1"/>
          </p:cNvSpPr>
          <p:nvPr>
            <p:ph type="body" idx="2"/>
          </p:nvPr>
        </p:nvSpPr>
        <p:spPr>
          <a:xfrm>
            <a:off x="274320" y="998621"/>
            <a:ext cx="65532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Case Study: </a:t>
            </a:r>
            <a:r>
              <a:rPr lang="en-US" sz="3000" dirty="0" err="1">
                <a:solidFill>
                  <a:schemeClr val="accent5"/>
                </a:solidFill>
                <a:latin typeface="Gill Sans MT" panose="020B0502020104020203" pitchFamily="34" charset="0"/>
                <a:sym typeface="Gill Sans"/>
              </a:rPr>
              <a:t>Parivartan</a:t>
            </a:r>
            <a:r>
              <a:rPr lang="en-US" sz="3000" dirty="0">
                <a:solidFill>
                  <a:schemeClr val="accent5"/>
                </a:solidFill>
                <a:latin typeface="Gill Sans MT" panose="020B0502020104020203" pitchFamily="34" charset="0"/>
                <a:sym typeface="Gill Sans"/>
              </a:rPr>
              <a:t> for Girls</a:t>
            </a:r>
            <a:endParaRPr sz="3000" dirty="0">
              <a:solidFill>
                <a:schemeClr val="accent5"/>
              </a:solidFill>
              <a:latin typeface="Gill Sans MT" panose="020B0502020104020203" pitchFamily="34" charset="0"/>
              <a:sym typeface="Gill Sans"/>
            </a:endParaRPr>
          </a:p>
        </p:txBody>
      </p:sp>
      <p:sp>
        <p:nvSpPr>
          <p:cNvPr id="430" name="Google Shape;430;p5"/>
          <p:cNvSpPr txBox="1">
            <a:spLocks noGrp="1"/>
          </p:cNvSpPr>
          <p:nvPr>
            <p:ph type="body" idx="3"/>
          </p:nvPr>
        </p:nvSpPr>
        <p:spPr>
          <a:xfrm>
            <a:off x="274320" y="1469850"/>
            <a:ext cx="4664839"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Program Formative Research</a:t>
            </a:r>
            <a:endParaRPr sz="2500" b="1" dirty="0">
              <a:latin typeface="Gill Sans MT" panose="020B0502020104020203" pitchFamily="34" charset="0"/>
              <a:sym typeface="Gill Sans"/>
            </a:endParaRPr>
          </a:p>
        </p:txBody>
      </p:sp>
      <p:sp>
        <p:nvSpPr>
          <p:cNvPr id="429" name="Google Shape;429;p5"/>
          <p:cNvSpPr txBox="1">
            <a:spLocks noGrp="1"/>
          </p:cNvSpPr>
          <p:nvPr>
            <p:ph type="body" idx="4"/>
          </p:nvPr>
        </p:nvSpPr>
        <p:spPr>
          <a:xfrm>
            <a:off x="456575" y="2255776"/>
            <a:ext cx="6478249" cy="6602473"/>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515257"/>
              </a:buClr>
              <a:buSzPts val="1200"/>
              <a:buFont typeface="Arial"/>
              <a:buChar char="•"/>
            </a:pPr>
            <a:r>
              <a:rPr lang="en-US" sz="1600" dirty="0">
                <a:solidFill>
                  <a:schemeClr val="tx2">
                    <a:lumMod val="10000"/>
                  </a:schemeClr>
                </a:solidFill>
                <a:latin typeface="Gill Sans MT" panose="020B0502020104020203" pitchFamily="34" charset="0"/>
                <a:sym typeface="Gill Sans"/>
              </a:rPr>
              <a:t>Initial discussions the program partners and later formative research on norms and other social factors indicated that when adolescent girls reach puberty, their </a:t>
            </a:r>
            <a:r>
              <a:rPr lang="en-US" sz="1600" dirty="0" err="1">
                <a:solidFill>
                  <a:schemeClr val="tx2">
                    <a:lumMod val="10000"/>
                  </a:schemeClr>
                </a:solidFill>
                <a:latin typeface="Gill Sans MT" panose="020B0502020104020203" pitchFamily="34" charset="0"/>
                <a:sym typeface="Gill Sans"/>
              </a:rPr>
              <a:t>carers</a:t>
            </a:r>
            <a:r>
              <a:rPr lang="en-US" sz="1600" dirty="0">
                <a:solidFill>
                  <a:schemeClr val="tx2">
                    <a:lumMod val="10000"/>
                  </a:schemeClr>
                </a:solidFill>
                <a:latin typeface="Gill Sans MT" panose="020B0502020104020203" pitchFamily="34" charset="0"/>
                <a:sym typeface="Gill Sans"/>
              </a:rPr>
              <a:t> restrict them from spending time in public spaces. Girls are expected to be home and do chores for their parents and siblings and learn skills to be a good future wife.  In some families, girls stop going to school or go less frequently after puberty to protect them from harassment by men and boys in the community. When people in the community see girls in public settings, they keep an eye on them, scold them, tell their parents, and consider them not to be ‘good girls,’ especially at times when girls are outside instead of helping at home or are talking to boys.  When neighbors see girls misbehaving, they start to believe that the family is not raising their children correctly, and the families social respect declines. As a result, girls are allowed to socialize at family events or celebrations, when they walk home from school or run errands for the family. They do not take part in sports, which research shows can build self-esteem and confidence in girls.</a:t>
            </a:r>
            <a:endParaRPr dirty="0">
              <a:solidFill>
                <a:schemeClr val="tx2">
                  <a:lumMod val="10000"/>
                </a:schemeClr>
              </a:solidFill>
              <a:latin typeface="Gill Sans MT" panose="020B0502020104020203" pitchFamily="34" charset="0"/>
            </a:endParaRPr>
          </a:p>
          <a:p>
            <a:pPr marL="457200" marR="0" lvl="0" indent="-304800" algn="l" rtl="0">
              <a:lnSpc>
                <a:spcPct val="100000"/>
              </a:lnSpc>
              <a:spcBef>
                <a:spcPts val="0"/>
              </a:spcBef>
              <a:spcAft>
                <a:spcPts val="0"/>
              </a:spcAft>
              <a:buClr>
                <a:srgbClr val="515257"/>
              </a:buClr>
              <a:buSzPts val="1200"/>
              <a:buFont typeface="Arial"/>
              <a:buChar char="•"/>
            </a:pPr>
            <a:r>
              <a:rPr lang="en-US" sz="1600" dirty="0">
                <a:solidFill>
                  <a:schemeClr val="tx2">
                    <a:lumMod val="10000"/>
                  </a:schemeClr>
                </a:solidFill>
                <a:latin typeface="Gill Sans MT" panose="020B0502020104020203" pitchFamily="34" charset="0"/>
                <a:sym typeface="Gill Sans"/>
              </a:rPr>
              <a:t>Family values, family support and relationships are significant. Girls have close bonds with their mothers and sisters. They have respectful and kind relationships with their brothers and fathers. With older brothers and their fathers, girls will help support their needs at home, such as cleaning clothes, bringing food. Therefore, speaking up in front of these family members when her opinions differ can be hard. In more liberal families, some girls are more willing to initiate and work within their networks to achieve their goals. </a:t>
            </a:r>
            <a:endParaRPr dirty="0">
              <a:solidFill>
                <a:schemeClr val="tx2">
                  <a:lumMod val="10000"/>
                </a:schemeClr>
              </a:solidFill>
              <a:latin typeface="Gill Sans MT" panose="020B0502020104020203" pitchFamily="34" charset="0"/>
            </a:endParaRPr>
          </a:p>
          <a:p>
            <a:pPr marL="457200" marR="0" lvl="0" indent="-228600" algn="l" rtl="0">
              <a:lnSpc>
                <a:spcPct val="100000"/>
              </a:lnSpc>
              <a:spcBef>
                <a:spcPts val="0"/>
              </a:spcBef>
              <a:spcAft>
                <a:spcPts val="0"/>
              </a:spcAft>
              <a:buClr>
                <a:srgbClr val="515257"/>
              </a:buClr>
              <a:buSzPts val="1200"/>
              <a:buFont typeface="Arial"/>
              <a:buNone/>
            </a:pPr>
            <a:endParaRPr sz="1600" dirty="0">
              <a:latin typeface="Gill Sans MT" panose="020B0502020104020203" pitchFamily="34" charset="0"/>
              <a:sym typeface="Gill Sans"/>
            </a:endParaRPr>
          </a:p>
        </p:txBody>
      </p:sp>
      <p:pic>
        <p:nvPicPr>
          <p:cNvPr id="2" name="Picture 1">
            <a:extLst>
              <a:ext uri="{FF2B5EF4-FFF2-40B4-BE49-F238E27FC236}">
                <a16:creationId xmlns:a16="http://schemas.microsoft.com/office/drawing/2014/main" id="{BDA0CBD6-650C-4880-84DF-4C2D1FFD91D6}"/>
              </a:ext>
            </a:extLst>
          </p:cNvPr>
          <p:cNvPicPr>
            <a:picLocks noChangeAspect="1"/>
          </p:cNvPicPr>
          <p:nvPr/>
        </p:nvPicPr>
        <p:blipFill>
          <a:blip r:embed="rId3"/>
          <a:stretch>
            <a:fillRect/>
          </a:stretch>
        </p:blipFill>
        <p:spPr>
          <a:xfrm flipV="1">
            <a:off x="6383622" y="59494"/>
            <a:ext cx="1274171" cy="4307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34"/>
        <p:cNvGrpSpPr/>
        <p:nvPr/>
      </p:nvGrpSpPr>
      <p:grpSpPr>
        <a:xfrm>
          <a:off x="0" y="0"/>
          <a:ext cx="0" cy="0"/>
          <a:chOff x="0" y="0"/>
          <a:chExt cx="0" cy="0"/>
        </a:xfrm>
      </p:grpSpPr>
      <p:sp>
        <p:nvSpPr>
          <p:cNvPr id="435" name="Google Shape;435;p6"/>
          <p:cNvSpPr txBox="1">
            <a:spLocks noGrp="1"/>
          </p:cNvSpPr>
          <p:nvPr>
            <p:ph type="body" idx="1"/>
          </p:nvPr>
        </p:nvSpPr>
        <p:spPr>
          <a:xfrm>
            <a:off x="535811" y="189268"/>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a:ea typeface="Gill Sans"/>
                <a:cs typeface="Gill Sans"/>
                <a:sym typeface="Gill Sans"/>
              </a:rPr>
              <a:t>MODULE 3 | DESIGNING NORMS SHIFTING INTERVENTIONS</a:t>
            </a:r>
            <a:endParaRPr sz="1000" dirty="0">
              <a:latin typeface="Gill Sans"/>
              <a:ea typeface="Gill Sans"/>
              <a:cs typeface="Gill Sans"/>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a:ea typeface="Gill Sans"/>
              <a:cs typeface="Gill Sans"/>
              <a:sym typeface="Gill Sans"/>
            </a:endParaRPr>
          </a:p>
        </p:txBody>
      </p:sp>
      <p:sp>
        <p:nvSpPr>
          <p:cNvPr id="436" name="Google Shape;436;p6"/>
          <p:cNvSpPr txBox="1">
            <a:spLocks noGrp="1"/>
          </p:cNvSpPr>
          <p:nvPr>
            <p:ph type="body" idx="2"/>
          </p:nvPr>
        </p:nvSpPr>
        <p:spPr>
          <a:xfrm>
            <a:off x="274320" y="914400"/>
            <a:ext cx="65532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Case Study: </a:t>
            </a:r>
            <a:r>
              <a:rPr lang="en-US" sz="3000" dirty="0" err="1">
                <a:solidFill>
                  <a:schemeClr val="accent5"/>
                </a:solidFill>
                <a:latin typeface="Gill Sans MT" panose="020B0502020104020203" pitchFamily="34" charset="0"/>
                <a:sym typeface="Gill Sans"/>
              </a:rPr>
              <a:t>Parivartan</a:t>
            </a:r>
            <a:r>
              <a:rPr lang="en-US" sz="3000" dirty="0">
                <a:solidFill>
                  <a:schemeClr val="accent5"/>
                </a:solidFill>
                <a:latin typeface="Gill Sans MT" panose="020B0502020104020203" pitchFamily="34" charset="0"/>
                <a:sym typeface="Gill Sans"/>
              </a:rPr>
              <a:t> for Girls</a:t>
            </a:r>
            <a:endParaRPr sz="3000" dirty="0">
              <a:solidFill>
                <a:schemeClr val="accent5"/>
              </a:solidFill>
              <a:latin typeface="Gill Sans MT" panose="020B0502020104020203" pitchFamily="34" charset="0"/>
              <a:sym typeface="Gill Sans"/>
            </a:endParaRPr>
          </a:p>
        </p:txBody>
      </p:sp>
      <p:sp>
        <p:nvSpPr>
          <p:cNvPr id="438" name="Google Shape;438;p6"/>
          <p:cNvSpPr txBox="1">
            <a:spLocks noGrp="1"/>
          </p:cNvSpPr>
          <p:nvPr>
            <p:ph type="body" idx="3"/>
          </p:nvPr>
        </p:nvSpPr>
        <p:spPr>
          <a:xfrm>
            <a:off x="274320" y="1447800"/>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Program Strategies</a:t>
            </a:r>
            <a:endParaRPr sz="2500" b="1" dirty="0">
              <a:latin typeface="Gill Sans MT" panose="020B0502020104020203" pitchFamily="34" charset="0"/>
              <a:sym typeface="Gill Sans"/>
            </a:endParaRPr>
          </a:p>
        </p:txBody>
      </p:sp>
      <p:sp>
        <p:nvSpPr>
          <p:cNvPr id="437" name="Google Shape;437;p6"/>
          <p:cNvSpPr txBox="1">
            <a:spLocks noGrp="1"/>
          </p:cNvSpPr>
          <p:nvPr>
            <p:ph type="body" idx="4"/>
          </p:nvPr>
        </p:nvSpPr>
        <p:spPr>
          <a:xfrm>
            <a:off x="457200" y="2387832"/>
            <a:ext cx="6936611" cy="6213241"/>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515257"/>
              </a:buClr>
              <a:buSzPts val="1200"/>
              <a:buFont typeface="Arial"/>
              <a:buChar char="•"/>
            </a:pPr>
            <a:r>
              <a:rPr lang="en-US" sz="1600" dirty="0" err="1">
                <a:solidFill>
                  <a:schemeClr val="tx2">
                    <a:lumMod val="10000"/>
                  </a:schemeClr>
                </a:solidFill>
                <a:latin typeface="Gill Sans MT" panose="020B0502020104020203" pitchFamily="34" charset="0"/>
                <a:sym typeface="Gill Sans"/>
              </a:rPr>
              <a:t>Apanalaya</a:t>
            </a:r>
            <a:r>
              <a:rPr lang="en-US" sz="1600" dirty="0">
                <a:solidFill>
                  <a:schemeClr val="tx2">
                    <a:lumMod val="10000"/>
                  </a:schemeClr>
                </a:solidFill>
                <a:latin typeface="Gill Sans MT" panose="020B0502020104020203" pitchFamily="34" charset="0"/>
                <a:sym typeface="Gill Sans"/>
              </a:rPr>
              <a:t> with the International Center for Research on Women-India designed an intervention that includes:</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a:solidFill>
                  <a:schemeClr val="tx2">
                    <a:lumMod val="10000"/>
                  </a:schemeClr>
                </a:solidFill>
                <a:latin typeface="Gill Sans MT" panose="020B0502020104020203" pitchFamily="34" charset="0"/>
                <a:sym typeface="Gill Sans"/>
              </a:rPr>
              <a:t>Mentors.</a:t>
            </a:r>
            <a:r>
              <a:rPr lang="en-US" sz="1600" dirty="0">
                <a:solidFill>
                  <a:schemeClr val="tx2">
                    <a:lumMod val="10000"/>
                  </a:schemeClr>
                </a:solidFill>
                <a:latin typeface="Gill Sans MT" panose="020B0502020104020203" pitchFamily="34" charset="0"/>
                <a:sym typeface="Gill Sans"/>
              </a:rPr>
              <a:t> Young women are trained as Mentors. They are relatively progressive and come from the same community.</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a:solidFill>
                  <a:schemeClr val="tx2">
                    <a:lumMod val="10000"/>
                  </a:schemeClr>
                </a:solidFill>
                <a:latin typeface="Gill Sans MT" panose="020B0502020104020203" pitchFamily="34" charset="0"/>
                <a:sym typeface="Gill Sans"/>
              </a:rPr>
              <a:t>Gender curriculum.</a:t>
            </a:r>
            <a:r>
              <a:rPr lang="en-US" sz="1600" dirty="0">
                <a:solidFill>
                  <a:schemeClr val="tx2">
                    <a:lumMod val="10000"/>
                  </a:schemeClr>
                </a:solidFill>
                <a:latin typeface="Gill Sans MT" panose="020B0502020104020203" pitchFamily="34" charset="0"/>
                <a:sym typeface="Gill Sans"/>
              </a:rPr>
              <a:t> Once a week for 15 weeks, girls and their mentors have group discussions that use prepared cards and reflection questions. The curriculum covers topics including dealing with emotions, goal setting, gender equality, puberty and responding to violence. </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a:solidFill>
                  <a:schemeClr val="tx2">
                    <a:lumMod val="10000"/>
                  </a:schemeClr>
                </a:solidFill>
                <a:latin typeface="Gill Sans MT" panose="020B0502020104020203" pitchFamily="34" charset="0"/>
                <a:sym typeface="Gill Sans"/>
              </a:rPr>
              <a:t>Kabaddi sports events</a:t>
            </a:r>
            <a:r>
              <a:rPr lang="en-US" sz="1600" dirty="0">
                <a:solidFill>
                  <a:schemeClr val="tx2">
                    <a:lumMod val="10000"/>
                  </a:schemeClr>
                </a:solidFill>
                <a:latin typeface="Gill Sans MT" panose="020B0502020104020203" pitchFamily="34" charset="0"/>
                <a:sym typeface="Gill Sans"/>
              </a:rPr>
              <a:t>. Each week girls play Kabaddi, coached by a Mentor. Girls play at the local school which has enclosed grounds rather than on public sports field. They walk together to and from the sports field, and their neighborhoods and people see the girls moving about and are aware of their sports events. </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a:solidFill>
                  <a:schemeClr val="tx2">
                    <a:lumMod val="10000"/>
                  </a:schemeClr>
                </a:solidFill>
                <a:latin typeface="Gill Sans MT" panose="020B0502020104020203" pitchFamily="34" charset="0"/>
                <a:sym typeface="Gill Sans"/>
              </a:rPr>
              <a:t>Parents and Community Reflections. Once each month, mothers and fathers attend </a:t>
            </a:r>
            <a:r>
              <a:rPr lang="en-US" sz="1600" dirty="0">
                <a:solidFill>
                  <a:schemeClr val="tx2">
                    <a:lumMod val="10000"/>
                  </a:schemeClr>
                </a:solidFill>
                <a:latin typeface="Gill Sans MT" panose="020B0502020104020203" pitchFamily="34" charset="0"/>
                <a:sym typeface="Gill Sans"/>
              </a:rPr>
              <a:t>reflection sessions with other couples. Topics include communication skills, the value of girls and girl's education, benefits of delayed marriage, issues around sexual harassment. </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err="1">
                <a:solidFill>
                  <a:schemeClr val="tx2">
                    <a:lumMod val="10000"/>
                  </a:schemeClr>
                </a:solidFill>
                <a:latin typeface="Gill Sans MT" panose="020B0502020104020203" pitchFamily="34" charset="0"/>
                <a:sym typeface="Gill Sans"/>
              </a:rPr>
              <a:t>Parivartan</a:t>
            </a:r>
            <a:r>
              <a:rPr lang="en-US" sz="1600" b="1" dirty="0">
                <a:solidFill>
                  <a:schemeClr val="tx2">
                    <a:lumMod val="10000"/>
                  </a:schemeClr>
                </a:solidFill>
                <a:latin typeface="Gill Sans MT" panose="020B0502020104020203" pitchFamily="34" charset="0"/>
                <a:sym typeface="Gill Sans"/>
              </a:rPr>
              <a:t> Community Advisory Board </a:t>
            </a:r>
            <a:r>
              <a:rPr lang="en-US" sz="1600" dirty="0">
                <a:solidFill>
                  <a:schemeClr val="tx2">
                    <a:lumMod val="10000"/>
                  </a:schemeClr>
                </a:solidFill>
                <a:latin typeface="Gill Sans MT" panose="020B0502020104020203" pitchFamily="34" charset="0"/>
                <a:sym typeface="Gill Sans"/>
              </a:rPr>
              <a:t>guides program design and supports implementation, which shows the value of the program and legitimizing its efforts at a community level. </a:t>
            </a:r>
            <a:endParaRPr sz="1600" dirty="0">
              <a:solidFill>
                <a:schemeClr val="tx2">
                  <a:lumMod val="10000"/>
                </a:schemeClr>
              </a:solidFill>
              <a:latin typeface="Gill Sans MT" panose="020B0502020104020203" pitchFamily="34" charset="0"/>
            </a:endParaRPr>
          </a:p>
          <a:p>
            <a:pPr marL="457200" marR="0" lvl="0" indent="-228600" algn="l" rtl="0">
              <a:lnSpc>
                <a:spcPct val="100000"/>
              </a:lnSpc>
              <a:spcBef>
                <a:spcPts val="0"/>
              </a:spcBef>
              <a:spcAft>
                <a:spcPts val="0"/>
              </a:spcAft>
              <a:buClr>
                <a:srgbClr val="515257"/>
              </a:buClr>
              <a:buSzPts val="1200"/>
              <a:buFont typeface="Arial"/>
              <a:buNone/>
            </a:pPr>
            <a:endParaRPr sz="1600" dirty="0">
              <a:latin typeface="Gill Sans MT" panose="020B0502020104020203" pitchFamily="34" charset="0"/>
              <a:sym typeface="Gill Sans"/>
            </a:endParaRPr>
          </a:p>
        </p:txBody>
      </p:sp>
      <p:pic>
        <p:nvPicPr>
          <p:cNvPr id="2" name="Picture 1">
            <a:extLst>
              <a:ext uri="{FF2B5EF4-FFF2-40B4-BE49-F238E27FC236}">
                <a16:creationId xmlns:a16="http://schemas.microsoft.com/office/drawing/2014/main" id="{E85BA552-7F8B-47DE-8096-A05386E7DD15}"/>
              </a:ext>
            </a:extLst>
          </p:cNvPr>
          <p:cNvPicPr>
            <a:picLocks noChangeAspect="1"/>
          </p:cNvPicPr>
          <p:nvPr/>
        </p:nvPicPr>
        <p:blipFill>
          <a:blip r:embed="rId3"/>
          <a:stretch>
            <a:fillRect/>
          </a:stretch>
        </p:blipFill>
        <p:spPr>
          <a:xfrm flipV="1">
            <a:off x="6214556" y="121092"/>
            <a:ext cx="1419887" cy="4307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sp>
        <p:nvSpPr>
          <p:cNvPr id="443" name="Google Shape;443;p7"/>
          <p:cNvSpPr txBox="1">
            <a:spLocks noGrp="1"/>
          </p:cNvSpPr>
          <p:nvPr>
            <p:ph type="body" idx="1"/>
          </p:nvPr>
        </p:nvSpPr>
        <p:spPr>
          <a:xfrm>
            <a:off x="535811" y="322087"/>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DESIGNING NORMS SHIFTING INTERVENTIONS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444" name="Google Shape;444;p7"/>
          <p:cNvSpPr txBox="1">
            <a:spLocks noGrp="1"/>
          </p:cNvSpPr>
          <p:nvPr>
            <p:ph type="body" idx="2"/>
          </p:nvPr>
        </p:nvSpPr>
        <p:spPr>
          <a:xfrm>
            <a:off x="274320" y="1021070"/>
            <a:ext cx="65532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Case Study: </a:t>
            </a:r>
            <a:r>
              <a:rPr lang="en-US" sz="3000" dirty="0" err="1">
                <a:solidFill>
                  <a:schemeClr val="accent5"/>
                </a:solidFill>
                <a:latin typeface="Gill Sans MT" panose="020B0502020104020203" pitchFamily="34" charset="0"/>
                <a:sym typeface="Gill Sans"/>
              </a:rPr>
              <a:t>Parivartan</a:t>
            </a:r>
            <a:r>
              <a:rPr lang="en-US" sz="3000" dirty="0">
                <a:solidFill>
                  <a:schemeClr val="accent5"/>
                </a:solidFill>
                <a:latin typeface="Gill Sans MT" panose="020B0502020104020203" pitchFamily="34" charset="0"/>
                <a:sym typeface="Gill Sans"/>
              </a:rPr>
              <a:t> for Girls</a:t>
            </a:r>
            <a:endParaRPr sz="3000" dirty="0">
              <a:solidFill>
                <a:schemeClr val="accent5"/>
              </a:solidFill>
              <a:latin typeface="Gill Sans MT" panose="020B0502020104020203" pitchFamily="34" charset="0"/>
              <a:sym typeface="Gill Sans"/>
            </a:endParaRPr>
          </a:p>
        </p:txBody>
      </p:sp>
      <p:sp>
        <p:nvSpPr>
          <p:cNvPr id="446" name="Google Shape;446;p7"/>
          <p:cNvSpPr txBox="1">
            <a:spLocks noGrp="1"/>
          </p:cNvSpPr>
          <p:nvPr>
            <p:ph type="body" idx="3"/>
          </p:nvPr>
        </p:nvSpPr>
        <p:spPr>
          <a:xfrm>
            <a:off x="274320" y="1729206"/>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Program Evaluation</a:t>
            </a:r>
            <a:endParaRPr sz="2500" b="1" dirty="0">
              <a:latin typeface="Gill Sans MT" panose="020B0502020104020203" pitchFamily="34" charset="0"/>
              <a:sym typeface="Gill Sans"/>
            </a:endParaRPr>
          </a:p>
        </p:txBody>
      </p:sp>
      <p:sp>
        <p:nvSpPr>
          <p:cNvPr id="445" name="Google Shape;445;p7"/>
          <p:cNvSpPr txBox="1">
            <a:spLocks noGrp="1"/>
          </p:cNvSpPr>
          <p:nvPr>
            <p:ph type="body" idx="4"/>
          </p:nvPr>
        </p:nvSpPr>
        <p:spPr>
          <a:xfrm>
            <a:off x="457200" y="2416350"/>
            <a:ext cx="6370320" cy="702945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SzPts val="1200"/>
              <a:buNone/>
            </a:pPr>
            <a:r>
              <a:rPr lang="en-US" sz="1600" dirty="0">
                <a:solidFill>
                  <a:schemeClr val="bg2">
                    <a:lumMod val="50000"/>
                  </a:schemeClr>
                </a:solidFill>
                <a:latin typeface="Gill Sans MT" panose="020B0502020104020203" pitchFamily="34" charset="0"/>
                <a:sym typeface="Gill Sans"/>
              </a:rPr>
              <a:t>The </a:t>
            </a:r>
            <a:r>
              <a:rPr lang="en-US" sz="1600" dirty="0" err="1">
                <a:solidFill>
                  <a:schemeClr val="bg2">
                    <a:lumMod val="50000"/>
                  </a:schemeClr>
                </a:solidFill>
                <a:latin typeface="Gill Sans MT" panose="020B0502020104020203" pitchFamily="34" charset="0"/>
                <a:sym typeface="Gill Sans"/>
              </a:rPr>
              <a:t>Parivartan</a:t>
            </a:r>
            <a:r>
              <a:rPr lang="en-US" sz="1600" dirty="0">
                <a:solidFill>
                  <a:schemeClr val="bg2">
                    <a:lumMod val="50000"/>
                  </a:schemeClr>
                </a:solidFill>
                <a:latin typeface="Gill Sans MT" panose="020B0502020104020203" pitchFamily="34" charset="0"/>
                <a:sym typeface="Gill Sans"/>
              </a:rPr>
              <a:t> program evaluation has several lessons for how to design and implement a norms program. These lessons are also supported by similar learning in other community based norms programs. </a:t>
            </a: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b="1" dirty="0">
                <a:solidFill>
                  <a:schemeClr val="bg2">
                    <a:lumMod val="50000"/>
                  </a:schemeClr>
                </a:solidFill>
                <a:latin typeface="Gill Sans MT" panose="020B0502020104020203" pitchFamily="34" charset="0"/>
                <a:sym typeface="Gill Sans"/>
              </a:rPr>
              <a:t>1. Sports with reflective sessions for girls and parents can be transformative. </a:t>
            </a: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solidFill>
                  <a:schemeClr val="bg2">
                    <a:lumMod val="50000"/>
                  </a:schemeClr>
                </a:solidFill>
                <a:latin typeface="Gill Sans MT" panose="020B0502020104020203" pitchFamily="34" charset="0"/>
                <a:sym typeface="Gill Sans"/>
              </a:rPr>
              <a:t>There has been debate about whether sports can be transformative.  Yet </a:t>
            </a:r>
            <a:r>
              <a:rPr lang="en-US" sz="1600" dirty="0" err="1">
                <a:solidFill>
                  <a:schemeClr val="bg2">
                    <a:lumMod val="50000"/>
                  </a:schemeClr>
                </a:solidFill>
                <a:latin typeface="Gill Sans MT" panose="020B0502020104020203" pitchFamily="34" charset="0"/>
                <a:sym typeface="Gill Sans"/>
              </a:rPr>
              <a:t>Parivartan</a:t>
            </a:r>
            <a:r>
              <a:rPr lang="en-US" sz="1600" dirty="0">
                <a:solidFill>
                  <a:schemeClr val="bg2">
                    <a:lumMod val="50000"/>
                  </a:schemeClr>
                </a:solidFill>
                <a:latin typeface="Gill Sans MT" panose="020B0502020104020203" pitchFamily="34" charset="0"/>
                <a:sym typeface="Gill Sans"/>
              </a:rPr>
              <a:t> shows that when sports are implemented in ways that build comradery and confidence, and conducted in ways that are acceptable while building parent and community support, transformative change can occur (or be a part of it).</a:t>
            </a:r>
            <a:endParaRPr sz="1600" dirty="0">
              <a:solidFill>
                <a:schemeClr val="bg2">
                  <a:lumMod val="50000"/>
                </a:schemeClr>
              </a:solidFill>
              <a:latin typeface="Gill Sans MT" panose="020B0502020104020203" pitchFamily="34" charset="0"/>
            </a:endParaRPr>
          </a:p>
          <a:p>
            <a:pPr marL="152400" lvl="0" indent="0" algn="l" rtl="0">
              <a:lnSpc>
                <a:spcPct val="100000"/>
              </a:lnSpc>
              <a:spcBef>
                <a:spcPts val="0"/>
              </a:spcBef>
              <a:spcAft>
                <a:spcPts val="0"/>
              </a:spcAft>
              <a:buSzPts val="1200"/>
              <a:buNone/>
            </a:pPr>
            <a:r>
              <a:rPr lang="en-US" sz="1600" b="1" dirty="0">
                <a:solidFill>
                  <a:schemeClr val="bg2">
                    <a:lumMod val="50000"/>
                  </a:schemeClr>
                </a:solidFill>
                <a:latin typeface="Gill Sans MT" panose="020B0502020104020203" pitchFamily="34" charset="0"/>
                <a:sym typeface="Gill Sans"/>
              </a:rPr>
              <a:t>2. Build and implement programs with trusted, local and community-embedded partners. </a:t>
            </a: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err="1">
                <a:solidFill>
                  <a:schemeClr val="bg2">
                    <a:lumMod val="50000"/>
                  </a:schemeClr>
                </a:solidFill>
                <a:latin typeface="Gill Sans MT" panose="020B0502020104020203" pitchFamily="34" charset="0"/>
                <a:sym typeface="Gill Sans"/>
              </a:rPr>
              <a:t>Parivartan</a:t>
            </a:r>
            <a:r>
              <a:rPr lang="en-US" sz="1600" dirty="0">
                <a:solidFill>
                  <a:schemeClr val="bg2">
                    <a:lumMod val="50000"/>
                  </a:schemeClr>
                </a:solidFill>
                <a:latin typeface="Gill Sans MT" panose="020B0502020104020203" pitchFamily="34" charset="0"/>
                <a:sym typeface="Gill Sans"/>
              </a:rPr>
              <a:t> was a partnership with INGO and local NGO partners. They designed the program collaboratively, allowing respect for community structures and expectations while being strategic about how to facilitate norms shift for girls opportunity and well being. </a:t>
            </a:r>
            <a:endParaRPr sz="1600" dirty="0">
              <a:solidFill>
                <a:schemeClr val="bg2">
                  <a:lumMod val="50000"/>
                </a:schemeClr>
              </a:solidFill>
              <a:latin typeface="Gill Sans MT" panose="020B0502020104020203" pitchFamily="34" charset="0"/>
            </a:endParaRPr>
          </a:p>
          <a:p>
            <a:pPr marL="152400" lvl="0" indent="0" algn="l" rtl="0">
              <a:lnSpc>
                <a:spcPct val="100000"/>
              </a:lnSpc>
              <a:spcBef>
                <a:spcPts val="0"/>
              </a:spcBef>
              <a:spcAft>
                <a:spcPts val="0"/>
              </a:spcAft>
              <a:buSzPts val="1200"/>
              <a:buNone/>
            </a:pPr>
            <a:r>
              <a:rPr lang="en-US" sz="1600" b="1" dirty="0">
                <a:solidFill>
                  <a:schemeClr val="bg2">
                    <a:lumMod val="50000"/>
                  </a:schemeClr>
                </a:solidFill>
                <a:latin typeface="Gill Sans MT" panose="020B0502020104020203" pitchFamily="34" charset="0"/>
                <a:sym typeface="Gill Sans"/>
              </a:rPr>
              <a:t>3. Invest in those in the community most ready for change.</a:t>
            </a: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solidFill>
                  <a:schemeClr val="bg2">
                    <a:lumMod val="50000"/>
                  </a:schemeClr>
                </a:solidFill>
                <a:latin typeface="Gill Sans MT" panose="020B0502020104020203" pitchFamily="34" charset="0"/>
                <a:sym typeface="Gill Sans"/>
              </a:rPr>
              <a:t>The program engaged girls and families that were more likely to be supportive, who wanted to participate, who were excited or interested in the program. Implementers did not reach the most conservative families that would not have favored this. The idea was not to leave those girls out, but instead to reach those likely to change first, leading to shifting expectations from fathers and mothers and behaviors from girls – showing support for their opportunity, education, and confidence while indirectly demonstrating that girls could participate and still be respected. </a:t>
            </a:r>
            <a:endParaRPr sz="1600" dirty="0">
              <a:solidFill>
                <a:schemeClr val="bg2">
                  <a:lumMod val="50000"/>
                </a:schemeClr>
              </a:solidFill>
              <a:latin typeface="Gill Sans MT" panose="020B0502020104020203" pitchFamily="34" charset="0"/>
            </a:endParaRPr>
          </a:p>
          <a:p>
            <a:pPr marL="152400" lvl="0" indent="0" algn="l" rtl="0">
              <a:lnSpc>
                <a:spcPct val="100000"/>
              </a:lnSpc>
              <a:spcBef>
                <a:spcPts val="0"/>
              </a:spcBef>
              <a:spcAft>
                <a:spcPts val="0"/>
              </a:spcAft>
              <a:buSzPts val="1200"/>
              <a:buNone/>
            </a:pPr>
            <a:endParaRPr sz="2000" dirty="0">
              <a:solidFill>
                <a:schemeClr val="bg2">
                  <a:lumMod val="50000"/>
                </a:schemeClr>
              </a:solidFill>
              <a:latin typeface="Gill Sans MT" panose="020B0502020104020203" pitchFamily="34" charset="0"/>
              <a:sym typeface="Gill Sans"/>
            </a:endParaRPr>
          </a:p>
        </p:txBody>
      </p:sp>
      <p:pic>
        <p:nvPicPr>
          <p:cNvPr id="2" name="Picture 1">
            <a:extLst>
              <a:ext uri="{FF2B5EF4-FFF2-40B4-BE49-F238E27FC236}">
                <a16:creationId xmlns:a16="http://schemas.microsoft.com/office/drawing/2014/main" id="{097F73F9-6851-4051-9344-ADA55C8A0E27}"/>
              </a:ext>
            </a:extLst>
          </p:cNvPr>
          <p:cNvPicPr>
            <a:picLocks noChangeAspect="1"/>
          </p:cNvPicPr>
          <p:nvPr/>
        </p:nvPicPr>
        <p:blipFill>
          <a:blip r:embed="rId3"/>
          <a:stretch>
            <a:fillRect/>
          </a:stretch>
        </p:blipFill>
        <p:spPr>
          <a:xfrm flipV="1">
            <a:off x="6412832" y="-12325"/>
            <a:ext cx="1202261"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50"/>
        <p:cNvGrpSpPr/>
        <p:nvPr/>
      </p:nvGrpSpPr>
      <p:grpSpPr>
        <a:xfrm>
          <a:off x="0" y="0"/>
          <a:ext cx="0" cy="0"/>
          <a:chOff x="0" y="0"/>
          <a:chExt cx="0" cy="0"/>
        </a:xfrm>
      </p:grpSpPr>
      <p:sp>
        <p:nvSpPr>
          <p:cNvPr id="451" name="Google Shape;451;p8"/>
          <p:cNvSpPr txBox="1">
            <a:spLocks noGrp="1"/>
          </p:cNvSpPr>
          <p:nvPr>
            <p:ph type="body" idx="1"/>
          </p:nvPr>
        </p:nvSpPr>
        <p:spPr>
          <a:xfrm>
            <a:off x="531842" y="127591"/>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a:ea typeface="Gill Sans"/>
                <a:cs typeface="Gill Sans"/>
                <a:sym typeface="Gill Sans"/>
              </a:rPr>
              <a:t>MODULE 3 | DESIGNING NORMS SHIFTING INTERVENTIONS</a:t>
            </a:r>
            <a:endParaRPr sz="1000" dirty="0">
              <a:latin typeface="Gill Sans"/>
              <a:ea typeface="Gill Sans"/>
              <a:cs typeface="Gill Sans"/>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a:ea typeface="Gill Sans"/>
              <a:cs typeface="Gill Sans"/>
              <a:sym typeface="Gill Sans"/>
            </a:endParaRPr>
          </a:p>
        </p:txBody>
      </p:sp>
      <p:sp>
        <p:nvSpPr>
          <p:cNvPr id="452" name="Google Shape;452;p8"/>
          <p:cNvSpPr txBox="1">
            <a:spLocks noGrp="1"/>
          </p:cNvSpPr>
          <p:nvPr>
            <p:ph type="body" idx="2"/>
          </p:nvPr>
        </p:nvSpPr>
        <p:spPr>
          <a:xfrm>
            <a:off x="506442" y="797925"/>
            <a:ext cx="65532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Case Study: </a:t>
            </a:r>
            <a:r>
              <a:rPr lang="en-US" sz="3000" dirty="0" err="1">
                <a:solidFill>
                  <a:schemeClr val="accent5"/>
                </a:solidFill>
                <a:latin typeface="Gill Sans MT" panose="020B0502020104020203" pitchFamily="34" charset="0"/>
                <a:sym typeface="Gill Sans"/>
              </a:rPr>
              <a:t>Parivartan</a:t>
            </a:r>
            <a:r>
              <a:rPr lang="en-US" sz="3000" dirty="0">
                <a:solidFill>
                  <a:schemeClr val="accent5"/>
                </a:solidFill>
                <a:latin typeface="Gill Sans MT" panose="020B0502020104020203" pitchFamily="34" charset="0"/>
                <a:sym typeface="Gill Sans"/>
              </a:rPr>
              <a:t> for Girls</a:t>
            </a:r>
            <a:endParaRPr sz="3000" dirty="0">
              <a:solidFill>
                <a:schemeClr val="accent5"/>
              </a:solidFill>
              <a:latin typeface="Gill Sans MT" panose="020B0502020104020203" pitchFamily="34" charset="0"/>
              <a:sym typeface="Gill Sans"/>
            </a:endParaRPr>
          </a:p>
        </p:txBody>
      </p:sp>
      <p:sp>
        <p:nvSpPr>
          <p:cNvPr id="454" name="Google Shape;454;p8"/>
          <p:cNvSpPr txBox="1">
            <a:spLocks noGrp="1"/>
          </p:cNvSpPr>
          <p:nvPr>
            <p:ph type="body" idx="3"/>
          </p:nvPr>
        </p:nvSpPr>
        <p:spPr>
          <a:xfrm>
            <a:off x="531842" y="1570917"/>
            <a:ext cx="4531489"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Program Evaluation (cont.)</a:t>
            </a:r>
            <a:endParaRPr sz="2500" b="1" dirty="0">
              <a:latin typeface="Gill Sans MT" panose="020B0502020104020203" pitchFamily="34" charset="0"/>
              <a:sym typeface="Gill Sans"/>
            </a:endParaRPr>
          </a:p>
        </p:txBody>
      </p:sp>
      <p:sp>
        <p:nvSpPr>
          <p:cNvPr id="453" name="Google Shape;453;p8"/>
          <p:cNvSpPr txBox="1">
            <a:spLocks noGrp="1"/>
          </p:cNvSpPr>
          <p:nvPr>
            <p:ph type="body" idx="4"/>
          </p:nvPr>
        </p:nvSpPr>
        <p:spPr>
          <a:xfrm>
            <a:off x="457200" y="2249046"/>
            <a:ext cx="6291263" cy="702945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SzPts val="1200"/>
              <a:buNone/>
            </a:pPr>
            <a:r>
              <a:rPr lang="en-US" sz="1600" b="1" dirty="0">
                <a:latin typeface="Gill Sans MT" panose="020B0502020104020203" pitchFamily="34" charset="0"/>
                <a:sym typeface="Gill Sans"/>
              </a:rPr>
              <a:t>4. Foster collective agency in order to cultivate individual agency.</a:t>
            </a:r>
            <a:endParaRPr sz="1600" dirty="0">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latin typeface="Gill Sans MT" panose="020B0502020104020203" pitchFamily="34" charset="0"/>
                <a:sym typeface="Gill Sans"/>
              </a:rPr>
              <a:t>Girls developed networks, worked together on teams and during discussions, and built relationships with mentors. Parents and community participated in discussion groups so they could bring each other along. </a:t>
            </a:r>
            <a:endParaRPr sz="1600" dirty="0">
              <a:latin typeface="Gill Sans MT" panose="020B0502020104020203" pitchFamily="34" charset="0"/>
            </a:endParaRPr>
          </a:p>
          <a:p>
            <a:pPr marL="152400" lvl="0" indent="0" algn="l" rtl="0">
              <a:lnSpc>
                <a:spcPct val="100000"/>
              </a:lnSpc>
              <a:spcBef>
                <a:spcPts val="0"/>
              </a:spcBef>
              <a:spcAft>
                <a:spcPts val="0"/>
              </a:spcAft>
              <a:buSzPts val="1200"/>
              <a:buNone/>
            </a:pPr>
            <a:r>
              <a:rPr lang="en-US" sz="1600" b="1" dirty="0">
                <a:latin typeface="Gill Sans MT" panose="020B0502020104020203" pitchFamily="34" charset="0"/>
                <a:sym typeface="Gill Sans"/>
              </a:rPr>
              <a:t>5. Ensure that program strategies are culturally appropriate.</a:t>
            </a:r>
            <a:endParaRPr sz="1600" dirty="0">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latin typeface="Gill Sans MT" panose="020B0502020104020203" pitchFamily="34" charset="0"/>
                <a:sym typeface="Gill Sans"/>
              </a:rPr>
              <a:t>The strategies were structured to be acceptable while still providing varied spaces for girls to interact. Concurrent activities for parents and community helped to bring them along with the program. A Community Advisory Board guided the structure. Girls sports and group discussions were held in schools, which were a safe and acceptable space, rather than in public spaces. </a:t>
            </a:r>
            <a:endParaRPr sz="1600" dirty="0">
              <a:latin typeface="Gill Sans MT" panose="020B0502020104020203" pitchFamily="34" charset="0"/>
            </a:endParaRPr>
          </a:p>
          <a:p>
            <a:pPr marL="152400" lvl="0" indent="0" algn="l" rtl="0">
              <a:lnSpc>
                <a:spcPct val="100000"/>
              </a:lnSpc>
              <a:spcBef>
                <a:spcPts val="0"/>
              </a:spcBef>
              <a:spcAft>
                <a:spcPts val="0"/>
              </a:spcAft>
              <a:buSzPts val="1200"/>
              <a:buNone/>
            </a:pPr>
            <a:r>
              <a:rPr lang="en-US" sz="1600" b="1" dirty="0">
                <a:latin typeface="Gill Sans MT" panose="020B0502020104020203" pitchFamily="34" charset="0"/>
                <a:sym typeface="Gill Sans"/>
              </a:rPr>
              <a:t>6. Make change visible in day-to-day interactions.</a:t>
            </a:r>
            <a:endParaRPr sz="1600" dirty="0">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latin typeface="Gill Sans MT" panose="020B0502020104020203" pitchFamily="34" charset="0"/>
                <a:sym typeface="Gill Sans"/>
              </a:rPr>
              <a:t>The program structured change so that it was visible. Implementers wanted to bring the community along with them and reveal over time that girls could participate in the program, challenge social expectations and still maintain safety and respect. They did this by having Mentors and girls walk together to schools where Kabaddi was played and group discussions were held. When walking to school, they avoided spaces with groups of men. The Mentors were role models to the girls and community on what was possible. Seeing girls and Mentors move around became normal over time.  Mentors gained in their reputation by working with a trusted NGO, </a:t>
            </a:r>
            <a:r>
              <a:rPr lang="en-US" sz="1600" dirty="0" err="1">
                <a:latin typeface="Gill Sans MT" panose="020B0502020104020203" pitchFamily="34" charset="0"/>
                <a:sym typeface="Gill Sans"/>
              </a:rPr>
              <a:t>Apanalaya</a:t>
            </a:r>
            <a:r>
              <a:rPr lang="en-US" sz="1600" dirty="0">
                <a:latin typeface="Gill Sans MT" panose="020B0502020104020203" pitchFamily="34" charset="0"/>
                <a:sym typeface="Gill Sans"/>
              </a:rPr>
              <a:t>, modeling good behavior and acting as mentors to young girls. Parents formed relationships with Mentors, which deepened their trust the program.  A public sports day provided a way to where community and family could publicly celebrate the girls.. </a:t>
            </a:r>
            <a:endParaRPr sz="1600" dirty="0">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endParaRPr sz="2000" dirty="0">
              <a:latin typeface="Gill Sans MT" panose="020B0502020104020203" pitchFamily="34" charset="0"/>
              <a:sym typeface="Gill Sans"/>
            </a:endParaRPr>
          </a:p>
        </p:txBody>
      </p:sp>
      <p:pic>
        <p:nvPicPr>
          <p:cNvPr id="2" name="Picture 1">
            <a:extLst>
              <a:ext uri="{FF2B5EF4-FFF2-40B4-BE49-F238E27FC236}">
                <a16:creationId xmlns:a16="http://schemas.microsoft.com/office/drawing/2014/main" id="{0829D468-2CE0-4D6E-9A38-C7BF69DA333E}"/>
              </a:ext>
            </a:extLst>
          </p:cNvPr>
          <p:cNvPicPr>
            <a:picLocks noChangeAspect="1"/>
          </p:cNvPicPr>
          <p:nvPr/>
        </p:nvPicPr>
        <p:blipFill>
          <a:blip r:embed="rId3"/>
          <a:stretch>
            <a:fillRect/>
          </a:stretch>
        </p:blipFill>
        <p:spPr>
          <a:xfrm flipV="1">
            <a:off x="6496949" y="21961"/>
            <a:ext cx="1125385" cy="462069"/>
          </a:xfrm>
          <a:prstGeom prst="rect">
            <a:avLst/>
          </a:prstGeom>
        </p:spPr>
      </p:pic>
    </p:spTree>
  </p:cSld>
  <p:clrMapOvr>
    <a:masterClrMapping/>
  </p:clrMapOvr>
</p:sld>
</file>

<file path=ppt/theme/theme1.xml><?xml version="1.0" encoding="utf-8"?>
<a:theme xmlns:a="http://schemas.openxmlformats.org/drawingml/2006/main" name="PASSAGES TEMPLATE">
  <a:themeElements>
    <a:clrScheme name="Custom 12">
      <a:dk1>
        <a:srgbClr val="D9D9D9"/>
      </a:dk1>
      <a:lt1>
        <a:srgbClr val="A6A7AC"/>
      </a:lt1>
      <a:dk2>
        <a:srgbClr val="53585F"/>
      </a:dk2>
      <a:lt2>
        <a:srgbClr val="DCDEE0"/>
      </a:lt2>
      <a:accent1>
        <a:srgbClr val="1E9457"/>
      </a:accent1>
      <a:accent2>
        <a:srgbClr val="2BB673"/>
      </a:accent2>
      <a:accent3>
        <a:srgbClr val="2BB4B6"/>
      </a:accent3>
      <a:accent4>
        <a:srgbClr val="2B6FB6"/>
      </a:accent4>
      <a:accent5>
        <a:srgbClr val="B62BB4"/>
      </a:accent5>
      <a:accent6>
        <a:srgbClr val="B4B62B"/>
      </a:accent6>
      <a:hlink>
        <a:srgbClr val="53585F"/>
      </a:hlink>
      <a:folHlink>
        <a:srgbClr val="5152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5811</TotalTime>
  <Words>2547</Words>
  <Application>Microsoft Office PowerPoint</Application>
  <PresentationFormat>Custom</PresentationFormat>
  <Paragraphs>194</Paragraphs>
  <Slides>17</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Courier New</vt:lpstr>
      <vt:lpstr>Roboto</vt:lpstr>
      <vt:lpstr>Gill Sans</vt:lpstr>
      <vt:lpstr>Montserrat-SemiBold</vt:lpstr>
      <vt:lpstr>Arial</vt:lpstr>
      <vt:lpstr>Times New Roman</vt:lpstr>
      <vt:lpstr>Helvetica Neue Light</vt:lpstr>
      <vt:lpstr>Noto Sans Symbols</vt:lpstr>
      <vt:lpstr>PT Sans</vt:lpstr>
      <vt:lpstr>Symbol</vt:lpstr>
      <vt:lpstr>Gill Sans MT</vt:lpstr>
      <vt:lpstr>Montserrat SemiBold</vt:lpstr>
      <vt:lpstr>Calibri</vt:lpstr>
      <vt:lpstr>PASSAGES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Cachan</dc:creator>
  <cp:lastModifiedBy>Jamie Greenberg</cp:lastModifiedBy>
  <cp:revision>66</cp:revision>
  <dcterms:created xsi:type="dcterms:W3CDTF">2020-05-22T02:54:17Z</dcterms:created>
  <dcterms:modified xsi:type="dcterms:W3CDTF">2022-02-02T21:27:43Z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C9D9DC4F-BC1B-44B4-8A2F-9FDAD4264BFA</vt:lpwstr>
  </property>
  <property fmtid="{D5CDD505-2E9C-101B-9397-08002B2CF9AE}" pid="3" name="ArticulatePath">
    <vt:lpwstr>Handouts Module 2 - Assessment</vt:lpwstr>
  </property>
</Properties>
</file>