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3" r:id="rId2"/>
    <p:sldId id="264" r:id="rId3"/>
    <p:sldId id="256" r:id="rId4"/>
    <p:sldId id="257" r:id="rId5"/>
    <p:sldId id="258" r:id="rId6"/>
    <p:sldId id="266" r:id="rId7"/>
    <p:sldId id="259" r:id="rId8"/>
    <p:sldId id="260" r:id="rId9"/>
    <p:sldId id="265" r:id="rId10"/>
  </p:sldIdLst>
  <p:sldSz cx="7772400" cy="100584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T Sans" panose="020B0604020202020204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Gill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Pe/8VI2h7EMWtmWnociHAe7WVt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Greenberg" initials="JMG" lastIdx="2" clrIdx="0">
    <p:extLst>
      <p:ext uri="{19B8F6BF-5375-455C-9EA6-DF929625EA0E}">
        <p15:presenceInfo xmlns:p15="http://schemas.microsoft.com/office/powerpoint/2012/main" userId="Jamie Greenberg" providerId="None"/>
      </p:ext>
    </p:extLst>
  </p:cmAuthor>
  <p:cmAuthor id="2" name="Mariana Casabianca" initials="MC" lastIdx="1" clrIdx="1">
    <p:extLst>
      <p:ext uri="{19B8F6BF-5375-455C-9EA6-DF929625EA0E}">
        <p15:presenceInfo xmlns:p15="http://schemas.microsoft.com/office/powerpoint/2012/main" userId="Mariana Casabian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4F5F7"/>
    <a:srgbClr val="D9D9D9"/>
    <a:srgbClr val="393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767467-F5E9-49C0-85CA-DBAEFFDA3D39}">
  <a:tblStyle styleId="{9B767467-F5E9-49C0-85CA-DBAEFFDA3D39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8F8"/>
          </a:solidFill>
        </a:fill>
      </a:tcStyle>
    </a:wholeTbl>
    <a:band1H>
      <a:tcTxStyle/>
      <a:tcStyle>
        <a:tcBdr/>
        <a:fill>
          <a:solidFill>
            <a:srgbClr val="F1F1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1F1F1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8F8F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C01FA94-E190-4864-A16E-E9009CFA4EA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878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53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A9BC-4362-4C99-98C5-CCC641C10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0E652-CF31-4F37-96D3-075C90226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BC856-CFF9-4ACD-88BC-061DC45B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B17D0-B561-4E75-AA6F-0CC0E75A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F03C-45D8-4991-80AC-25C90FE5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2A59-4000-4FF3-B768-FF2ACC69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5C1A-387C-49C0-B852-B07F2BE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366F1-B054-403C-BB1A-7DED5270A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22CE7-6BA6-4BC8-BEBB-F4247F92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F91A1-75F6-489C-9BDA-36A76061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4A87-F868-48BD-A11E-D23F433B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483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CBBAF9-CDE9-4042-8525-5A9385E96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F9164-A5D9-4CE8-AE12-0F400F956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54FDD-5B21-4103-AE95-9A424C25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A258D-71D8-4061-B81B-CFE9AD77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FD87F-D75E-4854-9CBB-0D5CAE3F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77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5 x 11 workshop handout ">
  <p:cSld name="8.5 x 11 workshop handout 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685799"/>
            <a:ext cx="4724400" cy="28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7A7C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dirty="0"/>
              <a:t>HANDOU</a:t>
            </a:r>
            <a:endParaRPr dirty="0"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2"/>
          </p:nvPr>
        </p:nvSpPr>
        <p:spPr>
          <a:xfrm>
            <a:off x="609600" y="129540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3"/>
          </p:nvPr>
        </p:nvSpPr>
        <p:spPr>
          <a:xfrm>
            <a:off x="608350" y="2743201"/>
            <a:ext cx="647824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dirty="0"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4"/>
          </p:nvPr>
        </p:nvSpPr>
        <p:spPr>
          <a:xfrm>
            <a:off x="609600" y="2286000"/>
            <a:ext cx="6477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324;p4">
            <a:extLst>
              <a:ext uri="{FF2B5EF4-FFF2-40B4-BE49-F238E27FC236}">
                <a16:creationId xmlns:a16="http://schemas.microsoft.com/office/drawing/2014/main" id="{8021979B-6434-4BF9-9EDD-1E331F51EEE9}"/>
              </a:ext>
            </a:extLst>
          </p:cNvPr>
          <p:cNvSpPr txBox="1"/>
          <p:nvPr userDrawn="1"/>
        </p:nvSpPr>
        <p:spPr>
          <a:xfrm>
            <a:off x="228600" y="183465"/>
            <a:ext cx="5105400" cy="27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</a:pPr>
            <a:r>
              <a:rPr lang="en-US" sz="1148" b="0" i="0" u="none" strike="noStrike" cap="none" dirty="0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 MODULE 2 | ASSESSING SOCIAL NORMS</a:t>
            </a:r>
            <a:endParaRPr sz="1148" b="0" i="0" u="none" strike="noStrike" cap="none" dirty="0">
              <a:solidFill>
                <a:srgbClr val="51525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15" y="-20637"/>
            <a:ext cx="13192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074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BD2F-43BF-4D45-AE7F-F110D527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5B269-6975-4E9E-9E8E-CF4C78AC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6ECB-52BD-4C47-A009-838E9CFD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7A06-D45B-4B2F-828C-6A1855EF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CAD5-425C-407C-92B2-CCC159CB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0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B44E-DBAB-4BA1-A015-67CB7919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6F7E-3D6E-435C-96B3-FFF9A9850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E60C-FA1D-4F80-9C10-1A22F535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81C0-DD5D-4FFC-BB30-990B879C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69C81-0431-4E6F-9053-77DB1DBF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29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FC38-B95D-48AC-805D-7203C7D7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B546A-5444-4248-A948-64A18FD25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63736-566C-4CB4-8EE7-D3B7E8FFF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59E51-FE41-4677-ADA8-D81462D9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3F4FA-8BBB-4826-9C20-EADB2AF2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96EB2-73A3-4FD9-A508-E794169C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53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B66A-959D-48B7-8B0E-44FDCDDB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E20D-1102-4A18-BEBB-007AE1D02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06C03-125F-413A-B3BC-2A83D574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6D199-1F29-4439-A373-8FC5CC94D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332BE-1B78-4988-9BBA-D8B294B38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6CA79-C7C9-4BE8-BAF6-7DE3C6DD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C80E1-3582-436B-B431-E721342C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49D1E-7846-4DC1-B5B6-B798AC32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66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811B-519E-4EE4-8966-50B3B517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D19BA-B8D0-4386-9784-4CD0507D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85927-BFF6-4852-A30C-EA590C9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5A7AC-5672-4F3A-8056-5E6429E9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72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81A81-8606-4FCD-9504-3607E074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69F0-E94B-40B2-B7B9-A3C244EF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05B05-EB7A-4067-90DC-1D03104B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344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41EE-8ACF-4C9E-AB9E-A1CFC324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5A97-CA71-4A72-98E1-2DE0DB223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FDAD3-7141-46B6-8BEE-290646471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0C1C2-DA58-4AB5-83AB-729B686E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7E70D-9247-40A5-93EB-97E3658C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71DD8-C415-42BC-8EE3-33B72ED0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02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570C-527D-4879-ABF2-63ACC58F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9BA4-E922-4A58-A6FA-F2BC8D191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55F8B-C184-4F27-B18A-26C3F0A8B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94EE-A542-4A29-849E-88D4F5F3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8529-8186-4273-BE13-D63383EE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3AB3E-833D-444D-962A-8B5CF259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196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BE07E-8951-46FE-B885-E8E2EFB8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DFE50-9509-489F-8D16-1D0C8277E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CFCC8-76B4-4C3D-8D27-566CB2261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E849-EA3E-4022-8397-2E0DC921E6F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CC19A-3B45-4A0D-BC65-5372FCD10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5F0DA-2D09-4F20-A2ED-0692AF237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15" y="-20637"/>
            <a:ext cx="13192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rh.org/social-norms-exploration/" TargetMode="External"/><Relationship Id="rId7" Type="http://schemas.openxmlformats.org/officeDocument/2006/relationships/hyperlink" Target="http://strive.lshtm.ac.uk/system/files/attachments/STRIVE%20Norms%20Report%201.pdf" TargetMode="External"/><Relationship Id="rId2" Type="http://schemas.openxmlformats.org/officeDocument/2006/relationships/hyperlink" Target="http://irh.org/social-norms-exploratio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dp-key-resources.org/documents/0000/d04267/000.pdf" TargetMode="External"/><Relationship Id="rId5" Type="http://schemas.openxmlformats.org/officeDocument/2006/relationships/hyperlink" Target="https://www.alignplatform.org/resources/what-are-social-norms-how-are-they-measured" TargetMode="External"/><Relationship Id="rId4" Type="http://schemas.openxmlformats.org/officeDocument/2006/relationships/hyperlink" Target="https://prevention-collaborative.org/wp-content/uploads/2021/08/CARE_2017_Applying-Social-Norms-Theory-to-Practice-CARE_s-Journey-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34A217-D5F0-4D1E-930B-ED96E4BA79AD}"/>
              </a:ext>
            </a:extLst>
          </p:cNvPr>
          <p:cNvSpPr txBox="1">
            <a:spLocks/>
          </p:cNvSpPr>
          <p:nvPr/>
        </p:nvSpPr>
        <p:spPr>
          <a:xfrm>
            <a:off x="274320" y="914400"/>
            <a:ext cx="7534275" cy="13128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582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5829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Overall Course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Objectives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775092-34B1-4BA3-9B62-08FB395A89D3}"/>
              </a:ext>
            </a:extLst>
          </p:cNvPr>
          <p:cNvSpPr/>
          <p:nvPr/>
        </p:nvSpPr>
        <p:spPr>
          <a:xfrm>
            <a:off x="457200" y="1570831"/>
            <a:ext cx="66805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Discuss and explore advances in social norms programming, the relation of norms-shifting interventions to behavior change efforts, and the role of social norms in health and other sector programming. 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Share design, implementation, and evaluation challenges and solutions for community-based social and behavior change (SBC) projects engaging in, expanding, or planning to expand normative change efforts.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Explore next steps to further collective learning about such promising interventions globally.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C2CCA-2A89-4321-BC11-A1F3A6C42512}"/>
              </a:ext>
            </a:extLst>
          </p:cNvPr>
          <p:cNvSpPr/>
          <p:nvPr/>
        </p:nvSpPr>
        <p:spPr>
          <a:xfrm>
            <a:off x="274320" y="5029200"/>
            <a:ext cx="69215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b="1" dirty="0">
                <a:solidFill>
                  <a:srgbClr val="0070C0"/>
                </a:solidFill>
                <a:latin typeface="Gill Sans MT" panose="020B0502020104020203" pitchFamily="34" charset="0"/>
              </a:rPr>
              <a:t>Shifting Social Norms as Part of SBC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696603-31F7-4BDF-9D42-A9EA24FCF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8" y="5891739"/>
            <a:ext cx="7394383" cy="35661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00FB83-39B2-4199-A08E-CE3B4EFDB56B}"/>
              </a:ext>
            </a:extLst>
          </p:cNvPr>
          <p:cNvSpPr/>
          <p:nvPr/>
        </p:nvSpPr>
        <p:spPr>
          <a:xfrm>
            <a:off x="274320" y="182229"/>
            <a:ext cx="2815194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582930">
              <a:buClr>
                <a:srgbClr val="515257"/>
              </a:buClr>
              <a:buSzPts val="1200"/>
            </a:pPr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  <a:sym typeface="Gill Sans"/>
              </a:rPr>
              <a:t>MODULE 2 | ASSESSING SOCIAL NORMS</a:t>
            </a:r>
          </a:p>
        </p:txBody>
      </p:sp>
    </p:spTree>
    <p:extLst>
      <p:ext uri="{BB962C8B-B14F-4D97-AF65-F5344CB8AC3E}">
        <p14:creationId xmlns:p14="http://schemas.microsoft.com/office/powerpoint/2010/main" val="23148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0A03B5-DF86-40B1-A0B0-1B6F653BC15C}"/>
              </a:ext>
            </a:extLst>
          </p:cNvPr>
          <p:cNvSpPr/>
          <p:nvPr/>
        </p:nvSpPr>
        <p:spPr>
          <a:xfrm>
            <a:off x="315263" y="1361406"/>
            <a:ext cx="30110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Gill Sans MT" panose="020B0502020104020203" pitchFamily="34" charset="0"/>
              </a:rPr>
              <a:t>Overview:</a:t>
            </a:r>
            <a:br>
              <a:rPr lang="en-US" sz="3000" b="1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r>
              <a:rPr lang="en-US" sz="3000" dirty="0">
                <a:solidFill>
                  <a:srgbClr val="0070C0"/>
                </a:solidFill>
                <a:latin typeface="Gill Sans MT" panose="020B0502020104020203" pitchFamily="34" charset="0"/>
              </a:rPr>
              <a:t>Assessing Social Norms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D80F53-5A9E-4B6C-90C1-4831F0A0C217}"/>
              </a:ext>
            </a:extLst>
          </p:cNvPr>
          <p:cNvSpPr/>
          <p:nvPr/>
        </p:nvSpPr>
        <p:spPr>
          <a:xfrm>
            <a:off x="274619" y="4868238"/>
            <a:ext cx="7108820" cy="716111"/>
          </a:xfrm>
          <a:prstGeom prst="rect">
            <a:avLst/>
          </a:prstGeom>
          <a:solidFill>
            <a:srgbClr val="2A6FB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53585F"/>
              </a:buClr>
              <a:buSzPts val="3600"/>
            </a:pPr>
            <a:endParaRPr lang="en-US" sz="1200" dirty="0">
              <a:solidFill>
                <a:srgbClr val="FFFFFF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A411C-8892-4882-A023-E633C7ADB689}"/>
              </a:ext>
            </a:extLst>
          </p:cNvPr>
          <p:cNvSpPr/>
          <p:nvPr/>
        </p:nvSpPr>
        <p:spPr>
          <a:xfrm>
            <a:off x="685779" y="4904478"/>
            <a:ext cx="6286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Gill Sans"/>
                <a:sym typeface="Gill Sans"/>
              </a:rPr>
              <a:t>Learning Objectives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6EE0A-345A-4F4D-BB16-0158F31D1263}"/>
              </a:ext>
            </a:extLst>
          </p:cNvPr>
          <p:cNvSpPr/>
          <p:nvPr/>
        </p:nvSpPr>
        <p:spPr>
          <a:xfrm>
            <a:off x="514350" y="5866885"/>
            <a:ext cx="624385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During this session, participants will: 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Identify the value of norms assessments for informing program design and implementation strategies. 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Strengthen their understanding of the extent to which norms influence behaviors in key populations and reference groups in their settings and context. 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Practice using participatory methods for gathering community-level information to identify reference groups and assess norms that influence behaviors. 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Reflect briefly on how to integrate norms assessment findings into new or ongoing projects.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BA7834-F6D9-4F7B-AB7C-13E74C3F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58" y="712293"/>
            <a:ext cx="4128444" cy="41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6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"/>
          <p:cNvSpPr txBox="1">
            <a:spLocks noGrp="1"/>
          </p:cNvSpPr>
          <p:nvPr>
            <p:ph type="body" idx="2"/>
          </p:nvPr>
        </p:nvSpPr>
        <p:spPr>
          <a:xfrm>
            <a:off x="274320" y="914400"/>
            <a:ext cx="6477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00"/>
              <a:buFont typeface="Gill Sans"/>
              <a:buNone/>
            </a:pPr>
            <a:r>
              <a:rPr lang="en-US" sz="3000" dirty="0">
                <a:solidFill>
                  <a:schemeClr val="accent1"/>
                </a:solidFill>
              </a:rPr>
              <a:t>Through a Norms Assessment, You Should Be Able To Answer:</a:t>
            </a:r>
            <a:endParaRPr sz="3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32A81D-F17E-4EA4-A30C-AA5DD05DA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26525"/>
              </p:ext>
            </p:extLst>
          </p:nvPr>
        </p:nvGraphicFramePr>
        <p:xfrm>
          <a:off x="463550" y="1983261"/>
          <a:ext cx="6845300" cy="4511040"/>
        </p:xfrm>
        <a:graphic>
          <a:graphicData uri="http://schemas.openxmlformats.org/drawingml/2006/table">
            <a:tbl>
              <a:tblPr firstRow="1" firstCol="1"/>
              <a:tblGrid>
                <a:gridCol w="1840135">
                  <a:extLst>
                    <a:ext uri="{9D8B030D-6E8A-4147-A177-3AD203B41FA5}">
                      <a16:colId xmlns:a16="http://schemas.microsoft.com/office/drawing/2014/main" val="1513842849"/>
                    </a:ext>
                  </a:extLst>
                </a:gridCol>
                <a:gridCol w="5005165">
                  <a:extLst>
                    <a:ext uri="{9D8B030D-6E8A-4147-A177-3AD203B41FA5}">
                      <a16:colId xmlns:a16="http://schemas.microsoft.com/office/drawing/2014/main" val="4087205040"/>
                    </a:ext>
                  </a:extLst>
                </a:gridCol>
              </a:tblGrid>
              <a:tr h="232410">
                <a:tc gridSpan="2"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spc="0" dirty="0">
                        <a:solidFill>
                          <a:srgbClr val="FFFEFF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6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99374"/>
                  </a:ext>
                </a:extLst>
              </a:tr>
              <a:tr h="464820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1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Questions: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1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Why you want to answer them from a program  perspective:</a:t>
                      </a:r>
                      <a:endParaRPr lang="en-US" sz="1600" cap="none" spc="0" baseline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73837"/>
                  </a:ext>
                </a:extLst>
              </a:tr>
              <a:tr h="849176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14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1.Who are the </a:t>
                      </a:r>
                      <a:r>
                        <a:rPr lang="en-US" sz="1400" b="1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reference groups</a:t>
                      </a:r>
                      <a:r>
                        <a:rPr lang="en-US" sz="14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 that influence the behavior? 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9144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Identifying reference groups that do or do not support a behavior helps programs include the right people in interventions and evaluations.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55604"/>
                  </a:ext>
                </a:extLst>
              </a:tr>
              <a:tr h="849176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14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2.What are the </a:t>
                      </a:r>
                      <a:r>
                        <a:rPr lang="en-US" sz="1400" b="1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social norms</a:t>
                      </a:r>
                      <a:r>
                        <a:rPr lang="en-US" sz="14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 that influence this behavior? 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9144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Identifying the root causes of an issue—including social norms—ensures your program articulates and addresses the range of determinants of behaviors.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866016"/>
                  </a:ext>
                </a:extLst>
              </a:tr>
              <a:tr h="1162051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1400" b="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3.Why do people </a:t>
                      </a:r>
                      <a:r>
                        <a:rPr lang="en-US" sz="1400" b="1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comply</a:t>
                      </a:r>
                      <a:r>
                        <a:rPr lang="en-US" sz="1400" b="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 with social norms? </a:t>
                      </a:r>
                      <a:r>
                        <a:rPr lang="en-US" sz="14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Why not?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9144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Identifying reasons people comply will help unpack the “black box” (or unknowns) in your program. (Maybe it’s because norms are hidden, or people have a strong desire to conform, or they gain social benefits for conforming, or fear sanctions for not conforming.)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45029"/>
                  </a:ext>
                </a:extLst>
              </a:tr>
              <a:tr h="849176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14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4.What are </a:t>
                      </a:r>
                      <a:r>
                        <a:rPr lang="en-US" sz="1400" b="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the social norms that influence this behavior</a:t>
                      </a:r>
                      <a:r>
                        <a:rPr lang="en-US" sz="1400" b="1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 the most?</a:t>
                      </a:r>
                      <a:r>
                        <a:rPr lang="en-US" sz="14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9144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Times New Roman" panose="02020603050405020304" pitchFamily="18" charset="0"/>
                        </a:rPr>
                        <a:t>Discussing, analyzing, and prioritizing normative factors (and taking other factors into account) allows more strategic focus of interventions. </a:t>
                      </a: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5308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F29BCAD-1123-49D8-AD12-0CE795BBA7C7}"/>
              </a:ext>
            </a:extLst>
          </p:cNvPr>
          <p:cNvSpPr txBox="1">
            <a:spLocks/>
          </p:cNvSpPr>
          <p:nvPr/>
        </p:nvSpPr>
        <p:spPr>
          <a:xfrm>
            <a:off x="274320" y="6824476"/>
            <a:ext cx="7888410" cy="2176835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+mj-lt"/>
                <a:ea typeface="Montserrat-SemiBold"/>
                <a:cs typeface="Montserrat-SemiBold"/>
                <a:sym typeface="Montserrat-Semi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393941"/>
                </a:solidFill>
                <a:uFillTx/>
                <a:latin typeface="Montserrat-SemiBold"/>
                <a:ea typeface="Montserrat-SemiBold"/>
                <a:cs typeface="Montserrat-SemiBold"/>
                <a:sym typeface="Montserrat-SemiBold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000" kern="0" dirty="0">
                <a:solidFill>
                  <a:srgbClr val="296FB6"/>
                </a:solidFill>
                <a:latin typeface="Gill Sans MT" panose="020B0502020104020203"/>
              </a:rPr>
              <a:t>Where Do Norms Fit in Current Formative Assessments?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81FBBE-1F30-4175-9529-A1E8A7866A38}"/>
              </a:ext>
            </a:extLst>
          </p:cNvPr>
          <p:cNvSpPr/>
          <p:nvPr/>
        </p:nvSpPr>
        <p:spPr>
          <a:xfrm>
            <a:off x="463550" y="7770205"/>
            <a:ext cx="68453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Assessments to understand the drivers of behaviors may not include an explicit focus on norms.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2E2C22"/>
                </a:solidFill>
                <a:latin typeface="Gill Sans MT" panose="020B0502020104020203" pitchFamily="34" charset="0"/>
              </a:rPr>
              <a:t>Common formative assessments (like gender analyses) may explore norms but not unpack them enough to take action.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"/>
          <p:cNvSpPr txBox="1">
            <a:spLocks noGrp="1"/>
          </p:cNvSpPr>
          <p:nvPr>
            <p:ph type="body" idx="2"/>
          </p:nvPr>
        </p:nvSpPr>
        <p:spPr>
          <a:xfrm>
            <a:off x="274320" y="100584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00"/>
              <a:buFont typeface="Gill Sans"/>
              <a:buNone/>
            </a:pPr>
            <a:r>
              <a:rPr lang="en-US" sz="3000" dirty="0">
                <a:solidFill>
                  <a:schemeClr val="accent1"/>
                </a:solidFill>
                <a:latin typeface="Gill Sans MT" panose="020B0502020104020203" pitchFamily="34" charset="0"/>
              </a:rPr>
              <a:t>The SNET Assesses Norms in Two Phases</a:t>
            </a:r>
            <a:endParaRPr sz="3000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9" name="Table 2">
            <a:extLst>
              <a:ext uri="{FF2B5EF4-FFF2-40B4-BE49-F238E27FC236}">
                <a16:creationId xmlns:a16="http://schemas.microsoft.com/office/drawing/2014/main" id="{D3B5F8A2-CB76-4F90-949B-457F0F62C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21794"/>
              </p:ext>
            </p:extLst>
          </p:nvPr>
        </p:nvGraphicFramePr>
        <p:xfrm>
          <a:off x="374333" y="2157664"/>
          <a:ext cx="7002780" cy="1384300"/>
        </p:xfrm>
        <a:graphic>
          <a:graphicData uri="http://schemas.openxmlformats.org/drawingml/2006/table">
            <a:tbl>
              <a:tblPr firstRow="1" bandRow="1"/>
              <a:tblGrid>
                <a:gridCol w="2164080">
                  <a:extLst>
                    <a:ext uri="{9D8B030D-6E8A-4147-A177-3AD203B41FA5}">
                      <a16:colId xmlns:a16="http://schemas.microsoft.com/office/drawing/2014/main" val="221901657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880795869"/>
                    </a:ext>
                  </a:extLst>
                </a:gridCol>
                <a:gridCol w="3340100">
                  <a:extLst>
                    <a:ext uri="{9D8B030D-6E8A-4147-A177-3AD203B41FA5}">
                      <a16:colId xmlns:a16="http://schemas.microsoft.com/office/drawing/2014/main" val="2208225775"/>
                    </a:ext>
                  </a:extLst>
                </a:gridCol>
              </a:tblGrid>
              <a:tr h="595249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ASSESSMENT ACTIVITY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6FB6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SNET </a:t>
                      </a:r>
                      <a:b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</a:b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ACTIVITIES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6FB6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MAIN PURPOSE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6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63208"/>
                  </a:ext>
                </a:extLst>
              </a:tr>
              <a:tr h="789051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122238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IDENTIFY REFERENCE GROUPS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C22"/>
                        </a:solidFill>
                        <a:effectLst/>
                        <a:uLnTx/>
                        <a:uFillTx/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My Social Networks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C22"/>
                        </a:solidFill>
                        <a:effectLst/>
                        <a:uLnTx/>
                        <a:uFillTx/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Explore which people are influential by providing guidance, information, advice or support on a specific issue.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634259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A3E2ECAB-402D-4EEB-B36A-7F8F158308E4}"/>
              </a:ext>
            </a:extLst>
          </p:cNvPr>
          <p:cNvGrpSpPr/>
          <p:nvPr/>
        </p:nvGrpSpPr>
        <p:grpSpPr>
          <a:xfrm>
            <a:off x="374333" y="3541964"/>
            <a:ext cx="2176780" cy="3292603"/>
            <a:chOff x="1422400" y="6245037"/>
            <a:chExt cx="5130800" cy="650576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E4A7D26-3518-4342-9F69-B3B80DE1EB5B}"/>
                </a:ext>
              </a:extLst>
            </p:cNvPr>
            <p:cNvSpPr/>
            <p:nvPr/>
          </p:nvSpPr>
          <p:spPr>
            <a:xfrm>
              <a:off x="1422400" y="6245037"/>
              <a:ext cx="5130800" cy="650576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EF30B6-04C8-4545-A9BF-9EF2EC8D55D9}"/>
                </a:ext>
              </a:extLst>
            </p:cNvPr>
            <p:cNvSpPr/>
            <p:nvPr/>
          </p:nvSpPr>
          <p:spPr>
            <a:xfrm>
              <a:off x="1498601" y="9249008"/>
              <a:ext cx="2683443" cy="4379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 hangingPunct="1">
                <a:defRPr/>
              </a:pPr>
              <a:r>
                <a:rPr lang="en-US" sz="1400" b="1" kern="1200" dirty="0">
                  <a:solidFill>
                    <a:srgbClr val="2E2C22"/>
                  </a:solidFill>
                  <a:latin typeface="Gill Sans MT" panose="020B0502020104020203" pitchFamily="34" charset="77"/>
                </a:rPr>
                <a:t>EXPLORE NORMS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3FA33FFC-3228-4934-8702-45655A08F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74483"/>
              </p:ext>
            </p:extLst>
          </p:nvPr>
        </p:nvGraphicFramePr>
        <p:xfrm>
          <a:off x="2551113" y="3551235"/>
          <a:ext cx="4826000" cy="1375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277">
                  <a:extLst>
                    <a:ext uri="{9D8B030D-6E8A-4147-A177-3AD203B41FA5}">
                      <a16:colId xmlns:a16="http://schemas.microsoft.com/office/drawing/2014/main" val="3541446180"/>
                    </a:ext>
                  </a:extLst>
                </a:gridCol>
                <a:gridCol w="3349723">
                  <a:extLst>
                    <a:ext uri="{9D8B030D-6E8A-4147-A177-3AD203B41FA5}">
                      <a16:colId xmlns:a16="http://schemas.microsoft.com/office/drawing/2014/main" val="734457969"/>
                    </a:ext>
                  </a:extLst>
                </a:gridCol>
              </a:tblGrid>
              <a:tr h="1375029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The Five Whys 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Explore the social norms that influence the behavior of interest, learn which may be most influential, and understand the extent norms are influencing behaviors and consequences (sanctions) of not following a norm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8767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185CF4E1-B00D-4222-8D4D-A2C5093CD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08328"/>
              </p:ext>
            </p:extLst>
          </p:nvPr>
        </p:nvGraphicFramePr>
        <p:xfrm>
          <a:off x="2551113" y="4935535"/>
          <a:ext cx="4826000" cy="944880"/>
        </p:xfrm>
        <a:graphic>
          <a:graphicData uri="http://schemas.openxmlformats.org/drawingml/2006/table">
            <a:tbl>
              <a:tblPr firstRow="1" bandRow="1"/>
              <a:tblGrid>
                <a:gridCol w="1476277">
                  <a:extLst>
                    <a:ext uri="{9D8B030D-6E8A-4147-A177-3AD203B41FA5}">
                      <a16:colId xmlns:a16="http://schemas.microsoft.com/office/drawing/2014/main" val="3280786522"/>
                    </a:ext>
                  </a:extLst>
                </a:gridCol>
                <a:gridCol w="3349723">
                  <a:extLst>
                    <a:ext uri="{9D8B030D-6E8A-4147-A177-3AD203B41FA5}">
                      <a16:colId xmlns:a16="http://schemas.microsoft.com/office/drawing/2014/main" val="3548828745"/>
                    </a:ext>
                  </a:extLst>
                </a:gridCol>
              </a:tblGrid>
              <a:tr h="910972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Problem Tree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Same as above (the 5 Whys), but this exercise can identify both social and non-social causes of behavior in more specificity in real-time.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57495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DCAFE82-0C9C-40E7-B976-9CF7B8751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28758"/>
              </p:ext>
            </p:extLst>
          </p:nvPr>
        </p:nvGraphicFramePr>
        <p:xfrm>
          <a:off x="2551113" y="5889686"/>
          <a:ext cx="4826000" cy="954152"/>
        </p:xfrm>
        <a:graphic>
          <a:graphicData uri="http://schemas.openxmlformats.org/drawingml/2006/table">
            <a:tbl>
              <a:tblPr firstRow="1" bandRow="1"/>
              <a:tblGrid>
                <a:gridCol w="1476276">
                  <a:extLst>
                    <a:ext uri="{9D8B030D-6E8A-4147-A177-3AD203B41FA5}">
                      <a16:colId xmlns:a16="http://schemas.microsoft.com/office/drawing/2014/main" val="791063910"/>
                    </a:ext>
                  </a:extLst>
                </a:gridCol>
                <a:gridCol w="3349724">
                  <a:extLst>
                    <a:ext uri="{9D8B030D-6E8A-4147-A177-3AD203B41FA5}">
                      <a16:colId xmlns:a16="http://schemas.microsoft.com/office/drawing/2014/main" val="4284205223"/>
                    </a:ext>
                  </a:extLst>
                </a:gridCol>
              </a:tblGrid>
              <a:tr h="954152"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Vignettes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29146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58293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87439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16586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145732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174879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2040255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2331720" algn="l" defTabSz="582930" rtl="0" eaLnBrk="1" latinLnBrk="0" hangingPunct="1">
                        <a:defRPr sz="1148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C22"/>
                          </a:solidFill>
                          <a:effectLst/>
                          <a:uLnTx/>
                          <a:uFillTx/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Same as above (the 5 Whys and the Problem Tree), but this activity can also reveal more context and nuanced analysis with good probing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4434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BB31D-68F8-423A-A915-A767444811A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8866" y="2454230"/>
            <a:ext cx="6477000" cy="411712"/>
          </a:xfrm>
        </p:spPr>
        <p:txBody>
          <a:bodyPr/>
          <a:lstStyle/>
          <a:p>
            <a:r>
              <a:rPr lang="en-US" sz="3000" b="1" dirty="0">
                <a:solidFill>
                  <a:srgbClr val="2A6FB6"/>
                </a:solidFill>
              </a:rPr>
              <a:t>Program </a:t>
            </a:r>
            <a:r>
              <a:rPr lang="en-US" sz="3000" b="1" dirty="0">
                <a:solidFill>
                  <a:schemeClr val="accent1"/>
                </a:solidFill>
              </a:rPr>
              <a:t>Foundation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10061-BB80-4128-B492-1009F498F2D8}"/>
              </a:ext>
            </a:extLst>
          </p:cNvPr>
          <p:cNvSpPr/>
          <p:nvPr/>
        </p:nvSpPr>
        <p:spPr>
          <a:xfrm>
            <a:off x="586854" y="3160660"/>
            <a:ext cx="588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In Tanzania, health outcomes, including reproductive health, are disproportionately worse for women and youth…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en-US" sz="1600" dirty="0">
                <a:latin typeface="Gill Sans MT" panose="020B0502020104020203" pitchFamily="34" charset="0"/>
              </a:rPr>
              <a:t>Household </a:t>
            </a:r>
            <a:r>
              <a:rPr lang="en-US" sz="1600" dirty="0" err="1">
                <a:latin typeface="Gill Sans MT" panose="020B0502020104020203" pitchFamily="34" charset="0"/>
              </a:rPr>
              <a:t>decisionmaking</a:t>
            </a:r>
            <a:r>
              <a:rPr lang="en-US" sz="1600" dirty="0">
                <a:latin typeface="Gill Sans MT" panose="020B0502020104020203" pitchFamily="34" charset="0"/>
              </a:rPr>
              <a:t>, including for health decisions like family planning, is seen as the domain of men.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Married women are expected to have many children.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Unmarried men and women are not expected to be sexually active.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Family planning is seen as inappropriate for young, unmarried women to use.</a:t>
            </a: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D96967E1-7260-4FE3-B08B-F2C98C41DBF2}"/>
              </a:ext>
            </a:extLst>
          </p:cNvPr>
          <p:cNvSpPr txBox="1">
            <a:spLocks/>
          </p:cNvSpPr>
          <p:nvPr/>
        </p:nvSpPr>
        <p:spPr>
          <a:xfrm>
            <a:off x="385763" y="5835470"/>
            <a:ext cx="5322627" cy="274320"/>
          </a:xfrm>
          <a:prstGeom prst="rect">
            <a:avLst/>
          </a:prstGeom>
        </p:spPr>
        <p:txBody>
          <a:bodyPr/>
          <a:lstStyle>
            <a:lvl1pPr algn="l" defTabSz="582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2A6FB6"/>
                </a:solidFill>
                <a:latin typeface="Gill Sans MT" panose="020B0502020104020203" pitchFamily="34" charset="0"/>
              </a:rPr>
              <a:t>Intervention Components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75E4D-6A0A-4E12-A7A2-215783129F42}"/>
              </a:ext>
            </a:extLst>
          </p:cNvPr>
          <p:cNvSpPr/>
          <p:nvPr/>
        </p:nvSpPr>
        <p:spPr>
          <a:xfrm>
            <a:off x="586854" y="6474102"/>
            <a:ext cx="63867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The </a:t>
            </a:r>
            <a:r>
              <a:rPr lang="en-US" sz="1600" b="1" dirty="0" err="1">
                <a:latin typeface="Gill Sans MT" panose="020B0502020104020203" pitchFamily="34" charset="0"/>
              </a:rPr>
              <a:t>Tulonge</a:t>
            </a:r>
            <a:r>
              <a:rPr lang="en-US" sz="1600" b="1" dirty="0">
                <a:latin typeface="Gill Sans MT" panose="020B0502020104020203" pitchFamily="34" charset="0"/>
              </a:rPr>
              <a:t> </a:t>
            </a:r>
            <a:r>
              <a:rPr lang="en-US" sz="1600" b="1" dirty="0" err="1">
                <a:latin typeface="Gill Sans MT" panose="020B0502020104020203" pitchFamily="34" charset="0"/>
              </a:rPr>
              <a:t>Afya</a:t>
            </a:r>
            <a:r>
              <a:rPr lang="en-US" sz="1600" b="1" dirty="0">
                <a:latin typeface="Gill Sans MT" panose="020B0502020104020203" pitchFamily="34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</a:rPr>
              <a:t>team developed two platforms—one for pregnant and caregiving adults (NAWEZA) and one for youth ages 15 to 24 (SITETEREKI)—that included a range of SBC activities and materials to reach key groups: 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en-US" sz="1600" b="1" dirty="0">
                <a:latin typeface="Gill Sans MT" panose="020B0502020104020203" pitchFamily="34" charset="0"/>
              </a:rPr>
              <a:t>NAWEZA activities: </a:t>
            </a:r>
            <a:r>
              <a:rPr lang="en-US" sz="1600" dirty="0">
                <a:latin typeface="Gill Sans MT" panose="020B0502020104020203" pitchFamily="34" charset="0"/>
              </a:rPr>
              <a:t>radio shows, spots, social media, community radio, community theatre, small group dialogue, household and facility counselling, and supportive materials.</a:t>
            </a:r>
          </a:p>
          <a:p>
            <a:r>
              <a:rPr lang="en-US" sz="1600" b="1" dirty="0">
                <a:latin typeface="Gill Sans MT" panose="020B0502020104020203" pitchFamily="34" charset="0"/>
              </a:rPr>
              <a:t>SITETEREKI activities: </a:t>
            </a:r>
            <a:r>
              <a:rPr lang="en-US" sz="1600" dirty="0">
                <a:latin typeface="Gill Sans MT" panose="020B0502020104020203" pitchFamily="34" charset="0"/>
              </a:rPr>
              <a:t>radio shows, spots, community radio, youth magnet theatre, small group dialogue, service referrals, household and facility counselling, supportive print materials, and message guides.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1CB6-4DA2-4C99-940A-369D4422438C}"/>
              </a:ext>
            </a:extLst>
          </p:cNvPr>
          <p:cNvGrpSpPr/>
          <p:nvPr/>
        </p:nvGrpSpPr>
        <p:grpSpPr>
          <a:xfrm>
            <a:off x="6071039" y="671334"/>
            <a:ext cx="1371600" cy="1371600"/>
            <a:chOff x="1368325" y="1090737"/>
            <a:chExt cx="3532094" cy="35320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F66694-B0F2-42A4-85B7-525E77D06FBC}"/>
                </a:ext>
              </a:extLst>
            </p:cNvPr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235F9E"/>
            </a:solidFill>
            <a:ln w="666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2EC3C5"/>
                </a:solidFill>
                <a:latin typeface="Gill Sans MT" panose="020B0502020104020203" pitchFamily="34" charset="77"/>
              </a:endParaRPr>
            </a:p>
          </p:txBody>
        </p:sp>
        <p:pic>
          <p:nvPicPr>
            <p:cNvPr id="13" name="Graphic 58" descr="Cheers outline">
              <a:extLst>
                <a:ext uri="{FF2B5EF4-FFF2-40B4-BE49-F238E27FC236}">
                  <a16:creationId xmlns:a16="http://schemas.microsoft.com/office/drawing/2014/main" id="{C3C9AC54-465A-443D-A5A6-F607EB7F1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</p:spPr>
        </p:pic>
      </p:grp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1BB5B60-032C-4C5A-AB08-A81257AC144C}"/>
              </a:ext>
            </a:extLst>
          </p:cNvPr>
          <p:cNvSpPr txBox="1">
            <a:spLocks/>
          </p:cNvSpPr>
          <p:nvPr/>
        </p:nvSpPr>
        <p:spPr>
          <a:xfrm>
            <a:off x="146940" y="484835"/>
            <a:ext cx="3667824" cy="4521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marR="0" lvl="0" indent="-228600" algn="l" defTabSz="58293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kern="1200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87CC87-22EA-421C-8FA3-D7C60F705E24}"/>
              </a:ext>
            </a:extLst>
          </p:cNvPr>
          <p:cNvSpPr/>
          <p:nvPr/>
        </p:nvSpPr>
        <p:spPr>
          <a:xfrm>
            <a:off x="279839" y="844919"/>
            <a:ext cx="56601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TULONGE AFYA, TANZANIA</a:t>
            </a:r>
          </a:p>
          <a:p>
            <a:r>
              <a:rPr lang="en-US" sz="3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CASE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1D9788-F866-4F3F-A2CA-9A9C70728493}"/>
              </a:ext>
            </a:extLst>
          </p:cNvPr>
          <p:cNvSpPr/>
          <p:nvPr/>
        </p:nvSpPr>
        <p:spPr>
          <a:xfrm>
            <a:off x="385763" y="1828104"/>
            <a:ext cx="55510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FEFF"/>
              </a:buClr>
              <a:buSzPts val="3200"/>
              <a:defRPr/>
            </a:pPr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77"/>
                <a:cs typeface="Gill Sans"/>
                <a:sym typeface="Gill Sans"/>
              </a:rPr>
              <a:t>Social Norms Assessment Using SNET</a:t>
            </a:r>
            <a:endParaRPr lang="en-US" kern="0" dirty="0">
              <a:solidFill>
                <a:srgbClr val="FFFEFF"/>
              </a:solidFill>
              <a:latin typeface="Gill Sans MT" panose="020B0502020104020203" pitchFamily="34" charset="77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BB31D-68F8-423A-A915-A767444811A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146939" y="1734291"/>
            <a:ext cx="6477000" cy="411712"/>
          </a:xfrm>
        </p:spPr>
        <p:txBody>
          <a:bodyPr/>
          <a:lstStyle/>
          <a:p>
            <a:r>
              <a:rPr lang="en-US" sz="3000" b="1" dirty="0">
                <a:solidFill>
                  <a:srgbClr val="2A6FB6"/>
                </a:solidFill>
              </a:rPr>
              <a:t>Norms Exploration Scope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10061-BB80-4128-B492-1009F498F2D8}"/>
              </a:ext>
            </a:extLst>
          </p:cNvPr>
          <p:cNvSpPr/>
          <p:nvPr/>
        </p:nvSpPr>
        <p:spPr>
          <a:xfrm>
            <a:off x="528638" y="2352052"/>
            <a:ext cx="58834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The key groups and behaviors explored by </a:t>
            </a:r>
            <a:r>
              <a:rPr lang="en-US" sz="1600" dirty="0" err="1">
                <a:latin typeface="Gill Sans MT" panose="020B0502020104020203" pitchFamily="34" charset="0"/>
              </a:rPr>
              <a:t>Tuloge</a:t>
            </a:r>
            <a:r>
              <a:rPr lang="en-US" sz="1600" dirty="0">
                <a:latin typeface="Gill Sans MT" panose="020B0502020104020203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0"/>
              </a:rPr>
              <a:t>Afya</a:t>
            </a:r>
            <a:r>
              <a:rPr lang="en-US" sz="1600" dirty="0">
                <a:latin typeface="Gill Sans MT" panose="020B0502020104020203" pitchFamily="34" charset="0"/>
              </a:rPr>
              <a:t> included: 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1. Adults (NAWEZA) 18-49 years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Use of modern contraceptive methods.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Discussion of family planning with partners.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Seeking health care for postpartum family planning options.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Use of modern contraception post-live birth for 24 months.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2. Youth (SITETEREKI) 15-24 years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Use of modern contraceptive methods.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Delay first pregnancies and space future pregnancies.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Correct and consistent use of condoms.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3. Health workers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Family planning counselling on range of postpartum family planning options available.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Provide high-quality, confidential, and nonjudgmental reproductive health services to youth.</a:t>
            </a: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D96967E1-7260-4FE3-B08B-F2C98C41DBF2}"/>
              </a:ext>
            </a:extLst>
          </p:cNvPr>
          <p:cNvSpPr txBox="1">
            <a:spLocks/>
          </p:cNvSpPr>
          <p:nvPr/>
        </p:nvSpPr>
        <p:spPr>
          <a:xfrm>
            <a:off x="336744" y="6875138"/>
            <a:ext cx="5322627" cy="274320"/>
          </a:xfrm>
          <a:prstGeom prst="rect">
            <a:avLst/>
          </a:prstGeom>
        </p:spPr>
        <p:txBody>
          <a:bodyPr/>
          <a:lstStyle>
            <a:lvl1pPr algn="l" defTabSz="582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2A6FB6"/>
                </a:solidFill>
                <a:latin typeface="Gill Sans MT" panose="020B0502020104020203" pitchFamily="34" charset="0"/>
              </a:rPr>
              <a:t>Using the SNET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75E4D-6A0A-4E12-A7A2-215783129F42}"/>
              </a:ext>
            </a:extLst>
          </p:cNvPr>
          <p:cNvSpPr/>
          <p:nvPr/>
        </p:nvSpPr>
        <p:spPr>
          <a:xfrm>
            <a:off x="528638" y="7358236"/>
            <a:ext cx="6386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The </a:t>
            </a:r>
            <a:r>
              <a:rPr lang="en-US" sz="1600" dirty="0" err="1">
                <a:latin typeface="Gill Sans MT" panose="020B0502020104020203" pitchFamily="34" charset="0"/>
              </a:rPr>
              <a:t>Tulonge</a:t>
            </a:r>
            <a:r>
              <a:rPr lang="en-US" sz="1600" dirty="0">
                <a:latin typeface="Gill Sans MT" panose="020B0502020104020203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0"/>
              </a:rPr>
              <a:t>Afya</a:t>
            </a:r>
            <a:r>
              <a:rPr lang="en-US" sz="1600" dirty="0">
                <a:latin typeface="Gill Sans MT" panose="020B0502020104020203" pitchFamily="34" charset="0"/>
              </a:rPr>
              <a:t> team used the SNET to unpack social norms preventing the uptake of family planning across priority regions. 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Through the SNET process, the team gained insights into reference groups and family planning-related norms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The project now plans to adjust implementation and develop new approaches to address these norms.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1CB6-4DA2-4C99-940A-369D4422438C}"/>
              </a:ext>
            </a:extLst>
          </p:cNvPr>
          <p:cNvGrpSpPr/>
          <p:nvPr/>
        </p:nvGrpSpPr>
        <p:grpSpPr>
          <a:xfrm>
            <a:off x="6071039" y="671334"/>
            <a:ext cx="1371600" cy="1371600"/>
            <a:chOff x="1368325" y="1090737"/>
            <a:chExt cx="3532094" cy="35320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F66694-B0F2-42A4-85B7-525E77D06FBC}"/>
                </a:ext>
              </a:extLst>
            </p:cNvPr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235F9E"/>
            </a:solidFill>
            <a:ln w="666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2EC3C5"/>
                </a:solidFill>
                <a:latin typeface="Gill Sans MT" panose="020B0502020104020203" pitchFamily="34" charset="77"/>
              </a:endParaRPr>
            </a:p>
          </p:txBody>
        </p:sp>
        <p:pic>
          <p:nvPicPr>
            <p:cNvPr id="13" name="Graphic 58" descr="Cheers outline">
              <a:extLst>
                <a:ext uri="{FF2B5EF4-FFF2-40B4-BE49-F238E27FC236}">
                  <a16:creationId xmlns:a16="http://schemas.microsoft.com/office/drawing/2014/main" id="{C3C9AC54-465A-443D-A5A6-F607EB7F1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</p:spPr>
        </p:pic>
      </p:grp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1BB5B60-032C-4C5A-AB08-A81257AC144C}"/>
              </a:ext>
            </a:extLst>
          </p:cNvPr>
          <p:cNvSpPr txBox="1">
            <a:spLocks/>
          </p:cNvSpPr>
          <p:nvPr/>
        </p:nvSpPr>
        <p:spPr>
          <a:xfrm>
            <a:off x="146939" y="484835"/>
            <a:ext cx="4025011" cy="3023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marR="0" lvl="0" indent="-228600" algn="l" defTabSz="58293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kern="1200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87CC87-22EA-421C-8FA3-D7C60F705E24}"/>
              </a:ext>
            </a:extLst>
          </p:cNvPr>
          <p:cNvSpPr/>
          <p:nvPr/>
        </p:nvSpPr>
        <p:spPr>
          <a:xfrm>
            <a:off x="336744" y="1142998"/>
            <a:ext cx="56601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TULONGE AFYA, TANZANIA</a:t>
            </a:r>
          </a:p>
        </p:txBody>
      </p:sp>
    </p:spTree>
    <p:extLst>
      <p:ext uri="{BB962C8B-B14F-4D97-AF65-F5344CB8AC3E}">
        <p14:creationId xmlns:p14="http://schemas.microsoft.com/office/powerpoint/2010/main" val="30822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"/>
          <p:cNvSpPr txBox="1"/>
          <p:nvPr/>
        </p:nvSpPr>
        <p:spPr>
          <a:xfrm>
            <a:off x="274320" y="914400"/>
            <a:ext cx="508073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400"/>
              <a:buFont typeface="Gill Sans"/>
              <a:buNone/>
            </a:pPr>
            <a:r>
              <a:rPr lang="en-US" sz="3000" b="1" i="0" u="none" strike="noStrike" cap="none" dirty="0">
                <a:solidFill>
                  <a:schemeClr val="accen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Instructions</a:t>
            </a:r>
            <a:endParaRPr sz="3000" b="1" i="0" u="none" strike="noStrike" cap="none" dirty="0">
              <a:solidFill>
                <a:schemeClr val="accen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90FE4-9625-4FC0-BEE0-7B308BCD1149}"/>
              </a:ext>
            </a:extLst>
          </p:cNvPr>
          <p:cNvSpPr/>
          <p:nvPr/>
        </p:nvSpPr>
        <p:spPr>
          <a:xfrm>
            <a:off x="439271" y="758496"/>
            <a:ext cx="1578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GROUP 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05FC9-9139-430C-9C84-7476A3971FEE}"/>
              </a:ext>
            </a:extLst>
          </p:cNvPr>
          <p:cNvSpPr/>
          <p:nvPr/>
        </p:nvSpPr>
        <p:spPr>
          <a:xfrm>
            <a:off x="457200" y="1491050"/>
            <a:ext cx="5522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dirty="0">
                <a:latin typeface="Gill Sans MT" panose="020B0502020104020203" pitchFamily="34" charset="0"/>
              </a:rPr>
              <a:t>1. In your breakout room, review the case study information again. 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latin typeface="Gill Sans MT" panose="020B0502020104020203" pitchFamily="34" charset="0"/>
              </a:rPr>
              <a:t>2. Review your “assigned” SNET exercise (either vignettes or five whys). 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latin typeface="Gill Sans MT" panose="020B0502020104020203" pitchFamily="34" charset="0"/>
              </a:rPr>
              <a:t>3. Discuss to rapidly determine reference groups. Complete the exercise for the tool you selected and record your work on the Google sheet. 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latin typeface="Gill Sans MT" panose="020B0502020104020203" pitchFamily="34" charset="0"/>
              </a:rPr>
              <a:t>4. Prepare to share the results of your group work using Handout 4C.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6C6E8C-A96E-449F-B0C8-56EA68D2DCAC}"/>
              </a:ext>
            </a:extLst>
          </p:cNvPr>
          <p:cNvGrpSpPr/>
          <p:nvPr/>
        </p:nvGrpSpPr>
        <p:grpSpPr>
          <a:xfrm>
            <a:off x="6126480" y="773559"/>
            <a:ext cx="1371600" cy="1371600"/>
            <a:chOff x="1368325" y="1090737"/>
            <a:chExt cx="3532094" cy="353209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31E7C0-2CC4-4954-8B82-979FAB575AAC}"/>
                </a:ext>
              </a:extLst>
            </p:cNvPr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296FB6"/>
            </a:solidFill>
            <a:ln w="666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2EC3C5"/>
                </a:solidFill>
                <a:latin typeface="Gill Sans MT" panose="020B0502020104020203" pitchFamily="34" charset="77"/>
              </a:endParaRPr>
            </a:p>
          </p:txBody>
        </p:sp>
        <p:pic>
          <p:nvPicPr>
            <p:cNvPr id="17" name="Graphic 16" descr="Cheers outline">
              <a:extLst>
                <a:ext uri="{FF2B5EF4-FFF2-40B4-BE49-F238E27FC236}">
                  <a16:creationId xmlns:a16="http://schemas.microsoft.com/office/drawing/2014/main" id="{4D192E55-C1AC-4706-846D-F6356B38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</p:spPr>
        </p:pic>
      </p:grp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2F7701E9-1902-4B59-B7B9-4D5088CFD9A1}"/>
              </a:ext>
            </a:extLst>
          </p:cNvPr>
          <p:cNvSpPr txBox="1">
            <a:spLocks/>
          </p:cNvSpPr>
          <p:nvPr/>
        </p:nvSpPr>
        <p:spPr>
          <a:xfrm>
            <a:off x="178786" y="4216429"/>
            <a:ext cx="4885570" cy="577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marR="0" lvl="0" indent="-304800" algn="l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00"/>
              <a:buFont typeface="Arial"/>
              <a:buChar char="•"/>
              <a:defRPr sz="1200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defTabSz="582930" rtl="0" eaLnBrk="1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152400" indent="0"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GROUP WORK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A019-C668-43C3-93A8-0B6F646C9517}"/>
              </a:ext>
            </a:extLst>
          </p:cNvPr>
          <p:cNvSpPr/>
          <p:nvPr/>
        </p:nvSpPr>
        <p:spPr>
          <a:xfrm>
            <a:off x="439271" y="5084563"/>
            <a:ext cx="627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600" dirty="0">
                <a:latin typeface="Gill Sans MT" panose="020B0502020104020203" pitchFamily="34" charset="0"/>
                <a:sym typeface="PT Sans"/>
              </a:rPr>
              <a:t>1. In your group, select one of the behaviors of interest from the case study and ask, “why does this happen?”</a:t>
            </a:r>
          </a:p>
          <a:p>
            <a:pPr>
              <a:buClr>
                <a:srgbClr val="000000"/>
              </a:buClr>
              <a:defRPr/>
            </a:pPr>
            <a:r>
              <a:rPr lang="en-US" sz="1600" dirty="0">
                <a:latin typeface="Gill Sans MT" panose="020B0502020104020203" pitchFamily="34" charset="0"/>
                <a:sym typeface="PT Sans"/>
              </a:rPr>
              <a:t>2. For each explanation that emerges, ask “why?’ again four more times, diving deeper into each explanation given (you’ll do this for each “why” you listed at first).</a:t>
            </a:r>
          </a:p>
          <a:p>
            <a:pPr>
              <a:buClr>
                <a:srgbClr val="000000"/>
              </a:buClr>
              <a:defRPr/>
            </a:pPr>
            <a:r>
              <a:rPr lang="en-US" sz="1600" dirty="0">
                <a:latin typeface="Gill Sans MT" panose="020B0502020104020203" pitchFamily="34" charset="0"/>
                <a:sym typeface="PT Sans"/>
              </a:rPr>
              <a:t>3. Examine the factors that emerged and circle any that are norms-focused.</a:t>
            </a:r>
          </a:p>
          <a:p>
            <a:pPr>
              <a:buClr>
                <a:srgbClr val="000000"/>
              </a:buClr>
              <a:defRPr/>
            </a:pPr>
            <a:r>
              <a:rPr lang="en-US" sz="1600" dirty="0">
                <a:latin typeface="Gill Sans MT" panose="020B0502020104020203" pitchFamily="34" charset="0"/>
                <a:sym typeface="PT Sans"/>
              </a:rPr>
              <a:t>4. Once selected, discuss of each of the circled norms-focused factors. Why do these happen? Are there positive or negative sanctions for complying?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48372A-3C93-4B5E-94B7-EAD20B5B56FD}"/>
              </a:ext>
            </a:extLst>
          </p:cNvPr>
          <p:cNvSpPr/>
          <p:nvPr/>
        </p:nvSpPr>
        <p:spPr>
          <a:xfrm>
            <a:off x="274320" y="4494109"/>
            <a:ext cx="20918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Five Why’s</a:t>
            </a:r>
            <a:endParaRPr lang="en-US" sz="3000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A5285D31-8D05-42E6-84FF-9D19C3CD2F3E}"/>
              </a:ext>
            </a:extLst>
          </p:cNvPr>
          <p:cNvSpPr txBox="1">
            <a:spLocks/>
          </p:cNvSpPr>
          <p:nvPr/>
        </p:nvSpPr>
        <p:spPr>
          <a:xfrm>
            <a:off x="274320" y="542923"/>
            <a:ext cx="4885570" cy="2423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marR="0" lvl="0" indent="-304800" algn="l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00"/>
              <a:buFont typeface="Arial"/>
              <a:buChar char="•"/>
              <a:defRPr sz="1200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defTabSz="582930" rtl="0" eaLnBrk="1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kern="1200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defTabSz="58293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kern="1200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152400" indent="0"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GROUP 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92F9AC-2B10-4934-BF5B-3BACF6A5CFF5}"/>
              </a:ext>
            </a:extLst>
          </p:cNvPr>
          <p:cNvSpPr/>
          <p:nvPr/>
        </p:nvSpPr>
        <p:spPr>
          <a:xfrm>
            <a:off x="274320" y="804485"/>
            <a:ext cx="18966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Vignettes</a:t>
            </a:r>
            <a:endParaRPr lang="en-US" sz="3000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018DF-33A4-4956-BB19-465CBAD44640}"/>
              </a:ext>
            </a:extLst>
          </p:cNvPr>
          <p:cNvSpPr/>
          <p:nvPr/>
        </p:nvSpPr>
        <p:spPr>
          <a:xfrm>
            <a:off x="440662" y="1358483"/>
            <a:ext cx="622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Using the case study, develop a vignette (short story) for group discussions that focuses on one behavior that you think would be contextually relevant. 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Your vignette should be a story and have the following elements: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An introduction to the context; be specific but simple.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A situation about the behavior/absence of a behavior.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A situation where a social norm is challenged or broken (and sanctions).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Reference groups.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Open-ended questions to engage with the story about norms.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AFFC94-9CC2-476E-A8DC-70EC2075B91D}"/>
              </a:ext>
            </a:extLst>
          </p:cNvPr>
          <p:cNvGrpSpPr/>
          <p:nvPr/>
        </p:nvGrpSpPr>
        <p:grpSpPr>
          <a:xfrm>
            <a:off x="6126480" y="572869"/>
            <a:ext cx="1371600" cy="1371600"/>
            <a:chOff x="1368325" y="1090737"/>
            <a:chExt cx="3532094" cy="353209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9489FB-99C1-4CCF-AE13-B0CF31A7198B}"/>
                </a:ext>
              </a:extLst>
            </p:cNvPr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296FB6"/>
            </a:solidFill>
            <a:ln w="666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2EC3C5"/>
                </a:solidFill>
                <a:latin typeface="Gill Sans MT" panose="020B0502020104020203" pitchFamily="34" charset="77"/>
              </a:endParaRPr>
            </a:p>
          </p:txBody>
        </p:sp>
        <p:pic>
          <p:nvPicPr>
            <p:cNvPr id="18" name="Graphic 17" descr="Cheers outline">
              <a:extLst>
                <a:ext uri="{FF2B5EF4-FFF2-40B4-BE49-F238E27FC236}">
                  <a16:creationId xmlns:a16="http://schemas.microsoft.com/office/drawing/2014/main" id="{34E08FC0-0446-4EEB-93EB-44723BE55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C9E8495-4276-4A5B-9B0F-20C106C95A02}"/>
              </a:ext>
            </a:extLst>
          </p:cNvPr>
          <p:cNvSpPr/>
          <p:nvPr/>
        </p:nvSpPr>
        <p:spPr>
          <a:xfrm>
            <a:off x="274320" y="3760042"/>
            <a:ext cx="7391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2A7BC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Questions to Consider When Adjusting Your Program With Findings From a</a:t>
            </a:r>
            <a:r>
              <a:rPr lang="en-US" sz="3000" b="1" dirty="0">
                <a:solidFill>
                  <a:srgbClr val="2A7BC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2A7BC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Norms Assessment</a:t>
            </a:r>
            <a:endParaRPr lang="en-US" sz="3000" b="1" dirty="0">
              <a:solidFill>
                <a:srgbClr val="2A7BCC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3E48813-84D1-42E5-854A-2DEF4B324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64528"/>
              </p:ext>
            </p:extLst>
          </p:nvPr>
        </p:nvGraphicFramePr>
        <p:xfrm>
          <a:off x="389861" y="5192106"/>
          <a:ext cx="7034672" cy="4635500"/>
        </p:xfrm>
        <a:graphic>
          <a:graphicData uri="http://schemas.openxmlformats.org/drawingml/2006/table">
            <a:tbl>
              <a:tblPr firstRow="1" firstCol="1" bandRow="1"/>
              <a:tblGrid>
                <a:gridCol w="1556082">
                  <a:extLst>
                    <a:ext uri="{9D8B030D-6E8A-4147-A177-3AD203B41FA5}">
                      <a16:colId xmlns:a16="http://schemas.microsoft.com/office/drawing/2014/main" val="795713118"/>
                    </a:ext>
                  </a:extLst>
                </a:gridCol>
                <a:gridCol w="1922777">
                  <a:extLst>
                    <a:ext uri="{9D8B030D-6E8A-4147-A177-3AD203B41FA5}">
                      <a16:colId xmlns:a16="http://schemas.microsoft.com/office/drawing/2014/main" val="2353356040"/>
                    </a:ext>
                  </a:extLst>
                </a:gridCol>
                <a:gridCol w="1925098">
                  <a:extLst>
                    <a:ext uri="{9D8B030D-6E8A-4147-A177-3AD203B41FA5}">
                      <a16:colId xmlns:a16="http://schemas.microsoft.com/office/drawing/2014/main" val="2020035157"/>
                    </a:ext>
                  </a:extLst>
                </a:gridCol>
                <a:gridCol w="1630715">
                  <a:extLst>
                    <a:ext uri="{9D8B030D-6E8A-4147-A177-3AD203B41FA5}">
                      <a16:colId xmlns:a16="http://schemas.microsoft.com/office/drawing/2014/main" val="1739957351"/>
                    </a:ext>
                  </a:extLst>
                </a:gridCol>
              </a:tblGrid>
              <a:tr h="7307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E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Design</a:t>
                      </a:r>
                      <a:endParaRPr lang="en-US" sz="1250" b="1" dirty="0">
                        <a:solidFill>
                          <a:srgbClr val="FFFEFF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E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Implementation</a:t>
                      </a:r>
                      <a:endParaRPr lang="en-US" sz="1250" b="1" dirty="0">
                        <a:solidFill>
                          <a:srgbClr val="FFFEFF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0" marT="9144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E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Monitoring</a:t>
                      </a:r>
                      <a:endParaRPr lang="en-US" sz="1250" b="1" dirty="0">
                        <a:solidFill>
                          <a:srgbClr val="FFFEFF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B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E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Evaluation</a:t>
                      </a:r>
                      <a:endParaRPr lang="en-US" sz="1250" b="1" dirty="0">
                        <a:solidFill>
                          <a:srgbClr val="FFFEFF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7432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48849"/>
                  </a:ext>
                </a:extLst>
              </a:tr>
              <a:tr h="3848943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8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Does your program currently address the key factor (including social norms factors) that influence the behaviors of interest?</a:t>
                      </a:r>
                      <a:endParaRPr lang="en-US" sz="1250" b="1" cap="none" spc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8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250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 not: which factors (including social norms factors) are possible for your program to address?  </a:t>
                      </a:r>
                      <a:endParaRPr lang="en-US" sz="1250" cap="none" spc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020" marR="160020" marT="274320" marB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8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intervention strategies or activities require adaptation to better address reference groups?</a:t>
                      </a:r>
                      <a:endParaRPr lang="en-US" sz="1250" b="1" cap="none" spc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8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250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intervention strategies or activities require adaptation to address social normative influences,</a:t>
                      </a:r>
                      <a:r>
                        <a:rPr lang="en-US" sz="125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including relevant reference groups,</a:t>
                      </a:r>
                      <a:r>
                        <a:rPr lang="en-US" sz="1250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either to build on positive norms or address harmful norms?  </a:t>
                      </a:r>
                      <a:endParaRPr lang="en-US" sz="1250" cap="none" spc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020" marR="160020" marT="274320" marB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Does the program’s logical framework need to be adjusted to include normative activities—inputs, outputs, effects?</a:t>
                      </a:r>
                      <a:endParaRPr lang="en-US" sz="1250" b="1" cap="none" spc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250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the monitoring system collecting the correct and relevant information on norms</a:t>
                      </a:r>
                      <a:r>
                        <a:rPr lang="en-US" sz="1250" cap="none" spc="0" baseline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from</a:t>
                      </a:r>
                      <a:r>
                        <a:rPr lang="en-US" sz="1250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1) the primary program groups and 2) the relevant reference groups? </a:t>
                      </a:r>
                      <a:endParaRPr lang="en-US" sz="1250" cap="none" spc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020" marR="160020" marT="274320" marB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you need to make changes in your evaluation framework that mirror the change theory and strategy adjustments</a:t>
                      </a:r>
                      <a:r>
                        <a:rPr lang="en-US" sz="1250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250" cap="none" spc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50" cap="none" spc="0" dirty="0">
                          <a:solidFill>
                            <a:srgbClr val="2E2C2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the evaluation plan to collect correct and relevant information from not only the primary program groups, but also reference groups?</a:t>
                      </a:r>
                      <a:endParaRPr lang="en-US" sz="1250" cap="none" spc="0" dirty="0">
                        <a:solidFill>
                          <a:srgbClr val="2E2C22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020" marR="160020" marT="274320" marB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8994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AFF509-CD40-4415-B175-DF4E5573FCB2}"/>
              </a:ext>
            </a:extLst>
          </p:cNvPr>
          <p:cNvSpPr/>
          <p:nvPr/>
        </p:nvSpPr>
        <p:spPr>
          <a:xfrm>
            <a:off x="195465" y="614104"/>
            <a:ext cx="4406900" cy="553998"/>
          </a:xfrm>
          <a:prstGeom prst="rect">
            <a:avLst/>
          </a:prstGeom>
        </p:spPr>
        <p:txBody>
          <a:bodyPr wrap="square" lIns="274320" rIns="9144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 pitchFamily="34" charset="77"/>
                <a:cs typeface="Gill Sans"/>
                <a:sym typeface="Gill Sans"/>
              </a:rPr>
              <a:t>Key Takeaways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862E2F-D122-446D-913C-77F3A728B2A0}"/>
              </a:ext>
            </a:extLst>
          </p:cNvPr>
          <p:cNvSpPr/>
          <p:nvPr/>
        </p:nvSpPr>
        <p:spPr>
          <a:xfrm>
            <a:off x="370955" y="1280299"/>
            <a:ext cx="640853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Existing formative assessment approaches may overlook norms. If shifting norms is important to your program, completing a norms assessment is a must.  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It’s important to understand how norms influence program behaviors.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Norms assessments answer, for as given context: (1) what the relevant norms are, (2) who the reference groups are, (3) why people comply with norms, and (4) which norms are the most important. 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Not all norms assessments are perfect! It’s better to have some solid information than none at all. Do what you can but ensure findings are used.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A number of resources on norms assessments exist, including the </a:t>
            </a:r>
            <a:r>
              <a:rPr lang="en-US" sz="1600" dirty="0"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Norms Exploration Tool</a:t>
            </a:r>
            <a:r>
              <a:rPr lang="en-US" sz="16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EB720B-6C52-4267-BAB1-5E8E1897DB20}"/>
              </a:ext>
            </a:extLst>
          </p:cNvPr>
          <p:cNvSpPr/>
          <p:nvPr/>
        </p:nvSpPr>
        <p:spPr>
          <a:xfrm>
            <a:off x="195465" y="4844534"/>
            <a:ext cx="5486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A6FB6"/>
                </a:solidFill>
                <a:latin typeface="Gill Sans MT" panose="020B0502020104020203" pitchFamily="34" charset="0"/>
              </a:rPr>
              <a:t>Resources</a:t>
            </a:r>
            <a:endParaRPr lang="en-US" sz="3000" dirty="0">
              <a:latin typeface="Gill Sans MT" panose="020B05020201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56DA2-BCB1-410C-AB15-11AF7EC795BC}"/>
              </a:ext>
            </a:extLst>
          </p:cNvPr>
          <p:cNvSpPr/>
          <p:nvPr/>
        </p:nvSpPr>
        <p:spPr>
          <a:xfrm>
            <a:off x="283209" y="5386864"/>
            <a:ext cx="72059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Passages Project and the Social Norms Learning Collaborative. </a:t>
            </a:r>
            <a:r>
              <a:rPr lang="en-US" sz="1400" i="1" dirty="0">
                <a:latin typeface="Gill Sans MT" panose="020B0502020104020203" pitchFamily="34" charset="0"/>
              </a:rPr>
              <a:t>Social Norms Exploration Tool</a:t>
            </a:r>
            <a:r>
              <a:rPr lang="en-US" sz="1400" dirty="0">
                <a:latin typeface="Gill Sans MT" panose="020B0502020104020203" pitchFamily="34" charset="0"/>
              </a:rPr>
              <a:t>. Washington, DC: Institute for Reproductive Health, Georgetown University, 2020.  </a:t>
            </a:r>
            <a:r>
              <a:rPr lang="en-US" sz="1400" u="sng" dirty="0">
                <a:latin typeface="Gill Sans MT" panose="020B0502020104020203" pitchFamily="34" charset="0"/>
                <a:hlinkClick r:id="rId3"/>
              </a:rPr>
              <a:t>https://irh.org/social-norms-exploration/</a:t>
            </a:r>
            <a:r>
              <a:rPr lang="en-US" sz="1400" dirty="0">
                <a:latin typeface="Gill Sans MT" panose="020B0502020104020203" pitchFamily="34" charset="0"/>
              </a:rPr>
              <a:t> </a:t>
            </a:r>
            <a:endParaRPr lang="en-US" sz="1400" b="1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Stefanik, Leigh and Theresa Hwang. </a:t>
            </a:r>
            <a:r>
              <a:rPr lang="en-US" sz="1400" i="1" dirty="0">
                <a:latin typeface="Gill Sans MT" panose="020B0502020104020203" pitchFamily="34" charset="0"/>
              </a:rPr>
              <a:t>Applying Theory to Practice: CARE’s Journey Piloting Social Norms Measures for Gender Programming.</a:t>
            </a:r>
            <a:r>
              <a:rPr lang="en-US" sz="1400" dirty="0">
                <a:latin typeface="Gill Sans MT" panose="020B0502020104020203" pitchFamily="34" charset="0"/>
              </a:rPr>
              <a:t> Cooperative for Assistance and Relief Everywhere, Inc. (CARE), 2017. </a:t>
            </a:r>
            <a:r>
              <a:rPr lang="en-US" sz="1400" u="sng" dirty="0">
                <a:latin typeface="Gill Sans MT" panose="020B0502020104020203" pitchFamily="34" charset="0"/>
                <a:hlinkClick r:id="rId4"/>
              </a:rPr>
              <a:t>https://prevention-collaborative.org/wp-content/uploads/2021/08/CARE_2017_Applying-Social-Norms-Theory-to-Practice-CARE_s-Journey-1.pdf</a:t>
            </a:r>
            <a:r>
              <a:rPr lang="en-US" sz="1400" dirty="0">
                <a:latin typeface="Gill Sans MT" panose="020B0502020104020203" pitchFamily="34" charset="0"/>
              </a:rPr>
              <a:t> </a:t>
            </a:r>
            <a:endParaRPr lang="en-US" sz="1400" b="1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Mackie, Gerry, Francesca </a:t>
            </a:r>
            <a:r>
              <a:rPr lang="en-US" sz="1400" dirty="0" err="1">
                <a:latin typeface="Gill Sans MT" panose="020B0502020104020203" pitchFamily="34" charset="0"/>
              </a:rPr>
              <a:t>Moneti</a:t>
            </a:r>
            <a:r>
              <a:rPr lang="en-US" sz="1400" dirty="0">
                <a:latin typeface="Gill Sans MT" panose="020B0502020104020203" pitchFamily="34" charset="0"/>
              </a:rPr>
              <a:t>, Holly </a:t>
            </a:r>
            <a:r>
              <a:rPr lang="en-US" sz="1400" dirty="0" err="1">
                <a:latin typeface="Gill Sans MT" panose="020B0502020104020203" pitchFamily="34" charset="0"/>
              </a:rPr>
              <a:t>Shakya</a:t>
            </a:r>
            <a:r>
              <a:rPr lang="en-US" sz="1400" dirty="0">
                <a:latin typeface="Gill Sans MT" panose="020B0502020104020203" pitchFamily="34" charset="0"/>
              </a:rPr>
              <a:t>, and Elaine Denny. </a:t>
            </a:r>
            <a:r>
              <a:rPr lang="en-US" sz="1400" i="1" dirty="0">
                <a:latin typeface="Gill Sans MT" panose="020B0502020104020203" pitchFamily="34" charset="0"/>
              </a:rPr>
              <a:t>What Are Social Norms? How Are They Measured?</a:t>
            </a:r>
            <a:r>
              <a:rPr lang="en-US" sz="1400" dirty="0">
                <a:latin typeface="Gill Sans MT" panose="020B0502020104020203" pitchFamily="34" charset="0"/>
              </a:rPr>
              <a:t> New York and San Diego: UNICEF and University of California San Diego, 2015. </a:t>
            </a:r>
            <a:r>
              <a:rPr lang="en-US" sz="1400" u="sng" dirty="0">
                <a:latin typeface="Gill Sans MT" panose="020B0502020104020203" pitchFamily="34" charset="0"/>
                <a:hlinkClick r:id="rId5"/>
              </a:rPr>
              <a:t>https://www.alignplatform.org/resources/what-are-social-norms-how-are-they-measured</a:t>
            </a:r>
            <a:r>
              <a:rPr lang="en-US" sz="1400" dirty="0">
                <a:latin typeface="Gill Sans MT" panose="020B0502020104020203" pitchFamily="34" charset="0"/>
              </a:rPr>
              <a:t> </a:t>
            </a:r>
            <a:endParaRPr lang="en-US" sz="1400" b="1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Thomas, Sarah. </a:t>
            </a:r>
            <a:r>
              <a:rPr lang="en-US" sz="1400" i="1" dirty="0">
                <a:latin typeface="Gill Sans MT" panose="020B0502020104020203" pitchFamily="34" charset="0"/>
              </a:rPr>
              <a:t>What is Participatory Learning and Action (PLA): An Introduction</a:t>
            </a:r>
            <a:r>
              <a:rPr lang="en-US" sz="1400" dirty="0">
                <a:latin typeface="Gill Sans MT" panose="020B0502020104020203" pitchFamily="34" charset="0"/>
              </a:rPr>
              <a:t>. Sarah Thomas, 2002. </a:t>
            </a:r>
            <a:r>
              <a:rPr lang="en-US" sz="1400" u="sng" dirty="0">
                <a:latin typeface="Gill Sans MT" panose="020B0502020104020203" pitchFamily="34" charset="0"/>
                <a:hlinkClick r:id="rId6"/>
              </a:rPr>
              <a:t>http://idp-key-resources.org/documents/0000/d04267/000.pdf</a:t>
            </a:r>
            <a:r>
              <a:rPr lang="en-US" sz="1400" dirty="0">
                <a:latin typeface="Gill Sans MT" panose="020B0502020104020203" pitchFamily="34" charset="0"/>
              </a:rPr>
              <a:t> </a:t>
            </a:r>
            <a:endParaRPr lang="en-US" sz="1400" b="1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Gill Sans MT" panose="020B0502020104020203" pitchFamily="34" charset="0"/>
              </a:rPr>
              <a:t>Cislaghi</a:t>
            </a:r>
            <a:r>
              <a:rPr lang="en-US" sz="1400" dirty="0">
                <a:latin typeface="Gill Sans MT" panose="020B0502020104020203" pitchFamily="34" charset="0"/>
              </a:rPr>
              <a:t>, Beniamino and Lori </a:t>
            </a:r>
            <a:r>
              <a:rPr lang="en-US" sz="1400" dirty="0" err="1">
                <a:latin typeface="Gill Sans MT" panose="020B0502020104020203" pitchFamily="34" charset="0"/>
              </a:rPr>
              <a:t>Heise</a:t>
            </a:r>
            <a:r>
              <a:rPr lang="en-US" sz="1400" dirty="0">
                <a:latin typeface="Gill Sans MT" panose="020B0502020104020203" pitchFamily="34" charset="0"/>
              </a:rPr>
              <a:t>. </a:t>
            </a:r>
            <a:r>
              <a:rPr lang="en-US" sz="1400" i="1" dirty="0">
                <a:latin typeface="Gill Sans MT" panose="020B0502020104020203" pitchFamily="34" charset="0"/>
              </a:rPr>
              <a:t>Measuring Gender-Related Social Norms, Learning Report 1.</a:t>
            </a:r>
            <a:r>
              <a:rPr lang="en-US" sz="1400" dirty="0">
                <a:latin typeface="Gill Sans MT" panose="020B0502020104020203" pitchFamily="34" charset="0"/>
              </a:rPr>
              <a:t> London: Learning Group on Social Norms and Gender-related Harmful Practices of the London School of Hygiene &amp; Tropical Medicine, 2016. </a:t>
            </a:r>
            <a:r>
              <a:rPr lang="en-US" sz="1400" u="sng" dirty="0">
                <a:latin typeface="Gill Sans MT" panose="020B0502020104020203" pitchFamily="34" charset="0"/>
                <a:hlinkClick r:id="rId7"/>
              </a:rPr>
              <a:t>http://strive.lshtm.ac.uk/system/files/attachments/STRIVE%20Norms%20Report%201.pdf</a:t>
            </a:r>
            <a:r>
              <a:rPr lang="en-US" sz="1400" dirty="0">
                <a:latin typeface="Gill Sans MT" panose="020B0502020104020203" pitchFamily="34" charset="0"/>
              </a:rPr>
              <a:t> </a:t>
            </a:r>
            <a:endParaRPr lang="en-US" sz="1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3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18897</TotalTime>
  <Words>1682</Words>
  <Application>Microsoft Office PowerPoint</Application>
  <PresentationFormat>Custom</PresentationFormat>
  <Paragraphs>123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Montserrat-SemiBold</vt:lpstr>
      <vt:lpstr>Times New Roman</vt:lpstr>
      <vt:lpstr>Calibri Light</vt:lpstr>
      <vt:lpstr>Calibri</vt:lpstr>
      <vt:lpstr>PT Sans</vt:lpstr>
      <vt:lpstr>Gill Sans MT</vt:lpstr>
      <vt:lpstr>Helvetica Light</vt:lpstr>
      <vt:lpstr>Gill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Jeannette Cachan</dc:creator>
  <cp:lastModifiedBy>Jamie Greenberg</cp:lastModifiedBy>
  <cp:revision>57</cp:revision>
  <dcterms:created xsi:type="dcterms:W3CDTF">2020-05-22T02:54:17Z</dcterms:created>
  <dcterms:modified xsi:type="dcterms:W3CDTF">2022-02-02T21:19:22Z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C9D9DC4F-BC1B-44B4-8A2F-9FDAD4264BFA</vt:lpwstr>
  </property>
  <property fmtid="{D5CDD505-2E9C-101B-9397-08002B2CF9AE}" pid="3" name="ArticulatePath">
    <vt:lpwstr>Handouts Module 2 - Assessment</vt:lpwstr>
  </property>
</Properties>
</file>