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PT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3OByuy95AhfSybkufNwsMieLd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Greenberg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B6E2A7-8028-45E0-AB6E-A9EBC6E02102}">
  <a:tblStyle styleId="{FFB6E2A7-8028-45E0-AB6E-A9EBC6E021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4D4323-6168-43D0-83ED-EBA2D3A51C12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E9"/>
          </a:solidFill>
        </a:fill>
      </a:tcStyle>
    </a:wholeTbl>
    <a:band1H>
      <a:tcTxStyle/>
      <a:tcStyle>
        <a:tcBdr/>
        <a:fill>
          <a:solidFill>
            <a:srgbClr val="CBDC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C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878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5 x 11 workshop handout ">
  <p:cSld name="8.5 x 11 workshop handout 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/>
        </p:nvSpPr>
        <p:spPr>
          <a:xfrm>
            <a:off x="7561242" y="968617"/>
            <a:ext cx="24590" cy="13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Gill Sans"/>
              <a:buNone/>
            </a:pPr>
            <a:endParaRPr sz="733" b="0" i="0" u="none" strike="noStrike" cap="none">
              <a:solidFill>
                <a:srgbClr val="A6A7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609600" y="685799"/>
            <a:ext cx="2895600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7A7C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609600" y="12954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3"/>
          </p:nvPr>
        </p:nvSpPr>
        <p:spPr>
          <a:xfrm>
            <a:off x="608350" y="2743201"/>
            <a:ext cx="647824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4"/>
          </p:nvPr>
        </p:nvSpPr>
        <p:spPr>
          <a:xfrm>
            <a:off x="609600" y="2286000"/>
            <a:ext cx="6477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B1688-8CAD-47A1-83C5-6F1B53052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6717" y="59468"/>
            <a:ext cx="1304063" cy="451949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842924" y="2207507"/>
            <a:ext cx="3089731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CB772"/>
              </a:buClr>
              <a:buSzPts val="2805"/>
              <a:buFont typeface="Gill Sans"/>
              <a:buNone/>
              <a:defRPr sz="2805" b="1" i="0" u="none" strike="noStrike" cap="none">
                <a:solidFill>
                  <a:srgbClr val="2CB7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/>
          <p:nvPr/>
        </p:nvSpPr>
        <p:spPr>
          <a:xfrm>
            <a:off x="855886" y="-195070"/>
            <a:ext cx="2241068" cy="10253471"/>
          </a:xfrm>
          <a:prstGeom prst="rect">
            <a:avLst/>
          </a:prstGeom>
          <a:solidFill>
            <a:srgbClr val="009457">
              <a:alpha val="67843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850451" y="4664354"/>
            <a:ext cx="3089732" cy="507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9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9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9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9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95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3842923" y="1570462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/>
          <p:nvPr/>
        </p:nvSpPr>
        <p:spPr>
          <a:xfrm>
            <a:off x="713011" y="-195070"/>
            <a:ext cx="2241068" cy="10253471"/>
          </a:xfrm>
          <a:prstGeom prst="rect">
            <a:avLst/>
          </a:prstGeom>
          <a:solidFill>
            <a:srgbClr val="009457">
              <a:alpha val="67843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676337" y="2627538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BB673"/>
              </a:buClr>
              <a:buSzPts val="3060"/>
              <a:buFont typeface="Gill Sans"/>
              <a:buNone/>
              <a:defRPr sz="3060" b="1" i="0" u="none" strike="noStrike" cap="none">
                <a:solidFill>
                  <a:srgbClr val="2BB67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/>
          <p:nvPr/>
        </p:nvSpPr>
        <p:spPr>
          <a:xfrm>
            <a:off x="7561242" y="3048489"/>
            <a:ext cx="24590" cy="13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Gill Sans"/>
              <a:buNone/>
            </a:pPr>
            <a:endParaRPr sz="733" b="0" i="0" u="none" strike="noStrike" cap="none">
              <a:solidFill>
                <a:srgbClr val="A6A7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676037" y="5231766"/>
            <a:ext cx="6666756" cy="404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149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Noto Sans Symbols"/>
              <a:buChar char="✔"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675805" y="1902484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">
  <p:cSld name="Content 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/>
        </p:nvSpPr>
        <p:spPr>
          <a:xfrm>
            <a:off x="7561242" y="3048489"/>
            <a:ext cx="24590" cy="13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Gill Sans"/>
              <a:buNone/>
            </a:pPr>
            <a:endParaRPr sz="733" b="0" i="0" u="none" strike="noStrike" cap="none">
              <a:solidFill>
                <a:srgbClr val="A6A7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551304" y="2269997"/>
            <a:ext cx="6666756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551303" y="4587981"/>
            <a:ext cx="6666504" cy="43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Content 5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/>
          <p:nvPr/>
        </p:nvSpPr>
        <p:spPr>
          <a:xfrm>
            <a:off x="0" y="1"/>
            <a:ext cx="3173763" cy="100710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" name="Google Shape;100;p24"/>
          <p:cNvSpPr>
            <a:spLocks noGrp="1"/>
          </p:cNvSpPr>
          <p:nvPr>
            <p:ph type="pic" idx="2"/>
          </p:nvPr>
        </p:nvSpPr>
        <p:spPr>
          <a:xfrm>
            <a:off x="315754" y="2397020"/>
            <a:ext cx="3006745" cy="57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3"/>
          </p:nvPr>
        </p:nvSpPr>
        <p:spPr>
          <a:xfrm>
            <a:off x="315754" y="2397020"/>
            <a:ext cx="3006745" cy="5795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060269" y="5489048"/>
            <a:ext cx="3173730" cy="373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403"/>
              <a:buFont typeface="Noto Sans Symbols"/>
              <a:buChar char="✔"/>
              <a:defRPr sz="1403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690" algn="just" rtl="0">
              <a:lnSpc>
                <a:spcPct val="100000"/>
              </a:lnSpc>
              <a:spcBef>
                <a:spcPts val="574"/>
              </a:spcBef>
              <a:spcAft>
                <a:spcPts val="0"/>
              </a:spcAft>
              <a:buClr>
                <a:srgbClr val="393941"/>
              </a:buClr>
              <a:buSzPts val="1403"/>
              <a:buFont typeface="Noto Sans Symbols"/>
              <a:buChar char="✔"/>
              <a:defRPr sz="1403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7690" algn="just" rtl="0">
              <a:lnSpc>
                <a:spcPct val="100000"/>
              </a:lnSpc>
              <a:spcBef>
                <a:spcPts val="574"/>
              </a:spcBef>
              <a:spcAft>
                <a:spcPts val="0"/>
              </a:spcAft>
              <a:buClr>
                <a:srgbClr val="393941"/>
              </a:buClr>
              <a:buSzPts val="1403"/>
              <a:buFont typeface="Noto Sans Symbols"/>
              <a:buChar char="✔"/>
              <a:defRPr sz="1403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690" algn="just" rtl="0">
              <a:lnSpc>
                <a:spcPct val="100000"/>
              </a:lnSpc>
              <a:spcBef>
                <a:spcPts val="574"/>
              </a:spcBef>
              <a:spcAft>
                <a:spcPts val="0"/>
              </a:spcAft>
              <a:buClr>
                <a:srgbClr val="393941"/>
              </a:buClr>
              <a:buSzPts val="1403"/>
              <a:buFont typeface="Noto Sans Symbols"/>
              <a:buChar char="✔"/>
              <a:defRPr sz="1403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690" algn="just" rtl="0">
              <a:lnSpc>
                <a:spcPct val="100000"/>
              </a:lnSpc>
              <a:spcBef>
                <a:spcPts val="574"/>
              </a:spcBef>
              <a:spcAft>
                <a:spcPts val="0"/>
              </a:spcAft>
              <a:buClr>
                <a:srgbClr val="393941"/>
              </a:buClr>
              <a:buSzPts val="1403"/>
              <a:buFont typeface="Noto Sans Symbols"/>
              <a:buChar char="✔"/>
              <a:defRPr sz="1403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574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4053359" y="1557410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053359" y="2533840"/>
            <a:ext cx="2894299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457"/>
              </a:buClr>
              <a:buSzPts val="3825"/>
              <a:buFont typeface="Gill Sans"/>
              <a:buNone/>
              <a:defRPr sz="3825" b="1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6">
  <p:cSld name="Conten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44767" y="2648849"/>
            <a:ext cx="1417412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44766" y="2011681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2"/>
          </p:nvPr>
        </p:nvSpPr>
        <p:spPr>
          <a:xfrm>
            <a:off x="2308949" y="2011681"/>
            <a:ext cx="5044976" cy="72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6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2">
  <p:cSld name="Group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3786900" y="8451851"/>
            <a:ext cx="195566" cy="19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buNone/>
              <a:defRPr sz="765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3815793" y="8451850"/>
            <a:ext cx="137779" cy="2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638"/>
              <a:buFont typeface="Gill Sans"/>
              <a:buNone/>
            </a:pPr>
            <a:fld id="{00000000-1234-1234-1234-123412341234}" type="slidenum">
              <a:rPr lang="en-US"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638" b="0" i="0" u="none" strike="noStrike" cap="none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911640" y="3314870"/>
            <a:ext cx="901125" cy="2073176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5959636" y="3370749"/>
            <a:ext cx="901124" cy="2073174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2594306" y="3370749"/>
            <a:ext cx="901124" cy="2073174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4276970" y="3370749"/>
            <a:ext cx="901125" cy="2073174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6" name="Google Shape;116;p26"/>
          <p:cNvSpPr>
            <a:spLocks noGrp="1"/>
          </p:cNvSpPr>
          <p:nvPr>
            <p:ph type="pic" idx="2"/>
          </p:nvPr>
        </p:nvSpPr>
        <p:spPr>
          <a:xfrm>
            <a:off x="911841" y="3370264"/>
            <a:ext cx="900708" cy="207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>
            <a:spLocks noGrp="1"/>
          </p:cNvSpPr>
          <p:nvPr>
            <p:ph type="pic" idx="3"/>
          </p:nvPr>
        </p:nvSpPr>
        <p:spPr>
          <a:xfrm>
            <a:off x="2594722" y="3370264"/>
            <a:ext cx="900708" cy="207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>
            <a:spLocks noGrp="1"/>
          </p:cNvSpPr>
          <p:nvPr>
            <p:ph type="pic" idx="4"/>
          </p:nvPr>
        </p:nvSpPr>
        <p:spPr>
          <a:xfrm>
            <a:off x="4277387" y="3370264"/>
            <a:ext cx="900708" cy="207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>
            <a:spLocks noGrp="1"/>
          </p:cNvSpPr>
          <p:nvPr>
            <p:ph type="pic" idx="5"/>
          </p:nvPr>
        </p:nvSpPr>
        <p:spPr>
          <a:xfrm>
            <a:off x="5959636" y="3370264"/>
            <a:ext cx="900708" cy="207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687103" y="6529306"/>
            <a:ext cx="1350183" cy="316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6"/>
          </p:nvPr>
        </p:nvSpPr>
        <p:spPr>
          <a:xfrm>
            <a:off x="2369776" y="6529306"/>
            <a:ext cx="1350183" cy="316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7"/>
          </p:nvPr>
        </p:nvSpPr>
        <p:spPr>
          <a:xfrm>
            <a:off x="4052442" y="6529306"/>
            <a:ext cx="1350183" cy="316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8"/>
          </p:nvPr>
        </p:nvSpPr>
        <p:spPr>
          <a:xfrm>
            <a:off x="5735114" y="6529306"/>
            <a:ext cx="1350183" cy="316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9"/>
          </p:nvPr>
        </p:nvSpPr>
        <p:spPr>
          <a:xfrm>
            <a:off x="687103" y="5881573"/>
            <a:ext cx="1350183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3"/>
          </p:nvPr>
        </p:nvSpPr>
        <p:spPr>
          <a:xfrm>
            <a:off x="2369776" y="5881573"/>
            <a:ext cx="1350183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4"/>
          </p:nvPr>
        </p:nvSpPr>
        <p:spPr>
          <a:xfrm>
            <a:off x="4052442" y="5881573"/>
            <a:ext cx="1350183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5"/>
          </p:nvPr>
        </p:nvSpPr>
        <p:spPr>
          <a:xfrm>
            <a:off x="5734898" y="5881573"/>
            <a:ext cx="1350183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676337" y="1766428"/>
            <a:ext cx="6184424" cy="10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3">
  <p:cSld name="Group 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676337" y="1671570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grpSp>
        <p:nvGrpSpPr>
          <p:cNvPr id="131" name="Google Shape;131;p27"/>
          <p:cNvGrpSpPr/>
          <p:nvPr/>
        </p:nvGrpSpPr>
        <p:grpSpPr>
          <a:xfrm>
            <a:off x="837214" y="3328329"/>
            <a:ext cx="2716291" cy="6271536"/>
            <a:chOff x="0" y="0"/>
            <a:chExt cx="6186406" cy="8552092"/>
          </a:xfrm>
        </p:grpSpPr>
        <p:sp>
          <p:nvSpPr>
            <p:cNvPr id="132" name="Google Shape;132;p27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 cmpd="sng">
              <a:solidFill>
                <a:srgbClr val="00945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435030" y="1016862"/>
              <a:ext cx="5103661" cy="790601"/>
            </a:xfrm>
            <a:prstGeom prst="roundRect">
              <a:avLst>
                <a:gd name="adj" fmla="val 50000"/>
              </a:avLst>
            </a:prstGeom>
            <a:solidFill>
              <a:srgbClr val="009457"/>
            </a:solidFill>
            <a:ln w="38100" cap="flat" cmpd="sng">
              <a:solidFill>
                <a:srgbClr val="00945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34" name="Google Shape;134;p27"/>
          <p:cNvGrpSpPr/>
          <p:nvPr/>
        </p:nvGrpSpPr>
        <p:grpSpPr>
          <a:xfrm>
            <a:off x="3915910" y="3267917"/>
            <a:ext cx="2716291" cy="6271536"/>
            <a:chOff x="0" y="0"/>
            <a:chExt cx="6186406" cy="8552092"/>
          </a:xfrm>
        </p:grpSpPr>
        <p:sp>
          <p:nvSpPr>
            <p:cNvPr id="135" name="Google Shape;135;p27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 cmpd="sng">
              <a:solidFill>
                <a:srgbClr val="39394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647715" y="1066832"/>
              <a:ext cx="4890976" cy="790601"/>
            </a:xfrm>
            <a:prstGeom prst="roundRect">
              <a:avLst>
                <a:gd name="adj" fmla="val 50000"/>
              </a:avLst>
            </a:prstGeom>
            <a:solidFill>
              <a:srgbClr val="393941"/>
            </a:solidFill>
            <a:ln w="38100" cap="flat" cmpd="sng">
              <a:solidFill>
                <a:srgbClr val="39394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200305" y="5219042"/>
            <a:ext cx="2147501" cy="38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14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Char char="•"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172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2"/>
          </p:nvPr>
        </p:nvSpPr>
        <p:spPr>
          <a:xfrm>
            <a:off x="1099056" y="5200720"/>
            <a:ext cx="2147501" cy="38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14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Char char="•"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172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3"/>
          </p:nvPr>
        </p:nvSpPr>
        <p:spPr>
          <a:xfrm>
            <a:off x="1248569" y="4178874"/>
            <a:ext cx="1848475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4"/>
          </p:nvPr>
        </p:nvSpPr>
        <p:spPr>
          <a:xfrm>
            <a:off x="4349818" y="4211483"/>
            <a:ext cx="1848475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5">
  <p:cSld name="Group 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>
            <a:spLocks noGrp="1"/>
          </p:cNvSpPr>
          <p:nvPr>
            <p:ph type="pic" idx="2"/>
          </p:nvPr>
        </p:nvSpPr>
        <p:spPr>
          <a:xfrm>
            <a:off x="683333" y="3934142"/>
            <a:ext cx="1968188" cy="3489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43" name="Google Shape;143;p28"/>
          <p:cNvSpPr>
            <a:spLocks noGrp="1"/>
          </p:cNvSpPr>
          <p:nvPr>
            <p:ph type="pic" idx="3"/>
          </p:nvPr>
        </p:nvSpPr>
        <p:spPr>
          <a:xfrm>
            <a:off x="2901599" y="3934140"/>
            <a:ext cx="1966001" cy="3489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44" name="Google Shape;144;p28"/>
          <p:cNvSpPr>
            <a:spLocks noGrp="1"/>
          </p:cNvSpPr>
          <p:nvPr>
            <p:ph type="pic" idx="4"/>
          </p:nvPr>
        </p:nvSpPr>
        <p:spPr>
          <a:xfrm>
            <a:off x="5129084" y="3934140"/>
            <a:ext cx="1971918" cy="3489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cxnSp>
        <p:nvCxnSpPr>
          <p:cNvPr id="145" name="Google Shape;145;p28"/>
          <p:cNvCxnSpPr/>
          <p:nvPr/>
        </p:nvCxnSpPr>
        <p:spPr>
          <a:xfrm>
            <a:off x="683333" y="3242170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28"/>
          <p:cNvSpPr/>
          <p:nvPr/>
        </p:nvSpPr>
        <p:spPr>
          <a:xfrm>
            <a:off x="5131829" y="3934139"/>
            <a:ext cx="1971918" cy="3489759"/>
          </a:xfrm>
          <a:prstGeom prst="rect">
            <a:avLst/>
          </a:prstGeom>
          <a:solidFill>
            <a:srgbClr val="2CB772">
              <a:alpha val="80000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675805" y="2090016"/>
            <a:ext cx="4574450" cy="182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5"/>
          </p:nvPr>
        </p:nvSpPr>
        <p:spPr>
          <a:xfrm>
            <a:off x="668447" y="7703834"/>
            <a:ext cx="1968401" cy="9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6"/>
          </p:nvPr>
        </p:nvSpPr>
        <p:spPr>
          <a:xfrm>
            <a:off x="2899199" y="7703834"/>
            <a:ext cx="1968401" cy="9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7"/>
          </p:nvPr>
        </p:nvSpPr>
        <p:spPr>
          <a:xfrm>
            <a:off x="5129085" y="7703834"/>
            <a:ext cx="1968401" cy="9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8"/>
          </p:nvPr>
        </p:nvSpPr>
        <p:spPr>
          <a:xfrm>
            <a:off x="668447" y="1443280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Group">
  <p:cSld name="Text-Heavy Group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687699" y="1893433"/>
            <a:ext cx="1971918" cy="6271536"/>
          </a:xfrm>
          <a:prstGeom prst="rect">
            <a:avLst/>
          </a:prstGeom>
          <a:noFill/>
          <a:ln w="508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1182375" y="6825160"/>
            <a:ext cx="982567" cy="579775"/>
          </a:xfrm>
          <a:prstGeom prst="roundRect">
            <a:avLst>
              <a:gd name="adj" fmla="val 50000"/>
            </a:avLst>
          </a:prstGeom>
          <a:solidFill>
            <a:srgbClr val="2CB772"/>
          </a:solidFill>
          <a:ln w="381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5" name="Google Shape;155;p29"/>
          <p:cNvSpPr/>
          <p:nvPr/>
        </p:nvSpPr>
        <p:spPr>
          <a:xfrm>
            <a:off x="2900242" y="1893433"/>
            <a:ext cx="1971918" cy="6271536"/>
          </a:xfrm>
          <a:prstGeom prst="rect">
            <a:avLst/>
          </a:prstGeom>
          <a:noFill/>
          <a:ln w="50800" cap="flat" cmpd="sng">
            <a:solidFill>
              <a:srgbClr val="39394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3394917" y="6825160"/>
            <a:ext cx="982567" cy="579775"/>
          </a:xfrm>
          <a:prstGeom prst="roundRect">
            <a:avLst>
              <a:gd name="adj" fmla="val 50000"/>
            </a:avLst>
          </a:prstGeom>
          <a:solidFill>
            <a:srgbClr val="393941"/>
          </a:solidFill>
          <a:ln w="38100" cap="flat" cmpd="sng">
            <a:solidFill>
              <a:srgbClr val="39394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5112784" y="1893433"/>
            <a:ext cx="1971918" cy="6271536"/>
          </a:xfrm>
          <a:prstGeom prst="rect">
            <a:avLst/>
          </a:prstGeom>
          <a:noFill/>
          <a:ln w="508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5607459" y="6825160"/>
            <a:ext cx="982567" cy="579775"/>
          </a:xfrm>
          <a:prstGeom prst="roundRect">
            <a:avLst>
              <a:gd name="adj" fmla="val 50000"/>
            </a:avLst>
          </a:prstGeom>
          <a:solidFill>
            <a:srgbClr val="2CB772"/>
          </a:solidFill>
          <a:ln w="381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29"/>
          <p:cNvSpPr>
            <a:spLocks noGrp="1"/>
          </p:cNvSpPr>
          <p:nvPr>
            <p:ph type="pic" idx="2"/>
          </p:nvPr>
        </p:nvSpPr>
        <p:spPr>
          <a:xfrm>
            <a:off x="1432036" y="2487467"/>
            <a:ext cx="483245" cy="111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>
            <a:spLocks noGrp="1"/>
          </p:cNvSpPr>
          <p:nvPr>
            <p:ph type="pic" idx="3"/>
          </p:nvPr>
        </p:nvSpPr>
        <p:spPr>
          <a:xfrm>
            <a:off x="3644578" y="2487467"/>
            <a:ext cx="483245" cy="111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>
            <a:spLocks noGrp="1"/>
          </p:cNvSpPr>
          <p:nvPr>
            <p:ph type="pic" idx="4"/>
          </p:nvPr>
        </p:nvSpPr>
        <p:spPr>
          <a:xfrm>
            <a:off x="5861169" y="2487467"/>
            <a:ext cx="483245" cy="111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1284279" y="6947406"/>
            <a:ext cx="778758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893"/>
              <a:buFont typeface="Gill Sans"/>
              <a:buNone/>
              <a:defRPr sz="893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5"/>
          </p:nvPr>
        </p:nvSpPr>
        <p:spPr>
          <a:xfrm>
            <a:off x="3496822" y="6953352"/>
            <a:ext cx="778758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893"/>
              <a:buFont typeface="Gill Sans"/>
              <a:buNone/>
              <a:defRPr sz="893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6"/>
          </p:nvPr>
        </p:nvSpPr>
        <p:spPr>
          <a:xfrm>
            <a:off x="5709364" y="6947406"/>
            <a:ext cx="778758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893"/>
              <a:buFont typeface="Gill Sans"/>
              <a:buNone/>
              <a:defRPr sz="893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7"/>
          </p:nvPr>
        </p:nvSpPr>
        <p:spPr>
          <a:xfrm>
            <a:off x="894159" y="4161592"/>
            <a:ext cx="1484144" cy="36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247"/>
              </a:buClr>
              <a:buSzPts val="956"/>
              <a:buFont typeface="Gill Sans"/>
              <a:buNone/>
              <a:defRPr sz="956" b="1" i="0" u="none" strike="noStrike" cap="none">
                <a:solidFill>
                  <a:srgbClr val="3E424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8"/>
          </p:nvPr>
        </p:nvSpPr>
        <p:spPr>
          <a:xfrm>
            <a:off x="856732" y="4721456"/>
            <a:ext cx="1558999" cy="15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9"/>
          </p:nvPr>
        </p:nvSpPr>
        <p:spPr>
          <a:xfrm>
            <a:off x="3144129" y="4161592"/>
            <a:ext cx="1484144" cy="36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247"/>
              </a:buClr>
              <a:buSzPts val="956"/>
              <a:buFont typeface="Gill Sans"/>
              <a:buNone/>
              <a:defRPr sz="956" b="1" i="0" u="none" strike="noStrike" cap="none">
                <a:solidFill>
                  <a:srgbClr val="3E424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3"/>
          </p:nvPr>
        </p:nvSpPr>
        <p:spPr>
          <a:xfrm>
            <a:off x="3106701" y="4721456"/>
            <a:ext cx="1558999" cy="15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4"/>
          </p:nvPr>
        </p:nvSpPr>
        <p:spPr>
          <a:xfrm>
            <a:off x="5356671" y="4161592"/>
            <a:ext cx="1484144" cy="36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247"/>
              </a:buClr>
              <a:buSzPts val="956"/>
              <a:buFont typeface="Gill Sans"/>
              <a:buNone/>
              <a:defRPr sz="956" b="1" i="0" u="none" strike="noStrike" cap="none">
                <a:solidFill>
                  <a:srgbClr val="3E424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5"/>
          </p:nvPr>
        </p:nvSpPr>
        <p:spPr>
          <a:xfrm>
            <a:off x="5319243" y="4721456"/>
            <a:ext cx="1558999" cy="15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2">
  <p:cSld name="Text-Heavy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30"/>
          <p:cNvCxnSpPr/>
          <p:nvPr/>
        </p:nvCxnSpPr>
        <p:spPr>
          <a:xfrm>
            <a:off x="2462174" y="4304071"/>
            <a:ext cx="256689" cy="1"/>
          </a:xfrm>
          <a:prstGeom prst="straightConnector1">
            <a:avLst/>
          </a:prstGeom>
          <a:noFill/>
          <a:ln w="508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3" name="Google Shape;173;p30"/>
          <p:cNvSpPr txBox="1"/>
          <p:nvPr/>
        </p:nvSpPr>
        <p:spPr>
          <a:xfrm>
            <a:off x="7561242" y="968617"/>
            <a:ext cx="24590" cy="13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Gill Sans"/>
              <a:buNone/>
            </a:pPr>
            <a:endParaRPr sz="733" b="0" i="0" u="none" strike="noStrike" cap="none">
              <a:solidFill>
                <a:srgbClr val="A6A7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683333" y="1561148"/>
            <a:ext cx="1138535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2"/>
          </p:nvPr>
        </p:nvSpPr>
        <p:spPr>
          <a:xfrm>
            <a:off x="683334" y="2201441"/>
            <a:ext cx="2035530" cy="16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176" name="Google Shape;176;p30"/>
          <p:cNvCxnSpPr/>
          <p:nvPr/>
        </p:nvCxnSpPr>
        <p:spPr>
          <a:xfrm>
            <a:off x="1705402" y="13456556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30"/>
          <p:cNvSpPr/>
          <p:nvPr/>
        </p:nvSpPr>
        <p:spPr>
          <a:xfrm>
            <a:off x="3132425" y="8514146"/>
            <a:ext cx="2683359" cy="1544255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3"/>
          </p:nvPr>
        </p:nvSpPr>
        <p:spPr>
          <a:xfrm>
            <a:off x="3132425" y="1991891"/>
            <a:ext cx="2683359" cy="952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8668885"/>
            <a:ext cx="7772400" cy="171617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6"/>
              <a:buFont typeface="Gill Sans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2829" y="7450983"/>
            <a:ext cx="3777789" cy="26074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259267" y="2548502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590"/>
              <a:buFont typeface="Gill Sans"/>
              <a:buNone/>
              <a:defRPr sz="459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1343472" y="5456232"/>
            <a:ext cx="5085457" cy="68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3">
  <p:cSld name="Text-Heavy 3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7561242" y="968617"/>
            <a:ext cx="24590" cy="13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Gill Sans"/>
              <a:buNone/>
            </a:pPr>
            <a:endParaRPr sz="733" b="0" i="0" u="none" strike="noStrike" cap="none">
              <a:solidFill>
                <a:srgbClr val="A6A7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683333" y="1561148"/>
            <a:ext cx="1138535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3132425" y="0"/>
            <a:ext cx="2683359" cy="10058400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2"/>
          </p:nvPr>
        </p:nvSpPr>
        <p:spPr>
          <a:xfrm>
            <a:off x="683333" y="2472245"/>
            <a:ext cx="2192966" cy="749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184" name="Google Shape;184;p31"/>
          <p:cNvCxnSpPr/>
          <p:nvPr/>
        </p:nvCxnSpPr>
        <p:spPr>
          <a:xfrm flipH="1">
            <a:off x="372923" y="8041648"/>
            <a:ext cx="1" cy="1921892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31"/>
          <p:cNvSpPr>
            <a:spLocks noGrp="1"/>
          </p:cNvSpPr>
          <p:nvPr>
            <p:ph type="pic" idx="3"/>
          </p:nvPr>
        </p:nvSpPr>
        <p:spPr>
          <a:xfrm>
            <a:off x="4155455" y="2788180"/>
            <a:ext cx="2311479" cy="531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4">
  <p:cSld name="Text-Heavy 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753015" y="-11927"/>
            <a:ext cx="2241068" cy="10082254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357768" y="1476301"/>
            <a:ext cx="1138535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3357768" y="2035841"/>
            <a:ext cx="3781455" cy="16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3"/>
          </p:nvPr>
        </p:nvSpPr>
        <p:spPr>
          <a:xfrm>
            <a:off x="3357796" y="4639827"/>
            <a:ext cx="3581232" cy="383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1" name="Google Shape;191;p32"/>
          <p:cNvSpPr>
            <a:spLocks noGrp="1"/>
          </p:cNvSpPr>
          <p:nvPr>
            <p:ph type="pic" idx="4"/>
          </p:nvPr>
        </p:nvSpPr>
        <p:spPr>
          <a:xfrm>
            <a:off x="752952" y="1"/>
            <a:ext cx="2241143" cy="1008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5">
  <p:cSld name="Text-Heavy 5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753015" y="-11927"/>
            <a:ext cx="2241068" cy="10082254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4" name="Google Shape;194;p33"/>
          <p:cNvCxnSpPr/>
          <p:nvPr/>
        </p:nvCxnSpPr>
        <p:spPr>
          <a:xfrm>
            <a:off x="3357768" y="4281408"/>
            <a:ext cx="256689" cy="1"/>
          </a:xfrm>
          <a:prstGeom prst="straightConnector1">
            <a:avLst/>
          </a:prstGeom>
          <a:noFill/>
          <a:ln w="508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357768" y="1476301"/>
            <a:ext cx="1138535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2"/>
          </p:nvPr>
        </p:nvSpPr>
        <p:spPr>
          <a:xfrm>
            <a:off x="3357768" y="2035841"/>
            <a:ext cx="3781455" cy="16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3"/>
          </p:nvPr>
        </p:nvSpPr>
        <p:spPr>
          <a:xfrm>
            <a:off x="3357796" y="4639827"/>
            <a:ext cx="3581232" cy="383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4"/>
          </p:nvPr>
        </p:nvSpPr>
        <p:spPr>
          <a:xfrm>
            <a:off x="752952" y="1"/>
            <a:ext cx="2241143" cy="1008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753015" y="-120564"/>
            <a:ext cx="2241068" cy="10253471"/>
          </a:xfrm>
          <a:prstGeom prst="rect">
            <a:avLst/>
          </a:prstGeom>
          <a:solidFill>
            <a:srgbClr val="009457">
              <a:alpha val="67843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6">
  <p:cSld name="Text-Heavy 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440" y="1"/>
            <a:ext cx="3173763" cy="100710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02" name="Google Shape;202;p34"/>
          <p:cNvCxnSpPr/>
          <p:nvPr/>
        </p:nvCxnSpPr>
        <p:spPr>
          <a:xfrm>
            <a:off x="3357768" y="4281408"/>
            <a:ext cx="256689" cy="1"/>
          </a:xfrm>
          <a:prstGeom prst="straightConnector1">
            <a:avLst/>
          </a:prstGeom>
          <a:noFill/>
          <a:ln w="508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3357768" y="1476301"/>
            <a:ext cx="1138535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2"/>
          </p:nvPr>
        </p:nvSpPr>
        <p:spPr>
          <a:xfrm>
            <a:off x="3357768" y="2035841"/>
            <a:ext cx="3781455" cy="16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3"/>
          </p:nvPr>
        </p:nvSpPr>
        <p:spPr>
          <a:xfrm>
            <a:off x="3357796" y="4639827"/>
            <a:ext cx="3173763" cy="383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6" name="Google Shape;206;p34"/>
          <p:cNvSpPr>
            <a:spLocks noGrp="1"/>
          </p:cNvSpPr>
          <p:nvPr>
            <p:ph type="pic" idx="4"/>
          </p:nvPr>
        </p:nvSpPr>
        <p:spPr>
          <a:xfrm>
            <a:off x="473631" y="2851653"/>
            <a:ext cx="2781568" cy="491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Heavy Divider">
  <p:cSld name="Text-Heavy Divid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/>
          <p:nvPr/>
        </p:nvSpPr>
        <p:spPr>
          <a:xfrm>
            <a:off x="3282581" y="7614083"/>
            <a:ext cx="982567" cy="579773"/>
          </a:xfrm>
          <a:prstGeom prst="roundRect">
            <a:avLst>
              <a:gd name="adj" fmla="val 50000"/>
            </a:avLst>
          </a:prstGeom>
          <a:solidFill>
            <a:srgbClr val="393941"/>
          </a:solidFill>
          <a:ln w="381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1259267" y="2982231"/>
            <a:ext cx="5253867" cy="10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7342873" y="8655768"/>
            <a:ext cx="193771" cy="1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638"/>
              <a:buFont typeface="Gill Sans"/>
              <a:buNone/>
            </a:pPr>
            <a:fld id="{00000000-1234-1234-1234-123412341234}" type="slidenum">
              <a:rPr lang="en-US"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638" b="0" i="0" u="none" strike="noStrike" cap="none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1" name="Google Shape;211;p35"/>
          <p:cNvCxnSpPr/>
          <p:nvPr/>
        </p:nvCxnSpPr>
        <p:spPr>
          <a:xfrm>
            <a:off x="3629511" y="4031162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2899470" y="2187043"/>
            <a:ext cx="1748790" cy="45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DED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ECED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2"/>
          </p:nvPr>
        </p:nvSpPr>
        <p:spPr>
          <a:xfrm>
            <a:off x="2899470" y="7678121"/>
            <a:ext cx="1748790" cy="45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3"/>
          </p:nvPr>
        </p:nvSpPr>
        <p:spPr>
          <a:xfrm>
            <a:off x="1259267" y="4446168"/>
            <a:ext cx="5253868" cy="383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DED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ECED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36"/>
          <p:cNvCxnSpPr/>
          <p:nvPr/>
        </p:nvCxnSpPr>
        <p:spPr>
          <a:xfrm>
            <a:off x="2318473" y="6011815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36"/>
          <p:cNvSpPr>
            <a:spLocks noGrp="1"/>
          </p:cNvSpPr>
          <p:nvPr>
            <p:ph type="chart" idx="2"/>
          </p:nvPr>
        </p:nvSpPr>
        <p:spPr>
          <a:xfrm>
            <a:off x="3057853" y="1000020"/>
            <a:ext cx="4436239" cy="830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>
            <a:off x="329915" y="2143757"/>
            <a:ext cx="2329792" cy="380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9457"/>
              </a:buClr>
              <a:buSzPts val="2805"/>
              <a:buFont typeface="Gill Sans"/>
              <a:buNone/>
              <a:defRPr sz="2805" b="0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3"/>
          </p:nvPr>
        </p:nvSpPr>
        <p:spPr>
          <a:xfrm>
            <a:off x="329915" y="6329421"/>
            <a:ext cx="2329792" cy="81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73A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34373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4"/>
          </p:nvPr>
        </p:nvSpPr>
        <p:spPr>
          <a:xfrm>
            <a:off x="329915" y="7464566"/>
            <a:ext cx="2329792" cy="193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B83"/>
              </a:buClr>
              <a:buSzPts val="893"/>
              <a:buFont typeface="Gill Sans"/>
              <a:buNone/>
              <a:defRPr sz="893" b="0" i="0" u="none" strike="noStrike" cap="none">
                <a:solidFill>
                  <a:srgbClr val="7A7B8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5"/>
          </p:nvPr>
        </p:nvSpPr>
        <p:spPr>
          <a:xfrm>
            <a:off x="1242357" y="1455456"/>
            <a:ext cx="1417350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1">
  <p:cSld name="Photo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/>
          <p:nvPr/>
        </p:nvSpPr>
        <p:spPr>
          <a:xfrm>
            <a:off x="3413450" y="-30554"/>
            <a:ext cx="2683359" cy="10119507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4" name="Google Shape;224;p37"/>
          <p:cNvSpPr>
            <a:spLocks noGrp="1"/>
          </p:cNvSpPr>
          <p:nvPr>
            <p:ph type="pic" idx="2"/>
          </p:nvPr>
        </p:nvSpPr>
        <p:spPr>
          <a:xfrm>
            <a:off x="4353829" y="2847616"/>
            <a:ext cx="3050990" cy="483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25" name="Google Shape;225;p37"/>
          <p:cNvSpPr/>
          <p:nvPr/>
        </p:nvSpPr>
        <p:spPr>
          <a:xfrm>
            <a:off x="3413450" y="-34056"/>
            <a:ext cx="2683359" cy="10119507"/>
          </a:xfrm>
          <a:prstGeom prst="rect">
            <a:avLst/>
          </a:prstGeom>
          <a:solidFill>
            <a:srgbClr val="009457">
              <a:alpha val="69803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26" name="Google Shape;226;p37"/>
          <p:cNvCxnSpPr/>
          <p:nvPr/>
        </p:nvCxnSpPr>
        <p:spPr>
          <a:xfrm flipH="1">
            <a:off x="333114" y="9096056"/>
            <a:ext cx="1" cy="1921892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37"/>
          <p:cNvSpPr>
            <a:spLocks noGrp="1"/>
          </p:cNvSpPr>
          <p:nvPr>
            <p:ph type="pic" idx="3"/>
          </p:nvPr>
        </p:nvSpPr>
        <p:spPr>
          <a:xfrm>
            <a:off x="4355470" y="2830090"/>
            <a:ext cx="3364498" cy="486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-332761" y="3968063"/>
            <a:ext cx="3275200" cy="25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57"/>
              </a:buClr>
              <a:buSzPts val="2805"/>
              <a:buFont typeface="Gill Sans"/>
              <a:buNone/>
              <a:defRPr sz="2805" b="1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2">
  <p:cSld name="Photo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/>
          <p:nvPr/>
        </p:nvSpPr>
        <p:spPr>
          <a:xfrm>
            <a:off x="3413450" y="-30554"/>
            <a:ext cx="2683359" cy="10119507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1" name="Google Shape;231;p38"/>
          <p:cNvSpPr/>
          <p:nvPr/>
        </p:nvSpPr>
        <p:spPr>
          <a:xfrm>
            <a:off x="3413450" y="-34056"/>
            <a:ext cx="2683359" cy="10119507"/>
          </a:xfrm>
          <a:prstGeom prst="rect">
            <a:avLst/>
          </a:prstGeom>
          <a:solidFill>
            <a:srgbClr val="009457">
              <a:alpha val="69803"/>
            </a:srgbClr>
          </a:solidFill>
          <a:ln>
            <a:noFill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32" name="Google Shape;232;p38"/>
          <p:cNvCxnSpPr/>
          <p:nvPr/>
        </p:nvCxnSpPr>
        <p:spPr>
          <a:xfrm flipH="1">
            <a:off x="333114" y="9096056"/>
            <a:ext cx="1" cy="1921892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-332761" y="3968063"/>
            <a:ext cx="3275200" cy="25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B772"/>
              </a:buClr>
              <a:buSzPts val="2805"/>
              <a:buFont typeface="Gill Sans"/>
              <a:buNone/>
              <a:defRPr sz="2805" b="1" i="0" u="none" strike="noStrike" cap="none">
                <a:solidFill>
                  <a:srgbClr val="2CB7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4" name="Google Shape;234;p38"/>
          <p:cNvSpPr>
            <a:spLocks noGrp="1"/>
          </p:cNvSpPr>
          <p:nvPr>
            <p:ph type="pic" idx="2"/>
          </p:nvPr>
        </p:nvSpPr>
        <p:spPr>
          <a:xfrm>
            <a:off x="4240365" y="1300019"/>
            <a:ext cx="2524692" cy="372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5" name="Google Shape;235;p38"/>
          <p:cNvSpPr>
            <a:spLocks noGrp="1"/>
          </p:cNvSpPr>
          <p:nvPr>
            <p:ph type="pic" idx="3"/>
          </p:nvPr>
        </p:nvSpPr>
        <p:spPr>
          <a:xfrm>
            <a:off x="4240365" y="5329260"/>
            <a:ext cx="2524692" cy="372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Grid 1">
  <p:cSld name="Photo Grid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>
            <a:spLocks noGrp="1"/>
          </p:cNvSpPr>
          <p:nvPr>
            <p:ph type="pic" idx="2"/>
          </p:nvPr>
        </p:nvSpPr>
        <p:spPr>
          <a:xfrm>
            <a:off x="1152704" y="2577699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8" name="Google Shape;238;p39"/>
          <p:cNvSpPr>
            <a:spLocks noGrp="1"/>
          </p:cNvSpPr>
          <p:nvPr>
            <p:ph type="pic" idx="3"/>
          </p:nvPr>
        </p:nvSpPr>
        <p:spPr>
          <a:xfrm>
            <a:off x="2282941" y="2577699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9" name="Google Shape;239;p39"/>
          <p:cNvSpPr>
            <a:spLocks noGrp="1"/>
          </p:cNvSpPr>
          <p:nvPr>
            <p:ph type="pic" idx="4"/>
          </p:nvPr>
        </p:nvSpPr>
        <p:spPr>
          <a:xfrm>
            <a:off x="3413177" y="2577699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0" name="Google Shape;240;p39"/>
          <p:cNvSpPr>
            <a:spLocks noGrp="1"/>
          </p:cNvSpPr>
          <p:nvPr>
            <p:ph type="pic" idx="5"/>
          </p:nvPr>
        </p:nvSpPr>
        <p:spPr>
          <a:xfrm>
            <a:off x="4543414" y="2577699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1" name="Google Shape;241;p39"/>
          <p:cNvSpPr>
            <a:spLocks noGrp="1"/>
          </p:cNvSpPr>
          <p:nvPr>
            <p:ph type="pic" idx="6"/>
          </p:nvPr>
        </p:nvSpPr>
        <p:spPr>
          <a:xfrm>
            <a:off x="5673650" y="2577699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2" name="Google Shape;242;p39"/>
          <p:cNvSpPr>
            <a:spLocks noGrp="1"/>
          </p:cNvSpPr>
          <p:nvPr>
            <p:ph type="pic" idx="7"/>
          </p:nvPr>
        </p:nvSpPr>
        <p:spPr>
          <a:xfrm>
            <a:off x="1152704" y="5177981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3" name="Google Shape;243;p39"/>
          <p:cNvSpPr>
            <a:spLocks noGrp="1"/>
          </p:cNvSpPr>
          <p:nvPr>
            <p:ph type="pic" idx="8"/>
          </p:nvPr>
        </p:nvSpPr>
        <p:spPr>
          <a:xfrm>
            <a:off x="2282941" y="5177981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4" name="Google Shape;244;p39"/>
          <p:cNvSpPr>
            <a:spLocks noGrp="1"/>
          </p:cNvSpPr>
          <p:nvPr>
            <p:ph type="pic" idx="9"/>
          </p:nvPr>
        </p:nvSpPr>
        <p:spPr>
          <a:xfrm>
            <a:off x="3413177" y="5177981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>
            <a:spLocks noGrp="1"/>
          </p:cNvSpPr>
          <p:nvPr>
            <p:ph type="pic" idx="13"/>
          </p:nvPr>
        </p:nvSpPr>
        <p:spPr>
          <a:xfrm>
            <a:off x="4543414" y="5177981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>
            <a:spLocks noGrp="1"/>
          </p:cNvSpPr>
          <p:nvPr>
            <p:ph type="pic" idx="14"/>
          </p:nvPr>
        </p:nvSpPr>
        <p:spPr>
          <a:xfrm>
            <a:off x="5673650" y="5177981"/>
            <a:ext cx="926515" cy="213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Grid 2">
  <p:cSld name="Photo Grid 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>
            <a:spLocks noGrp="1"/>
          </p:cNvSpPr>
          <p:nvPr>
            <p:ph type="pic" idx="2"/>
          </p:nvPr>
        </p:nvSpPr>
        <p:spPr>
          <a:xfrm>
            <a:off x="1315034" y="2846621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49" name="Google Shape;249;p40"/>
          <p:cNvSpPr>
            <a:spLocks noGrp="1"/>
          </p:cNvSpPr>
          <p:nvPr>
            <p:ph type="pic" idx="3"/>
          </p:nvPr>
        </p:nvSpPr>
        <p:spPr>
          <a:xfrm>
            <a:off x="2399931" y="2846621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0" name="Google Shape;250;p40"/>
          <p:cNvSpPr>
            <a:spLocks noGrp="1"/>
          </p:cNvSpPr>
          <p:nvPr>
            <p:ph type="pic" idx="4"/>
          </p:nvPr>
        </p:nvSpPr>
        <p:spPr>
          <a:xfrm>
            <a:off x="3484829" y="2846621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1" name="Google Shape;251;p40"/>
          <p:cNvSpPr>
            <a:spLocks noGrp="1"/>
          </p:cNvSpPr>
          <p:nvPr>
            <p:ph type="pic" idx="5"/>
          </p:nvPr>
        </p:nvSpPr>
        <p:spPr>
          <a:xfrm>
            <a:off x="4569726" y="2846621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2" name="Google Shape;252;p40"/>
          <p:cNvSpPr>
            <a:spLocks noGrp="1"/>
          </p:cNvSpPr>
          <p:nvPr>
            <p:ph type="pic" idx="6"/>
          </p:nvPr>
        </p:nvSpPr>
        <p:spPr>
          <a:xfrm>
            <a:off x="5654624" y="2846621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3" name="Google Shape;253;p40"/>
          <p:cNvSpPr>
            <a:spLocks noGrp="1"/>
          </p:cNvSpPr>
          <p:nvPr>
            <p:ph type="pic" idx="7"/>
          </p:nvPr>
        </p:nvSpPr>
        <p:spPr>
          <a:xfrm>
            <a:off x="1315034" y="5268088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4" name="Google Shape;254;p40"/>
          <p:cNvSpPr>
            <a:spLocks noGrp="1"/>
          </p:cNvSpPr>
          <p:nvPr>
            <p:ph type="pic" idx="8"/>
          </p:nvPr>
        </p:nvSpPr>
        <p:spPr>
          <a:xfrm>
            <a:off x="2399931" y="5268088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5" name="Google Shape;255;p40"/>
          <p:cNvSpPr>
            <a:spLocks noGrp="1"/>
          </p:cNvSpPr>
          <p:nvPr>
            <p:ph type="pic" idx="9"/>
          </p:nvPr>
        </p:nvSpPr>
        <p:spPr>
          <a:xfrm>
            <a:off x="3484829" y="5268088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6" name="Google Shape;256;p40"/>
          <p:cNvSpPr>
            <a:spLocks noGrp="1"/>
          </p:cNvSpPr>
          <p:nvPr>
            <p:ph type="pic" idx="13"/>
          </p:nvPr>
        </p:nvSpPr>
        <p:spPr>
          <a:xfrm>
            <a:off x="4569726" y="5268088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>
            <a:spLocks noGrp="1"/>
          </p:cNvSpPr>
          <p:nvPr>
            <p:ph type="pic" idx="14"/>
          </p:nvPr>
        </p:nvSpPr>
        <p:spPr>
          <a:xfrm>
            <a:off x="5654624" y="5268088"/>
            <a:ext cx="84201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0" y="8668885"/>
            <a:ext cx="7772400" cy="171617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6"/>
              <a:buFont typeface="Gill Sans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2829" y="7450983"/>
            <a:ext cx="3777789" cy="260741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343471" y="2175007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1343472" y="4547004"/>
            <a:ext cx="5085457" cy="68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1343472" y="1389686"/>
            <a:ext cx="5296546" cy="37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825"/>
              <a:buFont typeface="Gill Sans"/>
              <a:buNone/>
              <a:defRPr sz="3825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530"/>
              <a:buFont typeface="Gill Sans"/>
              <a:buNone/>
              <a:defRPr sz="153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020"/>
              <a:buFont typeface="PT Sans"/>
              <a:buNone/>
              <a:defRPr sz="1020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020"/>
              <a:buFont typeface="PT Sans"/>
              <a:buNone/>
              <a:defRPr sz="1020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020"/>
              <a:buFont typeface="PT Sans"/>
              <a:buNone/>
              <a:defRPr sz="1020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1020"/>
              <a:buFont typeface="PT Sans"/>
              <a:buNone/>
              <a:defRPr sz="1020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1">
  <p:cSld name="Group 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676337" y="877321"/>
            <a:ext cx="6541548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2805"/>
              <a:buFont typeface="Gill Sans"/>
              <a:buNone/>
              <a:defRPr sz="2805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6" name="Google Shape;266;p43"/>
          <p:cNvSpPr/>
          <p:nvPr/>
        </p:nvSpPr>
        <p:spPr>
          <a:xfrm>
            <a:off x="5212350" y="4895265"/>
            <a:ext cx="1772787" cy="580056"/>
          </a:xfrm>
          <a:prstGeom prst="roundRect">
            <a:avLst>
              <a:gd name="adj" fmla="val 50000"/>
            </a:avLst>
          </a:prstGeom>
          <a:solidFill>
            <a:srgbClr val="009457"/>
          </a:solidFill>
          <a:ln w="38100" cap="flat" cmpd="sng">
            <a:solidFill>
              <a:srgbClr val="00945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67" name="Google Shape;267;p43"/>
          <p:cNvGrpSpPr/>
          <p:nvPr/>
        </p:nvGrpSpPr>
        <p:grpSpPr>
          <a:xfrm>
            <a:off x="687700" y="2690867"/>
            <a:ext cx="1971918" cy="6271536"/>
            <a:chOff x="0" y="0"/>
            <a:chExt cx="6186406" cy="8552092"/>
          </a:xfrm>
        </p:grpSpPr>
        <p:sp>
          <p:nvSpPr>
            <p:cNvPr id="268" name="Google Shape;268;p43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 cmpd="sng">
              <a:solidFill>
                <a:srgbClr val="2CB77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9" name="Google Shape;269;p43"/>
            <p:cNvSpPr/>
            <p:nvPr/>
          </p:nvSpPr>
          <p:spPr>
            <a:xfrm>
              <a:off x="699760" y="2839036"/>
              <a:ext cx="4634485" cy="790601"/>
            </a:xfrm>
            <a:prstGeom prst="roundRect">
              <a:avLst>
                <a:gd name="adj" fmla="val 50000"/>
              </a:avLst>
            </a:prstGeom>
            <a:solidFill>
              <a:srgbClr val="009457"/>
            </a:solidFill>
            <a:ln w="38100" cap="flat" cmpd="sng">
              <a:solidFill>
                <a:srgbClr val="00945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70" name="Google Shape;270;p43"/>
          <p:cNvGrpSpPr/>
          <p:nvPr/>
        </p:nvGrpSpPr>
        <p:grpSpPr>
          <a:xfrm>
            <a:off x="2900242" y="2690867"/>
            <a:ext cx="1971918" cy="6271536"/>
            <a:chOff x="0" y="0"/>
            <a:chExt cx="6186406" cy="8552092"/>
          </a:xfrm>
        </p:grpSpPr>
        <p:sp>
          <p:nvSpPr>
            <p:cNvPr id="271" name="Google Shape;271;p43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43"/>
            <p:cNvSpPr/>
            <p:nvPr/>
          </p:nvSpPr>
          <p:spPr>
            <a:xfrm>
              <a:off x="886563" y="2962427"/>
              <a:ext cx="4264201" cy="790601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38100" cap="flat" cmpd="sng">
              <a:solidFill>
                <a:srgbClr val="39394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56"/>
                <a:buFont typeface="Helvetica Neue Light"/>
                <a:buNone/>
              </a:pPr>
              <a:endParaRPr sz="956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73" name="Google Shape;273;p43"/>
          <p:cNvSpPr/>
          <p:nvPr/>
        </p:nvSpPr>
        <p:spPr>
          <a:xfrm>
            <a:off x="5112784" y="2690867"/>
            <a:ext cx="1971918" cy="6271536"/>
          </a:xfrm>
          <a:prstGeom prst="rect">
            <a:avLst/>
          </a:prstGeom>
          <a:noFill/>
          <a:ln w="508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4" name="Google Shape;274;p43"/>
          <p:cNvSpPr/>
          <p:nvPr/>
        </p:nvSpPr>
        <p:spPr>
          <a:xfrm>
            <a:off x="1343613" y="3157078"/>
            <a:ext cx="623777" cy="1435094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"/>
              <a:buFont typeface="Gill Sans"/>
              <a:buNone/>
            </a:pPr>
            <a:endParaRPr sz="43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p43"/>
          <p:cNvSpPr/>
          <p:nvPr/>
        </p:nvSpPr>
        <p:spPr>
          <a:xfrm>
            <a:off x="3537373" y="3198343"/>
            <a:ext cx="637453" cy="146656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"/>
              <a:buFont typeface="Gill Sans"/>
              <a:buNone/>
            </a:pPr>
            <a:endParaRPr sz="43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6" name="Google Shape;276;p43"/>
          <p:cNvSpPr/>
          <p:nvPr/>
        </p:nvSpPr>
        <p:spPr>
          <a:xfrm>
            <a:off x="5763841" y="3196833"/>
            <a:ext cx="655390" cy="1507824"/>
          </a:xfrm>
          <a:prstGeom prst="ellipse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"/>
              <a:buFont typeface="Gill Sans"/>
              <a:buNone/>
            </a:pPr>
            <a:endParaRPr sz="43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43"/>
          <p:cNvSpPr>
            <a:spLocks noGrp="1"/>
          </p:cNvSpPr>
          <p:nvPr>
            <p:ph type="pic" idx="2"/>
          </p:nvPr>
        </p:nvSpPr>
        <p:spPr>
          <a:xfrm>
            <a:off x="1343472" y="3081125"/>
            <a:ext cx="623917" cy="143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>
            <a:spLocks noGrp="1"/>
          </p:cNvSpPr>
          <p:nvPr>
            <p:ph type="pic" idx="3"/>
          </p:nvPr>
        </p:nvSpPr>
        <p:spPr>
          <a:xfrm>
            <a:off x="3537372" y="3192885"/>
            <a:ext cx="623917" cy="143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>
            <a:spLocks noGrp="1"/>
          </p:cNvSpPr>
          <p:nvPr>
            <p:ph type="pic" idx="4"/>
          </p:nvPr>
        </p:nvSpPr>
        <p:spPr>
          <a:xfrm>
            <a:off x="5774522" y="3197154"/>
            <a:ext cx="623917" cy="143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1"/>
          </p:nvPr>
        </p:nvSpPr>
        <p:spPr>
          <a:xfrm>
            <a:off x="815115" y="5608882"/>
            <a:ext cx="1743850" cy="31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5"/>
          </p:nvPr>
        </p:nvSpPr>
        <p:spPr>
          <a:xfrm>
            <a:off x="3014276" y="5686064"/>
            <a:ext cx="1743850" cy="31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6"/>
          </p:nvPr>
        </p:nvSpPr>
        <p:spPr>
          <a:xfrm>
            <a:off x="5212350" y="5678396"/>
            <a:ext cx="1743850" cy="31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275"/>
              <a:buFont typeface="Arial"/>
              <a:buNone/>
              <a:defRPr sz="1275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7"/>
          </p:nvPr>
        </p:nvSpPr>
        <p:spPr>
          <a:xfrm>
            <a:off x="749422" y="4863313"/>
            <a:ext cx="1848475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body" idx="8"/>
          </p:nvPr>
        </p:nvSpPr>
        <p:spPr>
          <a:xfrm>
            <a:off x="2938204" y="4927396"/>
            <a:ext cx="1848475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body" idx="9"/>
          </p:nvPr>
        </p:nvSpPr>
        <p:spPr>
          <a:xfrm>
            <a:off x="5116791" y="5699681"/>
            <a:ext cx="1848475" cy="37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2">
  <p:cSld name="1_Title Slide 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0" y="8668885"/>
            <a:ext cx="7772400" cy="171617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txBody>
          <a:bodyPr spcFirstLastPara="1" wrap="square" lIns="12125" tIns="12125" rIns="12125" bIns="121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6"/>
              <a:buFont typeface="Gill Sans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2829" y="7450983"/>
            <a:ext cx="3777789" cy="260741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259267" y="2548502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590"/>
              <a:buFont typeface="Gill Sans"/>
              <a:buNone/>
              <a:defRPr sz="4590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1343472" y="5456232"/>
            <a:ext cx="5085457" cy="68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Divider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/>
        </p:nvSpPr>
        <p:spPr>
          <a:xfrm>
            <a:off x="6746738" y="619728"/>
            <a:ext cx="86467" cy="158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6596447" y="594501"/>
            <a:ext cx="47619" cy="2090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6"/>
          <p:cNvSpPr/>
          <p:nvPr/>
        </p:nvSpPr>
        <p:spPr>
          <a:xfrm>
            <a:off x="6932786" y="601139"/>
            <a:ext cx="53802" cy="195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6"/>
          <p:cNvSpPr/>
          <p:nvPr/>
        </p:nvSpPr>
        <p:spPr>
          <a:xfrm>
            <a:off x="7083420" y="622728"/>
            <a:ext cx="91964" cy="152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6"/>
          <p:cNvSpPr txBox="1"/>
          <p:nvPr/>
        </p:nvSpPr>
        <p:spPr>
          <a:xfrm>
            <a:off x="7342873" y="559311"/>
            <a:ext cx="193771" cy="1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638"/>
              <a:buFont typeface="Gill Sans"/>
              <a:buNone/>
            </a:pPr>
            <a:fld id="{00000000-1234-1234-1234-123412341234}" type="slidenum">
              <a:rPr lang="en-US"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638" b="0" i="0" u="none" strike="noStrike" cap="none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8" name="Google Shape;48;p16"/>
          <p:cNvCxnSpPr/>
          <p:nvPr/>
        </p:nvCxnSpPr>
        <p:spPr>
          <a:xfrm>
            <a:off x="3761904" y="5732997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1366303" y="3754642"/>
            <a:ext cx="5253867" cy="15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1347520" y="6202095"/>
            <a:ext cx="5296546" cy="68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1347520" y="3141045"/>
            <a:ext cx="5296546" cy="37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2"/>
          </p:nvPr>
        </p:nvSpPr>
        <p:spPr>
          <a:xfrm>
            <a:off x="0" y="2"/>
            <a:ext cx="7772400" cy="751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7854" y="7550670"/>
            <a:ext cx="3633357" cy="25077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2630855" y="2364607"/>
            <a:ext cx="5140202" cy="2806194"/>
          </a:xfrm>
          <a:prstGeom prst="rect">
            <a:avLst/>
          </a:prstGeom>
          <a:solidFill>
            <a:srgbClr val="2CB77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3"/>
          </p:nvPr>
        </p:nvSpPr>
        <p:spPr>
          <a:xfrm>
            <a:off x="2906980" y="4835400"/>
            <a:ext cx="4863903" cy="1578956"/>
          </a:xfrm>
          <a:prstGeom prst="rect">
            <a:avLst/>
          </a:prstGeom>
          <a:solidFill>
            <a:srgbClr val="009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913"/>
              <a:buFont typeface="Gill Sans"/>
              <a:buNone/>
              <a:defRPr sz="1912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pic" idx="2"/>
          </p:nvPr>
        </p:nvSpPr>
        <p:spPr>
          <a:xfrm>
            <a:off x="0" y="2"/>
            <a:ext cx="7772400" cy="751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7854" y="7550670"/>
            <a:ext cx="3633357" cy="250773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2630855" y="2364607"/>
            <a:ext cx="5140202" cy="2806194"/>
          </a:xfrm>
          <a:prstGeom prst="rect">
            <a:avLst/>
          </a:prstGeom>
          <a:solidFill>
            <a:srgbClr val="39394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3"/>
          </p:nvPr>
        </p:nvSpPr>
        <p:spPr>
          <a:xfrm>
            <a:off x="2906980" y="4835400"/>
            <a:ext cx="4863903" cy="1578956"/>
          </a:xfrm>
          <a:prstGeom prst="rect">
            <a:avLst/>
          </a:prstGeom>
          <a:solidFill>
            <a:srgbClr val="686F7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913"/>
              <a:buFont typeface="Gill Sans"/>
              <a:buNone/>
              <a:defRPr sz="1912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-Heavy Divider">
  <p:cSld name="1_Text-Heavy Divi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>
            <a:off x="3282581" y="7614083"/>
            <a:ext cx="982567" cy="579773"/>
          </a:xfrm>
          <a:prstGeom prst="roundRect">
            <a:avLst>
              <a:gd name="adj" fmla="val 50000"/>
            </a:avLst>
          </a:prstGeom>
          <a:solidFill>
            <a:srgbClr val="393941"/>
          </a:solidFill>
          <a:ln w="381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2125" tIns="12125" rIns="12125" bIns="1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6"/>
              <a:buFont typeface="Helvetica Neue Light"/>
              <a:buNone/>
            </a:pPr>
            <a:endParaRPr sz="95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259267" y="2982231"/>
            <a:ext cx="5253867" cy="10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/>
          <p:nvPr/>
        </p:nvSpPr>
        <p:spPr>
          <a:xfrm>
            <a:off x="7342873" y="8655768"/>
            <a:ext cx="193771" cy="1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638"/>
              <a:buFont typeface="Gill Sans"/>
              <a:buNone/>
            </a:pPr>
            <a:fld id="{00000000-1234-1234-1234-123412341234}" type="slidenum">
              <a:rPr lang="en-US"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638" b="0" i="0" u="none" strike="noStrike" cap="none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8" name="Google Shape;68;p19"/>
          <p:cNvCxnSpPr/>
          <p:nvPr/>
        </p:nvCxnSpPr>
        <p:spPr>
          <a:xfrm>
            <a:off x="3629511" y="4031162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2899470" y="2187043"/>
            <a:ext cx="1748790" cy="45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DED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ECED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2899470" y="7678121"/>
            <a:ext cx="1748790" cy="45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1020"/>
              <a:buFont typeface="Gill Sans"/>
              <a:buNone/>
              <a:defRPr sz="1020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3"/>
          </p:nvPr>
        </p:nvSpPr>
        <p:spPr>
          <a:xfrm>
            <a:off x="1259267" y="4446169"/>
            <a:ext cx="5253868" cy="27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DED"/>
              </a:buClr>
              <a:buSzPts val="1275"/>
              <a:buFont typeface="Gill Sans"/>
              <a:buNone/>
              <a:defRPr sz="1275" b="0" i="0" u="none" strike="noStrike" cap="none">
                <a:solidFill>
                  <a:srgbClr val="ECED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Divider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/>
        </p:nvSpPr>
        <p:spPr>
          <a:xfrm>
            <a:off x="6746738" y="619728"/>
            <a:ext cx="86467" cy="158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0"/>
          <p:cNvSpPr/>
          <p:nvPr/>
        </p:nvSpPr>
        <p:spPr>
          <a:xfrm>
            <a:off x="6596447" y="594501"/>
            <a:ext cx="47619" cy="2090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6932786" y="601139"/>
            <a:ext cx="53802" cy="195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7083420" y="622728"/>
            <a:ext cx="91964" cy="152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76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686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spcBef>
                <a:spcPts val="0"/>
              </a:spcBef>
              <a:buNone/>
              <a:defRPr sz="638" cap="none">
                <a:solidFill>
                  <a:srgbClr val="F4F5F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0"/>
          <p:cNvSpPr txBox="1"/>
          <p:nvPr/>
        </p:nvSpPr>
        <p:spPr>
          <a:xfrm>
            <a:off x="7342873" y="559311"/>
            <a:ext cx="193771" cy="1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" tIns="12125" rIns="12125" bIns="12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638"/>
              <a:buFont typeface="Gill Sans"/>
              <a:buNone/>
            </a:pPr>
            <a:fld id="{00000000-1234-1234-1234-123412341234}" type="slidenum">
              <a:rPr lang="en-US"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638" b="0" i="0" u="none" strike="noStrike" cap="none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9" name="Google Shape;79;p20"/>
          <p:cNvCxnSpPr/>
          <p:nvPr/>
        </p:nvCxnSpPr>
        <p:spPr>
          <a:xfrm>
            <a:off x="3761904" y="6835444"/>
            <a:ext cx="256689" cy="1"/>
          </a:xfrm>
          <a:prstGeom prst="straightConnector1">
            <a:avLst/>
          </a:prstGeom>
          <a:noFill/>
          <a:ln w="9525" cap="flat" cmpd="sng">
            <a:solidFill>
              <a:srgbClr val="26B47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1330308" y="5656249"/>
            <a:ext cx="5253867" cy="94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CB772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2CB7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3188"/>
              <a:buFont typeface="Montserrat SemiBold"/>
              <a:buNone/>
              <a:defRPr sz="3188" b="1" i="0" u="none" strike="noStrike" cap="none">
                <a:solidFill>
                  <a:srgbClr val="3939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1323710" y="3141045"/>
            <a:ext cx="5296546" cy="37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765"/>
              <a:buFont typeface="Gill Sans"/>
              <a:buNone/>
              <a:defRPr sz="765" b="0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1330316" y="3731512"/>
            <a:ext cx="5289941" cy="18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188"/>
              <a:buFont typeface="Gill Sans"/>
              <a:buNone/>
              <a:defRPr sz="3188" b="1" i="0" u="none" strike="noStrike" cap="none">
                <a:solidFill>
                  <a:srgbClr val="FFFE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148"/>
              <a:buFont typeface="Gill Sans"/>
              <a:buNone/>
              <a:defRPr sz="1148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7AC"/>
              </a:buClr>
              <a:buSzPts val="733"/>
              <a:buFont typeface="PT Sans"/>
              <a:buNone/>
              <a:defRPr sz="733" b="0" i="0" u="none" strike="noStrike" cap="none">
                <a:solidFill>
                  <a:srgbClr val="A6A7AC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6746738" y="619728"/>
            <a:ext cx="86467" cy="158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A6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6596447" y="594501"/>
            <a:ext cx="47619" cy="2090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A6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6932786" y="601139"/>
            <a:ext cx="53802" cy="195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A6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/>
          <p:nvPr/>
        </p:nvSpPr>
        <p:spPr>
          <a:xfrm>
            <a:off x="7083420" y="622728"/>
            <a:ext cx="91964" cy="1525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>
            <a:noFill/>
          </a:ln>
        </p:spPr>
        <p:txBody>
          <a:bodyPr spcFirstLastPara="1" wrap="square" lIns="14550" tIns="45700" rIns="145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5"/>
              <a:buFont typeface="Calibri"/>
              <a:buNone/>
            </a:pPr>
            <a:endParaRPr sz="765" b="0" i="0" u="none" strike="noStrike" cap="none">
              <a:solidFill>
                <a:srgbClr val="A6A7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7342873" y="559311"/>
            <a:ext cx="193771" cy="2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638" b="0" i="0" u="none" strike="noStrike" cap="none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1"/>
          <p:cNvCxnSpPr/>
          <p:nvPr/>
        </p:nvCxnSpPr>
        <p:spPr>
          <a:xfrm>
            <a:off x="7355923" y="1005583"/>
            <a:ext cx="521639" cy="1"/>
          </a:xfrm>
          <a:prstGeom prst="straightConnector1">
            <a:avLst/>
          </a:prstGeom>
          <a:noFill/>
          <a:ln w="76200" cap="flat" cmpd="sng">
            <a:solidFill>
              <a:srgbClr val="2CB77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di.org/en/publications/theories-of-change-time-for-a-radical-approach-to-learning-in-development/" TargetMode="External"/><Relationship Id="rId3" Type="http://schemas.openxmlformats.org/officeDocument/2006/relationships/hyperlink" Target="https://www.alignplatform.org/resources/learning-collaborative-top-20-resources" TargetMode="External"/><Relationship Id="rId7" Type="http://schemas.openxmlformats.org/officeDocument/2006/relationships/hyperlink" Target="https://sbccimplementationkits.org/urban-youth/urban-youth/part-1-context-and-justification/social-and-behavior-change-communication-and-theor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ignplatform.org/resources/social-norms-atlas-understanding-global-social-norms-and-related-concepts" TargetMode="External"/><Relationship Id="rId5" Type="http://schemas.openxmlformats.org/officeDocument/2006/relationships/hyperlink" Target="https://irh.org/measurement_1/" TargetMode="External"/><Relationship Id="rId4" Type="http://schemas.openxmlformats.org/officeDocument/2006/relationships/hyperlink" Target="https://www.alignplatform.org/resources/social-norms-and-aysrh-building-bridge-theory-program-desig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ignplatform.org/resources/flower-sustained-health-integrated-socio-ecological-framework-normative-influence-and" TargetMode="External"/><Relationship Id="rId4" Type="http://schemas.openxmlformats.org/officeDocument/2006/relationships/hyperlink" Target="https://www.alignplatform.org/resources/social-norms-background-reader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 txBox="1">
            <a:spLocks noGrp="1"/>
          </p:cNvSpPr>
          <p:nvPr>
            <p:ph type="body" idx="1"/>
          </p:nvPr>
        </p:nvSpPr>
        <p:spPr>
          <a:xfrm>
            <a:off x="381000" y="131934"/>
            <a:ext cx="4267200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000"/>
              <a:buFont typeface="Gill Sans"/>
              <a:buNone/>
            </a:pPr>
            <a:r>
              <a:rPr lang="en-US" sz="1000"/>
              <a:t> </a:t>
            </a:r>
            <a:r>
              <a:rPr lang="en-US" sz="1150"/>
              <a:t>MODULE 1 | WHY SOCIAL NORMS MATTER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200"/>
              <a:buFont typeface="Gill Sans"/>
              <a:buNone/>
            </a:pPr>
            <a:endParaRPr/>
          </a:p>
        </p:txBody>
      </p:sp>
      <p:sp>
        <p:nvSpPr>
          <p:cNvPr id="291" name="Google Shape;291;p1"/>
          <p:cNvSpPr/>
          <p:nvPr/>
        </p:nvSpPr>
        <p:spPr>
          <a:xfrm>
            <a:off x="274320" y="914400"/>
            <a:ext cx="51023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Overall Course Objectives</a:t>
            </a:r>
            <a:endParaRPr sz="30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1"/>
          <p:cNvSpPr/>
          <p:nvPr/>
        </p:nvSpPr>
        <p:spPr>
          <a:xfrm>
            <a:off x="457200" y="1526249"/>
            <a:ext cx="698601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 Discuss and explore advances in social norms programming, the relation of norms-shifting interventions to behavior change efforts, and the role of social norms in health and other sector programming. 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 Share design, implementation, and evaluation challenges and solutions for community-based social and behavior change (SBC) projects engaging in, expanding, or planning to expand normative change efforts.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3. Explore next steps to further collective learning about such promising interventions globally.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1"/>
          <p:cNvSpPr txBox="1"/>
          <p:nvPr/>
        </p:nvSpPr>
        <p:spPr>
          <a:xfrm>
            <a:off x="274320" y="5029200"/>
            <a:ext cx="7016338" cy="64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ill Sans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Shifting Social Norms as Part of SBC</a:t>
            </a:r>
            <a:endParaRPr sz="3000" b="1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4" name="Google Shape;2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423" y="5638800"/>
            <a:ext cx="6680096" cy="32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/>
          <p:nvPr/>
        </p:nvSpPr>
        <p:spPr>
          <a:xfrm>
            <a:off x="369570" y="930124"/>
            <a:ext cx="7581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Resources</a:t>
            </a:r>
            <a:endParaRPr/>
          </a:p>
        </p:txBody>
      </p:sp>
      <p:sp>
        <p:nvSpPr>
          <p:cNvPr id="404" name="Google Shape;404;p10"/>
          <p:cNvSpPr/>
          <p:nvPr/>
        </p:nvSpPr>
        <p:spPr>
          <a:xfrm>
            <a:off x="274320" y="224960"/>
            <a:ext cx="38862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MODULE 1 | WHY SOCIAL NORMS MATTER</a:t>
            </a:r>
            <a:endParaRPr/>
          </a:p>
        </p:txBody>
      </p:sp>
      <p:sp>
        <p:nvSpPr>
          <p:cNvPr id="405" name="Google Shape;405;p10"/>
          <p:cNvSpPr/>
          <p:nvPr/>
        </p:nvSpPr>
        <p:spPr>
          <a:xfrm>
            <a:off x="482600" y="1431544"/>
            <a:ext cx="6743700" cy="766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spAutoFit/>
          </a:bodyPr>
          <a:lstStyle/>
          <a:p>
            <a:r>
              <a:rPr lang="en-US" sz="1200" b="1" dirty="0">
                <a:latin typeface="Gill Sans MT" panose="020B0502020104020203" pitchFamily="34" charset="0"/>
              </a:rPr>
              <a:t>Social Norms Learning Collaborative Resources – Social Norms </a:t>
            </a:r>
            <a:r>
              <a:rPr lang="en-US" sz="1200" b="1" dirty="0" smtClean="0">
                <a:latin typeface="Gill Sans MT" panose="020B0502020104020203" pitchFamily="34" charset="0"/>
              </a:rPr>
              <a:t>Concepts (cont.)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ill Sans MT" panose="020B0502020104020203" pitchFamily="34" charset="0"/>
              </a:rPr>
              <a:t>The </a:t>
            </a:r>
            <a:r>
              <a:rPr lang="en-US" sz="1200" dirty="0">
                <a:latin typeface="Gill Sans MT" panose="020B0502020104020203" pitchFamily="34" charset="0"/>
              </a:rPr>
              <a:t>Social Norms Learning Collaborative. </a:t>
            </a:r>
            <a:r>
              <a:rPr lang="en-US" sz="1200" i="1" dirty="0">
                <a:latin typeface="Gill Sans MT" panose="020B0502020104020203" pitchFamily="34" charset="0"/>
              </a:rPr>
              <a:t>Top 20 Resources on Social Norms</a:t>
            </a:r>
            <a:r>
              <a:rPr lang="en-US" sz="1200" dirty="0">
                <a:latin typeface="Gill Sans MT" panose="020B0502020104020203" pitchFamily="34" charset="0"/>
              </a:rPr>
              <a:t>. Washington, DC: IRH, Georgetown University, 2019.</a:t>
            </a:r>
            <a:r>
              <a:rPr lang="en-US" sz="1200" b="1" dirty="0">
                <a:latin typeface="Gill Sans MT" panose="020B0502020104020203" pitchFamily="34" charset="0"/>
              </a:rPr>
              <a:t> </a:t>
            </a:r>
            <a:r>
              <a:rPr lang="en-US" sz="1200" u="sng" dirty="0">
                <a:latin typeface="Gill Sans MT" panose="020B0502020104020203" pitchFamily="34" charset="0"/>
                <a:hlinkClick r:id="rId3"/>
              </a:rPr>
              <a:t>https://www.alignplatform.org/resources/learning-collaborative-top-20-resources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The Social Norms Learning Collaborative. </a:t>
            </a:r>
            <a:r>
              <a:rPr lang="en-US" sz="1200" i="1" dirty="0">
                <a:latin typeface="Gill Sans MT" panose="020B0502020104020203" pitchFamily="34" charset="0"/>
              </a:rPr>
              <a:t>Social Norms and AYSRH: Building a Bridge from Theory to Program Design</a:t>
            </a:r>
            <a:r>
              <a:rPr lang="en-US" sz="1200" dirty="0">
                <a:latin typeface="Gill Sans MT" panose="020B0502020104020203" pitchFamily="34" charset="0"/>
              </a:rPr>
              <a:t>. Washington, D.C.: IRH, Georgetown University, 2019. </a:t>
            </a:r>
            <a:r>
              <a:rPr lang="en-US" sz="1200" u="sng" dirty="0">
                <a:latin typeface="Gill Sans MT" panose="020B0502020104020203" pitchFamily="34" charset="0"/>
                <a:hlinkClick r:id="rId4"/>
              </a:rPr>
              <a:t>https://www.alignplatform.org/resources/social-norms-and-aysrh-building-bridge-theory-program-design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Gill Sans MT" panose="020B0502020104020203" pitchFamily="34" charset="0"/>
              </a:rPr>
              <a:t>Cislaghi</a:t>
            </a:r>
            <a:r>
              <a:rPr lang="en-US" sz="1200" dirty="0">
                <a:latin typeface="Gill Sans MT" panose="020B0502020104020203" pitchFamily="34" charset="0"/>
              </a:rPr>
              <a:t>, Beniamino. “What Are Social Norms and Why Do They Matter for Adolescents?” </a:t>
            </a:r>
            <a:r>
              <a:rPr lang="en-US" sz="1200" i="1" dirty="0">
                <a:latin typeface="Gill Sans MT" panose="020B0502020104020203" pitchFamily="34" charset="0"/>
              </a:rPr>
              <a:t>Learning Collaborative Blog Series</a:t>
            </a:r>
            <a:r>
              <a:rPr lang="en-US" sz="1200" dirty="0">
                <a:latin typeface="Gill Sans MT" panose="020B0502020104020203" pitchFamily="34" charset="0"/>
              </a:rPr>
              <a:t>, Nov. 26, 2018. </a:t>
            </a:r>
            <a:r>
              <a:rPr lang="en-US" sz="1200" u="sng" dirty="0">
                <a:latin typeface="Gill Sans MT" panose="020B0502020104020203" pitchFamily="34" charset="0"/>
                <a:hlinkClick r:id="rId5"/>
              </a:rPr>
              <a:t>https://irh.org/measurement_1/</a:t>
            </a:r>
            <a:r>
              <a:rPr lang="en-US" sz="1200" dirty="0">
                <a:latin typeface="Gill Sans MT" panose="020B0502020104020203" pitchFamily="34" charset="0"/>
              </a:rPr>
              <a:t>.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The Social Norms Learning Collaborative. </a:t>
            </a:r>
            <a:r>
              <a:rPr lang="en-US" sz="1200" i="1" dirty="0">
                <a:latin typeface="Gill Sans MT" panose="020B0502020104020203" pitchFamily="34" charset="0"/>
              </a:rPr>
              <a:t>Social Norms Atlas: Understanding Global Social Norms and Related Concepts.</a:t>
            </a:r>
            <a:r>
              <a:rPr lang="en-US" sz="1200" dirty="0">
                <a:latin typeface="Gill Sans MT" panose="020B0502020104020203" pitchFamily="34" charset="0"/>
              </a:rPr>
              <a:t> Washington, DC: Institute for Reproductive Health, Georgetown University, 2021. </a:t>
            </a:r>
            <a:r>
              <a:rPr lang="en-US" sz="1200" u="sng" dirty="0">
                <a:latin typeface="Gill Sans MT" panose="020B0502020104020203" pitchFamily="34" charset="0"/>
                <a:hlinkClick r:id="rId6"/>
              </a:rPr>
              <a:t>https://www.alignplatform.org/resources/social-norms-atlas-understanding-global-social-norms-and-related-concepts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endParaRPr lang="en-US" sz="1200" b="1" dirty="0">
              <a:latin typeface="Gill Sans MT" panose="020B0502020104020203" pitchFamily="34" charset="0"/>
            </a:endParaRPr>
          </a:p>
          <a:p>
            <a:endParaRPr lang="en-US" sz="1200" b="1" dirty="0" smtClean="0">
              <a:latin typeface="Gill Sans MT" panose="020B0502020104020203" pitchFamily="34" charset="0"/>
            </a:endParaRPr>
          </a:p>
          <a:p>
            <a:r>
              <a:rPr lang="en-US" sz="1200" b="1" dirty="0" smtClean="0">
                <a:latin typeface="Gill Sans MT" panose="020B0502020104020203" pitchFamily="34" charset="0"/>
              </a:rPr>
              <a:t>Behavior </a:t>
            </a:r>
            <a:r>
              <a:rPr lang="en-US" sz="1200" b="1" dirty="0">
                <a:latin typeface="Gill Sans MT" panose="020B0502020104020203" pitchFamily="34" charset="0"/>
              </a:rPr>
              <a:t>change theories and social norms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Davis, Rachel, Rona Campbell, Zoe </a:t>
            </a:r>
            <a:r>
              <a:rPr lang="en-US" sz="1200" dirty="0" err="1">
                <a:latin typeface="Gill Sans MT" panose="020B0502020104020203" pitchFamily="34" charset="0"/>
              </a:rPr>
              <a:t>Hildon</a:t>
            </a:r>
            <a:r>
              <a:rPr lang="en-US" sz="1200" dirty="0">
                <a:latin typeface="Gill Sans MT" panose="020B0502020104020203" pitchFamily="34" charset="0"/>
              </a:rPr>
              <a:t>, Lorna Hobbs, and Susan </a:t>
            </a:r>
            <a:r>
              <a:rPr lang="en-US" sz="1200" dirty="0" err="1">
                <a:latin typeface="Gill Sans MT" panose="020B0502020104020203" pitchFamily="34" charset="0"/>
              </a:rPr>
              <a:t>Michie</a:t>
            </a:r>
            <a:r>
              <a:rPr lang="en-US" sz="1200" dirty="0">
                <a:latin typeface="Gill Sans MT" panose="020B0502020104020203" pitchFamily="34" charset="0"/>
              </a:rPr>
              <a:t>. “Theories of </a:t>
            </a:r>
            <a:r>
              <a:rPr lang="en-US" sz="1200" dirty="0" err="1">
                <a:latin typeface="Gill Sans MT" panose="020B0502020104020203" pitchFamily="34" charset="0"/>
              </a:rPr>
              <a:t>Behaviour</a:t>
            </a:r>
            <a:r>
              <a:rPr lang="en-US" sz="1200" dirty="0">
                <a:latin typeface="Gill Sans MT" panose="020B0502020104020203" pitchFamily="34" charset="0"/>
              </a:rPr>
              <a:t> and Behavior Change Across the Social and </a:t>
            </a:r>
            <a:r>
              <a:rPr lang="en-US" sz="1200" dirty="0" err="1">
                <a:latin typeface="Gill Sans MT" panose="020B0502020104020203" pitchFamily="34" charset="0"/>
              </a:rPr>
              <a:t>Behavioural</a:t>
            </a:r>
            <a:r>
              <a:rPr lang="en-US" sz="1200" dirty="0">
                <a:latin typeface="Gill Sans MT" panose="020B0502020104020203" pitchFamily="34" charset="0"/>
              </a:rPr>
              <a:t> Sciences: A Scoping Review.” </a:t>
            </a:r>
            <a:r>
              <a:rPr lang="en-US" sz="1200" i="1" dirty="0">
                <a:latin typeface="Gill Sans MT" panose="020B0502020104020203" pitchFamily="34" charset="0"/>
              </a:rPr>
              <a:t>Journal of Health Psychology Review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i="1" dirty="0">
                <a:latin typeface="Gill Sans MT" panose="020B0502020104020203" pitchFamily="34" charset="0"/>
              </a:rPr>
              <a:t>9</a:t>
            </a:r>
            <a:r>
              <a:rPr lang="en-US" sz="1200" dirty="0">
                <a:latin typeface="Gill Sans MT" panose="020B0502020104020203" pitchFamily="34" charset="0"/>
              </a:rPr>
              <a:t>, no. 3 (2015): 323-44.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Health Communication Capacity Collaborative. “Social and Behavior Change Communication.” </a:t>
            </a:r>
            <a:r>
              <a:rPr lang="en-US" sz="1200" i="1" dirty="0">
                <a:latin typeface="Gill Sans MT" panose="020B0502020104020203" pitchFamily="34" charset="0"/>
              </a:rPr>
              <a:t>Urban Adolescent Sexual and Reproductive Health Social and Behavior Change Communication Implementation Kit</a:t>
            </a:r>
            <a:r>
              <a:rPr lang="en-US" sz="1200" dirty="0">
                <a:latin typeface="Gill Sans MT" panose="020B0502020104020203" pitchFamily="34" charset="0"/>
              </a:rPr>
              <a:t>. Last modified 2016. </a:t>
            </a:r>
            <a:r>
              <a:rPr lang="en-US" sz="1200" u="sng" dirty="0">
                <a:latin typeface="Gill Sans MT" panose="020B0502020104020203" pitchFamily="34" charset="0"/>
                <a:hlinkClick r:id="rId7"/>
              </a:rPr>
              <a:t>https://sbccimplementationkits.org/urban-youth/urban-youth/part-1-context-and-justification/social-and-behavior-change-communication-and-theory/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Gill Sans MT" panose="020B0502020104020203" pitchFamily="34" charset="0"/>
              </a:rPr>
              <a:t>Valters</a:t>
            </a:r>
            <a:r>
              <a:rPr lang="en-US" sz="1200" dirty="0">
                <a:latin typeface="Gill Sans MT" panose="020B0502020104020203" pitchFamily="34" charset="0"/>
              </a:rPr>
              <a:t>, Craig. </a:t>
            </a:r>
            <a:r>
              <a:rPr lang="en-US" sz="1200" i="1" dirty="0">
                <a:latin typeface="Gill Sans MT" panose="020B0502020104020203" pitchFamily="34" charset="0"/>
              </a:rPr>
              <a:t>Theories of Change: Time for a Radical Approach to Learning in Development.</a:t>
            </a:r>
            <a:r>
              <a:rPr lang="en-US" sz="1200" dirty="0">
                <a:latin typeface="Gill Sans MT" panose="020B0502020104020203" pitchFamily="34" charset="0"/>
              </a:rPr>
              <a:t> London: Overseas Development Institute, 2015. </a:t>
            </a:r>
            <a:r>
              <a:rPr lang="en-US" sz="1200" u="sng" dirty="0">
                <a:latin typeface="Gill Sans MT" panose="020B0502020104020203" pitchFamily="34" charset="0"/>
                <a:hlinkClick r:id="rId8"/>
              </a:rPr>
              <a:t>https://odi.org/en/publications/theories-of-change-time-for-a-radical-approach-to-learning-in-development/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Gill Sans MT" panose="020B0502020104020203" pitchFamily="34" charset="0"/>
              </a:rPr>
              <a:t>Fishbein</a:t>
            </a:r>
            <a:r>
              <a:rPr lang="en-US" sz="1200" dirty="0">
                <a:latin typeface="Gill Sans MT" panose="020B0502020104020203" pitchFamily="34" charset="0"/>
              </a:rPr>
              <a:t>, Martin and </a:t>
            </a:r>
            <a:r>
              <a:rPr lang="en-US" sz="1200" dirty="0" err="1">
                <a:latin typeface="Gill Sans MT" panose="020B0502020104020203" pitchFamily="34" charset="0"/>
              </a:rPr>
              <a:t>Icek</a:t>
            </a:r>
            <a:r>
              <a:rPr lang="en-US" sz="1200" dirty="0">
                <a:latin typeface="Gill Sans MT" panose="020B0502020104020203" pitchFamily="34" charset="0"/>
              </a:rPr>
              <a:t> </a:t>
            </a:r>
            <a:r>
              <a:rPr lang="en-US" sz="1200" dirty="0" err="1">
                <a:latin typeface="Gill Sans MT" panose="020B0502020104020203" pitchFamily="34" charset="0"/>
              </a:rPr>
              <a:t>Ajzen</a:t>
            </a:r>
            <a:r>
              <a:rPr lang="en-US" sz="1200" dirty="0">
                <a:latin typeface="Gill Sans MT" panose="020B0502020104020203" pitchFamily="34" charset="0"/>
              </a:rPr>
              <a:t>. </a:t>
            </a:r>
            <a:r>
              <a:rPr lang="en-US" sz="1200" i="1" dirty="0">
                <a:latin typeface="Gill Sans MT" panose="020B0502020104020203" pitchFamily="34" charset="0"/>
              </a:rPr>
              <a:t>Predicting and Changing Behavior: The Reasoned Action Approach.</a:t>
            </a:r>
            <a:r>
              <a:rPr lang="en-US" sz="1200" dirty="0">
                <a:latin typeface="Gill Sans MT" panose="020B0502020104020203" pitchFamily="34" charset="0"/>
              </a:rPr>
              <a:t> New York, New York: Routledge, 2009. 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Gill Sans MT" panose="020B0502020104020203" pitchFamily="34" charset="0"/>
              </a:rPr>
              <a:t>Rimal</a:t>
            </a:r>
            <a:r>
              <a:rPr lang="en-US" sz="1200" dirty="0">
                <a:latin typeface="Gill Sans MT" panose="020B0502020104020203" pitchFamily="34" charset="0"/>
              </a:rPr>
              <a:t>, Rajiv N. and Kevin Real. "How Behaviors Are Influenced by Perceived Norms: A Test of the Theory of Normative Social Behavior." </a:t>
            </a:r>
            <a:r>
              <a:rPr lang="en-US" sz="1200" i="1" dirty="0">
                <a:latin typeface="Gill Sans MT" panose="020B0502020104020203" pitchFamily="34" charset="0"/>
              </a:rPr>
              <a:t>Communication Research 32,</a:t>
            </a:r>
            <a:r>
              <a:rPr lang="en-US" sz="1200" dirty="0">
                <a:latin typeface="Gill Sans MT" panose="020B0502020104020203" pitchFamily="34" charset="0"/>
              </a:rPr>
              <a:t> no. 3 (2005): 389-414.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Kincaid, D. Lawrence, Maria Elena Figueroa, Douglas </a:t>
            </a:r>
            <a:r>
              <a:rPr lang="en-US" sz="1200" dirty="0" err="1">
                <a:latin typeface="Gill Sans MT" panose="020B0502020104020203" pitchFamily="34" charset="0"/>
              </a:rPr>
              <a:t>Storey</a:t>
            </a:r>
            <a:r>
              <a:rPr lang="en-US" sz="1200" dirty="0">
                <a:latin typeface="Gill Sans MT" panose="020B0502020104020203" pitchFamily="34" charset="0"/>
              </a:rPr>
              <a:t> and Carol R. Underwood. “Communication, Ideation, and Contraceptive Use: The Relationships Observed in Five Countries.” Paper presented at the World Congress on Communication for Development. Rome, Italy: 2006.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Kincaid, D. Lawrence. “From Innovation to Social Norm: Bounded Normative Influence.” </a:t>
            </a:r>
            <a:r>
              <a:rPr lang="en-US" sz="1200" i="1" dirty="0">
                <a:latin typeface="Gill Sans MT" panose="020B0502020104020203" pitchFamily="34" charset="0"/>
              </a:rPr>
              <a:t>Journal of Health Communication 9</a:t>
            </a:r>
            <a:r>
              <a:rPr lang="en-US" sz="1200" dirty="0">
                <a:latin typeface="Gill Sans MT" panose="020B0502020104020203" pitchFamily="34" charset="0"/>
              </a:rPr>
              <a:t>, sup. 1 (2004): 37-57. DOI: </a:t>
            </a:r>
            <a:r>
              <a:rPr lang="en-US" sz="1200" dirty="0" smtClean="0">
                <a:latin typeface="Gill Sans MT" panose="020B0502020104020203" pitchFamily="34" charset="0"/>
              </a:rPr>
              <a:t>10.1080/10810730490271511.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lvl="0"/>
            <a:endParaRPr lang="en-US" sz="1200" b="1" dirty="0">
              <a:latin typeface="Gill Sans MT" panose="020B0502020104020203" pitchFamily="34" charset="0"/>
            </a:endParaRPr>
          </a:p>
          <a:p>
            <a:pPr lvl="0"/>
            <a:r>
              <a:rPr lang="en-US" sz="1200" b="1" dirty="0" smtClean="0">
                <a:latin typeface="Gill Sans MT" panose="020B0502020104020203" pitchFamily="34" charset="0"/>
              </a:rPr>
              <a:t>Diffusion </a:t>
            </a:r>
            <a:r>
              <a:rPr lang="en-US" sz="1200" b="1" dirty="0">
                <a:latin typeface="Gill Sans MT" panose="020B0502020104020203" pitchFamily="34" charset="0"/>
              </a:rPr>
              <a:t>of innovation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Rogers, Everett M. </a:t>
            </a:r>
            <a:r>
              <a:rPr lang="en-US" sz="1200" i="1" dirty="0">
                <a:latin typeface="Gill Sans MT" panose="020B0502020104020203" pitchFamily="34" charset="0"/>
              </a:rPr>
              <a:t>Diffusion of Innovation, 4th ed.</a:t>
            </a:r>
            <a:r>
              <a:rPr lang="en-US" sz="1200" dirty="0">
                <a:latin typeface="Gill Sans MT" panose="020B0502020104020203" pitchFamily="34" charset="0"/>
              </a:rPr>
              <a:t> New York: Simon and Schuster, 1995.</a:t>
            </a:r>
            <a:endParaRPr lang="en-US" sz="1200" b="1" dirty="0">
              <a:latin typeface="Gill Sans MT" panose="020B05020201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Gill Sans MT" panose="020B0502020104020203" pitchFamily="34" charset="0"/>
              </a:rPr>
              <a:t>Rogers, Everett M. and D. Lawrence Kincaid. </a:t>
            </a:r>
            <a:r>
              <a:rPr lang="en-US" sz="1200" i="1" dirty="0">
                <a:latin typeface="Gill Sans MT" panose="020B0502020104020203" pitchFamily="34" charset="0"/>
              </a:rPr>
              <a:t>Communication Networks: Toward a New Paradigm for Research</a:t>
            </a:r>
            <a:r>
              <a:rPr lang="en-US" sz="1200" dirty="0">
                <a:latin typeface="Gill Sans MT" panose="020B0502020104020203" pitchFamily="34" charset="0"/>
              </a:rPr>
              <a:t>. New York: Free Press, 1981.</a:t>
            </a:r>
            <a:endParaRPr lang="en-US" sz="1200" b="1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"/>
          <p:cNvSpPr/>
          <p:nvPr/>
        </p:nvSpPr>
        <p:spPr>
          <a:xfrm>
            <a:off x="274320" y="914400"/>
            <a:ext cx="28803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Overview: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Social Norms and their relation to behavior </a:t>
            </a:r>
            <a:endParaRPr/>
          </a:p>
        </p:txBody>
      </p:sp>
      <p:pic>
        <p:nvPicPr>
          <p:cNvPr id="300" name="Google Shape;3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98623"/>
            <a:ext cx="3291840" cy="371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334" y="4315722"/>
            <a:ext cx="6927667" cy="9007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"/>
          <p:cNvSpPr/>
          <p:nvPr/>
        </p:nvSpPr>
        <p:spPr>
          <a:xfrm>
            <a:off x="701580" y="4609382"/>
            <a:ext cx="6286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Learning Objectives</a:t>
            </a: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1746066" y="4381241"/>
            <a:ext cx="38862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WHY SOCIAL NORMS MATTER </a:t>
            </a:r>
            <a:endParaRPr/>
          </a:p>
        </p:txBody>
      </p:sp>
      <p:sp>
        <p:nvSpPr>
          <p:cNvPr id="304" name="Google Shape;304;p2"/>
          <p:cNvSpPr txBox="1"/>
          <p:nvPr/>
        </p:nvSpPr>
        <p:spPr>
          <a:xfrm>
            <a:off x="457200" y="5403921"/>
            <a:ext cx="6454680" cy="30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During this session, participants will: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Gill Sans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1.Define social norms and distinguish norms from attitudes/beliefs and behaviors.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Gill Sans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 Identify the importance of normative influence between and within different layers of the socio-ecological framework for health and well-being.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Gill Sans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3. Explain in practical terms how social norms influence health and other behaviors.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Gill Sans"/>
              <a:buNone/>
            </a:pP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4. Understand how research-informed and program-defined program theories of change situate normative influence on behavior and are important tools for designing and evaluating norms-shifting interventions.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 txBox="1">
            <a:spLocks noGrp="1"/>
          </p:cNvSpPr>
          <p:nvPr>
            <p:ph type="body" idx="1"/>
          </p:nvPr>
        </p:nvSpPr>
        <p:spPr>
          <a:xfrm>
            <a:off x="283029" y="110352"/>
            <a:ext cx="4724400" cy="4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150"/>
              <a:buFont typeface="Gill Sans"/>
              <a:buNone/>
            </a:pPr>
            <a:r>
              <a:rPr lang="en-US" sz="1150"/>
              <a:t>MODULE 1 | WHY SOCIAL NORMS MATTER</a:t>
            </a:r>
            <a:endParaRPr/>
          </a:p>
        </p:txBody>
      </p:sp>
      <p:sp>
        <p:nvSpPr>
          <p:cNvPr id="310" name="Google Shape;310;p3"/>
          <p:cNvSpPr txBox="1">
            <a:spLocks noGrp="1"/>
          </p:cNvSpPr>
          <p:nvPr>
            <p:ph type="body" idx="2"/>
          </p:nvPr>
        </p:nvSpPr>
        <p:spPr>
          <a:xfrm>
            <a:off x="274320" y="9144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Gill Sans"/>
              <a:buNone/>
            </a:pPr>
            <a:r>
              <a:rPr lang="en-US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Putting it Together </a:t>
            </a:r>
            <a:endParaRPr/>
          </a:p>
        </p:txBody>
      </p:sp>
      <p:graphicFrame>
        <p:nvGraphicFramePr>
          <p:cNvPr id="311" name="Google Shape;311;p3"/>
          <p:cNvGraphicFramePr/>
          <p:nvPr/>
        </p:nvGraphicFramePr>
        <p:xfrm>
          <a:off x="414363" y="1638668"/>
          <a:ext cx="6477000" cy="3472870"/>
        </p:xfrm>
        <a:graphic>
          <a:graphicData uri="http://schemas.openxmlformats.org/drawingml/2006/table">
            <a:tbl>
              <a:tblPr>
                <a:noFill/>
                <a:tableStyleId>{FFB6E2A7-8028-45E0-AB6E-A9EBC6E02102}</a:tableStyleId>
              </a:tblPr>
              <a:tblGrid>
                <a:gridCol w="11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2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TERM</a:t>
                      </a:r>
                      <a:endParaRPr sz="1400" b="1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42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DEFINITION</a:t>
                      </a:r>
                      <a:endParaRPr sz="1400" b="1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4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75">
                <a:tc gridSpan="2"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Behavior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 I do.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4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25">
                <a:tc gridSpan="2"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Attitude or belief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 I prefer and what I know.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50">
                <a:tc rowSpan="2"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and gender norms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Descriptive norm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 I think others do.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Injunctive norm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What I think others will approve/disapprove of me doing.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1100">
                <a:tc gridSpan="2">
                  <a:txBody>
                    <a:bodyPr/>
                    <a:lstStyle/>
                    <a:p>
                      <a:pPr marL="2743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Reference group</a:t>
                      </a:r>
                      <a:endParaRPr sz="1400" b="1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People whose opinions matter to me (for a particular behavior or context). 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3E4247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E424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People who reward or sanction me for my behavior.</a:t>
                      </a:r>
                      <a:endParaRPr sz="1400" b="0" i="0" u="none" strike="noStrike" cap="none">
                        <a:solidFill>
                          <a:srgbClr val="3E424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02875" marR="102875" marT="51425" marB="514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" name="Google Shape;312;p3"/>
          <p:cNvSpPr/>
          <p:nvPr/>
        </p:nvSpPr>
        <p:spPr>
          <a:xfrm>
            <a:off x="283029" y="5860894"/>
            <a:ext cx="15786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</a:t>
            </a:r>
            <a:endParaRPr/>
          </a:p>
        </p:txBody>
      </p:sp>
      <p:sp>
        <p:nvSpPr>
          <p:cNvPr id="313" name="Google Shape;313;p3"/>
          <p:cNvSpPr/>
          <p:nvPr/>
        </p:nvSpPr>
        <p:spPr>
          <a:xfrm>
            <a:off x="274320" y="6096000"/>
            <a:ext cx="3886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ill Sans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Reference Groups</a:t>
            </a:r>
            <a:endParaRPr sz="30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3"/>
          <p:cNvSpPr txBox="1"/>
          <p:nvPr/>
        </p:nvSpPr>
        <p:spPr>
          <a:xfrm>
            <a:off x="449642" y="6767782"/>
            <a:ext cx="5857545" cy="239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 Who were the people you turned to for advice and information on the behavior?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 Who were the people who most influenced your beliefs/attitudes or behaviors?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515257"/>
              </a:buClr>
              <a:buSzPts val="4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3. How might or did these people react if you took or did not take their advice?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515257"/>
              </a:buClr>
              <a:buSzPts val="4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4. How might these people react if you changed your behavior?</a:t>
            </a:r>
            <a:endParaRPr/>
          </a:p>
        </p:txBody>
      </p:sp>
      <p:grpSp>
        <p:nvGrpSpPr>
          <p:cNvPr id="315" name="Google Shape;315;p3"/>
          <p:cNvGrpSpPr/>
          <p:nvPr/>
        </p:nvGrpSpPr>
        <p:grpSpPr>
          <a:xfrm>
            <a:off x="6042598" y="5772619"/>
            <a:ext cx="1280160" cy="1280160"/>
            <a:chOff x="1368325" y="1090737"/>
            <a:chExt cx="3532094" cy="3532094"/>
          </a:xfrm>
        </p:grpSpPr>
        <p:sp>
          <p:nvSpPr>
            <p:cNvPr id="316" name="Google Shape;316;p3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17" name="Google Shape;317;p3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>
            <a:spLocks noGrp="1"/>
          </p:cNvSpPr>
          <p:nvPr>
            <p:ph type="body" idx="1"/>
          </p:nvPr>
        </p:nvSpPr>
        <p:spPr>
          <a:xfrm>
            <a:off x="325587" y="140533"/>
            <a:ext cx="5486400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150"/>
              <a:buFont typeface="Gill Sans"/>
              <a:buNone/>
            </a:pPr>
            <a:r>
              <a:rPr lang="en-US" sz="1150"/>
              <a:t> MODULE 1 | WHY SOCIAL NORMS MATTER</a:t>
            </a:r>
            <a:endParaRPr/>
          </a:p>
        </p:txBody>
      </p:sp>
      <p:sp>
        <p:nvSpPr>
          <p:cNvPr id="323" name="Google Shape;323;p4"/>
          <p:cNvSpPr txBox="1">
            <a:spLocks noGrp="1"/>
          </p:cNvSpPr>
          <p:nvPr>
            <p:ph type="body" idx="2"/>
          </p:nvPr>
        </p:nvSpPr>
        <p:spPr>
          <a:xfrm>
            <a:off x="274320" y="9144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ill Sans"/>
              <a:buNone/>
            </a:pPr>
            <a:r>
              <a:rPr lang="en-US" sz="3200">
                <a:solidFill>
                  <a:schemeClr val="accent1"/>
                </a:solidFill>
              </a:rPr>
              <a:t>Distinguishing Attitudes, Behaviors, and Norms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303816" y="6038421"/>
            <a:ext cx="15786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336473" y="683146"/>
            <a:ext cx="15786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6" name="Google Shape;326;p4"/>
          <p:cNvSpPr/>
          <p:nvPr/>
        </p:nvSpPr>
        <p:spPr>
          <a:xfrm>
            <a:off x="274320" y="6216909"/>
            <a:ext cx="433644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Putting It Into Practice</a:t>
            </a:r>
            <a:endParaRPr sz="30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7" name="Google Shape;327;p4"/>
          <p:cNvSpPr/>
          <p:nvPr/>
        </p:nvSpPr>
        <p:spPr>
          <a:xfrm>
            <a:off x="457200" y="6693137"/>
            <a:ext cx="6477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Your group’s tasks: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4161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Select a specific behavior your program is seeking to address.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4161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Describe the context briefly (for example, urban Kinshasa).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14161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Articulate an attitude and/or belief, injunctive norm, and descriptive norm related to this behavior.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4161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Identify who might be the reference group for this behavior.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4161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41617"/>
                </a:solidFill>
                <a:latin typeface="Gill Sans"/>
                <a:ea typeface="Gill Sans"/>
                <a:cs typeface="Gill Sans"/>
                <a:sym typeface="Gill Sans"/>
              </a:rPr>
              <a:t>Name one or two sanctions that might enforce this norm</a:t>
            </a:r>
            <a:r>
              <a:rPr lang="en-US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grpSp>
        <p:nvGrpSpPr>
          <p:cNvPr id="328" name="Google Shape;328;p4"/>
          <p:cNvGrpSpPr/>
          <p:nvPr/>
        </p:nvGrpSpPr>
        <p:grpSpPr>
          <a:xfrm>
            <a:off x="5796862" y="6007337"/>
            <a:ext cx="1371600" cy="1371600"/>
            <a:chOff x="1368325" y="1090737"/>
            <a:chExt cx="3532094" cy="3532094"/>
          </a:xfrm>
        </p:grpSpPr>
        <p:sp>
          <p:nvSpPr>
            <p:cNvPr id="329" name="Google Shape;329;p4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30" name="Google Shape;330;p4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Google Shape;331;p4"/>
          <p:cNvGrpSpPr/>
          <p:nvPr/>
        </p:nvGrpSpPr>
        <p:grpSpPr>
          <a:xfrm>
            <a:off x="5811987" y="294561"/>
            <a:ext cx="1371600" cy="1371600"/>
            <a:chOff x="1368325" y="1090737"/>
            <a:chExt cx="3532094" cy="3532094"/>
          </a:xfrm>
        </p:grpSpPr>
        <p:sp>
          <p:nvSpPr>
            <p:cNvPr id="332" name="Google Shape;332;p4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33" name="Google Shape;333;p4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34" name="Google Shape;334;p4"/>
          <p:cNvGraphicFramePr/>
          <p:nvPr/>
        </p:nvGraphicFramePr>
        <p:xfrm>
          <a:off x="336473" y="1904275"/>
          <a:ext cx="6978725" cy="3896025"/>
        </p:xfrm>
        <a:graphic>
          <a:graphicData uri="http://schemas.openxmlformats.org/drawingml/2006/table">
            <a:tbl>
              <a:tblPr>
                <a:noFill/>
                <a:tableStyleId>{FFB6E2A7-8028-45E0-AB6E-A9EBC6E02102}</a:tableStyleId>
              </a:tblPr>
              <a:tblGrid>
                <a:gridCol w="279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E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YOUR GROUP’S TASKS</a:t>
                      </a:r>
                      <a:endParaRPr sz="1100" b="1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EFF"/>
                        </a:buClr>
                        <a:buSzPts val="4000"/>
                        <a:buFont typeface="Gill Sans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E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EXAMPLE</a:t>
                      </a:r>
                      <a:endParaRPr sz="1100" b="1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Select a specific behavior your program is seeking to address.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Breastfeeding.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Describe the context in two words.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Urban Kinshasa.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Articulate an attitude/belief, injunctive norm, and descriptive norm related to this behavior.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Women who breastfeed are good mothers (attitude).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My mother and mother-in-law want me to breastfeed my baby, so I do (injunctive norm).</a:t>
                      </a:r>
                      <a:endParaRPr sz="12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 feed my baby formula because my best friends give formula to their babies (descriptive norm).</a:t>
                      </a:r>
                      <a:endParaRPr sz="12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Identify who might be the reference group for this behavior.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Mother. Mother-in-law.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Name one or two sanctions that might enforce this norm.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Gossip. Respect.</a:t>
                      </a:r>
                      <a:endParaRPr sz="1200" b="0" i="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228600" marR="22860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"/>
          <p:cNvSpPr txBox="1">
            <a:spLocks noGrp="1"/>
          </p:cNvSpPr>
          <p:nvPr>
            <p:ph type="body" idx="1"/>
          </p:nvPr>
        </p:nvSpPr>
        <p:spPr>
          <a:xfrm>
            <a:off x="489839" y="168852"/>
            <a:ext cx="45720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150"/>
              <a:buFont typeface="Gill Sans"/>
              <a:buNone/>
            </a:pPr>
            <a:r>
              <a:rPr lang="en-US" sz="1150">
                <a:latin typeface="Gill Sans"/>
                <a:ea typeface="Gill Sans"/>
                <a:cs typeface="Gill Sans"/>
                <a:sym typeface="Gill Sans"/>
              </a:rPr>
              <a:t>MODULE 1 | WHY SOCIAL NORMS MATTER </a:t>
            </a:r>
            <a:endParaRPr/>
          </a:p>
        </p:txBody>
      </p:sp>
      <p:sp>
        <p:nvSpPr>
          <p:cNvPr id="340" name="Google Shape;340;p5"/>
          <p:cNvSpPr txBox="1">
            <a:spLocks noGrp="1"/>
          </p:cNvSpPr>
          <p:nvPr>
            <p:ph type="body" idx="2"/>
          </p:nvPr>
        </p:nvSpPr>
        <p:spPr>
          <a:xfrm>
            <a:off x="274320" y="9144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ill Sans"/>
              <a:buNone/>
            </a:pPr>
            <a:r>
              <a:rPr lang="en-US" sz="30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Eight Features: Part 1</a:t>
            </a:r>
            <a:endParaRPr/>
          </a:p>
        </p:txBody>
      </p:sp>
      <p:sp>
        <p:nvSpPr>
          <p:cNvPr id="341" name="Google Shape;341;p5"/>
          <p:cNvSpPr txBox="1">
            <a:spLocks noGrp="1"/>
          </p:cNvSpPr>
          <p:nvPr>
            <p:ph type="body" idx="3"/>
          </p:nvPr>
        </p:nvSpPr>
        <p:spPr>
          <a:xfrm>
            <a:off x="486780" y="1475572"/>
            <a:ext cx="6477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ill Sans"/>
              <a:buNone/>
            </a:pPr>
            <a:r>
              <a:rPr lang="en-US" sz="25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Instructions </a:t>
            </a:r>
            <a:endParaRPr/>
          </a:p>
        </p:txBody>
      </p:sp>
      <p:sp>
        <p:nvSpPr>
          <p:cNvPr id="342" name="Google Shape;342;p5"/>
          <p:cNvSpPr txBox="1"/>
          <p:nvPr/>
        </p:nvSpPr>
        <p:spPr>
          <a:xfrm>
            <a:off x="457200" y="6129705"/>
            <a:ext cx="647824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Choose a social norm related to WASH behaviors to work with: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Women should fetch water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Men should not perform ‘women’s roles’ in the home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Men alone are responsible for household decisions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Women should not attend, or speak up, in community meetings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Women and men should not mix in spaces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Women should be controlled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Men should be given priority to eat the better food before women and children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515257"/>
              </a:buClr>
              <a:buSzPts val="1600"/>
              <a:buFont typeface="Gill Sans"/>
              <a:buAutoNum type="arabicPeriod"/>
            </a:pPr>
            <a:r>
              <a:rPr lang="en-US" sz="16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Women are responsible for taking children to the clinic </a:t>
            </a:r>
            <a:endParaRPr/>
          </a:p>
        </p:txBody>
      </p:sp>
      <p:grpSp>
        <p:nvGrpSpPr>
          <p:cNvPr id="343" name="Google Shape;343;p5"/>
          <p:cNvGrpSpPr/>
          <p:nvPr/>
        </p:nvGrpSpPr>
        <p:grpSpPr>
          <a:xfrm>
            <a:off x="5914020" y="506804"/>
            <a:ext cx="1371600" cy="1371600"/>
            <a:chOff x="1368325" y="1090737"/>
            <a:chExt cx="3532094" cy="3532094"/>
          </a:xfrm>
        </p:grpSpPr>
        <p:sp>
          <p:nvSpPr>
            <p:cNvPr id="344" name="Google Shape;344;p5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45" name="Google Shape;345;p5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5"/>
          <p:cNvSpPr/>
          <p:nvPr/>
        </p:nvSpPr>
        <p:spPr>
          <a:xfrm>
            <a:off x="457200" y="1896016"/>
            <a:ext cx="647700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1. In your small group explore how the eight features can be applied. (X min)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2. Use the description of the eight features as reference.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3. Two options to apply the eight features: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Select a norm your project is addressing or wants to address 	more specifically.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394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Use the WASH case example provided.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9394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941"/>
                </a:solidFill>
                <a:latin typeface="Gill Sans"/>
                <a:ea typeface="Gill Sans"/>
                <a:cs typeface="Gill Sans"/>
                <a:sym typeface="Gill Sans"/>
              </a:rPr>
              <a:t>4. Share your small group work. (Y min)</a:t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>
            <a:off x="274320" y="682302"/>
            <a:ext cx="15786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274320" y="4943995"/>
            <a:ext cx="15786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274320" y="5186704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ill Sans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Eight Features: Part 2</a:t>
            </a:r>
            <a:endParaRPr/>
          </a:p>
        </p:txBody>
      </p:sp>
      <p:sp>
        <p:nvSpPr>
          <p:cNvPr id="350" name="Google Shape;350;p5"/>
          <p:cNvSpPr txBox="1"/>
          <p:nvPr/>
        </p:nvSpPr>
        <p:spPr>
          <a:xfrm>
            <a:off x="457200" y="5686011"/>
            <a:ext cx="6477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Gill Sans"/>
              <a:buNone/>
            </a:pPr>
            <a:r>
              <a:rPr lang="en-US" sz="25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Instructions </a:t>
            </a:r>
            <a:endParaRPr/>
          </a:p>
        </p:txBody>
      </p:sp>
      <p:grpSp>
        <p:nvGrpSpPr>
          <p:cNvPr id="351" name="Google Shape;351;p5"/>
          <p:cNvGrpSpPr/>
          <p:nvPr/>
        </p:nvGrpSpPr>
        <p:grpSpPr>
          <a:xfrm>
            <a:off x="5912224" y="4814503"/>
            <a:ext cx="1371600" cy="1371600"/>
            <a:chOff x="1368325" y="1083283"/>
            <a:chExt cx="3532094" cy="3532094"/>
          </a:xfrm>
        </p:grpSpPr>
        <p:sp>
          <p:nvSpPr>
            <p:cNvPr id="352" name="Google Shape;352;p5"/>
            <p:cNvSpPr/>
            <p:nvPr/>
          </p:nvSpPr>
          <p:spPr>
            <a:xfrm>
              <a:off x="1368325" y="1083283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53" name="Google Shape;35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078" y="1869704"/>
              <a:ext cx="2431692" cy="1900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"/>
          <p:cNvSpPr txBox="1">
            <a:spLocks noGrp="1"/>
          </p:cNvSpPr>
          <p:nvPr>
            <p:ph type="body" idx="1"/>
          </p:nvPr>
        </p:nvSpPr>
        <p:spPr>
          <a:xfrm>
            <a:off x="492034" y="48022"/>
            <a:ext cx="4572000" cy="4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150"/>
              <a:buFont typeface="Gill Sans"/>
              <a:buNone/>
            </a:pPr>
            <a:r>
              <a:rPr lang="en-US" sz="1150">
                <a:latin typeface="Gill Sans"/>
                <a:ea typeface="Gill Sans"/>
                <a:cs typeface="Gill Sans"/>
                <a:sym typeface="Gill Sans"/>
              </a:rPr>
              <a:t>MODULE 1 | WHY SOCIAL NORMS MATTER</a:t>
            </a:r>
            <a:endParaRPr/>
          </a:p>
        </p:txBody>
      </p:sp>
      <p:sp>
        <p:nvSpPr>
          <p:cNvPr id="359" name="Google Shape;359;p6"/>
          <p:cNvSpPr txBox="1">
            <a:spLocks noGrp="1"/>
          </p:cNvSpPr>
          <p:nvPr>
            <p:ph type="body" idx="2"/>
          </p:nvPr>
        </p:nvSpPr>
        <p:spPr>
          <a:xfrm>
            <a:off x="274320" y="5447792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Gill Sans"/>
              <a:buNone/>
            </a:pPr>
            <a:r>
              <a:rPr lang="en-US">
                <a:solidFill>
                  <a:schemeClr val="accent1"/>
                </a:solidFill>
              </a:rPr>
              <a:t>Eight Features</a:t>
            </a:r>
            <a:endParaRPr/>
          </a:p>
        </p:txBody>
      </p:sp>
      <p:graphicFrame>
        <p:nvGraphicFramePr>
          <p:cNvPr id="360" name="Google Shape;360;p6"/>
          <p:cNvGraphicFramePr/>
          <p:nvPr/>
        </p:nvGraphicFramePr>
        <p:xfrm>
          <a:off x="457200" y="6138872"/>
          <a:ext cx="6858000" cy="3588790"/>
        </p:xfrm>
        <a:graphic>
          <a:graphicData uri="http://schemas.openxmlformats.org/drawingml/2006/table">
            <a:tbl>
              <a:tblPr bandRow="1">
                <a:noFill/>
                <a:tableStyleId>{A34D4323-6168-43D0-83ED-EBA2D3A51C12}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2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Harmful and protective norms - Are there protective norms that could be leveraged?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Influential reference groups - Who enforces the norm? How are they doing it?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Structural factors upholding norms - Are there structural factors that enforce the norm?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67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Power holders resisting change - To what extent will power holders support or resist change?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67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Strength and influence of norms - Is the behavior visible? Do people think they can change it?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67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Agreement and compliance vary - Does everyone uphold the norm? Do some people deviate? Why?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357"/>
                        </a:buClr>
                        <a:buSzPts val="1600"/>
                        <a:buFont typeface="Gill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525357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Alignment of norms and attitudes - Are personal attitudes in sync with this norm?</a:t>
                      </a:r>
                      <a:endParaRPr sz="1600" b="0" u="none" strike="noStrike" cap="none">
                        <a:solidFill>
                          <a:srgbClr val="525357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6400" marR="16400" marT="8200" marB="8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1" name="Google Shape;361;p6"/>
          <p:cNvSpPr txBox="1"/>
          <p:nvPr/>
        </p:nvSpPr>
        <p:spPr>
          <a:xfrm>
            <a:off x="274320" y="771745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ill Sans"/>
              <a:buNone/>
            </a:pPr>
            <a:r>
              <a:rPr lang="en-US" sz="3000" b="1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Features of Social Norms</a:t>
            </a: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274320" y="5215064"/>
            <a:ext cx="25372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GROUP ACTIVITY HANDOUT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3" name="Google Shape;3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1534945"/>
            <a:ext cx="7040880" cy="345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474980" y="645909"/>
            <a:ext cx="3154680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PROGRAM THEORIES OF CHANGE</a:t>
            </a:r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274320" y="990864"/>
            <a:ext cx="711708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Norms and Behavior Change Theories Come From Different Disciplines and Perspectives</a:t>
            </a:r>
            <a:endParaRPr/>
          </a:p>
        </p:txBody>
      </p:sp>
      <p:sp>
        <p:nvSpPr>
          <p:cNvPr id="370" name="Google Shape;370;p7"/>
          <p:cNvSpPr/>
          <p:nvPr/>
        </p:nvSpPr>
        <p:spPr>
          <a:xfrm>
            <a:off x="436403" y="-24452"/>
            <a:ext cx="38862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MODULE 1 | WHY SOCIAL NORMS MATTER</a:t>
            </a:r>
            <a:endParaRPr/>
          </a:p>
        </p:txBody>
      </p:sp>
      <p:sp>
        <p:nvSpPr>
          <p:cNvPr id="371" name="Google Shape;371;p7"/>
          <p:cNvSpPr txBox="1"/>
          <p:nvPr/>
        </p:nvSpPr>
        <p:spPr>
          <a:xfrm>
            <a:off x="266700" y="2233889"/>
            <a:ext cx="7231380" cy="346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9457"/>
              </a:buClr>
              <a:buSzPts val="272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rPr>
              <a:t>Community Psychology: </a:t>
            </a:r>
            <a:r>
              <a:rPr lang="en-US" sz="1600" b="0" i="0" u="none" strike="noStrike" cap="none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 are a social phenomenon consisting of informal understandings that govern the behavior of members of a society. As norms change so can behavior.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9457"/>
              </a:buClr>
              <a:buSzPts val="272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rPr>
              <a:t>Communication: </a:t>
            </a:r>
            <a:r>
              <a:rPr lang="en-US" sz="1600" b="0" i="0" u="none" strike="noStrike" cap="none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 are a social phenomenon transmitted within a social system through communication. Communication can shape perception and influence behavior.</a:t>
            </a:r>
            <a:endParaRPr sz="1600" b="0" i="0" u="none" strike="noStrike" cap="none">
              <a:solidFill>
                <a:srgbClr val="15151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9457"/>
              </a:buClr>
              <a:buSzPts val="272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9457"/>
                </a:solidFill>
                <a:latin typeface="Gill Sans"/>
                <a:ea typeface="Gill Sans"/>
                <a:cs typeface="Gill Sans"/>
                <a:sym typeface="Gill Sans"/>
              </a:rPr>
              <a:t>Systems and Complexity: </a:t>
            </a:r>
            <a:r>
              <a:rPr lang="en-US" sz="1600" b="0" i="0" u="none" strike="noStrike" cap="none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The interconnectedness of social systems create synergy for newly-emerging behavior. Changing one part usually affects other parts and the whole system, with predictable patterns of behavior.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009457"/>
              </a:buClr>
              <a:buSzPts val="3600"/>
              <a:buFont typeface="Arial"/>
              <a:buNone/>
            </a:pPr>
            <a:r>
              <a:rPr lang="en-US" sz="4400" b="0" i="0" u="none" strike="noStrike" cap="none">
                <a:solidFill>
                  <a:srgbClr val="515257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4400" b="0" i="0" u="none" strike="noStrike" cap="none">
              <a:solidFill>
                <a:srgbClr val="51525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2" name="Google Shape;3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2" y="5715000"/>
            <a:ext cx="3581400" cy="34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"/>
          <p:cNvSpPr/>
          <p:nvPr/>
        </p:nvSpPr>
        <p:spPr>
          <a:xfrm>
            <a:off x="231140" y="6319368"/>
            <a:ext cx="36423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Prominent Norms and Behavior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Change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Theories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"/>
          <p:cNvSpPr/>
          <p:nvPr/>
        </p:nvSpPr>
        <p:spPr>
          <a:xfrm>
            <a:off x="274320" y="785055"/>
            <a:ext cx="58293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Across Theories: Consensus on Factors That Foster Norms Shifting</a:t>
            </a:r>
            <a:endParaRPr sz="30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9" name="Google Shape;379;p8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3352800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Gill Sans"/>
              <a:buNone/>
            </a:pPr>
            <a:r>
              <a:rPr lang="en-US" sz="115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MODULE 1 | WHY SOCIAL NORMS MATTER</a:t>
            </a:r>
            <a:endParaRPr/>
          </a:p>
        </p:txBody>
      </p:sp>
      <p:sp>
        <p:nvSpPr>
          <p:cNvPr id="380" name="Google Shape;380;p8"/>
          <p:cNvSpPr/>
          <p:nvPr/>
        </p:nvSpPr>
        <p:spPr>
          <a:xfrm>
            <a:off x="457200" y="2273239"/>
            <a:ext cx="6629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Multiple norms influence a specific behavior.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Key norm types: descriptive and injunctive.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Role of meta-norms.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Group identity.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Importance of reference groups and social networks in influencing individuals to adopt new behaviors, attitudes, beliefs.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New ideas/ideation diffuse outward.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Diffusion of ideas/ideation: social networks; norm change tipping points.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Intentions predict behaviors.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Dynamic interplay of complexity and systems with individuals’ behaviors.</a:t>
            </a:r>
            <a:endParaRPr/>
          </a:p>
        </p:txBody>
      </p:sp>
      <p:sp>
        <p:nvSpPr>
          <p:cNvPr id="381" name="Google Shape;381;p8"/>
          <p:cNvSpPr/>
          <p:nvPr/>
        </p:nvSpPr>
        <p:spPr>
          <a:xfrm>
            <a:off x="274320" y="5393499"/>
            <a:ext cx="58293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Implications for SBC Projects Working in the Normative Space</a:t>
            </a:r>
            <a:endParaRPr sz="30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457200" y="6669900"/>
            <a:ext cx="694447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Be relational, not linear, in your approach.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Assess the number and types of norms influencing a specific behavior.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Assess the extent that norms are driving a behavior versus other factors.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Assess norms’ influence in relation to structural, individual, and other factors.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Intervention focus.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Individuals, but also influential reference groups.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Not just knowledge, attitudes, behaviors, but also perceptions about how others think, believe, and act.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Systems approach.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Monitoring emerging change, unexpected change, expecting and mitigating pushback.</a:t>
            </a:r>
            <a:endParaRPr/>
          </a:p>
        </p:txBody>
      </p:sp>
      <p:grpSp>
        <p:nvGrpSpPr>
          <p:cNvPr id="383" name="Google Shape;383;p8"/>
          <p:cNvGrpSpPr/>
          <p:nvPr/>
        </p:nvGrpSpPr>
        <p:grpSpPr>
          <a:xfrm>
            <a:off x="6103620" y="1368517"/>
            <a:ext cx="1371600" cy="1371600"/>
            <a:chOff x="1368325" y="1090737"/>
            <a:chExt cx="3532094" cy="3532094"/>
          </a:xfrm>
        </p:grpSpPr>
        <p:sp>
          <p:nvSpPr>
            <p:cNvPr id="384" name="Google Shape;384;p8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85" name="Google Shape;385;p8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381000" y="237807"/>
            <a:ext cx="3505200" cy="43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Gill Sans"/>
              <a:buNone/>
            </a:pPr>
            <a:r>
              <a:rPr lang="en-US" sz="115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MODULE 1 | WHY SOCIAL NORMS MATTER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7C83"/>
              </a:buClr>
              <a:buSzPts val="1200"/>
              <a:buFont typeface="Gill Sans"/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274320" y="914400"/>
            <a:ext cx="7581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Key Takeaways</a:t>
            </a: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457200" y="1589289"/>
            <a:ext cx="63246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Why norms matter: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151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Norms, which are distinct from but influence attitudes and behaviors, are important drivers of behaviors.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 are sustained and enforced by reference groups, which are different for different contexts and behaviors.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 cut across the socio-ecological model and across sectors.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A focus on social norms can improve SBC project outcomes and lead to sustained behavioral shifts.</a:t>
            </a: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457200" y="4038600"/>
            <a:ext cx="63246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Why norms theory is important for project design, implementation, and measuring change: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151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Social science theory and program change theory can inform and help explain how norms influence behaviors.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600"/>
              <a:buFont typeface="Gill Sans"/>
              <a:buAutoNum type="arabicPeriod"/>
            </a:pPr>
            <a:r>
              <a:rPr lang="en-US" sz="160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Norms-shifting activities should be articulated when mapping program change theories for an SBC project, so they do not get “lost.”</a:t>
            </a: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>
            <a:off x="5529399" y="477127"/>
            <a:ext cx="1371600" cy="1371600"/>
            <a:chOff x="1368325" y="1090737"/>
            <a:chExt cx="3532094" cy="3532094"/>
          </a:xfrm>
        </p:grpSpPr>
        <p:sp>
          <p:nvSpPr>
            <p:cNvPr id="395" name="Google Shape;395;p9"/>
            <p:cNvSpPr/>
            <p:nvPr/>
          </p:nvSpPr>
          <p:spPr>
            <a:xfrm>
              <a:off x="1368325" y="1090737"/>
              <a:ext cx="3532094" cy="3532094"/>
            </a:xfrm>
            <a:prstGeom prst="ellipse">
              <a:avLst/>
            </a:prstGeom>
            <a:solidFill>
              <a:srgbClr val="009457"/>
            </a:solidFill>
            <a:ln w="66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Gill Sans"/>
                <a:buNone/>
              </a:pPr>
              <a:endParaRPr sz="700" b="0" i="0" u="none" strike="noStrike" cap="none">
                <a:solidFill>
                  <a:srgbClr val="2EC3C5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96" name="Google Shape;396;p9" descr="Cheers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7715" y="1379662"/>
              <a:ext cx="3153314" cy="3153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9"/>
          <p:cNvSpPr/>
          <p:nvPr/>
        </p:nvSpPr>
        <p:spPr>
          <a:xfrm>
            <a:off x="274320" y="5955290"/>
            <a:ext cx="7581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Resources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6509288"/>
            <a:ext cx="688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Social Norms Learning Collaborative Resources – Social Norms Concepts</a:t>
            </a:r>
          </a:p>
          <a:p>
            <a:pPr marL="285750" lvl="0" indent="-285750"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Learning Collaborative to Advance Normative Change, Social Norms Background Reader (Washington, DC: Institute for Reproductive Health (IRH), Georgetown University, 2016).</a:t>
            </a:r>
            <a:endParaRPr lang="en-US" dirty="0"/>
          </a:p>
          <a:p>
            <a:pPr marL="285750" lvl="0" indent="-285750">
              <a:buClr>
                <a:srgbClr val="151515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rgbClr val="151515"/>
                </a:solidFill>
                <a:latin typeface="Gill Sans"/>
                <a:ea typeface="Gill Sans"/>
                <a:cs typeface="Gill Sans"/>
                <a:sym typeface="Gill Sans"/>
              </a:rPr>
              <a:t>Learning Collaborative to Advance Normative Change, The Flower for Sustained Health: An Integrated Socioecological Framework for Normative Influence and Change: A Working Paper (Washington, DC: IRH, Georgetown University, 2019).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The Social Norms Learning Collaborative. </a:t>
            </a:r>
            <a:r>
              <a:rPr lang="en-US" i="1" dirty="0">
                <a:latin typeface="Gill Sans MT" panose="020B0502020104020203" pitchFamily="34" charset="0"/>
              </a:rPr>
              <a:t>Social Norms Background Reader</a:t>
            </a:r>
            <a:r>
              <a:rPr lang="en-US" dirty="0">
                <a:latin typeface="Gill Sans MT" panose="020B0502020104020203" pitchFamily="34" charset="0"/>
              </a:rPr>
              <a:t>. Washington, DC: Institute for Reproductive Health (IRH), Georgetown University, 2016. </a:t>
            </a:r>
            <a:r>
              <a:rPr lang="en-US" u="sng" dirty="0">
                <a:latin typeface="Gill Sans MT" panose="020B0502020104020203" pitchFamily="34" charset="0"/>
                <a:hlinkClick r:id="rId4"/>
              </a:rPr>
              <a:t>https://www.alignplatform.org/resources/social-norms-background-reader-0</a:t>
            </a:r>
            <a:r>
              <a:rPr lang="en-US" dirty="0">
                <a:latin typeface="Gill Sans MT" panose="020B0502020104020203" pitchFamily="34" charset="0"/>
              </a:rPr>
              <a:t>. 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The Social Norms Learning Collaborative. </a:t>
            </a:r>
            <a:r>
              <a:rPr lang="en-US" i="1" dirty="0">
                <a:latin typeface="Gill Sans MT" panose="020B0502020104020203" pitchFamily="34" charset="0"/>
              </a:rPr>
              <a:t>The Flower for Sustained Health: An Integrated Socioecological Framework for Normative Influence and Change: A Working Paper</a:t>
            </a:r>
            <a:r>
              <a:rPr lang="en-US" dirty="0">
                <a:latin typeface="Gill Sans MT" panose="020B0502020104020203" pitchFamily="34" charset="0"/>
              </a:rPr>
              <a:t>. Washington, DC: IRH, Georgetown University, 2019. </a:t>
            </a:r>
            <a:r>
              <a:rPr lang="en-US" u="sng" dirty="0">
                <a:latin typeface="Gill Sans MT" panose="020B0502020104020203" pitchFamily="34" charset="0"/>
                <a:hlinkClick r:id="rId5"/>
              </a:rPr>
              <a:t>https://www.alignplatform.org/resources/flower-sustained-health-integrated-socio-ecological-framework-normative-influence-and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endParaRPr lang="en-US" b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SAGES TEMPLATE">
  <a:themeElements>
    <a:clrScheme name="Custom 11">
      <a:dk1>
        <a:srgbClr val="D9D9D9"/>
      </a:dk1>
      <a:lt1>
        <a:srgbClr val="A6A7AC"/>
      </a:lt1>
      <a:dk2>
        <a:srgbClr val="53585F"/>
      </a:dk2>
      <a:lt2>
        <a:srgbClr val="DCDEE0"/>
      </a:lt2>
      <a:accent1>
        <a:srgbClr val="1E9457"/>
      </a:accent1>
      <a:accent2>
        <a:srgbClr val="2BB673"/>
      </a:accent2>
      <a:accent3>
        <a:srgbClr val="2BB4B6"/>
      </a:accent3>
      <a:accent4>
        <a:srgbClr val="2B6FB6"/>
      </a:accent4>
      <a:accent5>
        <a:srgbClr val="B62BB4"/>
      </a:accent5>
      <a:accent6>
        <a:srgbClr val="B4B62B"/>
      </a:accent6>
      <a:hlink>
        <a:srgbClr val="2B6FB6"/>
      </a:hlink>
      <a:folHlink>
        <a:srgbClr val="5152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1820</Words>
  <Application>Microsoft Office PowerPoint</Application>
  <PresentationFormat>Custom</PresentationFormat>
  <Paragraphs>176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Gill Sans</vt:lpstr>
      <vt:lpstr>Gill Sans MT</vt:lpstr>
      <vt:lpstr>Noto Sans Symbols</vt:lpstr>
      <vt:lpstr>Montserrat SemiBold</vt:lpstr>
      <vt:lpstr>Arial</vt:lpstr>
      <vt:lpstr>Roboto</vt:lpstr>
      <vt:lpstr>Helvetica Neue Light</vt:lpstr>
      <vt:lpstr>PT Sans</vt:lpstr>
      <vt:lpstr>PASSAGES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Jeannette Cachan</dc:creator>
  <cp:lastModifiedBy>Jamie Greenberg</cp:lastModifiedBy>
  <cp:revision>3</cp:revision>
  <dcterms:created xsi:type="dcterms:W3CDTF">2020-05-22T02:54:17Z</dcterms:created>
  <dcterms:modified xsi:type="dcterms:W3CDTF">2022-02-02T21:04:15Z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1D8788D6-DBF3-4995-8F69-7D2AB750F469</vt:lpwstr>
  </property>
  <property fmtid="{D5CDD505-2E9C-101B-9397-08002B2CF9AE}" pid="3" name="ArticulatePath">
    <vt:lpwstr>Handouts Module 1 - Introduction</vt:lpwstr>
  </property>
</Properties>
</file>