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9"/>
  </p:notesMasterIdLst>
  <p:sldIdLst>
    <p:sldId id="679" r:id="rId2"/>
    <p:sldId id="257" r:id="rId3"/>
    <p:sldId id="258" r:id="rId4"/>
    <p:sldId id="682" r:id="rId5"/>
    <p:sldId id="502" r:id="rId6"/>
    <p:sldId id="503" r:id="rId7"/>
    <p:sldId id="504" r:id="rId8"/>
    <p:sldId id="505" r:id="rId9"/>
    <p:sldId id="506" r:id="rId10"/>
    <p:sldId id="507" r:id="rId11"/>
    <p:sldId id="509" r:id="rId12"/>
    <p:sldId id="510" r:id="rId13"/>
    <p:sldId id="511" r:id="rId14"/>
    <p:sldId id="512" r:id="rId15"/>
    <p:sldId id="514" r:id="rId16"/>
    <p:sldId id="513" r:id="rId17"/>
    <p:sldId id="515" r:id="rId18"/>
    <p:sldId id="516" r:id="rId19"/>
    <p:sldId id="517" r:id="rId20"/>
    <p:sldId id="518" r:id="rId21"/>
    <p:sldId id="565" r:id="rId22"/>
    <p:sldId id="586" r:id="rId23"/>
    <p:sldId id="522" r:id="rId24"/>
    <p:sldId id="543" r:id="rId25"/>
    <p:sldId id="544" r:id="rId26"/>
    <p:sldId id="545" r:id="rId27"/>
    <p:sldId id="523" r:id="rId28"/>
    <p:sldId id="524" r:id="rId29"/>
    <p:sldId id="525" r:id="rId30"/>
    <p:sldId id="528" r:id="rId31"/>
    <p:sldId id="529" r:id="rId32"/>
    <p:sldId id="530" r:id="rId33"/>
    <p:sldId id="678" r:id="rId34"/>
    <p:sldId id="531" r:id="rId35"/>
    <p:sldId id="591" r:id="rId36"/>
    <p:sldId id="534" r:id="rId37"/>
    <p:sldId id="593" r:id="rId38"/>
    <p:sldId id="594" r:id="rId39"/>
    <p:sldId id="598" r:id="rId40"/>
    <p:sldId id="600" r:id="rId41"/>
    <p:sldId id="601" r:id="rId42"/>
    <p:sldId id="606" r:id="rId43"/>
    <p:sldId id="605" r:id="rId44"/>
    <p:sldId id="607" r:id="rId45"/>
    <p:sldId id="608" r:id="rId46"/>
    <p:sldId id="612" r:id="rId47"/>
    <p:sldId id="619" r:id="rId48"/>
    <p:sldId id="620" r:id="rId49"/>
    <p:sldId id="621" r:id="rId50"/>
    <p:sldId id="613" r:id="rId51"/>
    <p:sldId id="614" r:id="rId52"/>
    <p:sldId id="568" r:id="rId53"/>
    <p:sldId id="618" r:id="rId54"/>
    <p:sldId id="622" r:id="rId55"/>
    <p:sldId id="629" r:id="rId56"/>
    <p:sldId id="623" r:id="rId57"/>
    <p:sldId id="569" r:id="rId58"/>
    <p:sldId id="532" r:id="rId59"/>
    <p:sldId id="624" r:id="rId60"/>
    <p:sldId id="627" r:id="rId61"/>
    <p:sldId id="630" r:id="rId62"/>
    <p:sldId id="631" r:id="rId63"/>
    <p:sldId id="632" r:id="rId64"/>
    <p:sldId id="633" r:id="rId65"/>
    <p:sldId id="635" r:id="rId66"/>
    <p:sldId id="636" r:id="rId67"/>
    <p:sldId id="637" r:id="rId68"/>
    <p:sldId id="570" r:id="rId69"/>
    <p:sldId id="596" r:id="rId70"/>
    <p:sldId id="641" r:id="rId71"/>
    <p:sldId id="642" r:id="rId72"/>
    <p:sldId id="643" r:id="rId73"/>
    <p:sldId id="647" r:id="rId74"/>
    <p:sldId id="648" r:id="rId75"/>
    <p:sldId id="649" r:id="rId76"/>
    <p:sldId id="650" r:id="rId77"/>
    <p:sldId id="651" r:id="rId78"/>
    <p:sldId id="652" r:id="rId79"/>
    <p:sldId id="571" r:id="rId80"/>
    <p:sldId id="657" r:id="rId81"/>
    <p:sldId id="656" r:id="rId82"/>
    <p:sldId id="658" r:id="rId83"/>
    <p:sldId id="659" r:id="rId84"/>
    <p:sldId id="572" r:id="rId85"/>
    <p:sldId id="546" r:id="rId86"/>
    <p:sldId id="663" r:id="rId87"/>
    <p:sldId id="664" r:id="rId88"/>
    <p:sldId id="665" r:id="rId89"/>
    <p:sldId id="551" r:id="rId90"/>
    <p:sldId id="670" r:id="rId91"/>
    <p:sldId id="669" r:id="rId92"/>
    <p:sldId id="671" r:id="rId93"/>
    <p:sldId id="672" r:id="rId94"/>
    <p:sldId id="555" r:id="rId95"/>
    <p:sldId id="677" r:id="rId96"/>
    <p:sldId id="676" r:id="rId97"/>
    <p:sldId id="680" r:id="rId9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93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27" autoAdjust="0"/>
    <p:restoredTop sz="73879" autoAdjust="0"/>
  </p:normalViewPr>
  <p:slideViewPr>
    <p:cSldViewPr snapToGrid="0">
      <p:cViewPr varScale="1">
        <p:scale>
          <a:sx n="82" d="100"/>
          <a:sy n="82" d="100"/>
        </p:scale>
        <p:origin x="192" y="7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notesMaster" Target="notesMasters/notesMaster1.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DB33B8-777C-4262-8C54-247362974DE9}" type="datetimeFigureOut">
              <a:rPr lang="en-US" smtClean="0"/>
              <a:t>11/9/20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FE83D8-EFD3-4F70-AC0A-6E4739C98F33}" type="slidenum">
              <a:rPr lang="en-US" smtClean="0"/>
              <a:t>‹#›</a:t>
            </a:fld>
            <a:endParaRPr lang="en-US"/>
          </a:p>
        </p:txBody>
      </p:sp>
    </p:spTree>
    <p:extLst>
      <p:ext uri="{BB962C8B-B14F-4D97-AF65-F5344CB8AC3E}">
        <p14:creationId xmlns:p14="http://schemas.microsoft.com/office/powerpoint/2010/main" val="4084262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DF29C9-947A-4323-9B52-8892D2DCDA71}" type="slidenum">
              <a:rPr lang="en-AU" smtClean="0"/>
              <a:t>1</a:t>
            </a:fld>
            <a:endParaRPr lang="en-AU"/>
          </a:p>
        </p:txBody>
      </p:sp>
    </p:spTree>
    <p:extLst>
      <p:ext uri="{BB962C8B-B14F-4D97-AF65-F5344CB8AC3E}">
        <p14:creationId xmlns:p14="http://schemas.microsoft.com/office/powerpoint/2010/main" val="22858566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5FE83D8-EFD3-4F70-AC0A-6E4739C98F33}" type="slidenum">
              <a:rPr lang="en-US" smtClean="0"/>
              <a:t>31</a:t>
            </a:fld>
            <a:endParaRPr lang="en-US"/>
          </a:p>
        </p:txBody>
      </p:sp>
    </p:spTree>
    <p:extLst>
      <p:ext uri="{BB962C8B-B14F-4D97-AF65-F5344CB8AC3E}">
        <p14:creationId xmlns:p14="http://schemas.microsoft.com/office/powerpoint/2010/main" val="11888970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rgbClr val="454545"/>
                </a:solidFill>
                <a:latin typeface="Avenir" panose="02000503020000020003" pitchFamily="2" charset="0"/>
              </a:rPr>
              <a:t>Instructions</a:t>
            </a:r>
          </a:p>
          <a:p>
            <a:endParaRPr lang="en-US" sz="1200" dirty="0">
              <a:solidFill>
                <a:srgbClr val="454545"/>
              </a:solidFill>
              <a:latin typeface="Avenir" panose="02000503020000020003" pitchFamily="2" charset="0"/>
            </a:endParaRPr>
          </a:p>
          <a:p>
            <a:pPr marL="228600" indent="-228600">
              <a:buFont typeface="+mj-lt"/>
              <a:buAutoNum type="arabicPeriod"/>
            </a:pPr>
            <a:r>
              <a:rPr lang="en-US" sz="1200" b="0" dirty="0">
                <a:solidFill>
                  <a:srgbClr val="454545"/>
                </a:solidFill>
                <a:latin typeface="Avenir" panose="02000503020000020003" pitchFamily="2" charset="0"/>
              </a:rPr>
              <a:t>Explain that the team would like the group’s help in understanding what they would like to change and what should stay the same in order to reach the community’s goals. Explain that the decisions the community group makes will be used by the program to shape program activities. They will have the opportunity at the end of the session to clarify and reaffirm their recommendations to the program.</a:t>
            </a:r>
          </a:p>
          <a:p>
            <a:pPr marL="228600" indent="-228600">
              <a:buFont typeface="+mj-lt"/>
              <a:buAutoNum type="arabicPeriod"/>
            </a:pPr>
            <a:endParaRPr lang="en-US" sz="1200" b="0" dirty="0">
              <a:solidFill>
                <a:srgbClr val="454545"/>
              </a:solidFill>
              <a:latin typeface="Avenir" panose="02000503020000020003" pitchFamily="2" charset="0"/>
            </a:endParaRPr>
          </a:p>
          <a:p>
            <a:pPr marL="228600" indent="-228600">
              <a:buFont typeface="+mj-lt"/>
              <a:buAutoNum type="arabicPeriod"/>
            </a:pPr>
            <a:r>
              <a:rPr lang="en-US" sz="1200" b="0" dirty="0">
                <a:solidFill>
                  <a:srgbClr val="454545"/>
                </a:solidFill>
                <a:latin typeface="Avenir" panose="02000503020000020003" pitchFamily="2" charset="0"/>
              </a:rPr>
              <a:t>Show the group the decision tree and explain that each group will ask themselves a set of questions, which will lead to other questions. This kind of tool is called a decision tree. The group can debate different answers and see how that changes the outcomes.</a:t>
            </a:r>
          </a:p>
          <a:p>
            <a:pPr marL="228600" indent="-228600">
              <a:buFont typeface="+mj-lt"/>
              <a:buAutoNum type="arabicPeriod"/>
            </a:pPr>
            <a:endParaRPr lang="en-US" sz="1200" b="0" dirty="0">
              <a:solidFill>
                <a:srgbClr val="454545"/>
              </a:solidFill>
              <a:latin typeface="Avenir" panose="02000503020000020003" pitchFamily="2" charset="0"/>
            </a:endParaRPr>
          </a:p>
          <a:p>
            <a:pPr marL="228600" indent="-228600">
              <a:buFont typeface="+mj-lt"/>
              <a:buAutoNum type="arabicPeriod"/>
            </a:pPr>
            <a:r>
              <a:rPr lang="en-US" sz="1200" b="0" dirty="0">
                <a:solidFill>
                  <a:srgbClr val="454545"/>
                </a:solidFill>
                <a:latin typeface="Avenir" panose="02000503020000020003" pitchFamily="2" charset="0"/>
              </a:rPr>
              <a:t>Define the terms used in the decision tree tool and make sure everyone is clear.</a:t>
            </a:r>
          </a:p>
          <a:p>
            <a:pPr marL="228600" indent="-228600">
              <a:buFont typeface="+mj-lt"/>
              <a:buAutoNum type="arabicPeriod"/>
            </a:pPr>
            <a:endParaRPr lang="en-US" sz="1200" b="0" dirty="0">
              <a:solidFill>
                <a:srgbClr val="454545"/>
              </a:solidFill>
              <a:latin typeface="Avenir" panose="02000503020000020003" pitchFamily="2" charset="0"/>
            </a:endParaRPr>
          </a:p>
          <a:p>
            <a:pPr marL="228600" indent="-228600">
              <a:buFont typeface="+mj-lt"/>
              <a:buAutoNum type="arabicPeriod"/>
            </a:pPr>
            <a:r>
              <a:rPr lang="en-US" sz="1200" b="0" dirty="0">
                <a:solidFill>
                  <a:srgbClr val="454545"/>
                </a:solidFill>
                <a:latin typeface="Avenir" panose="02000503020000020003" pitchFamily="2" charset="0"/>
              </a:rPr>
              <a:t>Depending on how many norms the group has decided to work with and how big the group is, divide into small groups and assign each group one or more norms to work on using the decision tree. If you have three groups and three norms, each group can work on one norm. If you have decided on only one or two norms but have multiple groups, different groups can work on the same norm.</a:t>
            </a:r>
          </a:p>
          <a:p>
            <a:pPr marL="228600" indent="-228600">
              <a:buFont typeface="+mj-lt"/>
              <a:buAutoNum type="arabicPeriod"/>
            </a:pPr>
            <a:endParaRPr lang="en-US" sz="1200" b="0" dirty="0">
              <a:solidFill>
                <a:srgbClr val="454545"/>
              </a:solidFill>
              <a:latin typeface="Avenir" panose="02000503020000020003" pitchFamily="2" charset="0"/>
            </a:endParaRPr>
          </a:p>
          <a:p>
            <a:pPr marL="228600" indent="-228600">
              <a:buFont typeface="+mj-lt"/>
              <a:buAutoNum type="arabicPeriod"/>
            </a:pPr>
            <a:r>
              <a:rPr lang="en-US" sz="1200" b="0" dirty="0">
                <a:solidFill>
                  <a:srgbClr val="454545"/>
                </a:solidFill>
                <a:latin typeface="Avenir" panose="02000503020000020003" pitchFamily="2" charset="0"/>
              </a:rPr>
              <a:t>Each group will require a facilitator or note taker with literacy skills to read the materials and take notes. If these skills are not present in the community groups, the team should arrange for note takers to participate, or adapt this module to implement it in plenary rather than small groups.</a:t>
            </a:r>
          </a:p>
          <a:p>
            <a:pPr marL="228600" indent="-228600">
              <a:buFont typeface="+mj-lt"/>
              <a:buAutoNum type="arabicPeriod" startAt="6"/>
            </a:pPr>
            <a:endParaRPr lang="en-US" sz="1200" b="0" dirty="0">
              <a:solidFill>
                <a:srgbClr val="454545"/>
              </a:solidFill>
              <a:latin typeface="Avenir" panose="02000503020000020003" pitchFamily="2" charset="0"/>
            </a:endParaRPr>
          </a:p>
          <a:p>
            <a:pPr marL="228600" indent="-228600">
              <a:buFont typeface="+mj-lt"/>
              <a:buAutoNum type="arabicPeriod" startAt="6"/>
            </a:pPr>
            <a:r>
              <a:rPr lang="en-US" sz="1200" b="0" dirty="0">
                <a:solidFill>
                  <a:srgbClr val="454545"/>
                </a:solidFill>
                <a:latin typeface="Avenir" panose="02000503020000020003" pitchFamily="2" charset="0"/>
              </a:rPr>
              <a:t>Have each small group work through their decision trees. After they have finished, asked each group to present their trees and the agreed upon outcome to the larger group and discuss in plenary. If different groups discussed the same norm and came up with different outcomes, discuss why. If the groups do not have consensus on what should be done, note that clearly.</a:t>
            </a:r>
          </a:p>
          <a:p>
            <a:pPr marL="228600" indent="-228600">
              <a:buFont typeface="+mj-lt"/>
              <a:buAutoNum type="arabicPeriod" startAt="6"/>
            </a:pPr>
            <a:endParaRPr lang="en-US" sz="1200" b="0" dirty="0">
              <a:solidFill>
                <a:srgbClr val="454545"/>
              </a:solidFill>
              <a:latin typeface="Avenir" panose="02000503020000020003" pitchFamily="2" charset="0"/>
            </a:endParaRPr>
          </a:p>
          <a:p>
            <a:pPr marL="228600" indent="-228600">
              <a:buFont typeface="+mj-lt"/>
              <a:buAutoNum type="arabicPeriod" startAt="6"/>
            </a:pPr>
            <a:r>
              <a:rPr lang="en-US" sz="1200" b="0" dirty="0">
                <a:solidFill>
                  <a:srgbClr val="454545"/>
                </a:solidFill>
                <a:latin typeface="Avenir" panose="02000503020000020003" pitchFamily="2" charset="0"/>
              </a:rPr>
              <a:t>As the groups present, have a facilitator fill in the “Fortify, Reframe, Shift, Aware” table and, when complete, share it with the full group.</a:t>
            </a:r>
          </a:p>
          <a:p>
            <a:endParaRPr lang="en-US" dirty="0"/>
          </a:p>
        </p:txBody>
      </p:sp>
      <p:sp>
        <p:nvSpPr>
          <p:cNvPr id="4" name="Slide Number Placeholder 3"/>
          <p:cNvSpPr>
            <a:spLocks noGrp="1"/>
          </p:cNvSpPr>
          <p:nvPr>
            <p:ph type="sldNum" sz="quarter" idx="5"/>
          </p:nvPr>
        </p:nvSpPr>
        <p:spPr/>
        <p:txBody>
          <a:bodyPr/>
          <a:lstStyle/>
          <a:p>
            <a:fld id="{65FE83D8-EFD3-4F70-AC0A-6E4739C98F33}" type="slidenum">
              <a:rPr lang="en-US" smtClean="0"/>
              <a:t>33</a:t>
            </a:fld>
            <a:endParaRPr lang="en-US"/>
          </a:p>
        </p:txBody>
      </p:sp>
    </p:spTree>
    <p:extLst>
      <p:ext uri="{BB962C8B-B14F-4D97-AF65-F5344CB8AC3E}">
        <p14:creationId xmlns:p14="http://schemas.microsoft.com/office/powerpoint/2010/main" val="17288575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DF29C9-947A-4323-9B52-8892D2DCDA71}" type="slidenum">
              <a:rPr lang="en-AU" smtClean="0"/>
              <a:t>35</a:t>
            </a:fld>
            <a:endParaRPr lang="en-AU"/>
          </a:p>
        </p:txBody>
      </p:sp>
    </p:spTree>
    <p:extLst>
      <p:ext uri="{BB962C8B-B14F-4D97-AF65-F5344CB8AC3E}">
        <p14:creationId xmlns:p14="http://schemas.microsoft.com/office/powerpoint/2010/main" val="26920157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rgbClr val="454545"/>
                </a:solidFill>
                <a:latin typeface="Avenir" panose="02000503020000020003" pitchFamily="2" charset="0"/>
              </a:rPr>
              <a:t>Instructions: </a:t>
            </a:r>
          </a:p>
          <a:p>
            <a:endParaRPr lang="en-US" sz="1200" dirty="0">
              <a:solidFill>
                <a:srgbClr val="454545"/>
              </a:solidFill>
              <a:latin typeface="Avenir" panose="02000503020000020003" pitchFamily="2" charset="0"/>
            </a:endParaRPr>
          </a:p>
          <a:p>
            <a:pPr marL="228600" lvl="0" indent="-228600">
              <a:buFont typeface="+mj-lt"/>
              <a:buAutoNum type="arabicPeriod"/>
            </a:pPr>
            <a:r>
              <a:rPr lang="en-US" sz="1200" b="0" dirty="0">
                <a:solidFill>
                  <a:srgbClr val="454545"/>
                </a:solidFill>
                <a:latin typeface="Avenir" panose="02000503020000020003" pitchFamily="2" charset="0"/>
              </a:rPr>
              <a:t>Tell the group that the team would like to understand how they would like the “unwritten rules” to change or stay the same in the future. They will get into small groups and create a vision of what they should be.</a:t>
            </a:r>
          </a:p>
          <a:p>
            <a:pPr marL="228600" lvl="0" indent="-228600">
              <a:buFont typeface="+mj-lt"/>
              <a:buAutoNum type="arabicPeriod"/>
            </a:pPr>
            <a:endParaRPr lang="en-US" sz="1200" b="0" dirty="0">
              <a:solidFill>
                <a:srgbClr val="454545"/>
              </a:solidFill>
              <a:latin typeface="Avenir" panose="02000503020000020003" pitchFamily="2" charset="0"/>
            </a:endParaRPr>
          </a:p>
          <a:p>
            <a:pPr marL="228600" lvl="0" indent="-228600">
              <a:buFont typeface="+mj-lt"/>
              <a:buAutoNum type="arabicPeriod"/>
            </a:pPr>
            <a:r>
              <a:rPr lang="en-US" sz="1200" b="0" dirty="0">
                <a:solidFill>
                  <a:srgbClr val="454545"/>
                </a:solidFill>
                <a:latin typeface="Avenir" panose="02000503020000020003" pitchFamily="2" charset="0"/>
              </a:rPr>
              <a:t>Have the group break into as many small groups of 3-5 people as you have norms, if that is feasible. Depending on the number of people in the group, the same norm may need to be assigned to multiple groups. If there are not enough groups to each cover one norm, assign one group two norms, and conduct the activity in rounds.</a:t>
            </a:r>
          </a:p>
          <a:p>
            <a:pPr marL="228600" lvl="0" indent="-228600">
              <a:buFont typeface="+mj-lt"/>
              <a:buAutoNum type="arabicPeriod"/>
            </a:pPr>
            <a:endParaRPr lang="en-US" sz="1200" b="0" dirty="0">
              <a:solidFill>
                <a:srgbClr val="454545"/>
              </a:solidFill>
              <a:latin typeface="Avenir" panose="02000503020000020003" pitchFamily="2" charset="0"/>
            </a:endParaRPr>
          </a:p>
          <a:p>
            <a:pPr marL="228600" lvl="0" indent="-228600">
              <a:buFont typeface="+mj-lt"/>
              <a:buAutoNum type="arabicPeriod"/>
            </a:pPr>
            <a:r>
              <a:rPr lang="en-US" sz="1200" b="0" dirty="0">
                <a:solidFill>
                  <a:srgbClr val="454545"/>
                </a:solidFill>
                <a:latin typeface="Avenir" panose="02000503020000020003" pitchFamily="2" charset="0"/>
              </a:rPr>
              <a:t>Ask each group to document how the norm is now, and how they want it to be later. As a group they can decide on a method to show “now” and “later”—they could do a now/later drawing; perform a now/later skit; or write a now/later vignette. Make sure the program provides supplies such as paper and markers. </a:t>
            </a:r>
          </a:p>
          <a:p>
            <a:pPr marL="228600" lvl="0" indent="-228600">
              <a:buFont typeface="+mj-lt"/>
              <a:buAutoNum type="arabicPeriod"/>
            </a:pPr>
            <a:endParaRPr lang="en-US" sz="1200" b="0" dirty="0">
              <a:solidFill>
                <a:srgbClr val="454545"/>
              </a:solidFill>
              <a:latin typeface="Avenir" panose="02000503020000020003" pitchFamily="2" charset="0"/>
            </a:endParaRPr>
          </a:p>
          <a:p>
            <a:pPr marL="228600" lvl="0" indent="-228600">
              <a:buFont typeface="+mj-lt"/>
              <a:buAutoNum type="arabicPeriod"/>
            </a:pPr>
            <a:r>
              <a:rPr lang="en-US" sz="1200" b="0" dirty="0">
                <a:solidFill>
                  <a:srgbClr val="454545"/>
                </a:solidFill>
                <a:latin typeface="Avenir" panose="02000503020000020003" pitchFamily="2" charset="0"/>
              </a:rPr>
              <a:t>Have each group discuss what their vision is for the future of their norm. Then have each group present their now/later drawing/skit/vignette to the large group. Let the full group discuss and validate the future vision. Restate it until the group is satisfied that their ideal future state of the norm has been captured. Document the desired future state for each norm, either by taking a photo of the drawing, collecting the skit notes, or transcribing the description of the desired future state.</a:t>
            </a:r>
          </a:p>
          <a:p>
            <a:pPr marL="228600" lvl="0" indent="-228600">
              <a:buFont typeface="+mj-lt"/>
              <a:buAutoNum type="arabicPeriod"/>
            </a:pPr>
            <a:endParaRPr lang="en-US" sz="1200" b="0" dirty="0">
              <a:solidFill>
                <a:srgbClr val="454545"/>
              </a:solidFill>
              <a:latin typeface="Avenir" panose="02000503020000020003" pitchFamily="2" charset="0"/>
            </a:endParaRPr>
          </a:p>
          <a:p>
            <a:pPr marL="228600" lvl="0" indent="-228600">
              <a:buFont typeface="+mj-lt"/>
              <a:buAutoNum type="arabicPeriod"/>
            </a:pPr>
            <a:r>
              <a:rPr lang="en-US" sz="1200" b="0" dirty="0">
                <a:solidFill>
                  <a:srgbClr val="454545"/>
                </a:solidFill>
                <a:latin typeface="Avenir" panose="02000503020000020003" pitchFamily="2" charset="0"/>
              </a:rPr>
              <a:t>If a group is unable to agree on a future vision the facilitator can suggest options to the group such as writing down multiple possible future visions of the norm. There may well be disagreement on the desired future state of the norm when groups present their visions to the full group. The simple fact of this conflict is information for the team as it works to include social norms in the program. The conflict does not mean the team should not aim to impact norms with the program, but that it should do so very carefully, and with further consultation. Conflict means “pay attention!”</a:t>
            </a:r>
          </a:p>
          <a:p>
            <a:endParaRPr lang="en-US" dirty="0"/>
          </a:p>
        </p:txBody>
      </p:sp>
      <p:sp>
        <p:nvSpPr>
          <p:cNvPr id="4" name="Slide Number Placeholder 3"/>
          <p:cNvSpPr>
            <a:spLocks noGrp="1"/>
          </p:cNvSpPr>
          <p:nvPr>
            <p:ph type="sldNum" sz="quarter" idx="5"/>
          </p:nvPr>
        </p:nvSpPr>
        <p:spPr/>
        <p:txBody>
          <a:bodyPr/>
          <a:lstStyle/>
          <a:p>
            <a:fld id="{65FE83D8-EFD3-4F70-AC0A-6E4739C98F33}" type="slidenum">
              <a:rPr lang="en-US" smtClean="0"/>
              <a:t>38</a:t>
            </a:fld>
            <a:endParaRPr lang="en-US"/>
          </a:p>
        </p:txBody>
      </p:sp>
    </p:spTree>
    <p:extLst>
      <p:ext uri="{BB962C8B-B14F-4D97-AF65-F5344CB8AC3E}">
        <p14:creationId xmlns:p14="http://schemas.microsoft.com/office/powerpoint/2010/main" val="8705314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rgbClr val="454545"/>
                </a:solidFill>
                <a:latin typeface="Avenir" panose="02000503020000020003" pitchFamily="2" charset="0"/>
              </a:rPr>
              <a:t>Instructions: </a:t>
            </a:r>
          </a:p>
          <a:p>
            <a:pPr marL="228600" indent="-228600">
              <a:buFont typeface="+mj-lt"/>
              <a:buAutoNum type="arabicPeriod"/>
            </a:pPr>
            <a:endParaRPr lang="en-US" sz="1200" b="0" dirty="0">
              <a:solidFill>
                <a:srgbClr val="454545"/>
              </a:solidFill>
              <a:latin typeface="Avenir" panose="02000503020000020003" pitchFamily="2" charset="0"/>
            </a:endParaRPr>
          </a:p>
          <a:p>
            <a:pPr marL="228600" indent="-228600">
              <a:buFont typeface="+mj-lt"/>
              <a:buAutoNum type="arabicPeriod"/>
            </a:pPr>
            <a:r>
              <a:rPr lang="en-US" sz="1200" b="0" dirty="0">
                <a:solidFill>
                  <a:srgbClr val="454545"/>
                </a:solidFill>
                <a:latin typeface="Avenir" panose="02000503020000020003" pitchFamily="2" charset="0"/>
              </a:rPr>
              <a:t>Explain that the program would like the community’s help in understanding whether achieving the “later” vision of each norm will be easy or difficult. Just because achieving that future may be challenging doesn’t mean they shouldn’t attempt it! The team just needs to understand the difficulties involved.</a:t>
            </a:r>
          </a:p>
          <a:p>
            <a:pPr marL="228600" indent="-228600">
              <a:buFont typeface="+mj-lt"/>
              <a:buAutoNum type="arabicPeriod"/>
            </a:pPr>
            <a:endParaRPr lang="en-US" sz="1200" b="0" dirty="0">
              <a:solidFill>
                <a:srgbClr val="454545"/>
              </a:solidFill>
              <a:latin typeface="Avenir" panose="02000503020000020003" pitchFamily="2" charset="0"/>
            </a:endParaRPr>
          </a:p>
          <a:p>
            <a:pPr marL="228600" indent="-228600">
              <a:buFont typeface="+mj-lt"/>
              <a:buAutoNum type="arabicPeriod"/>
            </a:pPr>
            <a:r>
              <a:rPr lang="en-US" sz="1200" b="0" dirty="0">
                <a:solidFill>
                  <a:srgbClr val="454545"/>
                </a:solidFill>
                <a:latin typeface="Avenir" panose="02000503020000020003" pitchFamily="2" charset="0"/>
              </a:rPr>
              <a:t>Show the group the How Difficult to Achieve Future Norm? template that will be used for this activity. If you have a large group, you can break participants up into small groups to assess individual norms. If the group is small, and you have enough time to cover each norm, you can complete this exercise in plenary.</a:t>
            </a:r>
          </a:p>
          <a:p>
            <a:pPr marL="228600" indent="-228600">
              <a:buFont typeface="+mj-lt"/>
              <a:buAutoNum type="arabicPeriod"/>
            </a:pPr>
            <a:endParaRPr lang="en-US" sz="1200" b="0" dirty="0">
              <a:solidFill>
                <a:srgbClr val="454545"/>
              </a:solidFill>
              <a:latin typeface="Avenir" panose="02000503020000020003" pitchFamily="2" charset="0"/>
            </a:endParaRPr>
          </a:p>
          <a:p>
            <a:pPr marL="228600" indent="-228600">
              <a:buFont typeface="+mj-lt"/>
              <a:buAutoNum type="arabicPeriod"/>
            </a:pPr>
            <a:r>
              <a:rPr lang="en-US" sz="1200" b="0" dirty="0">
                <a:solidFill>
                  <a:srgbClr val="454545"/>
                </a:solidFill>
                <a:latin typeface="Avenir" panose="02000503020000020003" pitchFamily="2" charset="0"/>
              </a:rPr>
              <a:t>Explain that groups will use a checklist to assess how easy or difficult it will be to achieve the “later” norm. Have a facilitator read the “now” and “later” version of the norm the group created in the previous activity. Then ask each question in the checklist one by one, discussing the answers. The group’s facilitator then scores the difficulty of shifting the norm. If the norm will be difficult to change, ask the group if the difficulty changes their mind about the importance of trying to shift it. Does the group have any ideas on how to make shifting the norm easier? Make sure to note down those ideas in the table below.</a:t>
            </a:r>
          </a:p>
          <a:p>
            <a:endParaRPr lang="en-US" dirty="0"/>
          </a:p>
        </p:txBody>
      </p:sp>
      <p:sp>
        <p:nvSpPr>
          <p:cNvPr id="4" name="Slide Number Placeholder 3"/>
          <p:cNvSpPr>
            <a:spLocks noGrp="1"/>
          </p:cNvSpPr>
          <p:nvPr>
            <p:ph type="sldNum" sz="quarter" idx="5"/>
          </p:nvPr>
        </p:nvSpPr>
        <p:spPr/>
        <p:txBody>
          <a:bodyPr/>
          <a:lstStyle/>
          <a:p>
            <a:fld id="{C3DF29C9-947A-4323-9B52-8892D2DCDA71}" type="slidenum">
              <a:rPr lang="en-AU" smtClean="0"/>
              <a:t>42</a:t>
            </a:fld>
            <a:endParaRPr lang="en-AU"/>
          </a:p>
        </p:txBody>
      </p:sp>
    </p:spTree>
    <p:extLst>
      <p:ext uri="{BB962C8B-B14F-4D97-AF65-F5344CB8AC3E}">
        <p14:creationId xmlns:p14="http://schemas.microsoft.com/office/powerpoint/2010/main" val="8987322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rgbClr val="454545"/>
                </a:solidFill>
                <a:latin typeface="Avenir" panose="02000503020000020003" pitchFamily="2" charset="0"/>
              </a:rPr>
              <a:t>Instructions: </a:t>
            </a:r>
          </a:p>
          <a:p>
            <a:endParaRPr lang="en-US" sz="1200" b="0" dirty="0">
              <a:solidFill>
                <a:srgbClr val="454545"/>
              </a:solidFill>
              <a:latin typeface="Avenir" panose="02000503020000020003" pitchFamily="2" charset="0"/>
            </a:endParaRPr>
          </a:p>
          <a:p>
            <a:r>
              <a:rPr lang="en-US" sz="1200" b="0" dirty="0">
                <a:solidFill>
                  <a:srgbClr val="454545"/>
                </a:solidFill>
                <a:latin typeface="Avenir" panose="02000503020000020003" pitchFamily="2" charset="0"/>
              </a:rPr>
              <a:t>After the community consultation is complete, fill in the cells of the Norm Profile (annex 3) that were left blank in the previous activity (cells for Proposed Action and Norm Strength). </a:t>
            </a:r>
            <a:r>
              <a:rPr lang="en-US" sz="1200" b="0" dirty="0">
                <a:solidFill>
                  <a:srgbClr val="0193C0"/>
                </a:solidFill>
                <a:latin typeface="Avenir" panose="02000503020000020003" pitchFamily="2" charset="0"/>
              </a:rPr>
              <a:t>The “proposed action” is the action proposed by the community members during the Community Consultation module.</a:t>
            </a:r>
            <a:r>
              <a:rPr lang="en-US" sz="1200" b="0" dirty="0">
                <a:solidFill>
                  <a:srgbClr val="454545"/>
                </a:solidFill>
                <a:latin typeface="Avenir" panose="02000503020000020003" pitchFamily="2" charset="0"/>
              </a:rPr>
              <a:t> If the program team assumed the program would shift a norm, but the community decided the norm should be fortified, for example, the program should not go ahead with plans to shift the norm. If the Community Consultation resulted in community guidance that does not align with program goals or activities, the program team will need to pause. Options at this point would include re-assessing program goals or activities to ensure they align with community desires, or doing further community consultation to ensure the program has heard from and understood the broad array of community opinions, needs, and desires. Disregarding community guidance if it does not align with program plans is not ethical.</a:t>
            </a:r>
          </a:p>
          <a:p>
            <a:endParaRPr lang="en-US" sz="1200" b="0" dirty="0">
              <a:solidFill>
                <a:srgbClr val="454545"/>
              </a:solidFill>
              <a:latin typeface="Avenir" panose="02000503020000020003" pitchFamily="2" charset="0"/>
            </a:endParaRPr>
          </a:p>
          <a:p>
            <a:r>
              <a:rPr lang="en-US" sz="1200" b="0" dirty="0">
                <a:solidFill>
                  <a:srgbClr val="454545"/>
                </a:solidFill>
                <a:latin typeface="Avenir" panose="02000503020000020003" pitchFamily="2" charset="0"/>
              </a:rPr>
              <a:t>For each norm that will be shifted or reframed, also add a “Desired Future Norm” heading under the “Current Norm” at the top of the Norm Profile (annex 3); then add in the “Desired Future Norm,” as defined by the community consultation.</a:t>
            </a:r>
          </a:p>
          <a:p>
            <a:endParaRPr lang="en-US" dirty="0"/>
          </a:p>
        </p:txBody>
      </p:sp>
      <p:sp>
        <p:nvSpPr>
          <p:cNvPr id="4" name="Slide Number Placeholder 3"/>
          <p:cNvSpPr>
            <a:spLocks noGrp="1"/>
          </p:cNvSpPr>
          <p:nvPr>
            <p:ph type="sldNum" sz="quarter" idx="5"/>
          </p:nvPr>
        </p:nvSpPr>
        <p:spPr/>
        <p:txBody>
          <a:bodyPr/>
          <a:lstStyle/>
          <a:p>
            <a:fld id="{65FE83D8-EFD3-4F70-AC0A-6E4739C98F33}" type="slidenum">
              <a:rPr lang="en-US" smtClean="0"/>
              <a:t>45</a:t>
            </a:fld>
            <a:endParaRPr lang="en-US"/>
          </a:p>
        </p:txBody>
      </p:sp>
    </p:spTree>
    <p:extLst>
      <p:ext uri="{BB962C8B-B14F-4D97-AF65-F5344CB8AC3E}">
        <p14:creationId xmlns:p14="http://schemas.microsoft.com/office/powerpoint/2010/main" val="35860915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rgbClr val="454545"/>
                </a:solidFill>
                <a:latin typeface="Avenir" panose="02000503020000020003" pitchFamily="2" charset="0"/>
              </a:rPr>
              <a:t>Instructions: </a:t>
            </a:r>
          </a:p>
          <a:p>
            <a:endParaRPr lang="en-US" sz="1200" dirty="0">
              <a:solidFill>
                <a:srgbClr val="454545"/>
              </a:solidFill>
              <a:latin typeface="Avenir" panose="02000503020000020003" pitchFamily="2" charset="0"/>
            </a:endParaRPr>
          </a:p>
          <a:p>
            <a:pPr marL="228600" lvl="0" indent="-228600">
              <a:buFont typeface="+mj-lt"/>
              <a:buAutoNum type="arabicPeriod"/>
            </a:pPr>
            <a:r>
              <a:rPr lang="en-US" sz="1200" b="0" dirty="0">
                <a:solidFill>
                  <a:srgbClr val="454545"/>
                </a:solidFill>
                <a:latin typeface="Avenir" panose="02000503020000020003" pitchFamily="2" charset="0"/>
              </a:rPr>
              <a:t>Review the program’s existing logic model, then answer the questions in the table below.</a:t>
            </a:r>
          </a:p>
          <a:p>
            <a:pPr marL="228600" lvl="0" indent="-228600">
              <a:buFont typeface="+mj-lt"/>
              <a:buAutoNum type="arabicPeriod"/>
            </a:pPr>
            <a:endParaRPr lang="en-US" sz="1200" b="0" dirty="0">
              <a:solidFill>
                <a:srgbClr val="454545"/>
              </a:solidFill>
              <a:latin typeface="Avenir" panose="02000503020000020003" pitchFamily="2" charset="0"/>
            </a:endParaRPr>
          </a:p>
          <a:p>
            <a:pPr marL="228600" lvl="0" indent="-228600">
              <a:buFont typeface="+mj-lt"/>
              <a:buAutoNum type="arabicPeriod"/>
            </a:pPr>
            <a:r>
              <a:rPr lang="en-US" sz="1200" b="0" dirty="0">
                <a:solidFill>
                  <a:srgbClr val="454545"/>
                </a:solidFill>
                <a:latin typeface="Avenir" panose="02000503020000020003" pitchFamily="2" charset="0"/>
              </a:rPr>
              <a:t>If you answer “no” to any question, review the considerations to identify possible areas of change. You will come back to your logic model at the end of this module to make changes.</a:t>
            </a:r>
          </a:p>
          <a:p>
            <a:endParaRPr lang="en-US" dirty="0"/>
          </a:p>
        </p:txBody>
      </p:sp>
      <p:sp>
        <p:nvSpPr>
          <p:cNvPr id="4" name="Slide Number Placeholder 3"/>
          <p:cNvSpPr>
            <a:spLocks noGrp="1"/>
          </p:cNvSpPr>
          <p:nvPr>
            <p:ph type="sldNum" sz="quarter" idx="5"/>
          </p:nvPr>
        </p:nvSpPr>
        <p:spPr/>
        <p:txBody>
          <a:bodyPr/>
          <a:lstStyle/>
          <a:p>
            <a:fld id="{C3DF29C9-947A-4323-9B52-8892D2DCDA71}" type="slidenum">
              <a:rPr lang="en-AU" smtClean="0"/>
              <a:t>52</a:t>
            </a:fld>
            <a:endParaRPr lang="en-AU"/>
          </a:p>
        </p:txBody>
      </p:sp>
    </p:spTree>
    <p:extLst>
      <p:ext uri="{BB962C8B-B14F-4D97-AF65-F5344CB8AC3E}">
        <p14:creationId xmlns:p14="http://schemas.microsoft.com/office/powerpoint/2010/main" val="14159143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DF29C9-947A-4323-9B52-8892D2DCDA71}" type="slidenum">
              <a:rPr lang="en-AU" smtClean="0"/>
              <a:t>55</a:t>
            </a:fld>
            <a:endParaRPr lang="en-AU"/>
          </a:p>
        </p:txBody>
      </p:sp>
    </p:spTree>
    <p:extLst>
      <p:ext uri="{BB962C8B-B14F-4D97-AF65-F5344CB8AC3E}">
        <p14:creationId xmlns:p14="http://schemas.microsoft.com/office/powerpoint/2010/main" val="25950056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rgbClr val="454545"/>
                </a:solidFill>
                <a:latin typeface="Avenir" panose="02000503020000020003" pitchFamily="2" charset="0"/>
              </a:rPr>
              <a:t>Instructions: </a:t>
            </a:r>
            <a:r>
              <a:rPr lang="en-US" sz="1200" b="0" i="1" dirty="0">
                <a:solidFill>
                  <a:srgbClr val="454545"/>
                </a:solidFill>
                <a:latin typeface="Avenir" panose="02000503020000020003" pitchFamily="2" charset="0"/>
              </a:rPr>
              <a:t>Fill out the table following using the following steps.</a:t>
            </a:r>
          </a:p>
          <a:p>
            <a:endParaRPr lang="en-US" sz="1200" dirty="0">
              <a:solidFill>
                <a:srgbClr val="454545"/>
              </a:solidFill>
              <a:latin typeface="Avenir" panose="02000503020000020003" pitchFamily="2" charset="0"/>
            </a:endParaRPr>
          </a:p>
          <a:p>
            <a:pPr marL="228600" lvl="0" indent="-228600">
              <a:buFont typeface="+mj-lt"/>
              <a:buAutoNum type="arabicPeriod"/>
            </a:pPr>
            <a:r>
              <a:rPr lang="en-US" sz="1200" b="0" dirty="0">
                <a:solidFill>
                  <a:srgbClr val="454545"/>
                </a:solidFill>
                <a:latin typeface="Avenir" panose="02000503020000020003" pitchFamily="2" charset="0"/>
              </a:rPr>
              <a:t>In the activity column, write the title or brief description of all existing or planned activities in your program. </a:t>
            </a:r>
          </a:p>
          <a:p>
            <a:pPr marL="228600" lvl="0" indent="-228600">
              <a:buFont typeface="+mj-lt"/>
              <a:buAutoNum type="arabicPeriod"/>
            </a:pPr>
            <a:endParaRPr lang="en-US" sz="1200" b="0" dirty="0">
              <a:solidFill>
                <a:srgbClr val="454545"/>
              </a:solidFill>
              <a:latin typeface="Avenir" panose="02000503020000020003" pitchFamily="2" charset="0"/>
            </a:endParaRPr>
          </a:p>
          <a:p>
            <a:pPr marL="228600" lvl="0" indent="-228600">
              <a:buFont typeface="+mj-lt"/>
              <a:buAutoNum type="arabicPeriod"/>
            </a:pPr>
            <a:r>
              <a:rPr lang="en-US" sz="1200" b="0" dirty="0">
                <a:solidFill>
                  <a:srgbClr val="454545"/>
                </a:solidFill>
                <a:latin typeface="Avenir" panose="02000503020000020003" pitchFamily="2" charset="0"/>
              </a:rPr>
              <a:t>For each activity, record the priority groups and/or reference groups that the activity is intended to reach.</a:t>
            </a:r>
          </a:p>
          <a:p>
            <a:pPr marL="228600" lvl="0" indent="-228600">
              <a:buFont typeface="+mj-lt"/>
              <a:buAutoNum type="arabicPeriod"/>
            </a:pPr>
            <a:endParaRPr lang="en-US" sz="1200" b="0" dirty="0">
              <a:solidFill>
                <a:srgbClr val="454545"/>
              </a:solidFill>
              <a:latin typeface="Avenir" panose="02000503020000020003" pitchFamily="2" charset="0"/>
            </a:endParaRPr>
          </a:p>
          <a:p>
            <a:pPr marL="228600" lvl="0" indent="-228600">
              <a:buFont typeface="+mj-lt"/>
              <a:buAutoNum type="arabicPeriod"/>
            </a:pPr>
            <a:r>
              <a:rPr lang="en-US" sz="1200" b="0" dirty="0">
                <a:solidFill>
                  <a:srgbClr val="454545"/>
                </a:solidFill>
                <a:latin typeface="Avenir" panose="02000503020000020003" pitchFamily="2" charset="0"/>
              </a:rPr>
              <a:t>For each activity, record the existing norm(s) it can address (from your norm profiles)</a:t>
            </a:r>
          </a:p>
          <a:p>
            <a:pPr marL="228600" lvl="0" indent="-228600">
              <a:buFont typeface="+mj-lt"/>
              <a:buAutoNum type="arabicPeriod"/>
            </a:pPr>
            <a:endParaRPr lang="en-US" sz="1200" b="0" dirty="0">
              <a:solidFill>
                <a:srgbClr val="454545"/>
              </a:solidFill>
              <a:latin typeface="Avenir" panose="02000503020000020003" pitchFamily="2" charset="0"/>
            </a:endParaRPr>
          </a:p>
          <a:p>
            <a:pPr marL="228600" lvl="0" indent="-228600">
              <a:buFont typeface="+mj-lt"/>
              <a:buAutoNum type="arabicPeriod"/>
            </a:pPr>
            <a:r>
              <a:rPr lang="en-US" sz="1200" b="0" dirty="0">
                <a:solidFill>
                  <a:srgbClr val="454545"/>
                </a:solidFill>
                <a:latin typeface="Avenir" panose="02000503020000020003" pitchFamily="2" charset="0"/>
              </a:rPr>
              <a:t>For each activity, assess how it meets each of the common attributes of norm shifting programs and insert a “X” for each criterion it meets.</a:t>
            </a:r>
          </a:p>
          <a:p>
            <a:endParaRPr lang="en-US" dirty="0"/>
          </a:p>
        </p:txBody>
      </p:sp>
      <p:sp>
        <p:nvSpPr>
          <p:cNvPr id="4" name="Slide Number Placeholder 3"/>
          <p:cNvSpPr>
            <a:spLocks noGrp="1"/>
          </p:cNvSpPr>
          <p:nvPr>
            <p:ph type="sldNum" sz="quarter" idx="5"/>
          </p:nvPr>
        </p:nvSpPr>
        <p:spPr/>
        <p:txBody>
          <a:bodyPr/>
          <a:lstStyle/>
          <a:p>
            <a:fld id="{C3DF29C9-947A-4323-9B52-8892D2DCDA71}" type="slidenum">
              <a:rPr lang="en-AU" smtClean="0"/>
              <a:t>57</a:t>
            </a:fld>
            <a:endParaRPr lang="en-AU"/>
          </a:p>
        </p:txBody>
      </p:sp>
    </p:spTree>
    <p:extLst>
      <p:ext uri="{BB962C8B-B14F-4D97-AF65-F5344CB8AC3E}">
        <p14:creationId xmlns:p14="http://schemas.microsoft.com/office/powerpoint/2010/main" val="36325254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DF29C9-947A-4323-9B52-8892D2DCDA71}" type="slidenum">
              <a:rPr lang="en-AU" smtClean="0"/>
              <a:t>58</a:t>
            </a:fld>
            <a:endParaRPr lang="en-AU"/>
          </a:p>
        </p:txBody>
      </p:sp>
    </p:spTree>
    <p:extLst>
      <p:ext uri="{BB962C8B-B14F-4D97-AF65-F5344CB8AC3E}">
        <p14:creationId xmlns:p14="http://schemas.microsoft.com/office/powerpoint/2010/main" val="3389059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5FE83D8-EFD3-4F70-AC0A-6E4739C98F33}" type="slidenum">
              <a:rPr lang="en-US" smtClean="0"/>
              <a:t>2</a:t>
            </a:fld>
            <a:endParaRPr lang="en-US"/>
          </a:p>
        </p:txBody>
      </p:sp>
    </p:spTree>
    <p:extLst>
      <p:ext uri="{BB962C8B-B14F-4D97-AF65-F5344CB8AC3E}">
        <p14:creationId xmlns:p14="http://schemas.microsoft.com/office/powerpoint/2010/main" val="8369576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rgbClr val="454545"/>
                </a:solidFill>
                <a:latin typeface="Avenir" panose="02000503020000020003" pitchFamily="2" charset="0"/>
              </a:rPr>
              <a:t>Complete the gap analysis to identify areas that need further attention. You will have a chance to incorporate these gaps into your activity descriptions in the next activity.</a:t>
            </a:r>
          </a:p>
          <a:p>
            <a:endParaRPr lang="en-US" dirty="0"/>
          </a:p>
        </p:txBody>
      </p:sp>
      <p:sp>
        <p:nvSpPr>
          <p:cNvPr id="4" name="Slide Number Placeholder 3"/>
          <p:cNvSpPr>
            <a:spLocks noGrp="1"/>
          </p:cNvSpPr>
          <p:nvPr>
            <p:ph type="sldNum" sz="quarter" idx="5"/>
          </p:nvPr>
        </p:nvSpPr>
        <p:spPr/>
        <p:txBody>
          <a:bodyPr/>
          <a:lstStyle/>
          <a:p>
            <a:fld id="{65FE83D8-EFD3-4F70-AC0A-6E4739C98F33}" type="slidenum">
              <a:rPr lang="en-US" smtClean="0"/>
              <a:t>59</a:t>
            </a:fld>
            <a:endParaRPr lang="en-US"/>
          </a:p>
        </p:txBody>
      </p:sp>
    </p:spTree>
    <p:extLst>
      <p:ext uri="{BB962C8B-B14F-4D97-AF65-F5344CB8AC3E}">
        <p14:creationId xmlns:p14="http://schemas.microsoft.com/office/powerpoint/2010/main" val="14196571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rgbClr val="454545"/>
                </a:solidFill>
                <a:latin typeface="Avenir" panose="02000503020000020003" pitchFamily="2" charset="0"/>
              </a:rPr>
              <a:t>Instructions:</a:t>
            </a:r>
          </a:p>
          <a:p>
            <a:endParaRPr lang="en-US" sz="1200" dirty="0">
              <a:solidFill>
                <a:srgbClr val="454545"/>
              </a:solidFill>
              <a:latin typeface="Avenir" panose="02000503020000020003" pitchFamily="2" charset="0"/>
            </a:endParaRPr>
          </a:p>
          <a:p>
            <a:pPr marL="228600" lvl="0" indent="-228600">
              <a:buFont typeface="+mj-lt"/>
              <a:buAutoNum type="arabicPeriod"/>
            </a:pPr>
            <a:r>
              <a:rPr lang="en-US" sz="1200" b="0" dirty="0">
                <a:solidFill>
                  <a:srgbClr val="454545"/>
                </a:solidFill>
                <a:latin typeface="Avenir" panose="02000503020000020003" pitchFamily="2" charset="0"/>
              </a:rPr>
              <a:t>Review the example logic-chain sentence below to familiarize yourself with the different components of the causal pathway: the activity, how the norms are included, how the norm will be addressed, the reference groups, and what will change as a result.</a:t>
            </a:r>
          </a:p>
          <a:p>
            <a:pPr marL="228600" lvl="0" indent="-228600">
              <a:buFont typeface="+mj-lt"/>
              <a:buAutoNum type="arabicPeriod"/>
            </a:pPr>
            <a:endParaRPr lang="en-US" sz="1200" b="0" dirty="0">
              <a:solidFill>
                <a:srgbClr val="454545"/>
              </a:solidFill>
              <a:latin typeface="Avenir" panose="02000503020000020003" pitchFamily="2" charset="0"/>
            </a:endParaRPr>
          </a:p>
          <a:p>
            <a:pPr marL="228600" lvl="0" indent="-228600">
              <a:buFont typeface="+mj-lt"/>
              <a:buAutoNum type="arabicPeriod"/>
            </a:pPr>
            <a:r>
              <a:rPr lang="en-US" sz="1200" b="0" dirty="0">
                <a:solidFill>
                  <a:srgbClr val="454545"/>
                </a:solidFill>
                <a:latin typeface="Avenir" panose="02000503020000020003" pitchFamily="2" charset="0"/>
              </a:rPr>
              <a:t>Practice identifying the different components for the additional examples provided below by highlighting each component with a marker or pen.</a:t>
            </a:r>
          </a:p>
          <a:p>
            <a:pPr marL="228600" lvl="0" indent="-228600">
              <a:buFont typeface="+mj-lt"/>
              <a:buAutoNum type="arabicPeriod"/>
            </a:pPr>
            <a:endParaRPr lang="en-US" sz="1200" b="0" dirty="0">
              <a:solidFill>
                <a:srgbClr val="454545"/>
              </a:solidFill>
              <a:latin typeface="Avenir" panose="02000503020000020003" pitchFamily="2" charset="0"/>
            </a:endParaRPr>
          </a:p>
          <a:p>
            <a:pPr marL="228600" lvl="0" indent="-228600">
              <a:buFont typeface="+mj-lt"/>
              <a:buAutoNum type="arabicPeriod"/>
            </a:pPr>
            <a:r>
              <a:rPr lang="en-US" sz="1200" b="0" dirty="0">
                <a:solidFill>
                  <a:srgbClr val="454545"/>
                </a:solidFill>
                <a:latin typeface="Avenir" panose="02000503020000020003" pitchFamily="2" charset="0"/>
              </a:rPr>
              <a:t>Now, for each existing or new activity in your program, write at least one logic-chain sentence (or paragraph) that </a:t>
            </a:r>
            <a:br>
              <a:rPr lang="en-US" sz="1200" b="0" dirty="0">
                <a:solidFill>
                  <a:srgbClr val="454545"/>
                </a:solidFill>
                <a:latin typeface="Avenir" panose="02000503020000020003" pitchFamily="2" charset="0"/>
              </a:rPr>
            </a:br>
            <a:r>
              <a:rPr lang="en-US" sz="1200" b="0" dirty="0">
                <a:solidFill>
                  <a:srgbClr val="454545"/>
                </a:solidFill>
                <a:latin typeface="Avenir" panose="02000503020000020003" pitchFamily="2" charset="0"/>
              </a:rPr>
              <a:t>a) Describes the activity</a:t>
            </a:r>
            <a:br>
              <a:rPr lang="en-US" sz="1200" b="0" dirty="0">
                <a:solidFill>
                  <a:srgbClr val="454545"/>
                </a:solidFill>
                <a:latin typeface="Avenir" panose="02000503020000020003" pitchFamily="2" charset="0"/>
              </a:rPr>
            </a:br>
            <a:r>
              <a:rPr lang="en-US" sz="1200" b="0" dirty="0">
                <a:solidFill>
                  <a:srgbClr val="454545"/>
                </a:solidFill>
                <a:latin typeface="Avenir" panose="02000503020000020003" pitchFamily="2" charset="0"/>
              </a:rPr>
              <a:t>b) How the norm will be used</a:t>
            </a:r>
            <a:br>
              <a:rPr lang="en-US" sz="1200" b="0" dirty="0">
                <a:solidFill>
                  <a:srgbClr val="454545"/>
                </a:solidFill>
                <a:latin typeface="Avenir" panose="02000503020000020003" pitchFamily="2" charset="0"/>
              </a:rPr>
            </a:br>
            <a:r>
              <a:rPr lang="en-US" sz="1200" b="0" dirty="0">
                <a:solidFill>
                  <a:srgbClr val="454545"/>
                </a:solidFill>
                <a:latin typeface="Avenir" panose="02000503020000020003" pitchFamily="2" charset="0"/>
              </a:rPr>
              <a:t>c) How reference groups will be reached</a:t>
            </a:r>
            <a:br>
              <a:rPr lang="en-US" sz="1200" b="0" dirty="0">
                <a:solidFill>
                  <a:srgbClr val="454545"/>
                </a:solidFill>
                <a:latin typeface="Avenir" panose="02000503020000020003" pitchFamily="2" charset="0"/>
              </a:rPr>
            </a:br>
            <a:r>
              <a:rPr lang="en-US" sz="1200" b="0" dirty="0">
                <a:solidFill>
                  <a:srgbClr val="454545"/>
                </a:solidFill>
                <a:latin typeface="Avenir" panose="02000503020000020003" pitchFamily="2" charset="0"/>
              </a:rPr>
              <a:t>d) What will change as a result</a:t>
            </a:r>
          </a:p>
          <a:p>
            <a:pPr marL="228600" lvl="0" indent="-228600">
              <a:buFont typeface="+mj-lt"/>
              <a:buAutoNum type="arabicPeriod"/>
            </a:pPr>
            <a:endParaRPr lang="en-US" sz="1200" b="0" dirty="0">
              <a:solidFill>
                <a:srgbClr val="454545"/>
              </a:solidFill>
              <a:latin typeface="Avenir" panose="02000503020000020003" pitchFamily="2" charset="0"/>
            </a:endParaRPr>
          </a:p>
          <a:p>
            <a:pPr marL="228600" lvl="0" indent="-228600">
              <a:buFont typeface="+mj-lt"/>
              <a:buAutoNum type="arabicPeriod"/>
            </a:pPr>
            <a:r>
              <a:rPr lang="en-US" sz="1200" b="0" dirty="0">
                <a:solidFill>
                  <a:srgbClr val="454545"/>
                </a:solidFill>
                <a:latin typeface="Avenir" panose="02000503020000020003" pitchFamily="2" charset="0"/>
              </a:rPr>
              <a:t>Once you have finalized one logic-chain for each activity, collect them in one document. At the end of Module 2 you will put it together with other documents to form a record of your work. </a:t>
            </a:r>
          </a:p>
          <a:p>
            <a:endParaRPr lang="en-US" dirty="0"/>
          </a:p>
        </p:txBody>
      </p:sp>
      <p:sp>
        <p:nvSpPr>
          <p:cNvPr id="4" name="Slide Number Placeholder 3"/>
          <p:cNvSpPr>
            <a:spLocks noGrp="1"/>
          </p:cNvSpPr>
          <p:nvPr>
            <p:ph type="sldNum" sz="quarter" idx="5"/>
          </p:nvPr>
        </p:nvSpPr>
        <p:spPr/>
        <p:txBody>
          <a:bodyPr/>
          <a:lstStyle/>
          <a:p>
            <a:fld id="{65FE83D8-EFD3-4F70-AC0A-6E4739C98F33}" type="slidenum">
              <a:rPr lang="en-US" smtClean="0"/>
              <a:t>63</a:t>
            </a:fld>
            <a:endParaRPr lang="en-US"/>
          </a:p>
        </p:txBody>
      </p:sp>
    </p:spTree>
    <p:extLst>
      <p:ext uri="{BB962C8B-B14F-4D97-AF65-F5344CB8AC3E}">
        <p14:creationId xmlns:p14="http://schemas.microsoft.com/office/powerpoint/2010/main" val="27886735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rgbClr val="454545"/>
                </a:solidFill>
                <a:latin typeface="Avenir" panose="02000503020000020003" pitchFamily="2" charset="0"/>
              </a:rPr>
              <a:t>Instructions:</a:t>
            </a:r>
          </a:p>
          <a:p>
            <a:endParaRPr lang="en-US" sz="1200" dirty="0">
              <a:solidFill>
                <a:srgbClr val="454545"/>
              </a:solidFill>
              <a:latin typeface="Avenir" panose="02000503020000020003" pitchFamily="2" charset="0"/>
            </a:endParaRPr>
          </a:p>
          <a:p>
            <a:r>
              <a:rPr lang="en-US" sz="1200" b="0" dirty="0">
                <a:solidFill>
                  <a:srgbClr val="454545"/>
                </a:solidFill>
                <a:latin typeface="Avenir" panose="02000503020000020003" pitchFamily="2" charset="0"/>
              </a:rPr>
              <a:t>Consider the following questions and make notes on how these considerations could be incorporated into your activities. The purpose of the Consider Risks table is to help the team double check that they have engaged in a robust process to highlight and mitigate risk.</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rgbClr val="07C1E8"/>
                </a:solidFill>
                <a:latin typeface="Avenir" panose="02000503020000020003" pitchFamily="2" charset="0"/>
              </a:rPr>
              <a:t>The team won’t be able to predict and avoid all negative implications, so include attention to these in your monitoring plan (see Module 4). Programs should put in place monitoring systems that allow them to learn about resistance or backlash early in implementation, allowing the team to consider how and whether they respond or support people, including their staff.</a:t>
            </a:r>
          </a:p>
          <a:p>
            <a:endParaRPr lang="en-US" dirty="0"/>
          </a:p>
        </p:txBody>
      </p:sp>
      <p:sp>
        <p:nvSpPr>
          <p:cNvPr id="4" name="Slide Number Placeholder 3"/>
          <p:cNvSpPr>
            <a:spLocks noGrp="1"/>
          </p:cNvSpPr>
          <p:nvPr>
            <p:ph type="sldNum" sz="quarter" idx="5"/>
          </p:nvPr>
        </p:nvSpPr>
        <p:spPr/>
        <p:txBody>
          <a:bodyPr/>
          <a:lstStyle/>
          <a:p>
            <a:fld id="{C3DF29C9-947A-4323-9B52-8892D2DCDA71}" type="slidenum">
              <a:rPr lang="en-AU" smtClean="0"/>
              <a:t>68</a:t>
            </a:fld>
            <a:endParaRPr lang="en-AU"/>
          </a:p>
        </p:txBody>
      </p:sp>
    </p:spTree>
    <p:extLst>
      <p:ext uri="{BB962C8B-B14F-4D97-AF65-F5344CB8AC3E}">
        <p14:creationId xmlns:p14="http://schemas.microsoft.com/office/powerpoint/2010/main" val="30173310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DF29C9-947A-4323-9B52-8892D2DCDA71}" type="slidenum">
              <a:rPr lang="en-AU" smtClean="0"/>
              <a:t>69</a:t>
            </a:fld>
            <a:endParaRPr lang="en-AU"/>
          </a:p>
        </p:txBody>
      </p:sp>
    </p:spTree>
    <p:extLst>
      <p:ext uri="{BB962C8B-B14F-4D97-AF65-F5344CB8AC3E}">
        <p14:creationId xmlns:p14="http://schemas.microsoft.com/office/powerpoint/2010/main" val="21805131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rgbClr val="454545"/>
                </a:solidFill>
                <a:latin typeface="Avenir" panose="02000503020000020003" pitchFamily="2" charset="0"/>
              </a:rPr>
              <a:t>Instructions:</a:t>
            </a:r>
          </a:p>
          <a:p>
            <a:endParaRPr lang="en-US" sz="1200" b="0" dirty="0">
              <a:solidFill>
                <a:srgbClr val="454545"/>
              </a:solidFill>
              <a:latin typeface="Avenir" panose="02000503020000020003" pitchFamily="2" charset="0"/>
            </a:endParaRPr>
          </a:p>
          <a:p>
            <a:pPr marL="228600" indent="-228600">
              <a:buFont typeface="+mj-lt"/>
              <a:buAutoNum type="arabicPeriod"/>
            </a:pPr>
            <a:r>
              <a:rPr lang="en-US" sz="1200" b="0" dirty="0">
                <a:solidFill>
                  <a:srgbClr val="454545"/>
                </a:solidFill>
                <a:latin typeface="Avenir" panose="02000503020000020003" pitchFamily="2" charset="0"/>
              </a:rPr>
              <a:t>Copy each of the future norms together with the revised/new objective you determined during Module 2 that you plan to reframe or shift into the table below. </a:t>
            </a:r>
          </a:p>
          <a:p>
            <a:pPr marL="228600" indent="-228600">
              <a:buFont typeface="+mj-lt"/>
              <a:buAutoNum type="arabicPeriod"/>
            </a:pPr>
            <a:endParaRPr lang="en-US" sz="1200" b="0" dirty="0">
              <a:solidFill>
                <a:srgbClr val="454545"/>
              </a:solidFill>
              <a:latin typeface="Avenir" panose="02000503020000020003" pitchFamily="2" charset="0"/>
            </a:endParaRPr>
          </a:p>
          <a:p>
            <a:pPr marL="228600" indent="-228600">
              <a:buFont typeface="+mj-lt"/>
              <a:buAutoNum type="arabicPeriod"/>
            </a:pPr>
            <a:r>
              <a:rPr lang="en-US" sz="1200" b="0" dirty="0">
                <a:solidFill>
                  <a:srgbClr val="454545"/>
                </a:solidFill>
                <a:latin typeface="Avenir" panose="02000503020000020003" pitchFamily="2" charset="0"/>
              </a:rPr>
              <a:t>For each norm, as appropriate/relevant, develop indicators for both descriptive and injunctive norms unless it is clear that only one is needed for your particular aim.</a:t>
            </a:r>
            <a:br>
              <a:rPr lang="en-US" sz="1200" b="0" dirty="0">
                <a:solidFill>
                  <a:srgbClr val="454545"/>
                </a:solidFill>
                <a:latin typeface="Avenir" panose="02000503020000020003" pitchFamily="2" charset="0"/>
              </a:rPr>
            </a:br>
            <a:br>
              <a:rPr lang="en-US" sz="1200" b="0" dirty="0">
                <a:solidFill>
                  <a:srgbClr val="454545"/>
                </a:solidFill>
                <a:latin typeface="Avenir" panose="02000503020000020003" pitchFamily="2" charset="0"/>
              </a:rPr>
            </a:br>
            <a:endParaRPr lang="en-US" dirty="0"/>
          </a:p>
        </p:txBody>
      </p:sp>
      <p:sp>
        <p:nvSpPr>
          <p:cNvPr id="4" name="Slide Number Placeholder 3"/>
          <p:cNvSpPr>
            <a:spLocks noGrp="1"/>
          </p:cNvSpPr>
          <p:nvPr>
            <p:ph type="sldNum" sz="quarter" idx="5"/>
          </p:nvPr>
        </p:nvSpPr>
        <p:spPr/>
        <p:txBody>
          <a:bodyPr/>
          <a:lstStyle/>
          <a:p>
            <a:fld id="{C3DF29C9-947A-4323-9B52-8892D2DCDA71}" type="slidenum">
              <a:rPr lang="en-AU" smtClean="0"/>
              <a:t>79</a:t>
            </a:fld>
            <a:endParaRPr lang="en-AU"/>
          </a:p>
        </p:txBody>
      </p:sp>
    </p:spTree>
    <p:extLst>
      <p:ext uri="{BB962C8B-B14F-4D97-AF65-F5344CB8AC3E}">
        <p14:creationId xmlns:p14="http://schemas.microsoft.com/office/powerpoint/2010/main" val="13970190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DF29C9-947A-4323-9B52-8892D2DCDA71}" type="slidenum">
              <a:rPr lang="en-AU" smtClean="0"/>
              <a:t>80</a:t>
            </a:fld>
            <a:endParaRPr lang="en-AU"/>
          </a:p>
        </p:txBody>
      </p:sp>
    </p:spTree>
    <p:extLst>
      <p:ext uri="{BB962C8B-B14F-4D97-AF65-F5344CB8AC3E}">
        <p14:creationId xmlns:p14="http://schemas.microsoft.com/office/powerpoint/2010/main" val="35117266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rgbClr val="454545"/>
                </a:solidFill>
                <a:latin typeface="Avenir" panose="02000503020000020003" pitchFamily="2" charset="0"/>
              </a:rPr>
              <a:t>Instructions:</a:t>
            </a:r>
          </a:p>
          <a:p>
            <a:endParaRPr lang="en-US" sz="1200" dirty="0">
              <a:solidFill>
                <a:srgbClr val="454545"/>
              </a:solidFill>
              <a:latin typeface="Avenir" panose="02000503020000020003" pitchFamily="2" charset="0"/>
            </a:endParaRPr>
          </a:p>
          <a:p>
            <a:pPr marL="228600" indent="-228600">
              <a:buFont typeface="+mj-lt"/>
              <a:buAutoNum type="arabicPeriod"/>
            </a:pPr>
            <a:r>
              <a:rPr lang="en-US" sz="1200" b="0" dirty="0">
                <a:solidFill>
                  <a:srgbClr val="454545"/>
                </a:solidFill>
                <a:latin typeface="Avenir" panose="02000503020000020003" pitchFamily="2" charset="0"/>
              </a:rPr>
              <a:t>Complete the Monitoring Plan Table with output indicators, coverage/reach, intermediate outcome, and behavioral outcome indicators. Leave the other cells of the table blank for now.</a:t>
            </a:r>
          </a:p>
          <a:p>
            <a:pPr marL="228600" indent="-228600">
              <a:buFont typeface="+mj-lt"/>
              <a:buAutoNum type="arabicPeriod"/>
            </a:pPr>
            <a:endParaRPr lang="en-US" sz="1200" b="0" dirty="0">
              <a:solidFill>
                <a:srgbClr val="454545"/>
              </a:solidFill>
              <a:latin typeface="Avenir" panose="02000503020000020003" pitchFamily="2" charset="0"/>
            </a:endParaRPr>
          </a:p>
          <a:p>
            <a:pPr marL="171450" indent="-171450">
              <a:buClr>
                <a:srgbClr val="0193C0"/>
              </a:buClr>
              <a:buSzPct val="120000"/>
              <a:buFont typeface="Courier New" panose="02070309020205020404" pitchFamily="49" charset="0"/>
              <a:buChar char="o"/>
            </a:pPr>
            <a:r>
              <a:rPr lang="en-US" sz="1200" b="0" dirty="0">
                <a:solidFill>
                  <a:srgbClr val="454545"/>
                </a:solidFill>
                <a:latin typeface="Avenir" panose="02000503020000020003" pitchFamily="2" charset="0"/>
              </a:rPr>
              <a:t>Output indicators (the number of products, activities, or deliverables produced by the program): For each activity, include at least one output indicator. </a:t>
            </a:r>
          </a:p>
          <a:p>
            <a:pPr marL="228600" indent="-228600">
              <a:buClr>
                <a:srgbClr val="0193C0"/>
              </a:buClr>
              <a:buSzPct val="120000"/>
              <a:buFont typeface="Courier New" panose="02070309020205020404" pitchFamily="49" charset="0"/>
              <a:buChar char="o"/>
            </a:pPr>
            <a:endParaRPr lang="en-US" sz="1200" b="0" dirty="0">
              <a:solidFill>
                <a:srgbClr val="454545"/>
              </a:solidFill>
              <a:latin typeface="Avenir" panose="02000503020000020003" pitchFamily="2" charset="0"/>
            </a:endParaRPr>
          </a:p>
          <a:p>
            <a:pPr marL="171450" indent="-171450">
              <a:buClr>
                <a:srgbClr val="0193C0"/>
              </a:buClr>
              <a:buSzPct val="120000"/>
              <a:buFont typeface="Courier New" panose="02070309020205020404" pitchFamily="49" charset="0"/>
              <a:buChar char="o"/>
            </a:pPr>
            <a:r>
              <a:rPr lang="en-US" sz="1200" b="0" dirty="0">
                <a:solidFill>
                  <a:srgbClr val="454545"/>
                </a:solidFill>
                <a:latin typeface="Avenir" panose="02000503020000020003" pitchFamily="2" charset="0"/>
              </a:rPr>
              <a:t>Coverage/reach indicators (the number of people who participated or were reached by an activity/the percent of the intended audience that recalls or participated in program activities): To assess program effects, it is essential to measure program exposure. Data have demonstrated that exposure often has a “dose effect” in that program effects increase with the number/types of program exposure/participation reported by respondents.</a:t>
            </a:r>
          </a:p>
          <a:p>
            <a:pPr marL="171450" indent="-171450">
              <a:buClr>
                <a:srgbClr val="0193C0"/>
              </a:buClr>
              <a:buSzPct val="120000"/>
              <a:buFont typeface="Courier New" panose="02070309020205020404" pitchFamily="49" charset="0"/>
              <a:buChar char="o"/>
            </a:pPr>
            <a:endParaRPr lang="en-US" sz="1200" b="0" dirty="0">
              <a:solidFill>
                <a:srgbClr val="454545"/>
              </a:solidFill>
              <a:latin typeface="Avenir" panose="02000503020000020003" pitchFamily="2" charset="0"/>
            </a:endParaRPr>
          </a:p>
          <a:p>
            <a:pPr marL="171450" indent="-171450">
              <a:buClr>
                <a:srgbClr val="0193C0"/>
              </a:buClr>
              <a:buSzPct val="120000"/>
              <a:buFont typeface="Courier New" panose="02070309020205020404" pitchFamily="49" charset="0"/>
              <a:buChar char="o"/>
            </a:pPr>
            <a:r>
              <a:rPr lang="en-US" sz="1200" b="0" dirty="0">
                <a:solidFill>
                  <a:srgbClr val="454545"/>
                </a:solidFill>
                <a:latin typeface="Avenir" panose="02000503020000020003" pitchFamily="2" charset="0"/>
              </a:rPr>
              <a:t>Intermediate outcome indicators (percent of intended audience who report community support for the social norms promoted by your program): Copy each of the descriptive and injunctive social norms indicators you identified in the previous activity (Annex 8) into the table below. </a:t>
            </a:r>
          </a:p>
          <a:p>
            <a:pPr marL="171450" indent="-171450">
              <a:buClr>
                <a:srgbClr val="0193C0"/>
              </a:buClr>
              <a:buSzPct val="120000"/>
              <a:buFont typeface="Courier New" panose="02070309020205020404" pitchFamily="49" charset="0"/>
              <a:buChar char="o"/>
            </a:pPr>
            <a:endParaRPr lang="en-US" sz="1200" b="0" dirty="0">
              <a:solidFill>
                <a:srgbClr val="454545"/>
              </a:solidFill>
              <a:latin typeface="Avenir" panose="02000503020000020003" pitchFamily="2" charset="0"/>
            </a:endParaRPr>
          </a:p>
          <a:p>
            <a:pPr marL="171450" indent="-171450">
              <a:buClr>
                <a:srgbClr val="0193C0"/>
              </a:buClr>
              <a:buSzPct val="120000"/>
              <a:buFont typeface="Courier New" panose="02070309020205020404" pitchFamily="49" charset="0"/>
              <a:buChar char="o"/>
            </a:pPr>
            <a:r>
              <a:rPr lang="en-US" sz="1200" b="0" dirty="0">
                <a:solidFill>
                  <a:srgbClr val="454545"/>
                </a:solidFill>
                <a:latin typeface="Avenir" panose="02000503020000020003" pitchFamily="2" charset="0"/>
              </a:rPr>
              <a:t>Behavioral outcome indicators (percent of intended audience who report engaging in the behaviors promoted by your program): List the key behavioral outcomes included in your logic model. </a:t>
            </a:r>
          </a:p>
          <a:p>
            <a:endParaRPr lang="en-US" sz="1200" b="0" dirty="0">
              <a:solidFill>
                <a:srgbClr val="454545"/>
              </a:solidFill>
              <a:latin typeface="Avenir" panose="02000503020000020003" pitchFamily="2" charset="0"/>
            </a:endParaRPr>
          </a:p>
          <a:p>
            <a:pPr marL="228600" indent="-228600">
              <a:buFont typeface="+mj-lt"/>
              <a:buAutoNum type="arabicPeriod" startAt="2"/>
            </a:pPr>
            <a:r>
              <a:rPr lang="en-US" sz="1200" b="0" dirty="0">
                <a:solidFill>
                  <a:srgbClr val="454545"/>
                </a:solidFill>
                <a:latin typeface="Avenir" panose="02000503020000020003" pitchFamily="2" charset="0"/>
              </a:rPr>
              <a:t>For each indicator, specify (1) the type of indicator, i.e., output, reach, coverage, intermediate outcome, and behavioral outcome; and (2) whether it is a descriptive or injunctive norm (for social norms indicators only). See the Useful Resources section for a resource with examples.</a:t>
            </a:r>
          </a:p>
          <a:p>
            <a:endParaRPr lang="en-US" dirty="0"/>
          </a:p>
        </p:txBody>
      </p:sp>
      <p:sp>
        <p:nvSpPr>
          <p:cNvPr id="4" name="Slide Number Placeholder 3"/>
          <p:cNvSpPr>
            <a:spLocks noGrp="1"/>
          </p:cNvSpPr>
          <p:nvPr>
            <p:ph type="sldNum" sz="quarter" idx="5"/>
          </p:nvPr>
        </p:nvSpPr>
        <p:spPr/>
        <p:txBody>
          <a:bodyPr/>
          <a:lstStyle/>
          <a:p>
            <a:fld id="{C3DF29C9-947A-4323-9B52-8892D2DCDA71}" type="slidenum">
              <a:rPr lang="en-AU" smtClean="0"/>
              <a:t>84</a:t>
            </a:fld>
            <a:endParaRPr lang="en-AU"/>
          </a:p>
        </p:txBody>
      </p:sp>
    </p:spTree>
    <p:extLst>
      <p:ext uri="{BB962C8B-B14F-4D97-AF65-F5344CB8AC3E}">
        <p14:creationId xmlns:p14="http://schemas.microsoft.com/office/powerpoint/2010/main" val="428782640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DF29C9-947A-4323-9B52-8892D2DCDA71}" type="slidenum">
              <a:rPr lang="en-AU" smtClean="0"/>
              <a:t>85</a:t>
            </a:fld>
            <a:endParaRPr lang="en-AU"/>
          </a:p>
        </p:txBody>
      </p:sp>
    </p:spTree>
    <p:extLst>
      <p:ext uri="{BB962C8B-B14F-4D97-AF65-F5344CB8AC3E}">
        <p14:creationId xmlns:p14="http://schemas.microsoft.com/office/powerpoint/2010/main" val="25824991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rgbClr val="454545"/>
                </a:solidFill>
                <a:latin typeface="Avenir" panose="02000503020000020003" pitchFamily="2" charset="0"/>
              </a:rPr>
              <a:t>Instructions:</a:t>
            </a:r>
          </a:p>
          <a:p>
            <a:endParaRPr lang="en-US" sz="1200" dirty="0">
              <a:solidFill>
                <a:srgbClr val="454545"/>
              </a:solidFill>
              <a:latin typeface="Avenir" panose="02000503020000020003" pitchFamily="2" charset="0"/>
            </a:endParaRPr>
          </a:p>
          <a:p>
            <a:pPr marL="228600" indent="-228600">
              <a:buFont typeface="+mj-lt"/>
              <a:buAutoNum type="arabicPeriod"/>
            </a:pPr>
            <a:r>
              <a:rPr lang="en-US" sz="1200" b="0" dirty="0">
                <a:solidFill>
                  <a:srgbClr val="454545"/>
                </a:solidFill>
                <a:latin typeface="Avenir" panose="02000503020000020003" pitchFamily="2" charset="0"/>
              </a:rPr>
              <a:t>Review the Indicators from the previous activity Monitoring Plan Table (Annex 10) in light of your logic model. Are there aspects of the program related to the implementation process that need to be measured but cannot be with the current list of indicators? Or is a deeper understanding of how the program has been received by the intended audience or reference groups needed?</a:t>
            </a:r>
          </a:p>
          <a:p>
            <a:pPr marL="228600" indent="-228600">
              <a:buFont typeface="+mj-lt"/>
              <a:buAutoNum type="arabicPeriod"/>
            </a:pPr>
            <a:endParaRPr lang="en-US" sz="1200" b="0" dirty="0">
              <a:solidFill>
                <a:srgbClr val="454545"/>
              </a:solidFill>
              <a:latin typeface="Avenir" panose="02000503020000020003" pitchFamily="2" charset="0"/>
            </a:endParaRPr>
          </a:p>
          <a:p>
            <a:pPr marL="228600" indent="-228600">
              <a:buFont typeface="+mj-lt"/>
              <a:buAutoNum type="arabicPeriod"/>
            </a:pPr>
            <a:r>
              <a:rPr lang="en-US" sz="1200" b="0" dirty="0">
                <a:solidFill>
                  <a:srgbClr val="454545"/>
                </a:solidFill>
                <a:latin typeface="Avenir" panose="02000503020000020003" pitchFamily="2" charset="0"/>
              </a:rPr>
              <a:t>If yes, identify questions that should be asked about the implementation process that require a qualitative approach.</a:t>
            </a:r>
          </a:p>
          <a:p>
            <a:pPr marL="228600" indent="-228600">
              <a:buFont typeface="+mj-lt"/>
              <a:buAutoNum type="arabicPeriod"/>
            </a:pPr>
            <a:endParaRPr lang="en-US" sz="1200" b="0" dirty="0">
              <a:solidFill>
                <a:srgbClr val="454545"/>
              </a:solidFill>
              <a:latin typeface="Avenir" panose="02000503020000020003" pitchFamily="2" charset="0"/>
            </a:endParaRPr>
          </a:p>
          <a:p>
            <a:pPr marL="228600" indent="-228600">
              <a:buFont typeface="+mj-lt"/>
              <a:buAutoNum type="arabicPeriod"/>
            </a:pPr>
            <a:r>
              <a:rPr lang="en-US" sz="1200" b="0" dirty="0">
                <a:solidFill>
                  <a:srgbClr val="454545"/>
                </a:solidFill>
                <a:latin typeface="Avenir" panose="02000503020000020003" pitchFamily="2" charset="0"/>
              </a:rPr>
              <a:t>Add the qualitative indicators to the Monitoring Plan Table (Annex 10)</a:t>
            </a:r>
          </a:p>
          <a:p>
            <a:endParaRPr lang="en-US" dirty="0"/>
          </a:p>
        </p:txBody>
      </p:sp>
      <p:sp>
        <p:nvSpPr>
          <p:cNvPr id="4" name="Slide Number Placeholder 3"/>
          <p:cNvSpPr>
            <a:spLocks noGrp="1"/>
          </p:cNvSpPr>
          <p:nvPr>
            <p:ph type="sldNum" sz="quarter" idx="5"/>
          </p:nvPr>
        </p:nvSpPr>
        <p:spPr/>
        <p:txBody>
          <a:bodyPr/>
          <a:lstStyle/>
          <a:p>
            <a:fld id="{65FE83D8-EFD3-4F70-AC0A-6E4739C98F33}" type="slidenum">
              <a:rPr lang="en-US" smtClean="0"/>
              <a:t>89</a:t>
            </a:fld>
            <a:endParaRPr lang="en-US"/>
          </a:p>
        </p:txBody>
      </p:sp>
    </p:spTree>
    <p:extLst>
      <p:ext uri="{BB962C8B-B14F-4D97-AF65-F5344CB8AC3E}">
        <p14:creationId xmlns:p14="http://schemas.microsoft.com/office/powerpoint/2010/main" val="14024465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DF29C9-947A-4323-9B52-8892D2DCDA71}" type="slidenum">
              <a:rPr lang="en-AU" smtClean="0"/>
              <a:t>90</a:t>
            </a:fld>
            <a:endParaRPr lang="en-AU"/>
          </a:p>
        </p:txBody>
      </p:sp>
    </p:spTree>
    <p:extLst>
      <p:ext uri="{BB962C8B-B14F-4D97-AF65-F5344CB8AC3E}">
        <p14:creationId xmlns:p14="http://schemas.microsoft.com/office/powerpoint/2010/main" val="2852154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5FE83D8-EFD3-4F70-AC0A-6E4739C98F33}" type="slidenum">
              <a:rPr lang="en-US" smtClean="0"/>
              <a:t>7</a:t>
            </a:fld>
            <a:endParaRPr lang="en-US"/>
          </a:p>
        </p:txBody>
      </p:sp>
    </p:spTree>
    <p:extLst>
      <p:ext uri="{BB962C8B-B14F-4D97-AF65-F5344CB8AC3E}">
        <p14:creationId xmlns:p14="http://schemas.microsoft.com/office/powerpoint/2010/main" val="129517324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dirty="0">
                <a:solidFill>
                  <a:srgbClr val="454545"/>
                </a:solidFill>
                <a:latin typeface="Avenir" panose="02000503020000020003" pitchFamily="2" charset="0"/>
              </a:rPr>
              <a:t>For each indicator:</a:t>
            </a:r>
          </a:p>
          <a:p>
            <a:endParaRPr lang="en-US" sz="1200" b="0" dirty="0">
              <a:solidFill>
                <a:srgbClr val="454545"/>
              </a:solidFill>
              <a:latin typeface="Avenir" panose="02000503020000020003" pitchFamily="2" charset="0"/>
            </a:endParaRPr>
          </a:p>
          <a:p>
            <a:pPr marL="171450" indent="-171450">
              <a:buClr>
                <a:srgbClr val="07C1E8"/>
              </a:buClr>
              <a:buSzPct val="120000"/>
              <a:buFont typeface="Courier New" panose="02070309020205020404" pitchFamily="49" charset="0"/>
              <a:buChar char="o"/>
            </a:pPr>
            <a:r>
              <a:rPr lang="en-US" sz="1200" b="0" dirty="0">
                <a:solidFill>
                  <a:srgbClr val="454545"/>
                </a:solidFill>
                <a:latin typeface="Avenir" panose="02000503020000020003" pitchFamily="2" charset="0"/>
              </a:rPr>
              <a:t>Think about the different data sources the program can employ and include only those that the program will realistically be able to use. If there are not enough resources to collect the data needed for a given indicator the team can decide to either (1) eliminate the indicator or (2) revise the indicator so that it can be answered using available data sources. You may also consider qualitative indicators (see Activity 3 above).</a:t>
            </a:r>
          </a:p>
          <a:p>
            <a:pPr marL="171450" indent="-171450">
              <a:buClr>
                <a:srgbClr val="07C1E8"/>
              </a:buClr>
              <a:buSzPct val="120000"/>
              <a:buFont typeface="Courier New" panose="02070309020205020404" pitchFamily="49" charset="0"/>
              <a:buChar char="o"/>
            </a:pPr>
            <a:endParaRPr lang="en-US" sz="1200" b="0" dirty="0">
              <a:solidFill>
                <a:srgbClr val="454545"/>
              </a:solidFill>
              <a:latin typeface="Avenir" panose="02000503020000020003" pitchFamily="2" charset="0"/>
            </a:endParaRPr>
          </a:p>
          <a:p>
            <a:pPr marL="171450" indent="-171450">
              <a:buClr>
                <a:srgbClr val="07C1E8"/>
              </a:buClr>
              <a:buSzPct val="120000"/>
              <a:buFont typeface="Courier New" panose="02070309020205020404" pitchFamily="49" charset="0"/>
              <a:buChar char="o"/>
            </a:pPr>
            <a:r>
              <a:rPr lang="en-US" sz="1200" b="0" dirty="0">
                <a:solidFill>
                  <a:srgbClr val="454545"/>
                </a:solidFill>
                <a:latin typeface="Avenir" panose="02000503020000020003" pitchFamily="2" charset="0"/>
              </a:rPr>
              <a:t>Carefully consider how to disaggregate the data. This will be based on programmatic and reporting needs.</a:t>
            </a:r>
          </a:p>
          <a:p>
            <a:pPr marL="171450" indent="-171450">
              <a:buClr>
                <a:srgbClr val="07C1E8"/>
              </a:buClr>
              <a:buSzPct val="120000"/>
              <a:buFont typeface="Courier New" panose="02070309020205020404" pitchFamily="49" charset="0"/>
              <a:buChar char="o"/>
            </a:pPr>
            <a:endParaRPr lang="en-US" sz="1200" b="0" dirty="0">
              <a:solidFill>
                <a:srgbClr val="454545"/>
              </a:solidFill>
              <a:latin typeface="Avenir" panose="02000503020000020003" pitchFamily="2" charset="0"/>
            </a:endParaRPr>
          </a:p>
          <a:p>
            <a:pPr marL="171450" indent="-171450">
              <a:buClr>
                <a:srgbClr val="07C1E8"/>
              </a:buClr>
              <a:buSzPct val="120000"/>
              <a:buFont typeface="Courier New" panose="02070309020205020404" pitchFamily="49" charset="0"/>
              <a:buChar char="o"/>
            </a:pPr>
            <a:r>
              <a:rPr lang="en-US" sz="1200" b="0" dirty="0">
                <a:solidFill>
                  <a:srgbClr val="454545"/>
                </a:solidFill>
                <a:latin typeface="Avenir" panose="02000503020000020003" pitchFamily="2" charset="0"/>
              </a:rPr>
              <a:t>Decide how frequently the data should be collected,  who will manage data collection for that indicator, and who will analyze the data and apply findings to program activities.</a:t>
            </a:r>
          </a:p>
          <a:p>
            <a:endParaRPr lang="en-US" sz="1200" b="0" dirty="0">
              <a:solidFill>
                <a:srgbClr val="454545"/>
              </a:solidFill>
              <a:latin typeface="Avenir" panose="02000503020000020003" pitchFamily="2" charset="0"/>
            </a:endParaRPr>
          </a:p>
          <a:p>
            <a:r>
              <a:rPr lang="en-US" sz="1200" b="0" dirty="0">
                <a:solidFill>
                  <a:srgbClr val="454545"/>
                </a:solidFill>
                <a:latin typeface="Avenir" panose="02000503020000020003" pitchFamily="2" charset="0"/>
              </a:rPr>
              <a:t>Please keep in mind the following:</a:t>
            </a:r>
          </a:p>
          <a:p>
            <a:endParaRPr lang="en-US" sz="1200" b="0" dirty="0">
              <a:solidFill>
                <a:srgbClr val="454545"/>
              </a:solidFill>
              <a:latin typeface="Avenir" panose="02000503020000020003" pitchFamily="2" charset="0"/>
            </a:endParaRPr>
          </a:p>
          <a:p>
            <a:pPr marL="228600" indent="-228600">
              <a:buFont typeface="+mj-lt"/>
              <a:buAutoNum type="arabicPeriod"/>
            </a:pPr>
            <a:r>
              <a:rPr lang="en-US" sz="1200" b="0" dirty="0">
                <a:solidFill>
                  <a:srgbClr val="454545"/>
                </a:solidFill>
                <a:latin typeface="Avenir" panose="02000503020000020003" pitchFamily="2" charset="0"/>
              </a:rPr>
              <a:t>Be sure to work with M&amp;E staff to complete this activity and include M&amp;E staff throughout the entire tool process.</a:t>
            </a:r>
          </a:p>
          <a:p>
            <a:pPr marL="228600" indent="-228600">
              <a:buFont typeface="+mj-lt"/>
              <a:buAutoNum type="arabicPeriod"/>
            </a:pPr>
            <a:endParaRPr lang="en-US" sz="1200" b="0" dirty="0">
              <a:solidFill>
                <a:srgbClr val="454545"/>
              </a:solidFill>
              <a:latin typeface="Avenir" panose="02000503020000020003" pitchFamily="2" charset="0"/>
            </a:endParaRPr>
          </a:p>
          <a:p>
            <a:pPr marL="228600" indent="-228600">
              <a:buFont typeface="+mj-lt"/>
              <a:buAutoNum type="arabicPeriod"/>
            </a:pPr>
            <a:r>
              <a:rPr lang="en-US" sz="1200" b="0" dirty="0">
                <a:solidFill>
                  <a:srgbClr val="454545"/>
                </a:solidFill>
                <a:latin typeface="Avenir" panose="02000503020000020003" pitchFamily="2" charset="0"/>
              </a:rPr>
              <a:t>Once this activity is complete, the M&amp;E team will need to develop the data collection forms. </a:t>
            </a:r>
          </a:p>
          <a:p>
            <a:endParaRPr lang="en-US" dirty="0"/>
          </a:p>
        </p:txBody>
      </p:sp>
      <p:sp>
        <p:nvSpPr>
          <p:cNvPr id="4" name="Slide Number Placeholder 3"/>
          <p:cNvSpPr>
            <a:spLocks noGrp="1"/>
          </p:cNvSpPr>
          <p:nvPr>
            <p:ph type="sldNum" sz="quarter" idx="5"/>
          </p:nvPr>
        </p:nvSpPr>
        <p:spPr/>
        <p:txBody>
          <a:bodyPr/>
          <a:lstStyle/>
          <a:p>
            <a:fld id="{C3DF29C9-947A-4323-9B52-8892D2DCDA71}" type="slidenum">
              <a:rPr lang="en-AU" smtClean="0"/>
              <a:t>94</a:t>
            </a:fld>
            <a:endParaRPr lang="en-AU"/>
          </a:p>
        </p:txBody>
      </p:sp>
    </p:spTree>
    <p:extLst>
      <p:ext uri="{BB962C8B-B14F-4D97-AF65-F5344CB8AC3E}">
        <p14:creationId xmlns:p14="http://schemas.microsoft.com/office/powerpoint/2010/main" val="59073793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DF29C9-947A-4323-9B52-8892D2DCDA71}" type="slidenum">
              <a:rPr lang="en-AU" smtClean="0"/>
              <a:t>95</a:t>
            </a:fld>
            <a:endParaRPr lang="en-AU"/>
          </a:p>
        </p:txBody>
      </p:sp>
    </p:spTree>
    <p:extLst>
      <p:ext uri="{BB962C8B-B14F-4D97-AF65-F5344CB8AC3E}">
        <p14:creationId xmlns:p14="http://schemas.microsoft.com/office/powerpoint/2010/main" val="3614256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rgbClr val="454545"/>
                </a:solidFill>
                <a:latin typeface="Avenir" panose="02000503020000020003" pitchFamily="2" charset="0"/>
                <a:ea typeface="+mj-ea"/>
                <a:cs typeface="+mj-cs"/>
              </a:rPr>
              <a:t>Instructions:</a:t>
            </a:r>
          </a:p>
          <a:p>
            <a:endParaRPr lang="en-US" sz="1200" dirty="0">
              <a:solidFill>
                <a:srgbClr val="454545"/>
              </a:solidFill>
              <a:latin typeface="Avenir" panose="02000503020000020003" pitchFamily="2" charset="0"/>
              <a:ea typeface="+mj-ea"/>
              <a:cs typeface="+mj-cs"/>
            </a:endParaRPr>
          </a:p>
          <a:p>
            <a:pPr marL="228600" indent="-228600">
              <a:buAutoNum type="arabicPeriod"/>
            </a:pPr>
            <a:r>
              <a:rPr lang="en-US" sz="1200" dirty="0">
                <a:solidFill>
                  <a:srgbClr val="454545"/>
                </a:solidFill>
                <a:latin typeface="Avenir" panose="02000503020000020003" pitchFamily="2" charset="0"/>
                <a:ea typeface="+mj-ea"/>
                <a:cs typeface="+mj-cs"/>
              </a:rPr>
              <a:t>In this activity participants will work in groups (one or more, depending on the size of your team) to begin the process of organizing information from the formative research in formats that will help the team make programmatic decisions. In this activity the team will fill in the Norm-Behavior Mapping Table. See directly below for a filled-in example, and Annex 1 for the blank template.</a:t>
            </a:r>
          </a:p>
          <a:p>
            <a:pPr marL="228600" indent="-228600">
              <a:buAutoNum type="arabicPeriod"/>
            </a:pPr>
            <a:endParaRPr lang="en-US" sz="1200" dirty="0">
              <a:solidFill>
                <a:srgbClr val="454545"/>
              </a:solidFill>
              <a:latin typeface="Avenir" panose="02000503020000020003" pitchFamily="2" charset="0"/>
              <a:ea typeface="+mj-ea"/>
              <a:cs typeface="+mj-cs"/>
            </a:endParaRPr>
          </a:p>
          <a:p>
            <a:pPr marL="228600" indent="-228600">
              <a:buAutoNum type="arabicPeriod"/>
            </a:pPr>
            <a:r>
              <a:rPr lang="en-US" sz="1200" dirty="0">
                <a:solidFill>
                  <a:srgbClr val="454545"/>
                </a:solidFill>
                <a:latin typeface="Avenir" panose="02000503020000020003" pitchFamily="2" charset="0"/>
                <a:ea typeface="+mj-ea"/>
                <a:cs typeface="+mj-cs"/>
              </a:rPr>
              <a:t>Provide each group (one or more) with a blank Norm-Behavior Mapping Table. In the first column, list out all of the norms identified in the SNET or formative research that may affect the target behaviors addressed by your program. These may be norms directly influencing the program’s behaviors of interest or broader norms that the team would like to consider in the program. We recommend listing all relevant norms in this list. Be careful to not include individual-level attitudes - only social-level norms - in this list. For more guidance on the difference between attitudes and norms, see the Social Norms Atlas in the Useful Resources section of this tool.</a:t>
            </a:r>
          </a:p>
          <a:p>
            <a:pPr marL="228600" indent="-228600">
              <a:buAutoNum type="arabicPeriod"/>
            </a:pPr>
            <a:endParaRPr lang="en-US" sz="1200" dirty="0">
              <a:solidFill>
                <a:srgbClr val="454545"/>
              </a:solidFill>
              <a:latin typeface="Avenir" panose="02000503020000020003" pitchFamily="2" charset="0"/>
              <a:ea typeface="+mj-ea"/>
              <a:cs typeface="+mj-cs"/>
            </a:endParaRPr>
          </a:p>
          <a:p>
            <a:pPr marL="228600" indent="-228600">
              <a:buAutoNum type="arabicPeriod"/>
            </a:pPr>
            <a:r>
              <a:rPr lang="en-US" sz="1200" dirty="0">
                <a:solidFill>
                  <a:srgbClr val="454545"/>
                </a:solidFill>
                <a:latin typeface="Avenir" panose="02000503020000020003" pitchFamily="2" charset="0"/>
                <a:ea typeface="+mj-ea"/>
                <a:cs typeface="+mj-cs"/>
              </a:rPr>
              <a:t>In the first row, list out each of the behaviors of interest (or “target behaviors”) in the program.</a:t>
            </a:r>
          </a:p>
          <a:p>
            <a:pPr marL="228600" indent="-228600">
              <a:buAutoNum type="arabicPeriod"/>
            </a:pPr>
            <a:endParaRPr lang="en-US" sz="1200" dirty="0">
              <a:solidFill>
                <a:srgbClr val="454545"/>
              </a:solidFill>
              <a:latin typeface="Avenir" panose="02000503020000020003" pitchFamily="2" charset="0"/>
              <a:ea typeface="+mj-ea"/>
              <a:cs typeface="+mj-cs"/>
            </a:endParaRPr>
          </a:p>
          <a:p>
            <a:pPr marL="228600" indent="-228600">
              <a:buAutoNum type="arabicPeriod"/>
            </a:pPr>
            <a:r>
              <a:rPr lang="en-US" sz="1200" dirty="0">
                <a:solidFill>
                  <a:srgbClr val="454545"/>
                </a:solidFill>
                <a:latin typeface="Avenir" panose="02000503020000020003" pitchFamily="2" charset="0"/>
                <a:ea typeface="+mj-ea"/>
                <a:cs typeface="+mj-cs"/>
              </a:rPr>
              <a:t>Determine the relationship between a norm and each target behavior by discussing how shifting the norm would contribute to achieving change in the target behavior. The idea here is to tease out the relative importance of each norm to the target behavior as a way to begin to prioritize which norms to address programmatically.</a:t>
            </a:r>
          </a:p>
          <a:p>
            <a:pPr marL="228600" indent="-228600">
              <a:buAutoNum type="arabicPeriod"/>
            </a:pPr>
            <a:endParaRPr lang="en-US" sz="1200" b="0" dirty="0">
              <a:solidFill>
                <a:srgbClr val="454545"/>
              </a:solidFill>
              <a:latin typeface="Avenir" panose="02000503020000020003" pitchFamily="2" charset="0"/>
              <a:ea typeface="+mj-ea"/>
              <a:cs typeface="+mj-cs"/>
            </a:endParaRPr>
          </a:p>
          <a:p>
            <a:pPr marL="228600" indent="-228600">
              <a:buAutoNum type="arabicPeriod"/>
            </a:pPr>
            <a:r>
              <a:rPr lang="en-US" sz="1200" b="0" dirty="0">
                <a:solidFill>
                  <a:srgbClr val="454545"/>
                </a:solidFill>
                <a:latin typeface="Avenir" panose="02000503020000020003" pitchFamily="2" charset="0"/>
              </a:rPr>
              <a:t>Then, for each norm, record its relationship to each behavior of interest. If shifting a norm would necessarily change the behavior write “direct effect” in the cell. If shifting a norm would change some other factor or determinant that would in turn change the behavior, write “indirect effect.” If shifting the norm would do little to change the behavior either directly or indirectly, write “minimal effect.” There will be times when the team will disagree and debate about these determinations. The purpose of this exercise is not to be perfect, but to understand the likelihood that addressing a norm will have impact on the target behavior so that the program can prioritize which norms to use for program purposes.</a:t>
            </a:r>
          </a:p>
          <a:p>
            <a:endParaRPr lang="en-US" dirty="0"/>
          </a:p>
        </p:txBody>
      </p:sp>
      <p:sp>
        <p:nvSpPr>
          <p:cNvPr id="4" name="Slide Number Placeholder 3"/>
          <p:cNvSpPr>
            <a:spLocks noGrp="1"/>
          </p:cNvSpPr>
          <p:nvPr>
            <p:ph type="sldNum" sz="quarter" idx="5"/>
          </p:nvPr>
        </p:nvSpPr>
        <p:spPr/>
        <p:txBody>
          <a:bodyPr/>
          <a:lstStyle/>
          <a:p>
            <a:fld id="{65FE83D8-EFD3-4F70-AC0A-6E4739C98F33}" type="slidenum">
              <a:rPr lang="en-US" smtClean="0"/>
              <a:t>10</a:t>
            </a:fld>
            <a:endParaRPr lang="en-US"/>
          </a:p>
        </p:txBody>
      </p:sp>
    </p:spTree>
    <p:extLst>
      <p:ext uri="{BB962C8B-B14F-4D97-AF65-F5344CB8AC3E}">
        <p14:creationId xmlns:p14="http://schemas.microsoft.com/office/powerpoint/2010/main" val="24301620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rgbClr val="454545"/>
                </a:solidFill>
                <a:latin typeface="Avenir" panose="02000503020000020003" pitchFamily="2" charset="0"/>
              </a:rPr>
              <a:t>Instructions: </a:t>
            </a:r>
          </a:p>
          <a:p>
            <a:endParaRPr lang="en-US" sz="1200" dirty="0">
              <a:solidFill>
                <a:srgbClr val="454545"/>
              </a:solidFill>
              <a:latin typeface="Avenir" panose="02000503020000020003" pitchFamily="2" charset="0"/>
            </a:endParaRPr>
          </a:p>
          <a:p>
            <a:pPr marL="228600" lvl="0" indent="-228600">
              <a:buAutoNum type="arabicPeriod"/>
            </a:pPr>
            <a:r>
              <a:rPr lang="en-US" sz="1200" b="0" dirty="0">
                <a:solidFill>
                  <a:srgbClr val="454545"/>
                </a:solidFill>
                <a:latin typeface="Avenir" panose="02000503020000020003" pitchFamily="2" charset="0"/>
              </a:rPr>
              <a:t>In this activity the team will fill in a Norms, Priority Groups, and Reference Groups Table for each norm listed in the Norm-Behavior Mapping Table completed in Activity 1. You will need to create a separate table for each norm. See a completed example below, and see Annex 2 for a blank template. </a:t>
            </a:r>
          </a:p>
          <a:p>
            <a:pPr marL="228600" lvl="0" indent="-228600">
              <a:buAutoNum type="arabicPeriod"/>
            </a:pPr>
            <a:endParaRPr lang="en-US" sz="1200" b="0" dirty="0">
              <a:solidFill>
                <a:srgbClr val="454545"/>
              </a:solidFill>
              <a:latin typeface="Avenir" panose="02000503020000020003" pitchFamily="2" charset="0"/>
            </a:endParaRPr>
          </a:p>
          <a:p>
            <a:pPr marL="228600" lvl="0" indent="-228600">
              <a:buAutoNum type="arabicPeriod"/>
            </a:pPr>
            <a:r>
              <a:rPr lang="en-US" sz="1200" b="0" dirty="0">
                <a:solidFill>
                  <a:srgbClr val="454545"/>
                </a:solidFill>
                <a:latin typeface="Avenir" panose="02000503020000020003" pitchFamily="2" charset="0"/>
              </a:rPr>
              <a:t>For each norm listed in the team’s completed Norm-Behavior Mapping table in Activity 1, complete a Norms, Priority Groups, and Reference Groups table. You will need to create a separate table for each norm. </a:t>
            </a:r>
          </a:p>
          <a:p>
            <a:pPr marL="228600" lvl="0" indent="-228600">
              <a:buAutoNum type="arabicPeriod"/>
            </a:pPr>
            <a:endParaRPr lang="en-US" sz="1200" b="0" dirty="0">
              <a:solidFill>
                <a:srgbClr val="454545"/>
              </a:solidFill>
              <a:latin typeface="Avenir" panose="02000503020000020003" pitchFamily="2" charset="0"/>
            </a:endParaRPr>
          </a:p>
          <a:p>
            <a:pPr marL="228600" lvl="0" indent="-228600">
              <a:buAutoNum type="arabicPeriod"/>
            </a:pPr>
            <a:r>
              <a:rPr lang="en-US" sz="1200" b="0" dirty="0">
                <a:solidFill>
                  <a:srgbClr val="454545"/>
                </a:solidFill>
                <a:latin typeface="Avenir" panose="02000503020000020003" pitchFamily="2" charset="0"/>
              </a:rPr>
              <a:t>For each norm, record all the priority groups or reference groups related to the norm in the columns. The number of priority groups and reference groups in the table will change depending on the norm being addressed. You may need to add more columns if there are more than three priority and reference groups for each norm. Note: The priority groups and reference groups should arise from formative research; if the team does not have this information to hand, take the time to examine the research to understand the relationships between the social norms the team has identified, groups that perform the behaviors you are trying to change (i.e. priority groups), and reference groups.</a:t>
            </a:r>
          </a:p>
          <a:p>
            <a:pPr marL="228600" lvl="0" indent="-228600">
              <a:buAutoNum type="arabicPeriod"/>
            </a:pPr>
            <a:endParaRPr lang="en-US" sz="1200" b="0" dirty="0">
              <a:solidFill>
                <a:srgbClr val="454545"/>
              </a:solidFill>
              <a:latin typeface="Avenir" panose="02000503020000020003" pitchFamily="2" charset="0"/>
            </a:endParaRPr>
          </a:p>
          <a:p>
            <a:pPr marL="228600" lvl="0" indent="-228600">
              <a:buAutoNum type="arabicPeriod"/>
            </a:pPr>
            <a:r>
              <a:rPr lang="en-US" sz="1200" b="0" dirty="0">
                <a:solidFill>
                  <a:srgbClr val="454545"/>
                </a:solidFill>
                <a:latin typeface="Avenir" panose="02000503020000020003" pitchFamily="2" charset="0"/>
              </a:rPr>
              <a:t>Consider the questions in the template for each priority group and reference group, and record your response in the appropriate column for either priority group or reference group. These questions help to provide a deeper understanding of how each reference group reacts to the norm, which will be important for programmatic decision-making later in this process.</a:t>
            </a:r>
          </a:p>
          <a:p>
            <a:endParaRPr lang="en-US" dirty="0"/>
          </a:p>
        </p:txBody>
      </p:sp>
      <p:sp>
        <p:nvSpPr>
          <p:cNvPr id="4" name="Slide Number Placeholder 3"/>
          <p:cNvSpPr>
            <a:spLocks noGrp="1"/>
          </p:cNvSpPr>
          <p:nvPr>
            <p:ph type="sldNum" sz="quarter" idx="5"/>
          </p:nvPr>
        </p:nvSpPr>
        <p:spPr/>
        <p:txBody>
          <a:bodyPr/>
          <a:lstStyle/>
          <a:p>
            <a:fld id="{65FE83D8-EFD3-4F70-AC0A-6E4739C98F33}" type="slidenum">
              <a:rPr lang="en-US" smtClean="0"/>
              <a:t>16</a:t>
            </a:fld>
            <a:endParaRPr lang="en-US"/>
          </a:p>
        </p:txBody>
      </p:sp>
    </p:spTree>
    <p:extLst>
      <p:ext uri="{BB962C8B-B14F-4D97-AF65-F5344CB8AC3E}">
        <p14:creationId xmlns:p14="http://schemas.microsoft.com/office/powerpoint/2010/main" val="20753916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solidFill>
                  <a:srgbClr val="454545"/>
                </a:solidFill>
                <a:latin typeface="Avenir" panose="02000503020000020003" pitchFamily="2" charset="0"/>
              </a:rPr>
              <a:t>Instructions: </a:t>
            </a:r>
          </a:p>
          <a:p>
            <a:endParaRPr lang="en-US" sz="1100" dirty="0">
              <a:solidFill>
                <a:srgbClr val="454545"/>
              </a:solidFill>
              <a:latin typeface="Avenir" panose="02000503020000020003" pitchFamily="2" charset="0"/>
            </a:endParaRPr>
          </a:p>
          <a:p>
            <a:pPr marL="228600" indent="-228600">
              <a:buAutoNum type="arabicPeriod"/>
            </a:pPr>
            <a:r>
              <a:rPr lang="en-US" sz="1100" b="0" dirty="0">
                <a:solidFill>
                  <a:srgbClr val="454545"/>
                </a:solidFill>
                <a:latin typeface="Avenir" panose="02000503020000020003" pitchFamily="2" charset="0"/>
              </a:rPr>
              <a:t>Gather the outputs from Activity 1 and Activity 2. The team will use them to construct the Norm Profiles.</a:t>
            </a:r>
          </a:p>
          <a:p>
            <a:pPr marL="228600" indent="-228600">
              <a:buAutoNum type="arabicPeriod"/>
            </a:pPr>
            <a:endParaRPr lang="en-US" sz="1100" b="0" dirty="0">
              <a:solidFill>
                <a:srgbClr val="454545"/>
              </a:solidFill>
              <a:latin typeface="Avenir" panose="02000503020000020003" pitchFamily="2" charset="0"/>
            </a:endParaRPr>
          </a:p>
          <a:p>
            <a:pPr marL="228600" indent="-228600">
              <a:buAutoNum type="arabicPeriod"/>
            </a:pPr>
            <a:r>
              <a:rPr lang="en-US" sz="1100" b="0" dirty="0">
                <a:solidFill>
                  <a:srgbClr val="454545"/>
                </a:solidFill>
                <a:latin typeface="Avenir" panose="02000503020000020003" pitchFamily="2" charset="0"/>
              </a:rPr>
              <a:t>Complete the Norm Profiles by doing the following:</a:t>
            </a:r>
          </a:p>
          <a:p>
            <a:pPr marL="749484" lvl="1" indent="-228600">
              <a:lnSpc>
                <a:spcPct val="150000"/>
              </a:lnSpc>
              <a:buAutoNum type="arabicPeriod"/>
            </a:pPr>
            <a:r>
              <a:rPr lang="en-US" sz="1100" dirty="0">
                <a:solidFill>
                  <a:srgbClr val="454545"/>
                </a:solidFill>
                <a:latin typeface="Avenir" panose="02000503020000020003" pitchFamily="2" charset="0"/>
              </a:rPr>
              <a:t>Fill in the current norm.</a:t>
            </a:r>
          </a:p>
          <a:p>
            <a:pPr marL="749484" lvl="1" indent="-228600">
              <a:lnSpc>
                <a:spcPct val="150000"/>
              </a:lnSpc>
              <a:buAutoNum type="arabicPeriod"/>
            </a:pPr>
            <a:r>
              <a:rPr lang="en-US" sz="1100" dirty="0">
                <a:solidFill>
                  <a:srgbClr val="454545"/>
                </a:solidFill>
                <a:latin typeface="Avenir" panose="02000503020000020003" pitchFamily="2" charset="0"/>
              </a:rPr>
              <a:t>Fill in the target behaviors related to this norm (the same target behaviors you have been using thus far in previous activities).</a:t>
            </a:r>
          </a:p>
          <a:p>
            <a:pPr marL="749484" lvl="1" indent="-228600">
              <a:lnSpc>
                <a:spcPct val="150000"/>
              </a:lnSpc>
              <a:buAutoNum type="arabicPeriod"/>
            </a:pPr>
            <a:r>
              <a:rPr lang="en-US" sz="1100" dirty="0">
                <a:solidFill>
                  <a:srgbClr val="454545"/>
                </a:solidFill>
                <a:latin typeface="Avenir" panose="02000503020000020003" pitchFamily="2" charset="0"/>
              </a:rPr>
              <a:t>Fill in the priority groups whose behavior the program aims to change in order to see health outcomes.</a:t>
            </a:r>
          </a:p>
          <a:p>
            <a:pPr marL="749484" lvl="1" indent="-228600">
              <a:lnSpc>
                <a:spcPct val="150000"/>
              </a:lnSpc>
              <a:buAutoNum type="arabicPeriod"/>
            </a:pPr>
            <a:r>
              <a:rPr lang="en-US" sz="1100" dirty="0">
                <a:solidFill>
                  <a:srgbClr val="454545"/>
                </a:solidFill>
                <a:latin typeface="Avenir" panose="02000503020000020003" pitchFamily="2" charset="0"/>
              </a:rPr>
              <a:t>Fill in reference groups that support/enforce the norm.</a:t>
            </a:r>
          </a:p>
          <a:p>
            <a:pPr marL="749484" lvl="1" indent="-228600">
              <a:lnSpc>
                <a:spcPct val="150000"/>
              </a:lnSpc>
              <a:buAutoNum type="arabicPeriod"/>
            </a:pPr>
            <a:r>
              <a:rPr lang="en-US" sz="1100" dirty="0">
                <a:solidFill>
                  <a:srgbClr val="454545"/>
                </a:solidFill>
                <a:latin typeface="Avenir" panose="02000503020000020003" pitchFamily="2" charset="0"/>
              </a:rPr>
              <a:t>Fill in reference groups that oppose/resist the norm.</a:t>
            </a:r>
          </a:p>
          <a:p>
            <a:pPr marL="749484" lvl="1" indent="-228600">
              <a:lnSpc>
                <a:spcPct val="150000"/>
              </a:lnSpc>
              <a:buAutoNum type="arabicPeriod"/>
            </a:pPr>
            <a:r>
              <a:rPr lang="en-US" sz="1100" dirty="0">
                <a:solidFill>
                  <a:srgbClr val="454545"/>
                </a:solidFill>
                <a:latin typeface="Avenir" panose="02000503020000020003" pitchFamily="2" charset="0"/>
              </a:rPr>
              <a:t>Fill in punishments (negative sanctions) imposed for violating the norm.</a:t>
            </a:r>
          </a:p>
          <a:p>
            <a:pPr marL="749484" lvl="1" indent="-228600">
              <a:lnSpc>
                <a:spcPct val="150000"/>
              </a:lnSpc>
              <a:buAutoNum type="arabicPeriod"/>
            </a:pPr>
            <a:r>
              <a:rPr lang="en-US" sz="1100" dirty="0">
                <a:solidFill>
                  <a:srgbClr val="454545"/>
                </a:solidFill>
                <a:latin typeface="Avenir" panose="02000503020000020003" pitchFamily="2" charset="0"/>
              </a:rPr>
              <a:t>Fill in rewards for conforming to the norm.</a:t>
            </a:r>
          </a:p>
          <a:p>
            <a:pPr marL="749484" lvl="1" indent="-228600">
              <a:lnSpc>
                <a:spcPct val="150000"/>
              </a:lnSpc>
              <a:buAutoNum type="arabicPeriod"/>
            </a:pPr>
            <a:r>
              <a:rPr lang="en-US" sz="1100" dirty="0">
                <a:solidFill>
                  <a:srgbClr val="454545"/>
                </a:solidFill>
                <a:latin typeface="Avenir" panose="02000503020000020003" pitchFamily="2" charset="0"/>
              </a:rPr>
              <a:t>LEAVE BLANK proposed action (this will be determined in Module 2, Activity 5).</a:t>
            </a:r>
          </a:p>
          <a:p>
            <a:pPr marL="749484" lvl="1" indent="-228600">
              <a:lnSpc>
                <a:spcPct val="150000"/>
              </a:lnSpc>
              <a:buAutoNum type="arabicPeriod"/>
            </a:pPr>
            <a:r>
              <a:rPr lang="en-US" sz="1100" dirty="0">
                <a:solidFill>
                  <a:srgbClr val="454545"/>
                </a:solidFill>
                <a:latin typeface="Avenir" panose="02000503020000020003" pitchFamily="2" charset="0"/>
              </a:rPr>
              <a:t>LEAVE BLANK the strength of the norm (this will be assessed in Module 2, Activity 5).</a:t>
            </a:r>
          </a:p>
          <a:p>
            <a:pPr marL="749484" lvl="1" indent="-228600">
              <a:lnSpc>
                <a:spcPct val="150000"/>
              </a:lnSpc>
              <a:buAutoNum type="arabicPeriod"/>
            </a:pPr>
            <a:r>
              <a:rPr lang="en-US" sz="1100" dirty="0">
                <a:solidFill>
                  <a:srgbClr val="454545"/>
                </a:solidFill>
                <a:latin typeface="Avenir" panose="02000503020000020003" pitchFamily="2" charset="0"/>
              </a:rPr>
              <a:t>Fill in whether this norm is public (is it “visible” to reference groups?) or is private.</a:t>
            </a:r>
          </a:p>
          <a:p>
            <a:pPr marL="749484" lvl="1" indent="-228600">
              <a:lnSpc>
                <a:spcPct val="150000"/>
              </a:lnSpc>
              <a:buAutoNum type="arabicPeriod"/>
            </a:pPr>
            <a:r>
              <a:rPr lang="en-US" sz="1100" dirty="0">
                <a:solidFill>
                  <a:srgbClr val="454545"/>
                </a:solidFill>
                <a:latin typeface="Avenir" panose="02000503020000020003" pitchFamily="2" charset="0"/>
              </a:rPr>
              <a:t>Fill in any other considerations from all of the work and discussion the team has undertaken that should be considered as the team makes decisions about programming in the next module. You can add more to this section during Module 2.</a:t>
            </a:r>
          </a:p>
          <a:p>
            <a:endParaRPr lang="en-US" dirty="0"/>
          </a:p>
        </p:txBody>
      </p:sp>
      <p:sp>
        <p:nvSpPr>
          <p:cNvPr id="4" name="Slide Number Placeholder 3"/>
          <p:cNvSpPr>
            <a:spLocks noGrp="1"/>
          </p:cNvSpPr>
          <p:nvPr>
            <p:ph type="sldNum" sz="quarter" idx="5"/>
          </p:nvPr>
        </p:nvSpPr>
        <p:spPr/>
        <p:txBody>
          <a:bodyPr/>
          <a:lstStyle/>
          <a:p>
            <a:fld id="{C3DF29C9-947A-4323-9B52-8892D2DCDA71}" type="slidenum">
              <a:rPr lang="en-AU" smtClean="0"/>
              <a:t>21</a:t>
            </a:fld>
            <a:endParaRPr lang="en-AU"/>
          </a:p>
        </p:txBody>
      </p:sp>
    </p:spTree>
    <p:extLst>
      <p:ext uri="{BB962C8B-B14F-4D97-AF65-F5344CB8AC3E}">
        <p14:creationId xmlns:p14="http://schemas.microsoft.com/office/powerpoint/2010/main" val="19076108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DF29C9-947A-4323-9B52-8892D2DCDA71}" type="slidenum">
              <a:rPr lang="en-AU" smtClean="0"/>
              <a:t>22</a:t>
            </a:fld>
            <a:endParaRPr lang="en-AU"/>
          </a:p>
        </p:txBody>
      </p:sp>
    </p:spTree>
    <p:extLst>
      <p:ext uri="{BB962C8B-B14F-4D97-AF65-F5344CB8AC3E}">
        <p14:creationId xmlns:p14="http://schemas.microsoft.com/office/powerpoint/2010/main" val="3568494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5FE83D8-EFD3-4F70-AC0A-6E4739C98F33}" type="slidenum">
              <a:rPr lang="en-US" smtClean="0"/>
              <a:t>23</a:t>
            </a:fld>
            <a:endParaRPr lang="en-US"/>
          </a:p>
        </p:txBody>
      </p:sp>
    </p:spTree>
    <p:extLst>
      <p:ext uri="{BB962C8B-B14F-4D97-AF65-F5344CB8AC3E}">
        <p14:creationId xmlns:p14="http://schemas.microsoft.com/office/powerpoint/2010/main" val="564104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rgbClr val="454545"/>
                </a:solidFill>
                <a:latin typeface="Avenir" panose="02000503020000020003" pitchFamily="2" charset="0"/>
              </a:rPr>
              <a:t>Instructions: </a:t>
            </a:r>
          </a:p>
          <a:p>
            <a:endParaRPr lang="en-US" sz="1200" dirty="0">
              <a:solidFill>
                <a:srgbClr val="454545"/>
              </a:solidFill>
              <a:latin typeface="Avenir" panose="02000503020000020003" pitchFamily="2" charset="0"/>
            </a:endParaRPr>
          </a:p>
          <a:p>
            <a:pPr marL="228600" lvl="0" indent="-228600">
              <a:buFont typeface="+mj-lt"/>
              <a:buAutoNum type="arabicPeriod"/>
            </a:pPr>
            <a:r>
              <a:rPr lang="en-US" sz="1200" b="0" dirty="0">
                <a:solidFill>
                  <a:srgbClr val="454545"/>
                </a:solidFill>
                <a:latin typeface="Avenir" panose="02000503020000020003" pitchFamily="2" charset="0"/>
              </a:rPr>
              <a:t>Introduce team members, facilitators, and the program. Explain what the program aims to do in the community (e.g., reduce maternal mortality) and how it will do that.</a:t>
            </a:r>
          </a:p>
          <a:p>
            <a:pPr marL="228600" lvl="0" indent="-228600">
              <a:buFont typeface="+mj-lt"/>
              <a:buAutoNum type="arabicPeriod"/>
            </a:pPr>
            <a:endParaRPr lang="en-US" sz="1200" b="0" dirty="0">
              <a:solidFill>
                <a:srgbClr val="454545"/>
              </a:solidFill>
              <a:latin typeface="Avenir" panose="02000503020000020003" pitchFamily="2" charset="0"/>
            </a:endParaRPr>
          </a:p>
          <a:p>
            <a:pPr marL="228600" lvl="0" indent="-228600">
              <a:buFont typeface="+mj-lt"/>
              <a:buAutoNum type="arabicPeriod"/>
            </a:pPr>
            <a:r>
              <a:rPr lang="en-US" sz="1200" b="0" dirty="0">
                <a:solidFill>
                  <a:srgbClr val="454545"/>
                </a:solidFill>
                <a:latin typeface="Avenir" panose="02000503020000020003" pitchFamily="2" charset="0"/>
              </a:rPr>
              <a:t>Introduce the main changes the program aims to make (these are the “behaviors of interest”) and relate them to the program aims (e.g., how using family planning results in decreases in maternal mortality). Ask the group for some ideas as to why people do or don’t currently engage in the behavior of interest. Some of the issues people raise will be social norms the team has identified already. If those are not raised, you can ask the group if they think they are related (but don’t define them as norms yet).</a:t>
            </a:r>
          </a:p>
          <a:p>
            <a:pPr marL="228600" lvl="0" indent="-228600">
              <a:buFont typeface="+mj-lt"/>
              <a:buAutoNum type="arabicPeriod"/>
            </a:pPr>
            <a:r>
              <a:rPr lang="en-US" sz="1200" b="0" dirty="0">
                <a:solidFill>
                  <a:srgbClr val="454545"/>
                </a:solidFill>
                <a:latin typeface="Avenir" panose="02000503020000020003" pitchFamily="2" charset="0"/>
              </a:rPr>
              <a:t>Explain that the team is interested in learning about some of the ideas the group raised and how they can be helpful in achieving the community’s goals. In particular, the team is interested in exploring the unwritten rules about how people behave in the community, and whether the community believes those rules should stay the same or change. Tell the group these unwritten rules of behavior are called “social norms.” Offer further definition and discussion as appropriate.</a:t>
            </a:r>
          </a:p>
          <a:p>
            <a:pPr marL="228600" lvl="0" indent="-228600">
              <a:buFont typeface="+mj-lt"/>
              <a:buAutoNum type="arabicPeriod"/>
            </a:pPr>
            <a:endParaRPr lang="en-US" sz="1200" b="0" dirty="0">
              <a:solidFill>
                <a:srgbClr val="454545"/>
              </a:solidFill>
              <a:latin typeface="Avenir" panose="02000503020000020003" pitchFamily="2" charset="0"/>
            </a:endParaRPr>
          </a:p>
          <a:p>
            <a:pPr marL="228600" lvl="0" indent="-228600">
              <a:buFont typeface="+mj-lt"/>
              <a:buAutoNum type="arabicPeriod"/>
            </a:pPr>
            <a:r>
              <a:rPr lang="en-US" sz="1200" b="0" dirty="0">
                <a:solidFill>
                  <a:srgbClr val="454545"/>
                </a:solidFill>
                <a:latin typeface="Avenir" panose="02000503020000020003" pitchFamily="2" charset="0"/>
              </a:rPr>
              <a:t>Briefly describe the research the team has relied on to develop a list of social norms that influence the behaviors of interest of the program. Then share with the group a manageable list of social norms the team believes are related. In the group, discuss how those compare to the ideas the group had in Step 2. Now that the group understands the definition of a social norm, does this list seem correct to the group? Is anything wrong or missing? Agree on a short list (no more than 4) of norms the group will work with for the remainder of the meeting. During this module the short list of norms will just be called “the norms.”</a:t>
            </a:r>
          </a:p>
          <a:p>
            <a:pPr marL="228600" lvl="0" indent="-228600">
              <a:buFont typeface="+mj-lt"/>
              <a:buAutoNum type="arabicPeriod"/>
            </a:pPr>
            <a:r>
              <a:rPr lang="en-US" sz="1200" b="0" dirty="0">
                <a:solidFill>
                  <a:srgbClr val="454545"/>
                </a:solidFill>
                <a:latin typeface="Avenir" panose="02000503020000020003" pitchFamily="2" charset="0"/>
              </a:rPr>
              <a:t>Throughout this introductory activity, the team should be clear and transparent on the purpose of this community consultation meeting. Before the community consultation activity, the team should develop a standard introduction about the aim of the program and the program's role as facilitator of change. This might be something like: “We will be discussing topics that we as a community believe are normal and acceptable, but we may also identify how these same norms get in the way of behaviors and goals that are important to our community's health and development. We will need to consider which norms you feel should change in the future, and how you would want them to change. As a program we'll likely need to select a subset of issues on which to focus program efforts.”</a:t>
            </a:r>
          </a:p>
          <a:p>
            <a:endParaRPr lang="en-US" dirty="0"/>
          </a:p>
        </p:txBody>
      </p:sp>
      <p:sp>
        <p:nvSpPr>
          <p:cNvPr id="4" name="Slide Number Placeholder 3"/>
          <p:cNvSpPr>
            <a:spLocks noGrp="1"/>
          </p:cNvSpPr>
          <p:nvPr>
            <p:ph type="sldNum" sz="quarter" idx="5"/>
          </p:nvPr>
        </p:nvSpPr>
        <p:spPr/>
        <p:txBody>
          <a:bodyPr/>
          <a:lstStyle/>
          <a:p>
            <a:fld id="{65FE83D8-EFD3-4F70-AC0A-6E4739C98F33}" type="slidenum">
              <a:rPr lang="en-US" smtClean="0"/>
              <a:t>29</a:t>
            </a:fld>
            <a:endParaRPr lang="en-US"/>
          </a:p>
        </p:txBody>
      </p:sp>
    </p:spTree>
    <p:extLst>
      <p:ext uri="{BB962C8B-B14F-4D97-AF65-F5344CB8AC3E}">
        <p14:creationId xmlns:p14="http://schemas.microsoft.com/office/powerpoint/2010/main" val="34439484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F42D7-0014-44B6-9241-641DE0FEDC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3F9E478-B9D9-46A2-A4D3-E54C51CC87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D197D86-EEA3-4169-8AE5-13BCA276745C}"/>
              </a:ext>
            </a:extLst>
          </p:cNvPr>
          <p:cNvSpPr>
            <a:spLocks noGrp="1"/>
          </p:cNvSpPr>
          <p:nvPr>
            <p:ph type="dt" sz="half" idx="10"/>
          </p:nvPr>
        </p:nvSpPr>
        <p:spPr/>
        <p:txBody>
          <a:bodyPr/>
          <a:lstStyle/>
          <a:p>
            <a:fld id="{5C8DCB3A-D007-41C8-96F6-AF7BA6FF8643}" type="datetimeFigureOut">
              <a:rPr lang="en-US" smtClean="0"/>
              <a:t>11/9/20</a:t>
            </a:fld>
            <a:endParaRPr lang="en-US"/>
          </a:p>
        </p:txBody>
      </p:sp>
      <p:sp>
        <p:nvSpPr>
          <p:cNvPr id="5" name="Footer Placeholder 4">
            <a:extLst>
              <a:ext uri="{FF2B5EF4-FFF2-40B4-BE49-F238E27FC236}">
                <a16:creationId xmlns:a16="http://schemas.microsoft.com/office/drawing/2014/main" id="{AA71DAF6-E62E-475D-B303-9435ACB3DA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30669F-E4DF-485B-BAA7-F40D78982170}"/>
              </a:ext>
            </a:extLst>
          </p:cNvPr>
          <p:cNvSpPr>
            <a:spLocks noGrp="1"/>
          </p:cNvSpPr>
          <p:nvPr>
            <p:ph type="sldNum" sz="quarter" idx="12"/>
          </p:nvPr>
        </p:nvSpPr>
        <p:spPr/>
        <p:txBody>
          <a:bodyPr/>
          <a:lstStyle/>
          <a:p>
            <a:fld id="{629D7219-D8E4-42B9-9749-FF22FD7D9A83}" type="slidenum">
              <a:rPr lang="en-US" smtClean="0"/>
              <a:t>‹#›</a:t>
            </a:fld>
            <a:endParaRPr lang="en-US"/>
          </a:p>
        </p:txBody>
      </p:sp>
    </p:spTree>
    <p:extLst>
      <p:ext uri="{BB962C8B-B14F-4D97-AF65-F5344CB8AC3E}">
        <p14:creationId xmlns:p14="http://schemas.microsoft.com/office/powerpoint/2010/main" val="3112067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914C3-DB48-4F8E-9DA1-D0FC676E1CF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93350F-9EEB-40CF-A864-2129BF03C52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398A5F-19E5-4C6C-A21E-FF9A88AC97CE}"/>
              </a:ext>
            </a:extLst>
          </p:cNvPr>
          <p:cNvSpPr>
            <a:spLocks noGrp="1"/>
          </p:cNvSpPr>
          <p:nvPr>
            <p:ph type="dt" sz="half" idx="10"/>
          </p:nvPr>
        </p:nvSpPr>
        <p:spPr/>
        <p:txBody>
          <a:bodyPr/>
          <a:lstStyle/>
          <a:p>
            <a:fld id="{5C8DCB3A-D007-41C8-96F6-AF7BA6FF8643}" type="datetimeFigureOut">
              <a:rPr lang="en-US" smtClean="0"/>
              <a:t>11/9/20</a:t>
            </a:fld>
            <a:endParaRPr lang="en-US"/>
          </a:p>
        </p:txBody>
      </p:sp>
      <p:sp>
        <p:nvSpPr>
          <p:cNvPr id="5" name="Footer Placeholder 4">
            <a:extLst>
              <a:ext uri="{FF2B5EF4-FFF2-40B4-BE49-F238E27FC236}">
                <a16:creationId xmlns:a16="http://schemas.microsoft.com/office/drawing/2014/main" id="{389C3D17-B8DD-4C73-A96A-EF5898FE49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2B0EFD-F23B-4AF3-8B6B-13390E77C344}"/>
              </a:ext>
            </a:extLst>
          </p:cNvPr>
          <p:cNvSpPr>
            <a:spLocks noGrp="1"/>
          </p:cNvSpPr>
          <p:nvPr>
            <p:ph type="sldNum" sz="quarter" idx="12"/>
          </p:nvPr>
        </p:nvSpPr>
        <p:spPr/>
        <p:txBody>
          <a:bodyPr/>
          <a:lstStyle/>
          <a:p>
            <a:fld id="{629D7219-D8E4-42B9-9749-FF22FD7D9A83}" type="slidenum">
              <a:rPr lang="en-US" smtClean="0"/>
              <a:t>‹#›</a:t>
            </a:fld>
            <a:endParaRPr lang="en-US"/>
          </a:p>
        </p:txBody>
      </p:sp>
    </p:spTree>
    <p:extLst>
      <p:ext uri="{BB962C8B-B14F-4D97-AF65-F5344CB8AC3E}">
        <p14:creationId xmlns:p14="http://schemas.microsoft.com/office/powerpoint/2010/main" val="2015226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04E394-F79F-4879-B851-12C2407BF95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6A63827-B687-4109-839B-74B5ADE2D9C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250C7B-072E-40E2-8C3B-53DA79D5F97C}"/>
              </a:ext>
            </a:extLst>
          </p:cNvPr>
          <p:cNvSpPr>
            <a:spLocks noGrp="1"/>
          </p:cNvSpPr>
          <p:nvPr>
            <p:ph type="dt" sz="half" idx="10"/>
          </p:nvPr>
        </p:nvSpPr>
        <p:spPr/>
        <p:txBody>
          <a:bodyPr/>
          <a:lstStyle/>
          <a:p>
            <a:fld id="{5C8DCB3A-D007-41C8-96F6-AF7BA6FF8643}" type="datetimeFigureOut">
              <a:rPr lang="en-US" smtClean="0"/>
              <a:t>11/9/20</a:t>
            </a:fld>
            <a:endParaRPr lang="en-US"/>
          </a:p>
        </p:txBody>
      </p:sp>
      <p:sp>
        <p:nvSpPr>
          <p:cNvPr id="5" name="Footer Placeholder 4">
            <a:extLst>
              <a:ext uri="{FF2B5EF4-FFF2-40B4-BE49-F238E27FC236}">
                <a16:creationId xmlns:a16="http://schemas.microsoft.com/office/drawing/2014/main" id="{EA25AF64-2CC4-417E-A80D-25A41222A3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ABB4E5-94F6-4F31-8D3E-A26F3282289B}"/>
              </a:ext>
            </a:extLst>
          </p:cNvPr>
          <p:cNvSpPr>
            <a:spLocks noGrp="1"/>
          </p:cNvSpPr>
          <p:nvPr>
            <p:ph type="sldNum" sz="quarter" idx="12"/>
          </p:nvPr>
        </p:nvSpPr>
        <p:spPr/>
        <p:txBody>
          <a:bodyPr/>
          <a:lstStyle/>
          <a:p>
            <a:fld id="{629D7219-D8E4-42B9-9749-FF22FD7D9A83}" type="slidenum">
              <a:rPr lang="en-US" smtClean="0"/>
              <a:t>‹#›</a:t>
            </a:fld>
            <a:endParaRPr lang="en-US"/>
          </a:p>
        </p:txBody>
      </p:sp>
    </p:spTree>
    <p:extLst>
      <p:ext uri="{BB962C8B-B14F-4D97-AF65-F5344CB8AC3E}">
        <p14:creationId xmlns:p14="http://schemas.microsoft.com/office/powerpoint/2010/main" val="3066521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ox 1, two-column">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1024446" y="814889"/>
            <a:ext cx="10143108" cy="341468"/>
          </a:xfrm>
          <a:prstGeom prst="rect">
            <a:avLst/>
          </a:prstGeom>
        </p:spPr>
        <p:txBody>
          <a:bodyPr vert="horz" lIns="0" tIns="0" rIns="0" bIns="0" rtlCol="0" anchor="t" anchorCtr="0">
            <a:noAutofit/>
          </a:bodyPr>
          <a:lstStyle>
            <a:lvl1pPr>
              <a:defRPr sz="1662" b="1" i="0">
                <a:solidFill>
                  <a:schemeClr val="accent2"/>
                </a:solidFill>
                <a:latin typeface="Gotham Bold" panose="02000604030000020004" pitchFamily="2" charset="0"/>
              </a:defRPr>
            </a:lvl1pPr>
          </a:lstStyle>
          <a:p>
            <a:r>
              <a:rPr lang="en-GB"/>
              <a:t>Click to edit Master title style</a:t>
            </a:r>
            <a:endParaRPr lang="en-AU"/>
          </a:p>
        </p:txBody>
      </p:sp>
      <p:sp>
        <p:nvSpPr>
          <p:cNvPr id="3" name="Content Placeholder 2"/>
          <p:cNvSpPr>
            <a:spLocks noGrp="1"/>
          </p:cNvSpPr>
          <p:nvPr>
            <p:ph sz="quarter" idx="10"/>
          </p:nvPr>
        </p:nvSpPr>
        <p:spPr/>
        <p:txBody>
          <a:bodyPr numCol="2" spcCol="180000"/>
          <a:lstStyle>
            <a:lvl1pPr>
              <a:defRPr b="0" i="0">
                <a:solidFill>
                  <a:schemeClr val="tx1"/>
                </a:solidFill>
                <a:latin typeface="Gotham Book Regular" pitchFamily="2" charset="77"/>
              </a:defRPr>
            </a:lvl1pPr>
            <a:lvl2pPr>
              <a:defRPr b="0" i="0">
                <a:solidFill>
                  <a:schemeClr val="tx1"/>
                </a:solidFill>
                <a:latin typeface="Gotham Book Regular" pitchFamily="2" charset="77"/>
              </a:defRPr>
            </a:lvl2pPr>
            <a:lvl3pPr>
              <a:defRPr b="0" i="0">
                <a:solidFill>
                  <a:schemeClr val="tx1"/>
                </a:solidFill>
                <a:latin typeface="Gotham Book Regular" pitchFamily="2" charset="77"/>
              </a:defRPr>
            </a:lvl3pPr>
            <a:lvl4pPr>
              <a:defRPr b="0" i="0">
                <a:solidFill>
                  <a:schemeClr val="tx1"/>
                </a:solidFill>
                <a:latin typeface="Gotham Book Regular" pitchFamily="2" charset="77"/>
              </a:defRPr>
            </a:lvl4pPr>
            <a:lvl5pPr>
              <a:defRPr b="0" i="0">
                <a:solidFill>
                  <a:schemeClr val="tx1"/>
                </a:solidFill>
                <a:latin typeface="Gotham Book Regular" pitchFamily="2" charset="77"/>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7" name="Slide Number Placeholder 5"/>
          <p:cNvSpPr>
            <a:spLocks noGrp="1"/>
          </p:cNvSpPr>
          <p:nvPr>
            <p:ph type="sldNum" sz="quarter" idx="4"/>
          </p:nvPr>
        </p:nvSpPr>
        <p:spPr>
          <a:xfrm>
            <a:off x="10688515" y="6367079"/>
            <a:ext cx="471365" cy="326517"/>
          </a:xfrm>
          <a:prstGeom prst="rect">
            <a:avLst/>
          </a:prstGeom>
        </p:spPr>
        <p:txBody>
          <a:bodyPr vert="horz" lIns="0" tIns="0" rIns="0" bIns="0" rtlCol="0" anchor="ctr"/>
          <a:lstStyle>
            <a:lvl1pPr algn="r">
              <a:defRPr sz="623">
                <a:solidFill>
                  <a:schemeClr val="tx1">
                    <a:lumMod val="75000"/>
                  </a:schemeClr>
                </a:solidFill>
              </a:defRPr>
            </a:lvl1pPr>
          </a:lstStyle>
          <a:p>
            <a:fld id="{21279604-FF40-48CA-AA62-B9FCF4249B1A}" type="slidenum">
              <a:rPr lang="en-AU" smtClean="0"/>
              <a:pPr/>
              <a:t>‹#›</a:t>
            </a:fld>
            <a:endParaRPr lang="en-AU" sz="623" dirty="0"/>
          </a:p>
        </p:txBody>
      </p:sp>
      <p:sp>
        <p:nvSpPr>
          <p:cNvPr id="9" name="Date Placeholder 3"/>
          <p:cNvSpPr>
            <a:spLocks noGrp="1"/>
          </p:cNvSpPr>
          <p:nvPr>
            <p:ph type="dt" sz="half" idx="2"/>
          </p:nvPr>
        </p:nvSpPr>
        <p:spPr>
          <a:xfrm>
            <a:off x="8339404" y="6366817"/>
            <a:ext cx="2281536" cy="326779"/>
          </a:xfrm>
          <a:prstGeom prst="rect">
            <a:avLst/>
          </a:prstGeom>
        </p:spPr>
        <p:txBody>
          <a:bodyPr vert="horz" lIns="0" tIns="0" rIns="0" bIns="0" rtlCol="0" anchor="ctr"/>
          <a:lstStyle>
            <a:lvl1pPr algn="r">
              <a:defRPr lang="en-US" sz="399" kern="1200" smtClean="0">
                <a:solidFill>
                  <a:schemeClr val="tx1">
                    <a:lumMod val="60000"/>
                    <a:lumOff val="40000"/>
                  </a:schemeClr>
                </a:solidFill>
                <a:latin typeface="+mn-lt"/>
                <a:ea typeface="+mn-ea"/>
                <a:cs typeface="+mn-cs"/>
              </a:defRPr>
            </a:lvl1pPr>
          </a:lstStyle>
          <a:p>
            <a:fld id="{99F7B475-E231-F54A-95EB-EA08564F4386}" type="datetime3">
              <a:rPr lang="en-US" smtClean="0"/>
              <a:t>9 November 2020</a:t>
            </a:fld>
            <a:endParaRPr lang="en-AU"/>
          </a:p>
        </p:txBody>
      </p:sp>
    </p:spTree>
    <p:extLst>
      <p:ext uri="{BB962C8B-B14F-4D97-AF65-F5344CB8AC3E}">
        <p14:creationId xmlns:p14="http://schemas.microsoft.com/office/powerpoint/2010/main" val="482913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BAC77-9DB5-4FD6-A377-B57C2A51F7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86E1D6-E14B-400F-9D63-22C73CEBA2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0D32F5-E19A-48AB-9DFD-BD01A0A6853D}"/>
              </a:ext>
            </a:extLst>
          </p:cNvPr>
          <p:cNvSpPr>
            <a:spLocks noGrp="1"/>
          </p:cNvSpPr>
          <p:nvPr>
            <p:ph type="dt" sz="half" idx="10"/>
          </p:nvPr>
        </p:nvSpPr>
        <p:spPr/>
        <p:txBody>
          <a:bodyPr/>
          <a:lstStyle/>
          <a:p>
            <a:fld id="{5C8DCB3A-D007-41C8-96F6-AF7BA6FF8643}" type="datetimeFigureOut">
              <a:rPr lang="en-US" smtClean="0"/>
              <a:t>11/9/20</a:t>
            </a:fld>
            <a:endParaRPr lang="en-US"/>
          </a:p>
        </p:txBody>
      </p:sp>
      <p:sp>
        <p:nvSpPr>
          <p:cNvPr id="5" name="Footer Placeholder 4">
            <a:extLst>
              <a:ext uri="{FF2B5EF4-FFF2-40B4-BE49-F238E27FC236}">
                <a16:creationId xmlns:a16="http://schemas.microsoft.com/office/drawing/2014/main" id="{0820B16C-E19B-404D-9551-454752EEB1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6914D3-F901-44CA-93ED-EFAEEA1AF808}"/>
              </a:ext>
            </a:extLst>
          </p:cNvPr>
          <p:cNvSpPr>
            <a:spLocks noGrp="1"/>
          </p:cNvSpPr>
          <p:nvPr>
            <p:ph type="sldNum" sz="quarter" idx="12"/>
          </p:nvPr>
        </p:nvSpPr>
        <p:spPr/>
        <p:txBody>
          <a:bodyPr/>
          <a:lstStyle/>
          <a:p>
            <a:fld id="{629D7219-D8E4-42B9-9749-FF22FD7D9A83}" type="slidenum">
              <a:rPr lang="en-US" smtClean="0"/>
              <a:t>‹#›</a:t>
            </a:fld>
            <a:endParaRPr lang="en-US"/>
          </a:p>
        </p:txBody>
      </p:sp>
    </p:spTree>
    <p:extLst>
      <p:ext uri="{BB962C8B-B14F-4D97-AF65-F5344CB8AC3E}">
        <p14:creationId xmlns:p14="http://schemas.microsoft.com/office/powerpoint/2010/main" val="2792932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5D97D-C72E-4E43-9BDA-3D276177AB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EB04D80-9B85-4A65-BD38-91E09BE620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DAFF77-5CF2-4EBB-9187-45C806F1468B}"/>
              </a:ext>
            </a:extLst>
          </p:cNvPr>
          <p:cNvSpPr>
            <a:spLocks noGrp="1"/>
          </p:cNvSpPr>
          <p:nvPr>
            <p:ph type="dt" sz="half" idx="10"/>
          </p:nvPr>
        </p:nvSpPr>
        <p:spPr/>
        <p:txBody>
          <a:bodyPr/>
          <a:lstStyle/>
          <a:p>
            <a:fld id="{5C8DCB3A-D007-41C8-96F6-AF7BA6FF8643}" type="datetimeFigureOut">
              <a:rPr lang="en-US" smtClean="0"/>
              <a:t>11/9/20</a:t>
            </a:fld>
            <a:endParaRPr lang="en-US"/>
          </a:p>
        </p:txBody>
      </p:sp>
      <p:sp>
        <p:nvSpPr>
          <p:cNvPr id="5" name="Footer Placeholder 4">
            <a:extLst>
              <a:ext uri="{FF2B5EF4-FFF2-40B4-BE49-F238E27FC236}">
                <a16:creationId xmlns:a16="http://schemas.microsoft.com/office/drawing/2014/main" id="{3CF9C216-6664-4512-BF41-3C45FF1CA8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C91B97-CC7C-400C-B2F9-B789CC7713F1}"/>
              </a:ext>
            </a:extLst>
          </p:cNvPr>
          <p:cNvSpPr>
            <a:spLocks noGrp="1"/>
          </p:cNvSpPr>
          <p:nvPr>
            <p:ph type="sldNum" sz="quarter" idx="12"/>
          </p:nvPr>
        </p:nvSpPr>
        <p:spPr/>
        <p:txBody>
          <a:bodyPr/>
          <a:lstStyle/>
          <a:p>
            <a:fld id="{629D7219-D8E4-42B9-9749-FF22FD7D9A83}" type="slidenum">
              <a:rPr lang="en-US" smtClean="0"/>
              <a:t>‹#›</a:t>
            </a:fld>
            <a:endParaRPr lang="en-US"/>
          </a:p>
        </p:txBody>
      </p:sp>
    </p:spTree>
    <p:extLst>
      <p:ext uri="{BB962C8B-B14F-4D97-AF65-F5344CB8AC3E}">
        <p14:creationId xmlns:p14="http://schemas.microsoft.com/office/powerpoint/2010/main" val="4081673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3E3A5-E805-472B-8E05-2A2B0E8BEB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AEFD0B-C53F-496A-A8D5-F296C6A545F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96E097B-01E2-4051-AAA7-0773F0ACB86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C18676E-3F65-42BB-BA0E-CD6F6352D2EC}"/>
              </a:ext>
            </a:extLst>
          </p:cNvPr>
          <p:cNvSpPr>
            <a:spLocks noGrp="1"/>
          </p:cNvSpPr>
          <p:nvPr>
            <p:ph type="dt" sz="half" idx="10"/>
          </p:nvPr>
        </p:nvSpPr>
        <p:spPr/>
        <p:txBody>
          <a:bodyPr/>
          <a:lstStyle/>
          <a:p>
            <a:fld id="{5C8DCB3A-D007-41C8-96F6-AF7BA6FF8643}" type="datetimeFigureOut">
              <a:rPr lang="en-US" smtClean="0"/>
              <a:t>11/9/20</a:t>
            </a:fld>
            <a:endParaRPr lang="en-US"/>
          </a:p>
        </p:txBody>
      </p:sp>
      <p:sp>
        <p:nvSpPr>
          <p:cNvPr id="6" name="Footer Placeholder 5">
            <a:extLst>
              <a:ext uri="{FF2B5EF4-FFF2-40B4-BE49-F238E27FC236}">
                <a16:creationId xmlns:a16="http://schemas.microsoft.com/office/drawing/2014/main" id="{B93D659C-4845-4F73-902B-8A16062B04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814475-6816-45F6-B40D-BFF2CDE021EE}"/>
              </a:ext>
            </a:extLst>
          </p:cNvPr>
          <p:cNvSpPr>
            <a:spLocks noGrp="1"/>
          </p:cNvSpPr>
          <p:nvPr>
            <p:ph type="sldNum" sz="quarter" idx="12"/>
          </p:nvPr>
        </p:nvSpPr>
        <p:spPr/>
        <p:txBody>
          <a:bodyPr/>
          <a:lstStyle/>
          <a:p>
            <a:fld id="{629D7219-D8E4-42B9-9749-FF22FD7D9A83}" type="slidenum">
              <a:rPr lang="en-US" smtClean="0"/>
              <a:t>‹#›</a:t>
            </a:fld>
            <a:endParaRPr lang="en-US"/>
          </a:p>
        </p:txBody>
      </p:sp>
    </p:spTree>
    <p:extLst>
      <p:ext uri="{BB962C8B-B14F-4D97-AF65-F5344CB8AC3E}">
        <p14:creationId xmlns:p14="http://schemas.microsoft.com/office/powerpoint/2010/main" val="1571133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6A903-7026-479B-8765-70B91B9C765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94188D3-8165-4A4F-B3C8-C1F369A359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5DEF25-313E-4FA5-8FA7-B878CF01DB0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32F263-FC09-4786-9899-D32FCEBC3D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2DF27F-AF22-4989-A2CD-FB8F3786F38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D5EF725-B071-4C9E-AF9C-E435042922FF}"/>
              </a:ext>
            </a:extLst>
          </p:cNvPr>
          <p:cNvSpPr>
            <a:spLocks noGrp="1"/>
          </p:cNvSpPr>
          <p:nvPr>
            <p:ph type="dt" sz="half" idx="10"/>
          </p:nvPr>
        </p:nvSpPr>
        <p:spPr/>
        <p:txBody>
          <a:bodyPr/>
          <a:lstStyle/>
          <a:p>
            <a:fld id="{5C8DCB3A-D007-41C8-96F6-AF7BA6FF8643}" type="datetimeFigureOut">
              <a:rPr lang="en-US" smtClean="0"/>
              <a:t>11/9/20</a:t>
            </a:fld>
            <a:endParaRPr lang="en-US"/>
          </a:p>
        </p:txBody>
      </p:sp>
      <p:sp>
        <p:nvSpPr>
          <p:cNvPr id="8" name="Footer Placeholder 7">
            <a:extLst>
              <a:ext uri="{FF2B5EF4-FFF2-40B4-BE49-F238E27FC236}">
                <a16:creationId xmlns:a16="http://schemas.microsoft.com/office/drawing/2014/main" id="{8BA8FC1F-9F5A-4B82-BD78-A19BC039606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0089B2F-0646-4F11-9B62-EF1856D17D6D}"/>
              </a:ext>
            </a:extLst>
          </p:cNvPr>
          <p:cNvSpPr>
            <a:spLocks noGrp="1"/>
          </p:cNvSpPr>
          <p:nvPr>
            <p:ph type="sldNum" sz="quarter" idx="12"/>
          </p:nvPr>
        </p:nvSpPr>
        <p:spPr/>
        <p:txBody>
          <a:bodyPr/>
          <a:lstStyle/>
          <a:p>
            <a:fld id="{629D7219-D8E4-42B9-9749-FF22FD7D9A83}" type="slidenum">
              <a:rPr lang="en-US" smtClean="0"/>
              <a:t>‹#›</a:t>
            </a:fld>
            <a:endParaRPr lang="en-US"/>
          </a:p>
        </p:txBody>
      </p:sp>
    </p:spTree>
    <p:extLst>
      <p:ext uri="{BB962C8B-B14F-4D97-AF65-F5344CB8AC3E}">
        <p14:creationId xmlns:p14="http://schemas.microsoft.com/office/powerpoint/2010/main" val="566063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58903-C007-4ACA-8D1F-16A394EDFFC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4702E71-187C-410E-90ED-06B655963F02}"/>
              </a:ext>
            </a:extLst>
          </p:cNvPr>
          <p:cNvSpPr>
            <a:spLocks noGrp="1"/>
          </p:cNvSpPr>
          <p:nvPr>
            <p:ph type="dt" sz="half" idx="10"/>
          </p:nvPr>
        </p:nvSpPr>
        <p:spPr/>
        <p:txBody>
          <a:bodyPr/>
          <a:lstStyle/>
          <a:p>
            <a:fld id="{5C8DCB3A-D007-41C8-96F6-AF7BA6FF8643}" type="datetimeFigureOut">
              <a:rPr lang="en-US" smtClean="0"/>
              <a:t>11/9/20</a:t>
            </a:fld>
            <a:endParaRPr lang="en-US"/>
          </a:p>
        </p:txBody>
      </p:sp>
      <p:sp>
        <p:nvSpPr>
          <p:cNvPr id="4" name="Footer Placeholder 3">
            <a:extLst>
              <a:ext uri="{FF2B5EF4-FFF2-40B4-BE49-F238E27FC236}">
                <a16:creationId xmlns:a16="http://schemas.microsoft.com/office/drawing/2014/main" id="{CF795899-A362-4663-9FB7-A71AD8DE80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84D4F1-5EA5-4A16-9689-EA147B717C28}"/>
              </a:ext>
            </a:extLst>
          </p:cNvPr>
          <p:cNvSpPr>
            <a:spLocks noGrp="1"/>
          </p:cNvSpPr>
          <p:nvPr>
            <p:ph type="sldNum" sz="quarter" idx="12"/>
          </p:nvPr>
        </p:nvSpPr>
        <p:spPr/>
        <p:txBody>
          <a:bodyPr/>
          <a:lstStyle/>
          <a:p>
            <a:fld id="{629D7219-D8E4-42B9-9749-FF22FD7D9A83}" type="slidenum">
              <a:rPr lang="en-US" smtClean="0"/>
              <a:t>‹#›</a:t>
            </a:fld>
            <a:endParaRPr lang="en-US"/>
          </a:p>
        </p:txBody>
      </p:sp>
    </p:spTree>
    <p:extLst>
      <p:ext uri="{BB962C8B-B14F-4D97-AF65-F5344CB8AC3E}">
        <p14:creationId xmlns:p14="http://schemas.microsoft.com/office/powerpoint/2010/main" val="626979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C9BEC3-CFC6-43E0-91C4-F270576609C0}"/>
              </a:ext>
            </a:extLst>
          </p:cNvPr>
          <p:cNvSpPr>
            <a:spLocks noGrp="1"/>
          </p:cNvSpPr>
          <p:nvPr>
            <p:ph type="dt" sz="half" idx="10"/>
          </p:nvPr>
        </p:nvSpPr>
        <p:spPr/>
        <p:txBody>
          <a:bodyPr/>
          <a:lstStyle/>
          <a:p>
            <a:fld id="{5C8DCB3A-D007-41C8-96F6-AF7BA6FF8643}" type="datetimeFigureOut">
              <a:rPr lang="en-US" smtClean="0"/>
              <a:t>11/9/20</a:t>
            </a:fld>
            <a:endParaRPr lang="en-US"/>
          </a:p>
        </p:txBody>
      </p:sp>
      <p:sp>
        <p:nvSpPr>
          <p:cNvPr id="3" name="Footer Placeholder 2">
            <a:extLst>
              <a:ext uri="{FF2B5EF4-FFF2-40B4-BE49-F238E27FC236}">
                <a16:creationId xmlns:a16="http://schemas.microsoft.com/office/drawing/2014/main" id="{73AB9778-FEE0-46F9-ABCC-B1BC4C5E097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26F6A4F-F8C3-4AD1-BBED-C456396A18C3}"/>
              </a:ext>
            </a:extLst>
          </p:cNvPr>
          <p:cNvSpPr>
            <a:spLocks noGrp="1"/>
          </p:cNvSpPr>
          <p:nvPr>
            <p:ph type="sldNum" sz="quarter" idx="12"/>
          </p:nvPr>
        </p:nvSpPr>
        <p:spPr/>
        <p:txBody>
          <a:bodyPr/>
          <a:lstStyle/>
          <a:p>
            <a:fld id="{629D7219-D8E4-42B9-9749-FF22FD7D9A83}" type="slidenum">
              <a:rPr lang="en-US" smtClean="0"/>
              <a:t>‹#›</a:t>
            </a:fld>
            <a:endParaRPr lang="en-US"/>
          </a:p>
        </p:txBody>
      </p:sp>
    </p:spTree>
    <p:extLst>
      <p:ext uri="{BB962C8B-B14F-4D97-AF65-F5344CB8AC3E}">
        <p14:creationId xmlns:p14="http://schemas.microsoft.com/office/powerpoint/2010/main" val="2073255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4A957-E577-419F-A5A7-60303F6BDC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9B33816-93FD-4692-A633-E3E6D6EE47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DB66AD5-6C7D-4439-A39B-6D64C794C1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0FDA36-ADA3-44FA-87A1-5352DED2544D}"/>
              </a:ext>
            </a:extLst>
          </p:cNvPr>
          <p:cNvSpPr>
            <a:spLocks noGrp="1"/>
          </p:cNvSpPr>
          <p:nvPr>
            <p:ph type="dt" sz="half" idx="10"/>
          </p:nvPr>
        </p:nvSpPr>
        <p:spPr/>
        <p:txBody>
          <a:bodyPr/>
          <a:lstStyle/>
          <a:p>
            <a:fld id="{5C8DCB3A-D007-41C8-96F6-AF7BA6FF8643}" type="datetimeFigureOut">
              <a:rPr lang="en-US" smtClean="0"/>
              <a:t>11/9/20</a:t>
            </a:fld>
            <a:endParaRPr lang="en-US"/>
          </a:p>
        </p:txBody>
      </p:sp>
      <p:sp>
        <p:nvSpPr>
          <p:cNvPr id="6" name="Footer Placeholder 5">
            <a:extLst>
              <a:ext uri="{FF2B5EF4-FFF2-40B4-BE49-F238E27FC236}">
                <a16:creationId xmlns:a16="http://schemas.microsoft.com/office/drawing/2014/main" id="{FFA7FC16-5A85-40B4-88ED-2706667BEE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025D31-4923-4789-A60E-2705265DA828}"/>
              </a:ext>
            </a:extLst>
          </p:cNvPr>
          <p:cNvSpPr>
            <a:spLocks noGrp="1"/>
          </p:cNvSpPr>
          <p:nvPr>
            <p:ph type="sldNum" sz="quarter" idx="12"/>
          </p:nvPr>
        </p:nvSpPr>
        <p:spPr/>
        <p:txBody>
          <a:bodyPr/>
          <a:lstStyle/>
          <a:p>
            <a:fld id="{629D7219-D8E4-42B9-9749-FF22FD7D9A83}" type="slidenum">
              <a:rPr lang="en-US" smtClean="0"/>
              <a:t>‹#›</a:t>
            </a:fld>
            <a:endParaRPr lang="en-US"/>
          </a:p>
        </p:txBody>
      </p:sp>
    </p:spTree>
    <p:extLst>
      <p:ext uri="{BB962C8B-B14F-4D97-AF65-F5344CB8AC3E}">
        <p14:creationId xmlns:p14="http://schemas.microsoft.com/office/powerpoint/2010/main" val="1199665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D5A4A-88B4-4375-8DF3-C9671C8AD9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4B309AA-AAAC-4995-B243-D183A381DA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E7A6388-6086-489E-83CD-166DED36CD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324517-79A6-473E-9460-51A864662A51}"/>
              </a:ext>
            </a:extLst>
          </p:cNvPr>
          <p:cNvSpPr>
            <a:spLocks noGrp="1"/>
          </p:cNvSpPr>
          <p:nvPr>
            <p:ph type="dt" sz="half" idx="10"/>
          </p:nvPr>
        </p:nvSpPr>
        <p:spPr/>
        <p:txBody>
          <a:bodyPr/>
          <a:lstStyle/>
          <a:p>
            <a:fld id="{5C8DCB3A-D007-41C8-96F6-AF7BA6FF8643}" type="datetimeFigureOut">
              <a:rPr lang="en-US" smtClean="0"/>
              <a:t>11/9/20</a:t>
            </a:fld>
            <a:endParaRPr lang="en-US"/>
          </a:p>
        </p:txBody>
      </p:sp>
      <p:sp>
        <p:nvSpPr>
          <p:cNvPr id="6" name="Footer Placeholder 5">
            <a:extLst>
              <a:ext uri="{FF2B5EF4-FFF2-40B4-BE49-F238E27FC236}">
                <a16:creationId xmlns:a16="http://schemas.microsoft.com/office/drawing/2014/main" id="{3CF05347-292A-4B42-B5F8-BCA7D8F395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A30E6A-4991-4E4F-B8A1-CC6C46AD8C3A}"/>
              </a:ext>
            </a:extLst>
          </p:cNvPr>
          <p:cNvSpPr>
            <a:spLocks noGrp="1"/>
          </p:cNvSpPr>
          <p:nvPr>
            <p:ph type="sldNum" sz="quarter" idx="12"/>
          </p:nvPr>
        </p:nvSpPr>
        <p:spPr/>
        <p:txBody>
          <a:bodyPr/>
          <a:lstStyle/>
          <a:p>
            <a:fld id="{629D7219-D8E4-42B9-9749-FF22FD7D9A83}" type="slidenum">
              <a:rPr lang="en-US" smtClean="0"/>
              <a:t>‹#›</a:t>
            </a:fld>
            <a:endParaRPr lang="en-US"/>
          </a:p>
        </p:txBody>
      </p:sp>
    </p:spTree>
    <p:extLst>
      <p:ext uri="{BB962C8B-B14F-4D97-AF65-F5344CB8AC3E}">
        <p14:creationId xmlns:p14="http://schemas.microsoft.com/office/powerpoint/2010/main" val="3144280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AC98ABA-C9B8-41D5-ABBE-1DE93F0F1B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6CDE2D4-6071-4E4D-BAAD-B8C7E5F686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767CF5-AD9C-48C7-A7DA-E97CEF768B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8DCB3A-D007-41C8-96F6-AF7BA6FF8643}" type="datetimeFigureOut">
              <a:rPr lang="en-US" smtClean="0"/>
              <a:t>11/9/20</a:t>
            </a:fld>
            <a:endParaRPr lang="en-US"/>
          </a:p>
        </p:txBody>
      </p:sp>
      <p:sp>
        <p:nvSpPr>
          <p:cNvPr id="5" name="Footer Placeholder 4">
            <a:extLst>
              <a:ext uri="{FF2B5EF4-FFF2-40B4-BE49-F238E27FC236}">
                <a16:creationId xmlns:a16="http://schemas.microsoft.com/office/drawing/2014/main" id="{4655DBEC-D271-4616-88D4-E7F530A626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F721AC5-752D-4B75-AC37-FB0F585D0F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9D7219-D8E4-42B9-9749-FF22FD7D9A83}" type="slidenum">
              <a:rPr lang="en-US" smtClean="0"/>
              <a:t>‹#›</a:t>
            </a:fld>
            <a:endParaRPr lang="en-US"/>
          </a:p>
        </p:txBody>
      </p:sp>
    </p:spTree>
    <p:extLst>
      <p:ext uri="{BB962C8B-B14F-4D97-AF65-F5344CB8AC3E}">
        <p14:creationId xmlns:p14="http://schemas.microsoft.com/office/powerpoint/2010/main" val="576197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drive.google.com/file/d/1S_Qwq-pF60CyJAQwxsK_m2RuTqhS7MOD/view?usp=sharing"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hyperlink" Target="https://drive.google.com/file/d/1qGdZ0mL42p88Tne3LcPa-ybg5mGw-NH8/view?usp=sharing"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hyperlink" Target="https://drive.google.com/file/d/1JQ7GccAl-4BNVctgpOxdqL4uc8fXgVAm/view?usp=sharing" TargetMode="External"/><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hyperlink" Target="https://drive.google.com/file/d/1fmCi9PNSuy-9PknGEeo9TXR6XJGHAnpJ/view?usp=sharing" TargetMode="Externa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hyperlink" Target="https://forms.gle/ivqY2jpPZok6YiEA9"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3" Type="http://schemas.openxmlformats.org/officeDocument/2006/relationships/hyperlink" Target="https://drive.google.com/file/d/1A_YWGF8iQrKpygEMdQjbUssb3Awy-PNP/view?usp=sharing" TargetMode="External"/><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3" Type="http://schemas.openxmlformats.org/officeDocument/2006/relationships/hyperlink" Target="https://drive.google.com/file/d/1TCFZTXqEjZmPvnAmnuHZLlo7wnwxw1Dl/view?usp=sharing" TargetMode="External"/><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3" Type="http://schemas.openxmlformats.org/officeDocument/2006/relationships/hyperlink" Target="https://drive.google.com/file/d/1p6T5HV1VC-fCr41kBnDlbGW15IzxUxeR/view?usp=sharing" TargetMode="External"/><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3" Type="http://schemas.openxmlformats.org/officeDocument/2006/relationships/hyperlink" Target="https://drive.google.com/file/d/1dRFwTUeIgaPN_rxdLma80ZE-lnDQvfKo/view?usp=sharing" TargetMode="External"/><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9.xml.rels><?xml version="1.0" encoding="UTF-8" standalone="yes"?>
<Relationships xmlns="http://schemas.openxmlformats.org/package/2006/relationships"><Relationship Id="rId3" Type="http://schemas.openxmlformats.org/officeDocument/2006/relationships/hyperlink" Target="https://drive.google.com/file/d/1G8fzQD6PWA6HD7qzroqSCwR4cJ8bvRmG/view?usp=sharing" TargetMode="External"/><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4.xml.rels><?xml version="1.0" encoding="UTF-8" standalone="yes"?>
<Relationships xmlns="http://schemas.openxmlformats.org/package/2006/relationships"><Relationship Id="rId3" Type="http://schemas.openxmlformats.org/officeDocument/2006/relationships/hyperlink" Target="https://drive.google.com/file/d/1Iuz3x35OYC5WPB6skNVQsCZ2sYb6rara/view?usp=sharing" TargetMode="External"/><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7.xml.rels><?xml version="1.0" encoding="UTF-8" standalone="yes"?>
<Relationships xmlns="http://schemas.openxmlformats.org/package/2006/relationships"><Relationship Id="rId2" Type="http://schemas.openxmlformats.org/officeDocument/2006/relationships/hyperlink" Target="https://www.measureevaluation.org/resources/publications/fs-17-217" TargetMode="External"/><Relationship Id="rId1" Type="http://schemas.openxmlformats.org/officeDocument/2006/relationships/slideLayout" Target="../slideLayouts/slideLayout1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Google Shape;41;p9">
            <a:extLst>
              <a:ext uri="{FF2B5EF4-FFF2-40B4-BE49-F238E27FC236}">
                <a16:creationId xmlns:a16="http://schemas.microsoft.com/office/drawing/2014/main" id="{D4BC099C-C927-094D-8B0C-43D41C644A01}"/>
              </a:ext>
            </a:extLst>
          </p:cNvPr>
          <p:cNvPicPr preferRelativeResize="0"/>
          <p:nvPr/>
        </p:nvPicPr>
        <p:blipFill rotWithShape="1">
          <a:blip r:embed="rId3" cstate="print">
            <a:alphaModFix/>
            <a:extLst>
              <a:ext uri="{28A0092B-C50C-407E-A947-70E740481C1C}">
                <a14:useLocalDpi xmlns:a14="http://schemas.microsoft.com/office/drawing/2010/main"/>
              </a:ext>
            </a:extLst>
          </a:blip>
          <a:srcRect l="8548" t="4802" r="10653"/>
          <a:stretch/>
        </p:blipFill>
        <p:spPr>
          <a:xfrm>
            <a:off x="0" y="1"/>
            <a:ext cx="12192000" cy="6057900"/>
          </a:xfrm>
          <a:prstGeom prst="rect">
            <a:avLst/>
          </a:prstGeom>
          <a:noFill/>
          <a:ln>
            <a:noFill/>
          </a:ln>
        </p:spPr>
      </p:pic>
      <p:sp>
        <p:nvSpPr>
          <p:cNvPr id="6" name="TextBox 5">
            <a:extLst>
              <a:ext uri="{FF2B5EF4-FFF2-40B4-BE49-F238E27FC236}">
                <a16:creationId xmlns:a16="http://schemas.microsoft.com/office/drawing/2014/main" id="{19A45533-8213-D94B-B9D8-570618F8F387}"/>
              </a:ext>
            </a:extLst>
          </p:cNvPr>
          <p:cNvSpPr txBox="1"/>
          <p:nvPr/>
        </p:nvSpPr>
        <p:spPr>
          <a:xfrm>
            <a:off x="2152650" y="2717086"/>
            <a:ext cx="6400800" cy="1687770"/>
          </a:xfrm>
          <a:prstGeom prst="rect">
            <a:avLst/>
          </a:prstGeom>
          <a:noFill/>
        </p:spPr>
        <p:txBody>
          <a:bodyPr wrap="square" lIns="0" tIns="0" rIns="0" bIns="0" rtlCol="0">
            <a:spAutoFit/>
          </a:bodyPr>
          <a:lstStyle/>
          <a:p>
            <a:pPr>
              <a:lnSpc>
                <a:spcPct val="110000"/>
              </a:lnSpc>
              <a:spcBef>
                <a:spcPts val="692"/>
              </a:spcBef>
            </a:pPr>
            <a:r>
              <a:rPr lang="en-US" sz="3200" dirty="0">
                <a:solidFill>
                  <a:schemeClr val="bg1"/>
                </a:solidFill>
                <a:latin typeface="Gotham Medium" panose="02000603030000020004" pitchFamily="2" charset="77"/>
              </a:rPr>
              <a:t>Getting Practical</a:t>
            </a:r>
          </a:p>
          <a:p>
            <a:pPr>
              <a:lnSpc>
                <a:spcPct val="110000"/>
              </a:lnSpc>
              <a:spcBef>
                <a:spcPts val="692"/>
              </a:spcBef>
            </a:pPr>
            <a:r>
              <a:rPr lang="en-US" sz="3200" dirty="0">
                <a:solidFill>
                  <a:srgbClr val="DEFBFF"/>
                </a:solidFill>
                <a:latin typeface="Gotham Medium" panose="02000603030000020004" pitchFamily="2" charset="77"/>
              </a:rPr>
              <a:t>Integrating Social Norms into Social and Behavior Change Programs</a:t>
            </a:r>
          </a:p>
        </p:txBody>
      </p:sp>
      <p:pic>
        <p:nvPicPr>
          <p:cNvPr id="2" name="Picture 1">
            <a:extLst>
              <a:ext uri="{FF2B5EF4-FFF2-40B4-BE49-F238E27FC236}">
                <a16:creationId xmlns:a16="http://schemas.microsoft.com/office/drawing/2014/main" id="{4CDC7A76-87CE-43DF-BBC3-5F4A8F90AAE1}"/>
              </a:ext>
            </a:extLst>
          </p:cNvPr>
          <p:cNvPicPr>
            <a:picLocks noChangeAspect="1"/>
          </p:cNvPicPr>
          <p:nvPr/>
        </p:nvPicPr>
        <p:blipFill>
          <a:blip r:embed="rId4"/>
          <a:stretch>
            <a:fillRect/>
          </a:stretch>
        </p:blipFill>
        <p:spPr>
          <a:xfrm>
            <a:off x="1663657" y="618368"/>
            <a:ext cx="2098718" cy="2098718"/>
          </a:xfrm>
          <a:prstGeom prst="rect">
            <a:avLst/>
          </a:prstGeom>
        </p:spPr>
      </p:pic>
      <p:grpSp>
        <p:nvGrpSpPr>
          <p:cNvPr id="3" name="Group 2">
            <a:extLst>
              <a:ext uri="{FF2B5EF4-FFF2-40B4-BE49-F238E27FC236}">
                <a16:creationId xmlns:a16="http://schemas.microsoft.com/office/drawing/2014/main" id="{65D5E8DC-15D6-BB41-BCE2-735B1ACECA0C}"/>
              </a:ext>
            </a:extLst>
          </p:cNvPr>
          <p:cNvGrpSpPr/>
          <p:nvPr/>
        </p:nvGrpSpPr>
        <p:grpSpPr>
          <a:xfrm>
            <a:off x="3090233" y="6126956"/>
            <a:ext cx="6011534" cy="731043"/>
            <a:chOff x="3368933" y="6057901"/>
            <a:chExt cx="6011534" cy="731043"/>
          </a:xfrm>
        </p:grpSpPr>
        <p:pic>
          <p:nvPicPr>
            <p:cNvPr id="8" name="Picture 2" descr="Breakthrough ACTION Ghana - Home | Facebook">
              <a:extLst>
                <a:ext uri="{FF2B5EF4-FFF2-40B4-BE49-F238E27FC236}">
                  <a16:creationId xmlns:a16="http://schemas.microsoft.com/office/drawing/2014/main" id="{DB759348-A402-1F4E-9E19-842A17C24128}"/>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83576" y="6118597"/>
              <a:ext cx="1496891" cy="54322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A picture containing graphical user interface&#10;&#10;Description automatically generated">
              <a:extLst>
                <a:ext uri="{FF2B5EF4-FFF2-40B4-BE49-F238E27FC236}">
                  <a16:creationId xmlns:a16="http://schemas.microsoft.com/office/drawing/2014/main" id="{C2908FD0-2916-E540-8FBD-A8FEA27E7F1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58783" y="6249241"/>
              <a:ext cx="1553775" cy="349203"/>
            </a:xfrm>
            <a:prstGeom prst="rect">
              <a:avLst/>
            </a:prstGeom>
          </p:spPr>
        </p:pic>
        <p:pic>
          <p:nvPicPr>
            <p:cNvPr id="10" name="Picture 9">
              <a:extLst>
                <a:ext uri="{FF2B5EF4-FFF2-40B4-BE49-F238E27FC236}">
                  <a16:creationId xmlns:a16="http://schemas.microsoft.com/office/drawing/2014/main" id="{2319EC40-6A88-EA47-AD28-A915CD814E2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68933" y="6057901"/>
              <a:ext cx="1879288" cy="731043"/>
            </a:xfrm>
            <a:prstGeom prst="rect">
              <a:avLst/>
            </a:prstGeom>
          </p:spPr>
        </p:pic>
      </p:grpSp>
    </p:spTree>
    <p:extLst>
      <p:ext uri="{BB962C8B-B14F-4D97-AF65-F5344CB8AC3E}">
        <p14:creationId xmlns:p14="http://schemas.microsoft.com/office/powerpoint/2010/main" val="2582048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C5AE19-8635-4210-BB5F-7D289ABAB76B}"/>
              </a:ext>
            </a:extLst>
          </p:cNvPr>
          <p:cNvSpPr>
            <a:spLocks noGrp="1"/>
          </p:cNvSpPr>
          <p:nvPr>
            <p:ph sz="quarter" idx="10"/>
          </p:nvPr>
        </p:nvSpPr>
        <p:spPr>
          <a:xfrm>
            <a:off x="561976" y="1825625"/>
            <a:ext cx="1819275" cy="2658275"/>
          </a:xfrm>
        </p:spPr>
        <p:txBody>
          <a:bodyPr numCol="1">
            <a:normAutofit/>
          </a:bodyPr>
          <a:lstStyle/>
          <a:p>
            <a:pPr marL="0" indent="0">
              <a:lnSpc>
                <a:spcPct val="110000"/>
              </a:lnSpc>
              <a:buNone/>
            </a:pPr>
            <a:r>
              <a:rPr lang="en-US" sz="2600" dirty="0">
                <a:solidFill>
                  <a:srgbClr val="0193C0"/>
                </a:solidFill>
                <a:latin typeface="Comfortaa" pitchFamily="2" charset="0"/>
              </a:rPr>
              <a:t>TEMPLATE</a:t>
            </a:r>
            <a:endParaRPr lang="en-US" sz="2600" dirty="0"/>
          </a:p>
          <a:p>
            <a:pPr marL="0" indent="0">
              <a:lnSpc>
                <a:spcPct val="110000"/>
              </a:lnSpc>
              <a:buNone/>
            </a:pPr>
            <a:r>
              <a:rPr lang="en-US" sz="2200" dirty="0">
                <a:solidFill>
                  <a:schemeClr val="tx1">
                    <a:lumMod val="75000"/>
                    <a:lumOff val="25000"/>
                  </a:schemeClr>
                </a:solidFill>
                <a:latin typeface="Avenir Book" panose="02000503020000020003" pitchFamily="2" charset="0"/>
              </a:rPr>
              <a:t>Norm Behavior Mapping Table </a:t>
            </a:r>
          </a:p>
          <a:p>
            <a:pPr marL="0" indent="0">
              <a:lnSpc>
                <a:spcPct val="110000"/>
              </a:lnSpc>
              <a:buNone/>
            </a:pPr>
            <a:r>
              <a:rPr lang="en-US" sz="2200" dirty="0">
                <a:solidFill>
                  <a:srgbClr val="0193C0"/>
                </a:solidFill>
                <a:latin typeface="Avenir Book" panose="02000503020000020003" pitchFamily="2" charset="0"/>
                <a:hlinkClick r:id="rId3">
                  <a:extLst>
                    <a:ext uri="{A12FA001-AC4F-418D-AE19-62706E023703}">
                      <ahyp:hlinkClr xmlns:ahyp="http://schemas.microsoft.com/office/drawing/2018/hyperlinkcolor" val="tx"/>
                    </a:ext>
                  </a:extLst>
                </a:hlinkClick>
              </a:rPr>
              <a:t>Annex 1</a:t>
            </a:r>
            <a:endParaRPr lang="en-US" sz="2200" dirty="0">
              <a:solidFill>
                <a:srgbClr val="0193C0"/>
              </a:solidFill>
              <a:latin typeface="Avenir Book" panose="02000503020000020003" pitchFamily="2" charset="0"/>
            </a:endParaRPr>
          </a:p>
        </p:txBody>
      </p:sp>
      <p:graphicFrame>
        <p:nvGraphicFramePr>
          <p:cNvPr id="7" name="Table 6">
            <a:extLst>
              <a:ext uri="{FF2B5EF4-FFF2-40B4-BE49-F238E27FC236}">
                <a16:creationId xmlns:a16="http://schemas.microsoft.com/office/drawing/2014/main" id="{F4CAF5F2-EB37-4144-A4BA-F78D4CE68BAB}"/>
              </a:ext>
            </a:extLst>
          </p:cNvPr>
          <p:cNvGraphicFramePr>
            <a:graphicFrameLocks noGrp="1"/>
          </p:cNvGraphicFramePr>
          <p:nvPr>
            <p:extLst>
              <p:ext uri="{D42A27DB-BD31-4B8C-83A1-F6EECF244321}">
                <p14:modId xmlns:p14="http://schemas.microsoft.com/office/powerpoint/2010/main" val="3636402403"/>
              </p:ext>
            </p:extLst>
          </p:nvPr>
        </p:nvGraphicFramePr>
        <p:xfrm>
          <a:off x="2834196" y="1825625"/>
          <a:ext cx="8795828" cy="4048793"/>
        </p:xfrm>
        <a:graphic>
          <a:graphicData uri="http://schemas.openxmlformats.org/drawingml/2006/table">
            <a:tbl>
              <a:tblPr firstRow="1" firstCol="1" bandRow="1"/>
              <a:tblGrid>
                <a:gridCol w="2357285">
                  <a:extLst>
                    <a:ext uri="{9D8B030D-6E8A-4147-A177-3AD203B41FA5}">
                      <a16:colId xmlns:a16="http://schemas.microsoft.com/office/drawing/2014/main" val="1088673474"/>
                    </a:ext>
                  </a:extLst>
                </a:gridCol>
                <a:gridCol w="1578336">
                  <a:extLst>
                    <a:ext uri="{9D8B030D-6E8A-4147-A177-3AD203B41FA5}">
                      <a16:colId xmlns:a16="http://schemas.microsoft.com/office/drawing/2014/main" val="1484963557"/>
                    </a:ext>
                  </a:extLst>
                </a:gridCol>
                <a:gridCol w="1599381">
                  <a:extLst>
                    <a:ext uri="{9D8B030D-6E8A-4147-A177-3AD203B41FA5}">
                      <a16:colId xmlns:a16="http://schemas.microsoft.com/office/drawing/2014/main" val="583963553"/>
                    </a:ext>
                  </a:extLst>
                </a:gridCol>
                <a:gridCol w="1650482">
                  <a:extLst>
                    <a:ext uri="{9D8B030D-6E8A-4147-A177-3AD203B41FA5}">
                      <a16:colId xmlns:a16="http://schemas.microsoft.com/office/drawing/2014/main" val="1525688425"/>
                    </a:ext>
                  </a:extLst>
                </a:gridCol>
                <a:gridCol w="1610344">
                  <a:extLst>
                    <a:ext uri="{9D8B030D-6E8A-4147-A177-3AD203B41FA5}">
                      <a16:colId xmlns:a16="http://schemas.microsoft.com/office/drawing/2014/main" val="1981160211"/>
                    </a:ext>
                  </a:extLst>
                </a:gridCol>
              </a:tblGrid>
              <a:tr h="749539">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l">
                        <a:lnSpc>
                          <a:spcPct val="120000"/>
                        </a:lnSpc>
                        <a:spcAft>
                          <a:spcPts val="0"/>
                        </a:spcAft>
                      </a:pPr>
                      <a:r>
                        <a:rPr lang="en-US" sz="1400" b="1" i="0" dirty="0">
                          <a:solidFill>
                            <a:srgbClr val="0193C0"/>
                          </a:solidFill>
                          <a:effectLst/>
                          <a:latin typeface="Avenir Black" panose="02000503020000020003" pitchFamily="2" charset="0"/>
                        </a:rPr>
                        <a:t>Current Norm</a:t>
                      </a:r>
                    </a:p>
                  </a:txBody>
                  <a:tcPr marL="62969" marR="6296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33333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l">
                        <a:lnSpc>
                          <a:spcPct val="120000"/>
                        </a:lnSpc>
                        <a:spcAft>
                          <a:spcPts val="0"/>
                        </a:spcAft>
                      </a:pPr>
                      <a:r>
                        <a:rPr lang="en-US" sz="1400" b="1" i="0" dirty="0">
                          <a:solidFill>
                            <a:srgbClr val="0193C0"/>
                          </a:solidFill>
                          <a:effectLst/>
                          <a:latin typeface="Avenir Black" panose="02000503020000020003" pitchFamily="2" charset="0"/>
                        </a:rPr>
                        <a:t>Behavior 1</a:t>
                      </a:r>
                    </a:p>
                  </a:txBody>
                  <a:tcPr marL="62969" marR="6296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33333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l">
                        <a:lnSpc>
                          <a:spcPct val="120000"/>
                        </a:lnSpc>
                        <a:spcAft>
                          <a:spcPts val="0"/>
                        </a:spcAft>
                      </a:pPr>
                      <a:r>
                        <a:rPr lang="en-US" sz="1400" b="1" i="0" dirty="0">
                          <a:solidFill>
                            <a:srgbClr val="0193C0"/>
                          </a:solidFill>
                          <a:effectLst/>
                          <a:latin typeface="Avenir Black" panose="02000503020000020003" pitchFamily="2" charset="0"/>
                          <a:ea typeface="Times New Roman" panose="02020603050405020304" pitchFamily="18" charset="0"/>
                          <a:cs typeface="Arial" panose="020B0604020202020204" pitchFamily="34" charset="0"/>
                        </a:rPr>
                        <a:t>Behavior 2</a:t>
                      </a:r>
                    </a:p>
                  </a:txBody>
                  <a:tcPr marL="62969" marR="6296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33333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l">
                        <a:lnSpc>
                          <a:spcPct val="120000"/>
                        </a:lnSpc>
                        <a:spcAft>
                          <a:spcPts val="0"/>
                        </a:spcAft>
                      </a:pPr>
                      <a:r>
                        <a:rPr lang="en-US" sz="1400" b="1" i="0" dirty="0">
                          <a:solidFill>
                            <a:srgbClr val="0193C0"/>
                          </a:solidFill>
                          <a:effectLst/>
                          <a:latin typeface="Avenir Black" panose="02000503020000020003" pitchFamily="2" charset="0"/>
                          <a:ea typeface="Times New Roman" panose="02020603050405020304" pitchFamily="18" charset="0"/>
                          <a:cs typeface="Arial" panose="020B0604020202020204" pitchFamily="34" charset="0"/>
                        </a:rPr>
                        <a:t>Behavior 3</a:t>
                      </a:r>
                    </a:p>
                  </a:txBody>
                  <a:tcPr marL="62969" marR="6296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33333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l">
                        <a:lnSpc>
                          <a:spcPct val="120000"/>
                        </a:lnSpc>
                        <a:spcAft>
                          <a:spcPts val="0"/>
                        </a:spcAft>
                      </a:pPr>
                      <a:r>
                        <a:rPr lang="en-US" sz="1400" b="1" i="0" dirty="0">
                          <a:solidFill>
                            <a:srgbClr val="0193C0"/>
                          </a:solidFill>
                          <a:effectLst/>
                          <a:latin typeface="Avenir Black" panose="02000503020000020003" pitchFamily="2" charset="0"/>
                          <a:ea typeface="Times New Roman" panose="02020603050405020304" pitchFamily="18" charset="0"/>
                          <a:cs typeface="Arial" panose="020B0604020202020204" pitchFamily="34" charset="0"/>
                        </a:rPr>
                        <a:t>Behavior 4</a:t>
                      </a:r>
                    </a:p>
                  </a:txBody>
                  <a:tcPr marL="62969" marR="6296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33333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91315263"/>
                  </a:ext>
                </a:extLst>
              </a:tr>
              <a:tr h="914400">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algn="l" defTabSz="668912" rtl="0" eaLnBrk="1" latinLnBrk="0" hangingPunct="1">
                        <a:lnSpc>
                          <a:spcPct val="120000"/>
                        </a:lnSpc>
                        <a:spcAft>
                          <a:spcPts val="0"/>
                        </a:spcAft>
                      </a:pPr>
                      <a:endParaRPr lang="en-US" sz="800" b="1" i="0" kern="1200" dirty="0">
                        <a:solidFill>
                          <a:srgbClr val="454545"/>
                        </a:solidFill>
                        <a:effectLst/>
                        <a:latin typeface="Avenir Heavy" panose="02000503020000020003" pitchFamily="2" charset="0"/>
                        <a:ea typeface="+mn-ea"/>
                        <a:cs typeface="+mn-cs"/>
                      </a:endParaRPr>
                    </a:p>
                  </a:txBody>
                  <a:tcPr marL="62969" marR="62969" marT="0" marB="0" anchor="ctr">
                    <a:lnL w="12700" cmpd="sng">
                      <a:solidFill>
                        <a:sysClr val="window" lastClr="FFFFFF"/>
                      </a:solidFill>
                    </a:lnL>
                    <a:lnR w="12700" cmpd="sng">
                      <a:solidFill>
                        <a:sysClr val="window" lastClr="FFFFFF"/>
                      </a:solidFill>
                    </a:lnR>
                    <a:lnT w="12700" cap="flat" cmpd="sng" algn="ctr">
                      <a:solidFill>
                        <a:srgbClr val="333333"/>
                      </a:solidFill>
                      <a:prstDash val="solid"/>
                      <a:round/>
                      <a:headEnd type="none" w="med" len="med"/>
                      <a:tailEnd type="none" w="med" len="med"/>
                    </a:lnT>
                    <a:lnB w="12700" cap="flat" cmpd="sng" algn="ctr">
                      <a:solidFill>
                        <a:srgbClr val="333333"/>
                      </a:solidFill>
                      <a:prstDash val="solid"/>
                      <a:round/>
                      <a:headEnd type="none" w="med" len="med"/>
                      <a:tailEnd type="none" w="med" len="med"/>
                    </a:lnB>
                    <a:lnTlToBr w="12700" cmpd="sng">
                      <a:noFill/>
                      <a:prstDash val="solid"/>
                    </a:lnTlToBr>
                    <a:lnBlToTr w="12700" cmpd="sng">
                      <a:noFill/>
                      <a:prstDash val="solid"/>
                    </a:lnBlToTr>
                    <a:solidFill>
                      <a:srgbClr val="DEFBFF"/>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nSpc>
                          <a:spcPct val="120000"/>
                        </a:lnSpc>
                        <a:spcAft>
                          <a:spcPts val="0"/>
                        </a:spcAft>
                      </a:pPr>
                      <a:endParaRPr lang="en-US" sz="8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endParaRPr>
                    </a:p>
                  </a:txBody>
                  <a:tcPr marL="62969" marR="62969" marT="0" marB="0" anchor="ctr">
                    <a:lnL w="12700" cmpd="sng">
                      <a:solidFill>
                        <a:sysClr val="window" lastClr="FFFFFF"/>
                      </a:solidFill>
                    </a:lnL>
                    <a:lnR w="12700" cmpd="sng">
                      <a:solidFill>
                        <a:sysClr val="window" lastClr="FFFFFF"/>
                      </a:solidFill>
                    </a:lnR>
                    <a:lnT w="12700" cap="flat" cmpd="sng" algn="ctr">
                      <a:solidFill>
                        <a:srgbClr val="333333"/>
                      </a:solidFill>
                      <a:prstDash val="solid"/>
                      <a:round/>
                      <a:headEnd type="none" w="med" len="med"/>
                      <a:tailEnd type="none" w="med" len="med"/>
                    </a:lnT>
                    <a:lnB w="12700" cap="flat" cmpd="sng" algn="ctr">
                      <a:solidFill>
                        <a:srgbClr val="333333"/>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nSpc>
                          <a:spcPct val="120000"/>
                        </a:lnSpc>
                        <a:spcAft>
                          <a:spcPts val="0"/>
                        </a:spcAft>
                      </a:pPr>
                      <a:endParaRPr lang="en-US" sz="8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endParaRPr>
                    </a:p>
                  </a:txBody>
                  <a:tcPr marL="62969" marR="62969" marT="0" marB="0" anchor="ctr">
                    <a:lnL w="12700" cmpd="sng">
                      <a:solidFill>
                        <a:sysClr val="window" lastClr="FFFFFF"/>
                      </a:solidFill>
                    </a:lnL>
                    <a:lnR w="12700" cmpd="sng">
                      <a:solidFill>
                        <a:sysClr val="window" lastClr="FFFFFF"/>
                      </a:solidFill>
                    </a:lnR>
                    <a:lnT w="12700" cap="flat" cmpd="sng" algn="ctr">
                      <a:solidFill>
                        <a:srgbClr val="333333"/>
                      </a:solidFill>
                      <a:prstDash val="solid"/>
                      <a:round/>
                      <a:headEnd type="none" w="med" len="med"/>
                      <a:tailEnd type="none" w="med" len="med"/>
                    </a:lnT>
                    <a:lnB w="12700" cap="flat" cmpd="sng" algn="ctr">
                      <a:solidFill>
                        <a:srgbClr val="333333"/>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l" defTabSz="668912" rtl="0" eaLnBrk="1" fontAlgn="auto" latinLnBrk="0" hangingPunct="1">
                        <a:lnSpc>
                          <a:spcPct val="120000"/>
                        </a:lnSpc>
                        <a:spcBef>
                          <a:spcPts val="0"/>
                        </a:spcBef>
                        <a:spcAft>
                          <a:spcPts val="0"/>
                        </a:spcAft>
                        <a:buClrTx/>
                        <a:buSzTx/>
                        <a:buFontTx/>
                        <a:buNone/>
                        <a:tabLst/>
                        <a:defRPr/>
                      </a:pPr>
                      <a:endParaRPr lang="en-US" sz="8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endParaRPr>
                    </a:p>
                  </a:txBody>
                  <a:tcPr marL="62969" marR="62969" marT="0" marB="0" anchor="ctr">
                    <a:lnL w="12700" cmpd="sng">
                      <a:solidFill>
                        <a:sysClr val="window" lastClr="FFFFFF"/>
                      </a:solidFill>
                    </a:lnL>
                    <a:lnR w="12700" cmpd="sng">
                      <a:solidFill>
                        <a:sysClr val="window" lastClr="FFFFFF"/>
                      </a:solidFill>
                    </a:lnR>
                    <a:lnT w="12700" cap="flat" cmpd="sng" algn="ctr">
                      <a:solidFill>
                        <a:srgbClr val="333333"/>
                      </a:solidFill>
                      <a:prstDash val="solid"/>
                      <a:round/>
                      <a:headEnd type="none" w="med" len="med"/>
                      <a:tailEnd type="none" w="med" len="med"/>
                    </a:lnT>
                    <a:lnB w="12700" cap="flat" cmpd="sng" algn="ctr">
                      <a:solidFill>
                        <a:srgbClr val="333333"/>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l" defTabSz="668912" rtl="0" eaLnBrk="1" fontAlgn="auto" latinLnBrk="0" hangingPunct="1">
                        <a:lnSpc>
                          <a:spcPct val="120000"/>
                        </a:lnSpc>
                        <a:spcBef>
                          <a:spcPts val="0"/>
                        </a:spcBef>
                        <a:spcAft>
                          <a:spcPts val="0"/>
                        </a:spcAft>
                        <a:buClrTx/>
                        <a:buSzTx/>
                        <a:buFontTx/>
                        <a:buNone/>
                        <a:tabLst/>
                        <a:defRPr/>
                      </a:pPr>
                      <a:endParaRPr lang="en-US" sz="8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endParaRPr>
                    </a:p>
                  </a:txBody>
                  <a:tcPr marL="62969" marR="62969" marT="0" marB="0" anchor="ctr">
                    <a:lnL w="12700" cmpd="sng">
                      <a:solidFill>
                        <a:sysClr val="window" lastClr="FFFFFF"/>
                      </a:solidFill>
                    </a:lnL>
                    <a:lnR w="12700" cmpd="sng">
                      <a:solidFill>
                        <a:sysClr val="window" lastClr="FFFFFF"/>
                      </a:solidFill>
                    </a:lnR>
                    <a:lnT w="12700" cap="flat" cmpd="sng" algn="ctr">
                      <a:solidFill>
                        <a:srgbClr val="333333"/>
                      </a:solidFill>
                      <a:prstDash val="solid"/>
                      <a:round/>
                      <a:headEnd type="none" w="med" len="med"/>
                      <a:tailEnd type="none" w="med" len="med"/>
                    </a:lnT>
                    <a:lnB w="12700" cap="flat" cmpd="sng" algn="ctr">
                      <a:solidFill>
                        <a:srgbClr val="333333"/>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527089539"/>
                  </a:ext>
                </a:extLst>
              </a:tr>
              <a:tr h="778475">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algn="l" defTabSz="668912" rtl="0" eaLnBrk="1" latinLnBrk="0" hangingPunct="1">
                        <a:lnSpc>
                          <a:spcPct val="120000"/>
                        </a:lnSpc>
                        <a:spcAft>
                          <a:spcPts val="0"/>
                        </a:spcAft>
                      </a:pPr>
                      <a:endParaRPr lang="en-US" sz="800" b="1" i="0" kern="1200" dirty="0">
                        <a:solidFill>
                          <a:srgbClr val="454545"/>
                        </a:solidFill>
                        <a:effectLst/>
                        <a:latin typeface="Avenir Heavy" panose="02000503020000020003" pitchFamily="2" charset="0"/>
                        <a:ea typeface="+mn-ea"/>
                        <a:cs typeface="+mn-cs"/>
                      </a:endParaRPr>
                    </a:p>
                  </a:txBody>
                  <a:tcPr marL="62969" marR="62969" marT="0" marB="0" anchor="ctr">
                    <a:lnL w="12700" cmpd="sng">
                      <a:solidFill>
                        <a:sysClr val="window" lastClr="FFFFFF"/>
                      </a:solidFill>
                    </a:lnL>
                    <a:lnR w="12700" cmpd="sng">
                      <a:solidFill>
                        <a:sysClr val="window" lastClr="FFFFFF"/>
                      </a:solidFill>
                    </a:lnR>
                    <a:lnT w="12700" cap="flat" cmpd="sng" algn="ctr">
                      <a:solidFill>
                        <a:srgbClr val="333333"/>
                      </a:solidFill>
                      <a:prstDash val="solid"/>
                      <a:round/>
                      <a:headEnd type="none" w="med" len="med"/>
                      <a:tailEnd type="none" w="med" len="med"/>
                    </a:lnT>
                    <a:lnB w="12700" cap="flat" cmpd="sng" algn="ctr">
                      <a:solidFill>
                        <a:srgbClr val="333333"/>
                      </a:solidFill>
                      <a:prstDash val="solid"/>
                      <a:round/>
                      <a:headEnd type="none" w="med" len="med"/>
                      <a:tailEnd type="none" w="med" len="med"/>
                    </a:lnB>
                    <a:lnTlToBr w="12700" cmpd="sng">
                      <a:noFill/>
                      <a:prstDash val="solid"/>
                    </a:lnTlToBr>
                    <a:lnBlToTr w="12700" cmpd="sng">
                      <a:noFill/>
                      <a:prstDash val="solid"/>
                    </a:lnBlToTr>
                    <a:solidFill>
                      <a:srgbClr val="DEFBFF"/>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l" defTabSz="668912" rtl="0" eaLnBrk="1" fontAlgn="auto" latinLnBrk="0" hangingPunct="1">
                        <a:lnSpc>
                          <a:spcPct val="120000"/>
                        </a:lnSpc>
                        <a:spcBef>
                          <a:spcPts val="0"/>
                        </a:spcBef>
                        <a:spcAft>
                          <a:spcPts val="0"/>
                        </a:spcAft>
                        <a:buClrTx/>
                        <a:buSzTx/>
                        <a:buFontTx/>
                        <a:buNone/>
                        <a:tabLst/>
                        <a:defRPr/>
                      </a:pPr>
                      <a:endParaRPr lang="en-US" sz="8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endParaRPr>
                    </a:p>
                  </a:txBody>
                  <a:tcPr marL="62969" marR="62969" marT="0" marB="0" anchor="ctr">
                    <a:lnL w="12700" cmpd="sng">
                      <a:solidFill>
                        <a:sysClr val="window" lastClr="FFFFFF"/>
                      </a:solidFill>
                    </a:lnL>
                    <a:lnR w="12700" cmpd="sng">
                      <a:solidFill>
                        <a:sysClr val="window" lastClr="FFFFFF"/>
                      </a:solidFill>
                    </a:lnR>
                    <a:lnT w="12700" cap="flat" cmpd="sng" algn="ctr">
                      <a:solidFill>
                        <a:srgbClr val="333333"/>
                      </a:solidFill>
                      <a:prstDash val="solid"/>
                      <a:round/>
                      <a:headEnd type="none" w="med" len="med"/>
                      <a:tailEnd type="none" w="med" len="med"/>
                    </a:lnT>
                    <a:lnB w="12700" cap="flat" cmpd="sng" algn="ctr">
                      <a:solidFill>
                        <a:srgbClr val="333333"/>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l" defTabSz="668912" rtl="0" eaLnBrk="1" fontAlgn="auto" latinLnBrk="0" hangingPunct="1">
                        <a:lnSpc>
                          <a:spcPct val="120000"/>
                        </a:lnSpc>
                        <a:spcBef>
                          <a:spcPts val="0"/>
                        </a:spcBef>
                        <a:spcAft>
                          <a:spcPts val="0"/>
                        </a:spcAft>
                        <a:buClrTx/>
                        <a:buSzTx/>
                        <a:buFontTx/>
                        <a:buNone/>
                        <a:tabLst/>
                        <a:defRPr/>
                      </a:pPr>
                      <a:endParaRPr lang="en-US" sz="8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endParaRPr>
                    </a:p>
                  </a:txBody>
                  <a:tcPr marL="62969" marR="62969" marT="0" marB="0" anchor="ctr">
                    <a:lnL w="12700" cmpd="sng">
                      <a:solidFill>
                        <a:sysClr val="window" lastClr="FFFFFF"/>
                      </a:solidFill>
                    </a:lnL>
                    <a:lnR w="12700" cmpd="sng">
                      <a:solidFill>
                        <a:sysClr val="window" lastClr="FFFFFF"/>
                      </a:solidFill>
                    </a:lnR>
                    <a:lnT w="12700" cap="flat" cmpd="sng" algn="ctr">
                      <a:solidFill>
                        <a:srgbClr val="333333"/>
                      </a:solidFill>
                      <a:prstDash val="solid"/>
                      <a:round/>
                      <a:headEnd type="none" w="med" len="med"/>
                      <a:tailEnd type="none" w="med" len="med"/>
                    </a:lnT>
                    <a:lnB w="12700" cap="flat" cmpd="sng" algn="ctr">
                      <a:solidFill>
                        <a:srgbClr val="333333"/>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l" defTabSz="668912" rtl="0" eaLnBrk="1" fontAlgn="auto" latinLnBrk="0" hangingPunct="1">
                        <a:lnSpc>
                          <a:spcPct val="120000"/>
                        </a:lnSpc>
                        <a:spcBef>
                          <a:spcPts val="0"/>
                        </a:spcBef>
                        <a:spcAft>
                          <a:spcPts val="0"/>
                        </a:spcAft>
                        <a:buClrTx/>
                        <a:buSzTx/>
                        <a:buFontTx/>
                        <a:buNone/>
                        <a:tabLst/>
                        <a:defRPr/>
                      </a:pPr>
                      <a:endParaRPr lang="en-US" sz="8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endParaRPr>
                    </a:p>
                  </a:txBody>
                  <a:tcPr marL="62969" marR="62969" marT="0" marB="0" anchor="ctr">
                    <a:lnL w="12700" cmpd="sng">
                      <a:solidFill>
                        <a:sysClr val="window" lastClr="FFFFFF"/>
                      </a:solidFill>
                    </a:lnL>
                    <a:lnR w="12700" cmpd="sng">
                      <a:solidFill>
                        <a:sysClr val="window" lastClr="FFFFFF"/>
                      </a:solidFill>
                    </a:lnR>
                    <a:lnT w="12700" cap="flat" cmpd="sng" algn="ctr">
                      <a:solidFill>
                        <a:srgbClr val="333333"/>
                      </a:solidFill>
                      <a:prstDash val="solid"/>
                      <a:round/>
                      <a:headEnd type="none" w="med" len="med"/>
                      <a:tailEnd type="none" w="med" len="med"/>
                    </a:lnT>
                    <a:lnB w="12700" cap="flat" cmpd="sng" algn="ctr">
                      <a:solidFill>
                        <a:srgbClr val="333333"/>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l" defTabSz="668912" rtl="0" eaLnBrk="1" fontAlgn="auto" latinLnBrk="0" hangingPunct="1">
                        <a:lnSpc>
                          <a:spcPct val="120000"/>
                        </a:lnSpc>
                        <a:spcBef>
                          <a:spcPts val="0"/>
                        </a:spcBef>
                        <a:spcAft>
                          <a:spcPts val="0"/>
                        </a:spcAft>
                        <a:buClrTx/>
                        <a:buSzTx/>
                        <a:buFontTx/>
                        <a:buNone/>
                        <a:tabLst/>
                        <a:defRPr/>
                      </a:pPr>
                      <a:endParaRPr kumimoji="0" lang="en-US" sz="800" b="0" i="0" u="none" strike="noStrike" kern="1200" cap="none" spc="0" normalizeH="0" baseline="0" noProof="0" dirty="0">
                        <a:ln>
                          <a:noFill/>
                        </a:ln>
                        <a:solidFill>
                          <a:srgbClr val="454545"/>
                        </a:solidFill>
                        <a:effectLst/>
                        <a:uLnTx/>
                        <a:uFillTx/>
                        <a:latin typeface="Avenir Book" panose="02000503020000020003" pitchFamily="2" charset="0"/>
                        <a:ea typeface="Times New Roman" panose="02020603050405020304" pitchFamily="18" charset="0"/>
                        <a:cs typeface="Arial" panose="020B0604020202020204" pitchFamily="34" charset="0"/>
                      </a:endParaRPr>
                    </a:p>
                  </a:txBody>
                  <a:tcPr marL="62969" marR="62969" marT="0" marB="0" anchor="ctr">
                    <a:lnL w="12700" cmpd="sng">
                      <a:solidFill>
                        <a:sysClr val="window" lastClr="FFFFFF"/>
                      </a:solidFill>
                    </a:lnL>
                    <a:lnR w="12700" cmpd="sng">
                      <a:solidFill>
                        <a:sysClr val="window" lastClr="FFFFFF"/>
                      </a:solidFill>
                    </a:lnR>
                    <a:lnT w="12700" cap="flat" cmpd="sng" algn="ctr">
                      <a:solidFill>
                        <a:srgbClr val="333333"/>
                      </a:solidFill>
                      <a:prstDash val="solid"/>
                      <a:round/>
                      <a:headEnd type="none" w="med" len="med"/>
                      <a:tailEnd type="none" w="med" len="med"/>
                    </a:lnT>
                    <a:lnB w="12700" cap="flat" cmpd="sng" algn="ctr">
                      <a:solidFill>
                        <a:srgbClr val="333333"/>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301788444"/>
                  </a:ext>
                </a:extLst>
              </a:tr>
              <a:tr h="766119">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algn="l" defTabSz="668912" rtl="0" eaLnBrk="1" latinLnBrk="0" hangingPunct="1">
                        <a:lnSpc>
                          <a:spcPct val="120000"/>
                        </a:lnSpc>
                        <a:spcAft>
                          <a:spcPts val="0"/>
                        </a:spcAft>
                      </a:pPr>
                      <a:endParaRPr lang="en-US" sz="800" b="1" i="0" kern="1200" dirty="0">
                        <a:solidFill>
                          <a:srgbClr val="454545"/>
                        </a:solidFill>
                        <a:effectLst/>
                        <a:latin typeface="Avenir Heavy" panose="02000503020000020003" pitchFamily="2" charset="0"/>
                        <a:ea typeface="+mn-ea"/>
                        <a:cs typeface="+mn-cs"/>
                      </a:endParaRPr>
                    </a:p>
                  </a:txBody>
                  <a:tcPr marL="62969" marR="62969" marT="0" marB="0" anchor="ctr">
                    <a:lnL w="12700" cmpd="sng">
                      <a:solidFill>
                        <a:sysClr val="window" lastClr="FFFFFF"/>
                      </a:solidFill>
                    </a:lnL>
                    <a:lnR w="12700" cmpd="sng">
                      <a:solidFill>
                        <a:sysClr val="window" lastClr="FFFFFF"/>
                      </a:solidFill>
                    </a:lnR>
                    <a:lnT w="12700" cap="flat" cmpd="sng" algn="ctr">
                      <a:solidFill>
                        <a:srgbClr val="333333"/>
                      </a:solidFill>
                      <a:prstDash val="solid"/>
                      <a:round/>
                      <a:headEnd type="none" w="med" len="med"/>
                      <a:tailEnd type="none" w="med" len="med"/>
                    </a:lnT>
                    <a:lnB w="12700" cap="flat" cmpd="sng" algn="ctr">
                      <a:solidFill>
                        <a:srgbClr val="333333"/>
                      </a:solidFill>
                      <a:prstDash val="solid"/>
                      <a:round/>
                      <a:headEnd type="none" w="med" len="med"/>
                      <a:tailEnd type="none" w="med" len="med"/>
                    </a:lnB>
                    <a:lnTlToBr w="12700" cmpd="sng">
                      <a:noFill/>
                      <a:prstDash val="solid"/>
                    </a:lnTlToBr>
                    <a:lnBlToTr w="12700" cmpd="sng">
                      <a:noFill/>
                      <a:prstDash val="solid"/>
                    </a:lnBlToTr>
                    <a:solidFill>
                      <a:srgbClr val="DEFBFF"/>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l" defTabSz="668912" rtl="0" eaLnBrk="1" fontAlgn="auto" latinLnBrk="0" hangingPunct="1">
                        <a:lnSpc>
                          <a:spcPct val="120000"/>
                        </a:lnSpc>
                        <a:spcBef>
                          <a:spcPts val="0"/>
                        </a:spcBef>
                        <a:spcAft>
                          <a:spcPts val="0"/>
                        </a:spcAft>
                        <a:buClrTx/>
                        <a:buSzTx/>
                        <a:buFontTx/>
                        <a:buNone/>
                        <a:tabLst/>
                        <a:defRPr/>
                      </a:pPr>
                      <a:endParaRPr lang="en-US" sz="8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endParaRPr>
                    </a:p>
                  </a:txBody>
                  <a:tcPr marL="62969" marR="62969" marT="0" marB="0" anchor="ctr">
                    <a:lnL w="12700" cmpd="sng">
                      <a:solidFill>
                        <a:sysClr val="window" lastClr="FFFFFF"/>
                      </a:solidFill>
                    </a:lnL>
                    <a:lnR w="12700" cmpd="sng">
                      <a:solidFill>
                        <a:sysClr val="window" lastClr="FFFFFF"/>
                      </a:solidFill>
                    </a:lnR>
                    <a:lnT w="12700" cap="flat" cmpd="sng" algn="ctr">
                      <a:solidFill>
                        <a:srgbClr val="333333"/>
                      </a:solidFill>
                      <a:prstDash val="solid"/>
                      <a:round/>
                      <a:headEnd type="none" w="med" len="med"/>
                      <a:tailEnd type="none" w="med" len="med"/>
                    </a:lnT>
                    <a:lnB w="12700" cap="flat" cmpd="sng" algn="ctr">
                      <a:solidFill>
                        <a:srgbClr val="333333"/>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l" defTabSz="668912" rtl="0" eaLnBrk="1" fontAlgn="auto" latinLnBrk="0" hangingPunct="1">
                        <a:lnSpc>
                          <a:spcPct val="120000"/>
                        </a:lnSpc>
                        <a:spcBef>
                          <a:spcPts val="0"/>
                        </a:spcBef>
                        <a:spcAft>
                          <a:spcPts val="0"/>
                        </a:spcAft>
                        <a:buClrTx/>
                        <a:buSzTx/>
                        <a:buFontTx/>
                        <a:buNone/>
                        <a:tabLst/>
                        <a:defRPr/>
                      </a:pPr>
                      <a:endParaRPr lang="en-US" sz="8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endParaRPr>
                    </a:p>
                  </a:txBody>
                  <a:tcPr marL="62969" marR="62969" marT="0" marB="0" anchor="ctr">
                    <a:lnL w="12700" cmpd="sng">
                      <a:solidFill>
                        <a:sysClr val="window" lastClr="FFFFFF"/>
                      </a:solidFill>
                    </a:lnL>
                    <a:lnR w="12700" cmpd="sng">
                      <a:solidFill>
                        <a:sysClr val="window" lastClr="FFFFFF"/>
                      </a:solidFill>
                    </a:lnR>
                    <a:lnT w="12700" cap="flat" cmpd="sng" algn="ctr">
                      <a:solidFill>
                        <a:srgbClr val="333333"/>
                      </a:solidFill>
                      <a:prstDash val="solid"/>
                      <a:round/>
                      <a:headEnd type="none" w="med" len="med"/>
                      <a:tailEnd type="none" w="med" len="med"/>
                    </a:lnT>
                    <a:lnB w="12700" cap="flat" cmpd="sng" algn="ctr">
                      <a:solidFill>
                        <a:srgbClr val="333333"/>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l" defTabSz="668912" rtl="0" eaLnBrk="1" fontAlgn="auto" latinLnBrk="0" hangingPunct="1">
                        <a:lnSpc>
                          <a:spcPct val="120000"/>
                        </a:lnSpc>
                        <a:spcBef>
                          <a:spcPts val="0"/>
                        </a:spcBef>
                        <a:spcAft>
                          <a:spcPts val="0"/>
                        </a:spcAft>
                        <a:buClrTx/>
                        <a:buSzTx/>
                        <a:buFontTx/>
                        <a:buNone/>
                        <a:tabLst/>
                        <a:defRPr/>
                      </a:pPr>
                      <a:endParaRPr kumimoji="0" lang="en-US" sz="800" b="0" i="0" u="none" strike="noStrike" kern="1200" cap="none" spc="0" normalizeH="0" baseline="0" noProof="0" dirty="0">
                        <a:ln>
                          <a:noFill/>
                        </a:ln>
                        <a:solidFill>
                          <a:srgbClr val="454545"/>
                        </a:solidFill>
                        <a:effectLst/>
                        <a:uLnTx/>
                        <a:uFillTx/>
                        <a:latin typeface="Avenir Book" panose="02000503020000020003" pitchFamily="2" charset="0"/>
                        <a:ea typeface="Times New Roman" panose="02020603050405020304" pitchFamily="18" charset="0"/>
                        <a:cs typeface="Arial" panose="020B0604020202020204" pitchFamily="34" charset="0"/>
                      </a:endParaRPr>
                    </a:p>
                  </a:txBody>
                  <a:tcPr marL="62969" marR="62969" marT="0" marB="0" anchor="ctr">
                    <a:lnL w="12700" cmpd="sng">
                      <a:solidFill>
                        <a:sysClr val="window" lastClr="FFFFFF"/>
                      </a:solidFill>
                    </a:lnL>
                    <a:lnR w="12700" cmpd="sng">
                      <a:solidFill>
                        <a:sysClr val="window" lastClr="FFFFFF"/>
                      </a:solidFill>
                    </a:lnR>
                    <a:lnT w="12700" cap="flat" cmpd="sng" algn="ctr">
                      <a:solidFill>
                        <a:srgbClr val="333333"/>
                      </a:solidFill>
                      <a:prstDash val="solid"/>
                      <a:round/>
                      <a:headEnd type="none" w="med" len="med"/>
                      <a:tailEnd type="none" w="med" len="med"/>
                    </a:lnT>
                    <a:lnB w="12700" cap="flat" cmpd="sng" algn="ctr">
                      <a:solidFill>
                        <a:srgbClr val="333333"/>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l" defTabSz="668912" rtl="0" eaLnBrk="1" fontAlgn="auto" latinLnBrk="0" hangingPunct="1">
                        <a:lnSpc>
                          <a:spcPct val="120000"/>
                        </a:lnSpc>
                        <a:spcBef>
                          <a:spcPts val="0"/>
                        </a:spcBef>
                        <a:spcAft>
                          <a:spcPts val="0"/>
                        </a:spcAft>
                        <a:buClrTx/>
                        <a:buSzTx/>
                        <a:buFontTx/>
                        <a:buNone/>
                        <a:tabLst/>
                        <a:defRPr/>
                      </a:pPr>
                      <a:endParaRPr lang="en-US" sz="8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endParaRPr>
                    </a:p>
                  </a:txBody>
                  <a:tcPr marL="62969" marR="62969" marT="0" marB="0" anchor="ctr">
                    <a:lnL w="12700" cmpd="sng">
                      <a:solidFill>
                        <a:sysClr val="window" lastClr="FFFFFF"/>
                      </a:solidFill>
                    </a:lnL>
                    <a:lnR w="12700" cmpd="sng">
                      <a:solidFill>
                        <a:sysClr val="window" lastClr="FFFFFF"/>
                      </a:solidFill>
                    </a:lnR>
                    <a:lnT w="12700" cap="flat" cmpd="sng" algn="ctr">
                      <a:solidFill>
                        <a:srgbClr val="333333"/>
                      </a:solidFill>
                      <a:prstDash val="solid"/>
                      <a:round/>
                      <a:headEnd type="none" w="med" len="med"/>
                      <a:tailEnd type="none" w="med" len="med"/>
                    </a:lnT>
                    <a:lnB w="12700" cap="flat" cmpd="sng" algn="ctr">
                      <a:solidFill>
                        <a:srgbClr val="333333"/>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238557168"/>
                  </a:ext>
                </a:extLst>
              </a:tr>
              <a:tr h="840260">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algn="l" defTabSz="668912" rtl="0" eaLnBrk="1" latinLnBrk="0" hangingPunct="1">
                        <a:lnSpc>
                          <a:spcPct val="120000"/>
                        </a:lnSpc>
                        <a:spcAft>
                          <a:spcPts val="0"/>
                        </a:spcAft>
                      </a:pPr>
                      <a:endParaRPr lang="en-US" sz="800" b="1" i="0" kern="1200" dirty="0">
                        <a:solidFill>
                          <a:srgbClr val="454545"/>
                        </a:solidFill>
                        <a:effectLst/>
                        <a:latin typeface="Avenir Heavy" panose="02000503020000020003" pitchFamily="2" charset="0"/>
                        <a:ea typeface="+mn-ea"/>
                        <a:cs typeface="+mn-cs"/>
                      </a:endParaRPr>
                    </a:p>
                  </a:txBody>
                  <a:tcPr marL="62969" marR="62969" marT="0" marB="0" anchor="ctr">
                    <a:lnL w="12700" cmpd="sng">
                      <a:solidFill>
                        <a:sysClr val="window" lastClr="FFFFFF"/>
                      </a:solidFill>
                    </a:lnL>
                    <a:lnR w="12700" cmpd="sng">
                      <a:solidFill>
                        <a:sysClr val="window" lastClr="FFFFFF"/>
                      </a:solidFill>
                    </a:lnR>
                    <a:lnT w="12700" cap="flat" cmpd="sng" algn="ctr">
                      <a:solidFill>
                        <a:srgbClr val="333333"/>
                      </a:solidFill>
                      <a:prstDash val="solid"/>
                      <a:round/>
                      <a:headEnd type="none" w="med" len="med"/>
                      <a:tailEnd type="none" w="med" len="med"/>
                    </a:lnT>
                    <a:lnB w="12700" cap="flat" cmpd="sng" algn="ctr">
                      <a:solidFill>
                        <a:srgbClr val="333333"/>
                      </a:solidFill>
                      <a:prstDash val="solid"/>
                      <a:round/>
                      <a:headEnd type="none" w="med" len="med"/>
                      <a:tailEnd type="none" w="med" len="med"/>
                    </a:lnB>
                    <a:lnTlToBr w="12700" cmpd="sng">
                      <a:noFill/>
                      <a:prstDash val="solid"/>
                    </a:lnTlToBr>
                    <a:lnBlToTr w="12700" cmpd="sng">
                      <a:noFill/>
                      <a:prstDash val="solid"/>
                    </a:lnBlToTr>
                    <a:solidFill>
                      <a:srgbClr val="DEFBFF"/>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l" defTabSz="668912" rtl="0" eaLnBrk="1" fontAlgn="auto" latinLnBrk="0" hangingPunct="1">
                        <a:lnSpc>
                          <a:spcPct val="120000"/>
                        </a:lnSpc>
                        <a:spcBef>
                          <a:spcPts val="0"/>
                        </a:spcBef>
                        <a:spcAft>
                          <a:spcPts val="0"/>
                        </a:spcAft>
                        <a:buClrTx/>
                        <a:buSzTx/>
                        <a:buFontTx/>
                        <a:buNone/>
                        <a:tabLst/>
                        <a:defRPr/>
                      </a:pPr>
                      <a:endParaRPr lang="en-US" sz="8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endParaRPr>
                    </a:p>
                  </a:txBody>
                  <a:tcPr marL="62969" marR="62969" marT="0" marB="0" anchor="ctr">
                    <a:lnL w="12700" cmpd="sng">
                      <a:solidFill>
                        <a:sysClr val="window" lastClr="FFFFFF"/>
                      </a:solidFill>
                    </a:lnL>
                    <a:lnR w="12700" cmpd="sng">
                      <a:solidFill>
                        <a:sysClr val="window" lastClr="FFFFFF"/>
                      </a:solidFill>
                    </a:lnR>
                    <a:lnT w="12700" cap="flat" cmpd="sng" algn="ctr">
                      <a:solidFill>
                        <a:srgbClr val="333333"/>
                      </a:solidFill>
                      <a:prstDash val="solid"/>
                      <a:round/>
                      <a:headEnd type="none" w="med" len="med"/>
                      <a:tailEnd type="none" w="med" len="med"/>
                    </a:lnT>
                    <a:lnB w="12700" cap="flat" cmpd="sng" algn="ctr">
                      <a:solidFill>
                        <a:srgbClr val="333333"/>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l" defTabSz="668912" rtl="0" eaLnBrk="1" fontAlgn="auto" latinLnBrk="0" hangingPunct="1">
                        <a:lnSpc>
                          <a:spcPct val="120000"/>
                        </a:lnSpc>
                        <a:spcBef>
                          <a:spcPts val="0"/>
                        </a:spcBef>
                        <a:spcAft>
                          <a:spcPts val="0"/>
                        </a:spcAft>
                        <a:buClrTx/>
                        <a:buSzTx/>
                        <a:buFontTx/>
                        <a:buNone/>
                        <a:tabLst/>
                        <a:defRPr/>
                      </a:pPr>
                      <a:endParaRPr lang="en-US" sz="8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endParaRPr>
                    </a:p>
                  </a:txBody>
                  <a:tcPr marL="62969" marR="62969" marT="0" marB="0" anchor="ctr">
                    <a:lnL w="12700" cmpd="sng">
                      <a:solidFill>
                        <a:sysClr val="window" lastClr="FFFFFF"/>
                      </a:solidFill>
                    </a:lnL>
                    <a:lnR w="12700" cmpd="sng">
                      <a:solidFill>
                        <a:sysClr val="window" lastClr="FFFFFF"/>
                      </a:solidFill>
                    </a:lnR>
                    <a:lnT w="12700" cap="flat" cmpd="sng" algn="ctr">
                      <a:solidFill>
                        <a:srgbClr val="333333"/>
                      </a:solidFill>
                      <a:prstDash val="solid"/>
                      <a:round/>
                      <a:headEnd type="none" w="med" len="med"/>
                      <a:tailEnd type="none" w="med" len="med"/>
                    </a:lnT>
                    <a:lnB w="12700" cap="flat" cmpd="sng" algn="ctr">
                      <a:solidFill>
                        <a:srgbClr val="333333"/>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l" defTabSz="668912" rtl="0" eaLnBrk="1" fontAlgn="auto" latinLnBrk="0" hangingPunct="1">
                        <a:lnSpc>
                          <a:spcPct val="120000"/>
                        </a:lnSpc>
                        <a:spcBef>
                          <a:spcPts val="0"/>
                        </a:spcBef>
                        <a:spcAft>
                          <a:spcPts val="0"/>
                        </a:spcAft>
                        <a:buClrTx/>
                        <a:buSzTx/>
                        <a:buFontTx/>
                        <a:buNone/>
                        <a:tabLst/>
                        <a:defRPr/>
                      </a:pPr>
                      <a:endParaRPr lang="en-US" sz="8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endParaRPr>
                    </a:p>
                  </a:txBody>
                  <a:tcPr marL="62969" marR="62969" marT="0" marB="0" anchor="ctr">
                    <a:lnL w="12700" cmpd="sng">
                      <a:solidFill>
                        <a:sysClr val="window" lastClr="FFFFFF"/>
                      </a:solidFill>
                    </a:lnL>
                    <a:lnR w="12700" cmpd="sng">
                      <a:solidFill>
                        <a:sysClr val="window" lastClr="FFFFFF"/>
                      </a:solidFill>
                    </a:lnR>
                    <a:lnT w="12700" cap="flat" cmpd="sng" algn="ctr">
                      <a:solidFill>
                        <a:srgbClr val="333333"/>
                      </a:solidFill>
                      <a:prstDash val="solid"/>
                      <a:round/>
                      <a:headEnd type="none" w="med" len="med"/>
                      <a:tailEnd type="none" w="med" len="med"/>
                    </a:lnT>
                    <a:lnB w="12700" cap="flat" cmpd="sng" algn="ctr">
                      <a:solidFill>
                        <a:srgbClr val="333333"/>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l" defTabSz="668912" rtl="0" eaLnBrk="1" fontAlgn="auto" latinLnBrk="0" hangingPunct="1">
                        <a:lnSpc>
                          <a:spcPct val="120000"/>
                        </a:lnSpc>
                        <a:spcBef>
                          <a:spcPts val="0"/>
                        </a:spcBef>
                        <a:spcAft>
                          <a:spcPts val="0"/>
                        </a:spcAft>
                        <a:buClrTx/>
                        <a:buSzTx/>
                        <a:buFontTx/>
                        <a:buNone/>
                        <a:tabLst/>
                        <a:defRPr/>
                      </a:pPr>
                      <a:endParaRPr lang="en-US" sz="8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endParaRPr>
                    </a:p>
                  </a:txBody>
                  <a:tcPr marL="62969" marR="62969" marT="0" marB="0" anchor="ctr">
                    <a:lnL w="12700" cmpd="sng">
                      <a:solidFill>
                        <a:sysClr val="window" lastClr="FFFFFF"/>
                      </a:solidFill>
                    </a:lnL>
                    <a:lnR w="12700" cmpd="sng">
                      <a:solidFill>
                        <a:sysClr val="window" lastClr="FFFFFF"/>
                      </a:solidFill>
                    </a:lnR>
                    <a:lnT w="12700" cap="flat" cmpd="sng" algn="ctr">
                      <a:solidFill>
                        <a:srgbClr val="333333"/>
                      </a:solidFill>
                      <a:prstDash val="solid"/>
                      <a:round/>
                      <a:headEnd type="none" w="med" len="med"/>
                      <a:tailEnd type="none" w="med" len="med"/>
                    </a:lnT>
                    <a:lnB w="12700" cap="flat" cmpd="sng" algn="ctr">
                      <a:solidFill>
                        <a:srgbClr val="333333"/>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711853055"/>
                  </a:ext>
                </a:extLst>
              </a:tr>
            </a:tbl>
          </a:graphicData>
        </a:graphic>
      </p:graphicFrame>
      <p:grpSp>
        <p:nvGrpSpPr>
          <p:cNvPr id="11" name="Group 10">
            <a:extLst>
              <a:ext uri="{FF2B5EF4-FFF2-40B4-BE49-F238E27FC236}">
                <a16:creationId xmlns:a16="http://schemas.microsoft.com/office/drawing/2014/main" id="{CDABF9FF-40E2-FC41-90B3-26055526FD43}"/>
              </a:ext>
            </a:extLst>
          </p:cNvPr>
          <p:cNvGrpSpPr/>
          <p:nvPr/>
        </p:nvGrpSpPr>
        <p:grpSpPr>
          <a:xfrm>
            <a:off x="9602476" y="365125"/>
            <a:ext cx="2832498" cy="456923"/>
            <a:chOff x="4116076" y="450402"/>
            <a:chExt cx="2832498" cy="456923"/>
          </a:xfrm>
        </p:grpSpPr>
        <p:cxnSp>
          <p:nvCxnSpPr>
            <p:cNvPr id="12" name="Straight Connector 11">
              <a:extLst>
                <a:ext uri="{FF2B5EF4-FFF2-40B4-BE49-F238E27FC236}">
                  <a16:creationId xmlns:a16="http://schemas.microsoft.com/office/drawing/2014/main" id="{720517B9-DE14-1C47-9C5F-58825C4E8DDA}"/>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3" name="Teardrop 12">
              <a:extLst>
                <a:ext uri="{FF2B5EF4-FFF2-40B4-BE49-F238E27FC236}">
                  <a16:creationId xmlns:a16="http://schemas.microsoft.com/office/drawing/2014/main" id="{987E9DB4-E14C-F24E-A469-555BCD2745C4}"/>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4" name="Rectangle 13">
              <a:extLst>
                <a:ext uri="{FF2B5EF4-FFF2-40B4-BE49-F238E27FC236}">
                  <a16:creationId xmlns:a16="http://schemas.microsoft.com/office/drawing/2014/main" id="{A26B51E2-0FB4-4B48-A7ED-4922968E58EF}"/>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FDDFFF3F-D8B0-7844-91BF-8848618B1A3E}"/>
                </a:ext>
              </a:extLst>
            </p:cNvPr>
            <p:cNvSpPr/>
            <p:nvPr/>
          </p:nvSpPr>
          <p:spPr>
            <a:xfrm>
              <a:off x="4554399" y="65888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1</a:t>
              </a:r>
              <a:endParaRPr lang="en-GB" sz="500" b="1" dirty="0">
                <a:solidFill>
                  <a:srgbClr val="07C1E8"/>
                </a:solidFill>
                <a:latin typeface="Avenir Black" panose="02000503020000020003" pitchFamily="2" charset="0"/>
              </a:endParaRPr>
            </a:p>
          </p:txBody>
        </p:sp>
        <p:sp>
          <p:nvSpPr>
            <p:cNvPr id="16" name="Rectangle 15">
              <a:extLst>
                <a:ext uri="{FF2B5EF4-FFF2-40B4-BE49-F238E27FC236}">
                  <a16:creationId xmlns:a16="http://schemas.microsoft.com/office/drawing/2014/main" id="{53C64533-F1C8-814C-9551-8513E73719D2}"/>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7" name="Rectangle 16">
              <a:extLst>
                <a:ext uri="{FF2B5EF4-FFF2-40B4-BE49-F238E27FC236}">
                  <a16:creationId xmlns:a16="http://schemas.microsoft.com/office/drawing/2014/main" id="{437DFC65-28A5-AC43-AC2C-D01D81556543}"/>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8" name="Rectangle 17">
              <a:extLst>
                <a:ext uri="{FF2B5EF4-FFF2-40B4-BE49-F238E27FC236}">
                  <a16:creationId xmlns:a16="http://schemas.microsoft.com/office/drawing/2014/main" id="{BB3E2331-CE2F-844C-AED1-7AD16D693514}"/>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9" name="Teardrop 18">
              <a:extLst>
                <a:ext uri="{FF2B5EF4-FFF2-40B4-BE49-F238E27FC236}">
                  <a16:creationId xmlns:a16="http://schemas.microsoft.com/office/drawing/2014/main" id="{FCEDB237-AA1E-1D4E-93ED-9FBCC8245B13}"/>
                </a:ext>
              </a:extLst>
            </p:cNvPr>
            <p:cNvSpPr>
              <a:spLocks noChangeAspect="1"/>
            </p:cNvSpPr>
            <p:nvPr/>
          </p:nvSpPr>
          <p:spPr>
            <a:xfrm rot="8100000">
              <a:off x="4726350"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74875948-D6E9-B048-BC1B-788BFD3EDDD1}"/>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1" name="Teardrop 20">
              <a:extLst>
                <a:ext uri="{FF2B5EF4-FFF2-40B4-BE49-F238E27FC236}">
                  <a16:creationId xmlns:a16="http://schemas.microsoft.com/office/drawing/2014/main" id="{EA06E588-8787-8449-945A-DC8EC4588810}"/>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2" name="Teardrop 21">
              <a:extLst>
                <a:ext uri="{FF2B5EF4-FFF2-40B4-BE49-F238E27FC236}">
                  <a16:creationId xmlns:a16="http://schemas.microsoft.com/office/drawing/2014/main" id="{EC987F8B-8AE9-794D-A91A-772504479002}"/>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3" name="Title 1">
            <a:extLst>
              <a:ext uri="{FF2B5EF4-FFF2-40B4-BE49-F238E27FC236}">
                <a16:creationId xmlns:a16="http://schemas.microsoft.com/office/drawing/2014/main" id="{EF903768-0E42-604A-A1C3-9766E0A18524}"/>
              </a:ext>
            </a:extLst>
          </p:cNvPr>
          <p:cNvSpPr>
            <a:spLocks noGrp="1"/>
          </p:cNvSpPr>
          <p:nvPr>
            <p:ph type="title"/>
          </p:nvPr>
        </p:nvSpPr>
        <p:spPr>
          <a:xfrm>
            <a:off x="1024446" y="814889"/>
            <a:ext cx="10143108" cy="341468"/>
          </a:xfrm>
        </p:spPr>
        <p:txBody>
          <a:bodyPr/>
          <a:lstStyle/>
          <a:p>
            <a:r>
              <a:rPr lang="en-US" sz="3200" dirty="0">
                <a:solidFill>
                  <a:srgbClr val="07C1E8"/>
                </a:solidFill>
                <a:latin typeface="Gotham Light" pitchFamily="2" charset="77"/>
              </a:rPr>
              <a:t>Activity 1: Norm Behavior Mapping</a:t>
            </a:r>
            <a:endParaRPr lang="en-US" sz="3200" dirty="0">
              <a:latin typeface="+mj-lt"/>
            </a:endParaRPr>
          </a:p>
        </p:txBody>
      </p:sp>
    </p:spTree>
    <p:extLst>
      <p:ext uri="{BB962C8B-B14F-4D97-AF65-F5344CB8AC3E}">
        <p14:creationId xmlns:p14="http://schemas.microsoft.com/office/powerpoint/2010/main" val="4107844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5FBBCD6D-5BC4-43B6-8EF8-EA147FCAF892}"/>
              </a:ext>
            </a:extLst>
          </p:cNvPr>
          <p:cNvGraphicFramePr>
            <a:graphicFrameLocks noGrp="1"/>
          </p:cNvGraphicFramePr>
          <p:nvPr>
            <p:extLst>
              <p:ext uri="{D42A27DB-BD31-4B8C-83A1-F6EECF244321}">
                <p14:modId xmlns:p14="http://schemas.microsoft.com/office/powerpoint/2010/main" val="2040239111"/>
              </p:ext>
            </p:extLst>
          </p:nvPr>
        </p:nvGraphicFramePr>
        <p:xfrm>
          <a:off x="2455445" y="1725774"/>
          <a:ext cx="9267825" cy="4804381"/>
        </p:xfrm>
        <a:graphic>
          <a:graphicData uri="http://schemas.openxmlformats.org/drawingml/2006/table">
            <a:tbl>
              <a:tblPr firstRow="1" firstCol="1" bandRow="1">
                <a:tableStyleId>{5C22544A-7EE6-4342-B048-85BDC9FD1C3A}</a:tableStyleId>
              </a:tblPr>
              <a:tblGrid>
                <a:gridCol w="3767740">
                  <a:extLst>
                    <a:ext uri="{9D8B030D-6E8A-4147-A177-3AD203B41FA5}">
                      <a16:colId xmlns:a16="http://schemas.microsoft.com/office/drawing/2014/main" val="1088673474"/>
                    </a:ext>
                  </a:extLst>
                </a:gridCol>
                <a:gridCol w="1228725">
                  <a:extLst>
                    <a:ext uri="{9D8B030D-6E8A-4147-A177-3AD203B41FA5}">
                      <a16:colId xmlns:a16="http://schemas.microsoft.com/office/drawing/2014/main" val="1484963557"/>
                    </a:ext>
                  </a:extLst>
                </a:gridCol>
                <a:gridCol w="1257300">
                  <a:extLst>
                    <a:ext uri="{9D8B030D-6E8A-4147-A177-3AD203B41FA5}">
                      <a16:colId xmlns:a16="http://schemas.microsoft.com/office/drawing/2014/main" val="583963553"/>
                    </a:ext>
                  </a:extLst>
                </a:gridCol>
                <a:gridCol w="1581150">
                  <a:extLst>
                    <a:ext uri="{9D8B030D-6E8A-4147-A177-3AD203B41FA5}">
                      <a16:colId xmlns:a16="http://schemas.microsoft.com/office/drawing/2014/main" val="1525688425"/>
                    </a:ext>
                  </a:extLst>
                </a:gridCol>
                <a:gridCol w="1432910">
                  <a:extLst>
                    <a:ext uri="{9D8B030D-6E8A-4147-A177-3AD203B41FA5}">
                      <a16:colId xmlns:a16="http://schemas.microsoft.com/office/drawing/2014/main" val="1981160211"/>
                    </a:ext>
                  </a:extLst>
                </a:gridCol>
              </a:tblGrid>
              <a:tr h="795362">
                <a:tc>
                  <a:txBody>
                    <a:bodyPr/>
                    <a:lstStyle/>
                    <a:p>
                      <a:pPr>
                        <a:lnSpc>
                          <a:spcPct val="120000"/>
                        </a:lnSpc>
                        <a:spcAft>
                          <a:spcPts val="0"/>
                        </a:spcAft>
                      </a:pPr>
                      <a:r>
                        <a:rPr lang="en-US" sz="1100" b="1" i="0" dirty="0">
                          <a:solidFill>
                            <a:srgbClr val="0193C0"/>
                          </a:solidFill>
                          <a:effectLst/>
                          <a:latin typeface="Avenir Medium" panose="02000503020000020003" pitchFamily="2" charset="0"/>
                        </a:rPr>
                        <a:t>Current Norm</a:t>
                      </a:r>
                      <a:endParaRPr lang="en-US" sz="1100" b="1" i="0" dirty="0">
                        <a:solidFill>
                          <a:srgbClr val="0193C0"/>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62969" marR="6296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20000"/>
                        </a:lnSpc>
                        <a:spcAft>
                          <a:spcPts val="0"/>
                        </a:spcAft>
                      </a:pPr>
                      <a:r>
                        <a:rPr lang="en-US" sz="1100" b="1" i="0" dirty="0">
                          <a:solidFill>
                            <a:srgbClr val="0193C0"/>
                          </a:solidFill>
                          <a:effectLst/>
                          <a:latin typeface="Avenir Black" panose="02000503020000020003" pitchFamily="2" charset="0"/>
                        </a:rPr>
                        <a:t>Behavior 1</a:t>
                      </a:r>
                    </a:p>
                    <a:p>
                      <a:pPr>
                        <a:lnSpc>
                          <a:spcPct val="120000"/>
                        </a:lnSpc>
                        <a:spcAft>
                          <a:spcPts val="0"/>
                        </a:spcAft>
                      </a:pPr>
                      <a:r>
                        <a:rPr lang="en-US" sz="11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rPr>
                        <a:t>Young women use contraception</a:t>
                      </a:r>
                    </a:p>
                  </a:txBody>
                  <a:tcPr marL="62969" marR="6296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20000"/>
                        </a:lnSpc>
                        <a:spcAft>
                          <a:spcPts val="0"/>
                        </a:spcAft>
                      </a:pPr>
                      <a:r>
                        <a:rPr lang="en-US" sz="1100" b="1" i="0" dirty="0">
                          <a:solidFill>
                            <a:srgbClr val="0193C0"/>
                          </a:solidFill>
                          <a:effectLst/>
                          <a:latin typeface="Avenir Black" panose="02000503020000020003" pitchFamily="2" charset="0"/>
                          <a:ea typeface="Times New Roman" panose="02020603050405020304" pitchFamily="18" charset="0"/>
                          <a:cs typeface="Arial" panose="020B0604020202020204" pitchFamily="34" charset="0"/>
                        </a:rPr>
                        <a:t>Behavior 2</a:t>
                      </a:r>
                    </a:p>
                    <a:p>
                      <a:pPr marL="0" marR="0" lvl="0" indent="0" algn="l" defTabSz="668912" rtl="0" eaLnBrk="1" fontAlgn="auto" latinLnBrk="0" hangingPunct="1">
                        <a:lnSpc>
                          <a:spcPct val="120000"/>
                        </a:lnSpc>
                        <a:spcBef>
                          <a:spcPts val="0"/>
                        </a:spcBef>
                        <a:spcAft>
                          <a:spcPts val="0"/>
                        </a:spcAft>
                        <a:buClrTx/>
                        <a:buSzTx/>
                        <a:buFontTx/>
                        <a:buNone/>
                        <a:tabLst/>
                        <a:defRPr/>
                      </a:pPr>
                      <a:r>
                        <a:rPr lang="en-US" sz="11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rPr>
                        <a:t>Young couples discuss using contraception</a:t>
                      </a:r>
                    </a:p>
                  </a:txBody>
                  <a:tcPr marL="62969" marR="6296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20000"/>
                        </a:lnSpc>
                        <a:spcAft>
                          <a:spcPts val="0"/>
                        </a:spcAft>
                      </a:pPr>
                      <a:r>
                        <a:rPr lang="en-US" sz="1100" b="1" i="0" dirty="0">
                          <a:solidFill>
                            <a:srgbClr val="0193C0"/>
                          </a:solidFill>
                          <a:effectLst/>
                          <a:latin typeface="Avenir Black" panose="02000503020000020003" pitchFamily="2" charset="0"/>
                          <a:ea typeface="Times New Roman" panose="02020603050405020304" pitchFamily="18" charset="0"/>
                          <a:cs typeface="Arial" panose="020B0604020202020204" pitchFamily="34" charset="0"/>
                        </a:rPr>
                        <a:t>Behavior 3</a:t>
                      </a:r>
                    </a:p>
                    <a:p>
                      <a:pPr marL="0" marR="0" lvl="0" indent="0" algn="l" defTabSz="668912" rtl="0" eaLnBrk="1" fontAlgn="auto" latinLnBrk="0" hangingPunct="1">
                        <a:lnSpc>
                          <a:spcPct val="120000"/>
                        </a:lnSpc>
                        <a:spcBef>
                          <a:spcPts val="0"/>
                        </a:spcBef>
                        <a:spcAft>
                          <a:spcPts val="0"/>
                        </a:spcAft>
                        <a:buClrTx/>
                        <a:buSzTx/>
                        <a:buFontTx/>
                        <a:buNone/>
                        <a:tabLst/>
                        <a:defRPr/>
                      </a:pPr>
                      <a:r>
                        <a:rPr lang="en-US" sz="11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rPr>
                        <a:t>Health providers discuss family planning with young men and women</a:t>
                      </a:r>
                    </a:p>
                  </a:txBody>
                  <a:tcPr marL="62969" marR="6296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20000"/>
                        </a:lnSpc>
                        <a:spcAft>
                          <a:spcPts val="0"/>
                        </a:spcAft>
                      </a:pPr>
                      <a:r>
                        <a:rPr lang="en-US" sz="1100" b="1" i="0" dirty="0">
                          <a:solidFill>
                            <a:srgbClr val="0193C0"/>
                          </a:solidFill>
                          <a:effectLst/>
                          <a:latin typeface="Avenir Black" panose="02000503020000020003" pitchFamily="2" charset="0"/>
                          <a:ea typeface="Times New Roman" panose="02020603050405020304" pitchFamily="18" charset="0"/>
                          <a:cs typeface="Arial" panose="020B0604020202020204" pitchFamily="34" charset="0"/>
                        </a:rPr>
                        <a:t>Behavior 4</a:t>
                      </a:r>
                    </a:p>
                    <a:p>
                      <a:pPr marL="0" marR="0" lvl="0" indent="0" algn="l" defTabSz="668912" rtl="0" eaLnBrk="1" fontAlgn="auto" latinLnBrk="0" hangingPunct="1">
                        <a:lnSpc>
                          <a:spcPct val="120000"/>
                        </a:lnSpc>
                        <a:spcBef>
                          <a:spcPts val="0"/>
                        </a:spcBef>
                        <a:spcAft>
                          <a:spcPts val="0"/>
                        </a:spcAft>
                        <a:buClrTx/>
                        <a:buSzTx/>
                        <a:buFontTx/>
                        <a:buNone/>
                        <a:tabLst/>
                        <a:defRPr/>
                      </a:pPr>
                      <a:r>
                        <a:rPr lang="en-US" sz="11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rPr>
                        <a:t>Young men and women used a condom during last sex</a:t>
                      </a:r>
                    </a:p>
                  </a:txBody>
                  <a:tcPr marL="62969" marR="6296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91315263"/>
                  </a:ext>
                </a:extLst>
              </a:tr>
              <a:tr h="784450">
                <a:tc>
                  <a:txBody>
                    <a:bodyPr/>
                    <a:lstStyle/>
                    <a:p>
                      <a:pPr marL="0" algn="l" defTabSz="668912" rtl="0" eaLnBrk="1" latinLnBrk="0" hangingPunct="1">
                        <a:lnSpc>
                          <a:spcPct val="120000"/>
                        </a:lnSpc>
                        <a:spcAft>
                          <a:spcPts val="0"/>
                        </a:spcAft>
                      </a:pPr>
                      <a:r>
                        <a:rPr lang="en-US" sz="1100" b="1" i="0" kern="1200" dirty="0">
                          <a:solidFill>
                            <a:srgbClr val="454545"/>
                          </a:solidFill>
                          <a:effectLst/>
                          <a:latin typeface="Avenir Heavy" panose="02000503020000020003" pitchFamily="2" charset="0"/>
                          <a:ea typeface="+mn-ea"/>
                          <a:cs typeface="+mn-cs"/>
                        </a:rPr>
                        <a:t>A real man in this community is viewed as someone who can manage his home and does not speak with his partner about family planning. </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a:lnSpc>
                          <a:spcPct val="120000"/>
                        </a:lnSpc>
                        <a:spcAft>
                          <a:spcPts val="0"/>
                        </a:spcAft>
                      </a:pPr>
                      <a:r>
                        <a:rPr lang="en-US" sz="11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rPr>
                        <a:t>Indirect effect</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spcAft>
                          <a:spcPts val="0"/>
                        </a:spcAft>
                      </a:pPr>
                      <a:r>
                        <a:rPr lang="en-US" sz="11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rPr>
                        <a:t>Direct effect</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lang="en-US" sz="11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rPr>
                        <a:t>Indirect effect</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lang="en-US" sz="11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rPr>
                        <a:t>Indirect effect</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27089539"/>
                  </a:ext>
                </a:extLst>
              </a:tr>
              <a:tr h="628650">
                <a:tc>
                  <a:txBody>
                    <a:bodyPr/>
                    <a:lstStyle/>
                    <a:p>
                      <a:pPr marL="0" algn="l" defTabSz="668912" rtl="0" eaLnBrk="1" latinLnBrk="0" hangingPunct="1">
                        <a:lnSpc>
                          <a:spcPct val="120000"/>
                        </a:lnSpc>
                        <a:spcAft>
                          <a:spcPts val="0"/>
                        </a:spcAft>
                      </a:pPr>
                      <a:r>
                        <a:rPr lang="en-US" sz="1100" b="1" i="0" kern="1200" dirty="0">
                          <a:solidFill>
                            <a:srgbClr val="454545"/>
                          </a:solidFill>
                          <a:effectLst/>
                          <a:latin typeface="Avenir Heavy" panose="02000503020000020003" pitchFamily="2" charset="0"/>
                          <a:ea typeface="+mn-ea"/>
                          <a:cs typeface="+mn-cs"/>
                        </a:rPr>
                        <a:t>If a woman experiences bodily changes due to side effects (such as weight gain or loss) others will notice and criticize her</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lang="en-US" sz="11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rPr>
                        <a:t>Direct effect</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lang="en-US" sz="11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rPr>
                        <a:t>Indirect effect</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lang="en-US" sz="11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rPr>
                        <a:t>Indirect effect</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454545"/>
                          </a:solidFill>
                          <a:effectLst/>
                          <a:uLnTx/>
                          <a:uFillTx/>
                          <a:latin typeface="Avenir Book" panose="02000503020000020003" pitchFamily="2" charset="0"/>
                          <a:ea typeface="Times New Roman" panose="02020603050405020304" pitchFamily="18" charset="0"/>
                          <a:cs typeface="Arial" panose="020B0604020202020204" pitchFamily="34" charset="0"/>
                        </a:rPr>
                        <a:t>Minimal effect</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788444"/>
                  </a:ext>
                </a:extLst>
              </a:tr>
              <a:tr h="466725">
                <a:tc>
                  <a:txBody>
                    <a:bodyPr/>
                    <a:lstStyle/>
                    <a:p>
                      <a:pPr marL="0" algn="l" defTabSz="668912" rtl="0" eaLnBrk="1" latinLnBrk="0" hangingPunct="1">
                        <a:lnSpc>
                          <a:spcPct val="120000"/>
                        </a:lnSpc>
                        <a:spcAft>
                          <a:spcPts val="0"/>
                        </a:spcAft>
                      </a:pPr>
                      <a:r>
                        <a:rPr lang="en-US" sz="1100" b="1" i="0" kern="1200" dirty="0">
                          <a:solidFill>
                            <a:srgbClr val="454545"/>
                          </a:solidFill>
                          <a:effectLst/>
                          <a:latin typeface="Avenir Heavy" panose="02000503020000020003" pitchFamily="2" charset="0"/>
                          <a:ea typeface="+mn-ea"/>
                          <a:cs typeface="+mn-cs"/>
                        </a:rPr>
                        <a:t>Having a large family is important, in part for social recognition and status</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lang="en-US" sz="11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rPr>
                        <a:t>Indirect effect</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lang="en-US" sz="11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rPr>
                        <a:t>Indirect effect</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454545"/>
                          </a:solidFill>
                          <a:effectLst/>
                          <a:uLnTx/>
                          <a:uFillTx/>
                          <a:latin typeface="Avenir Book" panose="02000503020000020003" pitchFamily="2" charset="0"/>
                          <a:ea typeface="Times New Roman" panose="02020603050405020304" pitchFamily="18" charset="0"/>
                          <a:cs typeface="Arial" panose="020B0604020202020204" pitchFamily="34" charset="0"/>
                        </a:rPr>
                        <a:t>Minimal effect</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lang="en-US" sz="11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rPr>
                        <a:t>Indirect effect</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8557168"/>
                  </a:ext>
                </a:extLst>
              </a:tr>
              <a:tr h="504825">
                <a:tc>
                  <a:txBody>
                    <a:bodyPr/>
                    <a:lstStyle/>
                    <a:p>
                      <a:pPr marL="0" algn="l" defTabSz="668912" rtl="0" eaLnBrk="1" latinLnBrk="0" hangingPunct="1">
                        <a:lnSpc>
                          <a:spcPct val="120000"/>
                        </a:lnSpc>
                        <a:spcAft>
                          <a:spcPts val="0"/>
                        </a:spcAft>
                      </a:pPr>
                      <a:r>
                        <a:rPr lang="en-US" sz="1100" b="1" i="0" kern="1200" dirty="0">
                          <a:solidFill>
                            <a:srgbClr val="454545"/>
                          </a:solidFill>
                          <a:effectLst/>
                          <a:latin typeface="Avenir Heavy" panose="02000503020000020003" pitchFamily="2" charset="0"/>
                          <a:ea typeface="+mn-ea"/>
                          <a:cs typeface="+mn-cs"/>
                        </a:rPr>
                        <a:t>My peers believe that In a relationship, men should have decision-making power </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lang="en-US" sz="11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rPr>
                        <a:t>Indirect effect</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lang="en-US" sz="11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rPr>
                        <a:t>Direct effect</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lang="en-US" sz="11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rPr>
                        <a:t>Indirect effect</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lang="en-US" sz="11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rPr>
                        <a:t>Direct effect</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1853055"/>
                  </a:ext>
                </a:extLst>
              </a:tr>
              <a:tr h="828675">
                <a:tc>
                  <a:txBody>
                    <a:bodyPr/>
                    <a:lstStyle/>
                    <a:p>
                      <a:pPr marL="0" algn="l" defTabSz="668912" rtl="0" eaLnBrk="1" latinLnBrk="0" hangingPunct="1">
                        <a:lnSpc>
                          <a:spcPct val="120000"/>
                        </a:lnSpc>
                        <a:spcAft>
                          <a:spcPts val="0"/>
                        </a:spcAft>
                      </a:pPr>
                      <a:r>
                        <a:rPr lang="en-US" sz="1100" b="1" i="0" kern="1200" dirty="0">
                          <a:solidFill>
                            <a:srgbClr val="454545"/>
                          </a:solidFill>
                          <a:effectLst/>
                          <a:latin typeface="Avenir Heavy" panose="02000503020000020003" pitchFamily="2" charset="0"/>
                          <a:ea typeface="+mn-ea"/>
                          <a:cs typeface="+mn-cs"/>
                        </a:rPr>
                        <a:t>In this community, people believe that sexuality and family planning are a private matter, not to be discussed outside the household</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lang="en-US" sz="11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rPr>
                        <a:t>Indirect effect</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454545"/>
                          </a:solidFill>
                          <a:effectLst/>
                          <a:uLnTx/>
                          <a:uFillTx/>
                          <a:latin typeface="Avenir Book" panose="02000503020000020003" pitchFamily="2" charset="0"/>
                          <a:ea typeface="Times New Roman" panose="02020603050405020304" pitchFamily="18" charset="0"/>
                          <a:cs typeface="Arial" panose="020B0604020202020204" pitchFamily="34" charset="0"/>
                        </a:rPr>
                        <a:t>Minimal effect</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lang="en-US" sz="11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rPr>
                        <a:t>Indirect effect</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454545"/>
                          </a:solidFill>
                          <a:effectLst/>
                          <a:uLnTx/>
                          <a:uFillTx/>
                          <a:latin typeface="Avenir Book" panose="02000503020000020003" pitchFamily="2" charset="0"/>
                          <a:ea typeface="Times New Roman" panose="02020603050405020304" pitchFamily="18" charset="0"/>
                          <a:cs typeface="Arial" panose="020B0604020202020204" pitchFamily="34" charset="0"/>
                        </a:rPr>
                        <a:t>Minimal effect</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92566876"/>
                  </a:ext>
                </a:extLst>
              </a:tr>
              <a:tr h="487664">
                <a:tc>
                  <a:txBody>
                    <a:bodyPr/>
                    <a:lstStyle/>
                    <a:p>
                      <a:pPr marL="0" algn="l" defTabSz="668912" rtl="0" eaLnBrk="1" latinLnBrk="0" hangingPunct="1">
                        <a:lnSpc>
                          <a:spcPct val="120000"/>
                        </a:lnSpc>
                        <a:spcAft>
                          <a:spcPts val="0"/>
                        </a:spcAft>
                      </a:pPr>
                      <a:r>
                        <a:rPr lang="en-US" sz="1100" b="1" i="0" kern="1200" dirty="0">
                          <a:solidFill>
                            <a:srgbClr val="454545"/>
                          </a:solidFill>
                          <a:effectLst/>
                          <a:latin typeface="Avenir Heavy" panose="02000503020000020003" pitchFamily="2" charset="0"/>
                          <a:ea typeface="+mn-ea"/>
                          <a:cs typeface="+mn-cs"/>
                        </a:rPr>
                        <a:t>The elder generation expect young people to “prove” fertility early in life, before or immediately after marriage </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lang="en-US" sz="11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rPr>
                        <a:t>Direct effect</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lang="en-US" sz="11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rPr>
                        <a:t>Direct effect</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454545"/>
                          </a:solidFill>
                          <a:effectLst/>
                          <a:uLnTx/>
                          <a:uFillTx/>
                          <a:latin typeface="Avenir Book" panose="02000503020000020003" pitchFamily="2" charset="0"/>
                          <a:ea typeface="Times New Roman" panose="02020603050405020304" pitchFamily="18" charset="0"/>
                          <a:cs typeface="Arial" panose="020B0604020202020204" pitchFamily="34" charset="0"/>
                        </a:rPr>
                        <a:t>Minimal effect</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lang="en-US" sz="11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rPr>
                        <a:t>Direct effect</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76031539"/>
                  </a:ext>
                </a:extLst>
              </a:tr>
            </a:tbl>
          </a:graphicData>
        </a:graphic>
      </p:graphicFrame>
      <p:grpSp>
        <p:nvGrpSpPr>
          <p:cNvPr id="11" name="Group 10">
            <a:extLst>
              <a:ext uri="{FF2B5EF4-FFF2-40B4-BE49-F238E27FC236}">
                <a16:creationId xmlns:a16="http://schemas.microsoft.com/office/drawing/2014/main" id="{51384FC6-88D0-3542-908D-096A07B39F4C}"/>
              </a:ext>
            </a:extLst>
          </p:cNvPr>
          <p:cNvGrpSpPr/>
          <p:nvPr/>
        </p:nvGrpSpPr>
        <p:grpSpPr>
          <a:xfrm>
            <a:off x="9602476" y="365125"/>
            <a:ext cx="2832498" cy="456923"/>
            <a:chOff x="4116076" y="450402"/>
            <a:chExt cx="2832498" cy="456923"/>
          </a:xfrm>
        </p:grpSpPr>
        <p:cxnSp>
          <p:nvCxnSpPr>
            <p:cNvPr id="12" name="Straight Connector 11">
              <a:extLst>
                <a:ext uri="{FF2B5EF4-FFF2-40B4-BE49-F238E27FC236}">
                  <a16:creationId xmlns:a16="http://schemas.microsoft.com/office/drawing/2014/main" id="{D4560513-A302-FC47-BB56-5138F04A2467}"/>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3" name="Teardrop 12">
              <a:extLst>
                <a:ext uri="{FF2B5EF4-FFF2-40B4-BE49-F238E27FC236}">
                  <a16:creationId xmlns:a16="http://schemas.microsoft.com/office/drawing/2014/main" id="{D6E37EC5-6CF9-114B-821B-D88E5E2BB909}"/>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4" name="Rectangle 13">
              <a:extLst>
                <a:ext uri="{FF2B5EF4-FFF2-40B4-BE49-F238E27FC236}">
                  <a16:creationId xmlns:a16="http://schemas.microsoft.com/office/drawing/2014/main" id="{AE50665D-86AA-C24F-A024-97A03799F68A}"/>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F62D2403-3D43-D249-A0C1-D645B967FC6D}"/>
                </a:ext>
              </a:extLst>
            </p:cNvPr>
            <p:cNvSpPr/>
            <p:nvPr/>
          </p:nvSpPr>
          <p:spPr>
            <a:xfrm>
              <a:off x="4554399" y="65888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1</a:t>
              </a:r>
              <a:endParaRPr lang="en-GB" sz="500" b="1" dirty="0">
                <a:solidFill>
                  <a:srgbClr val="07C1E8"/>
                </a:solidFill>
                <a:latin typeface="Avenir Black" panose="02000503020000020003" pitchFamily="2" charset="0"/>
              </a:endParaRPr>
            </a:p>
          </p:txBody>
        </p:sp>
        <p:sp>
          <p:nvSpPr>
            <p:cNvPr id="16" name="Rectangle 15">
              <a:extLst>
                <a:ext uri="{FF2B5EF4-FFF2-40B4-BE49-F238E27FC236}">
                  <a16:creationId xmlns:a16="http://schemas.microsoft.com/office/drawing/2014/main" id="{099995EC-7AA0-DE4C-8DD9-406B5FDB6CF9}"/>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7" name="Rectangle 16">
              <a:extLst>
                <a:ext uri="{FF2B5EF4-FFF2-40B4-BE49-F238E27FC236}">
                  <a16:creationId xmlns:a16="http://schemas.microsoft.com/office/drawing/2014/main" id="{92518870-9468-D745-A746-309499C78169}"/>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8" name="Rectangle 17">
              <a:extLst>
                <a:ext uri="{FF2B5EF4-FFF2-40B4-BE49-F238E27FC236}">
                  <a16:creationId xmlns:a16="http://schemas.microsoft.com/office/drawing/2014/main" id="{5CB0CB73-2E68-1349-B968-CB328B3F98C8}"/>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9" name="Teardrop 18">
              <a:extLst>
                <a:ext uri="{FF2B5EF4-FFF2-40B4-BE49-F238E27FC236}">
                  <a16:creationId xmlns:a16="http://schemas.microsoft.com/office/drawing/2014/main" id="{5FA965EF-F139-3C4B-82F4-4F257C7C22E8}"/>
                </a:ext>
              </a:extLst>
            </p:cNvPr>
            <p:cNvSpPr>
              <a:spLocks noChangeAspect="1"/>
            </p:cNvSpPr>
            <p:nvPr/>
          </p:nvSpPr>
          <p:spPr>
            <a:xfrm rot="8100000">
              <a:off x="4726350"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EFC64CCC-143C-0949-9A4D-0D35A7E2C37F}"/>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1" name="Teardrop 20">
              <a:extLst>
                <a:ext uri="{FF2B5EF4-FFF2-40B4-BE49-F238E27FC236}">
                  <a16:creationId xmlns:a16="http://schemas.microsoft.com/office/drawing/2014/main" id="{17C83C08-8E62-6B4D-A8B4-B62615C7430E}"/>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2" name="Teardrop 21">
              <a:extLst>
                <a:ext uri="{FF2B5EF4-FFF2-40B4-BE49-F238E27FC236}">
                  <a16:creationId xmlns:a16="http://schemas.microsoft.com/office/drawing/2014/main" id="{C0398BA0-F879-5D45-9217-6E1E5DED3F22}"/>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3" name="Title 1">
            <a:extLst>
              <a:ext uri="{FF2B5EF4-FFF2-40B4-BE49-F238E27FC236}">
                <a16:creationId xmlns:a16="http://schemas.microsoft.com/office/drawing/2014/main" id="{46D05AF2-E7C2-E84B-A5CD-4511A0EDCC2F}"/>
              </a:ext>
            </a:extLst>
          </p:cNvPr>
          <p:cNvSpPr>
            <a:spLocks noGrp="1"/>
          </p:cNvSpPr>
          <p:nvPr>
            <p:ph type="title"/>
          </p:nvPr>
        </p:nvSpPr>
        <p:spPr>
          <a:xfrm>
            <a:off x="1024446" y="814889"/>
            <a:ext cx="10143108" cy="341468"/>
          </a:xfrm>
        </p:spPr>
        <p:txBody>
          <a:bodyPr/>
          <a:lstStyle/>
          <a:p>
            <a:r>
              <a:rPr lang="en-US" sz="3200" dirty="0">
                <a:solidFill>
                  <a:srgbClr val="07C1E8"/>
                </a:solidFill>
                <a:latin typeface="Gotham Light" pitchFamily="2" charset="77"/>
              </a:rPr>
              <a:t>Activity 1: Norm Behavior Mapping</a:t>
            </a:r>
            <a:endParaRPr lang="en-US" sz="3200" dirty="0">
              <a:latin typeface="+mj-lt"/>
            </a:endParaRPr>
          </a:p>
        </p:txBody>
      </p:sp>
      <p:sp>
        <p:nvSpPr>
          <p:cNvPr id="25" name="Content Placeholder 2">
            <a:extLst>
              <a:ext uri="{FF2B5EF4-FFF2-40B4-BE49-F238E27FC236}">
                <a16:creationId xmlns:a16="http://schemas.microsoft.com/office/drawing/2014/main" id="{A58B1BE6-1A18-9E48-91FB-0370E9C3A979}"/>
              </a:ext>
            </a:extLst>
          </p:cNvPr>
          <p:cNvSpPr txBox="1">
            <a:spLocks/>
          </p:cNvSpPr>
          <p:nvPr/>
        </p:nvSpPr>
        <p:spPr>
          <a:xfrm>
            <a:off x="468730" y="1725774"/>
            <a:ext cx="1819275" cy="2658275"/>
          </a:xfrm>
          <a:prstGeom prst="rect">
            <a:avLst/>
          </a:prstGeom>
        </p:spPr>
        <p:txBody>
          <a:bodyPr vert="horz" lIns="91440" tIns="45720" rIns="91440" bIns="45720" numCol="1" spcCol="18000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otham Book Regular"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otham Book Regular"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otham Book Regular"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Regular"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Regular"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buFont typeface="Arial" panose="020B0604020202020204" pitchFamily="34" charset="0"/>
              <a:buNone/>
            </a:pPr>
            <a:r>
              <a:rPr lang="en-US" sz="2400" dirty="0">
                <a:solidFill>
                  <a:srgbClr val="0193C0"/>
                </a:solidFill>
                <a:latin typeface="Comfortaa" pitchFamily="2" charset="0"/>
              </a:rPr>
              <a:t>EXAMPLE</a:t>
            </a:r>
            <a:endParaRPr lang="en-US" sz="2400" dirty="0"/>
          </a:p>
          <a:p>
            <a:pPr marL="0" indent="0">
              <a:lnSpc>
                <a:spcPct val="110000"/>
              </a:lnSpc>
              <a:buFont typeface="Arial" panose="020B0604020202020204" pitchFamily="34" charset="0"/>
              <a:buNone/>
            </a:pPr>
            <a:r>
              <a:rPr lang="en-US" sz="2000" dirty="0">
                <a:solidFill>
                  <a:schemeClr val="tx1">
                    <a:lumMod val="75000"/>
                    <a:lumOff val="25000"/>
                  </a:schemeClr>
                </a:solidFill>
                <a:latin typeface="Avenir Book" panose="02000503020000020003" pitchFamily="2" charset="0"/>
              </a:rPr>
              <a:t>Norm Behavior Mapping Table </a:t>
            </a:r>
          </a:p>
        </p:txBody>
      </p:sp>
    </p:spTree>
    <p:extLst>
      <p:ext uri="{BB962C8B-B14F-4D97-AF65-F5344CB8AC3E}">
        <p14:creationId xmlns:p14="http://schemas.microsoft.com/office/powerpoint/2010/main" val="479597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p:txBody>
          <a:bodyPr numCol="1"/>
          <a:lstStyle/>
          <a:p>
            <a:pPr marL="0" indent="0">
              <a:buNone/>
            </a:pPr>
            <a:r>
              <a:rPr lang="en-US" dirty="0">
                <a:solidFill>
                  <a:srgbClr val="0193C0"/>
                </a:solidFill>
                <a:latin typeface="Comfortaa" pitchFamily="2" charset="0"/>
              </a:rPr>
              <a:t>WRAP UP</a:t>
            </a:r>
            <a:endParaRPr lang="en-US" sz="2400" b="0" dirty="0">
              <a:solidFill>
                <a:srgbClr val="454545"/>
              </a:solidFill>
              <a:latin typeface="Avenir" panose="02000503020000020003" pitchFamily="2" charset="0"/>
            </a:endParaRPr>
          </a:p>
          <a:p>
            <a:pPr marL="0" indent="0">
              <a:lnSpc>
                <a:spcPct val="100000"/>
              </a:lnSpc>
              <a:buNone/>
            </a:pPr>
            <a:r>
              <a:rPr lang="en-US" sz="2400" b="0" dirty="0">
                <a:solidFill>
                  <a:srgbClr val="454545"/>
                </a:solidFill>
                <a:latin typeface="Avenir" panose="02000503020000020003" pitchFamily="2" charset="0"/>
              </a:rPr>
              <a:t>In this activity the team explored the relationship between norms and behaviors. Keep your table close by as you’ll need to reference it for the next activity. In the next activity the team will begin to explore the relationship between norms and people’s relationships. </a:t>
            </a:r>
          </a:p>
          <a:p>
            <a:pPr marL="0" indent="0">
              <a:buNone/>
            </a:pPr>
            <a:endParaRPr lang="en-US" dirty="0"/>
          </a:p>
          <a:p>
            <a:endParaRPr lang="en-US" dirty="0"/>
          </a:p>
          <a:p>
            <a:pPr marL="0" indent="0">
              <a:buNone/>
            </a:pPr>
            <a:endParaRPr lang="en-US" dirty="0"/>
          </a:p>
          <a:p>
            <a:pPr marL="0" indent="0">
              <a:buNone/>
            </a:pPr>
            <a:endParaRPr lang="en-US" dirty="0"/>
          </a:p>
        </p:txBody>
      </p:sp>
      <p:grpSp>
        <p:nvGrpSpPr>
          <p:cNvPr id="9" name="Group 8">
            <a:extLst>
              <a:ext uri="{FF2B5EF4-FFF2-40B4-BE49-F238E27FC236}">
                <a16:creationId xmlns:a16="http://schemas.microsoft.com/office/drawing/2014/main" id="{078564D3-818E-5D4B-A20F-FA37D72DF7F1}"/>
              </a:ext>
            </a:extLst>
          </p:cNvPr>
          <p:cNvGrpSpPr/>
          <p:nvPr/>
        </p:nvGrpSpPr>
        <p:grpSpPr>
          <a:xfrm>
            <a:off x="9602476" y="365125"/>
            <a:ext cx="2832498" cy="456923"/>
            <a:chOff x="4116076" y="450402"/>
            <a:chExt cx="2832498" cy="456923"/>
          </a:xfrm>
        </p:grpSpPr>
        <p:cxnSp>
          <p:nvCxnSpPr>
            <p:cNvPr id="10" name="Straight Connector 9">
              <a:extLst>
                <a:ext uri="{FF2B5EF4-FFF2-40B4-BE49-F238E27FC236}">
                  <a16:creationId xmlns:a16="http://schemas.microsoft.com/office/drawing/2014/main" id="{FC208104-AF24-8748-A080-79FC0C02B817}"/>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1" name="Teardrop 10">
              <a:extLst>
                <a:ext uri="{FF2B5EF4-FFF2-40B4-BE49-F238E27FC236}">
                  <a16:creationId xmlns:a16="http://schemas.microsoft.com/office/drawing/2014/main" id="{AC53DC55-1117-854C-9870-F0720F0A52F9}"/>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2" name="Rectangle 11">
              <a:extLst>
                <a:ext uri="{FF2B5EF4-FFF2-40B4-BE49-F238E27FC236}">
                  <a16:creationId xmlns:a16="http://schemas.microsoft.com/office/drawing/2014/main" id="{9796E3B1-4BCD-1146-A5DF-C2E47A3B6C38}"/>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3" name="Rectangle 12">
              <a:extLst>
                <a:ext uri="{FF2B5EF4-FFF2-40B4-BE49-F238E27FC236}">
                  <a16:creationId xmlns:a16="http://schemas.microsoft.com/office/drawing/2014/main" id="{AD72C3F1-1E28-AE45-B1B4-3BF49584A9D4}"/>
                </a:ext>
              </a:extLst>
            </p:cNvPr>
            <p:cNvSpPr/>
            <p:nvPr/>
          </p:nvSpPr>
          <p:spPr>
            <a:xfrm>
              <a:off x="4554399" y="65888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1</a:t>
              </a:r>
              <a:endParaRPr lang="en-GB" sz="500" b="1" dirty="0">
                <a:solidFill>
                  <a:srgbClr val="07C1E8"/>
                </a:solidFill>
                <a:latin typeface="Avenir Black" panose="02000503020000020003" pitchFamily="2" charset="0"/>
              </a:endParaRPr>
            </a:p>
          </p:txBody>
        </p:sp>
        <p:sp>
          <p:nvSpPr>
            <p:cNvPr id="14" name="Rectangle 13">
              <a:extLst>
                <a:ext uri="{FF2B5EF4-FFF2-40B4-BE49-F238E27FC236}">
                  <a16:creationId xmlns:a16="http://schemas.microsoft.com/office/drawing/2014/main" id="{7D9F322E-9D69-A14E-843C-35D5BD29DA43}"/>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68F043E0-AB1D-844F-B50F-9B751F5A6850}"/>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6C137C91-4BC9-3645-BE56-BCFA120725B4}"/>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7" name="Teardrop 16">
              <a:extLst>
                <a:ext uri="{FF2B5EF4-FFF2-40B4-BE49-F238E27FC236}">
                  <a16:creationId xmlns:a16="http://schemas.microsoft.com/office/drawing/2014/main" id="{EC4A3EB2-20BE-6F48-9260-BEBC73477B46}"/>
                </a:ext>
              </a:extLst>
            </p:cNvPr>
            <p:cNvSpPr>
              <a:spLocks noChangeAspect="1"/>
            </p:cNvSpPr>
            <p:nvPr/>
          </p:nvSpPr>
          <p:spPr>
            <a:xfrm rot="8100000">
              <a:off x="4726350"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8" name="Teardrop 17">
              <a:extLst>
                <a:ext uri="{FF2B5EF4-FFF2-40B4-BE49-F238E27FC236}">
                  <a16:creationId xmlns:a16="http://schemas.microsoft.com/office/drawing/2014/main" id="{CFE38F4F-467B-2744-A7DE-908DBEEC117E}"/>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F220932E-88AE-FB40-82F0-7DF1E107958A}"/>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7B6466CC-0B19-2C4B-B295-8F03A75842C7}"/>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1" name="Title 1">
            <a:extLst>
              <a:ext uri="{FF2B5EF4-FFF2-40B4-BE49-F238E27FC236}">
                <a16:creationId xmlns:a16="http://schemas.microsoft.com/office/drawing/2014/main" id="{6AB10A24-E4EE-054A-B3B4-18D738A2A4AC}"/>
              </a:ext>
            </a:extLst>
          </p:cNvPr>
          <p:cNvSpPr>
            <a:spLocks noGrp="1"/>
          </p:cNvSpPr>
          <p:nvPr>
            <p:ph type="title"/>
          </p:nvPr>
        </p:nvSpPr>
        <p:spPr>
          <a:xfrm>
            <a:off x="1024446" y="814889"/>
            <a:ext cx="10143108" cy="341468"/>
          </a:xfrm>
        </p:spPr>
        <p:txBody>
          <a:bodyPr/>
          <a:lstStyle/>
          <a:p>
            <a:r>
              <a:rPr lang="en-US" sz="3200" dirty="0">
                <a:solidFill>
                  <a:srgbClr val="07C1E8"/>
                </a:solidFill>
                <a:latin typeface="Gotham Light" pitchFamily="2" charset="77"/>
              </a:rPr>
              <a:t>Activity 1: Norm Behavior Mapping</a:t>
            </a:r>
            <a:endParaRPr lang="en-US" sz="3200" dirty="0">
              <a:latin typeface="+mj-lt"/>
            </a:endParaRPr>
          </a:p>
        </p:txBody>
      </p:sp>
    </p:spTree>
    <p:extLst>
      <p:ext uri="{BB962C8B-B14F-4D97-AF65-F5344CB8AC3E}">
        <p14:creationId xmlns:p14="http://schemas.microsoft.com/office/powerpoint/2010/main" val="2556843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21F7B4-E448-496B-8599-93DD5C75492A}"/>
              </a:ext>
            </a:extLst>
          </p:cNvPr>
          <p:cNvSpPr>
            <a:spLocks noGrp="1"/>
          </p:cNvSpPr>
          <p:nvPr>
            <p:ph sz="quarter" idx="10"/>
          </p:nvPr>
        </p:nvSpPr>
        <p:spPr>
          <a:xfrm>
            <a:off x="947805" y="1962160"/>
            <a:ext cx="10515600" cy="4351338"/>
          </a:xfrm>
        </p:spPr>
        <p:txBody>
          <a:bodyPr numCol="1">
            <a:normAutofit/>
          </a:bodyPr>
          <a:lstStyle/>
          <a:p>
            <a:pPr marL="0" indent="0">
              <a:lnSpc>
                <a:spcPct val="100000"/>
              </a:lnSpc>
              <a:buNone/>
            </a:pPr>
            <a:r>
              <a:rPr lang="en-US" sz="2400" b="0" dirty="0">
                <a:solidFill>
                  <a:schemeClr val="tx1">
                    <a:lumMod val="75000"/>
                    <a:lumOff val="25000"/>
                  </a:schemeClr>
                </a:solidFill>
                <a:latin typeface="Avenir" panose="02000503020000020003" pitchFamily="2" charset="0"/>
              </a:rPr>
              <a:t>In this activity, the team will organize information about how each social norm relates to priority groups (i.e. the people whose behavior the program aims to change) and reference groups (i.e. the people who the priority group is influenced by for that particular norm). The table output from this exercise will help you better understand these groups and enable you to design tailored interventions that address their specific needs and barriers. </a:t>
            </a:r>
          </a:p>
          <a:p>
            <a:pPr marL="0" indent="0">
              <a:buNone/>
            </a:pPr>
            <a:endParaRPr lang="en-US" sz="2400" b="0" dirty="0">
              <a:solidFill>
                <a:srgbClr val="454545"/>
              </a:solidFill>
              <a:latin typeface="Avenir" panose="02000503020000020003" pitchFamily="2" charset="0"/>
            </a:endParaRPr>
          </a:p>
          <a:p>
            <a:pPr marL="0" indent="0">
              <a:buNone/>
            </a:pPr>
            <a:endParaRPr lang="en-US" sz="2400" dirty="0"/>
          </a:p>
        </p:txBody>
      </p:sp>
      <p:grpSp>
        <p:nvGrpSpPr>
          <p:cNvPr id="10" name="Group 9">
            <a:extLst>
              <a:ext uri="{FF2B5EF4-FFF2-40B4-BE49-F238E27FC236}">
                <a16:creationId xmlns:a16="http://schemas.microsoft.com/office/drawing/2014/main" id="{6D34E1BC-CBA3-AE4E-885B-AEBCD4BF8CBF}"/>
              </a:ext>
            </a:extLst>
          </p:cNvPr>
          <p:cNvGrpSpPr/>
          <p:nvPr/>
        </p:nvGrpSpPr>
        <p:grpSpPr>
          <a:xfrm>
            <a:off x="9602476" y="365125"/>
            <a:ext cx="2832498" cy="456923"/>
            <a:chOff x="4116076" y="450402"/>
            <a:chExt cx="2832498" cy="456923"/>
          </a:xfrm>
        </p:grpSpPr>
        <p:cxnSp>
          <p:nvCxnSpPr>
            <p:cNvPr id="11" name="Straight Connector 10">
              <a:extLst>
                <a:ext uri="{FF2B5EF4-FFF2-40B4-BE49-F238E27FC236}">
                  <a16:creationId xmlns:a16="http://schemas.microsoft.com/office/drawing/2014/main" id="{B6ED4ABD-07B8-D244-AE3E-E7C9095F9BCB}"/>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2" name="Teardrop 11">
              <a:extLst>
                <a:ext uri="{FF2B5EF4-FFF2-40B4-BE49-F238E27FC236}">
                  <a16:creationId xmlns:a16="http://schemas.microsoft.com/office/drawing/2014/main" id="{FB2B9489-C372-FF4C-AA5C-7EEFB63E673E}"/>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3" name="Rectangle 12">
              <a:extLst>
                <a:ext uri="{FF2B5EF4-FFF2-40B4-BE49-F238E27FC236}">
                  <a16:creationId xmlns:a16="http://schemas.microsoft.com/office/drawing/2014/main" id="{E2337892-A86A-0E41-A51E-033D91533A95}"/>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8EF9928F-376B-9C49-85E4-DE9B9FE2F705}"/>
                </a:ext>
              </a:extLst>
            </p:cNvPr>
            <p:cNvSpPr/>
            <p:nvPr/>
          </p:nvSpPr>
          <p:spPr>
            <a:xfrm>
              <a:off x="4554399" y="65888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1</a:t>
              </a:r>
              <a:endParaRPr lang="en-GB" sz="500" b="1" dirty="0">
                <a:solidFill>
                  <a:srgbClr val="07C1E8"/>
                </a:solidFill>
                <a:latin typeface="Avenir Black" panose="02000503020000020003" pitchFamily="2" charset="0"/>
              </a:endParaRPr>
            </a:p>
          </p:txBody>
        </p:sp>
        <p:sp>
          <p:nvSpPr>
            <p:cNvPr id="15" name="Rectangle 14">
              <a:extLst>
                <a:ext uri="{FF2B5EF4-FFF2-40B4-BE49-F238E27FC236}">
                  <a16:creationId xmlns:a16="http://schemas.microsoft.com/office/drawing/2014/main" id="{99852E89-B82E-5C43-A1B2-09E865AF012E}"/>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84C598C4-7B28-DB4F-ACCD-C8B1242ECF1D}"/>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7" name="Rectangle 16">
              <a:extLst>
                <a:ext uri="{FF2B5EF4-FFF2-40B4-BE49-F238E27FC236}">
                  <a16:creationId xmlns:a16="http://schemas.microsoft.com/office/drawing/2014/main" id="{FAAA937F-963E-8347-9460-E43E45FA962A}"/>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8" name="Teardrop 17">
              <a:extLst>
                <a:ext uri="{FF2B5EF4-FFF2-40B4-BE49-F238E27FC236}">
                  <a16:creationId xmlns:a16="http://schemas.microsoft.com/office/drawing/2014/main" id="{46C2B294-A296-CA46-92BE-E3D67D986141}"/>
                </a:ext>
              </a:extLst>
            </p:cNvPr>
            <p:cNvSpPr>
              <a:spLocks noChangeAspect="1"/>
            </p:cNvSpPr>
            <p:nvPr/>
          </p:nvSpPr>
          <p:spPr>
            <a:xfrm rot="8100000">
              <a:off x="4726350"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CA5D9A9C-54F0-4D4E-B6AD-303A4C8CB1D6}"/>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F26C0F71-8790-294B-9509-5C36DA2DF8A2}"/>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1" name="Teardrop 20">
              <a:extLst>
                <a:ext uri="{FF2B5EF4-FFF2-40B4-BE49-F238E27FC236}">
                  <a16:creationId xmlns:a16="http://schemas.microsoft.com/office/drawing/2014/main" id="{78D8ED06-DB3A-0E48-8FED-C9997711B95A}"/>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2" name="Title 1">
            <a:extLst>
              <a:ext uri="{FF2B5EF4-FFF2-40B4-BE49-F238E27FC236}">
                <a16:creationId xmlns:a16="http://schemas.microsoft.com/office/drawing/2014/main" id="{3F8A06F8-A46A-3B41-BCBE-8C08A04CD284}"/>
              </a:ext>
            </a:extLst>
          </p:cNvPr>
          <p:cNvSpPr>
            <a:spLocks noGrp="1"/>
          </p:cNvSpPr>
          <p:nvPr>
            <p:ph type="title"/>
          </p:nvPr>
        </p:nvSpPr>
        <p:spPr>
          <a:xfrm>
            <a:off x="1024446" y="814889"/>
            <a:ext cx="10143108" cy="341468"/>
          </a:xfrm>
        </p:spPr>
        <p:txBody>
          <a:bodyPr/>
          <a:lstStyle/>
          <a:p>
            <a:r>
              <a:rPr lang="en-US" sz="3200" dirty="0">
                <a:solidFill>
                  <a:srgbClr val="07C1E8"/>
                </a:solidFill>
                <a:latin typeface="Gotham Light" pitchFamily="2" charset="77"/>
              </a:rPr>
              <a:t>Activity 2: Understanding Priority </a:t>
            </a:r>
            <a:br>
              <a:rPr lang="en-US" sz="3200" dirty="0">
                <a:solidFill>
                  <a:srgbClr val="07C1E8"/>
                </a:solidFill>
                <a:latin typeface="Gotham Light" pitchFamily="2" charset="77"/>
              </a:rPr>
            </a:br>
            <a:r>
              <a:rPr lang="en-US" sz="3200" dirty="0">
                <a:solidFill>
                  <a:srgbClr val="07C1E8"/>
                </a:solidFill>
                <a:latin typeface="Gotham Light" pitchFamily="2" charset="77"/>
              </a:rPr>
              <a:t>Groups and Reference Groups</a:t>
            </a:r>
            <a:endParaRPr lang="en-US" sz="3200" dirty="0">
              <a:latin typeface="+mj-lt"/>
            </a:endParaRPr>
          </a:p>
        </p:txBody>
      </p:sp>
    </p:spTree>
    <p:extLst>
      <p:ext uri="{BB962C8B-B14F-4D97-AF65-F5344CB8AC3E}">
        <p14:creationId xmlns:p14="http://schemas.microsoft.com/office/powerpoint/2010/main" val="307027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a:xfrm>
            <a:off x="889964" y="1960729"/>
            <a:ext cx="9410700" cy="3213100"/>
          </a:xfrm>
        </p:spPr>
        <p:txBody>
          <a:bodyPr numCol="1">
            <a:normAutofit fontScale="92500"/>
          </a:bodyPr>
          <a:lstStyle/>
          <a:p>
            <a:pPr marL="0" indent="0">
              <a:buNone/>
            </a:pPr>
            <a:r>
              <a:rPr lang="en-US" dirty="0">
                <a:solidFill>
                  <a:srgbClr val="0193C0"/>
                </a:solidFill>
                <a:latin typeface="Comfortaa" pitchFamily="2" charset="0"/>
              </a:rPr>
              <a:t>INSTRUCTIONS</a:t>
            </a:r>
            <a:endParaRPr lang="en-US" dirty="0"/>
          </a:p>
          <a:p>
            <a:pPr marL="514350" indent="-514350">
              <a:lnSpc>
                <a:spcPct val="110000"/>
              </a:lnSpc>
              <a:buFont typeface="+mj-lt"/>
              <a:buAutoNum type="arabicPeriod"/>
            </a:pPr>
            <a:r>
              <a:rPr lang="en-US" sz="2600" dirty="0">
                <a:latin typeface="Avenir Book" panose="02000503020000020003" pitchFamily="2" charset="0"/>
              </a:rPr>
              <a:t>Get into one or more groups, depending on the size of your team.</a:t>
            </a:r>
          </a:p>
          <a:p>
            <a:pPr marL="514350" indent="-514350">
              <a:lnSpc>
                <a:spcPct val="110000"/>
              </a:lnSpc>
              <a:buFont typeface="+mj-lt"/>
              <a:buAutoNum type="arabicPeriod"/>
            </a:pPr>
            <a:r>
              <a:rPr lang="en-US" sz="2600" b="0" dirty="0">
                <a:latin typeface="Avenir Book" panose="02000503020000020003" pitchFamily="2" charset="0"/>
              </a:rPr>
              <a:t>Assign each group one </a:t>
            </a:r>
            <a:r>
              <a:rPr lang="en-US" sz="2600" dirty="0">
                <a:latin typeface="Avenir Book" panose="02000503020000020003" pitchFamily="2" charset="0"/>
              </a:rPr>
              <a:t>or more norms. The group </a:t>
            </a:r>
            <a:r>
              <a:rPr lang="en-US" sz="2600" b="0" dirty="0">
                <a:latin typeface="Avenir Book" panose="02000503020000020003" pitchFamily="2" charset="0"/>
              </a:rPr>
              <a:t>will fill in a Norms, Priority Groups, and Reference Groups Table for </a:t>
            </a:r>
            <a:r>
              <a:rPr lang="en-US" sz="2600" b="1" dirty="0">
                <a:latin typeface="Avenir Book" panose="02000503020000020003" pitchFamily="2" charset="0"/>
              </a:rPr>
              <a:t>each norm </a:t>
            </a:r>
            <a:r>
              <a:rPr lang="en-US" sz="2600" b="0" dirty="0">
                <a:latin typeface="Avenir Book" panose="02000503020000020003" pitchFamily="2" charset="0"/>
              </a:rPr>
              <a:t>listed in the Norm-Behavior Mapping Table completed in Activity 1. (You will need </a:t>
            </a:r>
            <a:r>
              <a:rPr lang="en-US" sz="2600" dirty="0">
                <a:latin typeface="Avenir Book" panose="02000503020000020003" pitchFamily="2" charset="0"/>
              </a:rPr>
              <a:t>to fill in one blank table per norm.)</a:t>
            </a:r>
            <a:endParaRPr lang="en-US" sz="2600" b="0" dirty="0">
              <a:latin typeface="Avenir Book" panose="02000503020000020003" pitchFamily="2" charset="0"/>
            </a:endParaRPr>
          </a:p>
          <a:p>
            <a:pPr marL="0" indent="0">
              <a:buNone/>
            </a:pPr>
            <a:endParaRPr lang="en-US" dirty="0"/>
          </a:p>
          <a:p>
            <a:pPr marL="0" indent="0">
              <a:buNone/>
            </a:pPr>
            <a:endParaRPr lang="en-US" dirty="0"/>
          </a:p>
          <a:p>
            <a:pPr marL="0" indent="0">
              <a:buNone/>
            </a:pPr>
            <a:endParaRPr lang="en-US" dirty="0"/>
          </a:p>
        </p:txBody>
      </p:sp>
      <p:grpSp>
        <p:nvGrpSpPr>
          <p:cNvPr id="9" name="Group 8">
            <a:extLst>
              <a:ext uri="{FF2B5EF4-FFF2-40B4-BE49-F238E27FC236}">
                <a16:creationId xmlns:a16="http://schemas.microsoft.com/office/drawing/2014/main" id="{45791D6A-21A5-4F49-9AB0-394C38FFC6D5}"/>
              </a:ext>
            </a:extLst>
          </p:cNvPr>
          <p:cNvGrpSpPr/>
          <p:nvPr/>
        </p:nvGrpSpPr>
        <p:grpSpPr>
          <a:xfrm>
            <a:off x="9602476" y="365125"/>
            <a:ext cx="2832498" cy="456923"/>
            <a:chOff x="4116076" y="450402"/>
            <a:chExt cx="2832498" cy="456923"/>
          </a:xfrm>
        </p:grpSpPr>
        <p:cxnSp>
          <p:nvCxnSpPr>
            <p:cNvPr id="11" name="Straight Connector 10">
              <a:extLst>
                <a:ext uri="{FF2B5EF4-FFF2-40B4-BE49-F238E27FC236}">
                  <a16:creationId xmlns:a16="http://schemas.microsoft.com/office/drawing/2014/main" id="{90C53B8E-4AC5-1D4A-B9DB-8AE0B59DD656}"/>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2" name="Teardrop 11">
              <a:extLst>
                <a:ext uri="{FF2B5EF4-FFF2-40B4-BE49-F238E27FC236}">
                  <a16:creationId xmlns:a16="http://schemas.microsoft.com/office/drawing/2014/main" id="{B7C5438E-661A-C348-B33F-5A7D07E6E0C7}"/>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3" name="Rectangle 12">
              <a:extLst>
                <a:ext uri="{FF2B5EF4-FFF2-40B4-BE49-F238E27FC236}">
                  <a16:creationId xmlns:a16="http://schemas.microsoft.com/office/drawing/2014/main" id="{DCD7EB7F-66FB-124E-94D8-94322F9DEBBF}"/>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C01169BE-873B-0048-85FE-900018DDEF7C}"/>
                </a:ext>
              </a:extLst>
            </p:cNvPr>
            <p:cNvSpPr/>
            <p:nvPr/>
          </p:nvSpPr>
          <p:spPr>
            <a:xfrm>
              <a:off x="4554399" y="65888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1</a:t>
              </a:r>
              <a:endParaRPr lang="en-GB" sz="500" b="1" dirty="0">
                <a:solidFill>
                  <a:srgbClr val="07C1E8"/>
                </a:solidFill>
                <a:latin typeface="Avenir Black" panose="02000503020000020003" pitchFamily="2" charset="0"/>
              </a:endParaRPr>
            </a:p>
          </p:txBody>
        </p:sp>
        <p:sp>
          <p:nvSpPr>
            <p:cNvPr id="18" name="Rectangle 17">
              <a:extLst>
                <a:ext uri="{FF2B5EF4-FFF2-40B4-BE49-F238E27FC236}">
                  <a16:creationId xmlns:a16="http://schemas.microsoft.com/office/drawing/2014/main" id="{83C2AB03-54E7-C347-9343-54FDC998F1F0}"/>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9" name="Rectangle 18">
              <a:extLst>
                <a:ext uri="{FF2B5EF4-FFF2-40B4-BE49-F238E27FC236}">
                  <a16:creationId xmlns:a16="http://schemas.microsoft.com/office/drawing/2014/main" id="{547E5350-8376-134D-8C5D-666A7A5577AC}"/>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20" name="Rectangle 19">
              <a:extLst>
                <a:ext uri="{FF2B5EF4-FFF2-40B4-BE49-F238E27FC236}">
                  <a16:creationId xmlns:a16="http://schemas.microsoft.com/office/drawing/2014/main" id="{ABFC72D2-9A63-0A4F-82B2-FC43EDEA7BD4}"/>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21" name="Teardrop 20">
              <a:extLst>
                <a:ext uri="{FF2B5EF4-FFF2-40B4-BE49-F238E27FC236}">
                  <a16:creationId xmlns:a16="http://schemas.microsoft.com/office/drawing/2014/main" id="{38CA35A6-DF3C-BA41-8F05-391FBA7392EE}"/>
                </a:ext>
              </a:extLst>
            </p:cNvPr>
            <p:cNvSpPr>
              <a:spLocks noChangeAspect="1"/>
            </p:cNvSpPr>
            <p:nvPr/>
          </p:nvSpPr>
          <p:spPr>
            <a:xfrm rot="8100000">
              <a:off x="4726350"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2" name="Teardrop 21">
              <a:extLst>
                <a:ext uri="{FF2B5EF4-FFF2-40B4-BE49-F238E27FC236}">
                  <a16:creationId xmlns:a16="http://schemas.microsoft.com/office/drawing/2014/main" id="{755C0B14-F101-B34D-AFCA-93E062B18E95}"/>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3" name="Teardrop 22">
              <a:extLst>
                <a:ext uri="{FF2B5EF4-FFF2-40B4-BE49-F238E27FC236}">
                  <a16:creationId xmlns:a16="http://schemas.microsoft.com/office/drawing/2014/main" id="{D016435D-0152-7F45-81CD-0F18CFE7510F}"/>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4" name="Teardrop 23">
              <a:extLst>
                <a:ext uri="{FF2B5EF4-FFF2-40B4-BE49-F238E27FC236}">
                  <a16:creationId xmlns:a16="http://schemas.microsoft.com/office/drawing/2014/main" id="{43AA7199-F75D-F94F-9CAD-31260F023914}"/>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5" name="Title 1">
            <a:extLst>
              <a:ext uri="{FF2B5EF4-FFF2-40B4-BE49-F238E27FC236}">
                <a16:creationId xmlns:a16="http://schemas.microsoft.com/office/drawing/2014/main" id="{E42B5DAF-70FC-3448-A777-1401287702C8}"/>
              </a:ext>
            </a:extLst>
          </p:cNvPr>
          <p:cNvSpPr>
            <a:spLocks noGrp="1"/>
          </p:cNvSpPr>
          <p:nvPr>
            <p:ph type="title"/>
          </p:nvPr>
        </p:nvSpPr>
        <p:spPr>
          <a:xfrm>
            <a:off x="1024446" y="814889"/>
            <a:ext cx="10143108" cy="341468"/>
          </a:xfrm>
        </p:spPr>
        <p:txBody>
          <a:bodyPr/>
          <a:lstStyle/>
          <a:p>
            <a:r>
              <a:rPr lang="en-US" sz="3200" dirty="0">
                <a:solidFill>
                  <a:srgbClr val="07C1E8"/>
                </a:solidFill>
                <a:latin typeface="Gotham Light" pitchFamily="2" charset="77"/>
              </a:rPr>
              <a:t>Activity 2: Understanding Priority Groups and </a:t>
            </a:r>
            <a:br>
              <a:rPr lang="en-US" sz="3200" dirty="0">
                <a:solidFill>
                  <a:srgbClr val="07C1E8"/>
                </a:solidFill>
                <a:latin typeface="Gotham Light" pitchFamily="2" charset="77"/>
              </a:rPr>
            </a:br>
            <a:r>
              <a:rPr lang="en-US" sz="3200" dirty="0">
                <a:solidFill>
                  <a:srgbClr val="07C1E8"/>
                </a:solidFill>
                <a:latin typeface="Gotham Light" pitchFamily="2" charset="77"/>
              </a:rPr>
              <a:t>Reference Groups</a:t>
            </a:r>
            <a:endParaRPr lang="en-US" sz="3200" dirty="0">
              <a:latin typeface="+mj-lt"/>
            </a:endParaRPr>
          </a:p>
        </p:txBody>
      </p:sp>
      <p:sp>
        <p:nvSpPr>
          <p:cNvPr id="27" name="Rectangle 26">
            <a:extLst>
              <a:ext uri="{FF2B5EF4-FFF2-40B4-BE49-F238E27FC236}">
                <a16:creationId xmlns:a16="http://schemas.microsoft.com/office/drawing/2014/main" id="{8C4A37CF-AC07-BB49-902D-3F25C2FBE56E}"/>
              </a:ext>
            </a:extLst>
          </p:cNvPr>
          <p:cNvSpPr/>
          <p:nvPr/>
        </p:nvSpPr>
        <p:spPr>
          <a:xfrm>
            <a:off x="2826173" y="5606843"/>
            <a:ext cx="5171198" cy="936084"/>
          </a:xfrm>
          <a:prstGeom prst="rect">
            <a:avLst/>
          </a:prstGeom>
          <a:solidFill>
            <a:srgbClr val="CDF2F9">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10000"/>
              </a:lnSpc>
              <a:spcBef>
                <a:spcPts val="1000"/>
              </a:spcBef>
            </a:pPr>
            <a:endParaRPr lang="en-GB" sz="1000">
              <a:solidFill>
                <a:schemeClr val="tx1"/>
              </a:solidFill>
            </a:endParaRPr>
          </a:p>
        </p:txBody>
      </p:sp>
      <p:sp>
        <p:nvSpPr>
          <p:cNvPr id="28" name="Text Box 2">
            <a:extLst>
              <a:ext uri="{FF2B5EF4-FFF2-40B4-BE49-F238E27FC236}">
                <a16:creationId xmlns:a16="http://schemas.microsoft.com/office/drawing/2014/main" id="{4DAEB1DC-EF96-3F45-B32C-944F2998F6D9}"/>
              </a:ext>
            </a:extLst>
          </p:cNvPr>
          <p:cNvSpPr txBox="1">
            <a:spLocks noChangeArrowheads="1"/>
          </p:cNvSpPr>
          <p:nvPr/>
        </p:nvSpPr>
        <p:spPr bwMode="auto">
          <a:xfrm>
            <a:off x="2826173" y="5670637"/>
            <a:ext cx="2650520" cy="872290"/>
          </a:xfrm>
          <a:prstGeom prst="rect">
            <a:avLst/>
          </a:prstGeom>
          <a:noFill/>
          <a:ln w="9525">
            <a:noFill/>
            <a:miter lim="800000"/>
            <a:headEnd/>
            <a:tailEnd/>
          </a:ln>
        </p:spPr>
        <p:txBody>
          <a:bodyPr rot="0" vert="horz" wrap="square" lIns="91440" tIns="45720" rIns="91440" bIns="45720" anchor="t" anchorCtr="0">
            <a:spAutoFit/>
          </a:bodyPr>
          <a:lstStyle/>
          <a:p>
            <a:pPr>
              <a:lnSpc>
                <a:spcPct val="90000"/>
              </a:lnSpc>
              <a:spcAft>
                <a:spcPts val="0"/>
              </a:spcAft>
            </a:pPr>
            <a:r>
              <a:rPr lang="en-US" sz="1400" b="1" dirty="0">
                <a:solidFill>
                  <a:srgbClr val="007096"/>
                </a:solidFill>
                <a:latin typeface="Avenir Black" panose="02000503020000020003" pitchFamily="2" charset="0"/>
                <a:ea typeface="+mj-ea"/>
                <a:cs typeface="+mj-cs"/>
              </a:rPr>
              <a:t>Priority Groups</a:t>
            </a:r>
            <a:r>
              <a:rPr lang="en-US" sz="1400" dirty="0">
                <a:solidFill>
                  <a:srgbClr val="007096"/>
                </a:solidFill>
                <a:latin typeface="Avenir" panose="02000503020000020003" pitchFamily="2" charset="0"/>
                <a:ea typeface="+mj-ea"/>
                <a:cs typeface="+mj-cs"/>
              </a:rPr>
              <a:t> are those who perform a behavior or are directly affected by a social norm.</a:t>
            </a:r>
          </a:p>
        </p:txBody>
      </p:sp>
      <p:sp>
        <p:nvSpPr>
          <p:cNvPr id="29" name="Text Box 2">
            <a:extLst>
              <a:ext uri="{FF2B5EF4-FFF2-40B4-BE49-F238E27FC236}">
                <a16:creationId xmlns:a16="http://schemas.microsoft.com/office/drawing/2014/main" id="{8B68F52C-421C-364F-B95D-6CCDEA4A59FF}"/>
              </a:ext>
            </a:extLst>
          </p:cNvPr>
          <p:cNvSpPr txBox="1">
            <a:spLocks noChangeArrowheads="1"/>
          </p:cNvSpPr>
          <p:nvPr/>
        </p:nvSpPr>
        <p:spPr bwMode="auto">
          <a:xfrm>
            <a:off x="5476694" y="5665448"/>
            <a:ext cx="2650521" cy="678391"/>
          </a:xfrm>
          <a:prstGeom prst="rect">
            <a:avLst/>
          </a:prstGeom>
          <a:noFill/>
          <a:ln w="9525">
            <a:noFill/>
            <a:miter lim="800000"/>
            <a:headEnd/>
            <a:tailEnd/>
          </a:ln>
        </p:spPr>
        <p:txBody>
          <a:bodyPr rot="0" vert="horz" wrap="square" lIns="91440" tIns="45720" rIns="91440" bIns="45720" anchor="t" anchorCtr="0">
            <a:spAutoFit/>
          </a:bodyPr>
          <a:lstStyle/>
          <a:p>
            <a:pPr>
              <a:lnSpc>
                <a:spcPct val="90000"/>
              </a:lnSpc>
              <a:spcAft>
                <a:spcPts val="0"/>
              </a:spcAft>
            </a:pPr>
            <a:r>
              <a:rPr lang="en-US" sz="1400" b="1" dirty="0">
                <a:solidFill>
                  <a:srgbClr val="007096"/>
                </a:solidFill>
                <a:latin typeface="Avenir Black" panose="02000503020000020003" pitchFamily="2" charset="0"/>
                <a:ea typeface="+mj-ea"/>
                <a:cs typeface="+mj-cs"/>
              </a:rPr>
              <a:t>Reference Groups</a:t>
            </a:r>
            <a:r>
              <a:rPr lang="en-US" sz="1400" dirty="0">
                <a:solidFill>
                  <a:srgbClr val="007096"/>
                </a:solidFill>
                <a:latin typeface="Avenir" panose="02000503020000020003" pitchFamily="2" charset="0"/>
                <a:ea typeface="+mj-ea"/>
                <a:cs typeface="+mj-cs"/>
              </a:rPr>
              <a:t> are those who matter to individuals and the way they behave.</a:t>
            </a:r>
          </a:p>
        </p:txBody>
      </p:sp>
    </p:spTree>
    <p:extLst>
      <p:ext uri="{BB962C8B-B14F-4D97-AF65-F5344CB8AC3E}">
        <p14:creationId xmlns:p14="http://schemas.microsoft.com/office/powerpoint/2010/main" val="419131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a:xfrm>
            <a:off x="945540" y="2170652"/>
            <a:ext cx="10515600" cy="4351338"/>
          </a:xfrm>
        </p:spPr>
        <p:txBody>
          <a:bodyPr numCol="1">
            <a:normAutofit fontScale="85000" lnSpcReduction="20000"/>
          </a:bodyPr>
          <a:lstStyle/>
          <a:p>
            <a:pPr marL="0" indent="0">
              <a:lnSpc>
                <a:spcPct val="100000"/>
              </a:lnSpc>
              <a:buNone/>
            </a:pPr>
            <a:r>
              <a:rPr lang="en-US" dirty="0">
                <a:solidFill>
                  <a:srgbClr val="0193C0"/>
                </a:solidFill>
                <a:latin typeface="Comfortaa" pitchFamily="2" charset="0"/>
              </a:rPr>
              <a:t>INSTRUCTIONS (CONTINUED)</a:t>
            </a:r>
            <a:endParaRPr lang="en-US" b="0" dirty="0">
              <a:latin typeface="Avenir Book" panose="02000503020000020003" pitchFamily="2" charset="0"/>
            </a:endParaRPr>
          </a:p>
          <a:p>
            <a:pPr marL="514350" indent="-514350">
              <a:lnSpc>
                <a:spcPct val="120000"/>
              </a:lnSpc>
              <a:buFont typeface="+mj-lt"/>
              <a:buAutoNum type="arabicPeriod" startAt="3"/>
            </a:pPr>
            <a:r>
              <a:rPr lang="en-US" sz="2600" b="0" dirty="0">
                <a:latin typeface="Avenir Book" panose="02000503020000020003" pitchFamily="2" charset="0"/>
              </a:rPr>
              <a:t>For each norm, record all the priority groups or reference groups related to the norm in the columns. The number of priority groups and reference groups in the table will change depending on the norm being addressed. You may need to add more columns if there are more than three priority and reference groups for each norm. </a:t>
            </a:r>
          </a:p>
          <a:p>
            <a:pPr marL="514350" indent="-514350">
              <a:lnSpc>
                <a:spcPct val="120000"/>
              </a:lnSpc>
              <a:buFont typeface="+mj-lt"/>
              <a:buAutoNum type="arabicPeriod" startAt="3"/>
            </a:pPr>
            <a:r>
              <a:rPr lang="en-US" sz="2600" b="0" dirty="0">
                <a:latin typeface="Avenir Book" panose="02000503020000020003" pitchFamily="2" charset="0"/>
              </a:rPr>
              <a:t>Consider the questions in the template for each priority group and reference group, and record your response in the appropriate column for either priority group or reference group. These questions help to provide a deeper understanding of how each reference group reacts to the norm, which will be important for programmatic decision-making later in this process.</a:t>
            </a:r>
          </a:p>
          <a:p>
            <a:pPr marL="0" indent="0">
              <a:lnSpc>
                <a:spcPct val="100000"/>
              </a:lnSpc>
              <a:buNone/>
            </a:pPr>
            <a:endParaRPr lang="en-US" sz="2600" dirty="0">
              <a:solidFill>
                <a:srgbClr val="454545"/>
              </a:solidFill>
              <a:latin typeface="Avenir Book" panose="02000503020000020003" pitchFamily="2" charset="0"/>
              <a:ea typeface="+mj-ea"/>
              <a:cs typeface="+mj-cs"/>
            </a:endParaRPr>
          </a:p>
          <a:p>
            <a:pPr marL="0" indent="0">
              <a:lnSpc>
                <a:spcPct val="100000"/>
              </a:lnSpc>
              <a:buNone/>
            </a:pPr>
            <a:endParaRPr lang="en-US" sz="2600" dirty="0">
              <a:latin typeface="Avenir Book" panose="02000503020000020003" pitchFamily="2" charset="0"/>
            </a:endParaRPr>
          </a:p>
          <a:p>
            <a:pPr marL="0" indent="0">
              <a:buNone/>
            </a:pPr>
            <a:endParaRPr lang="en-US" dirty="0"/>
          </a:p>
        </p:txBody>
      </p:sp>
      <p:grpSp>
        <p:nvGrpSpPr>
          <p:cNvPr id="10" name="Group 9">
            <a:extLst>
              <a:ext uri="{FF2B5EF4-FFF2-40B4-BE49-F238E27FC236}">
                <a16:creationId xmlns:a16="http://schemas.microsoft.com/office/drawing/2014/main" id="{0E38537F-A079-BB41-8E49-547538E3AE77}"/>
              </a:ext>
            </a:extLst>
          </p:cNvPr>
          <p:cNvGrpSpPr/>
          <p:nvPr/>
        </p:nvGrpSpPr>
        <p:grpSpPr>
          <a:xfrm>
            <a:off x="9602476" y="365125"/>
            <a:ext cx="2832498" cy="456923"/>
            <a:chOff x="4116076" y="450402"/>
            <a:chExt cx="2832498" cy="456923"/>
          </a:xfrm>
        </p:grpSpPr>
        <p:cxnSp>
          <p:nvCxnSpPr>
            <p:cNvPr id="11" name="Straight Connector 10">
              <a:extLst>
                <a:ext uri="{FF2B5EF4-FFF2-40B4-BE49-F238E27FC236}">
                  <a16:creationId xmlns:a16="http://schemas.microsoft.com/office/drawing/2014/main" id="{FCEB870E-3775-E146-881F-B9791ECAE12C}"/>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2" name="Teardrop 11">
              <a:extLst>
                <a:ext uri="{FF2B5EF4-FFF2-40B4-BE49-F238E27FC236}">
                  <a16:creationId xmlns:a16="http://schemas.microsoft.com/office/drawing/2014/main" id="{0437485F-6653-4C47-9B1F-F15128DA6740}"/>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3" name="Rectangle 12">
              <a:extLst>
                <a:ext uri="{FF2B5EF4-FFF2-40B4-BE49-F238E27FC236}">
                  <a16:creationId xmlns:a16="http://schemas.microsoft.com/office/drawing/2014/main" id="{587D1B39-C3C2-5B45-B966-68BE5A54308A}"/>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65E5BC08-08A9-C24B-BC66-912CB42C811A}"/>
                </a:ext>
              </a:extLst>
            </p:cNvPr>
            <p:cNvSpPr/>
            <p:nvPr/>
          </p:nvSpPr>
          <p:spPr>
            <a:xfrm>
              <a:off x="4554399" y="65888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1</a:t>
              </a:r>
              <a:endParaRPr lang="en-GB" sz="500" b="1" dirty="0">
                <a:solidFill>
                  <a:srgbClr val="07C1E8"/>
                </a:solidFill>
                <a:latin typeface="Avenir Black" panose="02000503020000020003" pitchFamily="2" charset="0"/>
              </a:endParaRPr>
            </a:p>
          </p:txBody>
        </p:sp>
        <p:sp>
          <p:nvSpPr>
            <p:cNvPr id="15" name="Rectangle 14">
              <a:extLst>
                <a:ext uri="{FF2B5EF4-FFF2-40B4-BE49-F238E27FC236}">
                  <a16:creationId xmlns:a16="http://schemas.microsoft.com/office/drawing/2014/main" id="{6B8DB06E-9363-ED42-A4D7-A39B330E85B2}"/>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15E55583-5BB3-5342-B218-274996C57081}"/>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7" name="Rectangle 16">
              <a:extLst>
                <a:ext uri="{FF2B5EF4-FFF2-40B4-BE49-F238E27FC236}">
                  <a16:creationId xmlns:a16="http://schemas.microsoft.com/office/drawing/2014/main" id="{6E1DD2A6-BBEB-DB45-A8AF-2CE7E482B72C}"/>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8" name="Teardrop 17">
              <a:extLst>
                <a:ext uri="{FF2B5EF4-FFF2-40B4-BE49-F238E27FC236}">
                  <a16:creationId xmlns:a16="http://schemas.microsoft.com/office/drawing/2014/main" id="{B9982F56-7638-5447-BC46-B117C3616283}"/>
                </a:ext>
              </a:extLst>
            </p:cNvPr>
            <p:cNvSpPr>
              <a:spLocks noChangeAspect="1"/>
            </p:cNvSpPr>
            <p:nvPr/>
          </p:nvSpPr>
          <p:spPr>
            <a:xfrm rot="8100000">
              <a:off x="4726350"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1A896D1C-7BD5-4E41-BD5D-517892665814}"/>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86641232-07F1-084F-BE7D-CE980C97C7B8}"/>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1" name="Teardrop 20">
              <a:extLst>
                <a:ext uri="{FF2B5EF4-FFF2-40B4-BE49-F238E27FC236}">
                  <a16:creationId xmlns:a16="http://schemas.microsoft.com/office/drawing/2014/main" id="{891A3D54-AE62-2949-B3D7-8E5736EBABED}"/>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2" name="Title 1">
            <a:extLst>
              <a:ext uri="{FF2B5EF4-FFF2-40B4-BE49-F238E27FC236}">
                <a16:creationId xmlns:a16="http://schemas.microsoft.com/office/drawing/2014/main" id="{92BED851-608D-6541-AC02-5AFFD1259EAD}"/>
              </a:ext>
            </a:extLst>
          </p:cNvPr>
          <p:cNvSpPr>
            <a:spLocks noGrp="1"/>
          </p:cNvSpPr>
          <p:nvPr>
            <p:ph type="title"/>
          </p:nvPr>
        </p:nvSpPr>
        <p:spPr>
          <a:xfrm>
            <a:off x="1024446" y="814889"/>
            <a:ext cx="10143108" cy="341468"/>
          </a:xfrm>
        </p:spPr>
        <p:txBody>
          <a:bodyPr/>
          <a:lstStyle/>
          <a:p>
            <a:r>
              <a:rPr lang="en-US" sz="3200" dirty="0">
                <a:solidFill>
                  <a:srgbClr val="07C1E8"/>
                </a:solidFill>
                <a:latin typeface="Gotham Light" pitchFamily="2" charset="77"/>
              </a:rPr>
              <a:t>Activity 2: Understanding Priority Groups and </a:t>
            </a:r>
            <a:br>
              <a:rPr lang="en-US" sz="3200" dirty="0">
                <a:solidFill>
                  <a:srgbClr val="07C1E8"/>
                </a:solidFill>
                <a:latin typeface="Gotham Light" pitchFamily="2" charset="77"/>
              </a:rPr>
            </a:br>
            <a:r>
              <a:rPr lang="en-US" sz="3200" dirty="0">
                <a:solidFill>
                  <a:srgbClr val="07C1E8"/>
                </a:solidFill>
                <a:latin typeface="Gotham Light" pitchFamily="2" charset="77"/>
              </a:rPr>
              <a:t>Reference Groups</a:t>
            </a:r>
            <a:endParaRPr lang="en-US" sz="3200" dirty="0">
              <a:latin typeface="+mj-lt"/>
            </a:endParaRPr>
          </a:p>
        </p:txBody>
      </p:sp>
    </p:spTree>
    <p:extLst>
      <p:ext uri="{BB962C8B-B14F-4D97-AF65-F5344CB8AC3E}">
        <p14:creationId xmlns:p14="http://schemas.microsoft.com/office/powerpoint/2010/main" val="18736884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C5AE19-8635-4210-BB5F-7D289ABAB76B}"/>
              </a:ext>
            </a:extLst>
          </p:cNvPr>
          <p:cNvSpPr>
            <a:spLocks noGrp="1"/>
          </p:cNvSpPr>
          <p:nvPr>
            <p:ph sz="quarter" idx="10"/>
          </p:nvPr>
        </p:nvSpPr>
        <p:spPr>
          <a:xfrm>
            <a:off x="1024446" y="1964536"/>
            <a:ext cx="2028825" cy="3056164"/>
          </a:xfrm>
        </p:spPr>
        <p:txBody>
          <a:bodyPr numCol="1"/>
          <a:lstStyle/>
          <a:p>
            <a:pPr marL="0" indent="0">
              <a:buNone/>
            </a:pPr>
            <a:r>
              <a:rPr lang="en-US" sz="2400" dirty="0">
                <a:solidFill>
                  <a:srgbClr val="0193C0"/>
                </a:solidFill>
                <a:latin typeface="Comfortaa" pitchFamily="2" charset="0"/>
              </a:rPr>
              <a:t>TEMPLATE</a:t>
            </a:r>
            <a:endParaRPr lang="en-US" sz="2400" dirty="0"/>
          </a:p>
          <a:p>
            <a:pPr marL="0" indent="0">
              <a:lnSpc>
                <a:spcPct val="100000"/>
              </a:lnSpc>
              <a:buNone/>
            </a:pPr>
            <a:r>
              <a:rPr lang="en-US" sz="2000" b="0" dirty="0">
                <a:latin typeface="Avenir Book" panose="02000503020000020003" pitchFamily="2" charset="0"/>
              </a:rPr>
              <a:t>Norms, Priority Groups, and Reference Groups Table</a:t>
            </a:r>
            <a:r>
              <a:rPr lang="en-US" sz="2000" dirty="0">
                <a:latin typeface="Avenir Book" panose="02000503020000020003" pitchFamily="2" charset="0"/>
              </a:rPr>
              <a:t> </a:t>
            </a:r>
            <a:endParaRPr lang="en-US" sz="2000" dirty="0">
              <a:highlight>
                <a:srgbClr val="FFFF00"/>
              </a:highlight>
              <a:latin typeface="Avenir Book" panose="02000503020000020003" pitchFamily="2" charset="0"/>
            </a:endParaRPr>
          </a:p>
          <a:p>
            <a:pPr marL="0" indent="0">
              <a:lnSpc>
                <a:spcPct val="100000"/>
              </a:lnSpc>
              <a:buNone/>
            </a:pPr>
            <a:r>
              <a:rPr lang="en-US" sz="2000" dirty="0">
                <a:solidFill>
                  <a:srgbClr val="0193C0"/>
                </a:solidFill>
                <a:latin typeface="Avenir Book" panose="02000503020000020003" pitchFamily="2" charset="0"/>
                <a:hlinkClick r:id="rId3">
                  <a:extLst>
                    <a:ext uri="{A12FA001-AC4F-418D-AE19-62706E023703}">
                      <ahyp:hlinkClr xmlns:ahyp="http://schemas.microsoft.com/office/drawing/2018/hyperlinkcolor" val="tx"/>
                    </a:ext>
                  </a:extLst>
                </a:hlinkClick>
              </a:rPr>
              <a:t>Annex 2</a:t>
            </a:r>
            <a:endParaRPr lang="en-US" sz="2000" dirty="0">
              <a:solidFill>
                <a:srgbClr val="0193C0"/>
              </a:solidFill>
              <a:latin typeface="Avenir Book" panose="02000503020000020003" pitchFamily="2" charset="0"/>
            </a:endParaRPr>
          </a:p>
        </p:txBody>
      </p:sp>
      <p:graphicFrame>
        <p:nvGraphicFramePr>
          <p:cNvPr id="6" name="Table 5">
            <a:extLst>
              <a:ext uri="{FF2B5EF4-FFF2-40B4-BE49-F238E27FC236}">
                <a16:creationId xmlns:a16="http://schemas.microsoft.com/office/drawing/2014/main" id="{96920B23-8539-418C-A378-F3346BA24B1F}"/>
              </a:ext>
            </a:extLst>
          </p:cNvPr>
          <p:cNvGraphicFramePr>
            <a:graphicFrameLocks noGrp="1"/>
          </p:cNvGraphicFramePr>
          <p:nvPr>
            <p:extLst>
              <p:ext uri="{D42A27DB-BD31-4B8C-83A1-F6EECF244321}">
                <p14:modId xmlns:p14="http://schemas.microsoft.com/office/powerpoint/2010/main" val="1763555799"/>
              </p:ext>
            </p:extLst>
          </p:nvPr>
        </p:nvGraphicFramePr>
        <p:xfrm>
          <a:off x="3581400" y="1964536"/>
          <a:ext cx="7278482" cy="4702166"/>
        </p:xfrm>
        <a:graphic>
          <a:graphicData uri="http://schemas.openxmlformats.org/drawingml/2006/table">
            <a:tbl>
              <a:tblPr firstRow="1" firstCol="1" bandRow="1">
                <a:tableStyleId>{5C22544A-7EE6-4342-B048-85BDC9FD1C3A}</a:tableStyleId>
              </a:tblPr>
              <a:tblGrid>
                <a:gridCol w="3276600">
                  <a:extLst>
                    <a:ext uri="{9D8B030D-6E8A-4147-A177-3AD203B41FA5}">
                      <a16:colId xmlns:a16="http://schemas.microsoft.com/office/drawing/2014/main" val="1088673474"/>
                    </a:ext>
                  </a:extLst>
                </a:gridCol>
                <a:gridCol w="1362075">
                  <a:extLst>
                    <a:ext uri="{9D8B030D-6E8A-4147-A177-3AD203B41FA5}">
                      <a16:colId xmlns:a16="http://schemas.microsoft.com/office/drawing/2014/main" val="1484963557"/>
                    </a:ext>
                  </a:extLst>
                </a:gridCol>
                <a:gridCol w="1333500">
                  <a:extLst>
                    <a:ext uri="{9D8B030D-6E8A-4147-A177-3AD203B41FA5}">
                      <a16:colId xmlns:a16="http://schemas.microsoft.com/office/drawing/2014/main" val="583963553"/>
                    </a:ext>
                  </a:extLst>
                </a:gridCol>
                <a:gridCol w="1306307">
                  <a:extLst>
                    <a:ext uri="{9D8B030D-6E8A-4147-A177-3AD203B41FA5}">
                      <a16:colId xmlns:a16="http://schemas.microsoft.com/office/drawing/2014/main" val="1525688425"/>
                    </a:ext>
                  </a:extLst>
                </a:gridCol>
              </a:tblGrid>
              <a:tr h="448034">
                <a:tc>
                  <a:txBody>
                    <a:bodyPr/>
                    <a:lstStyle/>
                    <a:p>
                      <a:pPr algn="l">
                        <a:lnSpc>
                          <a:spcPct val="120000"/>
                        </a:lnSpc>
                        <a:spcAft>
                          <a:spcPts val="0"/>
                        </a:spcAft>
                      </a:pPr>
                      <a:r>
                        <a:rPr lang="en-US" sz="1200" b="1" i="0" dirty="0">
                          <a:solidFill>
                            <a:srgbClr val="0193C0"/>
                          </a:solidFill>
                          <a:effectLst/>
                          <a:latin typeface="Comfortaa"/>
                        </a:rPr>
                        <a:t>Question</a:t>
                      </a:r>
                    </a:p>
                  </a:txBody>
                  <a:tcPr marL="62969" marR="6296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20000"/>
                        </a:lnSpc>
                        <a:spcAft>
                          <a:spcPts val="0"/>
                        </a:spcAft>
                      </a:pPr>
                      <a:r>
                        <a:rPr lang="en-US" sz="1200" b="1" i="0" dirty="0">
                          <a:solidFill>
                            <a:srgbClr val="0193C0"/>
                          </a:solidFill>
                          <a:effectLst/>
                          <a:latin typeface="Comfortaa"/>
                        </a:rPr>
                        <a:t>Priority Group 1</a:t>
                      </a:r>
                    </a:p>
                  </a:txBody>
                  <a:tcPr marL="62969" marR="6296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20000"/>
                        </a:lnSpc>
                        <a:spcAft>
                          <a:spcPts val="0"/>
                        </a:spcAft>
                      </a:pPr>
                      <a:r>
                        <a:rPr lang="en-US" sz="1200" b="1" i="0" dirty="0">
                          <a:solidFill>
                            <a:srgbClr val="0193C0"/>
                          </a:solidFill>
                          <a:effectLst/>
                          <a:latin typeface="Comfortaa"/>
                          <a:ea typeface="Times New Roman" panose="02020603050405020304" pitchFamily="18" charset="0"/>
                          <a:cs typeface="Arial" panose="020B0604020202020204" pitchFamily="34" charset="0"/>
                        </a:rPr>
                        <a:t>Reference Group 1</a:t>
                      </a:r>
                    </a:p>
                  </a:txBody>
                  <a:tcPr marL="62969" marR="6296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20000"/>
                        </a:lnSpc>
                        <a:spcAft>
                          <a:spcPts val="0"/>
                        </a:spcAft>
                      </a:pPr>
                      <a:r>
                        <a:rPr lang="en-US" sz="1200" b="1" i="0" dirty="0">
                          <a:solidFill>
                            <a:srgbClr val="0193C0"/>
                          </a:solidFill>
                          <a:effectLst/>
                          <a:latin typeface="Comfortaa"/>
                          <a:ea typeface="Times New Roman" panose="02020603050405020304" pitchFamily="18" charset="0"/>
                          <a:cs typeface="Arial" panose="020B0604020202020204" pitchFamily="34" charset="0"/>
                        </a:rPr>
                        <a:t>Reference Group 2</a:t>
                      </a:r>
                    </a:p>
                  </a:txBody>
                  <a:tcPr marL="62969" marR="6296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91315263"/>
                  </a:ext>
                </a:extLst>
              </a:tr>
              <a:tr h="924440">
                <a:tc>
                  <a:txBody>
                    <a:bodyPr/>
                    <a:lstStyle/>
                    <a:p>
                      <a:pPr marL="0" algn="l" defTabSz="668912" rtl="0" eaLnBrk="1" latinLnBrk="0" hangingPunct="1">
                        <a:lnSpc>
                          <a:spcPct val="120000"/>
                        </a:lnSpc>
                        <a:spcAft>
                          <a:spcPts val="0"/>
                        </a:spcAft>
                      </a:pPr>
                      <a:r>
                        <a:rPr lang="en-US" sz="1200" b="1" i="0" kern="1200" dirty="0">
                          <a:solidFill>
                            <a:srgbClr val="454545"/>
                          </a:solidFill>
                          <a:effectLst/>
                          <a:latin typeface="Comfortaa"/>
                          <a:ea typeface="+mn-ea"/>
                          <a:cs typeface="+mn-cs"/>
                        </a:rPr>
                        <a:t>What are their social-economic circumstances? Does the norm differ by social-economic, ethnic, </a:t>
                      </a:r>
                      <a:br>
                        <a:rPr lang="en-US" sz="1200" b="1" i="0" kern="1200" dirty="0">
                          <a:solidFill>
                            <a:srgbClr val="454545"/>
                          </a:solidFill>
                          <a:effectLst/>
                          <a:latin typeface="Comfortaa"/>
                          <a:ea typeface="+mn-ea"/>
                          <a:cs typeface="+mn-cs"/>
                        </a:rPr>
                      </a:br>
                      <a:r>
                        <a:rPr lang="en-US" sz="1200" b="1" i="0" kern="1200" dirty="0">
                          <a:solidFill>
                            <a:srgbClr val="454545"/>
                          </a:solidFill>
                          <a:effectLst/>
                          <a:latin typeface="Comfortaa"/>
                          <a:ea typeface="+mn-ea"/>
                          <a:cs typeface="+mn-cs"/>
                        </a:rPr>
                        <a:t>or religious circumstances?</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a:lnSpc>
                          <a:spcPct val="120000"/>
                        </a:lnSpc>
                        <a:spcAft>
                          <a:spcPts val="0"/>
                        </a:spcAft>
                      </a:pPr>
                      <a:endParaRPr lang="en-US" sz="1200" b="0" i="0" dirty="0">
                        <a:solidFill>
                          <a:srgbClr val="454545"/>
                        </a:solidFill>
                        <a:effectLst/>
                        <a:latin typeface="Comfortaa"/>
                        <a:ea typeface="Times New Roman" panose="02020603050405020304" pitchFamily="18" charset="0"/>
                        <a:cs typeface="Arial" panose="020B0604020202020204" pitchFamily="34" charset="0"/>
                      </a:endParaRP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spcAft>
                          <a:spcPts val="0"/>
                        </a:spcAft>
                      </a:pPr>
                      <a:endParaRPr lang="en-US" sz="1200" b="0" i="0" dirty="0">
                        <a:solidFill>
                          <a:srgbClr val="454545"/>
                        </a:solidFill>
                        <a:effectLst/>
                        <a:latin typeface="Comfortaa"/>
                        <a:ea typeface="Times New Roman" panose="02020603050405020304" pitchFamily="18" charset="0"/>
                        <a:cs typeface="Arial" panose="020B0604020202020204" pitchFamily="34" charset="0"/>
                      </a:endParaRP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endParaRPr lang="en-US" sz="1200" b="0" i="0" dirty="0">
                        <a:solidFill>
                          <a:srgbClr val="454545"/>
                        </a:solidFill>
                        <a:effectLst/>
                        <a:latin typeface="Comfortaa"/>
                        <a:ea typeface="Times New Roman" panose="02020603050405020304" pitchFamily="18" charset="0"/>
                        <a:cs typeface="Arial" panose="020B0604020202020204" pitchFamily="34" charset="0"/>
                      </a:endParaRP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27089539"/>
                  </a:ext>
                </a:extLst>
              </a:tr>
              <a:tr h="666235">
                <a:tc>
                  <a:txBody>
                    <a:bodyPr/>
                    <a:lstStyle/>
                    <a:p>
                      <a:pPr marL="0" algn="l" defTabSz="668912" rtl="0" eaLnBrk="1" latinLnBrk="0" hangingPunct="1">
                        <a:lnSpc>
                          <a:spcPct val="120000"/>
                        </a:lnSpc>
                        <a:spcAft>
                          <a:spcPts val="0"/>
                        </a:spcAft>
                      </a:pPr>
                      <a:r>
                        <a:rPr lang="en-US" sz="1200" b="1" i="0" kern="1200" dirty="0">
                          <a:solidFill>
                            <a:srgbClr val="454545"/>
                          </a:solidFill>
                          <a:effectLst/>
                          <a:latin typeface="Comfortaa"/>
                          <a:ea typeface="+mn-ea"/>
                          <a:cs typeface="+mn-cs"/>
                        </a:rPr>
                        <a:t>How does the norm align with their personal attitudes and preferences?</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endParaRPr lang="en-US" sz="1200" b="0" i="0" dirty="0">
                        <a:solidFill>
                          <a:srgbClr val="454545"/>
                        </a:solidFill>
                        <a:effectLst/>
                        <a:latin typeface="Comfortaa"/>
                        <a:ea typeface="Times New Roman" panose="02020603050405020304" pitchFamily="18" charset="0"/>
                        <a:cs typeface="Arial" panose="020B0604020202020204" pitchFamily="34" charset="0"/>
                      </a:endParaRP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endParaRPr lang="en-US" sz="1200" b="0" i="0" dirty="0">
                        <a:solidFill>
                          <a:srgbClr val="454545"/>
                        </a:solidFill>
                        <a:effectLst/>
                        <a:latin typeface="Comfortaa"/>
                        <a:ea typeface="Times New Roman" panose="02020603050405020304" pitchFamily="18" charset="0"/>
                        <a:cs typeface="Arial" panose="020B0604020202020204" pitchFamily="34" charset="0"/>
                      </a:endParaRP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endParaRPr lang="en-US" sz="1200" b="0" i="0" dirty="0">
                        <a:solidFill>
                          <a:srgbClr val="454545"/>
                        </a:solidFill>
                        <a:effectLst/>
                        <a:latin typeface="Comfortaa"/>
                        <a:ea typeface="Times New Roman" panose="02020603050405020304" pitchFamily="18" charset="0"/>
                        <a:cs typeface="Arial" panose="020B0604020202020204" pitchFamily="34" charset="0"/>
                      </a:endParaRP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788444"/>
                  </a:ext>
                </a:extLst>
              </a:tr>
              <a:tr h="781050">
                <a:tc>
                  <a:txBody>
                    <a:bodyPr/>
                    <a:lstStyle/>
                    <a:p>
                      <a:pPr marL="0" algn="l" defTabSz="668912" rtl="0" eaLnBrk="1" latinLnBrk="0" hangingPunct="1">
                        <a:lnSpc>
                          <a:spcPct val="120000"/>
                        </a:lnSpc>
                        <a:spcAft>
                          <a:spcPts val="0"/>
                        </a:spcAft>
                      </a:pPr>
                      <a:r>
                        <a:rPr lang="en-US" sz="1200" b="1" i="0" kern="1200" dirty="0">
                          <a:solidFill>
                            <a:srgbClr val="454545"/>
                          </a:solidFill>
                          <a:effectLst/>
                          <a:latin typeface="Comfortaa"/>
                          <a:ea typeface="+mn-ea"/>
                          <a:cs typeface="+mn-cs"/>
                        </a:rPr>
                        <a:t>What positive or negative sanctions do they expect or enact for adherence to/rejection of the norm? </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endParaRPr lang="en-US" sz="1200" b="0" i="0" dirty="0">
                        <a:solidFill>
                          <a:srgbClr val="454545"/>
                        </a:solidFill>
                        <a:effectLst/>
                        <a:latin typeface="Comfortaa"/>
                        <a:ea typeface="Times New Roman" panose="02020603050405020304" pitchFamily="18" charset="0"/>
                        <a:cs typeface="Arial" panose="020B0604020202020204" pitchFamily="34" charset="0"/>
                      </a:endParaRP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endParaRPr lang="en-US" sz="1200" b="0" i="0" dirty="0">
                        <a:solidFill>
                          <a:srgbClr val="454545"/>
                        </a:solidFill>
                        <a:effectLst/>
                        <a:latin typeface="Comfortaa"/>
                        <a:ea typeface="Times New Roman" panose="02020603050405020304" pitchFamily="18" charset="0"/>
                        <a:cs typeface="Arial" panose="020B0604020202020204" pitchFamily="34" charset="0"/>
                      </a:endParaRP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454545"/>
                        </a:solidFill>
                        <a:effectLst/>
                        <a:uLnTx/>
                        <a:uFillTx/>
                        <a:latin typeface="Comfortaa"/>
                        <a:ea typeface="Times New Roman" panose="02020603050405020304" pitchFamily="18" charset="0"/>
                        <a:cs typeface="Arial" panose="020B0604020202020204" pitchFamily="34" charset="0"/>
                      </a:endParaRP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8557168"/>
                  </a:ext>
                </a:extLst>
              </a:tr>
              <a:tr h="838200">
                <a:tc>
                  <a:txBody>
                    <a:bodyPr/>
                    <a:lstStyle/>
                    <a:p>
                      <a:pPr marL="0" algn="l" defTabSz="668912" rtl="0" eaLnBrk="1" latinLnBrk="0" hangingPunct="1">
                        <a:lnSpc>
                          <a:spcPct val="120000"/>
                        </a:lnSpc>
                        <a:spcAft>
                          <a:spcPts val="0"/>
                        </a:spcAft>
                      </a:pPr>
                      <a:r>
                        <a:rPr lang="en-US" sz="1200" b="1" i="0" kern="1200" dirty="0">
                          <a:solidFill>
                            <a:srgbClr val="454545"/>
                          </a:solidFill>
                          <a:effectLst/>
                          <a:latin typeface="Comfortaa"/>
                          <a:ea typeface="+mn-ea"/>
                          <a:cs typeface="+mn-cs"/>
                        </a:rPr>
                        <a:t>What level of agency do they </a:t>
                      </a:r>
                      <a:br>
                        <a:rPr lang="en-US" sz="1200" b="1" i="0" kern="1200" dirty="0">
                          <a:solidFill>
                            <a:srgbClr val="454545"/>
                          </a:solidFill>
                          <a:effectLst/>
                          <a:latin typeface="Comfortaa"/>
                          <a:ea typeface="+mn-ea"/>
                          <a:cs typeface="+mn-cs"/>
                        </a:rPr>
                      </a:br>
                      <a:r>
                        <a:rPr lang="en-US" sz="1200" b="1" i="0" kern="1200" dirty="0">
                          <a:solidFill>
                            <a:srgbClr val="454545"/>
                          </a:solidFill>
                          <a:effectLst/>
                          <a:latin typeface="Comfortaa"/>
                          <a:ea typeface="+mn-ea"/>
                          <a:cs typeface="+mn-cs"/>
                        </a:rPr>
                        <a:t>have in relation to the norm </a:t>
                      </a:r>
                      <a:br>
                        <a:rPr lang="en-US" sz="1200" b="1" i="0" kern="1200" dirty="0">
                          <a:solidFill>
                            <a:srgbClr val="454545"/>
                          </a:solidFill>
                          <a:effectLst/>
                          <a:latin typeface="Comfortaa"/>
                          <a:ea typeface="+mn-ea"/>
                          <a:cs typeface="+mn-cs"/>
                        </a:rPr>
                      </a:br>
                      <a:r>
                        <a:rPr lang="en-US" sz="1200" b="1" i="0" kern="1200" dirty="0">
                          <a:solidFill>
                            <a:srgbClr val="454545"/>
                          </a:solidFill>
                          <a:effectLst/>
                          <a:latin typeface="Comfortaa"/>
                          <a:ea typeface="+mn-ea"/>
                          <a:cs typeface="+mn-cs"/>
                        </a:rPr>
                        <a:t>and the behavior? </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endParaRPr lang="en-US" sz="1200" b="0" i="0" dirty="0">
                        <a:solidFill>
                          <a:srgbClr val="454545"/>
                        </a:solidFill>
                        <a:effectLst/>
                        <a:latin typeface="Comfortaa"/>
                        <a:ea typeface="Times New Roman" panose="02020603050405020304" pitchFamily="18" charset="0"/>
                        <a:cs typeface="Arial" panose="020B0604020202020204" pitchFamily="34" charset="0"/>
                      </a:endParaRP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endParaRPr lang="en-US" sz="1200" b="0" i="0" dirty="0">
                        <a:solidFill>
                          <a:srgbClr val="454545"/>
                        </a:solidFill>
                        <a:effectLst/>
                        <a:latin typeface="Comfortaa"/>
                        <a:ea typeface="Times New Roman" panose="02020603050405020304" pitchFamily="18" charset="0"/>
                        <a:cs typeface="Arial" panose="020B0604020202020204" pitchFamily="34" charset="0"/>
                      </a:endParaRP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endParaRPr lang="en-US" sz="1200" b="0" i="0" dirty="0">
                        <a:solidFill>
                          <a:srgbClr val="454545"/>
                        </a:solidFill>
                        <a:effectLst/>
                        <a:latin typeface="Comfortaa"/>
                        <a:ea typeface="Times New Roman" panose="02020603050405020304" pitchFamily="18" charset="0"/>
                        <a:cs typeface="Arial" panose="020B0604020202020204" pitchFamily="34" charset="0"/>
                      </a:endParaRP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1853055"/>
                  </a:ext>
                </a:extLst>
              </a:tr>
              <a:tr h="1044207">
                <a:tc>
                  <a:txBody>
                    <a:bodyPr/>
                    <a:lstStyle/>
                    <a:p>
                      <a:pPr marL="0" algn="l" defTabSz="668912" rtl="0" eaLnBrk="1" latinLnBrk="0" hangingPunct="1">
                        <a:lnSpc>
                          <a:spcPct val="120000"/>
                        </a:lnSpc>
                        <a:spcAft>
                          <a:spcPts val="0"/>
                        </a:spcAft>
                      </a:pPr>
                      <a:r>
                        <a:rPr lang="en-US" sz="1200" b="1" i="0" kern="1200" dirty="0">
                          <a:solidFill>
                            <a:srgbClr val="454545"/>
                          </a:solidFill>
                          <a:effectLst/>
                          <a:latin typeface="Comfortaa"/>
                          <a:ea typeface="+mn-ea"/>
                          <a:cs typeface="+mn-cs"/>
                        </a:rPr>
                        <a:t>What kind of support will they </a:t>
                      </a:r>
                      <a:br>
                        <a:rPr lang="en-US" sz="1200" b="1" i="0" kern="1200" dirty="0">
                          <a:solidFill>
                            <a:srgbClr val="454545"/>
                          </a:solidFill>
                          <a:effectLst/>
                          <a:latin typeface="Comfortaa"/>
                          <a:ea typeface="+mn-ea"/>
                          <a:cs typeface="+mn-cs"/>
                        </a:rPr>
                      </a:br>
                      <a:r>
                        <a:rPr lang="en-US" sz="1200" b="1" i="0" kern="1200" dirty="0">
                          <a:solidFill>
                            <a:srgbClr val="454545"/>
                          </a:solidFill>
                          <a:effectLst/>
                          <a:latin typeface="Comfortaa"/>
                          <a:ea typeface="+mn-ea"/>
                          <a:cs typeface="+mn-cs"/>
                        </a:rPr>
                        <a:t>get from or give to family members and reference groups if they went against this norm?</a:t>
                      </a: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endParaRPr lang="en-US" sz="1200" b="0" i="0" dirty="0">
                        <a:solidFill>
                          <a:srgbClr val="454545"/>
                        </a:solidFill>
                        <a:effectLst/>
                        <a:latin typeface="Comfortaa"/>
                        <a:ea typeface="Times New Roman" panose="02020603050405020304" pitchFamily="18" charset="0"/>
                        <a:cs typeface="Arial" panose="020B0604020202020204" pitchFamily="34" charset="0"/>
                      </a:endParaRP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454545"/>
                        </a:solidFill>
                        <a:effectLst/>
                        <a:uLnTx/>
                        <a:uFillTx/>
                        <a:latin typeface="Comfortaa"/>
                        <a:ea typeface="Times New Roman" panose="02020603050405020304" pitchFamily="18" charset="0"/>
                        <a:cs typeface="Arial" panose="020B0604020202020204" pitchFamily="34" charset="0"/>
                      </a:endParaRP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endParaRPr lang="en-US" sz="1200" b="0" i="0" dirty="0">
                        <a:solidFill>
                          <a:srgbClr val="454545"/>
                        </a:solidFill>
                        <a:effectLst/>
                        <a:latin typeface="Comfortaa"/>
                        <a:ea typeface="Times New Roman" panose="02020603050405020304" pitchFamily="18" charset="0"/>
                        <a:cs typeface="Arial" panose="020B0604020202020204" pitchFamily="34" charset="0"/>
                      </a:endParaRP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92566876"/>
                  </a:ext>
                </a:extLst>
              </a:tr>
            </a:tbl>
          </a:graphicData>
        </a:graphic>
      </p:graphicFrame>
      <p:grpSp>
        <p:nvGrpSpPr>
          <p:cNvPr id="9" name="Group 8">
            <a:extLst>
              <a:ext uri="{FF2B5EF4-FFF2-40B4-BE49-F238E27FC236}">
                <a16:creationId xmlns:a16="http://schemas.microsoft.com/office/drawing/2014/main" id="{3EA5C73E-4DFF-F54D-BA63-8C41B500B668}"/>
              </a:ext>
            </a:extLst>
          </p:cNvPr>
          <p:cNvGrpSpPr/>
          <p:nvPr/>
        </p:nvGrpSpPr>
        <p:grpSpPr>
          <a:xfrm>
            <a:off x="9602476" y="365125"/>
            <a:ext cx="2832498" cy="456923"/>
            <a:chOff x="4116076" y="450402"/>
            <a:chExt cx="2832498" cy="456923"/>
          </a:xfrm>
        </p:grpSpPr>
        <p:cxnSp>
          <p:nvCxnSpPr>
            <p:cNvPr id="13" name="Straight Connector 12">
              <a:extLst>
                <a:ext uri="{FF2B5EF4-FFF2-40B4-BE49-F238E27FC236}">
                  <a16:creationId xmlns:a16="http://schemas.microsoft.com/office/drawing/2014/main" id="{2DB97EDE-7A0B-7A46-B310-1AA5A62C5B90}"/>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4" name="Teardrop 13">
              <a:extLst>
                <a:ext uri="{FF2B5EF4-FFF2-40B4-BE49-F238E27FC236}">
                  <a16:creationId xmlns:a16="http://schemas.microsoft.com/office/drawing/2014/main" id="{2BE68163-F176-584E-9FCE-D23C6CF3012C}"/>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5" name="Rectangle 14">
              <a:extLst>
                <a:ext uri="{FF2B5EF4-FFF2-40B4-BE49-F238E27FC236}">
                  <a16:creationId xmlns:a16="http://schemas.microsoft.com/office/drawing/2014/main" id="{4DA15567-505D-D342-8B30-3B2AB083C3AC}"/>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5D1C5BD2-02FD-154D-A8F8-F4C03CF7D142}"/>
                </a:ext>
              </a:extLst>
            </p:cNvPr>
            <p:cNvSpPr/>
            <p:nvPr/>
          </p:nvSpPr>
          <p:spPr>
            <a:xfrm>
              <a:off x="4554399" y="65888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1</a:t>
              </a:r>
              <a:endParaRPr lang="en-GB" sz="500" b="1" dirty="0">
                <a:solidFill>
                  <a:srgbClr val="07C1E8"/>
                </a:solidFill>
                <a:latin typeface="Avenir Black" panose="02000503020000020003" pitchFamily="2" charset="0"/>
              </a:endParaRPr>
            </a:p>
          </p:txBody>
        </p:sp>
        <p:sp>
          <p:nvSpPr>
            <p:cNvPr id="17" name="Rectangle 16">
              <a:extLst>
                <a:ext uri="{FF2B5EF4-FFF2-40B4-BE49-F238E27FC236}">
                  <a16:creationId xmlns:a16="http://schemas.microsoft.com/office/drawing/2014/main" id="{84EE1978-42F8-5B43-875D-4961A3521F2F}"/>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8" name="Rectangle 17">
              <a:extLst>
                <a:ext uri="{FF2B5EF4-FFF2-40B4-BE49-F238E27FC236}">
                  <a16:creationId xmlns:a16="http://schemas.microsoft.com/office/drawing/2014/main" id="{2867F995-4301-AF40-9143-CC70DEB1ED18}"/>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9" name="Rectangle 18">
              <a:extLst>
                <a:ext uri="{FF2B5EF4-FFF2-40B4-BE49-F238E27FC236}">
                  <a16:creationId xmlns:a16="http://schemas.microsoft.com/office/drawing/2014/main" id="{8B180C6A-28DB-F343-BFA9-478950E59F76}"/>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20" name="Teardrop 19">
              <a:extLst>
                <a:ext uri="{FF2B5EF4-FFF2-40B4-BE49-F238E27FC236}">
                  <a16:creationId xmlns:a16="http://schemas.microsoft.com/office/drawing/2014/main" id="{4C754307-C15A-114A-8033-BF9FC13993A0}"/>
                </a:ext>
              </a:extLst>
            </p:cNvPr>
            <p:cNvSpPr>
              <a:spLocks noChangeAspect="1"/>
            </p:cNvSpPr>
            <p:nvPr/>
          </p:nvSpPr>
          <p:spPr>
            <a:xfrm rot="8100000">
              <a:off x="4726350"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1" name="Teardrop 20">
              <a:extLst>
                <a:ext uri="{FF2B5EF4-FFF2-40B4-BE49-F238E27FC236}">
                  <a16:creationId xmlns:a16="http://schemas.microsoft.com/office/drawing/2014/main" id="{372E56C1-1BE8-2E48-99FD-F4CC80829B39}"/>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2" name="Teardrop 21">
              <a:extLst>
                <a:ext uri="{FF2B5EF4-FFF2-40B4-BE49-F238E27FC236}">
                  <a16:creationId xmlns:a16="http://schemas.microsoft.com/office/drawing/2014/main" id="{8769990A-44DC-3F48-8C19-0FD60C3F8244}"/>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3" name="Teardrop 22">
              <a:extLst>
                <a:ext uri="{FF2B5EF4-FFF2-40B4-BE49-F238E27FC236}">
                  <a16:creationId xmlns:a16="http://schemas.microsoft.com/office/drawing/2014/main" id="{2C8F84B8-6E2D-5A4E-8060-12C3CEA93C1F}"/>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4" name="Title 1">
            <a:extLst>
              <a:ext uri="{FF2B5EF4-FFF2-40B4-BE49-F238E27FC236}">
                <a16:creationId xmlns:a16="http://schemas.microsoft.com/office/drawing/2014/main" id="{AC762F5E-2CB4-D649-8A46-4A7566765D20}"/>
              </a:ext>
            </a:extLst>
          </p:cNvPr>
          <p:cNvSpPr>
            <a:spLocks noGrp="1"/>
          </p:cNvSpPr>
          <p:nvPr>
            <p:ph type="title"/>
          </p:nvPr>
        </p:nvSpPr>
        <p:spPr>
          <a:xfrm>
            <a:off x="1024446" y="814889"/>
            <a:ext cx="10143108" cy="341468"/>
          </a:xfrm>
        </p:spPr>
        <p:txBody>
          <a:bodyPr/>
          <a:lstStyle/>
          <a:p>
            <a:r>
              <a:rPr lang="en-US" sz="3200" dirty="0">
                <a:solidFill>
                  <a:srgbClr val="07C1E8"/>
                </a:solidFill>
                <a:latin typeface="Gotham Light" pitchFamily="2" charset="77"/>
              </a:rPr>
              <a:t>Activity 2: Understanding Priority Groups </a:t>
            </a:r>
            <a:br>
              <a:rPr lang="en-US" sz="3200" dirty="0">
                <a:solidFill>
                  <a:srgbClr val="07C1E8"/>
                </a:solidFill>
                <a:latin typeface="Gotham Light" pitchFamily="2" charset="77"/>
              </a:rPr>
            </a:br>
            <a:r>
              <a:rPr lang="en-US" sz="3200" dirty="0">
                <a:solidFill>
                  <a:srgbClr val="07C1E8"/>
                </a:solidFill>
                <a:latin typeface="Gotham Light" pitchFamily="2" charset="77"/>
              </a:rPr>
              <a:t>and Reference Groups</a:t>
            </a:r>
            <a:endParaRPr lang="en-US" sz="3200" dirty="0">
              <a:latin typeface="+mj-lt"/>
            </a:endParaRPr>
          </a:p>
        </p:txBody>
      </p:sp>
    </p:spTree>
    <p:extLst>
      <p:ext uri="{BB962C8B-B14F-4D97-AF65-F5344CB8AC3E}">
        <p14:creationId xmlns:p14="http://schemas.microsoft.com/office/powerpoint/2010/main" val="27405237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6D09792-7183-4B6D-B675-F3273EBD36E2}"/>
              </a:ext>
            </a:extLst>
          </p:cNvPr>
          <p:cNvPicPr>
            <a:picLocks noChangeAspect="1"/>
          </p:cNvPicPr>
          <p:nvPr/>
        </p:nvPicPr>
        <p:blipFill>
          <a:blip r:embed="rId2"/>
          <a:stretch>
            <a:fillRect/>
          </a:stretch>
        </p:blipFill>
        <p:spPr>
          <a:xfrm>
            <a:off x="3505200" y="1825624"/>
            <a:ext cx="6342299" cy="4928616"/>
          </a:xfrm>
          <a:prstGeom prst="rect">
            <a:avLst/>
          </a:prstGeom>
        </p:spPr>
      </p:pic>
      <p:sp>
        <p:nvSpPr>
          <p:cNvPr id="13" name="Content Placeholder 2">
            <a:extLst>
              <a:ext uri="{FF2B5EF4-FFF2-40B4-BE49-F238E27FC236}">
                <a16:creationId xmlns:a16="http://schemas.microsoft.com/office/drawing/2014/main" id="{6DA1AE7B-9E32-7044-BBCD-2F56B6982F4E}"/>
              </a:ext>
            </a:extLst>
          </p:cNvPr>
          <p:cNvSpPr>
            <a:spLocks noGrp="1"/>
          </p:cNvSpPr>
          <p:nvPr>
            <p:ph sz="quarter" idx="10"/>
          </p:nvPr>
        </p:nvSpPr>
        <p:spPr>
          <a:xfrm>
            <a:off x="1024446" y="1912908"/>
            <a:ext cx="2028825" cy="1900577"/>
          </a:xfrm>
        </p:spPr>
        <p:txBody>
          <a:bodyPr numCol="1"/>
          <a:lstStyle/>
          <a:p>
            <a:pPr marL="0" indent="0">
              <a:buNone/>
            </a:pPr>
            <a:r>
              <a:rPr lang="en-US" sz="2400" dirty="0">
                <a:solidFill>
                  <a:srgbClr val="0193C0"/>
                </a:solidFill>
                <a:latin typeface="Comfortaa" pitchFamily="2" charset="0"/>
              </a:rPr>
              <a:t>EXAMPLE</a:t>
            </a:r>
            <a:endParaRPr lang="en-US" sz="2400" dirty="0"/>
          </a:p>
          <a:p>
            <a:pPr marL="0" indent="0">
              <a:lnSpc>
                <a:spcPct val="100000"/>
              </a:lnSpc>
              <a:buNone/>
            </a:pPr>
            <a:r>
              <a:rPr lang="en-US" sz="2000" b="0" dirty="0">
                <a:latin typeface="Avenir Book" panose="02000503020000020003" pitchFamily="2" charset="0"/>
              </a:rPr>
              <a:t>Norms, Priority Groups, and Reference Groups Table</a:t>
            </a:r>
            <a:r>
              <a:rPr lang="en-US" sz="2000" dirty="0">
                <a:latin typeface="Avenir Book" panose="02000503020000020003" pitchFamily="2" charset="0"/>
              </a:rPr>
              <a:t> </a:t>
            </a:r>
          </a:p>
          <a:p>
            <a:pPr marL="0" indent="0">
              <a:lnSpc>
                <a:spcPct val="100000"/>
              </a:lnSpc>
              <a:buNone/>
            </a:pPr>
            <a:endParaRPr lang="en-US" sz="2000" dirty="0">
              <a:highlight>
                <a:srgbClr val="FFFF00"/>
              </a:highlight>
              <a:latin typeface="Avenir Book" panose="02000503020000020003" pitchFamily="2" charset="0"/>
            </a:endParaRPr>
          </a:p>
        </p:txBody>
      </p:sp>
      <p:grpSp>
        <p:nvGrpSpPr>
          <p:cNvPr id="14" name="Group 13">
            <a:extLst>
              <a:ext uri="{FF2B5EF4-FFF2-40B4-BE49-F238E27FC236}">
                <a16:creationId xmlns:a16="http://schemas.microsoft.com/office/drawing/2014/main" id="{CF0FED61-4D1D-A94A-B9BC-97FEC73BB847}"/>
              </a:ext>
            </a:extLst>
          </p:cNvPr>
          <p:cNvGrpSpPr/>
          <p:nvPr/>
        </p:nvGrpSpPr>
        <p:grpSpPr>
          <a:xfrm>
            <a:off x="9602476" y="365125"/>
            <a:ext cx="2832498" cy="456923"/>
            <a:chOff x="4116076" y="450402"/>
            <a:chExt cx="2832498" cy="456923"/>
          </a:xfrm>
        </p:grpSpPr>
        <p:cxnSp>
          <p:nvCxnSpPr>
            <p:cNvPr id="15" name="Straight Connector 14">
              <a:extLst>
                <a:ext uri="{FF2B5EF4-FFF2-40B4-BE49-F238E27FC236}">
                  <a16:creationId xmlns:a16="http://schemas.microsoft.com/office/drawing/2014/main" id="{15A85039-1C82-6446-A7FA-2950816E4DD1}"/>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6" name="Teardrop 15">
              <a:extLst>
                <a:ext uri="{FF2B5EF4-FFF2-40B4-BE49-F238E27FC236}">
                  <a16:creationId xmlns:a16="http://schemas.microsoft.com/office/drawing/2014/main" id="{1C4BAC76-B168-A24B-B853-5C8DD0BB4674}"/>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7" name="Rectangle 16">
              <a:extLst>
                <a:ext uri="{FF2B5EF4-FFF2-40B4-BE49-F238E27FC236}">
                  <a16:creationId xmlns:a16="http://schemas.microsoft.com/office/drawing/2014/main" id="{7CE7946D-1103-BE40-9F0E-CB4BE77C5B6F}"/>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8" name="Rectangle 17">
              <a:extLst>
                <a:ext uri="{FF2B5EF4-FFF2-40B4-BE49-F238E27FC236}">
                  <a16:creationId xmlns:a16="http://schemas.microsoft.com/office/drawing/2014/main" id="{E8249269-13FE-1D43-96C1-7CFE9AEF335B}"/>
                </a:ext>
              </a:extLst>
            </p:cNvPr>
            <p:cNvSpPr/>
            <p:nvPr/>
          </p:nvSpPr>
          <p:spPr>
            <a:xfrm>
              <a:off x="4554399" y="65888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1</a:t>
              </a:r>
              <a:endParaRPr lang="en-GB" sz="500" b="1" dirty="0">
                <a:solidFill>
                  <a:srgbClr val="07C1E8"/>
                </a:solidFill>
                <a:latin typeface="Avenir Black" panose="02000503020000020003" pitchFamily="2" charset="0"/>
              </a:endParaRPr>
            </a:p>
          </p:txBody>
        </p:sp>
        <p:sp>
          <p:nvSpPr>
            <p:cNvPr id="19" name="Rectangle 18">
              <a:extLst>
                <a:ext uri="{FF2B5EF4-FFF2-40B4-BE49-F238E27FC236}">
                  <a16:creationId xmlns:a16="http://schemas.microsoft.com/office/drawing/2014/main" id="{6A7305D5-7204-0F45-A6AB-5291134A6777}"/>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20" name="Rectangle 19">
              <a:extLst>
                <a:ext uri="{FF2B5EF4-FFF2-40B4-BE49-F238E27FC236}">
                  <a16:creationId xmlns:a16="http://schemas.microsoft.com/office/drawing/2014/main" id="{9F04C1C7-9C84-CB43-9E9C-1717B0BF058D}"/>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21" name="Rectangle 20">
              <a:extLst>
                <a:ext uri="{FF2B5EF4-FFF2-40B4-BE49-F238E27FC236}">
                  <a16:creationId xmlns:a16="http://schemas.microsoft.com/office/drawing/2014/main" id="{3368DF73-2AAF-FA47-A40C-16F36FED0667}"/>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22" name="Teardrop 21">
              <a:extLst>
                <a:ext uri="{FF2B5EF4-FFF2-40B4-BE49-F238E27FC236}">
                  <a16:creationId xmlns:a16="http://schemas.microsoft.com/office/drawing/2014/main" id="{C7A20F27-FC34-4241-8DDF-D9DFDBC9BCCA}"/>
                </a:ext>
              </a:extLst>
            </p:cNvPr>
            <p:cNvSpPr>
              <a:spLocks noChangeAspect="1"/>
            </p:cNvSpPr>
            <p:nvPr/>
          </p:nvSpPr>
          <p:spPr>
            <a:xfrm rot="8100000">
              <a:off x="4726350"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3" name="Teardrop 22">
              <a:extLst>
                <a:ext uri="{FF2B5EF4-FFF2-40B4-BE49-F238E27FC236}">
                  <a16:creationId xmlns:a16="http://schemas.microsoft.com/office/drawing/2014/main" id="{7DDC4B86-D1E4-1A43-8CBE-2567C756E567}"/>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4" name="Teardrop 23">
              <a:extLst>
                <a:ext uri="{FF2B5EF4-FFF2-40B4-BE49-F238E27FC236}">
                  <a16:creationId xmlns:a16="http://schemas.microsoft.com/office/drawing/2014/main" id="{80D2693C-652F-0C43-9F31-B71B12A1F109}"/>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5" name="Teardrop 24">
              <a:extLst>
                <a:ext uri="{FF2B5EF4-FFF2-40B4-BE49-F238E27FC236}">
                  <a16:creationId xmlns:a16="http://schemas.microsoft.com/office/drawing/2014/main" id="{B588E2C3-821D-1F40-8256-E9A9F6F763BB}"/>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6" name="Title 1">
            <a:extLst>
              <a:ext uri="{FF2B5EF4-FFF2-40B4-BE49-F238E27FC236}">
                <a16:creationId xmlns:a16="http://schemas.microsoft.com/office/drawing/2014/main" id="{BF389DF7-AFAE-4E4A-BFA2-465DECD032EC}"/>
              </a:ext>
            </a:extLst>
          </p:cNvPr>
          <p:cNvSpPr>
            <a:spLocks noGrp="1"/>
          </p:cNvSpPr>
          <p:nvPr>
            <p:ph type="title"/>
          </p:nvPr>
        </p:nvSpPr>
        <p:spPr>
          <a:xfrm>
            <a:off x="1024446" y="814889"/>
            <a:ext cx="10143108" cy="341468"/>
          </a:xfrm>
        </p:spPr>
        <p:txBody>
          <a:bodyPr/>
          <a:lstStyle/>
          <a:p>
            <a:r>
              <a:rPr lang="en-US" sz="3200" dirty="0">
                <a:solidFill>
                  <a:srgbClr val="07C1E8"/>
                </a:solidFill>
                <a:latin typeface="Gotham Light" pitchFamily="2" charset="77"/>
              </a:rPr>
              <a:t>Activity 2: Understanding Priority Groups </a:t>
            </a:r>
            <a:br>
              <a:rPr lang="en-US" sz="3200" dirty="0">
                <a:solidFill>
                  <a:srgbClr val="07C1E8"/>
                </a:solidFill>
                <a:latin typeface="Gotham Light" pitchFamily="2" charset="77"/>
              </a:rPr>
            </a:br>
            <a:r>
              <a:rPr lang="en-US" sz="3200" dirty="0">
                <a:solidFill>
                  <a:srgbClr val="07C1E8"/>
                </a:solidFill>
                <a:latin typeface="Gotham Light" pitchFamily="2" charset="77"/>
              </a:rPr>
              <a:t>and Reference Groups</a:t>
            </a:r>
            <a:endParaRPr lang="en-US" sz="3200" dirty="0">
              <a:latin typeface="+mj-lt"/>
            </a:endParaRPr>
          </a:p>
        </p:txBody>
      </p:sp>
    </p:spTree>
    <p:extLst>
      <p:ext uri="{BB962C8B-B14F-4D97-AF65-F5344CB8AC3E}">
        <p14:creationId xmlns:p14="http://schemas.microsoft.com/office/powerpoint/2010/main" val="17822510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a:xfrm>
            <a:off x="947805" y="1930835"/>
            <a:ext cx="10515600" cy="4351338"/>
          </a:xfrm>
        </p:spPr>
        <p:txBody>
          <a:bodyPr numCol="1"/>
          <a:lstStyle/>
          <a:p>
            <a:pPr marL="0" indent="0">
              <a:lnSpc>
                <a:spcPct val="100000"/>
              </a:lnSpc>
              <a:buNone/>
            </a:pPr>
            <a:r>
              <a:rPr lang="en-US" dirty="0">
                <a:solidFill>
                  <a:srgbClr val="0193C0"/>
                </a:solidFill>
                <a:latin typeface="Comfortaa" pitchFamily="2" charset="0"/>
              </a:rPr>
              <a:t>WRAP UP</a:t>
            </a:r>
            <a:endParaRPr lang="en-US" b="0" dirty="0">
              <a:solidFill>
                <a:srgbClr val="454545"/>
              </a:solidFill>
              <a:latin typeface="Avenir" panose="02000503020000020003" pitchFamily="2" charset="0"/>
            </a:endParaRPr>
          </a:p>
          <a:p>
            <a:pPr marL="0" indent="0">
              <a:lnSpc>
                <a:spcPct val="100000"/>
              </a:lnSpc>
              <a:buNone/>
            </a:pPr>
            <a:r>
              <a:rPr lang="en-US" sz="2400" b="0" dirty="0">
                <a:solidFill>
                  <a:srgbClr val="454545"/>
                </a:solidFill>
                <a:latin typeface="Avenir" panose="02000503020000020003" pitchFamily="2" charset="0"/>
              </a:rPr>
              <a:t>The team has now explored how norms influence behaviors (Activity 1) and how norms are related to different priority groups and reference groups (Activity 2). With this understanding of how behaviors, norms, and people relate to each other, the team will construct Norm Profiles to capture a summary of the information the team has discussed in the next activity.</a:t>
            </a:r>
          </a:p>
          <a:p>
            <a:pPr marL="0" indent="0">
              <a:buNone/>
            </a:pPr>
            <a:endParaRPr lang="en-US" dirty="0"/>
          </a:p>
          <a:p>
            <a:endParaRPr lang="en-US" dirty="0"/>
          </a:p>
          <a:p>
            <a:pPr marL="0" indent="0">
              <a:buNone/>
            </a:pPr>
            <a:endParaRPr lang="en-US" dirty="0"/>
          </a:p>
          <a:p>
            <a:pPr marL="0" indent="0">
              <a:buNone/>
            </a:pPr>
            <a:endParaRPr lang="en-US" dirty="0"/>
          </a:p>
        </p:txBody>
      </p:sp>
      <p:grpSp>
        <p:nvGrpSpPr>
          <p:cNvPr id="10" name="Group 9">
            <a:extLst>
              <a:ext uri="{FF2B5EF4-FFF2-40B4-BE49-F238E27FC236}">
                <a16:creationId xmlns:a16="http://schemas.microsoft.com/office/drawing/2014/main" id="{855D7165-2814-7A42-9199-2E5B3A167D3D}"/>
              </a:ext>
            </a:extLst>
          </p:cNvPr>
          <p:cNvGrpSpPr/>
          <p:nvPr/>
        </p:nvGrpSpPr>
        <p:grpSpPr>
          <a:xfrm>
            <a:off x="9602476" y="365125"/>
            <a:ext cx="2832498" cy="456923"/>
            <a:chOff x="4116076" y="450402"/>
            <a:chExt cx="2832498" cy="456923"/>
          </a:xfrm>
        </p:grpSpPr>
        <p:cxnSp>
          <p:nvCxnSpPr>
            <p:cNvPr id="11" name="Straight Connector 10">
              <a:extLst>
                <a:ext uri="{FF2B5EF4-FFF2-40B4-BE49-F238E27FC236}">
                  <a16:creationId xmlns:a16="http://schemas.microsoft.com/office/drawing/2014/main" id="{9C249897-F46F-8F4E-B537-78CC12C7B327}"/>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2" name="Teardrop 11">
              <a:extLst>
                <a:ext uri="{FF2B5EF4-FFF2-40B4-BE49-F238E27FC236}">
                  <a16:creationId xmlns:a16="http://schemas.microsoft.com/office/drawing/2014/main" id="{38265542-FAFF-564D-9928-A5C0A1272F9D}"/>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3" name="Rectangle 12">
              <a:extLst>
                <a:ext uri="{FF2B5EF4-FFF2-40B4-BE49-F238E27FC236}">
                  <a16:creationId xmlns:a16="http://schemas.microsoft.com/office/drawing/2014/main" id="{0A489DB9-B8EA-BB40-8FFC-CA3917212B97}"/>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7194B47F-CBA7-A74B-A35D-0B728A2C7F8E}"/>
                </a:ext>
              </a:extLst>
            </p:cNvPr>
            <p:cNvSpPr/>
            <p:nvPr/>
          </p:nvSpPr>
          <p:spPr>
            <a:xfrm>
              <a:off x="4554399" y="65888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1</a:t>
              </a:r>
              <a:endParaRPr lang="en-GB" sz="500" b="1" dirty="0">
                <a:solidFill>
                  <a:srgbClr val="07C1E8"/>
                </a:solidFill>
                <a:latin typeface="Avenir Black" panose="02000503020000020003" pitchFamily="2" charset="0"/>
              </a:endParaRPr>
            </a:p>
          </p:txBody>
        </p:sp>
        <p:sp>
          <p:nvSpPr>
            <p:cNvPr id="15" name="Rectangle 14">
              <a:extLst>
                <a:ext uri="{FF2B5EF4-FFF2-40B4-BE49-F238E27FC236}">
                  <a16:creationId xmlns:a16="http://schemas.microsoft.com/office/drawing/2014/main" id="{E96A3EB3-B02F-EB4F-9ED8-BDC70D2D3908}"/>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48896812-A6BE-B14D-8F40-FA3F553274A6}"/>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7" name="Rectangle 16">
              <a:extLst>
                <a:ext uri="{FF2B5EF4-FFF2-40B4-BE49-F238E27FC236}">
                  <a16:creationId xmlns:a16="http://schemas.microsoft.com/office/drawing/2014/main" id="{C6A781A5-F9DC-DE42-82A3-828B69F1DCB3}"/>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8" name="Teardrop 17">
              <a:extLst>
                <a:ext uri="{FF2B5EF4-FFF2-40B4-BE49-F238E27FC236}">
                  <a16:creationId xmlns:a16="http://schemas.microsoft.com/office/drawing/2014/main" id="{A8129929-C40F-364C-83CF-197141ACB1F3}"/>
                </a:ext>
              </a:extLst>
            </p:cNvPr>
            <p:cNvSpPr>
              <a:spLocks noChangeAspect="1"/>
            </p:cNvSpPr>
            <p:nvPr/>
          </p:nvSpPr>
          <p:spPr>
            <a:xfrm rot="8100000">
              <a:off x="4726350"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EBD12DC7-3E73-D34A-AFB7-7DBC3FC6C2F4}"/>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37938683-C751-DE44-8BC1-CE71DD243F98}"/>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1" name="Teardrop 20">
              <a:extLst>
                <a:ext uri="{FF2B5EF4-FFF2-40B4-BE49-F238E27FC236}">
                  <a16:creationId xmlns:a16="http://schemas.microsoft.com/office/drawing/2014/main" id="{B8EDBB39-6C09-E543-944D-2A69F0BE0219}"/>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2" name="Title 1">
            <a:extLst>
              <a:ext uri="{FF2B5EF4-FFF2-40B4-BE49-F238E27FC236}">
                <a16:creationId xmlns:a16="http://schemas.microsoft.com/office/drawing/2014/main" id="{CA27B28F-E36E-8045-9F01-8854725F70A3}"/>
              </a:ext>
            </a:extLst>
          </p:cNvPr>
          <p:cNvSpPr>
            <a:spLocks noGrp="1"/>
          </p:cNvSpPr>
          <p:nvPr>
            <p:ph type="title"/>
          </p:nvPr>
        </p:nvSpPr>
        <p:spPr>
          <a:xfrm>
            <a:off x="1024446" y="814889"/>
            <a:ext cx="10143108" cy="341468"/>
          </a:xfrm>
        </p:spPr>
        <p:txBody>
          <a:bodyPr/>
          <a:lstStyle/>
          <a:p>
            <a:r>
              <a:rPr lang="en-US" sz="3200" dirty="0">
                <a:solidFill>
                  <a:srgbClr val="07C1E8"/>
                </a:solidFill>
                <a:latin typeface="Gotham Light" pitchFamily="2" charset="77"/>
              </a:rPr>
              <a:t>Activity 2: Understanding Priority </a:t>
            </a:r>
            <a:br>
              <a:rPr lang="en-US" sz="3200" dirty="0">
                <a:solidFill>
                  <a:srgbClr val="07C1E8"/>
                </a:solidFill>
                <a:latin typeface="Gotham Light" pitchFamily="2" charset="77"/>
              </a:rPr>
            </a:br>
            <a:r>
              <a:rPr lang="en-US" sz="3200" dirty="0">
                <a:solidFill>
                  <a:srgbClr val="07C1E8"/>
                </a:solidFill>
                <a:latin typeface="Gotham Light" pitchFamily="2" charset="77"/>
              </a:rPr>
              <a:t>Groups and Reference Groups</a:t>
            </a:r>
            <a:endParaRPr lang="en-US" sz="3200" dirty="0">
              <a:latin typeface="+mj-lt"/>
            </a:endParaRPr>
          </a:p>
        </p:txBody>
      </p:sp>
    </p:spTree>
    <p:extLst>
      <p:ext uri="{BB962C8B-B14F-4D97-AF65-F5344CB8AC3E}">
        <p14:creationId xmlns:p14="http://schemas.microsoft.com/office/powerpoint/2010/main" val="36209329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21F7B4-E448-496B-8599-93DD5C75492A}"/>
              </a:ext>
            </a:extLst>
          </p:cNvPr>
          <p:cNvSpPr>
            <a:spLocks noGrp="1"/>
          </p:cNvSpPr>
          <p:nvPr>
            <p:ph sz="quarter" idx="10"/>
          </p:nvPr>
        </p:nvSpPr>
        <p:spPr>
          <a:xfrm>
            <a:off x="995151" y="1526366"/>
            <a:ext cx="10515600" cy="4351338"/>
          </a:xfrm>
        </p:spPr>
        <p:txBody>
          <a:bodyPr numCol="1">
            <a:normAutofit/>
          </a:bodyPr>
          <a:lstStyle/>
          <a:p>
            <a:pPr marL="0" indent="0">
              <a:lnSpc>
                <a:spcPct val="100000"/>
              </a:lnSpc>
              <a:buNone/>
            </a:pPr>
            <a:r>
              <a:rPr lang="en-US" sz="2400" b="0" dirty="0">
                <a:solidFill>
                  <a:srgbClr val="454545"/>
                </a:solidFill>
                <a:latin typeface="Avenir" panose="02000503020000020003" pitchFamily="2" charset="0"/>
              </a:rPr>
              <a:t>In this activity the team will create a </a:t>
            </a:r>
            <a:r>
              <a:rPr lang="en-US" sz="2400" dirty="0">
                <a:solidFill>
                  <a:srgbClr val="454545"/>
                </a:solidFill>
                <a:latin typeface="Avenir" panose="02000503020000020003" pitchFamily="2" charset="0"/>
              </a:rPr>
              <a:t>Norm Profile </a:t>
            </a:r>
            <a:r>
              <a:rPr lang="en-US" sz="2400" b="0" dirty="0">
                <a:solidFill>
                  <a:srgbClr val="454545"/>
                </a:solidFill>
                <a:latin typeface="Avenir" panose="02000503020000020003" pitchFamily="2" charset="0"/>
              </a:rPr>
              <a:t>for each of the norms that the team has considered up until this point. The team will use the Norm Profiles as a reference for the remaining modules and add to them with additional information during Module 2.</a:t>
            </a:r>
          </a:p>
          <a:p>
            <a:pPr marL="0" indent="0">
              <a:buNone/>
            </a:pPr>
            <a:endParaRPr lang="en-US" sz="2400" b="0" dirty="0">
              <a:solidFill>
                <a:srgbClr val="454545"/>
              </a:solidFill>
              <a:latin typeface="Avenir" panose="02000503020000020003" pitchFamily="2" charset="0"/>
            </a:endParaRPr>
          </a:p>
          <a:p>
            <a:pPr marL="0" indent="0">
              <a:buNone/>
            </a:pPr>
            <a:endParaRPr lang="en-US" sz="2400" b="0" dirty="0">
              <a:solidFill>
                <a:srgbClr val="454545"/>
              </a:solidFill>
              <a:latin typeface="Avenir" panose="02000503020000020003" pitchFamily="2" charset="0"/>
            </a:endParaRPr>
          </a:p>
          <a:p>
            <a:pPr marL="0" indent="0">
              <a:buNone/>
            </a:pPr>
            <a:endParaRPr lang="en-US" sz="2400" b="0" dirty="0">
              <a:solidFill>
                <a:srgbClr val="454545"/>
              </a:solidFill>
              <a:latin typeface="Avenir" panose="02000503020000020003" pitchFamily="2" charset="0"/>
            </a:endParaRPr>
          </a:p>
          <a:p>
            <a:pPr marL="0" indent="0">
              <a:buNone/>
            </a:pPr>
            <a:endParaRPr lang="en-US" sz="2400" dirty="0"/>
          </a:p>
        </p:txBody>
      </p:sp>
      <p:grpSp>
        <p:nvGrpSpPr>
          <p:cNvPr id="9" name="Group 8">
            <a:extLst>
              <a:ext uri="{FF2B5EF4-FFF2-40B4-BE49-F238E27FC236}">
                <a16:creationId xmlns:a16="http://schemas.microsoft.com/office/drawing/2014/main" id="{A173AC04-FFED-9849-A23A-FD3FC24CB063}"/>
              </a:ext>
            </a:extLst>
          </p:cNvPr>
          <p:cNvGrpSpPr/>
          <p:nvPr/>
        </p:nvGrpSpPr>
        <p:grpSpPr>
          <a:xfrm>
            <a:off x="9602476" y="365125"/>
            <a:ext cx="2832498" cy="456923"/>
            <a:chOff x="4116076" y="450402"/>
            <a:chExt cx="2832498" cy="456923"/>
          </a:xfrm>
        </p:grpSpPr>
        <p:cxnSp>
          <p:nvCxnSpPr>
            <p:cNvPr id="10" name="Straight Connector 9">
              <a:extLst>
                <a:ext uri="{FF2B5EF4-FFF2-40B4-BE49-F238E27FC236}">
                  <a16:creationId xmlns:a16="http://schemas.microsoft.com/office/drawing/2014/main" id="{87B9C160-96A8-B044-9A07-97044AEB91AE}"/>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1" name="Teardrop 10">
              <a:extLst>
                <a:ext uri="{FF2B5EF4-FFF2-40B4-BE49-F238E27FC236}">
                  <a16:creationId xmlns:a16="http://schemas.microsoft.com/office/drawing/2014/main" id="{B11BD4E3-E1FC-7B43-8FC8-49A1B1202EC5}"/>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2" name="Rectangle 11">
              <a:extLst>
                <a:ext uri="{FF2B5EF4-FFF2-40B4-BE49-F238E27FC236}">
                  <a16:creationId xmlns:a16="http://schemas.microsoft.com/office/drawing/2014/main" id="{76612E63-1F5D-0848-9EAC-922E4CCEE7E2}"/>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3" name="Rectangle 12">
              <a:extLst>
                <a:ext uri="{FF2B5EF4-FFF2-40B4-BE49-F238E27FC236}">
                  <a16:creationId xmlns:a16="http://schemas.microsoft.com/office/drawing/2014/main" id="{4955CDA0-7C1A-5746-A81F-655495866516}"/>
                </a:ext>
              </a:extLst>
            </p:cNvPr>
            <p:cNvSpPr/>
            <p:nvPr/>
          </p:nvSpPr>
          <p:spPr>
            <a:xfrm>
              <a:off x="4554399" y="65888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1</a:t>
              </a:r>
              <a:endParaRPr lang="en-GB" sz="500" b="1" dirty="0">
                <a:solidFill>
                  <a:srgbClr val="07C1E8"/>
                </a:solidFill>
                <a:latin typeface="Avenir Black" panose="02000503020000020003" pitchFamily="2" charset="0"/>
              </a:endParaRPr>
            </a:p>
          </p:txBody>
        </p:sp>
        <p:sp>
          <p:nvSpPr>
            <p:cNvPr id="14" name="Rectangle 13">
              <a:extLst>
                <a:ext uri="{FF2B5EF4-FFF2-40B4-BE49-F238E27FC236}">
                  <a16:creationId xmlns:a16="http://schemas.microsoft.com/office/drawing/2014/main" id="{B7FB1FC1-23C8-644C-899B-7F406237152F}"/>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77B985F8-0258-9F44-AB86-D55DDFF3341E}"/>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98E2CFD4-C973-1140-A6E4-EEC035FC3E1D}"/>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7" name="Teardrop 16">
              <a:extLst>
                <a:ext uri="{FF2B5EF4-FFF2-40B4-BE49-F238E27FC236}">
                  <a16:creationId xmlns:a16="http://schemas.microsoft.com/office/drawing/2014/main" id="{5C80B76E-9FAE-084D-AE25-932A73D19EB0}"/>
                </a:ext>
              </a:extLst>
            </p:cNvPr>
            <p:cNvSpPr>
              <a:spLocks noChangeAspect="1"/>
            </p:cNvSpPr>
            <p:nvPr/>
          </p:nvSpPr>
          <p:spPr>
            <a:xfrm rot="8100000">
              <a:off x="4726350"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8" name="Teardrop 17">
              <a:extLst>
                <a:ext uri="{FF2B5EF4-FFF2-40B4-BE49-F238E27FC236}">
                  <a16:creationId xmlns:a16="http://schemas.microsoft.com/office/drawing/2014/main" id="{515CD8B6-D3D9-9B4C-B0A2-298DA6109E0F}"/>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260B783C-16C7-5447-81F2-56DE5178A796}"/>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22668332-D536-4141-AB49-6BC019DA0AC7}"/>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1" name="Title 1">
            <a:extLst>
              <a:ext uri="{FF2B5EF4-FFF2-40B4-BE49-F238E27FC236}">
                <a16:creationId xmlns:a16="http://schemas.microsoft.com/office/drawing/2014/main" id="{86E7EF0F-7C3D-EE49-A116-9CE70926C4B1}"/>
              </a:ext>
            </a:extLst>
          </p:cNvPr>
          <p:cNvSpPr>
            <a:spLocks noGrp="1"/>
          </p:cNvSpPr>
          <p:nvPr>
            <p:ph type="title"/>
          </p:nvPr>
        </p:nvSpPr>
        <p:spPr>
          <a:xfrm>
            <a:off x="1024446" y="814889"/>
            <a:ext cx="10143108" cy="341468"/>
          </a:xfrm>
        </p:spPr>
        <p:txBody>
          <a:bodyPr/>
          <a:lstStyle/>
          <a:p>
            <a:r>
              <a:rPr lang="en-US" sz="3200" dirty="0">
                <a:solidFill>
                  <a:srgbClr val="07C1E8"/>
                </a:solidFill>
                <a:latin typeface="Gotham Light" pitchFamily="2" charset="77"/>
              </a:rPr>
              <a:t>Activity 3: Write Norm Profiles</a:t>
            </a:r>
            <a:endParaRPr lang="en-US" sz="3200" dirty="0">
              <a:latin typeface="+mj-lt"/>
            </a:endParaRPr>
          </a:p>
        </p:txBody>
      </p:sp>
    </p:spTree>
    <p:extLst>
      <p:ext uri="{BB962C8B-B14F-4D97-AF65-F5344CB8AC3E}">
        <p14:creationId xmlns:p14="http://schemas.microsoft.com/office/powerpoint/2010/main" val="1393803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8A9B4-32CA-4FE2-BE1E-99C7CC0CF294}"/>
              </a:ext>
            </a:extLst>
          </p:cNvPr>
          <p:cNvSpPr>
            <a:spLocks noGrp="1"/>
          </p:cNvSpPr>
          <p:nvPr>
            <p:ph type="title"/>
          </p:nvPr>
        </p:nvSpPr>
        <p:spPr/>
        <p:txBody>
          <a:bodyPr>
            <a:normAutofit/>
          </a:bodyPr>
          <a:lstStyle/>
          <a:p>
            <a:r>
              <a:rPr lang="en-US" sz="3200" b="1" dirty="0">
                <a:solidFill>
                  <a:srgbClr val="07C1E8"/>
                </a:solidFill>
                <a:latin typeface="Gotham Light" pitchFamily="2" charset="77"/>
              </a:rPr>
              <a:t>How to Use this Slide Deck</a:t>
            </a:r>
            <a:endParaRPr lang="en-US" sz="3200" b="1" dirty="0"/>
          </a:p>
        </p:txBody>
      </p:sp>
      <p:sp>
        <p:nvSpPr>
          <p:cNvPr id="3" name="Content Placeholder 2">
            <a:extLst>
              <a:ext uri="{FF2B5EF4-FFF2-40B4-BE49-F238E27FC236}">
                <a16:creationId xmlns:a16="http://schemas.microsoft.com/office/drawing/2014/main" id="{4107E536-08C8-4F96-B788-85C87AE802DB}"/>
              </a:ext>
            </a:extLst>
          </p:cNvPr>
          <p:cNvSpPr>
            <a:spLocks noGrp="1"/>
          </p:cNvSpPr>
          <p:nvPr>
            <p:ph idx="1"/>
          </p:nvPr>
        </p:nvSpPr>
        <p:spPr/>
        <p:txBody>
          <a:bodyPr>
            <a:normAutofit/>
          </a:bodyPr>
          <a:lstStyle/>
          <a:p>
            <a:pPr marL="0" indent="0">
              <a:lnSpc>
                <a:spcPct val="100000"/>
              </a:lnSpc>
              <a:spcAft>
                <a:spcPts val="600"/>
              </a:spcAft>
              <a:buNone/>
            </a:pPr>
            <a:r>
              <a:rPr lang="en-US" sz="2400" dirty="0">
                <a:solidFill>
                  <a:schemeClr val="tx1">
                    <a:lumMod val="75000"/>
                    <a:lumOff val="25000"/>
                  </a:schemeClr>
                </a:solidFill>
                <a:latin typeface="Avenir Book" panose="02000503020000020003" pitchFamily="2" charset="0"/>
              </a:rPr>
              <a:t>This slide deck accompanies the Getting Practical: Integrating Social Norms into Social and Behavior Change Programs guide.</a:t>
            </a:r>
          </a:p>
          <a:p>
            <a:pPr marL="0" indent="0">
              <a:lnSpc>
                <a:spcPct val="100000"/>
              </a:lnSpc>
              <a:spcAft>
                <a:spcPts val="600"/>
              </a:spcAft>
              <a:buNone/>
            </a:pPr>
            <a:r>
              <a:rPr lang="en-US" sz="2400" dirty="0">
                <a:solidFill>
                  <a:schemeClr val="tx1">
                    <a:lumMod val="75000"/>
                    <a:lumOff val="25000"/>
                  </a:schemeClr>
                </a:solidFill>
                <a:latin typeface="Avenir Book" panose="02000503020000020003" pitchFamily="2" charset="0"/>
              </a:rPr>
              <a:t>These slides have the instructions and templates needed to implement each activity. They do not include detailed speakers notes. Template instructions are in the notes section, not on slides.</a:t>
            </a:r>
          </a:p>
          <a:p>
            <a:pPr marL="0" indent="0">
              <a:lnSpc>
                <a:spcPct val="100000"/>
              </a:lnSpc>
              <a:spcAft>
                <a:spcPts val="600"/>
              </a:spcAft>
              <a:buNone/>
            </a:pPr>
            <a:r>
              <a:rPr lang="en-US" sz="2400" dirty="0">
                <a:solidFill>
                  <a:schemeClr val="tx1">
                    <a:lumMod val="75000"/>
                    <a:lumOff val="25000"/>
                  </a:schemeClr>
                </a:solidFill>
                <a:latin typeface="Avenir Book" panose="02000503020000020003" pitchFamily="2" charset="0"/>
              </a:rPr>
              <a:t>Facilitators should fully read and understand the full guide before using this slide deck with participants. The deck is provided for convenience, so that facilitators don’t need to recreate slides. Facilitators should edit slides and add their own speaking notes as needed.</a:t>
            </a:r>
          </a:p>
        </p:txBody>
      </p:sp>
      <p:grpSp>
        <p:nvGrpSpPr>
          <p:cNvPr id="4" name="Group 3">
            <a:extLst>
              <a:ext uri="{FF2B5EF4-FFF2-40B4-BE49-F238E27FC236}">
                <a16:creationId xmlns:a16="http://schemas.microsoft.com/office/drawing/2014/main" id="{634EC551-5734-7E48-BB14-0634B12932A3}"/>
              </a:ext>
            </a:extLst>
          </p:cNvPr>
          <p:cNvGrpSpPr/>
          <p:nvPr/>
        </p:nvGrpSpPr>
        <p:grpSpPr>
          <a:xfrm>
            <a:off x="9602477" y="365125"/>
            <a:ext cx="2832498" cy="456923"/>
            <a:chOff x="4116076" y="450402"/>
            <a:chExt cx="2832498" cy="456923"/>
          </a:xfrm>
        </p:grpSpPr>
        <p:cxnSp>
          <p:nvCxnSpPr>
            <p:cNvPr id="5" name="Straight Connector 4">
              <a:extLst>
                <a:ext uri="{FF2B5EF4-FFF2-40B4-BE49-F238E27FC236}">
                  <a16:creationId xmlns:a16="http://schemas.microsoft.com/office/drawing/2014/main" id="{326AD538-D75B-CE45-8632-DC4A984497C2}"/>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6" name="Teardrop 5">
              <a:extLst>
                <a:ext uri="{FF2B5EF4-FFF2-40B4-BE49-F238E27FC236}">
                  <a16:creationId xmlns:a16="http://schemas.microsoft.com/office/drawing/2014/main" id="{65A90581-380D-764E-BD86-1B170720724F}"/>
                </a:ext>
              </a:extLst>
            </p:cNvPr>
            <p:cNvSpPr>
              <a:spLocks noChangeAspect="1"/>
            </p:cNvSpPr>
            <p:nvPr/>
          </p:nvSpPr>
          <p:spPr>
            <a:xfrm rot="8100000">
              <a:off x="4256087" y="458567"/>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7" name="Rectangle 6">
              <a:extLst>
                <a:ext uri="{FF2B5EF4-FFF2-40B4-BE49-F238E27FC236}">
                  <a16:creationId xmlns:a16="http://schemas.microsoft.com/office/drawing/2014/main" id="{AD945E37-A4E5-874A-9860-64990636C53A}"/>
                </a:ext>
              </a:extLst>
            </p:cNvPr>
            <p:cNvSpPr/>
            <p:nvPr/>
          </p:nvSpPr>
          <p:spPr>
            <a:xfrm>
              <a:off x="4116076" y="677407"/>
              <a:ext cx="481987" cy="169277"/>
            </a:xfrm>
            <a:prstGeom prst="rect">
              <a:avLst/>
            </a:prstGeom>
          </p:spPr>
          <p:txBody>
            <a:bodyPr wrap="square">
              <a:spAutoFit/>
            </a:bodyPr>
            <a:lstStyle/>
            <a:p>
              <a:pPr algn="ctr"/>
              <a:r>
                <a:rPr lang="en-US" sz="500" b="1" dirty="0">
                  <a:solidFill>
                    <a:srgbClr val="07C1E8"/>
                  </a:solidFill>
                  <a:latin typeface="Avenir Black" panose="02000503020000020003" pitchFamily="2" charset="0"/>
                </a:rPr>
                <a:t>INTRO</a:t>
              </a:r>
              <a:endParaRPr lang="en-GB" sz="500" b="1" dirty="0">
                <a:solidFill>
                  <a:srgbClr val="07C1E8"/>
                </a:solidFill>
                <a:latin typeface="Avenir Black" panose="02000503020000020003" pitchFamily="2" charset="0"/>
              </a:endParaRPr>
            </a:p>
          </p:txBody>
        </p:sp>
        <p:sp>
          <p:nvSpPr>
            <p:cNvPr id="8" name="Rectangle 7">
              <a:extLst>
                <a:ext uri="{FF2B5EF4-FFF2-40B4-BE49-F238E27FC236}">
                  <a16:creationId xmlns:a16="http://schemas.microsoft.com/office/drawing/2014/main" id="{C61B3AFF-E16E-DD49-9C40-5320CF018753}"/>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9" name="Rectangle 8">
              <a:extLst>
                <a:ext uri="{FF2B5EF4-FFF2-40B4-BE49-F238E27FC236}">
                  <a16:creationId xmlns:a16="http://schemas.microsoft.com/office/drawing/2014/main" id="{2748F760-041F-AD4E-B836-F163D7E09733}"/>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0" name="Rectangle 9">
              <a:extLst>
                <a:ext uri="{FF2B5EF4-FFF2-40B4-BE49-F238E27FC236}">
                  <a16:creationId xmlns:a16="http://schemas.microsoft.com/office/drawing/2014/main" id="{4C77CAF8-C40A-AC4B-9189-5350BB8A0CEA}"/>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1" name="Rectangle 10">
              <a:extLst>
                <a:ext uri="{FF2B5EF4-FFF2-40B4-BE49-F238E27FC236}">
                  <a16:creationId xmlns:a16="http://schemas.microsoft.com/office/drawing/2014/main" id="{CE4E2EB2-3630-B14B-A985-9937B3A81D44}"/>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2" name="Teardrop 11">
              <a:extLst>
                <a:ext uri="{FF2B5EF4-FFF2-40B4-BE49-F238E27FC236}">
                  <a16:creationId xmlns:a16="http://schemas.microsoft.com/office/drawing/2014/main" id="{0C430DCD-B8CC-244D-B8D6-3EDD3912337C}"/>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3" name="Teardrop 12">
              <a:extLst>
                <a:ext uri="{FF2B5EF4-FFF2-40B4-BE49-F238E27FC236}">
                  <a16:creationId xmlns:a16="http://schemas.microsoft.com/office/drawing/2014/main" id="{151FF702-3006-D34E-BB20-A594652529FB}"/>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4" name="Teardrop 13">
              <a:extLst>
                <a:ext uri="{FF2B5EF4-FFF2-40B4-BE49-F238E27FC236}">
                  <a16:creationId xmlns:a16="http://schemas.microsoft.com/office/drawing/2014/main" id="{A412C377-56B6-C049-BC31-8DA5EC211CA8}"/>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5" name="Teardrop 14">
              <a:extLst>
                <a:ext uri="{FF2B5EF4-FFF2-40B4-BE49-F238E27FC236}">
                  <a16:creationId xmlns:a16="http://schemas.microsoft.com/office/drawing/2014/main" id="{DED3A780-9735-BD4D-9021-70E37068C7E8}"/>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3943064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p:txBody>
          <a:bodyPr numCol="1">
            <a:normAutofit/>
          </a:bodyPr>
          <a:lstStyle/>
          <a:p>
            <a:pPr marL="0" indent="0">
              <a:buNone/>
            </a:pPr>
            <a:r>
              <a:rPr lang="en-US" dirty="0">
                <a:solidFill>
                  <a:srgbClr val="0193C0"/>
                </a:solidFill>
                <a:latin typeface="Comfortaa" pitchFamily="2" charset="0"/>
              </a:rPr>
              <a:t>INSTRUCTIONS</a:t>
            </a:r>
            <a:endParaRPr lang="en-US" dirty="0"/>
          </a:p>
          <a:p>
            <a:pPr marL="514350" indent="-514350">
              <a:lnSpc>
                <a:spcPct val="100000"/>
              </a:lnSpc>
              <a:buFont typeface="+mj-lt"/>
              <a:buAutoNum type="arabicPeriod"/>
            </a:pPr>
            <a:r>
              <a:rPr lang="en-US" sz="2400" dirty="0">
                <a:latin typeface="Avenir Book" panose="02000503020000020003" pitchFamily="2" charset="0"/>
              </a:rPr>
              <a:t>Get into one or more groups, depending on the size of your team.</a:t>
            </a:r>
          </a:p>
          <a:p>
            <a:pPr marL="514350" indent="-514350">
              <a:lnSpc>
                <a:spcPct val="100000"/>
              </a:lnSpc>
              <a:buFont typeface="+mj-lt"/>
              <a:buAutoNum type="arabicPeriod"/>
            </a:pPr>
            <a:r>
              <a:rPr lang="en-US" sz="2400" b="0" dirty="0">
                <a:latin typeface="Avenir Book" panose="02000503020000020003" pitchFamily="2" charset="0"/>
              </a:rPr>
              <a:t>Gather the outputs from Activity 1 and Activity 2. The team will use them to construct the Norm Profiles.</a:t>
            </a:r>
          </a:p>
          <a:p>
            <a:pPr marL="514350" indent="-514350">
              <a:lnSpc>
                <a:spcPct val="100000"/>
              </a:lnSpc>
              <a:buFont typeface="+mj-lt"/>
              <a:buAutoNum type="arabicPeriod"/>
            </a:pPr>
            <a:r>
              <a:rPr lang="en-US" sz="2400" b="0" dirty="0">
                <a:latin typeface="Avenir Book" panose="02000503020000020003" pitchFamily="2" charset="0"/>
              </a:rPr>
              <a:t>Use your SNET/formative research findings to complete this activity rather than relying on assumptions. </a:t>
            </a:r>
          </a:p>
          <a:p>
            <a:pPr marL="514350" indent="-514350">
              <a:lnSpc>
                <a:spcPct val="100000"/>
              </a:lnSpc>
              <a:buFont typeface="+mj-lt"/>
              <a:buAutoNum type="arabicPeriod"/>
            </a:pPr>
            <a:endParaRPr lang="en-US" sz="2400" dirty="0">
              <a:latin typeface="Avenir Book" panose="02000503020000020003" pitchFamily="2" charset="0"/>
            </a:endParaRPr>
          </a:p>
          <a:p>
            <a:pPr marL="0" indent="0">
              <a:buNone/>
            </a:pPr>
            <a:endParaRPr lang="en-US" dirty="0"/>
          </a:p>
          <a:p>
            <a:pPr marL="0" indent="0">
              <a:buNone/>
            </a:pPr>
            <a:endParaRPr lang="en-US" dirty="0"/>
          </a:p>
        </p:txBody>
      </p:sp>
      <p:grpSp>
        <p:nvGrpSpPr>
          <p:cNvPr id="8" name="Group 7">
            <a:extLst>
              <a:ext uri="{FF2B5EF4-FFF2-40B4-BE49-F238E27FC236}">
                <a16:creationId xmlns:a16="http://schemas.microsoft.com/office/drawing/2014/main" id="{A16FA6E5-B6FA-6545-8B85-772334373923}"/>
              </a:ext>
            </a:extLst>
          </p:cNvPr>
          <p:cNvGrpSpPr/>
          <p:nvPr/>
        </p:nvGrpSpPr>
        <p:grpSpPr>
          <a:xfrm>
            <a:off x="9602476" y="365125"/>
            <a:ext cx="2832498" cy="456923"/>
            <a:chOff x="4116076" y="450402"/>
            <a:chExt cx="2832498" cy="456923"/>
          </a:xfrm>
        </p:grpSpPr>
        <p:cxnSp>
          <p:nvCxnSpPr>
            <p:cNvPr id="9" name="Straight Connector 8">
              <a:extLst>
                <a:ext uri="{FF2B5EF4-FFF2-40B4-BE49-F238E27FC236}">
                  <a16:creationId xmlns:a16="http://schemas.microsoft.com/office/drawing/2014/main" id="{F259E5D4-F993-7F41-B968-65B735084DDC}"/>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0" name="Teardrop 9">
              <a:extLst>
                <a:ext uri="{FF2B5EF4-FFF2-40B4-BE49-F238E27FC236}">
                  <a16:creationId xmlns:a16="http://schemas.microsoft.com/office/drawing/2014/main" id="{77316D03-8F9D-E340-A688-1971BF945F3E}"/>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1" name="Rectangle 10">
              <a:extLst>
                <a:ext uri="{FF2B5EF4-FFF2-40B4-BE49-F238E27FC236}">
                  <a16:creationId xmlns:a16="http://schemas.microsoft.com/office/drawing/2014/main" id="{E1D4F54D-3317-C446-AAA0-A3777D982183}"/>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2" name="Rectangle 11">
              <a:extLst>
                <a:ext uri="{FF2B5EF4-FFF2-40B4-BE49-F238E27FC236}">
                  <a16:creationId xmlns:a16="http://schemas.microsoft.com/office/drawing/2014/main" id="{C5583B5A-CFC7-3A45-90FE-127AE5242B3D}"/>
                </a:ext>
              </a:extLst>
            </p:cNvPr>
            <p:cNvSpPr/>
            <p:nvPr/>
          </p:nvSpPr>
          <p:spPr>
            <a:xfrm>
              <a:off x="4554399" y="65888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1</a:t>
              </a:r>
              <a:endParaRPr lang="en-GB" sz="500" b="1" dirty="0">
                <a:solidFill>
                  <a:srgbClr val="07C1E8"/>
                </a:solidFill>
                <a:latin typeface="Avenir Black" panose="02000503020000020003" pitchFamily="2" charset="0"/>
              </a:endParaRPr>
            </a:p>
          </p:txBody>
        </p:sp>
        <p:sp>
          <p:nvSpPr>
            <p:cNvPr id="13" name="Rectangle 12">
              <a:extLst>
                <a:ext uri="{FF2B5EF4-FFF2-40B4-BE49-F238E27FC236}">
                  <a16:creationId xmlns:a16="http://schemas.microsoft.com/office/drawing/2014/main" id="{31B63241-1B4C-2044-A4A8-031684057CDC}"/>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A515823C-9FBC-904D-8B2F-854428C87575}"/>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9CE1ED60-C3EF-7342-8178-F8A6B66053DA}"/>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6" name="Teardrop 15">
              <a:extLst>
                <a:ext uri="{FF2B5EF4-FFF2-40B4-BE49-F238E27FC236}">
                  <a16:creationId xmlns:a16="http://schemas.microsoft.com/office/drawing/2014/main" id="{FE8A849D-4011-4E46-A765-B9FEF6AAB7E7}"/>
                </a:ext>
              </a:extLst>
            </p:cNvPr>
            <p:cNvSpPr>
              <a:spLocks noChangeAspect="1"/>
            </p:cNvSpPr>
            <p:nvPr/>
          </p:nvSpPr>
          <p:spPr>
            <a:xfrm rot="8100000">
              <a:off x="4726350"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7" name="Teardrop 16">
              <a:extLst>
                <a:ext uri="{FF2B5EF4-FFF2-40B4-BE49-F238E27FC236}">
                  <a16:creationId xmlns:a16="http://schemas.microsoft.com/office/drawing/2014/main" id="{581A0CAD-7D38-824A-8293-1B57FAADDF66}"/>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8" name="Teardrop 17">
              <a:extLst>
                <a:ext uri="{FF2B5EF4-FFF2-40B4-BE49-F238E27FC236}">
                  <a16:creationId xmlns:a16="http://schemas.microsoft.com/office/drawing/2014/main" id="{09BA79A0-E064-BF45-904E-F535CA53B00F}"/>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CBB010FB-5B79-5F45-88FF-E5C07A890F39}"/>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0" name="Title 1">
            <a:extLst>
              <a:ext uri="{FF2B5EF4-FFF2-40B4-BE49-F238E27FC236}">
                <a16:creationId xmlns:a16="http://schemas.microsoft.com/office/drawing/2014/main" id="{16A4DB9F-072A-C34A-BF4D-D56EB3C97CFB}"/>
              </a:ext>
            </a:extLst>
          </p:cNvPr>
          <p:cNvSpPr>
            <a:spLocks noGrp="1"/>
          </p:cNvSpPr>
          <p:nvPr>
            <p:ph type="title"/>
          </p:nvPr>
        </p:nvSpPr>
        <p:spPr>
          <a:xfrm>
            <a:off x="1024446" y="814889"/>
            <a:ext cx="10143108" cy="341468"/>
          </a:xfrm>
        </p:spPr>
        <p:txBody>
          <a:bodyPr/>
          <a:lstStyle/>
          <a:p>
            <a:r>
              <a:rPr lang="en-US" sz="3200" dirty="0">
                <a:solidFill>
                  <a:srgbClr val="07C1E8"/>
                </a:solidFill>
                <a:latin typeface="Gotham Light" pitchFamily="2" charset="77"/>
              </a:rPr>
              <a:t>Activity 3: Write Norm Profiles</a:t>
            </a:r>
            <a:endParaRPr lang="en-US" sz="3200" dirty="0">
              <a:latin typeface="+mj-lt"/>
            </a:endParaRPr>
          </a:p>
        </p:txBody>
      </p:sp>
    </p:spTree>
    <p:extLst>
      <p:ext uri="{BB962C8B-B14F-4D97-AF65-F5344CB8AC3E}">
        <p14:creationId xmlns:p14="http://schemas.microsoft.com/office/powerpoint/2010/main" val="31189388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6D80AF01-FC9D-8546-8EC3-AA6C34FB2F33}"/>
              </a:ext>
            </a:extLst>
          </p:cNvPr>
          <p:cNvGraphicFramePr>
            <a:graphicFrameLocks noGrp="1"/>
          </p:cNvGraphicFramePr>
          <p:nvPr>
            <p:extLst>
              <p:ext uri="{D42A27DB-BD31-4B8C-83A1-F6EECF244321}">
                <p14:modId xmlns:p14="http://schemas.microsoft.com/office/powerpoint/2010/main" val="3767179536"/>
              </p:ext>
            </p:extLst>
          </p:nvPr>
        </p:nvGraphicFramePr>
        <p:xfrm>
          <a:off x="4034100" y="664737"/>
          <a:ext cx="5482119" cy="6064947"/>
        </p:xfrm>
        <a:graphic>
          <a:graphicData uri="http://schemas.openxmlformats.org/drawingml/2006/table">
            <a:tbl>
              <a:tblPr firstRow="1" firstCol="1" bandRow="1">
                <a:tableStyleId>{5C22544A-7EE6-4342-B048-85BDC9FD1C3A}</a:tableStyleId>
              </a:tblPr>
              <a:tblGrid>
                <a:gridCol w="2745714">
                  <a:extLst>
                    <a:ext uri="{9D8B030D-6E8A-4147-A177-3AD203B41FA5}">
                      <a16:colId xmlns:a16="http://schemas.microsoft.com/office/drawing/2014/main" val="1088673474"/>
                    </a:ext>
                  </a:extLst>
                </a:gridCol>
                <a:gridCol w="2736405">
                  <a:extLst>
                    <a:ext uri="{9D8B030D-6E8A-4147-A177-3AD203B41FA5}">
                      <a16:colId xmlns:a16="http://schemas.microsoft.com/office/drawing/2014/main" val="1484963557"/>
                    </a:ext>
                  </a:extLst>
                </a:gridCol>
              </a:tblGrid>
              <a:tr h="986928">
                <a:tc>
                  <a:txBody>
                    <a:bodyPr/>
                    <a:lstStyle/>
                    <a:p>
                      <a:pPr>
                        <a:lnSpc>
                          <a:spcPct val="120000"/>
                        </a:lnSpc>
                        <a:spcAft>
                          <a:spcPts val="0"/>
                        </a:spcAft>
                      </a:pPr>
                      <a:r>
                        <a:rPr lang="en-US" sz="1200" b="0" i="0" dirty="0">
                          <a:solidFill>
                            <a:srgbClr val="0193C0"/>
                          </a:solidFill>
                          <a:effectLst/>
                          <a:latin typeface="Comfortaa"/>
                        </a:rPr>
                        <a:t>1. Current Norm</a:t>
                      </a:r>
                    </a:p>
                  </a:txBody>
                  <a:tcPr marL="43594" marR="43594"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lang="en-US" sz="1200" b="0" i="0" dirty="0">
                          <a:solidFill>
                            <a:srgbClr val="0193C0"/>
                          </a:solidFill>
                          <a:effectLst/>
                          <a:latin typeface="Comfortaa"/>
                        </a:rPr>
                        <a:t>2. Behavior(s) related to the norm</a:t>
                      </a:r>
                      <a:endParaRPr lang="en-US" sz="1200" b="1" i="0" dirty="0">
                        <a:solidFill>
                          <a:srgbClr val="0193C0"/>
                        </a:solidFill>
                        <a:effectLst/>
                        <a:latin typeface="Comfortaa"/>
                      </a:endParaRPr>
                    </a:p>
                    <a:p>
                      <a:pPr>
                        <a:lnSpc>
                          <a:spcPct val="120000"/>
                        </a:lnSpc>
                        <a:spcAft>
                          <a:spcPts val="0"/>
                        </a:spcAft>
                      </a:pPr>
                      <a:endParaRPr lang="en-US" sz="1200" b="0" i="0" dirty="0">
                        <a:solidFill>
                          <a:srgbClr val="454545"/>
                        </a:solidFill>
                        <a:effectLst/>
                        <a:latin typeface="Comfortaa"/>
                        <a:ea typeface="Times New Roman" panose="02020603050405020304" pitchFamily="18" charset="0"/>
                        <a:cs typeface="Arial" panose="020B0604020202020204" pitchFamily="34" charset="0"/>
                      </a:endParaRPr>
                    </a:p>
                  </a:txBody>
                  <a:tcPr marL="43594" marR="43594"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91315263"/>
                  </a:ext>
                </a:extLst>
              </a:tr>
              <a:tr h="1020773">
                <a:tc>
                  <a:txBody>
                    <a:bodyPr/>
                    <a:lstStyle/>
                    <a:p>
                      <a:pPr>
                        <a:lnSpc>
                          <a:spcPct val="120000"/>
                        </a:lnSpc>
                        <a:spcAft>
                          <a:spcPts val="0"/>
                        </a:spcAft>
                      </a:pPr>
                      <a:r>
                        <a:rPr lang="en-US" sz="1200" b="0" i="0" dirty="0">
                          <a:solidFill>
                            <a:srgbClr val="0193C0"/>
                          </a:solidFill>
                          <a:effectLst/>
                          <a:latin typeface="Comfortaa"/>
                        </a:rPr>
                        <a:t>3. Priority Group(s)</a:t>
                      </a:r>
                    </a:p>
                  </a:txBody>
                  <a:tcPr marL="43594" marR="43594"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spcAft>
                          <a:spcPts val="0"/>
                        </a:spcAft>
                      </a:pPr>
                      <a:r>
                        <a:rPr lang="en-US" sz="1200" b="0" i="0" dirty="0">
                          <a:solidFill>
                            <a:srgbClr val="0193C0"/>
                          </a:solidFill>
                          <a:effectLst/>
                          <a:latin typeface="Comfortaa"/>
                        </a:rPr>
                        <a:t>4. Reference Groups that support/enforce norm</a:t>
                      </a:r>
                    </a:p>
                  </a:txBody>
                  <a:tcPr marL="43594" marR="43594"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27089539"/>
                  </a:ext>
                </a:extLst>
              </a:tr>
              <a:tr h="1098299">
                <a:tc>
                  <a:txBody>
                    <a:bodyPr/>
                    <a:lstStyle/>
                    <a:p>
                      <a:pPr>
                        <a:lnSpc>
                          <a:spcPct val="120000"/>
                        </a:lnSpc>
                        <a:spcAft>
                          <a:spcPts val="0"/>
                        </a:spcAft>
                      </a:pPr>
                      <a:r>
                        <a:rPr lang="en-US" sz="1200" b="0" i="0" dirty="0">
                          <a:solidFill>
                            <a:srgbClr val="0193C0"/>
                          </a:solidFill>
                          <a:effectLst/>
                          <a:latin typeface="Comfortaa"/>
                        </a:rPr>
                        <a:t>5. Reference Groups that oppose/resist the norm</a:t>
                      </a:r>
                    </a:p>
                  </a:txBody>
                  <a:tcPr marL="43594" marR="43594"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spcAft>
                          <a:spcPts val="0"/>
                        </a:spcAft>
                      </a:pPr>
                      <a:r>
                        <a:rPr lang="en-US" sz="1200" b="0" i="0" dirty="0">
                          <a:solidFill>
                            <a:srgbClr val="0193C0"/>
                          </a:solidFill>
                          <a:effectLst/>
                          <a:latin typeface="Comfortaa"/>
                        </a:rPr>
                        <a:t>6. Sanctions of violating this norm</a:t>
                      </a:r>
                    </a:p>
                  </a:txBody>
                  <a:tcPr marL="43594" marR="43594"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788444"/>
                  </a:ext>
                </a:extLst>
              </a:tr>
              <a:tr h="1072457">
                <a:tc>
                  <a:txBody>
                    <a:bodyPr/>
                    <a:lstStyle/>
                    <a:p>
                      <a:pPr>
                        <a:lnSpc>
                          <a:spcPct val="120000"/>
                        </a:lnSpc>
                        <a:spcAft>
                          <a:spcPts val="0"/>
                        </a:spcAft>
                      </a:pPr>
                      <a:r>
                        <a:rPr lang="en-US" sz="1200" b="0" i="0" dirty="0">
                          <a:solidFill>
                            <a:srgbClr val="0193C0"/>
                          </a:solidFill>
                          <a:effectLst/>
                          <a:latin typeface="Comfortaa"/>
                        </a:rPr>
                        <a:t>7. Rewards for conforming to this norm</a:t>
                      </a:r>
                    </a:p>
                  </a:txBody>
                  <a:tcPr marL="43594" marR="43594"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spcAft>
                          <a:spcPts val="0"/>
                        </a:spcAft>
                      </a:pPr>
                      <a:r>
                        <a:rPr lang="en-US" sz="1200" b="0" i="0" dirty="0">
                          <a:solidFill>
                            <a:srgbClr val="0193C0"/>
                          </a:solidFill>
                          <a:effectLst/>
                          <a:latin typeface="Comfortaa"/>
                        </a:rPr>
                        <a:t>8. Proposed action from decision tree (Fortify, reframe, shift, aware) (See Module 2, Activity 2)</a:t>
                      </a:r>
                    </a:p>
                  </a:txBody>
                  <a:tcPr marL="43594" marR="43594"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8557168"/>
                  </a:ext>
                </a:extLst>
              </a:tr>
              <a:tr h="1111221">
                <a:tc>
                  <a:txBody>
                    <a:bodyPr/>
                    <a:lstStyle/>
                    <a:p>
                      <a:pPr>
                        <a:lnSpc>
                          <a:spcPct val="120000"/>
                        </a:lnSpc>
                        <a:spcAft>
                          <a:spcPts val="0"/>
                        </a:spcAft>
                      </a:pPr>
                      <a:r>
                        <a:rPr lang="en-US" sz="1200" b="0" i="0" dirty="0">
                          <a:solidFill>
                            <a:srgbClr val="0193C0"/>
                          </a:solidFill>
                          <a:effectLst/>
                          <a:latin typeface="Comfortaa"/>
                        </a:rPr>
                        <a:t>9. If shifting: norm strength (use Norms Strength Assessment) (See Module 2, Activity 4)</a:t>
                      </a:r>
                    </a:p>
                  </a:txBody>
                  <a:tcPr marL="43594" marR="43594"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spcAft>
                          <a:spcPts val="0"/>
                        </a:spcAft>
                      </a:pPr>
                      <a:r>
                        <a:rPr lang="en-US" sz="1200" b="0" i="0" dirty="0">
                          <a:solidFill>
                            <a:srgbClr val="0193C0"/>
                          </a:solidFill>
                          <a:effectLst/>
                          <a:latin typeface="Comfortaa"/>
                        </a:rPr>
                        <a:t>10. Public or private?</a:t>
                      </a:r>
                    </a:p>
                  </a:txBody>
                  <a:tcPr marL="43594" marR="43594"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1853055"/>
                  </a:ext>
                </a:extLst>
              </a:tr>
              <a:tr h="775269">
                <a:tc gridSpan="2">
                  <a:txBody>
                    <a:bodyPr/>
                    <a:lstStyle/>
                    <a:p>
                      <a:pPr>
                        <a:lnSpc>
                          <a:spcPct val="120000"/>
                        </a:lnSpc>
                        <a:spcAft>
                          <a:spcPts val="0"/>
                        </a:spcAft>
                      </a:pPr>
                      <a:r>
                        <a:rPr lang="en-US" sz="1200" b="0" i="0" dirty="0">
                          <a:solidFill>
                            <a:srgbClr val="0193C0"/>
                          </a:solidFill>
                          <a:effectLst/>
                          <a:latin typeface="Comfortaa"/>
                        </a:rPr>
                        <a:t>11. Other Considerations</a:t>
                      </a:r>
                    </a:p>
                    <a:p>
                      <a:pPr marL="0" algn="l" defTabSz="668912" rtl="0" eaLnBrk="1" latinLnBrk="0" hangingPunct="1">
                        <a:lnSpc>
                          <a:spcPct val="120000"/>
                        </a:lnSpc>
                        <a:spcAft>
                          <a:spcPts val="0"/>
                        </a:spcAft>
                      </a:pPr>
                      <a:endParaRPr lang="en-US" sz="1200" b="0" i="0" kern="1200" dirty="0">
                        <a:solidFill>
                          <a:srgbClr val="454545"/>
                        </a:solidFill>
                        <a:effectLst/>
                        <a:latin typeface="Comfortaa"/>
                        <a:ea typeface="+mn-ea"/>
                        <a:cs typeface="+mn-cs"/>
                      </a:endParaRPr>
                    </a:p>
                  </a:txBody>
                  <a:tcPr marL="43594" marR="43594"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endParaRPr lang="en-US" sz="8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endParaRP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92566876"/>
                  </a:ext>
                </a:extLst>
              </a:tr>
            </a:tbl>
          </a:graphicData>
        </a:graphic>
      </p:graphicFrame>
      <p:sp>
        <p:nvSpPr>
          <p:cNvPr id="11" name="Content Placeholder 2">
            <a:extLst>
              <a:ext uri="{FF2B5EF4-FFF2-40B4-BE49-F238E27FC236}">
                <a16:creationId xmlns:a16="http://schemas.microsoft.com/office/drawing/2014/main" id="{362B1BA4-10D5-4F6A-8867-DBEA3629454F}"/>
              </a:ext>
            </a:extLst>
          </p:cNvPr>
          <p:cNvSpPr txBox="1">
            <a:spLocks/>
          </p:cNvSpPr>
          <p:nvPr/>
        </p:nvSpPr>
        <p:spPr>
          <a:xfrm>
            <a:off x="603017" y="2092325"/>
            <a:ext cx="2657475" cy="1336675"/>
          </a:xfrm>
          <a:prstGeom prst="rect">
            <a:avLst/>
          </a:prstGeom>
        </p:spPr>
        <p:txBody>
          <a:bodyPr vert="horz" lIns="91440" tIns="45720" rIns="91440" bIns="45720" numCol="1" spcCol="18000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otham Book Regular"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otham Book Regular"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otham Book Regular"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Regular"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Regular"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US" sz="9600" dirty="0">
                <a:solidFill>
                  <a:srgbClr val="0193C0"/>
                </a:solidFill>
                <a:latin typeface="Comfortaa" pitchFamily="2" charset="0"/>
              </a:rPr>
              <a:t>TEMPLATE</a:t>
            </a:r>
            <a:r>
              <a:rPr lang="en-US" sz="11200" dirty="0">
                <a:solidFill>
                  <a:srgbClr val="00B0F0"/>
                </a:solidFill>
                <a:latin typeface="Comfortaa"/>
              </a:rPr>
              <a:t> </a:t>
            </a:r>
          </a:p>
          <a:p>
            <a:pPr marL="0" indent="0">
              <a:lnSpc>
                <a:spcPct val="120000"/>
              </a:lnSpc>
              <a:buFont typeface="Arial" panose="020B0604020202020204" pitchFamily="34" charset="0"/>
              <a:buNone/>
            </a:pPr>
            <a:r>
              <a:rPr lang="en-US" sz="8000" dirty="0">
                <a:solidFill>
                  <a:schemeClr val="tx1">
                    <a:lumMod val="75000"/>
                    <a:lumOff val="25000"/>
                  </a:schemeClr>
                </a:solidFill>
                <a:latin typeface="Avenir Book" panose="02000503020000020003" pitchFamily="2" charset="0"/>
              </a:rPr>
              <a:t>Norm Profile Table</a:t>
            </a:r>
          </a:p>
          <a:p>
            <a:pPr marL="0" indent="0">
              <a:lnSpc>
                <a:spcPct val="120000"/>
              </a:lnSpc>
              <a:buFont typeface="Arial" panose="020B0604020202020204" pitchFamily="34" charset="0"/>
              <a:buNone/>
            </a:pPr>
            <a:r>
              <a:rPr lang="en-US" sz="8000" dirty="0">
                <a:solidFill>
                  <a:srgbClr val="0193C0"/>
                </a:solidFill>
                <a:latin typeface="Avenir Book" panose="02000503020000020003" pitchFamily="2" charset="0"/>
                <a:hlinkClick r:id="rId3">
                  <a:extLst>
                    <a:ext uri="{A12FA001-AC4F-418D-AE19-62706E023703}">
                      <ahyp:hlinkClr xmlns:ahyp="http://schemas.microsoft.com/office/drawing/2018/hyperlinkcolor" val="tx"/>
                    </a:ext>
                  </a:extLst>
                </a:hlinkClick>
              </a:rPr>
              <a:t>Annex 3</a:t>
            </a:r>
            <a:endParaRPr lang="en-US" dirty="0">
              <a:solidFill>
                <a:srgbClr val="0193C0"/>
              </a:solidFill>
              <a:latin typeface="Comfortaa"/>
            </a:endParaRPr>
          </a:p>
        </p:txBody>
      </p:sp>
      <p:grpSp>
        <p:nvGrpSpPr>
          <p:cNvPr id="10" name="Group 9">
            <a:extLst>
              <a:ext uri="{FF2B5EF4-FFF2-40B4-BE49-F238E27FC236}">
                <a16:creationId xmlns:a16="http://schemas.microsoft.com/office/drawing/2014/main" id="{A00CD70E-C01E-DB40-90D8-8C35D76F19E3}"/>
              </a:ext>
            </a:extLst>
          </p:cNvPr>
          <p:cNvGrpSpPr/>
          <p:nvPr/>
        </p:nvGrpSpPr>
        <p:grpSpPr>
          <a:xfrm>
            <a:off x="9602476" y="365125"/>
            <a:ext cx="2832498" cy="456923"/>
            <a:chOff x="4116076" y="450402"/>
            <a:chExt cx="2832498" cy="456923"/>
          </a:xfrm>
        </p:grpSpPr>
        <p:cxnSp>
          <p:nvCxnSpPr>
            <p:cNvPr id="15" name="Straight Connector 14">
              <a:extLst>
                <a:ext uri="{FF2B5EF4-FFF2-40B4-BE49-F238E27FC236}">
                  <a16:creationId xmlns:a16="http://schemas.microsoft.com/office/drawing/2014/main" id="{26AAB92F-AC98-1E40-A6D1-3FF84E1F3D6A}"/>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6" name="Teardrop 15">
              <a:extLst>
                <a:ext uri="{FF2B5EF4-FFF2-40B4-BE49-F238E27FC236}">
                  <a16:creationId xmlns:a16="http://schemas.microsoft.com/office/drawing/2014/main" id="{639177AC-8A77-B84A-831F-71BA69D44E9A}"/>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7" name="Rectangle 16">
              <a:extLst>
                <a:ext uri="{FF2B5EF4-FFF2-40B4-BE49-F238E27FC236}">
                  <a16:creationId xmlns:a16="http://schemas.microsoft.com/office/drawing/2014/main" id="{5D4CDE9F-92E2-C54D-9EBF-C5A4C68E3FE1}"/>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8" name="Rectangle 17">
              <a:extLst>
                <a:ext uri="{FF2B5EF4-FFF2-40B4-BE49-F238E27FC236}">
                  <a16:creationId xmlns:a16="http://schemas.microsoft.com/office/drawing/2014/main" id="{94767E52-A12D-2F48-A8C6-863F828915F8}"/>
                </a:ext>
              </a:extLst>
            </p:cNvPr>
            <p:cNvSpPr/>
            <p:nvPr/>
          </p:nvSpPr>
          <p:spPr>
            <a:xfrm>
              <a:off x="4554399" y="65888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1</a:t>
              </a:r>
              <a:endParaRPr lang="en-GB" sz="500" b="1" dirty="0">
                <a:solidFill>
                  <a:srgbClr val="07C1E8"/>
                </a:solidFill>
                <a:latin typeface="Avenir Black" panose="02000503020000020003" pitchFamily="2" charset="0"/>
              </a:endParaRPr>
            </a:p>
          </p:txBody>
        </p:sp>
        <p:sp>
          <p:nvSpPr>
            <p:cNvPr id="19" name="Rectangle 18">
              <a:extLst>
                <a:ext uri="{FF2B5EF4-FFF2-40B4-BE49-F238E27FC236}">
                  <a16:creationId xmlns:a16="http://schemas.microsoft.com/office/drawing/2014/main" id="{28CC9229-7A10-254F-9C80-5021E1969574}"/>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20" name="Rectangle 19">
              <a:extLst>
                <a:ext uri="{FF2B5EF4-FFF2-40B4-BE49-F238E27FC236}">
                  <a16:creationId xmlns:a16="http://schemas.microsoft.com/office/drawing/2014/main" id="{003C13C8-DCE6-3B4C-A2DE-DA69CD21917E}"/>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21" name="Rectangle 20">
              <a:extLst>
                <a:ext uri="{FF2B5EF4-FFF2-40B4-BE49-F238E27FC236}">
                  <a16:creationId xmlns:a16="http://schemas.microsoft.com/office/drawing/2014/main" id="{0DA8DBAB-AF25-EC4D-9292-6577FDF931FE}"/>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22" name="Teardrop 21">
              <a:extLst>
                <a:ext uri="{FF2B5EF4-FFF2-40B4-BE49-F238E27FC236}">
                  <a16:creationId xmlns:a16="http://schemas.microsoft.com/office/drawing/2014/main" id="{7015DFA2-149C-5C4E-9EA5-660F4CBE862B}"/>
                </a:ext>
              </a:extLst>
            </p:cNvPr>
            <p:cNvSpPr>
              <a:spLocks noChangeAspect="1"/>
            </p:cNvSpPr>
            <p:nvPr/>
          </p:nvSpPr>
          <p:spPr>
            <a:xfrm rot="8100000">
              <a:off x="4726350"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3" name="Teardrop 22">
              <a:extLst>
                <a:ext uri="{FF2B5EF4-FFF2-40B4-BE49-F238E27FC236}">
                  <a16:creationId xmlns:a16="http://schemas.microsoft.com/office/drawing/2014/main" id="{7703B8C3-6AC0-4749-9218-010D989857D0}"/>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4" name="Teardrop 23">
              <a:extLst>
                <a:ext uri="{FF2B5EF4-FFF2-40B4-BE49-F238E27FC236}">
                  <a16:creationId xmlns:a16="http://schemas.microsoft.com/office/drawing/2014/main" id="{175D0D35-7479-724C-A801-87B773E04394}"/>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5" name="Teardrop 24">
              <a:extLst>
                <a:ext uri="{FF2B5EF4-FFF2-40B4-BE49-F238E27FC236}">
                  <a16:creationId xmlns:a16="http://schemas.microsoft.com/office/drawing/2014/main" id="{FB106269-C9F7-074B-987E-CF57F31A0D07}"/>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6" name="Title 1">
            <a:extLst>
              <a:ext uri="{FF2B5EF4-FFF2-40B4-BE49-F238E27FC236}">
                <a16:creationId xmlns:a16="http://schemas.microsoft.com/office/drawing/2014/main" id="{8712A8C7-C2B2-6D4E-9D6F-BF05F264E140}"/>
              </a:ext>
            </a:extLst>
          </p:cNvPr>
          <p:cNvSpPr>
            <a:spLocks noGrp="1"/>
          </p:cNvSpPr>
          <p:nvPr>
            <p:ph type="title"/>
          </p:nvPr>
        </p:nvSpPr>
        <p:spPr>
          <a:xfrm>
            <a:off x="603017" y="819041"/>
            <a:ext cx="3039599" cy="665568"/>
          </a:xfrm>
        </p:spPr>
        <p:txBody>
          <a:bodyPr/>
          <a:lstStyle/>
          <a:p>
            <a:r>
              <a:rPr lang="en-US" sz="3200" dirty="0">
                <a:solidFill>
                  <a:srgbClr val="07C1E8"/>
                </a:solidFill>
                <a:latin typeface="Gotham Light" pitchFamily="2" charset="77"/>
              </a:rPr>
              <a:t>Activity 3: Write Norm Profiles</a:t>
            </a:r>
            <a:endParaRPr lang="en-US" sz="3200" dirty="0">
              <a:latin typeface="+mj-lt"/>
            </a:endParaRPr>
          </a:p>
        </p:txBody>
      </p:sp>
    </p:spTree>
    <p:extLst>
      <p:ext uri="{BB962C8B-B14F-4D97-AF65-F5344CB8AC3E}">
        <p14:creationId xmlns:p14="http://schemas.microsoft.com/office/powerpoint/2010/main" val="7017081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2FCDE9EE-41AF-B545-9AF6-D95D13424812}"/>
              </a:ext>
            </a:extLst>
          </p:cNvPr>
          <p:cNvSpPr txBox="1">
            <a:spLocks/>
          </p:cNvSpPr>
          <p:nvPr/>
        </p:nvSpPr>
        <p:spPr>
          <a:xfrm>
            <a:off x="6876569" y="4561392"/>
            <a:ext cx="958366" cy="238740"/>
          </a:xfrm>
          <a:prstGeom prst="rect">
            <a:avLst/>
          </a:prstGeom>
          <a:ln w="6350">
            <a:noFill/>
          </a:ln>
        </p:spPr>
        <p:txBody>
          <a:bodyPr vert="horz" lIns="0" tIns="0" rIns="0" bIns="0" rtlCol="0" anchor="t" anchorCtr="0">
            <a:noAutofit/>
          </a:bodyPr>
          <a:lstStyle>
            <a:lvl1pPr algn="l" defTabSz="668912" rtl="0" eaLnBrk="1" latinLnBrk="0" hangingPunct="1">
              <a:lnSpc>
                <a:spcPct val="90000"/>
              </a:lnSpc>
              <a:spcBef>
                <a:spcPct val="0"/>
              </a:spcBef>
              <a:buNone/>
              <a:defRPr sz="2400" b="1" i="0" kern="1200">
                <a:solidFill>
                  <a:schemeClr val="accent2"/>
                </a:solidFill>
                <a:latin typeface="Gotham Bold" panose="02000604030000020004"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63744" algn="ctr"/>
            <a:r>
              <a:rPr lang="en-US" sz="831">
                <a:ln w="3175">
                  <a:solidFill>
                    <a:schemeClr val="bg1"/>
                  </a:solidFill>
                </a:ln>
                <a:solidFill>
                  <a:schemeClr val="bg1"/>
                </a:solidFill>
                <a:latin typeface="Comfortaa" pitchFamily="2" charset="0"/>
              </a:rPr>
              <a:t>Find the template for this activity in Annex 1.</a:t>
            </a:r>
          </a:p>
        </p:txBody>
      </p:sp>
      <p:sp>
        <p:nvSpPr>
          <p:cNvPr id="11" name="Title 1">
            <a:extLst>
              <a:ext uri="{FF2B5EF4-FFF2-40B4-BE49-F238E27FC236}">
                <a16:creationId xmlns:a16="http://schemas.microsoft.com/office/drawing/2014/main" id="{EF1DC150-BD8E-5845-B9CC-7FA2F1AC1F6C}"/>
              </a:ext>
            </a:extLst>
          </p:cNvPr>
          <p:cNvSpPr txBox="1">
            <a:spLocks/>
          </p:cNvSpPr>
          <p:nvPr/>
        </p:nvSpPr>
        <p:spPr>
          <a:xfrm>
            <a:off x="6708404" y="279795"/>
            <a:ext cx="1126531" cy="185803"/>
          </a:xfrm>
          <a:prstGeom prst="rect">
            <a:avLst/>
          </a:prstGeom>
        </p:spPr>
        <p:txBody>
          <a:bodyPr vert="horz" lIns="0" tIns="0" rIns="0" bIns="0" rtlCol="0" anchor="t" anchorCtr="0">
            <a:noAutofit/>
          </a:bodyPr>
          <a:lstStyle>
            <a:lvl1pPr algn="l" defTabSz="668912" rtl="0" eaLnBrk="1" latinLnBrk="0" hangingPunct="1">
              <a:lnSpc>
                <a:spcPct val="90000"/>
              </a:lnSpc>
              <a:spcBef>
                <a:spcPct val="0"/>
              </a:spcBef>
              <a:buNone/>
              <a:defRPr sz="2400" b="1" i="0" kern="1200">
                <a:solidFill>
                  <a:schemeClr val="accent2"/>
                </a:solidFill>
                <a:latin typeface="Gotham Bold" panose="02000604030000020004"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sz="1108" b="0" dirty="0">
                <a:solidFill>
                  <a:schemeClr val="bg1"/>
                </a:solidFill>
                <a:latin typeface="Comfortaa Light" pitchFamily="2" charset="0"/>
              </a:rPr>
              <a:t>Activity 3</a:t>
            </a:r>
          </a:p>
        </p:txBody>
      </p:sp>
      <p:sp>
        <p:nvSpPr>
          <p:cNvPr id="26" name="Freeform 221">
            <a:extLst>
              <a:ext uri="{FF2B5EF4-FFF2-40B4-BE49-F238E27FC236}">
                <a16:creationId xmlns:a16="http://schemas.microsoft.com/office/drawing/2014/main" id="{BE07B646-B3BC-5E49-8AF4-963A1B97FD77}"/>
              </a:ext>
            </a:extLst>
          </p:cNvPr>
          <p:cNvSpPr>
            <a:spLocks noChangeAspect="1" noEditPoints="1"/>
          </p:cNvSpPr>
          <p:nvPr/>
        </p:nvSpPr>
        <p:spPr bwMode="auto">
          <a:xfrm>
            <a:off x="6939898" y="246408"/>
            <a:ext cx="174462" cy="169950"/>
          </a:xfrm>
          <a:custGeom>
            <a:avLst/>
            <a:gdLst>
              <a:gd name="T0" fmla="*/ 169 w 220"/>
              <a:gd name="T1" fmla="*/ 138 h 214"/>
              <a:gd name="T2" fmla="*/ 169 w 220"/>
              <a:gd name="T3" fmla="*/ 126 h 214"/>
              <a:gd name="T4" fmla="*/ 124 w 220"/>
              <a:gd name="T5" fmla="*/ 115 h 214"/>
              <a:gd name="T6" fmla="*/ 172 w 220"/>
              <a:gd name="T7" fmla="*/ 83 h 214"/>
              <a:gd name="T8" fmla="*/ 211 w 220"/>
              <a:gd name="T9" fmla="*/ 25 h 214"/>
              <a:gd name="T10" fmla="*/ 190 w 220"/>
              <a:gd name="T11" fmla="*/ 38 h 214"/>
              <a:gd name="T12" fmla="*/ 176 w 220"/>
              <a:gd name="T13" fmla="*/ 24 h 214"/>
              <a:gd name="T14" fmla="*/ 189 w 220"/>
              <a:gd name="T15" fmla="*/ 3 h 214"/>
              <a:gd name="T16" fmla="*/ 143 w 220"/>
              <a:gd name="T17" fmla="*/ 12 h 214"/>
              <a:gd name="T18" fmla="*/ 99 w 220"/>
              <a:gd name="T19" fmla="*/ 90 h 214"/>
              <a:gd name="T20" fmla="*/ 56 w 220"/>
              <a:gd name="T21" fmla="*/ 36 h 214"/>
              <a:gd name="T22" fmla="*/ 8 w 220"/>
              <a:gd name="T23" fmla="*/ 22 h 214"/>
              <a:gd name="T24" fmla="*/ 45 w 220"/>
              <a:gd name="T25" fmla="*/ 47 h 214"/>
              <a:gd name="T26" fmla="*/ 59 w 220"/>
              <a:gd name="T27" fmla="*/ 129 h 214"/>
              <a:gd name="T28" fmla="*/ 15 w 220"/>
              <a:gd name="T29" fmla="*/ 139 h 214"/>
              <a:gd name="T30" fmla="*/ 9 w 220"/>
              <a:gd name="T31" fmla="*/ 191 h 214"/>
              <a:gd name="T32" fmla="*/ 41 w 220"/>
              <a:gd name="T33" fmla="*/ 172 h 214"/>
              <a:gd name="T34" fmla="*/ 23 w 220"/>
              <a:gd name="T35" fmla="*/ 205 h 214"/>
              <a:gd name="T36" fmla="*/ 45 w 220"/>
              <a:gd name="T37" fmla="*/ 211 h 214"/>
              <a:gd name="T38" fmla="*/ 85 w 220"/>
              <a:gd name="T39" fmla="*/ 155 h 214"/>
              <a:gd name="T40" fmla="*/ 147 w 220"/>
              <a:gd name="T41" fmla="*/ 149 h 214"/>
              <a:gd name="T42" fmla="*/ 136 w 220"/>
              <a:gd name="T43" fmla="*/ 172 h 214"/>
              <a:gd name="T44" fmla="*/ 184 w 220"/>
              <a:gd name="T45" fmla="*/ 208 h 214"/>
              <a:gd name="T46" fmla="*/ 212 w 220"/>
              <a:gd name="T47" fmla="*/ 208 h 214"/>
              <a:gd name="T48" fmla="*/ 20 w 220"/>
              <a:gd name="T49" fmla="*/ 22 h 214"/>
              <a:gd name="T50" fmla="*/ 45 w 220"/>
              <a:gd name="T51" fmla="*/ 36 h 214"/>
              <a:gd name="T52" fmla="*/ 20 w 220"/>
              <a:gd name="T53" fmla="*/ 22 h 214"/>
              <a:gd name="T54" fmla="*/ 69 w 220"/>
              <a:gd name="T55" fmla="*/ 193 h 214"/>
              <a:gd name="T56" fmla="*/ 37 w 220"/>
              <a:gd name="T57" fmla="*/ 202 h 214"/>
              <a:gd name="T58" fmla="*/ 49 w 220"/>
              <a:gd name="T59" fmla="*/ 164 h 214"/>
              <a:gd name="T60" fmla="*/ 12 w 220"/>
              <a:gd name="T61" fmla="*/ 176 h 214"/>
              <a:gd name="T62" fmla="*/ 45 w 220"/>
              <a:gd name="T63" fmla="*/ 135 h 214"/>
              <a:gd name="T64" fmla="*/ 61 w 220"/>
              <a:gd name="T65" fmla="*/ 139 h 214"/>
              <a:gd name="T66" fmla="*/ 141 w 220"/>
              <a:gd name="T67" fmla="*/ 55 h 214"/>
              <a:gd name="T68" fmla="*/ 172 w 220"/>
              <a:gd name="T69" fmla="*/ 8 h 214"/>
              <a:gd name="T70" fmla="*/ 168 w 220"/>
              <a:gd name="T71" fmla="*/ 21 h 214"/>
              <a:gd name="T72" fmla="*/ 194 w 220"/>
              <a:gd name="T73" fmla="*/ 46 h 214"/>
              <a:gd name="T74" fmla="*/ 196 w 220"/>
              <a:gd name="T75" fmla="*/ 66 h 214"/>
              <a:gd name="T76" fmla="*/ 159 w 220"/>
              <a:gd name="T77" fmla="*/ 73 h 214"/>
              <a:gd name="T78" fmla="*/ 75 w 220"/>
              <a:gd name="T79" fmla="*/ 153 h 214"/>
              <a:gd name="T80" fmla="*/ 206 w 220"/>
              <a:gd name="T81" fmla="*/ 203 h 214"/>
              <a:gd name="T82" fmla="*/ 189 w 220"/>
              <a:gd name="T83" fmla="*/ 203 h 214"/>
              <a:gd name="T84" fmla="*/ 164 w 220"/>
              <a:gd name="T85" fmla="*/ 143 h 214"/>
              <a:gd name="T86" fmla="*/ 206 w 220"/>
              <a:gd name="T87" fmla="*/ 203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20" h="214">
                <a:moveTo>
                  <a:pt x="212" y="180"/>
                </a:moveTo>
                <a:cubicBezTo>
                  <a:pt x="169" y="138"/>
                  <a:pt x="169" y="138"/>
                  <a:pt x="169" y="138"/>
                </a:cubicBezTo>
                <a:cubicBezTo>
                  <a:pt x="175" y="132"/>
                  <a:pt x="175" y="132"/>
                  <a:pt x="175" y="132"/>
                </a:cubicBezTo>
                <a:cubicBezTo>
                  <a:pt x="169" y="126"/>
                  <a:pt x="169" y="126"/>
                  <a:pt x="169" y="126"/>
                </a:cubicBezTo>
                <a:cubicBezTo>
                  <a:pt x="152" y="143"/>
                  <a:pt x="152" y="143"/>
                  <a:pt x="152" y="143"/>
                </a:cubicBezTo>
                <a:cubicBezTo>
                  <a:pt x="124" y="115"/>
                  <a:pt x="124" y="115"/>
                  <a:pt x="124" y="115"/>
                </a:cubicBezTo>
                <a:cubicBezTo>
                  <a:pt x="158" y="81"/>
                  <a:pt x="158" y="81"/>
                  <a:pt x="158" y="81"/>
                </a:cubicBezTo>
                <a:cubicBezTo>
                  <a:pt x="163" y="83"/>
                  <a:pt x="167" y="83"/>
                  <a:pt x="172" y="83"/>
                </a:cubicBezTo>
                <a:cubicBezTo>
                  <a:pt x="184" y="83"/>
                  <a:pt x="194" y="79"/>
                  <a:pt x="202" y="71"/>
                </a:cubicBezTo>
                <a:cubicBezTo>
                  <a:pt x="214" y="59"/>
                  <a:pt x="218" y="41"/>
                  <a:pt x="211" y="25"/>
                </a:cubicBezTo>
                <a:cubicBezTo>
                  <a:pt x="208" y="19"/>
                  <a:pt x="208" y="19"/>
                  <a:pt x="208" y="19"/>
                </a:cubicBezTo>
                <a:cubicBezTo>
                  <a:pt x="190" y="38"/>
                  <a:pt x="190" y="38"/>
                  <a:pt x="190" y="38"/>
                </a:cubicBezTo>
                <a:cubicBezTo>
                  <a:pt x="176" y="38"/>
                  <a:pt x="176" y="38"/>
                  <a:pt x="176" y="38"/>
                </a:cubicBezTo>
                <a:cubicBezTo>
                  <a:pt x="176" y="24"/>
                  <a:pt x="176" y="24"/>
                  <a:pt x="176" y="24"/>
                </a:cubicBezTo>
                <a:cubicBezTo>
                  <a:pt x="194" y="5"/>
                  <a:pt x="194" y="5"/>
                  <a:pt x="194" y="5"/>
                </a:cubicBezTo>
                <a:cubicBezTo>
                  <a:pt x="189" y="3"/>
                  <a:pt x="189" y="3"/>
                  <a:pt x="189" y="3"/>
                </a:cubicBezTo>
                <a:cubicBezTo>
                  <a:pt x="184" y="1"/>
                  <a:pt x="178" y="0"/>
                  <a:pt x="172" y="0"/>
                </a:cubicBezTo>
                <a:cubicBezTo>
                  <a:pt x="161" y="0"/>
                  <a:pt x="150" y="4"/>
                  <a:pt x="143" y="12"/>
                </a:cubicBezTo>
                <a:cubicBezTo>
                  <a:pt x="131" y="23"/>
                  <a:pt x="127" y="40"/>
                  <a:pt x="133" y="56"/>
                </a:cubicBezTo>
                <a:cubicBezTo>
                  <a:pt x="99" y="90"/>
                  <a:pt x="99" y="90"/>
                  <a:pt x="99" y="90"/>
                </a:cubicBezTo>
                <a:cubicBezTo>
                  <a:pt x="51" y="42"/>
                  <a:pt x="51" y="42"/>
                  <a:pt x="51" y="42"/>
                </a:cubicBezTo>
                <a:cubicBezTo>
                  <a:pt x="56" y="36"/>
                  <a:pt x="56" y="36"/>
                  <a:pt x="56" y="36"/>
                </a:cubicBezTo>
                <a:cubicBezTo>
                  <a:pt x="25" y="5"/>
                  <a:pt x="25" y="5"/>
                  <a:pt x="25" y="5"/>
                </a:cubicBezTo>
                <a:cubicBezTo>
                  <a:pt x="8" y="22"/>
                  <a:pt x="8" y="22"/>
                  <a:pt x="8" y="22"/>
                </a:cubicBezTo>
                <a:cubicBezTo>
                  <a:pt x="39" y="53"/>
                  <a:pt x="39" y="53"/>
                  <a:pt x="39" y="53"/>
                </a:cubicBezTo>
                <a:cubicBezTo>
                  <a:pt x="45" y="47"/>
                  <a:pt x="45" y="47"/>
                  <a:pt x="45" y="47"/>
                </a:cubicBezTo>
                <a:cubicBezTo>
                  <a:pt x="93" y="95"/>
                  <a:pt x="93" y="95"/>
                  <a:pt x="93" y="95"/>
                </a:cubicBezTo>
                <a:cubicBezTo>
                  <a:pt x="59" y="129"/>
                  <a:pt x="59" y="129"/>
                  <a:pt x="59" y="129"/>
                </a:cubicBezTo>
                <a:cubicBezTo>
                  <a:pt x="55" y="128"/>
                  <a:pt x="50" y="127"/>
                  <a:pt x="45" y="127"/>
                </a:cubicBezTo>
                <a:cubicBezTo>
                  <a:pt x="34" y="127"/>
                  <a:pt x="23" y="131"/>
                  <a:pt x="15" y="139"/>
                </a:cubicBezTo>
                <a:cubicBezTo>
                  <a:pt x="3" y="151"/>
                  <a:pt x="0" y="170"/>
                  <a:pt x="6" y="185"/>
                </a:cubicBezTo>
                <a:cubicBezTo>
                  <a:pt x="9" y="191"/>
                  <a:pt x="9" y="191"/>
                  <a:pt x="9" y="191"/>
                </a:cubicBezTo>
                <a:cubicBezTo>
                  <a:pt x="27" y="172"/>
                  <a:pt x="27" y="172"/>
                  <a:pt x="27" y="172"/>
                </a:cubicBezTo>
                <a:cubicBezTo>
                  <a:pt x="41" y="172"/>
                  <a:pt x="41" y="172"/>
                  <a:pt x="41" y="172"/>
                </a:cubicBezTo>
                <a:cubicBezTo>
                  <a:pt x="41" y="187"/>
                  <a:pt x="41" y="187"/>
                  <a:pt x="41" y="187"/>
                </a:cubicBezTo>
                <a:cubicBezTo>
                  <a:pt x="23" y="205"/>
                  <a:pt x="23" y="205"/>
                  <a:pt x="23" y="205"/>
                </a:cubicBezTo>
                <a:cubicBezTo>
                  <a:pt x="28" y="207"/>
                  <a:pt x="28" y="207"/>
                  <a:pt x="28" y="207"/>
                </a:cubicBezTo>
                <a:cubicBezTo>
                  <a:pt x="34" y="210"/>
                  <a:pt x="39" y="211"/>
                  <a:pt x="45" y="211"/>
                </a:cubicBezTo>
                <a:cubicBezTo>
                  <a:pt x="56" y="211"/>
                  <a:pt x="67" y="206"/>
                  <a:pt x="75" y="198"/>
                </a:cubicBezTo>
                <a:cubicBezTo>
                  <a:pt x="86" y="187"/>
                  <a:pt x="90" y="170"/>
                  <a:pt x="85" y="155"/>
                </a:cubicBezTo>
                <a:cubicBezTo>
                  <a:pt x="119" y="121"/>
                  <a:pt x="119" y="121"/>
                  <a:pt x="119" y="121"/>
                </a:cubicBezTo>
                <a:cubicBezTo>
                  <a:pt x="147" y="149"/>
                  <a:pt x="147" y="149"/>
                  <a:pt x="147" y="149"/>
                </a:cubicBezTo>
                <a:cubicBezTo>
                  <a:pt x="130" y="166"/>
                  <a:pt x="130" y="166"/>
                  <a:pt x="130" y="166"/>
                </a:cubicBezTo>
                <a:cubicBezTo>
                  <a:pt x="136" y="172"/>
                  <a:pt x="136" y="172"/>
                  <a:pt x="136" y="172"/>
                </a:cubicBezTo>
                <a:cubicBezTo>
                  <a:pt x="141" y="166"/>
                  <a:pt x="141" y="166"/>
                  <a:pt x="141" y="166"/>
                </a:cubicBezTo>
                <a:cubicBezTo>
                  <a:pt x="184" y="208"/>
                  <a:pt x="184" y="208"/>
                  <a:pt x="184" y="208"/>
                </a:cubicBezTo>
                <a:cubicBezTo>
                  <a:pt x="187" y="212"/>
                  <a:pt x="192" y="214"/>
                  <a:pt x="198" y="214"/>
                </a:cubicBezTo>
                <a:cubicBezTo>
                  <a:pt x="203" y="214"/>
                  <a:pt x="208" y="212"/>
                  <a:pt x="212" y="208"/>
                </a:cubicBezTo>
                <a:cubicBezTo>
                  <a:pt x="220" y="201"/>
                  <a:pt x="220" y="188"/>
                  <a:pt x="212" y="180"/>
                </a:cubicBezTo>
                <a:close/>
                <a:moveTo>
                  <a:pt x="20" y="22"/>
                </a:moveTo>
                <a:cubicBezTo>
                  <a:pt x="25" y="16"/>
                  <a:pt x="25" y="16"/>
                  <a:pt x="25" y="16"/>
                </a:cubicBezTo>
                <a:cubicBezTo>
                  <a:pt x="45" y="36"/>
                  <a:pt x="45" y="36"/>
                  <a:pt x="45" y="36"/>
                </a:cubicBezTo>
                <a:cubicBezTo>
                  <a:pt x="39" y="42"/>
                  <a:pt x="39" y="42"/>
                  <a:pt x="39" y="42"/>
                </a:cubicBezTo>
                <a:lnTo>
                  <a:pt x="20" y="22"/>
                </a:lnTo>
                <a:close/>
                <a:moveTo>
                  <a:pt x="76" y="155"/>
                </a:moveTo>
                <a:cubicBezTo>
                  <a:pt x="82" y="168"/>
                  <a:pt x="79" y="183"/>
                  <a:pt x="69" y="193"/>
                </a:cubicBezTo>
                <a:cubicBezTo>
                  <a:pt x="63" y="199"/>
                  <a:pt x="54" y="203"/>
                  <a:pt x="45" y="203"/>
                </a:cubicBezTo>
                <a:cubicBezTo>
                  <a:pt x="42" y="203"/>
                  <a:pt x="40" y="202"/>
                  <a:pt x="37" y="202"/>
                </a:cubicBezTo>
                <a:cubicBezTo>
                  <a:pt x="49" y="190"/>
                  <a:pt x="49" y="190"/>
                  <a:pt x="49" y="190"/>
                </a:cubicBezTo>
                <a:cubicBezTo>
                  <a:pt x="49" y="164"/>
                  <a:pt x="49" y="164"/>
                  <a:pt x="49" y="164"/>
                </a:cubicBezTo>
                <a:cubicBezTo>
                  <a:pt x="24" y="164"/>
                  <a:pt x="24" y="164"/>
                  <a:pt x="24" y="164"/>
                </a:cubicBezTo>
                <a:cubicBezTo>
                  <a:pt x="12" y="176"/>
                  <a:pt x="12" y="176"/>
                  <a:pt x="12" y="176"/>
                </a:cubicBezTo>
                <a:cubicBezTo>
                  <a:pt x="9" y="165"/>
                  <a:pt x="12" y="153"/>
                  <a:pt x="21" y="145"/>
                </a:cubicBezTo>
                <a:cubicBezTo>
                  <a:pt x="27" y="138"/>
                  <a:pt x="36" y="135"/>
                  <a:pt x="45" y="135"/>
                </a:cubicBezTo>
                <a:cubicBezTo>
                  <a:pt x="50" y="135"/>
                  <a:pt x="54" y="136"/>
                  <a:pt x="58" y="138"/>
                </a:cubicBezTo>
                <a:cubicBezTo>
                  <a:pt x="61" y="139"/>
                  <a:pt x="61" y="139"/>
                  <a:pt x="61" y="139"/>
                </a:cubicBezTo>
                <a:cubicBezTo>
                  <a:pt x="142" y="57"/>
                  <a:pt x="142" y="57"/>
                  <a:pt x="142" y="57"/>
                </a:cubicBezTo>
                <a:cubicBezTo>
                  <a:pt x="141" y="55"/>
                  <a:pt x="141" y="55"/>
                  <a:pt x="141" y="55"/>
                </a:cubicBezTo>
                <a:cubicBezTo>
                  <a:pt x="135" y="42"/>
                  <a:pt x="138" y="27"/>
                  <a:pt x="148" y="17"/>
                </a:cubicBezTo>
                <a:cubicBezTo>
                  <a:pt x="155" y="11"/>
                  <a:pt x="163" y="8"/>
                  <a:pt x="172" y="8"/>
                </a:cubicBezTo>
                <a:cubicBezTo>
                  <a:pt x="175" y="8"/>
                  <a:pt x="177" y="8"/>
                  <a:pt x="180" y="8"/>
                </a:cubicBezTo>
                <a:cubicBezTo>
                  <a:pt x="168" y="21"/>
                  <a:pt x="168" y="21"/>
                  <a:pt x="168" y="21"/>
                </a:cubicBezTo>
                <a:cubicBezTo>
                  <a:pt x="167" y="46"/>
                  <a:pt x="167" y="46"/>
                  <a:pt x="167" y="46"/>
                </a:cubicBezTo>
                <a:cubicBezTo>
                  <a:pt x="194" y="46"/>
                  <a:pt x="194" y="46"/>
                  <a:pt x="194" y="46"/>
                </a:cubicBezTo>
                <a:cubicBezTo>
                  <a:pt x="205" y="34"/>
                  <a:pt x="205" y="34"/>
                  <a:pt x="205" y="34"/>
                </a:cubicBezTo>
                <a:cubicBezTo>
                  <a:pt x="208" y="45"/>
                  <a:pt x="205" y="57"/>
                  <a:pt x="196" y="66"/>
                </a:cubicBezTo>
                <a:cubicBezTo>
                  <a:pt x="190" y="72"/>
                  <a:pt x="181" y="75"/>
                  <a:pt x="172" y="75"/>
                </a:cubicBezTo>
                <a:cubicBezTo>
                  <a:pt x="168" y="75"/>
                  <a:pt x="163" y="75"/>
                  <a:pt x="159" y="73"/>
                </a:cubicBezTo>
                <a:cubicBezTo>
                  <a:pt x="156" y="72"/>
                  <a:pt x="156" y="72"/>
                  <a:pt x="156" y="72"/>
                </a:cubicBezTo>
                <a:cubicBezTo>
                  <a:pt x="75" y="153"/>
                  <a:pt x="75" y="153"/>
                  <a:pt x="75" y="153"/>
                </a:cubicBezTo>
                <a:lnTo>
                  <a:pt x="76" y="155"/>
                </a:lnTo>
                <a:close/>
                <a:moveTo>
                  <a:pt x="206" y="203"/>
                </a:moveTo>
                <a:cubicBezTo>
                  <a:pt x="204" y="205"/>
                  <a:pt x="201" y="206"/>
                  <a:pt x="198" y="206"/>
                </a:cubicBezTo>
                <a:cubicBezTo>
                  <a:pt x="195" y="206"/>
                  <a:pt x="192" y="205"/>
                  <a:pt x="189" y="203"/>
                </a:cubicBezTo>
                <a:cubicBezTo>
                  <a:pt x="147" y="160"/>
                  <a:pt x="147" y="160"/>
                  <a:pt x="147" y="160"/>
                </a:cubicBezTo>
                <a:cubicBezTo>
                  <a:pt x="164" y="143"/>
                  <a:pt x="164" y="143"/>
                  <a:pt x="164" y="143"/>
                </a:cubicBezTo>
                <a:cubicBezTo>
                  <a:pt x="206" y="186"/>
                  <a:pt x="206" y="186"/>
                  <a:pt x="206" y="186"/>
                </a:cubicBezTo>
                <a:cubicBezTo>
                  <a:pt x="211" y="190"/>
                  <a:pt x="211" y="198"/>
                  <a:pt x="206" y="203"/>
                </a:cubicBezTo>
                <a:close/>
              </a:path>
            </a:pathLst>
          </a:custGeom>
          <a:solidFill>
            <a:schemeClr val="bg1"/>
          </a:solidFill>
          <a:ln>
            <a:noFill/>
          </a:ln>
        </p:spPr>
        <p:txBody>
          <a:bodyPr vert="horz" wrap="square" lIns="63305" tIns="31652" rIns="63305" bIns="31652" numCol="1" anchor="t" anchorCtr="0" compatLnSpc="1">
            <a:prstTxWarp prst="textNoShape">
              <a:avLst/>
            </a:prstTxWarp>
          </a:bodyPr>
          <a:lstStyle/>
          <a:p>
            <a:pPr algn="r" defTabSz="633039" fontAlgn="base">
              <a:spcBef>
                <a:spcPct val="0"/>
              </a:spcBef>
              <a:spcAft>
                <a:spcPct val="0"/>
              </a:spcAft>
              <a:defRPr/>
            </a:pPr>
            <a:endParaRPr lang="en-AU" sz="1246">
              <a:solidFill>
                <a:srgbClr val="3F3F3F"/>
              </a:solidFill>
              <a:latin typeface="Arial" charset="0"/>
              <a:cs typeface="Arial" charset="0"/>
            </a:endParaRPr>
          </a:p>
        </p:txBody>
      </p:sp>
      <p:graphicFrame>
        <p:nvGraphicFramePr>
          <p:cNvPr id="20" name="Table 19">
            <a:extLst>
              <a:ext uri="{FF2B5EF4-FFF2-40B4-BE49-F238E27FC236}">
                <a16:creationId xmlns:a16="http://schemas.microsoft.com/office/drawing/2014/main" id="{E58DA95E-2EDC-A045-B22E-F7D127700AAD}"/>
              </a:ext>
            </a:extLst>
          </p:cNvPr>
          <p:cNvGraphicFramePr>
            <a:graphicFrameLocks noGrp="1"/>
          </p:cNvGraphicFramePr>
          <p:nvPr>
            <p:extLst>
              <p:ext uri="{D42A27DB-BD31-4B8C-83A1-F6EECF244321}">
                <p14:modId xmlns:p14="http://schemas.microsoft.com/office/powerpoint/2010/main" val="3799830338"/>
              </p:ext>
            </p:extLst>
          </p:nvPr>
        </p:nvGraphicFramePr>
        <p:xfrm>
          <a:off x="4252548" y="598007"/>
          <a:ext cx="5405802" cy="5973663"/>
        </p:xfrm>
        <a:graphic>
          <a:graphicData uri="http://schemas.openxmlformats.org/drawingml/2006/table">
            <a:tbl>
              <a:tblPr firstRow="1" firstCol="1" bandRow="1">
                <a:tableStyleId>{5C22544A-7EE6-4342-B048-85BDC9FD1C3A}</a:tableStyleId>
              </a:tblPr>
              <a:tblGrid>
                <a:gridCol w="2707491">
                  <a:extLst>
                    <a:ext uri="{9D8B030D-6E8A-4147-A177-3AD203B41FA5}">
                      <a16:colId xmlns:a16="http://schemas.microsoft.com/office/drawing/2014/main" val="1088673474"/>
                    </a:ext>
                  </a:extLst>
                </a:gridCol>
                <a:gridCol w="2698311">
                  <a:extLst>
                    <a:ext uri="{9D8B030D-6E8A-4147-A177-3AD203B41FA5}">
                      <a16:colId xmlns:a16="http://schemas.microsoft.com/office/drawing/2014/main" val="1484963557"/>
                    </a:ext>
                  </a:extLst>
                </a:gridCol>
              </a:tblGrid>
              <a:tr h="989019">
                <a:tc>
                  <a:txBody>
                    <a:bodyPr/>
                    <a:lstStyle/>
                    <a:p>
                      <a:pPr>
                        <a:lnSpc>
                          <a:spcPct val="120000"/>
                        </a:lnSpc>
                        <a:spcAft>
                          <a:spcPts val="0"/>
                        </a:spcAft>
                      </a:pPr>
                      <a:r>
                        <a:rPr lang="en-US" sz="1100" b="0" i="0" dirty="0">
                          <a:solidFill>
                            <a:srgbClr val="0193C0"/>
                          </a:solidFill>
                          <a:effectLst/>
                          <a:latin typeface="Comfortaa"/>
                        </a:rPr>
                        <a:t>1. Current Norm</a:t>
                      </a:r>
                    </a:p>
                    <a:p>
                      <a:pPr>
                        <a:lnSpc>
                          <a:spcPct val="120000"/>
                        </a:lnSpc>
                        <a:spcAft>
                          <a:spcPts val="0"/>
                        </a:spcAft>
                      </a:pPr>
                      <a:r>
                        <a:rPr lang="en-US" sz="11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In a relationship, men are expected to have final decision-making power</a:t>
                      </a:r>
                    </a:p>
                  </a:txBody>
                  <a:tcPr marL="43594" marR="43594"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lang="en-US" sz="1100" b="0" i="0" dirty="0">
                          <a:solidFill>
                            <a:srgbClr val="0193C0"/>
                          </a:solidFill>
                          <a:effectLst/>
                          <a:latin typeface="Comfortaa"/>
                        </a:rPr>
                        <a:t>2. Behavior(s) related to the norm</a:t>
                      </a:r>
                      <a:endParaRPr lang="en-US" sz="1100" b="1" i="0" dirty="0">
                        <a:solidFill>
                          <a:srgbClr val="0193C0"/>
                        </a:solidFill>
                        <a:effectLst/>
                        <a:latin typeface="Comfortaa"/>
                      </a:endParaRPr>
                    </a:p>
                    <a:p>
                      <a:pPr>
                        <a:lnSpc>
                          <a:spcPct val="120000"/>
                        </a:lnSpc>
                        <a:spcAft>
                          <a:spcPts val="0"/>
                        </a:spcAft>
                      </a:pPr>
                      <a:r>
                        <a:rPr lang="en-US" sz="11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Young women use contraception</a:t>
                      </a:r>
                    </a:p>
                    <a:p>
                      <a:pPr>
                        <a:lnSpc>
                          <a:spcPct val="120000"/>
                        </a:lnSpc>
                        <a:spcAft>
                          <a:spcPts val="0"/>
                        </a:spcAft>
                      </a:pPr>
                      <a:r>
                        <a:rPr lang="en-US" sz="11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Young couples discuss using contraception</a:t>
                      </a:r>
                    </a:p>
                    <a:p>
                      <a:pPr>
                        <a:lnSpc>
                          <a:spcPct val="120000"/>
                        </a:lnSpc>
                        <a:spcAft>
                          <a:spcPts val="0"/>
                        </a:spcAft>
                      </a:pPr>
                      <a:r>
                        <a:rPr lang="en-US" sz="11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Young men and women used a condom at last sex.</a:t>
                      </a:r>
                    </a:p>
                    <a:p>
                      <a:pPr>
                        <a:lnSpc>
                          <a:spcPct val="120000"/>
                        </a:lnSpc>
                        <a:spcAft>
                          <a:spcPts val="0"/>
                        </a:spcAft>
                      </a:pPr>
                      <a:endParaRPr lang="en-US" sz="1100" b="0" i="0" dirty="0">
                        <a:solidFill>
                          <a:srgbClr val="454545"/>
                        </a:solidFill>
                        <a:effectLst/>
                        <a:latin typeface="Comfortaa"/>
                        <a:ea typeface="Times New Roman" panose="02020603050405020304" pitchFamily="18" charset="0"/>
                        <a:cs typeface="Arial" panose="020B0604020202020204" pitchFamily="34" charset="0"/>
                      </a:endParaRPr>
                    </a:p>
                  </a:txBody>
                  <a:tcPr marL="43594" marR="43594"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91315263"/>
                  </a:ext>
                </a:extLst>
              </a:tr>
              <a:tr h="1141751">
                <a:tc>
                  <a:txBody>
                    <a:bodyPr/>
                    <a:lstStyle/>
                    <a:p>
                      <a:pPr>
                        <a:lnSpc>
                          <a:spcPct val="120000"/>
                        </a:lnSpc>
                        <a:spcAft>
                          <a:spcPts val="0"/>
                        </a:spcAft>
                      </a:pPr>
                      <a:r>
                        <a:rPr lang="en-US" sz="1100" b="0" i="0" dirty="0">
                          <a:solidFill>
                            <a:srgbClr val="0193C0"/>
                          </a:solidFill>
                          <a:effectLst/>
                          <a:latin typeface="Comfortaa"/>
                        </a:rPr>
                        <a:t>3. Priority Group(s)</a:t>
                      </a:r>
                    </a:p>
                    <a:p>
                      <a:pPr>
                        <a:lnSpc>
                          <a:spcPct val="120000"/>
                        </a:lnSpc>
                        <a:spcAft>
                          <a:spcPts val="0"/>
                        </a:spcAft>
                      </a:pPr>
                      <a:r>
                        <a:rPr lang="en-US" sz="11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Young couples </a:t>
                      </a:r>
                    </a:p>
                    <a:p>
                      <a:pPr>
                        <a:lnSpc>
                          <a:spcPct val="120000"/>
                        </a:lnSpc>
                        <a:spcAft>
                          <a:spcPts val="0"/>
                        </a:spcAft>
                      </a:pPr>
                      <a:r>
                        <a:rPr lang="en-US" sz="11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Young women</a:t>
                      </a:r>
                    </a:p>
                    <a:p>
                      <a:pPr>
                        <a:lnSpc>
                          <a:spcPct val="120000"/>
                        </a:lnSpc>
                        <a:spcAft>
                          <a:spcPts val="0"/>
                        </a:spcAft>
                      </a:pPr>
                      <a:r>
                        <a:rPr lang="en-US" sz="11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Young men</a:t>
                      </a:r>
                    </a:p>
                  </a:txBody>
                  <a:tcPr marL="43594" marR="43594"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spcAft>
                          <a:spcPts val="0"/>
                        </a:spcAft>
                      </a:pPr>
                      <a:r>
                        <a:rPr lang="en-US" sz="1100" b="0" i="0" dirty="0">
                          <a:solidFill>
                            <a:srgbClr val="0193C0"/>
                          </a:solidFill>
                          <a:effectLst/>
                          <a:latin typeface="Comfortaa"/>
                        </a:rPr>
                        <a:t>4. Reference Groups that support/enforce norm</a:t>
                      </a:r>
                    </a:p>
                    <a:p>
                      <a:pPr>
                        <a:lnSpc>
                          <a:spcPct val="120000"/>
                        </a:lnSpc>
                        <a:spcAft>
                          <a:spcPts val="0"/>
                        </a:spcAft>
                      </a:pPr>
                      <a:r>
                        <a:rPr lang="en-US" sz="11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Mothers-in-law</a:t>
                      </a:r>
                    </a:p>
                    <a:p>
                      <a:pPr>
                        <a:lnSpc>
                          <a:spcPct val="120000"/>
                        </a:lnSpc>
                        <a:spcAft>
                          <a:spcPts val="0"/>
                        </a:spcAft>
                      </a:pPr>
                      <a:r>
                        <a:rPr lang="en-US" sz="11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Male community leaders</a:t>
                      </a:r>
                    </a:p>
                    <a:p>
                      <a:pPr>
                        <a:lnSpc>
                          <a:spcPct val="120000"/>
                        </a:lnSpc>
                        <a:spcAft>
                          <a:spcPts val="0"/>
                        </a:spcAft>
                      </a:pPr>
                      <a:r>
                        <a:rPr lang="en-US" sz="11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Health workers</a:t>
                      </a:r>
                    </a:p>
                  </a:txBody>
                  <a:tcPr marL="43594" marR="43594"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27089539"/>
                  </a:ext>
                </a:extLst>
              </a:tr>
              <a:tr h="1041714">
                <a:tc>
                  <a:txBody>
                    <a:bodyPr/>
                    <a:lstStyle/>
                    <a:p>
                      <a:pPr>
                        <a:lnSpc>
                          <a:spcPct val="120000"/>
                        </a:lnSpc>
                        <a:spcAft>
                          <a:spcPts val="0"/>
                        </a:spcAft>
                      </a:pPr>
                      <a:r>
                        <a:rPr lang="en-US" sz="1100" b="0" i="0" dirty="0">
                          <a:solidFill>
                            <a:srgbClr val="0193C0"/>
                          </a:solidFill>
                          <a:effectLst/>
                          <a:latin typeface="Comfortaa"/>
                        </a:rPr>
                        <a:t>5. Reference Groups that oppose/resist the norm</a:t>
                      </a:r>
                    </a:p>
                    <a:p>
                      <a:pPr>
                        <a:lnSpc>
                          <a:spcPct val="120000"/>
                        </a:lnSpc>
                        <a:spcAft>
                          <a:spcPts val="0"/>
                        </a:spcAft>
                      </a:pPr>
                      <a:r>
                        <a:rPr lang="en-US" sz="11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Some young women in the community</a:t>
                      </a:r>
                      <a:endParaRPr lang="en-US" sz="1100" b="0" i="0" kern="1200" dirty="0">
                        <a:solidFill>
                          <a:schemeClr val="tx1">
                            <a:lumMod val="75000"/>
                            <a:lumOff val="25000"/>
                          </a:schemeClr>
                        </a:solidFill>
                        <a:effectLst/>
                        <a:latin typeface="Comfortaa"/>
                        <a:ea typeface="+mn-ea"/>
                        <a:cs typeface="+mn-cs"/>
                      </a:endParaRPr>
                    </a:p>
                  </a:txBody>
                  <a:tcPr marL="43594" marR="43594"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spcAft>
                          <a:spcPts val="0"/>
                        </a:spcAft>
                      </a:pPr>
                      <a:r>
                        <a:rPr lang="en-US" sz="1100" b="0" i="0" dirty="0">
                          <a:solidFill>
                            <a:srgbClr val="0193C0"/>
                          </a:solidFill>
                          <a:effectLst/>
                          <a:latin typeface="Comfortaa"/>
                        </a:rPr>
                        <a:t>6. Sanctions of violating this norm</a:t>
                      </a:r>
                    </a:p>
                    <a:p>
                      <a:pPr>
                        <a:lnSpc>
                          <a:spcPct val="120000"/>
                        </a:lnSpc>
                        <a:spcAft>
                          <a:spcPts val="0"/>
                        </a:spcAft>
                      </a:pPr>
                      <a:r>
                        <a:rPr lang="en-US" sz="11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Intimate partner violence (women)</a:t>
                      </a:r>
                    </a:p>
                    <a:p>
                      <a:pPr>
                        <a:lnSpc>
                          <a:spcPct val="120000"/>
                        </a:lnSpc>
                        <a:spcAft>
                          <a:spcPts val="0"/>
                        </a:spcAft>
                      </a:pPr>
                      <a:r>
                        <a:rPr lang="en-US" sz="11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Mocking (men)</a:t>
                      </a:r>
                    </a:p>
                  </a:txBody>
                  <a:tcPr marL="43594" marR="43594"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788444"/>
                  </a:ext>
                </a:extLst>
              </a:tr>
              <a:tr h="1054983">
                <a:tc>
                  <a:txBody>
                    <a:bodyPr/>
                    <a:lstStyle/>
                    <a:p>
                      <a:pPr>
                        <a:lnSpc>
                          <a:spcPct val="120000"/>
                        </a:lnSpc>
                        <a:spcAft>
                          <a:spcPts val="0"/>
                        </a:spcAft>
                      </a:pPr>
                      <a:r>
                        <a:rPr lang="en-US" sz="1100" b="0" i="0" dirty="0">
                          <a:solidFill>
                            <a:srgbClr val="0193C0"/>
                          </a:solidFill>
                          <a:effectLst/>
                          <a:latin typeface="Comfortaa"/>
                        </a:rPr>
                        <a:t>7. Rewards for conforming to this norm</a:t>
                      </a:r>
                    </a:p>
                    <a:p>
                      <a:pPr>
                        <a:lnSpc>
                          <a:spcPct val="120000"/>
                        </a:lnSpc>
                        <a:spcAft>
                          <a:spcPts val="0"/>
                        </a:spcAft>
                      </a:pPr>
                      <a:r>
                        <a:rPr lang="en-US" sz="11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A man’s social status is maintained</a:t>
                      </a:r>
                    </a:p>
                    <a:p>
                      <a:pPr>
                        <a:lnSpc>
                          <a:spcPct val="120000"/>
                        </a:lnSpc>
                        <a:spcAft>
                          <a:spcPts val="0"/>
                        </a:spcAft>
                      </a:pPr>
                      <a:r>
                        <a:rPr lang="en-US" sz="11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A young woman is accepted into her husband’s family/ prized as good/obedient by her mother in-law/husband/community</a:t>
                      </a:r>
                    </a:p>
                  </a:txBody>
                  <a:tcPr marL="43594" marR="43594"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spcAft>
                          <a:spcPts val="0"/>
                        </a:spcAft>
                      </a:pPr>
                      <a:r>
                        <a:rPr lang="en-US" sz="1100" b="0" i="0" dirty="0">
                          <a:solidFill>
                            <a:srgbClr val="0193C0"/>
                          </a:solidFill>
                          <a:effectLst/>
                          <a:latin typeface="Comfortaa"/>
                        </a:rPr>
                        <a:t>8. Proposed action from decision tree (Fortify, reframe, shift, aware) (See Module 2, Activity 2)</a:t>
                      </a:r>
                      <a:endParaRPr lang="en-US" sz="1100" b="0" i="0" dirty="0">
                        <a:solidFill>
                          <a:schemeClr val="tx1">
                            <a:lumMod val="75000"/>
                            <a:lumOff val="25000"/>
                          </a:schemeClr>
                        </a:solidFill>
                        <a:effectLst/>
                        <a:latin typeface="Comfortaa"/>
                      </a:endParaRPr>
                    </a:p>
                    <a:p>
                      <a:pPr>
                        <a:lnSpc>
                          <a:spcPct val="120000"/>
                        </a:lnSpc>
                        <a:spcAft>
                          <a:spcPts val="0"/>
                        </a:spcAft>
                      </a:pPr>
                      <a:r>
                        <a:rPr lang="en-US" sz="11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Leave blank for now</a:t>
                      </a:r>
                    </a:p>
                  </a:txBody>
                  <a:tcPr marL="43594" marR="43594"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8557168"/>
                  </a:ext>
                </a:extLst>
              </a:tr>
              <a:tr h="878765">
                <a:tc>
                  <a:txBody>
                    <a:bodyPr/>
                    <a:lstStyle/>
                    <a:p>
                      <a:pPr>
                        <a:lnSpc>
                          <a:spcPct val="120000"/>
                        </a:lnSpc>
                        <a:spcAft>
                          <a:spcPts val="0"/>
                        </a:spcAft>
                      </a:pPr>
                      <a:r>
                        <a:rPr lang="en-US" sz="1100" b="0" i="0" dirty="0">
                          <a:solidFill>
                            <a:srgbClr val="0193C0"/>
                          </a:solidFill>
                          <a:effectLst/>
                          <a:latin typeface="Comfortaa"/>
                        </a:rPr>
                        <a:t>9. If shifting: norm strength (use Norms Strength Assessment) (See Module 2, Activity 4)</a:t>
                      </a:r>
                    </a:p>
                    <a:p>
                      <a:pPr>
                        <a:lnSpc>
                          <a:spcPct val="120000"/>
                        </a:lnSpc>
                        <a:spcAft>
                          <a:spcPts val="0"/>
                        </a:spcAft>
                      </a:pPr>
                      <a:r>
                        <a:rPr lang="en-US" sz="1100" b="0" i="0" kern="1200" dirty="0">
                          <a:solidFill>
                            <a:schemeClr val="tx1">
                              <a:lumMod val="75000"/>
                              <a:lumOff val="25000"/>
                            </a:schemeClr>
                          </a:solidFill>
                          <a:effectLst/>
                          <a:latin typeface="Comfortaa"/>
                          <a:ea typeface="+mn-ea"/>
                          <a:cs typeface="Arial" panose="020B0604020202020204" pitchFamily="34" charset="0"/>
                        </a:rPr>
                        <a:t>Leave blank for now</a:t>
                      </a:r>
                      <a:endParaRPr lang="en-US" sz="1100" b="0" i="0" kern="1200" dirty="0">
                        <a:solidFill>
                          <a:schemeClr val="tx1">
                            <a:lumMod val="75000"/>
                            <a:lumOff val="25000"/>
                          </a:schemeClr>
                        </a:solidFill>
                        <a:effectLst/>
                        <a:latin typeface="Comfortaa"/>
                        <a:ea typeface="+mn-ea"/>
                        <a:cs typeface="+mn-cs"/>
                      </a:endParaRPr>
                    </a:p>
                  </a:txBody>
                  <a:tcPr marL="43594" marR="43594"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spcAft>
                          <a:spcPts val="0"/>
                        </a:spcAft>
                      </a:pPr>
                      <a:r>
                        <a:rPr lang="en-US" sz="1100" b="0" i="0" dirty="0">
                          <a:solidFill>
                            <a:srgbClr val="0193C0"/>
                          </a:solidFill>
                          <a:effectLst/>
                          <a:latin typeface="Comfortaa"/>
                        </a:rPr>
                        <a:t>10. Public or private?</a:t>
                      </a:r>
                    </a:p>
                    <a:p>
                      <a:pPr>
                        <a:lnSpc>
                          <a:spcPct val="120000"/>
                        </a:lnSpc>
                        <a:spcAft>
                          <a:spcPts val="0"/>
                        </a:spcAft>
                      </a:pPr>
                      <a:r>
                        <a:rPr lang="en-US" sz="11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Private: don’t usually witness decision making by other couples, but may hear about it</a:t>
                      </a:r>
                    </a:p>
                  </a:txBody>
                  <a:tcPr marL="43594" marR="43594"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1853055"/>
                  </a:ext>
                </a:extLst>
              </a:tr>
              <a:tr h="662840">
                <a:tc gridSpan="2">
                  <a:txBody>
                    <a:bodyPr/>
                    <a:lstStyle/>
                    <a:p>
                      <a:pPr>
                        <a:lnSpc>
                          <a:spcPct val="120000"/>
                        </a:lnSpc>
                        <a:spcAft>
                          <a:spcPts val="0"/>
                        </a:spcAft>
                      </a:pPr>
                      <a:r>
                        <a:rPr lang="en-US" sz="1100" b="0" i="0" dirty="0">
                          <a:solidFill>
                            <a:srgbClr val="0193C0"/>
                          </a:solidFill>
                          <a:effectLst/>
                          <a:latin typeface="Comfortaa"/>
                        </a:rPr>
                        <a:t>11. Other Considerations</a:t>
                      </a:r>
                    </a:p>
                    <a:p>
                      <a:pPr marL="0" algn="l" defTabSz="668912" rtl="0" eaLnBrk="1" latinLnBrk="0" hangingPunct="1">
                        <a:lnSpc>
                          <a:spcPct val="120000"/>
                        </a:lnSpc>
                        <a:spcAft>
                          <a:spcPts val="0"/>
                        </a:spcAft>
                      </a:pPr>
                      <a:endParaRPr lang="en-US" sz="1100" b="0" i="0" kern="1200" dirty="0">
                        <a:solidFill>
                          <a:srgbClr val="454545"/>
                        </a:solidFill>
                        <a:effectLst/>
                        <a:latin typeface="Comfortaa"/>
                        <a:ea typeface="+mn-ea"/>
                        <a:cs typeface="+mn-cs"/>
                      </a:endParaRPr>
                    </a:p>
                  </a:txBody>
                  <a:tcPr marL="43594" marR="43594"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endParaRPr lang="en-US" sz="8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endParaRP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92566876"/>
                  </a:ext>
                </a:extLst>
              </a:tr>
            </a:tbl>
          </a:graphicData>
        </a:graphic>
      </p:graphicFrame>
      <p:sp>
        <p:nvSpPr>
          <p:cNvPr id="12" name="Content Placeholder 2">
            <a:extLst>
              <a:ext uri="{FF2B5EF4-FFF2-40B4-BE49-F238E27FC236}">
                <a16:creationId xmlns:a16="http://schemas.microsoft.com/office/drawing/2014/main" id="{7C346EF8-FBC3-DC4E-AFEC-40DBCCAD94D9}"/>
              </a:ext>
            </a:extLst>
          </p:cNvPr>
          <p:cNvSpPr txBox="1">
            <a:spLocks/>
          </p:cNvSpPr>
          <p:nvPr/>
        </p:nvSpPr>
        <p:spPr>
          <a:xfrm>
            <a:off x="603017" y="2092325"/>
            <a:ext cx="2657475" cy="1336675"/>
          </a:xfrm>
          <a:prstGeom prst="rect">
            <a:avLst/>
          </a:prstGeom>
        </p:spPr>
        <p:txBody>
          <a:bodyPr vert="horz" lIns="91440" tIns="45720" rIns="91440" bIns="45720" numCol="1" spcCol="18000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otham Book Regular"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otham Book Regular"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otham Book Regular"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Regular"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Regular"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US" sz="9600" dirty="0">
                <a:solidFill>
                  <a:srgbClr val="0193C0"/>
                </a:solidFill>
                <a:latin typeface="Comfortaa" pitchFamily="2" charset="0"/>
              </a:rPr>
              <a:t>EXAMPLE</a:t>
            </a:r>
            <a:endParaRPr lang="en-US" sz="11200" dirty="0">
              <a:solidFill>
                <a:srgbClr val="00B0F0"/>
              </a:solidFill>
              <a:latin typeface="Comfortaa"/>
            </a:endParaRPr>
          </a:p>
          <a:p>
            <a:pPr marL="0" indent="0">
              <a:lnSpc>
                <a:spcPct val="120000"/>
              </a:lnSpc>
              <a:buFont typeface="Arial" panose="020B0604020202020204" pitchFamily="34" charset="0"/>
              <a:buNone/>
            </a:pPr>
            <a:r>
              <a:rPr lang="en-US" sz="8000" dirty="0">
                <a:solidFill>
                  <a:schemeClr val="tx1">
                    <a:lumMod val="75000"/>
                    <a:lumOff val="25000"/>
                  </a:schemeClr>
                </a:solidFill>
                <a:latin typeface="Avenir Book" panose="02000503020000020003" pitchFamily="2" charset="0"/>
              </a:rPr>
              <a:t>Norm Profile Table</a:t>
            </a:r>
          </a:p>
          <a:p>
            <a:pPr marL="0" indent="0">
              <a:buFont typeface="Arial" panose="020B0604020202020204" pitchFamily="34" charset="0"/>
              <a:buNone/>
            </a:pPr>
            <a:endParaRPr lang="en-US" dirty="0">
              <a:solidFill>
                <a:srgbClr val="00B0F0"/>
              </a:solidFill>
              <a:latin typeface="Comfortaa"/>
            </a:endParaRPr>
          </a:p>
        </p:txBody>
      </p:sp>
      <p:sp>
        <p:nvSpPr>
          <p:cNvPr id="13" name="Title 1">
            <a:extLst>
              <a:ext uri="{FF2B5EF4-FFF2-40B4-BE49-F238E27FC236}">
                <a16:creationId xmlns:a16="http://schemas.microsoft.com/office/drawing/2014/main" id="{08BF94CF-F94C-7E45-BEAE-49F51994E7DB}"/>
              </a:ext>
            </a:extLst>
          </p:cNvPr>
          <p:cNvSpPr>
            <a:spLocks noGrp="1"/>
          </p:cNvSpPr>
          <p:nvPr>
            <p:ph type="title"/>
          </p:nvPr>
        </p:nvSpPr>
        <p:spPr>
          <a:xfrm>
            <a:off x="603017" y="819041"/>
            <a:ext cx="3039599" cy="665568"/>
          </a:xfrm>
        </p:spPr>
        <p:txBody>
          <a:bodyPr/>
          <a:lstStyle/>
          <a:p>
            <a:r>
              <a:rPr lang="en-US" sz="3200" dirty="0">
                <a:solidFill>
                  <a:srgbClr val="07C1E8"/>
                </a:solidFill>
                <a:latin typeface="Gotham Light" pitchFamily="2" charset="77"/>
              </a:rPr>
              <a:t>Activity 3: Write Norm Profiles</a:t>
            </a:r>
            <a:endParaRPr lang="en-US" sz="3200" dirty="0">
              <a:latin typeface="+mj-lt"/>
            </a:endParaRPr>
          </a:p>
        </p:txBody>
      </p:sp>
      <p:grpSp>
        <p:nvGrpSpPr>
          <p:cNvPr id="14" name="Group 13">
            <a:extLst>
              <a:ext uri="{FF2B5EF4-FFF2-40B4-BE49-F238E27FC236}">
                <a16:creationId xmlns:a16="http://schemas.microsoft.com/office/drawing/2014/main" id="{C0A48558-5422-4949-984E-3FEA0614983B}"/>
              </a:ext>
            </a:extLst>
          </p:cNvPr>
          <p:cNvGrpSpPr/>
          <p:nvPr/>
        </p:nvGrpSpPr>
        <p:grpSpPr>
          <a:xfrm>
            <a:off x="9602476" y="365125"/>
            <a:ext cx="2832498" cy="456923"/>
            <a:chOff x="4116076" y="450402"/>
            <a:chExt cx="2832498" cy="456923"/>
          </a:xfrm>
        </p:grpSpPr>
        <p:cxnSp>
          <p:nvCxnSpPr>
            <p:cNvPr id="19" name="Straight Connector 18">
              <a:extLst>
                <a:ext uri="{FF2B5EF4-FFF2-40B4-BE49-F238E27FC236}">
                  <a16:creationId xmlns:a16="http://schemas.microsoft.com/office/drawing/2014/main" id="{74B76C64-2D5B-AE43-B56E-A131801B3512}"/>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21" name="Teardrop 20">
              <a:extLst>
                <a:ext uri="{FF2B5EF4-FFF2-40B4-BE49-F238E27FC236}">
                  <a16:creationId xmlns:a16="http://schemas.microsoft.com/office/drawing/2014/main" id="{94DCCB9A-852C-434B-984A-FFC8AEA18641}"/>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2" name="Rectangle 21">
              <a:extLst>
                <a:ext uri="{FF2B5EF4-FFF2-40B4-BE49-F238E27FC236}">
                  <a16:creationId xmlns:a16="http://schemas.microsoft.com/office/drawing/2014/main" id="{A94194C8-DEC3-EA45-A765-78DDDE25FAA9}"/>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23" name="Rectangle 22">
              <a:extLst>
                <a:ext uri="{FF2B5EF4-FFF2-40B4-BE49-F238E27FC236}">
                  <a16:creationId xmlns:a16="http://schemas.microsoft.com/office/drawing/2014/main" id="{CF5264EA-A39A-694E-8DDF-1930BA0A8D63}"/>
                </a:ext>
              </a:extLst>
            </p:cNvPr>
            <p:cNvSpPr/>
            <p:nvPr/>
          </p:nvSpPr>
          <p:spPr>
            <a:xfrm>
              <a:off x="4554399" y="65888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1</a:t>
              </a:r>
              <a:endParaRPr lang="en-GB" sz="500" b="1" dirty="0">
                <a:solidFill>
                  <a:srgbClr val="07C1E8"/>
                </a:solidFill>
                <a:latin typeface="Avenir Black" panose="02000503020000020003" pitchFamily="2" charset="0"/>
              </a:endParaRPr>
            </a:p>
          </p:txBody>
        </p:sp>
        <p:sp>
          <p:nvSpPr>
            <p:cNvPr id="24" name="Rectangle 23">
              <a:extLst>
                <a:ext uri="{FF2B5EF4-FFF2-40B4-BE49-F238E27FC236}">
                  <a16:creationId xmlns:a16="http://schemas.microsoft.com/office/drawing/2014/main" id="{8730B837-7FDE-FA46-BD12-94EF1581377E}"/>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25" name="Rectangle 24">
              <a:extLst>
                <a:ext uri="{FF2B5EF4-FFF2-40B4-BE49-F238E27FC236}">
                  <a16:creationId xmlns:a16="http://schemas.microsoft.com/office/drawing/2014/main" id="{61DF8EBA-69D0-DB45-BA5C-C19101E823BC}"/>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27" name="Rectangle 26">
              <a:extLst>
                <a:ext uri="{FF2B5EF4-FFF2-40B4-BE49-F238E27FC236}">
                  <a16:creationId xmlns:a16="http://schemas.microsoft.com/office/drawing/2014/main" id="{7A2476C3-77EB-4D45-9097-E50B1174F9E0}"/>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28" name="Teardrop 27">
              <a:extLst>
                <a:ext uri="{FF2B5EF4-FFF2-40B4-BE49-F238E27FC236}">
                  <a16:creationId xmlns:a16="http://schemas.microsoft.com/office/drawing/2014/main" id="{452DC3FE-F483-C84D-9662-1F98DCB062D2}"/>
                </a:ext>
              </a:extLst>
            </p:cNvPr>
            <p:cNvSpPr>
              <a:spLocks noChangeAspect="1"/>
            </p:cNvSpPr>
            <p:nvPr/>
          </p:nvSpPr>
          <p:spPr>
            <a:xfrm rot="8100000">
              <a:off x="4726350"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9" name="Teardrop 28">
              <a:extLst>
                <a:ext uri="{FF2B5EF4-FFF2-40B4-BE49-F238E27FC236}">
                  <a16:creationId xmlns:a16="http://schemas.microsoft.com/office/drawing/2014/main" id="{EA9C0E63-CB8E-D74E-B5DB-8590780593B6}"/>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30" name="Teardrop 29">
              <a:extLst>
                <a:ext uri="{FF2B5EF4-FFF2-40B4-BE49-F238E27FC236}">
                  <a16:creationId xmlns:a16="http://schemas.microsoft.com/office/drawing/2014/main" id="{30A11026-A3DC-794B-9659-A7935E8882EA}"/>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31" name="Teardrop 30">
              <a:extLst>
                <a:ext uri="{FF2B5EF4-FFF2-40B4-BE49-F238E27FC236}">
                  <a16:creationId xmlns:a16="http://schemas.microsoft.com/office/drawing/2014/main" id="{BF86F19B-174F-E24A-A9AC-10216E49BC44}"/>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12748536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a:xfrm>
            <a:off x="947805" y="1691773"/>
            <a:ext cx="10515600" cy="4351338"/>
          </a:xfrm>
        </p:spPr>
        <p:txBody>
          <a:bodyPr numCol="1"/>
          <a:lstStyle/>
          <a:p>
            <a:pPr marL="0" indent="0">
              <a:lnSpc>
                <a:spcPct val="100000"/>
              </a:lnSpc>
              <a:buNone/>
            </a:pPr>
            <a:r>
              <a:rPr lang="en-US" dirty="0">
                <a:solidFill>
                  <a:srgbClr val="0193C0"/>
                </a:solidFill>
                <a:latin typeface="Comfortaa" pitchFamily="2" charset="0"/>
              </a:rPr>
              <a:t>WRAP UP</a:t>
            </a:r>
            <a:endParaRPr lang="en-US" b="0" dirty="0">
              <a:solidFill>
                <a:srgbClr val="454545"/>
              </a:solidFill>
              <a:latin typeface="Avenir" panose="02000503020000020003" pitchFamily="2" charset="0"/>
            </a:endParaRPr>
          </a:p>
          <a:p>
            <a:pPr marL="0" indent="0">
              <a:lnSpc>
                <a:spcPct val="100000"/>
              </a:lnSpc>
              <a:buNone/>
            </a:pPr>
            <a:r>
              <a:rPr lang="en-US" sz="2400" b="0" dirty="0">
                <a:solidFill>
                  <a:srgbClr val="454545"/>
                </a:solidFill>
                <a:latin typeface="Avenir" panose="02000503020000020003" pitchFamily="2" charset="0"/>
              </a:rPr>
              <a:t>The team has now explored how norms influence behaviors (Activity 1), how norms are related to different priority groups and reference groups (Activity 2), and has constructed Norm Profiles to capture a summary of the information the team has discussed (Activity 3). This completes Module 1, “Assess the Norms.” In Module 2, the team will consult with the impacted community to ask for guidance on whether and how the community would like norms to change.</a:t>
            </a:r>
          </a:p>
          <a:p>
            <a:pPr marL="0" indent="0">
              <a:buNone/>
            </a:pPr>
            <a:endParaRPr lang="en-US" dirty="0"/>
          </a:p>
          <a:p>
            <a:endParaRPr lang="en-US" dirty="0"/>
          </a:p>
          <a:p>
            <a:pPr marL="0" indent="0">
              <a:buNone/>
            </a:pPr>
            <a:endParaRPr lang="en-US" dirty="0"/>
          </a:p>
          <a:p>
            <a:pPr marL="0" indent="0">
              <a:buNone/>
            </a:pPr>
            <a:endParaRPr lang="en-US" dirty="0"/>
          </a:p>
        </p:txBody>
      </p:sp>
      <p:grpSp>
        <p:nvGrpSpPr>
          <p:cNvPr id="8" name="Group 7">
            <a:extLst>
              <a:ext uri="{FF2B5EF4-FFF2-40B4-BE49-F238E27FC236}">
                <a16:creationId xmlns:a16="http://schemas.microsoft.com/office/drawing/2014/main" id="{CEE082CA-69CC-4B43-9616-61347691B8B5}"/>
              </a:ext>
            </a:extLst>
          </p:cNvPr>
          <p:cNvGrpSpPr/>
          <p:nvPr/>
        </p:nvGrpSpPr>
        <p:grpSpPr>
          <a:xfrm>
            <a:off x="9602476" y="365125"/>
            <a:ext cx="2832498" cy="456923"/>
            <a:chOff x="4116076" y="450402"/>
            <a:chExt cx="2832498" cy="456923"/>
          </a:xfrm>
        </p:grpSpPr>
        <p:cxnSp>
          <p:nvCxnSpPr>
            <p:cNvPr id="9" name="Straight Connector 8">
              <a:extLst>
                <a:ext uri="{FF2B5EF4-FFF2-40B4-BE49-F238E27FC236}">
                  <a16:creationId xmlns:a16="http://schemas.microsoft.com/office/drawing/2014/main" id="{0C0F71CB-46CF-AD42-805A-2B783B781BD3}"/>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0" name="Teardrop 9">
              <a:extLst>
                <a:ext uri="{FF2B5EF4-FFF2-40B4-BE49-F238E27FC236}">
                  <a16:creationId xmlns:a16="http://schemas.microsoft.com/office/drawing/2014/main" id="{112FFAA5-ADAC-4E4E-9ABB-56F14AB010AB}"/>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1" name="Rectangle 10">
              <a:extLst>
                <a:ext uri="{FF2B5EF4-FFF2-40B4-BE49-F238E27FC236}">
                  <a16:creationId xmlns:a16="http://schemas.microsoft.com/office/drawing/2014/main" id="{E1ABE52E-6C4B-B94E-BE91-71B41EFAF865}"/>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2" name="Rectangle 11">
              <a:extLst>
                <a:ext uri="{FF2B5EF4-FFF2-40B4-BE49-F238E27FC236}">
                  <a16:creationId xmlns:a16="http://schemas.microsoft.com/office/drawing/2014/main" id="{F46BE829-7FDE-044A-B8FA-5BF4DC2EC8F4}"/>
                </a:ext>
              </a:extLst>
            </p:cNvPr>
            <p:cNvSpPr/>
            <p:nvPr/>
          </p:nvSpPr>
          <p:spPr>
            <a:xfrm>
              <a:off x="4554399" y="65888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1</a:t>
              </a:r>
              <a:endParaRPr lang="en-GB" sz="500" b="1" dirty="0">
                <a:solidFill>
                  <a:srgbClr val="07C1E8"/>
                </a:solidFill>
                <a:latin typeface="Avenir Black" panose="02000503020000020003" pitchFamily="2" charset="0"/>
              </a:endParaRPr>
            </a:p>
          </p:txBody>
        </p:sp>
        <p:sp>
          <p:nvSpPr>
            <p:cNvPr id="13" name="Rectangle 12">
              <a:extLst>
                <a:ext uri="{FF2B5EF4-FFF2-40B4-BE49-F238E27FC236}">
                  <a16:creationId xmlns:a16="http://schemas.microsoft.com/office/drawing/2014/main" id="{11B6E4B5-0661-614C-952A-A02724CA7927}"/>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1E5E2826-3769-C34F-AB78-40C625E9B07B}"/>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E6289070-534D-354B-AB00-191D479F24A1}"/>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6" name="Teardrop 15">
              <a:extLst>
                <a:ext uri="{FF2B5EF4-FFF2-40B4-BE49-F238E27FC236}">
                  <a16:creationId xmlns:a16="http://schemas.microsoft.com/office/drawing/2014/main" id="{13A0C93F-E301-1D4E-92E4-F0616C16E353}"/>
                </a:ext>
              </a:extLst>
            </p:cNvPr>
            <p:cNvSpPr>
              <a:spLocks noChangeAspect="1"/>
            </p:cNvSpPr>
            <p:nvPr/>
          </p:nvSpPr>
          <p:spPr>
            <a:xfrm rot="8100000">
              <a:off x="4726350"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7" name="Teardrop 16">
              <a:extLst>
                <a:ext uri="{FF2B5EF4-FFF2-40B4-BE49-F238E27FC236}">
                  <a16:creationId xmlns:a16="http://schemas.microsoft.com/office/drawing/2014/main" id="{03F64329-B2F5-0F4E-AC90-CC7611655C4F}"/>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8" name="Teardrop 17">
              <a:extLst>
                <a:ext uri="{FF2B5EF4-FFF2-40B4-BE49-F238E27FC236}">
                  <a16:creationId xmlns:a16="http://schemas.microsoft.com/office/drawing/2014/main" id="{E50E949E-C25B-764A-9B71-62525FABCCDF}"/>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AA98378B-79AE-4B49-8B79-2C7F3630C551}"/>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0" name="Title 1">
            <a:extLst>
              <a:ext uri="{FF2B5EF4-FFF2-40B4-BE49-F238E27FC236}">
                <a16:creationId xmlns:a16="http://schemas.microsoft.com/office/drawing/2014/main" id="{5931001D-F1F9-094E-B4C1-0EF6187C6EDD}"/>
              </a:ext>
            </a:extLst>
          </p:cNvPr>
          <p:cNvSpPr>
            <a:spLocks noGrp="1"/>
          </p:cNvSpPr>
          <p:nvPr>
            <p:ph type="title"/>
          </p:nvPr>
        </p:nvSpPr>
        <p:spPr>
          <a:xfrm>
            <a:off x="1024446" y="814889"/>
            <a:ext cx="10143108" cy="341468"/>
          </a:xfrm>
        </p:spPr>
        <p:txBody>
          <a:bodyPr/>
          <a:lstStyle/>
          <a:p>
            <a:r>
              <a:rPr lang="en-US" sz="3200" dirty="0">
                <a:solidFill>
                  <a:srgbClr val="07C1E8"/>
                </a:solidFill>
                <a:latin typeface="Gotham Light" pitchFamily="2" charset="77"/>
              </a:rPr>
              <a:t>Activity 3: Write Norm Profiles</a:t>
            </a:r>
            <a:endParaRPr lang="en-US" sz="3200" dirty="0">
              <a:latin typeface="+mj-lt"/>
            </a:endParaRPr>
          </a:p>
        </p:txBody>
      </p:sp>
    </p:spTree>
    <p:extLst>
      <p:ext uri="{BB962C8B-B14F-4D97-AF65-F5344CB8AC3E}">
        <p14:creationId xmlns:p14="http://schemas.microsoft.com/office/powerpoint/2010/main" val="33639250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E6C65F40-5F8C-0542-B5DE-51ACD172EA8B}"/>
              </a:ext>
            </a:extLst>
          </p:cNvPr>
          <p:cNvGrpSpPr/>
          <p:nvPr/>
        </p:nvGrpSpPr>
        <p:grpSpPr>
          <a:xfrm>
            <a:off x="4396954" y="2357481"/>
            <a:ext cx="3398091" cy="2143037"/>
            <a:chOff x="4396954" y="1728495"/>
            <a:chExt cx="3398091" cy="2143037"/>
          </a:xfrm>
        </p:grpSpPr>
        <p:sp>
          <p:nvSpPr>
            <p:cNvPr id="6" name="Title 1">
              <a:extLst>
                <a:ext uri="{FF2B5EF4-FFF2-40B4-BE49-F238E27FC236}">
                  <a16:creationId xmlns:a16="http://schemas.microsoft.com/office/drawing/2014/main" id="{86965E30-F9B1-EA44-AF7B-C11771CEAF27}"/>
                </a:ext>
              </a:extLst>
            </p:cNvPr>
            <p:cNvSpPr txBox="1">
              <a:spLocks/>
            </p:cNvSpPr>
            <p:nvPr/>
          </p:nvSpPr>
          <p:spPr>
            <a:xfrm>
              <a:off x="4396954" y="3482529"/>
              <a:ext cx="3398091" cy="389003"/>
            </a:xfrm>
            <a:prstGeom prst="rect">
              <a:avLst/>
            </a:prstGeom>
          </p:spPr>
          <p:txBody>
            <a:bodyPr vert="horz" lIns="0" tIns="0" rIns="0" bIns="0" rtlCol="0" anchor="t" anchorCtr="0">
              <a:noAutofit/>
            </a:bodyPr>
            <a:lstStyle>
              <a:lvl1pPr algn="l" defTabSz="668912" rtl="0" eaLnBrk="1" latinLnBrk="0" hangingPunct="1">
                <a:lnSpc>
                  <a:spcPct val="90000"/>
                </a:lnSpc>
                <a:spcBef>
                  <a:spcPct val="0"/>
                </a:spcBef>
                <a:buNone/>
                <a:defRPr sz="2400" b="1" i="0" kern="1200">
                  <a:solidFill>
                    <a:schemeClr val="accent2"/>
                  </a:solidFill>
                  <a:latin typeface="Gotham Bold" panose="02000604030000020004"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200" dirty="0">
                  <a:ln w="6350">
                    <a:solidFill>
                      <a:srgbClr val="07C1E8"/>
                    </a:solidFill>
                  </a:ln>
                  <a:solidFill>
                    <a:srgbClr val="07C1E8"/>
                  </a:solidFill>
                  <a:latin typeface="Gotham Light" pitchFamily="2" charset="77"/>
                </a:rPr>
                <a:t>Community Consultation</a:t>
              </a:r>
            </a:p>
          </p:txBody>
        </p:sp>
        <p:grpSp>
          <p:nvGrpSpPr>
            <p:cNvPr id="7" name="Group 6">
              <a:extLst>
                <a:ext uri="{FF2B5EF4-FFF2-40B4-BE49-F238E27FC236}">
                  <a16:creationId xmlns:a16="http://schemas.microsoft.com/office/drawing/2014/main" id="{ED99E566-858D-8645-9E41-C1224A6551ED}"/>
                </a:ext>
              </a:extLst>
            </p:cNvPr>
            <p:cNvGrpSpPr/>
            <p:nvPr/>
          </p:nvGrpSpPr>
          <p:grpSpPr>
            <a:xfrm>
              <a:off x="5413800" y="1728495"/>
              <a:ext cx="1364400" cy="1364400"/>
              <a:chOff x="791061" y="6237350"/>
              <a:chExt cx="1630055" cy="1630055"/>
            </a:xfrm>
          </p:grpSpPr>
          <p:sp>
            <p:nvSpPr>
              <p:cNvPr id="8" name="Teardrop 7">
                <a:extLst>
                  <a:ext uri="{FF2B5EF4-FFF2-40B4-BE49-F238E27FC236}">
                    <a16:creationId xmlns:a16="http://schemas.microsoft.com/office/drawing/2014/main" id="{5F051426-5CA8-D84A-AC3F-F7C3A527A555}"/>
                  </a:ext>
                </a:extLst>
              </p:cNvPr>
              <p:cNvSpPr/>
              <p:nvPr/>
            </p:nvSpPr>
            <p:spPr>
              <a:xfrm rot="8100000">
                <a:off x="791061" y="6237350"/>
                <a:ext cx="1630055" cy="1630055"/>
              </a:xfrm>
              <a:prstGeom prst="teardrop">
                <a:avLst>
                  <a:gd name="adj" fmla="val 92853"/>
                </a:avLst>
              </a:prstGeom>
              <a:noFill/>
              <a:ln w="38100">
                <a:solidFill>
                  <a:srgbClr val="07C1E8"/>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9" name="Title 1">
                <a:extLst>
                  <a:ext uri="{FF2B5EF4-FFF2-40B4-BE49-F238E27FC236}">
                    <a16:creationId xmlns:a16="http://schemas.microsoft.com/office/drawing/2014/main" id="{A9566E61-FA67-B041-B597-CD5BC6BBE9D9}"/>
                  </a:ext>
                </a:extLst>
              </p:cNvPr>
              <p:cNvSpPr txBox="1">
                <a:spLocks/>
              </p:cNvSpPr>
              <p:nvPr/>
            </p:nvSpPr>
            <p:spPr>
              <a:xfrm>
                <a:off x="1075144" y="6894858"/>
                <a:ext cx="974585" cy="315038"/>
              </a:xfrm>
              <a:prstGeom prst="rect">
                <a:avLst/>
              </a:prstGeom>
              <a:ln w="6350">
                <a:noFill/>
              </a:ln>
            </p:spPr>
            <p:txBody>
              <a:bodyPr vert="horz" lIns="0" tIns="0" rIns="0" bIns="0" rtlCol="0" anchor="t" anchorCtr="0">
                <a:noAutofit/>
              </a:bodyPr>
              <a:lstStyle>
                <a:lvl1pPr algn="l" defTabSz="668912" rtl="0" eaLnBrk="1" latinLnBrk="0" hangingPunct="1">
                  <a:lnSpc>
                    <a:spcPct val="90000"/>
                  </a:lnSpc>
                  <a:spcBef>
                    <a:spcPct val="0"/>
                  </a:spcBef>
                  <a:buNone/>
                  <a:defRPr sz="2400" b="1" i="0" kern="1200">
                    <a:solidFill>
                      <a:schemeClr val="accent2"/>
                    </a:solidFill>
                    <a:latin typeface="Gotham Bold" panose="02000604030000020004"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92075" algn="ctr">
                  <a:lnSpc>
                    <a:spcPct val="150000"/>
                  </a:lnSpc>
                </a:pPr>
                <a:r>
                  <a:rPr lang="en-US" sz="900" spc="110" dirty="0">
                    <a:ln>
                      <a:solidFill>
                        <a:srgbClr val="07C1E8"/>
                      </a:solidFill>
                    </a:ln>
                    <a:solidFill>
                      <a:srgbClr val="07C1E8"/>
                    </a:solidFill>
                    <a:latin typeface="Comfortaa" pitchFamily="2" charset="0"/>
                  </a:rPr>
                  <a:t>MODULE </a:t>
                </a:r>
                <a:r>
                  <a:rPr lang="en-US" sz="1100" spc="110" dirty="0">
                    <a:ln>
                      <a:solidFill>
                        <a:srgbClr val="07C1E8"/>
                      </a:solidFill>
                    </a:ln>
                    <a:solidFill>
                      <a:srgbClr val="07C1E8"/>
                    </a:solidFill>
                    <a:latin typeface="Comfortaa" pitchFamily="2" charset="0"/>
                  </a:rPr>
                  <a:t>2</a:t>
                </a:r>
                <a:endParaRPr lang="en-US" sz="900" spc="110" dirty="0">
                  <a:ln>
                    <a:solidFill>
                      <a:srgbClr val="07C1E8"/>
                    </a:solidFill>
                  </a:ln>
                  <a:solidFill>
                    <a:srgbClr val="07C1E8"/>
                  </a:solidFill>
                  <a:latin typeface="Comfortaa" pitchFamily="2" charset="0"/>
                </a:endParaRPr>
              </a:p>
            </p:txBody>
          </p:sp>
        </p:grpSp>
      </p:grpSp>
    </p:spTree>
    <p:extLst>
      <p:ext uri="{BB962C8B-B14F-4D97-AF65-F5344CB8AC3E}">
        <p14:creationId xmlns:p14="http://schemas.microsoft.com/office/powerpoint/2010/main" val="40746350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A8E019-2848-47B8-90D3-3CD5B4C9351C}"/>
              </a:ext>
            </a:extLst>
          </p:cNvPr>
          <p:cNvSpPr>
            <a:spLocks noGrp="1"/>
          </p:cNvSpPr>
          <p:nvPr>
            <p:ph sz="quarter" idx="10"/>
          </p:nvPr>
        </p:nvSpPr>
        <p:spPr>
          <a:xfrm>
            <a:off x="995151" y="1517364"/>
            <a:ext cx="10172403" cy="5012156"/>
          </a:xfrm>
        </p:spPr>
        <p:txBody>
          <a:bodyPr numCol="1">
            <a:normAutofit fontScale="47500" lnSpcReduction="20000"/>
          </a:bodyPr>
          <a:lstStyle/>
          <a:p>
            <a:pPr marL="0" indent="0">
              <a:lnSpc>
                <a:spcPct val="120000"/>
              </a:lnSpc>
              <a:buNone/>
            </a:pPr>
            <a:r>
              <a:rPr lang="en-US" sz="5100" dirty="0">
                <a:solidFill>
                  <a:srgbClr val="0193C0"/>
                </a:solidFill>
                <a:latin typeface="Comfortaa" pitchFamily="2" charset="0"/>
              </a:rPr>
              <a:t>GOAL</a:t>
            </a:r>
          </a:p>
          <a:p>
            <a:pPr marL="0" indent="0">
              <a:lnSpc>
                <a:spcPct val="120000"/>
              </a:lnSpc>
              <a:buNone/>
            </a:pPr>
            <a:r>
              <a:rPr lang="en-US" sz="4200" b="0" dirty="0">
                <a:solidFill>
                  <a:srgbClr val="454545"/>
                </a:solidFill>
                <a:latin typeface="Avenir Book" panose="02000503020000020003" pitchFamily="2" charset="0"/>
              </a:rPr>
              <a:t>Engage purposefully with additional community members in order to share the norms assessment and seek guidance on whether and how norms should change.</a:t>
            </a:r>
            <a:endParaRPr lang="en-US" sz="4200" dirty="0">
              <a:solidFill>
                <a:srgbClr val="0193C0"/>
              </a:solidFill>
              <a:latin typeface="Avenir Book" panose="02000503020000020003" pitchFamily="2" charset="0"/>
            </a:endParaRPr>
          </a:p>
          <a:p>
            <a:pPr marL="0" indent="0">
              <a:lnSpc>
                <a:spcPct val="120000"/>
              </a:lnSpc>
              <a:buNone/>
            </a:pPr>
            <a:r>
              <a:rPr lang="en-US" sz="5100" dirty="0">
                <a:solidFill>
                  <a:srgbClr val="0193C0"/>
                </a:solidFill>
                <a:latin typeface="Comfortaa" pitchFamily="2" charset="0"/>
              </a:rPr>
              <a:t>ACTIVITIES IN THIS MODULE</a:t>
            </a:r>
          </a:p>
          <a:p>
            <a:pPr marL="228600" indent="-228600">
              <a:lnSpc>
                <a:spcPct val="120000"/>
              </a:lnSpc>
              <a:buFont typeface="+mj-lt"/>
              <a:buAutoNum type="arabicPeriod"/>
            </a:pPr>
            <a:r>
              <a:rPr lang="en-US" sz="4200" b="0" dirty="0">
                <a:solidFill>
                  <a:srgbClr val="454545"/>
                </a:solidFill>
                <a:latin typeface="Avenir Book" panose="02000503020000020003" pitchFamily="2" charset="0"/>
              </a:rPr>
              <a:t>Validate norms</a:t>
            </a:r>
          </a:p>
          <a:p>
            <a:pPr marL="228600" indent="-228600">
              <a:lnSpc>
                <a:spcPct val="120000"/>
              </a:lnSpc>
              <a:buFont typeface="+mj-lt"/>
              <a:buAutoNum type="arabicPeriod"/>
            </a:pPr>
            <a:r>
              <a:rPr lang="en-US" sz="4200" b="0" dirty="0">
                <a:solidFill>
                  <a:srgbClr val="454545"/>
                </a:solidFill>
                <a:latin typeface="Avenir Book" panose="02000503020000020003" pitchFamily="2" charset="0"/>
              </a:rPr>
              <a:t>Use the Decision tree</a:t>
            </a:r>
          </a:p>
          <a:p>
            <a:pPr marL="228600" indent="-228600">
              <a:lnSpc>
                <a:spcPct val="120000"/>
              </a:lnSpc>
              <a:buFont typeface="+mj-lt"/>
              <a:buAutoNum type="arabicPeriod"/>
            </a:pPr>
            <a:r>
              <a:rPr lang="en-US" sz="4200" b="0" dirty="0">
                <a:solidFill>
                  <a:srgbClr val="454545"/>
                </a:solidFill>
                <a:latin typeface="Avenir Book" panose="02000503020000020003" pitchFamily="2" charset="0"/>
              </a:rPr>
              <a:t>Identify the future state</a:t>
            </a:r>
          </a:p>
          <a:p>
            <a:pPr marL="228600" indent="-228600">
              <a:lnSpc>
                <a:spcPct val="120000"/>
              </a:lnSpc>
              <a:buFont typeface="+mj-lt"/>
              <a:buAutoNum type="arabicPeriod"/>
            </a:pPr>
            <a:r>
              <a:rPr lang="en-US" sz="4200" b="0" dirty="0">
                <a:solidFill>
                  <a:srgbClr val="454545"/>
                </a:solidFill>
                <a:latin typeface="Avenir Book" panose="02000503020000020003" pitchFamily="2" charset="0"/>
              </a:rPr>
              <a:t>Assess the difficulty of change</a:t>
            </a:r>
          </a:p>
          <a:p>
            <a:pPr marL="228600" indent="-228600">
              <a:lnSpc>
                <a:spcPct val="120000"/>
              </a:lnSpc>
              <a:buFont typeface="+mj-lt"/>
              <a:buAutoNum type="arabicPeriod"/>
            </a:pPr>
            <a:r>
              <a:rPr lang="en-US" sz="4200" b="0" dirty="0">
                <a:solidFill>
                  <a:srgbClr val="454545"/>
                </a:solidFill>
                <a:latin typeface="Avenir Book" panose="02000503020000020003" pitchFamily="2" charset="0"/>
              </a:rPr>
              <a:t>Document the decisions</a:t>
            </a:r>
            <a:endParaRPr lang="en-US" sz="4200" dirty="0">
              <a:solidFill>
                <a:srgbClr val="0193C0"/>
              </a:solidFill>
              <a:latin typeface="Avenir Book" panose="02000503020000020003" pitchFamily="2" charset="0"/>
            </a:endParaRPr>
          </a:p>
          <a:p>
            <a:pPr marL="0" indent="0">
              <a:lnSpc>
                <a:spcPct val="120000"/>
              </a:lnSpc>
              <a:buNone/>
            </a:pPr>
            <a:r>
              <a:rPr lang="en-US" sz="5100" dirty="0">
                <a:solidFill>
                  <a:srgbClr val="0193C0"/>
                </a:solidFill>
                <a:latin typeface="Comfortaa" pitchFamily="2" charset="0"/>
              </a:rPr>
              <a:t>OUTPUT</a:t>
            </a:r>
          </a:p>
          <a:p>
            <a:pPr marL="0" indent="0">
              <a:lnSpc>
                <a:spcPct val="120000"/>
              </a:lnSpc>
              <a:buClr>
                <a:srgbClr val="07C1E8"/>
              </a:buClr>
              <a:buNone/>
            </a:pPr>
            <a:r>
              <a:rPr lang="en-US" sz="4200" b="0" dirty="0">
                <a:solidFill>
                  <a:srgbClr val="454545"/>
                </a:solidFill>
                <a:latin typeface="Avenir Book" panose="02000503020000020003" pitchFamily="2" charset="0"/>
              </a:rPr>
              <a:t>Completed Norm Profiles</a:t>
            </a:r>
          </a:p>
          <a:p>
            <a:pPr marL="0" indent="0">
              <a:lnSpc>
                <a:spcPct val="120000"/>
              </a:lnSpc>
              <a:buNone/>
            </a:pPr>
            <a:endParaRPr lang="en-US" dirty="0"/>
          </a:p>
        </p:txBody>
      </p:sp>
      <p:sp>
        <p:nvSpPr>
          <p:cNvPr id="2" name="Title 1">
            <a:extLst>
              <a:ext uri="{FF2B5EF4-FFF2-40B4-BE49-F238E27FC236}">
                <a16:creationId xmlns:a16="http://schemas.microsoft.com/office/drawing/2014/main" id="{2B4D73AA-8B83-407F-B8E8-0E7547AD7ED4}"/>
              </a:ext>
            </a:extLst>
          </p:cNvPr>
          <p:cNvSpPr txBox="1">
            <a:spLocks/>
          </p:cNvSpPr>
          <p:nvPr/>
        </p:nvSpPr>
        <p:spPr>
          <a:xfrm>
            <a:off x="7577457" y="4221152"/>
            <a:ext cx="4281652" cy="1539326"/>
          </a:xfrm>
          <a:prstGeom prst="rect">
            <a:avLst/>
          </a:prstGeom>
        </p:spPr>
        <p:txBody>
          <a:bodyPr vert="horz" lIns="0" tIns="0" rIns="0" bIns="0" rtlCol="0" anchor="t" anchorCtr="0">
            <a:noAutofit/>
          </a:bodyPr>
          <a:lstStyle>
            <a:lvl1pPr algn="l" defTabSz="668912" rtl="0" eaLnBrk="1" latinLnBrk="0" hangingPunct="1">
              <a:lnSpc>
                <a:spcPct val="90000"/>
              </a:lnSpc>
              <a:spcBef>
                <a:spcPct val="0"/>
              </a:spcBef>
              <a:buNone/>
              <a:defRPr sz="2400" b="1" i="0" kern="1200">
                <a:solidFill>
                  <a:schemeClr val="tx2"/>
                </a:solidFill>
                <a:latin typeface="Gotham Bold" panose="02000604030000020004"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600" b="0" dirty="0">
                <a:solidFill>
                  <a:srgbClr val="07C1E8"/>
                </a:solidFill>
                <a:latin typeface="Avenir" panose="02000503020000020003" pitchFamily="2" charset="0"/>
              </a:rPr>
              <a:t>All but Activity 5 to be conducted with community members in a community meeting. Examine the slides closely. Some are meant to be used with the team to explain what you will do, and some are to be used with the community during community meetings.</a:t>
            </a:r>
          </a:p>
          <a:p>
            <a:endParaRPr lang="en-US" sz="1600" b="0" dirty="0">
              <a:solidFill>
                <a:srgbClr val="07C1E8"/>
              </a:solidFill>
              <a:latin typeface="Avenir" panose="02000503020000020003" pitchFamily="2" charset="0"/>
            </a:endParaRPr>
          </a:p>
          <a:p>
            <a:r>
              <a:rPr lang="en-US" sz="1600" b="0" dirty="0">
                <a:solidFill>
                  <a:srgbClr val="07C1E8"/>
                </a:solidFill>
                <a:latin typeface="Avenir" panose="02000503020000020003" pitchFamily="2" charset="0"/>
              </a:rPr>
              <a:t>Slides to be used in community meetings have a * in the upper right corner.</a:t>
            </a:r>
          </a:p>
        </p:txBody>
      </p:sp>
      <p:sp>
        <p:nvSpPr>
          <p:cNvPr id="9" name="Oval 8">
            <a:extLst>
              <a:ext uri="{FF2B5EF4-FFF2-40B4-BE49-F238E27FC236}">
                <a16:creationId xmlns:a16="http://schemas.microsoft.com/office/drawing/2014/main" id="{105A67D9-2216-4682-877F-0E0D1CBF3426}"/>
              </a:ext>
            </a:extLst>
          </p:cNvPr>
          <p:cNvSpPr/>
          <p:nvPr/>
        </p:nvSpPr>
        <p:spPr>
          <a:xfrm>
            <a:off x="5949581" y="4221152"/>
            <a:ext cx="1371600" cy="1379007"/>
          </a:xfrm>
          <a:prstGeom prst="ellipse">
            <a:avLst/>
          </a:prstGeom>
          <a:noFill/>
          <a:ln w="28575">
            <a:solidFill>
              <a:srgbClr val="07C1E8"/>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54000" rtlCol="0" anchor="ctr"/>
          <a:lstStyle/>
          <a:p>
            <a:pPr algn="ctr">
              <a:lnSpc>
                <a:spcPct val="110000"/>
              </a:lnSpc>
              <a:spcBef>
                <a:spcPts val="1000"/>
              </a:spcBef>
            </a:pPr>
            <a:r>
              <a:rPr lang="en-US" b="1" dirty="0">
                <a:solidFill>
                  <a:srgbClr val="07C1E8"/>
                </a:solidFill>
              </a:rPr>
              <a:t>Note</a:t>
            </a:r>
          </a:p>
        </p:txBody>
      </p:sp>
      <p:sp>
        <p:nvSpPr>
          <p:cNvPr id="25" name="Title 1">
            <a:extLst>
              <a:ext uri="{FF2B5EF4-FFF2-40B4-BE49-F238E27FC236}">
                <a16:creationId xmlns:a16="http://schemas.microsoft.com/office/drawing/2014/main" id="{F25FCC9C-0BBF-E84F-9FC5-A561A261BFDD}"/>
              </a:ext>
            </a:extLst>
          </p:cNvPr>
          <p:cNvSpPr>
            <a:spLocks noGrp="1"/>
          </p:cNvSpPr>
          <p:nvPr>
            <p:ph type="title"/>
          </p:nvPr>
        </p:nvSpPr>
        <p:spPr>
          <a:xfrm>
            <a:off x="1024446" y="814889"/>
            <a:ext cx="10143108" cy="341468"/>
          </a:xfrm>
        </p:spPr>
        <p:txBody>
          <a:bodyPr/>
          <a:lstStyle/>
          <a:p>
            <a:r>
              <a:rPr lang="en-US" sz="3200" dirty="0">
                <a:solidFill>
                  <a:srgbClr val="07C1E8"/>
                </a:solidFill>
                <a:latin typeface="Gotham Light" pitchFamily="2" charset="77"/>
              </a:rPr>
              <a:t>Module 2: Community Consultation</a:t>
            </a:r>
            <a:endParaRPr lang="en-US" sz="3200" dirty="0">
              <a:latin typeface="+mj-lt"/>
            </a:endParaRPr>
          </a:p>
        </p:txBody>
      </p:sp>
      <p:grpSp>
        <p:nvGrpSpPr>
          <p:cNvPr id="26" name="Group 25">
            <a:extLst>
              <a:ext uri="{FF2B5EF4-FFF2-40B4-BE49-F238E27FC236}">
                <a16:creationId xmlns:a16="http://schemas.microsoft.com/office/drawing/2014/main" id="{7850200F-E2D7-5C49-A996-8887E6B17746}"/>
              </a:ext>
            </a:extLst>
          </p:cNvPr>
          <p:cNvGrpSpPr/>
          <p:nvPr/>
        </p:nvGrpSpPr>
        <p:grpSpPr>
          <a:xfrm>
            <a:off x="9601200" y="365760"/>
            <a:ext cx="2832498" cy="456923"/>
            <a:chOff x="4116076" y="450402"/>
            <a:chExt cx="2832498" cy="456923"/>
          </a:xfrm>
        </p:grpSpPr>
        <p:cxnSp>
          <p:nvCxnSpPr>
            <p:cNvPr id="27" name="Straight Connector 26">
              <a:extLst>
                <a:ext uri="{FF2B5EF4-FFF2-40B4-BE49-F238E27FC236}">
                  <a16:creationId xmlns:a16="http://schemas.microsoft.com/office/drawing/2014/main" id="{FF2B9929-2F51-C943-919B-203277939B32}"/>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28" name="Teardrop 27">
              <a:extLst>
                <a:ext uri="{FF2B5EF4-FFF2-40B4-BE49-F238E27FC236}">
                  <a16:creationId xmlns:a16="http://schemas.microsoft.com/office/drawing/2014/main" id="{F3AED1D4-7324-BB4B-9046-710EED7BB113}"/>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9" name="Rectangle 28">
              <a:extLst>
                <a:ext uri="{FF2B5EF4-FFF2-40B4-BE49-F238E27FC236}">
                  <a16:creationId xmlns:a16="http://schemas.microsoft.com/office/drawing/2014/main" id="{DD2BAB2E-35FE-8749-ACB9-402204ECC616}"/>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30" name="Rectangle 29">
              <a:extLst>
                <a:ext uri="{FF2B5EF4-FFF2-40B4-BE49-F238E27FC236}">
                  <a16:creationId xmlns:a16="http://schemas.microsoft.com/office/drawing/2014/main" id="{9E687FCD-16CE-0344-846B-604E2843B3F4}"/>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31" name="Rectangle 30">
              <a:extLst>
                <a:ext uri="{FF2B5EF4-FFF2-40B4-BE49-F238E27FC236}">
                  <a16:creationId xmlns:a16="http://schemas.microsoft.com/office/drawing/2014/main" id="{A9917231-5C1C-9943-BD37-2630118BC366}"/>
                </a:ext>
              </a:extLst>
            </p:cNvPr>
            <p:cNvSpPr/>
            <p:nvPr/>
          </p:nvSpPr>
          <p:spPr>
            <a:xfrm>
              <a:off x="5024874" y="658492"/>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2</a:t>
              </a:r>
              <a:endParaRPr lang="en-GB" sz="500" b="1" dirty="0">
                <a:solidFill>
                  <a:srgbClr val="07C1E8"/>
                </a:solidFill>
                <a:latin typeface="Avenir Black" panose="02000503020000020003" pitchFamily="2" charset="0"/>
              </a:endParaRPr>
            </a:p>
          </p:txBody>
        </p:sp>
        <p:sp>
          <p:nvSpPr>
            <p:cNvPr id="32" name="Rectangle 31">
              <a:extLst>
                <a:ext uri="{FF2B5EF4-FFF2-40B4-BE49-F238E27FC236}">
                  <a16:creationId xmlns:a16="http://schemas.microsoft.com/office/drawing/2014/main" id="{E58BE778-A96E-0441-B369-0CD1BB90C874}"/>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33" name="Rectangle 32">
              <a:extLst>
                <a:ext uri="{FF2B5EF4-FFF2-40B4-BE49-F238E27FC236}">
                  <a16:creationId xmlns:a16="http://schemas.microsoft.com/office/drawing/2014/main" id="{9B566017-2B1F-814B-95AE-A8235E9C10D2}"/>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34" name="Teardrop 33">
              <a:extLst>
                <a:ext uri="{FF2B5EF4-FFF2-40B4-BE49-F238E27FC236}">
                  <a16:creationId xmlns:a16="http://schemas.microsoft.com/office/drawing/2014/main" id="{3A1DA035-0154-3445-8853-3195DA994DBF}"/>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35" name="Teardrop 34">
              <a:extLst>
                <a:ext uri="{FF2B5EF4-FFF2-40B4-BE49-F238E27FC236}">
                  <a16:creationId xmlns:a16="http://schemas.microsoft.com/office/drawing/2014/main" id="{5BF64CDB-5F11-2946-88B1-D142CEF24190}"/>
                </a:ext>
              </a:extLst>
            </p:cNvPr>
            <p:cNvSpPr>
              <a:spLocks noChangeAspect="1"/>
            </p:cNvSpPr>
            <p:nvPr/>
          </p:nvSpPr>
          <p:spPr>
            <a:xfrm rot="8100000">
              <a:off x="5199879"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36" name="Teardrop 35">
              <a:extLst>
                <a:ext uri="{FF2B5EF4-FFF2-40B4-BE49-F238E27FC236}">
                  <a16:creationId xmlns:a16="http://schemas.microsoft.com/office/drawing/2014/main" id="{F13445CD-3783-7548-9DA1-588FA733969B}"/>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37" name="Teardrop 36">
              <a:extLst>
                <a:ext uri="{FF2B5EF4-FFF2-40B4-BE49-F238E27FC236}">
                  <a16:creationId xmlns:a16="http://schemas.microsoft.com/office/drawing/2014/main" id="{88D4A88A-160C-394A-A6E4-F3A2CE37D4E3}"/>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32527648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81B825-3E7D-4FDB-826A-014BBC02F2F3}"/>
              </a:ext>
            </a:extLst>
          </p:cNvPr>
          <p:cNvSpPr>
            <a:spLocks noGrp="1"/>
          </p:cNvSpPr>
          <p:nvPr>
            <p:ph sz="quarter" idx="10"/>
          </p:nvPr>
        </p:nvSpPr>
        <p:spPr>
          <a:xfrm>
            <a:off x="993875" y="1691773"/>
            <a:ext cx="10515600" cy="4351338"/>
          </a:xfrm>
        </p:spPr>
        <p:txBody>
          <a:bodyPr numCol="1">
            <a:normAutofit fontScale="92500"/>
          </a:bodyPr>
          <a:lstStyle/>
          <a:p>
            <a:pPr marL="0" indent="0">
              <a:lnSpc>
                <a:spcPct val="110000"/>
              </a:lnSpc>
              <a:buNone/>
            </a:pPr>
            <a:r>
              <a:rPr lang="en-US" sz="3000" dirty="0">
                <a:solidFill>
                  <a:srgbClr val="0193C0"/>
                </a:solidFill>
                <a:latin typeface="Comfortaa"/>
              </a:rPr>
              <a:t>KEY TERMS</a:t>
            </a:r>
          </a:p>
          <a:p>
            <a:pPr marL="460375" indent="-323850">
              <a:lnSpc>
                <a:spcPct val="110000"/>
              </a:lnSpc>
              <a:buClr>
                <a:srgbClr val="05B5DB"/>
              </a:buClr>
              <a:buSzPct val="120000"/>
              <a:buFont typeface="Courier New" panose="02070309020205020404" pitchFamily="49" charset="0"/>
              <a:buChar char="o"/>
            </a:pPr>
            <a:r>
              <a:rPr lang="en-US" sz="2600" b="1" dirty="0">
                <a:solidFill>
                  <a:srgbClr val="454545"/>
                </a:solidFill>
                <a:latin typeface="Avenir Book" panose="02000503020000020003" pitchFamily="2" charset="0"/>
              </a:rPr>
              <a:t>“Fortify” </a:t>
            </a:r>
            <a:r>
              <a:rPr lang="en-US" sz="2600" dirty="0">
                <a:solidFill>
                  <a:srgbClr val="454545"/>
                </a:solidFill>
                <a:latin typeface="Avenir Book" panose="02000503020000020003" pitchFamily="2" charset="0"/>
              </a:rPr>
              <a:t>the norm</a:t>
            </a:r>
            <a:r>
              <a:rPr lang="en-US" sz="2600" b="1" dirty="0">
                <a:solidFill>
                  <a:srgbClr val="454545"/>
                </a:solidFill>
                <a:latin typeface="Avenir Book" panose="02000503020000020003" pitchFamily="2" charset="0"/>
              </a:rPr>
              <a:t>: </a:t>
            </a:r>
            <a:r>
              <a:rPr lang="en-US" sz="2600" b="0" dirty="0">
                <a:solidFill>
                  <a:srgbClr val="454545"/>
                </a:solidFill>
                <a:latin typeface="Avenir Book" panose="02000503020000020003" pitchFamily="2" charset="0"/>
              </a:rPr>
              <a:t>The community would like to strengthen the norm or make it more common in order to improve wellbeing.</a:t>
            </a:r>
          </a:p>
          <a:p>
            <a:pPr marL="460375" indent="-323850">
              <a:lnSpc>
                <a:spcPct val="110000"/>
              </a:lnSpc>
              <a:buClr>
                <a:srgbClr val="05B5DB"/>
              </a:buClr>
              <a:buSzPct val="120000"/>
              <a:buFont typeface="Courier New" panose="02070309020205020404" pitchFamily="49" charset="0"/>
              <a:buChar char="o"/>
            </a:pPr>
            <a:r>
              <a:rPr lang="en-US" sz="2600" b="1" dirty="0">
                <a:solidFill>
                  <a:srgbClr val="454545"/>
                </a:solidFill>
                <a:latin typeface="Avenir Book" panose="02000503020000020003" pitchFamily="2" charset="0"/>
              </a:rPr>
              <a:t>“Reframe”</a:t>
            </a:r>
            <a:r>
              <a:rPr lang="en-US" sz="2600" dirty="0">
                <a:solidFill>
                  <a:srgbClr val="454545"/>
                </a:solidFill>
                <a:latin typeface="Avenir Book" panose="02000503020000020003" pitchFamily="2" charset="0"/>
              </a:rPr>
              <a:t> </a:t>
            </a:r>
            <a:r>
              <a:rPr lang="en-US" sz="2600" b="0" dirty="0">
                <a:solidFill>
                  <a:srgbClr val="454545"/>
                </a:solidFill>
                <a:latin typeface="Avenir Book" panose="02000503020000020003" pitchFamily="2" charset="0"/>
              </a:rPr>
              <a:t>the norm: The community would like to talk about the norm in a different way so that it can be useful to improve wellbeing.</a:t>
            </a:r>
          </a:p>
          <a:p>
            <a:pPr marL="460375" indent="-323850">
              <a:lnSpc>
                <a:spcPct val="110000"/>
              </a:lnSpc>
              <a:buClr>
                <a:srgbClr val="05B5DB"/>
              </a:buClr>
              <a:buSzPct val="120000"/>
              <a:buFont typeface="Courier New" panose="02070309020205020404" pitchFamily="49" charset="0"/>
              <a:buChar char="o"/>
            </a:pPr>
            <a:r>
              <a:rPr lang="en-US" sz="2600" b="1" dirty="0">
                <a:solidFill>
                  <a:srgbClr val="454545"/>
                </a:solidFill>
                <a:latin typeface="Avenir Book" panose="02000503020000020003" pitchFamily="2" charset="0"/>
              </a:rPr>
              <a:t>“Shift” </a:t>
            </a:r>
            <a:r>
              <a:rPr lang="en-US" sz="2600" b="0" dirty="0">
                <a:solidFill>
                  <a:srgbClr val="454545"/>
                </a:solidFill>
                <a:latin typeface="Avenir Book" panose="02000503020000020003" pitchFamily="2" charset="0"/>
              </a:rPr>
              <a:t>the norm: The community would like to change the norm in order to improve wellbeing. </a:t>
            </a:r>
          </a:p>
          <a:p>
            <a:pPr marL="460375" indent="-323850">
              <a:lnSpc>
                <a:spcPct val="110000"/>
              </a:lnSpc>
              <a:buClr>
                <a:srgbClr val="05B5DB"/>
              </a:buClr>
              <a:buSzPct val="120000"/>
              <a:buFont typeface="Courier New" panose="02070309020205020404" pitchFamily="49" charset="0"/>
              <a:buChar char="o"/>
            </a:pPr>
            <a:r>
              <a:rPr lang="en-US" sz="2600" b="1" dirty="0">
                <a:solidFill>
                  <a:srgbClr val="454545"/>
                </a:solidFill>
                <a:latin typeface="Avenir Book" panose="02000503020000020003" pitchFamily="2" charset="0"/>
              </a:rPr>
              <a:t>“Aware” </a:t>
            </a:r>
            <a:r>
              <a:rPr lang="en-US" sz="2600" b="0" dirty="0">
                <a:solidFill>
                  <a:srgbClr val="454545"/>
                </a:solidFill>
                <a:latin typeface="Avenir Book" panose="02000503020000020003" pitchFamily="2" charset="0"/>
              </a:rPr>
              <a:t>of the norm: The community wants programs to be aware of this norm, but doesn’t think it is useful in improving wellbeing. </a:t>
            </a:r>
          </a:p>
          <a:p>
            <a:pPr marL="0" indent="0">
              <a:buNone/>
            </a:pPr>
            <a:endParaRPr lang="en-US" dirty="0"/>
          </a:p>
        </p:txBody>
      </p:sp>
      <p:sp>
        <p:nvSpPr>
          <p:cNvPr id="21" name="Title 1">
            <a:extLst>
              <a:ext uri="{FF2B5EF4-FFF2-40B4-BE49-F238E27FC236}">
                <a16:creationId xmlns:a16="http://schemas.microsoft.com/office/drawing/2014/main" id="{DFC2209F-6E15-1943-8B98-CAE1CBF112E9}"/>
              </a:ext>
            </a:extLst>
          </p:cNvPr>
          <p:cNvSpPr>
            <a:spLocks noGrp="1"/>
          </p:cNvSpPr>
          <p:nvPr>
            <p:ph type="title"/>
          </p:nvPr>
        </p:nvSpPr>
        <p:spPr>
          <a:xfrm>
            <a:off x="1024446" y="814889"/>
            <a:ext cx="10143108" cy="341468"/>
          </a:xfrm>
        </p:spPr>
        <p:txBody>
          <a:bodyPr/>
          <a:lstStyle/>
          <a:p>
            <a:r>
              <a:rPr lang="en-US" sz="3200" dirty="0">
                <a:solidFill>
                  <a:srgbClr val="07C1E8"/>
                </a:solidFill>
                <a:latin typeface="Gotham Light" pitchFamily="2" charset="77"/>
              </a:rPr>
              <a:t>Module 2: Community Consultation</a:t>
            </a:r>
            <a:endParaRPr lang="en-US" sz="3200" dirty="0">
              <a:latin typeface="+mj-lt"/>
            </a:endParaRPr>
          </a:p>
        </p:txBody>
      </p:sp>
      <p:grpSp>
        <p:nvGrpSpPr>
          <p:cNvPr id="22" name="Group 21">
            <a:extLst>
              <a:ext uri="{FF2B5EF4-FFF2-40B4-BE49-F238E27FC236}">
                <a16:creationId xmlns:a16="http://schemas.microsoft.com/office/drawing/2014/main" id="{AF2C06C6-116D-B04C-8FA9-8101599E7C39}"/>
              </a:ext>
            </a:extLst>
          </p:cNvPr>
          <p:cNvGrpSpPr/>
          <p:nvPr/>
        </p:nvGrpSpPr>
        <p:grpSpPr>
          <a:xfrm>
            <a:off x="9601200" y="365760"/>
            <a:ext cx="2832498" cy="456923"/>
            <a:chOff x="4116076" y="450402"/>
            <a:chExt cx="2832498" cy="456923"/>
          </a:xfrm>
        </p:grpSpPr>
        <p:cxnSp>
          <p:nvCxnSpPr>
            <p:cNvPr id="23" name="Straight Connector 22">
              <a:extLst>
                <a:ext uri="{FF2B5EF4-FFF2-40B4-BE49-F238E27FC236}">
                  <a16:creationId xmlns:a16="http://schemas.microsoft.com/office/drawing/2014/main" id="{77E4A3BF-5EAD-FA44-968F-737DDDB5C360}"/>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24" name="Teardrop 23">
              <a:extLst>
                <a:ext uri="{FF2B5EF4-FFF2-40B4-BE49-F238E27FC236}">
                  <a16:creationId xmlns:a16="http://schemas.microsoft.com/office/drawing/2014/main" id="{A6E11455-9587-D84F-94C8-FDF0FA8692A6}"/>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5" name="Rectangle 24">
              <a:extLst>
                <a:ext uri="{FF2B5EF4-FFF2-40B4-BE49-F238E27FC236}">
                  <a16:creationId xmlns:a16="http://schemas.microsoft.com/office/drawing/2014/main" id="{17F6821C-1731-4940-AAB9-6C53E6F4690D}"/>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26" name="Rectangle 25">
              <a:extLst>
                <a:ext uri="{FF2B5EF4-FFF2-40B4-BE49-F238E27FC236}">
                  <a16:creationId xmlns:a16="http://schemas.microsoft.com/office/drawing/2014/main" id="{8924DA6C-2F33-074C-8451-48CA637093F2}"/>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27" name="Rectangle 26">
              <a:extLst>
                <a:ext uri="{FF2B5EF4-FFF2-40B4-BE49-F238E27FC236}">
                  <a16:creationId xmlns:a16="http://schemas.microsoft.com/office/drawing/2014/main" id="{2E9DA611-42DC-B14E-BD59-83D75732FC19}"/>
                </a:ext>
              </a:extLst>
            </p:cNvPr>
            <p:cNvSpPr/>
            <p:nvPr/>
          </p:nvSpPr>
          <p:spPr>
            <a:xfrm>
              <a:off x="5024874" y="658492"/>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2</a:t>
              </a:r>
              <a:endParaRPr lang="en-GB" sz="500" b="1" dirty="0">
                <a:solidFill>
                  <a:srgbClr val="07C1E8"/>
                </a:solidFill>
                <a:latin typeface="Avenir Black" panose="02000503020000020003" pitchFamily="2" charset="0"/>
              </a:endParaRPr>
            </a:p>
          </p:txBody>
        </p:sp>
        <p:sp>
          <p:nvSpPr>
            <p:cNvPr id="28" name="Rectangle 27">
              <a:extLst>
                <a:ext uri="{FF2B5EF4-FFF2-40B4-BE49-F238E27FC236}">
                  <a16:creationId xmlns:a16="http://schemas.microsoft.com/office/drawing/2014/main" id="{9D284964-4F2A-834C-B3B1-7547C067E463}"/>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29" name="Rectangle 28">
              <a:extLst>
                <a:ext uri="{FF2B5EF4-FFF2-40B4-BE49-F238E27FC236}">
                  <a16:creationId xmlns:a16="http://schemas.microsoft.com/office/drawing/2014/main" id="{7D1C19C4-2BCF-B248-910E-165671C4DFFF}"/>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30" name="Teardrop 29">
              <a:extLst>
                <a:ext uri="{FF2B5EF4-FFF2-40B4-BE49-F238E27FC236}">
                  <a16:creationId xmlns:a16="http://schemas.microsoft.com/office/drawing/2014/main" id="{33DC7702-6CF3-2342-BB26-525EFEDAA478}"/>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31" name="Teardrop 30">
              <a:extLst>
                <a:ext uri="{FF2B5EF4-FFF2-40B4-BE49-F238E27FC236}">
                  <a16:creationId xmlns:a16="http://schemas.microsoft.com/office/drawing/2014/main" id="{91999DB6-F8A6-E343-A3CB-6F560C9F36B0}"/>
                </a:ext>
              </a:extLst>
            </p:cNvPr>
            <p:cNvSpPr>
              <a:spLocks noChangeAspect="1"/>
            </p:cNvSpPr>
            <p:nvPr/>
          </p:nvSpPr>
          <p:spPr>
            <a:xfrm rot="8100000">
              <a:off x="5199879"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32" name="Teardrop 31">
              <a:extLst>
                <a:ext uri="{FF2B5EF4-FFF2-40B4-BE49-F238E27FC236}">
                  <a16:creationId xmlns:a16="http://schemas.microsoft.com/office/drawing/2014/main" id="{8575C98F-8F3B-AC49-BA82-06010796169F}"/>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33" name="Teardrop 32">
              <a:extLst>
                <a:ext uri="{FF2B5EF4-FFF2-40B4-BE49-F238E27FC236}">
                  <a16:creationId xmlns:a16="http://schemas.microsoft.com/office/drawing/2014/main" id="{0D9D6A1A-233B-B248-AE0E-E62725B0AAE9}"/>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34122103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21F7B4-E448-496B-8599-93DD5C75492A}"/>
              </a:ext>
            </a:extLst>
          </p:cNvPr>
          <p:cNvSpPr>
            <a:spLocks noGrp="1"/>
          </p:cNvSpPr>
          <p:nvPr>
            <p:ph sz="quarter" idx="10"/>
          </p:nvPr>
        </p:nvSpPr>
        <p:spPr>
          <a:xfrm>
            <a:off x="946529" y="1542031"/>
            <a:ext cx="10515600" cy="4351338"/>
          </a:xfrm>
        </p:spPr>
        <p:txBody>
          <a:bodyPr numCol="1">
            <a:normAutofit/>
          </a:bodyPr>
          <a:lstStyle/>
          <a:p>
            <a:pPr marL="0" indent="0">
              <a:buNone/>
            </a:pPr>
            <a:r>
              <a:rPr lang="en-US" sz="2400" b="0" dirty="0">
                <a:solidFill>
                  <a:srgbClr val="454545"/>
                </a:solidFill>
                <a:latin typeface="Avenir Book" panose="02000503020000020003" pitchFamily="2" charset="0"/>
              </a:rPr>
              <a:t>Activity 1 to 4 build on each other, and should be conducted in one session if possible. In this first activity you will make the participants feel welcome, ensure they understand what the team is trying to achieve, and communicate that the team values their opinions and knowledge. This activity will also aim to confirm that the community agrees that the social norms that the formative research identified are relevant to their community.</a:t>
            </a:r>
          </a:p>
          <a:p>
            <a:pPr marL="0" indent="0">
              <a:buNone/>
            </a:pPr>
            <a:endParaRPr lang="en-US" sz="2400" b="0" dirty="0">
              <a:solidFill>
                <a:srgbClr val="454545"/>
              </a:solidFill>
              <a:latin typeface="Avenir" panose="02000503020000020003" pitchFamily="2" charset="0"/>
            </a:endParaRPr>
          </a:p>
          <a:p>
            <a:pPr marL="0" indent="0">
              <a:buNone/>
            </a:pPr>
            <a:endParaRPr lang="en-US" sz="2400" dirty="0"/>
          </a:p>
        </p:txBody>
      </p:sp>
      <p:sp>
        <p:nvSpPr>
          <p:cNvPr id="21" name="Title 1">
            <a:extLst>
              <a:ext uri="{FF2B5EF4-FFF2-40B4-BE49-F238E27FC236}">
                <a16:creationId xmlns:a16="http://schemas.microsoft.com/office/drawing/2014/main" id="{332E551C-77FA-A64A-AA99-758B6C862681}"/>
              </a:ext>
            </a:extLst>
          </p:cNvPr>
          <p:cNvSpPr>
            <a:spLocks noGrp="1"/>
          </p:cNvSpPr>
          <p:nvPr>
            <p:ph type="title"/>
          </p:nvPr>
        </p:nvSpPr>
        <p:spPr>
          <a:xfrm>
            <a:off x="1024446" y="814889"/>
            <a:ext cx="10143108" cy="341468"/>
          </a:xfrm>
        </p:spPr>
        <p:txBody>
          <a:bodyPr/>
          <a:lstStyle/>
          <a:p>
            <a:r>
              <a:rPr lang="en-US" sz="3200" dirty="0">
                <a:solidFill>
                  <a:srgbClr val="07C1E8"/>
                </a:solidFill>
                <a:latin typeface="Gotham Light" pitchFamily="2" charset="77"/>
              </a:rPr>
              <a:t>Module 2: Community Consultation</a:t>
            </a:r>
            <a:endParaRPr lang="en-US" sz="3200" dirty="0">
              <a:latin typeface="+mj-lt"/>
            </a:endParaRPr>
          </a:p>
        </p:txBody>
      </p:sp>
      <p:grpSp>
        <p:nvGrpSpPr>
          <p:cNvPr id="22" name="Group 21">
            <a:extLst>
              <a:ext uri="{FF2B5EF4-FFF2-40B4-BE49-F238E27FC236}">
                <a16:creationId xmlns:a16="http://schemas.microsoft.com/office/drawing/2014/main" id="{2ECF1ECE-3CF6-EB40-A4BC-BCAEB3CF4340}"/>
              </a:ext>
            </a:extLst>
          </p:cNvPr>
          <p:cNvGrpSpPr/>
          <p:nvPr/>
        </p:nvGrpSpPr>
        <p:grpSpPr>
          <a:xfrm>
            <a:off x="9601200" y="365760"/>
            <a:ext cx="2832498" cy="456923"/>
            <a:chOff x="4116076" y="450402"/>
            <a:chExt cx="2832498" cy="456923"/>
          </a:xfrm>
        </p:grpSpPr>
        <p:cxnSp>
          <p:nvCxnSpPr>
            <p:cNvPr id="23" name="Straight Connector 22">
              <a:extLst>
                <a:ext uri="{FF2B5EF4-FFF2-40B4-BE49-F238E27FC236}">
                  <a16:creationId xmlns:a16="http://schemas.microsoft.com/office/drawing/2014/main" id="{EA6361C5-0C4E-8847-9F88-B0D9C933241B}"/>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24" name="Teardrop 23">
              <a:extLst>
                <a:ext uri="{FF2B5EF4-FFF2-40B4-BE49-F238E27FC236}">
                  <a16:creationId xmlns:a16="http://schemas.microsoft.com/office/drawing/2014/main" id="{6A24C4DF-2330-9A47-B911-D58DF56DC4EF}"/>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5" name="Rectangle 24">
              <a:extLst>
                <a:ext uri="{FF2B5EF4-FFF2-40B4-BE49-F238E27FC236}">
                  <a16:creationId xmlns:a16="http://schemas.microsoft.com/office/drawing/2014/main" id="{C04BCE71-F5B3-BE4C-A61E-C7ED514D5163}"/>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26" name="Rectangle 25">
              <a:extLst>
                <a:ext uri="{FF2B5EF4-FFF2-40B4-BE49-F238E27FC236}">
                  <a16:creationId xmlns:a16="http://schemas.microsoft.com/office/drawing/2014/main" id="{47B08954-A496-5146-B4F7-9B0D6128C7BB}"/>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27" name="Rectangle 26">
              <a:extLst>
                <a:ext uri="{FF2B5EF4-FFF2-40B4-BE49-F238E27FC236}">
                  <a16:creationId xmlns:a16="http://schemas.microsoft.com/office/drawing/2014/main" id="{4EF499DF-8AD1-CB44-9FC6-D67C06D8B58C}"/>
                </a:ext>
              </a:extLst>
            </p:cNvPr>
            <p:cNvSpPr/>
            <p:nvPr/>
          </p:nvSpPr>
          <p:spPr>
            <a:xfrm>
              <a:off x="5024874" y="658492"/>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2</a:t>
              </a:r>
              <a:endParaRPr lang="en-GB" sz="500" b="1" dirty="0">
                <a:solidFill>
                  <a:srgbClr val="07C1E8"/>
                </a:solidFill>
                <a:latin typeface="Avenir Black" panose="02000503020000020003" pitchFamily="2" charset="0"/>
              </a:endParaRPr>
            </a:p>
          </p:txBody>
        </p:sp>
        <p:sp>
          <p:nvSpPr>
            <p:cNvPr id="28" name="Rectangle 27">
              <a:extLst>
                <a:ext uri="{FF2B5EF4-FFF2-40B4-BE49-F238E27FC236}">
                  <a16:creationId xmlns:a16="http://schemas.microsoft.com/office/drawing/2014/main" id="{99F3CC9D-56B7-5E4D-8C1D-A3C4C26A408F}"/>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29" name="Rectangle 28">
              <a:extLst>
                <a:ext uri="{FF2B5EF4-FFF2-40B4-BE49-F238E27FC236}">
                  <a16:creationId xmlns:a16="http://schemas.microsoft.com/office/drawing/2014/main" id="{DB8253C3-7CF9-D24E-AA3A-0DFE8C9B5B3A}"/>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30" name="Teardrop 29">
              <a:extLst>
                <a:ext uri="{FF2B5EF4-FFF2-40B4-BE49-F238E27FC236}">
                  <a16:creationId xmlns:a16="http://schemas.microsoft.com/office/drawing/2014/main" id="{66D5334E-2088-3A42-A3FB-26ADCF80F709}"/>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31" name="Teardrop 30">
              <a:extLst>
                <a:ext uri="{FF2B5EF4-FFF2-40B4-BE49-F238E27FC236}">
                  <a16:creationId xmlns:a16="http://schemas.microsoft.com/office/drawing/2014/main" id="{A840D0CA-601F-684E-96CB-839365E424DE}"/>
                </a:ext>
              </a:extLst>
            </p:cNvPr>
            <p:cNvSpPr>
              <a:spLocks noChangeAspect="1"/>
            </p:cNvSpPr>
            <p:nvPr/>
          </p:nvSpPr>
          <p:spPr>
            <a:xfrm rot="8100000">
              <a:off x="5199879"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32" name="Teardrop 31">
              <a:extLst>
                <a:ext uri="{FF2B5EF4-FFF2-40B4-BE49-F238E27FC236}">
                  <a16:creationId xmlns:a16="http://schemas.microsoft.com/office/drawing/2014/main" id="{EF97A762-E9CF-6649-B460-1DCF18A7C9D0}"/>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33" name="Teardrop 32">
              <a:extLst>
                <a:ext uri="{FF2B5EF4-FFF2-40B4-BE49-F238E27FC236}">
                  <a16:creationId xmlns:a16="http://schemas.microsoft.com/office/drawing/2014/main" id="{561BF971-1EEA-1440-BFAF-5A685BDEFCEC}"/>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24797897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a:xfrm>
            <a:off x="1024446" y="1691773"/>
            <a:ext cx="10515600" cy="4351338"/>
          </a:xfrm>
        </p:spPr>
        <p:txBody>
          <a:bodyPr numCol="1">
            <a:normAutofit/>
          </a:bodyPr>
          <a:lstStyle/>
          <a:p>
            <a:pPr marL="0" indent="0">
              <a:buNone/>
            </a:pPr>
            <a:r>
              <a:rPr lang="en-US" dirty="0">
                <a:solidFill>
                  <a:srgbClr val="0193C0"/>
                </a:solidFill>
                <a:latin typeface="Comfortaa" pitchFamily="2" charset="0"/>
              </a:rPr>
              <a:t>INSTRUCTIONS</a:t>
            </a:r>
            <a:endParaRPr lang="en-US" dirty="0"/>
          </a:p>
          <a:p>
            <a:pPr marL="514350" indent="-514350">
              <a:lnSpc>
                <a:spcPct val="100000"/>
              </a:lnSpc>
              <a:buFont typeface="+mj-lt"/>
              <a:buAutoNum type="arabicPeriod"/>
            </a:pPr>
            <a:r>
              <a:rPr lang="en-US" sz="2400" dirty="0">
                <a:solidFill>
                  <a:schemeClr val="tx1">
                    <a:lumMod val="75000"/>
                    <a:lumOff val="25000"/>
                  </a:schemeClr>
                </a:solidFill>
                <a:latin typeface="Avenir Book" panose="02000503020000020003" pitchFamily="2" charset="0"/>
              </a:rPr>
              <a:t>Convene the community meeting</a:t>
            </a:r>
          </a:p>
          <a:p>
            <a:pPr marL="514350" indent="-514350">
              <a:lnSpc>
                <a:spcPct val="100000"/>
              </a:lnSpc>
              <a:buFont typeface="+mj-lt"/>
              <a:buAutoNum type="arabicPeriod"/>
            </a:pPr>
            <a:r>
              <a:rPr lang="en-US" sz="2400" dirty="0">
                <a:solidFill>
                  <a:schemeClr val="tx1">
                    <a:lumMod val="75000"/>
                    <a:lumOff val="25000"/>
                  </a:schemeClr>
                </a:solidFill>
                <a:latin typeface="Avenir Book" panose="02000503020000020003" pitchFamily="2" charset="0"/>
              </a:rPr>
              <a:t>Provide an introduction to the program and its goals</a:t>
            </a:r>
          </a:p>
          <a:p>
            <a:pPr marL="514350" indent="-514350">
              <a:lnSpc>
                <a:spcPct val="100000"/>
              </a:lnSpc>
              <a:buFont typeface="+mj-lt"/>
              <a:buAutoNum type="arabicPeriod"/>
            </a:pPr>
            <a:r>
              <a:rPr lang="en-US" sz="2400" dirty="0">
                <a:solidFill>
                  <a:schemeClr val="tx1">
                    <a:lumMod val="75000"/>
                    <a:lumOff val="25000"/>
                  </a:schemeClr>
                </a:solidFill>
                <a:latin typeface="Avenir Book" panose="02000503020000020003" pitchFamily="2" charset="0"/>
              </a:rPr>
              <a:t>Define social norms and ask for input on the program’s list of relevant social norms</a:t>
            </a:r>
          </a:p>
          <a:p>
            <a:pPr marL="0" indent="0">
              <a:buNone/>
            </a:pPr>
            <a:endParaRPr lang="en-US" dirty="0"/>
          </a:p>
        </p:txBody>
      </p:sp>
      <p:sp>
        <p:nvSpPr>
          <p:cNvPr id="8" name="Title 1">
            <a:extLst>
              <a:ext uri="{FF2B5EF4-FFF2-40B4-BE49-F238E27FC236}">
                <a16:creationId xmlns:a16="http://schemas.microsoft.com/office/drawing/2014/main" id="{1B536B69-C327-D54D-A226-204FFC78F4F8}"/>
              </a:ext>
            </a:extLst>
          </p:cNvPr>
          <p:cNvSpPr>
            <a:spLocks noGrp="1"/>
          </p:cNvSpPr>
          <p:nvPr>
            <p:ph type="title"/>
          </p:nvPr>
        </p:nvSpPr>
        <p:spPr>
          <a:xfrm>
            <a:off x="1024446" y="814889"/>
            <a:ext cx="10143108" cy="341468"/>
          </a:xfrm>
        </p:spPr>
        <p:txBody>
          <a:bodyPr/>
          <a:lstStyle/>
          <a:p>
            <a:r>
              <a:rPr lang="en-US" sz="3200" dirty="0">
                <a:solidFill>
                  <a:srgbClr val="07C1E8"/>
                </a:solidFill>
                <a:latin typeface="Gotham Light" pitchFamily="2" charset="77"/>
              </a:rPr>
              <a:t>Activity 1: Validate the Norms</a:t>
            </a:r>
            <a:endParaRPr lang="en-US" sz="3200" dirty="0">
              <a:latin typeface="+mj-lt"/>
            </a:endParaRPr>
          </a:p>
        </p:txBody>
      </p:sp>
      <p:grpSp>
        <p:nvGrpSpPr>
          <p:cNvPr id="9" name="Group 8">
            <a:extLst>
              <a:ext uri="{FF2B5EF4-FFF2-40B4-BE49-F238E27FC236}">
                <a16:creationId xmlns:a16="http://schemas.microsoft.com/office/drawing/2014/main" id="{DCE0C492-276A-2E4D-A4C2-4B1E3A9A6484}"/>
              </a:ext>
            </a:extLst>
          </p:cNvPr>
          <p:cNvGrpSpPr/>
          <p:nvPr/>
        </p:nvGrpSpPr>
        <p:grpSpPr>
          <a:xfrm>
            <a:off x="9601200" y="365760"/>
            <a:ext cx="2832498" cy="456923"/>
            <a:chOff x="4116076" y="450402"/>
            <a:chExt cx="2832498" cy="456923"/>
          </a:xfrm>
        </p:grpSpPr>
        <p:cxnSp>
          <p:nvCxnSpPr>
            <p:cNvPr id="10" name="Straight Connector 9">
              <a:extLst>
                <a:ext uri="{FF2B5EF4-FFF2-40B4-BE49-F238E27FC236}">
                  <a16:creationId xmlns:a16="http://schemas.microsoft.com/office/drawing/2014/main" id="{B40EF8FF-A835-0B47-A92A-2EFE68086AD8}"/>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1" name="Teardrop 10">
              <a:extLst>
                <a:ext uri="{FF2B5EF4-FFF2-40B4-BE49-F238E27FC236}">
                  <a16:creationId xmlns:a16="http://schemas.microsoft.com/office/drawing/2014/main" id="{3038707E-1348-FD4D-8FD6-A44DEEB449C0}"/>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2" name="Rectangle 11">
              <a:extLst>
                <a:ext uri="{FF2B5EF4-FFF2-40B4-BE49-F238E27FC236}">
                  <a16:creationId xmlns:a16="http://schemas.microsoft.com/office/drawing/2014/main" id="{C69C0DD0-FD83-0945-B0DF-80B241865844}"/>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3" name="Rectangle 12">
              <a:extLst>
                <a:ext uri="{FF2B5EF4-FFF2-40B4-BE49-F238E27FC236}">
                  <a16:creationId xmlns:a16="http://schemas.microsoft.com/office/drawing/2014/main" id="{5C36E2A2-21B9-904B-BFD8-B78826562B28}"/>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FEF99F3F-BB9F-A34F-A54E-FCE95046A234}"/>
                </a:ext>
              </a:extLst>
            </p:cNvPr>
            <p:cNvSpPr/>
            <p:nvPr/>
          </p:nvSpPr>
          <p:spPr>
            <a:xfrm>
              <a:off x="5024874" y="658492"/>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2</a:t>
              </a:r>
              <a:endParaRPr lang="en-GB" sz="500" b="1" dirty="0">
                <a:solidFill>
                  <a:srgbClr val="07C1E8"/>
                </a:solidFill>
                <a:latin typeface="Avenir Black" panose="02000503020000020003" pitchFamily="2" charset="0"/>
              </a:endParaRPr>
            </a:p>
          </p:txBody>
        </p:sp>
        <p:sp>
          <p:nvSpPr>
            <p:cNvPr id="15" name="Rectangle 14">
              <a:extLst>
                <a:ext uri="{FF2B5EF4-FFF2-40B4-BE49-F238E27FC236}">
                  <a16:creationId xmlns:a16="http://schemas.microsoft.com/office/drawing/2014/main" id="{A452FFB4-AE56-AB47-8485-98EFAD13B01D}"/>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0E3D2537-1665-DA49-8D21-6BC67F8FE017}"/>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7" name="Teardrop 16">
              <a:extLst>
                <a:ext uri="{FF2B5EF4-FFF2-40B4-BE49-F238E27FC236}">
                  <a16:creationId xmlns:a16="http://schemas.microsoft.com/office/drawing/2014/main" id="{99B7B6A8-7F6B-FF47-A155-8270C1FB9451}"/>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8" name="Teardrop 17">
              <a:extLst>
                <a:ext uri="{FF2B5EF4-FFF2-40B4-BE49-F238E27FC236}">
                  <a16:creationId xmlns:a16="http://schemas.microsoft.com/office/drawing/2014/main" id="{1C83D0E3-B7BC-B14D-8601-F5B5F8320120}"/>
                </a:ext>
              </a:extLst>
            </p:cNvPr>
            <p:cNvSpPr>
              <a:spLocks noChangeAspect="1"/>
            </p:cNvSpPr>
            <p:nvPr/>
          </p:nvSpPr>
          <p:spPr>
            <a:xfrm rot="8100000">
              <a:off x="5199879"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A8023677-B4BA-FC45-B5B0-5953CC29A95F}"/>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87DF122C-63CB-4549-B72E-A763080E5A06}"/>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14900587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C5AE19-8635-4210-BB5F-7D289ABAB76B}"/>
              </a:ext>
            </a:extLst>
          </p:cNvPr>
          <p:cNvSpPr>
            <a:spLocks noGrp="1"/>
          </p:cNvSpPr>
          <p:nvPr>
            <p:ph sz="quarter" idx="10"/>
          </p:nvPr>
        </p:nvSpPr>
        <p:spPr>
          <a:xfrm>
            <a:off x="838200" y="1730375"/>
            <a:ext cx="10515600" cy="4351338"/>
          </a:xfrm>
        </p:spPr>
        <p:txBody>
          <a:bodyPr numCol="1">
            <a:normAutofit/>
          </a:bodyPr>
          <a:lstStyle/>
          <a:p>
            <a:pPr marL="0" indent="0">
              <a:buNone/>
            </a:pPr>
            <a:r>
              <a:rPr lang="en-US" sz="2600" dirty="0">
                <a:solidFill>
                  <a:srgbClr val="0193C0"/>
                </a:solidFill>
                <a:latin typeface="Comfortaa"/>
              </a:rPr>
              <a:t>FOR THIS ACTIVITY YOU WILL NEED:</a:t>
            </a:r>
          </a:p>
          <a:p>
            <a:pPr marL="458788" lvl="0" indent="-322263">
              <a:lnSpc>
                <a:spcPct val="120000"/>
              </a:lnSpc>
              <a:buClr>
                <a:srgbClr val="05B5DB"/>
              </a:buClr>
              <a:buSzPct val="120000"/>
              <a:buFont typeface="Courier New" panose="02070309020205020404" pitchFamily="49" charset="0"/>
              <a:buChar char="o"/>
            </a:pPr>
            <a:r>
              <a:rPr lang="en-US" sz="2400" dirty="0">
                <a:solidFill>
                  <a:schemeClr val="tx1">
                    <a:lumMod val="75000"/>
                    <a:lumOff val="25000"/>
                  </a:schemeClr>
                </a:solidFill>
                <a:latin typeface="Avenir Book" panose="02000503020000020003" pitchFamily="2" charset="0"/>
              </a:rPr>
              <a:t>Speakers notes on the program and its goals</a:t>
            </a:r>
          </a:p>
          <a:p>
            <a:pPr marL="458788" indent="-322263">
              <a:lnSpc>
                <a:spcPct val="120000"/>
              </a:lnSpc>
              <a:buClr>
                <a:srgbClr val="05B5DB"/>
              </a:buClr>
              <a:buSzPct val="120000"/>
              <a:buFont typeface="Courier New" panose="02070309020205020404" pitchFamily="49" charset="0"/>
              <a:buChar char="o"/>
            </a:pPr>
            <a:r>
              <a:rPr lang="en-US" sz="2400" dirty="0">
                <a:solidFill>
                  <a:schemeClr val="tx1">
                    <a:lumMod val="75000"/>
                    <a:lumOff val="25000"/>
                  </a:schemeClr>
                </a:solidFill>
                <a:latin typeface="Avenir Book" panose="02000503020000020003" pitchFamily="2" charset="0"/>
              </a:rPr>
              <a:t>A list of social norms research has identified</a:t>
            </a:r>
          </a:p>
          <a:p>
            <a:pPr marL="458788" indent="-322263">
              <a:lnSpc>
                <a:spcPct val="120000"/>
              </a:lnSpc>
              <a:buClr>
                <a:srgbClr val="05B5DB"/>
              </a:buClr>
              <a:buSzPct val="120000"/>
              <a:buFont typeface="Courier New" panose="02070309020205020404" pitchFamily="49" charset="0"/>
              <a:buChar char="o"/>
            </a:pPr>
            <a:r>
              <a:rPr lang="en-US" sz="2400" dirty="0">
                <a:solidFill>
                  <a:schemeClr val="tx1">
                    <a:lumMod val="75000"/>
                    <a:lumOff val="25000"/>
                  </a:schemeClr>
                </a:solidFill>
                <a:latin typeface="Avenir Book" panose="02000503020000020003" pitchFamily="2" charset="0"/>
              </a:rPr>
              <a:t>Flip chart paper or other method to show the norms to the group</a:t>
            </a:r>
          </a:p>
          <a:p>
            <a:pPr marL="458788" lvl="0" indent="-322263">
              <a:lnSpc>
                <a:spcPct val="120000"/>
              </a:lnSpc>
              <a:buClr>
                <a:srgbClr val="05B5DB"/>
              </a:buClr>
              <a:buSzPct val="120000"/>
              <a:buFont typeface="Courier New" panose="02070309020205020404" pitchFamily="49" charset="0"/>
              <a:buChar char="o"/>
            </a:pPr>
            <a:endParaRPr lang="en-US" dirty="0">
              <a:latin typeface="Avenir Book" panose="02000503020000020003" pitchFamily="2" charset="0"/>
            </a:endParaRPr>
          </a:p>
          <a:p>
            <a:pPr>
              <a:buFontTx/>
              <a:buChar char="-"/>
            </a:pPr>
            <a:endParaRPr lang="en-US" dirty="0">
              <a:latin typeface="Avenir Book" panose="02000503020000020003" pitchFamily="2" charset="0"/>
            </a:endParaRPr>
          </a:p>
          <a:p>
            <a:pPr marL="0" indent="0">
              <a:buNone/>
            </a:pPr>
            <a:endParaRPr lang="en-US" dirty="0">
              <a:latin typeface="Avenir Book" panose="02000503020000020003" pitchFamily="2" charset="0"/>
            </a:endParaRPr>
          </a:p>
        </p:txBody>
      </p:sp>
      <p:sp>
        <p:nvSpPr>
          <p:cNvPr id="7" name="Title 1">
            <a:extLst>
              <a:ext uri="{FF2B5EF4-FFF2-40B4-BE49-F238E27FC236}">
                <a16:creationId xmlns:a16="http://schemas.microsoft.com/office/drawing/2014/main" id="{81DFDFC8-1BDB-2443-A9E0-05EE39CD1340}"/>
              </a:ext>
            </a:extLst>
          </p:cNvPr>
          <p:cNvSpPr>
            <a:spLocks noGrp="1"/>
          </p:cNvSpPr>
          <p:nvPr>
            <p:ph type="title"/>
          </p:nvPr>
        </p:nvSpPr>
        <p:spPr>
          <a:xfrm>
            <a:off x="1024446" y="814889"/>
            <a:ext cx="10143108" cy="341468"/>
          </a:xfrm>
        </p:spPr>
        <p:txBody>
          <a:bodyPr/>
          <a:lstStyle/>
          <a:p>
            <a:r>
              <a:rPr lang="en-US" sz="3200" dirty="0">
                <a:solidFill>
                  <a:srgbClr val="07C1E8"/>
                </a:solidFill>
                <a:latin typeface="Gotham Light" pitchFamily="2" charset="77"/>
              </a:rPr>
              <a:t>Activity 1: Validate the Norms</a:t>
            </a:r>
            <a:endParaRPr lang="en-US" sz="3200" dirty="0">
              <a:latin typeface="+mj-lt"/>
            </a:endParaRPr>
          </a:p>
        </p:txBody>
      </p:sp>
      <p:grpSp>
        <p:nvGrpSpPr>
          <p:cNvPr id="9" name="Group 8">
            <a:extLst>
              <a:ext uri="{FF2B5EF4-FFF2-40B4-BE49-F238E27FC236}">
                <a16:creationId xmlns:a16="http://schemas.microsoft.com/office/drawing/2014/main" id="{58C91490-C549-6A4E-9EBF-27335447AB6D}"/>
              </a:ext>
            </a:extLst>
          </p:cNvPr>
          <p:cNvGrpSpPr/>
          <p:nvPr/>
        </p:nvGrpSpPr>
        <p:grpSpPr>
          <a:xfrm>
            <a:off x="9601200" y="367750"/>
            <a:ext cx="2832498" cy="456923"/>
            <a:chOff x="4116076" y="450402"/>
            <a:chExt cx="2832498" cy="456923"/>
          </a:xfrm>
        </p:grpSpPr>
        <p:cxnSp>
          <p:nvCxnSpPr>
            <p:cNvPr id="10" name="Straight Connector 9">
              <a:extLst>
                <a:ext uri="{FF2B5EF4-FFF2-40B4-BE49-F238E27FC236}">
                  <a16:creationId xmlns:a16="http://schemas.microsoft.com/office/drawing/2014/main" id="{ACB44EEF-DE91-4145-B650-3B3C71AA1495}"/>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1" name="Teardrop 10">
              <a:extLst>
                <a:ext uri="{FF2B5EF4-FFF2-40B4-BE49-F238E27FC236}">
                  <a16:creationId xmlns:a16="http://schemas.microsoft.com/office/drawing/2014/main" id="{1FFE97EF-EF9B-5545-BB30-D1873201FBEF}"/>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2" name="Rectangle 11">
              <a:extLst>
                <a:ext uri="{FF2B5EF4-FFF2-40B4-BE49-F238E27FC236}">
                  <a16:creationId xmlns:a16="http://schemas.microsoft.com/office/drawing/2014/main" id="{6980C246-DDF3-014A-B411-6BFB25C78F36}"/>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3" name="Rectangle 12">
              <a:extLst>
                <a:ext uri="{FF2B5EF4-FFF2-40B4-BE49-F238E27FC236}">
                  <a16:creationId xmlns:a16="http://schemas.microsoft.com/office/drawing/2014/main" id="{3F929220-8F6D-D94A-B3D4-9C4584B695E9}"/>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A42240B7-EFDB-D942-9A9F-A8C3B5D761FD}"/>
                </a:ext>
              </a:extLst>
            </p:cNvPr>
            <p:cNvSpPr/>
            <p:nvPr/>
          </p:nvSpPr>
          <p:spPr>
            <a:xfrm>
              <a:off x="5024874" y="658492"/>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2</a:t>
              </a:r>
              <a:endParaRPr lang="en-GB" sz="500" b="1" dirty="0">
                <a:solidFill>
                  <a:srgbClr val="07C1E8"/>
                </a:solidFill>
                <a:latin typeface="Avenir Black" panose="02000503020000020003" pitchFamily="2" charset="0"/>
              </a:endParaRPr>
            </a:p>
          </p:txBody>
        </p:sp>
        <p:sp>
          <p:nvSpPr>
            <p:cNvPr id="15" name="Rectangle 14">
              <a:extLst>
                <a:ext uri="{FF2B5EF4-FFF2-40B4-BE49-F238E27FC236}">
                  <a16:creationId xmlns:a16="http://schemas.microsoft.com/office/drawing/2014/main" id="{CAE4333A-8833-3241-8CAC-4158A59828F3}"/>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200233B9-6949-8C49-BDA5-215B34381467}"/>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7" name="Teardrop 16">
              <a:extLst>
                <a:ext uri="{FF2B5EF4-FFF2-40B4-BE49-F238E27FC236}">
                  <a16:creationId xmlns:a16="http://schemas.microsoft.com/office/drawing/2014/main" id="{987985DF-17BE-8647-A964-98EA41DC87F5}"/>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8" name="Teardrop 17">
              <a:extLst>
                <a:ext uri="{FF2B5EF4-FFF2-40B4-BE49-F238E27FC236}">
                  <a16:creationId xmlns:a16="http://schemas.microsoft.com/office/drawing/2014/main" id="{682D4E37-E7F5-364A-BBB7-B4BF5CD5F6E4}"/>
                </a:ext>
              </a:extLst>
            </p:cNvPr>
            <p:cNvSpPr>
              <a:spLocks noChangeAspect="1"/>
            </p:cNvSpPr>
            <p:nvPr/>
          </p:nvSpPr>
          <p:spPr>
            <a:xfrm rot="8100000">
              <a:off x="5199879"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93388542-00CB-8C46-BA28-A2DE77D37742}"/>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B4BCD5B7-E631-494F-A3C3-63E697CB88C6}"/>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1" name="Title 1">
            <a:extLst>
              <a:ext uri="{FF2B5EF4-FFF2-40B4-BE49-F238E27FC236}">
                <a16:creationId xmlns:a16="http://schemas.microsoft.com/office/drawing/2014/main" id="{B0F43795-C422-1F43-88E2-D488561F5E56}"/>
              </a:ext>
            </a:extLst>
          </p:cNvPr>
          <p:cNvSpPr txBox="1">
            <a:spLocks/>
          </p:cNvSpPr>
          <p:nvPr/>
        </p:nvSpPr>
        <p:spPr>
          <a:xfrm>
            <a:off x="2500148" y="5100969"/>
            <a:ext cx="4281652" cy="261842"/>
          </a:xfrm>
          <a:prstGeom prst="rect">
            <a:avLst/>
          </a:prstGeom>
        </p:spPr>
        <p:txBody>
          <a:bodyPr vert="horz" lIns="0" tIns="0" rIns="0" bIns="0" rtlCol="0" anchor="ctr" anchorCtr="0">
            <a:noAutofit/>
          </a:bodyPr>
          <a:lstStyle>
            <a:lvl1pPr algn="l" defTabSz="668912" rtl="0" eaLnBrk="1" latinLnBrk="0" hangingPunct="1">
              <a:lnSpc>
                <a:spcPct val="90000"/>
              </a:lnSpc>
              <a:spcBef>
                <a:spcPct val="0"/>
              </a:spcBef>
              <a:buNone/>
              <a:defRPr sz="2400" b="1" i="0" kern="1200">
                <a:solidFill>
                  <a:schemeClr val="tx2"/>
                </a:solidFill>
                <a:latin typeface="Gotham Bold" panose="02000604030000020004"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000" b="0" dirty="0">
                <a:solidFill>
                  <a:srgbClr val="07C1E8"/>
                </a:solidFill>
                <a:latin typeface="Avenir" panose="02000503020000020003" pitchFamily="2" charset="0"/>
              </a:rPr>
              <a:t>There is no template for this activity</a:t>
            </a:r>
          </a:p>
        </p:txBody>
      </p:sp>
      <p:sp>
        <p:nvSpPr>
          <p:cNvPr id="22" name="Oval 21">
            <a:extLst>
              <a:ext uri="{FF2B5EF4-FFF2-40B4-BE49-F238E27FC236}">
                <a16:creationId xmlns:a16="http://schemas.microsoft.com/office/drawing/2014/main" id="{5A468C9C-5CCA-9F45-B766-2C5DCDCD0307}"/>
              </a:ext>
            </a:extLst>
          </p:cNvPr>
          <p:cNvSpPr/>
          <p:nvPr/>
        </p:nvSpPr>
        <p:spPr>
          <a:xfrm>
            <a:off x="838200" y="4542386"/>
            <a:ext cx="1371600" cy="1379007"/>
          </a:xfrm>
          <a:prstGeom prst="ellipse">
            <a:avLst/>
          </a:prstGeom>
          <a:noFill/>
          <a:ln w="28575">
            <a:solidFill>
              <a:srgbClr val="07C1E8"/>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54000" rtlCol="0" anchor="ctr"/>
          <a:lstStyle/>
          <a:p>
            <a:pPr algn="ctr">
              <a:lnSpc>
                <a:spcPct val="110000"/>
              </a:lnSpc>
              <a:spcBef>
                <a:spcPts val="1000"/>
              </a:spcBef>
            </a:pPr>
            <a:r>
              <a:rPr lang="en-US" b="1" dirty="0">
                <a:solidFill>
                  <a:srgbClr val="07C1E8"/>
                </a:solidFill>
              </a:rPr>
              <a:t>Note</a:t>
            </a:r>
          </a:p>
        </p:txBody>
      </p:sp>
    </p:spTree>
    <p:extLst>
      <p:ext uri="{BB962C8B-B14F-4D97-AF65-F5344CB8AC3E}">
        <p14:creationId xmlns:p14="http://schemas.microsoft.com/office/powerpoint/2010/main" val="3074868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24ED9-D68A-47C7-BA6C-06221AD80122}"/>
              </a:ext>
            </a:extLst>
          </p:cNvPr>
          <p:cNvSpPr>
            <a:spLocks noGrp="1"/>
          </p:cNvSpPr>
          <p:nvPr>
            <p:ph type="title"/>
          </p:nvPr>
        </p:nvSpPr>
        <p:spPr/>
        <p:txBody>
          <a:bodyPr>
            <a:normAutofit/>
          </a:bodyPr>
          <a:lstStyle/>
          <a:p>
            <a:r>
              <a:rPr lang="en-US" sz="3200" b="1" dirty="0">
                <a:solidFill>
                  <a:srgbClr val="07C1E8"/>
                </a:solidFill>
                <a:latin typeface="Gotham Light" pitchFamily="2" charset="77"/>
              </a:rPr>
              <a:t>Format</a:t>
            </a:r>
            <a:endParaRPr lang="en-US" sz="3200" dirty="0"/>
          </a:p>
        </p:txBody>
      </p:sp>
      <p:grpSp>
        <p:nvGrpSpPr>
          <p:cNvPr id="4" name="Group 3">
            <a:extLst>
              <a:ext uri="{FF2B5EF4-FFF2-40B4-BE49-F238E27FC236}">
                <a16:creationId xmlns:a16="http://schemas.microsoft.com/office/drawing/2014/main" id="{C7BB9D33-5941-8741-AEA9-DE6A062A1317}"/>
              </a:ext>
            </a:extLst>
          </p:cNvPr>
          <p:cNvGrpSpPr/>
          <p:nvPr/>
        </p:nvGrpSpPr>
        <p:grpSpPr>
          <a:xfrm>
            <a:off x="9602476" y="365125"/>
            <a:ext cx="2832498" cy="456923"/>
            <a:chOff x="4116076" y="450402"/>
            <a:chExt cx="2832498" cy="456923"/>
          </a:xfrm>
        </p:grpSpPr>
        <p:cxnSp>
          <p:nvCxnSpPr>
            <p:cNvPr id="5" name="Straight Connector 4">
              <a:extLst>
                <a:ext uri="{FF2B5EF4-FFF2-40B4-BE49-F238E27FC236}">
                  <a16:creationId xmlns:a16="http://schemas.microsoft.com/office/drawing/2014/main" id="{638DFE38-2670-1040-A8D1-B3B776E11551}"/>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6" name="Teardrop 5">
              <a:extLst>
                <a:ext uri="{FF2B5EF4-FFF2-40B4-BE49-F238E27FC236}">
                  <a16:creationId xmlns:a16="http://schemas.microsoft.com/office/drawing/2014/main" id="{94E4C0E7-3578-0A45-A063-53A5DA620B58}"/>
                </a:ext>
              </a:extLst>
            </p:cNvPr>
            <p:cNvSpPr>
              <a:spLocks noChangeAspect="1"/>
            </p:cNvSpPr>
            <p:nvPr/>
          </p:nvSpPr>
          <p:spPr>
            <a:xfrm rot="8100000">
              <a:off x="4256087" y="458567"/>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7" name="Rectangle 6">
              <a:extLst>
                <a:ext uri="{FF2B5EF4-FFF2-40B4-BE49-F238E27FC236}">
                  <a16:creationId xmlns:a16="http://schemas.microsoft.com/office/drawing/2014/main" id="{2328EFF8-5F8C-0148-9359-BC2D09C18271}"/>
                </a:ext>
              </a:extLst>
            </p:cNvPr>
            <p:cNvSpPr/>
            <p:nvPr/>
          </p:nvSpPr>
          <p:spPr>
            <a:xfrm>
              <a:off x="4116076" y="677407"/>
              <a:ext cx="481987" cy="169277"/>
            </a:xfrm>
            <a:prstGeom prst="rect">
              <a:avLst/>
            </a:prstGeom>
          </p:spPr>
          <p:txBody>
            <a:bodyPr wrap="square">
              <a:spAutoFit/>
            </a:bodyPr>
            <a:lstStyle/>
            <a:p>
              <a:pPr algn="ctr"/>
              <a:r>
                <a:rPr lang="en-US" sz="500" b="1" dirty="0">
                  <a:solidFill>
                    <a:srgbClr val="07C1E8"/>
                  </a:solidFill>
                  <a:latin typeface="Avenir Black" panose="02000503020000020003" pitchFamily="2" charset="0"/>
                </a:rPr>
                <a:t>INTRO</a:t>
              </a:r>
              <a:endParaRPr lang="en-GB" sz="500" b="1" dirty="0">
                <a:solidFill>
                  <a:srgbClr val="07C1E8"/>
                </a:solidFill>
                <a:latin typeface="Avenir Black" panose="02000503020000020003" pitchFamily="2" charset="0"/>
              </a:endParaRPr>
            </a:p>
          </p:txBody>
        </p:sp>
        <p:sp>
          <p:nvSpPr>
            <p:cNvPr id="8" name="Rectangle 7">
              <a:extLst>
                <a:ext uri="{FF2B5EF4-FFF2-40B4-BE49-F238E27FC236}">
                  <a16:creationId xmlns:a16="http://schemas.microsoft.com/office/drawing/2014/main" id="{6700BCFB-87DF-3840-A400-FBFC2B82DB9A}"/>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9" name="Rectangle 8">
              <a:extLst>
                <a:ext uri="{FF2B5EF4-FFF2-40B4-BE49-F238E27FC236}">
                  <a16:creationId xmlns:a16="http://schemas.microsoft.com/office/drawing/2014/main" id="{6DCD60EF-A5B6-F549-84E8-5A3B41BA274C}"/>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0" name="Rectangle 9">
              <a:extLst>
                <a:ext uri="{FF2B5EF4-FFF2-40B4-BE49-F238E27FC236}">
                  <a16:creationId xmlns:a16="http://schemas.microsoft.com/office/drawing/2014/main" id="{CD5C3660-FAED-C64F-8A16-8E0E8932B634}"/>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1" name="Rectangle 10">
              <a:extLst>
                <a:ext uri="{FF2B5EF4-FFF2-40B4-BE49-F238E27FC236}">
                  <a16:creationId xmlns:a16="http://schemas.microsoft.com/office/drawing/2014/main" id="{FD837B22-1F36-E740-8E50-56D1E326FB9A}"/>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2" name="Teardrop 11">
              <a:extLst>
                <a:ext uri="{FF2B5EF4-FFF2-40B4-BE49-F238E27FC236}">
                  <a16:creationId xmlns:a16="http://schemas.microsoft.com/office/drawing/2014/main" id="{5279BD92-BC19-F74C-9F64-FA651BBB6E95}"/>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3" name="Teardrop 12">
              <a:extLst>
                <a:ext uri="{FF2B5EF4-FFF2-40B4-BE49-F238E27FC236}">
                  <a16:creationId xmlns:a16="http://schemas.microsoft.com/office/drawing/2014/main" id="{2F0DB609-9BE4-3C4B-A9E4-0ED5CD22BCD4}"/>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4" name="Teardrop 13">
              <a:extLst>
                <a:ext uri="{FF2B5EF4-FFF2-40B4-BE49-F238E27FC236}">
                  <a16:creationId xmlns:a16="http://schemas.microsoft.com/office/drawing/2014/main" id="{5B10DD5D-9265-514F-870B-06FEDB69018D}"/>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5" name="Teardrop 14">
              <a:extLst>
                <a:ext uri="{FF2B5EF4-FFF2-40B4-BE49-F238E27FC236}">
                  <a16:creationId xmlns:a16="http://schemas.microsoft.com/office/drawing/2014/main" id="{F4166135-59FF-7D48-981A-2A46C8006AF1}"/>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16" name="Content Placeholder 2">
            <a:extLst>
              <a:ext uri="{FF2B5EF4-FFF2-40B4-BE49-F238E27FC236}">
                <a16:creationId xmlns:a16="http://schemas.microsoft.com/office/drawing/2014/main" id="{07232873-B110-884D-8C10-729CE477A078}"/>
              </a:ext>
            </a:extLst>
          </p:cNvPr>
          <p:cNvSpPr txBox="1">
            <a:spLocks/>
          </p:cNvSpPr>
          <p:nvPr/>
        </p:nvSpPr>
        <p:spPr>
          <a:xfrm>
            <a:off x="734142" y="1348120"/>
            <a:ext cx="10989128" cy="5144755"/>
          </a:xfrm>
          <a:prstGeom prst="rect">
            <a:avLst/>
          </a:prstGeom>
        </p:spPr>
        <p:txBody>
          <a:bodyPr vert="horz" lIns="91440" tIns="45720" rIns="91440" bIns="45720" numCol="1" rtlCol="0" anchor="ctr">
            <a:normAutofit/>
          </a:bodyP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36525">
              <a:lnSpc>
                <a:spcPct val="120000"/>
              </a:lnSpc>
              <a:buClr>
                <a:srgbClr val="05B5DB"/>
              </a:buClr>
              <a:buSzPct val="120000"/>
            </a:pPr>
            <a:r>
              <a:rPr lang="en-US" sz="2000" dirty="0">
                <a:solidFill>
                  <a:schemeClr val="tx1">
                    <a:lumMod val="75000"/>
                    <a:lumOff val="25000"/>
                  </a:schemeClr>
                </a:solidFill>
                <a:latin typeface="Avenir Book" panose="02000503020000020003" pitchFamily="2" charset="0"/>
              </a:rPr>
              <a:t>Getting Practical is made up of four modules, each with a set of activities. </a:t>
            </a:r>
          </a:p>
          <a:p>
            <a:pPr marL="136525">
              <a:lnSpc>
                <a:spcPct val="120000"/>
              </a:lnSpc>
              <a:buClr>
                <a:srgbClr val="05B5DB"/>
              </a:buClr>
              <a:buSzPct val="120000"/>
            </a:pPr>
            <a:endParaRPr lang="en-US" sz="2000" dirty="0">
              <a:solidFill>
                <a:srgbClr val="454545"/>
              </a:solidFill>
              <a:latin typeface="Avenir Book" panose="02000503020000020003" pitchFamily="2" charset="0"/>
            </a:endParaRPr>
          </a:p>
          <a:p>
            <a:pPr marL="136525">
              <a:lnSpc>
                <a:spcPct val="120000"/>
              </a:lnSpc>
              <a:buClr>
                <a:srgbClr val="05B5DB"/>
              </a:buClr>
              <a:buSzPct val="120000"/>
            </a:pPr>
            <a:r>
              <a:rPr lang="en-US" sz="2000" dirty="0">
                <a:solidFill>
                  <a:srgbClr val="454545"/>
                </a:solidFill>
                <a:latin typeface="Avenir Book" panose="02000503020000020003" pitchFamily="2" charset="0"/>
              </a:rPr>
              <a:t>Each Module begins with three slides:</a:t>
            </a:r>
          </a:p>
          <a:p>
            <a:pPr marL="458788" indent="-322263">
              <a:lnSpc>
                <a:spcPct val="120000"/>
              </a:lnSpc>
              <a:buClr>
                <a:srgbClr val="05B5DB"/>
              </a:buClr>
              <a:buSzPct val="120000"/>
              <a:buFont typeface="Courier New" panose="02070309020205020404" pitchFamily="49" charset="0"/>
              <a:buChar char="o"/>
            </a:pPr>
            <a:r>
              <a:rPr lang="en-US" sz="2000" dirty="0">
                <a:solidFill>
                  <a:srgbClr val="454545"/>
                </a:solidFill>
                <a:latin typeface="Avenir Book" panose="02000503020000020003" pitchFamily="2" charset="0"/>
              </a:rPr>
              <a:t>Module Transition</a:t>
            </a:r>
          </a:p>
          <a:p>
            <a:pPr marL="458788" indent="-322263">
              <a:lnSpc>
                <a:spcPct val="120000"/>
              </a:lnSpc>
              <a:buClr>
                <a:srgbClr val="05B5DB"/>
              </a:buClr>
              <a:buSzPct val="120000"/>
              <a:buFont typeface="Courier New" panose="02070309020205020404" pitchFamily="49" charset="0"/>
              <a:buChar char="o"/>
            </a:pPr>
            <a:r>
              <a:rPr lang="en-US" sz="2000" dirty="0">
                <a:solidFill>
                  <a:srgbClr val="454545"/>
                </a:solidFill>
                <a:latin typeface="Avenir Book" panose="02000503020000020003" pitchFamily="2" charset="0"/>
              </a:rPr>
              <a:t>About the Module</a:t>
            </a:r>
          </a:p>
          <a:p>
            <a:pPr marL="458788" indent="-322263">
              <a:lnSpc>
                <a:spcPct val="120000"/>
              </a:lnSpc>
              <a:buClr>
                <a:srgbClr val="05B5DB"/>
              </a:buClr>
              <a:buSzPct val="120000"/>
              <a:buFont typeface="Courier New" panose="02070309020205020404" pitchFamily="49" charset="0"/>
              <a:buChar char="o"/>
            </a:pPr>
            <a:r>
              <a:rPr lang="en-US" sz="2000" dirty="0">
                <a:solidFill>
                  <a:srgbClr val="454545"/>
                </a:solidFill>
                <a:latin typeface="Avenir Book" panose="02000503020000020003" pitchFamily="2" charset="0"/>
              </a:rPr>
              <a:t>Key Terms</a:t>
            </a:r>
          </a:p>
          <a:p>
            <a:pPr marL="136525">
              <a:lnSpc>
                <a:spcPct val="120000"/>
              </a:lnSpc>
              <a:buClr>
                <a:srgbClr val="05B5DB"/>
              </a:buClr>
              <a:buSzPct val="120000"/>
            </a:pPr>
            <a:endParaRPr lang="en-US" sz="2000" dirty="0">
              <a:solidFill>
                <a:srgbClr val="454545"/>
              </a:solidFill>
              <a:latin typeface="Avenir Book" panose="02000503020000020003" pitchFamily="2" charset="0"/>
            </a:endParaRPr>
          </a:p>
          <a:p>
            <a:pPr marL="136525">
              <a:lnSpc>
                <a:spcPct val="120000"/>
              </a:lnSpc>
              <a:buClr>
                <a:srgbClr val="05B5DB"/>
              </a:buClr>
              <a:buSzPct val="120000"/>
            </a:pPr>
            <a:r>
              <a:rPr lang="en-US" sz="2000" dirty="0">
                <a:solidFill>
                  <a:srgbClr val="454545"/>
                </a:solidFill>
                <a:latin typeface="Avenir Book" panose="02000503020000020003" pitchFamily="2" charset="0"/>
              </a:rPr>
              <a:t>Most activities include these slides:</a:t>
            </a:r>
          </a:p>
          <a:p>
            <a:pPr marL="458788" indent="-322263">
              <a:lnSpc>
                <a:spcPct val="120000"/>
              </a:lnSpc>
              <a:buClr>
                <a:srgbClr val="05B5DB"/>
              </a:buClr>
              <a:buSzPct val="120000"/>
              <a:buFont typeface="Courier New" panose="02070309020205020404" pitchFamily="49" charset="0"/>
              <a:buChar char="o"/>
            </a:pPr>
            <a:r>
              <a:rPr lang="en-US" sz="2000" dirty="0">
                <a:solidFill>
                  <a:srgbClr val="454545"/>
                </a:solidFill>
                <a:latin typeface="Avenir Book" panose="02000503020000020003" pitchFamily="2" charset="0"/>
              </a:rPr>
              <a:t>Introduction</a:t>
            </a:r>
          </a:p>
          <a:p>
            <a:pPr marL="458788" indent="-322263">
              <a:lnSpc>
                <a:spcPct val="120000"/>
              </a:lnSpc>
              <a:buClr>
                <a:srgbClr val="05B5DB"/>
              </a:buClr>
              <a:buSzPct val="120000"/>
              <a:buFont typeface="Courier New" panose="02070309020205020404" pitchFamily="49" charset="0"/>
              <a:buChar char="o"/>
            </a:pPr>
            <a:r>
              <a:rPr lang="en-US" sz="2000" dirty="0">
                <a:solidFill>
                  <a:srgbClr val="454545"/>
                </a:solidFill>
                <a:latin typeface="Avenir Book" panose="02000503020000020003" pitchFamily="2" charset="0"/>
              </a:rPr>
              <a:t>Instructions</a:t>
            </a:r>
          </a:p>
          <a:p>
            <a:pPr marL="458788" indent="-322263">
              <a:lnSpc>
                <a:spcPct val="120000"/>
              </a:lnSpc>
              <a:buClr>
                <a:srgbClr val="05B5DB"/>
              </a:buClr>
              <a:buSzPct val="120000"/>
              <a:buFont typeface="Courier New" panose="02070309020205020404" pitchFamily="49" charset="0"/>
              <a:buChar char="o"/>
            </a:pPr>
            <a:r>
              <a:rPr lang="en-US" sz="2000" dirty="0">
                <a:solidFill>
                  <a:srgbClr val="454545"/>
                </a:solidFill>
                <a:latin typeface="Avenir Book" panose="02000503020000020003" pitchFamily="2" charset="0"/>
              </a:rPr>
              <a:t>Template</a:t>
            </a:r>
          </a:p>
          <a:p>
            <a:pPr marL="458788" indent="-322263">
              <a:lnSpc>
                <a:spcPct val="120000"/>
              </a:lnSpc>
              <a:buClr>
                <a:srgbClr val="05B5DB"/>
              </a:buClr>
              <a:buSzPct val="120000"/>
              <a:buFont typeface="Courier New" panose="02070309020205020404" pitchFamily="49" charset="0"/>
              <a:buChar char="o"/>
            </a:pPr>
            <a:r>
              <a:rPr lang="en-US" sz="2000" dirty="0">
                <a:solidFill>
                  <a:srgbClr val="454545"/>
                </a:solidFill>
                <a:latin typeface="Avenir Book" panose="02000503020000020003" pitchFamily="2" charset="0"/>
              </a:rPr>
              <a:t>Template Example</a:t>
            </a:r>
          </a:p>
          <a:p>
            <a:pPr marL="458788" indent="-322263">
              <a:lnSpc>
                <a:spcPct val="120000"/>
              </a:lnSpc>
              <a:buClr>
                <a:srgbClr val="05B5DB"/>
              </a:buClr>
              <a:buSzPct val="120000"/>
              <a:buFont typeface="Courier New" panose="02070309020205020404" pitchFamily="49" charset="0"/>
              <a:buChar char="o"/>
            </a:pPr>
            <a:r>
              <a:rPr lang="en-US" sz="2000" dirty="0">
                <a:solidFill>
                  <a:srgbClr val="454545"/>
                </a:solidFill>
                <a:latin typeface="Avenir Book" panose="02000503020000020003" pitchFamily="2" charset="0"/>
              </a:rPr>
              <a:t>Wrap up</a:t>
            </a:r>
          </a:p>
        </p:txBody>
      </p:sp>
    </p:spTree>
    <p:extLst>
      <p:ext uri="{BB962C8B-B14F-4D97-AF65-F5344CB8AC3E}">
        <p14:creationId xmlns:p14="http://schemas.microsoft.com/office/powerpoint/2010/main" val="20074179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a:xfrm>
            <a:off x="946529" y="1691773"/>
            <a:ext cx="10515600" cy="4351338"/>
          </a:xfrm>
        </p:spPr>
        <p:txBody>
          <a:bodyPr numCol="1"/>
          <a:lstStyle/>
          <a:p>
            <a:pPr marL="0" indent="0">
              <a:lnSpc>
                <a:spcPct val="100000"/>
              </a:lnSpc>
              <a:buNone/>
            </a:pPr>
            <a:r>
              <a:rPr lang="en-US" dirty="0">
                <a:solidFill>
                  <a:srgbClr val="0193C0"/>
                </a:solidFill>
                <a:latin typeface="Comfortaa" pitchFamily="2" charset="0"/>
              </a:rPr>
              <a:t>WRAP UP</a:t>
            </a:r>
            <a:endParaRPr lang="en-US" b="0" dirty="0">
              <a:solidFill>
                <a:srgbClr val="454545"/>
              </a:solidFill>
              <a:latin typeface="Avenir" panose="02000503020000020003" pitchFamily="2" charset="0"/>
            </a:endParaRPr>
          </a:p>
          <a:p>
            <a:pPr marL="0" indent="0">
              <a:lnSpc>
                <a:spcPct val="100000"/>
              </a:lnSpc>
              <a:buNone/>
            </a:pPr>
            <a:r>
              <a:rPr lang="en-US" sz="2400" b="0" dirty="0">
                <a:solidFill>
                  <a:srgbClr val="454545"/>
                </a:solidFill>
                <a:latin typeface="Avenir Book" panose="02000503020000020003" pitchFamily="2" charset="0"/>
              </a:rPr>
              <a:t>In this activity, the team has shared the program’s aims with the community and asked for their help and input. The community group considered the team’s list of social norms and gave their opinion on whether it seemed correct for their community. The group agreed on a set of norms to discuss for the remainder of the meeting. </a:t>
            </a:r>
          </a:p>
          <a:p>
            <a:pPr marL="0" indent="0">
              <a:buNone/>
            </a:pPr>
            <a:endParaRPr lang="en-US" dirty="0"/>
          </a:p>
          <a:p>
            <a:pPr marL="0" indent="0">
              <a:buNone/>
            </a:pPr>
            <a:endParaRPr lang="en-US" dirty="0"/>
          </a:p>
        </p:txBody>
      </p:sp>
      <p:sp>
        <p:nvSpPr>
          <p:cNvPr id="8" name="Title 1">
            <a:extLst>
              <a:ext uri="{FF2B5EF4-FFF2-40B4-BE49-F238E27FC236}">
                <a16:creationId xmlns:a16="http://schemas.microsoft.com/office/drawing/2014/main" id="{20093DA8-C284-B34A-B046-931942E46FEB}"/>
              </a:ext>
            </a:extLst>
          </p:cNvPr>
          <p:cNvSpPr>
            <a:spLocks noGrp="1"/>
          </p:cNvSpPr>
          <p:nvPr>
            <p:ph type="title"/>
          </p:nvPr>
        </p:nvSpPr>
        <p:spPr>
          <a:xfrm>
            <a:off x="1024446" y="814889"/>
            <a:ext cx="10143108" cy="341468"/>
          </a:xfrm>
        </p:spPr>
        <p:txBody>
          <a:bodyPr/>
          <a:lstStyle/>
          <a:p>
            <a:r>
              <a:rPr lang="en-US" sz="3200" dirty="0">
                <a:solidFill>
                  <a:srgbClr val="07C1E8"/>
                </a:solidFill>
                <a:latin typeface="Gotham Light" pitchFamily="2" charset="77"/>
              </a:rPr>
              <a:t>Activity 1: Validate the Norms</a:t>
            </a:r>
            <a:endParaRPr lang="en-US" sz="3200" dirty="0">
              <a:latin typeface="+mj-lt"/>
            </a:endParaRPr>
          </a:p>
        </p:txBody>
      </p:sp>
      <p:grpSp>
        <p:nvGrpSpPr>
          <p:cNvPr id="9" name="Group 8">
            <a:extLst>
              <a:ext uri="{FF2B5EF4-FFF2-40B4-BE49-F238E27FC236}">
                <a16:creationId xmlns:a16="http://schemas.microsoft.com/office/drawing/2014/main" id="{6A33B31B-7C38-F64B-BD40-E96F4BA5A36C}"/>
              </a:ext>
            </a:extLst>
          </p:cNvPr>
          <p:cNvGrpSpPr/>
          <p:nvPr/>
        </p:nvGrpSpPr>
        <p:grpSpPr>
          <a:xfrm>
            <a:off x="9601200" y="367750"/>
            <a:ext cx="2832498" cy="456923"/>
            <a:chOff x="4116076" y="450402"/>
            <a:chExt cx="2832498" cy="456923"/>
          </a:xfrm>
        </p:grpSpPr>
        <p:cxnSp>
          <p:nvCxnSpPr>
            <p:cNvPr id="10" name="Straight Connector 9">
              <a:extLst>
                <a:ext uri="{FF2B5EF4-FFF2-40B4-BE49-F238E27FC236}">
                  <a16:creationId xmlns:a16="http://schemas.microsoft.com/office/drawing/2014/main" id="{E2DB2614-C745-C346-8794-D9FB3DC2A5B5}"/>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1" name="Teardrop 10">
              <a:extLst>
                <a:ext uri="{FF2B5EF4-FFF2-40B4-BE49-F238E27FC236}">
                  <a16:creationId xmlns:a16="http://schemas.microsoft.com/office/drawing/2014/main" id="{74C7DC35-C9BD-4C44-A2E0-97D618C43520}"/>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2" name="Rectangle 11">
              <a:extLst>
                <a:ext uri="{FF2B5EF4-FFF2-40B4-BE49-F238E27FC236}">
                  <a16:creationId xmlns:a16="http://schemas.microsoft.com/office/drawing/2014/main" id="{60F9CEE5-21D1-5448-B58C-6727F3E293BF}"/>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3" name="Rectangle 12">
              <a:extLst>
                <a:ext uri="{FF2B5EF4-FFF2-40B4-BE49-F238E27FC236}">
                  <a16:creationId xmlns:a16="http://schemas.microsoft.com/office/drawing/2014/main" id="{944519A6-2540-2D43-AB6F-3EA219018806}"/>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0330DDC2-9635-1C49-97CC-7ADA5F16F6FF}"/>
                </a:ext>
              </a:extLst>
            </p:cNvPr>
            <p:cNvSpPr/>
            <p:nvPr/>
          </p:nvSpPr>
          <p:spPr>
            <a:xfrm>
              <a:off x="5024874" y="658492"/>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2</a:t>
              </a:r>
              <a:endParaRPr lang="en-GB" sz="500" b="1" dirty="0">
                <a:solidFill>
                  <a:srgbClr val="07C1E8"/>
                </a:solidFill>
                <a:latin typeface="Avenir Black" panose="02000503020000020003" pitchFamily="2" charset="0"/>
              </a:endParaRPr>
            </a:p>
          </p:txBody>
        </p:sp>
        <p:sp>
          <p:nvSpPr>
            <p:cNvPr id="15" name="Rectangle 14">
              <a:extLst>
                <a:ext uri="{FF2B5EF4-FFF2-40B4-BE49-F238E27FC236}">
                  <a16:creationId xmlns:a16="http://schemas.microsoft.com/office/drawing/2014/main" id="{43A7763F-47FF-F549-9CA4-C078093CD284}"/>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C09192C9-CB0A-0141-A963-B858C836BA50}"/>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7" name="Teardrop 16">
              <a:extLst>
                <a:ext uri="{FF2B5EF4-FFF2-40B4-BE49-F238E27FC236}">
                  <a16:creationId xmlns:a16="http://schemas.microsoft.com/office/drawing/2014/main" id="{0438D78E-BFE3-E745-AC9C-41242B6217DB}"/>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8" name="Teardrop 17">
              <a:extLst>
                <a:ext uri="{FF2B5EF4-FFF2-40B4-BE49-F238E27FC236}">
                  <a16:creationId xmlns:a16="http://schemas.microsoft.com/office/drawing/2014/main" id="{1F3A6246-1687-704B-A4A6-E5A7A847FCA2}"/>
                </a:ext>
              </a:extLst>
            </p:cNvPr>
            <p:cNvSpPr>
              <a:spLocks noChangeAspect="1"/>
            </p:cNvSpPr>
            <p:nvPr/>
          </p:nvSpPr>
          <p:spPr>
            <a:xfrm rot="8100000">
              <a:off x="5199879"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F5A25251-5FD4-044A-BEE4-F9DE7B0416C3}"/>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D9E86A96-8844-DB49-B180-EED50E0B013A}"/>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20121202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21F7B4-E448-496B-8599-93DD5C75492A}"/>
              </a:ext>
            </a:extLst>
          </p:cNvPr>
          <p:cNvSpPr>
            <a:spLocks noGrp="1"/>
          </p:cNvSpPr>
          <p:nvPr>
            <p:ph sz="quarter" idx="10"/>
          </p:nvPr>
        </p:nvSpPr>
        <p:spPr/>
        <p:txBody>
          <a:bodyPr numCol="1">
            <a:normAutofit/>
          </a:bodyPr>
          <a:lstStyle/>
          <a:p>
            <a:pPr marL="0" indent="0">
              <a:lnSpc>
                <a:spcPct val="100000"/>
              </a:lnSpc>
              <a:buNone/>
            </a:pPr>
            <a:r>
              <a:rPr lang="en-US" sz="2400" b="0" dirty="0">
                <a:solidFill>
                  <a:srgbClr val="454545"/>
                </a:solidFill>
                <a:latin typeface="Avenir Book" panose="02000503020000020003" pitchFamily="2" charset="0"/>
              </a:rPr>
              <a:t>In this activity, the group will use the agreed-upon short list of norms and a decision tree tool (see tool below) to discuss how norms could be used to impact behavior.</a:t>
            </a:r>
          </a:p>
          <a:p>
            <a:pPr marL="0" indent="0">
              <a:lnSpc>
                <a:spcPct val="100000"/>
              </a:lnSpc>
              <a:buNone/>
            </a:pPr>
            <a:r>
              <a:rPr lang="en-US" sz="2400" b="0" dirty="0">
                <a:solidFill>
                  <a:srgbClr val="454545"/>
                </a:solidFill>
                <a:latin typeface="Avenir Book" panose="02000503020000020003" pitchFamily="2" charset="0"/>
              </a:rPr>
              <a:t>The purpose of this activity is to understand the desires and priorities present in the communities where the program is implemented. The purpose is not to lead the community members to align themselves with program priorities, or to convince them that the program will be useful. </a:t>
            </a:r>
          </a:p>
        </p:txBody>
      </p:sp>
      <p:sp>
        <p:nvSpPr>
          <p:cNvPr id="9" name="Title 1">
            <a:extLst>
              <a:ext uri="{FF2B5EF4-FFF2-40B4-BE49-F238E27FC236}">
                <a16:creationId xmlns:a16="http://schemas.microsoft.com/office/drawing/2014/main" id="{3F4A0C0B-52C6-F04A-8425-3DF221FA4D3B}"/>
              </a:ext>
            </a:extLst>
          </p:cNvPr>
          <p:cNvSpPr>
            <a:spLocks noGrp="1"/>
          </p:cNvSpPr>
          <p:nvPr>
            <p:ph type="title"/>
          </p:nvPr>
        </p:nvSpPr>
        <p:spPr>
          <a:xfrm>
            <a:off x="1024446" y="814889"/>
            <a:ext cx="10143108" cy="341468"/>
          </a:xfrm>
        </p:spPr>
        <p:txBody>
          <a:bodyPr/>
          <a:lstStyle/>
          <a:p>
            <a:r>
              <a:rPr lang="en-US" sz="3200" dirty="0">
                <a:solidFill>
                  <a:srgbClr val="07C1E8"/>
                </a:solidFill>
                <a:latin typeface="Gotham Light" pitchFamily="2" charset="77"/>
              </a:rPr>
              <a:t>Activity 2: Decision Tree</a:t>
            </a:r>
            <a:endParaRPr lang="en-US" sz="3200" dirty="0">
              <a:latin typeface="+mj-lt"/>
            </a:endParaRPr>
          </a:p>
        </p:txBody>
      </p:sp>
      <p:grpSp>
        <p:nvGrpSpPr>
          <p:cNvPr id="10" name="Group 9">
            <a:extLst>
              <a:ext uri="{FF2B5EF4-FFF2-40B4-BE49-F238E27FC236}">
                <a16:creationId xmlns:a16="http://schemas.microsoft.com/office/drawing/2014/main" id="{83EEA917-828D-FE44-A935-505332DA1576}"/>
              </a:ext>
            </a:extLst>
          </p:cNvPr>
          <p:cNvGrpSpPr/>
          <p:nvPr/>
        </p:nvGrpSpPr>
        <p:grpSpPr>
          <a:xfrm>
            <a:off x="9601200" y="365760"/>
            <a:ext cx="2832498" cy="456923"/>
            <a:chOff x="4116076" y="450402"/>
            <a:chExt cx="2832498" cy="456923"/>
          </a:xfrm>
        </p:grpSpPr>
        <p:cxnSp>
          <p:nvCxnSpPr>
            <p:cNvPr id="11" name="Straight Connector 10">
              <a:extLst>
                <a:ext uri="{FF2B5EF4-FFF2-40B4-BE49-F238E27FC236}">
                  <a16:creationId xmlns:a16="http://schemas.microsoft.com/office/drawing/2014/main" id="{32A7479B-2890-294D-B63D-88B019CF59B8}"/>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2" name="Teardrop 11">
              <a:extLst>
                <a:ext uri="{FF2B5EF4-FFF2-40B4-BE49-F238E27FC236}">
                  <a16:creationId xmlns:a16="http://schemas.microsoft.com/office/drawing/2014/main" id="{0508CFA8-EAFE-5247-89D7-A5041CDB0BAB}"/>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3" name="Rectangle 12">
              <a:extLst>
                <a:ext uri="{FF2B5EF4-FFF2-40B4-BE49-F238E27FC236}">
                  <a16:creationId xmlns:a16="http://schemas.microsoft.com/office/drawing/2014/main" id="{62CC5F14-B86E-3143-92C4-D3941D79C1EF}"/>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BB4DFDB6-C392-9D4C-A9EA-37E5C74DA5FD}"/>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8F0BDF4B-915A-CC41-9625-581F806A7B47}"/>
                </a:ext>
              </a:extLst>
            </p:cNvPr>
            <p:cNvSpPr/>
            <p:nvPr/>
          </p:nvSpPr>
          <p:spPr>
            <a:xfrm>
              <a:off x="5024874" y="658492"/>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2</a:t>
              </a:r>
              <a:endParaRPr lang="en-GB" sz="500" b="1" dirty="0">
                <a:solidFill>
                  <a:srgbClr val="07C1E8"/>
                </a:solidFill>
                <a:latin typeface="Avenir Black" panose="02000503020000020003" pitchFamily="2" charset="0"/>
              </a:endParaRPr>
            </a:p>
          </p:txBody>
        </p:sp>
        <p:sp>
          <p:nvSpPr>
            <p:cNvPr id="16" name="Rectangle 15">
              <a:extLst>
                <a:ext uri="{FF2B5EF4-FFF2-40B4-BE49-F238E27FC236}">
                  <a16:creationId xmlns:a16="http://schemas.microsoft.com/office/drawing/2014/main" id="{85692C72-18F5-054F-BC1E-C809F7C75D5A}"/>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7" name="Rectangle 16">
              <a:extLst>
                <a:ext uri="{FF2B5EF4-FFF2-40B4-BE49-F238E27FC236}">
                  <a16:creationId xmlns:a16="http://schemas.microsoft.com/office/drawing/2014/main" id="{62165530-E915-1345-9EFA-6D70D3257477}"/>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8" name="Teardrop 17">
              <a:extLst>
                <a:ext uri="{FF2B5EF4-FFF2-40B4-BE49-F238E27FC236}">
                  <a16:creationId xmlns:a16="http://schemas.microsoft.com/office/drawing/2014/main" id="{10FEC581-C389-A747-85F2-606C30D93347}"/>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58FD19C4-8D23-8F44-9F7F-75EBAC1BB954}"/>
                </a:ext>
              </a:extLst>
            </p:cNvPr>
            <p:cNvSpPr>
              <a:spLocks noChangeAspect="1"/>
            </p:cNvSpPr>
            <p:nvPr/>
          </p:nvSpPr>
          <p:spPr>
            <a:xfrm rot="8100000">
              <a:off x="5199879"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510735EB-7402-A748-9E44-08F24717EB59}"/>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1" name="Teardrop 20">
              <a:extLst>
                <a:ext uri="{FF2B5EF4-FFF2-40B4-BE49-F238E27FC236}">
                  <a16:creationId xmlns:a16="http://schemas.microsoft.com/office/drawing/2014/main" id="{7B5BDB32-C142-0D4E-B70C-E203C9422FDC}"/>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26759665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a:xfrm>
            <a:off x="952841" y="1698389"/>
            <a:ext cx="5257800" cy="4750436"/>
          </a:xfrm>
        </p:spPr>
        <p:txBody>
          <a:bodyPr numCol="1">
            <a:normAutofit lnSpcReduction="10000"/>
          </a:bodyPr>
          <a:lstStyle/>
          <a:p>
            <a:pPr marL="0" indent="0">
              <a:lnSpc>
                <a:spcPct val="110000"/>
              </a:lnSpc>
              <a:buNone/>
            </a:pPr>
            <a:r>
              <a:rPr lang="en-US" sz="2600" dirty="0">
                <a:solidFill>
                  <a:srgbClr val="0193C0"/>
                </a:solidFill>
                <a:latin typeface="Comfortaa" pitchFamily="2" charset="0"/>
              </a:rPr>
              <a:t>INSTRUCTIONS</a:t>
            </a:r>
            <a:endParaRPr lang="en-US" sz="2600" dirty="0"/>
          </a:p>
          <a:p>
            <a:pPr marL="460375" indent="-460375">
              <a:lnSpc>
                <a:spcPct val="110000"/>
              </a:lnSpc>
              <a:buFont typeface="+mj-lt"/>
              <a:buAutoNum type="arabicPeriod"/>
            </a:pPr>
            <a:r>
              <a:rPr lang="en-US" sz="2400" b="0" dirty="0">
                <a:solidFill>
                  <a:srgbClr val="454545"/>
                </a:solidFill>
                <a:latin typeface="Avenir Book" panose="02000503020000020003" pitchFamily="2" charset="0"/>
              </a:rPr>
              <a:t>Break into </a:t>
            </a:r>
            <a:r>
              <a:rPr lang="en-US" sz="2400" dirty="0">
                <a:solidFill>
                  <a:srgbClr val="454545"/>
                </a:solidFill>
                <a:latin typeface="Avenir Book" panose="02000503020000020003" pitchFamily="2" charset="0"/>
              </a:rPr>
              <a:t>small groups</a:t>
            </a:r>
          </a:p>
          <a:p>
            <a:pPr marL="460375" indent="-460375">
              <a:lnSpc>
                <a:spcPct val="110000"/>
              </a:lnSpc>
              <a:buFont typeface="+mj-lt"/>
              <a:buAutoNum type="arabicPeriod"/>
            </a:pPr>
            <a:r>
              <a:rPr lang="en-US" sz="2400" b="0" dirty="0">
                <a:solidFill>
                  <a:srgbClr val="454545"/>
                </a:solidFill>
                <a:latin typeface="Avenir Book" panose="02000503020000020003" pitchFamily="2" charset="0"/>
              </a:rPr>
              <a:t>Use the Decision Tree to discuss </a:t>
            </a:r>
            <a:r>
              <a:rPr lang="en-US" sz="2400" dirty="0">
                <a:solidFill>
                  <a:srgbClr val="454545"/>
                </a:solidFill>
                <a:latin typeface="Avenir Book" panose="02000503020000020003" pitchFamily="2" charset="0"/>
              </a:rPr>
              <a:t>your group’s assigned social norm/s</a:t>
            </a:r>
          </a:p>
          <a:p>
            <a:pPr marL="460375" indent="-460375">
              <a:lnSpc>
                <a:spcPct val="110000"/>
              </a:lnSpc>
              <a:buFont typeface="+mj-lt"/>
              <a:buAutoNum type="arabicPeriod"/>
            </a:pPr>
            <a:r>
              <a:rPr lang="en-US" sz="2400" b="0" dirty="0">
                <a:solidFill>
                  <a:srgbClr val="454545"/>
                </a:solidFill>
                <a:latin typeface="Avenir Book" panose="02000503020000020003" pitchFamily="2" charset="0"/>
              </a:rPr>
              <a:t>Present your group’s decisions to the full group</a:t>
            </a:r>
          </a:p>
          <a:p>
            <a:pPr marL="460375" indent="-460375">
              <a:lnSpc>
                <a:spcPct val="110000"/>
              </a:lnSpc>
              <a:buFont typeface="+mj-lt"/>
              <a:buAutoNum type="arabicPeriod"/>
            </a:pPr>
            <a:r>
              <a:rPr lang="en-US" sz="2400" dirty="0">
                <a:solidFill>
                  <a:srgbClr val="454545"/>
                </a:solidFill>
                <a:latin typeface="Avenir Book" panose="02000503020000020003" pitchFamily="2" charset="0"/>
              </a:rPr>
              <a:t>During the presentations to the group, one person will write down the decision for each social norm</a:t>
            </a:r>
            <a:endParaRPr lang="en-US" sz="2400" b="0" dirty="0">
              <a:solidFill>
                <a:srgbClr val="454545"/>
              </a:solidFill>
              <a:latin typeface="Avenir" panose="02000503020000020003" pitchFamily="2" charset="0"/>
            </a:endParaRPr>
          </a:p>
          <a:p>
            <a:pPr marL="0" indent="0">
              <a:buNone/>
            </a:pPr>
            <a:endParaRPr lang="en-US" sz="2800" b="0" dirty="0">
              <a:solidFill>
                <a:srgbClr val="454545"/>
              </a:solidFill>
              <a:latin typeface="Avenir" panose="02000503020000020003" pitchFamily="2" charset="0"/>
            </a:endParaRPr>
          </a:p>
          <a:p>
            <a:pPr marL="228600" indent="-228600">
              <a:buFont typeface="+mj-lt"/>
              <a:buAutoNum type="arabicPeriod"/>
            </a:pPr>
            <a:endParaRPr lang="en-US" sz="2800" b="0" dirty="0">
              <a:solidFill>
                <a:srgbClr val="454545"/>
              </a:solidFill>
              <a:latin typeface="Avenir" panose="02000503020000020003" pitchFamily="2" charset="0"/>
            </a:endParaRPr>
          </a:p>
          <a:p>
            <a:pPr marL="228600" indent="-228600">
              <a:buFont typeface="+mj-lt"/>
              <a:buAutoNum type="arabicPeriod"/>
            </a:pPr>
            <a:endParaRPr lang="en-US" sz="2800" b="0" dirty="0">
              <a:solidFill>
                <a:srgbClr val="454545"/>
              </a:solidFill>
              <a:latin typeface="Avenir" panose="02000503020000020003" pitchFamily="2" charset="0"/>
            </a:endParaRPr>
          </a:p>
          <a:p>
            <a:pPr marL="0" indent="0">
              <a:buNone/>
            </a:pPr>
            <a:endParaRPr lang="en-US" dirty="0"/>
          </a:p>
          <a:p>
            <a:pPr marL="0" indent="0">
              <a:buNone/>
            </a:pPr>
            <a:endParaRPr lang="en-US" dirty="0"/>
          </a:p>
        </p:txBody>
      </p:sp>
      <p:grpSp>
        <p:nvGrpSpPr>
          <p:cNvPr id="7" name="Group 6">
            <a:extLst>
              <a:ext uri="{FF2B5EF4-FFF2-40B4-BE49-F238E27FC236}">
                <a16:creationId xmlns:a16="http://schemas.microsoft.com/office/drawing/2014/main" id="{FF9454FA-4244-694F-8376-3CBABC2C03AA}"/>
              </a:ext>
            </a:extLst>
          </p:cNvPr>
          <p:cNvGrpSpPr/>
          <p:nvPr/>
        </p:nvGrpSpPr>
        <p:grpSpPr>
          <a:xfrm>
            <a:off x="6801288" y="2111555"/>
            <a:ext cx="4447244" cy="4337270"/>
            <a:chOff x="6810661" y="1855358"/>
            <a:chExt cx="4447244" cy="4337270"/>
          </a:xfrm>
        </p:grpSpPr>
        <p:sp>
          <p:nvSpPr>
            <p:cNvPr id="28" name="Rectangle 27">
              <a:extLst>
                <a:ext uri="{FF2B5EF4-FFF2-40B4-BE49-F238E27FC236}">
                  <a16:creationId xmlns:a16="http://schemas.microsoft.com/office/drawing/2014/main" id="{1C3DA5C1-D90C-3645-B2A1-5B2C6614DE8A}"/>
                </a:ext>
              </a:extLst>
            </p:cNvPr>
            <p:cNvSpPr/>
            <p:nvPr/>
          </p:nvSpPr>
          <p:spPr>
            <a:xfrm>
              <a:off x="6810661" y="1855358"/>
              <a:ext cx="4437870" cy="4337270"/>
            </a:xfrm>
            <a:prstGeom prst="rect">
              <a:avLst/>
            </a:prstGeom>
            <a:solidFill>
              <a:srgbClr val="CDF2F9">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10000"/>
                </a:lnSpc>
                <a:spcBef>
                  <a:spcPts val="1000"/>
                </a:spcBef>
              </a:pPr>
              <a:endParaRPr lang="en-GB" sz="1000">
                <a:solidFill>
                  <a:schemeClr val="tx1"/>
                </a:solidFill>
              </a:endParaRPr>
            </a:p>
          </p:txBody>
        </p:sp>
        <p:sp>
          <p:nvSpPr>
            <p:cNvPr id="2" name="Text Box 2">
              <a:extLst>
                <a:ext uri="{FF2B5EF4-FFF2-40B4-BE49-F238E27FC236}">
                  <a16:creationId xmlns:a16="http://schemas.microsoft.com/office/drawing/2014/main" id="{0B9324F4-EAEA-4A58-8D66-A1E5B56DC060}"/>
                </a:ext>
              </a:extLst>
            </p:cNvPr>
            <p:cNvSpPr txBox="1">
              <a:spLocks noChangeArrowheads="1"/>
            </p:cNvSpPr>
            <p:nvPr/>
          </p:nvSpPr>
          <p:spPr bwMode="auto">
            <a:xfrm>
              <a:off x="6959154" y="1954070"/>
              <a:ext cx="4289378" cy="978729"/>
            </a:xfrm>
            <a:prstGeom prst="rect">
              <a:avLst/>
            </a:prstGeom>
            <a:noFill/>
            <a:ln w="9525">
              <a:noFill/>
              <a:miter lim="800000"/>
              <a:headEnd/>
              <a:tailEnd/>
            </a:ln>
          </p:spPr>
          <p:txBody>
            <a:bodyPr rot="0" vert="horz" wrap="square" lIns="91440" tIns="45720" rIns="91440" bIns="45720" anchor="t" anchorCtr="0">
              <a:spAutoFit/>
            </a:bodyPr>
            <a:lstStyle/>
            <a:p>
              <a:pPr>
                <a:lnSpc>
                  <a:spcPct val="90000"/>
                </a:lnSpc>
                <a:spcAft>
                  <a:spcPts val="0"/>
                </a:spcAft>
              </a:pPr>
              <a:r>
                <a:rPr lang="en-US" sz="1600" b="1" dirty="0">
                  <a:solidFill>
                    <a:srgbClr val="007096"/>
                  </a:solidFill>
                  <a:latin typeface="Avenir Black" panose="02000503020000020003" pitchFamily="2" charset="0"/>
                  <a:ea typeface="+mj-ea"/>
                  <a:cs typeface="+mj-cs"/>
                </a:rPr>
                <a:t>”Fortify” the norm</a:t>
              </a:r>
              <a:br>
                <a:rPr lang="en-US" sz="1600" b="1" dirty="0">
                  <a:solidFill>
                    <a:srgbClr val="007096"/>
                  </a:solidFill>
                  <a:latin typeface="Avenir Black" panose="02000503020000020003" pitchFamily="2" charset="0"/>
                  <a:ea typeface="+mj-ea"/>
                  <a:cs typeface="+mj-cs"/>
                </a:rPr>
              </a:br>
              <a:r>
                <a:rPr lang="en-US" sz="1600" dirty="0">
                  <a:solidFill>
                    <a:srgbClr val="007096"/>
                  </a:solidFill>
                  <a:latin typeface="Avenir" panose="02000503020000020003" pitchFamily="2" charset="0"/>
                  <a:ea typeface="+mj-ea"/>
                  <a:cs typeface="+mj-cs"/>
                </a:rPr>
                <a:t>The community would like to strengthen the norm or make it more common in order to improve wellbeing.</a:t>
              </a:r>
            </a:p>
          </p:txBody>
        </p:sp>
        <p:sp>
          <p:nvSpPr>
            <p:cNvPr id="5" name="Text Box 2">
              <a:extLst>
                <a:ext uri="{FF2B5EF4-FFF2-40B4-BE49-F238E27FC236}">
                  <a16:creationId xmlns:a16="http://schemas.microsoft.com/office/drawing/2014/main" id="{58217D05-5093-492E-81A7-5254C1AC9860}"/>
                </a:ext>
              </a:extLst>
            </p:cNvPr>
            <p:cNvSpPr txBox="1">
              <a:spLocks noChangeArrowheads="1"/>
            </p:cNvSpPr>
            <p:nvPr/>
          </p:nvSpPr>
          <p:spPr bwMode="auto">
            <a:xfrm>
              <a:off x="6968528" y="3031511"/>
              <a:ext cx="4289377" cy="757130"/>
            </a:xfrm>
            <a:prstGeom prst="rect">
              <a:avLst/>
            </a:prstGeom>
            <a:noFill/>
            <a:ln w="9525">
              <a:noFill/>
              <a:miter lim="800000"/>
              <a:headEnd/>
              <a:tailEnd/>
            </a:ln>
          </p:spPr>
          <p:txBody>
            <a:bodyPr rot="0" vert="horz" wrap="square" lIns="91440" tIns="45720" rIns="91440" bIns="45720" anchor="t" anchorCtr="0">
              <a:spAutoFit/>
            </a:bodyPr>
            <a:lstStyle/>
            <a:p>
              <a:pPr>
                <a:lnSpc>
                  <a:spcPct val="90000"/>
                </a:lnSpc>
                <a:spcAft>
                  <a:spcPts val="0"/>
                </a:spcAft>
              </a:pPr>
              <a:r>
                <a:rPr lang="en-US" sz="1600" b="1" dirty="0">
                  <a:solidFill>
                    <a:srgbClr val="007096"/>
                  </a:solidFill>
                  <a:latin typeface="Avenir Black" panose="02000503020000020003" pitchFamily="2" charset="0"/>
                  <a:ea typeface="+mj-ea"/>
                  <a:cs typeface="+mj-cs"/>
                </a:rPr>
                <a:t>“Shift” the norm</a:t>
              </a:r>
              <a:br>
                <a:rPr lang="en-US" sz="1600" b="1" dirty="0">
                  <a:solidFill>
                    <a:srgbClr val="007096"/>
                  </a:solidFill>
                  <a:latin typeface="Avenir Black" panose="02000503020000020003" pitchFamily="2" charset="0"/>
                  <a:ea typeface="+mj-ea"/>
                  <a:cs typeface="+mj-cs"/>
                </a:rPr>
              </a:br>
              <a:r>
                <a:rPr lang="en-US" sz="1600" dirty="0">
                  <a:solidFill>
                    <a:srgbClr val="007096"/>
                  </a:solidFill>
                  <a:latin typeface="Avenir" panose="02000503020000020003" pitchFamily="2" charset="0"/>
                  <a:ea typeface="+mj-ea"/>
                  <a:cs typeface="+mj-cs"/>
                </a:rPr>
                <a:t>The community would like to change the norm in order to improve wellbeing.</a:t>
              </a:r>
            </a:p>
          </p:txBody>
        </p:sp>
        <p:sp>
          <p:nvSpPr>
            <p:cNvPr id="9" name="Text Box 2">
              <a:extLst>
                <a:ext uri="{FF2B5EF4-FFF2-40B4-BE49-F238E27FC236}">
                  <a16:creationId xmlns:a16="http://schemas.microsoft.com/office/drawing/2014/main" id="{94478EF5-9381-4F86-B0DC-F3C94C8BE464}"/>
                </a:ext>
              </a:extLst>
            </p:cNvPr>
            <p:cNvSpPr txBox="1">
              <a:spLocks noChangeArrowheads="1"/>
            </p:cNvSpPr>
            <p:nvPr/>
          </p:nvSpPr>
          <p:spPr bwMode="auto">
            <a:xfrm>
              <a:off x="6959154" y="3881873"/>
              <a:ext cx="4289377" cy="978729"/>
            </a:xfrm>
            <a:prstGeom prst="rect">
              <a:avLst/>
            </a:prstGeom>
            <a:noFill/>
            <a:ln w="9525">
              <a:noFill/>
              <a:miter lim="800000"/>
              <a:headEnd/>
              <a:tailEnd/>
            </a:ln>
          </p:spPr>
          <p:txBody>
            <a:bodyPr rot="0" vert="horz" wrap="square" lIns="91440" tIns="45720" rIns="91440" bIns="45720" anchor="t" anchorCtr="0">
              <a:spAutoFit/>
            </a:bodyPr>
            <a:lstStyle/>
            <a:p>
              <a:pPr>
                <a:lnSpc>
                  <a:spcPct val="90000"/>
                </a:lnSpc>
                <a:spcAft>
                  <a:spcPts val="0"/>
                </a:spcAft>
              </a:pPr>
              <a:r>
                <a:rPr lang="en-US" sz="1600" b="1" dirty="0">
                  <a:solidFill>
                    <a:srgbClr val="007096"/>
                  </a:solidFill>
                  <a:latin typeface="Avenir Black" panose="02000503020000020003" pitchFamily="2" charset="0"/>
                  <a:ea typeface="+mj-ea"/>
                  <a:cs typeface="+mj-cs"/>
                </a:rPr>
                <a:t>“Reframe” the norm</a:t>
              </a:r>
              <a:br>
                <a:rPr lang="en-US" sz="1600" b="1" dirty="0">
                  <a:solidFill>
                    <a:srgbClr val="007096"/>
                  </a:solidFill>
                  <a:latin typeface="Avenir Black" panose="02000503020000020003" pitchFamily="2" charset="0"/>
                  <a:ea typeface="+mj-ea"/>
                  <a:cs typeface="+mj-cs"/>
                </a:rPr>
              </a:br>
              <a:r>
                <a:rPr lang="en-US" sz="1600" dirty="0">
                  <a:solidFill>
                    <a:srgbClr val="007096"/>
                  </a:solidFill>
                  <a:latin typeface="Avenir" panose="02000503020000020003" pitchFamily="2" charset="0"/>
                  <a:ea typeface="+mj-ea"/>
                  <a:cs typeface="+mj-cs"/>
                </a:rPr>
                <a:t>The community would like to talk about the norm in a different way so that it can be useful to improve wellbeing.</a:t>
              </a:r>
            </a:p>
          </p:txBody>
        </p:sp>
        <p:sp>
          <p:nvSpPr>
            <p:cNvPr id="11" name="Text Box 2">
              <a:extLst>
                <a:ext uri="{FF2B5EF4-FFF2-40B4-BE49-F238E27FC236}">
                  <a16:creationId xmlns:a16="http://schemas.microsoft.com/office/drawing/2014/main" id="{8E2E235A-71CB-4436-AC5A-66B383A56232}"/>
                </a:ext>
              </a:extLst>
            </p:cNvPr>
            <p:cNvSpPr txBox="1">
              <a:spLocks noChangeArrowheads="1"/>
            </p:cNvSpPr>
            <p:nvPr/>
          </p:nvSpPr>
          <p:spPr bwMode="auto">
            <a:xfrm>
              <a:off x="6959153" y="4953834"/>
              <a:ext cx="4289377" cy="983731"/>
            </a:xfrm>
            <a:prstGeom prst="rect">
              <a:avLst/>
            </a:prstGeom>
            <a:noFill/>
            <a:ln w="9525">
              <a:noFill/>
              <a:miter lim="800000"/>
              <a:headEnd/>
              <a:tailEnd/>
            </a:ln>
          </p:spPr>
          <p:txBody>
            <a:bodyPr rot="0" vert="horz" wrap="square" lIns="91440" tIns="45720" rIns="91440" bIns="45720" anchor="t" anchorCtr="0">
              <a:spAutoFit/>
            </a:bodyPr>
            <a:lstStyle/>
            <a:p>
              <a:pPr>
                <a:lnSpc>
                  <a:spcPct val="90000"/>
                </a:lnSpc>
                <a:spcAft>
                  <a:spcPts val="0"/>
                </a:spcAft>
              </a:pPr>
              <a:r>
                <a:rPr lang="en-US" sz="1600" b="1" dirty="0">
                  <a:solidFill>
                    <a:srgbClr val="007096"/>
                  </a:solidFill>
                  <a:latin typeface="Avenir Black" panose="02000503020000020003" pitchFamily="2" charset="0"/>
                  <a:ea typeface="+mj-ea"/>
                  <a:cs typeface="+mj-cs"/>
                </a:rPr>
                <a:t>“Aware” of the norm</a:t>
              </a:r>
              <a:br>
                <a:rPr lang="en-US" sz="1600" b="1" dirty="0">
                  <a:solidFill>
                    <a:srgbClr val="007096"/>
                  </a:solidFill>
                  <a:latin typeface="Avenir Black" panose="02000503020000020003" pitchFamily="2" charset="0"/>
                  <a:ea typeface="+mj-ea"/>
                  <a:cs typeface="+mj-cs"/>
                </a:rPr>
              </a:br>
              <a:r>
                <a:rPr lang="en-US" sz="1600" dirty="0">
                  <a:solidFill>
                    <a:srgbClr val="007096"/>
                  </a:solidFill>
                  <a:latin typeface="Avenir" panose="02000503020000020003" pitchFamily="2" charset="0"/>
                  <a:ea typeface="+mj-ea"/>
                  <a:cs typeface="+mj-cs"/>
                </a:rPr>
                <a:t>The community wants programs to be aware of this norm but doesn’t think any action with the norm is necessary right now.</a:t>
              </a:r>
            </a:p>
          </p:txBody>
        </p:sp>
      </p:grpSp>
      <p:sp>
        <p:nvSpPr>
          <p:cNvPr id="15" name="Title 1">
            <a:extLst>
              <a:ext uri="{FF2B5EF4-FFF2-40B4-BE49-F238E27FC236}">
                <a16:creationId xmlns:a16="http://schemas.microsoft.com/office/drawing/2014/main" id="{E2455481-B9AC-D648-AFF5-7F1E3186A90D}"/>
              </a:ext>
            </a:extLst>
          </p:cNvPr>
          <p:cNvSpPr>
            <a:spLocks noGrp="1"/>
          </p:cNvSpPr>
          <p:nvPr>
            <p:ph type="title"/>
          </p:nvPr>
        </p:nvSpPr>
        <p:spPr>
          <a:xfrm>
            <a:off x="1024446" y="814889"/>
            <a:ext cx="10143108" cy="341468"/>
          </a:xfrm>
        </p:spPr>
        <p:txBody>
          <a:bodyPr/>
          <a:lstStyle/>
          <a:p>
            <a:r>
              <a:rPr lang="en-US" sz="3200" dirty="0">
                <a:solidFill>
                  <a:srgbClr val="07C1E8"/>
                </a:solidFill>
                <a:latin typeface="Gotham Light" pitchFamily="2" charset="77"/>
              </a:rPr>
              <a:t>Activity 2: Decision Tree</a:t>
            </a:r>
            <a:endParaRPr lang="en-US" sz="3200" dirty="0">
              <a:latin typeface="+mj-lt"/>
            </a:endParaRPr>
          </a:p>
        </p:txBody>
      </p:sp>
      <p:grpSp>
        <p:nvGrpSpPr>
          <p:cNvPr id="16" name="Group 15">
            <a:extLst>
              <a:ext uri="{FF2B5EF4-FFF2-40B4-BE49-F238E27FC236}">
                <a16:creationId xmlns:a16="http://schemas.microsoft.com/office/drawing/2014/main" id="{FE4BDE66-C3E7-DB4D-B1E2-2AB387DBFA0E}"/>
              </a:ext>
            </a:extLst>
          </p:cNvPr>
          <p:cNvGrpSpPr/>
          <p:nvPr/>
        </p:nvGrpSpPr>
        <p:grpSpPr>
          <a:xfrm>
            <a:off x="9601200" y="365760"/>
            <a:ext cx="2832498" cy="456923"/>
            <a:chOff x="4116076" y="450402"/>
            <a:chExt cx="2832498" cy="456923"/>
          </a:xfrm>
        </p:grpSpPr>
        <p:cxnSp>
          <p:nvCxnSpPr>
            <p:cNvPr id="17" name="Straight Connector 16">
              <a:extLst>
                <a:ext uri="{FF2B5EF4-FFF2-40B4-BE49-F238E27FC236}">
                  <a16:creationId xmlns:a16="http://schemas.microsoft.com/office/drawing/2014/main" id="{608E8D59-79DE-EB4D-BC31-58F93CA6B4ED}"/>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8" name="Teardrop 17">
              <a:extLst>
                <a:ext uri="{FF2B5EF4-FFF2-40B4-BE49-F238E27FC236}">
                  <a16:creationId xmlns:a16="http://schemas.microsoft.com/office/drawing/2014/main" id="{7B9E6EAB-DC2A-CA48-9EED-48A1EBCC8C00}"/>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Rectangle 18">
              <a:extLst>
                <a:ext uri="{FF2B5EF4-FFF2-40B4-BE49-F238E27FC236}">
                  <a16:creationId xmlns:a16="http://schemas.microsoft.com/office/drawing/2014/main" id="{55AAFCD5-53AE-734D-9504-15C949D3A4D4}"/>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20" name="Rectangle 19">
              <a:extLst>
                <a:ext uri="{FF2B5EF4-FFF2-40B4-BE49-F238E27FC236}">
                  <a16:creationId xmlns:a16="http://schemas.microsoft.com/office/drawing/2014/main" id="{9A0F0764-910D-A24E-A4AA-3BB5C361C93B}"/>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21" name="Rectangle 20">
              <a:extLst>
                <a:ext uri="{FF2B5EF4-FFF2-40B4-BE49-F238E27FC236}">
                  <a16:creationId xmlns:a16="http://schemas.microsoft.com/office/drawing/2014/main" id="{0B21B139-6BA9-7B4D-AFB0-843E7B00B282}"/>
                </a:ext>
              </a:extLst>
            </p:cNvPr>
            <p:cNvSpPr/>
            <p:nvPr/>
          </p:nvSpPr>
          <p:spPr>
            <a:xfrm>
              <a:off x="5024874" y="658492"/>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2</a:t>
              </a:r>
              <a:endParaRPr lang="en-GB" sz="500" b="1" dirty="0">
                <a:solidFill>
                  <a:srgbClr val="07C1E8"/>
                </a:solidFill>
                <a:latin typeface="Avenir Black" panose="02000503020000020003" pitchFamily="2" charset="0"/>
              </a:endParaRPr>
            </a:p>
          </p:txBody>
        </p:sp>
        <p:sp>
          <p:nvSpPr>
            <p:cNvPr id="22" name="Rectangle 21">
              <a:extLst>
                <a:ext uri="{FF2B5EF4-FFF2-40B4-BE49-F238E27FC236}">
                  <a16:creationId xmlns:a16="http://schemas.microsoft.com/office/drawing/2014/main" id="{3BDB908F-9A31-6242-9325-312FD730ADE8}"/>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23" name="Rectangle 22">
              <a:extLst>
                <a:ext uri="{FF2B5EF4-FFF2-40B4-BE49-F238E27FC236}">
                  <a16:creationId xmlns:a16="http://schemas.microsoft.com/office/drawing/2014/main" id="{10DA5C31-3692-7F4E-8EA9-7C4F6B701CDD}"/>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24" name="Teardrop 23">
              <a:extLst>
                <a:ext uri="{FF2B5EF4-FFF2-40B4-BE49-F238E27FC236}">
                  <a16:creationId xmlns:a16="http://schemas.microsoft.com/office/drawing/2014/main" id="{A7BE9DEB-D16E-FE4B-B962-6FC24E632EDE}"/>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5" name="Teardrop 24">
              <a:extLst>
                <a:ext uri="{FF2B5EF4-FFF2-40B4-BE49-F238E27FC236}">
                  <a16:creationId xmlns:a16="http://schemas.microsoft.com/office/drawing/2014/main" id="{47D833CF-430C-E345-A4C7-79F583DC6BAA}"/>
                </a:ext>
              </a:extLst>
            </p:cNvPr>
            <p:cNvSpPr>
              <a:spLocks noChangeAspect="1"/>
            </p:cNvSpPr>
            <p:nvPr/>
          </p:nvSpPr>
          <p:spPr>
            <a:xfrm rot="8100000">
              <a:off x="5199879"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6" name="Teardrop 25">
              <a:extLst>
                <a:ext uri="{FF2B5EF4-FFF2-40B4-BE49-F238E27FC236}">
                  <a16:creationId xmlns:a16="http://schemas.microsoft.com/office/drawing/2014/main" id="{7D9EA550-6C7E-154E-A8FA-D026B9992CD5}"/>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7" name="Teardrop 26">
              <a:extLst>
                <a:ext uri="{FF2B5EF4-FFF2-40B4-BE49-F238E27FC236}">
                  <a16:creationId xmlns:a16="http://schemas.microsoft.com/office/drawing/2014/main" id="{46FE6338-9D36-2741-A54D-79FD7219FBEC}"/>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4" name="Rectangle 3">
            <a:extLst>
              <a:ext uri="{FF2B5EF4-FFF2-40B4-BE49-F238E27FC236}">
                <a16:creationId xmlns:a16="http://schemas.microsoft.com/office/drawing/2014/main" id="{0B76462E-8C44-8648-B633-BC680A9BA599}"/>
              </a:ext>
            </a:extLst>
          </p:cNvPr>
          <p:cNvSpPr/>
          <p:nvPr/>
        </p:nvSpPr>
        <p:spPr>
          <a:xfrm>
            <a:off x="6704531" y="1671826"/>
            <a:ext cx="4627357" cy="400110"/>
          </a:xfrm>
          <a:prstGeom prst="rect">
            <a:avLst/>
          </a:prstGeom>
        </p:spPr>
        <p:txBody>
          <a:bodyPr wrap="none">
            <a:spAutoFit/>
          </a:bodyPr>
          <a:lstStyle/>
          <a:p>
            <a:r>
              <a:rPr lang="en-US" sz="2000" dirty="0">
                <a:solidFill>
                  <a:srgbClr val="454545"/>
                </a:solidFill>
                <a:latin typeface="Avenir" panose="02000503020000020003" pitchFamily="2" charset="0"/>
              </a:rPr>
              <a:t>Definitions to help conduct the activity</a:t>
            </a:r>
          </a:p>
        </p:txBody>
      </p:sp>
    </p:spTree>
    <p:extLst>
      <p:ext uri="{BB962C8B-B14F-4D97-AF65-F5344CB8AC3E}">
        <p14:creationId xmlns:p14="http://schemas.microsoft.com/office/powerpoint/2010/main" val="1589218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E8E3DB4-5DC1-45D9-B365-F60482A66527}"/>
              </a:ext>
            </a:extLst>
          </p:cNvPr>
          <p:cNvPicPr>
            <a:picLocks noChangeAspect="1"/>
          </p:cNvPicPr>
          <p:nvPr/>
        </p:nvPicPr>
        <p:blipFill>
          <a:blip r:embed="rId3"/>
          <a:stretch>
            <a:fillRect/>
          </a:stretch>
        </p:blipFill>
        <p:spPr>
          <a:xfrm>
            <a:off x="3349020" y="463925"/>
            <a:ext cx="6455266" cy="6155324"/>
          </a:xfrm>
          <a:prstGeom prst="rect">
            <a:avLst/>
          </a:prstGeom>
        </p:spPr>
      </p:pic>
      <p:sp>
        <p:nvSpPr>
          <p:cNvPr id="5" name="Title 1">
            <a:extLst>
              <a:ext uri="{FF2B5EF4-FFF2-40B4-BE49-F238E27FC236}">
                <a16:creationId xmlns:a16="http://schemas.microsoft.com/office/drawing/2014/main" id="{1379C8E4-A3D7-B444-8ED6-7EB6C94FCDF8}"/>
              </a:ext>
            </a:extLst>
          </p:cNvPr>
          <p:cNvSpPr>
            <a:spLocks noGrp="1"/>
          </p:cNvSpPr>
          <p:nvPr>
            <p:ph type="title"/>
          </p:nvPr>
        </p:nvSpPr>
        <p:spPr>
          <a:xfrm>
            <a:off x="1024446" y="814889"/>
            <a:ext cx="3057720" cy="341468"/>
          </a:xfrm>
        </p:spPr>
        <p:txBody>
          <a:bodyPr/>
          <a:lstStyle/>
          <a:p>
            <a:r>
              <a:rPr lang="en-US" sz="3200" dirty="0">
                <a:solidFill>
                  <a:srgbClr val="07C1E8"/>
                </a:solidFill>
                <a:latin typeface="Gotham Light" pitchFamily="2" charset="77"/>
              </a:rPr>
              <a:t>Activity 2: Decision Tree</a:t>
            </a:r>
            <a:endParaRPr lang="en-US" sz="3200" dirty="0">
              <a:latin typeface="+mj-lt"/>
            </a:endParaRPr>
          </a:p>
        </p:txBody>
      </p:sp>
      <p:grpSp>
        <p:nvGrpSpPr>
          <p:cNvPr id="8" name="Group 7">
            <a:extLst>
              <a:ext uri="{FF2B5EF4-FFF2-40B4-BE49-F238E27FC236}">
                <a16:creationId xmlns:a16="http://schemas.microsoft.com/office/drawing/2014/main" id="{606295CC-90F4-BB47-B61F-C7C947D152C5}"/>
              </a:ext>
            </a:extLst>
          </p:cNvPr>
          <p:cNvGrpSpPr/>
          <p:nvPr/>
        </p:nvGrpSpPr>
        <p:grpSpPr>
          <a:xfrm>
            <a:off x="9601200" y="365760"/>
            <a:ext cx="2832498" cy="456923"/>
            <a:chOff x="4116076" y="450402"/>
            <a:chExt cx="2832498" cy="456923"/>
          </a:xfrm>
        </p:grpSpPr>
        <p:cxnSp>
          <p:nvCxnSpPr>
            <p:cNvPr id="9" name="Straight Connector 8">
              <a:extLst>
                <a:ext uri="{FF2B5EF4-FFF2-40B4-BE49-F238E27FC236}">
                  <a16:creationId xmlns:a16="http://schemas.microsoft.com/office/drawing/2014/main" id="{B8A39CE0-4BD4-0245-AA95-A1DA3EFC1F19}"/>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0" name="Teardrop 9">
              <a:extLst>
                <a:ext uri="{FF2B5EF4-FFF2-40B4-BE49-F238E27FC236}">
                  <a16:creationId xmlns:a16="http://schemas.microsoft.com/office/drawing/2014/main" id="{5739539B-0FD9-A14E-8A69-C7EEE58EA03D}"/>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1" name="Rectangle 10">
              <a:extLst>
                <a:ext uri="{FF2B5EF4-FFF2-40B4-BE49-F238E27FC236}">
                  <a16:creationId xmlns:a16="http://schemas.microsoft.com/office/drawing/2014/main" id="{AB567229-C89A-3948-A711-42B0A8837147}"/>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2" name="Rectangle 11">
              <a:extLst>
                <a:ext uri="{FF2B5EF4-FFF2-40B4-BE49-F238E27FC236}">
                  <a16:creationId xmlns:a16="http://schemas.microsoft.com/office/drawing/2014/main" id="{997FC37A-A22B-9C4F-9E9C-08FFB8A1D0D4}"/>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3" name="Rectangle 12">
              <a:extLst>
                <a:ext uri="{FF2B5EF4-FFF2-40B4-BE49-F238E27FC236}">
                  <a16:creationId xmlns:a16="http://schemas.microsoft.com/office/drawing/2014/main" id="{42758E60-274B-FF41-B169-615719D5FEA0}"/>
                </a:ext>
              </a:extLst>
            </p:cNvPr>
            <p:cNvSpPr/>
            <p:nvPr/>
          </p:nvSpPr>
          <p:spPr>
            <a:xfrm>
              <a:off x="5024874" y="658492"/>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2</a:t>
              </a:r>
              <a:endParaRPr lang="en-GB" sz="500" b="1" dirty="0">
                <a:solidFill>
                  <a:srgbClr val="07C1E8"/>
                </a:solidFill>
                <a:latin typeface="Avenir Black" panose="02000503020000020003" pitchFamily="2" charset="0"/>
              </a:endParaRPr>
            </a:p>
          </p:txBody>
        </p:sp>
        <p:sp>
          <p:nvSpPr>
            <p:cNvPr id="14" name="Rectangle 13">
              <a:extLst>
                <a:ext uri="{FF2B5EF4-FFF2-40B4-BE49-F238E27FC236}">
                  <a16:creationId xmlns:a16="http://schemas.microsoft.com/office/drawing/2014/main" id="{76CDA5DD-80B2-C247-B188-AC7E8A0DC98F}"/>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BA6BB4C9-6F83-8E43-B208-B225B881D8B3}"/>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6" name="Teardrop 15">
              <a:extLst>
                <a:ext uri="{FF2B5EF4-FFF2-40B4-BE49-F238E27FC236}">
                  <a16:creationId xmlns:a16="http://schemas.microsoft.com/office/drawing/2014/main" id="{77A29D26-828C-A644-A682-3EC43900B1EC}"/>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7" name="Teardrop 16">
              <a:extLst>
                <a:ext uri="{FF2B5EF4-FFF2-40B4-BE49-F238E27FC236}">
                  <a16:creationId xmlns:a16="http://schemas.microsoft.com/office/drawing/2014/main" id="{177E17A8-76A8-E040-9528-EEB64AD11B5D}"/>
                </a:ext>
              </a:extLst>
            </p:cNvPr>
            <p:cNvSpPr>
              <a:spLocks noChangeAspect="1"/>
            </p:cNvSpPr>
            <p:nvPr/>
          </p:nvSpPr>
          <p:spPr>
            <a:xfrm rot="8100000">
              <a:off x="5199879"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8" name="Teardrop 17">
              <a:extLst>
                <a:ext uri="{FF2B5EF4-FFF2-40B4-BE49-F238E27FC236}">
                  <a16:creationId xmlns:a16="http://schemas.microsoft.com/office/drawing/2014/main" id="{17236FB2-8160-AB45-A372-ED9806D4AF5E}"/>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83A5A011-9C52-9141-AAB8-6826A156E52F}"/>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20518233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94AA964A-409B-4A0D-851E-68AE53C419B1}"/>
              </a:ext>
            </a:extLst>
          </p:cNvPr>
          <p:cNvSpPr txBox="1">
            <a:spLocks/>
          </p:cNvSpPr>
          <p:nvPr/>
        </p:nvSpPr>
        <p:spPr>
          <a:xfrm>
            <a:off x="1024445" y="1913082"/>
            <a:ext cx="2657475" cy="1953582"/>
          </a:xfrm>
          <a:prstGeom prst="rect">
            <a:avLst/>
          </a:prstGeom>
        </p:spPr>
        <p:txBody>
          <a:bodyPr vert="horz" lIns="91440" tIns="45720" rIns="91440" bIns="45720" numCol="1" spcCol="18000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otham Book Regular"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otham Book Regular"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otham Book Regular"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Regular"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Regular"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US" sz="9600" dirty="0">
                <a:solidFill>
                  <a:srgbClr val="0193C0"/>
                </a:solidFill>
                <a:latin typeface="Comfortaa" pitchFamily="2" charset="0"/>
              </a:rPr>
              <a:t>TEMPLATE</a:t>
            </a:r>
            <a:r>
              <a:rPr lang="en-US" sz="13100" dirty="0">
                <a:solidFill>
                  <a:srgbClr val="00B0F0"/>
                </a:solidFill>
                <a:latin typeface="Comfortaa"/>
              </a:rPr>
              <a:t> </a:t>
            </a:r>
          </a:p>
          <a:p>
            <a:pPr marL="0" indent="0">
              <a:lnSpc>
                <a:spcPct val="120000"/>
              </a:lnSpc>
              <a:buFont typeface="Arial" panose="020B0604020202020204" pitchFamily="34" charset="0"/>
              <a:buNone/>
            </a:pPr>
            <a:r>
              <a:rPr lang="en-US" sz="8000" dirty="0">
                <a:solidFill>
                  <a:schemeClr val="tx1">
                    <a:lumMod val="75000"/>
                    <a:lumOff val="25000"/>
                  </a:schemeClr>
                </a:solidFill>
                <a:latin typeface="Avenir Book" panose="02000503020000020003" pitchFamily="2" charset="0"/>
              </a:rPr>
              <a:t>Fortify, Reframe, Shift, Aware Table</a:t>
            </a:r>
          </a:p>
          <a:p>
            <a:pPr marL="0" indent="0">
              <a:lnSpc>
                <a:spcPct val="120000"/>
              </a:lnSpc>
              <a:buFont typeface="Arial" panose="020B0604020202020204" pitchFamily="34" charset="0"/>
              <a:buNone/>
            </a:pPr>
            <a:r>
              <a:rPr lang="en-US" sz="8000" dirty="0">
                <a:solidFill>
                  <a:srgbClr val="0193C0"/>
                </a:solidFill>
                <a:latin typeface="Avenir Book" panose="02000503020000020003" pitchFamily="2" charset="0"/>
                <a:hlinkClick r:id="rId2">
                  <a:extLst>
                    <a:ext uri="{A12FA001-AC4F-418D-AE19-62706E023703}">
                      <ahyp:hlinkClr xmlns:ahyp="http://schemas.microsoft.com/office/drawing/2018/hyperlinkcolor" val="tx"/>
                    </a:ext>
                  </a:extLst>
                </a:hlinkClick>
              </a:rPr>
              <a:t>Annex 4</a:t>
            </a:r>
            <a:endParaRPr lang="en-US" sz="8000" dirty="0">
              <a:solidFill>
                <a:srgbClr val="0193C0"/>
              </a:solidFill>
              <a:latin typeface="Avenir Book" panose="02000503020000020003" pitchFamily="2" charset="0"/>
            </a:endParaRPr>
          </a:p>
          <a:p>
            <a:pPr marL="0" indent="0">
              <a:buFont typeface="Arial" panose="020B0604020202020204" pitchFamily="34" charset="0"/>
              <a:buNone/>
            </a:pPr>
            <a:endParaRPr lang="en-US" dirty="0">
              <a:solidFill>
                <a:srgbClr val="00B0F0"/>
              </a:solidFill>
              <a:latin typeface="Comfortaa"/>
            </a:endParaRPr>
          </a:p>
        </p:txBody>
      </p:sp>
      <p:sp>
        <p:nvSpPr>
          <p:cNvPr id="5" name="Title 1">
            <a:extLst>
              <a:ext uri="{FF2B5EF4-FFF2-40B4-BE49-F238E27FC236}">
                <a16:creationId xmlns:a16="http://schemas.microsoft.com/office/drawing/2014/main" id="{BFF87EA0-354F-9848-A006-F7F054087E2E}"/>
              </a:ext>
            </a:extLst>
          </p:cNvPr>
          <p:cNvSpPr>
            <a:spLocks noGrp="1"/>
          </p:cNvSpPr>
          <p:nvPr>
            <p:ph type="title"/>
          </p:nvPr>
        </p:nvSpPr>
        <p:spPr>
          <a:xfrm>
            <a:off x="1024445" y="814889"/>
            <a:ext cx="6002655" cy="341468"/>
          </a:xfrm>
        </p:spPr>
        <p:txBody>
          <a:bodyPr/>
          <a:lstStyle/>
          <a:p>
            <a:r>
              <a:rPr lang="en-US" sz="3200" dirty="0">
                <a:solidFill>
                  <a:srgbClr val="07C1E8"/>
                </a:solidFill>
                <a:latin typeface="Gotham Light" pitchFamily="2" charset="77"/>
              </a:rPr>
              <a:t>Activity 2: Decision Tree</a:t>
            </a:r>
            <a:endParaRPr lang="en-US" sz="3200" dirty="0">
              <a:latin typeface="+mj-lt"/>
            </a:endParaRPr>
          </a:p>
        </p:txBody>
      </p:sp>
      <p:grpSp>
        <p:nvGrpSpPr>
          <p:cNvPr id="7" name="Group 6">
            <a:extLst>
              <a:ext uri="{FF2B5EF4-FFF2-40B4-BE49-F238E27FC236}">
                <a16:creationId xmlns:a16="http://schemas.microsoft.com/office/drawing/2014/main" id="{6F8801B2-FB0A-7F4B-8D7B-F4B15E60B3B3}"/>
              </a:ext>
            </a:extLst>
          </p:cNvPr>
          <p:cNvGrpSpPr/>
          <p:nvPr/>
        </p:nvGrpSpPr>
        <p:grpSpPr>
          <a:xfrm>
            <a:off x="9601200" y="365760"/>
            <a:ext cx="2832498" cy="456923"/>
            <a:chOff x="4116076" y="450402"/>
            <a:chExt cx="2832498" cy="456923"/>
          </a:xfrm>
        </p:grpSpPr>
        <p:cxnSp>
          <p:nvCxnSpPr>
            <p:cNvPr id="8" name="Straight Connector 7">
              <a:extLst>
                <a:ext uri="{FF2B5EF4-FFF2-40B4-BE49-F238E27FC236}">
                  <a16:creationId xmlns:a16="http://schemas.microsoft.com/office/drawing/2014/main" id="{3F7A101B-B79D-A242-98B3-07D6D7409B1C}"/>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0" name="Teardrop 9">
              <a:extLst>
                <a:ext uri="{FF2B5EF4-FFF2-40B4-BE49-F238E27FC236}">
                  <a16:creationId xmlns:a16="http://schemas.microsoft.com/office/drawing/2014/main" id="{3EBB9231-093D-5144-B667-FCFF15EB679F}"/>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1" name="Rectangle 10">
              <a:extLst>
                <a:ext uri="{FF2B5EF4-FFF2-40B4-BE49-F238E27FC236}">
                  <a16:creationId xmlns:a16="http://schemas.microsoft.com/office/drawing/2014/main" id="{13A73BD1-B74F-CD47-A042-52854C388224}"/>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2" name="Rectangle 11">
              <a:extLst>
                <a:ext uri="{FF2B5EF4-FFF2-40B4-BE49-F238E27FC236}">
                  <a16:creationId xmlns:a16="http://schemas.microsoft.com/office/drawing/2014/main" id="{ED7AA299-5F6B-434F-83DA-4E640F6DAEC8}"/>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3" name="Rectangle 12">
              <a:extLst>
                <a:ext uri="{FF2B5EF4-FFF2-40B4-BE49-F238E27FC236}">
                  <a16:creationId xmlns:a16="http://schemas.microsoft.com/office/drawing/2014/main" id="{89AA4B23-9650-A04D-9951-DD9F67DE0D97}"/>
                </a:ext>
              </a:extLst>
            </p:cNvPr>
            <p:cNvSpPr/>
            <p:nvPr/>
          </p:nvSpPr>
          <p:spPr>
            <a:xfrm>
              <a:off x="5024874" y="658492"/>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2</a:t>
              </a:r>
              <a:endParaRPr lang="en-GB" sz="500" b="1" dirty="0">
                <a:solidFill>
                  <a:srgbClr val="07C1E8"/>
                </a:solidFill>
                <a:latin typeface="Avenir Black" panose="02000503020000020003" pitchFamily="2" charset="0"/>
              </a:endParaRPr>
            </a:p>
          </p:txBody>
        </p:sp>
        <p:sp>
          <p:nvSpPr>
            <p:cNvPr id="14" name="Rectangle 13">
              <a:extLst>
                <a:ext uri="{FF2B5EF4-FFF2-40B4-BE49-F238E27FC236}">
                  <a16:creationId xmlns:a16="http://schemas.microsoft.com/office/drawing/2014/main" id="{80DE0EBA-791B-A94C-86EE-061B0F14B1BB}"/>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CF666A6F-DD69-354C-A5A8-B53F2AB9E559}"/>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6" name="Teardrop 15">
              <a:extLst>
                <a:ext uri="{FF2B5EF4-FFF2-40B4-BE49-F238E27FC236}">
                  <a16:creationId xmlns:a16="http://schemas.microsoft.com/office/drawing/2014/main" id="{535E2502-AD37-3C43-B975-2BB5D5C4D35D}"/>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7" name="Teardrop 16">
              <a:extLst>
                <a:ext uri="{FF2B5EF4-FFF2-40B4-BE49-F238E27FC236}">
                  <a16:creationId xmlns:a16="http://schemas.microsoft.com/office/drawing/2014/main" id="{EE5E1468-0301-284C-988A-58E1AE1D9698}"/>
                </a:ext>
              </a:extLst>
            </p:cNvPr>
            <p:cNvSpPr>
              <a:spLocks noChangeAspect="1"/>
            </p:cNvSpPr>
            <p:nvPr/>
          </p:nvSpPr>
          <p:spPr>
            <a:xfrm rot="8100000">
              <a:off x="5199879"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8" name="Teardrop 17">
              <a:extLst>
                <a:ext uri="{FF2B5EF4-FFF2-40B4-BE49-F238E27FC236}">
                  <a16:creationId xmlns:a16="http://schemas.microsoft.com/office/drawing/2014/main" id="{1F4CE507-F351-064E-994D-D73E5936E1FC}"/>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E689CFBE-0185-144A-9200-50145A470E91}"/>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graphicFrame>
        <p:nvGraphicFramePr>
          <p:cNvPr id="20" name="Table 19">
            <a:extLst>
              <a:ext uri="{FF2B5EF4-FFF2-40B4-BE49-F238E27FC236}">
                <a16:creationId xmlns:a16="http://schemas.microsoft.com/office/drawing/2014/main" id="{91AC7996-D188-1942-B672-F4B04FC807EF}"/>
              </a:ext>
            </a:extLst>
          </p:cNvPr>
          <p:cNvGraphicFramePr>
            <a:graphicFrameLocks noGrp="1"/>
          </p:cNvGraphicFramePr>
          <p:nvPr>
            <p:extLst>
              <p:ext uri="{D42A27DB-BD31-4B8C-83A1-F6EECF244321}">
                <p14:modId xmlns:p14="http://schemas.microsoft.com/office/powerpoint/2010/main" val="3925960495"/>
              </p:ext>
            </p:extLst>
          </p:nvPr>
        </p:nvGraphicFramePr>
        <p:xfrm>
          <a:off x="4712436" y="2092325"/>
          <a:ext cx="6727089" cy="4100303"/>
        </p:xfrm>
        <a:graphic>
          <a:graphicData uri="http://schemas.openxmlformats.org/drawingml/2006/table">
            <a:tbl>
              <a:tblPr firstRow="1" firstCol="1" bandRow="1">
                <a:tableStyleId>{5C22544A-7EE6-4342-B048-85BDC9FD1C3A}</a:tableStyleId>
              </a:tblPr>
              <a:tblGrid>
                <a:gridCol w="4408000">
                  <a:extLst>
                    <a:ext uri="{9D8B030D-6E8A-4147-A177-3AD203B41FA5}">
                      <a16:colId xmlns:a16="http://schemas.microsoft.com/office/drawing/2014/main" val="1088673474"/>
                    </a:ext>
                  </a:extLst>
                </a:gridCol>
                <a:gridCol w="2319089">
                  <a:extLst>
                    <a:ext uri="{9D8B030D-6E8A-4147-A177-3AD203B41FA5}">
                      <a16:colId xmlns:a16="http://schemas.microsoft.com/office/drawing/2014/main" val="1484963557"/>
                    </a:ext>
                  </a:extLst>
                </a:gridCol>
              </a:tblGrid>
              <a:tr h="620931">
                <a:tc>
                  <a:txBody>
                    <a:bodyPr/>
                    <a:lstStyle/>
                    <a:p>
                      <a:pPr>
                        <a:lnSpc>
                          <a:spcPct val="120000"/>
                        </a:lnSpc>
                        <a:spcAft>
                          <a:spcPts val="0"/>
                        </a:spcAft>
                      </a:pPr>
                      <a:r>
                        <a:rPr lang="en-US" sz="1000" b="1" i="0" dirty="0">
                          <a:solidFill>
                            <a:srgbClr val="0193C0"/>
                          </a:solidFill>
                          <a:effectLst/>
                          <a:latin typeface="Avenir Medium" panose="02000503020000020003" pitchFamily="2" charset="0"/>
                        </a:rPr>
                        <a:t>Norm</a:t>
                      </a:r>
                      <a:endParaRPr lang="en-US" sz="9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62969" marR="6296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FBFF"/>
                    </a:solidFill>
                  </a:tcPr>
                </a:tc>
                <a:tc>
                  <a:txBody>
                    <a:bodyPr/>
                    <a:lstStyle/>
                    <a:p>
                      <a:pPr algn="l">
                        <a:lnSpc>
                          <a:spcPct val="120000"/>
                        </a:lnSpc>
                        <a:spcAft>
                          <a:spcPts val="0"/>
                        </a:spcAft>
                      </a:pPr>
                      <a:r>
                        <a:rPr lang="en-US" sz="1000" b="1" i="0" dirty="0">
                          <a:solidFill>
                            <a:srgbClr val="0193C0"/>
                          </a:solidFill>
                          <a:effectLst/>
                          <a:latin typeface="Avenir Black" panose="02000503020000020003" pitchFamily="2" charset="0"/>
                        </a:rPr>
                        <a:t>Decision </a:t>
                      </a:r>
                    </a:p>
                    <a:p>
                      <a:pPr>
                        <a:lnSpc>
                          <a:spcPct val="120000"/>
                        </a:lnSpc>
                        <a:spcAft>
                          <a:spcPts val="0"/>
                        </a:spcAft>
                      </a:pPr>
                      <a:r>
                        <a:rPr lang="en-US" sz="9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rPr>
                        <a:t>Fortify, Reframe, Shift, Aware</a:t>
                      </a:r>
                      <a:endParaRPr lang="en-US" sz="9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endParaRPr>
                    </a:p>
                  </a:txBody>
                  <a:tcPr marL="62969" marR="6296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FBFF"/>
                    </a:solidFill>
                  </a:tcPr>
                </a:tc>
                <a:extLst>
                  <a:ext uri="{0D108BD9-81ED-4DB2-BD59-A6C34878D82A}">
                    <a16:rowId xmlns:a16="http://schemas.microsoft.com/office/drawing/2014/main" val="3091315263"/>
                  </a:ext>
                </a:extLst>
              </a:tr>
              <a:tr h="830208">
                <a:tc>
                  <a:txBody>
                    <a:bodyPr/>
                    <a:lstStyle/>
                    <a:p>
                      <a:pPr>
                        <a:lnSpc>
                          <a:spcPct val="120000"/>
                        </a:lnSpc>
                        <a:spcAft>
                          <a:spcPts val="0"/>
                        </a:spcAft>
                      </a:pPr>
                      <a:endParaRPr lang="en-US" sz="9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62969" marR="62969" marT="0" marB="0">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spcAft>
                          <a:spcPts val="0"/>
                        </a:spcAft>
                      </a:pPr>
                      <a:endParaRPr lang="en-US" sz="9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62969" marR="62969" marT="0" marB="0">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27089539"/>
                  </a:ext>
                </a:extLst>
              </a:tr>
              <a:tr h="880045">
                <a:tc>
                  <a:txBody>
                    <a:bodyPr/>
                    <a:lstStyle/>
                    <a:p>
                      <a:pPr>
                        <a:lnSpc>
                          <a:spcPct val="120000"/>
                        </a:lnSpc>
                        <a:spcAft>
                          <a:spcPts val="0"/>
                        </a:spcAft>
                      </a:pPr>
                      <a:endParaRPr lang="en-US" sz="900" b="1" i="0" kern="1200" dirty="0">
                        <a:solidFill>
                          <a:srgbClr val="454545"/>
                        </a:solidFill>
                        <a:effectLst/>
                        <a:latin typeface="Avenir Heavy" panose="02000503020000020003" pitchFamily="2" charset="0"/>
                        <a:ea typeface="+mn-ea"/>
                        <a:cs typeface="+mn-cs"/>
                      </a:endParaRPr>
                    </a:p>
                  </a:txBody>
                  <a:tcPr marL="62969" marR="62969" marT="0" marB="0">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endParaRPr lang="en-US" sz="9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endParaRPr>
                    </a:p>
                  </a:txBody>
                  <a:tcPr marL="62969" marR="62969" marT="0" marB="0">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788444"/>
                  </a:ext>
                </a:extLst>
              </a:tr>
              <a:tr h="830489">
                <a:tc>
                  <a:txBody>
                    <a:bodyPr/>
                    <a:lstStyle/>
                    <a:p>
                      <a:pPr>
                        <a:lnSpc>
                          <a:spcPct val="120000"/>
                        </a:lnSpc>
                        <a:spcAft>
                          <a:spcPts val="0"/>
                        </a:spcAft>
                      </a:pPr>
                      <a:endParaRPr lang="en-US" sz="9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62969" marR="62969" marT="0" marB="0">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endParaRPr lang="en-US" sz="9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62969" marR="62969" marT="0" marB="0">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8557168"/>
                  </a:ext>
                </a:extLst>
              </a:tr>
              <a:tr h="938630">
                <a:tc>
                  <a:txBody>
                    <a:bodyPr/>
                    <a:lstStyle/>
                    <a:p>
                      <a:pPr>
                        <a:lnSpc>
                          <a:spcPct val="120000"/>
                        </a:lnSpc>
                        <a:spcAft>
                          <a:spcPts val="0"/>
                        </a:spcAft>
                      </a:pPr>
                      <a:endParaRPr lang="en-US" sz="9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62969" marR="62969" marT="0" marB="0">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endParaRPr lang="en-US" sz="900" b="0" i="0" dirty="0">
                        <a:solidFill>
                          <a:srgbClr val="454545"/>
                        </a:solidFill>
                        <a:effectLst/>
                        <a:latin typeface="Avenir Book" panose="02000503020000020003" pitchFamily="2" charset="0"/>
                        <a:ea typeface="Times New Roman" panose="02020603050405020304" pitchFamily="18" charset="0"/>
                        <a:cs typeface="Arial" panose="020B0604020202020204" pitchFamily="34" charset="0"/>
                      </a:endParaRPr>
                    </a:p>
                  </a:txBody>
                  <a:tcPr marL="62969" marR="62969" marT="0" marB="0">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1853055"/>
                  </a:ext>
                </a:extLst>
              </a:tr>
            </a:tbl>
          </a:graphicData>
        </a:graphic>
      </p:graphicFrame>
    </p:spTree>
    <p:extLst>
      <p:ext uri="{BB962C8B-B14F-4D97-AF65-F5344CB8AC3E}">
        <p14:creationId xmlns:p14="http://schemas.microsoft.com/office/powerpoint/2010/main" val="4163099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EF1DC150-BD8E-5845-B9CC-7FA2F1AC1F6C}"/>
              </a:ext>
            </a:extLst>
          </p:cNvPr>
          <p:cNvSpPr txBox="1">
            <a:spLocks/>
          </p:cNvSpPr>
          <p:nvPr/>
        </p:nvSpPr>
        <p:spPr>
          <a:xfrm>
            <a:off x="6708404" y="279795"/>
            <a:ext cx="1126531" cy="185803"/>
          </a:xfrm>
          <a:prstGeom prst="rect">
            <a:avLst/>
          </a:prstGeom>
        </p:spPr>
        <p:txBody>
          <a:bodyPr vert="horz" lIns="0" tIns="0" rIns="0" bIns="0" rtlCol="0" anchor="t" anchorCtr="0">
            <a:noAutofit/>
          </a:bodyPr>
          <a:lstStyle>
            <a:lvl1pPr algn="l" defTabSz="668912" rtl="0" eaLnBrk="1" latinLnBrk="0" hangingPunct="1">
              <a:lnSpc>
                <a:spcPct val="90000"/>
              </a:lnSpc>
              <a:spcBef>
                <a:spcPct val="0"/>
              </a:spcBef>
              <a:buNone/>
              <a:defRPr sz="2400" b="1" i="0" kern="1200">
                <a:solidFill>
                  <a:schemeClr val="accent2"/>
                </a:solidFill>
                <a:latin typeface="Gotham Bold" panose="02000604030000020004"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sz="1108" b="0">
                <a:solidFill>
                  <a:schemeClr val="bg1"/>
                </a:solidFill>
                <a:latin typeface="Comfortaa Light" pitchFamily="2" charset="0"/>
              </a:rPr>
              <a:t>Activity 2</a:t>
            </a:r>
          </a:p>
        </p:txBody>
      </p:sp>
      <p:sp>
        <p:nvSpPr>
          <p:cNvPr id="16" name="Freeform 221">
            <a:extLst>
              <a:ext uri="{FF2B5EF4-FFF2-40B4-BE49-F238E27FC236}">
                <a16:creationId xmlns:a16="http://schemas.microsoft.com/office/drawing/2014/main" id="{830DB05F-AD47-FE41-801D-496AF28C0A70}"/>
              </a:ext>
            </a:extLst>
          </p:cNvPr>
          <p:cNvSpPr>
            <a:spLocks noChangeAspect="1" noEditPoints="1"/>
          </p:cNvSpPr>
          <p:nvPr/>
        </p:nvSpPr>
        <p:spPr bwMode="auto">
          <a:xfrm>
            <a:off x="6939898" y="246408"/>
            <a:ext cx="174462" cy="169950"/>
          </a:xfrm>
          <a:custGeom>
            <a:avLst/>
            <a:gdLst>
              <a:gd name="T0" fmla="*/ 169 w 220"/>
              <a:gd name="T1" fmla="*/ 138 h 214"/>
              <a:gd name="T2" fmla="*/ 169 w 220"/>
              <a:gd name="T3" fmla="*/ 126 h 214"/>
              <a:gd name="T4" fmla="*/ 124 w 220"/>
              <a:gd name="T5" fmla="*/ 115 h 214"/>
              <a:gd name="T6" fmla="*/ 172 w 220"/>
              <a:gd name="T7" fmla="*/ 83 h 214"/>
              <a:gd name="T8" fmla="*/ 211 w 220"/>
              <a:gd name="T9" fmla="*/ 25 h 214"/>
              <a:gd name="T10" fmla="*/ 190 w 220"/>
              <a:gd name="T11" fmla="*/ 38 h 214"/>
              <a:gd name="T12" fmla="*/ 176 w 220"/>
              <a:gd name="T13" fmla="*/ 24 h 214"/>
              <a:gd name="T14" fmla="*/ 189 w 220"/>
              <a:gd name="T15" fmla="*/ 3 h 214"/>
              <a:gd name="T16" fmla="*/ 143 w 220"/>
              <a:gd name="T17" fmla="*/ 12 h 214"/>
              <a:gd name="T18" fmla="*/ 99 w 220"/>
              <a:gd name="T19" fmla="*/ 90 h 214"/>
              <a:gd name="T20" fmla="*/ 56 w 220"/>
              <a:gd name="T21" fmla="*/ 36 h 214"/>
              <a:gd name="T22" fmla="*/ 8 w 220"/>
              <a:gd name="T23" fmla="*/ 22 h 214"/>
              <a:gd name="T24" fmla="*/ 45 w 220"/>
              <a:gd name="T25" fmla="*/ 47 h 214"/>
              <a:gd name="T26" fmla="*/ 59 w 220"/>
              <a:gd name="T27" fmla="*/ 129 h 214"/>
              <a:gd name="T28" fmla="*/ 15 w 220"/>
              <a:gd name="T29" fmla="*/ 139 h 214"/>
              <a:gd name="T30" fmla="*/ 9 w 220"/>
              <a:gd name="T31" fmla="*/ 191 h 214"/>
              <a:gd name="T32" fmla="*/ 41 w 220"/>
              <a:gd name="T33" fmla="*/ 172 h 214"/>
              <a:gd name="T34" fmla="*/ 23 w 220"/>
              <a:gd name="T35" fmla="*/ 205 h 214"/>
              <a:gd name="T36" fmla="*/ 45 w 220"/>
              <a:gd name="T37" fmla="*/ 211 h 214"/>
              <a:gd name="T38" fmla="*/ 85 w 220"/>
              <a:gd name="T39" fmla="*/ 155 h 214"/>
              <a:gd name="T40" fmla="*/ 147 w 220"/>
              <a:gd name="T41" fmla="*/ 149 h 214"/>
              <a:gd name="T42" fmla="*/ 136 w 220"/>
              <a:gd name="T43" fmla="*/ 172 h 214"/>
              <a:gd name="T44" fmla="*/ 184 w 220"/>
              <a:gd name="T45" fmla="*/ 208 h 214"/>
              <a:gd name="T46" fmla="*/ 212 w 220"/>
              <a:gd name="T47" fmla="*/ 208 h 214"/>
              <a:gd name="T48" fmla="*/ 20 w 220"/>
              <a:gd name="T49" fmla="*/ 22 h 214"/>
              <a:gd name="T50" fmla="*/ 45 w 220"/>
              <a:gd name="T51" fmla="*/ 36 h 214"/>
              <a:gd name="T52" fmla="*/ 20 w 220"/>
              <a:gd name="T53" fmla="*/ 22 h 214"/>
              <a:gd name="T54" fmla="*/ 69 w 220"/>
              <a:gd name="T55" fmla="*/ 193 h 214"/>
              <a:gd name="T56" fmla="*/ 37 w 220"/>
              <a:gd name="T57" fmla="*/ 202 h 214"/>
              <a:gd name="T58" fmla="*/ 49 w 220"/>
              <a:gd name="T59" fmla="*/ 164 h 214"/>
              <a:gd name="T60" fmla="*/ 12 w 220"/>
              <a:gd name="T61" fmla="*/ 176 h 214"/>
              <a:gd name="T62" fmla="*/ 45 w 220"/>
              <a:gd name="T63" fmla="*/ 135 h 214"/>
              <a:gd name="T64" fmla="*/ 61 w 220"/>
              <a:gd name="T65" fmla="*/ 139 h 214"/>
              <a:gd name="T66" fmla="*/ 141 w 220"/>
              <a:gd name="T67" fmla="*/ 55 h 214"/>
              <a:gd name="T68" fmla="*/ 172 w 220"/>
              <a:gd name="T69" fmla="*/ 8 h 214"/>
              <a:gd name="T70" fmla="*/ 168 w 220"/>
              <a:gd name="T71" fmla="*/ 21 h 214"/>
              <a:gd name="T72" fmla="*/ 194 w 220"/>
              <a:gd name="T73" fmla="*/ 46 h 214"/>
              <a:gd name="T74" fmla="*/ 196 w 220"/>
              <a:gd name="T75" fmla="*/ 66 h 214"/>
              <a:gd name="T76" fmla="*/ 159 w 220"/>
              <a:gd name="T77" fmla="*/ 73 h 214"/>
              <a:gd name="T78" fmla="*/ 75 w 220"/>
              <a:gd name="T79" fmla="*/ 153 h 214"/>
              <a:gd name="T80" fmla="*/ 206 w 220"/>
              <a:gd name="T81" fmla="*/ 203 h 214"/>
              <a:gd name="T82" fmla="*/ 189 w 220"/>
              <a:gd name="T83" fmla="*/ 203 h 214"/>
              <a:gd name="T84" fmla="*/ 164 w 220"/>
              <a:gd name="T85" fmla="*/ 143 h 214"/>
              <a:gd name="T86" fmla="*/ 206 w 220"/>
              <a:gd name="T87" fmla="*/ 203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20" h="214">
                <a:moveTo>
                  <a:pt x="212" y="180"/>
                </a:moveTo>
                <a:cubicBezTo>
                  <a:pt x="169" y="138"/>
                  <a:pt x="169" y="138"/>
                  <a:pt x="169" y="138"/>
                </a:cubicBezTo>
                <a:cubicBezTo>
                  <a:pt x="175" y="132"/>
                  <a:pt x="175" y="132"/>
                  <a:pt x="175" y="132"/>
                </a:cubicBezTo>
                <a:cubicBezTo>
                  <a:pt x="169" y="126"/>
                  <a:pt x="169" y="126"/>
                  <a:pt x="169" y="126"/>
                </a:cubicBezTo>
                <a:cubicBezTo>
                  <a:pt x="152" y="143"/>
                  <a:pt x="152" y="143"/>
                  <a:pt x="152" y="143"/>
                </a:cubicBezTo>
                <a:cubicBezTo>
                  <a:pt x="124" y="115"/>
                  <a:pt x="124" y="115"/>
                  <a:pt x="124" y="115"/>
                </a:cubicBezTo>
                <a:cubicBezTo>
                  <a:pt x="158" y="81"/>
                  <a:pt x="158" y="81"/>
                  <a:pt x="158" y="81"/>
                </a:cubicBezTo>
                <a:cubicBezTo>
                  <a:pt x="163" y="83"/>
                  <a:pt x="167" y="83"/>
                  <a:pt x="172" y="83"/>
                </a:cubicBezTo>
                <a:cubicBezTo>
                  <a:pt x="184" y="83"/>
                  <a:pt x="194" y="79"/>
                  <a:pt x="202" y="71"/>
                </a:cubicBezTo>
                <a:cubicBezTo>
                  <a:pt x="214" y="59"/>
                  <a:pt x="218" y="41"/>
                  <a:pt x="211" y="25"/>
                </a:cubicBezTo>
                <a:cubicBezTo>
                  <a:pt x="208" y="19"/>
                  <a:pt x="208" y="19"/>
                  <a:pt x="208" y="19"/>
                </a:cubicBezTo>
                <a:cubicBezTo>
                  <a:pt x="190" y="38"/>
                  <a:pt x="190" y="38"/>
                  <a:pt x="190" y="38"/>
                </a:cubicBezTo>
                <a:cubicBezTo>
                  <a:pt x="176" y="38"/>
                  <a:pt x="176" y="38"/>
                  <a:pt x="176" y="38"/>
                </a:cubicBezTo>
                <a:cubicBezTo>
                  <a:pt x="176" y="24"/>
                  <a:pt x="176" y="24"/>
                  <a:pt x="176" y="24"/>
                </a:cubicBezTo>
                <a:cubicBezTo>
                  <a:pt x="194" y="5"/>
                  <a:pt x="194" y="5"/>
                  <a:pt x="194" y="5"/>
                </a:cubicBezTo>
                <a:cubicBezTo>
                  <a:pt x="189" y="3"/>
                  <a:pt x="189" y="3"/>
                  <a:pt x="189" y="3"/>
                </a:cubicBezTo>
                <a:cubicBezTo>
                  <a:pt x="184" y="1"/>
                  <a:pt x="178" y="0"/>
                  <a:pt x="172" y="0"/>
                </a:cubicBezTo>
                <a:cubicBezTo>
                  <a:pt x="161" y="0"/>
                  <a:pt x="150" y="4"/>
                  <a:pt x="143" y="12"/>
                </a:cubicBezTo>
                <a:cubicBezTo>
                  <a:pt x="131" y="23"/>
                  <a:pt x="127" y="40"/>
                  <a:pt x="133" y="56"/>
                </a:cubicBezTo>
                <a:cubicBezTo>
                  <a:pt x="99" y="90"/>
                  <a:pt x="99" y="90"/>
                  <a:pt x="99" y="90"/>
                </a:cubicBezTo>
                <a:cubicBezTo>
                  <a:pt x="51" y="42"/>
                  <a:pt x="51" y="42"/>
                  <a:pt x="51" y="42"/>
                </a:cubicBezTo>
                <a:cubicBezTo>
                  <a:pt x="56" y="36"/>
                  <a:pt x="56" y="36"/>
                  <a:pt x="56" y="36"/>
                </a:cubicBezTo>
                <a:cubicBezTo>
                  <a:pt x="25" y="5"/>
                  <a:pt x="25" y="5"/>
                  <a:pt x="25" y="5"/>
                </a:cubicBezTo>
                <a:cubicBezTo>
                  <a:pt x="8" y="22"/>
                  <a:pt x="8" y="22"/>
                  <a:pt x="8" y="22"/>
                </a:cubicBezTo>
                <a:cubicBezTo>
                  <a:pt x="39" y="53"/>
                  <a:pt x="39" y="53"/>
                  <a:pt x="39" y="53"/>
                </a:cubicBezTo>
                <a:cubicBezTo>
                  <a:pt x="45" y="47"/>
                  <a:pt x="45" y="47"/>
                  <a:pt x="45" y="47"/>
                </a:cubicBezTo>
                <a:cubicBezTo>
                  <a:pt x="93" y="95"/>
                  <a:pt x="93" y="95"/>
                  <a:pt x="93" y="95"/>
                </a:cubicBezTo>
                <a:cubicBezTo>
                  <a:pt x="59" y="129"/>
                  <a:pt x="59" y="129"/>
                  <a:pt x="59" y="129"/>
                </a:cubicBezTo>
                <a:cubicBezTo>
                  <a:pt x="55" y="128"/>
                  <a:pt x="50" y="127"/>
                  <a:pt x="45" y="127"/>
                </a:cubicBezTo>
                <a:cubicBezTo>
                  <a:pt x="34" y="127"/>
                  <a:pt x="23" y="131"/>
                  <a:pt x="15" y="139"/>
                </a:cubicBezTo>
                <a:cubicBezTo>
                  <a:pt x="3" y="151"/>
                  <a:pt x="0" y="170"/>
                  <a:pt x="6" y="185"/>
                </a:cubicBezTo>
                <a:cubicBezTo>
                  <a:pt x="9" y="191"/>
                  <a:pt x="9" y="191"/>
                  <a:pt x="9" y="191"/>
                </a:cubicBezTo>
                <a:cubicBezTo>
                  <a:pt x="27" y="172"/>
                  <a:pt x="27" y="172"/>
                  <a:pt x="27" y="172"/>
                </a:cubicBezTo>
                <a:cubicBezTo>
                  <a:pt x="41" y="172"/>
                  <a:pt x="41" y="172"/>
                  <a:pt x="41" y="172"/>
                </a:cubicBezTo>
                <a:cubicBezTo>
                  <a:pt x="41" y="187"/>
                  <a:pt x="41" y="187"/>
                  <a:pt x="41" y="187"/>
                </a:cubicBezTo>
                <a:cubicBezTo>
                  <a:pt x="23" y="205"/>
                  <a:pt x="23" y="205"/>
                  <a:pt x="23" y="205"/>
                </a:cubicBezTo>
                <a:cubicBezTo>
                  <a:pt x="28" y="207"/>
                  <a:pt x="28" y="207"/>
                  <a:pt x="28" y="207"/>
                </a:cubicBezTo>
                <a:cubicBezTo>
                  <a:pt x="34" y="210"/>
                  <a:pt x="39" y="211"/>
                  <a:pt x="45" y="211"/>
                </a:cubicBezTo>
                <a:cubicBezTo>
                  <a:pt x="56" y="211"/>
                  <a:pt x="67" y="206"/>
                  <a:pt x="75" y="198"/>
                </a:cubicBezTo>
                <a:cubicBezTo>
                  <a:pt x="86" y="187"/>
                  <a:pt x="90" y="170"/>
                  <a:pt x="85" y="155"/>
                </a:cubicBezTo>
                <a:cubicBezTo>
                  <a:pt x="119" y="121"/>
                  <a:pt x="119" y="121"/>
                  <a:pt x="119" y="121"/>
                </a:cubicBezTo>
                <a:cubicBezTo>
                  <a:pt x="147" y="149"/>
                  <a:pt x="147" y="149"/>
                  <a:pt x="147" y="149"/>
                </a:cubicBezTo>
                <a:cubicBezTo>
                  <a:pt x="130" y="166"/>
                  <a:pt x="130" y="166"/>
                  <a:pt x="130" y="166"/>
                </a:cubicBezTo>
                <a:cubicBezTo>
                  <a:pt x="136" y="172"/>
                  <a:pt x="136" y="172"/>
                  <a:pt x="136" y="172"/>
                </a:cubicBezTo>
                <a:cubicBezTo>
                  <a:pt x="141" y="166"/>
                  <a:pt x="141" y="166"/>
                  <a:pt x="141" y="166"/>
                </a:cubicBezTo>
                <a:cubicBezTo>
                  <a:pt x="184" y="208"/>
                  <a:pt x="184" y="208"/>
                  <a:pt x="184" y="208"/>
                </a:cubicBezTo>
                <a:cubicBezTo>
                  <a:pt x="187" y="212"/>
                  <a:pt x="192" y="214"/>
                  <a:pt x="198" y="214"/>
                </a:cubicBezTo>
                <a:cubicBezTo>
                  <a:pt x="203" y="214"/>
                  <a:pt x="208" y="212"/>
                  <a:pt x="212" y="208"/>
                </a:cubicBezTo>
                <a:cubicBezTo>
                  <a:pt x="220" y="201"/>
                  <a:pt x="220" y="188"/>
                  <a:pt x="212" y="180"/>
                </a:cubicBezTo>
                <a:close/>
                <a:moveTo>
                  <a:pt x="20" y="22"/>
                </a:moveTo>
                <a:cubicBezTo>
                  <a:pt x="25" y="16"/>
                  <a:pt x="25" y="16"/>
                  <a:pt x="25" y="16"/>
                </a:cubicBezTo>
                <a:cubicBezTo>
                  <a:pt x="45" y="36"/>
                  <a:pt x="45" y="36"/>
                  <a:pt x="45" y="36"/>
                </a:cubicBezTo>
                <a:cubicBezTo>
                  <a:pt x="39" y="42"/>
                  <a:pt x="39" y="42"/>
                  <a:pt x="39" y="42"/>
                </a:cubicBezTo>
                <a:lnTo>
                  <a:pt x="20" y="22"/>
                </a:lnTo>
                <a:close/>
                <a:moveTo>
                  <a:pt x="76" y="155"/>
                </a:moveTo>
                <a:cubicBezTo>
                  <a:pt x="82" y="168"/>
                  <a:pt x="79" y="183"/>
                  <a:pt x="69" y="193"/>
                </a:cubicBezTo>
                <a:cubicBezTo>
                  <a:pt x="63" y="199"/>
                  <a:pt x="54" y="203"/>
                  <a:pt x="45" y="203"/>
                </a:cubicBezTo>
                <a:cubicBezTo>
                  <a:pt x="42" y="203"/>
                  <a:pt x="40" y="202"/>
                  <a:pt x="37" y="202"/>
                </a:cubicBezTo>
                <a:cubicBezTo>
                  <a:pt x="49" y="190"/>
                  <a:pt x="49" y="190"/>
                  <a:pt x="49" y="190"/>
                </a:cubicBezTo>
                <a:cubicBezTo>
                  <a:pt x="49" y="164"/>
                  <a:pt x="49" y="164"/>
                  <a:pt x="49" y="164"/>
                </a:cubicBezTo>
                <a:cubicBezTo>
                  <a:pt x="24" y="164"/>
                  <a:pt x="24" y="164"/>
                  <a:pt x="24" y="164"/>
                </a:cubicBezTo>
                <a:cubicBezTo>
                  <a:pt x="12" y="176"/>
                  <a:pt x="12" y="176"/>
                  <a:pt x="12" y="176"/>
                </a:cubicBezTo>
                <a:cubicBezTo>
                  <a:pt x="9" y="165"/>
                  <a:pt x="12" y="153"/>
                  <a:pt x="21" y="145"/>
                </a:cubicBezTo>
                <a:cubicBezTo>
                  <a:pt x="27" y="138"/>
                  <a:pt x="36" y="135"/>
                  <a:pt x="45" y="135"/>
                </a:cubicBezTo>
                <a:cubicBezTo>
                  <a:pt x="50" y="135"/>
                  <a:pt x="54" y="136"/>
                  <a:pt x="58" y="138"/>
                </a:cubicBezTo>
                <a:cubicBezTo>
                  <a:pt x="61" y="139"/>
                  <a:pt x="61" y="139"/>
                  <a:pt x="61" y="139"/>
                </a:cubicBezTo>
                <a:cubicBezTo>
                  <a:pt x="142" y="57"/>
                  <a:pt x="142" y="57"/>
                  <a:pt x="142" y="57"/>
                </a:cubicBezTo>
                <a:cubicBezTo>
                  <a:pt x="141" y="55"/>
                  <a:pt x="141" y="55"/>
                  <a:pt x="141" y="55"/>
                </a:cubicBezTo>
                <a:cubicBezTo>
                  <a:pt x="135" y="42"/>
                  <a:pt x="138" y="27"/>
                  <a:pt x="148" y="17"/>
                </a:cubicBezTo>
                <a:cubicBezTo>
                  <a:pt x="155" y="11"/>
                  <a:pt x="163" y="8"/>
                  <a:pt x="172" y="8"/>
                </a:cubicBezTo>
                <a:cubicBezTo>
                  <a:pt x="175" y="8"/>
                  <a:pt x="177" y="8"/>
                  <a:pt x="180" y="8"/>
                </a:cubicBezTo>
                <a:cubicBezTo>
                  <a:pt x="168" y="21"/>
                  <a:pt x="168" y="21"/>
                  <a:pt x="168" y="21"/>
                </a:cubicBezTo>
                <a:cubicBezTo>
                  <a:pt x="167" y="46"/>
                  <a:pt x="167" y="46"/>
                  <a:pt x="167" y="46"/>
                </a:cubicBezTo>
                <a:cubicBezTo>
                  <a:pt x="194" y="46"/>
                  <a:pt x="194" y="46"/>
                  <a:pt x="194" y="46"/>
                </a:cubicBezTo>
                <a:cubicBezTo>
                  <a:pt x="205" y="34"/>
                  <a:pt x="205" y="34"/>
                  <a:pt x="205" y="34"/>
                </a:cubicBezTo>
                <a:cubicBezTo>
                  <a:pt x="208" y="45"/>
                  <a:pt x="205" y="57"/>
                  <a:pt x="196" y="66"/>
                </a:cubicBezTo>
                <a:cubicBezTo>
                  <a:pt x="190" y="72"/>
                  <a:pt x="181" y="75"/>
                  <a:pt x="172" y="75"/>
                </a:cubicBezTo>
                <a:cubicBezTo>
                  <a:pt x="168" y="75"/>
                  <a:pt x="163" y="75"/>
                  <a:pt x="159" y="73"/>
                </a:cubicBezTo>
                <a:cubicBezTo>
                  <a:pt x="156" y="72"/>
                  <a:pt x="156" y="72"/>
                  <a:pt x="156" y="72"/>
                </a:cubicBezTo>
                <a:cubicBezTo>
                  <a:pt x="75" y="153"/>
                  <a:pt x="75" y="153"/>
                  <a:pt x="75" y="153"/>
                </a:cubicBezTo>
                <a:lnTo>
                  <a:pt x="76" y="155"/>
                </a:lnTo>
                <a:close/>
                <a:moveTo>
                  <a:pt x="206" y="203"/>
                </a:moveTo>
                <a:cubicBezTo>
                  <a:pt x="204" y="205"/>
                  <a:pt x="201" y="206"/>
                  <a:pt x="198" y="206"/>
                </a:cubicBezTo>
                <a:cubicBezTo>
                  <a:pt x="195" y="206"/>
                  <a:pt x="192" y="205"/>
                  <a:pt x="189" y="203"/>
                </a:cubicBezTo>
                <a:cubicBezTo>
                  <a:pt x="147" y="160"/>
                  <a:pt x="147" y="160"/>
                  <a:pt x="147" y="160"/>
                </a:cubicBezTo>
                <a:cubicBezTo>
                  <a:pt x="164" y="143"/>
                  <a:pt x="164" y="143"/>
                  <a:pt x="164" y="143"/>
                </a:cubicBezTo>
                <a:cubicBezTo>
                  <a:pt x="206" y="186"/>
                  <a:pt x="206" y="186"/>
                  <a:pt x="206" y="186"/>
                </a:cubicBezTo>
                <a:cubicBezTo>
                  <a:pt x="211" y="190"/>
                  <a:pt x="211" y="198"/>
                  <a:pt x="206" y="203"/>
                </a:cubicBezTo>
                <a:close/>
              </a:path>
            </a:pathLst>
          </a:custGeom>
          <a:solidFill>
            <a:schemeClr val="bg1"/>
          </a:solidFill>
          <a:ln>
            <a:noFill/>
          </a:ln>
        </p:spPr>
        <p:txBody>
          <a:bodyPr vert="horz" wrap="square" lIns="63305" tIns="31652" rIns="63305" bIns="31652" numCol="1" anchor="t" anchorCtr="0" compatLnSpc="1">
            <a:prstTxWarp prst="textNoShape">
              <a:avLst/>
            </a:prstTxWarp>
          </a:bodyPr>
          <a:lstStyle/>
          <a:p>
            <a:pPr algn="r" defTabSz="633039" fontAlgn="base">
              <a:spcBef>
                <a:spcPct val="0"/>
              </a:spcBef>
              <a:spcAft>
                <a:spcPct val="0"/>
              </a:spcAft>
              <a:defRPr/>
            </a:pPr>
            <a:endParaRPr lang="en-AU" sz="1246">
              <a:solidFill>
                <a:srgbClr val="3F3F3F"/>
              </a:solidFill>
              <a:latin typeface="Arial" charset="0"/>
              <a:cs typeface="Arial" charset="0"/>
            </a:endParaRPr>
          </a:p>
        </p:txBody>
      </p:sp>
      <p:graphicFrame>
        <p:nvGraphicFramePr>
          <p:cNvPr id="9" name="Table 8">
            <a:extLst>
              <a:ext uri="{FF2B5EF4-FFF2-40B4-BE49-F238E27FC236}">
                <a16:creationId xmlns:a16="http://schemas.microsoft.com/office/drawing/2014/main" id="{BE3E36C3-1713-7248-804F-E3B50F0D2D71}"/>
              </a:ext>
            </a:extLst>
          </p:cNvPr>
          <p:cNvGraphicFramePr>
            <a:graphicFrameLocks noGrp="1"/>
          </p:cNvGraphicFramePr>
          <p:nvPr>
            <p:extLst>
              <p:ext uri="{D42A27DB-BD31-4B8C-83A1-F6EECF244321}">
                <p14:modId xmlns:p14="http://schemas.microsoft.com/office/powerpoint/2010/main" val="2984353140"/>
              </p:ext>
            </p:extLst>
          </p:nvPr>
        </p:nvGraphicFramePr>
        <p:xfrm>
          <a:off x="4460998" y="1905000"/>
          <a:ext cx="6398883" cy="4345106"/>
        </p:xfrm>
        <a:graphic>
          <a:graphicData uri="http://schemas.openxmlformats.org/drawingml/2006/table">
            <a:tbl>
              <a:tblPr firstRow="1" firstCol="1" bandRow="1">
                <a:tableStyleId>{5C22544A-7EE6-4342-B048-85BDC9FD1C3A}</a:tableStyleId>
              </a:tblPr>
              <a:tblGrid>
                <a:gridCol w="4192939">
                  <a:extLst>
                    <a:ext uri="{9D8B030D-6E8A-4147-A177-3AD203B41FA5}">
                      <a16:colId xmlns:a16="http://schemas.microsoft.com/office/drawing/2014/main" val="1088673474"/>
                    </a:ext>
                  </a:extLst>
                </a:gridCol>
                <a:gridCol w="2205944">
                  <a:extLst>
                    <a:ext uri="{9D8B030D-6E8A-4147-A177-3AD203B41FA5}">
                      <a16:colId xmlns:a16="http://schemas.microsoft.com/office/drawing/2014/main" val="1484963557"/>
                    </a:ext>
                  </a:extLst>
                </a:gridCol>
              </a:tblGrid>
              <a:tr h="535729">
                <a:tc>
                  <a:txBody>
                    <a:bodyPr/>
                    <a:lstStyle/>
                    <a:p>
                      <a:pPr>
                        <a:lnSpc>
                          <a:spcPct val="120000"/>
                        </a:lnSpc>
                        <a:spcAft>
                          <a:spcPts val="0"/>
                        </a:spcAft>
                      </a:pPr>
                      <a:r>
                        <a:rPr lang="en-US" sz="1200" b="1" i="0" dirty="0">
                          <a:solidFill>
                            <a:srgbClr val="0193C0"/>
                          </a:solidFill>
                          <a:effectLst/>
                          <a:latin typeface="+mn-lt"/>
                        </a:rPr>
                        <a:t>Norm</a:t>
                      </a:r>
                      <a:endParaRPr lang="en-US" sz="1200" b="0" i="0" dirty="0">
                        <a:solidFill>
                          <a:schemeClr val="tx1"/>
                        </a:solidFill>
                        <a:effectLst/>
                        <a:latin typeface="+mn-lt"/>
                        <a:ea typeface="Times New Roman" panose="02020603050405020304" pitchFamily="18" charset="0"/>
                        <a:cs typeface="Arial" panose="020B0604020202020204" pitchFamily="34" charset="0"/>
                      </a:endParaRPr>
                    </a:p>
                  </a:txBody>
                  <a:tcPr marL="43594" marR="4359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FBFF"/>
                    </a:solidFill>
                  </a:tcPr>
                </a:tc>
                <a:tc>
                  <a:txBody>
                    <a:bodyPr/>
                    <a:lstStyle/>
                    <a:p>
                      <a:pPr algn="l">
                        <a:lnSpc>
                          <a:spcPct val="120000"/>
                        </a:lnSpc>
                        <a:spcAft>
                          <a:spcPts val="0"/>
                        </a:spcAft>
                      </a:pPr>
                      <a:r>
                        <a:rPr lang="en-US" sz="1200" b="1" i="0" dirty="0">
                          <a:solidFill>
                            <a:srgbClr val="0193C0"/>
                          </a:solidFill>
                          <a:effectLst/>
                          <a:latin typeface="+mn-lt"/>
                        </a:rPr>
                        <a:t>Decision </a:t>
                      </a:r>
                    </a:p>
                    <a:p>
                      <a:pPr>
                        <a:lnSpc>
                          <a:spcPct val="120000"/>
                        </a:lnSpc>
                        <a:spcAft>
                          <a:spcPts val="0"/>
                        </a:spcAft>
                      </a:pPr>
                      <a:r>
                        <a:rPr lang="en-US" sz="1200" b="0" i="0" dirty="0">
                          <a:solidFill>
                            <a:schemeClr val="tx1"/>
                          </a:solidFill>
                          <a:effectLst/>
                          <a:latin typeface="+mn-lt"/>
                          <a:ea typeface="Times New Roman" panose="02020603050405020304" pitchFamily="18" charset="0"/>
                          <a:cs typeface="Arial" panose="020B0604020202020204" pitchFamily="34" charset="0"/>
                        </a:rPr>
                        <a:t>Fortify, Reframe, Shift, Aware</a:t>
                      </a:r>
                      <a:endParaRPr lang="en-US" sz="1200" b="0" i="0" dirty="0">
                        <a:solidFill>
                          <a:srgbClr val="454545"/>
                        </a:solidFill>
                        <a:effectLst/>
                        <a:latin typeface="+mn-lt"/>
                        <a:ea typeface="Times New Roman" panose="02020603050405020304" pitchFamily="18" charset="0"/>
                        <a:cs typeface="Arial" panose="020B0604020202020204" pitchFamily="34" charset="0"/>
                      </a:endParaRPr>
                    </a:p>
                  </a:txBody>
                  <a:tcPr marL="43594" marR="43594"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EFBFF"/>
                    </a:solidFill>
                  </a:tcPr>
                </a:tc>
                <a:extLst>
                  <a:ext uri="{0D108BD9-81ED-4DB2-BD59-A6C34878D82A}">
                    <a16:rowId xmlns:a16="http://schemas.microsoft.com/office/drawing/2014/main" val="3091315263"/>
                  </a:ext>
                </a:extLst>
              </a:tr>
              <a:tr h="716290">
                <a:tc>
                  <a:txBody>
                    <a:bodyPr/>
                    <a:lstStyle/>
                    <a:p>
                      <a:pPr>
                        <a:lnSpc>
                          <a:spcPct val="120000"/>
                        </a:lnSpc>
                        <a:spcAft>
                          <a:spcPts val="0"/>
                        </a:spcAft>
                      </a:pPr>
                      <a:r>
                        <a:rPr lang="en-US" sz="1400" b="0" i="0" dirty="0">
                          <a:solidFill>
                            <a:schemeClr val="tx1">
                              <a:lumMod val="75000"/>
                              <a:lumOff val="25000"/>
                            </a:schemeClr>
                          </a:solidFill>
                          <a:effectLst/>
                          <a:latin typeface="+mn-lt"/>
                          <a:ea typeface="Times New Roman" panose="02020603050405020304" pitchFamily="18" charset="0"/>
                          <a:cs typeface="Arial" panose="020B0604020202020204" pitchFamily="34" charset="0"/>
                        </a:rPr>
                        <a:t>The community expects couples to prioritize harmony in the family</a:t>
                      </a:r>
                    </a:p>
                  </a:txBody>
                  <a:tcPr marL="43594" marR="43594" marT="0" marB="0">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spcAft>
                          <a:spcPts val="0"/>
                        </a:spcAft>
                      </a:pPr>
                      <a:r>
                        <a:rPr lang="en-US" sz="1400" b="0" i="0" dirty="0">
                          <a:solidFill>
                            <a:schemeClr val="tx1">
                              <a:lumMod val="75000"/>
                              <a:lumOff val="25000"/>
                            </a:schemeClr>
                          </a:solidFill>
                          <a:effectLst/>
                          <a:latin typeface="+mn-lt"/>
                          <a:ea typeface="Times New Roman" panose="02020603050405020304" pitchFamily="18" charset="0"/>
                          <a:cs typeface="Arial" panose="020B0604020202020204" pitchFamily="34" charset="0"/>
                        </a:rPr>
                        <a:t>Fortify</a:t>
                      </a:r>
                    </a:p>
                  </a:txBody>
                  <a:tcPr marL="43594" marR="43594" marT="0" marB="0">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27089539"/>
                  </a:ext>
                </a:extLst>
              </a:tr>
              <a:tr h="1566720">
                <a:tc>
                  <a:txBody>
                    <a:bodyPr/>
                    <a:lstStyle/>
                    <a:p>
                      <a:pPr>
                        <a:lnSpc>
                          <a:spcPct val="120000"/>
                        </a:lnSpc>
                        <a:spcAft>
                          <a:spcPts val="0"/>
                        </a:spcAft>
                      </a:pPr>
                      <a:r>
                        <a:rPr lang="en-US" sz="1400" b="0" i="0" dirty="0">
                          <a:solidFill>
                            <a:schemeClr val="tx1">
                              <a:lumMod val="75000"/>
                              <a:lumOff val="25000"/>
                            </a:schemeClr>
                          </a:solidFill>
                          <a:effectLst/>
                          <a:latin typeface="+mn-lt"/>
                          <a:ea typeface="Times New Roman" panose="02020603050405020304" pitchFamily="18" charset="0"/>
                          <a:cs typeface="Arial" panose="020B0604020202020204" pitchFamily="34" charset="0"/>
                        </a:rPr>
                        <a:t>A man’s status in the community comes from the number of children he has </a:t>
                      </a:r>
                    </a:p>
                    <a:p>
                      <a:pPr>
                        <a:lnSpc>
                          <a:spcPct val="120000"/>
                        </a:lnSpc>
                        <a:spcAft>
                          <a:spcPts val="0"/>
                        </a:spcAft>
                      </a:pPr>
                      <a:endParaRPr lang="en-US" sz="1400" b="0" i="0" dirty="0">
                        <a:solidFill>
                          <a:schemeClr val="tx1">
                            <a:lumMod val="75000"/>
                            <a:lumOff val="25000"/>
                          </a:schemeClr>
                        </a:solidFill>
                        <a:effectLst/>
                        <a:latin typeface="+mn-lt"/>
                        <a:ea typeface="Times New Roman" panose="02020603050405020304" pitchFamily="18" charset="0"/>
                        <a:cs typeface="Arial" panose="020B0604020202020204" pitchFamily="34" charset="0"/>
                      </a:endParaRPr>
                    </a:p>
                    <a:p>
                      <a:pPr>
                        <a:lnSpc>
                          <a:spcPct val="120000"/>
                        </a:lnSpc>
                        <a:spcAft>
                          <a:spcPts val="0"/>
                        </a:spcAft>
                      </a:pPr>
                      <a:r>
                        <a:rPr lang="en-US" sz="1400" b="0" i="0" dirty="0">
                          <a:solidFill>
                            <a:schemeClr val="tx1">
                              <a:lumMod val="75000"/>
                              <a:lumOff val="25000"/>
                            </a:schemeClr>
                          </a:solidFill>
                          <a:effectLst/>
                          <a:latin typeface="+mn-lt"/>
                          <a:ea typeface="Times New Roman" panose="02020603050405020304" pitchFamily="18" charset="0"/>
                          <a:cs typeface="Arial" panose="020B0604020202020204" pitchFamily="34" charset="0"/>
                        </a:rPr>
                        <a:t>(e.g., could be reframed as, “A man’s status in the community comes from whether he can provide for the number of children he has”)</a:t>
                      </a:r>
                      <a:endParaRPr lang="en-US" sz="1400" b="1" i="0" kern="1200" dirty="0">
                        <a:solidFill>
                          <a:schemeClr val="tx1">
                            <a:lumMod val="75000"/>
                            <a:lumOff val="25000"/>
                          </a:schemeClr>
                        </a:solidFill>
                        <a:effectLst/>
                        <a:latin typeface="+mn-lt"/>
                        <a:ea typeface="+mn-ea"/>
                        <a:cs typeface="+mn-cs"/>
                      </a:endParaRPr>
                    </a:p>
                  </a:txBody>
                  <a:tcPr marL="43594" marR="43594" marT="0" marB="0">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lang="en-US" sz="1400" b="0" i="0" dirty="0">
                          <a:solidFill>
                            <a:schemeClr val="tx1">
                              <a:lumMod val="75000"/>
                              <a:lumOff val="25000"/>
                            </a:schemeClr>
                          </a:solidFill>
                          <a:effectLst/>
                          <a:latin typeface="+mn-lt"/>
                          <a:ea typeface="Times New Roman" panose="02020603050405020304" pitchFamily="18" charset="0"/>
                          <a:cs typeface="Arial" panose="020B0604020202020204" pitchFamily="34" charset="0"/>
                        </a:rPr>
                        <a:t>Reframe</a:t>
                      </a:r>
                    </a:p>
                  </a:txBody>
                  <a:tcPr marL="43594" marR="43594" marT="0" marB="0">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788444"/>
                  </a:ext>
                </a:extLst>
              </a:tr>
              <a:tr h="716533">
                <a:tc>
                  <a:txBody>
                    <a:bodyPr/>
                    <a:lstStyle/>
                    <a:p>
                      <a:pPr>
                        <a:lnSpc>
                          <a:spcPct val="120000"/>
                        </a:lnSpc>
                        <a:spcAft>
                          <a:spcPts val="0"/>
                        </a:spcAft>
                      </a:pPr>
                      <a:r>
                        <a:rPr lang="en-US" sz="1400" b="0" i="0" dirty="0">
                          <a:solidFill>
                            <a:schemeClr val="tx1">
                              <a:lumMod val="75000"/>
                              <a:lumOff val="25000"/>
                            </a:schemeClr>
                          </a:solidFill>
                          <a:effectLst/>
                          <a:latin typeface="+mn-lt"/>
                          <a:ea typeface="Times New Roman" panose="02020603050405020304" pitchFamily="18" charset="0"/>
                          <a:cs typeface="Arial" panose="020B0604020202020204" pitchFamily="34" charset="0"/>
                        </a:rPr>
                        <a:t>Women who use family planning will be criticized by church members </a:t>
                      </a:r>
                    </a:p>
                  </a:txBody>
                  <a:tcPr marL="43594" marR="43594" marT="0" marB="0">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lang="en-US" sz="1400" b="0" i="0" dirty="0">
                          <a:solidFill>
                            <a:schemeClr val="tx1">
                              <a:lumMod val="75000"/>
                              <a:lumOff val="25000"/>
                            </a:schemeClr>
                          </a:solidFill>
                          <a:effectLst/>
                          <a:latin typeface="+mn-lt"/>
                          <a:ea typeface="Times New Roman" panose="02020603050405020304" pitchFamily="18" charset="0"/>
                          <a:cs typeface="Arial" panose="020B0604020202020204" pitchFamily="34" charset="0"/>
                        </a:rPr>
                        <a:t>Shift</a:t>
                      </a:r>
                    </a:p>
                  </a:txBody>
                  <a:tcPr marL="43594" marR="43594" marT="0" marB="0">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8557168"/>
                  </a:ext>
                </a:extLst>
              </a:tr>
              <a:tr h="809834">
                <a:tc>
                  <a:txBody>
                    <a:bodyPr/>
                    <a:lstStyle/>
                    <a:p>
                      <a:pPr>
                        <a:lnSpc>
                          <a:spcPct val="120000"/>
                        </a:lnSpc>
                        <a:spcAft>
                          <a:spcPts val="0"/>
                        </a:spcAft>
                      </a:pPr>
                      <a:r>
                        <a:rPr lang="en-US" sz="1400" b="0" i="0" dirty="0">
                          <a:solidFill>
                            <a:schemeClr val="tx1">
                              <a:lumMod val="75000"/>
                              <a:lumOff val="25000"/>
                            </a:schemeClr>
                          </a:solidFill>
                          <a:effectLst/>
                          <a:latin typeface="+mn-lt"/>
                          <a:ea typeface="Times New Roman" panose="02020603050405020304" pitchFamily="18" charset="0"/>
                          <a:cs typeface="Arial" panose="020B0604020202020204" pitchFamily="34" charset="0"/>
                        </a:rPr>
                        <a:t>Sexuality and family planning are a private matter, discussing these topics outside the household would be widely criticized</a:t>
                      </a:r>
                    </a:p>
                  </a:txBody>
                  <a:tcPr marL="43594" marR="43594" marT="0" marB="0">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lang="en-US" sz="1400" b="0" i="0" dirty="0">
                          <a:solidFill>
                            <a:schemeClr val="tx1">
                              <a:lumMod val="75000"/>
                              <a:lumOff val="25000"/>
                            </a:schemeClr>
                          </a:solidFill>
                          <a:effectLst/>
                          <a:latin typeface="+mn-lt"/>
                          <a:ea typeface="Times New Roman" panose="02020603050405020304" pitchFamily="18" charset="0"/>
                          <a:cs typeface="Arial" panose="020B0604020202020204" pitchFamily="34" charset="0"/>
                        </a:rPr>
                        <a:t>Aware</a:t>
                      </a:r>
                    </a:p>
                  </a:txBody>
                  <a:tcPr marL="43594" marR="43594" marT="0" marB="0">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1853055"/>
                  </a:ext>
                </a:extLst>
              </a:tr>
            </a:tbl>
          </a:graphicData>
        </a:graphic>
      </p:graphicFrame>
      <p:sp>
        <p:nvSpPr>
          <p:cNvPr id="12" name="Title 1">
            <a:extLst>
              <a:ext uri="{FF2B5EF4-FFF2-40B4-BE49-F238E27FC236}">
                <a16:creationId xmlns:a16="http://schemas.microsoft.com/office/drawing/2014/main" id="{EBD8097A-9EEE-0F4A-8A55-A2C0D741C4C9}"/>
              </a:ext>
            </a:extLst>
          </p:cNvPr>
          <p:cNvSpPr>
            <a:spLocks noGrp="1"/>
          </p:cNvSpPr>
          <p:nvPr>
            <p:ph type="title"/>
          </p:nvPr>
        </p:nvSpPr>
        <p:spPr>
          <a:xfrm>
            <a:off x="1024445" y="814889"/>
            <a:ext cx="6002655" cy="341468"/>
          </a:xfrm>
        </p:spPr>
        <p:txBody>
          <a:bodyPr/>
          <a:lstStyle/>
          <a:p>
            <a:r>
              <a:rPr lang="en-US" sz="3200" dirty="0">
                <a:solidFill>
                  <a:srgbClr val="07C1E8"/>
                </a:solidFill>
                <a:latin typeface="Gotham Light" pitchFamily="2" charset="77"/>
              </a:rPr>
              <a:t>Activity 2: Decision Tree</a:t>
            </a:r>
            <a:endParaRPr lang="en-US" sz="3200" dirty="0">
              <a:latin typeface="+mj-lt"/>
            </a:endParaRPr>
          </a:p>
        </p:txBody>
      </p:sp>
      <p:grpSp>
        <p:nvGrpSpPr>
          <p:cNvPr id="15" name="Group 14">
            <a:extLst>
              <a:ext uri="{FF2B5EF4-FFF2-40B4-BE49-F238E27FC236}">
                <a16:creationId xmlns:a16="http://schemas.microsoft.com/office/drawing/2014/main" id="{F43BB397-422E-0546-BAE7-A93609D20E7B}"/>
              </a:ext>
            </a:extLst>
          </p:cNvPr>
          <p:cNvGrpSpPr/>
          <p:nvPr/>
        </p:nvGrpSpPr>
        <p:grpSpPr>
          <a:xfrm>
            <a:off x="9601200" y="365760"/>
            <a:ext cx="2832498" cy="456923"/>
            <a:chOff x="4116076" y="450402"/>
            <a:chExt cx="2832498" cy="456923"/>
          </a:xfrm>
        </p:grpSpPr>
        <p:cxnSp>
          <p:nvCxnSpPr>
            <p:cNvPr id="18" name="Straight Connector 17">
              <a:extLst>
                <a:ext uri="{FF2B5EF4-FFF2-40B4-BE49-F238E27FC236}">
                  <a16:creationId xmlns:a16="http://schemas.microsoft.com/office/drawing/2014/main" id="{65715450-447A-304B-8DDC-8AD0FF0E6100}"/>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9" name="Teardrop 18">
              <a:extLst>
                <a:ext uri="{FF2B5EF4-FFF2-40B4-BE49-F238E27FC236}">
                  <a16:creationId xmlns:a16="http://schemas.microsoft.com/office/drawing/2014/main" id="{7D01E8FC-72D1-0A45-AD10-32E310ADC3F0}"/>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Rectangle 19">
              <a:extLst>
                <a:ext uri="{FF2B5EF4-FFF2-40B4-BE49-F238E27FC236}">
                  <a16:creationId xmlns:a16="http://schemas.microsoft.com/office/drawing/2014/main" id="{D605A33B-AC32-384A-A48A-7BDC08A73045}"/>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21" name="Rectangle 20">
              <a:extLst>
                <a:ext uri="{FF2B5EF4-FFF2-40B4-BE49-F238E27FC236}">
                  <a16:creationId xmlns:a16="http://schemas.microsoft.com/office/drawing/2014/main" id="{ACF0DCCC-4946-C944-BCD3-50AEA8DABCAF}"/>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22" name="Rectangle 21">
              <a:extLst>
                <a:ext uri="{FF2B5EF4-FFF2-40B4-BE49-F238E27FC236}">
                  <a16:creationId xmlns:a16="http://schemas.microsoft.com/office/drawing/2014/main" id="{0245A4CB-E3A4-F145-93F1-3D993BDF5E3B}"/>
                </a:ext>
              </a:extLst>
            </p:cNvPr>
            <p:cNvSpPr/>
            <p:nvPr/>
          </p:nvSpPr>
          <p:spPr>
            <a:xfrm>
              <a:off x="5024874" y="658492"/>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2</a:t>
              </a:r>
              <a:endParaRPr lang="en-GB" sz="500" b="1" dirty="0">
                <a:solidFill>
                  <a:srgbClr val="07C1E8"/>
                </a:solidFill>
                <a:latin typeface="Avenir Black" panose="02000503020000020003" pitchFamily="2" charset="0"/>
              </a:endParaRPr>
            </a:p>
          </p:txBody>
        </p:sp>
        <p:sp>
          <p:nvSpPr>
            <p:cNvPr id="23" name="Rectangle 22">
              <a:extLst>
                <a:ext uri="{FF2B5EF4-FFF2-40B4-BE49-F238E27FC236}">
                  <a16:creationId xmlns:a16="http://schemas.microsoft.com/office/drawing/2014/main" id="{8DA43BCF-1017-0541-AB7B-247EDC86E8AB}"/>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24" name="Rectangle 23">
              <a:extLst>
                <a:ext uri="{FF2B5EF4-FFF2-40B4-BE49-F238E27FC236}">
                  <a16:creationId xmlns:a16="http://schemas.microsoft.com/office/drawing/2014/main" id="{1F513BE9-CDC4-6C48-9074-D620F39895F4}"/>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25" name="Teardrop 24">
              <a:extLst>
                <a:ext uri="{FF2B5EF4-FFF2-40B4-BE49-F238E27FC236}">
                  <a16:creationId xmlns:a16="http://schemas.microsoft.com/office/drawing/2014/main" id="{F1EF551D-51D7-AA49-A60B-4B086B322996}"/>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6" name="Teardrop 25">
              <a:extLst>
                <a:ext uri="{FF2B5EF4-FFF2-40B4-BE49-F238E27FC236}">
                  <a16:creationId xmlns:a16="http://schemas.microsoft.com/office/drawing/2014/main" id="{1F6483DD-DCA0-4E49-8370-80461722D0D2}"/>
                </a:ext>
              </a:extLst>
            </p:cNvPr>
            <p:cNvSpPr>
              <a:spLocks noChangeAspect="1"/>
            </p:cNvSpPr>
            <p:nvPr/>
          </p:nvSpPr>
          <p:spPr>
            <a:xfrm rot="8100000">
              <a:off x="5199879"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7" name="Teardrop 26">
              <a:extLst>
                <a:ext uri="{FF2B5EF4-FFF2-40B4-BE49-F238E27FC236}">
                  <a16:creationId xmlns:a16="http://schemas.microsoft.com/office/drawing/2014/main" id="{0BE0E9CA-83B2-EA46-B504-7FBADB2428B4}"/>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8" name="Teardrop 27">
              <a:extLst>
                <a:ext uri="{FF2B5EF4-FFF2-40B4-BE49-F238E27FC236}">
                  <a16:creationId xmlns:a16="http://schemas.microsoft.com/office/drawing/2014/main" id="{DAF9CAC7-7D8B-864C-98B1-005C2A8E3903}"/>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9" name="Content Placeholder 2">
            <a:extLst>
              <a:ext uri="{FF2B5EF4-FFF2-40B4-BE49-F238E27FC236}">
                <a16:creationId xmlns:a16="http://schemas.microsoft.com/office/drawing/2014/main" id="{CD679261-15D3-BD4D-B001-CF699A57B137}"/>
              </a:ext>
            </a:extLst>
          </p:cNvPr>
          <p:cNvSpPr txBox="1">
            <a:spLocks/>
          </p:cNvSpPr>
          <p:nvPr/>
        </p:nvSpPr>
        <p:spPr>
          <a:xfrm>
            <a:off x="1024445" y="1913082"/>
            <a:ext cx="2657475" cy="1953582"/>
          </a:xfrm>
          <a:prstGeom prst="rect">
            <a:avLst/>
          </a:prstGeom>
        </p:spPr>
        <p:txBody>
          <a:bodyPr vert="horz" lIns="91440" tIns="45720" rIns="91440" bIns="45720" numCol="1" spcCol="18000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otham Book Regular"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otham Book Regular"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otham Book Regular"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Regular"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Regular"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US" sz="9600" dirty="0">
                <a:solidFill>
                  <a:srgbClr val="0193C0"/>
                </a:solidFill>
                <a:latin typeface="Comfortaa" pitchFamily="2" charset="0"/>
              </a:rPr>
              <a:t>EXAMPLE</a:t>
            </a:r>
            <a:r>
              <a:rPr lang="en-US" sz="13100" dirty="0">
                <a:solidFill>
                  <a:srgbClr val="00B0F0"/>
                </a:solidFill>
                <a:latin typeface="Comfortaa"/>
              </a:rPr>
              <a:t> </a:t>
            </a:r>
          </a:p>
          <a:p>
            <a:pPr marL="0" indent="0">
              <a:lnSpc>
                <a:spcPct val="120000"/>
              </a:lnSpc>
              <a:buFont typeface="Arial" panose="020B0604020202020204" pitchFamily="34" charset="0"/>
              <a:buNone/>
            </a:pPr>
            <a:r>
              <a:rPr lang="en-US" sz="8000" dirty="0">
                <a:solidFill>
                  <a:schemeClr val="tx1">
                    <a:lumMod val="75000"/>
                    <a:lumOff val="25000"/>
                  </a:schemeClr>
                </a:solidFill>
                <a:latin typeface="Avenir Book" panose="02000503020000020003" pitchFamily="2" charset="0"/>
              </a:rPr>
              <a:t>Fortify, Reframe, Shift, Aware Table</a:t>
            </a:r>
          </a:p>
          <a:p>
            <a:pPr marL="0" indent="0">
              <a:buFont typeface="Arial" panose="020B0604020202020204" pitchFamily="34" charset="0"/>
              <a:buNone/>
            </a:pPr>
            <a:endParaRPr lang="en-US" dirty="0">
              <a:solidFill>
                <a:srgbClr val="00B0F0"/>
              </a:solidFill>
              <a:latin typeface="Comfortaa"/>
            </a:endParaRPr>
          </a:p>
        </p:txBody>
      </p:sp>
    </p:spTree>
    <p:extLst>
      <p:ext uri="{BB962C8B-B14F-4D97-AF65-F5344CB8AC3E}">
        <p14:creationId xmlns:p14="http://schemas.microsoft.com/office/powerpoint/2010/main" val="30629188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a:xfrm>
            <a:off x="946529" y="1474896"/>
            <a:ext cx="10515600" cy="4351338"/>
          </a:xfrm>
        </p:spPr>
        <p:txBody>
          <a:bodyPr numCol="1"/>
          <a:lstStyle/>
          <a:p>
            <a:pPr marL="0" indent="0">
              <a:lnSpc>
                <a:spcPct val="100000"/>
              </a:lnSpc>
              <a:buNone/>
            </a:pPr>
            <a:r>
              <a:rPr lang="en-US" sz="2400" dirty="0">
                <a:solidFill>
                  <a:srgbClr val="0193C0"/>
                </a:solidFill>
                <a:latin typeface="Comfortaa" pitchFamily="2" charset="0"/>
              </a:rPr>
              <a:t>WRAP UP</a:t>
            </a:r>
            <a:endParaRPr lang="en-US" sz="2400" dirty="0">
              <a:solidFill>
                <a:srgbClr val="454545"/>
              </a:solidFill>
              <a:latin typeface="Avenir" panose="02000503020000020003" pitchFamily="2" charset="0"/>
            </a:endParaRPr>
          </a:p>
          <a:p>
            <a:pPr marL="0" indent="0">
              <a:lnSpc>
                <a:spcPct val="100000"/>
              </a:lnSpc>
              <a:buNone/>
            </a:pPr>
            <a:r>
              <a:rPr lang="en-US" sz="2400" b="0" dirty="0">
                <a:solidFill>
                  <a:srgbClr val="454545"/>
                </a:solidFill>
                <a:latin typeface="Avenir Book" panose="02000503020000020003" pitchFamily="2" charset="0"/>
              </a:rPr>
              <a:t>In Activity 1 the team introduced themselves, and the concept of social norms and agreed upon a list of norms to consider. In Activity 2, the community group used a decision tree tool to discuss the need to shift, reframe, fortify, or be aware of their community’s norms in order to achieve desired outcomes. In Activity 3, the community group will discuss and envision what they would like the social norm to become in the future.</a:t>
            </a:r>
          </a:p>
          <a:p>
            <a:pPr marL="0" indent="0">
              <a:buNone/>
            </a:pPr>
            <a:endParaRPr lang="en-US" dirty="0"/>
          </a:p>
          <a:p>
            <a:endParaRPr lang="en-US" dirty="0"/>
          </a:p>
          <a:p>
            <a:pPr marL="0" indent="0">
              <a:buNone/>
            </a:pPr>
            <a:endParaRPr lang="en-US" dirty="0"/>
          </a:p>
          <a:p>
            <a:pPr marL="0" indent="0">
              <a:buNone/>
            </a:pPr>
            <a:endParaRPr lang="en-US" dirty="0"/>
          </a:p>
        </p:txBody>
      </p:sp>
      <p:sp>
        <p:nvSpPr>
          <p:cNvPr id="8" name="Title 1">
            <a:extLst>
              <a:ext uri="{FF2B5EF4-FFF2-40B4-BE49-F238E27FC236}">
                <a16:creationId xmlns:a16="http://schemas.microsoft.com/office/drawing/2014/main" id="{1BBE11F1-B9CC-EF41-8290-5A96A1B9AA62}"/>
              </a:ext>
            </a:extLst>
          </p:cNvPr>
          <p:cNvSpPr>
            <a:spLocks noGrp="1"/>
          </p:cNvSpPr>
          <p:nvPr>
            <p:ph type="title"/>
          </p:nvPr>
        </p:nvSpPr>
        <p:spPr>
          <a:xfrm>
            <a:off x="1024445" y="814889"/>
            <a:ext cx="6002655" cy="341468"/>
          </a:xfrm>
        </p:spPr>
        <p:txBody>
          <a:bodyPr/>
          <a:lstStyle/>
          <a:p>
            <a:r>
              <a:rPr lang="en-US" sz="3200" dirty="0">
                <a:solidFill>
                  <a:srgbClr val="07C1E8"/>
                </a:solidFill>
                <a:latin typeface="Gotham Light" pitchFamily="2" charset="77"/>
              </a:rPr>
              <a:t>Activity 2: Decision Tree</a:t>
            </a:r>
            <a:endParaRPr lang="en-US" sz="3200" dirty="0">
              <a:latin typeface="+mj-lt"/>
            </a:endParaRPr>
          </a:p>
        </p:txBody>
      </p:sp>
      <p:grpSp>
        <p:nvGrpSpPr>
          <p:cNvPr id="9" name="Group 8">
            <a:extLst>
              <a:ext uri="{FF2B5EF4-FFF2-40B4-BE49-F238E27FC236}">
                <a16:creationId xmlns:a16="http://schemas.microsoft.com/office/drawing/2014/main" id="{BAF36745-4C90-974F-9BF4-3F7406E4230A}"/>
              </a:ext>
            </a:extLst>
          </p:cNvPr>
          <p:cNvGrpSpPr/>
          <p:nvPr/>
        </p:nvGrpSpPr>
        <p:grpSpPr>
          <a:xfrm>
            <a:off x="9601200" y="365760"/>
            <a:ext cx="2832498" cy="456923"/>
            <a:chOff x="4116076" y="450402"/>
            <a:chExt cx="2832498" cy="456923"/>
          </a:xfrm>
        </p:grpSpPr>
        <p:cxnSp>
          <p:nvCxnSpPr>
            <p:cNvPr id="10" name="Straight Connector 9">
              <a:extLst>
                <a:ext uri="{FF2B5EF4-FFF2-40B4-BE49-F238E27FC236}">
                  <a16:creationId xmlns:a16="http://schemas.microsoft.com/office/drawing/2014/main" id="{34002458-F727-6345-A436-29D828315AB6}"/>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1" name="Teardrop 10">
              <a:extLst>
                <a:ext uri="{FF2B5EF4-FFF2-40B4-BE49-F238E27FC236}">
                  <a16:creationId xmlns:a16="http://schemas.microsoft.com/office/drawing/2014/main" id="{5551E993-C3BD-8D41-B6EC-00816492C907}"/>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2" name="Rectangle 11">
              <a:extLst>
                <a:ext uri="{FF2B5EF4-FFF2-40B4-BE49-F238E27FC236}">
                  <a16:creationId xmlns:a16="http://schemas.microsoft.com/office/drawing/2014/main" id="{2FBD82FD-D79B-1044-9639-9C854D0E273F}"/>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3" name="Rectangle 12">
              <a:extLst>
                <a:ext uri="{FF2B5EF4-FFF2-40B4-BE49-F238E27FC236}">
                  <a16:creationId xmlns:a16="http://schemas.microsoft.com/office/drawing/2014/main" id="{A2690D5C-7FE1-FD42-AF53-5D61D86C613C}"/>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566EAE04-5C53-2C48-880E-CABFD32F42BD}"/>
                </a:ext>
              </a:extLst>
            </p:cNvPr>
            <p:cNvSpPr/>
            <p:nvPr/>
          </p:nvSpPr>
          <p:spPr>
            <a:xfrm>
              <a:off x="5024874" y="658492"/>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2</a:t>
              </a:r>
              <a:endParaRPr lang="en-GB" sz="500" b="1" dirty="0">
                <a:solidFill>
                  <a:srgbClr val="07C1E8"/>
                </a:solidFill>
                <a:latin typeface="Avenir Black" panose="02000503020000020003" pitchFamily="2" charset="0"/>
              </a:endParaRPr>
            </a:p>
          </p:txBody>
        </p:sp>
        <p:sp>
          <p:nvSpPr>
            <p:cNvPr id="15" name="Rectangle 14">
              <a:extLst>
                <a:ext uri="{FF2B5EF4-FFF2-40B4-BE49-F238E27FC236}">
                  <a16:creationId xmlns:a16="http://schemas.microsoft.com/office/drawing/2014/main" id="{2839EFC6-2212-B648-AA00-BC33BA713D93}"/>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660D3428-BD74-BB4C-898E-D6FCC10B97F9}"/>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7" name="Teardrop 16">
              <a:extLst>
                <a:ext uri="{FF2B5EF4-FFF2-40B4-BE49-F238E27FC236}">
                  <a16:creationId xmlns:a16="http://schemas.microsoft.com/office/drawing/2014/main" id="{97586C51-0829-AA44-84B3-92A746954B5C}"/>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8" name="Teardrop 17">
              <a:extLst>
                <a:ext uri="{FF2B5EF4-FFF2-40B4-BE49-F238E27FC236}">
                  <a16:creationId xmlns:a16="http://schemas.microsoft.com/office/drawing/2014/main" id="{18A92D81-4CD9-0D4B-9AC7-F7B0723390D0}"/>
                </a:ext>
              </a:extLst>
            </p:cNvPr>
            <p:cNvSpPr>
              <a:spLocks noChangeAspect="1"/>
            </p:cNvSpPr>
            <p:nvPr/>
          </p:nvSpPr>
          <p:spPr>
            <a:xfrm rot="8100000">
              <a:off x="5199879"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441EF9CF-E239-F642-A9FD-B26FADAEC180}"/>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340E991C-8B52-8745-A215-DC525F92C1B5}"/>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4441446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21F7B4-E448-496B-8599-93DD5C75492A}"/>
              </a:ext>
            </a:extLst>
          </p:cNvPr>
          <p:cNvSpPr>
            <a:spLocks noGrp="1"/>
          </p:cNvSpPr>
          <p:nvPr>
            <p:ph sz="quarter" idx="10"/>
          </p:nvPr>
        </p:nvSpPr>
        <p:spPr>
          <a:xfrm>
            <a:off x="946529" y="1514303"/>
            <a:ext cx="10515600" cy="4351338"/>
          </a:xfrm>
        </p:spPr>
        <p:txBody>
          <a:bodyPr numCol="1">
            <a:normAutofit/>
          </a:bodyPr>
          <a:lstStyle/>
          <a:p>
            <a:pPr marL="0" indent="0">
              <a:lnSpc>
                <a:spcPct val="100000"/>
              </a:lnSpc>
              <a:buNone/>
            </a:pPr>
            <a:r>
              <a:rPr lang="en-US" sz="2400" b="0" dirty="0">
                <a:solidFill>
                  <a:srgbClr val="454545"/>
                </a:solidFill>
                <a:latin typeface="Avenir Book" panose="02000503020000020003" pitchFamily="2" charset="0"/>
              </a:rPr>
              <a:t>In this activity the group will represent the current norm (what the norm is like now), and then imagine a desired future state (how they’d like it to be later) for each norm that the group identified as needing to be shifted or reframed. </a:t>
            </a:r>
          </a:p>
          <a:p>
            <a:pPr marL="0" indent="0">
              <a:lnSpc>
                <a:spcPct val="100000"/>
              </a:lnSpc>
              <a:buNone/>
            </a:pPr>
            <a:r>
              <a:rPr lang="en-US" sz="2400" b="0" dirty="0">
                <a:solidFill>
                  <a:srgbClr val="454545"/>
                </a:solidFill>
                <a:latin typeface="Avenir Book" panose="02000503020000020003" pitchFamily="2" charset="0"/>
              </a:rPr>
              <a:t>Norms that are categorized as “fortify” or “aware” will not be considered in this activity, but will be considered later. However, if the groups only categorized norms as “fortify” or “aware” and did not categorize any norms as “shift” or “reframe” the groups should conduct the activity using the “fortify” norms.</a:t>
            </a:r>
          </a:p>
          <a:p>
            <a:pPr marL="0" indent="0">
              <a:buNone/>
            </a:pPr>
            <a:endParaRPr lang="en-US" dirty="0"/>
          </a:p>
        </p:txBody>
      </p:sp>
      <p:sp>
        <p:nvSpPr>
          <p:cNvPr id="9" name="Title 1">
            <a:extLst>
              <a:ext uri="{FF2B5EF4-FFF2-40B4-BE49-F238E27FC236}">
                <a16:creationId xmlns:a16="http://schemas.microsoft.com/office/drawing/2014/main" id="{F9435C69-5CAC-4A49-ACE9-F19291FD1F83}"/>
              </a:ext>
            </a:extLst>
          </p:cNvPr>
          <p:cNvSpPr>
            <a:spLocks noGrp="1"/>
          </p:cNvSpPr>
          <p:nvPr>
            <p:ph type="title"/>
          </p:nvPr>
        </p:nvSpPr>
        <p:spPr>
          <a:xfrm>
            <a:off x="1024445" y="814889"/>
            <a:ext cx="7781352" cy="341468"/>
          </a:xfrm>
        </p:spPr>
        <p:txBody>
          <a:bodyPr/>
          <a:lstStyle/>
          <a:p>
            <a:r>
              <a:rPr lang="en-US" sz="3200" dirty="0">
                <a:solidFill>
                  <a:srgbClr val="07C1E8"/>
                </a:solidFill>
                <a:latin typeface="Gotham Light" pitchFamily="2" charset="77"/>
              </a:rPr>
              <a:t>Activity 3: Identify Future State (Now &amp; Later)</a:t>
            </a:r>
            <a:endParaRPr lang="en-US" sz="3200" dirty="0">
              <a:latin typeface="+mj-lt"/>
            </a:endParaRPr>
          </a:p>
        </p:txBody>
      </p:sp>
      <p:grpSp>
        <p:nvGrpSpPr>
          <p:cNvPr id="10" name="Group 9">
            <a:extLst>
              <a:ext uri="{FF2B5EF4-FFF2-40B4-BE49-F238E27FC236}">
                <a16:creationId xmlns:a16="http://schemas.microsoft.com/office/drawing/2014/main" id="{D821C03D-34B9-3543-8AC7-FFE5578065F7}"/>
              </a:ext>
            </a:extLst>
          </p:cNvPr>
          <p:cNvGrpSpPr/>
          <p:nvPr/>
        </p:nvGrpSpPr>
        <p:grpSpPr>
          <a:xfrm>
            <a:off x="9601200" y="365760"/>
            <a:ext cx="2832498" cy="456923"/>
            <a:chOff x="4116076" y="450402"/>
            <a:chExt cx="2832498" cy="456923"/>
          </a:xfrm>
        </p:grpSpPr>
        <p:cxnSp>
          <p:nvCxnSpPr>
            <p:cNvPr id="11" name="Straight Connector 10">
              <a:extLst>
                <a:ext uri="{FF2B5EF4-FFF2-40B4-BE49-F238E27FC236}">
                  <a16:creationId xmlns:a16="http://schemas.microsoft.com/office/drawing/2014/main" id="{9ECB0A18-2A3F-6043-BC1D-ACAE283A597D}"/>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2" name="Teardrop 11">
              <a:extLst>
                <a:ext uri="{FF2B5EF4-FFF2-40B4-BE49-F238E27FC236}">
                  <a16:creationId xmlns:a16="http://schemas.microsoft.com/office/drawing/2014/main" id="{8BCAD028-E7E2-CA43-9779-34E3FEEB11AF}"/>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3" name="Rectangle 12">
              <a:extLst>
                <a:ext uri="{FF2B5EF4-FFF2-40B4-BE49-F238E27FC236}">
                  <a16:creationId xmlns:a16="http://schemas.microsoft.com/office/drawing/2014/main" id="{AB31A016-70E3-A74E-B482-A8A0EFBB9ACD}"/>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3CF418D1-27D9-A446-84BD-AB54ABE29CB0}"/>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0382E690-6CF1-6742-9738-A7BD2E6FA1F5}"/>
                </a:ext>
              </a:extLst>
            </p:cNvPr>
            <p:cNvSpPr/>
            <p:nvPr/>
          </p:nvSpPr>
          <p:spPr>
            <a:xfrm>
              <a:off x="5024874" y="658492"/>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2</a:t>
              </a:r>
              <a:endParaRPr lang="en-GB" sz="500" b="1" dirty="0">
                <a:solidFill>
                  <a:srgbClr val="07C1E8"/>
                </a:solidFill>
                <a:latin typeface="Avenir Black" panose="02000503020000020003" pitchFamily="2" charset="0"/>
              </a:endParaRPr>
            </a:p>
          </p:txBody>
        </p:sp>
        <p:sp>
          <p:nvSpPr>
            <p:cNvPr id="16" name="Rectangle 15">
              <a:extLst>
                <a:ext uri="{FF2B5EF4-FFF2-40B4-BE49-F238E27FC236}">
                  <a16:creationId xmlns:a16="http://schemas.microsoft.com/office/drawing/2014/main" id="{16A90F9B-5B0C-E141-A8A9-7D4210A1A73F}"/>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7" name="Rectangle 16">
              <a:extLst>
                <a:ext uri="{FF2B5EF4-FFF2-40B4-BE49-F238E27FC236}">
                  <a16:creationId xmlns:a16="http://schemas.microsoft.com/office/drawing/2014/main" id="{572E4B29-273F-704D-AF2F-7CB8B51BBF47}"/>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8" name="Teardrop 17">
              <a:extLst>
                <a:ext uri="{FF2B5EF4-FFF2-40B4-BE49-F238E27FC236}">
                  <a16:creationId xmlns:a16="http://schemas.microsoft.com/office/drawing/2014/main" id="{B9EB2764-4ADA-4C46-BCB7-68A5099BEA1E}"/>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0E26B799-3D77-7942-A370-F9F39887D367}"/>
                </a:ext>
              </a:extLst>
            </p:cNvPr>
            <p:cNvSpPr>
              <a:spLocks noChangeAspect="1"/>
            </p:cNvSpPr>
            <p:nvPr/>
          </p:nvSpPr>
          <p:spPr>
            <a:xfrm rot="8100000">
              <a:off x="5199879"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02DE389E-791D-0A41-96FE-4B3F41B0A919}"/>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1" name="Teardrop 20">
              <a:extLst>
                <a:ext uri="{FF2B5EF4-FFF2-40B4-BE49-F238E27FC236}">
                  <a16:creationId xmlns:a16="http://schemas.microsoft.com/office/drawing/2014/main" id="{CE633D8E-A354-224E-9FAE-C6A389CB7EF4}"/>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13052289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a:xfrm>
            <a:off x="946529" y="1545618"/>
            <a:ext cx="10515600" cy="4351338"/>
          </a:xfrm>
        </p:spPr>
        <p:txBody>
          <a:bodyPr numCol="1">
            <a:normAutofit/>
          </a:bodyPr>
          <a:lstStyle/>
          <a:p>
            <a:pPr marL="0" indent="0">
              <a:buNone/>
            </a:pPr>
            <a:r>
              <a:rPr lang="en-US" sz="2400" dirty="0">
                <a:solidFill>
                  <a:srgbClr val="0193C0"/>
                </a:solidFill>
                <a:latin typeface="Comfortaa" pitchFamily="2" charset="0"/>
              </a:rPr>
              <a:t>INSTRUCTIONS</a:t>
            </a:r>
            <a:endParaRPr lang="en-US" sz="2400" b="0" dirty="0">
              <a:solidFill>
                <a:srgbClr val="454545"/>
              </a:solidFill>
              <a:latin typeface="Avenir" panose="02000503020000020003" pitchFamily="2" charset="0"/>
            </a:endParaRPr>
          </a:p>
          <a:p>
            <a:pPr marL="460375" lvl="0" indent="-460375">
              <a:lnSpc>
                <a:spcPct val="100000"/>
              </a:lnSpc>
              <a:buFont typeface="+mj-lt"/>
              <a:buAutoNum type="arabicPeriod"/>
            </a:pPr>
            <a:r>
              <a:rPr lang="en-US" sz="2400" b="0" dirty="0">
                <a:solidFill>
                  <a:srgbClr val="454545"/>
                </a:solidFill>
                <a:latin typeface="Avenir Book" panose="02000503020000020003" pitchFamily="2" charset="0"/>
              </a:rPr>
              <a:t>Get in small groups</a:t>
            </a:r>
          </a:p>
          <a:p>
            <a:pPr marL="460375" lvl="0" indent="-460375">
              <a:lnSpc>
                <a:spcPct val="100000"/>
              </a:lnSpc>
              <a:buFont typeface="+mj-lt"/>
              <a:buAutoNum type="arabicPeriod"/>
            </a:pPr>
            <a:r>
              <a:rPr lang="en-US" sz="2400" dirty="0">
                <a:solidFill>
                  <a:srgbClr val="454545"/>
                </a:solidFill>
                <a:latin typeface="Avenir Book" panose="02000503020000020003" pitchFamily="2" charset="0"/>
              </a:rPr>
              <a:t>Each group will discuss what the norm is now, and how they want it to be later.</a:t>
            </a:r>
          </a:p>
          <a:p>
            <a:pPr marL="460375" lvl="0" indent="-460375">
              <a:lnSpc>
                <a:spcPct val="100000"/>
              </a:lnSpc>
              <a:buFont typeface="+mj-lt"/>
              <a:buAutoNum type="arabicPeriod"/>
            </a:pPr>
            <a:r>
              <a:rPr lang="en-US" sz="2400" dirty="0">
                <a:solidFill>
                  <a:srgbClr val="454545"/>
                </a:solidFill>
                <a:latin typeface="Avenir Book" panose="02000503020000020003" pitchFamily="2" charset="0"/>
              </a:rPr>
              <a:t>Each group will make a drawing, skit, or vignette showing </a:t>
            </a:r>
            <a:r>
              <a:rPr lang="en-US" sz="2400" i="1" dirty="0">
                <a:solidFill>
                  <a:srgbClr val="454545"/>
                </a:solidFill>
                <a:latin typeface="Avenir Book" panose="02000503020000020003" pitchFamily="2" charset="0"/>
              </a:rPr>
              <a:t>now</a:t>
            </a:r>
            <a:r>
              <a:rPr lang="en-US" sz="2400" dirty="0">
                <a:solidFill>
                  <a:srgbClr val="454545"/>
                </a:solidFill>
                <a:latin typeface="Avenir Book" panose="02000503020000020003" pitchFamily="2" charset="0"/>
              </a:rPr>
              <a:t> and </a:t>
            </a:r>
            <a:r>
              <a:rPr lang="en-US" sz="2400" i="1" dirty="0">
                <a:solidFill>
                  <a:srgbClr val="454545"/>
                </a:solidFill>
                <a:latin typeface="Avenir Book" panose="02000503020000020003" pitchFamily="2" charset="0"/>
              </a:rPr>
              <a:t>later.</a:t>
            </a:r>
          </a:p>
          <a:p>
            <a:pPr marL="460375" lvl="0" indent="-460375">
              <a:lnSpc>
                <a:spcPct val="100000"/>
              </a:lnSpc>
              <a:buFont typeface="+mj-lt"/>
              <a:buAutoNum type="arabicPeriod"/>
            </a:pPr>
            <a:r>
              <a:rPr lang="en-US" sz="2400" dirty="0">
                <a:solidFill>
                  <a:srgbClr val="454545"/>
                </a:solidFill>
                <a:latin typeface="Avenir Book" panose="02000503020000020003" pitchFamily="2" charset="0"/>
              </a:rPr>
              <a:t>Each group presents their now/later product to the large group.</a:t>
            </a:r>
            <a:endParaRPr lang="en-US" sz="2400" dirty="0">
              <a:latin typeface="Avenir Book" panose="02000503020000020003" pitchFamily="2" charset="0"/>
            </a:endParaRPr>
          </a:p>
        </p:txBody>
      </p:sp>
      <p:sp>
        <p:nvSpPr>
          <p:cNvPr id="8" name="Title 1">
            <a:extLst>
              <a:ext uri="{FF2B5EF4-FFF2-40B4-BE49-F238E27FC236}">
                <a16:creationId xmlns:a16="http://schemas.microsoft.com/office/drawing/2014/main" id="{B4077FA9-D9B8-7646-88CC-77B89E9EAD2F}"/>
              </a:ext>
            </a:extLst>
          </p:cNvPr>
          <p:cNvSpPr>
            <a:spLocks noGrp="1"/>
          </p:cNvSpPr>
          <p:nvPr>
            <p:ph type="title"/>
          </p:nvPr>
        </p:nvSpPr>
        <p:spPr>
          <a:xfrm>
            <a:off x="1024445" y="814889"/>
            <a:ext cx="7781352" cy="341468"/>
          </a:xfrm>
        </p:spPr>
        <p:txBody>
          <a:bodyPr/>
          <a:lstStyle/>
          <a:p>
            <a:r>
              <a:rPr lang="en-US" sz="3200" dirty="0">
                <a:solidFill>
                  <a:srgbClr val="07C1E8"/>
                </a:solidFill>
                <a:latin typeface="Gotham Light" pitchFamily="2" charset="77"/>
              </a:rPr>
              <a:t>Activity 3: Identify Future State (Now &amp; Later)</a:t>
            </a:r>
            <a:endParaRPr lang="en-US" sz="3200" dirty="0">
              <a:latin typeface="+mj-lt"/>
            </a:endParaRPr>
          </a:p>
        </p:txBody>
      </p:sp>
      <p:grpSp>
        <p:nvGrpSpPr>
          <p:cNvPr id="9" name="Group 8">
            <a:extLst>
              <a:ext uri="{FF2B5EF4-FFF2-40B4-BE49-F238E27FC236}">
                <a16:creationId xmlns:a16="http://schemas.microsoft.com/office/drawing/2014/main" id="{1DEB48CD-3BD7-9048-AB1D-E0C03B0960ED}"/>
              </a:ext>
            </a:extLst>
          </p:cNvPr>
          <p:cNvGrpSpPr/>
          <p:nvPr/>
        </p:nvGrpSpPr>
        <p:grpSpPr>
          <a:xfrm>
            <a:off x="9601200" y="365760"/>
            <a:ext cx="2832498" cy="456923"/>
            <a:chOff x="4116076" y="450402"/>
            <a:chExt cx="2832498" cy="456923"/>
          </a:xfrm>
        </p:grpSpPr>
        <p:cxnSp>
          <p:nvCxnSpPr>
            <p:cNvPr id="10" name="Straight Connector 9">
              <a:extLst>
                <a:ext uri="{FF2B5EF4-FFF2-40B4-BE49-F238E27FC236}">
                  <a16:creationId xmlns:a16="http://schemas.microsoft.com/office/drawing/2014/main" id="{4A0D7218-4282-0B4B-B8AB-53443FB68F9F}"/>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1" name="Teardrop 10">
              <a:extLst>
                <a:ext uri="{FF2B5EF4-FFF2-40B4-BE49-F238E27FC236}">
                  <a16:creationId xmlns:a16="http://schemas.microsoft.com/office/drawing/2014/main" id="{61AFFFDD-5D04-394E-9D0E-55F5BB02DC3C}"/>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2" name="Rectangle 11">
              <a:extLst>
                <a:ext uri="{FF2B5EF4-FFF2-40B4-BE49-F238E27FC236}">
                  <a16:creationId xmlns:a16="http://schemas.microsoft.com/office/drawing/2014/main" id="{441DB35F-B110-FB4F-B15A-A92D8ADD0E9D}"/>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3" name="Rectangle 12">
              <a:extLst>
                <a:ext uri="{FF2B5EF4-FFF2-40B4-BE49-F238E27FC236}">
                  <a16:creationId xmlns:a16="http://schemas.microsoft.com/office/drawing/2014/main" id="{A4CBB1EE-4E4D-B54A-B81E-42377D7C83DD}"/>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A67E458D-6280-034C-855B-7B5328C4E1EA}"/>
                </a:ext>
              </a:extLst>
            </p:cNvPr>
            <p:cNvSpPr/>
            <p:nvPr/>
          </p:nvSpPr>
          <p:spPr>
            <a:xfrm>
              <a:off x="5024874" y="658492"/>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2</a:t>
              </a:r>
              <a:endParaRPr lang="en-GB" sz="500" b="1" dirty="0">
                <a:solidFill>
                  <a:srgbClr val="07C1E8"/>
                </a:solidFill>
                <a:latin typeface="Avenir Black" panose="02000503020000020003" pitchFamily="2" charset="0"/>
              </a:endParaRPr>
            </a:p>
          </p:txBody>
        </p:sp>
        <p:sp>
          <p:nvSpPr>
            <p:cNvPr id="15" name="Rectangle 14">
              <a:extLst>
                <a:ext uri="{FF2B5EF4-FFF2-40B4-BE49-F238E27FC236}">
                  <a16:creationId xmlns:a16="http://schemas.microsoft.com/office/drawing/2014/main" id="{DCD4771A-6562-3B4D-A492-A55438BA32A6}"/>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C2A24FD1-B19A-044C-8336-9FEC2B0579CE}"/>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7" name="Teardrop 16">
              <a:extLst>
                <a:ext uri="{FF2B5EF4-FFF2-40B4-BE49-F238E27FC236}">
                  <a16:creationId xmlns:a16="http://schemas.microsoft.com/office/drawing/2014/main" id="{2B65C6C3-24A7-1C46-870D-E03A0D87F053}"/>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8" name="Teardrop 17">
              <a:extLst>
                <a:ext uri="{FF2B5EF4-FFF2-40B4-BE49-F238E27FC236}">
                  <a16:creationId xmlns:a16="http://schemas.microsoft.com/office/drawing/2014/main" id="{D1C9124B-A7B8-874D-B881-9F6CFB41CEC8}"/>
                </a:ext>
              </a:extLst>
            </p:cNvPr>
            <p:cNvSpPr>
              <a:spLocks noChangeAspect="1"/>
            </p:cNvSpPr>
            <p:nvPr/>
          </p:nvSpPr>
          <p:spPr>
            <a:xfrm rot="8100000">
              <a:off x="5199879"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0869F521-CEF1-1944-A783-FB462A15DCF4}"/>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84C4D180-F623-CC44-9819-8882A9B7F6EF}"/>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23424956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a:xfrm>
            <a:off x="946529" y="1403674"/>
            <a:ext cx="10515600" cy="4351338"/>
          </a:xfrm>
        </p:spPr>
        <p:txBody>
          <a:bodyPr numCol="1">
            <a:normAutofit/>
          </a:bodyPr>
          <a:lstStyle/>
          <a:p>
            <a:pPr marL="0" indent="0">
              <a:lnSpc>
                <a:spcPct val="110000"/>
              </a:lnSpc>
              <a:buNone/>
            </a:pPr>
            <a:r>
              <a:rPr lang="en-US" sz="2400" dirty="0">
                <a:solidFill>
                  <a:srgbClr val="0193C0"/>
                </a:solidFill>
                <a:latin typeface="Comfortaa" pitchFamily="2" charset="0"/>
              </a:rPr>
              <a:t>WRAP UP</a:t>
            </a:r>
            <a:endParaRPr lang="en-US" sz="2400" b="0" dirty="0">
              <a:solidFill>
                <a:srgbClr val="454545"/>
              </a:solidFill>
              <a:latin typeface="Avenir" panose="02000503020000020003" pitchFamily="2" charset="0"/>
            </a:endParaRPr>
          </a:p>
          <a:p>
            <a:pPr marL="0" indent="0">
              <a:lnSpc>
                <a:spcPct val="110000"/>
              </a:lnSpc>
              <a:buNone/>
            </a:pPr>
            <a:r>
              <a:rPr lang="en-US" sz="2400" b="0" dirty="0">
                <a:solidFill>
                  <a:srgbClr val="454545"/>
                </a:solidFill>
                <a:latin typeface="Avenir Book" panose="02000503020000020003" pitchFamily="2" charset="0"/>
              </a:rPr>
              <a:t>In Activity 1 the team introduced themselves, reviewed the concept of social norms, and agreed upon a list of norms to consider. In Activity 2, the community group used a decision tree tool to discuss the need to shift, reframe, or fortify their community’s norms, or promote awareness of them, in order to achieve desired health outcomes. In this activity, the community group envisioned what they would like the social norm to be in the future. In the next activity, the group will consider how easy or difficult that future state will be to achieve.</a:t>
            </a:r>
          </a:p>
          <a:p>
            <a:pPr lvl="0"/>
            <a:endParaRPr lang="en-US" sz="2400" b="0" dirty="0">
              <a:solidFill>
                <a:srgbClr val="454545"/>
              </a:solidFill>
              <a:latin typeface="Avenir" panose="02000503020000020003" pitchFamily="2" charset="0"/>
            </a:endParaRPr>
          </a:p>
          <a:p>
            <a:pPr marL="0" indent="0">
              <a:buNone/>
            </a:pPr>
            <a:endParaRPr lang="en-US" dirty="0"/>
          </a:p>
          <a:p>
            <a:endParaRPr lang="en-US" dirty="0"/>
          </a:p>
          <a:p>
            <a:pPr marL="0" indent="0">
              <a:buNone/>
            </a:pPr>
            <a:endParaRPr lang="en-US" dirty="0"/>
          </a:p>
          <a:p>
            <a:pPr marL="0" indent="0">
              <a:buNone/>
            </a:pPr>
            <a:endParaRPr lang="en-US" dirty="0"/>
          </a:p>
        </p:txBody>
      </p:sp>
      <p:sp>
        <p:nvSpPr>
          <p:cNvPr id="8" name="Title 1">
            <a:extLst>
              <a:ext uri="{FF2B5EF4-FFF2-40B4-BE49-F238E27FC236}">
                <a16:creationId xmlns:a16="http://schemas.microsoft.com/office/drawing/2014/main" id="{4BD99323-6A5D-DE4C-BBAD-DF0D3FDDC856}"/>
              </a:ext>
            </a:extLst>
          </p:cNvPr>
          <p:cNvSpPr>
            <a:spLocks noGrp="1"/>
          </p:cNvSpPr>
          <p:nvPr>
            <p:ph type="title"/>
          </p:nvPr>
        </p:nvSpPr>
        <p:spPr>
          <a:xfrm>
            <a:off x="1024445" y="814889"/>
            <a:ext cx="7781352" cy="341468"/>
          </a:xfrm>
        </p:spPr>
        <p:txBody>
          <a:bodyPr/>
          <a:lstStyle/>
          <a:p>
            <a:r>
              <a:rPr lang="en-US" sz="3200" dirty="0">
                <a:solidFill>
                  <a:srgbClr val="07C1E8"/>
                </a:solidFill>
                <a:latin typeface="Gotham Light" pitchFamily="2" charset="77"/>
              </a:rPr>
              <a:t>Activity 3: Identify Future State (Now &amp; Later)</a:t>
            </a:r>
            <a:endParaRPr lang="en-US" sz="3200" dirty="0">
              <a:latin typeface="+mj-lt"/>
            </a:endParaRPr>
          </a:p>
        </p:txBody>
      </p:sp>
      <p:grpSp>
        <p:nvGrpSpPr>
          <p:cNvPr id="9" name="Group 8">
            <a:extLst>
              <a:ext uri="{FF2B5EF4-FFF2-40B4-BE49-F238E27FC236}">
                <a16:creationId xmlns:a16="http://schemas.microsoft.com/office/drawing/2014/main" id="{02CE8188-D600-7842-8607-2BEC42ACCB03}"/>
              </a:ext>
            </a:extLst>
          </p:cNvPr>
          <p:cNvGrpSpPr/>
          <p:nvPr/>
        </p:nvGrpSpPr>
        <p:grpSpPr>
          <a:xfrm>
            <a:off x="9601200" y="365760"/>
            <a:ext cx="2832498" cy="456923"/>
            <a:chOff x="4116076" y="450402"/>
            <a:chExt cx="2832498" cy="456923"/>
          </a:xfrm>
        </p:grpSpPr>
        <p:cxnSp>
          <p:nvCxnSpPr>
            <p:cNvPr id="10" name="Straight Connector 9">
              <a:extLst>
                <a:ext uri="{FF2B5EF4-FFF2-40B4-BE49-F238E27FC236}">
                  <a16:creationId xmlns:a16="http://schemas.microsoft.com/office/drawing/2014/main" id="{C4448A8D-662F-EA4E-9E0B-2BC3A6374D93}"/>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1" name="Teardrop 10">
              <a:extLst>
                <a:ext uri="{FF2B5EF4-FFF2-40B4-BE49-F238E27FC236}">
                  <a16:creationId xmlns:a16="http://schemas.microsoft.com/office/drawing/2014/main" id="{84A6D7F0-9B0A-8845-A939-C0E69274168E}"/>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2" name="Rectangle 11">
              <a:extLst>
                <a:ext uri="{FF2B5EF4-FFF2-40B4-BE49-F238E27FC236}">
                  <a16:creationId xmlns:a16="http://schemas.microsoft.com/office/drawing/2014/main" id="{A926CF1C-5D53-0F45-BAFB-06F60E388A56}"/>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3" name="Rectangle 12">
              <a:extLst>
                <a:ext uri="{FF2B5EF4-FFF2-40B4-BE49-F238E27FC236}">
                  <a16:creationId xmlns:a16="http://schemas.microsoft.com/office/drawing/2014/main" id="{6761223C-6BB9-6449-9011-FF5BEE943B5B}"/>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3A013A43-BCE3-8D4B-A20E-3762BCD8AE7B}"/>
                </a:ext>
              </a:extLst>
            </p:cNvPr>
            <p:cNvSpPr/>
            <p:nvPr/>
          </p:nvSpPr>
          <p:spPr>
            <a:xfrm>
              <a:off x="5024874" y="658492"/>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2</a:t>
              </a:r>
              <a:endParaRPr lang="en-GB" sz="500" b="1" dirty="0">
                <a:solidFill>
                  <a:srgbClr val="07C1E8"/>
                </a:solidFill>
                <a:latin typeface="Avenir Black" panose="02000503020000020003" pitchFamily="2" charset="0"/>
              </a:endParaRPr>
            </a:p>
          </p:txBody>
        </p:sp>
        <p:sp>
          <p:nvSpPr>
            <p:cNvPr id="15" name="Rectangle 14">
              <a:extLst>
                <a:ext uri="{FF2B5EF4-FFF2-40B4-BE49-F238E27FC236}">
                  <a16:creationId xmlns:a16="http://schemas.microsoft.com/office/drawing/2014/main" id="{29B3C21B-67B0-A24E-B504-9705A6B4E4FC}"/>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75C9B7A5-728F-3343-8BEA-B91320D843CB}"/>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7" name="Teardrop 16">
              <a:extLst>
                <a:ext uri="{FF2B5EF4-FFF2-40B4-BE49-F238E27FC236}">
                  <a16:creationId xmlns:a16="http://schemas.microsoft.com/office/drawing/2014/main" id="{0B314DF1-792B-6047-940E-92E4A023BF8C}"/>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8" name="Teardrop 17">
              <a:extLst>
                <a:ext uri="{FF2B5EF4-FFF2-40B4-BE49-F238E27FC236}">
                  <a16:creationId xmlns:a16="http://schemas.microsoft.com/office/drawing/2014/main" id="{B316AF9A-2188-FA4E-A1ED-73FEDCD8A52F}"/>
                </a:ext>
              </a:extLst>
            </p:cNvPr>
            <p:cNvSpPr>
              <a:spLocks noChangeAspect="1"/>
            </p:cNvSpPr>
            <p:nvPr/>
          </p:nvSpPr>
          <p:spPr>
            <a:xfrm rot="8100000">
              <a:off x="5199879"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2A8B2F76-FFAB-A346-ACC6-25CEFA67327F}"/>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DBA9C9CB-1A11-AA4E-94EB-36D1849225F8}"/>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3594791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9459BF-9A81-0C40-B830-802AAE93E332}"/>
              </a:ext>
            </a:extLst>
          </p:cNvPr>
          <p:cNvSpPr>
            <a:spLocks noGrp="1"/>
          </p:cNvSpPr>
          <p:nvPr>
            <p:ph idx="1"/>
          </p:nvPr>
        </p:nvSpPr>
        <p:spPr/>
        <p:txBody>
          <a:bodyPr/>
          <a:lstStyle/>
          <a:p>
            <a:pPr marL="0" indent="0">
              <a:buNone/>
            </a:pPr>
            <a:r>
              <a:rPr lang="en-US" sz="2400" dirty="0">
                <a:latin typeface="Avenir Book" panose="02000503020000020003" pitchFamily="2" charset="0"/>
              </a:rPr>
              <a:t>Thank you for taking the time to use this tool! We hope that it enables your team to have a better understanding of social norms and how you can incorporate them to achieve your program's behavioral objectives. Your honest and open feedback is essential to helping us refine and improve the tool for future users.</a:t>
            </a:r>
          </a:p>
          <a:p>
            <a:endParaRPr lang="en-US" sz="2400" dirty="0">
              <a:latin typeface="Avenir Book" panose="02000503020000020003" pitchFamily="2" charset="0"/>
            </a:endParaRPr>
          </a:p>
          <a:p>
            <a:pPr marL="0" indent="0">
              <a:buNone/>
            </a:pPr>
            <a:r>
              <a:rPr lang="en-US" sz="2400" dirty="0">
                <a:latin typeface="Avenir Book" panose="02000503020000020003" pitchFamily="2" charset="0"/>
              </a:rPr>
              <a:t>As you go through the tool, please answer the questions for each module in this </a:t>
            </a:r>
            <a:r>
              <a:rPr lang="en-US" sz="2400" dirty="0">
                <a:latin typeface="Avenir Book" panose="02000503020000020003" pitchFamily="2" charset="0"/>
                <a:hlinkClick r:id="rId2"/>
              </a:rPr>
              <a:t>feedback</a:t>
            </a:r>
            <a:r>
              <a:rPr lang="en-US" sz="2400" dirty="0">
                <a:latin typeface="Avenir Book" panose="02000503020000020003" pitchFamily="2" charset="0"/>
                <a:hlinkClick r:id="rId2"/>
              </a:rPr>
              <a:t> form</a:t>
            </a:r>
            <a:r>
              <a:rPr lang="en-US" sz="2400" dirty="0">
                <a:latin typeface="Avenir Book" panose="02000503020000020003" pitchFamily="2" charset="0"/>
              </a:rPr>
              <a:t>. At the end of the questionnaire there are two sections with questions on the structure and overall impressions of the tool. </a:t>
            </a:r>
          </a:p>
          <a:p>
            <a:endParaRPr lang="en-US" dirty="0"/>
          </a:p>
        </p:txBody>
      </p:sp>
      <p:sp>
        <p:nvSpPr>
          <p:cNvPr id="4" name="Title 1">
            <a:extLst>
              <a:ext uri="{FF2B5EF4-FFF2-40B4-BE49-F238E27FC236}">
                <a16:creationId xmlns:a16="http://schemas.microsoft.com/office/drawing/2014/main" id="{4FA8299D-E69A-5B41-A8A0-3083DD165828}"/>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rgbClr val="07C1E8"/>
                </a:solidFill>
                <a:latin typeface="Gotham Light" pitchFamily="2" charset="77"/>
              </a:rPr>
              <a:t>Getting Practical Feedback Form</a:t>
            </a:r>
            <a:endParaRPr lang="en-US" sz="3200" dirty="0"/>
          </a:p>
        </p:txBody>
      </p:sp>
      <p:grpSp>
        <p:nvGrpSpPr>
          <p:cNvPr id="5" name="Group 4">
            <a:extLst>
              <a:ext uri="{FF2B5EF4-FFF2-40B4-BE49-F238E27FC236}">
                <a16:creationId xmlns:a16="http://schemas.microsoft.com/office/drawing/2014/main" id="{DE179AC9-3FBD-AC4B-964F-488E520CF842}"/>
              </a:ext>
            </a:extLst>
          </p:cNvPr>
          <p:cNvGrpSpPr/>
          <p:nvPr/>
        </p:nvGrpSpPr>
        <p:grpSpPr>
          <a:xfrm>
            <a:off x="9602476" y="365125"/>
            <a:ext cx="2832498" cy="456923"/>
            <a:chOff x="4116076" y="450402"/>
            <a:chExt cx="2832498" cy="456923"/>
          </a:xfrm>
        </p:grpSpPr>
        <p:cxnSp>
          <p:nvCxnSpPr>
            <p:cNvPr id="6" name="Straight Connector 5">
              <a:extLst>
                <a:ext uri="{FF2B5EF4-FFF2-40B4-BE49-F238E27FC236}">
                  <a16:creationId xmlns:a16="http://schemas.microsoft.com/office/drawing/2014/main" id="{D80A34AC-2F91-9E4E-B422-B7F0B12AA6FC}"/>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7" name="Teardrop 6">
              <a:extLst>
                <a:ext uri="{FF2B5EF4-FFF2-40B4-BE49-F238E27FC236}">
                  <a16:creationId xmlns:a16="http://schemas.microsoft.com/office/drawing/2014/main" id="{080C5D09-0029-9D48-A169-595E869BEEB0}"/>
                </a:ext>
              </a:extLst>
            </p:cNvPr>
            <p:cNvSpPr>
              <a:spLocks noChangeAspect="1"/>
            </p:cNvSpPr>
            <p:nvPr/>
          </p:nvSpPr>
          <p:spPr>
            <a:xfrm rot="8100000">
              <a:off x="4256087" y="458567"/>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8" name="Rectangle 7">
              <a:extLst>
                <a:ext uri="{FF2B5EF4-FFF2-40B4-BE49-F238E27FC236}">
                  <a16:creationId xmlns:a16="http://schemas.microsoft.com/office/drawing/2014/main" id="{B9C34405-154A-EB4D-9BBD-4E1BBE9C0070}"/>
                </a:ext>
              </a:extLst>
            </p:cNvPr>
            <p:cNvSpPr/>
            <p:nvPr/>
          </p:nvSpPr>
          <p:spPr>
            <a:xfrm>
              <a:off x="4116076" y="677407"/>
              <a:ext cx="481987" cy="169277"/>
            </a:xfrm>
            <a:prstGeom prst="rect">
              <a:avLst/>
            </a:prstGeom>
          </p:spPr>
          <p:txBody>
            <a:bodyPr wrap="square">
              <a:spAutoFit/>
            </a:bodyPr>
            <a:lstStyle/>
            <a:p>
              <a:pPr algn="ctr"/>
              <a:r>
                <a:rPr lang="en-US" sz="500" b="1" dirty="0">
                  <a:solidFill>
                    <a:srgbClr val="07C1E8"/>
                  </a:solidFill>
                  <a:latin typeface="Avenir Black" panose="02000503020000020003" pitchFamily="2" charset="0"/>
                </a:rPr>
                <a:t>INTRO</a:t>
              </a:r>
              <a:endParaRPr lang="en-GB" sz="500" b="1" dirty="0">
                <a:solidFill>
                  <a:srgbClr val="07C1E8"/>
                </a:solidFill>
                <a:latin typeface="Avenir Black" panose="02000503020000020003" pitchFamily="2" charset="0"/>
              </a:endParaRPr>
            </a:p>
          </p:txBody>
        </p:sp>
        <p:sp>
          <p:nvSpPr>
            <p:cNvPr id="9" name="Rectangle 8">
              <a:extLst>
                <a:ext uri="{FF2B5EF4-FFF2-40B4-BE49-F238E27FC236}">
                  <a16:creationId xmlns:a16="http://schemas.microsoft.com/office/drawing/2014/main" id="{06697EFD-F325-1F41-8D35-162F4E24E76C}"/>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0" name="Rectangle 9">
              <a:extLst>
                <a:ext uri="{FF2B5EF4-FFF2-40B4-BE49-F238E27FC236}">
                  <a16:creationId xmlns:a16="http://schemas.microsoft.com/office/drawing/2014/main" id="{0E6D6763-7C07-A141-BC02-32C742CAE274}"/>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1" name="Rectangle 10">
              <a:extLst>
                <a:ext uri="{FF2B5EF4-FFF2-40B4-BE49-F238E27FC236}">
                  <a16:creationId xmlns:a16="http://schemas.microsoft.com/office/drawing/2014/main" id="{2DDF1962-43E1-7A4D-988D-6D51284463A2}"/>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2" name="Rectangle 11">
              <a:extLst>
                <a:ext uri="{FF2B5EF4-FFF2-40B4-BE49-F238E27FC236}">
                  <a16:creationId xmlns:a16="http://schemas.microsoft.com/office/drawing/2014/main" id="{B8C3C566-B38E-0E42-8F1F-FD9798EDDA94}"/>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3" name="Teardrop 12">
              <a:extLst>
                <a:ext uri="{FF2B5EF4-FFF2-40B4-BE49-F238E27FC236}">
                  <a16:creationId xmlns:a16="http://schemas.microsoft.com/office/drawing/2014/main" id="{98530D9A-6777-A547-94EA-AAAB10E0F19A}"/>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4" name="Teardrop 13">
              <a:extLst>
                <a:ext uri="{FF2B5EF4-FFF2-40B4-BE49-F238E27FC236}">
                  <a16:creationId xmlns:a16="http://schemas.microsoft.com/office/drawing/2014/main" id="{ACC5F6AB-ED3E-924F-AF2A-2073CF4DB9FC}"/>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5" name="Teardrop 14">
              <a:extLst>
                <a:ext uri="{FF2B5EF4-FFF2-40B4-BE49-F238E27FC236}">
                  <a16:creationId xmlns:a16="http://schemas.microsoft.com/office/drawing/2014/main" id="{1742BC3B-70AB-F547-A0FA-DDFD933DD37D}"/>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6" name="Teardrop 15">
              <a:extLst>
                <a:ext uri="{FF2B5EF4-FFF2-40B4-BE49-F238E27FC236}">
                  <a16:creationId xmlns:a16="http://schemas.microsoft.com/office/drawing/2014/main" id="{3AA07E79-6DC3-8E49-A254-BD9EFDFBFD31}"/>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3670203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21F7B4-E448-496B-8599-93DD5C75492A}"/>
              </a:ext>
            </a:extLst>
          </p:cNvPr>
          <p:cNvSpPr>
            <a:spLocks noGrp="1"/>
          </p:cNvSpPr>
          <p:nvPr>
            <p:ph sz="quarter" idx="10"/>
          </p:nvPr>
        </p:nvSpPr>
        <p:spPr>
          <a:xfrm>
            <a:off x="993875" y="1443917"/>
            <a:ext cx="10515600" cy="4351338"/>
          </a:xfrm>
        </p:spPr>
        <p:txBody>
          <a:bodyPr numCol="1">
            <a:normAutofit/>
          </a:bodyPr>
          <a:lstStyle/>
          <a:p>
            <a:pPr marL="0" indent="0">
              <a:lnSpc>
                <a:spcPct val="110000"/>
              </a:lnSpc>
              <a:buNone/>
            </a:pPr>
            <a:r>
              <a:rPr lang="en-US" sz="2400" b="0" dirty="0">
                <a:solidFill>
                  <a:srgbClr val="454545"/>
                </a:solidFill>
                <a:latin typeface="Avenir Book" panose="02000503020000020003" pitchFamily="2" charset="0"/>
              </a:rPr>
              <a:t>In this activity the group will use a checklist to assess whether achieving the future of the norm they envisioned in the previous activity will be easy or difficult. This assessment is intended to elicit information on the challenges of achieving the future norm, rather than to decide whether to try to achieve a future norm. The community members in this consultation may feel it is worth trying to achieve a future norm even if it is very difficult, or may not feel strongly about a different norm that is easier to address. Programmatically, though, it is important to know and plan for challenges that will arise when helping the community achieve a desired future norm.</a:t>
            </a:r>
          </a:p>
        </p:txBody>
      </p:sp>
      <p:sp>
        <p:nvSpPr>
          <p:cNvPr id="9" name="Title 1">
            <a:extLst>
              <a:ext uri="{FF2B5EF4-FFF2-40B4-BE49-F238E27FC236}">
                <a16:creationId xmlns:a16="http://schemas.microsoft.com/office/drawing/2014/main" id="{F85801D1-7B07-694F-8CD7-24FAECFECBB5}"/>
              </a:ext>
            </a:extLst>
          </p:cNvPr>
          <p:cNvSpPr>
            <a:spLocks noGrp="1"/>
          </p:cNvSpPr>
          <p:nvPr>
            <p:ph type="title"/>
          </p:nvPr>
        </p:nvSpPr>
        <p:spPr>
          <a:xfrm>
            <a:off x="1024445" y="814889"/>
            <a:ext cx="7781352" cy="341468"/>
          </a:xfrm>
        </p:spPr>
        <p:txBody>
          <a:bodyPr/>
          <a:lstStyle/>
          <a:p>
            <a:r>
              <a:rPr lang="en-US" sz="3200" dirty="0">
                <a:solidFill>
                  <a:srgbClr val="07C1E8"/>
                </a:solidFill>
                <a:latin typeface="Gotham Light" pitchFamily="2" charset="77"/>
              </a:rPr>
              <a:t>Activity 4: Assess the Difficulty of Change</a:t>
            </a:r>
            <a:endParaRPr lang="en-US" sz="3200" dirty="0">
              <a:latin typeface="+mj-lt"/>
            </a:endParaRPr>
          </a:p>
        </p:txBody>
      </p:sp>
      <p:grpSp>
        <p:nvGrpSpPr>
          <p:cNvPr id="10" name="Group 9">
            <a:extLst>
              <a:ext uri="{FF2B5EF4-FFF2-40B4-BE49-F238E27FC236}">
                <a16:creationId xmlns:a16="http://schemas.microsoft.com/office/drawing/2014/main" id="{8F42A807-4B60-5B43-ABB4-3FAE1FA5CE4B}"/>
              </a:ext>
            </a:extLst>
          </p:cNvPr>
          <p:cNvGrpSpPr/>
          <p:nvPr/>
        </p:nvGrpSpPr>
        <p:grpSpPr>
          <a:xfrm>
            <a:off x="9601200" y="365760"/>
            <a:ext cx="2832498" cy="456923"/>
            <a:chOff x="4116076" y="450402"/>
            <a:chExt cx="2832498" cy="456923"/>
          </a:xfrm>
        </p:grpSpPr>
        <p:cxnSp>
          <p:nvCxnSpPr>
            <p:cNvPr id="11" name="Straight Connector 10">
              <a:extLst>
                <a:ext uri="{FF2B5EF4-FFF2-40B4-BE49-F238E27FC236}">
                  <a16:creationId xmlns:a16="http://schemas.microsoft.com/office/drawing/2014/main" id="{8F00A556-352E-9D4C-993C-196B52FB9FD9}"/>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2" name="Teardrop 11">
              <a:extLst>
                <a:ext uri="{FF2B5EF4-FFF2-40B4-BE49-F238E27FC236}">
                  <a16:creationId xmlns:a16="http://schemas.microsoft.com/office/drawing/2014/main" id="{DA2B611F-0272-F448-9391-54F076762A8C}"/>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3" name="Rectangle 12">
              <a:extLst>
                <a:ext uri="{FF2B5EF4-FFF2-40B4-BE49-F238E27FC236}">
                  <a16:creationId xmlns:a16="http://schemas.microsoft.com/office/drawing/2014/main" id="{98DD1297-F67A-2C40-AAFA-0A832837EF4A}"/>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DA36FDD8-A311-034E-B420-3ADDBAE85DD4}"/>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DA5C0623-E4A9-7141-815E-9B0DC57D75F7}"/>
                </a:ext>
              </a:extLst>
            </p:cNvPr>
            <p:cNvSpPr/>
            <p:nvPr/>
          </p:nvSpPr>
          <p:spPr>
            <a:xfrm>
              <a:off x="5024874" y="658492"/>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2</a:t>
              </a:r>
              <a:endParaRPr lang="en-GB" sz="500" b="1" dirty="0">
                <a:solidFill>
                  <a:srgbClr val="07C1E8"/>
                </a:solidFill>
                <a:latin typeface="Avenir Black" panose="02000503020000020003" pitchFamily="2" charset="0"/>
              </a:endParaRPr>
            </a:p>
          </p:txBody>
        </p:sp>
        <p:sp>
          <p:nvSpPr>
            <p:cNvPr id="16" name="Rectangle 15">
              <a:extLst>
                <a:ext uri="{FF2B5EF4-FFF2-40B4-BE49-F238E27FC236}">
                  <a16:creationId xmlns:a16="http://schemas.microsoft.com/office/drawing/2014/main" id="{473BAD88-20C7-2041-AF74-BC7FA7D7D431}"/>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7" name="Rectangle 16">
              <a:extLst>
                <a:ext uri="{FF2B5EF4-FFF2-40B4-BE49-F238E27FC236}">
                  <a16:creationId xmlns:a16="http://schemas.microsoft.com/office/drawing/2014/main" id="{2839034F-FA9A-984E-ABCE-2BFA7A720304}"/>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8" name="Teardrop 17">
              <a:extLst>
                <a:ext uri="{FF2B5EF4-FFF2-40B4-BE49-F238E27FC236}">
                  <a16:creationId xmlns:a16="http://schemas.microsoft.com/office/drawing/2014/main" id="{40F56F0B-3C62-D643-A0DA-3F9CBA89D2C0}"/>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B6359DF3-5350-DD4D-80A6-45E09AFC0A05}"/>
                </a:ext>
              </a:extLst>
            </p:cNvPr>
            <p:cNvSpPr>
              <a:spLocks noChangeAspect="1"/>
            </p:cNvSpPr>
            <p:nvPr/>
          </p:nvSpPr>
          <p:spPr>
            <a:xfrm rot="8100000">
              <a:off x="5199879"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F5583926-C2FE-9049-9049-C3AA29328735}"/>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1" name="Teardrop 20">
              <a:extLst>
                <a:ext uri="{FF2B5EF4-FFF2-40B4-BE49-F238E27FC236}">
                  <a16:creationId xmlns:a16="http://schemas.microsoft.com/office/drawing/2014/main" id="{573AF320-6BD3-A046-A944-05FED5F17479}"/>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35081775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a:xfrm>
            <a:off x="946529" y="1607075"/>
            <a:ext cx="10515600" cy="4658160"/>
          </a:xfrm>
        </p:spPr>
        <p:txBody>
          <a:bodyPr numCol="1">
            <a:normAutofit fontScale="92500" lnSpcReduction="20000"/>
          </a:bodyPr>
          <a:lstStyle/>
          <a:p>
            <a:pPr marL="0" indent="0">
              <a:buNone/>
            </a:pPr>
            <a:r>
              <a:rPr lang="en-US" sz="2600" dirty="0">
                <a:solidFill>
                  <a:srgbClr val="0193C0"/>
                </a:solidFill>
                <a:latin typeface="Comfortaa" pitchFamily="2" charset="0"/>
              </a:rPr>
              <a:t>INSTRUCTIONS</a:t>
            </a:r>
            <a:endParaRPr lang="en-US" sz="2600" dirty="0">
              <a:solidFill>
                <a:srgbClr val="454545"/>
              </a:solidFill>
              <a:latin typeface="Avenir" panose="02000503020000020003" pitchFamily="2" charset="0"/>
            </a:endParaRPr>
          </a:p>
          <a:p>
            <a:pPr marL="228600" indent="-228600">
              <a:lnSpc>
                <a:spcPct val="120000"/>
              </a:lnSpc>
              <a:buFont typeface="+mj-lt"/>
              <a:buAutoNum type="arabicPeriod"/>
            </a:pPr>
            <a:r>
              <a:rPr lang="en-US" sz="1800" b="0" dirty="0">
                <a:solidFill>
                  <a:srgbClr val="454545"/>
                </a:solidFill>
                <a:latin typeface="Avenir Book" panose="02000503020000020003" pitchFamily="2" charset="0"/>
              </a:rPr>
              <a:t>Explain that the program would like the community’s help in understanding whether achieving the “later” vision of each norm will be easy or difficult. Just because achieving that future may be challenging doesn’t mean they shouldn’t attempt it! The team just needs to understand the difficulties involved.</a:t>
            </a:r>
          </a:p>
          <a:p>
            <a:pPr marL="228600" indent="-228600">
              <a:lnSpc>
                <a:spcPct val="120000"/>
              </a:lnSpc>
              <a:buFont typeface="+mj-lt"/>
              <a:buAutoNum type="arabicPeriod"/>
            </a:pPr>
            <a:r>
              <a:rPr lang="en-US" sz="1800" b="0" dirty="0">
                <a:solidFill>
                  <a:srgbClr val="454545"/>
                </a:solidFill>
                <a:latin typeface="Avenir Book" panose="02000503020000020003" pitchFamily="2" charset="0"/>
              </a:rPr>
              <a:t>Show the group the How Difficult to Achieve Future Norm? template that will be used for this activity. If you have a large group, you can break participants up into small groups to assess individual norms. If the group is small, and you have enough time to cover each norm, you can complete this exercise in plenary.</a:t>
            </a:r>
          </a:p>
          <a:p>
            <a:pPr marL="228600" indent="-228600">
              <a:lnSpc>
                <a:spcPct val="120000"/>
              </a:lnSpc>
              <a:buFont typeface="+mj-lt"/>
              <a:buAutoNum type="arabicPeriod"/>
            </a:pPr>
            <a:r>
              <a:rPr lang="en-US" sz="1800" b="0" dirty="0">
                <a:solidFill>
                  <a:srgbClr val="454545"/>
                </a:solidFill>
                <a:latin typeface="Avenir Book" panose="02000503020000020003" pitchFamily="2" charset="0"/>
              </a:rPr>
              <a:t>Explain that groups will use a checklist to assess how easy or difficult it will be to achieve the “later” norm. Have a facilitator read the “now” and “later” version of the norm the group created in the previous activity. Then ask each question in the checklist one by one, discussing the answers. The group’s facilitator then scores the difficulty of shifting the norm. If the norm will be difficult to change, ask the group if the difficulty changes their mind about the importance of trying to shift it. Does the group have any ideas on how to make shifting the norm easier? Make sure to note down those ideas in the table below.</a:t>
            </a:r>
            <a:endParaRPr lang="en-US" sz="1800" dirty="0">
              <a:latin typeface="Avenir Book" panose="02000503020000020003" pitchFamily="2" charset="0"/>
            </a:endParaRPr>
          </a:p>
        </p:txBody>
      </p:sp>
      <p:sp>
        <p:nvSpPr>
          <p:cNvPr id="8" name="Title 1">
            <a:extLst>
              <a:ext uri="{FF2B5EF4-FFF2-40B4-BE49-F238E27FC236}">
                <a16:creationId xmlns:a16="http://schemas.microsoft.com/office/drawing/2014/main" id="{4CDCBE16-3641-0843-914E-530B361C5B3D}"/>
              </a:ext>
            </a:extLst>
          </p:cNvPr>
          <p:cNvSpPr>
            <a:spLocks noGrp="1"/>
          </p:cNvSpPr>
          <p:nvPr>
            <p:ph type="title"/>
          </p:nvPr>
        </p:nvSpPr>
        <p:spPr>
          <a:xfrm>
            <a:off x="1024445" y="814889"/>
            <a:ext cx="7781352" cy="341468"/>
          </a:xfrm>
        </p:spPr>
        <p:txBody>
          <a:bodyPr/>
          <a:lstStyle/>
          <a:p>
            <a:r>
              <a:rPr lang="en-US" sz="3200" dirty="0">
                <a:solidFill>
                  <a:srgbClr val="07C1E8"/>
                </a:solidFill>
                <a:latin typeface="Gotham Light" pitchFamily="2" charset="77"/>
              </a:rPr>
              <a:t>Activity 4: Assess the Difficulty of Change</a:t>
            </a:r>
            <a:endParaRPr lang="en-US" sz="3200" dirty="0">
              <a:latin typeface="+mj-lt"/>
            </a:endParaRPr>
          </a:p>
        </p:txBody>
      </p:sp>
      <p:grpSp>
        <p:nvGrpSpPr>
          <p:cNvPr id="9" name="Group 8">
            <a:extLst>
              <a:ext uri="{FF2B5EF4-FFF2-40B4-BE49-F238E27FC236}">
                <a16:creationId xmlns:a16="http://schemas.microsoft.com/office/drawing/2014/main" id="{C221ECAF-D2A9-9F4F-869D-6BD4619C2727}"/>
              </a:ext>
            </a:extLst>
          </p:cNvPr>
          <p:cNvGrpSpPr/>
          <p:nvPr/>
        </p:nvGrpSpPr>
        <p:grpSpPr>
          <a:xfrm>
            <a:off x="9601200" y="365760"/>
            <a:ext cx="2832498" cy="456923"/>
            <a:chOff x="4116076" y="450402"/>
            <a:chExt cx="2832498" cy="456923"/>
          </a:xfrm>
        </p:grpSpPr>
        <p:cxnSp>
          <p:nvCxnSpPr>
            <p:cNvPr id="10" name="Straight Connector 9">
              <a:extLst>
                <a:ext uri="{FF2B5EF4-FFF2-40B4-BE49-F238E27FC236}">
                  <a16:creationId xmlns:a16="http://schemas.microsoft.com/office/drawing/2014/main" id="{9321FC5C-164B-6348-8FA0-2E49C6C19EDB}"/>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1" name="Teardrop 10">
              <a:extLst>
                <a:ext uri="{FF2B5EF4-FFF2-40B4-BE49-F238E27FC236}">
                  <a16:creationId xmlns:a16="http://schemas.microsoft.com/office/drawing/2014/main" id="{80900F9C-FD57-7545-A3BF-CE252B7FF429}"/>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2" name="Rectangle 11">
              <a:extLst>
                <a:ext uri="{FF2B5EF4-FFF2-40B4-BE49-F238E27FC236}">
                  <a16:creationId xmlns:a16="http://schemas.microsoft.com/office/drawing/2014/main" id="{24953CF0-272A-EE4D-A21C-749FEF6B5A64}"/>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3" name="Rectangle 12">
              <a:extLst>
                <a:ext uri="{FF2B5EF4-FFF2-40B4-BE49-F238E27FC236}">
                  <a16:creationId xmlns:a16="http://schemas.microsoft.com/office/drawing/2014/main" id="{1F1BB1B7-2062-A948-8FBC-35ECEF73B62E}"/>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9898C47F-E180-044F-877C-651E3FD4E252}"/>
                </a:ext>
              </a:extLst>
            </p:cNvPr>
            <p:cNvSpPr/>
            <p:nvPr/>
          </p:nvSpPr>
          <p:spPr>
            <a:xfrm>
              <a:off x="5024874" y="658492"/>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2</a:t>
              </a:r>
              <a:endParaRPr lang="en-GB" sz="500" b="1" dirty="0">
                <a:solidFill>
                  <a:srgbClr val="07C1E8"/>
                </a:solidFill>
                <a:latin typeface="Avenir Black" panose="02000503020000020003" pitchFamily="2" charset="0"/>
              </a:endParaRPr>
            </a:p>
          </p:txBody>
        </p:sp>
        <p:sp>
          <p:nvSpPr>
            <p:cNvPr id="15" name="Rectangle 14">
              <a:extLst>
                <a:ext uri="{FF2B5EF4-FFF2-40B4-BE49-F238E27FC236}">
                  <a16:creationId xmlns:a16="http://schemas.microsoft.com/office/drawing/2014/main" id="{D0966D34-612B-034D-BA7B-ABB21A93ACA5}"/>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40E7A214-7999-B84D-AECB-4933F95CAB8E}"/>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7" name="Teardrop 16">
              <a:extLst>
                <a:ext uri="{FF2B5EF4-FFF2-40B4-BE49-F238E27FC236}">
                  <a16:creationId xmlns:a16="http://schemas.microsoft.com/office/drawing/2014/main" id="{87499696-037C-2549-A304-3A5B2CBAEBC4}"/>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8" name="Teardrop 17">
              <a:extLst>
                <a:ext uri="{FF2B5EF4-FFF2-40B4-BE49-F238E27FC236}">
                  <a16:creationId xmlns:a16="http://schemas.microsoft.com/office/drawing/2014/main" id="{FB722E2F-4CCF-B449-8D64-32BAF25B94DE}"/>
                </a:ext>
              </a:extLst>
            </p:cNvPr>
            <p:cNvSpPr>
              <a:spLocks noChangeAspect="1"/>
            </p:cNvSpPr>
            <p:nvPr/>
          </p:nvSpPr>
          <p:spPr>
            <a:xfrm rot="8100000">
              <a:off x="5199879"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D67AC935-CE04-DF47-B348-21DC208FF293}"/>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38F1D684-FE41-584D-8376-7A9648011303}"/>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39708370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EF1DC150-BD8E-5845-B9CC-7FA2F1AC1F6C}"/>
              </a:ext>
            </a:extLst>
          </p:cNvPr>
          <p:cNvSpPr txBox="1">
            <a:spLocks/>
          </p:cNvSpPr>
          <p:nvPr/>
        </p:nvSpPr>
        <p:spPr>
          <a:xfrm>
            <a:off x="6708404" y="279795"/>
            <a:ext cx="1126531" cy="185803"/>
          </a:xfrm>
          <a:prstGeom prst="rect">
            <a:avLst/>
          </a:prstGeom>
        </p:spPr>
        <p:txBody>
          <a:bodyPr vert="horz" lIns="0" tIns="0" rIns="0" bIns="0" rtlCol="0" anchor="t" anchorCtr="0">
            <a:noAutofit/>
          </a:bodyPr>
          <a:lstStyle>
            <a:lvl1pPr algn="l" defTabSz="668912" rtl="0" eaLnBrk="1" latinLnBrk="0" hangingPunct="1">
              <a:lnSpc>
                <a:spcPct val="90000"/>
              </a:lnSpc>
              <a:spcBef>
                <a:spcPct val="0"/>
              </a:spcBef>
              <a:buNone/>
              <a:defRPr sz="2400" b="1" i="0" kern="1200">
                <a:solidFill>
                  <a:schemeClr val="accent2"/>
                </a:solidFill>
                <a:latin typeface="Gotham Bold" panose="02000604030000020004"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sz="1108" b="0">
                <a:solidFill>
                  <a:schemeClr val="bg1"/>
                </a:solidFill>
                <a:latin typeface="Comfortaa Light" pitchFamily="2" charset="0"/>
              </a:rPr>
              <a:t>Activity 4</a:t>
            </a:r>
          </a:p>
        </p:txBody>
      </p:sp>
      <p:sp>
        <p:nvSpPr>
          <p:cNvPr id="16" name="Freeform 221">
            <a:extLst>
              <a:ext uri="{FF2B5EF4-FFF2-40B4-BE49-F238E27FC236}">
                <a16:creationId xmlns:a16="http://schemas.microsoft.com/office/drawing/2014/main" id="{830DB05F-AD47-FE41-801D-496AF28C0A70}"/>
              </a:ext>
            </a:extLst>
          </p:cNvPr>
          <p:cNvSpPr>
            <a:spLocks noChangeAspect="1" noEditPoints="1"/>
          </p:cNvSpPr>
          <p:nvPr/>
        </p:nvSpPr>
        <p:spPr bwMode="auto">
          <a:xfrm>
            <a:off x="6939898" y="246408"/>
            <a:ext cx="174462" cy="169950"/>
          </a:xfrm>
          <a:custGeom>
            <a:avLst/>
            <a:gdLst>
              <a:gd name="T0" fmla="*/ 169 w 220"/>
              <a:gd name="T1" fmla="*/ 138 h 214"/>
              <a:gd name="T2" fmla="*/ 169 w 220"/>
              <a:gd name="T3" fmla="*/ 126 h 214"/>
              <a:gd name="T4" fmla="*/ 124 w 220"/>
              <a:gd name="T5" fmla="*/ 115 h 214"/>
              <a:gd name="T6" fmla="*/ 172 w 220"/>
              <a:gd name="T7" fmla="*/ 83 h 214"/>
              <a:gd name="T8" fmla="*/ 211 w 220"/>
              <a:gd name="T9" fmla="*/ 25 h 214"/>
              <a:gd name="T10" fmla="*/ 190 w 220"/>
              <a:gd name="T11" fmla="*/ 38 h 214"/>
              <a:gd name="T12" fmla="*/ 176 w 220"/>
              <a:gd name="T13" fmla="*/ 24 h 214"/>
              <a:gd name="T14" fmla="*/ 189 w 220"/>
              <a:gd name="T15" fmla="*/ 3 h 214"/>
              <a:gd name="T16" fmla="*/ 143 w 220"/>
              <a:gd name="T17" fmla="*/ 12 h 214"/>
              <a:gd name="T18" fmla="*/ 99 w 220"/>
              <a:gd name="T19" fmla="*/ 90 h 214"/>
              <a:gd name="T20" fmla="*/ 56 w 220"/>
              <a:gd name="T21" fmla="*/ 36 h 214"/>
              <a:gd name="T22" fmla="*/ 8 w 220"/>
              <a:gd name="T23" fmla="*/ 22 h 214"/>
              <a:gd name="T24" fmla="*/ 45 w 220"/>
              <a:gd name="T25" fmla="*/ 47 h 214"/>
              <a:gd name="T26" fmla="*/ 59 w 220"/>
              <a:gd name="T27" fmla="*/ 129 h 214"/>
              <a:gd name="T28" fmla="*/ 15 w 220"/>
              <a:gd name="T29" fmla="*/ 139 h 214"/>
              <a:gd name="T30" fmla="*/ 9 w 220"/>
              <a:gd name="T31" fmla="*/ 191 h 214"/>
              <a:gd name="T32" fmla="*/ 41 w 220"/>
              <a:gd name="T33" fmla="*/ 172 h 214"/>
              <a:gd name="T34" fmla="*/ 23 w 220"/>
              <a:gd name="T35" fmla="*/ 205 h 214"/>
              <a:gd name="T36" fmla="*/ 45 w 220"/>
              <a:gd name="T37" fmla="*/ 211 h 214"/>
              <a:gd name="T38" fmla="*/ 85 w 220"/>
              <a:gd name="T39" fmla="*/ 155 h 214"/>
              <a:gd name="T40" fmla="*/ 147 w 220"/>
              <a:gd name="T41" fmla="*/ 149 h 214"/>
              <a:gd name="T42" fmla="*/ 136 w 220"/>
              <a:gd name="T43" fmla="*/ 172 h 214"/>
              <a:gd name="T44" fmla="*/ 184 w 220"/>
              <a:gd name="T45" fmla="*/ 208 h 214"/>
              <a:gd name="T46" fmla="*/ 212 w 220"/>
              <a:gd name="T47" fmla="*/ 208 h 214"/>
              <a:gd name="T48" fmla="*/ 20 w 220"/>
              <a:gd name="T49" fmla="*/ 22 h 214"/>
              <a:gd name="T50" fmla="*/ 45 w 220"/>
              <a:gd name="T51" fmla="*/ 36 h 214"/>
              <a:gd name="T52" fmla="*/ 20 w 220"/>
              <a:gd name="T53" fmla="*/ 22 h 214"/>
              <a:gd name="T54" fmla="*/ 69 w 220"/>
              <a:gd name="T55" fmla="*/ 193 h 214"/>
              <a:gd name="T56" fmla="*/ 37 w 220"/>
              <a:gd name="T57" fmla="*/ 202 h 214"/>
              <a:gd name="T58" fmla="*/ 49 w 220"/>
              <a:gd name="T59" fmla="*/ 164 h 214"/>
              <a:gd name="T60" fmla="*/ 12 w 220"/>
              <a:gd name="T61" fmla="*/ 176 h 214"/>
              <a:gd name="T62" fmla="*/ 45 w 220"/>
              <a:gd name="T63" fmla="*/ 135 h 214"/>
              <a:gd name="T64" fmla="*/ 61 w 220"/>
              <a:gd name="T65" fmla="*/ 139 h 214"/>
              <a:gd name="T66" fmla="*/ 141 w 220"/>
              <a:gd name="T67" fmla="*/ 55 h 214"/>
              <a:gd name="T68" fmla="*/ 172 w 220"/>
              <a:gd name="T69" fmla="*/ 8 h 214"/>
              <a:gd name="T70" fmla="*/ 168 w 220"/>
              <a:gd name="T71" fmla="*/ 21 h 214"/>
              <a:gd name="T72" fmla="*/ 194 w 220"/>
              <a:gd name="T73" fmla="*/ 46 h 214"/>
              <a:gd name="T74" fmla="*/ 196 w 220"/>
              <a:gd name="T75" fmla="*/ 66 h 214"/>
              <a:gd name="T76" fmla="*/ 159 w 220"/>
              <a:gd name="T77" fmla="*/ 73 h 214"/>
              <a:gd name="T78" fmla="*/ 75 w 220"/>
              <a:gd name="T79" fmla="*/ 153 h 214"/>
              <a:gd name="T80" fmla="*/ 206 w 220"/>
              <a:gd name="T81" fmla="*/ 203 h 214"/>
              <a:gd name="T82" fmla="*/ 189 w 220"/>
              <a:gd name="T83" fmla="*/ 203 h 214"/>
              <a:gd name="T84" fmla="*/ 164 w 220"/>
              <a:gd name="T85" fmla="*/ 143 h 214"/>
              <a:gd name="T86" fmla="*/ 206 w 220"/>
              <a:gd name="T87" fmla="*/ 203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20" h="214">
                <a:moveTo>
                  <a:pt x="212" y="180"/>
                </a:moveTo>
                <a:cubicBezTo>
                  <a:pt x="169" y="138"/>
                  <a:pt x="169" y="138"/>
                  <a:pt x="169" y="138"/>
                </a:cubicBezTo>
                <a:cubicBezTo>
                  <a:pt x="175" y="132"/>
                  <a:pt x="175" y="132"/>
                  <a:pt x="175" y="132"/>
                </a:cubicBezTo>
                <a:cubicBezTo>
                  <a:pt x="169" y="126"/>
                  <a:pt x="169" y="126"/>
                  <a:pt x="169" y="126"/>
                </a:cubicBezTo>
                <a:cubicBezTo>
                  <a:pt x="152" y="143"/>
                  <a:pt x="152" y="143"/>
                  <a:pt x="152" y="143"/>
                </a:cubicBezTo>
                <a:cubicBezTo>
                  <a:pt x="124" y="115"/>
                  <a:pt x="124" y="115"/>
                  <a:pt x="124" y="115"/>
                </a:cubicBezTo>
                <a:cubicBezTo>
                  <a:pt x="158" y="81"/>
                  <a:pt x="158" y="81"/>
                  <a:pt x="158" y="81"/>
                </a:cubicBezTo>
                <a:cubicBezTo>
                  <a:pt x="163" y="83"/>
                  <a:pt x="167" y="83"/>
                  <a:pt x="172" y="83"/>
                </a:cubicBezTo>
                <a:cubicBezTo>
                  <a:pt x="184" y="83"/>
                  <a:pt x="194" y="79"/>
                  <a:pt x="202" y="71"/>
                </a:cubicBezTo>
                <a:cubicBezTo>
                  <a:pt x="214" y="59"/>
                  <a:pt x="218" y="41"/>
                  <a:pt x="211" y="25"/>
                </a:cubicBezTo>
                <a:cubicBezTo>
                  <a:pt x="208" y="19"/>
                  <a:pt x="208" y="19"/>
                  <a:pt x="208" y="19"/>
                </a:cubicBezTo>
                <a:cubicBezTo>
                  <a:pt x="190" y="38"/>
                  <a:pt x="190" y="38"/>
                  <a:pt x="190" y="38"/>
                </a:cubicBezTo>
                <a:cubicBezTo>
                  <a:pt x="176" y="38"/>
                  <a:pt x="176" y="38"/>
                  <a:pt x="176" y="38"/>
                </a:cubicBezTo>
                <a:cubicBezTo>
                  <a:pt x="176" y="24"/>
                  <a:pt x="176" y="24"/>
                  <a:pt x="176" y="24"/>
                </a:cubicBezTo>
                <a:cubicBezTo>
                  <a:pt x="194" y="5"/>
                  <a:pt x="194" y="5"/>
                  <a:pt x="194" y="5"/>
                </a:cubicBezTo>
                <a:cubicBezTo>
                  <a:pt x="189" y="3"/>
                  <a:pt x="189" y="3"/>
                  <a:pt x="189" y="3"/>
                </a:cubicBezTo>
                <a:cubicBezTo>
                  <a:pt x="184" y="1"/>
                  <a:pt x="178" y="0"/>
                  <a:pt x="172" y="0"/>
                </a:cubicBezTo>
                <a:cubicBezTo>
                  <a:pt x="161" y="0"/>
                  <a:pt x="150" y="4"/>
                  <a:pt x="143" y="12"/>
                </a:cubicBezTo>
                <a:cubicBezTo>
                  <a:pt x="131" y="23"/>
                  <a:pt x="127" y="40"/>
                  <a:pt x="133" y="56"/>
                </a:cubicBezTo>
                <a:cubicBezTo>
                  <a:pt x="99" y="90"/>
                  <a:pt x="99" y="90"/>
                  <a:pt x="99" y="90"/>
                </a:cubicBezTo>
                <a:cubicBezTo>
                  <a:pt x="51" y="42"/>
                  <a:pt x="51" y="42"/>
                  <a:pt x="51" y="42"/>
                </a:cubicBezTo>
                <a:cubicBezTo>
                  <a:pt x="56" y="36"/>
                  <a:pt x="56" y="36"/>
                  <a:pt x="56" y="36"/>
                </a:cubicBezTo>
                <a:cubicBezTo>
                  <a:pt x="25" y="5"/>
                  <a:pt x="25" y="5"/>
                  <a:pt x="25" y="5"/>
                </a:cubicBezTo>
                <a:cubicBezTo>
                  <a:pt x="8" y="22"/>
                  <a:pt x="8" y="22"/>
                  <a:pt x="8" y="22"/>
                </a:cubicBezTo>
                <a:cubicBezTo>
                  <a:pt x="39" y="53"/>
                  <a:pt x="39" y="53"/>
                  <a:pt x="39" y="53"/>
                </a:cubicBezTo>
                <a:cubicBezTo>
                  <a:pt x="45" y="47"/>
                  <a:pt x="45" y="47"/>
                  <a:pt x="45" y="47"/>
                </a:cubicBezTo>
                <a:cubicBezTo>
                  <a:pt x="93" y="95"/>
                  <a:pt x="93" y="95"/>
                  <a:pt x="93" y="95"/>
                </a:cubicBezTo>
                <a:cubicBezTo>
                  <a:pt x="59" y="129"/>
                  <a:pt x="59" y="129"/>
                  <a:pt x="59" y="129"/>
                </a:cubicBezTo>
                <a:cubicBezTo>
                  <a:pt x="55" y="128"/>
                  <a:pt x="50" y="127"/>
                  <a:pt x="45" y="127"/>
                </a:cubicBezTo>
                <a:cubicBezTo>
                  <a:pt x="34" y="127"/>
                  <a:pt x="23" y="131"/>
                  <a:pt x="15" y="139"/>
                </a:cubicBezTo>
                <a:cubicBezTo>
                  <a:pt x="3" y="151"/>
                  <a:pt x="0" y="170"/>
                  <a:pt x="6" y="185"/>
                </a:cubicBezTo>
                <a:cubicBezTo>
                  <a:pt x="9" y="191"/>
                  <a:pt x="9" y="191"/>
                  <a:pt x="9" y="191"/>
                </a:cubicBezTo>
                <a:cubicBezTo>
                  <a:pt x="27" y="172"/>
                  <a:pt x="27" y="172"/>
                  <a:pt x="27" y="172"/>
                </a:cubicBezTo>
                <a:cubicBezTo>
                  <a:pt x="41" y="172"/>
                  <a:pt x="41" y="172"/>
                  <a:pt x="41" y="172"/>
                </a:cubicBezTo>
                <a:cubicBezTo>
                  <a:pt x="41" y="187"/>
                  <a:pt x="41" y="187"/>
                  <a:pt x="41" y="187"/>
                </a:cubicBezTo>
                <a:cubicBezTo>
                  <a:pt x="23" y="205"/>
                  <a:pt x="23" y="205"/>
                  <a:pt x="23" y="205"/>
                </a:cubicBezTo>
                <a:cubicBezTo>
                  <a:pt x="28" y="207"/>
                  <a:pt x="28" y="207"/>
                  <a:pt x="28" y="207"/>
                </a:cubicBezTo>
                <a:cubicBezTo>
                  <a:pt x="34" y="210"/>
                  <a:pt x="39" y="211"/>
                  <a:pt x="45" y="211"/>
                </a:cubicBezTo>
                <a:cubicBezTo>
                  <a:pt x="56" y="211"/>
                  <a:pt x="67" y="206"/>
                  <a:pt x="75" y="198"/>
                </a:cubicBezTo>
                <a:cubicBezTo>
                  <a:pt x="86" y="187"/>
                  <a:pt x="90" y="170"/>
                  <a:pt x="85" y="155"/>
                </a:cubicBezTo>
                <a:cubicBezTo>
                  <a:pt x="119" y="121"/>
                  <a:pt x="119" y="121"/>
                  <a:pt x="119" y="121"/>
                </a:cubicBezTo>
                <a:cubicBezTo>
                  <a:pt x="147" y="149"/>
                  <a:pt x="147" y="149"/>
                  <a:pt x="147" y="149"/>
                </a:cubicBezTo>
                <a:cubicBezTo>
                  <a:pt x="130" y="166"/>
                  <a:pt x="130" y="166"/>
                  <a:pt x="130" y="166"/>
                </a:cubicBezTo>
                <a:cubicBezTo>
                  <a:pt x="136" y="172"/>
                  <a:pt x="136" y="172"/>
                  <a:pt x="136" y="172"/>
                </a:cubicBezTo>
                <a:cubicBezTo>
                  <a:pt x="141" y="166"/>
                  <a:pt x="141" y="166"/>
                  <a:pt x="141" y="166"/>
                </a:cubicBezTo>
                <a:cubicBezTo>
                  <a:pt x="184" y="208"/>
                  <a:pt x="184" y="208"/>
                  <a:pt x="184" y="208"/>
                </a:cubicBezTo>
                <a:cubicBezTo>
                  <a:pt x="187" y="212"/>
                  <a:pt x="192" y="214"/>
                  <a:pt x="198" y="214"/>
                </a:cubicBezTo>
                <a:cubicBezTo>
                  <a:pt x="203" y="214"/>
                  <a:pt x="208" y="212"/>
                  <a:pt x="212" y="208"/>
                </a:cubicBezTo>
                <a:cubicBezTo>
                  <a:pt x="220" y="201"/>
                  <a:pt x="220" y="188"/>
                  <a:pt x="212" y="180"/>
                </a:cubicBezTo>
                <a:close/>
                <a:moveTo>
                  <a:pt x="20" y="22"/>
                </a:moveTo>
                <a:cubicBezTo>
                  <a:pt x="25" y="16"/>
                  <a:pt x="25" y="16"/>
                  <a:pt x="25" y="16"/>
                </a:cubicBezTo>
                <a:cubicBezTo>
                  <a:pt x="45" y="36"/>
                  <a:pt x="45" y="36"/>
                  <a:pt x="45" y="36"/>
                </a:cubicBezTo>
                <a:cubicBezTo>
                  <a:pt x="39" y="42"/>
                  <a:pt x="39" y="42"/>
                  <a:pt x="39" y="42"/>
                </a:cubicBezTo>
                <a:lnTo>
                  <a:pt x="20" y="22"/>
                </a:lnTo>
                <a:close/>
                <a:moveTo>
                  <a:pt x="76" y="155"/>
                </a:moveTo>
                <a:cubicBezTo>
                  <a:pt x="82" y="168"/>
                  <a:pt x="79" y="183"/>
                  <a:pt x="69" y="193"/>
                </a:cubicBezTo>
                <a:cubicBezTo>
                  <a:pt x="63" y="199"/>
                  <a:pt x="54" y="203"/>
                  <a:pt x="45" y="203"/>
                </a:cubicBezTo>
                <a:cubicBezTo>
                  <a:pt x="42" y="203"/>
                  <a:pt x="40" y="202"/>
                  <a:pt x="37" y="202"/>
                </a:cubicBezTo>
                <a:cubicBezTo>
                  <a:pt x="49" y="190"/>
                  <a:pt x="49" y="190"/>
                  <a:pt x="49" y="190"/>
                </a:cubicBezTo>
                <a:cubicBezTo>
                  <a:pt x="49" y="164"/>
                  <a:pt x="49" y="164"/>
                  <a:pt x="49" y="164"/>
                </a:cubicBezTo>
                <a:cubicBezTo>
                  <a:pt x="24" y="164"/>
                  <a:pt x="24" y="164"/>
                  <a:pt x="24" y="164"/>
                </a:cubicBezTo>
                <a:cubicBezTo>
                  <a:pt x="12" y="176"/>
                  <a:pt x="12" y="176"/>
                  <a:pt x="12" y="176"/>
                </a:cubicBezTo>
                <a:cubicBezTo>
                  <a:pt x="9" y="165"/>
                  <a:pt x="12" y="153"/>
                  <a:pt x="21" y="145"/>
                </a:cubicBezTo>
                <a:cubicBezTo>
                  <a:pt x="27" y="138"/>
                  <a:pt x="36" y="135"/>
                  <a:pt x="45" y="135"/>
                </a:cubicBezTo>
                <a:cubicBezTo>
                  <a:pt x="50" y="135"/>
                  <a:pt x="54" y="136"/>
                  <a:pt x="58" y="138"/>
                </a:cubicBezTo>
                <a:cubicBezTo>
                  <a:pt x="61" y="139"/>
                  <a:pt x="61" y="139"/>
                  <a:pt x="61" y="139"/>
                </a:cubicBezTo>
                <a:cubicBezTo>
                  <a:pt x="142" y="57"/>
                  <a:pt x="142" y="57"/>
                  <a:pt x="142" y="57"/>
                </a:cubicBezTo>
                <a:cubicBezTo>
                  <a:pt x="141" y="55"/>
                  <a:pt x="141" y="55"/>
                  <a:pt x="141" y="55"/>
                </a:cubicBezTo>
                <a:cubicBezTo>
                  <a:pt x="135" y="42"/>
                  <a:pt x="138" y="27"/>
                  <a:pt x="148" y="17"/>
                </a:cubicBezTo>
                <a:cubicBezTo>
                  <a:pt x="155" y="11"/>
                  <a:pt x="163" y="8"/>
                  <a:pt x="172" y="8"/>
                </a:cubicBezTo>
                <a:cubicBezTo>
                  <a:pt x="175" y="8"/>
                  <a:pt x="177" y="8"/>
                  <a:pt x="180" y="8"/>
                </a:cubicBezTo>
                <a:cubicBezTo>
                  <a:pt x="168" y="21"/>
                  <a:pt x="168" y="21"/>
                  <a:pt x="168" y="21"/>
                </a:cubicBezTo>
                <a:cubicBezTo>
                  <a:pt x="167" y="46"/>
                  <a:pt x="167" y="46"/>
                  <a:pt x="167" y="46"/>
                </a:cubicBezTo>
                <a:cubicBezTo>
                  <a:pt x="194" y="46"/>
                  <a:pt x="194" y="46"/>
                  <a:pt x="194" y="46"/>
                </a:cubicBezTo>
                <a:cubicBezTo>
                  <a:pt x="205" y="34"/>
                  <a:pt x="205" y="34"/>
                  <a:pt x="205" y="34"/>
                </a:cubicBezTo>
                <a:cubicBezTo>
                  <a:pt x="208" y="45"/>
                  <a:pt x="205" y="57"/>
                  <a:pt x="196" y="66"/>
                </a:cubicBezTo>
                <a:cubicBezTo>
                  <a:pt x="190" y="72"/>
                  <a:pt x="181" y="75"/>
                  <a:pt x="172" y="75"/>
                </a:cubicBezTo>
                <a:cubicBezTo>
                  <a:pt x="168" y="75"/>
                  <a:pt x="163" y="75"/>
                  <a:pt x="159" y="73"/>
                </a:cubicBezTo>
                <a:cubicBezTo>
                  <a:pt x="156" y="72"/>
                  <a:pt x="156" y="72"/>
                  <a:pt x="156" y="72"/>
                </a:cubicBezTo>
                <a:cubicBezTo>
                  <a:pt x="75" y="153"/>
                  <a:pt x="75" y="153"/>
                  <a:pt x="75" y="153"/>
                </a:cubicBezTo>
                <a:lnTo>
                  <a:pt x="76" y="155"/>
                </a:lnTo>
                <a:close/>
                <a:moveTo>
                  <a:pt x="206" y="203"/>
                </a:moveTo>
                <a:cubicBezTo>
                  <a:pt x="204" y="205"/>
                  <a:pt x="201" y="206"/>
                  <a:pt x="198" y="206"/>
                </a:cubicBezTo>
                <a:cubicBezTo>
                  <a:pt x="195" y="206"/>
                  <a:pt x="192" y="205"/>
                  <a:pt x="189" y="203"/>
                </a:cubicBezTo>
                <a:cubicBezTo>
                  <a:pt x="147" y="160"/>
                  <a:pt x="147" y="160"/>
                  <a:pt x="147" y="160"/>
                </a:cubicBezTo>
                <a:cubicBezTo>
                  <a:pt x="164" y="143"/>
                  <a:pt x="164" y="143"/>
                  <a:pt x="164" y="143"/>
                </a:cubicBezTo>
                <a:cubicBezTo>
                  <a:pt x="206" y="186"/>
                  <a:pt x="206" y="186"/>
                  <a:pt x="206" y="186"/>
                </a:cubicBezTo>
                <a:cubicBezTo>
                  <a:pt x="211" y="190"/>
                  <a:pt x="211" y="198"/>
                  <a:pt x="206" y="203"/>
                </a:cubicBezTo>
                <a:close/>
              </a:path>
            </a:pathLst>
          </a:custGeom>
          <a:solidFill>
            <a:schemeClr val="bg1"/>
          </a:solidFill>
          <a:ln>
            <a:noFill/>
          </a:ln>
        </p:spPr>
        <p:txBody>
          <a:bodyPr vert="horz" wrap="square" lIns="63305" tIns="31652" rIns="63305" bIns="31652" numCol="1" anchor="t" anchorCtr="0" compatLnSpc="1">
            <a:prstTxWarp prst="textNoShape">
              <a:avLst/>
            </a:prstTxWarp>
          </a:bodyPr>
          <a:lstStyle/>
          <a:p>
            <a:pPr algn="r" defTabSz="633039" fontAlgn="base">
              <a:spcBef>
                <a:spcPct val="0"/>
              </a:spcBef>
              <a:spcAft>
                <a:spcPct val="0"/>
              </a:spcAft>
              <a:defRPr/>
            </a:pPr>
            <a:endParaRPr lang="en-AU" sz="1246">
              <a:solidFill>
                <a:srgbClr val="3F3F3F"/>
              </a:solidFill>
              <a:latin typeface="Arial" charset="0"/>
              <a:cs typeface="Arial" charset="0"/>
            </a:endParaRPr>
          </a:p>
        </p:txBody>
      </p:sp>
      <p:sp>
        <p:nvSpPr>
          <p:cNvPr id="13" name="Title 1">
            <a:extLst>
              <a:ext uri="{FF2B5EF4-FFF2-40B4-BE49-F238E27FC236}">
                <a16:creationId xmlns:a16="http://schemas.microsoft.com/office/drawing/2014/main" id="{B8058171-951F-934D-944A-0377D6FC6851}"/>
              </a:ext>
            </a:extLst>
          </p:cNvPr>
          <p:cNvSpPr txBox="1">
            <a:spLocks/>
          </p:cNvSpPr>
          <p:nvPr/>
        </p:nvSpPr>
        <p:spPr>
          <a:xfrm>
            <a:off x="4236376" y="1386795"/>
            <a:ext cx="3623533" cy="569003"/>
          </a:xfrm>
          <a:prstGeom prst="rect">
            <a:avLst/>
          </a:prstGeom>
        </p:spPr>
        <p:txBody>
          <a:bodyPr vert="horz" lIns="0" tIns="0" rIns="0" bIns="0" rtlCol="0" anchor="t" anchorCtr="0">
            <a:noAutofit/>
          </a:bodyPr>
          <a:lstStyle>
            <a:lvl1pPr algn="l" defTabSz="668912" rtl="0" eaLnBrk="1" latinLnBrk="0" hangingPunct="1">
              <a:lnSpc>
                <a:spcPct val="90000"/>
              </a:lnSpc>
              <a:spcBef>
                <a:spcPct val="0"/>
              </a:spcBef>
              <a:buNone/>
              <a:defRPr sz="2400" b="1" i="0" kern="1200">
                <a:solidFill>
                  <a:schemeClr val="tx2"/>
                </a:solidFill>
                <a:latin typeface="Gotham Bold" panose="02000604030000020004"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200" dirty="0">
                <a:solidFill>
                  <a:srgbClr val="0193C0"/>
                </a:solidFill>
                <a:latin typeface="Comfortaa" pitchFamily="2" charset="0"/>
              </a:rPr>
              <a:t>How Difficult to Achieve Norm?</a:t>
            </a:r>
            <a:endParaRPr lang="en-US" sz="1200" b="0" dirty="0">
              <a:solidFill>
                <a:srgbClr val="07C1E8"/>
              </a:solidFill>
              <a:latin typeface="Comfortaa" pitchFamily="2" charset="0"/>
            </a:endParaRPr>
          </a:p>
        </p:txBody>
      </p:sp>
      <p:graphicFrame>
        <p:nvGraphicFramePr>
          <p:cNvPr id="15" name="Table 14">
            <a:extLst>
              <a:ext uri="{FF2B5EF4-FFF2-40B4-BE49-F238E27FC236}">
                <a16:creationId xmlns:a16="http://schemas.microsoft.com/office/drawing/2014/main" id="{52D8CF1D-2E1D-0E4A-8A3E-C20310F451F5}"/>
              </a:ext>
            </a:extLst>
          </p:cNvPr>
          <p:cNvGraphicFramePr>
            <a:graphicFrameLocks noGrp="1"/>
          </p:cNvGraphicFramePr>
          <p:nvPr>
            <p:extLst>
              <p:ext uri="{D42A27DB-BD31-4B8C-83A1-F6EECF244321}">
                <p14:modId xmlns:p14="http://schemas.microsoft.com/office/powerpoint/2010/main" val="534275853"/>
              </p:ext>
            </p:extLst>
          </p:nvPr>
        </p:nvGraphicFramePr>
        <p:xfrm>
          <a:off x="4236376" y="1671297"/>
          <a:ext cx="5822025" cy="2229796"/>
        </p:xfrm>
        <a:graphic>
          <a:graphicData uri="http://schemas.openxmlformats.org/drawingml/2006/table">
            <a:tbl>
              <a:tblPr firstRow="1" firstCol="1" bandRow="1">
                <a:tableStyleId>{5C22544A-7EE6-4342-B048-85BDC9FD1C3A}</a:tableStyleId>
              </a:tblPr>
              <a:tblGrid>
                <a:gridCol w="1267918">
                  <a:extLst>
                    <a:ext uri="{9D8B030D-6E8A-4147-A177-3AD203B41FA5}">
                      <a16:colId xmlns:a16="http://schemas.microsoft.com/office/drawing/2014/main" val="1088673474"/>
                    </a:ext>
                  </a:extLst>
                </a:gridCol>
                <a:gridCol w="3436401">
                  <a:extLst>
                    <a:ext uri="{9D8B030D-6E8A-4147-A177-3AD203B41FA5}">
                      <a16:colId xmlns:a16="http://schemas.microsoft.com/office/drawing/2014/main" val="1653430603"/>
                    </a:ext>
                  </a:extLst>
                </a:gridCol>
                <a:gridCol w="560410">
                  <a:extLst>
                    <a:ext uri="{9D8B030D-6E8A-4147-A177-3AD203B41FA5}">
                      <a16:colId xmlns:a16="http://schemas.microsoft.com/office/drawing/2014/main" val="1484963557"/>
                    </a:ext>
                  </a:extLst>
                </a:gridCol>
                <a:gridCol w="557296">
                  <a:extLst>
                    <a:ext uri="{9D8B030D-6E8A-4147-A177-3AD203B41FA5}">
                      <a16:colId xmlns:a16="http://schemas.microsoft.com/office/drawing/2014/main" val="2503322469"/>
                    </a:ext>
                  </a:extLst>
                </a:gridCol>
              </a:tblGrid>
              <a:tr h="184356">
                <a:tc>
                  <a:txBody>
                    <a:bodyPr/>
                    <a:lstStyle/>
                    <a:p>
                      <a:pPr>
                        <a:lnSpc>
                          <a:spcPct val="120000"/>
                        </a:lnSpc>
                        <a:spcAft>
                          <a:spcPts val="0"/>
                        </a:spcAft>
                      </a:pPr>
                      <a:r>
                        <a:rPr lang="en-US" sz="1100" b="1" i="0" dirty="0">
                          <a:solidFill>
                            <a:srgbClr val="0193C0"/>
                          </a:solidFill>
                          <a:effectLst/>
                          <a:latin typeface="Comfortaa"/>
                          <a:ea typeface="Times New Roman" panose="02020603050405020304" pitchFamily="18" charset="0"/>
                          <a:cs typeface="Arial" panose="020B0604020202020204" pitchFamily="34" charset="0"/>
                        </a:rPr>
                        <a:t>Current Norm</a:t>
                      </a:r>
                    </a:p>
                  </a:txBody>
                  <a:tcPr marL="43594" marR="43594" marT="0" marB="0" anchor="ctr">
                    <a:lnB w="12700" cap="flat" cmpd="sng" algn="ctr">
                      <a:solidFill>
                        <a:schemeClr val="tx1"/>
                      </a:solidFill>
                      <a:prstDash val="solid"/>
                      <a:round/>
                      <a:headEnd type="none" w="med" len="med"/>
                      <a:tailEnd type="none" w="med" len="med"/>
                    </a:lnB>
                    <a:noFill/>
                  </a:tcPr>
                </a:tc>
                <a:tc gridSpan="3">
                  <a:txBody>
                    <a:bodyPr/>
                    <a:lstStyle/>
                    <a:p>
                      <a:pPr>
                        <a:lnSpc>
                          <a:spcPct val="120000"/>
                        </a:lnSpc>
                        <a:spcAft>
                          <a:spcPts val="0"/>
                        </a:spcAft>
                      </a:pPr>
                      <a:r>
                        <a:rPr lang="en-US" sz="1100" b="0" i="0" dirty="0">
                          <a:solidFill>
                            <a:schemeClr val="tx1"/>
                          </a:solidFill>
                          <a:effectLst/>
                          <a:latin typeface="Comfortaa"/>
                          <a:ea typeface="Times New Roman" panose="02020603050405020304" pitchFamily="18" charset="0"/>
                          <a:cs typeface="Arial" panose="020B0604020202020204" pitchFamily="34" charset="0"/>
                        </a:rPr>
                        <a:t>In a relationship, men are expected to have final decision-making power</a:t>
                      </a:r>
                    </a:p>
                  </a:txBody>
                  <a:tcPr marL="43594" marR="43594" marT="0" marB="0" anchor="ctr">
                    <a:lnB w="12700" cap="flat" cmpd="sng" algn="ctr">
                      <a:solidFill>
                        <a:schemeClr val="tx1"/>
                      </a:solidFill>
                      <a:prstDash val="solid"/>
                      <a:round/>
                      <a:headEnd type="none" w="med" len="med"/>
                      <a:tailEnd type="none" w="med" len="med"/>
                    </a:lnB>
                    <a:noFill/>
                  </a:tcPr>
                </a:tc>
                <a:tc hMerge="1">
                  <a:txBody>
                    <a:bodyPr/>
                    <a:lstStyle/>
                    <a:p>
                      <a:pPr algn="ctr">
                        <a:lnSpc>
                          <a:spcPct val="120000"/>
                        </a:lnSpc>
                        <a:spcAft>
                          <a:spcPts val="0"/>
                        </a:spcAft>
                      </a:pPr>
                      <a:endParaRPr lang="en-US" sz="1200" b="1" i="0" dirty="0">
                        <a:solidFill>
                          <a:srgbClr val="0193C0"/>
                        </a:solidFill>
                        <a:effectLst/>
                        <a:latin typeface="Avenir Black" panose="02000503020000020003" pitchFamily="2" charset="0"/>
                        <a:ea typeface="Times New Roman" panose="02020603050405020304" pitchFamily="18" charset="0"/>
                        <a:cs typeface="Arial" panose="020B0604020202020204" pitchFamily="34" charset="0"/>
                      </a:endParaRPr>
                    </a:p>
                  </a:txBody>
                  <a:tcPr marL="62969" marR="62969" marT="0" marB="0">
                    <a:lnB w="12700" cap="flat" cmpd="sng" algn="ctr">
                      <a:solidFill>
                        <a:schemeClr val="tx1"/>
                      </a:solidFill>
                      <a:prstDash val="solid"/>
                      <a:round/>
                      <a:headEnd type="none" w="med" len="med"/>
                      <a:tailEnd type="none" w="med" len="med"/>
                    </a:lnB>
                    <a:noFill/>
                  </a:tcPr>
                </a:tc>
                <a:tc hMerge="1">
                  <a:txBody>
                    <a:bodyPr/>
                    <a:lstStyle/>
                    <a:p>
                      <a:pPr algn="ctr">
                        <a:lnSpc>
                          <a:spcPct val="120000"/>
                        </a:lnSpc>
                        <a:spcAft>
                          <a:spcPts val="0"/>
                        </a:spcAft>
                      </a:pPr>
                      <a:endParaRPr lang="en-US" sz="1200" b="1" i="0" dirty="0">
                        <a:solidFill>
                          <a:srgbClr val="0193C0"/>
                        </a:solidFill>
                        <a:effectLst/>
                        <a:latin typeface="Avenir Black" panose="02000503020000020003" pitchFamily="2" charset="0"/>
                        <a:ea typeface="Times New Roman" panose="02020603050405020304" pitchFamily="18" charset="0"/>
                        <a:cs typeface="Arial" panose="020B0604020202020204" pitchFamily="34" charset="0"/>
                      </a:endParaRPr>
                    </a:p>
                  </a:txBody>
                  <a:tcPr marL="62969" marR="62969" marT="0" marB="0">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2662885"/>
                  </a:ext>
                </a:extLst>
              </a:tr>
              <a:tr h="185093">
                <a:tc gridSpan="2">
                  <a:txBody>
                    <a:bodyPr/>
                    <a:lstStyle/>
                    <a:p>
                      <a:pPr>
                        <a:lnSpc>
                          <a:spcPct val="120000"/>
                        </a:lnSpc>
                        <a:spcAft>
                          <a:spcPts val="0"/>
                        </a:spcAft>
                      </a:pPr>
                      <a:r>
                        <a:rPr lang="en-US" sz="1100" b="1" i="0" dirty="0">
                          <a:solidFill>
                            <a:srgbClr val="0193C0"/>
                          </a:solidFill>
                          <a:effectLst/>
                          <a:latin typeface="Comfortaa"/>
                        </a:rPr>
                        <a:t> Question</a:t>
                      </a:r>
                      <a:endParaRPr lang="en-US" sz="1100" b="1" i="0" dirty="0">
                        <a:solidFill>
                          <a:srgbClr val="0193C0"/>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lnSpc>
                          <a:spcPct val="120000"/>
                        </a:lnSpc>
                        <a:spcAft>
                          <a:spcPts val="0"/>
                        </a:spcAft>
                      </a:pPr>
                      <a:r>
                        <a:rPr lang="en-US" sz="1100" b="1" i="0" dirty="0">
                          <a:solidFill>
                            <a:srgbClr val="0193C0"/>
                          </a:solidFill>
                          <a:effectLst/>
                          <a:latin typeface="Comfortaa"/>
                        </a:rPr>
                        <a:t>Yes</a:t>
                      </a:r>
                      <a:endParaRPr lang="en-US" sz="1100" b="1" i="0" dirty="0">
                        <a:solidFill>
                          <a:srgbClr val="0193C0"/>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r>
                        <a:rPr lang="en-US" sz="1100" b="1" i="0" dirty="0">
                          <a:solidFill>
                            <a:srgbClr val="0193C0"/>
                          </a:solidFill>
                          <a:effectLst/>
                          <a:latin typeface="Comfortaa"/>
                        </a:rPr>
                        <a:t>No</a:t>
                      </a:r>
                      <a:endParaRPr lang="en-US" sz="1100" b="1" i="0" dirty="0">
                        <a:solidFill>
                          <a:srgbClr val="0193C0"/>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91315263"/>
                  </a:ext>
                </a:extLst>
              </a:tr>
              <a:tr h="193542">
                <a:tc gridSpan="2">
                  <a:txBody>
                    <a:bodyPr/>
                    <a:lstStyle/>
                    <a:p>
                      <a:pPr>
                        <a:lnSpc>
                          <a:spcPct val="120000"/>
                        </a:lnSpc>
                        <a:spcAft>
                          <a:spcPts val="0"/>
                        </a:spcAft>
                      </a:pPr>
                      <a:r>
                        <a:rPr lang="en-US" sz="1100" b="1" i="0" dirty="0">
                          <a:solidFill>
                            <a:srgbClr val="454545"/>
                          </a:solidFill>
                          <a:effectLst/>
                          <a:latin typeface="Comfortaa"/>
                        </a:rPr>
                        <a:t>Will powerful people be upset if the norm changes?</a:t>
                      </a:r>
                      <a:endParaRPr lang="en-US" sz="1100" b="1" i="0" dirty="0">
                        <a:solidFill>
                          <a:srgbClr val="454545"/>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nSpc>
                          <a:spcPct val="120000"/>
                        </a:lnSpc>
                        <a:spcAft>
                          <a:spcPts val="0"/>
                        </a:spcAft>
                      </a:pPr>
                      <a:r>
                        <a:rPr lang="en-US" sz="1100" b="1" i="0">
                          <a:solidFill>
                            <a:srgbClr val="454545"/>
                          </a:solidFill>
                          <a:effectLst/>
                          <a:latin typeface="Comfortaa"/>
                        </a:rPr>
                        <a:t> </a:t>
                      </a:r>
                      <a:endParaRPr lang="en-US" sz="1100" b="1" i="0">
                        <a:solidFill>
                          <a:srgbClr val="454545"/>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tc>
                  <a:txBody>
                    <a:bodyPr/>
                    <a:lstStyle/>
                    <a:p>
                      <a:pPr>
                        <a:lnSpc>
                          <a:spcPct val="120000"/>
                        </a:lnSpc>
                        <a:spcAft>
                          <a:spcPts val="0"/>
                        </a:spcAft>
                      </a:pPr>
                      <a:r>
                        <a:rPr lang="en-US" sz="1100" b="0" i="0" dirty="0">
                          <a:solidFill>
                            <a:srgbClr val="454545"/>
                          </a:solidFill>
                          <a:effectLst/>
                          <a:latin typeface="Comfortaa"/>
                        </a:rPr>
                        <a:t> </a:t>
                      </a:r>
                      <a:endParaRPr lang="en-US" sz="1100" b="0" i="0" dirty="0">
                        <a:solidFill>
                          <a:srgbClr val="454545"/>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extLst>
                  <a:ext uri="{0D108BD9-81ED-4DB2-BD59-A6C34878D82A}">
                    <a16:rowId xmlns:a16="http://schemas.microsoft.com/office/drawing/2014/main" val="1527089539"/>
                  </a:ext>
                </a:extLst>
              </a:tr>
              <a:tr h="193542">
                <a:tc gridSpan="2">
                  <a:txBody>
                    <a:bodyPr/>
                    <a:lstStyle/>
                    <a:p>
                      <a:pPr>
                        <a:lnSpc>
                          <a:spcPct val="120000"/>
                        </a:lnSpc>
                        <a:spcAft>
                          <a:spcPts val="0"/>
                        </a:spcAft>
                      </a:pPr>
                      <a:r>
                        <a:rPr lang="en-US" sz="1100" b="1" i="0" dirty="0">
                          <a:solidFill>
                            <a:srgbClr val="454545"/>
                          </a:solidFill>
                          <a:effectLst/>
                          <a:latin typeface="Comfortaa"/>
                        </a:rPr>
                        <a:t>Will anyone lose money or become less well-off if the norm changes?</a:t>
                      </a:r>
                      <a:endParaRPr lang="en-US" sz="1100" b="1" i="0" dirty="0">
                        <a:solidFill>
                          <a:srgbClr val="454545"/>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nSpc>
                          <a:spcPct val="120000"/>
                        </a:lnSpc>
                        <a:spcAft>
                          <a:spcPts val="0"/>
                        </a:spcAft>
                      </a:pPr>
                      <a:r>
                        <a:rPr lang="en-US" sz="1100" b="1" i="0">
                          <a:solidFill>
                            <a:srgbClr val="454545"/>
                          </a:solidFill>
                          <a:effectLst/>
                          <a:latin typeface="Comfortaa"/>
                        </a:rPr>
                        <a:t> </a:t>
                      </a:r>
                      <a:endParaRPr lang="en-US" sz="1100" b="1" i="0">
                        <a:solidFill>
                          <a:srgbClr val="454545"/>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tc>
                  <a:txBody>
                    <a:bodyPr/>
                    <a:lstStyle/>
                    <a:p>
                      <a:pPr>
                        <a:lnSpc>
                          <a:spcPct val="120000"/>
                        </a:lnSpc>
                        <a:spcAft>
                          <a:spcPts val="0"/>
                        </a:spcAft>
                      </a:pPr>
                      <a:r>
                        <a:rPr lang="en-US" sz="1100" b="0" i="0">
                          <a:solidFill>
                            <a:srgbClr val="454545"/>
                          </a:solidFill>
                          <a:effectLst/>
                          <a:latin typeface="Comfortaa"/>
                        </a:rPr>
                        <a:t> </a:t>
                      </a:r>
                      <a:endParaRPr lang="en-US" sz="1100" b="0" i="0">
                        <a:solidFill>
                          <a:srgbClr val="454545"/>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extLst>
                  <a:ext uri="{0D108BD9-81ED-4DB2-BD59-A6C34878D82A}">
                    <a16:rowId xmlns:a16="http://schemas.microsoft.com/office/drawing/2014/main" val="301788444"/>
                  </a:ext>
                </a:extLst>
              </a:tr>
              <a:tr h="193542">
                <a:tc gridSpan="2">
                  <a:txBody>
                    <a:bodyPr/>
                    <a:lstStyle/>
                    <a:p>
                      <a:pPr>
                        <a:lnSpc>
                          <a:spcPct val="120000"/>
                        </a:lnSpc>
                        <a:spcAft>
                          <a:spcPts val="0"/>
                        </a:spcAft>
                      </a:pPr>
                      <a:r>
                        <a:rPr lang="en-US" sz="1100" b="1" i="0" dirty="0">
                          <a:solidFill>
                            <a:srgbClr val="454545"/>
                          </a:solidFill>
                          <a:effectLst/>
                          <a:latin typeface="Comfortaa"/>
                        </a:rPr>
                        <a:t>Does religion or a religious leader support the current norm?</a:t>
                      </a:r>
                      <a:endParaRPr lang="en-US" sz="1100" b="1" i="0" dirty="0">
                        <a:solidFill>
                          <a:srgbClr val="454545"/>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nSpc>
                          <a:spcPct val="120000"/>
                        </a:lnSpc>
                        <a:spcAft>
                          <a:spcPts val="0"/>
                        </a:spcAft>
                      </a:pPr>
                      <a:r>
                        <a:rPr lang="en-US" sz="1100" b="1" i="0">
                          <a:solidFill>
                            <a:srgbClr val="454545"/>
                          </a:solidFill>
                          <a:effectLst/>
                          <a:latin typeface="Comfortaa"/>
                        </a:rPr>
                        <a:t> </a:t>
                      </a:r>
                      <a:endParaRPr lang="en-US" sz="1100" b="1" i="0">
                        <a:solidFill>
                          <a:srgbClr val="454545"/>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tc>
                  <a:txBody>
                    <a:bodyPr/>
                    <a:lstStyle/>
                    <a:p>
                      <a:pPr>
                        <a:lnSpc>
                          <a:spcPct val="120000"/>
                        </a:lnSpc>
                        <a:spcAft>
                          <a:spcPts val="0"/>
                        </a:spcAft>
                      </a:pPr>
                      <a:r>
                        <a:rPr lang="en-US" sz="1100" b="0" i="0" dirty="0">
                          <a:solidFill>
                            <a:srgbClr val="454545"/>
                          </a:solidFill>
                          <a:effectLst/>
                          <a:latin typeface="Comfortaa"/>
                        </a:rPr>
                        <a:t> </a:t>
                      </a:r>
                      <a:endParaRPr lang="en-US" sz="1100" b="0" i="0" dirty="0">
                        <a:solidFill>
                          <a:srgbClr val="454545"/>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extLst>
                  <a:ext uri="{0D108BD9-81ED-4DB2-BD59-A6C34878D82A}">
                    <a16:rowId xmlns:a16="http://schemas.microsoft.com/office/drawing/2014/main" val="238557168"/>
                  </a:ext>
                </a:extLst>
              </a:tr>
              <a:tr h="221173">
                <a:tc gridSpan="2">
                  <a:txBody>
                    <a:bodyPr/>
                    <a:lstStyle/>
                    <a:p>
                      <a:pPr>
                        <a:lnSpc>
                          <a:spcPct val="120000"/>
                        </a:lnSpc>
                        <a:spcAft>
                          <a:spcPts val="0"/>
                        </a:spcAft>
                      </a:pPr>
                      <a:r>
                        <a:rPr lang="en-US" sz="1100" b="1" i="0" dirty="0">
                          <a:solidFill>
                            <a:srgbClr val="454545"/>
                          </a:solidFill>
                          <a:effectLst/>
                          <a:latin typeface="Comfortaa"/>
                          <a:ea typeface="Times New Roman" panose="02020603050405020304" pitchFamily="18" charset="0"/>
                          <a:cs typeface="Arial" panose="020B0604020202020204" pitchFamily="34" charset="0"/>
                        </a:rPr>
                        <a:t>Are there groups that are trying to keep the norm from changing?</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nSpc>
                          <a:spcPct val="120000"/>
                        </a:lnSpc>
                        <a:spcAft>
                          <a:spcPts val="0"/>
                        </a:spcAft>
                      </a:pPr>
                      <a:endParaRPr lang="en-US" sz="1100" b="1" i="0">
                        <a:solidFill>
                          <a:srgbClr val="454545"/>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tc>
                  <a:txBody>
                    <a:bodyPr/>
                    <a:lstStyle/>
                    <a:p>
                      <a:pPr>
                        <a:lnSpc>
                          <a:spcPct val="120000"/>
                        </a:lnSpc>
                        <a:spcAft>
                          <a:spcPts val="0"/>
                        </a:spcAft>
                      </a:pPr>
                      <a:endParaRPr lang="en-US" sz="1100" b="0" i="0" dirty="0">
                        <a:solidFill>
                          <a:srgbClr val="454545"/>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extLst>
                  <a:ext uri="{0D108BD9-81ED-4DB2-BD59-A6C34878D82A}">
                    <a16:rowId xmlns:a16="http://schemas.microsoft.com/office/drawing/2014/main" val="2858175473"/>
                  </a:ext>
                </a:extLst>
              </a:tr>
              <a:tr h="221173">
                <a:tc gridSpan="2">
                  <a:txBody>
                    <a:bodyPr/>
                    <a:lstStyle/>
                    <a:p>
                      <a:pPr>
                        <a:lnSpc>
                          <a:spcPct val="120000"/>
                        </a:lnSpc>
                        <a:spcAft>
                          <a:spcPts val="0"/>
                        </a:spcAft>
                      </a:pPr>
                      <a:r>
                        <a:rPr lang="en-US" sz="1100" b="1" i="0" dirty="0">
                          <a:solidFill>
                            <a:srgbClr val="454545"/>
                          </a:solidFill>
                          <a:effectLst/>
                          <a:latin typeface="Comfortaa"/>
                          <a:ea typeface="Times New Roman" panose="02020603050405020304" pitchFamily="18" charset="0"/>
                          <a:cs typeface="Arial" panose="020B0604020202020204" pitchFamily="34" charset="0"/>
                        </a:rPr>
                        <a:t>Are there laws or policies that support the current norm?</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nSpc>
                          <a:spcPct val="120000"/>
                        </a:lnSpc>
                        <a:spcAft>
                          <a:spcPts val="0"/>
                        </a:spcAft>
                      </a:pPr>
                      <a:endParaRPr lang="en-US" sz="1100" b="1" i="0">
                        <a:solidFill>
                          <a:srgbClr val="454545"/>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tc>
                  <a:txBody>
                    <a:bodyPr/>
                    <a:lstStyle/>
                    <a:p>
                      <a:pPr>
                        <a:lnSpc>
                          <a:spcPct val="120000"/>
                        </a:lnSpc>
                        <a:spcAft>
                          <a:spcPts val="0"/>
                        </a:spcAft>
                      </a:pPr>
                      <a:endParaRPr lang="en-US" sz="1100" b="0" i="0" dirty="0">
                        <a:solidFill>
                          <a:srgbClr val="454545"/>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extLst>
                  <a:ext uri="{0D108BD9-81ED-4DB2-BD59-A6C34878D82A}">
                    <a16:rowId xmlns:a16="http://schemas.microsoft.com/office/drawing/2014/main" val="4050913301"/>
                  </a:ext>
                </a:extLst>
              </a:tr>
              <a:tr h="221173">
                <a:tc gridSpan="2">
                  <a:txBody>
                    <a:bodyPr/>
                    <a:lstStyle/>
                    <a:p>
                      <a:pPr>
                        <a:lnSpc>
                          <a:spcPct val="120000"/>
                        </a:lnSpc>
                        <a:spcAft>
                          <a:spcPts val="0"/>
                        </a:spcAft>
                      </a:pPr>
                      <a:r>
                        <a:rPr lang="en-US" sz="1100" b="1" i="0" dirty="0">
                          <a:solidFill>
                            <a:srgbClr val="454545"/>
                          </a:solidFill>
                          <a:effectLst/>
                          <a:latin typeface="Comfortaa"/>
                          <a:ea typeface="Times New Roman" panose="02020603050405020304" pitchFamily="18" charset="0"/>
                          <a:cs typeface="Arial" panose="020B0604020202020204" pitchFamily="34" charset="0"/>
                        </a:rPr>
                        <a:t>In the broader community, do most people believe the current norm is best?</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nSpc>
                          <a:spcPct val="120000"/>
                        </a:lnSpc>
                        <a:spcAft>
                          <a:spcPts val="0"/>
                        </a:spcAft>
                      </a:pPr>
                      <a:endParaRPr lang="en-US" sz="1100" b="1" i="0">
                        <a:solidFill>
                          <a:srgbClr val="454545"/>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tc>
                  <a:txBody>
                    <a:bodyPr/>
                    <a:lstStyle/>
                    <a:p>
                      <a:pPr>
                        <a:lnSpc>
                          <a:spcPct val="120000"/>
                        </a:lnSpc>
                        <a:spcAft>
                          <a:spcPts val="0"/>
                        </a:spcAft>
                      </a:pPr>
                      <a:endParaRPr lang="en-US" sz="1100" b="0" i="0" dirty="0">
                        <a:solidFill>
                          <a:srgbClr val="454545"/>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extLst>
                  <a:ext uri="{0D108BD9-81ED-4DB2-BD59-A6C34878D82A}">
                    <a16:rowId xmlns:a16="http://schemas.microsoft.com/office/drawing/2014/main" val="3313645805"/>
                  </a:ext>
                </a:extLst>
              </a:tr>
              <a:tr h="221173">
                <a:tc gridSpan="2">
                  <a:txBody>
                    <a:bodyPr/>
                    <a:lstStyle/>
                    <a:p>
                      <a:pPr>
                        <a:lnSpc>
                          <a:spcPct val="120000"/>
                        </a:lnSpc>
                        <a:spcAft>
                          <a:spcPts val="0"/>
                        </a:spcAft>
                      </a:pPr>
                      <a:r>
                        <a:rPr lang="en-US" sz="1100" b="1" i="0" dirty="0">
                          <a:solidFill>
                            <a:srgbClr val="454545"/>
                          </a:solidFill>
                          <a:effectLst/>
                          <a:latin typeface="Comfortaa"/>
                          <a:ea typeface="Times New Roman" panose="02020603050405020304" pitchFamily="18" charset="0"/>
                          <a:cs typeface="Arial" panose="020B0604020202020204" pitchFamily="34" charset="0"/>
                        </a:rPr>
                        <a:t>When people go against the norm do bad things happen to them?</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nSpc>
                          <a:spcPct val="120000"/>
                        </a:lnSpc>
                        <a:spcAft>
                          <a:spcPts val="0"/>
                        </a:spcAft>
                      </a:pPr>
                      <a:endParaRPr lang="en-US" sz="1100" b="1" i="0">
                        <a:solidFill>
                          <a:srgbClr val="454545"/>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tc>
                  <a:txBody>
                    <a:bodyPr/>
                    <a:lstStyle/>
                    <a:p>
                      <a:pPr>
                        <a:lnSpc>
                          <a:spcPct val="120000"/>
                        </a:lnSpc>
                        <a:spcAft>
                          <a:spcPts val="0"/>
                        </a:spcAft>
                      </a:pPr>
                      <a:endParaRPr lang="en-US" sz="1100" b="0" i="0" dirty="0">
                        <a:solidFill>
                          <a:srgbClr val="454545"/>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extLst>
                  <a:ext uri="{0D108BD9-81ED-4DB2-BD59-A6C34878D82A}">
                    <a16:rowId xmlns:a16="http://schemas.microsoft.com/office/drawing/2014/main" val="126670411"/>
                  </a:ext>
                </a:extLst>
              </a:tr>
              <a:tr h="339740">
                <a:tc gridSpan="2">
                  <a:txBody>
                    <a:bodyPr/>
                    <a:lstStyle/>
                    <a:p>
                      <a:pPr>
                        <a:lnSpc>
                          <a:spcPct val="120000"/>
                        </a:lnSpc>
                        <a:spcAft>
                          <a:spcPts val="0"/>
                        </a:spcAft>
                      </a:pPr>
                      <a:r>
                        <a:rPr lang="en-US" sz="1100" b="1" i="0" dirty="0">
                          <a:solidFill>
                            <a:srgbClr val="454545"/>
                          </a:solidFill>
                          <a:effectLst/>
                          <a:latin typeface="Comfortaa"/>
                          <a:ea typeface="Times New Roman" panose="02020603050405020304" pitchFamily="18" charset="0"/>
                          <a:cs typeface="Arial" panose="020B0604020202020204" pitchFamily="34" charset="0"/>
                        </a:rPr>
                        <a:t>Do the people who are most impacted by the norm feel like they can make their own decisions and take their own actions?</a:t>
                      </a:r>
                    </a:p>
                  </a:txBody>
                  <a:tcPr marL="43594" marR="43594" marT="0" marB="0" anchor="ctr">
                    <a:lnT w="12700" cap="flat" cmpd="sng" algn="ctr">
                      <a:solidFill>
                        <a:schemeClr val="tx1"/>
                      </a:solidFill>
                      <a:prstDash val="solid"/>
                      <a:round/>
                      <a:headEnd type="none" w="med" len="med"/>
                      <a:tailEnd type="none" w="med" len="med"/>
                    </a:lnT>
                    <a:noFill/>
                  </a:tcPr>
                </a:tc>
                <a:tc hMerge="1">
                  <a:txBody>
                    <a:bodyPr/>
                    <a:lstStyle/>
                    <a:p>
                      <a:endParaRPr lang="en-US"/>
                    </a:p>
                  </a:txBody>
                  <a:tcPr/>
                </a:tc>
                <a:tc>
                  <a:txBody>
                    <a:bodyPr/>
                    <a:lstStyle/>
                    <a:p>
                      <a:pPr>
                        <a:lnSpc>
                          <a:spcPct val="120000"/>
                        </a:lnSpc>
                        <a:spcAft>
                          <a:spcPts val="0"/>
                        </a:spcAft>
                      </a:pPr>
                      <a:endParaRPr lang="en-US" sz="1100" b="1" i="0">
                        <a:solidFill>
                          <a:srgbClr val="454545"/>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solidFill>
                      <a:srgbClr val="D1F8FF">
                        <a:alpha val="63137"/>
                      </a:srgbClr>
                    </a:solidFill>
                  </a:tcPr>
                </a:tc>
                <a:tc>
                  <a:txBody>
                    <a:bodyPr/>
                    <a:lstStyle/>
                    <a:p>
                      <a:pPr>
                        <a:lnSpc>
                          <a:spcPct val="120000"/>
                        </a:lnSpc>
                        <a:spcAft>
                          <a:spcPts val="0"/>
                        </a:spcAft>
                      </a:pPr>
                      <a:endParaRPr lang="en-US" sz="1100" b="0" i="0" dirty="0">
                        <a:solidFill>
                          <a:srgbClr val="454545"/>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solidFill>
                      <a:srgbClr val="D1F8FF">
                        <a:alpha val="63137"/>
                      </a:srgbClr>
                    </a:solidFill>
                  </a:tcPr>
                </a:tc>
                <a:extLst>
                  <a:ext uri="{0D108BD9-81ED-4DB2-BD59-A6C34878D82A}">
                    <a16:rowId xmlns:a16="http://schemas.microsoft.com/office/drawing/2014/main" val="1984963167"/>
                  </a:ext>
                </a:extLst>
              </a:tr>
            </a:tbl>
          </a:graphicData>
        </a:graphic>
      </p:graphicFrame>
      <p:graphicFrame>
        <p:nvGraphicFramePr>
          <p:cNvPr id="17" name="Table 16">
            <a:extLst>
              <a:ext uri="{FF2B5EF4-FFF2-40B4-BE49-F238E27FC236}">
                <a16:creationId xmlns:a16="http://schemas.microsoft.com/office/drawing/2014/main" id="{251AF11C-9458-D44F-9701-C978A7D821AC}"/>
              </a:ext>
            </a:extLst>
          </p:cNvPr>
          <p:cNvGraphicFramePr>
            <a:graphicFrameLocks noGrp="1"/>
          </p:cNvGraphicFramePr>
          <p:nvPr>
            <p:extLst>
              <p:ext uri="{D42A27DB-BD31-4B8C-83A1-F6EECF244321}">
                <p14:modId xmlns:p14="http://schemas.microsoft.com/office/powerpoint/2010/main" val="2765303563"/>
              </p:ext>
            </p:extLst>
          </p:nvPr>
        </p:nvGraphicFramePr>
        <p:xfrm>
          <a:off x="4236376" y="4164393"/>
          <a:ext cx="5822025" cy="2555674"/>
        </p:xfrm>
        <a:graphic>
          <a:graphicData uri="http://schemas.openxmlformats.org/drawingml/2006/table">
            <a:tbl>
              <a:tblPr firstRow="1" firstCol="1" bandRow="1">
                <a:tableStyleId>{5C22544A-7EE6-4342-B048-85BDC9FD1C3A}</a:tableStyleId>
              </a:tblPr>
              <a:tblGrid>
                <a:gridCol w="1267918">
                  <a:extLst>
                    <a:ext uri="{9D8B030D-6E8A-4147-A177-3AD203B41FA5}">
                      <a16:colId xmlns:a16="http://schemas.microsoft.com/office/drawing/2014/main" val="1088673474"/>
                    </a:ext>
                  </a:extLst>
                </a:gridCol>
                <a:gridCol w="3436401">
                  <a:extLst>
                    <a:ext uri="{9D8B030D-6E8A-4147-A177-3AD203B41FA5}">
                      <a16:colId xmlns:a16="http://schemas.microsoft.com/office/drawing/2014/main" val="1653430603"/>
                    </a:ext>
                  </a:extLst>
                </a:gridCol>
                <a:gridCol w="560410">
                  <a:extLst>
                    <a:ext uri="{9D8B030D-6E8A-4147-A177-3AD203B41FA5}">
                      <a16:colId xmlns:a16="http://schemas.microsoft.com/office/drawing/2014/main" val="1484963557"/>
                    </a:ext>
                  </a:extLst>
                </a:gridCol>
                <a:gridCol w="557296">
                  <a:extLst>
                    <a:ext uri="{9D8B030D-6E8A-4147-A177-3AD203B41FA5}">
                      <a16:colId xmlns:a16="http://schemas.microsoft.com/office/drawing/2014/main" val="2503322469"/>
                    </a:ext>
                  </a:extLst>
                </a:gridCol>
              </a:tblGrid>
              <a:tr h="205947">
                <a:tc>
                  <a:txBody>
                    <a:bodyPr/>
                    <a:lstStyle/>
                    <a:p>
                      <a:pPr>
                        <a:lnSpc>
                          <a:spcPct val="120000"/>
                        </a:lnSpc>
                        <a:spcAft>
                          <a:spcPts val="0"/>
                        </a:spcAft>
                      </a:pPr>
                      <a:endParaRPr lang="en-US" sz="1100" b="1" i="0" dirty="0">
                        <a:solidFill>
                          <a:srgbClr val="0193C0"/>
                        </a:solidFill>
                        <a:effectLst/>
                        <a:latin typeface="Comfortaa"/>
                        <a:ea typeface="Times New Roman" panose="02020603050405020304" pitchFamily="18" charset="0"/>
                        <a:cs typeface="Arial" panose="020B0604020202020204" pitchFamily="34" charset="0"/>
                      </a:endParaRPr>
                    </a:p>
                  </a:txBody>
                  <a:tcPr marL="43594" marR="43594" marT="0" marB="0">
                    <a:lnB w="12700" cap="flat" cmpd="sng" algn="ctr">
                      <a:noFill/>
                      <a:prstDash val="solid"/>
                      <a:round/>
                      <a:headEnd type="none" w="med" len="med"/>
                      <a:tailEnd type="none" w="med" len="med"/>
                    </a:lnB>
                    <a:noFill/>
                  </a:tcPr>
                </a:tc>
                <a:tc gridSpan="3">
                  <a:txBody>
                    <a:bodyPr/>
                    <a:lstStyle/>
                    <a:p>
                      <a:pPr>
                        <a:lnSpc>
                          <a:spcPct val="120000"/>
                        </a:lnSpc>
                        <a:spcAft>
                          <a:spcPts val="0"/>
                        </a:spcAft>
                      </a:pPr>
                      <a:endParaRPr lang="en-US" sz="1100" b="0"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lnB w="12700" cap="flat" cmpd="sng" algn="ctr">
                      <a:noFill/>
                      <a:prstDash val="solid"/>
                      <a:round/>
                      <a:headEnd type="none" w="med" len="med"/>
                      <a:tailEnd type="none" w="med" len="med"/>
                    </a:lnB>
                    <a:noFill/>
                  </a:tcPr>
                </a:tc>
                <a:tc hMerge="1">
                  <a:txBody>
                    <a:bodyPr/>
                    <a:lstStyle/>
                    <a:p>
                      <a:pPr algn="ctr">
                        <a:lnSpc>
                          <a:spcPct val="120000"/>
                        </a:lnSpc>
                        <a:spcAft>
                          <a:spcPts val="0"/>
                        </a:spcAft>
                      </a:pPr>
                      <a:endParaRPr lang="en-US" sz="1200" b="1" i="0" dirty="0">
                        <a:solidFill>
                          <a:srgbClr val="0193C0"/>
                        </a:solidFill>
                        <a:effectLst/>
                        <a:latin typeface="Avenir Black" panose="02000503020000020003" pitchFamily="2" charset="0"/>
                        <a:ea typeface="Times New Roman" panose="02020603050405020304" pitchFamily="18" charset="0"/>
                        <a:cs typeface="Arial" panose="020B0604020202020204" pitchFamily="34" charset="0"/>
                      </a:endParaRPr>
                    </a:p>
                  </a:txBody>
                  <a:tcPr marL="62969" marR="62969" marT="0" marB="0">
                    <a:lnB w="12700" cap="flat" cmpd="sng" algn="ctr">
                      <a:solidFill>
                        <a:schemeClr val="tx1"/>
                      </a:solidFill>
                      <a:prstDash val="solid"/>
                      <a:round/>
                      <a:headEnd type="none" w="med" len="med"/>
                      <a:tailEnd type="none" w="med" len="med"/>
                    </a:lnB>
                    <a:noFill/>
                  </a:tcPr>
                </a:tc>
                <a:tc hMerge="1">
                  <a:txBody>
                    <a:bodyPr/>
                    <a:lstStyle/>
                    <a:p>
                      <a:pPr algn="ctr">
                        <a:lnSpc>
                          <a:spcPct val="120000"/>
                        </a:lnSpc>
                        <a:spcAft>
                          <a:spcPts val="0"/>
                        </a:spcAft>
                      </a:pPr>
                      <a:endParaRPr lang="en-US" sz="1200" b="1" i="0" dirty="0">
                        <a:solidFill>
                          <a:srgbClr val="0193C0"/>
                        </a:solidFill>
                        <a:effectLst/>
                        <a:latin typeface="Avenir Black" panose="02000503020000020003" pitchFamily="2" charset="0"/>
                        <a:ea typeface="Times New Roman" panose="02020603050405020304" pitchFamily="18" charset="0"/>
                        <a:cs typeface="Arial" panose="020B0604020202020204" pitchFamily="34" charset="0"/>
                      </a:endParaRPr>
                    </a:p>
                  </a:txBody>
                  <a:tcPr marL="62969" marR="62969" marT="0" marB="0">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2662885"/>
                  </a:ext>
                </a:extLst>
              </a:tr>
              <a:tr h="206771">
                <a:tc gridSpan="2">
                  <a:txBody>
                    <a:bodyPr/>
                    <a:lstStyle/>
                    <a:p>
                      <a:pPr>
                        <a:lnSpc>
                          <a:spcPct val="120000"/>
                        </a:lnSpc>
                        <a:spcAft>
                          <a:spcPts val="0"/>
                        </a:spcAft>
                      </a:pPr>
                      <a:r>
                        <a:rPr lang="en-US" sz="1100" b="1" i="0" dirty="0">
                          <a:solidFill>
                            <a:srgbClr val="0193C0"/>
                          </a:solidFill>
                          <a:effectLst/>
                          <a:latin typeface="Comfortaa"/>
                          <a:ea typeface="Times New Roman" panose="02020603050405020304" pitchFamily="18" charset="0"/>
                          <a:cs typeface="Arial" panose="020B0604020202020204" pitchFamily="34" charset="0"/>
                        </a:rPr>
                        <a:t>Results</a:t>
                      </a:r>
                    </a:p>
                  </a:txBody>
                  <a:tcPr marL="43594" marR="43594" marT="0" marB="0">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lnSpc>
                          <a:spcPct val="120000"/>
                        </a:lnSpc>
                        <a:spcAft>
                          <a:spcPts val="0"/>
                        </a:spcAft>
                      </a:pPr>
                      <a:endParaRPr lang="en-US" sz="800" b="1" i="0" dirty="0">
                        <a:solidFill>
                          <a:srgbClr val="0193C0"/>
                        </a:solidFill>
                        <a:effectLst/>
                        <a:latin typeface="Avenir Black" panose="02000503020000020003" pitchFamily="2" charset="0"/>
                        <a:ea typeface="Times New Roman" panose="02020603050405020304" pitchFamily="18" charset="0"/>
                        <a:cs typeface="Arial" panose="020B0604020202020204" pitchFamily="34" charset="0"/>
                      </a:endParaRPr>
                    </a:p>
                  </a:txBody>
                  <a:tcPr marL="43594" marR="43594" marT="0" marB="0">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endParaRPr lang="en-US" sz="800" b="1" i="0" dirty="0">
                        <a:solidFill>
                          <a:srgbClr val="0193C0"/>
                        </a:solidFill>
                        <a:effectLst/>
                        <a:latin typeface="Avenir Black" panose="02000503020000020003" pitchFamily="2" charset="0"/>
                        <a:ea typeface="Times New Roman" panose="02020603050405020304" pitchFamily="18" charset="0"/>
                        <a:cs typeface="Arial" panose="020B0604020202020204" pitchFamily="34" charset="0"/>
                      </a:endParaRPr>
                    </a:p>
                  </a:txBody>
                  <a:tcPr marL="43594" marR="43594" marT="0" marB="0">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91315263"/>
                  </a:ext>
                </a:extLst>
              </a:tr>
              <a:tr h="287098">
                <a:tc gridSpan="2">
                  <a:txBody>
                    <a:bodyPr/>
                    <a:lstStyle/>
                    <a:p>
                      <a:pPr>
                        <a:lnSpc>
                          <a:spcPct val="120000"/>
                        </a:lnSpc>
                        <a:spcAft>
                          <a:spcPts val="0"/>
                        </a:spcAft>
                      </a:pPr>
                      <a:r>
                        <a:rPr lang="en-US" sz="1100" b="1" i="0" dirty="0">
                          <a:solidFill>
                            <a:srgbClr val="454545"/>
                          </a:solidFill>
                          <a:effectLst/>
                          <a:latin typeface="Comfortaa"/>
                        </a:rPr>
                        <a:t>1-2 “Yes” = Easier to achieve new norm</a:t>
                      </a:r>
                      <a:endParaRPr lang="en-US" sz="1100" b="1" i="0" dirty="0">
                        <a:solidFill>
                          <a:srgbClr val="454545"/>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gridSpan="2">
                  <a:txBody>
                    <a:bodyPr/>
                    <a:lstStyle/>
                    <a:p>
                      <a:pPr>
                        <a:lnSpc>
                          <a:spcPct val="120000"/>
                        </a:lnSpc>
                        <a:spcAft>
                          <a:spcPts val="0"/>
                        </a:spcAft>
                      </a:pPr>
                      <a:r>
                        <a:rPr lang="en-US" sz="700" b="1" i="0" dirty="0">
                          <a:solidFill>
                            <a:srgbClr val="454545"/>
                          </a:solidFill>
                          <a:effectLst/>
                          <a:latin typeface="Avenir Heavy" panose="02000503020000020003" pitchFamily="2" charset="0"/>
                        </a:rPr>
                        <a:t> </a:t>
                      </a:r>
                      <a:endParaRPr lang="en-US" sz="800" b="1" i="0" dirty="0">
                        <a:solidFill>
                          <a:srgbClr val="454545"/>
                        </a:solidFill>
                        <a:effectLst/>
                        <a:latin typeface="Avenir Heavy" panose="02000503020000020003" pitchFamily="2" charset="0"/>
                        <a:ea typeface="Times New Roman" panose="02020603050405020304" pitchFamily="18" charset="0"/>
                        <a:cs typeface="Arial" panose="020B0604020202020204" pitchFamily="34" charset="0"/>
                      </a:endParaRPr>
                    </a:p>
                    <a:p>
                      <a:pPr>
                        <a:lnSpc>
                          <a:spcPct val="120000"/>
                        </a:lnSpc>
                        <a:spcAft>
                          <a:spcPts val="0"/>
                        </a:spcAft>
                      </a:pPr>
                      <a:r>
                        <a:rPr lang="en-US" sz="700" b="0" i="0" dirty="0">
                          <a:solidFill>
                            <a:srgbClr val="454545"/>
                          </a:solidFill>
                          <a:effectLst/>
                          <a:latin typeface="Avenir Medium" panose="02000503020000020003" pitchFamily="2" charset="0"/>
                        </a:rPr>
                        <a:t> </a:t>
                      </a:r>
                      <a:endParaRPr lang="en-US" sz="800" b="0" i="0" dirty="0">
                        <a:solidFill>
                          <a:srgbClr val="454545"/>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tc hMerge="1">
                  <a:txBody>
                    <a:bodyPr/>
                    <a:lstStyle/>
                    <a:p>
                      <a:pPr>
                        <a:lnSpc>
                          <a:spcPct val="120000"/>
                        </a:lnSpc>
                        <a:spcAft>
                          <a:spcPts val="0"/>
                        </a:spcAft>
                      </a:pPr>
                      <a:endParaRPr lang="en-US" sz="1200" b="0" i="0" dirty="0">
                        <a:solidFill>
                          <a:srgbClr val="454545"/>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extLst>
                  <a:ext uri="{0D108BD9-81ED-4DB2-BD59-A6C34878D82A}">
                    <a16:rowId xmlns:a16="http://schemas.microsoft.com/office/drawing/2014/main" val="1527089539"/>
                  </a:ext>
                </a:extLst>
              </a:tr>
              <a:tr h="287098">
                <a:tc gridSpan="2">
                  <a:txBody>
                    <a:bodyPr/>
                    <a:lstStyle/>
                    <a:p>
                      <a:pPr>
                        <a:lnSpc>
                          <a:spcPct val="120000"/>
                        </a:lnSpc>
                        <a:spcAft>
                          <a:spcPts val="0"/>
                        </a:spcAft>
                      </a:pPr>
                      <a:r>
                        <a:rPr lang="en-US" sz="1100" b="1" i="0" dirty="0">
                          <a:solidFill>
                            <a:srgbClr val="454545"/>
                          </a:solidFill>
                          <a:effectLst/>
                          <a:latin typeface="Comfortaa"/>
                        </a:rPr>
                        <a:t>3-5 “Yes” = Somewhat difficult to achieve new norm</a:t>
                      </a:r>
                      <a:endParaRPr lang="en-US" sz="1100" b="1" i="0" dirty="0">
                        <a:solidFill>
                          <a:srgbClr val="454545"/>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gridSpan="2">
                  <a:txBody>
                    <a:bodyPr/>
                    <a:lstStyle/>
                    <a:p>
                      <a:pPr>
                        <a:lnSpc>
                          <a:spcPct val="120000"/>
                        </a:lnSpc>
                        <a:spcAft>
                          <a:spcPts val="0"/>
                        </a:spcAft>
                      </a:pPr>
                      <a:r>
                        <a:rPr lang="en-US" sz="700" b="1" i="0" dirty="0">
                          <a:solidFill>
                            <a:srgbClr val="454545"/>
                          </a:solidFill>
                          <a:effectLst/>
                          <a:latin typeface="Avenir Heavy" panose="02000503020000020003" pitchFamily="2" charset="0"/>
                        </a:rPr>
                        <a:t> </a:t>
                      </a:r>
                      <a:endParaRPr lang="en-US" sz="800" b="1" i="0" dirty="0">
                        <a:solidFill>
                          <a:srgbClr val="454545"/>
                        </a:solidFill>
                        <a:effectLst/>
                        <a:latin typeface="Avenir Heavy" panose="02000503020000020003" pitchFamily="2" charset="0"/>
                        <a:ea typeface="Times New Roman" panose="02020603050405020304" pitchFamily="18" charset="0"/>
                        <a:cs typeface="Arial" panose="020B0604020202020204" pitchFamily="34" charset="0"/>
                      </a:endParaRPr>
                    </a:p>
                    <a:p>
                      <a:pPr>
                        <a:lnSpc>
                          <a:spcPct val="120000"/>
                        </a:lnSpc>
                        <a:spcAft>
                          <a:spcPts val="0"/>
                        </a:spcAft>
                      </a:pPr>
                      <a:r>
                        <a:rPr lang="en-US" sz="700" b="0" i="0" dirty="0">
                          <a:solidFill>
                            <a:srgbClr val="454545"/>
                          </a:solidFill>
                          <a:effectLst/>
                          <a:latin typeface="Avenir Medium" panose="02000503020000020003" pitchFamily="2" charset="0"/>
                        </a:rPr>
                        <a:t> </a:t>
                      </a:r>
                      <a:endParaRPr lang="en-US" sz="800" b="0" i="0" dirty="0">
                        <a:solidFill>
                          <a:srgbClr val="454545"/>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tc hMerge="1">
                  <a:txBody>
                    <a:bodyPr/>
                    <a:lstStyle/>
                    <a:p>
                      <a:pPr>
                        <a:lnSpc>
                          <a:spcPct val="120000"/>
                        </a:lnSpc>
                        <a:spcAft>
                          <a:spcPts val="0"/>
                        </a:spcAft>
                      </a:pPr>
                      <a:endParaRPr lang="en-US" sz="1200" b="0" i="0" dirty="0">
                        <a:solidFill>
                          <a:srgbClr val="454545"/>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extLst>
                  <a:ext uri="{0D108BD9-81ED-4DB2-BD59-A6C34878D82A}">
                    <a16:rowId xmlns:a16="http://schemas.microsoft.com/office/drawing/2014/main" val="301788444"/>
                  </a:ext>
                </a:extLst>
              </a:tr>
              <a:tr h="287098">
                <a:tc gridSpan="2">
                  <a:txBody>
                    <a:bodyPr/>
                    <a:lstStyle/>
                    <a:p>
                      <a:pPr>
                        <a:lnSpc>
                          <a:spcPct val="120000"/>
                        </a:lnSpc>
                        <a:spcAft>
                          <a:spcPts val="0"/>
                        </a:spcAft>
                      </a:pPr>
                      <a:r>
                        <a:rPr lang="en-US" sz="1100" b="1" i="0" dirty="0">
                          <a:solidFill>
                            <a:srgbClr val="454545"/>
                          </a:solidFill>
                          <a:effectLst/>
                          <a:latin typeface="Comfortaa"/>
                        </a:rPr>
                        <a:t>6-8 “Yes” = Difficult to achieve new norm</a:t>
                      </a:r>
                      <a:endParaRPr lang="en-US" sz="1100" b="1" i="0" dirty="0">
                        <a:solidFill>
                          <a:srgbClr val="454545"/>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gridSpan="2">
                  <a:txBody>
                    <a:bodyPr/>
                    <a:lstStyle/>
                    <a:p>
                      <a:pPr>
                        <a:lnSpc>
                          <a:spcPct val="120000"/>
                        </a:lnSpc>
                        <a:spcAft>
                          <a:spcPts val="0"/>
                        </a:spcAft>
                      </a:pPr>
                      <a:r>
                        <a:rPr lang="en-US" sz="700" b="1" i="0" dirty="0">
                          <a:solidFill>
                            <a:srgbClr val="454545"/>
                          </a:solidFill>
                          <a:effectLst/>
                          <a:latin typeface="Avenir Heavy" panose="02000503020000020003" pitchFamily="2" charset="0"/>
                        </a:rPr>
                        <a:t> </a:t>
                      </a:r>
                      <a:endParaRPr lang="en-US" sz="800" b="1" i="0" dirty="0">
                        <a:solidFill>
                          <a:srgbClr val="454545"/>
                        </a:solidFill>
                        <a:effectLst/>
                        <a:latin typeface="Avenir Heavy" panose="02000503020000020003" pitchFamily="2" charset="0"/>
                        <a:ea typeface="Times New Roman" panose="02020603050405020304" pitchFamily="18" charset="0"/>
                        <a:cs typeface="Arial" panose="020B0604020202020204" pitchFamily="34" charset="0"/>
                      </a:endParaRPr>
                    </a:p>
                    <a:p>
                      <a:pPr>
                        <a:lnSpc>
                          <a:spcPct val="120000"/>
                        </a:lnSpc>
                        <a:spcAft>
                          <a:spcPts val="0"/>
                        </a:spcAft>
                      </a:pPr>
                      <a:r>
                        <a:rPr lang="en-US" sz="700" b="0" i="0" dirty="0">
                          <a:solidFill>
                            <a:srgbClr val="454545"/>
                          </a:solidFill>
                          <a:effectLst/>
                          <a:latin typeface="Avenir Medium" panose="02000503020000020003" pitchFamily="2" charset="0"/>
                        </a:rPr>
                        <a:t> </a:t>
                      </a:r>
                      <a:endParaRPr lang="en-US" sz="800" b="0" i="0" dirty="0">
                        <a:solidFill>
                          <a:srgbClr val="454545"/>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tc hMerge="1">
                  <a:txBody>
                    <a:bodyPr/>
                    <a:lstStyle/>
                    <a:p>
                      <a:pPr>
                        <a:lnSpc>
                          <a:spcPct val="120000"/>
                        </a:lnSpc>
                        <a:spcAft>
                          <a:spcPts val="0"/>
                        </a:spcAft>
                      </a:pPr>
                      <a:endParaRPr lang="en-US" sz="1200" b="0" i="0" dirty="0">
                        <a:solidFill>
                          <a:srgbClr val="454545"/>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extLst>
                  <a:ext uri="{0D108BD9-81ED-4DB2-BD59-A6C34878D82A}">
                    <a16:rowId xmlns:a16="http://schemas.microsoft.com/office/drawing/2014/main" val="238557168"/>
                  </a:ext>
                </a:extLst>
              </a:tr>
              <a:tr h="247076">
                <a:tc gridSpan="4">
                  <a:txBody>
                    <a:bodyPr/>
                    <a:lstStyle/>
                    <a:p>
                      <a:pPr>
                        <a:lnSpc>
                          <a:spcPct val="120000"/>
                        </a:lnSpc>
                        <a:spcAft>
                          <a:spcPts val="0"/>
                        </a:spcAft>
                      </a:pPr>
                      <a:endParaRPr lang="en-US" sz="1100" b="1" i="0" dirty="0">
                        <a:solidFill>
                          <a:srgbClr val="454545"/>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pPr>
                        <a:lnSpc>
                          <a:spcPct val="120000"/>
                        </a:lnSpc>
                        <a:spcAft>
                          <a:spcPts val="0"/>
                        </a:spcAft>
                      </a:pPr>
                      <a:endParaRPr lang="en-US" sz="1200" b="1" i="0" dirty="0">
                        <a:solidFill>
                          <a:srgbClr val="454545"/>
                        </a:solidFill>
                        <a:effectLst/>
                        <a:latin typeface="Avenir Heavy" panose="02000503020000020003" pitchFamily="2" charset="0"/>
                        <a:ea typeface="Times New Roman" panose="02020603050405020304" pitchFamily="18" charset="0"/>
                        <a:cs typeface="Arial" panose="020B0604020202020204" pitchFamily="34" charset="0"/>
                      </a:endParaRP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tc hMerge="1">
                  <a:txBody>
                    <a:bodyPr/>
                    <a:lstStyle/>
                    <a:p>
                      <a:pPr>
                        <a:lnSpc>
                          <a:spcPct val="120000"/>
                        </a:lnSpc>
                        <a:spcAft>
                          <a:spcPts val="0"/>
                        </a:spcAft>
                      </a:pPr>
                      <a:endParaRPr lang="en-US" sz="1200" b="0" i="0" dirty="0">
                        <a:solidFill>
                          <a:srgbClr val="454545"/>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extLst>
                  <a:ext uri="{0D108BD9-81ED-4DB2-BD59-A6C34878D82A}">
                    <a16:rowId xmlns:a16="http://schemas.microsoft.com/office/drawing/2014/main" val="2858175473"/>
                  </a:ext>
                </a:extLst>
              </a:tr>
              <a:tr h="645648">
                <a:tc gridSpan="4">
                  <a:txBody>
                    <a:bodyPr/>
                    <a:lstStyle/>
                    <a:p>
                      <a:pPr>
                        <a:lnSpc>
                          <a:spcPct val="120000"/>
                        </a:lnSpc>
                        <a:spcAft>
                          <a:spcPts val="0"/>
                        </a:spcAft>
                      </a:pPr>
                      <a:r>
                        <a:rPr lang="en-US" sz="1100" b="1" i="0" dirty="0">
                          <a:solidFill>
                            <a:srgbClr val="454545"/>
                          </a:solidFill>
                          <a:effectLst/>
                          <a:latin typeface="Comfortaa"/>
                          <a:ea typeface="Times New Roman" panose="02020603050405020304" pitchFamily="18" charset="0"/>
                          <a:cs typeface="Arial" panose="020B0604020202020204" pitchFamily="34" charset="0"/>
                        </a:rPr>
                        <a:t>What might make achieving the new norm easier? (take notes below)</a:t>
                      </a:r>
                    </a:p>
                    <a:p>
                      <a:pPr>
                        <a:lnSpc>
                          <a:spcPct val="120000"/>
                        </a:lnSpc>
                        <a:spcAft>
                          <a:spcPts val="0"/>
                        </a:spcAft>
                      </a:pPr>
                      <a:endParaRPr lang="en-US" sz="1100" b="0" i="0" dirty="0">
                        <a:solidFill>
                          <a:srgbClr val="454545"/>
                        </a:solidFill>
                        <a:effectLst/>
                        <a:latin typeface="Comfortaa"/>
                        <a:ea typeface="Times New Roman" panose="02020603050405020304" pitchFamily="18" charset="0"/>
                        <a:cs typeface="Arial" panose="020B0604020202020204" pitchFamily="34" charset="0"/>
                      </a:endParaRPr>
                    </a:p>
                  </a:txBody>
                  <a:tcPr marL="43594" marR="43594"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pPr>
                        <a:lnSpc>
                          <a:spcPct val="120000"/>
                        </a:lnSpc>
                        <a:spcAft>
                          <a:spcPts val="0"/>
                        </a:spcAft>
                      </a:pPr>
                      <a:endParaRPr lang="en-US" sz="1200" b="1" i="0" dirty="0">
                        <a:solidFill>
                          <a:srgbClr val="454545"/>
                        </a:solidFill>
                        <a:effectLst/>
                        <a:latin typeface="Avenir Heavy" panose="02000503020000020003" pitchFamily="2" charset="0"/>
                        <a:ea typeface="Times New Roman" panose="02020603050405020304" pitchFamily="18" charset="0"/>
                        <a:cs typeface="Arial" panose="020B0604020202020204" pitchFamily="34" charset="0"/>
                      </a:endParaRP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tc hMerge="1">
                  <a:txBody>
                    <a:bodyPr/>
                    <a:lstStyle/>
                    <a:p>
                      <a:pPr>
                        <a:lnSpc>
                          <a:spcPct val="120000"/>
                        </a:lnSpc>
                        <a:spcAft>
                          <a:spcPts val="0"/>
                        </a:spcAft>
                      </a:pPr>
                      <a:endParaRPr lang="en-US" sz="1200" b="0" i="0" dirty="0">
                        <a:solidFill>
                          <a:srgbClr val="454545"/>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62969" marR="62969"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extLst>
                  <a:ext uri="{0D108BD9-81ED-4DB2-BD59-A6C34878D82A}">
                    <a16:rowId xmlns:a16="http://schemas.microsoft.com/office/drawing/2014/main" val="4050913301"/>
                  </a:ext>
                </a:extLst>
              </a:tr>
              <a:tr h="247076">
                <a:tc gridSpan="2">
                  <a:txBody>
                    <a:bodyPr/>
                    <a:lstStyle/>
                    <a:p>
                      <a:pPr>
                        <a:lnSpc>
                          <a:spcPct val="120000"/>
                        </a:lnSpc>
                        <a:spcAft>
                          <a:spcPts val="0"/>
                        </a:spcAft>
                      </a:pPr>
                      <a:r>
                        <a:rPr lang="en-US" sz="1100" b="1" i="0" dirty="0">
                          <a:solidFill>
                            <a:srgbClr val="454545"/>
                          </a:solidFill>
                          <a:effectLst/>
                          <a:latin typeface="Comfortaa"/>
                          <a:ea typeface="Times New Roman" panose="02020603050405020304" pitchFamily="18" charset="0"/>
                          <a:cs typeface="Arial" panose="020B0604020202020204" pitchFamily="34" charset="0"/>
                        </a:rPr>
                        <a:t>Would the group like the program to help the community achieve the new norm? Document “Yes” or “No”</a:t>
                      </a:r>
                    </a:p>
                  </a:txBody>
                  <a:tcPr marL="43594" marR="43594" marT="0" marB="0"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lang="en-US"/>
                    </a:p>
                  </a:txBody>
                  <a:tcPr/>
                </a:tc>
                <a:tc>
                  <a:txBody>
                    <a:bodyPr/>
                    <a:lstStyle/>
                    <a:p>
                      <a:pPr>
                        <a:lnSpc>
                          <a:spcPct val="120000"/>
                        </a:lnSpc>
                        <a:spcAft>
                          <a:spcPts val="0"/>
                        </a:spcAft>
                      </a:pPr>
                      <a:endParaRPr lang="en-US" sz="800" b="1" i="0" dirty="0">
                        <a:solidFill>
                          <a:srgbClr val="454545"/>
                        </a:solidFill>
                        <a:effectLst/>
                        <a:latin typeface="Avenir Heavy" panose="02000503020000020003" pitchFamily="2" charset="0"/>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1F8FF">
                        <a:alpha val="63137"/>
                      </a:srgbClr>
                    </a:solidFill>
                  </a:tcPr>
                </a:tc>
                <a:tc>
                  <a:txBody>
                    <a:bodyPr/>
                    <a:lstStyle/>
                    <a:p>
                      <a:pPr>
                        <a:lnSpc>
                          <a:spcPct val="120000"/>
                        </a:lnSpc>
                        <a:spcAft>
                          <a:spcPts val="0"/>
                        </a:spcAft>
                      </a:pPr>
                      <a:endParaRPr lang="en-US" sz="800" b="0" i="0" dirty="0">
                        <a:solidFill>
                          <a:srgbClr val="454545"/>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1F8FF">
                        <a:alpha val="63137"/>
                      </a:srgbClr>
                    </a:solidFill>
                  </a:tcPr>
                </a:tc>
                <a:extLst>
                  <a:ext uri="{0D108BD9-81ED-4DB2-BD59-A6C34878D82A}">
                    <a16:rowId xmlns:a16="http://schemas.microsoft.com/office/drawing/2014/main" val="3313645805"/>
                  </a:ext>
                </a:extLst>
              </a:tr>
            </a:tbl>
          </a:graphicData>
        </a:graphic>
      </p:graphicFrame>
      <p:sp>
        <p:nvSpPr>
          <p:cNvPr id="18" name="Title 1">
            <a:extLst>
              <a:ext uri="{FF2B5EF4-FFF2-40B4-BE49-F238E27FC236}">
                <a16:creationId xmlns:a16="http://schemas.microsoft.com/office/drawing/2014/main" id="{F1DB0175-15EC-054C-8D39-5ECF9E4E9146}"/>
              </a:ext>
            </a:extLst>
          </p:cNvPr>
          <p:cNvSpPr txBox="1">
            <a:spLocks/>
          </p:cNvSpPr>
          <p:nvPr/>
        </p:nvSpPr>
        <p:spPr>
          <a:xfrm>
            <a:off x="4720322" y="3868385"/>
            <a:ext cx="3719247" cy="592016"/>
          </a:xfrm>
          <a:prstGeom prst="rect">
            <a:avLst/>
          </a:prstGeom>
        </p:spPr>
        <p:txBody>
          <a:bodyPr vert="horz" lIns="0" tIns="0" rIns="0" bIns="0" rtlCol="0" anchor="ctr" anchorCtr="0">
            <a:noAutofit/>
          </a:bodyPr>
          <a:lstStyle>
            <a:lvl1pPr algn="l" defTabSz="668912" rtl="0" eaLnBrk="1" latinLnBrk="0" hangingPunct="1">
              <a:lnSpc>
                <a:spcPct val="90000"/>
              </a:lnSpc>
              <a:spcBef>
                <a:spcPct val="0"/>
              </a:spcBef>
              <a:buNone/>
              <a:defRPr sz="2400" b="1" i="0" kern="1200">
                <a:solidFill>
                  <a:schemeClr val="tx2"/>
                </a:solidFill>
                <a:latin typeface="Gotham Bold" panose="02000604030000020004"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1100" dirty="0">
                <a:solidFill>
                  <a:srgbClr val="07C1E8"/>
                </a:solidFill>
                <a:latin typeface="Comfortaa"/>
              </a:rPr>
              <a:t>Add up number of “Yes” and No” answers</a:t>
            </a:r>
          </a:p>
        </p:txBody>
      </p:sp>
      <p:sp>
        <p:nvSpPr>
          <p:cNvPr id="21" name="Content Placeholder 2">
            <a:extLst>
              <a:ext uri="{FF2B5EF4-FFF2-40B4-BE49-F238E27FC236}">
                <a16:creationId xmlns:a16="http://schemas.microsoft.com/office/drawing/2014/main" id="{D866E4AE-9CCC-410F-9ADF-380FFAB26FAC}"/>
              </a:ext>
            </a:extLst>
          </p:cNvPr>
          <p:cNvSpPr>
            <a:spLocks noGrp="1"/>
          </p:cNvSpPr>
          <p:nvPr>
            <p:ph sz="quarter" idx="10"/>
          </p:nvPr>
        </p:nvSpPr>
        <p:spPr>
          <a:xfrm>
            <a:off x="838199" y="1730375"/>
            <a:ext cx="2657475" cy="1698625"/>
          </a:xfrm>
        </p:spPr>
        <p:txBody>
          <a:bodyPr numCol="1">
            <a:normAutofit fontScale="25000" lnSpcReduction="20000"/>
          </a:bodyPr>
          <a:lstStyle/>
          <a:p>
            <a:pPr marL="0" indent="0">
              <a:lnSpc>
                <a:spcPct val="120000"/>
              </a:lnSpc>
              <a:buNone/>
            </a:pPr>
            <a:r>
              <a:rPr lang="en-US" sz="9600" dirty="0">
                <a:solidFill>
                  <a:srgbClr val="0193C0"/>
                </a:solidFill>
                <a:latin typeface="Comfortaa" pitchFamily="2" charset="0"/>
              </a:rPr>
              <a:t>TEMPLATE</a:t>
            </a:r>
            <a:r>
              <a:rPr lang="en-US" sz="11200" dirty="0">
                <a:solidFill>
                  <a:srgbClr val="0193C0"/>
                </a:solidFill>
                <a:latin typeface="Comfortaa" pitchFamily="2" charset="0"/>
              </a:rPr>
              <a:t> </a:t>
            </a:r>
          </a:p>
          <a:p>
            <a:pPr marL="0" indent="0">
              <a:lnSpc>
                <a:spcPct val="120000"/>
              </a:lnSpc>
              <a:buNone/>
            </a:pPr>
            <a:r>
              <a:rPr lang="en-US" sz="8000" dirty="0">
                <a:latin typeface="Avenir Book" panose="02000503020000020003" pitchFamily="2" charset="0"/>
              </a:rPr>
              <a:t>How Difficult to Achieve Norm?</a:t>
            </a:r>
          </a:p>
          <a:p>
            <a:pPr marL="0" indent="0">
              <a:lnSpc>
                <a:spcPct val="120000"/>
              </a:lnSpc>
              <a:buNone/>
            </a:pPr>
            <a:r>
              <a:rPr lang="en-US" sz="8000" b="0" dirty="0">
                <a:solidFill>
                  <a:srgbClr val="0193C0"/>
                </a:solidFill>
                <a:latin typeface="Avenir Book" panose="02000503020000020003" pitchFamily="2" charset="0"/>
                <a:hlinkClick r:id="rId3">
                  <a:extLst>
                    <a:ext uri="{A12FA001-AC4F-418D-AE19-62706E023703}">
                      <ahyp:hlinkClr xmlns:ahyp="http://schemas.microsoft.com/office/drawing/2018/hyperlinkcolor" val="tx"/>
                    </a:ext>
                  </a:extLst>
                </a:hlinkClick>
              </a:rPr>
              <a:t>Annex 5</a:t>
            </a:r>
            <a:endParaRPr lang="en-US" dirty="0">
              <a:solidFill>
                <a:srgbClr val="0193C0"/>
              </a:solidFill>
              <a:latin typeface="Comfortaa"/>
            </a:endParaRPr>
          </a:p>
        </p:txBody>
      </p:sp>
      <p:sp>
        <p:nvSpPr>
          <p:cNvPr id="22" name="Title 1">
            <a:extLst>
              <a:ext uri="{FF2B5EF4-FFF2-40B4-BE49-F238E27FC236}">
                <a16:creationId xmlns:a16="http://schemas.microsoft.com/office/drawing/2014/main" id="{B5A8C0FC-A400-714A-85AC-3F362E908B2F}"/>
              </a:ext>
            </a:extLst>
          </p:cNvPr>
          <p:cNvSpPr>
            <a:spLocks noGrp="1"/>
          </p:cNvSpPr>
          <p:nvPr>
            <p:ph type="title"/>
          </p:nvPr>
        </p:nvSpPr>
        <p:spPr>
          <a:xfrm>
            <a:off x="1024445" y="814889"/>
            <a:ext cx="7781352" cy="341468"/>
          </a:xfrm>
        </p:spPr>
        <p:txBody>
          <a:bodyPr/>
          <a:lstStyle/>
          <a:p>
            <a:r>
              <a:rPr lang="en-US" sz="3200" dirty="0">
                <a:solidFill>
                  <a:srgbClr val="07C1E8"/>
                </a:solidFill>
                <a:latin typeface="Gotham Light" pitchFamily="2" charset="77"/>
              </a:rPr>
              <a:t>Activity 4: Assess the Difficulty of Change</a:t>
            </a:r>
            <a:endParaRPr lang="en-US" sz="3200" dirty="0">
              <a:latin typeface="+mj-lt"/>
            </a:endParaRPr>
          </a:p>
        </p:txBody>
      </p:sp>
      <p:grpSp>
        <p:nvGrpSpPr>
          <p:cNvPr id="23" name="Group 22">
            <a:extLst>
              <a:ext uri="{FF2B5EF4-FFF2-40B4-BE49-F238E27FC236}">
                <a16:creationId xmlns:a16="http://schemas.microsoft.com/office/drawing/2014/main" id="{D23301C8-92E0-7348-88BB-5FEA51175408}"/>
              </a:ext>
            </a:extLst>
          </p:cNvPr>
          <p:cNvGrpSpPr/>
          <p:nvPr/>
        </p:nvGrpSpPr>
        <p:grpSpPr>
          <a:xfrm>
            <a:off x="9601200" y="365760"/>
            <a:ext cx="2832498" cy="456923"/>
            <a:chOff x="4116076" y="450402"/>
            <a:chExt cx="2832498" cy="456923"/>
          </a:xfrm>
        </p:grpSpPr>
        <p:cxnSp>
          <p:nvCxnSpPr>
            <p:cNvPr id="24" name="Straight Connector 23">
              <a:extLst>
                <a:ext uri="{FF2B5EF4-FFF2-40B4-BE49-F238E27FC236}">
                  <a16:creationId xmlns:a16="http://schemas.microsoft.com/office/drawing/2014/main" id="{3720B5F5-5526-EB49-AFB0-F1458AECC9E1}"/>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25" name="Teardrop 24">
              <a:extLst>
                <a:ext uri="{FF2B5EF4-FFF2-40B4-BE49-F238E27FC236}">
                  <a16:creationId xmlns:a16="http://schemas.microsoft.com/office/drawing/2014/main" id="{3DEB1137-BB58-1E45-862E-517E16861D3F}"/>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6" name="Rectangle 25">
              <a:extLst>
                <a:ext uri="{FF2B5EF4-FFF2-40B4-BE49-F238E27FC236}">
                  <a16:creationId xmlns:a16="http://schemas.microsoft.com/office/drawing/2014/main" id="{9EEF64DE-18F0-2741-8DE3-52844962208D}"/>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27" name="Rectangle 26">
              <a:extLst>
                <a:ext uri="{FF2B5EF4-FFF2-40B4-BE49-F238E27FC236}">
                  <a16:creationId xmlns:a16="http://schemas.microsoft.com/office/drawing/2014/main" id="{8DCC36D0-5CCB-BF4D-8130-AE655B478B62}"/>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28" name="Rectangle 27">
              <a:extLst>
                <a:ext uri="{FF2B5EF4-FFF2-40B4-BE49-F238E27FC236}">
                  <a16:creationId xmlns:a16="http://schemas.microsoft.com/office/drawing/2014/main" id="{19938BA5-DCCF-1A49-BE64-022DE76371D9}"/>
                </a:ext>
              </a:extLst>
            </p:cNvPr>
            <p:cNvSpPr/>
            <p:nvPr/>
          </p:nvSpPr>
          <p:spPr>
            <a:xfrm>
              <a:off x="5024874" y="658492"/>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2</a:t>
              </a:r>
              <a:endParaRPr lang="en-GB" sz="500" b="1" dirty="0">
                <a:solidFill>
                  <a:srgbClr val="07C1E8"/>
                </a:solidFill>
                <a:latin typeface="Avenir Black" panose="02000503020000020003" pitchFamily="2" charset="0"/>
              </a:endParaRPr>
            </a:p>
          </p:txBody>
        </p:sp>
        <p:sp>
          <p:nvSpPr>
            <p:cNvPr id="29" name="Rectangle 28">
              <a:extLst>
                <a:ext uri="{FF2B5EF4-FFF2-40B4-BE49-F238E27FC236}">
                  <a16:creationId xmlns:a16="http://schemas.microsoft.com/office/drawing/2014/main" id="{265707C1-7355-854A-842C-6F9CBCE3CE16}"/>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30" name="Rectangle 29">
              <a:extLst>
                <a:ext uri="{FF2B5EF4-FFF2-40B4-BE49-F238E27FC236}">
                  <a16:creationId xmlns:a16="http://schemas.microsoft.com/office/drawing/2014/main" id="{30B303F7-5186-A048-8187-1886E38CFBB2}"/>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31" name="Teardrop 30">
              <a:extLst>
                <a:ext uri="{FF2B5EF4-FFF2-40B4-BE49-F238E27FC236}">
                  <a16:creationId xmlns:a16="http://schemas.microsoft.com/office/drawing/2014/main" id="{2A60565F-8A45-A041-A647-80B6C41752D2}"/>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32" name="Teardrop 31">
              <a:extLst>
                <a:ext uri="{FF2B5EF4-FFF2-40B4-BE49-F238E27FC236}">
                  <a16:creationId xmlns:a16="http://schemas.microsoft.com/office/drawing/2014/main" id="{D724D71D-810B-BB4A-AC4B-520152B9DBF7}"/>
                </a:ext>
              </a:extLst>
            </p:cNvPr>
            <p:cNvSpPr>
              <a:spLocks noChangeAspect="1"/>
            </p:cNvSpPr>
            <p:nvPr/>
          </p:nvSpPr>
          <p:spPr>
            <a:xfrm rot="8100000">
              <a:off x="5199879"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33" name="Teardrop 32">
              <a:extLst>
                <a:ext uri="{FF2B5EF4-FFF2-40B4-BE49-F238E27FC236}">
                  <a16:creationId xmlns:a16="http://schemas.microsoft.com/office/drawing/2014/main" id="{EECD84CE-A479-1D45-8BE3-AD913B9CDF00}"/>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34" name="Teardrop 33">
              <a:extLst>
                <a:ext uri="{FF2B5EF4-FFF2-40B4-BE49-F238E27FC236}">
                  <a16:creationId xmlns:a16="http://schemas.microsoft.com/office/drawing/2014/main" id="{E026D052-3167-5443-8A16-8771ADAB7A1A}"/>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28692315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a:xfrm>
            <a:off x="946529" y="1476490"/>
            <a:ext cx="10515600" cy="5044865"/>
          </a:xfrm>
        </p:spPr>
        <p:txBody>
          <a:bodyPr numCol="1">
            <a:normAutofit fontScale="85000" lnSpcReduction="10000"/>
          </a:bodyPr>
          <a:lstStyle/>
          <a:p>
            <a:pPr marL="0" indent="0">
              <a:buNone/>
            </a:pPr>
            <a:r>
              <a:rPr lang="en-US" dirty="0">
                <a:solidFill>
                  <a:srgbClr val="0193C0"/>
                </a:solidFill>
                <a:latin typeface="Comfortaa" pitchFamily="2" charset="0"/>
              </a:rPr>
              <a:t>WRAP UP</a:t>
            </a:r>
          </a:p>
          <a:p>
            <a:pPr marL="0" indent="0">
              <a:lnSpc>
                <a:spcPct val="120000"/>
              </a:lnSpc>
              <a:buNone/>
            </a:pPr>
            <a:r>
              <a:rPr lang="en-US" sz="2400" b="0" dirty="0">
                <a:solidFill>
                  <a:srgbClr val="454545"/>
                </a:solidFill>
                <a:latin typeface="Avenir Book" panose="02000503020000020003" pitchFamily="2" charset="0"/>
              </a:rPr>
              <a:t>In Activity 1 the team introduced themselves and the concept of social norms, and it agreed upon a list of norms to consider. In Activity 2, the community group used a decision tree tool to discuss the need to shift, reframe, or fortify their community’s norms in order to achieve health outcomes. In Activity 3, the community group envisioned what they would like the social norm to be in the future. In this activity, the group considered how easy or difficult that future state will be to achieve, noted some ideas to make achieving a new norm easier, and documented a request for the program to help, or not. In the next activity, the decisions the community group made will transferred from the tools used with the community to the norms profiles. </a:t>
            </a:r>
          </a:p>
          <a:p>
            <a:pPr marL="0" indent="0">
              <a:lnSpc>
                <a:spcPct val="120000"/>
              </a:lnSpc>
              <a:buNone/>
            </a:pPr>
            <a:r>
              <a:rPr lang="en-US" sz="2400" b="0" dirty="0">
                <a:solidFill>
                  <a:srgbClr val="454545"/>
                </a:solidFill>
                <a:latin typeface="Avenir Book" panose="02000503020000020003" pitchFamily="2" charset="0"/>
              </a:rPr>
              <a:t>This concludes the active community-consultation portion of this module. The remainder of the module organizes the information from the consultation in a way that can be used for the remainder of the tool, and can be done either in the community meeting, or at a later time by the Getting Practical Team. </a:t>
            </a:r>
            <a:endParaRPr lang="en-US" sz="2400" dirty="0"/>
          </a:p>
          <a:p>
            <a:pPr marL="0" indent="0">
              <a:buNone/>
            </a:pPr>
            <a:endParaRPr lang="en-US" dirty="0"/>
          </a:p>
          <a:p>
            <a:pPr marL="0" indent="0">
              <a:buNone/>
            </a:pPr>
            <a:endParaRPr lang="en-US" dirty="0"/>
          </a:p>
        </p:txBody>
      </p:sp>
      <p:sp>
        <p:nvSpPr>
          <p:cNvPr id="8" name="Title 1">
            <a:extLst>
              <a:ext uri="{FF2B5EF4-FFF2-40B4-BE49-F238E27FC236}">
                <a16:creationId xmlns:a16="http://schemas.microsoft.com/office/drawing/2014/main" id="{22D84647-26F3-754A-8CB7-BFF8875A74B9}"/>
              </a:ext>
            </a:extLst>
          </p:cNvPr>
          <p:cNvSpPr>
            <a:spLocks noGrp="1"/>
          </p:cNvSpPr>
          <p:nvPr>
            <p:ph type="title"/>
          </p:nvPr>
        </p:nvSpPr>
        <p:spPr>
          <a:xfrm>
            <a:off x="1024445" y="814889"/>
            <a:ext cx="7781352" cy="341468"/>
          </a:xfrm>
        </p:spPr>
        <p:txBody>
          <a:bodyPr/>
          <a:lstStyle/>
          <a:p>
            <a:r>
              <a:rPr lang="en-US" sz="3200" dirty="0">
                <a:solidFill>
                  <a:srgbClr val="07C1E8"/>
                </a:solidFill>
                <a:latin typeface="Gotham Light" pitchFamily="2" charset="77"/>
              </a:rPr>
              <a:t>Activity 4: Assess the Difficulty of Change</a:t>
            </a:r>
            <a:endParaRPr lang="en-US" sz="3200" dirty="0">
              <a:latin typeface="+mj-lt"/>
            </a:endParaRPr>
          </a:p>
        </p:txBody>
      </p:sp>
      <p:grpSp>
        <p:nvGrpSpPr>
          <p:cNvPr id="9" name="Group 8">
            <a:extLst>
              <a:ext uri="{FF2B5EF4-FFF2-40B4-BE49-F238E27FC236}">
                <a16:creationId xmlns:a16="http://schemas.microsoft.com/office/drawing/2014/main" id="{9F571982-A4D6-F24B-8F7B-77FD1D85A2F9}"/>
              </a:ext>
            </a:extLst>
          </p:cNvPr>
          <p:cNvGrpSpPr/>
          <p:nvPr/>
        </p:nvGrpSpPr>
        <p:grpSpPr>
          <a:xfrm>
            <a:off x="9601200" y="365760"/>
            <a:ext cx="2832498" cy="456923"/>
            <a:chOff x="4116076" y="450402"/>
            <a:chExt cx="2832498" cy="456923"/>
          </a:xfrm>
        </p:grpSpPr>
        <p:cxnSp>
          <p:nvCxnSpPr>
            <p:cNvPr id="10" name="Straight Connector 9">
              <a:extLst>
                <a:ext uri="{FF2B5EF4-FFF2-40B4-BE49-F238E27FC236}">
                  <a16:creationId xmlns:a16="http://schemas.microsoft.com/office/drawing/2014/main" id="{C3785D3D-AB72-9541-8C72-F6012B7C0BE1}"/>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1" name="Teardrop 10">
              <a:extLst>
                <a:ext uri="{FF2B5EF4-FFF2-40B4-BE49-F238E27FC236}">
                  <a16:creationId xmlns:a16="http://schemas.microsoft.com/office/drawing/2014/main" id="{F31B30D3-2E89-D144-97FD-353D18FDC101}"/>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2" name="Rectangle 11">
              <a:extLst>
                <a:ext uri="{FF2B5EF4-FFF2-40B4-BE49-F238E27FC236}">
                  <a16:creationId xmlns:a16="http://schemas.microsoft.com/office/drawing/2014/main" id="{5D14EF39-1B95-374F-B7C1-C94468FD877C}"/>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3" name="Rectangle 12">
              <a:extLst>
                <a:ext uri="{FF2B5EF4-FFF2-40B4-BE49-F238E27FC236}">
                  <a16:creationId xmlns:a16="http://schemas.microsoft.com/office/drawing/2014/main" id="{83AA2C8F-602B-4947-BDBD-DBF1277D7BA2}"/>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A773E700-ECF7-FE47-B72E-9E2BA17BDEF8}"/>
                </a:ext>
              </a:extLst>
            </p:cNvPr>
            <p:cNvSpPr/>
            <p:nvPr/>
          </p:nvSpPr>
          <p:spPr>
            <a:xfrm>
              <a:off x="5024874" y="658492"/>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2</a:t>
              </a:r>
              <a:endParaRPr lang="en-GB" sz="500" b="1" dirty="0">
                <a:solidFill>
                  <a:srgbClr val="07C1E8"/>
                </a:solidFill>
                <a:latin typeface="Avenir Black" panose="02000503020000020003" pitchFamily="2" charset="0"/>
              </a:endParaRPr>
            </a:p>
          </p:txBody>
        </p:sp>
        <p:sp>
          <p:nvSpPr>
            <p:cNvPr id="15" name="Rectangle 14">
              <a:extLst>
                <a:ext uri="{FF2B5EF4-FFF2-40B4-BE49-F238E27FC236}">
                  <a16:creationId xmlns:a16="http://schemas.microsoft.com/office/drawing/2014/main" id="{AD91FF0C-E853-6042-9A64-4C33D0D853DD}"/>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15128705-1AB9-F04E-B09D-F1A9CBF393B6}"/>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7" name="Teardrop 16">
              <a:extLst>
                <a:ext uri="{FF2B5EF4-FFF2-40B4-BE49-F238E27FC236}">
                  <a16:creationId xmlns:a16="http://schemas.microsoft.com/office/drawing/2014/main" id="{67DD7E63-343E-B945-AA39-AD691519F8EE}"/>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8" name="Teardrop 17">
              <a:extLst>
                <a:ext uri="{FF2B5EF4-FFF2-40B4-BE49-F238E27FC236}">
                  <a16:creationId xmlns:a16="http://schemas.microsoft.com/office/drawing/2014/main" id="{181B74C8-B0B9-3740-ACD0-7E8DAA1AEE20}"/>
                </a:ext>
              </a:extLst>
            </p:cNvPr>
            <p:cNvSpPr>
              <a:spLocks noChangeAspect="1"/>
            </p:cNvSpPr>
            <p:nvPr/>
          </p:nvSpPr>
          <p:spPr>
            <a:xfrm rot="8100000">
              <a:off x="5199879"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D80AEBA3-2002-3044-A322-D5D098A16980}"/>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3A7D80BA-08C9-ED40-BD66-81DA7E04B704}"/>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109933822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21F7B4-E448-496B-8599-93DD5C75492A}"/>
              </a:ext>
            </a:extLst>
          </p:cNvPr>
          <p:cNvSpPr>
            <a:spLocks noGrp="1"/>
          </p:cNvSpPr>
          <p:nvPr>
            <p:ph sz="quarter" idx="10"/>
          </p:nvPr>
        </p:nvSpPr>
        <p:spPr>
          <a:xfrm>
            <a:off x="993875" y="1841290"/>
            <a:ext cx="10515600" cy="4351338"/>
          </a:xfrm>
        </p:spPr>
        <p:txBody>
          <a:bodyPr numCol="1"/>
          <a:lstStyle/>
          <a:p>
            <a:pPr marL="0" indent="0">
              <a:buNone/>
            </a:pPr>
            <a:r>
              <a:rPr lang="en-US" sz="2400" b="0" dirty="0">
                <a:solidFill>
                  <a:srgbClr val="454545"/>
                </a:solidFill>
                <a:latin typeface="Avenir" panose="02000503020000020003" pitchFamily="2" charset="0"/>
              </a:rPr>
              <a:t>In this activity the contributions and decisions made by the community group will be documented for the program to use in the remainder of this tool.</a:t>
            </a:r>
          </a:p>
          <a:p>
            <a:pPr marL="0" indent="0">
              <a:buNone/>
            </a:pPr>
            <a:endParaRPr lang="en-US" dirty="0"/>
          </a:p>
        </p:txBody>
      </p:sp>
      <p:sp>
        <p:nvSpPr>
          <p:cNvPr id="9" name="Title 1">
            <a:extLst>
              <a:ext uri="{FF2B5EF4-FFF2-40B4-BE49-F238E27FC236}">
                <a16:creationId xmlns:a16="http://schemas.microsoft.com/office/drawing/2014/main" id="{F33E4C26-179C-F748-99D4-3E6F48918CDC}"/>
              </a:ext>
            </a:extLst>
          </p:cNvPr>
          <p:cNvSpPr>
            <a:spLocks noGrp="1"/>
          </p:cNvSpPr>
          <p:nvPr>
            <p:ph type="title"/>
          </p:nvPr>
        </p:nvSpPr>
        <p:spPr>
          <a:xfrm>
            <a:off x="1024445" y="814889"/>
            <a:ext cx="7781352" cy="341468"/>
          </a:xfrm>
        </p:spPr>
        <p:txBody>
          <a:bodyPr/>
          <a:lstStyle/>
          <a:p>
            <a:r>
              <a:rPr lang="en-US" sz="3200" dirty="0">
                <a:solidFill>
                  <a:srgbClr val="07C1E8"/>
                </a:solidFill>
                <a:latin typeface="Gotham Light" pitchFamily="2" charset="77"/>
              </a:rPr>
              <a:t>Activity 5: Document the Decisions</a:t>
            </a:r>
            <a:endParaRPr lang="en-US" sz="3200" dirty="0">
              <a:latin typeface="+mj-lt"/>
            </a:endParaRPr>
          </a:p>
        </p:txBody>
      </p:sp>
      <p:grpSp>
        <p:nvGrpSpPr>
          <p:cNvPr id="10" name="Group 9">
            <a:extLst>
              <a:ext uri="{FF2B5EF4-FFF2-40B4-BE49-F238E27FC236}">
                <a16:creationId xmlns:a16="http://schemas.microsoft.com/office/drawing/2014/main" id="{C1C7F098-9E26-9A45-AA83-B8DE8C26E529}"/>
              </a:ext>
            </a:extLst>
          </p:cNvPr>
          <p:cNvGrpSpPr/>
          <p:nvPr/>
        </p:nvGrpSpPr>
        <p:grpSpPr>
          <a:xfrm>
            <a:off x="9601200" y="365760"/>
            <a:ext cx="2832498" cy="456923"/>
            <a:chOff x="4116076" y="450402"/>
            <a:chExt cx="2832498" cy="456923"/>
          </a:xfrm>
        </p:grpSpPr>
        <p:cxnSp>
          <p:nvCxnSpPr>
            <p:cNvPr id="11" name="Straight Connector 10">
              <a:extLst>
                <a:ext uri="{FF2B5EF4-FFF2-40B4-BE49-F238E27FC236}">
                  <a16:creationId xmlns:a16="http://schemas.microsoft.com/office/drawing/2014/main" id="{9ECB3F90-6AE4-3F49-9FC7-477C0D873E2A}"/>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2" name="Teardrop 11">
              <a:extLst>
                <a:ext uri="{FF2B5EF4-FFF2-40B4-BE49-F238E27FC236}">
                  <a16:creationId xmlns:a16="http://schemas.microsoft.com/office/drawing/2014/main" id="{1460E26B-CF9D-D043-86CF-A316EF8A5639}"/>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3" name="Rectangle 12">
              <a:extLst>
                <a:ext uri="{FF2B5EF4-FFF2-40B4-BE49-F238E27FC236}">
                  <a16:creationId xmlns:a16="http://schemas.microsoft.com/office/drawing/2014/main" id="{2AF07936-8D06-774E-BA90-896035C7D3CC}"/>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4AE4D256-8771-314B-94D8-DDAEBBC466DE}"/>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3F50EE09-1051-CE42-BC80-6153BB082272}"/>
                </a:ext>
              </a:extLst>
            </p:cNvPr>
            <p:cNvSpPr/>
            <p:nvPr/>
          </p:nvSpPr>
          <p:spPr>
            <a:xfrm>
              <a:off x="5024874" y="658492"/>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2</a:t>
              </a:r>
              <a:endParaRPr lang="en-GB" sz="500" b="1" dirty="0">
                <a:solidFill>
                  <a:srgbClr val="07C1E8"/>
                </a:solidFill>
                <a:latin typeface="Avenir Black" panose="02000503020000020003" pitchFamily="2" charset="0"/>
              </a:endParaRPr>
            </a:p>
          </p:txBody>
        </p:sp>
        <p:sp>
          <p:nvSpPr>
            <p:cNvPr id="16" name="Rectangle 15">
              <a:extLst>
                <a:ext uri="{FF2B5EF4-FFF2-40B4-BE49-F238E27FC236}">
                  <a16:creationId xmlns:a16="http://schemas.microsoft.com/office/drawing/2014/main" id="{8ED49648-8860-3E47-B467-F5EB59D271AF}"/>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7" name="Rectangle 16">
              <a:extLst>
                <a:ext uri="{FF2B5EF4-FFF2-40B4-BE49-F238E27FC236}">
                  <a16:creationId xmlns:a16="http://schemas.microsoft.com/office/drawing/2014/main" id="{16143383-835E-D449-A151-22D6EB6EA843}"/>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8" name="Teardrop 17">
              <a:extLst>
                <a:ext uri="{FF2B5EF4-FFF2-40B4-BE49-F238E27FC236}">
                  <a16:creationId xmlns:a16="http://schemas.microsoft.com/office/drawing/2014/main" id="{BFAE33B6-37FC-0245-BF47-A6AB98E2E765}"/>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1E17AA5C-3E3C-4C48-8820-DFEE00AB8394}"/>
                </a:ext>
              </a:extLst>
            </p:cNvPr>
            <p:cNvSpPr>
              <a:spLocks noChangeAspect="1"/>
            </p:cNvSpPr>
            <p:nvPr/>
          </p:nvSpPr>
          <p:spPr>
            <a:xfrm rot="8100000">
              <a:off x="5199879"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6F217443-E631-5C4A-AF62-06609D42D3B6}"/>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1" name="Teardrop 20">
              <a:extLst>
                <a:ext uri="{FF2B5EF4-FFF2-40B4-BE49-F238E27FC236}">
                  <a16:creationId xmlns:a16="http://schemas.microsoft.com/office/drawing/2014/main" id="{322FF08E-ED64-AA4C-8F6E-590E421B3205}"/>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37977087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a:xfrm>
            <a:off x="993875" y="1841290"/>
            <a:ext cx="10515600" cy="4351338"/>
          </a:xfrm>
        </p:spPr>
        <p:txBody>
          <a:bodyPr numCol="1">
            <a:normAutofit/>
          </a:bodyPr>
          <a:lstStyle/>
          <a:p>
            <a:pPr marL="0" indent="0">
              <a:buNone/>
            </a:pPr>
            <a:r>
              <a:rPr lang="en-US" sz="2400" dirty="0">
                <a:solidFill>
                  <a:srgbClr val="0193C0"/>
                </a:solidFill>
                <a:latin typeface="Comfortaa" pitchFamily="2" charset="0"/>
              </a:rPr>
              <a:t>INSTRUCTIONS</a:t>
            </a:r>
            <a:endParaRPr lang="en-US" dirty="0">
              <a:solidFill>
                <a:srgbClr val="454545"/>
              </a:solidFill>
              <a:latin typeface="Avenir" panose="02000503020000020003" pitchFamily="2" charset="0"/>
            </a:endParaRPr>
          </a:p>
          <a:p>
            <a:pPr marL="457200" indent="-457200">
              <a:lnSpc>
                <a:spcPct val="100000"/>
              </a:lnSpc>
              <a:buFont typeface="+mj-lt"/>
              <a:buAutoNum type="arabicPeriod"/>
            </a:pPr>
            <a:r>
              <a:rPr lang="en-US" sz="2400" b="0" dirty="0">
                <a:solidFill>
                  <a:srgbClr val="454545"/>
                </a:solidFill>
                <a:latin typeface="Avenir Book" panose="02000503020000020003" pitchFamily="2" charset="0"/>
              </a:rPr>
              <a:t>After the community consultation is complete, fill in the cells of the Norm Profile (annex 3) that were left blank in the previous activity (cells for Proposed Action and Norm Strength).</a:t>
            </a:r>
          </a:p>
          <a:p>
            <a:pPr marL="457200" indent="-457200">
              <a:lnSpc>
                <a:spcPct val="100000"/>
              </a:lnSpc>
              <a:buFont typeface="+mj-lt"/>
              <a:buAutoNum type="arabicPeriod"/>
            </a:pPr>
            <a:r>
              <a:rPr lang="en-US" sz="2400" b="0" dirty="0">
                <a:solidFill>
                  <a:srgbClr val="454545"/>
                </a:solidFill>
                <a:latin typeface="Avenir Book" panose="02000503020000020003" pitchFamily="2" charset="0"/>
              </a:rPr>
              <a:t>For each norm that will be shifted or reframed, also add a “Desired Future Norm” heading under the “Current Norm” at the top of the Norm Profile (annex 3); then add in the “Desired Future Norm,” as defined by the community consultation.</a:t>
            </a:r>
          </a:p>
          <a:p>
            <a:pPr marL="457200" indent="-457200">
              <a:lnSpc>
                <a:spcPct val="100000"/>
              </a:lnSpc>
              <a:buFont typeface="+mj-lt"/>
              <a:buAutoNum type="arabicPeriod"/>
            </a:pPr>
            <a:endParaRPr lang="en-US" sz="2400" dirty="0">
              <a:latin typeface="Avenir Book" panose="02000503020000020003" pitchFamily="2" charset="0"/>
            </a:endParaRPr>
          </a:p>
          <a:p>
            <a:pPr marL="0" indent="0">
              <a:buNone/>
            </a:pPr>
            <a:endParaRPr lang="en-US" dirty="0"/>
          </a:p>
          <a:p>
            <a:pPr marL="0" indent="0">
              <a:buNone/>
            </a:pPr>
            <a:endParaRPr lang="en-US" dirty="0"/>
          </a:p>
        </p:txBody>
      </p:sp>
      <p:sp>
        <p:nvSpPr>
          <p:cNvPr id="8" name="Title 1">
            <a:extLst>
              <a:ext uri="{FF2B5EF4-FFF2-40B4-BE49-F238E27FC236}">
                <a16:creationId xmlns:a16="http://schemas.microsoft.com/office/drawing/2014/main" id="{8AD10EF6-CB8E-6942-831E-D5027DCD54B9}"/>
              </a:ext>
            </a:extLst>
          </p:cNvPr>
          <p:cNvSpPr>
            <a:spLocks noGrp="1"/>
          </p:cNvSpPr>
          <p:nvPr>
            <p:ph type="title"/>
          </p:nvPr>
        </p:nvSpPr>
        <p:spPr>
          <a:xfrm>
            <a:off x="1024445" y="814889"/>
            <a:ext cx="7781352" cy="341468"/>
          </a:xfrm>
        </p:spPr>
        <p:txBody>
          <a:bodyPr/>
          <a:lstStyle/>
          <a:p>
            <a:r>
              <a:rPr lang="en-US" sz="3200" dirty="0">
                <a:solidFill>
                  <a:srgbClr val="07C1E8"/>
                </a:solidFill>
                <a:latin typeface="Gotham Light" pitchFamily="2" charset="77"/>
              </a:rPr>
              <a:t>Activity 5: Document the Decisions</a:t>
            </a:r>
            <a:endParaRPr lang="en-US" sz="3200" dirty="0">
              <a:latin typeface="+mj-lt"/>
            </a:endParaRPr>
          </a:p>
        </p:txBody>
      </p:sp>
      <p:grpSp>
        <p:nvGrpSpPr>
          <p:cNvPr id="9" name="Group 8">
            <a:extLst>
              <a:ext uri="{FF2B5EF4-FFF2-40B4-BE49-F238E27FC236}">
                <a16:creationId xmlns:a16="http://schemas.microsoft.com/office/drawing/2014/main" id="{37930031-31DB-544E-AF4E-F75D79EBA7A7}"/>
              </a:ext>
            </a:extLst>
          </p:cNvPr>
          <p:cNvGrpSpPr/>
          <p:nvPr/>
        </p:nvGrpSpPr>
        <p:grpSpPr>
          <a:xfrm>
            <a:off x="9601200" y="365760"/>
            <a:ext cx="2832498" cy="456923"/>
            <a:chOff x="4116076" y="450402"/>
            <a:chExt cx="2832498" cy="456923"/>
          </a:xfrm>
        </p:grpSpPr>
        <p:cxnSp>
          <p:nvCxnSpPr>
            <p:cNvPr id="10" name="Straight Connector 9">
              <a:extLst>
                <a:ext uri="{FF2B5EF4-FFF2-40B4-BE49-F238E27FC236}">
                  <a16:creationId xmlns:a16="http://schemas.microsoft.com/office/drawing/2014/main" id="{E6DE1F36-0C3C-F04F-8ED2-CEE4031D9DAE}"/>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1" name="Teardrop 10">
              <a:extLst>
                <a:ext uri="{FF2B5EF4-FFF2-40B4-BE49-F238E27FC236}">
                  <a16:creationId xmlns:a16="http://schemas.microsoft.com/office/drawing/2014/main" id="{939372D1-11F4-E744-B750-7CBA02666682}"/>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2" name="Rectangle 11">
              <a:extLst>
                <a:ext uri="{FF2B5EF4-FFF2-40B4-BE49-F238E27FC236}">
                  <a16:creationId xmlns:a16="http://schemas.microsoft.com/office/drawing/2014/main" id="{CD826FCA-BD4A-D14B-99D6-0A427F0BA1E7}"/>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3" name="Rectangle 12">
              <a:extLst>
                <a:ext uri="{FF2B5EF4-FFF2-40B4-BE49-F238E27FC236}">
                  <a16:creationId xmlns:a16="http://schemas.microsoft.com/office/drawing/2014/main" id="{7118B035-0E72-C54F-9BBD-7234BE2CD5A3}"/>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1EFC7FD4-4B0F-A94A-A908-21A2428D7230}"/>
                </a:ext>
              </a:extLst>
            </p:cNvPr>
            <p:cNvSpPr/>
            <p:nvPr/>
          </p:nvSpPr>
          <p:spPr>
            <a:xfrm>
              <a:off x="5024874" y="658492"/>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2</a:t>
              </a:r>
              <a:endParaRPr lang="en-GB" sz="500" b="1" dirty="0">
                <a:solidFill>
                  <a:srgbClr val="07C1E8"/>
                </a:solidFill>
                <a:latin typeface="Avenir Black" panose="02000503020000020003" pitchFamily="2" charset="0"/>
              </a:endParaRPr>
            </a:p>
          </p:txBody>
        </p:sp>
        <p:sp>
          <p:nvSpPr>
            <p:cNvPr id="15" name="Rectangle 14">
              <a:extLst>
                <a:ext uri="{FF2B5EF4-FFF2-40B4-BE49-F238E27FC236}">
                  <a16:creationId xmlns:a16="http://schemas.microsoft.com/office/drawing/2014/main" id="{C682D23F-6FB4-D045-800B-4895BA7BABE6}"/>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871909E1-B9EA-514F-BA59-900DBA3A1038}"/>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7" name="Teardrop 16">
              <a:extLst>
                <a:ext uri="{FF2B5EF4-FFF2-40B4-BE49-F238E27FC236}">
                  <a16:creationId xmlns:a16="http://schemas.microsoft.com/office/drawing/2014/main" id="{1B50FC9A-75BD-7544-A30B-66788D7E7ED1}"/>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8" name="Teardrop 17">
              <a:extLst>
                <a:ext uri="{FF2B5EF4-FFF2-40B4-BE49-F238E27FC236}">
                  <a16:creationId xmlns:a16="http://schemas.microsoft.com/office/drawing/2014/main" id="{E199EF71-9477-4A45-B826-80F3336AF04E}"/>
                </a:ext>
              </a:extLst>
            </p:cNvPr>
            <p:cNvSpPr>
              <a:spLocks noChangeAspect="1"/>
            </p:cNvSpPr>
            <p:nvPr/>
          </p:nvSpPr>
          <p:spPr>
            <a:xfrm rot="8100000">
              <a:off x="5199879"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E1943570-A1D1-0048-B8E0-24DFB04F9578}"/>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BA82FB29-1803-674D-AD59-D65A4C6DC12E}"/>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40200368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a:xfrm>
            <a:off x="946529" y="1841290"/>
            <a:ext cx="10515600" cy="4351338"/>
          </a:xfrm>
        </p:spPr>
        <p:txBody>
          <a:bodyPr numCol="1">
            <a:normAutofit/>
          </a:bodyPr>
          <a:lstStyle/>
          <a:p>
            <a:pPr marL="0" indent="0">
              <a:buNone/>
            </a:pPr>
            <a:r>
              <a:rPr lang="en-US" sz="2600" dirty="0">
                <a:solidFill>
                  <a:srgbClr val="0193C0"/>
                </a:solidFill>
                <a:latin typeface="Comfortaa" pitchFamily="2" charset="0"/>
              </a:rPr>
              <a:t>WRAP UP:</a:t>
            </a:r>
            <a:endParaRPr lang="en-US" sz="2800" b="0" dirty="0">
              <a:solidFill>
                <a:srgbClr val="454545"/>
              </a:solidFill>
              <a:latin typeface="Avenir" panose="02000503020000020003" pitchFamily="2" charset="0"/>
            </a:endParaRPr>
          </a:p>
          <a:p>
            <a:pPr marL="0" indent="0">
              <a:lnSpc>
                <a:spcPct val="100000"/>
              </a:lnSpc>
              <a:buNone/>
            </a:pPr>
            <a:r>
              <a:rPr lang="en-US" sz="2400" b="0" dirty="0">
                <a:solidFill>
                  <a:srgbClr val="454545"/>
                </a:solidFill>
                <a:latin typeface="Avenir Book" panose="02000503020000020003" pitchFamily="2" charset="0"/>
              </a:rPr>
              <a:t>Module 2 is complete. In this module members of the team introduced themselves and the activity to community groups (Activity 1), guided the community groups through a decision tree to shift, reframe, fortify or be aware of their community’s norms (Activity 2), helped the group envision what they would like the social norms to be in the future (Activity 3), used a checklist to consider how easy or difficult that future state will be to achieve (Activity 4), and then documented each of these decisions in the Norm Profile (Activity 5). With the Norm Profile completed, Module 2 is complete. Module 3 focuses on using the Norm Profile to adapt the program’s logic model, activities, and program documents. </a:t>
            </a:r>
          </a:p>
          <a:p>
            <a:pPr marL="0" lvl="0" indent="0">
              <a:buNone/>
            </a:pPr>
            <a:endParaRPr lang="en-US" sz="2800" b="0" dirty="0">
              <a:solidFill>
                <a:srgbClr val="454545"/>
              </a:solidFill>
              <a:latin typeface="Avenir" panose="02000503020000020003" pitchFamily="2" charset="0"/>
            </a:endParaRPr>
          </a:p>
          <a:p>
            <a:pPr marL="0" indent="0">
              <a:buNone/>
            </a:pPr>
            <a:endParaRPr lang="en-US" dirty="0"/>
          </a:p>
          <a:p>
            <a:endParaRPr lang="en-US" dirty="0"/>
          </a:p>
          <a:p>
            <a:pPr marL="0" indent="0">
              <a:buNone/>
            </a:pPr>
            <a:endParaRPr lang="en-US" dirty="0"/>
          </a:p>
          <a:p>
            <a:pPr marL="0" indent="0">
              <a:buNone/>
            </a:pPr>
            <a:endParaRPr lang="en-US" dirty="0"/>
          </a:p>
        </p:txBody>
      </p:sp>
      <p:sp>
        <p:nvSpPr>
          <p:cNvPr id="8" name="Title 1">
            <a:extLst>
              <a:ext uri="{FF2B5EF4-FFF2-40B4-BE49-F238E27FC236}">
                <a16:creationId xmlns:a16="http://schemas.microsoft.com/office/drawing/2014/main" id="{0A2D1FB2-5CF4-3142-A0F9-99F0781C6FE6}"/>
              </a:ext>
            </a:extLst>
          </p:cNvPr>
          <p:cNvSpPr>
            <a:spLocks noGrp="1"/>
          </p:cNvSpPr>
          <p:nvPr>
            <p:ph type="title"/>
          </p:nvPr>
        </p:nvSpPr>
        <p:spPr>
          <a:xfrm>
            <a:off x="1024445" y="814889"/>
            <a:ext cx="7781352" cy="341468"/>
          </a:xfrm>
        </p:spPr>
        <p:txBody>
          <a:bodyPr/>
          <a:lstStyle/>
          <a:p>
            <a:r>
              <a:rPr lang="en-US" sz="3200" dirty="0">
                <a:solidFill>
                  <a:srgbClr val="07C1E8"/>
                </a:solidFill>
                <a:latin typeface="Gotham Light" pitchFamily="2" charset="77"/>
              </a:rPr>
              <a:t>Activity 5: Document the Decisions</a:t>
            </a:r>
            <a:endParaRPr lang="en-US" sz="3200" dirty="0">
              <a:latin typeface="+mj-lt"/>
            </a:endParaRPr>
          </a:p>
        </p:txBody>
      </p:sp>
      <p:grpSp>
        <p:nvGrpSpPr>
          <p:cNvPr id="9" name="Group 8">
            <a:extLst>
              <a:ext uri="{FF2B5EF4-FFF2-40B4-BE49-F238E27FC236}">
                <a16:creationId xmlns:a16="http://schemas.microsoft.com/office/drawing/2014/main" id="{932B0FA3-3C0F-E24B-9AC2-CD42C25DE4D6}"/>
              </a:ext>
            </a:extLst>
          </p:cNvPr>
          <p:cNvGrpSpPr/>
          <p:nvPr/>
        </p:nvGrpSpPr>
        <p:grpSpPr>
          <a:xfrm>
            <a:off x="9601200" y="365760"/>
            <a:ext cx="2832498" cy="456923"/>
            <a:chOff x="4116076" y="450402"/>
            <a:chExt cx="2832498" cy="456923"/>
          </a:xfrm>
        </p:grpSpPr>
        <p:cxnSp>
          <p:nvCxnSpPr>
            <p:cNvPr id="10" name="Straight Connector 9">
              <a:extLst>
                <a:ext uri="{FF2B5EF4-FFF2-40B4-BE49-F238E27FC236}">
                  <a16:creationId xmlns:a16="http://schemas.microsoft.com/office/drawing/2014/main" id="{360B10D8-4BBB-2049-895A-77EB1265FACA}"/>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1" name="Teardrop 10">
              <a:extLst>
                <a:ext uri="{FF2B5EF4-FFF2-40B4-BE49-F238E27FC236}">
                  <a16:creationId xmlns:a16="http://schemas.microsoft.com/office/drawing/2014/main" id="{85121A11-D8FE-F741-AF92-2967B6B89707}"/>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2" name="Rectangle 11">
              <a:extLst>
                <a:ext uri="{FF2B5EF4-FFF2-40B4-BE49-F238E27FC236}">
                  <a16:creationId xmlns:a16="http://schemas.microsoft.com/office/drawing/2014/main" id="{FEB5CF9B-64B1-F447-ABDB-324C9433D8A0}"/>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3" name="Rectangle 12">
              <a:extLst>
                <a:ext uri="{FF2B5EF4-FFF2-40B4-BE49-F238E27FC236}">
                  <a16:creationId xmlns:a16="http://schemas.microsoft.com/office/drawing/2014/main" id="{471C67C2-86CB-A04E-A415-521E96E18EA6}"/>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C8CEA1B8-3DF3-1642-B049-D0899884B23D}"/>
                </a:ext>
              </a:extLst>
            </p:cNvPr>
            <p:cNvSpPr/>
            <p:nvPr/>
          </p:nvSpPr>
          <p:spPr>
            <a:xfrm>
              <a:off x="5024874" y="658492"/>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2</a:t>
              </a:r>
              <a:endParaRPr lang="en-GB" sz="500" b="1" dirty="0">
                <a:solidFill>
                  <a:srgbClr val="07C1E8"/>
                </a:solidFill>
                <a:latin typeface="Avenir Black" panose="02000503020000020003" pitchFamily="2" charset="0"/>
              </a:endParaRPr>
            </a:p>
          </p:txBody>
        </p:sp>
        <p:sp>
          <p:nvSpPr>
            <p:cNvPr id="15" name="Rectangle 14">
              <a:extLst>
                <a:ext uri="{FF2B5EF4-FFF2-40B4-BE49-F238E27FC236}">
                  <a16:creationId xmlns:a16="http://schemas.microsoft.com/office/drawing/2014/main" id="{36B9A98F-1112-D241-8311-CF5920B2887C}"/>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61118479-D392-0D4D-B6DC-4D7C55F2AA4F}"/>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7" name="Teardrop 16">
              <a:extLst>
                <a:ext uri="{FF2B5EF4-FFF2-40B4-BE49-F238E27FC236}">
                  <a16:creationId xmlns:a16="http://schemas.microsoft.com/office/drawing/2014/main" id="{E042360E-735D-EF4F-8203-2FA213F27F83}"/>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8" name="Teardrop 17">
              <a:extLst>
                <a:ext uri="{FF2B5EF4-FFF2-40B4-BE49-F238E27FC236}">
                  <a16:creationId xmlns:a16="http://schemas.microsoft.com/office/drawing/2014/main" id="{DEE0FCC7-C4B7-024B-B30F-8BA7287E9EB9}"/>
                </a:ext>
              </a:extLst>
            </p:cNvPr>
            <p:cNvSpPr>
              <a:spLocks noChangeAspect="1"/>
            </p:cNvSpPr>
            <p:nvPr/>
          </p:nvSpPr>
          <p:spPr>
            <a:xfrm rot="8100000">
              <a:off x="5199879"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65ED745C-5F43-D940-85C6-AAFC813BAF92}"/>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6210A2EB-4B94-7A4E-BE83-6B00FA0CA140}"/>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11864895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8725F047-5421-CC42-A2F9-512D3654259D}"/>
              </a:ext>
            </a:extLst>
          </p:cNvPr>
          <p:cNvGrpSpPr/>
          <p:nvPr/>
        </p:nvGrpSpPr>
        <p:grpSpPr>
          <a:xfrm>
            <a:off x="4729908" y="2367334"/>
            <a:ext cx="2732183" cy="2123331"/>
            <a:chOff x="4729909" y="1717929"/>
            <a:chExt cx="2732183" cy="2123331"/>
          </a:xfrm>
        </p:grpSpPr>
        <p:sp>
          <p:nvSpPr>
            <p:cNvPr id="6" name="Title 1">
              <a:extLst>
                <a:ext uri="{FF2B5EF4-FFF2-40B4-BE49-F238E27FC236}">
                  <a16:creationId xmlns:a16="http://schemas.microsoft.com/office/drawing/2014/main" id="{86965E30-F9B1-EA44-AF7B-C11771CEAF27}"/>
                </a:ext>
              </a:extLst>
            </p:cNvPr>
            <p:cNvSpPr txBox="1">
              <a:spLocks/>
            </p:cNvSpPr>
            <p:nvPr/>
          </p:nvSpPr>
          <p:spPr>
            <a:xfrm>
              <a:off x="4729909" y="3500826"/>
              <a:ext cx="2732183" cy="340434"/>
            </a:xfrm>
            <a:prstGeom prst="rect">
              <a:avLst/>
            </a:prstGeom>
          </p:spPr>
          <p:txBody>
            <a:bodyPr vert="horz" lIns="0" tIns="0" rIns="0" bIns="0" rtlCol="0" anchor="t" anchorCtr="0">
              <a:noAutofit/>
            </a:bodyPr>
            <a:lstStyle>
              <a:lvl1pPr algn="l" defTabSz="668912" rtl="0" eaLnBrk="1" latinLnBrk="0" hangingPunct="1">
                <a:lnSpc>
                  <a:spcPct val="90000"/>
                </a:lnSpc>
                <a:spcBef>
                  <a:spcPct val="0"/>
                </a:spcBef>
                <a:buNone/>
                <a:defRPr sz="2400" b="1" i="0" kern="1200">
                  <a:solidFill>
                    <a:schemeClr val="accent2"/>
                  </a:solidFill>
                  <a:latin typeface="Gotham Bold" panose="02000604030000020004"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200" dirty="0">
                  <a:ln w="6350">
                    <a:solidFill>
                      <a:srgbClr val="07C1E8"/>
                    </a:solidFill>
                  </a:ln>
                  <a:solidFill>
                    <a:srgbClr val="07C1E8"/>
                  </a:solidFill>
                  <a:latin typeface="Gotham Light" pitchFamily="2" charset="77"/>
                </a:rPr>
                <a:t>Program Design or Adaptation</a:t>
              </a:r>
            </a:p>
          </p:txBody>
        </p:sp>
        <p:grpSp>
          <p:nvGrpSpPr>
            <p:cNvPr id="7" name="Group 6">
              <a:extLst>
                <a:ext uri="{FF2B5EF4-FFF2-40B4-BE49-F238E27FC236}">
                  <a16:creationId xmlns:a16="http://schemas.microsoft.com/office/drawing/2014/main" id="{5C9C5219-427B-7848-9E5C-23D6C760C949}"/>
                </a:ext>
              </a:extLst>
            </p:cNvPr>
            <p:cNvGrpSpPr/>
            <p:nvPr/>
          </p:nvGrpSpPr>
          <p:grpSpPr>
            <a:xfrm>
              <a:off x="5413800" y="1717929"/>
              <a:ext cx="1364400" cy="1364400"/>
              <a:chOff x="791061" y="6237350"/>
              <a:chExt cx="1630055" cy="1630055"/>
            </a:xfrm>
          </p:grpSpPr>
          <p:sp>
            <p:nvSpPr>
              <p:cNvPr id="8" name="Teardrop 7">
                <a:extLst>
                  <a:ext uri="{FF2B5EF4-FFF2-40B4-BE49-F238E27FC236}">
                    <a16:creationId xmlns:a16="http://schemas.microsoft.com/office/drawing/2014/main" id="{D1A5173A-30D7-AE46-9469-489FD8AC6043}"/>
                  </a:ext>
                </a:extLst>
              </p:cNvPr>
              <p:cNvSpPr/>
              <p:nvPr/>
            </p:nvSpPr>
            <p:spPr>
              <a:xfrm rot="8100000">
                <a:off x="791061" y="6237350"/>
                <a:ext cx="1630055" cy="1630055"/>
              </a:xfrm>
              <a:prstGeom prst="teardrop">
                <a:avLst>
                  <a:gd name="adj" fmla="val 92853"/>
                </a:avLst>
              </a:prstGeom>
              <a:noFill/>
              <a:ln w="38100">
                <a:solidFill>
                  <a:srgbClr val="07C1E8"/>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9" name="Title 1">
                <a:extLst>
                  <a:ext uri="{FF2B5EF4-FFF2-40B4-BE49-F238E27FC236}">
                    <a16:creationId xmlns:a16="http://schemas.microsoft.com/office/drawing/2014/main" id="{840ACF8C-C99C-2E4F-A3AD-5392C2BA6218}"/>
                  </a:ext>
                </a:extLst>
              </p:cNvPr>
              <p:cNvSpPr txBox="1">
                <a:spLocks/>
              </p:cNvSpPr>
              <p:nvPr/>
            </p:nvSpPr>
            <p:spPr>
              <a:xfrm>
                <a:off x="1075144" y="6894858"/>
                <a:ext cx="974585" cy="315038"/>
              </a:xfrm>
              <a:prstGeom prst="rect">
                <a:avLst/>
              </a:prstGeom>
              <a:ln w="6350">
                <a:noFill/>
              </a:ln>
            </p:spPr>
            <p:txBody>
              <a:bodyPr vert="horz" lIns="0" tIns="0" rIns="0" bIns="0" rtlCol="0" anchor="t" anchorCtr="0">
                <a:noAutofit/>
              </a:bodyPr>
              <a:lstStyle>
                <a:lvl1pPr algn="l" defTabSz="668912" rtl="0" eaLnBrk="1" latinLnBrk="0" hangingPunct="1">
                  <a:lnSpc>
                    <a:spcPct val="90000"/>
                  </a:lnSpc>
                  <a:spcBef>
                    <a:spcPct val="0"/>
                  </a:spcBef>
                  <a:buNone/>
                  <a:defRPr sz="2400" b="1" i="0" kern="1200">
                    <a:solidFill>
                      <a:schemeClr val="accent2"/>
                    </a:solidFill>
                    <a:latin typeface="Gotham Bold" panose="02000604030000020004"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92075" algn="ctr">
                  <a:lnSpc>
                    <a:spcPct val="150000"/>
                  </a:lnSpc>
                </a:pPr>
                <a:r>
                  <a:rPr lang="en-US" sz="900" spc="110" dirty="0">
                    <a:ln>
                      <a:solidFill>
                        <a:srgbClr val="07C1E8"/>
                      </a:solidFill>
                    </a:ln>
                    <a:solidFill>
                      <a:srgbClr val="07C1E8"/>
                    </a:solidFill>
                    <a:latin typeface="Comfortaa" pitchFamily="2" charset="0"/>
                  </a:rPr>
                  <a:t>MODULE </a:t>
                </a:r>
                <a:r>
                  <a:rPr lang="en-US" sz="1100" spc="110" dirty="0">
                    <a:ln>
                      <a:solidFill>
                        <a:srgbClr val="07C1E8"/>
                      </a:solidFill>
                    </a:ln>
                    <a:solidFill>
                      <a:srgbClr val="07C1E8"/>
                    </a:solidFill>
                    <a:latin typeface="Comfortaa" pitchFamily="2" charset="0"/>
                  </a:rPr>
                  <a:t>3</a:t>
                </a:r>
                <a:endParaRPr lang="en-US" sz="900" spc="110" dirty="0">
                  <a:ln>
                    <a:solidFill>
                      <a:srgbClr val="07C1E8"/>
                    </a:solidFill>
                  </a:ln>
                  <a:solidFill>
                    <a:srgbClr val="07C1E8"/>
                  </a:solidFill>
                  <a:latin typeface="Comfortaa" pitchFamily="2" charset="0"/>
                </a:endParaRPr>
              </a:p>
            </p:txBody>
          </p:sp>
        </p:grpSp>
      </p:grpSp>
    </p:spTree>
    <p:extLst>
      <p:ext uri="{BB962C8B-B14F-4D97-AF65-F5344CB8AC3E}">
        <p14:creationId xmlns:p14="http://schemas.microsoft.com/office/powerpoint/2010/main" val="19159610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A8E019-2848-47B8-90D3-3CD5B4C9351C}"/>
              </a:ext>
            </a:extLst>
          </p:cNvPr>
          <p:cNvSpPr>
            <a:spLocks noGrp="1"/>
          </p:cNvSpPr>
          <p:nvPr>
            <p:ph sz="quarter" idx="10"/>
          </p:nvPr>
        </p:nvSpPr>
        <p:spPr>
          <a:xfrm>
            <a:off x="1024445" y="1396539"/>
            <a:ext cx="10515600" cy="5461461"/>
          </a:xfrm>
        </p:spPr>
        <p:txBody>
          <a:bodyPr numCol="1">
            <a:normAutofit fontScale="40000" lnSpcReduction="20000"/>
          </a:bodyPr>
          <a:lstStyle/>
          <a:p>
            <a:pPr marL="0" indent="0">
              <a:lnSpc>
                <a:spcPct val="120000"/>
              </a:lnSpc>
              <a:buNone/>
            </a:pPr>
            <a:r>
              <a:rPr lang="en-US" sz="5100" dirty="0">
                <a:solidFill>
                  <a:srgbClr val="0193C0"/>
                </a:solidFill>
                <a:latin typeface="Comfortaa" pitchFamily="2" charset="0"/>
              </a:rPr>
              <a:t>GOAL:</a:t>
            </a:r>
          </a:p>
          <a:p>
            <a:pPr marL="0" indent="0">
              <a:lnSpc>
                <a:spcPct val="120000"/>
              </a:lnSpc>
              <a:buNone/>
            </a:pPr>
            <a:r>
              <a:rPr lang="en-US" sz="4200" b="0" dirty="0">
                <a:solidFill>
                  <a:srgbClr val="454545"/>
                </a:solidFill>
                <a:latin typeface="Avenir" panose="02000503020000020003" pitchFamily="2" charset="0"/>
              </a:rPr>
              <a:t>Consider how to integrate social norms into existing activities or activities under development and identify gaps where additional work is needed.</a:t>
            </a:r>
          </a:p>
          <a:p>
            <a:pPr marL="0" indent="0">
              <a:lnSpc>
                <a:spcPct val="120000"/>
              </a:lnSpc>
              <a:buNone/>
            </a:pPr>
            <a:endParaRPr lang="en-US" sz="3200" dirty="0">
              <a:solidFill>
                <a:srgbClr val="0193C0"/>
              </a:solidFill>
              <a:latin typeface="Comfortaa" pitchFamily="2" charset="0"/>
            </a:endParaRPr>
          </a:p>
          <a:p>
            <a:pPr marL="0" indent="0">
              <a:lnSpc>
                <a:spcPct val="120000"/>
              </a:lnSpc>
              <a:buNone/>
            </a:pPr>
            <a:r>
              <a:rPr lang="en-US" sz="5100" dirty="0">
                <a:solidFill>
                  <a:srgbClr val="0193C0"/>
                </a:solidFill>
                <a:latin typeface="Comfortaa" pitchFamily="2" charset="0"/>
              </a:rPr>
              <a:t>ACTIVITIES IN THIS MODULE</a:t>
            </a:r>
          </a:p>
          <a:p>
            <a:pPr marL="273050" lvl="0" indent="-90488">
              <a:lnSpc>
                <a:spcPct val="120000"/>
              </a:lnSpc>
              <a:buFont typeface="+mj-lt"/>
              <a:buAutoNum type="arabicPeriod"/>
            </a:pPr>
            <a:r>
              <a:rPr lang="en-US" sz="4200" b="0" dirty="0">
                <a:solidFill>
                  <a:srgbClr val="454545"/>
                </a:solidFill>
                <a:latin typeface="Avenir" panose="02000503020000020003" pitchFamily="2" charset="0"/>
              </a:rPr>
              <a:t> Review your logic model </a:t>
            </a:r>
            <a:endParaRPr lang="en-KE" sz="4200" b="0" dirty="0">
              <a:solidFill>
                <a:srgbClr val="454545"/>
              </a:solidFill>
              <a:latin typeface="Avenir" panose="02000503020000020003" pitchFamily="2" charset="0"/>
            </a:endParaRPr>
          </a:p>
          <a:p>
            <a:pPr marL="273050" lvl="0" indent="-90488">
              <a:lnSpc>
                <a:spcPct val="120000"/>
              </a:lnSpc>
              <a:buFont typeface="+mj-lt"/>
              <a:buAutoNum type="arabicPeriod"/>
            </a:pPr>
            <a:r>
              <a:rPr lang="en-US" sz="4200" b="0" dirty="0">
                <a:solidFill>
                  <a:srgbClr val="454545"/>
                </a:solidFill>
                <a:latin typeface="Avenir" panose="02000503020000020003" pitchFamily="2" charset="0"/>
              </a:rPr>
              <a:t>  Review your activities</a:t>
            </a:r>
            <a:endParaRPr lang="en-KE" sz="4200" b="0" dirty="0">
              <a:solidFill>
                <a:srgbClr val="454545"/>
              </a:solidFill>
              <a:latin typeface="Avenir" panose="02000503020000020003" pitchFamily="2" charset="0"/>
            </a:endParaRPr>
          </a:p>
          <a:p>
            <a:pPr marL="273050" lvl="0" indent="-90488">
              <a:lnSpc>
                <a:spcPct val="120000"/>
              </a:lnSpc>
              <a:buFont typeface="+mj-lt"/>
              <a:buAutoNum type="arabicPeriod"/>
            </a:pPr>
            <a:r>
              <a:rPr lang="en-US" sz="4200" b="0" dirty="0">
                <a:solidFill>
                  <a:srgbClr val="454545"/>
                </a:solidFill>
                <a:latin typeface="Avenir" panose="02000503020000020003" pitchFamily="2" charset="0"/>
              </a:rPr>
              <a:t>  Refine your activities </a:t>
            </a:r>
            <a:endParaRPr lang="en-KE" sz="4200" b="0" dirty="0">
              <a:solidFill>
                <a:srgbClr val="454545"/>
              </a:solidFill>
              <a:latin typeface="Avenir" panose="02000503020000020003" pitchFamily="2" charset="0"/>
            </a:endParaRPr>
          </a:p>
          <a:p>
            <a:pPr marL="273050" lvl="0" indent="-90488">
              <a:lnSpc>
                <a:spcPct val="120000"/>
              </a:lnSpc>
              <a:buFont typeface="+mj-lt"/>
              <a:buAutoNum type="arabicPeriod"/>
            </a:pPr>
            <a:r>
              <a:rPr lang="en-US" sz="4200" b="0" dirty="0">
                <a:solidFill>
                  <a:srgbClr val="454545"/>
                </a:solidFill>
                <a:latin typeface="Avenir" panose="02000503020000020003" pitchFamily="2" charset="0"/>
              </a:rPr>
              <a:t>  Assess risks </a:t>
            </a:r>
            <a:endParaRPr lang="en-KE" sz="4200" b="0" dirty="0">
              <a:solidFill>
                <a:srgbClr val="454545"/>
              </a:solidFill>
              <a:latin typeface="Avenir" panose="02000503020000020003" pitchFamily="2" charset="0"/>
            </a:endParaRPr>
          </a:p>
          <a:p>
            <a:pPr marL="273050" lvl="0" indent="-90488">
              <a:lnSpc>
                <a:spcPct val="120000"/>
              </a:lnSpc>
              <a:buFont typeface="+mj-lt"/>
              <a:buAutoNum type="arabicPeriod"/>
            </a:pPr>
            <a:r>
              <a:rPr lang="en-US" sz="4200" b="0" dirty="0">
                <a:solidFill>
                  <a:srgbClr val="454545"/>
                </a:solidFill>
                <a:latin typeface="Avenir" panose="02000503020000020003" pitchFamily="2" charset="0"/>
              </a:rPr>
              <a:t>  Revise your logic model</a:t>
            </a:r>
            <a:endParaRPr lang="en-US" sz="4200" dirty="0">
              <a:solidFill>
                <a:srgbClr val="0193C0"/>
              </a:solidFill>
              <a:latin typeface="Comfortaa" pitchFamily="2" charset="0"/>
            </a:endParaRPr>
          </a:p>
          <a:p>
            <a:pPr marL="0" indent="0">
              <a:lnSpc>
                <a:spcPct val="120000"/>
              </a:lnSpc>
              <a:buNone/>
            </a:pPr>
            <a:endParaRPr lang="en-US" sz="3200" dirty="0">
              <a:solidFill>
                <a:srgbClr val="0193C0"/>
              </a:solidFill>
              <a:latin typeface="Comfortaa" pitchFamily="2" charset="0"/>
            </a:endParaRPr>
          </a:p>
          <a:p>
            <a:pPr marL="0" indent="0">
              <a:lnSpc>
                <a:spcPct val="120000"/>
              </a:lnSpc>
              <a:buNone/>
            </a:pPr>
            <a:r>
              <a:rPr lang="en-US" sz="5100" dirty="0">
                <a:solidFill>
                  <a:srgbClr val="0193C0"/>
                </a:solidFill>
                <a:latin typeface="Comfortaa" pitchFamily="2" charset="0"/>
              </a:rPr>
              <a:t>OUTPUT</a:t>
            </a:r>
          </a:p>
          <a:p>
            <a:pPr marL="411162" lvl="0" indent="-228600">
              <a:lnSpc>
                <a:spcPct val="120000"/>
              </a:lnSpc>
              <a:buAutoNum type="arabicPeriod"/>
            </a:pPr>
            <a:r>
              <a:rPr lang="en-US" sz="4200" b="0" dirty="0">
                <a:solidFill>
                  <a:srgbClr val="454545"/>
                </a:solidFill>
                <a:latin typeface="Avenir" panose="02000503020000020003" pitchFamily="2" charset="0"/>
              </a:rPr>
              <a:t>Revised logic model that includes the social norms your program will shift, reframe or fortify. </a:t>
            </a:r>
          </a:p>
          <a:p>
            <a:pPr marL="411162" lvl="0" indent="-228600">
              <a:lnSpc>
                <a:spcPct val="120000"/>
              </a:lnSpc>
              <a:buAutoNum type="arabicPeriod"/>
            </a:pPr>
            <a:r>
              <a:rPr lang="en-US" sz="4200" b="0" dirty="0">
                <a:solidFill>
                  <a:srgbClr val="454545"/>
                </a:solidFill>
                <a:latin typeface="Avenir" panose="02000503020000020003" pitchFamily="2" charset="0"/>
              </a:rPr>
              <a:t>Activity descriptions that flow from the logic model describing how activities impact social norms.</a:t>
            </a:r>
          </a:p>
          <a:p>
            <a:pPr marL="0" indent="0">
              <a:lnSpc>
                <a:spcPct val="120000"/>
              </a:lnSpc>
              <a:buNone/>
            </a:pPr>
            <a:endParaRPr lang="en-US" sz="3200" dirty="0">
              <a:solidFill>
                <a:srgbClr val="0193C0"/>
              </a:solidFill>
              <a:latin typeface="Comfortaa" pitchFamily="2" charset="0"/>
            </a:endParaRPr>
          </a:p>
          <a:p>
            <a:pPr marL="0" indent="0">
              <a:lnSpc>
                <a:spcPct val="120000"/>
              </a:lnSpc>
              <a:buClr>
                <a:srgbClr val="07C1E8"/>
              </a:buClr>
              <a:buNone/>
            </a:pPr>
            <a:endParaRPr lang="en-US" sz="2800" b="0" dirty="0">
              <a:solidFill>
                <a:srgbClr val="454545"/>
              </a:solidFill>
              <a:latin typeface="Avenir" panose="02000503020000020003" pitchFamily="2" charset="0"/>
            </a:endParaRPr>
          </a:p>
          <a:p>
            <a:pPr marL="0" lvl="0" indent="0">
              <a:lnSpc>
                <a:spcPct val="120000"/>
              </a:lnSpc>
              <a:buClr>
                <a:srgbClr val="07C1E8"/>
              </a:buClr>
              <a:buNone/>
            </a:pPr>
            <a:endParaRPr lang="en-US" sz="2800" b="0" dirty="0">
              <a:solidFill>
                <a:srgbClr val="454545"/>
              </a:solidFill>
              <a:latin typeface="Avenir" panose="02000503020000020003" pitchFamily="2" charset="0"/>
            </a:endParaRPr>
          </a:p>
          <a:p>
            <a:pPr marL="0" indent="0">
              <a:lnSpc>
                <a:spcPct val="120000"/>
              </a:lnSpc>
              <a:buNone/>
            </a:pPr>
            <a:endParaRPr lang="en-US" dirty="0"/>
          </a:p>
        </p:txBody>
      </p:sp>
      <p:grpSp>
        <p:nvGrpSpPr>
          <p:cNvPr id="7" name="Group 6">
            <a:extLst>
              <a:ext uri="{FF2B5EF4-FFF2-40B4-BE49-F238E27FC236}">
                <a16:creationId xmlns:a16="http://schemas.microsoft.com/office/drawing/2014/main" id="{691C4D54-FAFF-2B4F-8FC6-42F46443CA7D}"/>
              </a:ext>
            </a:extLst>
          </p:cNvPr>
          <p:cNvGrpSpPr/>
          <p:nvPr/>
        </p:nvGrpSpPr>
        <p:grpSpPr>
          <a:xfrm>
            <a:off x="9601200" y="365760"/>
            <a:ext cx="2832498" cy="456923"/>
            <a:chOff x="4116076" y="450402"/>
            <a:chExt cx="2832498" cy="456923"/>
          </a:xfrm>
        </p:grpSpPr>
        <p:cxnSp>
          <p:nvCxnSpPr>
            <p:cNvPr id="8" name="Straight Connector 7">
              <a:extLst>
                <a:ext uri="{FF2B5EF4-FFF2-40B4-BE49-F238E27FC236}">
                  <a16:creationId xmlns:a16="http://schemas.microsoft.com/office/drawing/2014/main" id="{556956BC-CC55-8748-9FDD-DA95DF6AE5B5}"/>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9" name="Teardrop 8">
              <a:extLst>
                <a:ext uri="{FF2B5EF4-FFF2-40B4-BE49-F238E27FC236}">
                  <a16:creationId xmlns:a16="http://schemas.microsoft.com/office/drawing/2014/main" id="{3C91BDE6-CE47-C64A-99B2-3FC42FF8824D}"/>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3" name="Rectangle 12">
              <a:extLst>
                <a:ext uri="{FF2B5EF4-FFF2-40B4-BE49-F238E27FC236}">
                  <a16:creationId xmlns:a16="http://schemas.microsoft.com/office/drawing/2014/main" id="{6E6D707C-4D39-6849-B18C-D6A81E596C1E}"/>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193C5D71-4037-1A47-B853-0D93A1042E4D}"/>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D6FBB21E-3418-4D46-95FC-70471880F676}"/>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F508EFCA-6445-984E-9933-A4EF67257F63}"/>
                </a:ext>
              </a:extLst>
            </p:cNvPr>
            <p:cNvSpPr/>
            <p:nvPr/>
          </p:nvSpPr>
          <p:spPr>
            <a:xfrm>
              <a:off x="5504621" y="65809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3</a:t>
              </a:r>
              <a:endParaRPr lang="en-GB" sz="500" b="1" dirty="0">
                <a:solidFill>
                  <a:srgbClr val="07C1E8"/>
                </a:solidFill>
                <a:latin typeface="Avenir Black" panose="02000503020000020003" pitchFamily="2" charset="0"/>
              </a:endParaRPr>
            </a:p>
          </p:txBody>
        </p:sp>
        <p:sp>
          <p:nvSpPr>
            <p:cNvPr id="17" name="Rectangle 16">
              <a:extLst>
                <a:ext uri="{FF2B5EF4-FFF2-40B4-BE49-F238E27FC236}">
                  <a16:creationId xmlns:a16="http://schemas.microsoft.com/office/drawing/2014/main" id="{F025AF09-7EBD-9C47-91CC-4A9E3049F078}"/>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8" name="Teardrop 17">
              <a:extLst>
                <a:ext uri="{FF2B5EF4-FFF2-40B4-BE49-F238E27FC236}">
                  <a16:creationId xmlns:a16="http://schemas.microsoft.com/office/drawing/2014/main" id="{5D81B59D-FB49-F24A-B67D-0DACD05BC876}"/>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3D52BDAC-AF31-854F-8A09-E1B7A011DF2A}"/>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28775BE9-7F18-A542-83BC-B041750AED60}"/>
                </a:ext>
              </a:extLst>
            </p:cNvPr>
            <p:cNvSpPr>
              <a:spLocks noChangeAspect="1"/>
            </p:cNvSpPr>
            <p:nvPr/>
          </p:nvSpPr>
          <p:spPr>
            <a:xfrm rot="8100000">
              <a:off x="5673408"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1" name="Teardrop 20">
              <a:extLst>
                <a:ext uri="{FF2B5EF4-FFF2-40B4-BE49-F238E27FC236}">
                  <a16:creationId xmlns:a16="http://schemas.microsoft.com/office/drawing/2014/main" id="{D3B68F87-3DAA-7E46-B0C2-5F691C857B5A}"/>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2" name="Title 1">
            <a:extLst>
              <a:ext uri="{FF2B5EF4-FFF2-40B4-BE49-F238E27FC236}">
                <a16:creationId xmlns:a16="http://schemas.microsoft.com/office/drawing/2014/main" id="{32875A2C-2C62-F14A-BD73-94DFE4B73A57}"/>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Module 3: Program Design or Adaptation</a:t>
            </a:r>
            <a:endParaRPr lang="en-US" sz="3200" dirty="0">
              <a:latin typeface="+mj-lt"/>
            </a:endParaRPr>
          </a:p>
        </p:txBody>
      </p:sp>
    </p:spTree>
    <p:extLst>
      <p:ext uri="{BB962C8B-B14F-4D97-AF65-F5344CB8AC3E}">
        <p14:creationId xmlns:p14="http://schemas.microsoft.com/office/powerpoint/2010/main" val="23926165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81B825-3E7D-4FDB-826A-014BBC02F2F3}"/>
              </a:ext>
            </a:extLst>
          </p:cNvPr>
          <p:cNvSpPr>
            <a:spLocks noGrp="1"/>
          </p:cNvSpPr>
          <p:nvPr>
            <p:ph sz="quarter" idx="10"/>
          </p:nvPr>
        </p:nvSpPr>
        <p:spPr/>
        <p:txBody>
          <a:bodyPr numCol="1">
            <a:normAutofit/>
          </a:bodyPr>
          <a:lstStyle/>
          <a:p>
            <a:pPr marL="0" indent="0">
              <a:buNone/>
            </a:pPr>
            <a:r>
              <a:rPr lang="en-US" sz="2400" dirty="0">
                <a:solidFill>
                  <a:srgbClr val="0193C0"/>
                </a:solidFill>
                <a:latin typeface="Comfortaa"/>
              </a:rPr>
              <a:t>KEY TERMS</a:t>
            </a:r>
          </a:p>
          <a:p>
            <a:pPr marL="368300" indent="-231775">
              <a:buClr>
                <a:srgbClr val="05B5DB"/>
              </a:buClr>
              <a:buSzPct val="120000"/>
              <a:buFont typeface="Courier New" panose="02070309020205020404" pitchFamily="49" charset="0"/>
              <a:buChar char="o"/>
            </a:pPr>
            <a:r>
              <a:rPr lang="en-US" sz="2400" b="1" dirty="0">
                <a:solidFill>
                  <a:srgbClr val="454545"/>
                </a:solidFill>
                <a:latin typeface="Avenir" panose="02000503020000020003" pitchFamily="2" charset="0"/>
              </a:rPr>
              <a:t>“Logic models”: </a:t>
            </a:r>
            <a:r>
              <a:rPr lang="en-US" sz="2400" b="0" dirty="0">
                <a:solidFill>
                  <a:srgbClr val="454545"/>
                </a:solidFill>
                <a:latin typeface="Avenir" panose="02000503020000020003" pitchFamily="2" charset="0"/>
              </a:rPr>
              <a:t>The guiding structure for programs; they determine what activities are implemented and show how these activities have impact.</a:t>
            </a:r>
          </a:p>
          <a:p>
            <a:pPr marL="368300" indent="-231775">
              <a:buClr>
                <a:srgbClr val="05B5DB"/>
              </a:buClr>
              <a:buSzPct val="120000"/>
              <a:buFont typeface="Courier New" panose="02070309020205020404" pitchFamily="49" charset="0"/>
              <a:buChar char="o"/>
            </a:pPr>
            <a:endParaRPr lang="en-US" dirty="0"/>
          </a:p>
        </p:txBody>
      </p:sp>
      <p:grpSp>
        <p:nvGrpSpPr>
          <p:cNvPr id="10" name="Group 9">
            <a:extLst>
              <a:ext uri="{FF2B5EF4-FFF2-40B4-BE49-F238E27FC236}">
                <a16:creationId xmlns:a16="http://schemas.microsoft.com/office/drawing/2014/main" id="{8A0FD377-0E21-154B-94F0-A23E1F14A0C5}"/>
              </a:ext>
            </a:extLst>
          </p:cNvPr>
          <p:cNvGrpSpPr/>
          <p:nvPr/>
        </p:nvGrpSpPr>
        <p:grpSpPr>
          <a:xfrm>
            <a:off x="9601200" y="365760"/>
            <a:ext cx="2832498" cy="456923"/>
            <a:chOff x="4116076" y="450402"/>
            <a:chExt cx="2832498" cy="456923"/>
          </a:xfrm>
        </p:grpSpPr>
        <p:cxnSp>
          <p:nvCxnSpPr>
            <p:cNvPr id="11" name="Straight Connector 10">
              <a:extLst>
                <a:ext uri="{FF2B5EF4-FFF2-40B4-BE49-F238E27FC236}">
                  <a16:creationId xmlns:a16="http://schemas.microsoft.com/office/drawing/2014/main" id="{E156816E-453F-2147-9CA1-01BB3F320A8A}"/>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2" name="Teardrop 11">
              <a:extLst>
                <a:ext uri="{FF2B5EF4-FFF2-40B4-BE49-F238E27FC236}">
                  <a16:creationId xmlns:a16="http://schemas.microsoft.com/office/drawing/2014/main" id="{3560852C-56B7-0342-9651-3745A4A1FD9B}"/>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3" name="Rectangle 12">
              <a:extLst>
                <a:ext uri="{FF2B5EF4-FFF2-40B4-BE49-F238E27FC236}">
                  <a16:creationId xmlns:a16="http://schemas.microsoft.com/office/drawing/2014/main" id="{7752821E-AFF4-554D-AB10-040546A46F59}"/>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76547B96-E4E5-3640-BCED-9D45E48CEBDC}"/>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0EBA0111-E96A-6844-93F7-168680382120}"/>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AC9053F2-96FE-8E4F-9CBE-9EACE64D0D35}"/>
                </a:ext>
              </a:extLst>
            </p:cNvPr>
            <p:cNvSpPr/>
            <p:nvPr/>
          </p:nvSpPr>
          <p:spPr>
            <a:xfrm>
              <a:off x="5504621" y="65809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3</a:t>
              </a:r>
              <a:endParaRPr lang="en-GB" sz="500" b="1" dirty="0">
                <a:solidFill>
                  <a:srgbClr val="07C1E8"/>
                </a:solidFill>
                <a:latin typeface="Avenir Black" panose="02000503020000020003" pitchFamily="2" charset="0"/>
              </a:endParaRPr>
            </a:p>
          </p:txBody>
        </p:sp>
        <p:sp>
          <p:nvSpPr>
            <p:cNvPr id="17" name="Rectangle 16">
              <a:extLst>
                <a:ext uri="{FF2B5EF4-FFF2-40B4-BE49-F238E27FC236}">
                  <a16:creationId xmlns:a16="http://schemas.microsoft.com/office/drawing/2014/main" id="{3CC8B0DC-DB68-234E-B1CB-B26F90FC1E4F}"/>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8" name="Teardrop 17">
              <a:extLst>
                <a:ext uri="{FF2B5EF4-FFF2-40B4-BE49-F238E27FC236}">
                  <a16:creationId xmlns:a16="http://schemas.microsoft.com/office/drawing/2014/main" id="{0ECF07B4-A4F4-C84B-9A44-8687C3C92408}"/>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A9266549-F305-374F-9287-036A3AFAC5EB}"/>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BFB34106-1259-E049-B5D6-32B85E230F88}"/>
                </a:ext>
              </a:extLst>
            </p:cNvPr>
            <p:cNvSpPr>
              <a:spLocks noChangeAspect="1"/>
            </p:cNvSpPr>
            <p:nvPr/>
          </p:nvSpPr>
          <p:spPr>
            <a:xfrm rot="8100000">
              <a:off x="5673408"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1" name="Teardrop 20">
              <a:extLst>
                <a:ext uri="{FF2B5EF4-FFF2-40B4-BE49-F238E27FC236}">
                  <a16:creationId xmlns:a16="http://schemas.microsoft.com/office/drawing/2014/main" id="{C65FAF9E-B739-BF49-9290-681D00FD6657}"/>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2" name="Title 1">
            <a:extLst>
              <a:ext uri="{FF2B5EF4-FFF2-40B4-BE49-F238E27FC236}">
                <a16:creationId xmlns:a16="http://schemas.microsoft.com/office/drawing/2014/main" id="{816ACB69-CE9C-714B-8947-8C32A9869895}"/>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Module 3: Program Design or Adaptation</a:t>
            </a:r>
            <a:endParaRPr lang="en-US" sz="3200" dirty="0">
              <a:latin typeface="+mj-lt"/>
            </a:endParaRPr>
          </a:p>
        </p:txBody>
      </p:sp>
    </p:spTree>
    <p:extLst>
      <p:ext uri="{BB962C8B-B14F-4D97-AF65-F5344CB8AC3E}">
        <p14:creationId xmlns:p14="http://schemas.microsoft.com/office/powerpoint/2010/main" val="141279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B773585C-37B1-D844-AD54-601609F6A1C8}"/>
              </a:ext>
            </a:extLst>
          </p:cNvPr>
          <p:cNvGrpSpPr/>
          <p:nvPr/>
        </p:nvGrpSpPr>
        <p:grpSpPr>
          <a:xfrm>
            <a:off x="3470500" y="2334401"/>
            <a:ext cx="5250999" cy="2189197"/>
            <a:chOff x="3594487" y="2045184"/>
            <a:chExt cx="5250999" cy="2189197"/>
          </a:xfrm>
        </p:grpSpPr>
        <p:sp>
          <p:nvSpPr>
            <p:cNvPr id="10" name="Title 1">
              <a:extLst>
                <a:ext uri="{FF2B5EF4-FFF2-40B4-BE49-F238E27FC236}">
                  <a16:creationId xmlns:a16="http://schemas.microsoft.com/office/drawing/2014/main" id="{31C9156A-A19D-394E-9B49-717A1FC59828}"/>
                </a:ext>
              </a:extLst>
            </p:cNvPr>
            <p:cNvSpPr txBox="1">
              <a:spLocks/>
            </p:cNvSpPr>
            <p:nvPr/>
          </p:nvSpPr>
          <p:spPr>
            <a:xfrm>
              <a:off x="3594487" y="3832486"/>
              <a:ext cx="5250999" cy="401895"/>
            </a:xfrm>
            <a:prstGeom prst="rect">
              <a:avLst/>
            </a:prstGeom>
          </p:spPr>
          <p:txBody>
            <a:bodyPr vert="horz" lIns="0" tIns="0" rIns="0" bIns="0" rtlCol="0" anchor="t" anchorCtr="0">
              <a:noAutofit/>
            </a:bodyPr>
            <a:lstStyle>
              <a:lvl1pPr algn="l" defTabSz="668912" rtl="0" eaLnBrk="1" latinLnBrk="0" hangingPunct="1">
                <a:lnSpc>
                  <a:spcPct val="90000"/>
                </a:lnSpc>
                <a:spcBef>
                  <a:spcPct val="0"/>
                </a:spcBef>
                <a:buNone/>
                <a:defRPr sz="2400" b="1" i="0" kern="1200">
                  <a:solidFill>
                    <a:schemeClr val="accent2"/>
                  </a:solidFill>
                  <a:latin typeface="Gotham Bold" panose="02000604030000020004"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200" dirty="0">
                  <a:ln w="6350">
                    <a:solidFill>
                      <a:srgbClr val="07C1E8"/>
                    </a:solidFill>
                  </a:ln>
                  <a:solidFill>
                    <a:srgbClr val="07C1E8"/>
                  </a:solidFill>
                  <a:latin typeface="Gotham Light" pitchFamily="2" charset="77"/>
                </a:rPr>
                <a:t>Understanding the Norms</a:t>
              </a:r>
            </a:p>
          </p:txBody>
        </p:sp>
        <p:grpSp>
          <p:nvGrpSpPr>
            <p:cNvPr id="6" name="Group 5">
              <a:extLst>
                <a:ext uri="{FF2B5EF4-FFF2-40B4-BE49-F238E27FC236}">
                  <a16:creationId xmlns:a16="http://schemas.microsoft.com/office/drawing/2014/main" id="{53A60026-FD9E-674F-96B9-B23AC1F1226F}"/>
                </a:ext>
              </a:extLst>
            </p:cNvPr>
            <p:cNvGrpSpPr/>
            <p:nvPr/>
          </p:nvGrpSpPr>
          <p:grpSpPr>
            <a:xfrm>
              <a:off x="5537787" y="2045184"/>
              <a:ext cx="1364400" cy="1364400"/>
              <a:chOff x="791061" y="6237350"/>
              <a:chExt cx="1630055" cy="1630055"/>
            </a:xfrm>
          </p:grpSpPr>
          <p:sp>
            <p:nvSpPr>
              <p:cNvPr id="11" name="Teardrop 10">
                <a:extLst>
                  <a:ext uri="{FF2B5EF4-FFF2-40B4-BE49-F238E27FC236}">
                    <a16:creationId xmlns:a16="http://schemas.microsoft.com/office/drawing/2014/main" id="{80A3340B-5B60-8343-9964-4AF4AE54DDFC}"/>
                  </a:ext>
                </a:extLst>
              </p:cNvPr>
              <p:cNvSpPr/>
              <p:nvPr/>
            </p:nvSpPr>
            <p:spPr>
              <a:xfrm rot="8100000">
                <a:off x="791061" y="6237350"/>
                <a:ext cx="1630055" cy="1630055"/>
              </a:xfrm>
              <a:prstGeom prst="teardrop">
                <a:avLst>
                  <a:gd name="adj" fmla="val 92853"/>
                </a:avLst>
              </a:prstGeom>
              <a:noFill/>
              <a:ln w="38100">
                <a:solidFill>
                  <a:srgbClr val="07C1E8"/>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2" name="Title 1">
                <a:extLst>
                  <a:ext uri="{FF2B5EF4-FFF2-40B4-BE49-F238E27FC236}">
                    <a16:creationId xmlns:a16="http://schemas.microsoft.com/office/drawing/2014/main" id="{C7037B95-EC36-0C41-BC3A-E36141D32169}"/>
                  </a:ext>
                </a:extLst>
              </p:cNvPr>
              <p:cNvSpPr txBox="1">
                <a:spLocks/>
              </p:cNvSpPr>
              <p:nvPr/>
            </p:nvSpPr>
            <p:spPr>
              <a:xfrm>
                <a:off x="1075144" y="6894858"/>
                <a:ext cx="974585" cy="315038"/>
              </a:xfrm>
              <a:prstGeom prst="rect">
                <a:avLst/>
              </a:prstGeom>
              <a:ln w="6350">
                <a:noFill/>
              </a:ln>
            </p:spPr>
            <p:txBody>
              <a:bodyPr vert="horz" lIns="0" tIns="0" rIns="0" bIns="0" rtlCol="0" anchor="t" anchorCtr="0">
                <a:noAutofit/>
              </a:bodyPr>
              <a:lstStyle>
                <a:lvl1pPr algn="l" defTabSz="668912" rtl="0" eaLnBrk="1" latinLnBrk="0" hangingPunct="1">
                  <a:lnSpc>
                    <a:spcPct val="90000"/>
                  </a:lnSpc>
                  <a:spcBef>
                    <a:spcPct val="0"/>
                  </a:spcBef>
                  <a:buNone/>
                  <a:defRPr sz="2400" b="1" i="0" kern="1200">
                    <a:solidFill>
                      <a:schemeClr val="accent2"/>
                    </a:solidFill>
                    <a:latin typeface="Gotham Bold" panose="02000604030000020004"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92075" algn="ctr">
                  <a:lnSpc>
                    <a:spcPct val="150000"/>
                  </a:lnSpc>
                </a:pPr>
                <a:r>
                  <a:rPr lang="en-US" sz="900" spc="110" dirty="0">
                    <a:ln>
                      <a:solidFill>
                        <a:srgbClr val="07C1E8"/>
                      </a:solidFill>
                    </a:ln>
                    <a:solidFill>
                      <a:srgbClr val="07C1E8"/>
                    </a:solidFill>
                    <a:latin typeface="Comfortaa" pitchFamily="2" charset="0"/>
                  </a:rPr>
                  <a:t>MODULE </a:t>
                </a:r>
                <a:r>
                  <a:rPr lang="en-US" sz="1100" spc="110" dirty="0">
                    <a:ln>
                      <a:solidFill>
                        <a:srgbClr val="07C1E8"/>
                      </a:solidFill>
                    </a:ln>
                    <a:solidFill>
                      <a:srgbClr val="07C1E8"/>
                    </a:solidFill>
                    <a:latin typeface="Comfortaa" pitchFamily="2" charset="0"/>
                  </a:rPr>
                  <a:t>1</a:t>
                </a:r>
                <a:endParaRPr lang="en-US" sz="900" spc="110" dirty="0">
                  <a:ln>
                    <a:solidFill>
                      <a:srgbClr val="07C1E8"/>
                    </a:solidFill>
                  </a:ln>
                  <a:solidFill>
                    <a:srgbClr val="07C1E8"/>
                  </a:solidFill>
                  <a:latin typeface="Comfortaa" pitchFamily="2" charset="0"/>
                </a:endParaRPr>
              </a:p>
            </p:txBody>
          </p:sp>
        </p:grpSp>
      </p:grpSp>
    </p:spTree>
    <p:extLst>
      <p:ext uri="{BB962C8B-B14F-4D97-AF65-F5344CB8AC3E}">
        <p14:creationId xmlns:p14="http://schemas.microsoft.com/office/powerpoint/2010/main" val="91653395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21F7B4-E448-496B-8599-93DD5C75492A}"/>
              </a:ext>
            </a:extLst>
          </p:cNvPr>
          <p:cNvSpPr>
            <a:spLocks noGrp="1"/>
          </p:cNvSpPr>
          <p:nvPr>
            <p:ph sz="quarter" idx="10"/>
          </p:nvPr>
        </p:nvSpPr>
        <p:spPr>
          <a:xfrm>
            <a:off x="946529" y="1691773"/>
            <a:ext cx="10515600" cy="4351338"/>
          </a:xfrm>
        </p:spPr>
        <p:txBody>
          <a:bodyPr numCol="1">
            <a:normAutofit/>
          </a:bodyPr>
          <a:lstStyle/>
          <a:p>
            <a:pPr marL="0" indent="0">
              <a:buNone/>
            </a:pPr>
            <a:r>
              <a:rPr lang="en-US" sz="2400" b="0" dirty="0">
                <a:solidFill>
                  <a:srgbClr val="454545"/>
                </a:solidFill>
                <a:latin typeface="Avenir" panose="02000503020000020003" pitchFamily="2" charset="0"/>
              </a:rPr>
              <a:t>In this activity, you will assess how well your current logic model integrates social norms. This gives you a starting point to understand how you might integrate norms into your program. </a:t>
            </a:r>
          </a:p>
          <a:p>
            <a:pPr marL="0" indent="0">
              <a:buNone/>
            </a:pPr>
            <a:endParaRPr lang="en-US" sz="2400" dirty="0"/>
          </a:p>
        </p:txBody>
      </p:sp>
      <p:grpSp>
        <p:nvGrpSpPr>
          <p:cNvPr id="9" name="Group 8">
            <a:extLst>
              <a:ext uri="{FF2B5EF4-FFF2-40B4-BE49-F238E27FC236}">
                <a16:creationId xmlns:a16="http://schemas.microsoft.com/office/drawing/2014/main" id="{2118CE84-9B24-F841-9A67-A58C89CA6924}"/>
              </a:ext>
            </a:extLst>
          </p:cNvPr>
          <p:cNvGrpSpPr/>
          <p:nvPr/>
        </p:nvGrpSpPr>
        <p:grpSpPr>
          <a:xfrm>
            <a:off x="9601200" y="365760"/>
            <a:ext cx="2832498" cy="456923"/>
            <a:chOff x="4116076" y="450402"/>
            <a:chExt cx="2832498" cy="456923"/>
          </a:xfrm>
        </p:grpSpPr>
        <p:cxnSp>
          <p:nvCxnSpPr>
            <p:cNvPr id="10" name="Straight Connector 9">
              <a:extLst>
                <a:ext uri="{FF2B5EF4-FFF2-40B4-BE49-F238E27FC236}">
                  <a16:creationId xmlns:a16="http://schemas.microsoft.com/office/drawing/2014/main" id="{DAF568D0-8705-8E4A-91F6-21D5FC66A649}"/>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1" name="Teardrop 10">
              <a:extLst>
                <a:ext uri="{FF2B5EF4-FFF2-40B4-BE49-F238E27FC236}">
                  <a16:creationId xmlns:a16="http://schemas.microsoft.com/office/drawing/2014/main" id="{ADCD30C9-BEBC-6B42-8895-10F50105E93F}"/>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2" name="Rectangle 11">
              <a:extLst>
                <a:ext uri="{FF2B5EF4-FFF2-40B4-BE49-F238E27FC236}">
                  <a16:creationId xmlns:a16="http://schemas.microsoft.com/office/drawing/2014/main" id="{7B52D4F5-9117-2A43-9B30-E4D3F5C9A3BB}"/>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3" name="Rectangle 12">
              <a:extLst>
                <a:ext uri="{FF2B5EF4-FFF2-40B4-BE49-F238E27FC236}">
                  <a16:creationId xmlns:a16="http://schemas.microsoft.com/office/drawing/2014/main" id="{E8D39827-9FB3-7F45-96B9-025D5C31E6AE}"/>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D1F22C04-A6B7-F242-8337-861A31709A93}"/>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D909AFB2-59E4-E449-A050-2A52C94AADB8}"/>
                </a:ext>
              </a:extLst>
            </p:cNvPr>
            <p:cNvSpPr/>
            <p:nvPr/>
          </p:nvSpPr>
          <p:spPr>
            <a:xfrm>
              <a:off x="5504621" y="65809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3</a:t>
              </a:r>
              <a:endParaRPr lang="en-GB" sz="500" b="1" dirty="0">
                <a:solidFill>
                  <a:srgbClr val="07C1E8"/>
                </a:solidFill>
                <a:latin typeface="Avenir Black" panose="02000503020000020003" pitchFamily="2" charset="0"/>
              </a:endParaRPr>
            </a:p>
          </p:txBody>
        </p:sp>
        <p:sp>
          <p:nvSpPr>
            <p:cNvPr id="16" name="Rectangle 15">
              <a:extLst>
                <a:ext uri="{FF2B5EF4-FFF2-40B4-BE49-F238E27FC236}">
                  <a16:creationId xmlns:a16="http://schemas.microsoft.com/office/drawing/2014/main" id="{91082DEF-FE53-2142-9161-6F6F54F637F2}"/>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7" name="Teardrop 16">
              <a:extLst>
                <a:ext uri="{FF2B5EF4-FFF2-40B4-BE49-F238E27FC236}">
                  <a16:creationId xmlns:a16="http://schemas.microsoft.com/office/drawing/2014/main" id="{F83ED9A5-CFF7-484E-8883-A385F7AAEED4}"/>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8" name="Teardrop 17">
              <a:extLst>
                <a:ext uri="{FF2B5EF4-FFF2-40B4-BE49-F238E27FC236}">
                  <a16:creationId xmlns:a16="http://schemas.microsoft.com/office/drawing/2014/main" id="{57A84B55-93A6-5C40-8AC4-F2BA568062DE}"/>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8985DB9F-AF29-9949-8622-48A3AD6AFAEA}"/>
                </a:ext>
              </a:extLst>
            </p:cNvPr>
            <p:cNvSpPr>
              <a:spLocks noChangeAspect="1"/>
            </p:cNvSpPr>
            <p:nvPr/>
          </p:nvSpPr>
          <p:spPr>
            <a:xfrm rot="8100000">
              <a:off x="5673408"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A7FEB835-B303-5044-A59B-E7A11E7959C9}"/>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1" name="Title 1">
            <a:extLst>
              <a:ext uri="{FF2B5EF4-FFF2-40B4-BE49-F238E27FC236}">
                <a16:creationId xmlns:a16="http://schemas.microsoft.com/office/drawing/2014/main" id="{8212F158-E5C9-154E-8658-8669E0E06F55}"/>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Module 3: Program Design or Adaptation</a:t>
            </a:r>
            <a:endParaRPr lang="en-US" sz="3200" dirty="0">
              <a:latin typeface="+mj-lt"/>
            </a:endParaRPr>
          </a:p>
        </p:txBody>
      </p:sp>
    </p:spTree>
    <p:extLst>
      <p:ext uri="{BB962C8B-B14F-4D97-AF65-F5344CB8AC3E}">
        <p14:creationId xmlns:p14="http://schemas.microsoft.com/office/powerpoint/2010/main" val="29822836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a:xfrm>
            <a:off x="946529" y="1691773"/>
            <a:ext cx="10515600" cy="4351338"/>
          </a:xfrm>
        </p:spPr>
        <p:txBody>
          <a:bodyPr numCol="1">
            <a:normAutofit/>
          </a:bodyPr>
          <a:lstStyle/>
          <a:p>
            <a:pPr marL="0" indent="0">
              <a:buNone/>
            </a:pPr>
            <a:r>
              <a:rPr lang="en-US" sz="2400" dirty="0">
                <a:solidFill>
                  <a:srgbClr val="0193C0"/>
                </a:solidFill>
                <a:latin typeface="Comfortaa" pitchFamily="2" charset="0"/>
              </a:rPr>
              <a:t>INSTRUCTIONS</a:t>
            </a:r>
            <a:endParaRPr lang="en-US" sz="2400" dirty="0">
              <a:solidFill>
                <a:srgbClr val="454545"/>
              </a:solidFill>
              <a:latin typeface="Avenir" panose="02000503020000020003" pitchFamily="2" charset="0"/>
            </a:endParaRPr>
          </a:p>
          <a:p>
            <a:pPr marL="457200" indent="-457200">
              <a:lnSpc>
                <a:spcPct val="100000"/>
              </a:lnSpc>
              <a:buFont typeface="+mj-lt"/>
              <a:buAutoNum type="arabicPeriod"/>
            </a:pPr>
            <a:r>
              <a:rPr lang="en-US" sz="2400" dirty="0">
                <a:solidFill>
                  <a:schemeClr val="tx1">
                    <a:lumMod val="75000"/>
                    <a:lumOff val="25000"/>
                  </a:schemeClr>
                </a:solidFill>
                <a:latin typeface="Avenir Book" panose="02000503020000020003" pitchFamily="2" charset="0"/>
              </a:rPr>
              <a:t>Get into one or more groups, depending on the size of your team.</a:t>
            </a:r>
          </a:p>
          <a:p>
            <a:pPr marL="457200" indent="-457200">
              <a:lnSpc>
                <a:spcPct val="100000"/>
              </a:lnSpc>
              <a:buFont typeface="+mj-lt"/>
              <a:buAutoNum type="arabicPeriod"/>
            </a:pPr>
            <a:r>
              <a:rPr lang="en-US" sz="2400" b="0" dirty="0">
                <a:solidFill>
                  <a:schemeClr val="tx1">
                    <a:lumMod val="75000"/>
                    <a:lumOff val="25000"/>
                  </a:schemeClr>
                </a:solidFill>
                <a:latin typeface="Avenir Book" panose="02000503020000020003" pitchFamily="2" charset="0"/>
              </a:rPr>
              <a:t>Review the program’s existing logic model, then answer the questions in the table below.</a:t>
            </a:r>
          </a:p>
          <a:p>
            <a:pPr marL="457200" indent="-457200">
              <a:lnSpc>
                <a:spcPct val="100000"/>
              </a:lnSpc>
              <a:buFont typeface="+mj-lt"/>
              <a:buAutoNum type="arabicPeriod"/>
            </a:pPr>
            <a:r>
              <a:rPr lang="en-US" sz="2400" b="0" dirty="0">
                <a:solidFill>
                  <a:schemeClr val="tx1">
                    <a:lumMod val="75000"/>
                    <a:lumOff val="25000"/>
                  </a:schemeClr>
                </a:solidFill>
                <a:latin typeface="Avenir Book" panose="02000503020000020003" pitchFamily="2" charset="0"/>
              </a:rPr>
              <a:t>If you answer “no” to any question, review the considerations to identify possible areas of change. You will come back to your logic model at the end of this module to make changes.</a:t>
            </a:r>
          </a:p>
          <a:p>
            <a:pPr marL="0" indent="0">
              <a:buNone/>
            </a:pPr>
            <a:endParaRPr lang="en-US" dirty="0"/>
          </a:p>
        </p:txBody>
      </p:sp>
      <p:grpSp>
        <p:nvGrpSpPr>
          <p:cNvPr id="10" name="Group 9">
            <a:extLst>
              <a:ext uri="{FF2B5EF4-FFF2-40B4-BE49-F238E27FC236}">
                <a16:creationId xmlns:a16="http://schemas.microsoft.com/office/drawing/2014/main" id="{CCFA785D-1A1E-E04C-B2A5-BAD745D8EFF9}"/>
              </a:ext>
            </a:extLst>
          </p:cNvPr>
          <p:cNvGrpSpPr/>
          <p:nvPr/>
        </p:nvGrpSpPr>
        <p:grpSpPr>
          <a:xfrm>
            <a:off x="9601200" y="365760"/>
            <a:ext cx="2832498" cy="456923"/>
            <a:chOff x="4116076" y="450402"/>
            <a:chExt cx="2832498" cy="456923"/>
          </a:xfrm>
        </p:grpSpPr>
        <p:cxnSp>
          <p:nvCxnSpPr>
            <p:cNvPr id="11" name="Straight Connector 10">
              <a:extLst>
                <a:ext uri="{FF2B5EF4-FFF2-40B4-BE49-F238E27FC236}">
                  <a16:creationId xmlns:a16="http://schemas.microsoft.com/office/drawing/2014/main" id="{27058DAF-92CE-D145-8210-B4F2A5400A4E}"/>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2" name="Teardrop 11">
              <a:extLst>
                <a:ext uri="{FF2B5EF4-FFF2-40B4-BE49-F238E27FC236}">
                  <a16:creationId xmlns:a16="http://schemas.microsoft.com/office/drawing/2014/main" id="{5D11C877-C5BC-7743-A0D3-D94B6BC92F2B}"/>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3" name="Rectangle 12">
              <a:extLst>
                <a:ext uri="{FF2B5EF4-FFF2-40B4-BE49-F238E27FC236}">
                  <a16:creationId xmlns:a16="http://schemas.microsoft.com/office/drawing/2014/main" id="{3FED2E44-1C48-D547-B6DD-ABAEE1EA12C2}"/>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986E0102-DFA0-1841-B2F1-547A23365A73}"/>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BA513190-2100-014A-B868-D6A9656579BC}"/>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BEE23F07-77D3-D44E-95C6-D5311FBBA228}"/>
                </a:ext>
              </a:extLst>
            </p:cNvPr>
            <p:cNvSpPr/>
            <p:nvPr/>
          </p:nvSpPr>
          <p:spPr>
            <a:xfrm>
              <a:off x="5504621" y="65809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3</a:t>
              </a:r>
              <a:endParaRPr lang="en-GB" sz="500" b="1" dirty="0">
                <a:solidFill>
                  <a:srgbClr val="07C1E8"/>
                </a:solidFill>
                <a:latin typeface="Avenir Black" panose="02000503020000020003" pitchFamily="2" charset="0"/>
              </a:endParaRPr>
            </a:p>
          </p:txBody>
        </p:sp>
        <p:sp>
          <p:nvSpPr>
            <p:cNvPr id="17" name="Rectangle 16">
              <a:extLst>
                <a:ext uri="{FF2B5EF4-FFF2-40B4-BE49-F238E27FC236}">
                  <a16:creationId xmlns:a16="http://schemas.microsoft.com/office/drawing/2014/main" id="{2F95A2B5-83E4-D143-BC60-A85D72E8790E}"/>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8" name="Teardrop 17">
              <a:extLst>
                <a:ext uri="{FF2B5EF4-FFF2-40B4-BE49-F238E27FC236}">
                  <a16:creationId xmlns:a16="http://schemas.microsoft.com/office/drawing/2014/main" id="{2BCC87B0-D7AC-244F-BDB2-647A6B32006A}"/>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4EA7A3D8-7C9B-DF49-B1E4-52B41930E1B5}"/>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3D6F2C7A-2A3B-8144-ABD8-814C3377762C}"/>
                </a:ext>
              </a:extLst>
            </p:cNvPr>
            <p:cNvSpPr>
              <a:spLocks noChangeAspect="1"/>
            </p:cNvSpPr>
            <p:nvPr/>
          </p:nvSpPr>
          <p:spPr>
            <a:xfrm rot="8100000">
              <a:off x="5673408"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1" name="Teardrop 20">
              <a:extLst>
                <a:ext uri="{FF2B5EF4-FFF2-40B4-BE49-F238E27FC236}">
                  <a16:creationId xmlns:a16="http://schemas.microsoft.com/office/drawing/2014/main" id="{02117C38-C2DC-7546-B21A-94D9F74E15C6}"/>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2" name="Title 1">
            <a:extLst>
              <a:ext uri="{FF2B5EF4-FFF2-40B4-BE49-F238E27FC236}">
                <a16:creationId xmlns:a16="http://schemas.microsoft.com/office/drawing/2014/main" id="{71CBEF7F-2B3E-2947-A06A-5C28376E9FE6}"/>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1: Review Your Logic Model</a:t>
            </a:r>
            <a:endParaRPr lang="en-US" sz="3200" dirty="0">
              <a:latin typeface="+mj-lt"/>
            </a:endParaRPr>
          </a:p>
        </p:txBody>
      </p:sp>
    </p:spTree>
    <p:extLst>
      <p:ext uri="{BB962C8B-B14F-4D97-AF65-F5344CB8AC3E}">
        <p14:creationId xmlns:p14="http://schemas.microsoft.com/office/powerpoint/2010/main" val="179601470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1DC79DA-998D-DD49-950C-3EC57A6589E1}"/>
              </a:ext>
            </a:extLst>
          </p:cNvPr>
          <p:cNvGraphicFramePr>
            <a:graphicFrameLocks noGrp="1"/>
          </p:cNvGraphicFramePr>
          <p:nvPr>
            <p:extLst>
              <p:ext uri="{D42A27DB-BD31-4B8C-83A1-F6EECF244321}">
                <p14:modId xmlns:p14="http://schemas.microsoft.com/office/powerpoint/2010/main" val="4139876582"/>
              </p:ext>
            </p:extLst>
          </p:nvPr>
        </p:nvGraphicFramePr>
        <p:xfrm>
          <a:off x="3374575" y="1219622"/>
          <a:ext cx="7360100" cy="5487339"/>
        </p:xfrm>
        <a:graphic>
          <a:graphicData uri="http://schemas.openxmlformats.org/drawingml/2006/table">
            <a:tbl>
              <a:tblPr firstRow="1" firstCol="1" bandRow="1">
                <a:tableStyleId>{5C22544A-7EE6-4342-B048-85BDC9FD1C3A}</a:tableStyleId>
              </a:tblPr>
              <a:tblGrid>
                <a:gridCol w="3512000">
                  <a:extLst>
                    <a:ext uri="{9D8B030D-6E8A-4147-A177-3AD203B41FA5}">
                      <a16:colId xmlns:a16="http://schemas.microsoft.com/office/drawing/2014/main" val="1088673474"/>
                    </a:ext>
                  </a:extLst>
                </a:gridCol>
                <a:gridCol w="451261">
                  <a:extLst>
                    <a:ext uri="{9D8B030D-6E8A-4147-A177-3AD203B41FA5}">
                      <a16:colId xmlns:a16="http://schemas.microsoft.com/office/drawing/2014/main" val="1484963557"/>
                    </a:ext>
                  </a:extLst>
                </a:gridCol>
                <a:gridCol w="453614">
                  <a:extLst>
                    <a:ext uri="{9D8B030D-6E8A-4147-A177-3AD203B41FA5}">
                      <a16:colId xmlns:a16="http://schemas.microsoft.com/office/drawing/2014/main" val="2503322469"/>
                    </a:ext>
                  </a:extLst>
                </a:gridCol>
                <a:gridCol w="2943225">
                  <a:extLst>
                    <a:ext uri="{9D8B030D-6E8A-4147-A177-3AD203B41FA5}">
                      <a16:colId xmlns:a16="http://schemas.microsoft.com/office/drawing/2014/main" val="631234925"/>
                    </a:ext>
                  </a:extLst>
                </a:gridCol>
              </a:tblGrid>
              <a:tr h="37678">
                <a:tc>
                  <a:txBody>
                    <a:bodyPr/>
                    <a:lstStyle/>
                    <a:p>
                      <a:pPr>
                        <a:lnSpc>
                          <a:spcPct val="120000"/>
                        </a:lnSpc>
                        <a:spcAft>
                          <a:spcPts val="0"/>
                        </a:spcAft>
                      </a:pPr>
                      <a:r>
                        <a:rPr lang="en-US" sz="1200" b="1" i="0" dirty="0">
                          <a:solidFill>
                            <a:srgbClr val="0193C0"/>
                          </a:solidFill>
                          <a:effectLst/>
                          <a:latin typeface="Comfortaa"/>
                        </a:rPr>
                        <a:t> Question</a:t>
                      </a:r>
                      <a:endParaRPr lang="en-US" sz="1200" b="1" i="0" dirty="0">
                        <a:solidFill>
                          <a:srgbClr val="0193C0"/>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r>
                        <a:rPr lang="en-US" sz="1200" b="1" i="0" dirty="0">
                          <a:solidFill>
                            <a:srgbClr val="0193C0"/>
                          </a:solidFill>
                          <a:effectLst/>
                          <a:latin typeface="Comfortaa"/>
                        </a:rPr>
                        <a:t>Yes</a:t>
                      </a:r>
                      <a:endParaRPr lang="en-US" sz="1200" b="1" i="0" dirty="0">
                        <a:solidFill>
                          <a:srgbClr val="0193C0"/>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r>
                        <a:rPr lang="en-US" sz="1200" b="1" i="0" dirty="0">
                          <a:solidFill>
                            <a:srgbClr val="0193C0"/>
                          </a:solidFill>
                          <a:effectLst/>
                          <a:latin typeface="Comfortaa"/>
                        </a:rPr>
                        <a:t>No</a:t>
                      </a:r>
                      <a:endParaRPr lang="en-US" sz="1200" b="1" i="0" dirty="0">
                        <a:solidFill>
                          <a:srgbClr val="0193C0"/>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r>
                        <a:rPr lang="en-US" sz="1200" b="1" i="0" dirty="0">
                          <a:solidFill>
                            <a:srgbClr val="0193C0"/>
                          </a:solidFill>
                          <a:effectLst/>
                          <a:latin typeface="Comfortaa"/>
                        </a:rPr>
                        <a:t>If you Answered No</a:t>
                      </a:r>
                      <a:endParaRPr lang="en-US" sz="1200" b="1" i="0" dirty="0">
                        <a:solidFill>
                          <a:srgbClr val="0193C0"/>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91315263"/>
                  </a:ext>
                </a:extLst>
              </a:tr>
              <a:tr h="679774">
                <a:tc>
                  <a:txBody>
                    <a:bodyPr/>
                    <a:lstStyle/>
                    <a:p>
                      <a:pPr>
                        <a:lnSpc>
                          <a:spcPct val="120000"/>
                        </a:lnSpc>
                        <a:spcAft>
                          <a:spcPts val="0"/>
                        </a:spcAft>
                      </a:pPr>
                      <a:r>
                        <a:rPr lang="en-US" sz="1200" b="0" i="0" dirty="0">
                          <a:solidFill>
                            <a:schemeClr val="tx1"/>
                          </a:solidFill>
                          <a:effectLst/>
                          <a:latin typeface="Comfortaa"/>
                          <a:ea typeface="Times New Roman" panose="02020603050405020304" pitchFamily="18" charset="0"/>
                          <a:cs typeface="Arial" panose="020B0604020202020204" pitchFamily="34" charset="0"/>
                        </a:rPr>
                        <a:t>Does the context section (or “policy and environment” level) in your logic model explicitly acknowledge norms?</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tc>
                  <a:txBody>
                    <a:bodyPr/>
                    <a:lstStyle/>
                    <a:p>
                      <a:pPr algn="ctr">
                        <a:lnSpc>
                          <a:spcPct val="120000"/>
                        </a:lnSpc>
                        <a:spcAft>
                          <a:spcPts val="0"/>
                        </a:spcAft>
                      </a:pP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lang="en-US" sz="1200" b="0" i="0" dirty="0">
                          <a:solidFill>
                            <a:schemeClr val="tx1"/>
                          </a:solidFill>
                          <a:effectLst/>
                          <a:latin typeface="Comfortaa"/>
                          <a:ea typeface="Times New Roman" panose="02020603050405020304" pitchFamily="18" charset="0"/>
                          <a:cs typeface="Arial" panose="020B0604020202020204" pitchFamily="34" charset="0"/>
                        </a:rPr>
                        <a:t>Use Norm Profiles and research findings to identify explicit norms-related considerations in the context (see Module 1)</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27089539"/>
                  </a:ext>
                </a:extLst>
              </a:tr>
              <a:tr h="679774">
                <a:tc>
                  <a:txBody>
                    <a:bodyPr/>
                    <a:lstStyle/>
                    <a:p>
                      <a:pPr>
                        <a:lnSpc>
                          <a:spcPct val="120000"/>
                        </a:lnSpc>
                        <a:spcAft>
                          <a:spcPts val="0"/>
                        </a:spcAft>
                      </a:pPr>
                      <a:r>
                        <a:rPr lang="en-US" sz="1200" b="0" i="0" dirty="0">
                          <a:solidFill>
                            <a:schemeClr val="tx1"/>
                          </a:solidFill>
                          <a:effectLst/>
                          <a:latin typeface="Comfortaa"/>
                          <a:ea typeface="Times New Roman" panose="02020603050405020304" pitchFamily="18" charset="0"/>
                          <a:cs typeface="Arial" panose="020B0604020202020204" pitchFamily="34" charset="0"/>
                        </a:rPr>
                        <a:t>Do program outcomes include social change (beyond individual attitudes and behaviors)?</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tc>
                  <a:txBody>
                    <a:bodyPr/>
                    <a:lstStyle/>
                    <a:p>
                      <a:pPr algn="ctr">
                        <a:lnSpc>
                          <a:spcPct val="120000"/>
                        </a:lnSpc>
                        <a:spcAft>
                          <a:spcPts val="0"/>
                        </a:spcAft>
                      </a:pP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rPr>
                        <a:t>Consider whether to make shifts in social norms an explicit program outcome or intermediate outcome. (See Module 4)</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788444"/>
                  </a:ext>
                </a:extLst>
              </a:tr>
              <a:tr h="679774">
                <a:tc>
                  <a:txBody>
                    <a:bodyPr/>
                    <a:lstStyle/>
                    <a:p>
                      <a:pPr>
                        <a:lnSpc>
                          <a:spcPct val="120000"/>
                        </a:lnSpc>
                        <a:spcAft>
                          <a:spcPts val="0"/>
                        </a:spcAft>
                      </a:pPr>
                      <a:r>
                        <a:rPr lang="en-US" sz="1200" b="0" i="0" dirty="0">
                          <a:solidFill>
                            <a:schemeClr val="tx1"/>
                          </a:solidFill>
                          <a:effectLst/>
                          <a:latin typeface="Comfortaa"/>
                          <a:ea typeface="Times New Roman" panose="02020603050405020304" pitchFamily="18" charset="0"/>
                          <a:cs typeface="Arial" panose="020B0604020202020204" pitchFamily="34" charset="0"/>
                        </a:rPr>
                        <a:t>Are there activities included for multiple levels      of the socio-ecological model (SEM) (policy/environment, health services delivery, community, individual levels)?</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tc>
                  <a:txBody>
                    <a:bodyPr/>
                    <a:lstStyle/>
                    <a:p>
                      <a:pPr algn="ctr">
                        <a:lnSpc>
                          <a:spcPct val="120000"/>
                        </a:lnSpc>
                        <a:spcAft>
                          <a:spcPts val="0"/>
                        </a:spcAft>
                      </a:pP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rPr>
                        <a:t>Consider adding additional activities or partnering with other programs working at those levels. </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8557168"/>
                  </a:ext>
                </a:extLst>
              </a:tr>
              <a:tr h="679774">
                <a:tc>
                  <a:txBody>
                    <a:bodyPr/>
                    <a:lstStyle/>
                    <a:p>
                      <a:pPr>
                        <a:lnSpc>
                          <a:spcPct val="120000"/>
                        </a:lnSpc>
                        <a:spcAft>
                          <a:spcPts val="0"/>
                        </a:spcAft>
                      </a:pPr>
                      <a:r>
                        <a:rPr lang="en-US" sz="1200" b="0" i="0" dirty="0">
                          <a:solidFill>
                            <a:schemeClr val="tx1"/>
                          </a:solidFill>
                          <a:effectLst/>
                          <a:latin typeface="Comfortaa"/>
                          <a:ea typeface="Times New Roman" panose="02020603050405020304" pitchFamily="18" charset="0"/>
                          <a:cs typeface="Arial" panose="020B0604020202020204" pitchFamily="34" charset="0"/>
                        </a:rPr>
                        <a:t>Does the model consider how to engage the community in a meaningful way?</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tc>
                  <a:txBody>
                    <a:bodyPr/>
                    <a:lstStyle/>
                    <a:p>
                      <a:pPr algn="ctr">
                        <a:lnSpc>
                          <a:spcPct val="120000"/>
                        </a:lnSpc>
                        <a:spcAft>
                          <a:spcPts val="0"/>
                        </a:spcAft>
                      </a:pP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rPr>
                        <a:t>Consider adding a mechanism for community consultation, engagement, and feedback. (See Module 2)</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58175473"/>
                  </a:ext>
                </a:extLst>
              </a:tr>
              <a:tr h="679774">
                <a:tc>
                  <a:txBody>
                    <a:bodyPr/>
                    <a:lstStyle/>
                    <a:p>
                      <a:pPr>
                        <a:lnSpc>
                          <a:spcPct val="120000"/>
                        </a:lnSpc>
                        <a:spcAft>
                          <a:spcPts val="0"/>
                        </a:spcAft>
                      </a:pPr>
                      <a:r>
                        <a:rPr lang="en-US" sz="1200" b="0" i="0" dirty="0">
                          <a:solidFill>
                            <a:schemeClr val="tx1"/>
                          </a:solidFill>
                          <a:effectLst/>
                          <a:latin typeface="Comfortaa"/>
                          <a:ea typeface="Times New Roman" panose="02020603050405020304" pitchFamily="18" charset="0"/>
                          <a:cs typeface="Arial" panose="020B0604020202020204" pitchFamily="34" charset="0"/>
                        </a:rPr>
                        <a:t>Does the model include the influence of reference groups, and not just the person engaging in a behavior?</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tc>
                  <a:txBody>
                    <a:bodyPr/>
                    <a:lstStyle/>
                    <a:p>
                      <a:pPr algn="ctr">
                        <a:lnSpc>
                          <a:spcPct val="120000"/>
                        </a:lnSpc>
                        <a:spcAft>
                          <a:spcPts val="0"/>
                        </a:spcAft>
                      </a:pP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rPr>
                        <a:t>Consider how activities might reach reference groups to influence priority groups. (see Module 1, Activity 2)</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50913301"/>
                  </a:ext>
                </a:extLst>
              </a:tr>
              <a:tr h="851676">
                <a:tc>
                  <a:txBody>
                    <a:bodyPr/>
                    <a:lstStyle/>
                    <a:p>
                      <a:pPr>
                        <a:lnSpc>
                          <a:spcPct val="120000"/>
                        </a:lnSpc>
                        <a:spcAft>
                          <a:spcPts val="0"/>
                        </a:spcAft>
                      </a:pPr>
                      <a:r>
                        <a:rPr lang="en-US" sz="1200" b="0" i="0" dirty="0">
                          <a:solidFill>
                            <a:schemeClr val="tx1"/>
                          </a:solidFill>
                          <a:effectLst/>
                          <a:latin typeface="Comfortaa"/>
                          <a:ea typeface="Times New Roman" panose="02020603050405020304" pitchFamily="18" charset="0"/>
                          <a:cs typeface="Arial" panose="020B0604020202020204" pitchFamily="34" charset="0"/>
                        </a:rPr>
                        <a:t>Are social norms included along the causal pathway? In other words, does your logic model describe how norms influence behavior, and how your activity will change behavior by addressing norms?</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endParaRPr lang="en-US" sz="1200" b="1" i="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tc>
                  <a:txBody>
                    <a:bodyPr/>
                    <a:lstStyle/>
                    <a:p>
                      <a:pPr algn="ctr">
                        <a:lnSpc>
                          <a:spcPct val="120000"/>
                        </a:lnSpc>
                        <a:spcAft>
                          <a:spcPts val="0"/>
                        </a:spcAft>
                      </a:pP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rPr>
                        <a:t>Identify and add a causal analysis that includes norms (see Module 2, Activity 4)</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3645805"/>
                  </a:ext>
                </a:extLst>
              </a:tr>
              <a:tr h="507875">
                <a:tc>
                  <a:txBody>
                    <a:bodyPr/>
                    <a:lstStyle/>
                    <a:p>
                      <a:pPr>
                        <a:lnSpc>
                          <a:spcPct val="120000"/>
                        </a:lnSpc>
                        <a:spcAft>
                          <a:spcPts val="0"/>
                        </a:spcAft>
                      </a:pPr>
                      <a:r>
                        <a:rPr lang="en-US" sz="1200" b="0" i="0" dirty="0">
                          <a:solidFill>
                            <a:schemeClr val="tx1"/>
                          </a:solidFill>
                          <a:effectLst/>
                          <a:latin typeface="Comfortaa"/>
                          <a:ea typeface="Times New Roman" panose="02020603050405020304" pitchFamily="18" charset="0"/>
                          <a:cs typeface="Arial" panose="020B0604020202020204" pitchFamily="34" charset="0"/>
                        </a:rPr>
                        <a:t>Does the model include consideration of the risks in shifting norms?</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endParaRPr lang="en-US" sz="1200" b="1" i="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tc>
                  <a:txBody>
                    <a:bodyPr/>
                    <a:lstStyle/>
                    <a:p>
                      <a:pPr algn="ctr">
                        <a:lnSpc>
                          <a:spcPct val="120000"/>
                        </a:lnSpc>
                        <a:spcAft>
                          <a:spcPts val="0"/>
                        </a:spcAft>
                      </a:pP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F8FF">
                        <a:alpha val="63137"/>
                      </a:srgbClr>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rPr>
                        <a:t>Consider what risks related to shifting norms you may need to build into your assumptions </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670411"/>
                  </a:ext>
                </a:extLst>
              </a:tr>
              <a:tr h="512524">
                <a:tc>
                  <a:txBody>
                    <a:bodyPr/>
                    <a:lstStyle/>
                    <a:p>
                      <a:pPr>
                        <a:lnSpc>
                          <a:spcPct val="120000"/>
                        </a:lnSpc>
                        <a:spcAft>
                          <a:spcPts val="0"/>
                        </a:spcAft>
                      </a:pPr>
                      <a:r>
                        <a:rPr lang="en-US" sz="1200" b="0" i="0" dirty="0">
                          <a:solidFill>
                            <a:schemeClr val="tx1"/>
                          </a:solidFill>
                          <a:effectLst/>
                          <a:latin typeface="Comfortaa"/>
                          <a:ea typeface="Times New Roman" panose="02020603050405020304" pitchFamily="18" charset="0"/>
                          <a:cs typeface="Arial" panose="020B0604020202020204" pitchFamily="34" charset="0"/>
                        </a:rPr>
                        <a:t>Do key indicators measure changes in social norms and consequences of shifting social norms?</a:t>
                      </a:r>
                    </a:p>
                  </a:txBody>
                  <a:tcPr marL="43594" marR="43594" marT="0" marB="0" anchor="ctr">
                    <a:lnT w="12700" cap="flat" cmpd="sng" algn="ctr">
                      <a:solidFill>
                        <a:schemeClr val="tx1"/>
                      </a:solidFill>
                      <a:prstDash val="solid"/>
                      <a:round/>
                      <a:headEnd type="none" w="med" len="med"/>
                      <a:tailEnd type="none" w="med" len="med"/>
                    </a:lnT>
                    <a:noFill/>
                  </a:tcPr>
                </a:tc>
                <a:tc>
                  <a:txBody>
                    <a:bodyPr/>
                    <a:lstStyle/>
                    <a:p>
                      <a:pPr algn="ctr">
                        <a:lnSpc>
                          <a:spcPct val="120000"/>
                        </a:lnSpc>
                        <a:spcAft>
                          <a:spcPts val="0"/>
                        </a:spcAft>
                      </a:pPr>
                      <a:endParaRPr lang="en-US" sz="1200" b="1" i="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solidFill>
                      <a:srgbClr val="D1F8FF">
                        <a:alpha val="63137"/>
                      </a:srgbClr>
                    </a:solidFill>
                  </a:tcPr>
                </a:tc>
                <a:tc>
                  <a:txBody>
                    <a:bodyPr/>
                    <a:lstStyle/>
                    <a:p>
                      <a:pPr algn="ctr">
                        <a:lnSpc>
                          <a:spcPct val="120000"/>
                        </a:lnSpc>
                        <a:spcAft>
                          <a:spcPts val="0"/>
                        </a:spcAft>
                      </a:pP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solidFill>
                      <a:srgbClr val="D1F8FF">
                        <a:alpha val="63137"/>
                      </a:srgbClr>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rPr>
                        <a:t>Revise indicators (see Module 4)</a:t>
                      </a:r>
                    </a:p>
                  </a:txBody>
                  <a:tcPr marL="43594" marR="43594" marT="0" marB="0" anchor="ctr">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984963167"/>
                  </a:ext>
                </a:extLst>
              </a:tr>
            </a:tbl>
          </a:graphicData>
        </a:graphic>
      </p:graphicFrame>
      <p:sp>
        <p:nvSpPr>
          <p:cNvPr id="16" name="TextBox 15">
            <a:extLst>
              <a:ext uri="{FF2B5EF4-FFF2-40B4-BE49-F238E27FC236}">
                <a16:creationId xmlns:a16="http://schemas.microsoft.com/office/drawing/2014/main" id="{5978E686-9383-48B4-B257-EBC2EBBA60CB}"/>
              </a:ext>
            </a:extLst>
          </p:cNvPr>
          <p:cNvSpPr txBox="1"/>
          <p:nvPr/>
        </p:nvSpPr>
        <p:spPr>
          <a:xfrm>
            <a:off x="688570" y="1219622"/>
            <a:ext cx="2071255" cy="1641475"/>
          </a:xfrm>
          <a:prstGeom prst="rect">
            <a:avLst/>
          </a:prstGeom>
          <a:noFill/>
        </p:spPr>
        <p:txBody>
          <a:bodyPr wrap="square">
            <a:spAutoFit/>
          </a:bodyPr>
          <a:lstStyle/>
          <a:p>
            <a:pPr>
              <a:spcBef>
                <a:spcPts val="1000"/>
              </a:spcBef>
            </a:pPr>
            <a:r>
              <a:rPr lang="en-US" sz="2400" dirty="0">
                <a:solidFill>
                  <a:srgbClr val="0193C0"/>
                </a:solidFill>
                <a:latin typeface="Comfortaa" pitchFamily="2" charset="0"/>
              </a:rPr>
              <a:t>TEMPLATE</a:t>
            </a:r>
            <a:endParaRPr lang="en-US" sz="2400" dirty="0">
              <a:solidFill>
                <a:srgbClr val="454545"/>
              </a:solidFill>
              <a:latin typeface="Avenir" panose="02000503020000020003" pitchFamily="2" charset="0"/>
            </a:endParaRPr>
          </a:p>
          <a:p>
            <a:pPr marL="0" indent="0">
              <a:spcBef>
                <a:spcPts val="1000"/>
              </a:spcBef>
              <a:buNone/>
            </a:pPr>
            <a:r>
              <a:rPr lang="en-US" sz="2000" dirty="0">
                <a:latin typeface="Avenir Book" panose="02000503020000020003" pitchFamily="2" charset="0"/>
              </a:rPr>
              <a:t>Review Your Logic Model</a:t>
            </a:r>
          </a:p>
          <a:p>
            <a:pPr marL="0" indent="0">
              <a:spcBef>
                <a:spcPts val="1000"/>
              </a:spcBef>
              <a:buNone/>
            </a:pPr>
            <a:r>
              <a:rPr lang="en-US" sz="2000" dirty="0">
                <a:solidFill>
                  <a:srgbClr val="0193C0"/>
                </a:solidFill>
                <a:latin typeface="Avenir Book" panose="02000503020000020003" pitchFamily="2" charset="0"/>
                <a:hlinkClick r:id="rId3">
                  <a:extLst>
                    <a:ext uri="{A12FA001-AC4F-418D-AE19-62706E023703}">
                      <ahyp:hlinkClr xmlns:ahyp="http://schemas.microsoft.com/office/drawing/2018/hyperlinkcolor" val="tx"/>
                    </a:ext>
                  </a:extLst>
                </a:hlinkClick>
              </a:rPr>
              <a:t>Annex 6</a:t>
            </a:r>
            <a:endParaRPr lang="en-US" sz="2000" dirty="0">
              <a:solidFill>
                <a:srgbClr val="0193C0"/>
              </a:solidFill>
              <a:latin typeface="Avenir Book" panose="02000503020000020003" pitchFamily="2" charset="0"/>
            </a:endParaRPr>
          </a:p>
        </p:txBody>
      </p:sp>
      <p:grpSp>
        <p:nvGrpSpPr>
          <p:cNvPr id="8" name="Group 7">
            <a:extLst>
              <a:ext uri="{FF2B5EF4-FFF2-40B4-BE49-F238E27FC236}">
                <a16:creationId xmlns:a16="http://schemas.microsoft.com/office/drawing/2014/main" id="{D5C7CCF4-8C8C-A047-BD64-2A6C65FB0F17}"/>
              </a:ext>
            </a:extLst>
          </p:cNvPr>
          <p:cNvGrpSpPr/>
          <p:nvPr/>
        </p:nvGrpSpPr>
        <p:grpSpPr>
          <a:xfrm>
            <a:off x="9597835" y="355958"/>
            <a:ext cx="2832498" cy="456923"/>
            <a:chOff x="4116076" y="450402"/>
            <a:chExt cx="2832498" cy="456923"/>
          </a:xfrm>
        </p:grpSpPr>
        <p:cxnSp>
          <p:nvCxnSpPr>
            <p:cNvPr id="10" name="Straight Connector 9">
              <a:extLst>
                <a:ext uri="{FF2B5EF4-FFF2-40B4-BE49-F238E27FC236}">
                  <a16:creationId xmlns:a16="http://schemas.microsoft.com/office/drawing/2014/main" id="{C0D09F07-DB22-3641-8151-9B47C645A32D}"/>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1" name="Teardrop 10">
              <a:extLst>
                <a:ext uri="{FF2B5EF4-FFF2-40B4-BE49-F238E27FC236}">
                  <a16:creationId xmlns:a16="http://schemas.microsoft.com/office/drawing/2014/main" id="{E055D65C-BF9E-9540-87BF-713E7E91E3BE}"/>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5" name="Rectangle 14">
              <a:extLst>
                <a:ext uri="{FF2B5EF4-FFF2-40B4-BE49-F238E27FC236}">
                  <a16:creationId xmlns:a16="http://schemas.microsoft.com/office/drawing/2014/main" id="{F4B8C9F0-ACE9-6041-BDC9-7ED653E3D813}"/>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7" name="Rectangle 16">
              <a:extLst>
                <a:ext uri="{FF2B5EF4-FFF2-40B4-BE49-F238E27FC236}">
                  <a16:creationId xmlns:a16="http://schemas.microsoft.com/office/drawing/2014/main" id="{BA2D077F-286C-E842-BF18-08022C77A65A}"/>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8" name="Rectangle 17">
              <a:extLst>
                <a:ext uri="{FF2B5EF4-FFF2-40B4-BE49-F238E27FC236}">
                  <a16:creationId xmlns:a16="http://schemas.microsoft.com/office/drawing/2014/main" id="{9F6BF83A-1004-A942-825B-BAF86CAD1779}"/>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9" name="Rectangle 18">
              <a:extLst>
                <a:ext uri="{FF2B5EF4-FFF2-40B4-BE49-F238E27FC236}">
                  <a16:creationId xmlns:a16="http://schemas.microsoft.com/office/drawing/2014/main" id="{1710A95F-2996-2C48-856F-E6A440CFA84C}"/>
                </a:ext>
              </a:extLst>
            </p:cNvPr>
            <p:cNvSpPr/>
            <p:nvPr/>
          </p:nvSpPr>
          <p:spPr>
            <a:xfrm>
              <a:off x="5504621" y="65809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3</a:t>
              </a:r>
              <a:endParaRPr lang="en-GB" sz="500" b="1" dirty="0">
                <a:solidFill>
                  <a:srgbClr val="07C1E8"/>
                </a:solidFill>
                <a:latin typeface="Avenir Black" panose="02000503020000020003" pitchFamily="2" charset="0"/>
              </a:endParaRPr>
            </a:p>
          </p:txBody>
        </p:sp>
        <p:sp>
          <p:nvSpPr>
            <p:cNvPr id="20" name="Rectangle 19">
              <a:extLst>
                <a:ext uri="{FF2B5EF4-FFF2-40B4-BE49-F238E27FC236}">
                  <a16:creationId xmlns:a16="http://schemas.microsoft.com/office/drawing/2014/main" id="{9CF54FC4-0F70-0B4B-8E10-48E136BEAFFD}"/>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21" name="Teardrop 20">
              <a:extLst>
                <a:ext uri="{FF2B5EF4-FFF2-40B4-BE49-F238E27FC236}">
                  <a16:creationId xmlns:a16="http://schemas.microsoft.com/office/drawing/2014/main" id="{57ACA97B-B52B-1E42-9CFB-7F5D2782F0F7}"/>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2" name="Teardrop 21">
              <a:extLst>
                <a:ext uri="{FF2B5EF4-FFF2-40B4-BE49-F238E27FC236}">
                  <a16:creationId xmlns:a16="http://schemas.microsoft.com/office/drawing/2014/main" id="{1CE81E16-1C1E-0741-8AA8-E54ACC9C0957}"/>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3" name="Teardrop 22">
              <a:extLst>
                <a:ext uri="{FF2B5EF4-FFF2-40B4-BE49-F238E27FC236}">
                  <a16:creationId xmlns:a16="http://schemas.microsoft.com/office/drawing/2014/main" id="{276366B2-503D-D741-943E-B2AA847AD0CF}"/>
                </a:ext>
              </a:extLst>
            </p:cNvPr>
            <p:cNvSpPr>
              <a:spLocks noChangeAspect="1"/>
            </p:cNvSpPr>
            <p:nvPr/>
          </p:nvSpPr>
          <p:spPr>
            <a:xfrm rot="8100000">
              <a:off x="5673408"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4" name="Teardrop 23">
              <a:extLst>
                <a:ext uri="{FF2B5EF4-FFF2-40B4-BE49-F238E27FC236}">
                  <a16:creationId xmlns:a16="http://schemas.microsoft.com/office/drawing/2014/main" id="{7217924F-E394-9646-A899-F32A2252EA65}"/>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5" name="Title 1">
            <a:extLst>
              <a:ext uri="{FF2B5EF4-FFF2-40B4-BE49-F238E27FC236}">
                <a16:creationId xmlns:a16="http://schemas.microsoft.com/office/drawing/2014/main" id="{64115220-0690-D743-9DCD-7578ADF63D7F}"/>
              </a:ext>
            </a:extLst>
          </p:cNvPr>
          <p:cNvSpPr txBox="1">
            <a:spLocks/>
          </p:cNvSpPr>
          <p:nvPr/>
        </p:nvSpPr>
        <p:spPr>
          <a:xfrm>
            <a:off x="838200" y="521595"/>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1: Review Your Logic Model</a:t>
            </a:r>
            <a:endParaRPr lang="en-US" sz="3200" dirty="0">
              <a:latin typeface="+mj-lt"/>
            </a:endParaRPr>
          </a:p>
        </p:txBody>
      </p:sp>
    </p:spTree>
    <p:extLst>
      <p:ext uri="{BB962C8B-B14F-4D97-AF65-F5344CB8AC3E}">
        <p14:creationId xmlns:p14="http://schemas.microsoft.com/office/powerpoint/2010/main" val="58423742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a:xfrm>
            <a:off x="946529" y="1841290"/>
            <a:ext cx="10515600" cy="4351338"/>
          </a:xfrm>
        </p:spPr>
        <p:txBody>
          <a:bodyPr numCol="1"/>
          <a:lstStyle/>
          <a:p>
            <a:pPr marL="0" indent="0">
              <a:lnSpc>
                <a:spcPct val="100000"/>
              </a:lnSpc>
              <a:buNone/>
            </a:pPr>
            <a:r>
              <a:rPr lang="en-US" sz="2400" dirty="0">
                <a:solidFill>
                  <a:srgbClr val="0193C0"/>
                </a:solidFill>
                <a:latin typeface="Comfortaa" pitchFamily="2" charset="0"/>
              </a:rPr>
              <a:t>WRAP UP:</a:t>
            </a:r>
          </a:p>
          <a:p>
            <a:pPr marL="0" indent="0">
              <a:lnSpc>
                <a:spcPct val="100000"/>
              </a:lnSpc>
              <a:buNone/>
            </a:pPr>
            <a:r>
              <a:rPr lang="en-US" sz="2400" b="0" dirty="0">
                <a:solidFill>
                  <a:srgbClr val="454545"/>
                </a:solidFill>
                <a:latin typeface="Avenir Book" panose="02000503020000020003" pitchFamily="2" charset="0"/>
              </a:rPr>
              <a:t>In this activity, the team reviewed the program logic model and identified areas where it might need to change to better reflect the program’s understanding of social norms and the community’s feedback. In the next activity the team will review the activities in the logic model to assess whether they can be expected to influence social norms.</a:t>
            </a:r>
            <a:endParaRPr lang="en-US" sz="2400" dirty="0">
              <a:latin typeface="Avenir Book" panose="02000503020000020003" pitchFamily="2" charset="0"/>
            </a:endParaRPr>
          </a:p>
          <a:p>
            <a:pPr marL="0" indent="0">
              <a:buNone/>
            </a:pPr>
            <a:endParaRPr lang="en-US" dirty="0"/>
          </a:p>
          <a:p>
            <a:endParaRPr lang="en-US" dirty="0"/>
          </a:p>
          <a:p>
            <a:pPr marL="0" indent="0">
              <a:buNone/>
            </a:pPr>
            <a:endParaRPr lang="en-US" dirty="0"/>
          </a:p>
          <a:p>
            <a:pPr marL="0" indent="0">
              <a:buNone/>
            </a:pPr>
            <a:endParaRPr lang="en-US" dirty="0"/>
          </a:p>
        </p:txBody>
      </p:sp>
      <p:grpSp>
        <p:nvGrpSpPr>
          <p:cNvPr id="8" name="Group 7">
            <a:extLst>
              <a:ext uri="{FF2B5EF4-FFF2-40B4-BE49-F238E27FC236}">
                <a16:creationId xmlns:a16="http://schemas.microsoft.com/office/drawing/2014/main" id="{DE292AD1-59EF-004C-8F12-B00F3AB39A82}"/>
              </a:ext>
            </a:extLst>
          </p:cNvPr>
          <p:cNvGrpSpPr/>
          <p:nvPr/>
        </p:nvGrpSpPr>
        <p:grpSpPr>
          <a:xfrm>
            <a:off x="9601200" y="365760"/>
            <a:ext cx="2832498" cy="456923"/>
            <a:chOff x="4116076" y="450402"/>
            <a:chExt cx="2832498" cy="456923"/>
          </a:xfrm>
        </p:grpSpPr>
        <p:cxnSp>
          <p:nvCxnSpPr>
            <p:cNvPr id="9" name="Straight Connector 8">
              <a:extLst>
                <a:ext uri="{FF2B5EF4-FFF2-40B4-BE49-F238E27FC236}">
                  <a16:creationId xmlns:a16="http://schemas.microsoft.com/office/drawing/2014/main" id="{DAB38C35-6F41-0543-89C2-A78C5953684D}"/>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0" name="Teardrop 9">
              <a:extLst>
                <a:ext uri="{FF2B5EF4-FFF2-40B4-BE49-F238E27FC236}">
                  <a16:creationId xmlns:a16="http://schemas.microsoft.com/office/drawing/2014/main" id="{547EBBE5-C9EB-B34F-8E3E-54D190FCC90C}"/>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1" name="Rectangle 10">
              <a:extLst>
                <a:ext uri="{FF2B5EF4-FFF2-40B4-BE49-F238E27FC236}">
                  <a16:creationId xmlns:a16="http://schemas.microsoft.com/office/drawing/2014/main" id="{8FE30471-9D44-E049-903D-8544CA77CC72}"/>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2" name="Rectangle 11">
              <a:extLst>
                <a:ext uri="{FF2B5EF4-FFF2-40B4-BE49-F238E27FC236}">
                  <a16:creationId xmlns:a16="http://schemas.microsoft.com/office/drawing/2014/main" id="{0E5E6114-0780-3443-89EA-AF520AC4CE35}"/>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3" name="Rectangle 12">
              <a:extLst>
                <a:ext uri="{FF2B5EF4-FFF2-40B4-BE49-F238E27FC236}">
                  <a16:creationId xmlns:a16="http://schemas.microsoft.com/office/drawing/2014/main" id="{8FDB3982-949E-0848-83FA-6C5F92C2DE93}"/>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A5BF2887-B305-DA42-9CD7-2E67B66653A6}"/>
                </a:ext>
              </a:extLst>
            </p:cNvPr>
            <p:cNvSpPr/>
            <p:nvPr/>
          </p:nvSpPr>
          <p:spPr>
            <a:xfrm>
              <a:off x="5504621" y="65809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3</a:t>
              </a:r>
              <a:endParaRPr lang="en-GB" sz="500" b="1" dirty="0">
                <a:solidFill>
                  <a:srgbClr val="07C1E8"/>
                </a:solidFill>
                <a:latin typeface="Avenir Black" panose="02000503020000020003" pitchFamily="2" charset="0"/>
              </a:endParaRPr>
            </a:p>
          </p:txBody>
        </p:sp>
        <p:sp>
          <p:nvSpPr>
            <p:cNvPr id="15" name="Rectangle 14">
              <a:extLst>
                <a:ext uri="{FF2B5EF4-FFF2-40B4-BE49-F238E27FC236}">
                  <a16:creationId xmlns:a16="http://schemas.microsoft.com/office/drawing/2014/main" id="{E635A1F9-5F76-3D48-94A4-23EBE905CD2D}"/>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6" name="Teardrop 15">
              <a:extLst>
                <a:ext uri="{FF2B5EF4-FFF2-40B4-BE49-F238E27FC236}">
                  <a16:creationId xmlns:a16="http://schemas.microsoft.com/office/drawing/2014/main" id="{E35E7356-CC7C-8147-8B46-6BEE55B22E36}"/>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7" name="Teardrop 16">
              <a:extLst>
                <a:ext uri="{FF2B5EF4-FFF2-40B4-BE49-F238E27FC236}">
                  <a16:creationId xmlns:a16="http://schemas.microsoft.com/office/drawing/2014/main" id="{ABD28006-F22C-384D-81CE-4CEEA12E7400}"/>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8" name="Teardrop 17">
              <a:extLst>
                <a:ext uri="{FF2B5EF4-FFF2-40B4-BE49-F238E27FC236}">
                  <a16:creationId xmlns:a16="http://schemas.microsoft.com/office/drawing/2014/main" id="{61A07800-965D-8A43-B7A5-42D53556FB3F}"/>
                </a:ext>
              </a:extLst>
            </p:cNvPr>
            <p:cNvSpPr>
              <a:spLocks noChangeAspect="1"/>
            </p:cNvSpPr>
            <p:nvPr/>
          </p:nvSpPr>
          <p:spPr>
            <a:xfrm rot="8100000">
              <a:off x="5673408"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A75E9F88-8AD6-F34C-884D-A4F6E4EE9B5B}"/>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0" name="Title 1">
            <a:extLst>
              <a:ext uri="{FF2B5EF4-FFF2-40B4-BE49-F238E27FC236}">
                <a16:creationId xmlns:a16="http://schemas.microsoft.com/office/drawing/2014/main" id="{410110F4-3CE0-3543-AA34-0814D9BDA0E8}"/>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1: Review Your Logic Model</a:t>
            </a:r>
            <a:endParaRPr lang="en-US" sz="3200" dirty="0">
              <a:latin typeface="+mj-lt"/>
            </a:endParaRPr>
          </a:p>
        </p:txBody>
      </p:sp>
    </p:spTree>
    <p:extLst>
      <p:ext uri="{BB962C8B-B14F-4D97-AF65-F5344CB8AC3E}">
        <p14:creationId xmlns:p14="http://schemas.microsoft.com/office/powerpoint/2010/main" val="18479567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21F7B4-E448-496B-8599-93DD5C75492A}"/>
              </a:ext>
            </a:extLst>
          </p:cNvPr>
          <p:cNvSpPr>
            <a:spLocks noGrp="1"/>
          </p:cNvSpPr>
          <p:nvPr>
            <p:ph sz="quarter" idx="10"/>
          </p:nvPr>
        </p:nvSpPr>
        <p:spPr/>
        <p:txBody>
          <a:bodyPr numCol="1">
            <a:normAutofit/>
          </a:bodyPr>
          <a:lstStyle/>
          <a:p>
            <a:pPr marL="0" indent="0">
              <a:lnSpc>
                <a:spcPct val="100000"/>
              </a:lnSpc>
              <a:buNone/>
            </a:pPr>
            <a:r>
              <a:rPr lang="en-US" sz="2400" b="0" dirty="0">
                <a:solidFill>
                  <a:srgbClr val="454545"/>
                </a:solidFill>
                <a:latin typeface="Avenir Book" panose="02000503020000020003" pitchFamily="2" charset="0"/>
              </a:rPr>
              <a:t>In this activity, you will assess each of your existing or planned activities to see how they meet some of the common attributes of norms-focused programs. You can use this information in the next activity to redesign activities.</a:t>
            </a:r>
          </a:p>
          <a:p>
            <a:pPr marL="0" indent="0">
              <a:buNone/>
            </a:pPr>
            <a:endParaRPr lang="en-US" sz="2400" dirty="0"/>
          </a:p>
        </p:txBody>
      </p:sp>
      <p:grpSp>
        <p:nvGrpSpPr>
          <p:cNvPr id="9" name="Group 8">
            <a:extLst>
              <a:ext uri="{FF2B5EF4-FFF2-40B4-BE49-F238E27FC236}">
                <a16:creationId xmlns:a16="http://schemas.microsoft.com/office/drawing/2014/main" id="{92C45FAA-F1DA-624C-B202-CFB55AB90CFC}"/>
              </a:ext>
            </a:extLst>
          </p:cNvPr>
          <p:cNvGrpSpPr/>
          <p:nvPr/>
        </p:nvGrpSpPr>
        <p:grpSpPr>
          <a:xfrm>
            <a:off x="9601200" y="365760"/>
            <a:ext cx="2832498" cy="456923"/>
            <a:chOff x="4116076" y="450402"/>
            <a:chExt cx="2832498" cy="456923"/>
          </a:xfrm>
        </p:grpSpPr>
        <p:cxnSp>
          <p:nvCxnSpPr>
            <p:cNvPr id="10" name="Straight Connector 9">
              <a:extLst>
                <a:ext uri="{FF2B5EF4-FFF2-40B4-BE49-F238E27FC236}">
                  <a16:creationId xmlns:a16="http://schemas.microsoft.com/office/drawing/2014/main" id="{AD4A0F43-19F0-3F45-9C9D-BD2B546081A6}"/>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1" name="Teardrop 10">
              <a:extLst>
                <a:ext uri="{FF2B5EF4-FFF2-40B4-BE49-F238E27FC236}">
                  <a16:creationId xmlns:a16="http://schemas.microsoft.com/office/drawing/2014/main" id="{FCC176CA-4CB1-6D47-95C7-2C00F80D680D}"/>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2" name="Rectangle 11">
              <a:extLst>
                <a:ext uri="{FF2B5EF4-FFF2-40B4-BE49-F238E27FC236}">
                  <a16:creationId xmlns:a16="http://schemas.microsoft.com/office/drawing/2014/main" id="{1DF1BF8F-452B-BF4B-9171-994E8632B640}"/>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3" name="Rectangle 12">
              <a:extLst>
                <a:ext uri="{FF2B5EF4-FFF2-40B4-BE49-F238E27FC236}">
                  <a16:creationId xmlns:a16="http://schemas.microsoft.com/office/drawing/2014/main" id="{9700D066-5D57-DF47-A106-C1310C79C051}"/>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57CD3DC4-42B6-6D47-9583-DAA21AC835AD}"/>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CC878635-0512-B142-8509-3FA93C1478F0}"/>
                </a:ext>
              </a:extLst>
            </p:cNvPr>
            <p:cNvSpPr/>
            <p:nvPr/>
          </p:nvSpPr>
          <p:spPr>
            <a:xfrm>
              <a:off x="5504621" y="65809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3</a:t>
              </a:r>
              <a:endParaRPr lang="en-GB" sz="500" b="1" dirty="0">
                <a:solidFill>
                  <a:srgbClr val="07C1E8"/>
                </a:solidFill>
                <a:latin typeface="Avenir Black" panose="02000503020000020003" pitchFamily="2" charset="0"/>
              </a:endParaRPr>
            </a:p>
          </p:txBody>
        </p:sp>
        <p:sp>
          <p:nvSpPr>
            <p:cNvPr id="16" name="Rectangle 15">
              <a:extLst>
                <a:ext uri="{FF2B5EF4-FFF2-40B4-BE49-F238E27FC236}">
                  <a16:creationId xmlns:a16="http://schemas.microsoft.com/office/drawing/2014/main" id="{105930A6-F003-CE43-8354-CD4E75967116}"/>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7" name="Teardrop 16">
              <a:extLst>
                <a:ext uri="{FF2B5EF4-FFF2-40B4-BE49-F238E27FC236}">
                  <a16:creationId xmlns:a16="http://schemas.microsoft.com/office/drawing/2014/main" id="{B0097D82-54C7-2246-807C-F6287159E8A0}"/>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8" name="Teardrop 17">
              <a:extLst>
                <a:ext uri="{FF2B5EF4-FFF2-40B4-BE49-F238E27FC236}">
                  <a16:creationId xmlns:a16="http://schemas.microsoft.com/office/drawing/2014/main" id="{A861B7CA-EA0B-D14A-ABAD-38E409904927}"/>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8B4A8FE6-FB53-604C-AB00-98493EC4DCEA}"/>
                </a:ext>
              </a:extLst>
            </p:cNvPr>
            <p:cNvSpPr>
              <a:spLocks noChangeAspect="1"/>
            </p:cNvSpPr>
            <p:nvPr/>
          </p:nvSpPr>
          <p:spPr>
            <a:xfrm rot="8100000">
              <a:off x="5673408"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B09DDE35-986C-5A40-B6BC-FD2BFA281AB6}"/>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1" name="Title 1">
            <a:extLst>
              <a:ext uri="{FF2B5EF4-FFF2-40B4-BE49-F238E27FC236}">
                <a16:creationId xmlns:a16="http://schemas.microsoft.com/office/drawing/2014/main" id="{9F4E3BAB-585B-EB48-97CB-EEA21B6ECE3E}"/>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2: Review Your Activities</a:t>
            </a:r>
            <a:endParaRPr lang="en-US" sz="3200" dirty="0">
              <a:latin typeface="+mj-lt"/>
            </a:endParaRPr>
          </a:p>
        </p:txBody>
      </p:sp>
    </p:spTree>
    <p:extLst>
      <p:ext uri="{BB962C8B-B14F-4D97-AF65-F5344CB8AC3E}">
        <p14:creationId xmlns:p14="http://schemas.microsoft.com/office/powerpoint/2010/main" val="6675434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EF1DC150-BD8E-5845-B9CC-7FA2F1AC1F6C}"/>
              </a:ext>
            </a:extLst>
          </p:cNvPr>
          <p:cNvSpPr txBox="1">
            <a:spLocks/>
          </p:cNvSpPr>
          <p:nvPr/>
        </p:nvSpPr>
        <p:spPr>
          <a:xfrm>
            <a:off x="6708404" y="279795"/>
            <a:ext cx="1126531" cy="185803"/>
          </a:xfrm>
          <a:prstGeom prst="rect">
            <a:avLst/>
          </a:prstGeom>
        </p:spPr>
        <p:txBody>
          <a:bodyPr vert="horz" lIns="0" tIns="0" rIns="0" bIns="0" rtlCol="0" anchor="t" anchorCtr="0">
            <a:noAutofit/>
          </a:bodyPr>
          <a:lstStyle>
            <a:lvl1pPr algn="l" defTabSz="668912" rtl="0" eaLnBrk="1" latinLnBrk="0" hangingPunct="1">
              <a:lnSpc>
                <a:spcPct val="90000"/>
              </a:lnSpc>
              <a:spcBef>
                <a:spcPct val="0"/>
              </a:spcBef>
              <a:buNone/>
              <a:defRPr sz="2400" b="1" i="0" kern="1200">
                <a:solidFill>
                  <a:schemeClr val="accent2"/>
                </a:solidFill>
                <a:latin typeface="Gotham Bold" panose="02000604030000020004"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sz="1108" b="0">
                <a:solidFill>
                  <a:schemeClr val="bg1"/>
                </a:solidFill>
                <a:latin typeface="Comfortaa Light" pitchFamily="2" charset="0"/>
              </a:rPr>
              <a:t>Activity 2</a:t>
            </a:r>
          </a:p>
        </p:txBody>
      </p:sp>
      <p:sp>
        <p:nvSpPr>
          <p:cNvPr id="16" name="Freeform 221">
            <a:extLst>
              <a:ext uri="{FF2B5EF4-FFF2-40B4-BE49-F238E27FC236}">
                <a16:creationId xmlns:a16="http://schemas.microsoft.com/office/drawing/2014/main" id="{830DB05F-AD47-FE41-801D-496AF28C0A70}"/>
              </a:ext>
            </a:extLst>
          </p:cNvPr>
          <p:cNvSpPr>
            <a:spLocks noChangeAspect="1" noEditPoints="1"/>
          </p:cNvSpPr>
          <p:nvPr/>
        </p:nvSpPr>
        <p:spPr bwMode="auto">
          <a:xfrm>
            <a:off x="6939898" y="246408"/>
            <a:ext cx="174462" cy="169950"/>
          </a:xfrm>
          <a:custGeom>
            <a:avLst/>
            <a:gdLst>
              <a:gd name="T0" fmla="*/ 169 w 220"/>
              <a:gd name="T1" fmla="*/ 138 h 214"/>
              <a:gd name="T2" fmla="*/ 169 w 220"/>
              <a:gd name="T3" fmla="*/ 126 h 214"/>
              <a:gd name="T4" fmla="*/ 124 w 220"/>
              <a:gd name="T5" fmla="*/ 115 h 214"/>
              <a:gd name="T6" fmla="*/ 172 w 220"/>
              <a:gd name="T7" fmla="*/ 83 h 214"/>
              <a:gd name="T8" fmla="*/ 211 w 220"/>
              <a:gd name="T9" fmla="*/ 25 h 214"/>
              <a:gd name="T10" fmla="*/ 190 w 220"/>
              <a:gd name="T11" fmla="*/ 38 h 214"/>
              <a:gd name="T12" fmla="*/ 176 w 220"/>
              <a:gd name="T13" fmla="*/ 24 h 214"/>
              <a:gd name="T14" fmla="*/ 189 w 220"/>
              <a:gd name="T15" fmla="*/ 3 h 214"/>
              <a:gd name="T16" fmla="*/ 143 w 220"/>
              <a:gd name="T17" fmla="*/ 12 h 214"/>
              <a:gd name="T18" fmla="*/ 99 w 220"/>
              <a:gd name="T19" fmla="*/ 90 h 214"/>
              <a:gd name="T20" fmla="*/ 56 w 220"/>
              <a:gd name="T21" fmla="*/ 36 h 214"/>
              <a:gd name="T22" fmla="*/ 8 w 220"/>
              <a:gd name="T23" fmla="*/ 22 h 214"/>
              <a:gd name="T24" fmla="*/ 45 w 220"/>
              <a:gd name="T25" fmla="*/ 47 h 214"/>
              <a:gd name="T26" fmla="*/ 59 w 220"/>
              <a:gd name="T27" fmla="*/ 129 h 214"/>
              <a:gd name="T28" fmla="*/ 15 w 220"/>
              <a:gd name="T29" fmla="*/ 139 h 214"/>
              <a:gd name="T30" fmla="*/ 9 w 220"/>
              <a:gd name="T31" fmla="*/ 191 h 214"/>
              <a:gd name="T32" fmla="*/ 41 w 220"/>
              <a:gd name="T33" fmla="*/ 172 h 214"/>
              <a:gd name="T34" fmla="*/ 23 w 220"/>
              <a:gd name="T35" fmla="*/ 205 h 214"/>
              <a:gd name="T36" fmla="*/ 45 w 220"/>
              <a:gd name="T37" fmla="*/ 211 h 214"/>
              <a:gd name="T38" fmla="*/ 85 w 220"/>
              <a:gd name="T39" fmla="*/ 155 h 214"/>
              <a:gd name="T40" fmla="*/ 147 w 220"/>
              <a:gd name="T41" fmla="*/ 149 h 214"/>
              <a:gd name="T42" fmla="*/ 136 w 220"/>
              <a:gd name="T43" fmla="*/ 172 h 214"/>
              <a:gd name="T44" fmla="*/ 184 w 220"/>
              <a:gd name="T45" fmla="*/ 208 h 214"/>
              <a:gd name="T46" fmla="*/ 212 w 220"/>
              <a:gd name="T47" fmla="*/ 208 h 214"/>
              <a:gd name="T48" fmla="*/ 20 w 220"/>
              <a:gd name="T49" fmla="*/ 22 h 214"/>
              <a:gd name="T50" fmla="*/ 45 w 220"/>
              <a:gd name="T51" fmla="*/ 36 h 214"/>
              <a:gd name="T52" fmla="*/ 20 w 220"/>
              <a:gd name="T53" fmla="*/ 22 h 214"/>
              <a:gd name="T54" fmla="*/ 69 w 220"/>
              <a:gd name="T55" fmla="*/ 193 h 214"/>
              <a:gd name="T56" fmla="*/ 37 w 220"/>
              <a:gd name="T57" fmla="*/ 202 h 214"/>
              <a:gd name="T58" fmla="*/ 49 w 220"/>
              <a:gd name="T59" fmla="*/ 164 h 214"/>
              <a:gd name="T60" fmla="*/ 12 w 220"/>
              <a:gd name="T61" fmla="*/ 176 h 214"/>
              <a:gd name="T62" fmla="*/ 45 w 220"/>
              <a:gd name="T63" fmla="*/ 135 h 214"/>
              <a:gd name="T64" fmla="*/ 61 w 220"/>
              <a:gd name="T65" fmla="*/ 139 h 214"/>
              <a:gd name="T66" fmla="*/ 141 w 220"/>
              <a:gd name="T67" fmla="*/ 55 h 214"/>
              <a:gd name="T68" fmla="*/ 172 w 220"/>
              <a:gd name="T69" fmla="*/ 8 h 214"/>
              <a:gd name="T70" fmla="*/ 168 w 220"/>
              <a:gd name="T71" fmla="*/ 21 h 214"/>
              <a:gd name="T72" fmla="*/ 194 w 220"/>
              <a:gd name="T73" fmla="*/ 46 h 214"/>
              <a:gd name="T74" fmla="*/ 196 w 220"/>
              <a:gd name="T75" fmla="*/ 66 h 214"/>
              <a:gd name="T76" fmla="*/ 159 w 220"/>
              <a:gd name="T77" fmla="*/ 73 h 214"/>
              <a:gd name="T78" fmla="*/ 75 w 220"/>
              <a:gd name="T79" fmla="*/ 153 h 214"/>
              <a:gd name="T80" fmla="*/ 206 w 220"/>
              <a:gd name="T81" fmla="*/ 203 h 214"/>
              <a:gd name="T82" fmla="*/ 189 w 220"/>
              <a:gd name="T83" fmla="*/ 203 h 214"/>
              <a:gd name="T84" fmla="*/ 164 w 220"/>
              <a:gd name="T85" fmla="*/ 143 h 214"/>
              <a:gd name="T86" fmla="*/ 206 w 220"/>
              <a:gd name="T87" fmla="*/ 203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20" h="214">
                <a:moveTo>
                  <a:pt x="212" y="180"/>
                </a:moveTo>
                <a:cubicBezTo>
                  <a:pt x="169" y="138"/>
                  <a:pt x="169" y="138"/>
                  <a:pt x="169" y="138"/>
                </a:cubicBezTo>
                <a:cubicBezTo>
                  <a:pt x="175" y="132"/>
                  <a:pt x="175" y="132"/>
                  <a:pt x="175" y="132"/>
                </a:cubicBezTo>
                <a:cubicBezTo>
                  <a:pt x="169" y="126"/>
                  <a:pt x="169" y="126"/>
                  <a:pt x="169" y="126"/>
                </a:cubicBezTo>
                <a:cubicBezTo>
                  <a:pt x="152" y="143"/>
                  <a:pt x="152" y="143"/>
                  <a:pt x="152" y="143"/>
                </a:cubicBezTo>
                <a:cubicBezTo>
                  <a:pt x="124" y="115"/>
                  <a:pt x="124" y="115"/>
                  <a:pt x="124" y="115"/>
                </a:cubicBezTo>
                <a:cubicBezTo>
                  <a:pt x="158" y="81"/>
                  <a:pt x="158" y="81"/>
                  <a:pt x="158" y="81"/>
                </a:cubicBezTo>
                <a:cubicBezTo>
                  <a:pt x="163" y="83"/>
                  <a:pt x="167" y="83"/>
                  <a:pt x="172" y="83"/>
                </a:cubicBezTo>
                <a:cubicBezTo>
                  <a:pt x="184" y="83"/>
                  <a:pt x="194" y="79"/>
                  <a:pt x="202" y="71"/>
                </a:cubicBezTo>
                <a:cubicBezTo>
                  <a:pt x="214" y="59"/>
                  <a:pt x="218" y="41"/>
                  <a:pt x="211" y="25"/>
                </a:cubicBezTo>
                <a:cubicBezTo>
                  <a:pt x="208" y="19"/>
                  <a:pt x="208" y="19"/>
                  <a:pt x="208" y="19"/>
                </a:cubicBezTo>
                <a:cubicBezTo>
                  <a:pt x="190" y="38"/>
                  <a:pt x="190" y="38"/>
                  <a:pt x="190" y="38"/>
                </a:cubicBezTo>
                <a:cubicBezTo>
                  <a:pt x="176" y="38"/>
                  <a:pt x="176" y="38"/>
                  <a:pt x="176" y="38"/>
                </a:cubicBezTo>
                <a:cubicBezTo>
                  <a:pt x="176" y="24"/>
                  <a:pt x="176" y="24"/>
                  <a:pt x="176" y="24"/>
                </a:cubicBezTo>
                <a:cubicBezTo>
                  <a:pt x="194" y="5"/>
                  <a:pt x="194" y="5"/>
                  <a:pt x="194" y="5"/>
                </a:cubicBezTo>
                <a:cubicBezTo>
                  <a:pt x="189" y="3"/>
                  <a:pt x="189" y="3"/>
                  <a:pt x="189" y="3"/>
                </a:cubicBezTo>
                <a:cubicBezTo>
                  <a:pt x="184" y="1"/>
                  <a:pt x="178" y="0"/>
                  <a:pt x="172" y="0"/>
                </a:cubicBezTo>
                <a:cubicBezTo>
                  <a:pt x="161" y="0"/>
                  <a:pt x="150" y="4"/>
                  <a:pt x="143" y="12"/>
                </a:cubicBezTo>
                <a:cubicBezTo>
                  <a:pt x="131" y="23"/>
                  <a:pt x="127" y="40"/>
                  <a:pt x="133" y="56"/>
                </a:cubicBezTo>
                <a:cubicBezTo>
                  <a:pt x="99" y="90"/>
                  <a:pt x="99" y="90"/>
                  <a:pt x="99" y="90"/>
                </a:cubicBezTo>
                <a:cubicBezTo>
                  <a:pt x="51" y="42"/>
                  <a:pt x="51" y="42"/>
                  <a:pt x="51" y="42"/>
                </a:cubicBezTo>
                <a:cubicBezTo>
                  <a:pt x="56" y="36"/>
                  <a:pt x="56" y="36"/>
                  <a:pt x="56" y="36"/>
                </a:cubicBezTo>
                <a:cubicBezTo>
                  <a:pt x="25" y="5"/>
                  <a:pt x="25" y="5"/>
                  <a:pt x="25" y="5"/>
                </a:cubicBezTo>
                <a:cubicBezTo>
                  <a:pt x="8" y="22"/>
                  <a:pt x="8" y="22"/>
                  <a:pt x="8" y="22"/>
                </a:cubicBezTo>
                <a:cubicBezTo>
                  <a:pt x="39" y="53"/>
                  <a:pt x="39" y="53"/>
                  <a:pt x="39" y="53"/>
                </a:cubicBezTo>
                <a:cubicBezTo>
                  <a:pt x="45" y="47"/>
                  <a:pt x="45" y="47"/>
                  <a:pt x="45" y="47"/>
                </a:cubicBezTo>
                <a:cubicBezTo>
                  <a:pt x="93" y="95"/>
                  <a:pt x="93" y="95"/>
                  <a:pt x="93" y="95"/>
                </a:cubicBezTo>
                <a:cubicBezTo>
                  <a:pt x="59" y="129"/>
                  <a:pt x="59" y="129"/>
                  <a:pt x="59" y="129"/>
                </a:cubicBezTo>
                <a:cubicBezTo>
                  <a:pt x="55" y="128"/>
                  <a:pt x="50" y="127"/>
                  <a:pt x="45" y="127"/>
                </a:cubicBezTo>
                <a:cubicBezTo>
                  <a:pt x="34" y="127"/>
                  <a:pt x="23" y="131"/>
                  <a:pt x="15" y="139"/>
                </a:cubicBezTo>
                <a:cubicBezTo>
                  <a:pt x="3" y="151"/>
                  <a:pt x="0" y="170"/>
                  <a:pt x="6" y="185"/>
                </a:cubicBezTo>
                <a:cubicBezTo>
                  <a:pt x="9" y="191"/>
                  <a:pt x="9" y="191"/>
                  <a:pt x="9" y="191"/>
                </a:cubicBezTo>
                <a:cubicBezTo>
                  <a:pt x="27" y="172"/>
                  <a:pt x="27" y="172"/>
                  <a:pt x="27" y="172"/>
                </a:cubicBezTo>
                <a:cubicBezTo>
                  <a:pt x="41" y="172"/>
                  <a:pt x="41" y="172"/>
                  <a:pt x="41" y="172"/>
                </a:cubicBezTo>
                <a:cubicBezTo>
                  <a:pt x="41" y="187"/>
                  <a:pt x="41" y="187"/>
                  <a:pt x="41" y="187"/>
                </a:cubicBezTo>
                <a:cubicBezTo>
                  <a:pt x="23" y="205"/>
                  <a:pt x="23" y="205"/>
                  <a:pt x="23" y="205"/>
                </a:cubicBezTo>
                <a:cubicBezTo>
                  <a:pt x="28" y="207"/>
                  <a:pt x="28" y="207"/>
                  <a:pt x="28" y="207"/>
                </a:cubicBezTo>
                <a:cubicBezTo>
                  <a:pt x="34" y="210"/>
                  <a:pt x="39" y="211"/>
                  <a:pt x="45" y="211"/>
                </a:cubicBezTo>
                <a:cubicBezTo>
                  <a:pt x="56" y="211"/>
                  <a:pt x="67" y="206"/>
                  <a:pt x="75" y="198"/>
                </a:cubicBezTo>
                <a:cubicBezTo>
                  <a:pt x="86" y="187"/>
                  <a:pt x="90" y="170"/>
                  <a:pt x="85" y="155"/>
                </a:cubicBezTo>
                <a:cubicBezTo>
                  <a:pt x="119" y="121"/>
                  <a:pt x="119" y="121"/>
                  <a:pt x="119" y="121"/>
                </a:cubicBezTo>
                <a:cubicBezTo>
                  <a:pt x="147" y="149"/>
                  <a:pt x="147" y="149"/>
                  <a:pt x="147" y="149"/>
                </a:cubicBezTo>
                <a:cubicBezTo>
                  <a:pt x="130" y="166"/>
                  <a:pt x="130" y="166"/>
                  <a:pt x="130" y="166"/>
                </a:cubicBezTo>
                <a:cubicBezTo>
                  <a:pt x="136" y="172"/>
                  <a:pt x="136" y="172"/>
                  <a:pt x="136" y="172"/>
                </a:cubicBezTo>
                <a:cubicBezTo>
                  <a:pt x="141" y="166"/>
                  <a:pt x="141" y="166"/>
                  <a:pt x="141" y="166"/>
                </a:cubicBezTo>
                <a:cubicBezTo>
                  <a:pt x="184" y="208"/>
                  <a:pt x="184" y="208"/>
                  <a:pt x="184" y="208"/>
                </a:cubicBezTo>
                <a:cubicBezTo>
                  <a:pt x="187" y="212"/>
                  <a:pt x="192" y="214"/>
                  <a:pt x="198" y="214"/>
                </a:cubicBezTo>
                <a:cubicBezTo>
                  <a:pt x="203" y="214"/>
                  <a:pt x="208" y="212"/>
                  <a:pt x="212" y="208"/>
                </a:cubicBezTo>
                <a:cubicBezTo>
                  <a:pt x="220" y="201"/>
                  <a:pt x="220" y="188"/>
                  <a:pt x="212" y="180"/>
                </a:cubicBezTo>
                <a:close/>
                <a:moveTo>
                  <a:pt x="20" y="22"/>
                </a:moveTo>
                <a:cubicBezTo>
                  <a:pt x="25" y="16"/>
                  <a:pt x="25" y="16"/>
                  <a:pt x="25" y="16"/>
                </a:cubicBezTo>
                <a:cubicBezTo>
                  <a:pt x="45" y="36"/>
                  <a:pt x="45" y="36"/>
                  <a:pt x="45" y="36"/>
                </a:cubicBezTo>
                <a:cubicBezTo>
                  <a:pt x="39" y="42"/>
                  <a:pt x="39" y="42"/>
                  <a:pt x="39" y="42"/>
                </a:cubicBezTo>
                <a:lnTo>
                  <a:pt x="20" y="22"/>
                </a:lnTo>
                <a:close/>
                <a:moveTo>
                  <a:pt x="76" y="155"/>
                </a:moveTo>
                <a:cubicBezTo>
                  <a:pt x="82" y="168"/>
                  <a:pt x="79" y="183"/>
                  <a:pt x="69" y="193"/>
                </a:cubicBezTo>
                <a:cubicBezTo>
                  <a:pt x="63" y="199"/>
                  <a:pt x="54" y="203"/>
                  <a:pt x="45" y="203"/>
                </a:cubicBezTo>
                <a:cubicBezTo>
                  <a:pt x="42" y="203"/>
                  <a:pt x="40" y="202"/>
                  <a:pt x="37" y="202"/>
                </a:cubicBezTo>
                <a:cubicBezTo>
                  <a:pt x="49" y="190"/>
                  <a:pt x="49" y="190"/>
                  <a:pt x="49" y="190"/>
                </a:cubicBezTo>
                <a:cubicBezTo>
                  <a:pt x="49" y="164"/>
                  <a:pt x="49" y="164"/>
                  <a:pt x="49" y="164"/>
                </a:cubicBezTo>
                <a:cubicBezTo>
                  <a:pt x="24" y="164"/>
                  <a:pt x="24" y="164"/>
                  <a:pt x="24" y="164"/>
                </a:cubicBezTo>
                <a:cubicBezTo>
                  <a:pt x="12" y="176"/>
                  <a:pt x="12" y="176"/>
                  <a:pt x="12" y="176"/>
                </a:cubicBezTo>
                <a:cubicBezTo>
                  <a:pt x="9" y="165"/>
                  <a:pt x="12" y="153"/>
                  <a:pt x="21" y="145"/>
                </a:cubicBezTo>
                <a:cubicBezTo>
                  <a:pt x="27" y="138"/>
                  <a:pt x="36" y="135"/>
                  <a:pt x="45" y="135"/>
                </a:cubicBezTo>
                <a:cubicBezTo>
                  <a:pt x="50" y="135"/>
                  <a:pt x="54" y="136"/>
                  <a:pt x="58" y="138"/>
                </a:cubicBezTo>
                <a:cubicBezTo>
                  <a:pt x="61" y="139"/>
                  <a:pt x="61" y="139"/>
                  <a:pt x="61" y="139"/>
                </a:cubicBezTo>
                <a:cubicBezTo>
                  <a:pt x="142" y="57"/>
                  <a:pt x="142" y="57"/>
                  <a:pt x="142" y="57"/>
                </a:cubicBezTo>
                <a:cubicBezTo>
                  <a:pt x="141" y="55"/>
                  <a:pt x="141" y="55"/>
                  <a:pt x="141" y="55"/>
                </a:cubicBezTo>
                <a:cubicBezTo>
                  <a:pt x="135" y="42"/>
                  <a:pt x="138" y="27"/>
                  <a:pt x="148" y="17"/>
                </a:cubicBezTo>
                <a:cubicBezTo>
                  <a:pt x="155" y="11"/>
                  <a:pt x="163" y="8"/>
                  <a:pt x="172" y="8"/>
                </a:cubicBezTo>
                <a:cubicBezTo>
                  <a:pt x="175" y="8"/>
                  <a:pt x="177" y="8"/>
                  <a:pt x="180" y="8"/>
                </a:cubicBezTo>
                <a:cubicBezTo>
                  <a:pt x="168" y="21"/>
                  <a:pt x="168" y="21"/>
                  <a:pt x="168" y="21"/>
                </a:cubicBezTo>
                <a:cubicBezTo>
                  <a:pt x="167" y="46"/>
                  <a:pt x="167" y="46"/>
                  <a:pt x="167" y="46"/>
                </a:cubicBezTo>
                <a:cubicBezTo>
                  <a:pt x="194" y="46"/>
                  <a:pt x="194" y="46"/>
                  <a:pt x="194" y="46"/>
                </a:cubicBezTo>
                <a:cubicBezTo>
                  <a:pt x="205" y="34"/>
                  <a:pt x="205" y="34"/>
                  <a:pt x="205" y="34"/>
                </a:cubicBezTo>
                <a:cubicBezTo>
                  <a:pt x="208" y="45"/>
                  <a:pt x="205" y="57"/>
                  <a:pt x="196" y="66"/>
                </a:cubicBezTo>
                <a:cubicBezTo>
                  <a:pt x="190" y="72"/>
                  <a:pt x="181" y="75"/>
                  <a:pt x="172" y="75"/>
                </a:cubicBezTo>
                <a:cubicBezTo>
                  <a:pt x="168" y="75"/>
                  <a:pt x="163" y="75"/>
                  <a:pt x="159" y="73"/>
                </a:cubicBezTo>
                <a:cubicBezTo>
                  <a:pt x="156" y="72"/>
                  <a:pt x="156" y="72"/>
                  <a:pt x="156" y="72"/>
                </a:cubicBezTo>
                <a:cubicBezTo>
                  <a:pt x="75" y="153"/>
                  <a:pt x="75" y="153"/>
                  <a:pt x="75" y="153"/>
                </a:cubicBezTo>
                <a:lnTo>
                  <a:pt x="76" y="155"/>
                </a:lnTo>
                <a:close/>
                <a:moveTo>
                  <a:pt x="206" y="203"/>
                </a:moveTo>
                <a:cubicBezTo>
                  <a:pt x="204" y="205"/>
                  <a:pt x="201" y="206"/>
                  <a:pt x="198" y="206"/>
                </a:cubicBezTo>
                <a:cubicBezTo>
                  <a:pt x="195" y="206"/>
                  <a:pt x="192" y="205"/>
                  <a:pt x="189" y="203"/>
                </a:cubicBezTo>
                <a:cubicBezTo>
                  <a:pt x="147" y="160"/>
                  <a:pt x="147" y="160"/>
                  <a:pt x="147" y="160"/>
                </a:cubicBezTo>
                <a:cubicBezTo>
                  <a:pt x="164" y="143"/>
                  <a:pt x="164" y="143"/>
                  <a:pt x="164" y="143"/>
                </a:cubicBezTo>
                <a:cubicBezTo>
                  <a:pt x="206" y="186"/>
                  <a:pt x="206" y="186"/>
                  <a:pt x="206" y="186"/>
                </a:cubicBezTo>
                <a:cubicBezTo>
                  <a:pt x="211" y="190"/>
                  <a:pt x="211" y="198"/>
                  <a:pt x="206" y="203"/>
                </a:cubicBezTo>
                <a:close/>
              </a:path>
            </a:pathLst>
          </a:custGeom>
          <a:solidFill>
            <a:schemeClr val="bg1"/>
          </a:solidFill>
          <a:ln>
            <a:noFill/>
          </a:ln>
        </p:spPr>
        <p:txBody>
          <a:bodyPr vert="horz" wrap="square" lIns="63305" tIns="31652" rIns="63305" bIns="31652" numCol="1" anchor="t" anchorCtr="0" compatLnSpc="1">
            <a:prstTxWarp prst="textNoShape">
              <a:avLst/>
            </a:prstTxWarp>
          </a:bodyPr>
          <a:lstStyle/>
          <a:p>
            <a:pPr algn="r" defTabSz="633039" fontAlgn="base">
              <a:spcBef>
                <a:spcPct val="0"/>
              </a:spcBef>
              <a:spcAft>
                <a:spcPct val="0"/>
              </a:spcAft>
              <a:defRPr/>
            </a:pPr>
            <a:endParaRPr lang="en-AU" sz="1246">
              <a:solidFill>
                <a:srgbClr val="3F3F3F"/>
              </a:solidFill>
              <a:latin typeface="Arial" charset="0"/>
              <a:cs typeface="Arial" charset="0"/>
            </a:endParaRPr>
          </a:p>
        </p:txBody>
      </p:sp>
      <p:sp>
        <p:nvSpPr>
          <p:cNvPr id="25" name="Slide Number Placeholder 3">
            <a:extLst>
              <a:ext uri="{FF2B5EF4-FFF2-40B4-BE49-F238E27FC236}">
                <a16:creationId xmlns:a16="http://schemas.microsoft.com/office/drawing/2014/main" id="{108D80AF-28CF-134F-9DCC-751B07400571}"/>
              </a:ext>
            </a:extLst>
          </p:cNvPr>
          <p:cNvSpPr>
            <a:spLocks noGrp="1"/>
          </p:cNvSpPr>
          <p:nvPr>
            <p:ph type="sldNum" sz="quarter" idx="4"/>
          </p:nvPr>
        </p:nvSpPr>
        <p:spPr>
          <a:xfrm>
            <a:off x="7884431" y="6367079"/>
            <a:ext cx="183561" cy="326517"/>
          </a:xfrm>
        </p:spPr>
        <p:txBody>
          <a:bodyPr/>
          <a:lstStyle/>
          <a:p>
            <a:fld id="{21279604-FF40-48CA-AA62-B9FCF4249B1A}" type="slidenum">
              <a:rPr lang="en-AU" smtClean="0"/>
              <a:pPr/>
              <a:t>55</a:t>
            </a:fld>
            <a:endParaRPr lang="en-AU"/>
          </a:p>
        </p:txBody>
      </p:sp>
      <p:sp>
        <p:nvSpPr>
          <p:cNvPr id="24" name="Content Placeholder 2">
            <a:extLst>
              <a:ext uri="{FF2B5EF4-FFF2-40B4-BE49-F238E27FC236}">
                <a16:creationId xmlns:a16="http://schemas.microsoft.com/office/drawing/2014/main" id="{844060EE-E1E6-4B64-8A46-C6F80F021456}"/>
              </a:ext>
            </a:extLst>
          </p:cNvPr>
          <p:cNvSpPr>
            <a:spLocks noGrp="1"/>
          </p:cNvSpPr>
          <p:nvPr>
            <p:ph sz="quarter" idx="10"/>
          </p:nvPr>
        </p:nvSpPr>
        <p:spPr>
          <a:xfrm>
            <a:off x="938721" y="1901091"/>
            <a:ext cx="3952875" cy="4146550"/>
          </a:xfrm>
        </p:spPr>
        <p:txBody>
          <a:bodyPr numCol="1">
            <a:normAutofit fontScale="92500"/>
          </a:bodyPr>
          <a:lstStyle/>
          <a:p>
            <a:pPr marL="0" indent="0">
              <a:lnSpc>
                <a:spcPct val="110000"/>
              </a:lnSpc>
              <a:buNone/>
            </a:pPr>
            <a:r>
              <a:rPr lang="en-US" sz="2600" dirty="0">
                <a:solidFill>
                  <a:srgbClr val="0193C0"/>
                </a:solidFill>
                <a:latin typeface="Comfortaa" pitchFamily="2" charset="0"/>
              </a:rPr>
              <a:t>The Nine Common Attributes of Community-Based </a:t>
            </a:r>
            <a:br>
              <a:rPr lang="en-US" sz="2600" dirty="0">
                <a:solidFill>
                  <a:srgbClr val="0193C0"/>
                </a:solidFill>
                <a:latin typeface="Comfortaa" pitchFamily="2" charset="0"/>
              </a:rPr>
            </a:br>
            <a:r>
              <a:rPr lang="en-US" sz="2600" dirty="0">
                <a:solidFill>
                  <a:srgbClr val="0193C0"/>
                </a:solidFill>
                <a:latin typeface="Comfortaa" pitchFamily="2" charset="0"/>
              </a:rPr>
              <a:t>Norms-Shifting Interventions</a:t>
            </a:r>
          </a:p>
          <a:p>
            <a:pPr marL="0" indent="0">
              <a:lnSpc>
                <a:spcPct val="110000"/>
              </a:lnSpc>
              <a:buNone/>
            </a:pPr>
            <a:r>
              <a:rPr lang="en-US" sz="2200" b="0" dirty="0">
                <a:solidFill>
                  <a:srgbClr val="454545"/>
                </a:solidFill>
                <a:latin typeface="Avenir" panose="02000503020000020003" pitchFamily="2" charset="0"/>
              </a:rPr>
              <a:t>Good, effective community-based social norms shifting programming has certain common elements. This does not mean that effective activities must include all nine attributes. </a:t>
            </a:r>
          </a:p>
          <a:p>
            <a:pPr marL="0" indent="0">
              <a:buNone/>
            </a:pPr>
            <a:endParaRPr lang="en-US" dirty="0">
              <a:solidFill>
                <a:srgbClr val="00B0F0"/>
              </a:solidFill>
              <a:latin typeface="Comfortaa"/>
            </a:endParaRPr>
          </a:p>
        </p:txBody>
      </p:sp>
      <p:pic>
        <p:nvPicPr>
          <p:cNvPr id="4" name="Picture 3">
            <a:extLst>
              <a:ext uri="{FF2B5EF4-FFF2-40B4-BE49-F238E27FC236}">
                <a16:creationId xmlns:a16="http://schemas.microsoft.com/office/drawing/2014/main" id="{330C11CB-A729-48F0-8634-5D9AC28CCDA0}"/>
              </a:ext>
            </a:extLst>
          </p:cNvPr>
          <p:cNvPicPr>
            <a:picLocks noChangeAspect="1"/>
          </p:cNvPicPr>
          <p:nvPr/>
        </p:nvPicPr>
        <p:blipFill>
          <a:blip r:embed="rId3"/>
          <a:stretch>
            <a:fillRect/>
          </a:stretch>
        </p:blipFill>
        <p:spPr>
          <a:xfrm>
            <a:off x="5259947" y="1147350"/>
            <a:ext cx="4592689" cy="5654032"/>
          </a:xfrm>
          <a:prstGeom prst="rect">
            <a:avLst/>
          </a:prstGeom>
        </p:spPr>
      </p:pic>
      <p:grpSp>
        <p:nvGrpSpPr>
          <p:cNvPr id="12" name="Group 11">
            <a:extLst>
              <a:ext uri="{FF2B5EF4-FFF2-40B4-BE49-F238E27FC236}">
                <a16:creationId xmlns:a16="http://schemas.microsoft.com/office/drawing/2014/main" id="{E275F45F-DD1A-774A-A910-58185D263F58}"/>
              </a:ext>
            </a:extLst>
          </p:cNvPr>
          <p:cNvGrpSpPr/>
          <p:nvPr/>
        </p:nvGrpSpPr>
        <p:grpSpPr>
          <a:xfrm>
            <a:off x="9601200" y="365760"/>
            <a:ext cx="2832498" cy="456923"/>
            <a:chOff x="4116076" y="450402"/>
            <a:chExt cx="2832498" cy="456923"/>
          </a:xfrm>
        </p:grpSpPr>
        <p:cxnSp>
          <p:nvCxnSpPr>
            <p:cNvPr id="13" name="Straight Connector 12">
              <a:extLst>
                <a:ext uri="{FF2B5EF4-FFF2-40B4-BE49-F238E27FC236}">
                  <a16:creationId xmlns:a16="http://schemas.microsoft.com/office/drawing/2014/main" id="{43D5E8D0-FB45-D040-9BFC-91BFFD45649E}"/>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4" name="Teardrop 13">
              <a:extLst>
                <a:ext uri="{FF2B5EF4-FFF2-40B4-BE49-F238E27FC236}">
                  <a16:creationId xmlns:a16="http://schemas.microsoft.com/office/drawing/2014/main" id="{9672BF52-41CF-3348-8EE2-A14E1173AF45}"/>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5" name="Rectangle 14">
              <a:extLst>
                <a:ext uri="{FF2B5EF4-FFF2-40B4-BE49-F238E27FC236}">
                  <a16:creationId xmlns:a16="http://schemas.microsoft.com/office/drawing/2014/main" id="{CB3FA72F-D642-E74A-9F97-78DF6B7B985E}"/>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7" name="Rectangle 16">
              <a:extLst>
                <a:ext uri="{FF2B5EF4-FFF2-40B4-BE49-F238E27FC236}">
                  <a16:creationId xmlns:a16="http://schemas.microsoft.com/office/drawing/2014/main" id="{15F3CA8E-BE83-314F-959B-5A4F398F2120}"/>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8" name="Rectangle 17">
              <a:extLst>
                <a:ext uri="{FF2B5EF4-FFF2-40B4-BE49-F238E27FC236}">
                  <a16:creationId xmlns:a16="http://schemas.microsoft.com/office/drawing/2014/main" id="{25C898F5-B581-994E-961B-BAD5CCEFB5AC}"/>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9" name="Rectangle 18">
              <a:extLst>
                <a:ext uri="{FF2B5EF4-FFF2-40B4-BE49-F238E27FC236}">
                  <a16:creationId xmlns:a16="http://schemas.microsoft.com/office/drawing/2014/main" id="{C7EFBD4B-17B3-FC4D-9B06-CAF294C216B9}"/>
                </a:ext>
              </a:extLst>
            </p:cNvPr>
            <p:cNvSpPr/>
            <p:nvPr/>
          </p:nvSpPr>
          <p:spPr>
            <a:xfrm>
              <a:off x="5504621" y="65809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3</a:t>
              </a:r>
              <a:endParaRPr lang="en-GB" sz="500" b="1" dirty="0">
                <a:solidFill>
                  <a:srgbClr val="07C1E8"/>
                </a:solidFill>
                <a:latin typeface="Avenir Black" panose="02000503020000020003" pitchFamily="2" charset="0"/>
              </a:endParaRPr>
            </a:p>
          </p:txBody>
        </p:sp>
        <p:sp>
          <p:nvSpPr>
            <p:cNvPr id="20" name="Rectangle 19">
              <a:extLst>
                <a:ext uri="{FF2B5EF4-FFF2-40B4-BE49-F238E27FC236}">
                  <a16:creationId xmlns:a16="http://schemas.microsoft.com/office/drawing/2014/main" id="{1F3D735E-697D-F245-939E-5459F57C9F31}"/>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21" name="Teardrop 20">
              <a:extLst>
                <a:ext uri="{FF2B5EF4-FFF2-40B4-BE49-F238E27FC236}">
                  <a16:creationId xmlns:a16="http://schemas.microsoft.com/office/drawing/2014/main" id="{CF8D6337-EE68-EE47-9F73-FF72FAAF8E87}"/>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2" name="Teardrop 21">
              <a:extLst>
                <a:ext uri="{FF2B5EF4-FFF2-40B4-BE49-F238E27FC236}">
                  <a16:creationId xmlns:a16="http://schemas.microsoft.com/office/drawing/2014/main" id="{76447430-497C-3F46-8A47-EC2675B27ABA}"/>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3" name="Teardrop 22">
              <a:extLst>
                <a:ext uri="{FF2B5EF4-FFF2-40B4-BE49-F238E27FC236}">
                  <a16:creationId xmlns:a16="http://schemas.microsoft.com/office/drawing/2014/main" id="{CC00471F-1C0C-ED4D-9FDC-7FD142E40467}"/>
                </a:ext>
              </a:extLst>
            </p:cNvPr>
            <p:cNvSpPr>
              <a:spLocks noChangeAspect="1"/>
            </p:cNvSpPr>
            <p:nvPr/>
          </p:nvSpPr>
          <p:spPr>
            <a:xfrm rot="8100000">
              <a:off x="5673408"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6" name="Teardrop 25">
              <a:extLst>
                <a:ext uri="{FF2B5EF4-FFF2-40B4-BE49-F238E27FC236}">
                  <a16:creationId xmlns:a16="http://schemas.microsoft.com/office/drawing/2014/main" id="{F1FDD161-3B26-374B-8FF3-DAB1990F12E2}"/>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30" name="Title 1">
            <a:extLst>
              <a:ext uri="{FF2B5EF4-FFF2-40B4-BE49-F238E27FC236}">
                <a16:creationId xmlns:a16="http://schemas.microsoft.com/office/drawing/2014/main" id="{2BBD5266-093D-E547-AAD2-2FBA581EDAC3}"/>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2: Review Your </a:t>
            </a:r>
          </a:p>
          <a:p>
            <a:r>
              <a:rPr lang="en-US" sz="3200" dirty="0">
                <a:solidFill>
                  <a:srgbClr val="07C1E8"/>
                </a:solidFill>
                <a:latin typeface="Gotham Light" pitchFamily="2" charset="77"/>
              </a:rPr>
              <a:t>Activities</a:t>
            </a:r>
            <a:endParaRPr lang="en-US" sz="3200" dirty="0">
              <a:latin typeface="+mj-lt"/>
            </a:endParaRPr>
          </a:p>
        </p:txBody>
      </p:sp>
    </p:spTree>
    <p:extLst>
      <p:ext uri="{BB962C8B-B14F-4D97-AF65-F5344CB8AC3E}">
        <p14:creationId xmlns:p14="http://schemas.microsoft.com/office/powerpoint/2010/main" val="1816157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a:xfrm>
            <a:off x="993875" y="1691773"/>
            <a:ext cx="10515600" cy="4351338"/>
          </a:xfrm>
        </p:spPr>
        <p:txBody>
          <a:bodyPr numCol="1">
            <a:normAutofit/>
          </a:bodyPr>
          <a:lstStyle/>
          <a:p>
            <a:pPr marL="0" indent="0">
              <a:buNone/>
            </a:pPr>
            <a:r>
              <a:rPr lang="en-US" sz="2400" dirty="0">
                <a:solidFill>
                  <a:srgbClr val="0193C0"/>
                </a:solidFill>
                <a:latin typeface="Comfortaa" pitchFamily="2" charset="0"/>
              </a:rPr>
              <a:t>INSTRUCTIONS</a:t>
            </a:r>
            <a:endParaRPr lang="en-US" sz="2400" dirty="0">
              <a:solidFill>
                <a:srgbClr val="454545"/>
              </a:solidFill>
              <a:latin typeface="Avenir" panose="02000503020000020003" pitchFamily="2" charset="0"/>
            </a:endParaRPr>
          </a:p>
          <a:p>
            <a:pPr marL="457200" indent="-457200">
              <a:buFont typeface="+mj-lt"/>
              <a:buAutoNum type="arabicPeriod"/>
            </a:pPr>
            <a:r>
              <a:rPr lang="en-US" sz="2400" dirty="0">
                <a:solidFill>
                  <a:schemeClr val="tx1">
                    <a:lumMod val="75000"/>
                    <a:lumOff val="25000"/>
                  </a:schemeClr>
                </a:solidFill>
                <a:latin typeface="Avenir Book" panose="02000503020000020003" pitchFamily="2" charset="0"/>
              </a:rPr>
              <a:t>Get into one or more groups, depending on the size of your team.</a:t>
            </a:r>
          </a:p>
          <a:p>
            <a:pPr marL="457200" indent="-457200">
              <a:buFont typeface="+mj-lt"/>
              <a:buAutoNum type="arabicPeriod"/>
            </a:pPr>
            <a:r>
              <a:rPr lang="en-US" sz="2400" dirty="0">
                <a:solidFill>
                  <a:schemeClr val="tx1">
                    <a:lumMod val="75000"/>
                    <a:lumOff val="25000"/>
                  </a:schemeClr>
                </a:solidFill>
                <a:latin typeface="Avenir Book" panose="02000503020000020003" pitchFamily="2" charset="0"/>
              </a:rPr>
              <a:t>Complete the Review Your Activities Table.</a:t>
            </a:r>
          </a:p>
          <a:p>
            <a:pPr marL="457200" indent="-457200">
              <a:buFont typeface="+mj-lt"/>
              <a:buAutoNum type="arabicPeriod"/>
            </a:pPr>
            <a:r>
              <a:rPr lang="en-US" sz="2400" dirty="0">
                <a:solidFill>
                  <a:schemeClr val="tx1">
                    <a:lumMod val="75000"/>
                    <a:lumOff val="25000"/>
                  </a:schemeClr>
                </a:solidFill>
                <a:latin typeface="Avenir Book" panose="02000503020000020003" pitchFamily="2" charset="0"/>
              </a:rPr>
              <a:t>Complete Gap Analysis.</a:t>
            </a:r>
          </a:p>
          <a:p>
            <a:pPr marL="0" indent="0">
              <a:buNone/>
            </a:pPr>
            <a:endParaRPr lang="en-US" sz="3200" dirty="0">
              <a:solidFill>
                <a:srgbClr val="0193C0"/>
              </a:solidFill>
              <a:latin typeface="Comfortaa" pitchFamily="2" charset="0"/>
            </a:endParaRPr>
          </a:p>
          <a:p>
            <a:endParaRPr lang="en-US" dirty="0"/>
          </a:p>
          <a:p>
            <a:pPr marL="0" indent="0">
              <a:buNone/>
            </a:pPr>
            <a:endParaRPr lang="en-US" dirty="0"/>
          </a:p>
          <a:p>
            <a:pPr marL="0" indent="0">
              <a:buNone/>
            </a:pPr>
            <a:endParaRPr lang="en-US" dirty="0"/>
          </a:p>
        </p:txBody>
      </p:sp>
      <p:grpSp>
        <p:nvGrpSpPr>
          <p:cNvPr id="8" name="Group 7">
            <a:extLst>
              <a:ext uri="{FF2B5EF4-FFF2-40B4-BE49-F238E27FC236}">
                <a16:creationId xmlns:a16="http://schemas.microsoft.com/office/drawing/2014/main" id="{437F9929-3CFC-BA47-9384-D183873AFE3A}"/>
              </a:ext>
            </a:extLst>
          </p:cNvPr>
          <p:cNvGrpSpPr/>
          <p:nvPr/>
        </p:nvGrpSpPr>
        <p:grpSpPr>
          <a:xfrm>
            <a:off x="9601200" y="365760"/>
            <a:ext cx="2832498" cy="456923"/>
            <a:chOff x="4116076" y="450402"/>
            <a:chExt cx="2832498" cy="456923"/>
          </a:xfrm>
        </p:grpSpPr>
        <p:cxnSp>
          <p:nvCxnSpPr>
            <p:cNvPr id="9" name="Straight Connector 8">
              <a:extLst>
                <a:ext uri="{FF2B5EF4-FFF2-40B4-BE49-F238E27FC236}">
                  <a16:creationId xmlns:a16="http://schemas.microsoft.com/office/drawing/2014/main" id="{416B342E-F65D-324C-B2E9-ADF226EBEF5B}"/>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0" name="Teardrop 9">
              <a:extLst>
                <a:ext uri="{FF2B5EF4-FFF2-40B4-BE49-F238E27FC236}">
                  <a16:creationId xmlns:a16="http://schemas.microsoft.com/office/drawing/2014/main" id="{A1872AB6-819B-EB45-8CAF-3C4213FCEE48}"/>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1" name="Rectangle 10">
              <a:extLst>
                <a:ext uri="{FF2B5EF4-FFF2-40B4-BE49-F238E27FC236}">
                  <a16:creationId xmlns:a16="http://schemas.microsoft.com/office/drawing/2014/main" id="{0A350650-0F9B-FC41-8CFD-5BE7EA4A05D0}"/>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2" name="Rectangle 11">
              <a:extLst>
                <a:ext uri="{FF2B5EF4-FFF2-40B4-BE49-F238E27FC236}">
                  <a16:creationId xmlns:a16="http://schemas.microsoft.com/office/drawing/2014/main" id="{E4B05971-C74A-5F4D-8838-54B881578F6D}"/>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3" name="Rectangle 12">
              <a:extLst>
                <a:ext uri="{FF2B5EF4-FFF2-40B4-BE49-F238E27FC236}">
                  <a16:creationId xmlns:a16="http://schemas.microsoft.com/office/drawing/2014/main" id="{ACAC8245-B876-D443-8EC5-3E7C00CCAD43}"/>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BD954D9A-D3D7-684C-A781-B4D9489D65E5}"/>
                </a:ext>
              </a:extLst>
            </p:cNvPr>
            <p:cNvSpPr/>
            <p:nvPr/>
          </p:nvSpPr>
          <p:spPr>
            <a:xfrm>
              <a:off x="5504621" y="65809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3</a:t>
              </a:r>
              <a:endParaRPr lang="en-GB" sz="500" b="1" dirty="0">
                <a:solidFill>
                  <a:srgbClr val="07C1E8"/>
                </a:solidFill>
                <a:latin typeface="Avenir Black" panose="02000503020000020003" pitchFamily="2" charset="0"/>
              </a:endParaRPr>
            </a:p>
          </p:txBody>
        </p:sp>
        <p:sp>
          <p:nvSpPr>
            <p:cNvPr id="15" name="Rectangle 14">
              <a:extLst>
                <a:ext uri="{FF2B5EF4-FFF2-40B4-BE49-F238E27FC236}">
                  <a16:creationId xmlns:a16="http://schemas.microsoft.com/office/drawing/2014/main" id="{87C66B73-8AC0-8D4F-A150-EE61D786BB53}"/>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6" name="Teardrop 15">
              <a:extLst>
                <a:ext uri="{FF2B5EF4-FFF2-40B4-BE49-F238E27FC236}">
                  <a16:creationId xmlns:a16="http://schemas.microsoft.com/office/drawing/2014/main" id="{FE51A5A6-48C6-AD46-A915-58C453043E23}"/>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7" name="Teardrop 16">
              <a:extLst>
                <a:ext uri="{FF2B5EF4-FFF2-40B4-BE49-F238E27FC236}">
                  <a16:creationId xmlns:a16="http://schemas.microsoft.com/office/drawing/2014/main" id="{43BC4894-9377-FD4C-8C8F-34089638D088}"/>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8" name="Teardrop 17">
              <a:extLst>
                <a:ext uri="{FF2B5EF4-FFF2-40B4-BE49-F238E27FC236}">
                  <a16:creationId xmlns:a16="http://schemas.microsoft.com/office/drawing/2014/main" id="{6322CCDB-6AFB-6F46-8BD6-06F01AD37137}"/>
                </a:ext>
              </a:extLst>
            </p:cNvPr>
            <p:cNvSpPr>
              <a:spLocks noChangeAspect="1"/>
            </p:cNvSpPr>
            <p:nvPr/>
          </p:nvSpPr>
          <p:spPr>
            <a:xfrm rot="8100000">
              <a:off x="5673408"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0F969DF3-C86A-A141-852F-F0A2CFB41C1D}"/>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0" name="Title 1">
            <a:extLst>
              <a:ext uri="{FF2B5EF4-FFF2-40B4-BE49-F238E27FC236}">
                <a16:creationId xmlns:a16="http://schemas.microsoft.com/office/drawing/2014/main" id="{8C179CBD-A297-9F40-9DF1-FF24FEBF988B}"/>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2: Review Your Activities</a:t>
            </a:r>
            <a:endParaRPr lang="en-US" sz="3200" dirty="0">
              <a:latin typeface="+mj-lt"/>
            </a:endParaRPr>
          </a:p>
        </p:txBody>
      </p:sp>
    </p:spTree>
    <p:extLst>
      <p:ext uri="{BB962C8B-B14F-4D97-AF65-F5344CB8AC3E}">
        <p14:creationId xmlns:p14="http://schemas.microsoft.com/office/powerpoint/2010/main" val="356721744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ECF27130-051A-2C4B-94D0-1F736ED81C49}"/>
              </a:ext>
            </a:extLst>
          </p:cNvPr>
          <p:cNvGraphicFramePr>
            <a:graphicFrameLocks noGrp="1"/>
          </p:cNvGraphicFramePr>
          <p:nvPr>
            <p:extLst>
              <p:ext uri="{D42A27DB-BD31-4B8C-83A1-F6EECF244321}">
                <p14:modId xmlns:p14="http://schemas.microsoft.com/office/powerpoint/2010/main" val="4178398972"/>
              </p:ext>
            </p:extLst>
          </p:nvPr>
        </p:nvGraphicFramePr>
        <p:xfrm>
          <a:off x="4296892" y="1112790"/>
          <a:ext cx="6692853" cy="5408565"/>
        </p:xfrm>
        <a:graphic>
          <a:graphicData uri="http://schemas.openxmlformats.org/drawingml/2006/table">
            <a:tbl>
              <a:tblPr firstRow="1" firstCol="1" bandRow="1">
                <a:tableStyleId>{5C22544A-7EE6-4342-B048-85BDC9FD1C3A}</a:tableStyleId>
              </a:tblPr>
              <a:tblGrid>
                <a:gridCol w="2673303">
                  <a:extLst>
                    <a:ext uri="{9D8B030D-6E8A-4147-A177-3AD203B41FA5}">
                      <a16:colId xmlns:a16="http://schemas.microsoft.com/office/drawing/2014/main" val="1088673474"/>
                    </a:ext>
                  </a:extLst>
                </a:gridCol>
                <a:gridCol w="1162050">
                  <a:extLst>
                    <a:ext uri="{9D8B030D-6E8A-4147-A177-3AD203B41FA5}">
                      <a16:colId xmlns:a16="http://schemas.microsoft.com/office/drawing/2014/main" val="1484963557"/>
                    </a:ext>
                  </a:extLst>
                </a:gridCol>
                <a:gridCol w="1466850">
                  <a:extLst>
                    <a:ext uri="{9D8B030D-6E8A-4147-A177-3AD203B41FA5}">
                      <a16:colId xmlns:a16="http://schemas.microsoft.com/office/drawing/2014/main" val="2503322469"/>
                    </a:ext>
                  </a:extLst>
                </a:gridCol>
                <a:gridCol w="1390650">
                  <a:extLst>
                    <a:ext uri="{9D8B030D-6E8A-4147-A177-3AD203B41FA5}">
                      <a16:colId xmlns:a16="http://schemas.microsoft.com/office/drawing/2014/main" val="631234925"/>
                    </a:ext>
                  </a:extLst>
                </a:gridCol>
              </a:tblGrid>
              <a:tr h="403216">
                <a:tc>
                  <a:txBody>
                    <a:bodyPr/>
                    <a:lstStyle/>
                    <a:p>
                      <a:pPr algn="ctr">
                        <a:lnSpc>
                          <a:spcPct val="120000"/>
                        </a:lnSpc>
                        <a:spcAft>
                          <a:spcPts val="0"/>
                        </a:spcAft>
                      </a:pPr>
                      <a:r>
                        <a:rPr lang="en-US" sz="1200" b="1" i="0" dirty="0">
                          <a:solidFill>
                            <a:srgbClr val="0193C0"/>
                          </a:solidFill>
                          <a:effectLst/>
                          <a:latin typeface="Comfortaa"/>
                        </a:rPr>
                        <a:t>Program Activity</a:t>
                      </a:r>
                      <a:endParaRPr lang="en-US" sz="1200" b="1" i="0" dirty="0">
                        <a:solidFill>
                          <a:srgbClr val="0193C0"/>
                        </a:solidFill>
                        <a:effectLst/>
                        <a:latin typeface="Comfortaa"/>
                        <a:ea typeface="Times New Roman" panose="02020603050405020304" pitchFamily="18" charset="0"/>
                        <a:cs typeface="Arial" panose="020B0604020202020204" pitchFamily="34" charset="0"/>
                      </a:endParaRPr>
                    </a:p>
                  </a:txBody>
                  <a:tcPr marL="43594" marR="43594" marT="0" marB="0">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r>
                        <a:rPr lang="en-US" sz="1200" b="1" i="0" dirty="0">
                          <a:solidFill>
                            <a:srgbClr val="0193C0"/>
                          </a:solidFill>
                          <a:effectLst/>
                          <a:latin typeface="Comfortaa"/>
                        </a:rPr>
                        <a:t>Activity 1</a:t>
                      </a:r>
                      <a:endParaRPr lang="en-US" sz="1200" b="1" i="0" dirty="0">
                        <a:solidFill>
                          <a:srgbClr val="0193C0"/>
                        </a:solidFill>
                        <a:effectLst/>
                        <a:latin typeface="Comfortaa"/>
                        <a:ea typeface="Times New Roman" panose="02020603050405020304" pitchFamily="18" charset="0"/>
                        <a:cs typeface="Arial" panose="020B0604020202020204" pitchFamily="34" charset="0"/>
                      </a:endParaRPr>
                    </a:p>
                  </a:txBody>
                  <a:tcPr marL="43594" marR="43594" marT="0" marB="0">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r>
                        <a:rPr lang="en-US" sz="1200" b="1" i="0" dirty="0">
                          <a:solidFill>
                            <a:srgbClr val="0193C0"/>
                          </a:solidFill>
                          <a:effectLst/>
                          <a:latin typeface="Comfortaa"/>
                        </a:rPr>
                        <a:t>Activity 2</a:t>
                      </a:r>
                    </a:p>
                  </a:txBody>
                  <a:tcPr marL="43594" marR="43594" marT="0" marB="0">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r>
                        <a:rPr lang="en-US" sz="1200" b="1" i="0" dirty="0">
                          <a:solidFill>
                            <a:srgbClr val="0193C0"/>
                          </a:solidFill>
                          <a:effectLst/>
                          <a:latin typeface="Comfortaa"/>
                        </a:rPr>
                        <a:t>Activity 3</a:t>
                      </a:r>
                    </a:p>
                  </a:txBody>
                  <a:tcPr marL="43594" marR="43594" marT="0" marB="0">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91315263"/>
                  </a:ext>
                </a:extLst>
              </a:tr>
              <a:tr h="870083">
                <a:tc>
                  <a:txBody>
                    <a:bodyPr/>
                    <a:lstStyle/>
                    <a:p>
                      <a:pPr>
                        <a:lnSpc>
                          <a:spcPct val="120000"/>
                        </a:lnSpc>
                        <a:spcAft>
                          <a:spcPts val="0"/>
                        </a:spcAft>
                      </a:pPr>
                      <a:endParaRPr lang="en-US" sz="12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p>
                      <a:pPr>
                        <a:lnSpc>
                          <a:spcPct val="120000"/>
                        </a:lnSpc>
                        <a:spcAft>
                          <a:spcPts val="0"/>
                        </a:spcAft>
                      </a:pPr>
                      <a:r>
                        <a:rPr lang="en-US" sz="12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Norm/s activity will address</a:t>
                      </a:r>
                    </a:p>
                  </a:txBody>
                  <a:tcPr marL="43594" marR="43594"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endParaRPr lang="en-US" sz="1200" b="0"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63137"/>
                      </a:schemeClr>
                    </a:solidFill>
                  </a:tcPr>
                </a:tc>
                <a:tc>
                  <a:txBody>
                    <a:bodyPr/>
                    <a:lstStyle/>
                    <a:p>
                      <a:pPr algn="ctr">
                        <a:lnSpc>
                          <a:spcPct val="120000"/>
                        </a:lnSpc>
                        <a:spcAft>
                          <a:spcPts val="0"/>
                        </a:spcAft>
                      </a:pPr>
                      <a:endParaRPr lang="en-US" sz="1200" b="0"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63137"/>
                      </a:schemeClr>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lang="en-US" sz="1200" b="0"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27089539"/>
                  </a:ext>
                </a:extLst>
              </a:tr>
              <a:tr h="897823">
                <a:tc>
                  <a:txBody>
                    <a:bodyPr/>
                    <a:lstStyle/>
                    <a:p>
                      <a:pPr>
                        <a:lnSpc>
                          <a:spcPct val="120000"/>
                        </a:lnSpc>
                        <a:spcAft>
                          <a:spcPts val="0"/>
                        </a:spcAft>
                      </a:pPr>
                      <a:endParaRPr lang="en-US" sz="12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p>
                      <a:pPr>
                        <a:lnSpc>
                          <a:spcPct val="120000"/>
                        </a:lnSpc>
                        <a:spcAft>
                          <a:spcPts val="0"/>
                        </a:spcAft>
                      </a:pPr>
                      <a:r>
                        <a:rPr lang="en-US" sz="12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Priority group(s) and/or Reference group(s)</a:t>
                      </a:r>
                    </a:p>
                  </a:txBody>
                  <a:tcPr marL="43594" marR="43594"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63137"/>
                      </a:schemeClr>
                    </a:solidFill>
                  </a:tcPr>
                </a:tc>
                <a:tc>
                  <a:txBody>
                    <a:bodyPr/>
                    <a:lstStyle/>
                    <a:p>
                      <a:pPr algn="ctr">
                        <a:lnSpc>
                          <a:spcPct val="120000"/>
                        </a:lnSpc>
                        <a:spcAft>
                          <a:spcPts val="0"/>
                        </a:spcAft>
                      </a:pP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63137"/>
                      </a:schemeClr>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788444"/>
                  </a:ext>
                </a:extLst>
              </a:tr>
              <a:tr h="354952">
                <a:tc>
                  <a:txBody>
                    <a:bodyPr/>
                    <a:lstStyle/>
                    <a:p>
                      <a:pPr>
                        <a:lnSpc>
                          <a:spcPct val="120000"/>
                        </a:lnSpc>
                        <a:spcAft>
                          <a:spcPts val="0"/>
                        </a:spcAft>
                      </a:pPr>
                      <a:r>
                        <a:rPr lang="en-US" sz="12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Corrects misconceptions around harmful behavior</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algn="ctr">
                        <a:lnSpc>
                          <a:spcPct val="120000"/>
                        </a:lnSpc>
                        <a:spcAft>
                          <a:spcPts val="0"/>
                        </a:spcAft>
                      </a:pP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algn="ctr">
                        <a:lnSpc>
                          <a:spcPct val="120000"/>
                        </a:lnSpc>
                        <a:spcAft>
                          <a:spcPts val="0"/>
                        </a:spcAft>
                      </a:pP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extLst>
                  <a:ext uri="{0D108BD9-81ED-4DB2-BD59-A6C34878D82A}">
                    <a16:rowId xmlns:a16="http://schemas.microsoft.com/office/drawing/2014/main" val="238557168"/>
                  </a:ext>
                </a:extLst>
              </a:tr>
              <a:tr h="359733">
                <a:tc>
                  <a:txBody>
                    <a:bodyPr/>
                    <a:lstStyle/>
                    <a:p>
                      <a:pPr>
                        <a:lnSpc>
                          <a:spcPct val="120000"/>
                        </a:lnSpc>
                        <a:spcAft>
                          <a:spcPts val="0"/>
                        </a:spcAft>
                      </a:pPr>
                      <a:r>
                        <a:rPr lang="en-US" sz="12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Confronts power imbalances</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algn="ctr">
                        <a:lnSpc>
                          <a:spcPct val="120000"/>
                        </a:lnSpc>
                        <a:spcAft>
                          <a:spcPts val="0"/>
                        </a:spcAft>
                      </a:pP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algn="ctr">
                        <a:lnSpc>
                          <a:spcPct val="120000"/>
                        </a:lnSpc>
                        <a:spcAft>
                          <a:spcPts val="0"/>
                        </a:spcAft>
                      </a:pP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extLst>
                  <a:ext uri="{0D108BD9-81ED-4DB2-BD59-A6C34878D82A}">
                    <a16:rowId xmlns:a16="http://schemas.microsoft.com/office/drawing/2014/main" val="2858175473"/>
                  </a:ext>
                </a:extLst>
              </a:tr>
              <a:tr h="352392">
                <a:tc>
                  <a:txBody>
                    <a:bodyPr/>
                    <a:lstStyle/>
                    <a:p>
                      <a:pPr>
                        <a:lnSpc>
                          <a:spcPct val="120000"/>
                        </a:lnSpc>
                        <a:spcAft>
                          <a:spcPts val="0"/>
                        </a:spcAft>
                      </a:pPr>
                      <a:r>
                        <a:rPr lang="en-US" sz="12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Creates safe spaces for critical reflections by community</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algn="ctr">
                        <a:lnSpc>
                          <a:spcPct val="120000"/>
                        </a:lnSpc>
                        <a:spcAft>
                          <a:spcPts val="0"/>
                        </a:spcAft>
                      </a:pP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algn="ctr">
                        <a:lnSpc>
                          <a:spcPct val="120000"/>
                        </a:lnSpc>
                        <a:spcAft>
                          <a:spcPts val="0"/>
                        </a:spcAft>
                      </a:pP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extLst>
                  <a:ext uri="{0D108BD9-81ED-4DB2-BD59-A6C34878D82A}">
                    <a16:rowId xmlns:a16="http://schemas.microsoft.com/office/drawing/2014/main" val="4050913301"/>
                  </a:ext>
                </a:extLst>
              </a:tr>
              <a:tr h="352392">
                <a:tc>
                  <a:txBody>
                    <a:bodyPr/>
                    <a:lstStyle/>
                    <a:p>
                      <a:pPr>
                        <a:lnSpc>
                          <a:spcPct val="120000"/>
                        </a:lnSpc>
                        <a:spcAft>
                          <a:spcPts val="0"/>
                        </a:spcAft>
                      </a:pPr>
                      <a:r>
                        <a:rPr lang="en-US" sz="12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Roots the issue within the community’s own value systems</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algn="ctr">
                        <a:lnSpc>
                          <a:spcPct val="120000"/>
                        </a:lnSpc>
                        <a:spcAft>
                          <a:spcPts val="0"/>
                        </a:spcAft>
                      </a:pP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algn="ctr">
                        <a:lnSpc>
                          <a:spcPct val="120000"/>
                        </a:lnSpc>
                        <a:spcAft>
                          <a:spcPts val="0"/>
                        </a:spcAft>
                      </a:pP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extLst>
                  <a:ext uri="{0D108BD9-81ED-4DB2-BD59-A6C34878D82A}">
                    <a16:rowId xmlns:a16="http://schemas.microsoft.com/office/drawing/2014/main" val="3959470101"/>
                  </a:ext>
                </a:extLst>
              </a:tr>
              <a:tr h="381759">
                <a:tc>
                  <a:txBody>
                    <a:bodyPr/>
                    <a:lstStyle/>
                    <a:p>
                      <a:pPr>
                        <a:lnSpc>
                          <a:spcPct val="120000"/>
                        </a:lnSpc>
                        <a:spcAft>
                          <a:spcPts val="0"/>
                        </a:spcAft>
                      </a:pPr>
                      <a:r>
                        <a:rPr lang="en-US" sz="12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Uses organized diffusion</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algn="ctr">
                        <a:lnSpc>
                          <a:spcPct val="120000"/>
                        </a:lnSpc>
                        <a:spcAft>
                          <a:spcPts val="0"/>
                        </a:spcAft>
                      </a:pP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algn="ctr">
                        <a:lnSpc>
                          <a:spcPct val="120000"/>
                        </a:lnSpc>
                        <a:spcAft>
                          <a:spcPts val="0"/>
                        </a:spcAft>
                      </a:pP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extLst>
                  <a:ext uri="{0D108BD9-81ED-4DB2-BD59-A6C34878D82A}">
                    <a16:rowId xmlns:a16="http://schemas.microsoft.com/office/drawing/2014/main" val="3313645805"/>
                  </a:ext>
                </a:extLst>
              </a:tr>
              <a:tr h="374416">
                <a:tc>
                  <a:txBody>
                    <a:bodyPr/>
                    <a:lstStyle/>
                    <a:p>
                      <a:pPr>
                        <a:lnSpc>
                          <a:spcPct val="120000"/>
                        </a:lnSpc>
                        <a:spcAft>
                          <a:spcPts val="0"/>
                        </a:spcAft>
                      </a:pPr>
                      <a:r>
                        <a:rPr lang="en-US" sz="12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Creates positive new norms</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algn="ctr">
                        <a:lnSpc>
                          <a:spcPct val="120000"/>
                        </a:lnSpc>
                        <a:spcAft>
                          <a:spcPts val="0"/>
                        </a:spcAft>
                      </a:pP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algn="ctr">
                        <a:lnSpc>
                          <a:spcPct val="120000"/>
                        </a:lnSpc>
                        <a:spcAft>
                          <a:spcPts val="0"/>
                        </a:spcAft>
                      </a:pP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extLst>
                  <a:ext uri="{0D108BD9-81ED-4DB2-BD59-A6C34878D82A}">
                    <a16:rowId xmlns:a16="http://schemas.microsoft.com/office/drawing/2014/main" val="126670411"/>
                  </a:ext>
                </a:extLst>
              </a:tr>
              <a:tr h="367075">
                <a:tc>
                  <a:txBody>
                    <a:bodyPr/>
                    <a:lstStyle/>
                    <a:p>
                      <a:pPr>
                        <a:lnSpc>
                          <a:spcPct val="120000"/>
                        </a:lnSpc>
                        <a:spcAft>
                          <a:spcPts val="0"/>
                        </a:spcAft>
                      </a:pPr>
                      <a:r>
                        <a:rPr lang="en-US" sz="12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Uses role models or opinion leaders to promote a new norm</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algn="ctr">
                        <a:lnSpc>
                          <a:spcPct val="120000"/>
                        </a:lnSpc>
                        <a:spcAft>
                          <a:spcPts val="0"/>
                        </a:spcAft>
                      </a:pP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algn="ctr">
                        <a:lnSpc>
                          <a:spcPct val="120000"/>
                        </a:lnSpc>
                        <a:spcAft>
                          <a:spcPts val="0"/>
                        </a:spcAft>
                      </a:pP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extLst>
                  <a:ext uri="{0D108BD9-81ED-4DB2-BD59-A6C34878D82A}">
                    <a16:rowId xmlns:a16="http://schemas.microsoft.com/office/drawing/2014/main" val="1984963167"/>
                  </a:ext>
                </a:extLst>
              </a:tr>
              <a:tr h="359735">
                <a:tc>
                  <a:txBody>
                    <a:bodyPr/>
                    <a:lstStyle/>
                    <a:p>
                      <a:pPr>
                        <a:lnSpc>
                          <a:spcPct val="120000"/>
                        </a:lnSpc>
                        <a:spcAft>
                          <a:spcPts val="0"/>
                        </a:spcAft>
                      </a:pPr>
                      <a:r>
                        <a:rPr lang="en-US" sz="12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Provides opportunities to put new ideas into practice</a:t>
                      </a:r>
                    </a:p>
                  </a:txBody>
                  <a:tcPr marL="43594" marR="43594" marT="0" marB="0" anchor="ctr">
                    <a:lnT w="12700" cap="flat" cmpd="sng" algn="ctr">
                      <a:solidFill>
                        <a:schemeClr val="tx1"/>
                      </a:solidFill>
                      <a:prstDash val="solid"/>
                      <a:round/>
                      <a:headEnd type="none" w="med" len="med"/>
                      <a:tailEnd type="none" w="med" len="med"/>
                    </a:lnT>
                    <a:solidFill>
                      <a:srgbClr val="DEFBFF"/>
                    </a:solidFill>
                  </a:tcPr>
                </a:tc>
                <a:tc>
                  <a:txBody>
                    <a:bodyPr/>
                    <a:lstStyle/>
                    <a:p>
                      <a:pPr algn="ctr">
                        <a:lnSpc>
                          <a:spcPct val="120000"/>
                        </a:lnSpc>
                        <a:spcAft>
                          <a:spcPts val="0"/>
                        </a:spcAft>
                      </a:pP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solidFill>
                      <a:srgbClr val="DEFBFF"/>
                    </a:solidFill>
                  </a:tcPr>
                </a:tc>
                <a:tc>
                  <a:txBody>
                    <a:bodyPr/>
                    <a:lstStyle/>
                    <a:p>
                      <a:pPr algn="ctr">
                        <a:lnSpc>
                          <a:spcPct val="120000"/>
                        </a:lnSpc>
                        <a:spcAft>
                          <a:spcPts val="0"/>
                        </a:spcAft>
                      </a:pP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solidFill>
                      <a:srgbClr val="DEFBFF"/>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solidFill>
                      <a:srgbClr val="DEFBFF"/>
                    </a:solidFill>
                  </a:tcPr>
                </a:tc>
                <a:extLst>
                  <a:ext uri="{0D108BD9-81ED-4DB2-BD59-A6C34878D82A}">
                    <a16:rowId xmlns:a16="http://schemas.microsoft.com/office/drawing/2014/main" val="3903353590"/>
                  </a:ext>
                </a:extLst>
              </a:tr>
            </a:tbl>
          </a:graphicData>
        </a:graphic>
      </p:graphicFrame>
      <p:sp>
        <p:nvSpPr>
          <p:cNvPr id="12" name="TextBox 11">
            <a:extLst>
              <a:ext uri="{FF2B5EF4-FFF2-40B4-BE49-F238E27FC236}">
                <a16:creationId xmlns:a16="http://schemas.microsoft.com/office/drawing/2014/main" id="{50A0ED53-A741-4221-BC23-76A1D6A36F2E}"/>
              </a:ext>
            </a:extLst>
          </p:cNvPr>
          <p:cNvSpPr txBox="1"/>
          <p:nvPr/>
        </p:nvSpPr>
        <p:spPr>
          <a:xfrm>
            <a:off x="1012872" y="2206351"/>
            <a:ext cx="2478473" cy="1641475"/>
          </a:xfrm>
          <a:prstGeom prst="rect">
            <a:avLst/>
          </a:prstGeom>
          <a:noFill/>
        </p:spPr>
        <p:txBody>
          <a:bodyPr wrap="square">
            <a:spAutoFit/>
          </a:bodyPr>
          <a:lstStyle/>
          <a:p>
            <a:pPr>
              <a:spcBef>
                <a:spcPts val="1000"/>
              </a:spcBef>
            </a:pPr>
            <a:r>
              <a:rPr lang="en-US" sz="2400" dirty="0">
                <a:solidFill>
                  <a:srgbClr val="0193C0"/>
                </a:solidFill>
                <a:latin typeface="Comfortaa" pitchFamily="2" charset="0"/>
              </a:rPr>
              <a:t>TEMPLATE</a:t>
            </a:r>
            <a:r>
              <a:rPr lang="en-US" sz="2400" dirty="0">
                <a:solidFill>
                  <a:srgbClr val="00B0F0"/>
                </a:solidFill>
                <a:latin typeface="Comfortaa"/>
              </a:rPr>
              <a:t> </a:t>
            </a:r>
          </a:p>
          <a:p>
            <a:pPr marL="0" indent="0">
              <a:spcBef>
                <a:spcPts val="1000"/>
              </a:spcBef>
              <a:buNone/>
            </a:pPr>
            <a:r>
              <a:rPr lang="en-US" sz="2000" dirty="0">
                <a:solidFill>
                  <a:schemeClr val="tx1">
                    <a:lumMod val="75000"/>
                    <a:lumOff val="25000"/>
                  </a:schemeClr>
                </a:solidFill>
                <a:latin typeface="Avenir Book" panose="02000503020000020003" pitchFamily="2" charset="0"/>
              </a:rPr>
              <a:t>Review Your Activities Table</a:t>
            </a:r>
          </a:p>
          <a:p>
            <a:pPr marL="0" indent="0">
              <a:spcBef>
                <a:spcPts val="1000"/>
              </a:spcBef>
              <a:buNone/>
            </a:pPr>
            <a:r>
              <a:rPr lang="en-US" sz="2000" dirty="0">
                <a:solidFill>
                  <a:srgbClr val="0193C0"/>
                </a:solidFill>
                <a:latin typeface="Avenir Book" panose="02000503020000020003" pitchFamily="2" charset="0"/>
                <a:hlinkClick r:id="rId3">
                  <a:extLst>
                    <a:ext uri="{A12FA001-AC4F-418D-AE19-62706E023703}">
                      <ahyp:hlinkClr xmlns:ahyp="http://schemas.microsoft.com/office/drawing/2018/hyperlinkcolor" val="tx"/>
                    </a:ext>
                  </a:extLst>
                </a:hlinkClick>
              </a:rPr>
              <a:t>Annex 7</a:t>
            </a:r>
            <a:endParaRPr lang="en-US" sz="2000" dirty="0">
              <a:solidFill>
                <a:srgbClr val="0193C0"/>
              </a:solidFill>
              <a:latin typeface="Avenir Book" panose="02000503020000020003" pitchFamily="2" charset="0"/>
            </a:endParaRPr>
          </a:p>
        </p:txBody>
      </p:sp>
      <p:grpSp>
        <p:nvGrpSpPr>
          <p:cNvPr id="8" name="Group 7">
            <a:extLst>
              <a:ext uri="{FF2B5EF4-FFF2-40B4-BE49-F238E27FC236}">
                <a16:creationId xmlns:a16="http://schemas.microsoft.com/office/drawing/2014/main" id="{06F7C180-2DB5-254F-8DB7-8B8F8E7E8F4A}"/>
              </a:ext>
            </a:extLst>
          </p:cNvPr>
          <p:cNvGrpSpPr/>
          <p:nvPr/>
        </p:nvGrpSpPr>
        <p:grpSpPr>
          <a:xfrm>
            <a:off x="9601200" y="365760"/>
            <a:ext cx="2832498" cy="456923"/>
            <a:chOff x="4116076" y="450402"/>
            <a:chExt cx="2832498" cy="456923"/>
          </a:xfrm>
        </p:grpSpPr>
        <p:cxnSp>
          <p:nvCxnSpPr>
            <p:cNvPr id="9" name="Straight Connector 8">
              <a:extLst>
                <a:ext uri="{FF2B5EF4-FFF2-40B4-BE49-F238E27FC236}">
                  <a16:creationId xmlns:a16="http://schemas.microsoft.com/office/drawing/2014/main" id="{329FC299-EFF5-7C4F-B16E-F272EC64B2C7}"/>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1" name="Teardrop 10">
              <a:extLst>
                <a:ext uri="{FF2B5EF4-FFF2-40B4-BE49-F238E27FC236}">
                  <a16:creationId xmlns:a16="http://schemas.microsoft.com/office/drawing/2014/main" id="{60C15932-8DF3-5049-9DB1-4E78CC5BDE11}"/>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6" name="Rectangle 15">
              <a:extLst>
                <a:ext uri="{FF2B5EF4-FFF2-40B4-BE49-F238E27FC236}">
                  <a16:creationId xmlns:a16="http://schemas.microsoft.com/office/drawing/2014/main" id="{0EB6AE2C-EDD7-3142-AE8A-F574953D87D3}"/>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7" name="Rectangle 16">
              <a:extLst>
                <a:ext uri="{FF2B5EF4-FFF2-40B4-BE49-F238E27FC236}">
                  <a16:creationId xmlns:a16="http://schemas.microsoft.com/office/drawing/2014/main" id="{C0F9028C-A4EC-DC45-A4FF-6E7A7440976D}"/>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8" name="Rectangle 17">
              <a:extLst>
                <a:ext uri="{FF2B5EF4-FFF2-40B4-BE49-F238E27FC236}">
                  <a16:creationId xmlns:a16="http://schemas.microsoft.com/office/drawing/2014/main" id="{F31F3F2B-8509-4E40-9312-700215E9BC7A}"/>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9" name="Rectangle 18">
              <a:extLst>
                <a:ext uri="{FF2B5EF4-FFF2-40B4-BE49-F238E27FC236}">
                  <a16:creationId xmlns:a16="http://schemas.microsoft.com/office/drawing/2014/main" id="{97C58CA0-ECD8-264E-85DC-210E90786249}"/>
                </a:ext>
              </a:extLst>
            </p:cNvPr>
            <p:cNvSpPr/>
            <p:nvPr/>
          </p:nvSpPr>
          <p:spPr>
            <a:xfrm>
              <a:off x="5504621" y="65809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3</a:t>
              </a:r>
              <a:endParaRPr lang="en-GB" sz="500" b="1" dirty="0">
                <a:solidFill>
                  <a:srgbClr val="07C1E8"/>
                </a:solidFill>
                <a:latin typeface="Avenir Black" panose="02000503020000020003" pitchFamily="2" charset="0"/>
              </a:endParaRPr>
            </a:p>
          </p:txBody>
        </p:sp>
        <p:sp>
          <p:nvSpPr>
            <p:cNvPr id="20" name="Rectangle 19">
              <a:extLst>
                <a:ext uri="{FF2B5EF4-FFF2-40B4-BE49-F238E27FC236}">
                  <a16:creationId xmlns:a16="http://schemas.microsoft.com/office/drawing/2014/main" id="{774B6200-DC76-5745-A7A2-EFC28B4499D9}"/>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21" name="Teardrop 20">
              <a:extLst>
                <a:ext uri="{FF2B5EF4-FFF2-40B4-BE49-F238E27FC236}">
                  <a16:creationId xmlns:a16="http://schemas.microsoft.com/office/drawing/2014/main" id="{EBAC10C1-E3E8-E840-B362-0EF16075ED81}"/>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2" name="Teardrop 21">
              <a:extLst>
                <a:ext uri="{FF2B5EF4-FFF2-40B4-BE49-F238E27FC236}">
                  <a16:creationId xmlns:a16="http://schemas.microsoft.com/office/drawing/2014/main" id="{862C2E27-D708-B445-99F5-4EE0BE9BA67A}"/>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3" name="Teardrop 22">
              <a:extLst>
                <a:ext uri="{FF2B5EF4-FFF2-40B4-BE49-F238E27FC236}">
                  <a16:creationId xmlns:a16="http://schemas.microsoft.com/office/drawing/2014/main" id="{02D16212-447B-5948-9AF1-B6D80993B2CE}"/>
                </a:ext>
              </a:extLst>
            </p:cNvPr>
            <p:cNvSpPr>
              <a:spLocks noChangeAspect="1"/>
            </p:cNvSpPr>
            <p:nvPr/>
          </p:nvSpPr>
          <p:spPr>
            <a:xfrm rot="8100000">
              <a:off x="5673408"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4" name="Teardrop 23">
              <a:extLst>
                <a:ext uri="{FF2B5EF4-FFF2-40B4-BE49-F238E27FC236}">
                  <a16:creationId xmlns:a16="http://schemas.microsoft.com/office/drawing/2014/main" id="{A603686B-2926-6147-B83F-B7945EBB63BB}"/>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5" name="Title 1">
            <a:extLst>
              <a:ext uri="{FF2B5EF4-FFF2-40B4-BE49-F238E27FC236}">
                <a16:creationId xmlns:a16="http://schemas.microsoft.com/office/drawing/2014/main" id="{3909D06C-97D9-6E41-85EE-B6A23F553C70}"/>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2: Review </a:t>
            </a:r>
          </a:p>
          <a:p>
            <a:r>
              <a:rPr lang="en-US" sz="3200" dirty="0">
                <a:solidFill>
                  <a:srgbClr val="07C1E8"/>
                </a:solidFill>
                <a:latin typeface="Gotham Light" pitchFamily="2" charset="77"/>
              </a:rPr>
              <a:t>Your Activities</a:t>
            </a:r>
            <a:endParaRPr lang="en-US" sz="3200" dirty="0">
              <a:latin typeface="+mj-lt"/>
            </a:endParaRPr>
          </a:p>
        </p:txBody>
      </p:sp>
    </p:spTree>
    <p:extLst>
      <p:ext uri="{BB962C8B-B14F-4D97-AF65-F5344CB8AC3E}">
        <p14:creationId xmlns:p14="http://schemas.microsoft.com/office/powerpoint/2010/main" val="24585992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EF1DC150-BD8E-5845-B9CC-7FA2F1AC1F6C}"/>
              </a:ext>
            </a:extLst>
          </p:cNvPr>
          <p:cNvSpPr txBox="1">
            <a:spLocks/>
          </p:cNvSpPr>
          <p:nvPr/>
        </p:nvSpPr>
        <p:spPr>
          <a:xfrm>
            <a:off x="6708404" y="279795"/>
            <a:ext cx="1126531" cy="185803"/>
          </a:xfrm>
          <a:prstGeom prst="rect">
            <a:avLst/>
          </a:prstGeom>
        </p:spPr>
        <p:txBody>
          <a:bodyPr vert="horz" lIns="0" tIns="0" rIns="0" bIns="0" rtlCol="0" anchor="t" anchorCtr="0">
            <a:noAutofit/>
          </a:bodyPr>
          <a:lstStyle>
            <a:lvl1pPr algn="l" defTabSz="668912" rtl="0" eaLnBrk="1" latinLnBrk="0" hangingPunct="1">
              <a:lnSpc>
                <a:spcPct val="90000"/>
              </a:lnSpc>
              <a:spcBef>
                <a:spcPct val="0"/>
              </a:spcBef>
              <a:buNone/>
              <a:defRPr sz="2400" b="1" i="0" kern="1200">
                <a:solidFill>
                  <a:schemeClr val="accent2"/>
                </a:solidFill>
                <a:latin typeface="Gotham Bold" panose="02000604030000020004"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sz="1108" b="0">
                <a:solidFill>
                  <a:schemeClr val="bg1"/>
                </a:solidFill>
                <a:latin typeface="Comfortaa Light" pitchFamily="2" charset="0"/>
              </a:rPr>
              <a:t>Activity 2</a:t>
            </a:r>
          </a:p>
        </p:txBody>
      </p:sp>
      <p:sp>
        <p:nvSpPr>
          <p:cNvPr id="16" name="Freeform 221">
            <a:extLst>
              <a:ext uri="{FF2B5EF4-FFF2-40B4-BE49-F238E27FC236}">
                <a16:creationId xmlns:a16="http://schemas.microsoft.com/office/drawing/2014/main" id="{830DB05F-AD47-FE41-801D-496AF28C0A70}"/>
              </a:ext>
            </a:extLst>
          </p:cNvPr>
          <p:cNvSpPr>
            <a:spLocks noChangeAspect="1" noEditPoints="1"/>
          </p:cNvSpPr>
          <p:nvPr/>
        </p:nvSpPr>
        <p:spPr bwMode="auto">
          <a:xfrm>
            <a:off x="6939898" y="246408"/>
            <a:ext cx="174462" cy="169950"/>
          </a:xfrm>
          <a:custGeom>
            <a:avLst/>
            <a:gdLst>
              <a:gd name="T0" fmla="*/ 169 w 220"/>
              <a:gd name="T1" fmla="*/ 138 h 214"/>
              <a:gd name="T2" fmla="*/ 169 w 220"/>
              <a:gd name="T3" fmla="*/ 126 h 214"/>
              <a:gd name="T4" fmla="*/ 124 w 220"/>
              <a:gd name="T5" fmla="*/ 115 h 214"/>
              <a:gd name="T6" fmla="*/ 172 w 220"/>
              <a:gd name="T7" fmla="*/ 83 h 214"/>
              <a:gd name="T8" fmla="*/ 211 w 220"/>
              <a:gd name="T9" fmla="*/ 25 h 214"/>
              <a:gd name="T10" fmla="*/ 190 w 220"/>
              <a:gd name="T11" fmla="*/ 38 h 214"/>
              <a:gd name="T12" fmla="*/ 176 w 220"/>
              <a:gd name="T13" fmla="*/ 24 h 214"/>
              <a:gd name="T14" fmla="*/ 189 w 220"/>
              <a:gd name="T15" fmla="*/ 3 h 214"/>
              <a:gd name="T16" fmla="*/ 143 w 220"/>
              <a:gd name="T17" fmla="*/ 12 h 214"/>
              <a:gd name="T18" fmla="*/ 99 w 220"/>
              <a:gd name="T19" fmla="*/ 90 h 214"/>
              <a:gd name="T20" fmla="*/ 56 w 220"/>
              <a:gd name="T21" fmla="*/ 36 h 214"/>
              <a:gd name="T22" fmla="*/ 8 w 220"/>
              <a:gd name="T23" fmla="*/ 22 h 214"/>
              <a:gd name="T24" fmla="*/ 45 w 220"/>
              <a:gd name="T25" fmla="*/ 47 h 214"/>
              <a:gd name="T26" fmla="*/ 59 w 220"/>
              <a:gd name="T27" fmla="*/ 129 h 214"/>
              <a:gd name="T28" fmla="*/ 15 w 220"/>
              <a:gd name="T29" fmla="*/ 139 h 214"/>
              <a:gd name="T30" fmla="*/ 9 w 220"/>
              <a:gd name="T31" fmla="*/ 191 h 214"/>
              <a:gd name="T32" fmla="*/ 41 w 220"/>
              <a:gd name="T33" fmla="*/ 172 h 214"/>
              <a:gd name="T34" fmla="*/ 23 w 220"/>
              <a:gd name="T35" fmla="*/ 205 h 214"/>
              <a:gd name="T36" fmla="*/ 45 w 220"/>
              <a:gd name="T37" fmla="*/ 211 h 214"/>
              <a:gd name="T38" fmla="*/ 85 w 220"/>
              <a:gd name="T39" fmla="*/ 155 h 214"/>
              <a:gd name="T40" fmla="*/ 147 w 220"/>
              <a:gd name="T41" fmla="*/ 149 h 214"/>
              <a:gd name="T42" fmla="*/ 136 w 220"/>
              <a:gd name="T43" fmla="*/ 172 h 214"/>
              <a:gd name="T44" fmla="*/ 184 w 220"/>
              <a:gd name="T45" fmla="*/ 208 h 214"/>
              <a:gd name="T46" fmla="*/ 212 w 220"/>
              <a:gd name="T47" fmla="*/ 208 h 214"/>
              <a:gd name="T48" fmla="*/ 20 w 220"/>
              <a:gd name="T49" fmla="*/ 22 h 214"/>
              <a:gd name="T50" fmla="*/ 45 w 220"/>
              <a:gd name="T51" fmla="*/ 36 h 214"/>
              <a:gd name="T52" fmla="*/ 20 w 220"/>
              <a:gd name="T53" fmla="*/ 22 h 214"/>
              <a:gd name="T54" fmla="*/ 69 w 220"/>
              <a:gd name="T55" fmla="*/ 193 h 214"/>
              <a:gd name="T56" fmla="*/ 37 w 220"/>
              <a:gd name="T57" fmla="*/ 202 h 214"/>
              <a:gd name="T58" fmla="*/ 49 w 220"/>
              <a:gd name="T59" fmla="*/ 164 h 214"/>
              <a:gd name="T60" fmla="*/ 12 w 220"/>
              <a:gd name="T61" fmla="*/ 176 h 214"/>
              <a:gd name="T62" fmla="*/ 45 w 220"/>
              <a:gd name="T63" fmla="*/ 135 h 214"/>
              <a:gd name="T64" fmla="*/ 61 w 220"/>
              <a:gd name="T65" fmla="*/ 139 h 214"/>
              <a:gd name="T66" fmla="*/ 141 w 220"/>
              <a:gd name="T67" fmla="*/ 55 h 214"/>
              <a:gd name="T68" fmla="*/ 172 w 220"/>
              <a:gd name="T69" fmla="*/ 8 h 214"/>
              <a:gd name="T70" fmla="*/ 168 w 220"/>
              <a:gd name="T71" fmla="*/ 21 h 214"/>
              <a:gd name="T72" fmla="*/ 194 w 220"/>
              <a:gd name="T73" fmla="*/ 46 h 214"/>
              <a:gd name="T74" fmla="*/ 196 w 220"/>
              <a:gd name="T75" fmla="*/ 66 h 214"/>
              <a:gd name="T76" fmla="*/ 159 w 220"/>
              <a:gd name="T77" fmla="*/ 73 h 214"/>
              <a:gd name="T78" fmla="*/ 75 w 220"/>
              <a:gd name="T79" fmla="*/ 153 h 214"/>
              <a:gd name="T80" fmla="*/ 206 w 220"/>
              <a:gd name="T81" fmla="*/ 203 h 214"/>
              <a:gd name="T82" fmla="*/ 189 w 220"/>
              <a:gd name="T83" fmla="*/ 203 h 214"/>
              <a:gd name="T84" fmla="*/ 164 w 220"/>
              <a:gd name="T85" fmla="*/ 143 h 214"/>
              <a:gd name="T86" fmla="*/ 206 w 220"/>
              <a:gd name="T87" fmla="*/ 203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20" h="214">
                <a:moveTo>
                  <a:pt x="212" y="180"/>
                </a:moveTo>
                <a:cubicBezTo>
                  <a:pt x="169" y="138"/>
                  <a:pt x="169" y="138"/>
                  <a:pt x="169" y="138"/>
                </a:cubicBezTo>
                <a:cubicBezTo>
                  <a:pt x="175" y="132"/>
                  <a:pt x="175" y="132"/>
                  <a:pt x="175" y="132"/>
                </a:cubicBezTo>
                <a:cubicBezTo>
                  <a:pt x="169" y="126"/>
                  <a:pt x="169" y="126"/>
                  <a:pt x="169" y="126"/>
                </a:cubicBezTo>
                <a:cubicBezTo>
                  <a:pt x="152" y="143"/>
                  <a:pt x="152" y="143"/>
                  <a:pt x="152" y="143"/>
                </a:cubicBezTo>
                <a:cubicBezTo>
                  <a:pt x="124" y="115"/>
                  <a:pt x="124" y="115"/>
                  <a:pt x="124" y="115"/>
                </a:cubicBezTo>
                <a:cubicBezTo>
                  <a:pt x="158" y="81"/>
                  <a:pt x="158" y="81"/>
                  <a:pt x="158" y="81"/>
                </a:cubicBezTo>
                <a:cubicBezTo>
                  <a:pt x="163" y="83"/>
                  <a:pt x="167" y="83"/>
                  <a:pt x="172" y="83"/>
                </a:cubicBezTo>
                <a:cubicBezTo>
                  <a:pt x="184" y="83"/>
                  <a:pt x="194" y="79"/>
                  <a:pt x="202" y="71"/>
                </a:cubicBezTo>
                <a:cubicBezTo>
                  <a:pt x="214" y="59"/>
                  <a:pt x="218" y="41"/>
                  <a:pt x="211" y="25"/>
                </a:cubicBezTo>
                <a:cubicBezTo>
                  <a:pt x="208" y="19"/>
                  <a:pt x="208" y="19"/>
                  <a:pt x="208" y="19"/>
                </a:cubicBezTo>
                <a:cubicBezTo>
                  <a:pt x="190" y="38"/>
                  <a:pt x="190" y="38"/>
                  <a:pt x="190" y="38"/>
                </a:cubicBezTo>
                <a:cubicBezTo>
                  <a:pt x="176" y="38"/>
                  <a:pt x="176" y="38"/>
                  <a:pt x="176" y="38"/>
                </a:cubicBezTo>
                <a:cubicBezTo>
                  <a:pt x="176" y="24"/>
                  <a:pt x="176" y="24"/>
                  <a:pt x="176" y="24"/>
                </a:cubicBezTo>
                <a:cubicBezTo>
                  <a:pt x="194" y="5"/>
                  <a:pt x="194" y="5"/>
                  <a:pt x="194" y="5"/>
                </a:cubicBezTo>
                <a:cubicBezTo>
                  <a:pt x="189" y="3"/>
                  <a:pt x="189" y="3"/>
                  <a:pt x="189" y="3"/>
                </a:cubicBezTo>
                <a:cubicBezTo>
                  <a:pt x="184" y="1"/>
                  <a:pt x="178" y="0"/>
                  <a:pt x="172" y="0"/>
                </a:cubicBezTo>
                <a:cubicBezTo>
                  <a:pt x="161" y="0"/>
                  <a:pt x="150" y="4"/>
                  <a:pt x="143" y="12"/>
                </a:cubicBezTo>
                <a:cubicBezTo>
                  <a:pt x="131" y="23"/>
                  <a:pt x="127" y="40"/>
                  <a:pt x="133" y="56"/>
                </a:cubicBezTo>
                <a:cubicBezTo>
                  <a:pt x="99" y="90"/>
                  <a:pt x="99" y="90"/>
                  <a:pt x="99" y="90"/>
                </a:cubicBezTo>
                <a:cubicBezTo>
                  <a:pt x="51" y="42"/>
                  <a:pt x="51" y="42"/>
                  <a:pt x="51" y="42"/>
                </a:cubicBezTo>
                <a:cubicBezTo>
                  <a:pt x="56" y="36"/>
                  <a:pt x="56" y="36"/>
                  <a:pt x="56" y="36"/>
                </a:cubicBezTo>
                <a:cubicBezTo>
                  <a:pt x="25" y="5"/>
                  <a:pt x="25" y="5"/>
                  <a:pt x="25" y="5"/>
                </a:cubicBezTo>
                <a:cubicBezTo>
                  <a:pt x="8" y="22"/>
                  <a:pt x="8" y="22"/>
                  <a:pt x="8" y="22"/>
                </a:cubicBezTo>
                <a:cubicBezTo>
                  <a:pt x="39" y="53"/>
                  <a:pt x="39" y="53"/>
                  <a:pt x="39" y="53"/>
                </a:cubicBezTo>
                <a:cubicBezTo>
                  <a:pt x="45" y="47"/>
                  <a:pt x="45" y="47"/>
                  <a:pt x="45" y="47"/>
                </a:cubicBezTo>
                <a:cubicBezTo>
                  <a:pt x="93" y="95"/>
                  <a:pt x="93" y="95"/>
                  <a:pt x="93" y="95"/>
                </a:cubicBezTo>
                <a:cubicBezTo>
                  <a:pt x="59" y="129"/>
                  <a:pt x="59" y="129"/>
                  <a:pt x="59" y="129"/>
                </a:cubicBezTo>
                <a:cubicBezTo>
                  <a:pt x="55" y="128"/>
                  <a:pt x="50" y="127"/>
                  <a:pt x="45" y="127"/>
                </a:cubicBezTo>
                <a:cubicBezTo>
                  <a:pt x="34" y="127"/>
                  <a:pt x="23" y="131"/>
                  <a:pt x="15" y="139"/>
                </a:cubicBezTo>
                <a:cubicBezTo>
                  <a:pt x="3" y="151"/>
                  <a:pt x="0" y="170"/>
                  <a:pt x="6" y="185"/>
                </a:cubicBezTo>
                <a:cubicBezTo>
                  <a:pt x="9" y="191"/>
                  <a:pt x="9" y="191"/>
                  <a:pt x="9" y="191"/>
                </a:cubicBezTo>
                <a:cubicBezTo>
                  <a:pt x="27" y="172"/>
                  <a:pt x="27" y="172"/>
                  <a:pt x="27" y="172"/>
                </a:cubicBezTo>
                <a:cubicBezTo>
                  <a:pt x="41" y="172"/>
                  <a:pt x="41" y="172"/>
                  <a:pt x="41" y="172"/>
                </a:cubicBezTo>
                <a:cubicBezTo>
                  <a:pt x="41" y="187"/>
                  <a:pt x="41" y="187"/>
                  <a:pt x="41" y="187"/>
                </a:cubicBezTo>
                <a:cubicBezTo>
                  <a:pt x="23" y="205"/>
                  <a:pt x="23" y="205"/>
                  <a:pt x="23" y="205"/>
                </a:cubicBezTo>
                <a:cubicBezTo>
                  <a:pt x="28" y="207"/>
                  <a:pt x="28" y="207"/>
                  <a:pt x="28" y="207"/>
                </a:cubicBezTo>
                <a:cubicBezTo>
                  <a:pt x="34" y="210"/>
                  <a:pt x="39" y="211"/>
                  <a:pt x="45" y="211"/>
                </a:cubicBezTo>
                <a:cubicBezTo>
                  <a:pt x="56" y="211"/>
                  <a:pt x="67" y="206"/>
                  <a:pt x="75" y="198"/>
                </a:cubicBezTo>
                <a:cubicBezTo>
                  <a:pt x="86" y="187"/>
                  <a:pt x="90" y="170"/>
                  <a:pt x="85" y="155"/>
                </a:cubicBezTo>
                <a:cubicBezTo>
                  <a:pt x="119" y="121"/>
                  <a:pt x="119" y="121"/>
                  <a:pt x="119" y="121"/>
                </a:cubicBezTo>
                <a:cubicBezTo>
                  <a:pt x="147" y="149"/>
                  <a:pt x="147" y="149"/>
                  <a:pt x="147" y="149"/>
                </a:cubicBezTo>
                <a:cubicBezTo>
                  <a:pt x="130" y="166"/>
                  <a:pt x="130" y="166"/>
                  <a:pt x="130" y="166"/>
                </a:cubicBezTo>
                <a:cubicBezTo>
                  <a:pt x="136" y="172"/>
                  <a:pt x="136" y="172"/>
                  <a:pt x="136" y="172"/>
                </a:cubicBezTo>
                <a:cubicBezTo>
                  <a:pt x="141" y="166"/>
                  <a:pt x="141" y="166"/>
                  <a:pt x="141" y="166"/>
                </a:cubicBezTo>
                <a:cubicBezTo>
                  <a:pt x="184" y="208"/>
                  <a:pt x="184" y="208"/>
                  <a:pt x="184" y="208"/>
                </a:cubicBezTo>
                <a:cubicBezTo>
                  <a:pt x="187" y="212"/>
                  <a:pt x="192" y="214"/>
                  <a:pt x="198" y="214"/>
                </a:cubicBezTo>
                <a:cubicBezTo>
                  <a:pt x="203" y="214"/>
                  <a:pt x="208" y="212"/>
                  <a:pt x="212" y="208"/>
                </a:cubicBezTo>
                <a:cubicBezTo>
                  <a:pt x="220" y="201"/>
                  <a:pt x="220" y="188"/>
                  <a:pt x="212" y="180"/>
                </a:cubicBezTo>
                <a:close/>
                <a:moveTo>
                  <a:pt x="20" y="22"/>
                </a:moveTo>
                <a:cubicBezTo>
                  <a:pt x="25" y="16"/>
                  <a:pt x="25" y="16"/>
                  <a:pt x="25" y="16"/>
                </a:cubicBezTo>
                <a:cubicBezTo>
                  <a:pt x="45" y="36"/>
                  <a:pt x="45" y="36"/>
                  <a:pt x="45" y="36"/>
                </a:cubicBezTo>
                <a:cubicBezTo>
                  <a:pt x="39" y="42"/>
                  <a:pt x="39" y="42"/>
                  <a:pt x="39" y="42"/>
                </a:cubicBezTo>
                <a:lnTo>
                  <a:pt x="20" y="22"/>
                </a:lnTo>
                <a:close/>
                <a:moveTo>
                  <a:pt x="76" y="155"/>
                </a:moveTo>
                <a:cubicBezTo>
                  <a:pt x="82" y="168"/>
                  <a:pt x="79" y="183"/>
                  <a:pt x="69" y="193"/>
                </a:cubicBezTo>
                <a:cubicBezTo>
                  <a:pt x="63" y="199"/>
                  <a:pt x="54" y="203"/>
                  <a:pt x="45" y="203"/>
                </a:cubicBezTo>
                <a:cubicBezTo>
                  <a:pt x="42" y="203"/>
                  <a:pt x="40" y="202"/>
                  <a:pt x="37" y="202"/>
                </a:cubicBezTo>
                <a:cubicBezTo>
                  <a:pt x="49" y="190"/>
                  <a:pt x="49" y="190"/>
                  <a:pt x="49" y="190"/>
                </a:cubicBezTo>
                <a:cubicBezTo>
                  <a:pt x="49" y="164"/>
                  <a:pt x="49" y="164"/>
                  <a:pt x="49" y="164"/>
                </a:cubicBezTo>
                <a:cubicBezTo>
                  <a:pt x="24" y="164"/>
                  <a:pt x="24" y="164"/>
                  <a:pt x="24" y="164"/>
                </a:cubicBezTo>
                <a:cubicBezTo>
                  <a:pt x="12" y="176"/>
                  <a:pt x="12" y="176"/>
                  <a:pt x="12" y="176"/>
                </a:cubicBezTo>
                <a:cubicBezTo>
                  <a:pt x="9" y="165"/>
                  <a:pt x="12" y="153"/>
                  <a:pt x="21" y="145"/>
                </a:cubicBezTo>
                <a:cubicBezTo>
                  <a:pt x="27" y="138"/>
                  <a:pt x="36" y="135"/>
                  <a:pt x="45" y="135"/>
                </a:cubicBezTo>
                <a:cubicBezTo>
                  <a:pt x="50" y="135"/>
                  <a:pt x="54" y="136"/>
                  <a:pt x="58" y="138"/>
                </a:cubicBezTo>
                <a:cubicBezTo>
                  <a:pt x="61" y="139"/>
                  <a:pt x="61" y="139"/>
                  <a:pt x="61" y="139"/>
                </a:cubicBezTo>
                <a:cubicBezTo>
                  <a:pt x="142" y="57"/>
                  <a:pt x="142" y="57"/>
                  <a:pt x="142" y="57"/>
                </a:cubicBezTo>
                <a:cubicBezTo>
                  <a:pt x="141" y="55"/>
                  <a:pt x="141" y="55"/>
                  <a:pt x="141" y="55"/>
                </a:cubicBezTo>
                <a:cubicBezTo>
                  <a:pt x="135" y="42"/>
                  <a:pt x="138" y="27"/>
                  <a:pt x="148" y="17"/>
                </a:cubicBezTo>
                <a:cubicBezTo>
                  <a:pt x="155" y="11"/>
                  <a:pt x="163" y="8"/>
                  <a:pt x="172" y="8"/>
                </a:cubicBezTo>
                <a:cubicBezTo>
                  <a:pt x="175" y="8"/>
                  <a:pt x="177" y="8"/>
                  <a:pt x="180" y="8"/>
                </a:cubicBezTo>
                <a:cubicBezTo>
                  <a:pt x="168" y="21"/>
                  <a:pt x="168" y="21"/>
                  <a:pt x="168" y="21"/>
                </a:cubicBezTo>
                <a:cubicBezTo>
                  <a:pt x="167" y="46"/>
                  <a:pt x="167" y="46"/>
                  <a:pt x="167" y="46"/>
                </a:cubicBezTo>
                <a:cubicBezTo>
                  <a:pt x="194" y="46"/>
                  <a:pt x="194" y="46"/>
                  <a:pt x="194" y="46"/>
                </a:cubicBezTo>
                <a:cubicBezTo>
                  <a:pt x="205" y="34"/>
                  <a:pt x="205" y="34"/>
                  <a:pt x="205" y="34"/>
                </a:cubicBezTo>
                <a:cubicBezTo>
                  <a:pt x="208" y="45"/>
                  <a:pt x="205" y="57"/>
                  <a:pt x="196" y="66"/>
                </a:cubicBezTo>
                <a:cubicBezTo>
                  <a:pt x="190" y="72"/>
                  <a:pt x="181" y="75"/>
                  <a:pt x="172" y="75"/>
                </a:cubicBezTo>
                <a:cubicBezTo>
                  <a:pt x="168" y="75"/>
                  <a:pt x="163" y="75"/>
                  <a:pt x="159" y="73"/>
                </a:cubicBezTo>
                <a:cubicBezTo>
                  <a:pt x="156" y="72"/>
                  <a:pt x="156" y="72"/>
                  <a:pt x="156" y="72"/>
                </a:cubicBezTo>
                <a:cubicBezTo>
                  <a:pt x="75" y="153"/>
                  <a:pt x="75" y="153"/>
                  <a:pt x="75" y="153"/>
                </a:cubicBezTo>
                <a:lnTo>
                  <a:pt x="76" y="155"/>
                </a:lnTo>
                <a:close/>
                <a:moveTo>
                  <a:pt x="206" y="203"/>
                </a:moveTo>
                <a:cubicBezTo>
                  <a:pt x="204" y="205"/>
                  <a:pt x="201" y="206"/>
                  <a:pt x="198" y="206"/>
                </a:cubicBezTo>
                <a:cubicBezTo>
                  <a:pt x="195" y="206"/>
                  <a:pt x="192" y="205"/>
                  <a:pt x="189" y="203"/>
                </a:cubicBezTo>
                <a:cubicBezTo>
                  <a:pt x="147" y="160"/>
                  <a:pt x="147" y="160"/>
                  <a:pt x="147" y="160"/>
                </a:cubicBezTo>
                <a:cubicBezTo>
                  <a:pt x="164" y="143"/>
                  <a:pt x="164" y="143"/>
                  <a:pt x="164" y="143"/>
                </a:cubicBezTo>
                <a:cubicBezTo>
                  <a:pt x="206" y="186"/>
                  <a:pt x="206" y="186"/>
                  <a:pt x="206" y="186"/>
                </a:cubicBezTo>
                <a:cubicBezTo>
                  <a:pt x="211" y="190"/>
                  <a:pt x="211" y="198"/>
                  <a:pt x="206" y="203"/>
                </a:cubicBezTo>
                <a:close/>
              </a:path>
            </a:pathLst>
          </a:custGeom>
          <a:solidFill>
            <a:schemeClr val="bg1"/>
          </a:solidFill>
          <a:ln>
            <a:noFill/>
          </a:ln>
        </p:spPr>
        <p:txBody>
          <a:bodyPr vert="horz" wrap="square" lIns="63305" tIns="31652" rIns="63305" bIns="31652" numCol="1" anchor="t" anchorCtr="0" compatLnSpc="1">
            <a:prstTxWarp prst="textNoShape">
              <a:avLst/>
            </a:prstTxWarp>
          </a:bodyPr>
          <a:lstStyle/>
          <a:p>
            <a:pPr algn="r" defTabSz="633039" fontAlgn="base">
              <a:spcBef>
                <a:spcPct val="0"/>
              </a:spcBef>
              <a:spcAft>
                <a:spcPct val="0"/>
              </a:spcAft>
              <a:defRPr/>
            </a:pPr>
            <a:endParaRPr lang="en-AU" sz="1246">
              <a:solidFill>
                <a:srgbClr val="3F3F3F"/>
              </a:solidFill>
              <a:latin typeface="Arial" charset="0"/>
              <a:cs typeface="Arial" charset="0"/>
            </a:endParaRPr>
          </a:p>
        </p:txBody>
      </p:sp>
      <p:graphicFrame>
        <p:nvGraphicFramePr>
          <p:cNvPr id="13" name="Table 12">
            <a:extLst>
              <a:ext uri="{FF2B5EF4-FFF2-40B4-BE49-F238E27FC236}">
                <a16:creationId xmlns:a16="http://schemas.microsoft.com/office/drawing/2014/main" id="{C6F2FA6D-EC02-A244-A1EF-DBF6FA33E10D}"/>
              </a:ext>
            </a:extLst>
          </p:cNvPr>
          <p:cNvGraphicFramePr>
            <a:graphicFrameLocks noGrp="1"/>
          </p:cNvGraphicFramePr>
          <p:nvPr>
            <p:extLst>
              <p:ext uri="{D42A27DB-BD31-4B8C-83A1-F6EECF244321}">
                <p14:modId xmlns:p14="http://schemas.microsoft.com/office/powerpoint/2010/main" val="1365271891"/>
              </p:ext>
            </p:extLst>
          </p:nvPr>
        </p:nvGraphicFramePr>
        <p:xfrm>
          <a:off x="2652045" y="1168967"/>
          <a:ext cx="9239248" cy="5623108"/>
        </p:xfrm>
        <a:graphic>
          <a:graphicData uri="http://schemas.openxmlformats.org/drawingml/2006/table">
            <a:tbl>
              <a:tblPr firstRow="1" firstCol="1" bandRow="1">
                <a:tableStyleId>{5C22544A-7EE6-4342-B048-85BDC9FD1C3A}</a:tableStyleId>
              </a:tblPr>
              <a:tblGrid>
                <a:gridCol w="3200399">
                  <a:extLst>
                    <a:ext uri="{9D8B030D-6E8A-4147-A177-3AD203B41FA5}">
                      <a16:colId xmlns:a16="http://schemas.microsoft.com/office/drawing/2014/main" val="1088673474"/>
                    </a:ext>
                  </a:extLst>
                </a:gridCol>
                <a:gridCol w="2238375">
                  <a:extLst>
                    <a:ext uri="{9D8B030D-6E8A-4147-A177-3AD203B41FA5}">
                      <a16:colId xmlns:a16="http://schemas.microsoft.com/office/drawing/2014/main" val="1484963557"/>
                    </a:ext>
                  </a:extLst>
                </a:gridCol>
                <a:gridCol w="1956189">
                  <a:extLst>
                    <a:ext uri="{9D8B030D-6E8A-4147-A177-3AD203B41FA5}">
                      <a16:colId xmlns:a16="http://schemas.microsoft.com/office/drawing/2014/main" val="2503322469"/>
                    </a:ext>
                  </a:extLst>
                </a:gridCol>
                <a:gridCol w="1844285">
                  <a:extLst>
                    <a:ext uri="{9D8B030D-6E8A-4147-A177-3AD203B41FA5}">
                      <a16:colId xmlns:a16="http://schemas.microsoft.com/office/drawing/2014/main" val="631234925"/>
                    </a:ext>
                  </a:extLst>
                </a:gridCol>
              </a:tblGrid>
              <a:tr h="251145">
                <a:tc>
                  <a:txBody>
                    <a:bodyPr/>
                    <a:lstStyle/>
                    <a:p>
                      <a:pPr>
                        <a:lnSpc>
                          <a:spcPct val="120000"/>
                        </a:lnSpc>
                        <a:spcAft>
                          <a:spcPts val="0"/>
                        </a:spcAft>
                      </a:pPr>
                      <a:r>
                        <a:rPr lang="en-US" sz="1100" b="1" i="0" dirty="0">
                          <a:solidFill>
                            <a:srgbClr val="0193C0"/>
                          </a:solidFill>
                          <a:effectLst/>
                          <a:latin typeface="Comfortaa"/>
                        </a:rPr>
                        <a:t> Program Activity</a:t>
                      </a: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r>
                        <a:rPr lang="en-US" sz="1100" b="1" i="0" dirty="0">
                          <a:solidFill>
                            <a:srgbClr val="0193C0"/>
                          </a:solidFill>
                          <a:effectLst/>
                          <a:latin typeface="Comfortaa"/>
                        </a:rPr>
                        <a:t>Activity 1</a:t>
                      </a:r>
                      <a:br>
                        <a:rPr lang="en-US" sz="1100" b="1" i="0" dirty="0">
                          <a:solidFill>
                            <a:srgbClr val="0193C0"/>
                          </a:solidFill>
                          <a:effectLst/>
                          <a:latin typeface="Comfortaa"/>
                        </a:rPr>
                      </a:br>
                      <a:r>
                        <a:rPr lang="en-US" sz="1100" b="0" i="0" dirty="0">
                          <a:solidFill>
                            <a:schemeClr val="tx1"/>
                          </a:solidFill>
                          <a:effectLst/>
                          <a:latin typeface="Comfortaa"/>
                          <a:ea typeface="Times New Roman" panose="02020603050405020304" pitchFamily="18" charset="0"/>
                          <a:cs typeface="Arial" panose="020B0604020202020204" pitchFamily="34" charset="0"/>
                        </a:rPr>
                        <a:t>Radio drama series</a:t>
                      </a:r>
                      <a:endParaRPr lang="en-US" sz="1100" b="1" i="0" dirty="0">
                        <a:solidFill>
                          <a:srgbClr val="0193C0"/>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r>
                        <a:rPr lang="en-US" sz="1100" b="1" i="0" dirty="0">
                          <a:solidFill>
                            <a:srgbClr val="0193C0"/>
                          </a:solidFill>
                          <a:effectLst/>
                          <a:latin typeface="Comfortaa"/>
                        </a:rPr>
                        <a:t>Activity 2</a:t>
                      </a:r>
                    </a:p>
                    <a:p>
                      <a:pPr algn="ctr">
                        <a:lnSpc>
                          <a:spcPct val="120000"/>
                        </a:lnSpc>
                        <a:spcAft>
                          <a:spcPts val="0"/>
                        </a:spcAft>
                      </a:pPr>
                      <a:r>
                        <a:rPr lang="en-US" sz="1100" b="0" i="0" dirty="0">
                          <a:solidFill>
                            <a:schemeClr val="tx1"/>
                          </a:solidFill>
                          <a:effectLst/>
                          <a:latin typeface="Comfortaa"/>
                          <a:ea typeface="Times New Roman" panose="02020603050405020304" pitchFamily="18" charset="0"/>
                          <a:cs typeface="Arial" panose="020B0604020202020204" pitchFamily="34" charset="0"/>
                        </a:rPr>
                        <a:t>TV spots</a:t>
                      </a:r>
                      <a:endParaRPr lang="en-US" sz="1100" b="1" i="0" dirty="0">
                        <a:solidFill>
                          <a:srgbClr val="0193C0"/>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r>
                        <a:rPr lang="en-US" sz="1100" b="1" i="0" dirty="0">
                          <a:solidFill>
                            <a:srgbClr val="0193C0"/>
                          </a:solidFill>
                          <a:effectLst/>
                          <a:latin typeface="Comfortaa"/>
                        </a:rPr>
                        <a:t>Activity 3</a:t>
                      </a:r>
                    </a:p>
                    <a:p>
                      <a:pPr algn="ctr">
                        <a:lnSpc>
                          <a:spcPct val="120000"/>
                        </a:lnSpc>
                        <a:spcAft>
                          <a:spcPts val="0"/>
                        </a:spcAft>
                      </a:pPr>
                      <a:r>
                        <a:rPr lang="en-US" sz="1100" b="0" i="0" dirty="0">
                          <a:solidFill>
                            <a:schemeClr val="tx1"/>
                          </a:solidFill>
                          <a:effectLst/>
                          <a:latin typeface="Comfortaa"/>
                          <a:ea typeface="Times New Roman" panose="02020603050405020304" pitchFamily="18" charset="0"/>
                          <a:cs typeface="Arial" panose="020B0604020202020204" pitchFamily="34" charset="0"/>
                        </a:rPr>
                        <a:t>Social mobilization</a:t>
                      </a:r>
                      <a:endParaRPr lang="en-US" sz="11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91315263"/>
                  </a:ext>
                </a:extLst>
              </a:tr>
              <a:tr h="1181690">
                <a:tc>
                  <a:txBody>
                    <a:bodyPr/>
                    <a:lstStyle/>
                    <a:p>
                      <a:pPr>
                        <a:lnSpc>
                          <a:spcPct val="120000"/>
                        </a:lnSpc>
                        <a:spcAft>
                          <a:spcPts val="0"/>
                        </a:spcAft>
                      </a:pPr>
                      <a:r>
                        <a:rPr lang="en-US" sz="11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Norm/s activity will address</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r>
                        <a:rPr lang="en-US" sz="1100" b="1" i="0" dirty="0">
                          <a:solidFill>
                            <a:schemeClr val="tx1">
                              <a:lumMod val="75000"/>
                              <a:lumOff val="25000"/>
                            </a:schemeClr>
                          </a:solidFill>
                          <a:effectLst/>
                          <a:latin typeface="Comfortaa"/>
                        </a:rPr>
                        <a:t> </a:t>
                      </a:r>
                      <a:r>
                        <a:rPr lang="en-US" sz="11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Couple harmony is valued in the community </a:t>
                      </a:r>
                    </a:p>
                    <a:p>
                      <a:pPr algn="ctr">
                        <a:lnSpc>
                          <a:spcPct val="120000"/>
                        </a:lnSpc>
                        <a:spcAft>
                          <a:spcPts val="0"/>
                        </a:spcAft>
                      </a:pPr>
                      <a:endParaRPr lang="en-US" sz="11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p>
                      <a:pPr algn="ctr">
                        <a:lnSpc>
                          <a:spcPct val="120000"/>
                        </a:lnSpc>
                        <a:spcAft>
                          <a:spcPts val="0"/>
                        </a:spcAft>
                      </a:pPr>
                      <a:r>
                        <a:rPr lang="en-US" sz="11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When men speak about using family planning with their partner, they are viewed as not being manly and not managing their household well</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63137"/>
                      </a:schemeClr>
                    </a:solidFill>
                  </a:tcPr>
                </a:tc>
                <a:tc>
                  <a:txBody>
                    <a:bodyPr/>
                    <a:lstStyle/>
                    <a:p>
                      <a:pPr algn="ctr">
                        <a:lnSpc>
                          <a:spcPct val="120000"/>
                        </a:lnSpc>
                        <a:spcAft>
                          <a:spcPts val="0"/>
                        </a:spcAft>
                      </a:pPr>
                      <a:r>
                        <a:rPr lang="en-US" sz="11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Couple harmony is valued in the community </a:t>
                      </a:r>
                    </a:p>
                    <a:p>
                      <a:pPr algn="ctr">
                        <a:lnSpc>
                          <a:spcPct val="120000"/>
                        </a:lnSpc>
                        <a:spcAft>
                          <a:spcPts val="0"/>
                        </a:spcAft>
                      </a:pPr>
                      <a:endParaRPr lang="en-US" sz="11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p>
                      <a:pPr algn="ctr">
                        <a:lnSpc>
                          <a:spcPct val="120000"/>
                        </a:lnSpc>
                        <a:spcAft>
                          <a:spcPts val="0"/>
                        </a:spcAft>
                      </a:pPr>
                      <a:r>
                        <a:rPr lang="en-US" sz="11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When men speak about using family planning with their partner, they are viewed as not being manly and not managing their household well</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63137"/>
                      </a:schemeClr>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lang="en-US" sz="11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Women using family planning go against the teaching of the church</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27089539"/>
                  </a:ext>
                </a:extLst>
              </a:tr>
              <a:tr h="446010">
                <a:tc>
                  <a:txBody>
                    <a:bodyPr/>
                    <a:lstStyle/>
                    <a:p>
                      <a:pPr>
                        <a:lnSpc>
                          <a:spcPct val="120000"/>
                        </a:lnSpc>
                        <a:spcAft>
                          <a:spcPts val="0"/>
                        </a:spcAft>
                      </a:pPr>
                      <a:r>
                        <a:rPr lang="en-US" sz="11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Priority group(s) and/or Reference group(s)</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r>
                        <a:rPr lang="en-US" sz="11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Young couples, mothers-in-law, male community leaders</a:t>
                      </a:r>
                      <a:endParaRPr lang="en-US" sz="11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63137"/>
                      </a:schemeClr>
                    </a:solidFill>
                  </a:tcPr>
                </a:tc>
                <a:tc>
                  <a:txBody>
                    <a:bodyPr/>
                    <a:lstStyle/>
                    <a:p>
                      <a:pPr algn="ctr">
                        <a:lnSpc>
                          <a:spcPct val="120000"/>
                        </a:lnSpc>
                        <a:spcAft>
                          <a:spcPts val="0"/>
                        </a:spcAft>
                      </a:pPr>
                      <a:r>
                        <a:rPr lang="en-US" sz="11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Young couples, mothers-in-law, male community leaders</a:t>
                      </a:r>
                      <a:endParaRPr lang="en-US" sz="11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63137"/>
                      </a:schemeClr>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1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Young couples, mothers-in-law, male community leaders</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788444"/>
                  </a:ext>
                </a:extLst>
              </a:tr>
              <a:tr h="384795">
                <a:tc>
                  <a:txBody>
                    <a:bodyPr/>
                    <a:lstStyle/>
                    <a:p>
                      <a:pPr>
                        <a:lnSpc>
                          <a:spcPct val="120000"/>
                        </a:lnSpc>
                        <a:spcAft>
                          <a:spcPts val="0"/>
                        </a:spcAft>
                      </a:pPr>
                      <a:r>
                        <a:rPr lang="en-US" sz="11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Corrects misconceptions around harmful behavior</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algn="ctr">
                        <a:lnSpc>
                          <a:spcPct val="120000"/>
                        </a:lnSpc>
                        <a:spcAft>
                          <a:spcPts val="0"/>
                        </a:spcAft>
                      </a:pPr>
                      <a:r>
                        <a:rPr lang="en-US" sz="11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X</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algn="ctr">
                        <a:lnSpc>
                          <a:spcPct val="120000"/>
                        </a:lnSpc>
                        <a:spcAft>
                          <a:spcPts val="0"/>
                        </a:spcAft>
                      </a:pPr>
                      <a:endParaRPr lang="en-US" sz="11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extLst>
                  <a:ext uri="{0D108BD9-81ED-4DB2-BD59-A6C34878D82A}">
                    <a16:rowId xmlns:a16="http://schemas.microsoft.com/office/drawing/2014/main" val="238557168"/>
                  </a:ext>
                </a:extLst>
              </a:tr>
              <a:tr h="299376">
                <a:tc>
                  <a:txBody>
                    <a:bodyPr/>
                    <a:lstStyle/>
                    <a:p>
                      <a:pPr>
                        <a:lnSpc>
                          <a:spcPct val="120000"/>
                        </a:lnSpc>
                        <a:spcAft>
                          <a:spcPts val="0"/>
                        </a:spcAft>
                      </a:pPr>
                      <a:r>
                        <a:rPr lang="en-US" sz="11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Confronts power imbalances</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algn="ctr">
                        <a:lnSpc>
                          <a:spcPct val="120000"/>
                        </a:lnSpc>
                        <a:spcAft>
                          <a:spcPts val="0"/>
                        </a:spcAft>
                      </a:pPr>
                      <a:endParaRPr lang="en-US" sz="11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algn="ctr">
                        <a:lnSpc>
                          <a:spcPct val="120000"/>
                        </a:lnSpc>
                        <a:spcAft>
                          <a:spcPts val="0"/>
                        </a:spcAft>
                      </a:pPr>
                      <a:endParaRPr lang="en-US" sz="11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extLst>
                  <a:ext uri="{0D108BD9-81ED-4DB2-BD59-A6C34878D82A}">
                    <a16:rowId xmlns:a16="http://schemas.microsoft.com/office/drawing/2014/main" val="2858175473"/>
                  </a:ext>
                </a:extLst>
              </a:tr>
              <a:tr h="469685">
                <a:tc>
                  <a:txBody>
                    <a:bodyPr/>
                    <a:lstStyle/>
                    <a:p>
                      <a:pPr>
                        <a:lnSpc>
                          <a:spcPct val="120000"/>
                        </a:lnSpc>
                        <a:spcAft>
                          <a:spcPts val="0"/>
                        </a:spcAft>
                      </a:pPr>
                      <a:r>
                        <a:rPr lang="en-US" sz="11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Creates safe spaces for critical reflections by community</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algn="ctr">
                        <a:lnSpc>
                          <a:spcPct val="120000"/>
                        </a:lnSpc>
                        <a:spcAft>
                          <a:spcPts val="0"/>
                        </a:spcAft>
                      </a:pPr>
                      <a:endParaRPr lang="en-US" sz="11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algn="ctr">
                        <a:lnSpc>
                          <a:spcPct val="120000"/>
                        </a:lnSpc>
                        <a:spcAft>
                          <a:spcPts val="0"/>
                        </a:spcAft>
                      </a:pPr>
                      <a:endParaRPr lang="en-US" sz="11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100" b="1"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X</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extLst>
                  <a:ext uri="{0D108BD9-81ED-4DB2-BD59-A6C34878D82A}">
                    <a16:rowId xmlns:a16="http://schemas.microsoft.com/office/drawing/2014/main" val="4050913301"/>
                  </a:ext>
                </a:extLst>
              </a:tr>
              <a:tr h="469685">
                <a:tc>
                  <a:txBody>
                    <a:bodyPr/>
                    <a:lstStyle/>
                    <a:p>
                      <a:pPr>
                        <a:lnSpc>
                          <a:spcPct val="120000"/>
                        </a:lnSpc>
                        <a:spcAft>
                          <a:spcPts val="0"/>
                        </a:spcAft>
                      </a:pPr>
                      <a:r>
                        <a:rPr lang="en-US" sz="11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Roots the issue within the community’s own value systems</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algn="ctr">
                        <a:lnSpc>
                          <a:spcPct val="120000"/>
                        </a:lnSpc>
                        <a:spcAft>
                          <a:spcPts val="0"/>
                        </a:spcAft>
                      </a:pPr>
                      <a:r>
                        <a:rPr lang="en-US" sz="11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X</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algn="ctr">
                        <a:lnSpc>
                          <a:spcPct val="120000"/>
                        </a:lnSpc>
                        <a:spcAft>
                          <a:spcPts val="0"/>
                        </a:spcAft>
                      </a:pPr>
                      <a:endParaRPr lang="en-US" sz="11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extLst>
                  <a:ext uri="{0D108BD9-81ED-4DB2-BD59-A6C34878D82A}">
                    <a16:rowId xmlns:a16="http://schemas.microsoft.com/office/drawing/2014/main" val="3959470101"/>
                  </a:ext>
                </a:extLst>
              </a:tr>
              <a:tr h="317707">
                <a:tc>
                  <a:txBody>
                    <a:bodyPr/>
                    <a:lstStyle/>
                    <a:p>
                      <a:pPr>
                        <a:lnSpc>
                          <a:spcPct val="120000"/>
                        </a:lnSpc>
                        <a:spcAft>
                          <a:spcPts val="0"/>
                        </a:spcAft>
                      </a:pPr>
                      <a:r>
                        <a:rPr lang="en-US" sz="11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Uses organized diffusion</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algn="ctr">
                        <a:lnSpc>
                          <a:spcPct val="120000"/>
                        </a:lnSpc>
                        <a:spcAft>
                          <a:spcPts val="0"/>
                        </a:spcAft>
                      </a:pPr>
                      <a:endParaRPr lang="en-US" sz="11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algn="ctr">
                        <a:lnSpc>
                          <a:spcPct val="120000"/>
                        </a:lnSpc>
                        <a:spcAft>
                          <a:spcPts val="0"/>
                        </a:spcAft>
                      </a:pPr>
                      <a:endParaRPr lang="en-US" sz="11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100" b="1"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X</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extLst>
                  <a:ext uri="{0D108BD9-81ED-4DB2-BD59-A6C34878D82A}">
                    <a16:rowId xmlns:a16="http://schemas.microsoft.com/office/drawing/2014/main" val="3313645805"/>
                  </a:ext>
                </a:extLst>
              </a:tr>
              <a:tr h="311596">
                <a:tc>
                  <a:txBody>
                    <a:bodyPr/>
                    <a:lstStyle/>
                    <a:p>
                      <a:pPr>
                        <a:lnSpc>
                          <a:spcPct val="120000"/>
                        </a:lnSpc>
                        <a:spcAft>
                          <a:spcPts val="0"/>
                        </a:spcAft>
                      </a:pPr>
                      <a:r>
                        <a:rPr lang="en-US" sz="11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Creates positive new norms</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algn="ctr">
                        <a:lnSpc>
                          <a:spcPct val="120000"/>
                        </a:lnSpc>
                        <a:spcAft>
                          <a:spcPts val="0"/>
                        </a:spcAft>
                      </a:pPr>
                      <a:endParaRPr lang="en-US" sz="11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algn="ctr">
                        <a:lnSpc>
                          <a:spcPct val="120000"/>
                        </a:lnSpc>
                        <a:spcAft>
                          <a:spcPts val="0"/>
                        </a:spcAft>
                      </a:pPr>
                      <a:r>
                        <a:rPr lang="en-US" sz="11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X</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extLst>
                  <a:ext uri="{0D108BD9-81ED-4DB2-BD59-A6C34878D82A}">
                    <a16:rowId xmlns:a16="http://schemas.microsoft.com/office/drawing/2014/main" val="126670411"/>
                  </a:ext>
                </a:extLst>
              </a:tr>
              <a:tr h="469685">
                <a:tc>
                  <a:txBody>
                    <a:bodyPr/>
                    <a:lstStyle/>
                    <a:p>
                      <a:pPr>
                        <a:lnSpc>
                          <a:spcPct val="120000"/>
                        </a:lnSpc>
                        <a:spcAft>
                          <a:spcPts val="0"/>
                        </a:spcAft>
                      </a:pPr>
                      <a:r>
                        <a:rPr lang="en-US" sz="11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Uses role models or opinion leaders to promote a new norm</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algn="ctr">
                        <a:lnSpc>
                          <a:spcPct val="120000"/>
                        </a:lnSpc>
                        <a:spcAft>
                          <a:spcPts val="0"/>
                        </a:spcAft>
                      </a:pPr>
                      <a:r>
                        <a:rPr lang="en-US" sz="11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X</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algn="ctr">
                        <a:lnSpc>
                          <a:spcPct val="120000"/>
                        </a:lnSpc>
                        <a:spcAft>
                          <a:spcPts val="0"/>
                        </a:spcAft>
                      </a:pPr>
                      <a:r>
                        <a:rPr lang="en-US" sz="11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X</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FBFF"/>
                    </a:solidFill>
                  </a:tcPr>
                </a:tc>
                <a:extLst>
                  <a:ext uri="{0D108BD9-81ED-4DB2-BD59-A6C34878D82A}">
                    <a16:rowId xmlns:a16="http://schemas.microsoft.com/office/drawing/2014/main" val="1984963167"/>
                  </a:ext>
                </a:extLst>
              </a:tr>
              <a:tr h="469685">
                <a:tc>
                  <a:txBody>
                    <a:bodyPr/>
                    <a:lstStyle/>
                    <a:p>
                      <a:pPr>
                        <a:lnSpc>
                          <a:spcPct val="120000"/>
                        </a:lnSpc>
                        <a:spcAft>
                          <a:spcPts val="0"/>
                        </a:spcAft>
                      </a:pPr>
                      <a:r>
                        <a:rPr lang="en-US" sz="11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Provides opportunities to put new ideas into practice</a:t>
                      </a:r>
                    </a:p>
                  </a:txBody>
                  <a:tcPr marL="43594" marR="43594" marT="0" marB="0" anchor="ctr">
                    <a:lnT w="12700" cap="flat" cmpd="sng" algn="ctr">
                      <a:solidFill>
                        <a:schemeClr val="tx1"/>
                      </a:solidFill>
                      <a:prstDash val="solid"/>
                      <a:round/>
                      <a:headEnd type="none" w="med" len="med"/>
                      <a:tailEnd type="none" w="med" len="med"/>
                    </a:lnT>
                    <a:solidFill>
                      <a:srgbClr val="DEFBFF"/>
                    </a:solidFill>
                  </a:tcPr>
                </a:tc>
                <a:tc>
                  <a:txBody>
                    <a:bodyPr/>
                    <a:lstStyle/>
                    <a:p>
                      <a:pPr algn="ctr">
                        <a:lnSpc>
                          <a:spcPct val="120000"/>
                        </a:lnSpc>
                        <a:spcAft>
                          <a:spcPts val="0"/>
                        </a:spcAft>
                      </a:pPr>
                      <a:endParaRPr lang="en-US" sz="11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solidFill>
                      <a:srgbClr val="DEFBFF"/>
                    </a:solidFill>
                  </a:tcPr>
                </a:tc>
                <a:tc>
                  <a:txBody>
                    <a:bodyPr/>
                    <a:lstStyle/>
                    <a:p>
                      <a:pPr algn="ctr">
                        <a:lnSpc>
                          <a:spcPct val="120000"/>
                        </a:lnSpc>
                        <a:spcAft>
                          <a:spcPts val="0"/>
                        </a:spcAft>
                      </a:pPr>
                      <a:endParaRPr lang="en-US" sz="11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solidFill>
                      <a:srgbClr val="DEFBFF"/>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solidFill>
                      <a:srgbClr val="DEFBFF"/>
                    </a:solidFill>
                  </a:tcPr>
                </a:tc>
                <a:extLst>
                  <a:ext uri="{0D108BD9-81ED-4DB2-BD59-A6C34878D82A}">
                    <a16:rowId xmlns:a16="http://schemas.microsoft.com/office/drawing/2014/main" val="3903353590"/>
                  </a:ext>
                </a:extLst>
              </a:tr>
            </a:tbl>
          </a:graphicData>
        </a:graphic>
      </p:graphicFrame>
      <p:sp>
        <p:nvSpPr>
          <p:cNvPr id="10" name="Content Placeholder 2">
            <a:extLst>
              <a:ext uri="{FF2B5EF4-FFF2-40B4-BE49-F238E27FC236}">
                <a16:creationId xmlns:a16="http://schemas.microsoft.com/office/drawing/2014/main" id="{A7237B19-D97C-4048-85F0-4A768780C48D}"/>
              </a:ext>
            </a:extLst>
          </p:cNvPr>
          <p:cNvSpPr>
            <a:spLocks noGrp="1"/>
          </p:cNvSpPr>
          <p:nvPr>
            <p:ph sz="quarter" idx="10"/>
          </p:nvPr>
        </p:nvSpPr>
        <p:spPr>
          <a:xfrm>
            <a:off x="213805" y="1937117"/>
            <a:ext cx="1714500" cy="4351338"/>
          </a:xfrm>
        </p:spPr>
        <p:txBody>
          <a:bodyPr numCol="1"/>
          <a:lstStyle/>
          <a:p>
            <a:pPr marL="0" indent="0">
              <a:buNone/>
            </a:pPr>
            <a:r>
              <a:rPr lang="en-US" sz="2400" dirty="0">
                <a:solidFill>
                  <a:srgbClr val="0193C0"/>
                </a:solidFill>
                <a:latin typeface="Comfortaa" pitchFamily="2" charset="0"/>
              </a:rPr>
              <a:t>EXAMPLE </a:t>
            </a:r>
            <a:endParaRPr lang="en-US" sz="2400" dirty="0">
              <a:solidFill>
                <a:srgbClr val="00B0F0"/>
              </a:solidFill>
              <a:latin typeface="Comfortaa"/>
            </a:endParaRPr>
          </a:p>
          <a:p>
            <a:pPr marL="0" indent="0">
              <a:buNone/>
            </a:pPr>
            <a:r>
              <a:rPr lang="en-US" sz="2000" dirty="0">
                <a:solidFill>
                  <a:schemeClr val="tx1">
                    <a:lumMod val="75000"/>
                    <a:lumOff val="25000"/>
                  </a:schemeClr>
                </a:solidFill>
                <a:latin typeface="Avenir Book" panose="02000503020000020003" pitchFamily="2" charset="0"/>
              </a:rPr>
              <a:t>Review Your Activities Table</a:t>
            </a:r>
          </a:p>
        </p:txBody>
      </p:sp>
      <p:grpSp>
        <p:nvGrpSpPr>
          <p:cNvPr id="17" name="Group 16">
            <a:extLst>
              <a:ext uri="{FF2B5EF4-FFF2-40B4-BE49-F238E27FC236}">
                <a16:creationId xmlns:a16="http://schemas.microsoft.com/office/drawing/2014/main" id="{1E97EC75-3146-A743-B425-081BE3E19941}"/>
              </a:ext>
            </a:extLst>
          </p:cNvPr>
          <p:cNvGrpSpPr/>
          <p:nvPr/>
        </p:nvGrpSpPr>
        <p:grpSpPr>
          <a:xfrm>
            <a:off x="9601200" y="365760"/>
            <a:ext cx="2832498" cy="456923"/>
            <a:chOff x="4116076" y="450402"/>
            <a:chExt cx="2832498" cy="456923"/>
          </a:xfrm>
        </p:grpSpPr>
        <p:cxnSp>
          <p:nvCxnSpPr>
            <p:cNvPr id="18" name="Straight Connector 17">
              <a:extLst>
                <a:ext uri="{FF2B5EF4-FFF2-40B4-BE49-F238E27FC236}">
                  <a16:creationId xmlns:a16="http://schemas.microsoft.com/office/drawing/2014/main" id="{4122CF6A-D83E-8F4F-A50E-FB212795C890}"/>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9" name="Teardrop 18">
              <a:extLst>
                <a:ext uri="{FF2B5EF4-FFF2-40B4-BE49-F238E27FC236}">
                  <a16:creationId xmlns:a16="http://schemas.microsoft.com/office/drawing/2014/main" id="{0C18268C-74EE-2E48-9F68-15840BFCA84C}"/>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Rectangle 19">
              <a:extLst>
                <a:ext uri="{FF2B5EF4-FFF2-40B4-BE49-F238E27FC236}">
                  <a16:creationId xmlns:a16="http://schemas.microsoft.com/office/drawing/2014/main" id="{2EC49291-D6E5-1346-B018-F3CE3EC1AF93}"/>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21" name="Rectangle 20">
              <a:extLst>
                <a:ext uri="{FF2B5EF4-FFF2-40B4-BE49-F238E27FC236}">
                  <a16:creationId xmlns:a16="http://schemas.microsoft.com/office/drawing/2014/main" id="{07123B65-1FCD-754D-AC9A-B928DE323BE0}"/>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22" name="Rectangle 21">
              <a:extLst>
                <a:ext uri="{FF2B5EF4-FFF2-40B4-BE49-F238E27FC236}">
                  <a16:creationId xmlns:a16="http://schemas.microsoft.com/office/drawing/2014/main" id="{DA9EB766-87F4-BB47-91E1-F8B2EA575BB6}"/>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23" name="Rectangle 22">
              <a:extLst>
                <a:ext uri="{FF2B5EF4-FFF2-40B4-BE49-F238E27FC236}">
                  <a16:creationId xmlns:a16="http://schemas.microsoft.com/office/drawing/2014/main" id="{3DFE449B-D405-814D-A2EF-84361D992153}"/>
                </a:ext>
              </a:extLst>
            </p:cNvPr>
            <p:cNvSpPr/>
            <p:nvPr/>
          </p:nvSpPr>
          <p:spPr>
            <a:xfrm>
              <a:off x="5504621" y="65809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3</a:t>
              </a:r>
              <a:endParaRPr lang="en-GB" sz="500" b="1" dirty="0">
                <a:solidFill>
                  <a:srgbClr val="07C1E8"/>
                </a:solidFill>
                <a:latin typeface="Avenir Black" panose="02000503020000020003" pitchFamily="2" charset="0"/>
              </a:endParaRPr>
            </a:p>
          </p:txBody>
        </p:sp>
        <p:sp>
          <p:nvSpPr>
            <p:cNvPr id="24" name="Rectangle 23">
              <a:extLst>
                <a:ext uri="{FF2B5EF4-FFF2-40B4-BE49-F238E27FC236}">
                  <a16:creationId xmlns:a16="http://schemas.microsoft.com/office/drawing/2014/main" id="{F6C36DF4-2E35-D248-9D2E-87842A1F7BD3}"/>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25" name="Teardrop 24">
              <a:extLst>
                <a:ext uri="{FF2B5EF4-FFF2-40B4-BE49-F238E27FC236}">
                  <a16:creationId xmlns:a16="http://schemas.microsoft.com/office/drawing/2014/main" id="{ED46A0E1-D5BC-1A49-92EA-3EE5978CFC4B}"/>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6" name="Teardrop 25">
              <a:extLst>
                <a:ext uri="{FF2B5EF4-FFF2-40B4-BE49-F238E27FC236}">
                  <a16:creationId xmlns:a16="http://schemas.microsoft.com/office/drawing/2014/main" id="{EDC21740-FFE3-A84E-882C-ABBEDE074A03}"/>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7" name="Teardrop 26">
              <a:extLst>
                <a:ext uri="{FF2B5EF4-FFF2-40B4-BE49-F238E27FC236}">
                  <a16:creationId xmlns:a16="http://schemas.microsoft.com/office/drawing/2014/main" id="{B1375247-3AC4-844E-A2A4-2BE77514B6AB}"/>
                </a:ext>
              </a:extLst>
            </p:cNvPr>
            <p:cNvSpPr>
              <a:spLocks noChangeAspect="1"/>
            </p:cNvSpPr>
            <p:nvPr/>
          </p:nvSpPr>
          <p:spPr>
            <a:xfrm rot="8100000">
              <a:off x="5673408"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8" name="Teardrop 27">
              <a:extLst>
                <a:ext uri="{FF2B5EF4-FFF2-40B4-BE49-F238E27FC236}">
                  <a16:creationId xmlns:a16="http://schemas.microsoft.com/office/drawing/2014/main" id="{2153EA33-EEBB-0742-8E7D-5347E56254B1}"/>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9" name="Title 1">
            <a:extLst>
              <a:ext uri="{FF2B5EF4-FFF2-40B4-BE49-F238E27FC236}">
                <a16:creationId xmlns:a16="http://schemas.microsoft.com/office/drawing/2014/main" id="{61C7E65A-84B2-AE48-87A1-E124349407C2}"/>
              </a:ext>
            </a:extLst>
          </p:cNvPr>
          <p:cNvSpPr txBox="1">
            <a:spLocks/>
          </p:cNvSpPr>
          <p:nvPr/>
        </p:nvSpPr>
        <p:spPr>
          <a:xfrm>
            <a:off x="342660" y="498985"/>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2: Review Your Activities</a:t>
            </a:r>
            <a:endParaRPr lang="en-US" sz="3200" dirty="0">
              <a:latin typeface="+mj-lt"/>
            </a:endParaRPr>
          </a:p>
        </p:txBody>
      </p:sp>
    </p:spTree>
    <p:extLst>
      <p:ext uri="{BB962C8B-B14F-4D97-AF65-F5344CB8AC3E}">
        <p14:creationId xmlns:p14="http://schemas.microsoft.com/office/powerpoint/2010/main" val="180416641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1F5DB36B-31C4-5344-BB2C-E36E75A64180}"/>
              </a:ext>
            </a:extLst>
          </p:cNvPr>
          <p:cNvSpPr/>
          <p:nvPr/>
        </p:nvSpPr>
        <p:spPr>
          <a:xfrm>
            <a:off x="1429633" y="5609967"/>
            <a:ext cx="9547721" cy="936084"/>
          </a:xfrm>
          <a:prstGeom prst="rect">
            <a:avLst/>
          </a:prstGeom>
          <a:solidFill>
            <a:srgbClr val="CDF2F9">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10000"/>
              </a:lnSpc>
              <a:spcBef>
                <a:spcPts val="1000"/>
              </a:spcBef>
            </a:pPr>
            <a:endParaRPr lang="en-GB" sz="1000">
              <a:solidFill>
                <a:schemeClr val="tx1"/>
              </a:solidFill>
            </a:endParaRPr>
          </a:p>
        </p:txBody>
      </p:sp>
      <p:sp>
        <p:nvSpPr>
          <p:cNvPr id="23" name="Rectangle 22">
            <a:extLst>
              <a:ext uri="{FF2B5EF4-FFF2-40B4-BE49-F238E27FC236}">
                <a16:creationId xmlns:a16="http://schemas.microsoft.com/office/drawing/2014/main" id="{1C04FC09-027D-8140-AB89-F5226B6CE1F9}"/>
              </a:ext>
            </a:extLst>
          </p:cNvPr>
          <p:cNvSpPr/>
          <p:nvPr/>
        </p:nvSpPr>
        <p:spPr>
          <a:xfrm>
            <a:off x="1429634" y="3548317"/>
            <a:ext cx="9547722" cy="1106809"/>
          </a:xfrm>
          <a:prstGeom prst="rect">
            <a:avLst/>
          </a:prstGeom>
          <a:solidFill>
            <a:srgbClr val="CDF2F9">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10000"/>
              </a:lnSpc>
              <a:spcBef>
                <a:spcPts val="1000"/>
              </a:spcBef>
            </a:pPr>
            <a:endParaRPr lang="en-GB" sz="1000">
              <a:solidFill>
                <a:schemeClr val="tx1"/>
              </a:solidFill>
            </a:endParaRPr>
          </a:p>
        </p:txBody>
      </p:sp>
      <p:grpSp>
        <p:nvGrpSpPr>
          <p:cNvPr id="10" name="Group 9">
            <a:extLst>
              <a:ext uri="{FF2B5EF4-FFF2-40B4-BE49-F238E27FC236}">
                <a16:creationId xmlns:a16="http://schemas.microsoft.com/office/drawing/2014/main" id="{34EE46E4-1182-824D-A49C-9C15B8B94C21}"/>
              </a:ext>
            </a:extLst>
          </p:cNvPr>
          <p:cNvGrpSpPr/>
          <p:nvPr/>
        </p:nvGrpSpPr>
        <p:grpSpPr>
          <a:xfrm>
            <a:off x="9601200" y="365760"/>
            <a:ext cx="2832498" cy="456923"/>
            <a:chOff x="4116076" y="450402"/>
            <a:chExt cx="2832498" cy="456923"/>
          </a:xfrm>
        </p:grpSpPr>
        <p:cxnSp>
          <p:nvCxnSpPr>
            <p:cNvPr id="11" name="Straight Connector 10">
              <a:extLst>
                <a:ext uri="{FF2B5EF4-FFF2-40B4-BE49-F238E27FC236}">
                  <a16:creationId xmlns:a16="http://schemas.microsoft.com/office/drawing/2014/main" id="{50E7D439-6EB9-E64B-9340-09C93CBDE384}"/>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2" name="Teardrop 11">
              <a:extLst>
                <a:ext uri="{FF2B5EF4-FFF2-40B4-BE49-F238E27FC236}">
                  <a16:creationId xmlns:a16="http://schemas.microsoft.com/office/drawing/2014/main" id="{B518FA5E-8335-0B40-A141-5CEA9FD6642F}"/>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3" name="Rectangle 12">
              <a:extLst>
                <a:ext uri="{FF2B5EF4-FFF2-40B4-BE49-F238E27FC236}">
                  <a16:creationId xmlns:a16="http://schemas.microsoft.com/office/drawing/2014/main" id="{914E46FC-E2D6-B740-A19E-BF7F86982E4A}"/>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5C9C604D-699D-1048-88F8-1CDF305C95B3}"/>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04730C68-E054-7E4E-97E2-E721A010D927}"/>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F2E143EE-241F-374F-8879-076FE71C37BD}"/>
                </a:ext>
              </a:extLst>
            </p:cNvPr>
            <p:cNvSpPr/>
            <p:nvPr/>
          </p:nvSpPr>
          <p:spPr>
            <a:xfrm>
              <a:off x="5504621" y="65809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3</a:t>
              </a:r>
              <a:endParaRPr lang="en-GB" sz="500" b="1" dirty="0">
                <a:solidFill>
                  <a:srgbClr val="07C1E8"/>
                </a:solidFill>
                <a:latin typeface="Avenir Black" panose="02000503020000020003" pitchFamily="2" charset="0"/>
              </a:endParaRPr>
            </a:p>
          </p:txBody>
        </p:sp>
        <p:sp>
          <p:nvSpPr>
            <p:cNvPr id="17" name="Rectangle 16">
              <a:extLst>
                <a:ext uri="{FF2B5EF4-FFF2-40B4-BE49-F238E27FC236}">
                  <a16:creationId xmlns:a16="http://schemas.microsoft.com/office/drawing/2014/main" id="{8708953A-B983-3D4E-9B4D-3D19C9AC64B5}"/>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8" name="Teardrop 17">
              <a:extLst>
                <a:ext uri="{FF2B5EF4-FFF2-40B4-BE49-F238E27FC236}">
                  <a16:creationId xmlns:a16="http://schemas.microsoft.com/office/drawing/2014/main" id="{33634F67-B2BF-8B43-8580-CE30DDCD3FDF}"/>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3ED1E754-B730-D648-A0A6-237D52416959}"/>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8B120783-2642-A54F-B506-3559054E75C7}"/>
                </a:ext>
              </a:extLst>
            </p:cNvPr>
            <p:cNvSpPr>
              <a:spLocks noChangeAspect="1"/>
            </p:cNvSpPr>
            <p:nvPr/>
          </p:nvSpPr>
          <p:spPr>
            <a:xfrm rot="8100000">
              <a:off x="5673408"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1" name="Teardrop 20">
              <a:extLst>
                <a:ext uri="{FF2B5EF4-FFF2-40B4-BE49-F238E27FC236}">
                  <a16:creationId xmlns:a16="http://schemas.microsoft.com/office/drawing/2014/main" id="{B41D824E-4E70-3146-87EF-B58103FBCB66}"/>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2" name="Title 1">
            <a:extLst>
              <a:ext uri="{FF2B5EF4-FFF2-40B4-BE49-F238E27FC236}">
                <a16:creationId xmlns:a16="http://schemas.microsoft.com/office/drawing/2014/main" id="{FEF435F3-E70D-934C-9FEB-12196D3F8C87}"/>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2: Review Your Activities</a:t>
            </a:r>
            <a:endParaRPr lang="en-US" sz="3200" dirty="0">
              <a:latin typeface="+mj-lt"/>
            </a:endParaRPr>
          </a:p>
        </p:txBody>
      </p:sp>
      <p:sp>
        <p:nvSpPr>
          <p:cNvPr id="2" name="Title 1">
            <a:extLst>
              <a:ext uri="{FF2B5EF4-FFF2-40B4-BE49-F238E27FC236}">
                <a16:creationId xmlns:a16="http://schemas.microsoft.com/office/drawing/2014/main" id="{C5748D69-03D5-4AE2-A68C-7438F9FFE31D}"/>
              </a:ext>
            </a:extLst>
          </p:cNvPr>
          <p:cNvSpPr txBox="1">
            <a:spLocks/>
          </p:cNvSpPr>
          <p:nvPr/>
        </p:nvSpPr>
        <p:spPr>
          <a:xfrm>
            <a:off x="1024445" y="1485646"/>
            <a:ext cx="9952911" cy="5197787"/>
          </a:xfrm>
          <a:prstGeom prst="rect">
            <a:avLst/>
          </a:prstGeom>
        </p:spPr>
        <p:txBody>
          <a:bodyPr vert="horz" lIns="0" tIns="0" rIns="0" bIns="0" rtlCol="0" anchor="t" anchorCtr="0">
            <a:noAutofit/>
          </a:bodyPr>
          <a:lstStyle>
            <a:lvl1pPr algn="l" defTabSz="668912" rtl="0" eaLnBrk="1" latinLnBrk="0" hangingPunct="1">
              <a:lnSpc>
                <a:spcPct val="90000"/>
              </a:lnSpc>
              <a:spcBef>
                <a:spcPct val="0"/>
              </a:spcBef>
              <a:buNone/>
              <a:defRPr sz="2400" b="1" i="0" kern="1200">
                <a:solidFill>
                  <a:schemeClr val="tx2"/>
                </a:solidFill>
                <a:latin typeface="Gotham Bold" panose="02000604030000020004"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0" dirty="0">
                <a:solidFill>
                  <a:srgbClr val="0193C0"/>
                </a:solidFill>
                <a:latin typeface="Comfortaa"/>
              </a:rPr>
              <a:t>GAP ANALYSIS</a:t>
            </a:r>
            <a:endParaRPr lang="en-US" b="0" dirty="0">
              <a:solidFill>
                <a:srgbClr val="454545"/>
              </a:solidFill>
              <a:latin typeface="Comfortaa"/>
            </a:endParaRPr>
          </a:p>
          <a:p>
            <a:pPr marL="460375" indent="-460375">
              <a:lnSpc>
                <a:spcPct val="100000"/>
              </a:lnSpc>
              <a:buFont typeface="+mj-lt"/>
              <a:buAutoNum type="arabicPeriod"/>
            </a:pPr>
            <a:r>
              <a:rPr lang="en-US" sz="2000" b="0" dirty="0">
                <a:solidFill>
                  <a:srgbClr val="454545"/>
                </a:solidFill>
                <a:latin typeface="Avenir Book" panose="02000503020000020003" pitchFamily="2" charset="0"/>
              </a:rPr>
              <a:t>Have you included reference groups in your activities? If so, consider whether you are including the most influential or impactful reference groups, and if you want to add or change anything at this point. If you have not included reference groups, consider which reference groups will be most influential given the norms you are addressing and your outcomes of interest. </a:t>
            </a:r>
          </a:p>
          <a:p>
            <a:pPr>
              <a:lnSpc>
                <a:spcPct val="100000"/>
              </a:lnSpc>
            </a:pPr>
            <a:r>
              <a:rPr lang="en-US" sz="2000" b="0" dirty="0">
                <a:solidFill>
                  <a:srgbClr val="007096"/>
                </a:solidFill>
                <a:latin typeface="Avenir Book" panose="02000503020000020003" pitchFamily="2" charset="0"/>
              </a:rPr>
              <a:t>	</a:t>
            </a:r>
          </a:p>
          <a:p>
            <a:pPr marL="460375">
              <a:lnSpc>
                <a:spcPct val="100000"/>
              </a:lnSpc>
            </a:pPr>
            <a:r>
              <a:rPr lang="en-US" sz="2000" b="0" dirty="0">
                <a:solidFill>
                  <a:srgbClr val="007096"/>
                </a:solidFill>
                <a:latin typeface="Avenir Book" panose="02000503020000020003" pitchFamily="2" charset="0"/>
              </a:rPr>
              <a:t>For example: </a:t>
            </a:r>
            <a:r>
              <a:rPr lang="en-US" sz="2000" b="0" dirty="0">
                <a:solidFill>
                  <a:srgbClr val="454545"/>
                </a:solidFill>
                <a:latin typeface="Avenir Book" panose="02000503020000020003" pitchFamily="2" charset="0"/>
              </a:rPr>
              <a:t>Health workers are not directly addressed, though they may be exposed to the other activities. Consider adding an activity that aims to shift norms among health providers.</a:t>
            </a:r>
          </a:p>
          <a:p>
            <a:pPr marL="158260" indent="-158260">
              <a:lnSpc>
                <a:spcPct val="100000"/>
              </a:lnSpc>
              <a:buFont typeface="+mj-lt"/>
              <a:buAutoNum type="arabicPeriod"/>
            </a:pPr>
            <a:endParaRPr lang="en-US" sz="2000" b="0" dirty="0">
              <a:solidFill>
                <a:srgbClr val="454545"/>
              </a:solidFill>
              <a:latin typeface="Avenir Book" panose="02000503020000020003" pitchFamily="2" charset="0"/>
            </a:endParaRPr>
          </a:p>
          <a:p>
            <a:pPr marL="460375" indent="-460375">
              <a:lnSpc>
                <a:spcPct val="100000"/>
              </a:lnSpc>
            </a:pPr>
            <a:r>
              <a:rPr lang="en-US" sz="2000" b="0" dirty="0">
                <a:solidFill>
                  <a:srgbClr val="454545"/>
                </a:solidFill>
                <a:latin typeface="Avenir Book" panose="02000503020000020003" pitchFamily="2" charset="0"/>
              </a:rPr>
              <a:t>2. 	Which attributes are not addressed in your activities? Consider whether inclusion of other attributes would strengthen your program.</a:t>
            </a:r>
          </a:p>
          <a:p>
            <a:pPr>
              <a:lnSpc>
                <a:spcPct val="100000"/>
              </a:lnSpc>
            </a:pPr>
            <a:endParaRPr lang="en-US" sz="2000" b="0" dirty="0">
              <a:solidFill>
                <a:srgbClr val="007096"/>
              </a:solidFill>
              <a:latin typeface="Avenir Book" panose="02000503020000020003" pitchFamily="2" charset="0"/>
            </a:endParaRPr>
          </a:p>
          <a:p>
            <a:pPr marL="460375">
              <a:lnSpc>
                <a:spcPct val="100000"/>
              </a:lnSpc>
            </a:pPr>
            <a:r>
              <a:rPr lang="en-US" sz="2000" b="0" dirty="0">
                <a:solidFill>
                  <a:srgbClr val="007096"/>
                </a:solidFill>
                <a:latin typeface="Avenir Book" panose="02000503020000020003" pitchFamily="2" charset="0"/>
              </a:rPr>
              <a:t>For example: </a:t>
            </a:r>
            <a:r>
              <a:rPr lang="en-US" sz="2000" b="0" dirty="0">
                <a:solidFill>
                  <a:srgbClr val="454545"/>
                </a:solidFill>
                <a:latin typeface="Avenir Book" panose="02000503020000020003" pitchFamily="2" charset="0"/>
              </a:rPr>
              <a:t>Current activities don’t address power imbalances or purposively provide opportunities to put new ideas into practice.</a:t>
            </a:r>
          </a:p>
          <a:p>
            <a:pPr marL="158260" indent="-158260">
              <a:buFont typeface="+mj-lt"/>
              <a:buAutoNum type="arabicPeriod"/>
            </a:pPr>
            <a:endParaRPr lang="en-US" sz="762" b="0" dirty="0">
              <a:solidFill>
                <a:srgbClr val="454545"/>
              </a:solidFill>
              <a:latin typeface="Avenir" panose="02000503020000020003" pitchFamily="2" charset="0"/>
            </a:endParaRPr>
          </a:p>
          <a:p>
            <a:pPr marL="158260" indent="-158260">
              <a:buFont typeface="+mj-lt"/>
              <a:buAutoNum type="arabicPeriod"/>
            </a:pPr>
            <a:endParaRPr lang="en-US" sz="762" b="0" dirty="0">
              <a:solidFill>
                <a:srgbClr val="454545"/>
              </a:solidFill>
              <a:latin typeface="Avenir" panose="02000503020000020003" pitchFamily="2" charset="0"/>
            </a:endParaRPr>
          </a:p>
          <a:p>
            <a:pPr marL="158260" indent="-158260">
              <a:buFont typeface="+mj-lt"/>
              <a:buAutoNum type="arabicPeriod"/>
            </a:pPr>
            <a:endParaRPr lang="en-US" sz="762" b="0" dirty="0">
              <a:solidFill>
                <a:srgbClr val="454545"/>
              </a:solidFill>
              <a:latin typeface="Avenir" panose="02000503020000020003" pitchFamily="2" charset="0"/>
            </a:endParaRPr>
          </a:p>
          <a:p>
            <a:pPr marL="158260" indent="-158260">
              <a:buFont typeface="+mj-lt"/>
              <a:buAutoNum type="arabicPeriod"/>
            </a:pPr>
            <a:endParaRPr lang="en-US" sz="762" b="0" dirty="0">
              <a:solidFill>
                <a:srgbClr val="454545"/>
              </a:solidFill>
              <a:latin typeface="Avenir" panose="02000503020000020003" pitchFamily="2" charset="0"/>
            </a:endParaRPr>
          </a:p>
          <a:p>
            <a:endParaRPr lang="en-US" sz="762" b="0" dirty="0">
              <a:solidFill>
                <a:srgbClr val="454545"/>
              </a:solidFill>
              <a:latin typeface="Avenir" panose="02000503020000020003" pitchFamily="2" charset="0"/>
            </a:endParaRPr>
          </a:p>
          <a:p>
            <a:endParaRPr lang="en-US" sz="762" b="0" dirty="0">
              <a:solidFill>
                <a:srgbClr val="454545"/>
              </a:solidFill>
              <a:latin typeface="Avenir" panose="02000503020000020003" pitchFamily="2" charset="0"/>
            </a:endParaRPr>
          </a:p>
          <a:p>
            <a:endParaRPr lang="en-US" sz="762" b="0" dirty="0">
              <a:solidFill>
                <a:srgbClr val="454545"/>
              </a:solidFill>
              <a:latin typeface="Avenir" panose="02000503020000020003" pitchFamily="2" charset="0"/>
            </a:endParaRPr>
          </a:p>
          <a:p>
            <a:endParaRPr lang="en-US" sz="762" b="0" dirty="0">
              <a:solidFill>
                <a:srgbClr val="454545"/>
              </a:solidFill>
              <a:latin typeface="Avenir" panose="02000503020000020003" pitchFamily="2" charset="0"/>
            </a:endParaRPr>
          </a:p>
          <a:p>
            <a:endParaRPr lang="en-US" sz="762" b="0" dirty="0">
              <a:solidFill>
                <a:srgbClr val="454545"/>
              </a:solidFill>
              <a:latin typeface="Avenir" panose="02000503020000020003" pitchFamily="2" charset="0"/>
            </a:endParaRPr>
          </a:p>
        </p:txBody>
      </p:sp>
    </p:spTree>
    <p:extLst>
      <p:ext uri="{BB962C8B-B14F-4D97-AF65-F5344CB8AC3E}">
        <p14:creationId xmlns:p14="http://schemas.microsoft.com/office/powerpoint/2010/main" val="2014888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A8E019-2848-47B8-90D3-3CD5B4C9351C}"/>
              </a:ext>
            </a:extLst>
          </p:cNvPr>
          <p:cNvSpPr>
            <a:spLocks noGrp="1"/>
          </p:cNvSpPr>
          <p:nvPr>
            <p:ph sz="quarter" idx="10"/>
          </p:nvPr>
        </p:nvSpPr>
        <p:spPr>
          <a:xfrm>
            <a:off x="752474" y="1907669"/>
            <a:ext cx="10515600" cy="4351338"/>
          </a:xfrm>
        </p:spPr>
        <p:txBody>
          <a:bodyPr numCol="1">
            <a:normAutofit fontScale="70000" lnSpcReduction="20000"/>
          </a:bodyPr>
          <a:lstStyle/>
          <a:p>
            <a:pPr marL="0" indent="0">
              <a:lnSpc>
                <a:spcPct val="120000"/>
              </a:lnSpc>
              <a:buNone/>
            </a:pPr>
            <a:r>
              <a:rPr lang="en-US" sz="3200" dirty="0">
                <a:solidFill>
                  <a:srgbClr val="0193C0"/>
                </a:solidFill>
                <a:latin typeface="Comfortaa" pitchFamily="2" charset="0"/>
              </a:rPr>
              <a:t>GOAL</a:t>
            </a:r>
          </a:p>
          <a:p>
            <a:pPr marL="0" indent="0">
              <a:lnSpc>
                <a:spcPct val="120000"/>
              </a:lnSpc>
              <a:spcAft>
                <a:spcPts val="1000"/>
              </a:spcAft>
              <a:buNone/>
            </a:pPr>
            <a:r>
              <a:rPr lang="en-US" sz="2800" b="0" dirty="0">
                <a:solidFill>
                  <a:srgbClr val="454545"/>
                </a:solidFill>
                <a:latin typeface="Avenir" panose="02000503020000020003" pitchFamily="2" charset="0"/>
              </a:rPr>
              <a:t>The team will organize its understanding, based on formative research findings, of how social norms influence the program’s behaviors of interest.</a:t>
            </a:r>
            <a:endParaRPr lang="en-US" sz="3200" dirty="0">
              <a:solidFill>
                <a:srgbClr val="0193C0"/>
              </a:solidFill>
              <a:latin typeface="Comfortaa" pitchFamily="2" charset="0"/>
            </a:endParaRPr>
          </a:p>
          <a:p>
            <a:pPr marL="0" indent="0">
              <a:lnSpc>
                <a:spcPct val="120000"/>
              </a:lnSpc>
              <a:buNone/>
            </a:pPr>
            <a:r>
              <a:rPr lang="en-US" sz="3200" dirty="0">
                <a:solidFill>
                  <a:srgbClr val="0193C0"/>
                </a:solidFill>
                <a:latin typeface="Comfortaa" pitchFamily="2" charset="0"/>
              </a:rPr>
              <a:t>ACTIVITIES</a:t>
            </a:r>
          </a:p>
          <a:p>
            <a:pPr marL="514350" lvl="0" indent="-514350">
              <a:lnSpc>
                <a:spcPct val="120000"/>
              </a:lnSpc>
              <a:buClr>
                <a:schemeClr val="tx1">
                  <a:lumMod val="75000"/>
                  <a:lumOff val="25000"/>
                </a:schemeClr>
              </a:buClr>
              <a:buAutoNum type="arabicPeriod"/>
            </a:pPr>
            <a:r>
              <a:rPr lang="en-US" dirty="0">
                <a:solidFill>
                  <a:schemeClr val="tx1">
                    <a:lumMod val="75000"/>
                    <a:lumOff val="25000"/>
                  </a:schemeClr>
                </a:solidFill>
                <a:latin typeface="Avenir" panose="02000503020000020003" pitchFamily="2" charset="0"/>
              </a:rPr>
              <a:t>N</a:t>
            </a:r>
            <a:r>
              <a:rPr lang="en-US" sz="2800" b="0" dirty="0">
                <a:solidFill>
                  <a:schemeClr val="tx1">
                    <a:lumMod val="75000"/>
                    <a:lumOff val="25000"/>
                  </a:schemeClr>
                </a:solidFill>
                <a:latin typeface="Avenir" panose="02000503020000020003" pitchFamily="2" charset="0"/>
              </a:rPr>
              <a:t>orm-behavior mapping</a:t>
            </a:r>
          </a:p>
          <a:p>
            <a:pPr marL="514350" lvl="0" indent="-514350">
              <a:lnSpc>
                <a:spcPct val="120000"/>
              </a:lnSpc>
              <a:buClr>
                <a:schemeClr val="tx1">
                  <a:lumMod val="75000"/>
                  <a:lumOff val="25000"/>
                </a:schemeClr>
              </a:buClr>
              <a:buAutoNum type="arabicPeriod"/>
            </a:pPr>
            <a:r>
              <a:rPr lang="en-US" sz="2800" b="0" dirty="0">
                <a:solidFill>
                  <a:schemeClr val="tx1">
                    <a:lumMod val="75000"/>
                    <a:lumOff val="25000"/>
                  </a:schemeClr>
                </a:solidFill>
                <a:latin typeface="Avenir" panose="02000503020000020003" pitchFamily="2" charset="0"/>
              </a:rPr>
              <a:t>Understand priority groups and reference groups</a:t>
            </a:r>
          </a:p>
          <a:p>
            <a:pPr marL="514350" lvl="0" indent="-514350">
              <a:lnSpc>
                <a:spcPct val="120000"/>
              </a:lnSpc>
              <a:spcAft>
                <a:spcPts val="1000"/>
              </a:spcAft>
              <a:buClr>
                <a:schemeClr val="tx1">
                  <a:lumMod val="75000"/>
                  <a:lumOff val="25000"/>
                </a:schemeClr>
              </a:buClr>
              <a:buAutoNum type="arabicPeriod"/>
            </a:pPr>
            <a:r>
              <a:rPr lang="en-US" sz="2800" b="0" dirty="0">
                <a:solidFill>
                  <a:schemeClr val="tx1">
                    <a:lumMod val="75000"/>
                    <a:lumOff val="25000"/>
                  </a:schemeClr>
                </a:solidFill>
                <a:latin typeface="Avenir" panose="02000503020000020003" pitchFamily="2" charset="0"/>
              </a:rPr>
              <a:t>Norm profiles</a:t>
            </a:r>
            <a:endParaRPr lang="en-US" sz="3200" dirty="0">
              <a:solidFill>
                <a:schemeClr val="tx1">
                  <a:lumMod val="75000"/>
                  <a:lumOff val="25000"/>
                </a:schemeClr>
              </a:solidFill>
              <a:latin typeface="Comfortaa" pitchFamily="2" charset="0"/>
            </a:endParaRPr>
          </a:p>
          <a:p>
            <a:pPr marL="0" indent="0">
              <a:lnSpc>
                <a:spcPct val="120000"/>
              </a:lnSpc>
              <a:buNone/>
            </a:pPr>
            <a:r>
              <a:rPr lang="en-US" sz="3200" dirty="0">
                <a:solidFill>
                  <a:srgbClr val="0193C0"/>
                </a:solidFill>
                <a:latin typeface="Comfortaa" pitchFamily="2" charset="0"/>
              </a:rPr>
              <a:t>OUTPUT</a:t>
            </a:r>
          </a:p>
          <a:p>
            <a:pPr marL="0" indent="0">
              <a:lnSpc>
                <a:spcPct val="120000"/>
              </a:lnSpc>
              <a:buNone/>
            </a:pPr>
            <a:r>
              <a:rPr lang="en-US" sz="2800" b="0" dirty="0">
                <a:solidFill>
                  <a:srgbClr val="454545"/>
                </a:solidFill>
                <a:latin typeface="Avenir" panose="02000503020000020003" pitchFamily="2" charset="0"/>
              </a:rPr>
              <a:t>Norm Profiles of key norms linked to the behaviors of interest partially completed</a:t>
            </a:r>
          </a:p>
          <a:p>
            <a:pPr marL="228600" lvl="0" indent="-228600">
              <a:lnSpc>
                <a:spcPct val="120000"/>
              </a:lnSpc>
              <a:buClr>
                <a:srgbClr val="07C1E8"/>
              </a:buClr>
              <a:buFont typeface="+mj-lt"/>
              <a:buAutoNum type="arabicPeriod"/>
            </a:pPr>
            <a:endParaRPr lang="en-US" sz="2800" b="0" dirty="0">
              <a:solidFill>
                <a:srgbClr val="454545"/>
              </a:solidFill>
              <a:latin typeface="Avenir" panose="02000503020000020003" pitchFamily="2" charset="0"/>
            </a:endParaRPr>
          </a:p>
          <a:p>
            <a:pPr marL="0" indent="0">
              <a:buNone/>
            </a:pPr>
            <a:endParaRPr lang="en-US" dirty="0"/>
          </a:p>
        </p:txBody>
      </p:sp>
      <p:sp>
        <p:nvSpPr>
          <p:cNvPr id="4" name="Title 1">
            <a:extLst>
              <a:ext uri="{FF2B5EF4-FFF2-40B4-BE49-F238E27FC236}">
                <a16:creationId xmlns:a16="http://schemas.microsoft.com/office/drawing/2014/main" id="{B04FD637-D994-433C-9464-D7B3C7773A8D}"/>
              </a:ext>
            </a:extLst>
          </p:cNvPr>
          <p:cNvSpPr>
            <a:spLocks noGrp="1"/>
          </p:cNvSpPr>
          <p:nvPr>
            <p:ph type="title"/>
          </p:nvPr>
        </p:nvSpPr>
        <p:spPr>
          <a:xfrm>
            <a:off x="838200" y="907951"/>
            <a:ext cx="10515600" cy="642265"/>
          </a:xfrm>
        </p:spPr>
        <p:txBody>
          <a:bodyPr/>
          <a:lstStyle/>
          <a:p>
            <a:r>
              <a:rPr lang="en-US" sz="4400" dirty="0">
                <a:solidFill>
                  <a:srgbClr val="07C1E8"/>
                </a:solidFill>
                <a:latin typeface="Gotham Light" pitchFamily="2" charset="77"/>
              </a:rPr>
              <a:t>Module 1: Understanding the Norms</a:t>
            </a:r>
            <a:endParaRPr lang="en-US" sz="4400" dirty="0">
              <a:latin typeface="+mj-lt"/>
            </a:endParaRPr>
          </a:p>
        </p:txBody>
      </p:sp>
      <p:grpSp>
        <p:nvGrpSpPr>
          <p:cNvPr id="8" name="Group 7">
            <a:extLst>
              <a:ext uri="{FF2B5EF4-FFF2-40B4-BE49-F238E27FC236}">
                <a16:creationId xmlns:a16="http://schemas.microsoft.com/office/drawing/2014/main" id="{FB86825A-9EF4-EB43-B714-6393CDEF915B}"/>
              </a:ext>
            </a:extLst>
          </p:cNvPr>
          <p:cNvGrpSpPr/>
          <p:nvPr/>
        </p:nvGrpSpPr>
        <p:grpSpPr>
          <a:xfrm>
            <a:off x="9602476" y="365125"/>
            <a:ext cx="2832498" cy="456923"/>
            <a:chOff x="4116076" y="450402"/>
            <a:chExt cx="2832498" cy="456923"/>
          </a:xfrm>
        </p:grpSpPr>
        <p:cxnSp>
          <p:nvCxnSpPr>
            <p:cNvPr id="9" name="Straight Connector 8">
              <a:extLst>
                <a:ext uri="{FF2B5EF4-FFF2-40B4-BE49-F238E27FC236}">
                  <a16:creationId xmlns:a16="http://schemas.microsoft.com/office/drawing/2014/main" id="{A58ED32D-B2CF-E441-9CBD-3901876AB248}"/>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0" name="Teardrop 9">
              <a:extLst>
                <a:ext uri="{FF2B5EF4-FFF2-40B4-BE49-F238E27FC236}">
                  <a16:creationId xmlns:a16="http://schemas.microsoft.com/office/drawing/2014/main" id="{DB5BF287-0F32-1E46-8A82-DAD04A0270AF}"/>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1" name="Rectangle 10">
              <a:extLst>
                <a:ext uri="{FF2B5EF4-FFF2-40B4-BE49-F238E27FC236}">
                  <a16:creationId xmlns:a16="http://schemas.microsoft.com/office/drawing/2014/main" id="{384D4FCA-9B28-ED4D-A085-E76986EAC9F7}"/>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2" name="Rectangle 11">
              <a:extLst>
                <a:ext uri="{FF2B5EF4-FFF2-40B4-BE49-F238E27FC236}">
                  <a16:creationId xmlns:a16="http://schemas.microsoft.com/office/drawing/2014/main" id="{52F7768A-66DB-4445-B286-3EE9DAFA27D2}"/>
                </a:ext>
              </a:extLst>
            </p:cNvPr>
            <p:cNvSpPr/>
            <p:nvPr/>
          </p:nvSpPr>
          <p:spPr>
            <a:xfrm>
              <a:off x="4554399" y="65888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1</a:t>
              </a:r>
              <a:endParaRPr lang="en-GB" sz="500" b="1" dirty="0">
                <a:solidFill>
                  <a:srgbClr val="07C1E8"/>
                </a:solidFill>
                <a:latin typeface="Avenir Black" panose="02000503020000020003" pitchFamily="2" charset="0"/>
              </a:endParaRPr>
            </a:p>
          </p:txBody>
        </p:sp>
        <p:sp>
          <p:nvSpPr>
            <p:cNvPr id="13" name="Rectangle 12">
              <a:extLst>
                <a:ext uri="{FF2B5EF4-FFF2-40B4-BE49-F238E27FC236}">
                  <a16:creationId xmlns:a16="http://schemas.microsoft.com/office/drawing/2014/main" id="{6D7CD704-FEDA-D441-95D2-5FFBACE1778E}"/>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D875D885-6AB6-EF4C-BF13-648AF65C6A75}"/>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51A9F937-5913-8A47-B3AA-57DABC6F8E18}"/>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6" name="Teardrop 15">
              <a:extLst>
                <a:ext uri="{FF2B5EF4-FFF2-40B4-BE49-F238E27FC236}">
                  <a16:creationId xmlns:a16="http://schemas.microsoft.com/office/drawing/2014/main" id="{377D8285-1F60-E84A-92D9-5E2F8DB8D15E}"/>
                </a:ext>
              </a:extLst>
            </p:cNvPr>
            <p:cNvSpPr>
              <a:spLocks noChangeAspect="1"/>
            </p:cNvSpPr>
            <p:nvPr/>
          </p:nvSpPr>
          <p:spPr>
            <a:xfrm rot="8100000">
              <a:off x="4726350"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7" name="Teardrop 16">
              <a:extLst>
                <a:ext uri="{FF2B5EF4-FFF2-40B4-BE49-F238E27FC236}">
                  <a16:creationId xmlns:a16="http://schemas.microsoft.com/office/drawing/2014/main" id="{31ACE0C1-8221-2944-ACB1-3013F72345AE}"/>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8" name="Teardrop 17">
              <a:extLst>
                <a:ext uri="{FF2B5EF4-FFF2-40B4-BE49-F238E27FC236}">
                  <a16:creationId xmlns:a16="http://schemas.microsoft.com/office/drawing/2014/main" id="{BC0626BF-6B28-A242-9481-338386D7EF51}"/>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C974F5B2-95C3-D546-9BBF-25871D413992}"/>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403685749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p:txBody>
          <a:bodyPr numCol="1"/>
          <a:lstStyle/>
          <a:p>
            <a:pPr marL="0" indent="0">
              <a:buNone/>
            </a:pPr>
            <a:r>
              <a:rPr lang="en-US" sz="2400" dirty="0">
                <a:solidFill>
                  <a:srgbClr val="0193C0"/>
                </a:solidFill>
                <a:latin typeface="Comfortaa" pitchFamily="2" charset="0"/>
              </a:rPr>
              <a:t>WRAP UP</a:t>
            </a:r>
            <a:endParaRPr lang="en-US" sz="2800" b="0" dirty="0">
              <a:solidFill>
                <a:srgbClr val="454545"/>
              </a:solidFill>
              <a:latin typeface="Avenir" panose="02000503020000020003" pitchFamily="2" charset="0"/>
            </a:endParaRPr>
          </a:p>
          <a:p>
            <a:pPr marL="0" indent="0">
              <a:buNone/>
            </a:pPr>
            <a:r>
              <a:rPr lang="en-US" sz="2400" b="0" dirty="0">
                <a:solidFill>
                  <a:srgbClr val="454545"/>
                </a:solidFill>
                <a:latin typeface="Avenir Book" panose="02000503020000020003" pitchFamily="2" charset="0"/>
              </a:rPr>
              <a:t>In Activity 1, the team assessed the program logic model to see if it reflected the team’s understanding of social norms, and in Activity 2, the team assessed individual activities against the “Nine Common Attributes of Community-Based Norms Shifting Interventions.” In the next activity the team will analyze each planned activity to assess whether there is a compelling logic chain between the activity, social norms, and program outcomes.</a:t>
            </a:r>
            <a:endParaRPr lang="en-US" sz="2400" dirty="0">
              <a:latin typeface="Avenir Book" panose="02000503020000020003" pitchFamily="2" charset="0"/>
            </a:endParaRPr>
          </a:p>
          <a:p>
            <a:pPr lvl="0"/>
            <a:endParaRPr lang="en-US" sz="2400" b="0" dirty="0">
              <a:solidFill>
                <a:srgbClr val="454545"/>
              </a:solidFill>
              <a:latin typeface="Avenir Book" panose="02000503020000020003" pitchFamily="2" charset="0"/>
            </a:endParaRPr>
          </a:p>
          <a:p>
            <a:pPr marL="0" indent="0">
              <a:buNone/>
            </a:pPr>
            <a:endParaRPr lang="en-US" sz="2400" dirty="0">
              <a:latin typeface="Avenir Book" panose="02000503020000020003" pitchFamily="2" charset="0"/>
            </a:endParaRPr>
          </a:p>
          <a:p>
            <a:endParaRPr lang="en-US" dirty="0"/>
          </a:p>
          <a:p>
            <a:pPr marL="0" indent="0">
              <a:buNone/>
            </a:pPr>
            <a:endParaRPr lang="en-US" dirty="0"/>
          </a:p>
          <a:p>
            <a:pPr marL="0" indent="0">
              <a:buNone/>
            </a:pPr>
            <a:endParaRPr lang="en-US" dirty="0"/>
          </a:p>
        </p:txBody>
      </p:sp>
      <p:grpSp>
        <p:nvGrpSpPr>
          <p:cNvPr id="8" name="Group 7">
            <a:extLst>
              <a:ext uri="{FF2B5EF4-FFF2-40B4-BE49-F238E27FC236}">
                <a16:creationId xmlns:a16="http://schemas.microsoft.com/office/drawing/2014/main" id="{F7FECE93-397C-9B43-BC57-995B6BD220DC}"/>
              </a:ext>
            </a:extLst>
          </p:cNvPr>
          <p:cNvGrpSpPr/>
          <p:nvPr/>
        </p:nvGrpSpPr>
        <p:grpSpPr>
          <a:xfrm>
            <a:off x="9601200" y="365760"/>
            <a:ext cx="2832498" cy="456923"/>
            <a:chOff x="4116076" y="450402"/>
            <a:chExt cx="2832498" cy="456923"/>
          </a:xfrm>
        </p:grpSpPr>
        <p:cxnSp>
          <p:nvCxnSpPr>
            <p:cNvPr id="9" name="Straight Connector 8">
              <a:extLst>
                <a:ext uri="{FF2B5EF4-FFF2-40B4-BE49-F238E27FC236}">
                  <a16:creationId xmlns:a16="http://schemas.microsoft.com/office/drawing/2014/main" id="{2F577EC3-47C4-D741-BC42-568A3847E28E}"/>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0" name="Teardrop 9">
              <a:extLst>
                <a:ext uri="{FF2B5EF4-FFF2-40B4-BE49-F238E27FC236}">
                  <a16:creationId xmlns:a16="http://schemas.microsoft.com/office/drawing/2014/main" id="{28B75159-7CB0-8347-95D1-76BBE59C690B}"/>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1" name="Rectangle 10">
              <a:extLst>
                <a:ext uri="{FF2B5EF4-FFF2-40B4-BE49-F238E27FC236}">
                  <a16:creationId xmlns:a16="http://schemas.microsoft.com/office/drawing/2014/main" id="{B5D5E808-D335-2948-9CDF-DF7D52E72B40}"/>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2" name="Rectangle 11">
              <a:extLst>
                <a:ext uri="{FF2B5EF4-FFF2-40B4-BE49-F238E27FC236}">
                  <a16:creationId xmlns:a16="http://schemas.microsoft.com/office/drawing/2014/main" id="{87800AD7-D494-9449-97E9-E9E97113D293}"/>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3" name="Rectangle 12">
              <a:extLst>
                <a:ext uri="{FF2B5EF4-FFF2-40B4-BE49-F238E27FC236}">
                  <a16:creationId xmlns:a16="http://schemas.microsoft.com/office/drawing/2014/main" id="{BC39432B-D7E3-6840-9B36-898F9440EF2A}"/>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6F2534A5-BE69-3143-9F51-915493ECD948}"/>
                </a:ext>
              </a:extLst>
            </p:cNvPr>
            <p:cNvSpPr/>
            <p:nvPr/>
          </p:nvSpPr>
          <p:spPr>
            <a:xfrm>
              <a:off x="5504621" y="65809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3</a:t>
              </a:r>
              <a:endParaRPr lang="en-GB" sz="500" b="1" dirty="0">
                <a:solidFill>
                  <a:srgbClr val="07C1E8"/>
                </a:solidFill>
                <a:latin typeface="Avenir Black" panose="02000503020000020003" pitchFamily="2" charset="0"/>
              </a:endParaRPr>
            </a:p>
          </p:txBody>
        </p:sp>
        <p:sp>
          <p:nvSpPr>
            <p:cNvPr id="15" name="Rectangle 14">
              <a:extLst>
                <a:ext uri="{FF2B5EF4-FFF2-40B4-BE49-F238E27FC236}">
                  <a16:creationId xmlns:a16="http://schemas.microsoft.com/office/drawing/2014/main" id="{A14E3B3B-673D-2D4A-8708-41E3FEA716D8}"/>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6" name="Teardrop 15">
              <a:extLst>
                <a:ext uri="{FF2B5EF4-FFF2-40B4-BE49-F238E27FC236}">
                  <a16:creationId xmlns:a16="http://schemas.microsoft.com/office/drawing/2014/main" id="{78F11E0E-CBDF-0F47-AD9A-4053ECA86446}"/>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7" name="Teardrop 16">
              <a:extLst>
                <a:ext uri="{FF2B5EF4-FFF2-40B4-BE49-F238E27FC236}">
                  <a16:creationId xmlns:a16="http://schemas.microsoft.com/office/drawing/2014/main" id="{4E8567C6-5EF2-D645-92BF-8506A7D9B5A1}"/>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8" name="Teardrop 17">
              <a:extLst>
                <a:ext uri="{FF2B5EF4-FFF2-40B4-BE49-F238E27FC236}">
                  <a16:creationId xmlns:a16="http://schemas.microsoft.com/office/drawing/2014/main" id="{C3257C84-A7E4-5C44-AFD3-26E8A7AF8E49}"/>
                </a:ext>
              </a:extLst>
            </p:cNvPr>
            <p:cNvSpPr>
              <a:spLocks noChangeAspect="1"/>
            </p:cNvSpPr>
            <p:nvPr/>
          </p:nvSpPr>
          <p:spPr>
            <a:xfrm rot="8100000">
              <a:off x="5673408"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850CEF4B-C6A4-D14F-AE98-9F639BFE522C}"/>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0" name="Title 1">
            <a:extLst>
              <a:ext uri="{FF2B5EF4-FFF2-40B4-BE49-F238E27FC236}">
                <a16:creationId xmlns:a16="http://schemas.microsoft.com/office/drawing/2014/main" id="{92D011E8-3768-D144-BF13-6D7461CF3905}"/>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2: Review Your Activities</a:t>
            </a:r>
            <a:endParaRPr lang="en-US" sz="3200" dirty="0">
              <a:latin typeface="+mj-lt"/>
            </a:endParaRPr>
          </a:p>
        </p:txBody>
      </p:sp>
    </p:spTree>
    <p:extLst>
      <p:ext uri="{BB962C8B-B14F-4D97-AF65-F5344CB8AC3E}">
        <p14:creationId xmlns:p14="http://schemas.microsoft.com/office/powerpoint/2010/main" val="207097341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21F7B4-E448-496B-8599-93DD5C75492A}"/>
              </a:ext>
            </a:extLst>
          </p:cNvPr>
          <p:cNvSpPr>
            <a:spLocks noGrp="1"/>
          </p:cNvSpPr>
          <p:nvPr>
            <p:ph sz="quarter" idx="10"/>
          </p:nvPr>
        </p:nvSpPr>
        <p:spPr>
          <a:xfrm>
            <a:off x="993875" y="1691773"/>
            <a:ext cx="10515600" cy="4351338"/>
          </a:xfrm>
        </p:spPr>
        <p:txBody>
          <a:bodyPr numCol="1">
            <a:normAutofit/>
          </a:bodyPr>
          <a:lstStyle/>
          <a:p>
            <a:pPr marL="0" indent="0">
              <a:lnSpc>
                <a:spcPct val="100000"/>
              </a:lnSpc>
              <a:buNone/>
            </a:pPr>
            <a:r>
              <a:rPr lang="en-US" sz="2400" b="0" dirty="0">
                <a:solidFill>
                  <a:srgbClr val="454545"/>
                </a:solidFill>
                <a:latin typeface="Avenir Book" panose="02000503020000020003" pitchFamily="2" charset="0"/>
              </a:rPr>
              <a:t>In this activity, the team will have the opportunity to refine existing or new program activities by considering the causal pathway between each activity and the expected norms and program outcomes.</a:t>
            </a:r>
          </a:p>
          <a:p>
            <a:pPr marL="0" indent="0">
              <a:buNone/>
            </a:pPr>
            <a:endParaRPr lang="en-US" sz="2400" b="0" dirty="0">
              <a:solidFill>
                <a:srgbClr val="454545"/>
              </a:solidFill>
              <a:latin typeface="Avenir" panose="02000503020000020003" pitchFamily="2" charset="0"/>
            </a:endParaRPr>
          </a:p>
          <a:p>
            <a:pPr marL="0" indent="0">
              <a:buNone/>
            </a:pPr>
            <a:endParaRPr lang="en-US" sz="2400" dirty="0"/>
          </a:p>
        </p:txBody>
      </p:sp>
      <p:grpSp>
        <p:nvGrpSpPr>
          <p:cNvPr id="9" name="Group 8">
            <a:extLst>
              <a:ext uri="{FF2B5EF4-FFF2-40B4-BE49-F238E27FC236}">
                <a16:creationId xmlns:a16="http://schemas.microsoft.com/office/drawing/2014/main" id="{58F4318F-00DD-2749-A8FC-6F3C753068E4}"/>
              </a:ext>
            </a:extLst>
          </p:cNvPr>
          <p:cNvGrpSpPr/>
          <p:nvPr/>
        </p:nvGrpSpPr>
        <p:grpSpPr>
          <a:xfrm>
            <a:off x="9601200" y="365760"/>
            <a:ext cx="2832498" cy="456923"/>
            <a:chOff x="4116076" y="450402"/>
            <a:chExt cx="2832498" cy="456923"/>
          </a:xfrm>
        </p:grpSpPr>
        <p:cxnSp>
          <p:nvCxnSpPr>
            <p:cNvPr id="10" name="Straight Connector 9">
              <a:extLst>
                <a:ext uri="{FF2B5EF4-FFF2-40B4-BE49-F238E27FC236}">
                  <a16:creationId xmlns:a16="http://schemas.microsoft.com/office/drawing/2014/main" id="{597F41CB-420D-564D-8A04-515092B848A1}"/>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1" name="Teardrop 10">
              <a:extLst>
                <a:ext uri="{FF2B5EF4-FFF2-40B4-BE49-F238E27FC236}">
                  <a16:creationId xmlns:a16="http://schemas.microsoft.com/office/drawing/2014/main" id="{31D8374F-01E6-DD4F-B8B7-03D82199E9A3}"/>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2" name="Rectangle 11">
              <a:extLst>
                <a:ext uri="{FF2B5EF4-FFF2-40B4-BE49-F238E27FC236}">
                  <a16:creationId xmlns:a16="http://schemas.microsoft.com/office/drawing/2014/main" id="{3C41EB03-4891-6944-8D97-6535B2DC36FF}"/>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3" name="Rectangle 12">
              <a:extLst>
                <a:ext uri="{FF2B5EF4-FFF2-40B4-BE49-F238E27FC236}">
                  <a16:creationId xmlns:a16="http://schemas.microsoft.com/office/drawing/2014/main" id="{A4595478-BB1D-6F42-83CC-98DF2BBF9D5E}"/>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A3291946-3A1F-3645-8178-F2F567FE8D83}"/>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367C5E02-2929-9344-8EB8-42A03418E3B9}"/>
                </a:ext>
              </a:extLst>
            </p:cNvPr>
            <p:cNvSpPr/>
            <p:nvPr/>
          </p:nvSpPr>
          <p:spPr>
            <a:xfrm>
              <a:off x="5504621" y="65809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3</a:t>
              </a:r>
              <a:endParaRPr lang="en-GB" sz="500" b="1" dirty="0">
                <a:solidFill>
                  <a:srgbClr val="07C1E8"/>
                </a:solidFill>
                <a:latin typeface="Avenir Black" panose="02000503020000020003" pitchFamily="2" charset="0"/>
              </a:endParaRPr>
            </a:p>
          </p:txBody>
        </p:sp>
        <p:sp>
          <p:nvSpPr>
            <p:cNvPr id="16" name="Rectangle 15">
              <a:extLst>
                <a:ext uri="{FF2B5EF4-FFF2-40B4-BE49-F238E27FC236}">
                  <a16:creationId xmlns:a16="http://schemas.microsoft.com/office/drawing/2014/main" id="{427E6D53-0BAC-B142-8DBD-F6CBF7364EF2}"/>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7" name="Teardrop 16">
              <a:extLst>
                <a:ext uri="{FF2B5EF4-FFF2-40B4-BE49-F238E27FC236}">
                  <a16:creationId xmlns:a16="http://schemas.microsoft.com/office/drawing/2014/main" id="{D1DDB36F-2F83-2442-A619-2E605170F85B}"/>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8" name="Teardrop 17">
              <a:extLst>
                <a:ext uri="{FF2B5EF4-FFF2-40B4-BE49-F238E27FC236}">
                  <a16:creationId xmlns:a16="http://schemas.microsoft.com/office/drawing/2014/main" id="{B355CB73-FE0E-5348-9DF2-09F601D09987}"/>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FF922A80-8020-C947-8A52-45ABFE285F5F}"/>
                </a:ext>
              </a:extLst>
            </p:cNvPr>
            <p:cNvSpPr>
              <a:spLocks noChangeAspect="1"/>
            </p:cNvSpPr>
            <p:nvPr/>
          </p:nvSpPr>
          <p:spPr>
            <a:xfrm rot="8100000">
              <a:off x="5673408"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C4207E8F-8239-6C4B-A33D-B00F2600B9E6}"/>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1" name="Title 1">
            <a:extLst>
              <a:ext uri="{FF2B5EF4-FFF2-40B4-BE49-F238E27FC236}">
                <a16:creationId xmlns:a16="http://schemas.microsoft.com/office/drawing/2014/main" id="{749BC411-F364-D349-942F-8B0E4E4C97D8}"/>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3: Refine Your Activities</a:t>
            </a:r>
            <a:endParaRPr lang="en-US" sz="3200" dirty="0">
              <a:latin typeface="+mj-lt"/>
            </a:endParaRPr>
          </a:p>
        </p:txBody>
      </p:sp>
    </p:spTree>
    <p:extLst>
      <p:ext uri="{BB962C8B-B14F-4D97-AF65-F5344CB8AC3E}">
        <p14:creationId xmlns:p14="http://schemas.microsoft.com/office/powerpoint/2010/main" val="33466954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a:xfrm>
            <a:off x="993875" y="1691773"/>
            <a:ext cx="10515600" cy="4351338"/>
          </a:xfrm>
        </p:spPr>
        <p:txBody>
          <a:bodyPr numCol="1">
            <a:normAutofit/>
          </a:bodyPr>
          <a:lstStyle/>
          <a:p>
            <a:pPr marL="0" indent="0">
              <a:lnSpc>
                <a:spcPct val="100000"/>
              </a:lnSpc>
              <a:buNone/>
            </a:pPr>
            <a:r>
              <a:rPr lang="en-US" sz="2400" dirty="0">
                <a:solidFill>
                  <a:srgbClr val="0193C0"/>
                </a:solidFill>
                <a:latin typeface="Comfortaa" pitchFamily="2" charset="0"/>
              </a:rPr>
              <a:t>INSTRUCTIONS</a:t>
            </a:r>
            <a:endParaRPr lang="en-US" sz="2400" dirty="0">
              <a:solidFill>
                <a:srgbClr val="454545"/>
              </a:solidFill>
              <a:latin typeface="Avenir" panose="02000503020000020003" pitchFamily="2" charset="0"/>
            </a:endParaRPr>
          </a:p>
          <a:p>
            <a:pPr marL="457200" indent="-457200">
              <a:lnSpc>
                <a:spcPct val="100000"/>
              </a:lnSpc>
              <a:buFont typeface="+mj-lt"/>
              <a:buAutoNum type="arabicPeriod"/>
            </a:pPr>
            <a:r>
              <a:rPr lang="en-US" sz="2400" dirty="0">
                <a:solidFill>
                  <a:schemeClr val="tx1">
                    <a:lumMod val="75000"/>
                    <a:lumOff val="25000"/>
                  </a:schemeClr>
                </a:solidFill>
                <a:latin typeface="Avenir Book" panose="02000503020000020003" pitchFamily="2" charset="0"/>
              </a:rPr>
              <a:t>Get into one or more groups, depending on the size of your team.</a:t>
            </a:r>
          </a:p>
          <a:p>
            <a:pPr marL="457200" indent="-457200">
              <a:lnSpc>
                <a:spcPct val="100000"/>
              </a:lnSpc>
              <a:buFont typeface="+mj-lt"/>
              <a:buAutoNum type="arabicPeriod"/>
            </a:pPr>
            <a:r>
              <a:rPr lang="en-US" sz="2400" dirty="0">
                <a:solidFill>
                  <a:schemeClr val="tx1">
                    <a:lumMod val="75000"/>
                    <a:lumOff val="25000"/>
                  </a:schemeClr>
                </a:solidFill>
                <a:latin typeface="Avenir Book" panose="02000503020000020003" pitchFamily="2" charset="0"/>
              </a:rPr>
              <a:t>F</a:t>
            </a:r>
            <a:r>
              <a:rPr lang="en-US" sz="2400" b="0" dirty="0">
                <a:solidFill>
                  <a:schemeClr val="tx1">
                    <a:lumMod val="75000"/>
                    <a:lumOff val="25000"/>
                  </a:schemeClr>
                </a:solidFill>
                <a:latin typeface="Avenir Book" panose="02000503020000020003" pitchFamily="2" charset="0"/>
              </a:rPr>
              <a:t>or each existing or new activity in your program, write at least one logic-chain sentence (or paragraph) that </a:t>
            </a:r>
            <a:br>
              <a:rPr lang="en-US" sz="2400" b="0" dirty="0">
                <a:solidFill>
                  <a:schemeClr val="tx1">
                    <a:lumMod val="75000"/>
                    <a:lumOff val="25000"/>
                  </a:schemeClr>
                </a:solidFill>
                <a:latin typeface="Avenir Book" panose="02000503020000020003" pitchFamily="2" charset="0"/>
              </a:rPr>
            </a:br>
            <a:r>
              <a:rPr lang="en-US" sz="2400" b="0" dirty="0">
                <a:solidFill>
                  <a:schemeClr val="tx1">
                    <a:lumMod val="75000"/>
                    <a:lumOff val="25000"/>
                  </a:schemeClr>
                </a:solidFill>
                <a:latin typeface="Avenir Book" panose="02000503020000020003" pitchFamily="2" charset="0"/>
              </a:rPr>
              <a:t>	a) Describes the </a:t>
            </a:r>
            <a:r>
              <a:rPr lang="en-US" sz="2400" b="1" dirty="0">
                <a:solidFill>
                  <a:schemeClr val="tx1">
                    <a:lumMod val="75000"/>
                    <a:lumOff val="25000"/>
                  </a:schemeClr>
                </a:solidFill>
                <a:latin typeface="Avenir Book" panose="02000503020000020003" pitchFamily="2" charset="0"/>
              </a:rPr>
              <a:t>activity</a:t>
            </a:r>
            <a:br>
              <a:rPr lang="en-US" sz="2400" b="0" dirty="0">
                <a:solidFill>
                  <a:schemeClr val="tx1">
                    <a:lumMod val="75000"/>
                    <a:lumOff val="25000"/>
                  </a:schemeClr>
                </a:solidFill>
                <a:latin typeface="Avenir Book" panose="02000503020000020003" pitchFamily="2" charset="0"/>
              </a:rPr>
            </a:br>
            <a:r>
              <a:rPr lang="en-US" sz="2400" b="0" dirty="0">
                <a:solidFill>
                  <a:schemeClr val="tx1">
                    <a:lumMod val="75000"/>
                    <a:lumOff val="25000"/>
                  </a:schemeClr>
                </a:solidFill>
                <a:latin typeface="Avenir Book" panose="02000503020000020003" pitchFamily="2" charset="0"/>
              </a:rPr>
              <a:t>	b) How the </a:t>
            </a:r>
            <a:r>
              <a:rPr lang="en-US" sz="2400" b="1" dirty="0">
                <a:solidFill>
                  <a:schemeClr val="tx1">
                    <a:lumMod val="75000"/>
                    <a:lumOff val="25000"/>
                  </a:schemeClr>
                </a:solidFill>
                <a:latin typeface="Avenir Book" panose="02000503020000020003" pitchFamily="2" charset="0"/>
              </a:rPr>
              <a:t>norm</a:t>
            </a:r>
            <a:r>
              <a:rPr lang="en-US" sz="2400" b="0" dirty="0">
                <a:solidFill>
                  <a:schemeClr val="tx1">
                    <a:lumMod val="75000"/>
                    <a:lumOff val="25000"/>
                  </a:schemeClr>
                </a:solidFill>
                <a:latin typeface="Avenir Book" panose="02000503020000020003" pitchFamily="2" charset="0"/>
              </a:rPr>
              <a:t> will be used</a:t>
            </a:r>
            <a:br>
              <a:rPr lang="en-US" sz="2400" b="0" dirty="0">
                <a:solidFill>
                  <a:schemeClr val="tx1">
                    <a:lumMod val="75000"/>
                    <a:lumOff val="25000"/>
                  </a:schemeClr>
                </a:solidFill>
                <a:latin typeface="Avenir Book" panose="02000503020000020003" pitchFamily="2" charset="0"/>
              </a:rPr>
            </a:br>
            <a:r>
              <a:rPr lang="en-US" sz="2400" b="0" dirty="0">
                <a:solidFill>
                  <a:schemeClr val="tx1">
                    <a:lumMod val="75000"/>
                    <a:lumOff val="25000"/>
                  </a:schemeClr>
                </a:solidFill>
                <a:latin typeface="Avenir Book" panose="02000503020000020003" pitchFamily="2" charset="0"/>
              </a:rPr>
              <a:t>	c) How </a:t>
            </a:r>
            <a:r>
              <a:rPr lang="en-US" sz="2400" b="1" dirty="0">
                <a:solidFill>
                  <a:schemeClr val="tx1">
                    <a:lumMod val="75000"/>
                    <a:lumOff val="25000"/>
                  </a:schemeClr>
                </a:solidFill>
                <a:latin typeface="Avenir Book" panose="02000503020000020003" pitchFamily="2" charset="0"/>
              </a:rPr>
              <a:t>reference groups </a:t>
            </a:r>
            <a:r>
              <a:rPr lang="en-US" sz="2400" b="0" dirty="0">
                <a:solidFill>
                  <a:schemeClr val="tx1">
                    <a:lumMod val="75000"/>
                    <a:lumOff val="25000"/>
                  </a:schemeClr>
                </a:solidFill>
                <a:latin typeface="Avenir Book" panose="02000503020000020003" pitchFamily="2" charset="0"/>
              </a:rPr>
              <a:t>will be reached</a:t>
            </a:r>
            <a:br>
              <a:rPr lang="en-US" sz="2400" b="0" dirty="0">
                <a:solidFill>
                  <a:schemeClr val="tx1">
                    <a:lumMod val="75000"/>
                    <a:lumOff val="25000"/>
                  </a:schemeClr>
                </a:solidFill>
                <a:latin typeface="Avenir Book" panose="02000503020000020003" pitchFamily="2" charset="0"/>
              </a:rPr>
            </a:br>
            <a:r>
              <a:rPr lang="en-US" sz="2400" b="0" dirty="0">
                <a:solidFill>
                  <a:schemeClr val="tx1">
                    <a:lumMod val="75000"/>
                    <a:lumOff val="25000"/>
                  </a:schemeClr>
                </a:solidFill>
                <a:latin typeface="Avenir Book" panose="02000503020000020003" pitchFamily="2" charset="0"/>
              </a:rPr>
              <a:t>	d) What will </a:t>
            </a:r>
            <a:r>
              <a:rPr lang="en-US" sz="2400" b="1" dirty="0">
                <a:solidFill>
                  <a:schemeClr val="tx1">
                    <a:lumMod val="75000"/>
                    <a:lumOff val="25000"/>
                  </a:schemeClr>
                </a:solidFill>
                <a:latin typeface="Avenir Book" panose="02000503020000020003" pitchFamily="2" charset="0"/>
              </a:rPr>
              <a:t>change</a:t>
            </a:r>
            <a:r>
              <a:rPr lang="en-US" sz="2400" b="0" dirty="0">
                <a:solidFill>
                  <a:schemeClr val="tx1">
                    <a:lumMod val="75000"/>
                    <a:lumOff val="25000"/>
                  </a:schemeClr>
                </a:solidFill>
                <a:latin typeface="Avenir Book" panose="02000503020000020003" pitchFamily="2" charset="0"/>
              </a:rPr>
              <a:t> as a result</a:t>
            </a:r>
            <a:endParaRPr lang="en-US" sz="2400" dirty="0">
              <a:solidFill>
                <a:schemeClr val="tx1">
                  <a:lumMod val="75000"/>
                  <a:lumOff val="25000"/>
                </a:schemeClr>
              </a:solidFill>
              <a:latin typeface="Avenir Book" panose="02000503020000020003" pitchFamily="2" charset="0"/>
            </a:endParaRPr>
          </a:p>
          <a:p>
            <a:pPr marL="457200" indent="-457200">
              <a:lnSpc>
                <a:spcPct val="100000"/>
              </a:lnSpc>
              <a:buFont typeface="+mj-lt"/>
              <a:buAutoNum type="arabicPeriod"/>
            </a:pPr>
            <a:r>
              <a:rPr lang="en-US" sz="2400" dirty="0">
                <a:solidFill>
                  <a:schemeClr val="tx1">
                    <a:lumMod val="75000"/>
                    <a:lumOff val="25000"/>
                  </a:schemeClr>
                </a:solidFill>
                <a:latin typeface="Avenir Book" panose="02000503020000020003" pitchFamily="2" charset="0"/>
              </a:rPr>
              <a:t>Collect all logic chain sentences into one document.</a:t>
            </a:r>
          </a:p>
          <a:p>
            <a:pPr marL="0" indent="0">
              <a:lnSpc>
                <a:spcPct val="100000"/>
              </a:lnSpc>
              <a:buNone/>
            </a:pPr>
            <a:endParaRPr lang="en-US" sz="2400" dirty="0">
              <a:solidFill>
                <a:schemeClr val="tx1">
                  <a:lumMod val="75000"/>
                  <a:lumOff val="25000"/>
                </a:schemeClr>
              </a:solidFill>
              <a:latin typeface="Avenir Book" panose="02000503020000020003" pitchFamily="2" charset="0"/>
            </a:endParaRPr>
          </a:p>
          <a:p>
            <a:pPr marL="0" indent="0">
              <a:buNone/>
            </a:pPr>
            <a:endParaRPr lang="en-US" dirty="0"/>
          </a:p>
        </p:txBody>
      </p:sp>
      <p:grpSp>
        <p:nvGrpSpPr>
          <p:cNvPr id="10" name="Group 9">
            <a:extLst>
              <a:ext uri="{FF2B5EF4-FFF2-40B4-BE49-F238E27FC236}">
                <a16:creationId xmlns:a16="http://schemas.microsoft.com/office/drawing/2014/main" id="{F888BB19-5F8D-1740-8C6D-28D48509094F}"/>
              </a:ext>
            </a:extLst>
          </p:cNvPr>
          <p:cNvGrpSpPr/>
          <p:nvPr/>
        </p:nvGrpSpPr>
        <p:grpSpPr>
          <a:xfrm>
            <a:off x="9601200" y="365760"/>
            <a:ext cx="2832498" cy="456923"/>
            <a:chOff x="4116076" y="450402"/>
            <a:chExt cx="2832498" cy="456923"/>
          </a:xfrm>
        </p:grpSpPr>
        <p:cxnSp>
          <p:nvCxnSpPr>
            <p:cNvPr id="11" name="Straight Connector 10">
              <a:extLst>
                <a:ext uri="{FF2B5EF4-FFF2-40B4-BE49-F238E27FC236}">
                  <a16:creationId xmlns:a16="http://schemas.microsoft.com/office/drawing/2014/main" id="{E42226F0-D08F-414B-8568-FF07D2B9A5CE}"/>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2" name="Teardrop 11">
              <a:extLst>
                <a:ext uri="{FF2B5EF4-FFF2-40B4-BE49-F238E27FC236}">
                  <a16:creationId xmlns:a16="http://schemas.microsoft.com/office/drawing/2014/main" id="{4FED2587-C23D-164D-93AE-C8A35C0FAE45}"/>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3" name="Rectangle 12">
              <a:extLst>
                <a:ext uri="{FF2B5EF4-FFF2-40B4-BE49-F238E27FC236}">
                  <a16:creationId xmlns:a16="http://schemas.microsoft.com/office/drawing/2014/main" id="{03B51FED-87E3-104B-B65A-2B2385F3EAA7}"/>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2CAE55DB-7E48-344E-8621-B869B1FD422F}"/>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CA37884E-7B76-DE40-B807-150F4A3AF8B6}"/>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AB2E4C95-A8BF-A440-8E25-2A6C33360D5E}"/>
                </a:ext>
              </a:extLst>
            </p:cNvPr>
            <p:cNvSpPr/>
            <p:nvPr/>
          </p:nvSpPr>
          <p:spPr>
            <a:xfrm>
              <a:off x="5504621" y="65809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3</a:t>
              </a:r>
              <a:endParaRPr lang="en-GB" sz="500" b="1" dirty="0">
                <a:solidFill>
                  <a:srgbClr val="07C1E8"/>
                </a:solidFill>
                <a:latin typeface="Avenir Black" panose="02000503020000020003" pitchFamily="2" charset="0"/>
              </a:endParaRPr>
            </a:p>
          </p:txBody>
        </p:sp>
        <p:sp>
          <p:nvSpPr>
            <p:cNvPr id="17" name="Rectangle 16">
              <a:extLst>
                <a:ext uri="{FF2B5EF4-FFF2-40B4-BE49-F238E27FC236}">
                  <a16:creationId xmlns:a16="http://schemas.microsoft.com/office/drawing/2014/main" id="{06E5346D-AD2F-034C-9798-D1D9D43C6AED}"/>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8" name="Teardrop 17">
              <a:extLst>
                <a:ext uri="{FF2B5EF4-FFF2-40B4-BE49-F238E27FC236}">
                  <a16:creationId xmlns:a16="http://schemas.microsoft.com/office/drawing/2014/main" id="{54539F03-7944-4645-A9D4-57D166FB3909}"/>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D550D86B-1F7D-2242-BB04-5A551BF44165}"/>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5DAB0F85-0606-0543-971E-254057614B77}"/>
                </a:ext>
              </a:extLst>
            </p:cNvPr>
            <p:cNvSpPr>
              <a:spLocks noChangeAspect="1"/>
            </p:cNvSpPr>
            <p:nvPr/>
          </p:nvSpPr>
          <p:spPr>
            <a:xfrm rot="8100000">
              <a:off x="5673408"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1" name="Teardrop 20">
              <a:extLst>
                <a:ext uri="{FF2B5EF4-FFF2-40B4-BE49-F238E27FC236}">
                  <a16:creationId xmlns:a16="http://schemas.microsoft.com/office/drawing/2014/main" id="{7DC29A38-97AD-F249-9B5D-C33FDC14AF7C}"/>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2" name="Title 1">
            <a:extLst>
              <a:ext uri="{FF2B5EF4-FFF2-40B4-BE49-F238E27FC236}">
                <a16:creationId xmlns:a16="http://schemas.microsoft.com/office/drawing/2014/main" id="{6D13A9E6-D268-CF43-AE62-4C8F7CE00406}"/>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3: Refine Your Activities</a:t>
            </a:r>
            <a:endParaRPr lang="en-US" sz="3200" dirty="0">
              <a:latin typeface="+mj-lt"/>
            </a:endParaRPr>
          </a:p>
        </p:txBody>
      </p:sp>
    </p:spTree>
    <p:extLst>
      <p:ext uri="{BB962C8B-B14F-4D97-AF65-F5344CB8AC3E}">
        <p14:creationId xmlns:p14="http://schemas.microsoft.com/office/powerpoint/2010/main" val="65877664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950E1AF-61BC-4984-B174-085CC4536872}"/>
              </a:ext>
            </a:extLst>
          </p:cNvPr>
          <p:cNvPicPr>
            <a:picLocks noChangeAspect="1"/>
          </p:cNvPicPr>
          <p:nvPr/>
        </p:nvPicPr>
        <p:blipFill>
          <a:blip r:embed="rId3"/>
          <a:stretch>
            <a:fillRect/>
          </a:stretch>
        </p:blipFill>
        <p:spPr>
          <a:xfrm>
            <a:off x="838200" y="2314517"/>
            <a:ext cx="10430618" cy="3639312"/>
          </a:xfrm>
          <a:prstGeom prst="rect">
            <a:avLst/>
          </a:prstGeom>
        </p:spPr>
      </p:pic>
      <p:sp>
        <p:nvSpPr>
          <p:cNvPr id="4" name="Rectangle 3">
            <a:extLst>
              <a:ext uri="{FF2B5EF4-FFF2-40B4-BE49-F238E27FC236}">
                <a16:creationId xmlns:a16="http://schemas.microsoft.com/office/drawing/2014/main" id="{A9BDA482-B7E1-C345-94DF-92E2B3DC11A9}"/>
              </a:ext>
            </a:extLst>
          </p:cNvPr>
          <p:cNvSpPr/>
          <p:nvPr/>
        </p:nvSpPr>
        <p:spPr>
          <a:xfrm>
            <a:off x="838200" y="1852852"/>
            <a:ext cx="2167642" cy="461665"/>
          </a:xfrm>
          <a:prstGeom prst="rect">
            <a:avLst/>
          </a:prstGeom>
        </p:spPr>
        <p:txBody>
          <a:bodyPr wrap="square">
            <a:spAutoFit/>
          </a:bodyPr>
          <a:lstStyle/>
          <a:p>
            <a:r>
              <a:rPr lang="en-US" sz="2400" dirty="0">
                <a:solidFill>
                  <a:srgbClr val="0193C0"/>
                </a:solidFill>
                <a:latin typeface="Comfortaa" pitchFamily="2" charset="0"/>
              </a:rPr>
              <a:t>EXAMPLE</a:t>
            </a:r>
            <a:endParaRPr lang="en-US" sz="2400" dirty="0">
              <a:solidFill>
                <a:srgbClr val="454545"/>
              </a:solidFill>
              <a:latin typeface="Avenir" panose="02000503020000020003" pitchFamily="2" charset="0"/>
            </a:endParaRPr>
          </a:p>
        </p:txBody>
      </p:sp>
      <p:grpSp>
        <p:nvGrpSpPr>
          <p:cNvPr id="11" name="Group 10">
            <a:extLst>
              <a:ext uri="{FF2B5EF4-FFF2-40B4-BE49-F238E27FC236}">
                <a16:creationId xmlns:a16="http://schemas.microsoft.com/office/drawing/2014/main" id="{33242283-77BC-3549-A722-514EA7C56BC6}"/>
              </a:ext>
            </a:extLst>
          </p:cNvPr>
          <p:cNvGrpSpPr/>
          <p:nvPr/>
        </p:nvGrpSpPr>
        <p:grpSpPr>
          <a:xfrm>
            <a:off x="9601200" y="365760"/>
            <a:ext cx="2832498" cy="456923"/>
            <a:chOff x="4116076" y="450402"/>
            <a:chExt cx="2832498" cy="456923"/>
          </a:xfrm>
        </p:grpSpPr>
        <p:cxnSp>
          <p:nvCxnSpPr>
            <p:cNvPr id="12" name="Straight Connector 11">
              <a:extLst>
                <a:ext uri="{FF2B5EF4-FFF2-40B4-BE49-F238E27FC236}">
                  <a16:creationId xmlns:a16="http://schemas.microsoft.com/office/drawing/2014/main" id="{A363CCB9-2634-484C-BE56-E9B74C6ED713}"/>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3" name="Teardrop 12">
              <a:extLst>
                <a:ext uri="{FF2B5EF4-FFF2-40B4-BE49-F238E27FC236}">
                  <a16:creationId xmlns:a16="http://schemas.microsoft.com/office/drawing/2014/main" id="{9F407199-BD5B-F14F-93CC-64F6B7B7213D}"/>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4" name="Rectangle 13">
              <a:extLst>
                <a:ext uri="{FF2B5EF4-FFF2-40B4-BE49-F238E27FC236}">
                  <a16:creationId xmlns:a16="http://schemas.microsoft.com/office/drawing/2014/main" id="{A63187BB-AED0-2C49-BDFF-6EE7C56AFE53}"/>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95379EDA-9A07-5546-A4E9-58FED2128943}"/>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9C73B3FF-C9C2-C440-8167-99D45E184F0B}"/>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7" name="Rectangle 16">
              <a:extLst>
                <a:ext uri="{FF2B5EF4-FFF2-40B4-BE49-F238E27FC236}">
                  <a16:creationId xmlns:a16="http://schemas.microsoft.com/office/drawing/2014/main" id="{329DADA7-E625-BD4D-B332-4E34DE62B67D}"/>
                </a:ext>
              </a:extLst>
            </p:cNvPr>
            <p:cNvSpPr/>
            <p:nvPr/>
          </p:nvSpPr>
          <p:spPr>
            <a:xfrm>
              <a:off x="5504621" y="65809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3</a:t>
              </a:r>
              <a:endParaRPr lang="en-GB" sz="500" b="1" dirty="0">
                <a:solidFill>
                  <a:srgbClr val="07C1E8"/>
                </a:solidFill>
                <a:latin typeface="Avenir Black" panose="02000503020000020003" pitchFamily="2" charset="0"/>
              </a:endParaRPr>
            </a:p>
          </p:txBody>
        </p:sp>
        <p:sp>
          <p:nvSpPr>
            <p:cNvPr id="18" name="Rectangle 17">
              <a:extLst>
                <a:ext uri="{FF2B5EF4-FFF2-40B4-BE49-F238E27FC236}">
                  <a16:creationId xmlns:a16="http://schemas.microsoft.com/office/drawing/2014/main" id="{157E4A91-688F-4F42-B4C9-1E85B0BEF7E8}"/>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9" name="Teardrop 18">
              <a:extLst>
                <a:ext uri="{FF2B5EF4-FFF2-40B4-BE49-F238E27FC236}">
                  <a16:creationId xmlns:a16="http://schemas.microsoft.com/office/drawing/2014/main" id="{77E7A68D-7B3B-9B43-ACE2-A938A288E90C}"/>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5E69EA3F-B49D-7147-8BD6-C248792F7CAC}"/>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1" name="Teardrop 20">
              <a:extLst>
                <a:ext uri="{FF2B5EF4-FFF2-40B4-BE49-F238E27FC236}">
                  <a16:creationId xmlns:a16="http://schemas.microsoft.com/office/drawing/2014/main" id="{DA971E2A-A4C2-D743-B90B-FD4A9A92C30B}"/>
                </a:ext>
              </a:extLst>
            </p:cNvPr>
            <p:cNvSpPr>
              <a:spLocks noChangeAspect="1"/>
            </p:cNvSpPr>
            <p:nvPr/>
          </p:nvSpPr>
          <p:spPr>
            <a:xfrm rot="8100000">
              <a:off x="5673408"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2" name="Teardrop 21">
              <a:extLst>
                <a:ext uri="{FF2B5EF4-FFF2-40B4-BE49-F238E27FC236}">
                  <a16:creationId xmlns:a16="http://schemas.microsoft.com/office/drawing/2014/main" id="{DE267115-F0BB-4A45-B575-463563219279}"/>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3" name="Title 1">
            <a:extLst>
              <a:ext uri="{FF2B5EF4-FFF2-40B4-BE49-F238E27FC236}">
                <a16:creationId xmlns:a16="http://schemas.microsoft.com/office/drawing/2014/main" id="{1D647DC1-29EF-034F-BDAA-43679F67653F}"/>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3: Refine Your Activities</a:t>
            </a:r>
            <a:endParaRPr lang="en-US" sz="3200" dirty="0">
              <a:latin typeface="+mj-lt"/>
            </a:endParaRPr>
          </a:p>
        </p:txBody>
      </p:sp>
    </p:spTree>
    <p:extLst>
      <p:ext uri="{BB962C8B-B14F-4D97-AF65-F5344CB8AC3E}">
        <p14:creationId xmlns:p14="http://schemas.microsoft.com/office/powerpoint/2010/main" val="117473012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0F88750-46B9-4063-8FF5-5EB4543063AD}"/>
              </a:ext>
            </a:extLst>
          </p:cNvPr>
          <p:cNvSpPr txBox="1"/>
          <p:nvPr/>
        </p:nvSpPr>
        <p:spPr>
          <a:xfrm>
            <a:off x="930616" y="1478898"/>
            <a:ext cx="10744200" cy="2995692"/>
          </a:xfrm>
          <a:prstGeom prst="rect">
            <a:avLst/>
          </a:prstGeom>
          <a:noFill/>
        </p:spPr>
        <p:txBody>
          <a:bodyPr wrap="square">
            <a:spAutoFit/>
          </a:bodyPr>
          <a:lstStyle/>
          <a:p>
            <a:r>
              <a:rPr lang="en-US" sz="2400" dirty="0">
                <a:solidFill>
                  <a:srgbClr val="0193C0"/>
                </a:solidFill>
                <a:latin typeface="Comfortaa" pitchFamily="2" charset="0"/>
              </a:rPr>
              <a:t>NEED SOME PRACTICE? Practice on examples then write your own.</a:t>
            </a:r>
          </a:p>
          <a:p>
            <a:r>
              <a:rPr lang="en-US" sz="2000" dirty="0">
                <a:solidFill>
                  <a:srgbClr val="0193C0"/>
                </a:solidFill>
                <a:latin typeface="Comfortaa" pitchFamily="2" charset="0"/>
              </a:rPr>
              <a:t> </a:t>
            </a:r>
          </a:p>
          <a:p>
            <a:pPr>
              <a:spcBef>
                <a:spcPts val="1000"/>
              </a:spcBef>
            </a:pPr>
            <a:r>
              <a:rPr lang="en-US" sz="2000" dirty="0">
                <a:solidFill>
                  <a:srgbClr val="0193C0"/>
                </a:solidFill>
                <a:latin typeface="Avenir Book" panose="02000503020000020003" pitchFamily="2" charset="0"/>
              </a:rPr>
              <a:t>Tag this example like the example diagramed on the previous slide and below:</a:t>
            </a:r>
          </a:p>
          <a:p>
            <a:pPr>
              <a:spcBef>
                <a:spcPts val="1000"/>
              </a:spcBef>
            </a:pPr>
            <a:r>
              <a:rPr lang="en-US" sz="1800" b="0" dirty="0">
                <a:solidFill>
                  <a:srgbClr val="454545"/>
                </a:solidFill>
                <a:latin typeface="Avenir Book" panose="02000503020000020003" pitchFamily="2" charset="0"/>
              </a:rPr>
              <a:t>“Radio drama will feature a married man who believes Christianity prohibits family planning (FP) as sinful. He will be counseled by his pastor and church members and encouraged to talk to his wife about family planning. As a result, listeners will be more likely to reject the idea that FP is sinful and will be more likely to talk to their wives about family planning.”</a:t>
            </a:r>
          </a:p>
          <a:p>
            <a:endParaRPr lang="en-US" sz="1800" b="0" dirty="0">
              <a:solidFill>
                <a:srgbClr val="454545"/>
              </a:solidFill>
              <a:latin typeface="Avenir Book" panose="02000503020000020003" pitchFamily="2" charset="0"/>
            </a:endParaRPr>
          </a:p>
          <a:p>
            <a:endParaRPr lang="en-US" sz="1800" b="0" dirty="0">
              <a:solidFill>
                <a:srgbClr val="454545"/>
              </a:solidFill>
              <a:latin typeface="Avenir" panose="02000503020000020003" pitchFamily="2" charset="0"/>
            </a:endParaRPr>
          </a:p>
        </p:txBody>
      </p:sp>
      <p:pic>
        <p:nvPicPr>
          <p:cNvPr id="9" name="Picture 8">
            <a:extLst>
              <a:ext uri="{FF2B5EF4-FFF2-40B4-BE49-F238E27FC236}">
                <a16:creationId xmlns:a16="http://schemas.microsoft.com/office/drawing/2014/main" id="{12FE7630-67F4-4C42-857F-E19303161EDA}"/>
              </a:ext>
            </a:extLst>
          </p:cNvPr>
          <p:cNvPicPr>
            <a:picLocks noChangeAspect="1"/>
          </p:cNvPicPr>
          <p:nvPr/>
        </p:nvPicPr>
        <p:blipFill>
          <a:blip r:embed="rId2"/>
          <a:stretch>
            <a:fillRect/>
          </a:stretch>
        </p:blipFill>
        <p:spPr>
          <a:xfrm>
            <a:off x="2001067" y="3950352"/>
            <a:ext cx="8189865" cy="2857499"/>
          </a:xfrm>
          <a:prstGeom prst="rect">
            <a:avLst/>
          </a:prstGeom>
        </p:spPr>
      </p:pic>
      <p:grpSp>
        <p:nvGrpSpPr>
          <p:cNvPr id="8" name="Group 7">
            <a:extLst>
              <a:ext uri="{FF2B5EF4-FFF2-40B4-BE49-F238E27FC236}">
                <a16:creationId xmlns:a16="http://schemas.microsoft.com/office/drawing/2014/main" id="{36CBFDAA-A44A-6543-A0C0-AB0A21F7A091}"/>
              </a:ext>
            </a:extLst>
          </p:cNvPr>
          <p:cNvGrpSpPr/>
          <p:nvPr/>
        </p:nvGrpSpPr>
        <p:grpSpPr>
          <a:xfrm>
            <a:off x="9601200" y="365760"/>
            <a:ext cx="2832498" cy="456923"/>
            <a:chOff x="4116076" y="450402"/>
            <a:chExt cx="2832498" cy="456923"/>
          </a:xfrm>
        </p:grpSpPr>
        <p:cxnSp>
          <p:nvCxnSpPr>
            <p:cNvPr id="10" name="Straight Connector 9">
              <a:extLst>
                <a:ext uri="{FF2B5EF4-FFF2-40B4-BE49-F238E27FC236}">
                  <a16:creationId xmlns:a16="http://schemas.microsoft.com/office/drawing/2014/main" id="{411F40CD-3860-744B-B2BA-FFD08AED1365}"/>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1" name="Teardrop 10">
              <a:extLst>
                <a:ext uri="{FF2B5EF4-FFF2-40B4-BE49-F238E27FC236}">
                  <a16:creationId xmlns:a16="http://schemas.microsoft.com/office/drawing/2014/main" id="{D6F29DA5-DEC9-474A-A220-CC48EAB43C2E}"/>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5" name="Rectangle 14">
              <a:extLst>
                <a:ext uri="{FF2B5EF4-FFF2-40B4-BE49-F238E27FC236}">
                  <a16:creationId xmlns:a16="http://schemas.microsoft.com/office/drawing/2014/main" id="{1CB1668E-4917-2F4B-96D1-C3D44F50A4A2}"/>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F4379EF9-57E1-3C4C-8C7D-18BA43732AE4}"/>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7" name="Rectangle 16">
              <a:extLst>
                <a:ext uri="{FF2B5EF4-FFF2-40B4-BE49-F238E27FC236}">
                  <a16:creationId xmlns:a16="http://schemas.microsoft.com/office/drawing/2014/main" id="{DBC7969D-D086-424F-B73B-2F15CC7CA84E}"/>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8" name="Rectangle 17">
              <a:extLst>
                <a:ext uri="{FF2B5EF4-FFF2-40B4-BE49-F238E27FC236}">
                  <a16:creationId xmlns:a16="http://schemas.microsoft.com/office/drawing/2014/main" id="{ED02240A-BA78-5742-9E8B-76967855E6F5}"/>
                </a:ext>
              </a:extLst>
            </p:cNvPr>
            <p:cNvSpPr/>
            <p:nvPr/>
          </p:nvSpPr>
          <p:spPr>
            <a:xfrm>
              <a:off x="5504621" y="65809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3</a:t>
              </a:r>
              <a:endParaRPr lang="en-GB" sz="500" b="1" dirty="0">
                <a:solidFill>
                  <a:srgbClr val="07C1E8"/>
                </a:solidFill>
                <a:latin typeface="Avenir Black" panose="02000503020000020003" pitchFamily="2" charset="0"/>
              </a:endParaRPr>
            </a:p>
          </p:txBody>
        </p:sp>
        <p:sp>
          <p:nvSpPr>
            <p:cNvPr id="19" name="Rectangle 18">
              <a:extLst>
                <a:ext uri="{FF2B5EF4-FFF2-40B4-BE49-F238E27FC236}">
                  <a16:creationId xmlns:a16="http://schemas.microsoft.com/office/drawing/2014/main" id="{3F340BCB-81E9-0F46-ADFF-B08F9B683B9A}"/>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20" name="Teardrop 19">
              <a:extLst>
                <a:ext uri="{FF2B5EF4-FFF2-40B4-BE49-F238E27FC236}">
                  <a16:creationId xmlns:a16="http://schemas.microsoft.com/office/drawing/2014/main" id="{344006EB-4E06-5F4A-B723-CE38E8E7FCAF}"/>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1" name="Teardrop 20">
              <a:extLst>
                <a:ext uri="{FF2B5EF4-FFF2-40B4-BE49-F238E27FC236}">
                  <a16:creationId xmlns:a16="http://schemas.microsoft.com/office/drawing/2014/main" id="{EAD9855B-933E-2546-8DB1-970A832E7ED9}"/>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2" name="Teardrop 21">
              <a:extLst>
                <a:ext uri="{FF2B5EF4-FFF2-40B4-BE49-F238E27FC236}">
                  <a16:creationId xmlns:a16="http://schemas.microsoft.com/office/drawing/2014/main" id="{88F33928-DD14-574C-8913-DB9D41F04D5A}"/>
                </a:ext>
              </a:extLst>
            </p:cNvPr>
            <p:cNvSpPr>
              <a:spLocks noChangeAspect="1"/>
            </p:cNvSpPr>
            <p:nvPr/>
          </p:nvSpPr>
          <p:spPr>
            <a:xfrm rot="8100000">
              <a:off x="5673408"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3" name="Teardrop 22">
              <a:extLst>
                <a:ext uri="{FF2B5EF4-FFF2-40B4-BE49-F238E27FC236}">
                  <a16:creationId xmlns:a16="http://schemas.microsoft.com/office/drawing/2014/main" id="{DA9DC5B0-030B-C648-998E-E4A0C4E3B720}"/>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4" name="Title 1">
            <a:extLst>
              <a:ext uri="{FF2B5EF4-FFF2-40B4-BE49-F238E27FC236}">
                <a16:creationId xmlns:a16="http://schemas.microsoft.com/office/drawing/2014/main" id="{C17F6346-14F7-3F41-8C4C-56FB496F973C}"/>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3: Refine Your Activities</a:t>
            </a:r>
            <a:endParaRPr lang="en-US" sz="3200" dirty="0">
              <a:latin typeface="+mj-lt"/>
            </a:endParaRPr>
          </a:p>
        </p:txBody>
      </p:sp>
    </p:spTree>
    <p:extLst>
      <p:ext uri="{BB962C8B-B14F-4D97-AF65-F5344CB8AC3E}">
        <p14:creationId xmlns:p14="http://schemas.microsoft.com/office/powerpoint/2010/main" val="7251728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a:xfrm>
            <a:off x="946529" y="1691773"/>
            <a:ext cx="10515600" cy="4351338"/>
          </a:xfrm>
        </p:spPr>
        <p:txBody>
          <a:bodyPr numCol="1">
            <a:normAutofit/>
          </a:bodyPr>
          <a:lstStyle/>
          <a:p>
            <a:pPr marL="0" indent="0">
              <a:lnSpc>
                <a:spcPct val="100000"/>
              </a:lnSpc>
              <a:buNone/>
            </a:pPr>
            <a:r>
              <a:rPr lang="en-US" sz="2600" dirty="0">
                <a:solidFill>
                  <a:srgbClr val="0193C0"/>
                </a:solidFill>
                <a:latin typeface="Comfortaa" pitchFamily="2" charset="0"/>
              </a:rPr>
              <a:t>WRAP UP</a:t>
            </a:r>
            <a:endParaRPr lang="en-US" sz="2800" b="0" dirty="0">
              <a:solidFill>
                <a:srgbClr val="454545"/>
              </a:solidFill>
              <a:latin typeface="Avenir" panose="02000503020000020003" pitchFamily="2" charset="0"/>
            </a:endParaRPr>
          </a:p>
          <a:p>
            <a:pPr marL="0" indent="0">
              <a:lnSpc>
                <a:spcPct val="100000"/>
              </a:lnSpc>
              <a:buNone/>
            </a:pPr>
            <a:r>
              <a:rPr lang="en-US" sz="2400" b="0" dirty="0">
                <a:solidFill>
                  <a:srgbClr val="454545"/>
                </a:solidFill>
                <a:latin typeface="Avenir Book" panose="02000503020000020003" pitchFamily="2" charset="0"/>
              </a:rPr>
              <a:t>The team has now assessed the program logic model to see if it reflected the team’s understanding of social norms (Activity 1), assessed individual activities against the “Nine Common Attributes of Community-Based Norms Shifting Interventions" (Activity 2), and analyzed and refined each planned activity to assess whether there is a compelling logic chain between the activity, social norms, and program outcomes (Activity 3). In the next activity, the team will pause and consider whether, given the analysis work the team has done, the program has adequately considered the risks of unanticipated effects of social norms work.</a:t>
            </a:r>
            <a:endParaRPr lang="en-US" sz="2400" dirty="0">
              <a:latin typeface="Avenir Book" panose="02000503020000020003" pitchFamily="2" charset="0"/>
            </a:endParaRPr>
          </a:p>
          <a:p>
            <a:pPr lvl="0"/>
            <a:endParaRPr lang="en-US" sz="2800" b="0" dirty="0">
              <a:solidFill>
                <a:srgbClr val="454545"/>
              </a:solidFill>
              <a:latin typeface="Avenir" panose="02000503020000020003" pitchFamily="2" charset="0"/>
            </a:endParaRPr>
          </a:p>
          <a:p>
            <a:pPr marL="0" indent="0">
              <a:buNone/>
            </a:pPr>
            <a:endParaRPr lang="en-US" dirty="0"/>
          </a:p>
          <a:p>
            <a:endParaRPr lang="en-US" dirty="0"/>
          </a:p>
          <a:p>
            <a:pPr marL="0" indent="0">
              <a:buNone/>
            </a:pPr>
            <a:endParaRPr lang="en-US" dirty="0"/>
          </a:p>
          <a:p>
            <a:pPr marL="0" indent="0">
              <a:buNone/>
            </a:pPr>
            <a:endParaRPr lang="en-US" dirty="0"/>
          </a:p>
        </p:txBody>
      </p:sp>
      <p:grpSp>
        <p:nvGrpSpPr>
          <p:cNvPr id="8" name="Group 7">
            <a:extLst>
              <a:ext uri="{FF2B5EF4-FFF2-40B4-BE49-F238E27FC236}">
                <a16:creationId xmlns:a16="http://schemas.microsoft.com/office/drawing/2014/main" id="{980CAC54-002F-4041-85B7-D4299894D683}"/>
              </a:ext>
            </a:extLst>
          </p:cNvPr>
          <p:cNvGrpSpPr/>
          <p:nvPr/>
        </p:nvGrpSpPr>
        <p:grpSpPr>
          <a:xfrm>
            <a:off x="9601200" y="365760"/>
            <a:ext cx="2832498" cy="456923"/>
            <a:chOff x="4116076" y="450402"/>
            <a:chExt cx="2832498" cy="456923"/>
          </a:xfrm>
        </p:grpSpPr>
        <p:cxnSp>
          <p:nvCxnSpPr>
            <p:cNvPr id="9" name="Straight Connector 8">
              <a:extLst>
                <a:ext uri="{FF2B5EF4-FFF2-40B4-BE49-F238E27FC236}">
                  <a16:creationId xmlns:a16="http://schemas.microsoft.com/office/drawing/2014/main" id="{66996F8D-26AF-9D4B-9BED-4F0285F8735D}"/>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0" name="Teardrop 9">
              <a:extLst>
                <a:ext uri="{FF2B5EF4-FFF2-40B4-BE49-F238E27FC236}">
                  <a16:creationId xmlns:a16="http://schemas.microsoft.com/office/drawing/2014/main" id="{49A339C4-7E7F-9C49-B5EE-E14C5A76D046}"/>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1" name="Rectangle 10">
              <a:extLst>
                <a:ext uri="{FF2B5EF4-FFF2-40B4-BE49-F238E27FC236}">
                  <a16:creationId xmlns:a16="http://schemas.microsoft.com/office/drawing/2014/main" id="{6DF0ADDF-04B6-A846-8B3A-586C6DB88549}"/>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2" name="Rectangle 11">
              <a:extLst>
                <a:ext uri="{FF2B5EF4-FFF2-40B4-BE49-F238E27FC236}">
                  <a16:creationId xmlns:a16="http://schemas.microsoft.com/office/drawing/2014/main" id="{D8109959-D94E-0248-8271-D98C59913428}"/>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3" name="Rectangle 12">
              <a:extLst>
                <a:ext uri="{FF2B5EF4-FFF2-40B4-BE49-F238E27FC236}">
                  <a16:creationId xmlns:a16="http://schemas.microsoft.com/office/drawing/2014/main" id="{3126ADFE-816E-B04A-8105-653FD10FCA12}"/>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DA48DA37-A910-F840-97AA-47EC1CBDF580}"/>
                </a:ext>
              </a:extLst>
            </p:cNvPr>
            <p:cNvSpPr/>
            <p:nvPr/>
          </p:nvSpPr>
          <p:spPr>
            <a:xfrm>
              <a:off x="5504621" y="65809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3</a:t>
              </a:r>
              <a:endParaRPr lang="en-GB" sz="500" b="1" dirty="0">
                <a:solidFill>
                  <a:srgbClr val="07C1E8"/>
                </a:solidFill>
                <a:latin typeface="Avenir Black" panose="02000503020000020003" pitchFamily="2" charset="0"/>
              </a:endParaRPr>
            </a:p>
          </p:txBody>
        </p:sp>
        <p:sp>
          <p:nvSpPr>
            <p:cNvPr id="15" name="Rectangle 14">
              <a:extLst>
                <a:ext uri="{FF2B5EF4-FFF2-40B4-BE49-F238E27FC236}">
                  <a16:creationId xmlns:a16="http://schemas.microsoft.com/office/drawing/2014/main" id="{A1CA0AB5-27C9-D444-A56A-2CD2305F971D}"/>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6" name="Teardrop 15">
              <a:extLst>
                <a:ext uri="{FF2B5EF4-FFF2-40B4-BE49-F238E27FC236}">
                  <a16:creationId xmlns:a16="http://schemas.microsoft.com/office/drawing/2014/main" id="{5596A540-83A3-A946-A527-80A6F1B48BAB}"/>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7" name="Teardrop 16">
              <a:extLst>
                <a:ext uri="{FF2B5EF4-FFF2-40B4-BE49-F238E27FC236}">
                  <a16:creationId xmlns:a16="http://schemas.microsoft.com/office/drawing/2014/main" id="{B203A408-903A-0D47-84BC-C8B73B853149}"/>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8" name="Teardrop 17">
              <a:extLst>
                <a:ext uri="{FF2B5EF4-FFF2-40B4-BE49-F238E27FC236}">
                  <a16:creationId xmlns:a16="http://schemas.microsoft.com/office/drawing/2014/main" id="{FA7D629B-6C88-F943-8D54-9868D58C9D02}"/>
                </a:ext>
              </a:extLst>
            </p:cNvPr>
            <p:cNvSpPr>
              <a:spLocks noChangeAspect="1"/>
            </p:cNvSpPr>
            <p:nvPr/>
          </p:nvSpPr>
          <p:spPr>
            <a:xfrm rot="8100000">
              <a:off x="5673408"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DEDA78D2-4CD6-5D40-A076-8BB1230CF045}"/>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0" name="Title 1">
            <a:extLst>
              <a:ext uri="{FF2B5EF4-FFF2-40B4-BE49-F238E27FC236}">
                <a16:creationId xmlns:a16="http://schemas.microsoft.com/office/drawing/2014/main" id="{4E3F218A-58E8-664C-B87F-476CC1940707}"/>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3: Refine Your Activities</a:t>
            </a:r>
            <a:endParaRPr lang="en-US" sz="3200" dirty="0">
              <a:latin typeface="+mj-lt"/>
            </a:endParaRPr>
          </a:p>
        </p:txBody>
      </p:sp>
    </p:spTree>
    <p:extLst>
      <p:ext uri="{BB962C8B-B14F-4D97-AF65-F5344CB8AC3E}">
        <p14:creationId xmlns:p14="http://schemas.microsoft.com/office/powerpoint/2010/main" val="31971254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21F7B4-E448-496B-8599-93DD5C75492A}"/>
              </a:ext>
            </a:extLst>
          </p:cNvPr>
          <p:cNvSpPr>
            <a:spLocks noGrp="1"/>
          </p:cNvSpPr>
          <p:nvPr>
            <p:ph sz="quarter" idx="10"/>
          </p:nvPr>
        </p:nvSpPr>
        <p:spPr>
          <a:xfrm>
            <a:off x="993875" y="1691773"/>
            <a:ext cx="10515600" cy="4351338"/>
          </a:xfrm>
        </p:spPr>
        <p:txBody>
          <a:bodyPr numCol="1">
            <a:normAutofit/>
          </a:bodyPr>
          <a:lstStyle/>
          <a:p>
            <a:pPr marL="0" indent="0">
              <a:lnSpc>
                <a:spcPct val="100000"/>
              </a:lnSpc>
              <a:buNone/>
            </a:pPr>
            <a:r>
              <a:rPr lang="en-US" sz="2400" b="0" dirty="0">
                <a:solidFill>
                  <a:srgbClr val="454545"/>
                </a:solidFill>
                <a:latin typeface="Avenir Book" panose="02000503020000020003" pitchFamily="2" charset="0"/>
              </a:rPr>
              <a:t>When working on norms shifting programs, considering the ethical implications of the work is essential. </a:t>
            </a:r>
            <a:endParaRPr lang="en-US" sz="2400" dirty="0">
              <a:solidFill>
                <a:srgbClr val="454545"/>
              </a:solidFill>
              <a:latin typeface="Avenir Book" panose="02000503020000020003" pitchFamily="2" charset="0"/>
            </a:endParaRPr>
          </a:p>
          <a:p>
            <a:pPr marL="0" indent="0">
              <a:lnSpc>
                <a:spcPct val="100000"/>
              </a:lnSpc>
              <a:buNone/>
            </a:pPr>
            <a:r>
              <a:rPr lang="en-US" sz="2400" b="0" dirty="0">
                <a:solidFill>
                  <a:srgbClr val="454545"/>
                </a:solidFill>
                <a:latin typeface="Avenir Book" panose="02000503020000020003" pitchFamily="2" charset="0"/>
              </a:rPr>
              <a:t>This may include stigma or other negative consequences for those who step outside of existing norms, especially those who do so early on, or those who continue to adhere to norms as they shift. </a:t>
            </a:r>
          </a:p>
          <a:p>
            <a:pPr marL="0" indent="0">
              <a:lnSpc>
                <a:spcPct val="100000"/>
              </a:lnSpc>
              <a:buNone/>
            </a:pPr>
            <a:r>
              <a:rPr lang="en-US" sz="2400" b="0" dirty="0">
                <a:solidFill>
                  <a:srgbClr val="454545"/>
                </a:solidFill>
                <a:latin typeface="Avenir Book" panose="02000503020000020003" pitchFamily="2" charset="0"/>
              </a:rPr>
              <a:t>Shifting norms may also pose risks to community-based field workers or volunteers who are affiliated with the program. In this activity, you will consider what the negative consequences might be of shifting norms and how to avoid or reduce these consequences. </a:t>
            </a:r>
            <a:endParaRPr lang="en-US" sz="2400" dirty="0">
              <a:latin typeface="Avenir Book" panose="02000503020000020003" pitchFamily="2" charset="0"/>
            </a:endParaRPr>
          </a:p>
        </p:txBody>
      </p:sp>
      <p:grpSp>
        <p:nvGrpSpPr>
          <p:cNvPr id="9" name="Group 8">
            <a:extLst>
              <a:ext uri="{FF2B5EF4-FFF2-40B4-BE49-F238E27FC236}">
                <a16:creationId xmlns:a16="http://schemas.microsoft.com/office/drawing/2014/main" id="{6A7A316F-225C-2B4C-83BF-DF86B2D98B2E}"/>
              </a:ext>
            </a:extLst>
          </p:cNvPr>
          <p:cNvGrpSpPr/>
          <p:nvPr/>
        </p:nvGrpSpPr>
        <p:grpSpPr>
          <a:xfrm>
            <a:off x="9601200" y="365760"/>
            <a:ext cx="2832498" cy="456923"/>
            <a:chOff x="4116076" y="450402"/>
            <a:chExt cx="2832498" cy="456923"/>
          </a:xfrm>
        </p:grpSpPr>
        <p:cxnSp>
          <p:nvCxnSpPr>
            <p:cNvPr id="10" name="Straight Connector 9">
              <a:extLst>
                <a:ext uri="{FF2B5EF4-FFF2-40B4-BE49-F238E27FC236}">
                  <a16:creationId xmlns:a16="http://schemas.microsoft.com/office/drawing/2014/main" id="{2A72A2DF-9D93-9544-8901-292E45073652}"/>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1" name="Teardrop 10">
              <a:extLst>
                <a:ext uri="{FF2B5EF4-FFF2-40B4-BE49-F238E27FC236}">
                  <a16:creationId xmlns:a16="http://schemas.microsoft.com/office/drawing/2014/main" id="{058FEDDA-0244-9C48-845D-11A4FB88C23E}"/>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2" name="Rectangle 11">
              <a:extLst>
                <a:ext uri="{FF2B5EF4-FFF2-40B4-BE49-F238E27FC236}">
                  <a16:creationId xmlns:a16="http://schemas.microsoft.com/office/drawing/2014/main" id="{E7458769-0096-274A-8C35-5B540A501800}"/>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3" name="Rectangle 12">
              <a:extLst>
                <a:ext uri="{FF2B5EF4-FFF2-40B4-BE49-F238E27FC236}">
                  <a16:creationId xmlns:a16="http://schemas.microsoft.com/office/drawing/2014/main" id="{1C91BA32-4DE0-ED47-87CA-B23FD587295B}"/>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60FE9DF0-027A-D040-891B-EDC323E6E8FC}"/>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13C8B07C-3375-E649-83B1-876D1685837C}"/>
                </a:ext>
              </a:extLst>
            </p:cNvPr>
            <p:cNvSpPr/>
            <p:nvPr/>
          </p:nvSpPr>
          <p:spPr>
            <a:xfrm>
              <a:off x="5504621" y="65809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3</a:t>
              </a:r>
              <a:endParaRPr lang="en-GB" sz="500" b="1" dirty="0">
                <a:solidFill>
                  <a:srgbClr val="07C1E8"/>
                </a:solidFill>
                <a:latin typeface="Avenir Black" panose="02000503020000020003" pitchFamily="2" charset="0"/>
              </a:endParaRPr>
            </a:p>
          </p:txBody>
        </p:sp>
        <p:sp>
          <p:nvSpPr>
            <p:cNvPr id="16" name="Rectangle 15">
              <a:extLst>
                <a:ext uri="{FF2B5EF4-FFF2-40B4-BE49-F238E27FC236}">
                  <a16:creationId xmlns:a16="http://schemas.microsoft.com/office/drawing/2014/main" id="{588E2F8E-DB4E-4148-BCC8-612B4EC51420}"/>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7" name="Teardrop 16">
              <a:extLst>
                <a:ext uri="{FF2B5EF4-FFF2-40B4-BE49-F238E27FC236}">
                  <a16:creationId xmlns:a16="http://schemas.microsoft.com/office/drawing/2014/main" id="{08D41CD9-E5A0-4147-96AD-CC3595FF281E}"/>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8" name="Teardrop 17">
              <a:extLst>
                <a:ext uri="{FF2B5EF4-FFF2-40B4-BE49-F238E27FC236}">
                  <a16:creationId xmlns:a16="http://schemas.microsoft.com/office/drawing/2014/main" id="{9E5064D9-E33A-8243-9047-35A72E63BED2}"/>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EC0C6473-389D-C94C-B39A-FDE255C029EB}"/>
                </a:ext>
              </a:extLst>
            </p:cNvPr>
            <p:cNvSpPr>
              <a:spLocks noChangeAspect="1"/>
            </p:cNvSpPr>
            <p:nvPr/>
          </p:nvSpPr>
          <p:spPr>
            <a:xfrm rot="8100000">
              <a:off x="5673408"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956B14F4-1273-A940-80A7-5870B8359BB4}"/>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1" name="Title 1">
            <a:extLst>
              <a:ext uri="{FF2B5EF4-FFF2-40B4-BE49-F238E27FC236}">
                <a16:creationId xmlns:a16="http://schemas.microsoft.com/office/drawing/2014/main" id="{E7E17976-6E75-5D40-B2BA-3A8E5873C1DF}"/>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4: Consider Risks</a:t>
            </a:r>
            <a:endParaRPr lang="en-US" sz="3200" dirty="0">
              <a:latin typeface="+mj-lt"/>
            </a:endParaRPr>
          </a:p>
        </p:txBody>
      </p:sp>
    </p:spTree>
    <p:extLst>
      <p:ext uri="{BB962C8B-B14F-4D97-AF65-F5344CB8AC3E}">
        <p14:creationId xmlns:p14="http://schemas.microsoft.com/office/powerpoint/2010/main" val="77442911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p:txBody>
          <a:bodyPr numCol="1">
            <a:normAutofit/>
          </a:bodyPr>
          <a:lstStyle/>
          <a:p>
            <a:pPr marL="0" indent="0">
              <a:lnSpc>
                <a:spcPct val="100000"/>
              </a:lnSpc>
              <a:buNone/>
            </a:pPr>
            <a:r>
              <a:rPr lang="en-US" sz="2400" dirty="0">
                <a:solidFill>
                  <a:srgbClr val="0193C0"/>
                </a:solidFill>
                <a:latin typeface="Comfortaa" pitchFamily="2" charset="0"/>
              </a:rPr>
              <a:t>INSTRUCTIONS</a:t>
            </a:r>
            <a:endParaRPr lang="en-US" dirty="0">
              <a:solidFill>
                <a:srgbClr val="454545"/>
              </a:solidFill>
              <a:latin typeface="Avenir" panose="02000503020000020003" pitchFamily="2" charset="0"/>
            </a:endParaRPr>
          </a:p>
          <a:p>
            <a:pPr marL="514350" indent="-514350">
              <a:buFont typeface="+mj-lt"/>
              <a:buAutoNum type="arabicPeriod"/>
            </a:pPr>
            <a:r>
              <a:rPr lang="en-US" sz="2400" dirty="0">
                <a:solidFill>
                  <a:schemeClr val="tx1">
                    <a:lumMod val="75000"/>
                    <a:lumOff val="25000"/>
                  </a:schemeClr>
                </a:solidFill>
                <a:latin typeface="Avenir Book" panose="02000503020000020003" pitchFamily="2" charset="0"/>
              </a:rPr>
              <a:t>Get into one or more groups, depending on the size of your team.</a:t>
            </a:r>
          </a:p>
          <a:p>
            <a:pPr marL="514350" indent="-514350">
              <a:buFont typeface="+mj-lt"/>
              <a:buAutoNum type="arabicPeriod"/>
            </a:pPr>
            <a:r>
              <a:rPr lang="en-US" sz="2400" dirty="0">
                <a:solidFill>
                  <a:schemeClr val="tx1">
                    <a:lumMod val="75000"/>
                    <a:lumOff val="25000"/>
                  </a:schemeClr>
                </a:solidFill>
                <a:latin typeface="Avenir Book" panose="02000503020000020003" pitchFamily="2" charset="0"/>
              </a:rPr>
              <a:t>Complete the Consider Risks Table.</a:t>
            </a:r>
          </a:p>
          <a:p>
            <a:endParaRPr lang="en-US" dirty="0"/>
          </a:p>
          <a:p>
            <a:endParaRPr lang="en-US" dirty="0"/>
          </a:p>
          <a:p>
            <a:pPr marL="0" indent="0">
              <a:buNone/>
            </a:pPr>
            <a:endParaRPr lang="en-US" dirty="0"/>
          </a:p>
          <a:p>
            <a:pPr marL="0" indent="0">
              <a:buNone/>
            </a:pPr>
            <a:endParaRPr lang="en-US" dirty="0"/>
          </a:p>
        </p:txBody>
      </p:sp>
      <p:sp>
        <p:nvSpPr>
          <p:cNvPr id="2" name="Title 1">
            <a:extLst>
              <a:ext uri="{FF2B5EF4-FFF2-40B4-BE49-F238E27FC236}">
                <a16:creationId xmlns:a16="http://schemas.microsoft.com/office/drawing/2014/main" id="{9A7E98B9-F43C-43C6-A0C5-B4411FE8B839}"/>
              </a:ext>
            </a:extLst>
          </p:cNvPr>
          <p:cNvSpPr txBox="1">
            <a:spLocks/>
          </p:cNvSpPr>
          <p:nvPr/>
        </p:nvSpPr>
        <p:spPr>
          <a:xfrm>
            <a:off x="4644180" y="4930169"/>
            <a:ext cx="6950600" cy="1927831"/>
          </a:xfrm>
          <a:prstGeom prst="rect">
            <a:avLst/>
          </a:prstGeom>
          <a:ln>
            <a:noFill/>
          </a:ln>
        </p:spPr>
        <p:txBody>
          <a:bodyPr vert="horz" lIns="0" tIns="0" rIns="0" bIns="0" rtlCol="0" anchor="t" anchorCtr="0">
            <a:noAutofit/>
          </a:bodyPr>
          <a:lstStyle>
            <a:lvl1pPr algn="l" defTabSz="668912" rtl="0" eaLnBrk="1" latinLnBrk="0" hangingPunct="1">
              <a:lnSpc>
                <a:spcPct val="90000"/>
              </a:lnSpc>
              <a:spcBef>
                <a:spcPct val="0"/>
              </a:spcBef>
              <a:buNone/>
              <a:defRPr sz="2400" b="1" i="0" kern="1200">
                <a:solidFill>
                  <a:schemeClr val="tx2"/>
                </a:solidFill>
                <a:latin typeface="Gotham Bold" panose="02000604030000020004"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000" b="0" dirty="0">
                <a:solidFill>
                  <a:srgbClr val="07C1E8"/>
                </a:solidFill>
                <a:latin typeface="Comfortaa"/>
              </a:rPr>
              <a:t>You won’t be able to predict and avoid all negative implications, so include attention to these in your monitoring plan. Programs should put in place monitoring systems that allow them to learn about resistance or backlash early in implementation.</a:t>
            </a:r>
          </a:p>
          <a:p>
            <a:endParaRPr lang="en-US" sz="1100" b="0" dirty="0">
              <a:solidFill>
                <a:srgbClr val="454545"/>
              </a:solidFill>
              <a:latin typeface="Avenir" panose="02000503020000020003" pitchFamily="2" charset="0"/>
            </a:endParaRPr>
          </a:p>
        </p:txBody>
      </p:sp>
      <p:grpSp>
        <p:nvGrpSpPr>
          <p:cNvPr id="11" name="Group 10">
            <a:extLst>
              <a:ext uri="{FF2B5EF4-FFF2-40B4-BE49-F238E27FC236}">
                <a16:creationId xmlns:a16="http://schemas.microsoft.com/office/drawing/2014/main" id="{D389DE57-A793-974A-BA44-2C52D420D0CB}"/>
              </a:ext>
            </a:extLst>
          </p:cNvPr>
          <p:cNvGrpSpPr/>
          <p:nvPr/>
        </p:nvGrpSpPr>
        <p:grpSpPr>
          <a:xfrm>
            <a:off x="9601200" y="365760"/>
            <a:ext cx="2832498" cy="456923"/>
            <a:chOff x="4116076" y="450402"/>
            <a:chExt cx="2832498" cy="456923"/>
          </a:xfrm>
        </p:grpSpPr>
        <p:cxnSp>
          <p:nvCxnSpPr>
            <p:cNvPr id="12" name="Straight Connector 11">
              <a:extLst>
                <a:ext uri="{FF2B5EF4-FFF2-40B4-BE49-F238E27FC236}">
                  <a16:creationId xmlns:a16="http://schemas.microsoft.com/office/drawing/2014/main" id="{94CAA7A4-A460-584A-A978-F8C07568E24E}"/>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3" name="Teardrop 12">
              <a:extLst>
                <a:ext uri="{FF2B5EF4-FFF2-40B4-BE49-F238E27FC236}">
                  <a16:creationId xmlns:a16="http://schemas.microsoft.com/office/drawing/2014/main" id="{AAFF2953-DC8F-524B-BBD5-BD6F4AAE16A0}"/>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4" name="Rectangle 13">
              <a:extLst>
                <a:ext uri="{FF2B5EF4-FFF2-40B4-BE49-F238E27FC236}">
                  <a16:creationId xmlns:a16="http://schemas.microsoft.com/office/drawing/2014/main" id="{9950240C-CC7C-7242-9309-1456FAC38E37}"/>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01687729-7DB7-3546-92C1-6DAEBA5C617D}"/>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F885D7E6-DB3E-FB41-94F0-3C5F35343B00}"/>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7" name="Rectangle 16">
              <a:extLst>
                <a:ext uri="{FF2B5EF4-FFF2-40B4-BE49-F238E27FC236}">
                  <a16:creationId xmlns:a16="http://schemas.microsoft.com/office/drawing/2014/main" id="{9CC4E56E-77C2-F248-BB50-5ACFC1098214}"/>
                </a:ext>
              </a:extLst>
            </p:cNvPr>
            <p:cNvSpPr/>
            <p:nvPr/>
          </p:nvSpPr>
          <p:spPr>
            <a:xfrm>
              <a:off x="5504621" y="65809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3</a:t>
              </a:r>
              <a:endParaRPr lang="en-GB" sz="500" b="1" dirty="0">
                <a:solidFill>
                  <a:srgbClr val="07C1E8"/>
                </a:solidFill>
                <a:latin typeface="Avenir Black" panose="02000503020000020003" pitchFamily="2" charset="0"/>
              </a:endParaRPr>
            </a:p>
          </p:txBody>
        </p:sp>
        <p:sp>
          <p:nvSpPr>
            <p:cNvPr id="18" name="Rectangle 17">
              <a:extLst>
                <a:ext uri="{FF2B5EF4-FFF2-40B4-BE49-F238E27FC236}">
                  <a16:creationId xmlns:a16="http://schemas.microsoft.com/office/drawing/2014/main" id="{3587CC8A-BBBB-1B47-AF35-AF900FD76474}"/>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9" name="Teardrop 18">
              <a:extLst>
                <a:ext uri="{FF2B5EF4-FFF2-40B4-BE49-F238E27FC236}">
                  <a16:creationId xmlns:a16="http://schemas.microsoft.com/office/drawing/2014/main" id="{55C8927B-F312-AA48-B56D-4CAA98EC2A80}"/>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FD1A51ED-624D-074C-8A0F-58781E68C6DA}"/>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1" name="Teardrop 20">
              <a:extLst>
                <a:ext uri="{FF2B5EF4-FFF2-40B4-BE49-F238E27FC236}">
                  <a16:creationId xmlns:a16="http://schemas.microsoft.com/office/drawing/2014/main" id="{CB8906ED-BE7E-884B-91D3-9A11DBC99CB9}"/>
                </a:ext>
              </a:extLst>
            </p:cNvPr>
            <p:cNvSpPr>
              <a:spLocks noChangeAspect="1"/>
            </p:cNvSpPr>
            <p:nvPr/>
          </p:nvSpPr>
          <p:spPr>
            <a:xfrm rot="8100000">
              <a:off x="5673408"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2" name="Teardrop 21">
              <a:extLst>
                <a:ext uri="{FF2B5EF4-FFF2-40B4-BE49-F238E27FC236}">
                  <a16:creationId xmlns:a16="http://schemas.microsoft.com/office/drawing/2014/main" id="{0E01316A-02A1-E74A-8B17-820A9FAAB2CB}"/>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3" name="Title 1">
            <a:extLst>
              <a:ext uri="{FF2B5EF4-FFF2-40B4-BE49-F238E27FC236}">
                <a16:creationId xmlns:a16="http://schemas.microsoft.com/office/drawing/2014/main" id="{2CE212FC-D56F-6344-8960-6ED1A14FFFA8}"/>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4: Consider Risks</a:t>
            </a:r>
            <a:endParaRPr lang="en-US" sz="3200" dirty="0">
              <a:latin typeface="+mj-lt"/>
            </a:endParaRPr>
          </a:p>
        </p:txBody>
      </p:sp>
      <p:sp>
        <p:nvSpPr>
          <p:cNvPr id="25" name="Teardrop 24">
            <a:extLst>
              <a:ext uri="{FF2B5EF4-FFF2-40B4-BE49-F238E27FC236}">
                <a16:creationId xmlns:a16="http://schemas.microsoft.com/office/drawing/2014/main" id="{3EB399EA-B93A-4C47-B091-32B9C13E9951}"/>
              </a:ext>
            </a:extLst>
          </p:cNvPr>
          <p:cNvSpPr/>
          <p:nvPr/>
        </p:nvSpPr>
        <p:spPr>
          <a:xfrm rot="2700000">
            <a:off x="2849878" y="4789078"/>
            <a:ext cx="1415780" cy="1415780"/>
          </a:xfrm>
          <a:prstGeom prst="teardrop">
            <a:avLst>
              <a:gd name="adj" fmla="val 92853"/>
            </a:avLst>
          </a:prstGeom>
          <a:solidFill>
            <a:schemeClr val="bg1"/>
          </a:solidFill>
          <a:ln w="28575">
            <a:solidFill>
              <a:srgbClr val="07C1E8"/>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10000"/>
              </a:lnSpc>
              <a:spcBef>
                <a:spcPts val="1000"/>
              </a:spcBef>
            </a:pPr>
            <a:endParaRPr lang="en-GB" sz="1000">
              <a:solidFill>
                <a:schemeClr val="tx1"/>
              </a:solidFill>
            </a:endParaRPr>
          </a:p>
        </p:txBody>
      </p:sp>
      <p:sp>
        <p:nvSpPr>
          <p:cNvPr id="26" name="Title 1">
            <a:extLst>
              <a:ext uri="{FF2B5EF4-FFF2-40B4-BE49-F238E27FC236}">
                <a16:creationId xmlns:a16="http://schemas.microsoft.com/office/drawing/2014/main" id="{B1DA79AB-42DA-1A41-8B4C-3FEFAEAE0B2A}"/>
              </a:ext>
            </a:extLst>
          </p:cNvPr>
          <p:cNvSpPr txBox="1">
            <a:spLocks/>
          </p:cNvSpPr>
          <p:nvPr/>
        </p:nvSpPr>
        <p:spPr>
          <a:xfrm>
            <a:off x="2975956" y="5357908"/>
            <a:ext cx="1356319" cy="278121"/>
          </a:xfrm>
          <a:prstGeom prst="rect">
            <a:avLst/>
          </a:prstGeom>
        </p:spPr>
        <p:txBody>
          <a:bodyPr vert="horz" lIns="0" tIns="0" rIns="0" bIns="0" rtlCol="0" anchor="t" anchorCtr="0">
            <a:noAutofit/>
          </a:bodyPr>
          <a:lstStyle>
            <a:lvl1pPr algn="l" defTabSz="668912" rtl="0" eaLnBrk="1" latinLnBrk="0" hangingPunct="1">
              <a:lnSpc>
                <a:spcPct val="90000"/>
              </a:lnSpc>
              <a:spcBef>
                <a:spcPct val="0"/>
              </a:spcBef>
              <a:buNone/>
              <a:defRPr sz="2400" b="1" i="0" kern="1200">
                <a:solidFill>
                  <a:schemeClr val="tx2"/>
                </a:solidFill>
                <a:latin typeface="Gotham Bold" panose="02000604030000020004"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000" dirty="0">
                <a:solidFill>
                  <a:srgbClr val="07C1E8"/>
                </a:solidFill>
                <a:latin typeface="Avenir" panose="02000503020000020003" pitchFamily="2" charset="0"/>
              </a:rPr>
              <a:t>Remember</a:t>
            </a:r>
          </a:p>
        </p:txBody>
      </p:sp>
    </p:spTree>
    <p:extLst>
      <p:ext uri="{BB962C8B-B14F-4D97-AF65-F5344CB8AC3E}">
        <p14:creationId xmlns:p14="http://schemas.microsoft.com/office/powerpoint/2010/main" val="200951334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2929D808-4778-0E45-84A4-148B34CE612D}"/>
              </a:ext>
            </a:extLst>
          </p:cNvPr>
          <p:cNvGraphicFramePr>
            <a:graphicFrameLocks noGrp="1"/>
          </p:cNvGraphicFramePr>
          <p:nvPr>
            <p:extLst>
              <p:ext uri="{D42A27DB-BD31-4B8C-83A1-F6EECF244321}">
                <p14:modId xmlns:p14="http://schemas.microsoft.com/office/powerpoint/2010/main" val="4275546648"/>
              </p:ext>
            </p:extLst>
          </p:nvPr>
        </p:nvGraphicFramePr>
        <p:xfrm>
          <a:off x="4444459" y="1383400"/>
          <a:ext cx="5499641" cy="5179039"/>
        </p:xfrm>
        <a:graphic>
          <a:graphicData uri="http://schemas.openxmlformats.org/drawingml/2006/table">
            <a:tbl>
              <a:tblPr firstRow="1" firstCol="1" bandRow="1">
                <a:tableStyleId>{5C22544A-7EE6-4342-B048-85BDC9FD1C3A}</a:tableStyleId>
              </a:tblPr>
              <a:tblGrid>
                <a:gridCol w="2748932">
                  <a:extLst>
                    <a:ext uri="{9D8B030D-6E8A-4147-A177-3AD203B41FA5}">
                      <a16:colId xmlns:a16="http://schemas.microsoft.com/office/drawing/2014/main" val="1088673474"/>
                    </a:ext>
                  </a:extLst>
                </a:gridCol>
                <a:gridCol w="2750709">
                  <a:extLst>
                    <a:ext uri="{9D8B030D-6E8A-4147-A177-3AD203B41FA5}">
                      <a16:colId xmlns:a16="http://schemas.microsoft.com/office/drawing/2014/main" val="1484963557"/>
                    </a:ext>
                  </a:extLst>
                </a:gridCol>
              </a:tblGrid>
              <a:tr h="315487">
                <a:tc>
                  <a:txBody>
                    <a:bodyPr/>
                    <a:lstStyle/>
                    <a:p>
                      <a:pPr>
                        <a:lnSpc>
                          <a:spcPct val="120000"/>
                        </a:lnSpc>
                        <a:spcAft>
                          <a:spcPts val="0"/>
                        </a:spcAft>
                      </a:pPr>
                      <a:r>
                        <a:rPr lang="en-US" sz="1100" b="1" i="0" dirty="0">
                          <a:solidFill>
                            <a:srgbClr val="0193C0"/>
                          </a:solidFill>
                          <a:effectLst/>
                          <a:latin typeface="Avenir Medium" panose="02000503020000020003" pitchFamily="2" charset="0"/>
                        </a:rPr>
                        <a:t>Question</a:t>
                      </a: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20000"/>
                        </a:lnSpc>
                        <a:spcAft>
                          <a:spcPts val="0"/>
                        </a:spcAft>
                      </a:pPr>
                      <a:r>
                        <a:rPr lang="en-US" sz="1100" b="1" i="0" dirty="0">
                          <a:solidFill>
                            <a:srgbClr val="0193C0"/>
                          </a:solidFill>
                          <a:effectLst/>
                          <a:latin typeface="Avenir Black" panose="02000503020000020003" pitchFamily="2" charset="0"/>
                        </a:rPr>
                        <a:t>Notes</a:t>
                      </a:r>
                      <a:endParaRPr lang="en-US" sz="1100" b="1" i="0" dirty="0">
                        <a:solidFill>
                          <a:srgbClr val="0193C0"/>
                        </a:solidFill>
                        <a:effectLst/>
                        <a:latin typeface="Avenir Black" panose="02000503020000020003" pitchFamily="2" charset="0"/>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91315263"/>
                  </a:ext>
                </a:extLst>
              </a:tr>
              <a:tr h="1021418">
                <a:tc>
                  <a:txBody>
                    <a:bodyPr/>
                    <a:lstStyle/>
                    <a:p>
                      <a:pPr>
                        <a:lnSpc>
                          <a:spcPct val="120000"/>
                        </a:lnSpc>
                        <a:spcAft>
                          <a:spcPts val="0"/>
                        </a:spcAft>
                      </a:pPr>
                      <a:r>
                        <a:rPr lang="en-US" sz="1100" b="0" i="0" dirty="0">
                          <a:solidFill>
                            <a:schemeClr val="tx1">
                              <a:lumMod val="75000"/>
                              <a:lumOff val="25000"/>
                            </a:schemeClr>
                          </a:solidFill>
                          <a:effectLst/>
                          <a:latin typeface="Avenir Medium" panose="02000503020000020003" pitchFamily="2" charset="0"/>
                          <a:ea typeface="Times New Roman" panose="02020603050405020304" pitchFamily="18" charset="0"/>
                          <a:cs typeface="Arial" panose="020B0604020202020204" pitchFamily="34" charset="0"/>
                        </a:rPr>
                        <a:t>How have you planned to engage respectfully with all sections of the community, including marginalized or vulnerable groups such as women or youth?</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20000"/>
                        </a:lnSpc>
                        <a:spcAft>
                          <a:spcPts val="0"/>
                        </a:spcAft>
                      </a:pPr>
                      <a:endParaRPr lang="en-US" sz="11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63137"/>
                      </a:schemeClr>
                    </a:solidFill>
                  </a:tcPr>
                </a:tc>
                <a:extLst>
                  <a:ext uri="{0D108BD9-81ED-4DB2-BD59-A6C34878D82A}">
                    <a16:rowId xmlns:a16="http://schemas.microsoft.com/office/drawing/2014/main" val="1527089539"/>
                  </a:ext>
                </a:extLst>
              </a:tr>
              <a:tr h="915934">
                <a:tc>
                  <a:txBody>
                    <a:bodyPr/>
                    <a:lstStyle/>
                    <a:p>
                      <a:pPr>
                        <a:lnSpc>
                          <a:spcPct val="120000"/>
                        </a:lnSpc>
                        <a:spcAft>
                          <a:spcPts val="0"/>
                        </a:spcAft>
                      </a:pPr>
                      <a:r>
                        <a:rPr lang="en-US" sz="1100" b="0" i="0" dirty="0">
                          <a:solidFill>
                            <a:schemeClr val="tx1">
                              <a:lumMod val="75000"/>
                              <a:lumOff val="25000"/>
                            </a:schemeClr>
                          </a:solidFill>
                          <a:effectLst/>
                          <a:latin typeface="Avenir Medium" panose="02000503020000020003" pitchFamily="2" charset="0"/>
                          <a:ea typeface="Times New Roman" panose="02020603050405020304" pitchFamily="18" charset="0"/>
                          <a:cs typeface="Arial" panose="020B0604020202020204" pitchFamily="34" charset="0"/>
                        </a:rPr>
                        <a:t>How have you ensured your messages resonate with local contexts and cultures?</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20000"/>
                        </a:lnSpc>
                        <a:spcAft>
                          <a:spcPts val="0"/>
                        </a:spcAft>
                      </a:pPr>
                      <a:endParaRPr lang="en-US" sz="1100" b="1" i="0" dirty="0">
                        <a:solidFill>
                          <a:schemeClr val="tx1"/>
                        </a:solidFill>
                        <a:effectLst/>
                        <a:latin typeface="Avenir Heavy" panose="02000503020000020003" pitchFamily="2" charset="0"/>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63137"/>
                      </a:schemeClr>
                    </a:solidFill>
                  </a:tcPr>
                </a:tc>
                <a:extLst>
                  <a:ext uri="{0D108BD9-81ED-4DB2-BD59-A6C34878D82A}">
                    <a16:rowId xmlns:a16="http://schemas.microsoft.com/office/drawing/2014/main" val="301788444"/>
                  </a:ext>
                </a:extLst>
              </a:tr>
              <a:tr h="1018349">
                <a:tc>
                  <a:txBody>
                    <a:bodyPr/>
                    <a:lstStyle/>
                    <a:p>
                      <a:pPr>
                        <a:lnSpc>
                          <a:spcPct val="120000"/>
                        </a:lnSpc>
                        <a:spcAft>
                          <a:spcPts val="0"/>
                        </a:spcAft>
                      </a:pPr>
                      <a:r>
                        <a:rPr lang="en-US" sz="1100" b="0" i="0" dirty="0">
                          <a:solidFill>
                            <a:schemeClr val="tx1">
                              <a:lumMod val="75000"/>
                              <a:lumOff val="25000"/>
                            </a:schemeClr>
                          </a:solidFill>
                          <a:effectLst/>
                          <a:latin typeface="Avenir Medium" panose="02000503020000020003" pitchFamily="2" charset="0"/>
                          <a:ea typeface="Times New Roman" panose="02020603050405020304" pitchFamily="18" charset="0"/>
                          <a:cs typeface="Arial" panose="020B0604020202020204" pitchFamily="34" charset="0"/>
                        </a:rPr>
                        <a:t>How have you partnered with policy makers, opinion leaders, and service providers to ensure their support and buy-in? Are there other “gate-keepers” that may influence acceptance of change?</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endParaRPr lang="en-US" sz="1100" b="1" i="0" dirty="0">
                        <a:solidFill>
                          <a:schemeClr val="tx1"/>
                        </a:solidFill>
                        <a:effectLst/>
                        <a:latin typeface="Avenir Heavy" panose="02000503020000020003" pitchFamily="2" charset="0"/>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8557168"/>
                  </a:ext>
                </a:extLst>
              </a:tr>
              <a:tr h="911155">
                <a:tc>
                  <a:txBody>
                    <a:bodyPr/>
                    <a:lstStyle/>
                    <a:p>
                      <a:pPr>
                        <a:lnSpc>
                          <a:spcPct val="120000"/>
                        </a:lnSpc>
                        <a:spcAft>
                          <a:spcPts val="0"/>
                        </a:spcAft>
                      </a:pPr>
                      <a:r>
                        <a:rPr lang="en-US" sz="1100" b="0" i="0" dirty="0">
                          <a:solidFill>
                            <a:schemeClr val="tx1">
                              <a:lumMod val="75000"/>
                              <a:lumOff val="25000"/>
                            </a:schemeClr>
                          </a:solidFill>
                          <a:effectLst/>
                          <a:latin typeface="Avenir Medium" panose="02000503020000020003" pitchFamily="2" charset="0"/>
                          <a:ea typeface="Times New Roman" panose="02020603050405020304" pitchFamily="18" charset="0"/>
                          <a:cs typeface="Arial" panose="020B0604020202020204" pitchFamily="34" charset="0"/>
                        </a:rPr>
                        <a:t>Are you working with role models (e.g., popular musicians, sports stars, or people respected by priority groups) to endorse new values and practices, if relevant?</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endParaRPr lang="en-US" sz="1100" b="1" i="0" dirty="0">
                        <a:solidFill>
                          <a:schemeClr val="tx1"/>
                        </a:solidFill>
                        <a:effectLst/>
                        <a:latin typeface="Avenir Heavy" panose="02000503020000020003" pitchFamily="2" charset="0"/>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58175473"/>
                  </a:ext>
                </a:extLst>
              </a:tr>
              <a:tr h="911256">
                <a:tc>
                  <a:txBody>
                    <a:bodyPr/>
                    <a:lstStyle/>
                    <a:p>
                      <a:pPr>
                        <a:lnSpc>
                          <a:spcPct val="120000"/>
                        </a:lnSpc>
                        <a:spcAft>
                          <a:spcPts val="0"/>
                        </a:spcAft>
                      </a:pPr>
                      <a:r>
                        <a:rPr lang="en-US" sz="1100" b="0" i="0" dirty="0">
                          <a:solidFill>
                            <a:schemeClr val="tx1">
                              <a:lumMod val="75000"/>
                              <a:lumOff val="25000"/>
                            </a:schemeClr>
                          </a:solidFill>
                          <a:effectLst/>
                          <a:latin typeface="Avenir Medium" panose="02000503020000020003" pitchFamily="2" charset="0"/>
                          <a:ea typeface="Times New Roman" panose="02020603050405020304" pitchFamily="18" charset="0"/>
                          <a:cs typeface="Arial" panose="020B0604020202020204" pitchFamily="34" charset="0"/>
                        </a:rPr>
                        <a:t>Do you have a plan in place to deal with unanticipated consequences? Those might include harm against program staff or push back from people whose power is threatened by norms change.</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endParaRPr lang="en-US" sz="1100" b="1" i="0" dirty="0">
                        <a:solidFill>
                          <a:schemeClr val="tx1"/>
                        </a:solidFill>
                        <a:effectLst/>
                        <a:latin typeface="Avenir Heavy" panose="02000503020000020003" pitchFamily="2" charset="0"/>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50913301"/>
                  </a:ext>
                </a:extLst>
              </a:tr>
            </a:tbl>
          </a:graphicData>
        </a:graphic>
      </p:graphicFrame>
      <p:sp>
        <p:nvSpPr>
          <p:cNvPr id="10" name="Content Placeholder 2">
            <a:extLst>
              <a:ext uri="{FF2B5EF4-FFF2-40B4-BE49-F238E27FC236}">
                <a16:creationId xmlns:a16="http://schemas.microsoft.com/office/drawing/2014/main" id="{4EBB7D6C-D5BB-41C7-BF9C-63449CE0EAC3}"/>
              </a:ext>
            </a:extLst>
          </p:cNvPr>
          <p:cNvSpPr>
            <a:spLocks noGrp="1"/>
          </p:cNvSpPr>
          <p:nvPr>
            <p:ph sz="quarter" idx="10"/>
          </p:nvPr>
        </p:nvSpPr>
        <p:spPr>
          <a:xfrm>
            <a:off x="1024445" y="1654175"/>
            <a:ext cx="3257550" cy="1774825"/>
          </a:xfrm>
        </p:spPr>
        <p:txBody>
          <a:bodyPr numCol="1">
            <a:normAutofit/>
          </a:bodyPr>
          <a:lstStyle/>
          <a:p>
            <a:pPr marL="0" indent="0">
              <a:buNone/>
            </a:pPr>
            <a:r>
              <a:rPr lang="en-US" sz="2400" dirty="0">
                <a:solidFill>
                  <a:srgbClr val="0193C0"/>
                </a:solidFill>
                <a:latin typeface="Comfortaa" pitchFamily="2" charset="0"/>
              </a:rPr>
              <a:t>TEMPLATE </a:t>
            </a:r>
          </a:p>
          <a:p>
            <a:pPr marL="0" indent="0">
              <a:buNone/>
            </a:pPr>
            <a:r>
              <a:rPr lang="en-US" sz="2000" dirty="0">
                <a:solidFill>
                  <a:schemeClr val="tx1">
                    <a:lumMod val="75000"/>
                    <a:lumOff val="25000"/>
                  </a:schemeClr>
                </a:solidFill>
                <a:latin typeface="Avenir Book" panose="02000503020000020003" pitchFamily="2" charset="0"/>
              </a:rPr>
              <a:t>Consider Risks Table</a:t>
            </a:r>
          </a:p>
          <a:p>
            <a:pPr marL="0" indent="0">
              <a:buNone/>
            </a:pPr>
            <a:r>
              <a:rPr lang="en-US" sz="2000" dirty="0">
                <a:solidFill>
                  <a:srgbClr val="0193C0"/>
                </a:solidFill>
                <a:latin typeface="Avenir Book" panose="02000503020000020003" pitchFamily="2" charset="0"/>
                <a:hlinkClick r:id="rId3">
                  <a:extLst>
                    <a:ext uri="{A12FA001-AC4F-418D-AE19-62706E023703}">
                      <ahyp:hlinkClr xmlns:ahyp="http://schemas.microsoft.com/office/drawing/2018/hyperlinkcolor" val="tx"/>
                    </a:ext>
                  </a:extLst>
                </a:hlinkClick>
              </a:rPr>
              <a:t>Annex 8</a:t>
            </a:r>
            <a:endParaRPr lang="en-US" sz="2000" dirty="0">
              <a:solidFill>
                <a:srgbClr val="0193C0"/>
              </a:solidFill>
              <a:latin typeface="Avenir Book" panose="02000503020000020003" pitchFamily="2" charset="0"/>
            </a:endParaRPr>
          </a:p>
        </p:txBody>
      </p:sp>
      <p:grpSp>
        <p:nvGrpSpPr>
          <p:cNvPr id="14" name="Group 13">
            <a:extLst>
              <a:ext uri="{FF2B5EF4-FFF2-40B4-BE49-F238E27FC236}">
                <a16:creationId xmlns:a16="http://schemas.microsoft.com/office/drawing/2014/main" id="{FD7EEAD2-587C-1D46-8E63-40AA4CDB3D6A}"/>
              </a:ext>
            </a:extLst>
          </p:cNvPr>
          <p:cNvGrpSpPr/>
          <p:nvPr/>
        </p:nvGrpSpPr>
        <p:grpSpPr>
          <a:xfrm>
            <a:off x="9601200" y="365760"/>
            <a:ext cx="2832498" cy="456923"/>
            <a:chOff x="4116076" y="450402"/>
            <a:chExt cx="2832498" cy="456923"/>
          </a:xfrm>
        </p:grpSpPr>
        <p:cxnSp>
          <p:nvCxnSpPr>
            <p:cNvPr id="15" name="Straight Connector 14">
              <a:extLst>
                <a:ext uri="{FF2B5EF4-FFF2-40B4-BE49-F238E27FC236}">
                  <a16:creationId xmlns:a16="http://schemas.microsoft.com/office/drawing/2014/main" id="{EA8EEFA8-F29D-4545-91BF-5D2CBF18E33F}"/>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6" name="Teardrop 15">
              <a:extLst>
                <a:ext uri="{FF2B5EF4-FFF2-40B4-BE49-F238E27FC236}">
                  <a16:creationId xmlns:a16="http://schemas.microsoft.com/office/drawing/2014/main" id="{176DC07C-8E85-1A42-8399-C5267D02AEFB}"/>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7" name="Rectangle 16">
              <a:extLst>
                <a:ext uri="{FF2B5EF4-FFF2-40B4-BE49-F238E27FC236}">
                  <a16:creationId xmlns:a16="http://schemas.microsoft.com/office/drawing/2014/main" id="{61972465-66E7-A34F-B242-E309C1DE6076}"/>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8" name="Rectangle 17">
              <a:extLst>
                <a:ext uri="{FF2B5EF4-FFF2-40B4-BE49-F238E27FC236}">
                  <a16:creationId xmlns:a16="http://schemas.microsoft.com/office/drawing/2014/main" id="{AAEBFFF7-2DCF-334D-AC3B-5DF83D5FA55E}"/>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9" name="Rectangle 18">
              <a:extLst>
                <a:ext uri="{FF2B5EF4-FFF2-40B4-BE49-F238E27FC236}">
                  <a16:creationId xmlns:a16="http://schemas.microsoft.com/office/drawing/2014/main" id="{399A42AF-4420-7248-8317-992AC3A898AA}"/>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20" name="Rectangle 19">
              <a:extLst>
                <a:ext uri="{FF2B5EF4-FFF2-40B4-BE49-F238E27FC236}">
                  <a16:creationId xmlns:a16="http://schemas.microsoft.com/office/drawing/2014/main" id="{B9FCFCC7-66DB-E349-B6E4-73DD484DF8B0}"/>
                </a:ext>
              </a:extLst>
            </p:cNvPr>
            <p:cNvSpPr/>
            <p:nvPr/>
          </p:nvSpPr>
          <p:spPr>
            <a:xfrm>
              <a:off x="5504621" y="65809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3</a:t>
              </a:r>
              <a:endParaRPr lang="en-GB" sz="500" b="1" dirty="0">
                <a:solidFill>
                  <a:srgbClr val="07C1E8"/>
                </a:solidFill>
                <a:latin typeface="Avenir Black" panose="02000503020000020003" pitchFamily="2" charset="0"/>
              </a:endParaRPr>
            </a:p>
          </p:txBody>
        </p:sp>
        <p:sp>
          <p:nvSpPr>
            <p:cNvPr id="21" name="Rectangle 20">
              <a:extLst>
                <a:ext uri="{FF2B5EF4-FFF2-40B4-BE49-F238E27FC236}">
                  <a16:creationId xmlns:a16="http://schemas.microsoft.com/office/drawing/2014/main" id="{71F8C982-4D22-BD42-99D9-DB161581C1A4}"/>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22" name="Teardrop 21">
              <a:extLst>
                <a:ext uri="{FF2B5EF4-FFF2-40B4-BE49-F238E27FC236}">
                  <a16:creationId xmlns:a16="http://schemas.microsoft.com/office/drawing/2014/main" id="{5FEF0673-186E-A043-A4A8-1F024297963C}"/>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3" name="Teardrop 22">
              <a:extLst>
                <a:ext uri="{FF2B5EF4-FFF2-40B4-BE49-F238E27FC236}">
                  <a16:creationId xmlns:a16="http://schemas.microsoft.com/office/drawing/2014/main" id="{7C6DFD30-DA61-734C-BCA7-B940A3025B46}"/>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4" name="Teardrop 23">
              <a:extLst>
                <a:ext uri="{FF2B5EF4-FFF2-40B4-BE49-F238E27FC236}">
                  <a16:creationId xmlns:a16="http://schemas.microsoft.com/office/drawing/2014/main" id="{57AABBA7-8C73-6B41-94AC-8791D55F3983}"/>
                </a:ext>
              </a:extLst>
            </p:cNvPr>
            <p:cNvSpPr>
              <a:spLocks noChangeAspect="1"/>
            </p:cNvSpPr>
            <p:nvPr/>
          </p:nvSpPr>
          <p:spPr>
            <a:xfrm rot="8100000">
              <a:off x="5673408"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5" name="Teardrop 24">
              <a:extLst>
                <a:ext uri="{FF2B5EF4-FFF2-40B4-BE49-F238E27FC236}">
                  <a16:creationId xmlns:a16="http://schemas.microsoft.com/office/drawing/2014/main" id="{73E5EF1D-F1F4-BA48-8BB2-8F9751D89ECE}"/>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6" name="Title 1">
            <a:extLst>
              <a:ext uri="{FF2B5EF4-FFF2-40B4-BE49-F238E27FC236}">
                <a16:creationId xmlns:a16="http://schemas.microsoft.com/office/drawing/2014/main" id="{7C0E75FB-7D4A-7242-A4D3-66BBC936A6CC}"/>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4: Consider Risks</a:t>
            </a:r>
            <a:endParaRPr lang="en-US" sz="3200" dirty="0">
              <a:latin typeface="+mj-lt"/>
            </a:endParaRPr>
          </a:p>
        </p:txBody>
      </p:sp>
    </p:spTree>
    <p:extLst>
      <p:ext uri="{BB962C8B-B14F-4D97-AF65-F5344CB8AC3E}">
        <p14:creationId xmlns:p14="http://schemas.microsoft.com/office/powerpoint/2010/main" val="729831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EF1DC150-BD8E-5845-B9CC-7FA2F1AC1F6C}"/>
              </a:ext>
            </a:extLst>
          </p:cNvPr>
          <p:cNvSpPr txBox="1">
            <a:spLocks/>
          </p:cNvSpPr>
          <p:nvPr/>
        </p:nvSpPr>
        <p:spPr>
          <a:xfrm>
            <a:off x="6708404" y="279795"/>
            <a:ext cx="1126531" cy="185803"/>
          </a:xfrm>
          <a:prstGeom prst="rect">
            <a:avLst/>
          </a:prstGeom>
        </p:spPr>
        <p:txBody>
          <a:bodyPr vert="horz" lIns="0" tIns="0" rIns="0" bIns="0" rtlCol="0" anchor="t" anchorCtr="0">
            <a:noAutofit/>
          </a:bodyPr>
          <a:lstStyle>
            <a:lvl1pPr algn="l" defTabSz="668912" rtl="0" eaLnBrk="1" latinLnBrk="0" hangingPunct="1">
              <a:lnSpc>
                <a:spcPct val="90000"/>
              </a:lnSpc>
              <a:spcBef>
                <a:spcPct val="0"/>
              </a:spcBef>
              <a:buNone/>
              <a:defRPr sz="2400" b="1" i="0" kern="1200">
                <a:solidFill>
                  <a:schemeClr val="accent2"/>
                </a:solidFill>
                <a:latin typeface="Gotham Bold" panose="02000604030000020004"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sz="1108" b="0">
                <a:solidFill>
                  <a:schemeClr val="bg1"/>
                </a:solidFill>
                <a:latin typeface="Comfortaa Light" pitchFamily="2" charset="0"/>
              </a:rPr>
              <a:t>Activity 4</a:t>
            </a:r>
          </a:p>
        </p:txBody>
      </p:sp>
      <p:sp>
        <p:nvSpPr>
          <p:cNvPr id="16" name="Freeform 221">
            <a:extLst>
              <a:ext uri="{FF2B5EF4-FFF2-40B4-BE49-F238E27FC236}">
                <a16:creationId xmlns:a16="http://schemas.microsoft.com/office/drawing/2014/main" id="{830DB05F-AD47-FE41-801D-496AF28C0A70}"/>
              </a:ext>
            </a:extLst>
          </p:cNvPr>
          <p:cNvSpPr>
            <a:spLocks noChangeAspect="1" noEditPoints="1"/>
          </p:cNvSpPr>
          <p:nvPr/>
        </p:nvSpPr>
        <p:spPr bwMode="auto">
          <a:xfrm>
            <a:off x="6939898" y="246408"/>
            <a:ext cx="174462" cy="169950"/>
          </a:xfrm>
          <a:custGeom>
            <a:avLst/>
            <a:gdLst>
              <a:gd name="T0" fmla="*/ 169 w 220"/>
              <a:gd name="T1" fmla="*/ 138 h 214"/>
              <a:gd name="T2" fmla="*/ 169 w 220"/>
              <a:gd name="T3" fmla="*/ 126 h 214"/>
              <a:gd name="T4" fmla="*/ 124 w 220"/>
              <a:gd name="T5" fmla="*/ 115 h 214"/>
              <a:gd name="T6" fmla="*/ 172 w 220"/>
              <a:gd name="T7" fmla="*/ 83 h 214"/>
              <a:gd name="T8" fmla="*/ 211 w 220"/>
              <a:gd name="T9" fmla="*/ 25 h 214"/>
              <a:gd name="T10" fmla="*/ 190 w 220"/>
              <a:gd name="T11" fmla="*/ 38 h 214"/>
              <a:gd name="T12" fmla="*/ 176 w 220"/>
              <a:gd name="T13" fmla="*/ 24 h 214"/>
              <a:gd name="T14" fmla="*/ 189 w 220"/>
              <a:gd name="T15" fmla="*/ 3 h 214"/>
              <a:gd name="T16" fmla="*/ 143 w 220"/>
              <a:gd name="T17" fmla="*/ 12 h 214"/>
              <a:gd name="T18" fmla="*/ 99 w 220"/>
              <a:gd name="T19" fmla="*/ 90 h 214"/>
              <a:gd name="T20" fmla="*/ 56 w 220"/>
              <a:gd name="T21" fmla="*/ 36 h 214"/>
              <a:gd name="T22" fmla="*/ 8 w 220"/>
              <a:gd name="T23" fmla="*/ 22 h 214"/>
              <a:gd name="T24" fmla="*/ 45 w 220"/>
              <a:gd name="T25" fmla="*/ 47 h 214"/>
              <a:gd name="T26" fmla="*/ 59 w 220"/>
              <a:gd name="T27" fmla="*/ 129 h 214"/>
              <a:gd name="T28" fmla="*/ 15 w 220"/>
              <a:gd name="T29" fmla="*/ 139 h 214"/>
              <a:gd name="T30" fmla="*/ 9 w 220"/>
              <a:gd name="T31" fmla="*/ 191 h 214"/>
              <a:gd name="T32" fmla="*/ 41 w 220"/>
              <a:gd name="T33" fmla="*/ 172 h 214"/>
              <a:gd name="T34" fmla="*/ 23 w 220"/>
              <a:gd name="T35" fmla="*/ 205 h 214"/>
              <a:gd name="T36" fmla="*/ 45 w 220"/>
              <a:gd name="T37" fmla="*/ 211 h 214"/>
              <a:gd name="T38" fmla="*/ 85 w 220"/>
              <a:gd name="T39" fmla="*/ 155 h 214"/>
              <a:gd name="T40" fmla="*/ 147 w 220"/>
              <a:gd name="T41" fmla="*/ 149 h 214"/>
              <a:gd name="T42" fmla="*/ 136 w 220"/>
              <a:gd name="T43" fmla="*/ 172 h 214"/>
              <a:gd name="T44" fmla="*/ 184 w 220"/>
              <a:gd name="T45" fmla="*/ 208 h 214"/>
              <a:gd name="T46" fmla="*/ 212 w 220"/>
              <a:gd name="T47" fmla="*/ 208 h 214"/>
              <a:gd name="T48" fmla="*/ 20 w 220"/>
              <a:gd name="T49" fmla="*/ 22 h 214"/>
              <a:gd name="T50" fmla="*/ 45 w 220"/>
              <a:gd name="T51" fmla="*/ 36 h 214"/>
              <a:gd name="T52" fmla="*/ 20 w 220"/>
              <a:gd name="T53" fmla="*/ 22 h 214"/>
              <a:gd name="T54" fmla="*/ 69 w 220"/>
              <a:gd name="T55" fmla="*/ 193 h 214"/>
              <a:gd name="T56" fmla="*/ 37 w 220"/>
              <a:gd name="T57" fmla="*/ 202 h 214"/>
              <a:gd name="T58" fmla="*/ 49 w 220"/>
              <a:gd name="T59" fmla="*/ 164 h 214"/>
              <a:gd name="T60" fmla="*/ 12 w 220"/>
              <a:gd name="T61" fmla="*/ 176 h 214"/>
              <a:gd name="T62" fmla="*/ 45 w 220"/>
              <a:gd name="T63" fmla="*/ 135 h 214"/>
              <a:gd name="T64" fmla="*/ 61 w 220"/>
              <a:gd name="T65" fmla="*/ 139 h 214"/>
              <a:gd name="T66" fmla="*/ 141 w 220"/>
              <a:gd name="T67" fmla="*/ 55 h 214"/>
              <a:gd name="T68" fmla="*/ 172 w 220"/>
              <a:gd name="T69" fmla="*/ 8 h 214"/>
              <a:gd name="T70" fmla="*/ 168 w 220"/>
              <a:gd name="T71" fmla="*/ 21 h 214"/>
              <a:gd name="T72" fmla="*/ 194 w 220"/>
              <a:gd name="T73" fmla="*/ 46 h 214"/>
              <a:gd name="T74" fmla="*/ 196 w 220"/>
              <a:gd name="T75" fmla="*/ 66 h 214"/>
              <a:gd name="T76" fmla="*/ 159 w 220"/>
              <a:gd name="T77" fmla="*/ 73 h 214"/>
              <a:gd name="T78" fmla="*/ 75 w 220"/>
              <a:gd name="T79" fmla="*/ 153 h 214"/>
              <a:gd name="T80" fmla="*/ 206 w 220"/>
              <a:gd name="T81" fmla="*/ 203 h 214"/>
              <a:gd name="T82" fmla="*/ 189 w 220"/>
              <a:gd name="T83" fmla="*/ 203 h 214"/>
              <a:gd name="T84" fmla="*/ 164 w 220"/>
              <a:gd name="T85" fmla="*/ 143 h 214"/>
              <a:gd name="T86" fmla="*/ 206 w 220"/>
              <a:gd name="T87" fmla="*/ 203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20" h="214">
                <a:moveTo>
                  <a:pt x="212" y="180"/>
                </a:moveTo>
                <a:cubicBezTo>
                  <a:pt x="169" y="138"/>
                  <a:pt x="169" y="138"/>
                  <a:pt x="169" y="138"/>
                </a:cubicBezTo>
                <a:cubicBezTo>
                  <a:pt x="175" y="132"/>
                  <a:pt x="175" y="132"/>
                  <a:pt x="175" y="132"/>
                </a:cubicBezTo>
                <a:cubicBezTo>
                  <a:pt x="169" y="126"/>
                  <a:pt x="169" y="126"/>
                  <a:pt x="169" y="126"/>
                </a:cubicBezTo>
                <a:cubicBezTo>
                  <a:pt x="152" y="143"/>
                  <a:pt x="152" y="143"/>
                  <a:pt x="152" y="143"/>
                </a:cubicBezTo>
                <a:cubicBezTo>
                  <a:pt x="124" y="115"/>
                  <a:pt x="124" y="115"/>
                  <a:pt x="124" y="115"/>
                </a:cubicBezTo>
                <a:cubicBezTo>
                  <a:pt x="158" y="81"/>
                  <a:pt x="158" y="81"/>
                  <a:pt x="158" y="81"/>
                </a:cubicBezTo>
                <a:cubicBezTo>
                  <a:pt x="163" y="83"/>
                  <a:pt x="167" y="83"/>
                  <a:pt x="172" y="83"/>
                </a:cubicBezTo>
                <a:cubicBezTo>
                  <a:pt x="184" y="83"/>
                  <a:pt x="194" y="79"/>
                  <a:pt x="202" y="71"/>
                </a:cubicBezTo>
                <a:cubicBezTo>
                  <a:pt x="214" y="59"/>
                  <a:pt x="218" y="41"/>
                  <a:pt x="211" y="25"/>
                </a:cubicBezTo>
                <a:cubicBezTo>
                  <a:pt x="208" y="19"/>
                  <a:pt x="208" y="19"/>
                  <a:pt x="208" y="19"/>
                </a:cubicBezTo>
                <a:cubicBezTo>
                  <a:pt x="190" y="38"/>
                  <a:pt x="190" y="38"/>
                  <a:pt x="190" y="38"/>
                </a:cubicBezTo>
                <a:cubicBezTo>
                  <a:pt x="176" y="38"/>
                  <a:pt x="176" y="38"/>
                  <a:pt x="176" y="38"/>
                </a:cubicBezTo>
                <a:cubicBezTo>
                  <a:pt x="176" y="24"/>
                  <a:pt x="176" y="24"/>
                  <a:pt x="176" y="24"/>
                </a:cubicBezTo>
                <a:cubicBezTo>
                  <a:pt x="194" y="5"/>
                  <a:pt x="194" y="5"/>
                  <a:pt x="194" y="5"/>
                </a:cubicBezTo>
                <a:cubicBezTo>
                  <a:pt x="189" y="3"/>
                  <a:pt x="189" y="3"/>
                  <a:pt x="189" y="3"/>
                </a:cubicBezTo>
                <a:cubicBezTo>
                  <a:pt x="184" y="1"/>
                  <a:pt x="178" y="0"/>
                  <a:pt x="172" y="0"/>
                </a:cubicBezTo>
                <a:cubicBezTo>
                  <a:pt x="161" y="0"/>
                  <a:pt x="150" y="4"/>
                  <a:pt x="143" y="12"/>
                </a:cubicBezTo>
                <a:cubicBezTo>
                  <a:pt x="131" y="23"/>
                  <a:pt x="127" y="40"/>
                  <a:pt x="133" y="56"/>
                </a:cubicBezTo>
                <a:cubicBezTo>
                  <a:pt x="99" y="90"/>
                  <a:pt x="99" y="90"/>
                  <a:pt x="99" y="90"/>
                </a:cubicBezTo>
                <a:cubicBezTo>
                  <a:pt x="51" y="42"/>
                  <a:pt x="51" y="42"/>
                  <a:pt x="51" y="42"/>
                </a:cubicBezTo>
                <a:cubicBezTo>
                  <a:pt x="56" y="36"/>
                  <a:pt x="56" y="36"/>
                  <a:pt x="56" y="36"/>
                </a:cubicBezTo>
                <a:cubicBezTo>
                  <a:pt x="25" y="5"/>
                  <a:pt x="25" y="5"/>
                  <a:pt x="25" y="5"/>
                </a:cubicBezTo>
                <a:cubicBezTo>
                  <a:pt x="8" y="22"/>
                  <a:pt x="8" y="22"/>
                  <a:pt x="8" y="22"/>
                </a:cubicBezTo>
                <a:cubicBezTo>
                  <a:pt x="39" y="53"/>
                  <a:pt x="39" y="53"/>
                  <a:pt x="39" y="53"/>
                </a:cubicBezTo>
                <a:cubicBezTo>
                  <a:pt x="45" y="47"/>
                  <a:pt x="45" y="47"/>
                  <a:pt x="45" y="47"/>
                </a:cubicBezTo>
                <a:cubicBezTo>
                  <a:pt x="93" y="95"/>
                  <a:pt x="93" y="95"/>
                  <a:pt x="93" y="95"/>
                </a:cubicBezTo>
                <a:cubicBezTo>
                  <a:pt x="59" y="129"/>
                  <a:pt x="59" y="129"/>
                  <a:pt x="59" y="129"/>
                </a:cubicBezTo>
                <a:cubicBezTo>
                  <a:pt x="55" y="128"/>
                  <a:pt x="50" y="127"/>
                  <a:pt x="45" y="127"/>
                </a:cubicBezTo>
                <a:cubicBezTo>
                  <a:pt x="34" y="127"/>
                  <a:pt x="23" y="131"/>
                  <a:pt x="15" y="139"/>
                </a:cubicBezTo>
                <a:cubicBezTo>
                  <a:pt x="3" y="151"/>
                  <a:pt x="0" y="170"/>
                  <a:pt x="6" y="185"/>
                </a:cubicBezTo>
                <a:cubicBezTo>
                  <a:pt x="9" y="191"/>
                  <a:pt x="9" y="191"/>
                  <a:pt x="9" y="191"/>
                </a:cubicBezTo>
                <a:cubicBezTo>
                  <a:pt x="27" y="172"/>
                  <a:pt x="27" y="172"/>
                  <a:pt x="27" y="172"/>
                </a:cubicBezTo>
                <a:cubicBezTo>
                  <a:pt x="41" y="172"/>
                  <a:pt x="41" y="172"/>
                  <a:pt x="41" y="172"/>
                </a:cubicBezTo>
                <a:cubicBezTo>
                  <a:pt x="41" y="187"/>
                  <a:pt x="41" y="187"/>
                  <a:pt x="41" y="187"/>
                </a:cubicBezTo>
                <a:cubicBezTo>
                  <a:pt x="23" y="205"/>
                  <a:pt x="23" y="205"/>
                  <a:pt x="23" y="205"/>
                </a:cubicBezTo>
                <a:cubicBezTo>
                  <a:pt x="28" y="207"/>
                  <a:pt x="28" y="207"/>
                  <a:pt x="28" y="207"/>
                </a:cubicBezTo>
                <a:cubicBezTo>
                  <a:pt x="34" y="210"/>
                  <a:pt x="39" y="211"/>
                  <a:pt x="45" y="211"/>
                </a:cubicBezTo>
                <a:cubicBezTo>
                  <a:pt x="56" y="211"/>
                  <a:pt x="67" y="206"/>
                  <a:pt x="75" y="198"/>
                </a:cubicBezTo>
                <a:cubicBezTo>
                  <a:pt x="86" y="187"/>
                  <a:pt x="90" y="170"/>
                  <a:pt x="85" y="155"/>
                </a:cubicBezTo>
                <a:cubicBezTo>
                  <a:pt x="119" y="121"/>
                  <a:pt x="119" y="121"/>
                  <a:pt x="119" y="121"/>
                </a:cubicBezTo>
                <a:cubicBezTo>
                  <a:pt x="147" y="149"/>
                  <a:pt x="147" y="149"/>
                  <a:pt x="147" y="149"/>
                </a:cubicBezTo>
                <a:cubicBezTo>
                  <a:pt x="130" y="166"/>
                  <a:pt x="130" y="166"/>
                  <a:pt x="130" y="166"/>
                </a:cubicBezTo>
                <a:cubicBezTo>
                  <a:pt x="136" y="172"/>
                  <a:pt x="136" y="172"/>
                  <a:pt x="136" y="172"/>
                </a:cubicBezTo>
                <a:cubicBezTo>
                  <a:pt x="141" y="166"/>
                  <a:pt x="141" y="166"/>
                  <a:pt x="141" y="166"/>
                </a:cubicBezTo>
                <a:cubicBezTo>
                  <a:pt x="184" y="208"/>
                  <a:pt x="184" y="208"/>
                  <a:pt x="184" y="208"/>
                </a:cubicBezTo>
                <a:cubicBezTo>
                  <a:pt x="187" y="212"/>
                  <a:pt x="192" y="214"/>
                  <a:pt x="198" y="214"/>
                </a:cubicBezTo>
                <a:cubicBezTo>
                  <a:pt x="203" y="214"/>
                  <a:pt x="208" y="212"/>
                  <a:pt x="212" y="208"/>
                </a:cubicBezTo>
                <a:cubicBezTo>
                  <a:pt x="220" y="201"/>
                  <a:pt x="220" y="188"/>
                  <a:pt x="212" y="180"/>
                </a:cubicBezTo>
                <a:close/>
                <a:moveTo>
                  <a:pt x="20" y="22"/>
                </a:moveTo>
                <a:cubicBezTo>
                  <a:pt x="25" y="16"/>
                  <a:pt x="25" y="16"/>
                  <a:pt x="25" y="16"/>
                </a:cubicBezTo>
                <a:cubicBezTo>
                  <a:pt x="45" y="36"/>
                  <a:pt x="45" y="36"/>
                  <a:pt x="45" y="36"/>
                </a:cubicBezTo>
                <a:cubicBezTo>
                  <a:pt x="39" y="42"/>
                  <a:pt x="39" y="42"/>
                  <a:pt x="39" y="42"/>
                </a:cubicBezTo>
                <a:lnTo>
                  <a:pt x="20" y="22"/>
                </a:lnTo>
                <a:close/>
                <a:moveTo>
                  <a:pt x="76" y="155"/>
                </a:moveTo>
                <a:cubicBezTo>
                  <a:pt x="82" y="168"/>
                  <a:pt x="79" y="183"/>
                  <a:pt x="69" y="193"/>
                </a:cubicBezTo>
                <a:cubicBezTo>
                  <a:pt x="63" y="199"/>
                  <a:pt x="54" y="203"/>
                  <a:pt x="45" y="203"/>
                </a:cubicBezTo>
                <a:cubicBezTo>
                  <a:pt x="42" y="203"/>
                  <a:pt x="40" y="202"/>
                  <a:pt x="37" y="202"/>
                </a:cubicBezTo>
                <a:cubicBezTo>
                  <a:pt x="49" y="190"/>
                  <a:pt x="49" y="190"/>
                  <a:pt x="49" y="190"/>
                </a:cubicBezTo>
                <a:cubicBezTo>
                  <a:pt x="49" y="164"/>
                  <a:pt x="49" y="164"/>
                  <a:pt x="49" y="164"/>
                </a:cubicBezTo>
                <a:cubicBezTo>
                  <a:pt x="24" y="164"/>
                  <a:pt x="24" y="164"/>
                  <a:pt x="24" y="164"/>
                </a:cubicBezTo>
                <a:cubicBezTo>
                  <a:pt x="12" y="176"/>
                  <a:pt x="12" y="176"/>
                  <a:pt x="12" y="176"/>
                </a:cubicBezTo>
                <a:cubicBezTo>
                  <a:pt x="9" y="165"/>
                  <a:pt x="12" y="153"/>
                  <a:pt x="21" y="145"/>
                </a:cubicBezTo>
                <a:cubicBezTo>
                  <a:pt x="27" y="138"/>
                  <a:pt x="36" y="135"/>
                  <a:pt x="45" y="135"/>
                </a:cubicBezTo>
                <a:cubicBezTo>
                  <a:pt x="50" y="135"/>
                  <a:pt x="54" y="136"/>
                  <a:pt x="58" y="138"/>
                </a:cubicBezTo>
                <a:cubicBezTo>
                  <a:pt x="61" y="139"/>
                  <a:pt x="61" y="139"/>
                  <a:pt x="61" y="139"/>
                </a:cubicBezTo>
                <a:cubicBezTo>
                  <a:pt x="142" y="57"/>
                  <a:pt x="142" y="57"/>
                  <a:pt x="142" y="57"/>
                </a:cubicBezTo>
                <a:cubicBezTo>
                  <a:pt x="141" y="55"/>
                  <a:pt x="141" y="55"/>
                  <a:pt x="141" y="55"/>
                </a:cubicBezTo>
                <a:cubicBezTo>
                  <a:pt x="135" y="42"/>
                  <a:pt x="138" y="27"/>
                  <a:pt x="148" y="17"/>
                </a:cubicBezTo>
                <a:cubicBezTo>
                  <a:pt x="155" y="11"/>
                  <a:pt x="163" y="8"/>
                  <a:pt x="172" y="8"/>
                </a:cubicBezTo>
                <a:cubicBezTo>
                  <a:pt x="175" y="8"/>
                  <a:pt x="177" y="8"/>
                  <a:pt x="180" y="8"/>
                </a:cubicBezTo>
                <a:cubicBezTo>
                  <a:pt x="168" y="21"/>
                  <a:pt x="168" y="21"/>
                  <a:pt x="168" y="21"/>
                </a:cubicBezTo>
                <a:cubicBezTo>
                  <a:pt x="167" y="46"/>
                  <a:pt x="167" y="46"/>
                  <a:pt x="167" y="46"/>
                </a:cubicBezTo>
                <a:cubicBezTo>
                  <a:pt x="194" y="46"/>
                  <a:pt x="194" y="46"/>
                  <a:pt x="194" y="46"/>
                </a:cubicBezTo>
                <a:cubicBezTo>
                  <a:pt x="205" y="34"/>
                  <a:pt x="205" y="34"/>
                  <a:pt x="205" y="34"/>
                </a:cubicBezTo>
                <a:cubicBezTo>
                  <a:pt x="208" y="45"/>
                  <a:pt x="205" y="57"/>
                  <a:pt x="196" y="66"/>
                </a:cubicBezTo>
                <a:cubicBezTo>
                  <a:pt x="190" y="72"/>
                  <a:pt x="181" y="75"/>
                  <a:pt x="172" y="75"/>
                </a:cubicBezTo>
                <a:cubicBezTo>
                  <a:pt x="168" y="75"/>
                  <a:pt x="163" y="75"/>
                  <a:pt x="159" y="73"/>
                </a:cubicBezTo>
                <a:cubicBezTo>
                  <a:pt x="156" y="72"/>
                  <a:pt x="156" y="72"/>
                  <a:pt x="156" y="72"/>
                </a:cubicBezTo>
                <a:cubicBezTo>
                  <a:pt x="75" y="153"/>
                  <a:pt x="75" y="153"/>
                  <a:pt x="75" y="153"/>
                </a:cubicBezTo>
                <a:lnTo>
                  <a:pt x="76" y="155"/>
                </a:lnTo>
                <a:close/>
                <a:moveTo>
                  <a:pt x="206" y="203"/>
                </a:moveTo>
                <a:cubicBezTo>
                  <a:pt x="204" y="205"/>
                  <a:pt x="201" y="206"/>
                  <a:pt x="198" y="206"/>
                </a:cubicBezTo>
                <a:cubicBezTo>
                  <a:pt x="195" y="206"/>
                  <a:pt x="192" y="205"/>
                  <a:pt x="189" y="203"/>
                </a:cubicBezTo>
                <a:cubicBezTo>
                  <a:pt x="147" y="160"/>
                  <a:pt x="147" y="160"/>
                  <a:pt x="147" y="160"/>
                </a:cubicBezTo>
                <a:cubicBezTo>
                  <a:pt x="164" y="143"/>
                  <a:pt x="164" y="143"/>
                  <a:pt x="164" y="143"/>
                </a:cubicBezTo>
                <a:cubicBezTo>
                  <a:pt x="206" y="186"/>
                  <a:pt x="206" y="186"/>
                  <a:pt x="206" y="186"/>
                </a:cubicBezTo>
                <a:cubicBezTo>
                  <a:pt x="211" y="190"/>
                  <a:pt x="211" y="198"/>
                  <a:pt x="206" y="203"/>
                </a:cubicBezTo>
                <a:close/>
              </a:path>
            </a:pathLst>
          </a:custGeom>
          <a:solidFill>
            <a:schemeClr val="bg1"/>
          </a:solidFill>
          <a:ln>
            <a:noFill/>
          </a:ln>
        </p:spPr>
        <p:txBody>
          <a:bodyPr vert="horz" wrap="square" lIns="63305" tIns="31652" rIns="63305" bIns="31652" numCol="1" anchor="t" anchorCtr="0" compatLnSpc="1">
            <a:prstTxWarp prst="textNoShape">
              <a:avLst/>
            </a:prstTxWarp>
          </a:bodyPr>
          <a:lstStyle/>
          <a:p>
            <a:pPr algn="r" defTabSz="633039" fontAlgn="base">
              <a:spcBef>
                <a:spcPct val="0"/>
              </a:spcBef>
              <a:spcAft>
                <a:spcPct val="0"/>
              </a:spcAft>
              <a:defRPr/>
            </a:pPr>
            <a:endParaRPr lang="en-AU" sz="1246">
              <a:solidFill>
                <a:srgbClr val="3F3F3F"/>
              </a:solidFill>
              <a:latin typeface="Arial" charset="0"/>
              <a:cs typeface="Arial" charset="0"/>
            </a:endParaRPr>
          </a:p>
        </p:txBody>
      </p:sp>
      <p:graphicFrame>
        <p:nvGraphicFramePr>
          <p:cNvPr id="14" name="Table 13">
            <a:extLst>
              <a:ext uri="{FF2B5EF4-FFF2-40B4-BE49-F238E27FC236}">
                <a16:creationId xmlns:a16="http://schemas.microsoft.com/office/drawing/2014/main" id="{D94A4CFD-478F-AD4F-A16E-8CFD6E5303A0}"/>
              </a:ext>
            </a:extLst>
          </p:cNvPr>
          <p:cNvGraphicFramePr>
            <a:graphicFrameLocks noGrp="1"/>
          </p:cNvGraphicFramePr>
          <p:nvPr>
            <p:extLst>
              <p:ext uri="{D42A27DB-BD31-4B8C-83A1-F6EECF244321}">
                <p14:modId xmlns:p14="http://schemas.microsoft.com/office/powerpoint/2010/main" val="147394245"/>
              </p:ext>
            </p:extLst>
          </p:nvPr>
        </p:nvGraphicFramePr>
        <p:xfrm>
          <a:off x="3341956" y="186340"/>
          <a:ext cx="5894260" cy="6425252"/>
        </p:xfrm>
        <a:graphic>
          <a:graphicData uri="http://schemas.openxmlformats.org/drawingml/2006/table">
            <a:tbl>
              <a:tblPr firstRow="1" firstCol="1" bandRow="1">
                <a:tableStyleId>{5C22544A-7EE6-4342-B048-85BDC9FD1C3A}</a:tableStyleId>
              </a:tblPr>
              <a:tblGrid>
                <a:gridCol w="2946178">
                  <a:extLst>
                    <a:ext uri="{9D8B030D-6E8A-4147-A177-3AD203B41FA5}">
                      <a16:colId xmlns:a16="http://schemas.microsoft.com/office/drawing/2014/main" val="1088673474"/>
                    </a:ext>
                  </a:extLst>
                </a:gridCol>
                <a:gridCol w="2948082">
                  <a:extLst>
                    <a:ext uri="{9D8B030D-6E8A-4147-A177-3AD203B41FA5}">
                      <a16:colId xmlns:a16="http://schemas.microsoft.com/office/drawing/2014/main" val="1484963557"/>
                    </a:ext>
                  </a:extLst>
                </a:gridCol>
              </a:tblGrid>
              <a:tr h="330649">
                <a:tc>
                  <a:txBody>
                    <a:bodyPr/>
                    <a:lstStyle/>
                    <a:p>
                      <a:pPr>
                        <a:lnSpc>
                          <a:spcPct val="120000"/>
                        </a:lnSpc>
                        <a:spcAft>
                          <a:spcPts val="0"/>
                        </a:spcAft>
                      </a:pPr>
                      <a:r>
                        <a:rPr lang="en-US" sz="1200" b="1" i="0" dirty="0">
                          <a:solidFill>
                            <a:srgbClr val="0193C0"/>
                          </a:solidFill>
                          <a:effectLst/>
                          <a:latin typeface="Avenir Medium" panose="02000503020000020003" pitchFamily="2" charset="0"/>
                        </a:rPr>
                        <a:t>Question</a:t>
                      </a: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20000"/>
                        </a:lnSpc>
                        <a:spcAft>
                          <a:spcPts val="0"/>
                        </a:spcAft>
                      </a:pPr>
                      <a:r>
                        <a:rPr lang="en-US" sz="1200" b="1" i="0" dirty="0">
                          <a:solidFill>
                            <a:srgbClr val="0193C0"/>
                          </a:solidFill>
                          <a:effectLst/>
                          <a:latin typeface="Avenir Black" panose="02000503020000020003" pitchFamily="2" charset="0"/>
                        </a:rPr>
                        <a:t>Notes</a:t>
                      </a:r>
                      <a:endParaRPr lang="en-US" sz="1200" b="1" i="0" dirty="0">
                        <a:solidFill>
                          <a:srgbClr val="0193C0"/>
                        </a:solidFill>
                        <a:effectLst/>
                        <a:latin typeface="Avenir Black" panose="02000503020000020003" pitchFamily="2" charset="0"/>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91315263"/>
                  </a:ext>
                </a:extLst>
              </a:tr>
              <a:tr h="1196563">
                <a:tc>
                  <a:txBody>
                    <a:bodyPr/>
                    <a:lstStyle/>
                    <a:p>
                      <a:pPr>
                        <a:lnSpc>
                          <a:spcPct val="120000"/>
                        </a:lnSpc>
                        <a:spcAft>
                          <a:spcPts val="0"/>
                        </a:spcAft>
                      </a:pPr>
                      <a:r>
                        <a:rPr lang="en-US" sz="1200" b="0" i="0" dirty="0">
                          <a:solidFill>
                            <a:schemeClr val="tx1">
                              <a:lumMod val="75000"/>
                              <a:lumOff val="25000"/>
                            </a:schemeClr>
                          </a:solidFill>
                          <a:effectLst/>
                          <a:latin typeface="Avenir Medium" panose="02000503020000020003" pitchFamily="2" charset="0"/>
                          <a:ea typeface="Times New Roman" panose="02020603050405020304" pitchFamily="18" charset="0"/>
                          <a:cs typeface="Arial" panose="020B0604020202020204" pitchFamily="34" charset="0"/>
                        </a:rPr>
                        <a:t>How have you planned to engage respectfully with all sections of the community, including marginalized or vulnerable groups such as women or youth?</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20000"/>
                        </a:lnSpc>
                        <a:spcAft>
                          <a:spcPts val="0"/>
                        </a:spcAft>
                      </a:pPr>
                      <a:r>
                        <a:rPr lang="en-US" sz="1200" b="0" i="0" dirty="0">
                          <a:solidFill>
                            <a:schemeClr val="tx1">
                              <a:lumMod val="75000"/>
                              <a:lumOff val="25000"/>
                            </a:schemeClr>
                          </a:solidFill>
                          <a:effectLst/>
                          <a:latin typeface="Avenir Medium" panose="02000503020000020003" pitchFamily="2" charset="0"/>
                          <a:ea typeface="Times New Roman" panose="02020603050405020304" pitchFamily="18" charset="0"/>
                          <a:cs typeface="Arial" panose="020B0604020202020204" pitchFamily="34" charset="0"/>
                        </a:rPr>
                        <a:t>We have engaged heavily with community and religious leaders, as well as families and health workers. However, we have had difficulty engaging marginalized members of the community. We have also not reached out to influential women’s groups.</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63137"/>
                      </a:schemeClr>
                    </a:solidFill>
                  </a:tcPr>
                </a:tc>
                <a:extLst>
                  <a:ext uri="{0D108BD9-81ED-4DB2-BD59-A6C34878D82A}">
                    <a16:rowId xmlns:a16="http://schemas.microsoft.com/office/drawing/2014/main" val="1527089539"/>
                  </a:ext>
                </a:extLst>
              </a:tr>
              <a:tr h="805598">
                <a:tc>
                  <a:txBody>
                    <a:bodyPr/>
                    <a:lstStyle/>
                    <a:p>
                      <a:pPr>
                        <a:lnSpc>
                          <a:spcPct val="120000"/>
                        </a:lnSpc>
                        <a:spcAft>
                          <a:spcPts val="0"/>
                        </a:spcAft>
                      </a:pPr>
                      <a:r>
                        <a:rPr lang="en-US" sz="1200" b="0" i="0" dirty="0">
                          <a:solidFill>
                            <a:schemeClr val="tx1">
                              <a:lumMod val="75000"/>
                              <a:lumOff val="25000"/>
                            </a:schemeClr>
                          </a:solidFill>
                          <a:effectLst/>
                          <a:latin typeface="Avenir Medium" panose="02000503020000020003" pitchFamily="2" charset="0"/>
                          <a:ea typeface="Times New Roman" panose="02020603050405020304" pitchFamily="18" charset="0"/>
                          <a:cs typeface="Arial" panose="020B0604020202020204" pitchFamily="34" charset="0"/>
                        </a:rPr>
                        <a:t>How have you ensured your messages resonate with local contexts and cultures?</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20000"/>
                        </a:lnSpc>
                        <a:spcAft>
                          <a:spcPts val="0"/>
                        </a:spcAft>
                      </a:pPr>
                      <a:r>
                        <a:rPr lang="en-US" sz="1200" b="0" i="0" dirty="0">
                          <a:solidFill>
                            <a:schemeClr val="tx1">
                              <a:lumMod val="75000"/>
                              <a:lumOff val="25000"/>
                            </a:schemeClr>
                          </a:solidFill>
                          <a:effectLst/>
                          <a:latin typeface="Avenir Medium" panose="02000503020000020003" pitchFamily="2" charset="0"/>
                          <a:ea typeface="Times New Roman" panose="02020603050405020304" pitchFamily="18" charset="0"/>
                          <a:cs typeface="Arial" panose="020B0604020202020204" pitchFamily="34" charset="0"/>
                        </a:rPr>
                        <a:t>We have pretested messages with different groups and have made changes based on their feedback. However, our messages were not co-designed with these groups.</a:t>
                      </a:r>
                      <a:endParaRPr lang="en-US" sz="1200" b="1" i="0" dirty="0">
                        <a:solidFill>
                          <a:schemeClr val="tx1">
                            <a:lumMod val="75000"/>
                            <a:lumOff val="25000"/>
                          </a:schemeClr>
                        </a:solidFill>
                        <a:effectLst/>
                        <a:latin typeface="Avenir Heavy" panose="02000503020000020003" pitchFamily="2" charset="0"/>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63137"/>
                      </a:schemeClr>
                    </a:solidFill>
                  </a:tcPr>
                </a:tc>
                <a:extLst>
                  <a:ext uri="{0D108BD9-81ED-4DB2-BD59-A6C34878D82A}">
                    <a16:rowId xmlns:a16="http://schemas.microsoft.com/office/drawing/2014/main" val="301788444"/>
                  </a:ext>
                </a:extLst>
              </a:tr>
              <a:tr h="955048">
                <a:tc>
                  <a:txBody>
                    <a:bodyPr/>
                    <a:lstStyle/>
                    <a:p>
                      <a:pPr>
                        <a:lnSpc>
                          <a:spcPct val="120000"/>
                        </a:lnSpc>
                        <a:spcAft>
                          <a:spcPts val="0"/>
                        </a:spcAft>
                      </a:pPr>
                      <a:r>
                        <a:rPr lang="en-US" sz="1200" b="0" i="0" dirty="0">
                          <a:solidFill>
                            <a:schemeClr val="tx1">
                              <a:lumMod val="75000"/>
                              <a:lumOff val="25000"/>
                            </a:schemeClr>
                          </a:solidFill>
                          <a:effectLst/>
                          <a:latin typeface="Avenir Medium" panose="02000503020000020003" pitchFamily="2" charset="0"/>
                          <a:ea typeface="Times New Roman" panose="02020603050405020304" pitchFamily="18" charset="0"/>
                          <a:cs typeface="Arial" panose="020B0604020202020204" pitchFamily="34" charset="0"/>
                        </a:rPr>
                        <a:t>How have you partnered with policy makers, opinion leaders, and service providers to ensure their support and buy-in? Are there other “gate-keepers” that may influence acceptance of change?</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lang="en-US" sz="1200" b="0" i="0" dirty="0">
                          <a:solidFill>
                            <a:schemeClr val="tx1">
                              <a:lumMod val="75000"/>
                              <a:lumOff val="25000"/>
                            </a:schemeClr>
                          </a:solidFill>
                          <a:effectLst/>
                          <a:latin typeface="Avenir Medium" panose="02000503020000020003" pitchFamily="2" charset="0"/>
                          <a:ea typeface="Times New Roman" panose="02020603050405020304" pitchFamily="18" charset="0"/>
                          <a:cs typeface="Arial" panose="020B0604020202020204" pitchFamily="34" charset="0"/>
                        </a:rPr>
                        <a:t>We have reached out to religious leaders but could do more to bring them into our program strategy to ensure their full buy-in. </a:t>
                      </a:r>
                      <a:endParaRPr lang="en-US" sz="1200" b="1" i="0" dirty="0">
                        <a:solidFill>
                          <a:schemeClr val="tx1">
                            <a:lumMod val="75000"/>
                            <a:lumOff val="25000"/>
                          </a:schemeClr>
                        </a:solidFill>
                        <a:effectLst/>
                        <a:latin typeface="Avenir Heavy" panose="02000503020000020003" pitchFamily="2" charset="0"/>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8557168"/>
                  </a:ext>
                </a:extLst>
              </a:tr>
              <a:tr h="805598">
                <a:tc>
                  <a:txBody>
                    <a:bodyPr/>
                    <a:lstStyle/>
                    <a:p>
                      <a:pPr>
                        <a:lnSpc>
                          <a:spcPct val="120000"/>
                        </a:lnSpc>
                        <a:spcAft>
                          <a:spcPts val="0"/>
                        </a:spcAft>
                      </a:pPr>
                      <a:r>
                        <a:rPr lang="en-US" sz="1200" b="0" i="0" dirty="0">
                          <a:solidFill>
                            <a:schemeClr val="tx1">
                              <a:lumMod val="75000"/>
                              <a:lumOff val="25000"/>
                            </a:schemeClr>
                          </a:solidFill>
                          <a:effectLst/>
                          <a:latin typeface="Avenir Medium" panose="02000503020000020003" pitchFamily="2" charset="0"/>
                          <a:ea typeface="Times New Roman" panose="02020603050405020304" pitchFamily="18" charset="0"/>
                          <a:cs typeface="Arial" panose="020B0604020202020204" pitchFamily="34" charset="0"/>
                        </a:rPr>
                        <a:t>Are you working with role models (e.g., popular musicians, sports stars, or people respected by priority groups) to endorse new values and practices, if relevant?</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lang="en-US" sz="1200" b="0" i="0" dirty="0">
                          <a:solidFill>
                            <a:schemeClr val="tx1">
                              <a:lumMod val="75000"/>
                              <a:lumOff val="25000"/>
                            </a:schemeClr>
                          </a:solidFill>
                          <a:effectLst/>
                          <a:latin typeface="Avenir Medium" panose="02000503020000020003" pitchFamily="2" charset="0"/>
                          <a:ea typeface="Times New Roman" panose="02020603050405020304" pitchFamily="18" charset="0"/>
                          <a:cs typeface="Arial" panose="020B0604020202020204" pitchFamily="34" charset="0"/>
                        </a:rPr>
                        <a:t>We haven’t considered informal opinion leaders among youth, such as local musicians. This is an area we could explore.</a:t>
                      </a:r>
                      <a:endParaRPr lang="en-US" sz="1200" b="1" i="0" dirty="0">
                        <a:solidFill>
                          <a:schemeClr val="tx1">
                            <a:lumMod val="75000"/>
                            <a:lumOff val="25000"/>
                          </a:schemeClr>
                        </a:solidFill>
                        <a:effectLst/>
                        <a:latin typeface="Avenir Heavy" panose="02000503020000020003" pitchFamily="2" charset="0"/>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58175473"/>
                  </a:ext>
                </a:extLst>
              </a:tr>
              <a:tr h="955048">
                <a:tc>
                  <a:txBody>
                    <a:bodyPr/>
                    <a:lstStyle/>
                    <a:p>
                      <a:pPr>
                        <a:lnSpc>
                          <a:spcPct val="120000"/>
                        </a:lnSpc>
                        <a:spcAft>
                          <a:spcPts val="0"/>
                        </a:spcAft>
                      </a:pPr>
                      <a:r>
                        <a:rPr lang="en-US" sz="1200" b="0" i="0" dirty="0">
                          <a:solidFill>
                            <a:schemeClr val="tx1">
                              <a:lumMod val="75000"/>
                              <a:lumOff val="25000"/>
                            </a:schemeClr>
                          </a:solidFill>
                          <a:effectLst/>
                          <a:latin typeface="Avenir Medium" panose="02000503020000020003" pitchFamily="2" charset="0"/>
                          <a:ea typeface="Times New Roman" panose="02020603050405020304" pitchFamily="18" charset="0"/>
                          <a:cs typeface="Arial" panose="020B0604020202020204" pitchFamily="34" charset="0"/>
                        </a:rPr>
                        <a:t>Do you have a plan in place to deal with unanticipated consequences? Those might include harm against program staff or push back from people whose power is threatened by norms change.</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lang="en-US" sz="1200" b="0" i="0" dirty="0">
                          <a:solidFill>
                            <a:schemeClr val="tx1">
                              <a:lumMod val="75000"/>
                              <a:lumOff val="25000"/>
                            </a:schemeClr>
                          </a:solidFill>
                          <a:effectLst/>
                          <a:latin typeface="Avenir Medium" panose="02000503020000020003" pitchFamily="2" charset="0"/>
                          <a:ea typeface="Times New Roman" panose="02020603050405020304" pitchFamily="18" charset="0"/>
                          <a:cs typeface="Arial" panose="020B0604020202020204" pitchFamily="34" charset="0"/>
                        </a:rPr>
                        <a:t>We do not have a plan in place yet. We will devise a simple process to facilitate rapid decision-making around program adjustments and mitigation that works through existing community structures.</a:t>
                      </a:r>
                      <a:endParaRPr lang="en-US" sz="1200" b="1" i="0" dirty="0">
                        <a:solidFill>
                          <a:schemeClr val="tx1">
                            <a:lumMod val="75000"/>
                            <a:lumOff val="25000"/>
                          </a:schemeClr>
                        </a:solidFill>
                        <a:effectLst/>
                        <a:latin typeface="Avenir Heavy" panose="02000503020000020003" pitchFamily="2" charset="0"/>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50913301"/>
                  </a:ext>
                </a:extLst>
              </a:tr>
            </a:tbl>
          </a:graphicData>
        </a:graphic>
      </p:graphicFrame>
      <p:sp>
        <p:nvSpPr>
          <p:cNvPr id="8" name="Slide Number Placeholder 3">
            <a:extLst>
              <a:ext uri="{FF2B5EF4-FFF2-40B4-BE49-F238E27FC236}">
                <a16:creationId xmlns:a16="http://schemas.microsoft.com/office/drawing/2014/main" id="{B7BE2ED3-03F1-CA42-8F7B-E3ED8348978A}"/>
              </a:ext>
            </a:extLst>
          </p:cNvPr>
          <p:cNvSpPr>
            <a:spLocks noGrp="1"/>
          </p:cNvSpPr>
          <p:nvPr>
            <p:ph type="sldNum" sz="quarter" idx="4"/>
          </p:nvPr>
        </p:nvSpPr>
        <p:spPr>
          <a:xfrm>
            <a:off x="7884431" y="6367079"/>
            <a:ext cx="183561" cy="326517"/>
          </a:xfrm>
        </p:spPr>
        <p:txBody>
          <a:bodyPr/>
          <a:lstStyle/>
          <a:p>
            <a:endParaRPr lang="en-AU" dirty="0"/>
          </a:p>
        </p:txBody>
      </p:sp>
      <p:sp>
        <p:nvSpPr>
          <p:cNvPr id="9" name="Content Placeholder 2">
            <a:extLst>
              <a:ext uri="{FF2B5EF4-FFF2-40B4-BE49-F238E27FC236}">
                <a16:creationId xmlns:a16="http://schemas.microsoft.com/office/drawing/2014/main" id="{12A057A5-A38F-45C5-9813-90210200EF69}"/>
              </a:ext>
            </a:extLst>
          </p:cNvPr>
          <p:cNvSpPr>
            <a:spLocks noGrp="1"/>
          </p:cNvSpPr>
          <p:nvPr>
            <p:ph sz="quarter" idx="10"/>
          </p:nvPr>
        </p:nvSpPr>
        <p:spPr>
          <a:xfrm>
            <a:off x="497353" y="1858876"/>
            <a:ext cx="2628900" cy="708025"/>
          </a:xfrm>
        </p:spPr>
        <p:txBody>
          <a:bodyPr numCol="1">
            <a:normAutofit fontScale="77500" lnSpcReduction="20000"/>
          </a:bodyPr>
          <a:lstStyle/>
          <a:p>
            <a:pPr marL="0" indent="0">
              <a:buNone/>
            </a:pPr>
            <a:r>
              <a:rPr lang="en-US" sz="3100" dirty="0">
                <a:solidFill>
                  <a:srgbClr val="0193C0"/>
                </a:solidFill>
                <a:latin typeface="Comfortaa" pitchFamily="2" charset="0"/>
              </a:rPr>
              <a:t>EXAMPLE</a:t>
            </a:r>
            <a:r>
              <a:rPr lang="en-US" dirty="0">
                <a:solidFill>
                  <a:srgbClr val="0193C0"/>
                </a:solidFill>
                <a:latin typeface="Comfortaa" pitchFamily="2" charset="0"/>
              </a:rPr>
              <a:t> </a:t>
            </a:r>
          </a:p>
          <a:p>
            <a:pPr marL="0" indent="0">
              <a:buNone/>
            </a:pPr>
            <a:r>
              <a:rPr lang="en-US" sz="2600" dirty="0">
                <a:solidFill>
                  <a:schemeClr val="tx1">
                    <a:lumMod val="75000"/>
                    <a:lumOff val="25000"/>
                  </a:schemeClr>
                </a:solidFill>
                <a:latin typeface="Comfortaa"/>
              </a:rPr>
              <a:t>Consider Risks Table</a:t>
            </a:r>
          </a:p>
        </p:txBody>
      </p:sp>
      <p:grpSp>
        <p:nvGrpSpPr>
          <p:cNvPr id="13" name="Group 12">
            <a:extLst>
              <a:ext uri="{FF2B5EF4-FFF2-40B4-BE49-F238E27FC236}">
                <a16:creationId xmlns:a16="http://schemas.microsoft.com/office/drawing/2014/main" id="{A90CB2AA-6C93-9445-9858-7349F7009A5E}"/>
              </a:ext>
            </a:extLst>
          </p:cNvPr>
          <p:cNvGrpSpPr/>
          <p:nvPr/>
        </p:nvGrpSpPr>
        <p:grpSpPr>
          <a:xfrm>
            <a:off x="9601200" y="365760"/>
            <a:ext cx="2832498" cy="456923"/>
            <a:chOff x="4116076" y="450402"/>
            <a:chExt cx="2832498" cy="456923"/>
          </a:xfrm>
        </p:grpSpPr>
        <p:cxnSp>
          <p:nvCxnSpPr>
            <p:cNvPr id="18" name="Straight Connector 17">
              <a:extLst>
                <a:ext uri="{FF2B5EF4-FFF2-40B4-BE49-F238E27FC236}">
                  <a16:creationId xmlns:a16="http://schemas.microsoft.com/office/drawing/2014/main" id="{CE265919-175C-804C-93CD-4ED72DE41440}"/>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9" name="Teardrop 18">
              <a:extLst>
                <a:ext uri="{FF2B5EF4-FFF2-40B4-BE49-F238E27FC236}">
                  <a16:creationId xmlns:a16="http://schemas.microsoft.com/office/drawing/2014/main" id="{25835676-D550-1E42-A415-04CE03E28276}"/>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Rectangle 19">
              <a:extLst>
                <a:ext uri="{FF2B5EF4-FFF2-40B4-BE49-F238E27FC236}">
                  <a16:creationId xmlns:a16="http://schemas.microsoft.com/office/drawing/2014/main" id="{2B502344-D2EB-4542-A3E8-9C35298E697F}"/>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21" name="Rectangle 20">
              <a:extLst>
                <a:ext uri="{FF2B5EF4-FFF2-40B4-BE49-F238E27FC236}">
                  <a16:creationId xmlns:a16="http://schemas.microsoft.com/office/drawing/2014/main" id="{8EBB2182-328D-6241-B8C0-0F7761797EC6}"/>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22" name="Rectangle 21">
              <a:extLst>
                <a:ext uri="{FF2B5EF4-FFF2-40B4-BE49-F238E27FC236}">
                  <a16:creationId xmlns:a16="http://schemas.microsoft.com/office/drawing/2014/main" id="{A5B83FC4-D2AA-C848-B769-3D1ECF5D80C3}"/>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23" name="Rectangle 22">
              <a:extLst>
                <a:ext uri="{FF2B5EF4-FFF2-40B4-BE49-F238E27FC236}">
                  <a16:creationId xmlns:a16="http://schemas.microsoft.com/office/drawing/2014/main" id="{D0700D49-4D15-F14B-9A8C-4A43013B3EDA}"/>
                </a:ext>
              </a:extLst>
            </p:cNvPr>
            <p:cNvSpPr/>
            <p:nvPr/>
          </p:nvSpPr>
          <p:spPr>
            <a:xfrm>
              <a:off x="5504621" y="65809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3</a:t>
              </a:r>
              <a:endParaRPr lang="en-GB" sz="500" b="1" dirty="0">
                <a:solidFill>
                  <a:srgbClr val="07C1E8"/>
                </a:solidFill>
                <a:latin typeface="Avenir Black" panose="02000503020000020003" pitchFamily="2" charset="0"/>
              </a:endParaRPr>
            </a:p>
          </p:txBody>
        </p:sp>
        <p:sp>
          <p:nvSpPr>
            <p:cNvPr id="24" name="Rectangle 23">
              <a:extLst>
                <a:ext uri="{FF2B5EF4-FFF2-40B4-BE49-F238E27FC236}">
                  <a16:creationId xmlns:a16="http://schemas.microsoft.com/office/drawing/2014/main" id="{97262928-0AA9-6D41-B8F4-4C4CD5AD483D}"/>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25" name="Teardrop 24">
              <a:extLst>
                <a:ext uri="{FF2B5EF4-FFF2-40B4-BE49-F238E27FC236}">
                  <a16:creationId xmlns:a16="http://schemas.microsoft.com/office/drawing/2014/main" id="{BA420899-FC33-0B40-94C3-A1DACC0DC57C}"/>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6" name="Teardrop 25">
              <a:extLst>
                <a:ext uri="{FF2B5EF4-FFF2-40B4-BE49-F238E27FC236}">
                  <a16:creationId xmlns:a16="http://schemas.microsoft.com/office/drawing/2014/main" id="{8C324FCE-AD8A-9D46-842C-0C30114BC4AF}"/>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7" name="Teardrop 26">
              <a:extLst>
                <a:ext uri="{FF2B5EF4-FFF2-40B4-BE49-F238E27FC236}">
                  <a16:creationId xmlns:a16="http://schemas.microsoft.com/office/drawing/2014/main" id="{84C5619E-F16D-BE49-A0D8-D201C642A8B8}"/>
                </a:ext>
              </a:extLst>
            </p:cNvPr>
            <p:cNvSpPr>
              <a:spLocks noChangeAspect="1"/>
            </p:cNvSpPr>
            <p:nvPr/>
          </p:nvSpPr>
          <p:spPr>
            <a:xfrm rot="8100000">
              <a:off x="5673408"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8" name="Teardrop 27">
              <a:extLst>
                <a:ext uri="{FF2B5EF4-FFF2-40B4-BE49-F238E27FC236}">
                  <a16:creationId xmlns:a16="http://schemas.microsoft.com/office/drawing/2014/main" id="{9ACA1B25-00D0-C14C-B762-6BA547068CC4}"/>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9" name="Title 1">
            <a:extLst>
              <a:ext uri="{FF2B5EF4-FFF2-40B4-BE49-F238E27FC236}">
                <a16:creationId xmlns:a16="http://schemas.microsoft.com/office/drawing/2014/main" id="{C5E4D06A-70C1-C74F-9DBF-69DCEC0BA81F}"/>
              </a:ext>
            </a:extLst>
          </p:cNvPr>
          <p:cNvSpPr txBox="1">
            <a:spLocks/>
          </p:cNvSpPr>
          <p:nvPr/>
        </p:nvSpPr>
        <p:spPr>
          <a:xfrm>
            <a:off x="535751" y="677403"/>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4: </a:t>
            </a:r>
          </a:p>
          <a:p>
            <a:r>
              <a:rPr lang="en-US" sz="3200" dirty="0">
                <a:solidFill>
                  <a:srgbClr val="07C1E8"/>
                </a:solidFill>
                <a:latin typeface="Gotham Light" pitchFamily="2" charset="77"/>
              </a:rPr>
              <a:t>Consider Risks</a:t>
            </a:r>
            <a:endParaRPr lang="en-US" sz="3200" dirty="0">
              <a:latin typeface="+mj-lt"/>
            </a:endParaRPr>
          </a:p>
        </p:txBody>
      </p:sp>
    </p:spTree>
    <p:extLst>
      <p:ext uri="{BB962C8B-B14F-4D97-AF65-F5344CB8AC3E}">
        <p14:creationId xmlns:p14="http://schemas.microsoft.com/office/powerpoint/2010/main" val="3330873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81B825-3E7D-4FDB-826A-014BBC02F2F3}"/>
              </a:ext>
            </a:extLst>
          </p:cNvPr>
          <p:cNvSpPr>
            <a:spLocks noGrp="1"/>
          </p:cNvSpPr>
          <p:nvPr>
            <p:ph sz="quarter" idx="10"/>
          </p:nvPr>
        </p:nvSpPr>
        <p:spPr>
          <a:xfrm>
            <a:off x="606928" y="1437887"/>
            <a:ext cx="10989128" cy="5144755"/>
          </a:xfrm>
        </p:spPr>
        <p:txBody>
          <a:bodyPr numCol="1">
            <a:normAutofit fontScale="92500" lnSpcReduction="20000"/>
          </a:bodyPr>
          <a:lstStyle/>
          <a:p>
            <a:pPr marL="136525" indent="0">
              <a:lnSpc>
                <a:spcPct val="120000"/>
              </a:lnSpc>
              <a:buClr>
                <a:srgbClr val="05B5DB"/>
              </a:buClr>
              <a:buSzPct val="120000"/>
              <a:buNone/>
            </a:pPr>
            <a:r>
              <a:rPr lang="en-US" sz="2600" dirty="0">
                <a:solidFill>
                  <a:srgbClr val="0193C0"/>
                </a:solidFill>
                <a:latin typeface="Comfortaa" pitchFamily="2" charset="0"/>
              </a:rPr>
              <a:t>KEY TERMS</a:t>
            </a:r>
            <a:endParaRPr lang="en-US" sz="2600" b="1" dirty="0">
              <a:solidFill>
                <a:srgbClr val="454545"/>
              </a:solidFill>
              <a:latin typeface="Avenir Book" panose="02000503020000020003" pitchFamily="2" charset="0"/>
            </a:endParaRPr>
          </a:p>
          <a:p>
            <a:pPr marL="458788" indent="-322263">
              <a:lnSpc>
                <a:spcPct val="120000"/>
              </a:lnSpc>
              <a:buClr>
                <a:srgbClr val="05B5DB"/>
              </a:buClr>
              <a:buSzPct val="120000"/>
              <a:buFont typeface="Courier New" panose="02070309020205020404" pitchFamily="49" charset="0"/>
              <a:buChar char="o"/>
            </a:pPr>
            <a:r>
              <a:rPr lang="en-US" sz="2200" b="1" dirty="0">
                <a:solidFill>
                  <a:srgbClr val="454545"/>
                </a:solidFill>
                <a:latin typeface="Avenir Book" panose="02000503020000020003" pitchFamily="2" charset="0"/>
              </a:rPr>
              <a:t>Formative research </a:t>
            </a:r>
            <a:r>
              <a:rPr lang="en-US" sz="2200" b="0" dirty="0">
                <a:solidFill>
                  <a:srgbClr val="454545"/>
                </a:solidFill>
                <a:latin typeface="Avenir Book" panose="02000503020000020003" pitchFamily="2" charset="0"/>
              </a:rPr>
              <a:t>is gathering existing information or collecting data before a program begins that is used to inform and tailor the program to the specific population of interest and program objectives.</a:t>
            </a:r>
          </a:p>
          <a:p>
            <a:pPr marL="458788" indent="-322263">
              <a:lnSpc>
                <a:spcPct val="120000"/>
              </a:lnSpc>
              <a:buClr>
                <a:srgbClr val="05B5DB"/>
              </a:buClr>
              <a:buSzPct val="120000"/>
              <a:buFont typeface="Courier New" panose="02070309020205020404" pitchFamily="49" charset="0"/>
              <a:buChar char="o"/>
            </a:pPr>
            <a:r>
              <a:rPr lang="en-US" sz="2200" b="1" dirty="0">
                <a:solidFill>
                  <a:srgbClr val="454545"/>
                </a:solidFill>
                <a:latin typeface="Avenir Book" panose="02000503020000020003" pitchFamily="2" charset="0"/>
              </a:rPr>
              <a:t>Priority Groups </a:t>
            </a:r>
            <a:r>
              <a:rPr lang="en-US" sz="2200" b="0" dirty="0">
                <a:solidFill>
                  <a:srgbClr val="454545"/>
                </a:solidFill>
                <a:latin typeface="Avenir Book" panose="02000503020000020003" pitchFamily="2" charset="0"/>
              </a:rPr>
              <a:t>are those who perform a behavior or are directly affected by a social norm. </a:t>
            </a:r>
          </a:p>
          <a:p>
            <a:pPr marL="458788" indent="-322263">
              <a:lnSpc>
                <a:spcPct val="120000"/>
              </a:lnSpc>
              <a:buClr>
                <a:srgbClr val="05B5DB"/>
              </a:buClr>
              <a:buSzPct val="120000"/>
              <a:buFont typeface="Courier New" panose="02070309020205020404" pitchFamily="49" charset="0"/>
              <a:buChar char="o"/>
            </a:pPr>
            <a:r>
              <a:rPr lang="en-US" sz="2200" b="1" dirty="0">
                <a:solidFill>
                  <a:srgbClr val="454545"/>
                </a:solidFill>
                <a:latin typeface="Avenir Book" panose="02000503020000020003" pitchFamily="2" charset="0"/>
              </a:rPr>
              <a:t>Reference groups </a:t>
            </a:r>
            <a:r>
              <a:rPr lang="en-US" sz="2200" b="0" dirty="0">
                <a:solidFill>
                  <a:srgbClr val="454545"/>
                </a:solidFill>
                <a:latin typeface="Avenir Book" panose="02000503020000020003" pitchFamily="2" charset="0"/>
              </a:rPr>
              <a:t>are those who those who matter most to individuals performing the behavior(s) of interest.</a:t>
            </a:r>
          </a:p>
          <a:p>
            <a:pPr marL="458788" indent="-322263">
              <a:lnSpc>
                <a:spcPct val="120000"/>
              </a:lnSpc>
              <a:buClr>
                <a:srgbClr val="05B5DB"/>
              </a:buClr>
              <a:buSzPct val="120000"/>
              <a:buFont typeface="Courier New" panose="02070309020205020404" pitchFamily="49" charset="0"/>
              <a:buChar char="o"/>
            </a:pPr>
            <a:r>
              <a:rPr lang="en-US" sz="2200" b="1" dirty="0">
                <a:solidFill>
                  <a:srgbClr val="454545"/>
                </a:solidFill>
                <a:latin typeface="Avenir Book" panose="02000503020000020003" pitchFamily="2" charset="0"/>
              </a:rPr>
              <a:t>Social norms </a:t>
            </a:r>
            <a:r>
              <a:rPr lang="en-US" sz="2200" b="0" dirty="0">
                <a:solidFill>
                  <a:srgbClr val="454545"/>
                </a:solidFill>
                <a:latin typeface="Avenir Book" panose="02000503020000020003" pitchFamily="2" charset="0"/>
              </a:rPr>
              <a:t>are the often unspoken rules that govern behavior. They are influenced by belief systems, perceptions of what others expect and do, and sometimes by perceived rewards and sanctions. Norms often perpetuate existing power dynamics and are embedded in formal and informal institutions and produced and reproduced through social interaction. Social norms are different from attitudes, which can be understood as personal or individual beliefs about what is good and bad and how things should be.</a:t>
            </a:r>
            <a:r>
              <a:rPr lang="en-US" sz="2200" b="0" baseline="30000" dirty="0">
                <a:solidFill>
                  <a:srgbClr val="454545"/>
                </a:solidFill>
                <a:latin typeface="Avenir Book" panose="02000503020000020003" pitchFamily="2" charset="0"/>
              </a:rPr>
              <a:t>5</a:t>
            </a:r>
            <a:r>
              <a:rPr lang="en-US" sz="2200" b="0" dirty="0">
                <a:solidFill>
                  <a:srgbClr val="454545"/>
                </a:solidFill>
                <a:latin typeface="Avenir Book" panose="02000503020000020003" pitchFamily="2" charset="0"/>
              </a:rPr>
              <a:t>  </a:t>
            </a:r>
          </a:p>
          <a:p>
            <a:pPr marL="458788" indent="-322263">
              <a:lnSpc>
                <a:spcPct val="120000"/>
              </a:lnSpc>
              <a:buClr>
                <a:srgbClr val="05B5DB"/>
              </a:buClr>
              <a:buSzPct val="120000"/>
              <a:buFont typeface="Courier New" panose="02070309020205020404" pitchFamily="49" charset="0"/>
              <a:buChar char="o"/>
            </a:pPr>
            <a:r>
              <a:rPr lang="en-US" sz="2200" b="1" dirty="0">
                <a:solidFill>
                  <a:srgbClr val="454545"/>
                </a:solidFill>
                <a:latin typeface="Avenir Book" panose="02000503020000020003" pitchFamily="2" charset="0"/>
              </a:rPr>
              <a:t>Target behaviors </a:t>
            </a:r>
            <a:r>
              <a:rPr lang="en-US" sz="2200" b="0" dirty="0">
                <a:solidFill>
                  <a:srgbClr val="454545"/>
                </a:solidFill>
                <a:latin typeface="Avenir Book" panose="02000503020000020003" pitchFamily="2" charset="0"/>
              </a:rPr>
              <a:t>are the behaviors the program is tasked with changing.</a:t>
            </a:r>
          </a:p>
        </p:txBody>
      </p:sp>
      <p:grpSp>
        <p:nvGrpSpPr>
          <p:cNvPr id="7" name="Group 6">
            <a:extLst>
              <a:ext uri="{FF2B5EF4-FFF2-40B4-BE49-F238E27FC236}">
                <a16:creationId xmlns:a16="http://schemas.microsoft.com/office/drawing/2014/main" id="{A62B950E-0E9B-A847-8C9C-AFDA9D961D99}"/>
              </a:ext>
            </a:extLst>
          </p:cNvPr>
          <p:cNvGrpSpPr/>
          <p:nvPr/>
        </p:nvGrpSpPr>
        <p:grpSpPr>
          <a:xfrm>
            <a:off x="9602476" y="365760"/>
            <a:ext cx="2832498" cy="456923"/>
            <a:chOff x="4116076" y="450402"/>
            <a:chExt cx="2832498" cy="456923"/>
          </a:xfrm>
        </p:grpSpPr>
        <p:cxnSp>
          <p:nvCxnSpPr>
            <p:cNvPr id="8" name="Straight Connector 7">
              <a:extLst>
                <a:ext uri="{FF2B5EF4-FFF2-40B4-BE49-F238E27FC236}">
                  <a16:creationId xmlns:a16="http://schemas.microsoft.com/office/drawing/2014/main" id="{A04DB25E-EC82-6744-B027-279E75303F9E}"/>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9" name="Teardrop 8">
              <a:extLst>
                <a:ext uri="{FF2B5EF4-FFF2-40B4-BE49-F238E27FC236}">
                  <a16:creationId xmlns:a16="http://schemas.microsoft.com/office/drawing/2014/main" id="{799E6649-F997-644B-B36D-E5F8ABB520DF}"/>
                </a:ext>
              </a:extLst>
            </p:cNvPr>
            <p:cNvSpPr>
              <a:spLocks noChangeAspect="1"/>
            </p:cNvSpPr>
            <p:nvPr/>
          </p:nvSpPr>
          <p:spPr>
            <a:xfrm rot="8100000">
              <a:off x="4256087" y="458567"/>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0" name="Rectangle 9">
              <a:extLst>
                <a:ext uri="{FF2B5EF4-FFF2-40B4-BE49-F238E27FC236}">
                  <a16:creationId xmlns:a16="http://schemas.microsoft.com/office/drawing/2014/main" id="{40B150EA-35BC-BC4B-96EE-FC82AC82DE9D}"/>
                </a:ext>
              </a:extLst>
            </p:cNvPr>
            <p:cNvSpPr/>
            <p:nvPr/>
          </p:nvSpPr>
          <p:spPr>
            <a:xfrm>
              <a:off x="4116076" y="677407"/>
              <a:ext cx="481987" cy="169277"/>
            </a:xfrm>
            <a:prstGeom prst="rect">
              <a:avLst/>
            </a:prstGeom>
          </p:spPr>
          <p:txBody>
            <a:bodyPr wrap="square">
              <a:spAutoFit/>
            </a:bodyPr>
            <a:lstStyle/>
            <a:p>
              <a:pPr algn="ctr"/>
              <a:r>
                <a:rPr lang="en-US" sz="500" b="1" dirty="0">
                  <a:solidFill>
                    <a:srgbClr val="07C1E8"/>
                  </a:solidFill>
                  <a:latin typeface="Avenir Black" panose="02000503020000020003" pitchFamily="2" charset="0"/>
                </a:rPr>
                <a:t>INTRO</a:t>
              </a:r>
              <a:endParaRPr lang="en-GB" sz="500" b="1" dirty="0">
                <a:solidFill>
                  <a:srgbClr val="07C1E8"/>
                </a:solidFill>
                <a:latin typeface="Avenir Black" panose="02000503020000020003" pitchFamily="2" charset="0"/>
              </a:endParaRPr>
            </a:p>
          </p:txBody>
        </p:sp>
        <p:sp>
          <p:nvSpPr>
            <p:cNvPr id="11" name="Rectangle 10">
              <a:extLst>
                <a:ext uri="{FF2B5EF4-FFF2-40B4-BE49-F238E27FC236}">
                  <a16:creationId xmlns:a16="http://schemas.microsoft.com/office/drawing/2014/main" id="{00E3BFDC-1CA8-3549-A881-CC3E4B4B07F8}"/>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2" name="Rectangle 11">
              <a:extLst>
                <a:ext uri="{FF2B5EF4-FFF2-40B4-BE49-F238E27FC236}">
                  <a16:creationId xmlns:a16="http://schemas.microsoft.com/office/drawing/2014/main" id="{1A86AB10-62DE-104C-AE5F-EC137DEDB68A}"/>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3" name="Rectangle 12">
              <a:extLst>
                <a:ext uri="{FF2B5EF4-FFF2-40B4-BE49-F238E27FC236}">
                  <a16:creationId xmlns:a16="http://schemas.microsoft.com/office/drawing/2014/main" id="{13F49405-5EF6-A044-B1DB-1F45D3603D8E}"/>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32B68B10-BC56-F448-8CAF-46AE1DA323E1}"/>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5" name="Teardrop 14">
              <a:extLst>
                <a:ext uri="{FF2B5EF4-FFF2-40B4-BE49-F238E27FC236}">
                  <a16:creationId xmlns:a16="http://schemas.microsoft.com/office/drawing/2014/main" id="{ED7AB4B3-73D5-FC4C-962A-CA88BE98FBE8}"/>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6" name="Teardrop 15">
              <a:extLst>
                <a:ext uri="{FF2B5EF4-FFF2-40B4-BE49-F238E27FC236}">
                  <a16:creationId xmlns:a16="http://schemas.microsoft.com/office/drawing/2014/main" id="{BA72E336-968C-034B-AFBA-1F50D3A02A1E}"/>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7" name="Teardrop 16">
              <a:extLst>
                <a:ext uri="{FF2B5EF4-FFF2-40B4-BE49-F238E27FC236}">
                  <a16:creationId xmlns:a16="http://schemas.microsoft.com/office/drawing/2014/main" id="{2A7C4186-D30E-EC4C-AF97-17943BDAD00E}"/>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8" name="Teardrop 17">
              <a:extLst>
                <a:ext uri="{FF2B5EF4-FFF2-40B4-BE49-F238E27FC236}">
                  <a16:creationId xmlns:a16="http://schemas.microsoft.com/office/drawing/2014/main" id="{4292D0DB-12B0-B246-A563-8BF9AD34320C}"/>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grpSp>
        <p:nvGrpSpPr>
          <p:cNvPr id="22" name="Group 21">
            <a:extLst>
              <a:ext uri="{FF2B5EF4-FFF2-40B4-BE49-F238E27FC236}">
                <a16:creationId xmlns:a16="http://schemas.microsoft.com/office/drawing/2014/main" id="{34416644-CF34-F64F-8DFF-D0D96ABFAD1A}"/>
              </a:ext>
            </a:extLst>
          </p:cNvPr>
          <p:cNvGrpSpPr/>
          <p:nvPr/>
        </p:nvGrpSpPr>
        <p:grpSpPr>
          <a:xfrm>
            <a:off x="9602476" y="365125"/>
            <a:ext cx="2832498" cy="456923"/>
            <a:chOff x="4116076" y="450402"/>
            <a:chExt cx="2832498" cy="456923"/>
          </a:xfrm>
        </p:grpSpPr>
        <p:cxnSp>
          <p:nvCxnSpPr>
            <p:cNvPr id="23" name="Straight Connector 22">
              <a:extLst>
                <a:ext uri="{FF2B5EF4-FFF2-40B4-BE49-F238E27FC236}">
                  <a16:creationId xmlns:a16="http://schemas.microsoft.com/office/drawing/2014/main" id="{9206DEAD-982B-3341-BFB1-7FB92A50268E}"/>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24" name="Teardrop 23">
              <a:extLst>
                <a:ext uri="{FF2B5EF4-FFF2-40B4-BE49-F238E27FC236}">
                  <a16:creationId xmlns:a16="http://schemas.microsoft.com/office/drawing/2014/main" id="{36C46426-93F9-804C-9384-13CC2704B513}"/>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5" name="Rectangle 24">
              <a:extLst>
                <a:ext uri="{FF2B5EF4-FFF2-40B4-BE49-F238E27FC236}">
                  <a16:creationId xmlns:a16="http://schemas.microsoft.com/office/drawing/2014/main" id="{BB6BCB77-4CD2-864E-A004-81B69BC5E721}"/>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26" name="Rectangle 25">
              <a:extLst>
                <a:ext uri="{FF2B5EF4-FFF2-40B4-BE49-F238E27FC236}">
                  <a16:creationId xmlns:a16="http://schemas.microsoft.com/office/drawing/2014/main" id="{4A9AD1A9-8690-B846-919E-D7F377612DE9}"/>
                </a:ext>
              </a:extLst>
            </p:cNvPr>
            <p:cNvSpPr/>
            <p:nvPr/>
          </p:nvSpPr>
          <p:spPr>
            <a:xfrm>
              <a:off x="4554399" y="65888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1</a:t>
              </a:r>
              <a:endParaRPr lang="en-GB" sz="500" b="1" dirty="0">
                <a:solidFill>
                  <a:srgbClr val="07C1E8"/>
                </a:solidFill>
                <a:latin typeface="Avenir Black" panose="02000503020000020003" pitchFamily="2" charset="0"/>
              </a:endParaRPr>
            </a:p>
          </p:txBody>
        </p:sp>
        <p:sp>
          <p:nvSpPr>
            <p:cNvPr id="27" name="Rectangle 26">
              <a:extLst>
                <a:ext uri="{FF2B5EF4-FFF2-40B4-BE49-F238E27FC236}">
                  <a16:creationId xmlns:a16="http://schemas.microsoft.com/office/drawing/2014/main" id="{333BFDBE-8BD1-0749-B1C7-2861AA640DF1}"/>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28" name="Rectangle 27">
              <a:extLst>
                <a:ext uri="{FF2B5EF4-FFF2-40B4-BE49-F238E27FC236}">
                  <a16:creationId xmlns:a16="http://schemas.microsoft.com/office/drawing/2014/main" id="{25DAD4A1-E372-6443-BC24-B97F5D26C823}"/>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29" name="Rectangle 28">
              <a:extLst>
                <a:ext uri="{FF2B5EF4-FFF2-40B4-BE49-F238E27FC236}">
                  <a16:creationId xmlns:a16="http://schemas.microsoft.com/office/drawing/2014/main" id="{F9505951-03AC-2643-BFA3-82A071C8E4FE}"/>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30" name="Teardrop 29">
              <a:extLst>
                <a:ext uri="{FF2B5EF4-FFF2-40B4-BE49-F238E27FC236}">
                  <a16:creationId xmlns:a16="http://schemas.microsoft.com/office/drawing/2014/main" id="{CECBC199-A208-ED43-A13A-7E97CE131DE4}"/>
                </a:ext>
              </a:extLst>
            </p:cNvPr>
            <p:cNvSpPr>
              <a:spLocks noChangeAspect="1"/>
            </p:cNvSpPr>
            <p:nvPr/>
          </p:nvSpPr>
          <p:spPr>
            <a:xfrm rot="8100000">
              <a:off x="4726350"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31" name="Teardrop 30">
              <a:extLst>
                <a:ext uri="{FF2B5EF4-FFF2-40B4-BE49-F238E27FC236}">
                  <a16:creationId xmlns:a16="http://schemas.microsoft.com/office/drawing/2014/main" id="{E2B0E4E2-392B-C248-AA68-4ABEE2B3FDF2}"/>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32" name="Teardrop 31">
              <a:extLst>
                <a:ext uri="{FF2B5EF4-FFF2-40B4-BE49-F238E27FC236}">
                  <a16:creationId xmlns:a16="http://schemas.microsoft.com/office/drawing/2014/main" id="{44D52E54-DD81-B042-9626-657F5DAA7234}"/>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33" name="Teardrop 32">
              <a:extLst>
                <a:ext uri="{FF2B5EF4-FFF2-40B4-BE49-F238E27FC236}">
                  <a16:creationId xmlns:a16="http://schemas.microsoft.com/office/drawing/2014/main" id="{57FFBD77-E519-0542-9365-F1901B0B55D6}"/>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34" name="Title 1">
            <a:extLst>
              <a:ext uri="{FF2B5EF4-FFF2-40B4-BE49-F238E27FC236}">
                <a16:creationId xmlns:a16="http://schemas.microsoft.com/office/drawing/2014/main" id="{FF5A86B6-4D99-6B44-B59A-8C910951BC23}"/>
              </a:ext>
            </a:extLst>
          </p:cNvPr>
          <p:cNvSpPr>
            <a:spLocks noGrp="1"/>
          </p:cNvSpPr>
          <p:nvPr>
            <p:ph type="title"/>
          </p:nvPr>
        </p:nvSpPr>
        <p:spPr>
          <a:xfrm>
            <a:off x="838200" y="907951"/>
            <a:ext cx="10515600" cy="642265"/>
          </a:xfrm>
        </p:spPr>
        <p:txBody>
          <a:bodyPr/>
          <a:lstStyle/>
          <a:p>
            <a:r>
              <a:rPr lang="en-US" sz="3200" dirty="0">
                <a:solidFill>
                  <a:srgbClr val="07C1E8"/>
                </a:solidFill>
                <a:latin typeface="Gotham Light" pitchFamily="2" charset="77"/>
              </a:rPr>
              <a:t>Module 1: Understanding the Norms</a:t>
            </a:r>
            <a:endParaRPr lang="en-US" sz="3200" dirty="0">
              <a:latin typeface="+mj-lt"/>
            </a:endParaRPr>
          </a:p>
        </p:txBody>
      </p:sp>
    </p:spTree>
    <p:extLst>
      <p:ext uri="{BB962C8B-B14F-4D97-AF65-F5344CB8AC3E}">
        <p14:creationId xmlns:p14="http://schemas.microsoft.com/office/powerpoint/2010/main" val="83777204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p:txBody>
          <a:bodyPr numCol="1">
            <a:normAutofit/>
          </a:bodyPr>
          <a:lstStyle/>
          <a:p>
            <a:pPr marL="0" indent="0">
              <a:buNone/>
            </a:pPr>
            <a:r>
              <a:rPr lang="en-US" sz="2400" dirty="0">
                <a:solidFill>
                  <a:srgbClr val="0193C0"/>
                </a:solidFill>
                <a:latin typeface="Comfortaa" pitchFamily="2" charset="0"/>
              </a:rPr>
              <a:t>WRAP UP</a:t>
            </a:r>
          </a:p>
          <a:p>
            <a:pPr marL="0" indent="0">
              <a:lnSpc>
                <a:spcPct val="100000"/>
              </a:lnSpc>
              <a:buNone/>
            </a:pPr>
            <a:r>
              <a:rPr lang="en-US" sz="2400" b="0" dirty="0">
                <a:solidFill>
                  <a:srgbClr val="454545"/>
                </a:solidFill>
                <a:latin typeface="Avenir Book" panose="02000503020000020003" pitchFamily="2" charset="0"/>
              </a:rPr>
              <a:t>The team has now assessed the program logic model to see if it reflected the team’s understanding of social norms (Activity 1), assessed individual activities against the “Nine Common Attributes of Community-Based Norms Shifting Interventions” (Activity 2), analyzed each planned activity to assess whether there is a compelling logic chain between the activity, social norms, and program outcomes (Activity 3), and considered the risks of unanticipated effects of social norms work (Activity 4). In the next and final activity of this module, the team will put it all together and rewrite program documents to fully include social norms.</a:t>
            </a:r>
            <a:endParaRPr lang="en-US" sz="2400" dirty="0">
              <a:latin typeface="Avenir Book" panose="02000503020000020003" pitchFamily="2" charset="0"/>
            </a:endParaRPr>
          </a:p>
          <a:p>
            <a:pPr lvl="0"/>
            <a:endParaRPr lang="en-US" sz="2800" b="0" dirty="0">
              <a:solidFill>
                <a:srgbClr val="454545"/>
              </a:solidFill>
              <a:latin typeface="Avenir" panose="02000503020000020003" pitchFamily="2" charset="0"/>
            </a:endParaRPr>
          </a:p>
          <a:p>
            <a:pPr marL="0" indent="0">
              <a:buNone/>
            </a:pPr>
            <a:endParaRPr lang="en-US" dirty="0"/>
          </a:p>
          <a:p>
            <a:endParaRPr lang="en-US" dirty="0"/>
          </a:p>
          <a:p>
            <a:pPr marL="0" indent="0">
              <a:buNone/>
            </a:pPr>
            <a:endParaRPr lang="en-US" dirty="0"/>
          </a:p>
          <a:p>
            <a:pPr marL="0" indent="0">
              <a:buNone/>
            </a:pPr>
            <a:endParaRPr lang="en-US" dirty="0"/>
          </a:p>
        </p:txBody>
      </p:sp>
      <p:grpSp>
        <p:nvGrpSpPr>
          <p:cNvPr id="8" name="Group 7">
            <a:extLst>
              <a:ext uri="{FF2B5EF4-FFF2-40B4-BE49-F238E27FC236}">
                <a16:creationId xmlns:a16="http://schemas.microsoft.com/office/drawing/2014/main" id="{CAF6B48B-1121-5F44-BD80-1E2407241F0B}"/>
              </a:ext>
            </a:extLst>
          </p:cNvPr>
          <p:cNvGrpSpPr/>
          <p:nvPr/>
        </p:nvGrpSpPr>
        <p:grpSpPr>
          <a:xfrm>
            <a:off x="9601200" y="365760"/>
            <a:ext cx="2832498" cy="456923"/>
            <a:chOff x="4116076" y="450402"/>
            <a:chExt cx="2832498" cy="456923"/>
          </a:xfrm>
        </p:grpSpPr>
        <p:cxnSp>
          <p:nvCxnSpPr>
            <p:cNvPr id="9" name="Straight Connector 8">
              <a:extLst>
                <a:ext uri="{FF2B5EF4-FFF2-40B4-BE49-F238E27FC236}">
                  <a16:creationId xmlns:a16="http://schemas.microsoft.com/office/drawing/2014/main" id="{CD0D9504-D37F-454E-8B71-B79612DA6DC2}"/>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0" name="Teardrop 9">
              <a:extLst>
                <a:ext uri="{FF2B5EF4-FFF2-40B4-BE49-F238E27FC236}">
                  <a16:creationId xmlns:a16="http://schemas.microsoft.com/office/drawing/2014/main" id="{413B63AB-9B39-CA4B-9F11-80D1B6C73DC3}"/>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1" name="Rectangle 10">
              <a:extLst>
                <a:ext uri="{FF2B5EF4-FFF2-40B4-BE49-F238E27FC236}">
                  <a16:creationId xmlns:a16="http://schemas.microsoft.com/office/drawing/2014/main" id="{B8A471ED-8E05-EE44-9073-4366E400828C}"/>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2" name="Rectangle 11">
              <a:extLst>
                <a:ext uri="{FF2B5EF4-FFF2-40B4-BE49-F238E27FC236}">
                  <a16:creationId xmlns:a16="http://schemas.microsoft.com/office/drawing/2014/main" id="{D8AFF64C-669A-1D45-95A5-CBDED0AC64E0}"/>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3" name="Rectangle 12">
              <a:extLst>
                <a:ext uri="{FF2B5EF4-FFF2-40B4-BE49-F238E27FC236}">
                  <a16:creationId xmlns:a16="http://schemas.microsoft.com/office/drawing/2014/main" id="{02A06854-D308-D94B-B01F-F9379D46B30D}"/>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EA849E66-E241-0F4A-A397-AAC407721398}"/>
                </a:ext>
              </a:extLst>
            </p:cNvPr>
            <p:cNvSpPr/>
            <p:nvPr/>
          </p:nvSpPr>
          <p:spPr>
            <a:xfrm>
              <a:off x="5504621" y="65809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3</a:t>
              </a:r>
              <a:endParaRPr lang="en-GB" sz="500" b="1" dirty="0">
                <a:solidFill>
                  <a:srgbClr val="07C1E8"/>
                </a:solidFill>
                <a:latin typeface="Avenir Black" panose="02000503020000020003" pitchFamily="2" charset="0"/>
              </a:endParaRPr>
            </a:p>
          </p:txBody>
        </p:sp>
        <p:sp>
          <p:nvSpPr>
            <p:cNvPr id="15" name="Rectangle 14">
              <a:extLst>
                <a:ext uri="{FF2B5EF4-FFF2-40B4-BE49-F238E27FC236}">
                  <a16:creationId xmlns:a16="http://schemas.microsoft.com/office/drawing/2014/main" id="{6910C86F-4474-2A46-8D5D-A633430E3CDF}"/>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6" name="Teardrop 15">
              <a:extLst>
                <a:ext uri="{FF2B5EF4-FFF2-40B4-BE49-F238E27FC236}">
                  <a16:creationId xmlns:a16="http://schemas.microsoft.com/office/drawing/2014/main" id="{6975991C-82D8-1343-B0F6-05DFD6E5FF80}"/>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7" name="Teardrop 16">
              <a:extLst>
                <a:ext uri="{FF2B5EF4-FFF2-40B4-BE49-F238E27FC236}">
                  <a16:creationId xmlns:a16="http://schemas.microsoft.com/office/drawing/2014/main" id="{38AFC9AB-A5C6-7042-9AFC-7C7977218E70}"/>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8" name="Teardrop 17">
              <a:extLst>
                <a:ext uri="{FF2B5EF4-FFF2-40B4-BE49-F238E27FC236}">
                  <a16:creationId xmlns:a16="http://schemas.microsoft.com/office/drawing/2014/main" id="{E5D80F3C-4C58-1843-9CDC-0DBF002CC24E}"/>
                </a:ext>
              </a:extLst>
            </p:cNvPr>
            <p:cNvSpPr>
              <a:spLocks noChangeAspect="1"/>
            </p:cNvSpPr>
            <p:nvPr/>
          </p:nvSpPr>
          <p:spPr>
            <a:xfrm rot="8100000">
              <a:off x="5673408"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BFFD1A14-47B3-0646-BE27-C786AAA1BC9F}"/>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0" name="Title 1">
            <a:extLst>
              <a:ext uri="{FF2B5EF4-FFF2-40B4-BE49-F238E27FC236}">
                <a16:creationId xmlns:a16="http://schemas.microsoft.com/office/drawing/2014/main" id="{B0028E80-43BF-3E40-86C0-F87382EAF55F}"/>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4: Consider Risks</a:t>
            </a:r>
            <a:endParaRPr lang="en-US" sz="3200" dirty="0">
              <a:latin typeface="+mj-lt"/>
            </a:endParaRPr>
          </a:p>
        </p:txBody>
      </p:sp>
    </p:spTree>
    <p:extLst>
      <p:ext uri="{BB962C8B-B14F-4D97-AF65-F5344CB8AC3E}">
        <p14:creationId xmlns:p14="http://schemas.microsoft.com/office/powerpoint/2010/main" val="276370561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21F7B4-E448-496B-8599-93DD5C75492A}"/>
              </a:ext>
            </a:extLst>
          </p:cNvPr>
          <p:cNvSpPr>
            <a:spLocks noGrp="1"/>
          </p:cNvSpPr>
          <p:nvPr>
            <p:ph sz="quarter" idx="10"/>
          </p:nvPr>
        </p:nvSpPr>
        <p:spPr/>
        <p:txBody>
          <a:bodyPr numCol="1"/>
          <a:lstStyle/>
          <a:p>
            <a:pPr marL="0" indent="0">
              <a:lnSpc>
                <a:spcPct val="100000"/>
              </a:lnSpc>
              <a:buNone/>
            </a:pPr>
            <a:r>
              <a:rPr lang="en-US" sz="2400" b="0" dirty="0">
                <a:solidFill>
                  <a:srgbClr val="454545"/>
                </a:solidFill>
                <a:latin typeface="Avenir Book" panose="02000503020000020003" pitchFamily="2" charset="0"/>
              </a:rPr>
              <a:t>Congratulations! The team has done a lot of work to integrate social norms into the program. In this activity, the team will now put it all together and update the program logic model and the program documents that flow from the logic model. </a:t>
            </a:r>
          </a:p>
          <a:p>
            <a:pPr marL="0" indent="0">
              <a:buNone/>
            </a:pPr>
            <a:endParaRPr lang="en-US" dirty="0"/>
          </a:p>
        </p:txBody>
      </p:sp>
      <p:grpSp>
        <p:nvGrpSpPr>
          <p:cNvPr id="6" name="Group 5">
            <a:extLst>
              <a:ext uri="{FF2B5EF4-FFF2-40B4-BE49-F238E27FC236}">
                <a16:creationId xmlns:a16="http://schemas.microsoft.com/office/drawing/2014/main" id="{28DFBA86-A08C-DC46-A372-6A782ED1ABC5}"/>
              </a:ext>
            </a:extLst>
          </p:cNvPr>
          <p:cNvGrpSpPr/>
          <p:nvPr/>
        </p:nvGrpSpPr>
        <p:grpSpPr>
          <a:xfrm>
            <a:off x="9601200" y="365760"/>
            <a:ext cx="2832498" cy="456923"/>
            <a:chOff x="4116076" y="450402"/>
            <a:chExt cx="2832498" cy="456923"/>
          </a:xfrm>
        </p:grpSpPr>
        <p:cxnSp>
          <p:nvCxnSpPr>
            <p:cNvPr id="7" name="Straight Connector 6">
              <a:extLst>
                <a:ext uri="{FF2B5EF4-FFF2-40B4-BE49-F238E27FC236}">
                  <a16:creationId xmlns:a16="http://schemas.microsoft.com/office/drawing/2014/main" id="{F182ED47-ECCA-3A4A-B681-4A37DF850D91}"/>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8" name="Teardrop 7">
              <a:extLst>
                <a:ext uri="{FF2B5EF4-FFF2-40B4-BE49-F238E27FC236}">
                  <a16:creationId xmlns:a16="http://schemas.microsoft.com/office/drawing/2014/main" id="{8852FE18-717F-D340-BD5E-AE17C8188D47}"/>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9" name="Rectangle 8">
              <a:extLst>
                <a:ext uri="{FF2B5EF4-FFF2-40B4-BE49-F238E27FC236}">
                  <a16:creationId xmlns:a16="http://schemas.microsoft.com/office/drawing/2014/main" id="{30218ABF-605C-9741-BA43-F3870F6BD56B}"/>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0" name="Rectangle 9">
              <a:extLst>
                <a:ext uri="{FF2B5EF4-FFF2-40B4-BE49-F238E27FC236}">
                  <a16:creationId xmlns:a16="http://schemas.microsoft.com/office/drawing/2014/main" id="{19A1C89B-E0B3-4542-A54A-24714F80BA77}"/>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1" name="Rectangle 10">
              <a:extLst>
                <a:ext uri="{FF2B5EF4-FFF2-40B4-BE49-F238E27FC236}">
                  <a16:creationId xmlns:a16="http://schemas.microsoft.com/office/drawing/2014/main" id="{A5F84523-4288-E744-BA2A-B2D0211BEF30}"/>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2" name="Rectangle 11">
              <a:extLst>
                <a:ext uri="{FF2B5EF4-FFF2-40B4-BE49-F238E27FC236}">
                  <a16:creationId xmlns:a16="http://schemas.microsoft.com/office/drawing/2014/main" id="{199EFE52-F5FB-954F-BF9E-F8D94B88402E}"/>
                </a:ext>
              </a:extLst>
            </p:cNvPr>
            <p:cNvSpPr/>
            <p:nvPr/>
          </p:nvSpPr>
          <p:spPr>
            <a:xfrm>
              <a:off x="5504621" y="65809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3</a:t>
              </a:r>
              <a:endParaRPr lang="en-GB" sz="500" b="1" dirty="0">
                <a:solidFill>
                  <a:srgbClr val="07C1E8"/>
                </a:solidFill>
                <a:latin typeface="Avenir Black" panose="02000503020000020003" pitchFamily="2" charset="0"/>
              </a:endParaRPr>
            </a:p>
          </p:txBody>
        </p:sp>
        <p:sp>
          <p:nvSpPr>
            <p:cNvPr id="13" name="Rectangle 12">
              <a:extLst>
                <a:ext uri="{FF2B5EF4-FFF2-40B4-BE49-F238E27FC236}">
                  <a16:creationId xmlns:a16="http://schemas.microsoft.com/office/drawing/2014/main" id="{C54E8F32-D96C-E24B-A518-98ACAC585777}"/>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4" name="Teardrop 13">
              <a:extLst>
                <a:ext uri="{FF2B5EF4-FFF2-40B4-BE49-F238E27FC236}">
                  <a16:creationId xmlns:a16="http://schemas.microsoft.com/office/drawing/2014/main" id="{0FBFA3B7-B8FE-5E46-A1C4-F168B807E678}"/>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5" name="Teardrop 14">
              <a:extLst>
                <a:ext uri="{FF2B5EF4-FFF2-40B4-BE49-F238E27FC236}">
                  <a16:creationId xmlns:a16="http://schemas.microsoft.com/office/drawing/2014/main" id="{6EC70C77-28E8-D744-94E2-566264C0A6BC}"/>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6" name="Teardrop 15">
              <a:extLst>
                <a:ext uri="{FF2B5EF4-FFF2-40B4-BE49-F238E27FC236}">
                  <a16:creationId xmlns:a16="http://schemas.microsoft.com/office/drawing/2014/main" id="{C5B0C344-0733-6140-93B7-313249431519}"/>
                </a:ext>
              </a:extLst>
            </p:cNvPr>
            <p:cNvSpPr>
              <a:spLocks noChangeAspect="1"/>
            </p:cNvSpPr>
            <p:nvPr/>
          </p:nvSpPr>
          <p:spPr>
            <a:xfrm rot="8100000">
              <a:off x="5673408"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7" name="Teardrop 16">
              <a:extLst>
                <a:ext uri="{FF2B5EF4-FFF2-40B4-BE49-F238E27FC236}">
                  <a16:creationId xmlns:a16="http://schemas.microsoft.com/office/drawing/2014/main" id="{216BFD23-3533-A448-BD73-CECC92C8271C}"/>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18" name="Title 1">
            <a:extLst>
              <a:ext uri="{FF2B5EF4-FFF2-40B4-BE49-F238E27FC236}">
                <a16:creationId xmlns:a16="http://schemas.microsoft.com/office/drawing/2014/main" id="{2DEBC140-019B-DB40-A8B9-B05F20ED42F3}"/>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5: Revise Program Documents</a:t>
            </a:r>
            <a:endParaRPr lang="en-US" sz="3200" dirty="0">
              <a:latin typeface="+mj-lt"/>
            </a:endParaRPr>
          </a:p>
        </p:txBody>
      </p:sp>
    </p:spTree>
    <p:extLst>
      <p:ext uri="{BB962C8B-B14F-4D97-AF65-F5344CB8AC3E}">
        <p14:creationId xmlns:p14="http://schemas.microsoft.com/office/powerpoint/2010/main" val="359321899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p:txBody>
          <a:bodyPr numCol="1">
            <a:normAutofit/>
          </a:bodyPr>
          <a:lstStyle/>
          <a:p>
            <a:pPr marL="0" indent="0">
              <a:lnSpc>
                <a:spcPct val="100000"/>
              </a:lnSpc>
              <a:buNone/>
            </a:pPr>
            <a:r>
              <a:rPr lang="en-US" sz="2400" dirty="0">
                <a:solidFill>
                  <a:srgbClr val="0193C0"/>
                </a:solidFill>
                <a:latin typeface="Comfortaa" pitchFamily="2" charset="0"/>
              </a:rPr>
              <a:t>INSTRUCTIONS</a:t>
            </a:r>
            <a:endParaRPr lang="en-US" sz="2400" dirty="0">
              <a:solidFill>
                <a:srgbClr val="454545"/>
              </a:solidFill>
              <a:latin typeface="Avenir" panose="02000503020000020003" pitchFamily="2" charset="0"/>
            </a:endParaRPr>
          </a:p>
          <a:p>
            <a:pPr marL="457200" indent="-457200">
              <a:buFont typeface="+mj-lt"/>
              <a:buAutoNum type="arabicPeriod"/>
            </a:pPr>
            <a:r>
              <a:rPr lang="en-US" sz="2400" dirty="0">
                <a:solidFill>
                  <a:schemeClr val="tx1">
                    <a:lumMod val="75000"/>
                    <a:lumOff val="25000"/>
                  </a:schemeClr>
                </a:solidFill>
                <a:latin typeface="Avenir Book" panose="02000503020000020003" pitchFamily="2" charset="0"/>
              </a:rPr>
              <a:t>Review and revise the program logic model.</a:t>
            </a:r>
          </a:p>
          <a:p>
            <a:pPr marL="457200" indent="-457200">
              <a:buFont typeface="+mj-lt"/>
              <a:buAutoNum type="arabicPeriod"/>
            </a:pPr>
            <a:r>
              <a:rPr lang="en-US" sz="2400" dirty="0">
                <a:solidFill>
                  <a:schemeClr val="tx1">
                    <a:lumMod val="75000"/>
                    <a:lumOff val="25000"/>
                  </a:schemeClr>
                </a:solidFill>
                <a:latin typeface="Avenir Book" panose="02000503020000020003" pitchFamily="2" charset="0"/>
              </a:rPr>
              <a:t>Incorporate activity descriptions (Activity 3) into program documents.</a:t>
            </a:r>
          </a:p>
          <a:p>
            <a:pPr marL="457200" indent="-457200">
              <a:buFont typeface="+mj-lt"/>
              <a:buAutoNum type="arabicPeriod"/>
            </a:pPr>
            <a:r>
              <a:rPr lang="en-US" sz="2400" dirty="0">
                <a:solidFill>
                  <a:schemeClr val="tx1">
                    <a:lumMod val="75000"/>
                    <a:lumOff val="25000"/>
                  </a:schemeClr>
                </a:solidFill>
                <a:latin typeface="Avenir Book" panose="02000503020000020003" pitchFamily="2" charset="0"/>
              </a:rPr>
              <a:t>Plan for reporting back to the community.</a:t>
            </a:r>
          </a:p>
          <a:p>
            <a:pPr marL="0" indent="0">
              <a:buNone/>
            </a:pPr>
            <a:endParaRPr lang="en-US" dirty="0"/>
          </a:p>
          <a:p>
            <a:pPr marL="0" indent="0">
              <a:buNone/>
            </a:pPr>
            <a:endParaRPr lang="en-US" dirty="0"/>
          </a:p>
        </p:txBody>
      </p:sp>
      <p:grpSp>
        <p:nvGrpSpPr>
          <p:cNvPr id="4" name="Group 3">
            <a:extLst>
              <a:ext uri="{FF2B5EF4-FFF2-40B4-BE49-F238E27FC236}">
                <a16:creationId xmlns:a16="http://schemas.microsoft.com/office/drawing/2014/main" id="{781E3BA5-F58A-244A-9A98-1E24D395E119}"/>
              </a:ext>
            </a:extLst>
          </p:cNvPr>
          <p:cNvGrpSpPr/>
          <p:nvPr/>
        </p:nvGrpSpPr>
        <p:grpSpPr>
          <a:xfrm>
            <a:off x="9601200" y="365760"/>
            <a:ext cx="2832498" cy="456923"/>
            <a:chOff x="4116076" y="450402"/>
            <a:chExt cx="2832498" cy="456923"/>
          </a:xfrm>
        </p:grpSpPr>
        <p:cxnSp>
          <p:nvCxnSpPr>
            <p:cNvPr id="5" name="Straight Connector 4">
              <a:extLst>
                <a:ext uri="{FF2B5EF4-FFF2-40B4-BE49-F238E27FC236}">
                  <a16:creationId xmlns:a16="http://schemas.microsoft.com/office/drawing/2014/main" id="{0CF60AE9-98B3-4046-8482-EC3FC806AF3B}"/>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7" name="Teardrop 6">
              <a:extLst>
                <a:ext uri="{FF2B5EF4-FFF2-40B4-BE49-F238E27FC236}">
                  <a16:creationId xmlns:a16="http://schemas.microsoft.com/office/drawing/2014/main" id="{19EFB0AE-83DD-0A44-930F-F099072C83AC}"/>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8" name="Rectangle 7">
              <a:extLst>
                <a:ext uri="{FF2B5EF4-FFF2-40B4-BE49-F238E27FC236}">
                  <a16:creationId xmlns:a16="http://schemas.microsoft.com/office/drawing/2014/main" id="{1B7A7A1F-8175-8843-8FCD-737DCC197CAA}"/>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9" name="Rectangle 8">
              <a:extLst>
                <a:ext uri="{FF2B5EF4-FFF2-40B4-BE49-F238E27FC236}">
                  <a16:creationId xmlns:a16="http://schemas.microsoft.com/office/drawing/2014/main" id="{1CCCDA90-9709-BA4C-B1EE-3B322926DE7A}"/>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0" name="Rectangle 9">
              <a:extLst>
                <a:ext uri="{FF2B5EF4-FFF2-40B4-BE49-F238E27FC236}">
                  <a16:creationId xmlns:a16="http://schemas.microsoft.com/office/drawing/2014/main" id="{2B58CBA1-4DF1-0B47-8D7A-A466C55B6460}"/>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1" name="Rectangle 10">
              <a:extLst>
                <a:ext uri="{FF2B5EF4-FFF2-40B4-BE49-F238E27FC236}">
                  <a16:creationId xmlns:a16="http://schemas.microsoft.com/office/drawing/2014/main" id="{E4635827-D3E1-D746-AF64-E566A5CFA9AC}"/>
                </a:ext>
              </a:extLst>
            </p:cNvPr>
            <p:cNvSpPr/>
            <p:nvPr/>
          </p:nvSpPr>
          <p:spPr>
            <a:xfrm>
              <a:off x="5504621" y="65809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3</a:t>
              </a:r>
              <a:endParaRPr lang="en-GB" sz="500" b="1" dirty="0">
                <a:solidFill>
                  <a:srgbClr val="07C1E8"/>
                </a:solidFill>
                <a:latin typeface="Avenir Black" panose="02000503020000020003" pitchFamily="2" charset="0"/>
              </a:endParaRPr>
            </a:p>
          </p:txBody>
        </p:sp>
        <p:sp>
          <p:nvSpPr>
            <p:cNvPr id="12" name="Rectangle 11">
              <a:extLst>
                <a:ext uri="{FF2B5EF4-FFF2-40B4-BE49-F238E27FC236}">
                  <a16:creationId xmlns:a16="http://schemas.microsoft.com/office/drawing/2014/main" id="{15A56A14-D6D4-2A48-9D7F-5AA9A15FCF24}"/>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3" name="Teardrop 12">
              <a:extLst>
                <a:ext uri="{FF2B5EF4-FFF2-40B4-BE49-F238E27FC236}">
                  <a16:creationId xmlns:a16="http://schemas.microsoft.com/office/drawing/2014/main" id="{87F2342B-5B09-3B44-922D-FF694B91E326}"/>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4" name="Teardrop 13">
              <a:extLst>
                <a:ext uri="{FF2B5EF4-FFF2-40B4-BE49-F238E27FC236}">
                  <a16:creationId xmlns:a16="http://schemas.microsoft.com/office/drawing/2014/main" id="{BAAD3FD3-D856-C24B-AA05-6F01FF76BF61}"/>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5" name="Teardrop 14">
              <a:extLst>
                <a:ext uri="{FF2B5EF4-FFF2-40B4-BE49-F238E27FC236}">
                  <a16:creationId xmlns:a16="http://schemas.microsoft.com/office/drawing/2014/main" id="{AC5745C6-803E-D24F-979A-F15C9E139F47}"/>
                </a:ext>
              </a:extLst>
            </p:cNvPr>
            <p:cNvSpPr>
              <a:spLocks noChangeAspect="1"/>
            </p:cNvSpPr>
            <p:nvPr/>
          </p:nvSpPr>
          <p:spPr>
            <a:xfrm rot="8100000">
              <a:off x="5673408"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6" name="Teardrop 15">
              <a:extLst>
                <a:ext uri="{FF2B5EF4-FFF2-40B4-BE49-F238E27FC236}">
                  <a16:creationId xmlns:a16="http://schemas.microsoft.com/office/drawing/2014/main" id="{A719B8A6-336F-7F40-B82A-FE14F3038D73}"/>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17" name="Title 1">
            <a:extLst>
              <a:ext uri="{FF2B5EF4-FFF2-40B4-BE49-F238E27FC236}">
                <a16:creationId xmlns:a16="http://schemas.microsoft.com/office/drawing/2014/main" id="{D83A27E3-0101-1649-8343-BA488736D811}"/>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5: Revise Program Documents</a:t>
            </a:r>
            <a:endParaRPr lang="en-US" sz="3200" dirty="0">
              <a:latin typeface="+mj-lt"/>
            </a:endParaRPr>
          </a:p>
        </p:txBody>
      </p:sp>
    </p:spTree>
    <p:extLst>
      <p:ext uri="{BB962C8B-B14F-4D97-AF65-F5344CB8AC3E}">
        <p14:creationId xmlns:p14="http://schemas.microsoft.com/office/powerpoint/2010/main" val="74949048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p:txBody>
          <a:bodyPr numCol="1">
            <a:normAutofit/>
          </a:bodyPr>
          <a:lstStyle/>
          <a:p>
            <a:pPr marL="0" indent="0">
              <a:buNone/>
            </a:pPr>
            <a:r>
              <a:rPr lang="en-US" sz="2400" dirty="0">
                <a:solidFill>
                  <a:srgbClr val="0193C0"/>
                </a:solidFill>
                <a:latin typeface="Comfortaa" pitchFamily="2" charset="0"/>
              </a:rPr>
              <a:t>WRAP UP</a:t>
            </a:r>
          </a:p>
          <a:p>
            <a:pPr marL="0" indent="0">
              <a:lnSpc>
                <a:spcPct val="100000"/>
              </a:lnSpc>
              <a:buNone/>
            </a:pPr>
            <a:r>
              <a:rPr lang="en-US" sz="2400" b="0" dirty="0">
                <a:solidFill>
                  <a:srgbClr val="454545"/>
                </a:solidFill>
                <a:latin typeface="Avenir Book" panose="02000503020000020003" pitchFamily="2" charset="0"/>
              </a:rPr>
              <a:t>In this module, the team assessed the program logic model (Activity 1), assessed individual activities against the “Nine Common Attributes of Community-Based Norms Shifting Interventions” (Activity 2), analyzed each planned activity’s logic chain (Activity 3), and considered the risks of unanticipated effects of social norms work (Activity 4). Finally, the team used this analysis to re-write program documents to fully include social norms. This completes Module 3. In the next and final module, the team will review and adapt the program’s monitoring and evaluation plan to capture the new social norms focus and activities.</a:t>
            </a:r>
          </a:p>
          <a:p>
            <a:pPr lvl="0"/>
            <a:endParaRPr lang="en-US" sz="2800" b="0" dirty="0">
              <a:solidFill>
                <a:srgbClr val="454545"/>
              </a:solidFill>
              <a:latin typeface="Avenir" panose="02000503020000020003" pitchFamily="2" charset="0"/>
            </a:endParaRPr>
          </a:p>
          <a:p>
            <a:pPr marL="0" indent="0">
              <a:buNone/>
            </a:pPr>
            <a:endParaRPr lang="en-US" dirty="0"/>
          </a:p>
          <a:p>
            <a:endParaRPr lang="en-US" dirty="0"/>
          </a:p>
          <a:p>
            <a:pPr marL="0" indent="0">
              <a:buNone/>
            </a:pPr>
            <a:endParaRPr lang="en-US" dirty="0"/>
          </a:p>
          <a:p>
            <a:pPr marL="0" indent="0">
              <a:buNone/>
            </a:pPr>
            <a:endParaRPr lang="en-US" dirty="0"/>
          </a:p>
        </p:txBody>
      </p:sp>
      <p:sp>
        <p:nvSpPr>
          <p:cNvPr id="17" name="Title 1">
            <a:extLst>
              <a:ext uri="{FF2B5EF4-FFF2-40B4-BE49-F238E27FC236}">
                <a16:creationId xmlns:a16="http://schemas.microsoft.com/office/drawing/2014/main" id="{8EF9D390-D359-9E48-B3B0-D89D04229CE2}"/>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5: Revise Program Documents</a:t>
            </a:r>
            <a:endParaRPr lang="en-US" sz="3200" dirty="0">
              <a:latin typeface="+mj-lt"/>
            </a:endParaRPr>
          </a:p>
        </p:txBody>
      </p:sp>
      <p:grpSp>
        <p:nvGrpSpPr>
          <p:cNvPr id="30" name="Group 29">
            <a:extLst>
              <a:ext uri="{FF2B5EF4-FFF2-40B4-BE49-F238E27FC236}">
                <a16:creationId xmlns:a16="http://schemas.microsoft.com/office/drawing/2014/main" id="{24D97FB6-E203-C548-BCAB-F26A4739FABF}"/>
              </a:ext>
            </a:extLst>
          </p:cNvPr>
          <p:cNvGrpSpPr/>
          <p:nvPr/>
        </p:nvGrpSpPr>
        <p:grpSpPr>
          <a:xfrm>
            <a:off x="9601200" y="365760"/>
            <a:ext cx="2832498" cy="456923"/>
            <a:chOff x="4116076" y="450402"/>
            <a:chExt cx="2832498" cy="456923"/>
          </a:xfrm>
        </p:grpSpPr>
        <p:cxnSp>
          <p:nvCxnSpPr>
            <p:cNvPr id="31" name="Straight Connector 30">
              <a:extLst>
                <a:ext uri="{FF2B5EF4-FFF2-40B4-BE49-F238E27FC236}">
                  <a16:creationId xmlns:a16="http://schemas.microsoft.com/office/drawing/2014/main" id="{7C807B8C-150D-AD42-8B43-192F09C35AA0}"/>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32" name="Teardrop 31">
              <a:extLst>
                <a:ext uri="{FF2B5EF4-FFF2-40B4-BE49-F238E27FC236}">
                  <a16:creationId xmlns:a16="http://schemas.microsoft.com/office/drawing/2014/main" id="{AB8D290F-1573-6141-AE83-7956683175B6}"/>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33" name="Rectangle 32">
              <a:extLst>
                <a:ext uri="{FF2B5EF4-FFF2-40B4-BE49-F238E27FC236}">
                  <a16:creationId xmlns:a16="http://schemas.microsoft.com/office/drawing/2014/main" id="{AD83E9F6-2AC1-0743-8F81-4C16E30E480E}"/>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34" name="Rectangle 33">
              <a:extLst>
                <a:ext uri="{FF2B5EF4-FFF2-40B4-BE49-F238E27FC236}">
                  <a16:creationId xmlns:a16="http://schemas.microsoft.com/office/drawing/2014/main" id="{A41EDED6-E5E3-9742-B09F-6B0CCA05198A}"/>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35" name="Rectangle 34">
              <a:extLst>
                <a:ext uri="{FF2B5EF4-FFF2-40B4-BE49-F238E27FC236}">
                  <a16:creationId xmlns:a16="http://schemas.microsoft.com/office/drawing/2014/main" id="{9FCF89F2-F71B-474F-826E-A54BB28AEDD6}"/>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36" name="Rectangle 35">
              <a:extLst>
                <a:ext uri="{FF2B5EF4-FFF2-40B4-BE49-F238E27FC236}">
                  <a16:creationId xmlns:a16="http://schemas.microsoft.com/office/drawing/2014/main" id="{AE948647-AAFB-6E4D-87B1-9A95CA4B50C5}"/>
                </a:ext>
              </a:extLst>
            </p:cNvPr>
            <p:cNvSpPr/>
            <p:nvPr/>
          </p:nvSpPr>
          <p:spPr>
            <a:xfrm>
              <a:off x="5504621" y="65809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3</a:t>
              </a:r>
              <a:endParaRPr lang="en-GB" sz="500" b="1" dirty="0">
                <a:solidFill>
                  <a:srgbClr val="07C1E8"/>
                </a:solidFill>
                <a:latin typeface="Avenir Black" panose="02000503020000020003" pitchFamily="2" charset="0"/>
              </a:endParaRPr>
            </a:p>
          </p:txBody>
        </p:sp>
        <p:sp>
          <p:nvSpPr>
            <p:cNvPr id="37" name="Rectangle 36">
              <a:extLst>
                <a:ext uri="{FF2B5EF4-FFF2-40B4-BE49-F238E27FC236}">
                  <a16:creationId xmlns:a16="http://schemas.microsoft.com/office/drawing/2014/main" id="{E3613CDD-AAA7-7E41-8632-CB89C73E7951}"/>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38" name="Teardrop 37">
              <a:extLst>
                <a:ext uri="{FF2B5EF4-FFF2-40B4-BE49-F238E27FC236}">
                  <a16:creationId xmlns:a16="http://schemas.microsoft.com/office/drawing/2014/main" id="{E8F98481-C4ED-6244-8F01-1F25738C38A5}"/>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39" name="Teardrop 38">
              <a:extLst>
                <a:ext uri="{FF2B5EF4-FFF2-40B4-BE49-F238E27FC236}">
                  <a16:creationId xmlns:a16="http://schemas.microsoft.com/office/drawing/2014/main" id="{F963C2CA-A3AF-5043-BA02-7A54980F68A1}"/>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40" name="Teardrop 39">
              <a:extLst>
                <a:ext uri="{FF2B5EF4-FFF2-40B4-BE49-F238E27FC236}">
                  <a16:creationId xmlns:a16="http://schemas.microsoft.com/office/drawing/2014/main" id="{CFA18A80-7500-BA4E-BC94-C06FC6542BFF}"/>
                </a:ext>
              </a:extLst>
            </p:cNvPr>
            <p:cNvSpPr>
              <a:spLocks noChangeAspect="1"/>
            </p:cNvSpPr>
            <p:nvPr/>
          </p:nvSpPr>
          <p:spPr>
            <a:xfrm rot="8100000">
              <a:off x="5673408"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41" name="Teardrop 40">
              <a:extLst>
                <a:ext uri="{FF2B5EF4-FFF2-40B4-BE49-F238E27FC236}">
                  <a16:creationId xmlns:a16="http://schemas.microsoft.com/office/drawing/2014/main" id="{28F478CA-1977-CC46-9722-850328678612}"/>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16572281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80483C35-0A5A-7D4B-AEF9-37CE4654F71A}"/>
              </a:ext>
            </a:extLst>
          </p:cNvPr>
          <p:cNvGrpSpPr/>
          <p:nvPr/>
        </p:nvGrpSpPr>
        <p:grpSpPr>
          <a:xfrm>
            <a:off x="4729908" y="2369121"/>
            <a:ext cx="2732183" cy="2119758"/>
            <a:chOff x="4729908" y="1668052"/>
            <a:chExt cx="2732183" cy="2119758"/>
          </a:xfrm>
        </p:grpSpPr>
        <p:sp>
          <p:nvSpPr>
            <p:cNvPr id="11" name="Title 1">
              <a:extLst>
                <a:ext uri="{FF2B5EF4-FFF2-40B4-BE49-F238E27FC236}">
                  <a16:creationId xmlns:a16="http://schemas.microsoft.com/office/drawing/2014/main" id="{103F9E8A-A2EA-0849-988C-AA072EB31004}"/>
                </a:ext>
              </a:extLst>
            </p:cNvPr>
            <p:cNvSpPr txBox="1">
              <a:spLocks/>
            </p:cNvSpPr>
            <p:nvPr/>
          </p:nvSpPr>
          <p:spPr>
            <a:xfrm>
              <a:off x="4729908" y="3447376"/>
              <a:ext cx="2732183" cy="340434"/>
            </a:xfrm>
            <a:prstGeom prst="rect">
              <a:avLst/>
            </a:prstGeom>
          </p:spPr>
          <p:txBody>
            <a:bodyPr vert="horz" lIns="0" tIns="0" rIns="0" bIns="0" rtlCol="0" anchor="t" anchorCtr="0">
              <a:noAutofit/>
            </a:bodyPr>
            <a:lstStyle>
              <a:lvl1pPr algn="l" defTabSz="668912" rtl="0" eaLnBrk="1" latinLnBrk="0" hangingPunct="1">
                <a:lnSpc>
                  <a:spcPct val="90000"/>
                </a:lnSpc>
                <a:spcBef>
                  <a:spcPct val="0"/>
                </a:spcBef>
                <a:buNone/>
                <a:defRPr sz="2400" b="1" i="0" kern="1200">
                  <a:solidFill>
                    <a:schemeClr val="accent2"/>
                  </a:solidFill>
                  <a:latin typeface="Gotham Bold" panose="02000604030000020004"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200" dirty="0">
                  <a:ln w="6350">
                    <a:solidFill>
                      <a:srgbClr val="07C1E8"/>
                    </a:solidFill>
                  </a:ln>
                  <a:solidFill>
                    <a:srgbClr val="07C1E8"/>
                  </a:solidFill>
                  <a:latin typeface="Gotham Light" pitchFamily="2" charset="77"/>
                </a:rPr>
                <a:t>Monitoring Plan</a:t>
              </a:r>
            </a:p>
          </p:txBody>
        </p:sp>
        <p:grpSp>
          <p:nvGrpSpPr>
            <p:cNvPr id="6" name="Group 5">
              <a:extLst>
                <a:ext uri="{FF2B5EF4-FFF2-40B4-BE49-F238E27FC236}">
                  <a16:creationId xmlns:a16="http://schemas.microsoft.com/office/drawing/2014/main" id="{DCC93EDE-CEE2-684C-95DD-873C34D81B91}"/>
                </a:ext>
              </a:extLst>
            </p:cNvPr>
            <p:cNvGrpSpPr/>
            <p:nvPr/>
          </p:nvGrpSpPr>
          <p:grpSpPr>
            <a:xfrm>
              <a:off x="5413800" y="1668052"/>
              <a:ext cx="1364400" cy="1364400"/>
              <a:chOff x="791061" y="6237350"/>
              <a:chExt cx="1630055" cy="1630055"/>
            </a:xfrm>
          </p:grpSpPr>
          <p:sp>
            <p:nvSpPr>
              <p:cNvPr id="7" name="Teardrop 6">
                <a:extLst>
                  <a:ext uri="{FF2B5EF4-FFF2-40B4-BE49-F238E27FC236}">
                    <a16:creationId xmlns:a16="http://schemas.microsoft.com/office/drawing/2014/main" id="{FC567394-CCF5-2548-A4A7-0F9B30AAF55E}"/>
                  </a:ext>
                </a:extLst>
              </p:cNvPr>
              <p:cNvSpPr/>
              <p:nvPr/>
            </p:nvSpPr>
            <p:spPr>
              <a:xfrm rot="8100000">
                <a:off x="791061" y="6237350"/>
                <a:ext cx="1630055" cy="1630055"/>
              </a:xfrm>
              <a:prstGeom prst="teardrop">
                <a:avLst>
                  <a:gd name="adj" fmla="val 92853"/>
                </a:avLst>
              </a:prstGeom>
              <a:noFill/>
              <a:ln w="38100">
                <a:solidFill>
                  <a:srgbClr val="07C1E8"/>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8" name="Title 1">
                <a:extLst>
                  <a:ext uri="{FF2B5EF4-FFF2-40B4-BE49-F238E27FC236}">
                    <a16:creationId xmlns:a16="http://schemas.microsoft.com/office/drawing/2014/main" id="{A14EAC45-57E7-7440-885C-9CB1C99A8C97}"/>
                  </a:ext>
                </a:extLst>
              </p:cNvPr>
              <p:cNvSpPr txBox="1">
                <a:spLocks/>
              </p:cNvSpPr>
              <p:nvPr/>
            </p:nvSpPr>
            <p:spPr>
              <a:xfrm>
                <a:off x="1075144" y="6894858"/>
                <a:ext cx="974585" cy="315038"/>
              </a:xfrm>
              <a:prstGeom prst="rect">
                <a:avLst/>
              </a:prstGeom>
              <a:ln w="6350">
                <a:noFill/>
              </a:ln>
            </p:spPr>
            <p:txBody>
              <a:bodyPr vert="horz" lIns="0" tIns="0" rIns="0" bIns="0" rtlCol="0" anchor="t" anchorCtr="0">
                <a:noAutofit/>
              </a:bodyPr>
              <a:lstStyle>
                <a:lvl1pPr algn="l" defTabSz="668912" rtl="0" eaLnBrk="1" latinLnBrk="0" hangingPunct="1">
                  <a:lnSpc>
                    <a:spcPct val="90000"/>
                  </a:lnSpc>
                  <a:spcBef>
                    <a:spcPct val="0"/>
                  </a:spcBef>
                  <a:buNone/>
                  <a:defRPr sz="2400" b="1" i="0" kern="1200">
                    <a:solidFill>
                      <a:schemeClr val="accent2"/>
                    </a:solidFill>
                    <a:latin typeface="Gotham Bold" panose="02000604030000020004"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92075" algn="ctr">
                  <a:lnSpc>
                    <a:spcPct val="150000"/>
                  </a:lnSpc>
                </a:pPr>
                <a:r>
                  <a:rPr lang="en-US" sz="900" spc="110" dirty="0">
                    <a:ln>
                      <a:solidFill>
                        <a:srgbClr val="07C1E8"/>
                      </a:solidFill>
                    </a:ln>
                    <a:solidFill>
                      <a:srgbClr val="07C1E8"/>
                    </a:solidFill>
                    <a:latin typeface="Comfortaa" pitchFamily="2" charset="0"/>
                  </a:rPr>
                  <a:t>MODULE </a:t>
                </a:r>
                <a:r>
                  <a:rPr lang="en-US" sz="1100" spc="110" dirty="0">
                    <a:ln>
                      <a:solidFill>
                        <a:srgbClr val="07C1E8"/>
                      </a:solidFill>
                    </a:ln>
                    <a:solidFill>
                      <a:srgbClr val="07C1E8"/>
                    </a:solidFill>
                    <a:latin typeface="Comfortaa" pitchFamily="2" charset="0"/>
                  </a:rPr>
                  <a:t>4</a:t>
                </a:r>
                <a:endParaRPr lang="en-US" sz="900" spc="110" dirty="0">
                  <a:ln>
                    <a:solidFill>
                      <a:srgbClr val="07C1E8"/>
                    </a:solidFill>
                  </a:ln>
                  <a:solidFill>
                    <a:srgbClr val="07C1E8"/>
                  </a:solidFill>
                  <a:latin typeface="Comfortaa" pitchFamily="2" charset="0"/>
                </a:endParaRPr>
              </a:p>
            </p:txBody>
          </p:sp>
        </p:grpSp>
      </p:grpSp>
    </p:spTree>
    <p:extLst>
      <p:ext uri="{BB962C8B-B14F-4D97-AF65-F5344CB8AC3E}">
        <p14:creationId xmlns:p14="http://schemas.microsoft.com/office/powerpoint/2010/main" val="3113824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A8E019-2848-47B8-90D3-3CD5B4C9351C}"/>
              </a:ext>
            </a:extLst>
          </p:cNvPr>
          <p:cNvSpPr>
            <a:spLocks noGrp="1"/>
          </p:cNvSpPr>
          <p:nvPr>
            <p:ph sz="quarter" idx="10"/>
          </p:nvPr>
        </p:nvSpPr>
        <p:spPr>
          <a:xfrm>
            <a:off x="946529" y="1463004"/>
            <a:ext cx="10515600" cy="5187177"/>
          </a:xfrm>
        </p:spPr>
        <p:txBody>
          <a:bodyPr numCol="1">
            <a:normAutofit fontScale="25000" lnSpcReduction="20000"/>
          </a:bodyPr>
          <a:lstStyle/>
          <a:p>
            <a:pPr marL="0" indent="0">
              <a:lnSpc>
                <a:spcPct val="120000"/>
              </a:lnSpc>
              <a:buNone/>
            </a:pPr>
            <a:r>
              <a:rPr lang="en-US" sz="9600" dirty="0">
                <a:solidFill>
                  <a:srgbClr val="0193C0"/>
                </a:solidFill>
                <a:latin typeface="Comfortaa" pitchFamily="2" charset="0"/>
              </a:rPr>
              <a:t>GOAL</a:t>
            </a:r>
          </a:p>
          <a:p>
            <a:pPr marL="0" indent="0">
              <a:lnSpc>
                <a:spcPct val="120000"/>
              </a:lnSpc>
              <a:buNone/>
            </a:pPr>
            <a:r>
              <a:rPr lang="en-US" sz="7200" b="0" dirty="0">
                <a:solidFill>
                  <a:srgbClr val="454545"/>
                </a:solidFill>
                <a:latin typeface="Avenir Book" panose="02000503020000020003" pitchFamily="2" charset="0"/>
              </a:rPr>
              <a:t>This module focuses on refining your monitoring plan to accompany program work on social norms. It is intended to inform, or supplement, the program’s larger monitoring, evaluation, and learning plan. In this module, the team will refine or adapt the monitoring and evaluation (M&amp;E) plan, including indicators, data sources, data disaggregation, and frequency of data collection to assess program quality, its coverage/reach, and initial outcomes. It does not include tool development.</a:t>
            </a:r>
            <a:endParaRPr lang="en-US" sz="7200" dirty="0">
              <a:solidFill>
                <a:srgbClr val="0193C0"/>
              </a:solidFill>
              <a:latin typeface="Comfortaa" pitchFamily="2" charset="0"/>
            </a:endParaRPr>
          </a:p>
          <a:p>
            <a:pPr marL="0" indent="0">
              <a:lnSpc>
                <a:spcPct val="120000"/>
              </a:lnSpc>
              <a:buNone/>
            </a:pPr>
            <a:r>
              <a:rPr lang="en-US" sz="9600" dirty="0">
                <a:solidFill>
                  <a:srgbClr val="0193C0"/>
                </a:solidFill>
                <a:latin typeface="Comfortaa" pitchFamily="2" charset="0"/>
              </a:rPr>
              <a:t>ACTIVITIES IN THIS MODULE</a:t>
            </a:r>
          </a:p>
          <a:p>
            <a:pPr marL="273050" lvl="0" indent="-90488">
              <a:lnSpc>
                <a:spcPct val="120000"/>
              </a:lnSpc>
              <a:buFont typeface="+mj-lt"/>
              <a:buAutoNum type="arabicPeriod"/>
            </a:pPr>
            <a:r>
              <a:rPr lang="en-US" sz="8000" b="0" dirty="0">
                <a:solidFill>
                  <a:srgbClr val="454545"/>
                </a:solidFill>
                <a:latin typeface="Avenir Book" panose="02000503020000020003" pitchFamily="2" charset="0"/>
              </a:rPr>
              <a:t> </a:t>
            </a:r>
            <a:r>
              <a:rPr lang="en-US" sz="7200" b="0" dirty="0">
                <a:solidFill>
                  <a:srgbClr val="454545"/>
                </a:solidFill>
                <a:latin typeface="Avenir Book" panose="02000503020000020003" pitchFamily="2" charset="0"/>
              </a:rPr>
              <a:t>Develop indicators for identified social norms</a:t>
            </a:r>
          </a:p>
          <a:p>
            <a:pPr marL="273050" lvl="0" indent="-90488">
              <a:lnSpc>
                <a:spcPct val="120000"/>
              </a:lnSpc>
              <a:buFont typeface="+mj-lt"/>
              <a:buAutoNum type="arabicPeriod"/>
            </a:pPr>
            <a:r>
              <a:rPr lang="en-US" sz="7200" b="0" dirty="0">
                <a:solidFill>
                  <a:srgbClr val="454545"/>
                </a:solidFill>
                <a:latin typeface="Avenir Book" panose="02000503020000020003" pitchFamily="2" charset="0"/>
              </a:rPr>
              <a:t> Integrate social norms indicators into the M&amp;E Plan </a:t>
            </a:r>
          </a:p>
          <a:p>
            <a:pPr marL="273050" lvl="0" indent="-90488">
              <a:lnSpc>
                <a:spcPct val="120000"/>
              </a:lnSpc>
              <a:buFont typeface="+mj-lt"/>
              <a:buAutoNum type="arabicPeriod"/>
            </a:pPr>
            <a:r>
              <a:rPr lang="en-US" sz="7200" b="0" dirty="0">
                <a:solidFill>
                  <a:srgbClr val="454545"/>
                </a:solidFill>
                <a:latin typeface="Avenir Book" panose="02000503020000020003" pitchFamily="2" charset="0"/>
              </a:rPr>
              <a:t> Include qualitative inquiry to augment quantitative indicators</a:t>
            </a:r>
          </a:p>
          <a:p>
            <a:pPr marL="273050" lvl="0" indent="-90488">
              <a:lnSpc>
                <a:spcPct val="120000"/>
              </a:lnSpc>
              <a:buFont typeface="+mj-lt"/>
              <a:buAutoNum type="arabicPeriod"/>
            </a:pPr>
            <a:r>
              <a:rPr lang="en-US" sz="7200" b="0" dirty="0">
                <a:solidFill>
                  <a:srgbClr val="454545"/>
                </a:solidFill>
                <a:latin typeface="Avenir Book" panose="02000503020000020003" pitchFamily="2" charset="0"/>
              </a:rPr>
              <a:t> Finalize monitoring plan table for social norms</a:t>
            </a:r>
            <a:endParaRPr lang="en-US" dirty="0">
              <a:solidFill>
                <a:srgbClr val="0193C0"/>
              </a:solidFill>
              <a:latin typeface="Comfortaa" pitchFamily="2" charset="0"/>
            </a:endParaRPr>
          </a:p>
          <a:p>
            <a:pPr marL="0" indent="0">
              <a:lnSpc>
                <a:spcPct val="120000"/>
              </a:lnSpc>
              <a:buNone/>
            </a:pPr>
            <a:r>
              <a:rPr lang="en-US" sz="9600" dirty="0">
                <a:solidFill>
                  <a:srgbClr val="0193C0"/>
                </a:solidFill>
                <a:latin typeface="Comfortaa" pitchFamily="2" charset="0"/>
              </a:rPr>
              <a:t>OUTPUT</a:t>
            </a:r>
          </a:p>
          <a:p>
            <a:pPr marL="0" indent="0">
              <a:lnSpc>
                <a:spcPct val="120000"/>
              </a:lnSpc>
              <a:buNone/>
            </a:pPr>
            <a:r>
              <a:rPr lang="en-US" sz="7200" b="0" dirty="0">
                <a:solidFill>
                  <a:srgbClr val="454545"/>
                </a:solidFill>
                <a:latin typeface="Avenir Book" panose="02000503020000020003" pitchFamily="2" charset="0"/>
              </a:rPr>
              <a:t>Monitoring plan Table</a:t>
            </a:r>
          </a:p>
          <a:p>
            <a:pPr marL="0" indent="0">
              <a:buNone/>
            </a:pPr>
            <a:endParaRPr lang="en-US" sz="3200" dirty="0">
              <a:solidFill>
                <a:srgbClr val="0193C0"/>
              </a:solidFill>
              <a:latin typeface="Comfortaa" pitchFamily="2" charset="0"/>
            </a:endParaRPr>
          </a:p>
          <a:p>
            <a:pPr marL="0" indent="0">
              <a:buNone/>
            </a:pPr>
            <a:endParaRPr lang="en-US" sz="3200" dirty="0">
              <a:solidFill>
                <a:srgbClr val="0193C0"/>
              </a:solidFill>
              <a:latin typeface="Comfortaa" pitchFamily="2" charset="0"/>
            </a:endParaRPr>
          </a:p>
          <a:p>
            <a:pPr marL="0" indent="0">
              <a:buClr>
                <a:srgbClr val="07C1E8"/>
              </a:buClr>
              <a:buNone/>
            </a:pPr>
            <a:endParaRPr lang="en-US" sz="2800" b="0" dirty="0">
              <a:solidFill>
                <a:srgbClr val="454545"/>
              </a:solidFill>
              <a:latin typeface="Avenir" panose="02000503020000020003" pitchFamily="2" charset="0"/>
            </a:endParaRPr>
          </a:p>
          <a:p>
            <a:pPr marL="0" lvl="0" indent="0">
              <a:buClr>
                <a:srgbClr val="07C1E8"/>
              </a:buClr>
              <a:buNone/>
            </a:pPr>
            <a:endParaRPr lang="en-US" sz="2800" b="0" dirty="0">
              <a:solidFill>
                <a:srgbClr val="454545"/>
              </a:solidFill>
              <a:latin typeface="Avenir" panose="02000503020000020003" pitchFamily="2" charset="0"/>
            </a:endParaRPr>
          </a:p>
          <a:p>
            <a:pPr marL="0" indent="0">
              <a:buNone/>
            </a:pPr>
            <a:endParaRPr lang="en-US" dirty="0"/>
          </a:p>
        </p:txBody>
      </p:sp>
      <p:sp>
        <p:nvSpPr>
          <p:cNvPr id="9" name="Title 1">
            <a:extLst>
              <a:ext uri="{FF2B5EF4-FFF2-40B4-BE49-F238E27FC236}">
                <a16:creationId xmlns:a16="http://schemas.microsoft.com/office/drawing/2014/main" id="{AFCFE949-50A4-4048-A73D-551DE2DB14B2}"/>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Module 4: Monitoring Plan</a:t>
            </a:r>
            <a:endParaRPr lang="en-US" sz="3200" dirty="0">
              <a:latin typeface="+mj-lt"/>
            </a:endParaRPr>
          </a:p>
        </p:txBody>
      </p:sp>
      <p:grpSp>
        <p:nvGrpSpPr>
          <p:cNvPr id="13" name="Group 12">
            <a:extLst>
              <a:ext uri="{FF2B5EF4-FFF2-40B4-BE49-F238E27FC236}">
                <a16:creationId xmlns:a16="http://schemas.microsoft.com/office/drawing/2014/main" id="{75CC1857-33EC-3641-B63A-5D7E410ACD6F}"/>
              </a:ext>
            </a:extLst>
          </p:cNvPr>
          <p:cNvGrpSpPr/>
          <p:nvPr/>
        </p:nvGrpSpPr>
        <p:grpSpPr>
          <a:xfrm>
            <a:off x="9601200" y="365760"/>
            <a:ext cx="2832498" cy="456923"/>
            <a:chOff x="4116076" y="450402"/>
            <a:chExt cx="2832498" cy="456923"/>
          </a:xfrm>
        </p:grpSpPr>
        <p:cxnSp>
          <p:nvCxnSpPr>
            <p:cNvPr id="14" name="Straight Connector 13">
              <a:extLst>
                <a:ext uri="{FF2B5EF4-FFF2-40B4-BE49-F238E27FC236}">
                  <a16:creationId xmlns:a16="http://schemas.microsoft.com/office/drawing/2014/main" id="{A6075405-2CEF-A34C-8D87-8E87B6877602}"/>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5" name="Teardrop 14">
              <a:extLst>
                <a:ext uri="{FF2B5EF4-FFF2-40B4-BE49-F238E27FC236}">
                  <a16:creationId xmlns:a16="http://schemas.microsoft.com/office/drawing/2014/main" id="{7FFE7EA4-BDCC-6B45-8D2C-6D6D3A3D4C37}"/>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6" name="Rectangle 15">
              <a:extLst>
                <a:ext uri="{FF2B5EF4-FFF2-40B4-BE49-F238E27FC236}">
                  <a16:creationId xmlns:a16="http://schemas.microsoft.com/office/drawing/2014/main" id="{A6CBCFB8-88BF-DA4A-AB5C-F7FDA982E213}"/>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7" name="Rectangle 16">
              <a:extLst>
                <a:ext uri="{FF2B5EF4-FFF2-40B4-BE49-F238E27FC236}">
                  <a16:creationId xmlns:a16="http://schemas.microsoft.com/office/drawing/2014/main" id="{AC50A869-E4C8-E245-9EDA-2D1333701D72}"/>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8" name="Rectangle 17">
              <a:extLst>
                <a:ext uri="{FF2B5EF4-FFF2-40B4-BE49-F238E27FC236}">
                  <a16:creationId xmlns:a16="http://schemas.microsoft.com/office/drawing/2014/main" id="{CC3D44AD-4DA6-F74E-A4C2-E026CA177857}"/>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9" name="Rectangle 18">
              <a:extLst>
                <a:ext uri="{FF2B5EF4-FFF2-40B4-BE49-F238E27FC236}">
                  <a16:creationId xmlns:a16="http://schemas.microsoft.com/office/drawing/2014/main" id="{28C0A77A-E52C-E848-A79D-8023B15630AF}"/>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20" name="Rectangle 19">
              <a:extLst>
                <a:ext uri="{FF2B5EF4-FFF2-40B4-BE49-F238E27FC236}">
                  <a16:creationId xmlns:a16="http://schemas.microsoft.com/office/drawing/2014/main" id="{7D5B5191-BFA5-084D-9435-A3FF06DB591F}"/>
                </a:ext>
              </a:extLst>
            </p:cNvPr>
            <p:cNvSpPr/>
            <p:nvPr/>
          </p:nvSpPr>
          <p:spPr>
            <a:xfrm>
              <a:off x="5977005" y="661104"/>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4</a:t>
              </a:r>
              <a:endParaRPr lang="en-GB" sz="500" b="1" dirty="0">
                <a:solidFill>
                  <a:srgbClr val="07C1E8"/>
                </a:solidFill>
                <a:latin typeface="Avenir Black" panose="02000503020000020003" pitchFamily="2" charset="0"/>
              </a:endParaRPr>
            </a:p>
          </p:txBody>
        </p:sp>
        <p:sp>
          <p:nvSpPr>
            <p:cNvPr id="21" name="Teardrop 20">
              <a:extLst>
                <a:ext uri="{FF2B5EF4-FFF2-40B4-BE49-F238E27FC236}">
                  <a16:creationId xmlns:a16="http://schemas.microsoft.com/office/drawing/2014/main" id="{1A64EC69-A055-1D49-B9B4-2F09B382E4B9}"/>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2" name="Teardrop 21">
              <a:extLst>
                <a:ext uri="{FF2B5EF4-FFF2-40B4-BE49-F238E27FC236}">
                  <a16:creationId xmlns:a16="http://schemas.microsoft.com/office/drawing/2014/main" id="{E3E13031-F7D2-CC4E-82FE-6A055AF3DA6E}"/>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3" name="Teardrop 22">
              <a:extLst>
                <a:ext uri="{FF2B5EF4-FFF2-40B4-BE49-F238E27FC236}">
                  <a16:creationId xmlns:a16="http://schemas.microsoft.com/office/drawing/2014/main" id="{E5A7F189-C84B-AC4E-ABB6-3FBC5D08C7BC}"/>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4" name="Teardrop 23">
              <a:extLst>
                <a:ext uri="{FF2B5EF4-FFF2-40B4-BE49-F238E27FC236}">
                  <a16:creationId xmlns:a16="http://schemas.microsoft.com/office/drawing/2014/main" id="{8D92D155-F363-8C41-B1B8-17BA213BE66A}"/>
                </a:ext>
              </a:extLst>
            </p:cNvPr>
            <p:cNvSpPr>
              <a:spLocks noChangeAspect="1"/>
            </p:cNvSpPr>
            <p:nvPr/>
          </p:nvSpPr>
          <p:spPr>
            <a:xfrm rot="8100000">
              <a:off x="6146936"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376219898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81B825-3E7D-4FDB-826A-014BBC02F2F3}"/>
              </a:ext>
            </a:extLst>
          </p:cNvPr>
          <p:cNvSpPr>
            <a:spLocks noGrp="1"/>
          </p:cNvSpPr>
          <p:nvPr>
            <p:ph sz="quarter" idx="10"/>
          </p:nvPr>
        </p:nvSpPr>
        <p:spPr>
          <a:xfrm>
            <a:off x="946529" y="1561832"/>
            <a:ext cx="10515600" cy="4630796"/>
          </a:xfrm>
        </p:spPr>
        <p:txBody>
          <a:bodyPr numCol="1">
            <a:normAutofit fontScale="62500" lnSpcReduction="20000"/>
          </a:bodyPr>
          <a:lstStyle/>
          <a:p>
            <a:pPr marL="0" indent="0">
              <a:buNone/>
            </a:pPr>
            <a:r>
              <a:rPr lang="en-US" sz="3800" dirty="0">
                <a:solidFill>
                  <a:srgbClr val="0193C0"/>
                </a:solidFill>
                <a:latin typeface="Comfortaa"/>
              </a:rPr>
              <a:t>KEY TERMS</a:t>
            </a:r>
          </a:p>
          <a:p>
            <a:pPr marL="460375" indent="-323850">
              <a:lnSpc>
                <a:spcPct val="120000"/>
              </a:lnSpc>
              <a:buClr>
                <a:srgbClr val="007096"/>
              </a:buClr>
              <a:buSzPct val="120000"/>
              <a:buFont typeface="Courier New" panose="02070309020205020404" pitchFamily="49" charset="0"/>
              <a:buChar char="o"/>
            </a:pPr>
            <a:r>
              <a:rPr lang="en-US" sz="3400" b="1" dirty="0">
                <a:solidFill>
                  <a:srgbClr val="454545"/>
                </a:solidFill>
                <a:latin typeface="Avenir Book" panose="02000503020000020003" pitchFamily="2" charset="0"/>
              </a:rPr>
              <a:t>Descriptive norms </a:t>
            </a:r>
            <a:r>
              <a:rPr lang="en-US" sz="3400" dirty="0">
                <a:solidFill>
                  <a:srgbClr val="454545"/>
                </a:solidFill>
                <a:latin typeface="Avenir Book" panose="02000503020000020003" pitchFamily="2" charset="0"/>
              </a:rPr>
              <a:t>are</a:t>
            </a:r>
            <a:r>
              <a:rPr lang="en-US" sz="3400" b="1" dirty="0">
                <a:solidFill>
                  <a:srgbClr val="454545"/>
                </a:solidFill>
                <a:latin typeface="Avenir Book" panose="02000503020000020003" pitchFamily="2" charset="0"/>
              </a:rPr>
              <a:t> </a:t>
            </a:r>
            <a:r>
              <a:rPr lang="en-US" sz="3400" b="0" dirty="0">
                <a:solidFill>
                  <a:srgbClr val="454545"/>
                </a:solidFill>
                <a:latin typeface="Avenir Book" panose="02000503020000020003" pitchFamily="2" charset="0"/>
              </a:rPr>
              <a:t>what people think others do (the “is”)</a:t>
            </a:r>
          </a:p>
          <a:p>
            <a:pPr marL="460375" indent="-323850">
              <a:lnSpc>
                <a:spcPct val="120000"/>
              </a:lnSpc>
              <a:buClr>
                <a:srgbClr val="007096"/>
              </a:buClr>
              <a:buSzPct val="120000"/>
              <a:buFont typeface="Courier New" panose="02070309020205020404" pitchFamily="49" charset="0"/>
              <a:buChar char="o"/>
            </a:pPr>
            <a:r>
              <a:rPr lang="en-US" sz="3400" b="1" dirty="0">
                <a:solidFill>
                  <a:srgbClr val="454545"/>
                </a:solidFill>
                <a:latin typeface="Avenir Book" panose="02000503020000020003" pitchFamily="2" charset="0"/>
              </a:rPr>
              <a:t>Injunctive norms </a:t>
            </a:r>
            <a:r>
              <a:rPr lang="en-US" sz="3400" dirty="0">
                <a:solidFill>
                  <a:srgbClr val="454545"/>
                </a:solidFill>
                <a:latin typeface="Avenir Book" panose="02000503020000020003" pitchFamily="2" charset="0"/>
              </a:rPr>
              <a:t>are</a:t>
            </a:r>
            <a:r>
              <a:rPr lang="en-US" sz="3400" b="1" dirty="0">
                <a:solidFill>
                  <a:srgbClr val="454545"/>
                </a:solidFill>
                <a:latin typeface="Avenir Book" panose="02000503020000020003" pitchFamily="2" charset="0"/>
              </a:rPr>
              <a:t> </a:t>
            </a:r>
            <a:r>
              <a:rPr lang="en-US" sz="3400" b="0" dirty="0">
                <a:solidFill>
                  <a:srgbClr val="454545"/>
                </a:solidFill>
                <a:latin typeface="Avenir Book" panose="02000503020000020003" pitchFamily="2" charset="0"/>
              </a:rPr>
              <a:t>what people think other people approve (the “ought”)</a:t>
            </a:r>
          </a:p>
          <a:p>
            <a:pPr marL="460375" indent="-323850">
              <a:lnSpc>
                <a:spcPct val="120000"/>
              </a:lnSpc>
              <a:buClr>
                <a:srgbClr val="007096"/>
              </a:buClr>
              <a:buSzPct val="120000"/>
              <a:buFont typeface="Courier New" panose="02070309020205020404" pitchFamily="49" charset="0"/>
              <a:buChar char="o"/>
            </a:pPr>
            <a:r>
              <a:rPr lang="en-US" sz="3400" b="1" dirty="0">
                <a:solidFill>
                  <a:srgbClr val="454545"/>
                </a:solidFill>
                <a:latin typeface="Avenir Book" panose="02000503020000020003" pitchFamily="2" charset="0"/>
              </a:rPr>
              <a:t>Outputs </a:t>
            </a:r>
            <a:r>
              <a:rPr lang="en-US" sz="3400" b="0" dirty="0">
                <a:solidFill>
                  <a:srgbClr val="454545"/>
                </a:solidFill>
                <a:latin typeface="Avenir Book" panose="02000503020000020003" pitchFamily="2" charset="0"/>
              </a:rPr>
              <a:t>are the activities, services, events, and products that reach the program’s primary audience. </a:t>
            </a:r>
          </a:p>
          <a:p>
            <a:pPr marL="460375" indent="-323850">
              <a:lnSpc>
                <a:spcPct val="120000"/>
              </a:lnSpc>
              <a:buClr>
                <a:srgbClr val="007096"/>
              </a:buClr>
              <a:buSzPct val="120000"/>
              <a:buFont typeface="Courier New" panose="02070309020205020404" pitchFamily="49" charset="0"/>
              <a:buChar char="o"/>
            </a:pPr>
            <a:r>
              <a:rPr lang="en-US" sz="3400" b="1" dirty="0">
                <a:solidFill>
                  <a:srgbClr val="454545"/>
                </a:solidFill>
                <a:latin typeface="Avenir Book" panose="02000503020000020003" pitchFamily="2" charset="0"/>
              </a:rPr>
              <a:t>Output Indicators </a:t>
            </a:r>
            <a:r>
              <a:rPr lang="en-US" sz="3400" b="0" dirty="0">
                <a:solidFill>
                  <a:srgbClr val="454545"/>
                </a:solidFill>
                <a:latin typeface="Avenir Book" panose="02000503020000020003" pitchFamily="2" charset="0"/>
              </a:rPr>
              <a:t>track the activities, services, events, and products that reach the program’s primary audience. </a:t>
            </a:r>
          </a:p>
          <a:p>
            <a:pPr marL="460375" indent="-323850">
              <a:lnSpc>
                <a:spcPct val="120000"/>
              </a:lnSpc>
              <a:buClr>
                <a:srgbClr val="007096"/>
              </a:buClr>
              <a:buSzPct val="120000"/>
              <a:buFont typeface="Courier New" panose="02070309020205020404" pitchFamily="49" charset="0"/>
              <a:buChar char="o"/>
            </a:pPr>
            <a:r>
              <a:rPr lang="en-US" sz="3400" b="1" dirty="0">
                <a:solidFill>
                  <a:srgbClr val="454545"/>
                </a:solidFill>
                <a:latin typeface="Avenir Book" panose="02000503020000020003" pitchFamily="2" charset="0"/>
              </a:rPr>
              <a:t>Outcome Indicators </a:t>
            </a:r>
            <a:r>
              <a:rPr lang="en-US" sz="3400" b="0" dirty="0">
                <a:solidFill>
                  <a:srgbClr val="454545"/>
                </a:solidFill>
                <a:latin typeface="Avenir Book" panose="02000503020000020003" pitchFamily="2" charset="0"/>
              </a:rPr>
              <a:t>track how successful program activities have been at achieving program goals. They help to answer the question, “Have program activities made a difference?</a:t>
            </a:r>
          </a:p>
          <a:p>
            <a:pPr marL="368300" indent="-231775">
              <a:buClr>
                <a:srgbClr val="05B5DB"/>
              </a:buClr>
              <a:buSzPct val="120000"/>
              <a:buFont typeface="Courier New" panose="02070309020205020404" pitchFamily="49" charset="0"/>
              <a:buChar char="o"/>
            </a:pPr>
            <a:endParaRPr lang="en-US" dirty="0"/>
          </a:p>
        </p:txBody>
      </p:sp>
      <p:sp>
        <p:nvSpPr>
          <p:cNvPr id="10" name="Title 1">
            <a:extLst>
              <a:ext uri="{FF2B5EF4-FFF2-40B4-BE49-F238E27FC236}">
                <a16:creationId xmlns:a16="http://schemas.microsoft.com/office/drawing/2014/main" id="{F47417CB-B3D5-3549-A636-253B20E8A2FB}"/>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Module 4: Monitoring Plan</a:t>
            </a:r>
            <a:endParaRPr lang="en-US" sz="3200" dirty="0">
              <a:latin typeface="+mj-lt"/>
            </a:endParaRPr>
          </a:p>
        </p:txBody>
      </p:sp>
      <p:grpSp>
        <p:nvGrpSpPr>
          <p:cNvPr id="11" name="Group 10">
            <a:extLst>
              <a:ext uri="{FF2B5EF4-FFF2-40B4-BE49-F238E27FC236}">
                <a16:creationId xmlns:a16="http://schemas.microsoft.com/office/drawing/2014/main" id="{7997B7EA-0C02-7549-AF69-289DBAD79503}"/>
              </a:ext>
            </a:extLst>
          </p:cNvPr>
          <p:cNvGrpSpPr/>
          <p:nvPr/>
        </p:nvGrpSpPr>
        <p:grpSpPr>
          <a:xfrm>
            <a:off x="9601200" y="365760"/>
            <a:ext cx="2832498" cy="456923"/>
            <a:chOff x="4116076" y="450402"/>
            <a:chExt cx="2832498" cy="456923"/>
          </a:xfrm>
        </p:grpSpPr>
        <p:cxnSp>
          <p:nvCxnSpPr>
            <p:cNvPr id="12" name="Straight Connector 11">
              <a:extLst>
                <a:ext uri="{FF2B5EF4-FFF2-40B4-BE49-F238E27FC236}">
                  <a16:creationId xmlns:a16="http://schemas.microsoft.com/office/drawing/2014/main" id="{32C67488-8231-8C49-A550-7A1E87F84543}"/>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3" name="Teardrop 12">
              <a:extLst>
                <a:ext uri="{FF2B5EF4-FFF2-40B4-BE49-F238E27FC236}">
                  <a16:creationId xmlns:a16="http://schemas.microsoft.com/office/drawing/2014/main" id="{4EC2D1B6-6FAF-BF41-9F0B-175303EE59F9}"/>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4" name="Rectangle 13">
              <a:extLst>
                <a:ext uri="{FF2B5EF4-FFF2-40B4-BE49-F238E27FC236}">
                  <a16:creationId xmlns:a16="http://schemas.microsoft.com/office/drawing/2014/main" id="{0FCD22F6-62E5-F344-8E02-C5336F4DF4F9}"/>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6EC6BFAB-D1FC-B940-A63B-C71489E4B571}"/>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4A7823DA-14C0-714A-B393-C839B82F2EBA}"/>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7" name="Rectangle 16">
              <a:extLst>
                <a:ext uri="{FF2B5EF4-FFF2-40B4-BE49-F238E27FC236}">
                  <a16:creationId xmlns:a16="http://schemas.microsoft.com/office/drawing/2014/main" id="{761B537B-BDA7-3C4A-AAA3-EF554CC1FC89}"/>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8" name="Rectangle 17">
              <a:extLst>
                <a:ext uri="{FF2B5EF4-FFF2-40B4-BE49-F238E27FC236}">
                  <a16:creationId xmlns:a16="http://schemas.microsoft.com/office/drawing/2014/main" id="{7C31E051-150E-C540-83E7-E86C66E3F7D1}"/>
                </a:ext>
              </a:extLst>
            </p:cNvPr>
            <p:cNvSpPr/>
            <p:nvPr/>
          </p:nvSpPr>
          <p:spPr>
            <a:xfrm>
              <a:off x="5977005" y="661104"/>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4</a:t>
              </a:r>
              <a:endParaRPr lang="en-GB" sz="500" b="1" dirty="0">
                <a:solidFill>
                  <a:srgbClr val="07C1E8"/>
                </a:solidFill>
                <a:latin typeface="Avenir Black" panose="02000503020000020003" pitchFamily="2" charset="0"/>
              </a:endParaRPr>
            </a:p>
          </p:txBody>
        </p:sp>
        <p:sp>
          <p:nvSpPr>
            <p:cNvPr id="19" name="Teardrop 18">
              <a:extLst>
                <a:ext uri="{FF2B5EF4-FFF2-40B4-BE49-F238E27FC236}">
                  <a16:creationId xmlns:a16="http://schemas.microsoft.com/office/drawing/2014/main" id="{4FDE9E84-7900-044C-BDB0-3CE30E87C6D4}"/>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21B4136E-BEAE-C848-B917-8C201147C948}"/>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1" name="Teardrop 20">
              <a:extLst>
                <a:ext uri="{FF2B5EF4-FFF2-40B4-BE49-F238E27FC236}">
                  <a16:creationId xmlns:a16="http://schemas.microsoft.com/office/drawing/2014/main" id="{22F5B97A-A59B-1844-8B6B-7EAD214F2A1D}"/>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2" name="Teardrop 21">
              <a:extLst>
                <a:ext uri="{FF2B5EF4-FFF2-40B4-BE49-F238E27FC236}">
                  <a16:creationId xmlns:a16="http://schemas.microsoft.com/office/drawing/2014/main" id="{A599B9B9-2B95-7E45-9DE9-907DB6BC92FC}"/>
                </a:ext>
              </a:extLst>
            </p:cNvPr>
            <p:cNvSpPr>
              <a:spLocks noChangeAspect="1"/>
            </p:cNvSpPr>
            <p:nvPr/>
          </p:nvSpPr>
          <p:spPr>
            <a:xfrm rot="8100000">
              <a:off x="6146936"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281305631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21F7B4-E448-496B-8599-93DD5C75492A}"/>
              </a:ext>
            </a:extLst>
          </p:cNvPr>
          <p:cNvSpPr>
            <a:spLocks noGrp="1"/>
          </p:cNvSpPr>
          <p:nvPr>
            <p:ph sz="quarter" idx="10"/>
          </p:nvPr>
        </p:nvSpPr>
        <p:spPr>
          <a:xfrm>
            <a:off x="946529" y="1607343"/>
            <a:ext cx="10515600" cy="3643313"/>
          </a:xfrm>
        </p:spPr>
        <p:txBody>
          <a:bodyPr numCol="1">
            <a:normAutofit/>
          </a:bodyPr>
          <a:lstStyle/>
          <a:p>
            <a:pPr marL="0" indent="0">
              <a:lnSpc>
                <a:spcPct val="100000"/>
              </a:lnSpc>
              <a:buNone/>
            </a:pPr>
            <a:r>
              <a:rPr lang="en-US" sz="2400" dirty="0">
                <a:solidFill>
                  <a:srgbClr val="454545"/>
                </a:solidFill>
                <a:latin typeface="Avenir Book" panose="02000503020000020003" pitchFamily="2" charset="0"/>
              </a:rPr>
              <a:t>O</a:t>
            </a:r>
            <a:r>
              <a:rPr lang="en-US" sz="2400" b="0" dirty="0">
                <a:solidFill>
                  <a:srgbClr val="454545"/>
                </a:solidFill>
                <a:latin typeface="Avenir Book" panose="02000503020000020003" pitchFamily="2" charset="0"/>
              </a:rPr>
              <a:t>ne or more M&amp;E staff members will help the team revisit each norm that you plan to reframe or shift (as per Module 2, Activity 2). This activity will give you the opportunity to think critically about how you will measure the social norms you aim to reframe or shift. </a:t>
            </a:r>
          </a:p>
          <a:p>
            <a:pPr marL="0" indent="0">
              <a:lnSpc>
                <a:spcPct val="100000"/>
              </a:lnSpc>
              <a:buNone/>
            </a:pPr>
            <a:endParaRPr lang="en-US" sz="2400" b="0" dirty="0">
              <a:solidFill>
                <a:srgbClr val="454545"/>
              </a:solidFill>
              <a:latin typeface="Avenir Book" panose="02000503020000020003" pitchFamily="2" charset="0"/>
            </a:endParaRPr>
          </a:p>
          <a:p>
            <a:pPr marL="0" indent="0">
              <a:lnSpc>
                <a:spcPct val="100000"/>
              </a:lnSpc>
              <a:buNone/>
            </a:pPr>
            <a:endParaRPr lang="en-US" sz="2400" dirty="0">
              <a:latin typeface="Avenir Book" panose="02000503020000020003" pitchFamily="2" charset="0"/>
            </a:endParaRPr>
          </a:p>
        </p:txBody>
      </p:sp>
      <p:sp>
        <p:nvSpPr>
          <p:cNvPr id="9" name="Title 1">
            <a:extLst>
              <a:ext uri="{FF2B5EF4-FFF2-40B4-BE49-F238E27FC236}">
                <a16:creationId xmlns:a16="http://schemas.microsoft.com/office/drawing/2014/main" id="{D9A3F846-8E61-3B4E-B2FE-239852BCAF49}"/>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Module 4: Monitoring Plan</a:t>
            </a:r>
            <a:endParaRPr lang="en-US" sz="3200" dirty="0">
              <a:latin typeface="+mj-lt"/>
            </a:endParaRPr>
          </a:p>
        </p:txBody>
      </p:sp>
      <p:grpSp>
        <p:nvGrpSpPr>
          <p:cNvPr id="10" name="Group 9">
            <a:extLst>
              <a:ext uri="{FF2B5EF4-FFF2-40B4-BE49-F238E27FC236}">
                <a16:creationId xmlns:a16="http://schemas.microsoft.com/office/drawing/2014/main" id="{B4546EF1-5296-714A-A58C-5D8028F54241}"/>
              </a:ext>
            </a:extLst>
          </p:cNvPr>
          <p:cNvGrpSpPr/>
          <p:nvPr/>
        </p:nvGrpSpPr>
        <p:grpSpPr>
          <a:xfrm>
            <a:off x="9601200" y="365760"/>
            <a:ext cx="2832498" cy="456923"/>
            <a:chOff x="4116076" y="450402"/>
            <a:chExt cx="2832498" cy="456923"/>
          </a:xfrm>
        </p:grpSpPr>
        <p:cxnSp>
          <p:nvCxnSpPr>
            <p:cNvPr id="11" name="Straight Connector 10">
              <a:extLst>
                <a:ext uri="{FF2B5EF4-FFF2-40B4-BE49-F238E27FC236}">
                  <a16:creationId xmlns:a16="http://schemas.microsoft.com/office/drawing/2014/main" id="{A324C07E-9C3D-CA42-808C-05B5A530CDA6}"/>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2" name="Teardrop 11">
              <a:extLst>
                <a:ext uri="{FF2B5EF4-FFF2-40B4-BE49-F238E27FC236}">
                  <a16:creationId xmlns:a16="http://schemas.microsoft.com/office/drawing/2014/main" id="{1877AE63-B50F-AA47-882B-E6D746BACE65}"/>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3" name="Rectangle 12">
              <a:extLst>
                <a:ext uri="{FF2B5EF4-FFF2-40B4-BE49-F238E27FC236}">
                  <a16:creationId xmlns:a16="http://schemas.microsoft.com/office/drawing/2014/main" id="{19EEA83B-66AC-9E43-BC21-37C19F987892}"/>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16CAB364-029F-6F46-BF2B-7221FD199DD5}"/>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2101C26F-8051-EA40-AD5C-4E853801DCD2}"/>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9C50B061-4B84-3247-B93C-1B47170AD44E}"/>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7" name="Rectangle 16">
              <a:extLst>
                <a:ext uri="{FF2B5EF4-FFF2-40B4-BE49-F238E27FC236}">
                  <a16:creationId xmlns:a16="http://schemas.microsoft.com/office/drawing/2014/main" id="{7B5D6EF7-3DFE-5C45-81CE-CCEC3CA5FE11}"/>
                </a:ext>
              </a:extLst>
            </p:cNvPr>
            <p:cNvSpPr/>
            <p:nvPr/>
          </p:nvSpPr>
          <p:spPr>
            <a:xfrm>
              <a:off x="5977005" y="661104"/>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4</a:t>
              </a:r>
              <a:endParaRPr lang="en-GB" sz="500" b="1" dirty="0">
                <a:solidFill>
                  <a:srgbClr val="07C1E8"/>
                </a:solidFill>
                <a:latin typeface="Avenir Black" panose="02000503020000020003" pitchFamily="2" charset="0"/>
              </a:endParaRPr>
            </a:p>
          </p:txBody>
        </p:sp>
        <p:sp>
          <p:nvSpPr>
            <p:cNvPr id="18" name="Teardrop 17">
              <a:extLst>
                <a:ext uri="{FF2B5EF4-FFF2-40B4-BE49-F238E27FC236}">
                  <a16:creationId xmlns:a16="http://schemas.microsoft.com/office/drawing/2014/main" id="{759F941D-5E8B-6347-8AB7-ECE524695484}"/>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A251EA04-120E-6940-9CAA-DF693F63DC6C}"/>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F5DC86E6-22FD-B14B-B2F1-0F1776B96F8E}"/>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1" name="Teardrop 20">
              <a:extLst>
                <a:ext uri="{FF2B5EF4-FFF2-40B4-BE49-F238E27FC236}">
                  <a16:creationId xmlns:a16="http://schemas.microsoft.com/office/drawing/2014/main" id="{D6605A11-9FE4-0A47-A847-017EE102EFB6}"/>
                </a:ext>
              </a:extLst>
            </p:cNvPr>
            <p:cNvSpPr>
              <a:spLocks noChangeAspect="1"/>
            </p:cNvSpPr>
            <p:nvPr/>
          </p:nvSpPr>
          <p:spPr>
            <a:xfrm rot="8100000">
              <a:off x="6146936"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122670305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a:xfrm>
            <a:off x="946529" y="1930200"/>
            <a:ext cx="10515600" cy="4351338"/>
          </a:xfrm>
        </p:spPr>
        <p:txBody>
          <a:bodyPr numCol="1">
            <a:normAutofit/>
          </a:bodyPr>
          <a:lstStyle/>
          <a:p>
            <a:pPr marL="0" indent="0">
              <a:lnSpc>
                <a:spcPct val="100000"/>
              </a:lnSpc>
              <a:buNone/>
            </a:pPr>
            <a:r>
              <a:rPr lang="en-US" sz="2400" dirty="0">
                <a:solidFill>
                  <a:srgbClr val="0193C0"/>
                </a:solidFill>
                <a:latin typeface="Comfortaa" pitchFamily="2" charset="0"/>
              </a:rPr>
              <a:t>INSTRUCTIONS</a:t>
            </a:r>
            <a:endParaRPr lang="en-US" sz="2400" dirty="0">
              <a:solidFill>
                <a:srgbClr val="454545"/>
              </a:solidFill>
              <a:latin typeface="Avenir" panose="02000503020000020003" pitchFamily="2" charset="0"/>
            </a:endParaRPr>
          </a:p>
          <a:p>
            <a:pPr marL="514350" indent="-514350">
              <a:lnSpc>
                <a:spcPct val="100000"/>
              </a:lnSpc>
              <a:buFont typeface="+mj-lt"/>
              <a:buAutoNum type="arabicPeriod"/>
            </a:pPr>
            <a:r>
              <a:rPr lang="en-US" sz="2400" dirty="0">
                <a:solidFill>
                  <a:schemeClr val="tx1">
                    <a:lumMod val="75000"/>
                    <a:lumOff val="25000"/>
                  </a:schemeClr>
                </a:solidFill>
                <a:latin typeface="Avenir Book" panose="02000503020000020003" pitchFamily="2" charset="0"/>
              </a:rPr>
              <a:t>Get into one or more groups, depending on the size of your team.</a:t>
            </a:r>
          </a:p>
          <a:p>
            <a:pPr marL="514350" indent="-514350">
              <a:lnSpc>
                <a:spcPct val="100000"/>
              </a:lnSpc>
              <a:buFont typeface="+mj-lt"/>
              <a:buAutoNum type="arabicPeriod"/>
            </a:pPr>
            <a:r>
              <a:rPr lang="en-US" sz="2400" b="0" dirty="0">
                <a:solidFill>
                  <a:schemeClr val="tx1">
                    <a:lumMod val="75000"/>
                    <a:lumOff val="25000"/>
                  </a:schemeClr>
                </a:solidFill>
                <a:latin typeface="Avenir Book" panose="02000503020000020003" pitchFamily="2" charset="0"/>
              </a:rPr>
              <a:t>Copy each of the future norms together with the revised/new objective you determined during Module 2 that you plan to reframe or shift into the table below. </a:t>
            </a:r>
          </a:p>
          <a:p>
            <a:pPr marL="514350" indent="-514350">
              <a:lnSpc>
                <a:spcPct val="100000"/>
              </a:lnSpc>
              <a:buFont typeface="+mj-lt"/>
              <a:buAutoNum type="arabicPeriod"/>
            </a:pPr>
            <a:r>
              <a:rPr lang="en-US" sz="2400" b="0" dirty="0">
                <a:solidFill>
                  <a:schemeClr val="tx1">
                    <a:lumMod val="75000"/>
                    <a:lumOff val="25000"/>
                  </a:schemeClr>
                </a:solidFill>
                <a:latin typeface="Avenir Book" panose="02000503020000020003" pitchFamily="2" charset="0"/>
              </a:rPr>
              <a:t>For each norm, as appropriate/relevant, develop indicators for both descriptive and injunctive norms unless it is clear that only one is needed for your particular aim.</a:t>
            </a:r>
            <a:br>
              <a:rPr lang="en-US" sz="2800" b="0" dirty="0">
                <a:latin typeface="Avenir" panose="02000503020000020003" pitchFamily="2" charset="0"/>
              </a:rPr>
            </a:br>
            <a:br>
              <a:rPr lang="en-US" sz="2800" b="0" dirty="0">
                <a:solidFill>
                  <a:srgbClr val="454545"/>
                </a:solidFill>
                <a:latin typeface="Avenir" panose="02000503020000020003" pitchFamily="2" charset="0"/>
              </a:rPr>
            </a:br>
            <a:endParaRPr lang="en-US" dirty="0"/>
          </a:p>
          <a:p>
            <a:pPr marL="0" indent="0">
              <a:buNone/>
            </a:pPr>
            <a:endParaRPr lang="en-US" dirty="0"/>
          </a:p>
        </p:txBody>
      </p:sp>
      <p:sp>
        <p:nvSpPr>
          <p:cNvPr id="9" name="Title 1">
            <a:extLst>
              <a:ext uri="{FF2B5EF4-FFF2-40B4-BE49-F238E27FC236}">
                <a16:creationId xmlns:a16="http://schemas.microsoft.com/office/drawing/2014/main" id="{CDE4CCA4-4F9A-A044-B3DB-3A6D148CB64E}"/>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1: Develop indicators for identified social norms</a:t>
            </a:r>
            <a:endParaRPr lang="en-US" sz="3200" dirty="0">
              <a:latin typeface="+mj-lt"/>
            </a:endParaRPr>
          </a:p>
        </p:txBody>
      </p:sp>
      <p:grpSp>
        <p:nvGrpSpPr>
          <p:cNvPr id="10" name="Group 9">
            <a:extLst>
              <a:ext uri="{FF2B5EF4-FFF2-40B4-BE49-F238E27FC236}">
                <a16:creationId xmlns:a16="http://schemas.microsoft.com/office/drawing/2014/main" id="{C94BDA14-4A2A-224C-B9F7-CBFE861357B5}"/>
              </a:ext>
            </a:extLst>
          </p:cNvPr>
          <p:cNvGrpSpPr/>
          <p:nvPr/>
        </p:nvGrpSpPr>
        <p:grpSpPr>
          <a:xfrm>
            <a:off x="9601200" y="365760"/>
            <a:ext cx="2832498" cy="456923"/>
            <a:chOff x="4116076" y="450402"/>
            <a:chExt cx="2832498" cy="456923"/>
          </a:xfrm>
        </p:grpSpPr>
        <p:cxnSp>
          <p:nvCxnSpPr>
            <p:cNvPr id="11" name="Straight Connector 10">
              <a:extLst>
                <a:ext uri="{FF2B5EF4-FFF2-40B4-BE49-F238E27FC236}">
                  <a16:creationId xmlns:a16="http://schemas.microsoft.com/office/drawing/2014/main" id="{2FD3DF29-7411-4A4F-9CD6-0E150297D8BA}"/>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2" name="Teardrop 11">
              <a:extLst>
                <a:ext uri="{FF2B5EF4-FFF2-40B4-BE49-F238E27FC236}">
                  <a16:creationId xmlns:a16="http://schemas.microsoft.com/office/drawing/2014/main" id="{53663256-FBA7-C94E-A154-44B3DEF0239D}"/>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3" name="Rectangle 12">
              <a:extLst>
                <a:ext uri="{FF2B5EF4-FFF2-40B4-BE49-F238E27FC236}">
                  <a16:creationId xmlns:a16="http://schemas.microsoft.com/office/drawing/2014/main" id="{FD6BC5DC-5585-9D47-869C-DC7C78B560AE}"/>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53A8ED70-3D94-344D-807D-201F35D2466E}"/>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C95F5CBE-5AEF-794D-A49C-18D7FEDFB1B5}"/>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A6A418A0-2699-5843-BE54-002A38BDA33E}"/>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7" name="Rectangle 16">
              <a:extLst>
                <a:ext uri="{FF2B5EF4-FFF2-40B4-BE49-F238E27FC236}">
                  <a16:creationId xmlns:a16="http://schemas.microsoft.com/office/drawing/2014/main" id="{776754FF-F50F-E044-B678-4C100AD33A27}"/>
                </a:ext>
              </a:extLst>
            </p:cNvPr>
            <p:cNvSpPr/>
            <p:nvPr/>
          </p:nvSpPr>
          <p:spPr>
            <a:xfrm>
              <a:off x="5977005" y="661104"/>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4</a:t>
              </a:r>
              <a:endParaRPr lang="en-GB" sz="500" b="1" dirty="0">
                <a:solidFill>
                  <a:srgbClr val="07C1E8"/>
                </a:solidFill>
                <a:latin typeface="Avenir Black" panose="02000503020000020003" pitchFamily="2" charset="0"/>
              </a:endParaRPr>
            </a:p>
          </p:txBody>
        </p:sp>
        <p:sp>
          <p:nvSpPr>
            <p:cNvPr id="18" name="Teardrop 17">
              <a:extLst>
                <a:ext uri="{FF2B5EF4-FFF2-40B4-BE49-F238E27FC236}">
                  <a16:creationId xmlns:a16="http://schemas.microsoft.com/office/drawing/2014/main" id="{EFF38D5A-5E93-974D-A562-0A8D5BF448E1}"/>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53085723-DFB4-2548-A0DF-1851319ECF4E}"/>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247DBDE4-B588-A343-A8B2-FD3F1FB0C647}"/>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1" name="Teardrop 20">
              <a:extLst>
                <a:ext uri="{FF2B5EF4-FFF2-40B4-BE49-F238E27FC236}">
                  <a16:creationId xmlns:a16="http://schemas.microsoft.com/office/drawing/2014/main" id="{647EA338-9919-4A45-B463-0D40A785B478}"/>
                </a:ext>
              </a:extLst>
            </p:cNvPr>
            <p:cNvSpPr>
              <a:spLocks noChangeAspect="1"/>
            </p:cNvSpPr>
            <p:nvPr/>
          </p:nvSpPr>
          <p:spPr>
            <a:xfrm rot="8100000">
              <a:off x="6146936"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274244799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807628E4-9A4D-3B40-9C71-8121BE7F0806}"/>
              </a:ext>
            </a:extLst>
          </p:cNvPr>
          <p:cNvGraphicFramePr>
            <a:graphicFrameLocks noGrp="1"/>
          </p:cNvGraphicFramePr>
          <p:nvPr>
            <p:extLst>
              <p:ext uri="{D42A27DB-BD31-4B8C-83A1-F6EECF244321}">
                <p14:modId xmlns:p14="http://schemas.microsoft.com/office/powerpoint/2010/main" val="1560516778"/>
              </p:ext>
            </p:extLst>
          </p:nvPr>
        </p:nvGraphicFramePr>
        <p:xfrm>
          <a:off x="5414264" y="1190781"/>
          <a:ext cx="5095734" cy="5082861"/>
        </p:xfrm>
        <a:graphic>
          <a:graphicData uri="http://schemas.openxmlformats.org/drawingml/2006/table">
            <a:tbl>
              <a:tblPr firstRow="1" firstCol="1" bandRow="1">
                <a:tableStyleId>{5C22544A-7EE6-4342-B048-85BDC9FD1C3A}</a:tableStyleId>
              </a:tblPr>
              <a:tblGrid>
                <a:gridCol w="885616">
                  <a:extLst>
                    <a:ext uri="{9D8B030D-6E8A-4147-A177-3AD203B41FA5}">
                      <a16:colId xmlns:a16="http://schemas.microsoft.com/office/drawing/2014/main" val="1088673474"/>
                    </a:ext>
                  </a:extLst>
                </a:gridCol>
                <a:gridCol w="1042408">
                  <a:extLst>
                    <a:ext uri="{9D8B030D-6E8A-4147-A177-3AD203B41FA5}">
                      <a16:colId xmlns:a16="http://schemas.microsoft.com/office/drawing/2014/main" val="1484963557"/>
                    </a:ext>
                  </a:extLst>
                </a:gridCol>
                <a:gridCol w="1042408">
                  <a:extLst>
                    <a:ext uri="{9D8B030D-6E8A-4147-A177-3AD203B41FA5}">
                      <a16:colId xmlns:a16="http://schemas.microsoft.com/office/drawing/2014/main" val="2503322469"/>
                    </a:ext>
                  </a:extLst>
                </a:gridCol>
                <a:gridCol w="1062651">
                  <a:extLst>
                    <a:ext uri="{9D8B030D-6E8A-4147-A177-3AD203B41FA5}">
                      <a16:colId xmlns:a16="http://schemas.microsoft.com/office/drawing/2014/main" val="631234925"/>
                    </a:ext>
                  </a:extLst>
                </a:gridCol>
                <a:gridCol w="1062651">
                  <a:extLst>
                    <a:ext uri="{9D8B030D-6E8A-4147-A177-3AD203B41FA5}">
                      <a16:colId xmlns:a16="http://schemas.microsoft.com/office/drawing/2014/main" val="280363017"/>
                    </a:ext>
                  </a:extLst>
                </a:gridCol>
              </a:tblGrid>
              <a:tr h="234793">
                <a:tc>
                  <a:txBody>
                    <a:bodyPr/>
                    <a:lstStyle/>
                    <a:p>
                      <a:pPr algn="ctr">
                        <a:lnSpc>
                          <a:spcPct val="120000"/>
                        </a:lnSpc>
                        <a:spcAft>
                          <a:spcPts val="0"/>
                        </a:spcAft>
                      </a:pPr>
                      <a:r>
                        <a:rPr lang="en-US" sz="1200" b="1" i="0" dirty="0">
                          <a:solidFill>
                            <a:srgbClr val="0193C0"/>
                          </a:solidFill>
                          <a:effectLst/>
                          <a:latin typeface="Comfortaa"/>
                        </a:rPr>
                        <a:t> Current norm</a:t>
                      </a: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r>
                        <a:rPr lang="en-US" sz="1200" b="1" i="0" dirty="0">
                          <a:solidFill>
                            <a:srgbClr val="0193C0"/>
                          </a:solidFill>
                          <a:effectLst/>
                          <a:latin typeface="Comfortaa"/>
                        </a:rPr>
                        <a:t>Future norm</a:t>
                      </a:r>
                      <a:endParaRPr lang="en-US" sz="1200" b="1" i="0" dirty="0">
                        <a:solidFill>
                          <a:srgbClr val="0193C0"/>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r>
                        <a:rPr lang="en-US" sz="1200" b="1" i="0" dirty="0">
                          <a:solidFill>
                            <a:srgbClr val="0193C0"/>
                          </a:solidFill>
                          <a:effectLst/>
                          <a:latin typeface="Comfortaa"/>
                        </a:rPr>
                        <a:t>Revised/new objective</a:t>
                      </a:r>
                      <a:endParaRPr lang="en-US" sz="1200" b="1" i="0" dirty="0">
                        <a:solidFill>
                          <a:srgbClr val="0193C0"/>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r>
                        <a:rPr lang="en-US" sz="1200" b="1" i="0" dirty="0">
                          <a:solidFill>
                            <a:srgbClr val="0193C0"/>
                          </a:solidFill>
                          <a:effectLst/>
                          <a:latin typeface="Comfortaa"/>
                        </a:rPr>
                        <a:t>Descriptive norm indicator</a:t>
                      </a: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r>
                        <a:rPr lang="en-US" sz="1200" b="1" i="0" dirty="0">
                          <a:solidFill>
                            <a:srgbClr val="0193C0"/>
                          </a:solidFill>
                          <a:effectLst/>
                          <a:latin typeface="Comfortaa"/>
                        </a:rPr>
                        <a:t>Injunctive norm indicator</a:t>
                      </a: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91315263"/>
                  </a:ext>
                </a:extLst>
              </a:tr>
              <a:tr h="976902">
                <a:tc>
                  <a:txBody>
                    <a:bodyPr/>
                    <a:lstStyle/>
                    <a:p>
                      <a:pPr>
                        <a:lnSpc>
                          <a:spcPct val="120000"/>
                        </a:lnSpc>
                        <a:spcAft>
                          <a:spcPts val="0"/>
                        </a:spcAft>
                      </a:pPr>
                      <a:endParaRPr lang="en-US" sz="1200" b="0"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endParaRPr lang="en-US" sz="12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p>
                      <a:pPr algn="ctr">
                        <a:lnSpc>
                          <a:spcPct val="120000"/>
                        </a:lnSpc>
                        <a:spcAft>
                          <a:spcPts val="0"/>
                        </a:spcAft>
                      </a:pPr>
                      <a:r>
                        <a:rPr lang="en-US" sz="12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Reframe:</a:t>
                      </a:r>
                      <a:endParaRPr lang="en-US" sz="12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txBody>
                  <a:tcPr marL="43594" marR="43594"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63137"/>
                      </a:schemeClr>
                    </a:solidFill>
                  </a:tcPr>
                </a:tc>
                <a:tc>
                  <a:txBody>
                    <a:bodyPr/>
                    <a:lstStyle/>
                    <a:p>
                      <a:pPr algn="ctr">
                        <a:lnSpc>
                          <a:spcPct val="120000"/>
                        </a:lnSpc>
                        <a:spcAft>
                          <a:spcPts val="0"/>
                        </a:spcAft>
                      </a:pPr>
                      <a:endParaRPr lang="en-US" sz="12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p>
                      <a:pPr algn="ctr">
                        <a:lnSpc>
                          <a:spcPct val="120000"/>
                        </a:lnSpc>
                        <a:spcAft>
                          <a:spcPts val="0"/>
                        </a:spcAft>
                      </a:pPr>
                      <a:r>
                        <a:rPr lang="en-US" sz="12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New: </a:t>
                      </a:r>
                      <a:endParaRPr lang="en-US" sz="12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txBody>
                  <a:tcPr marL="43594" marR="43594"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63137"/>
                      </a:schemeClr>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lang="en-US" sz="12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lang="en-US" sz="1200" b="0"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27089539"/>
                  </a:ext>
                </a:extLst>
              </a:tr>
              <a:tr h="920413">
                <a:tc>
                  <a:txBody>
                    <a:bodyPr/>
                    <a:lstStyle/>
                    <a:p>
                      <a:pPr>
                        <a:lnSpc>
                          <a:spcPct val="120000"/>
                        </a:lnSpc>
                        <a:spcAft>
                          <a:spcPts val="0"/>
                        </a:spcAft>
                      </a:pPr>
                      <a:endParaRPr lang="en-US" sz="1200" b="0"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endParaRPr lang="en-US" sz="12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p>
                      <a:pPr algn="ctr">
                        <a:lnSpc>
                          <a:spcPct val="120000"/>
                        </a:lnSpc>
                        <a:spcAft>
                          <a:spcPts val="0"/>
                        </a:spcAft>
                      </a:pPr>
                      <a:r>
                        <a:rPr lang="en-US" sz="12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Shift:</a:t>
                      </a:r>
                      <a:endParaRPr lang="en-US" sz="12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txBody>
                  <a:tcPr marL="43594" marR="43594"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63137"/>
                      </a:schemeClr>
                    </a:solidFill>
                  </a:tcPr>
                </a:tc>
                <a:tc>
                  <a:txBody>
                    <a:bodyPr/>
                    <a:lstStyle/>
                    <a:p>
                      <a:pPr algn="ctr">
                        <a:lnSpc>
                          <a:spcPct val="120000"/>
                        </a:lnSpc>
                        <a:spcAft>
                          <a:spcPts val="0"/>
                        </a:spcAft>
                      </a:pPr>
                      <a:endParaRPr lang="en-US" sz="12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p>
                      <a:pPr algn="ctr">
                        <a:lnSpc>
                          <a:spcPct val="120000"/>
                        </a:lnSpc>
                        <a:spcAft>
                          <a:spcPts val="0"/>
                        </a:spcAft>
                      </a:pPr>
                      <a:r>
                        <a:rPr lang="en-US" sz="12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New: </a:t>
                      </a:r>
                      <a:endParaRPr lang="en-US" sz="12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txBody>
                  <a:tcPr marL="43594" marR="43594"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63137"/>
                      </a:schemeClr>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788444"/>
                  </a:ext>
                </a:extLst>
              </a:tr>
              <a:tr h="920413">
                <a:tc>
                  <a:txBody>
                    <a:bodyPr/>
                    <a:lstStyle/>
                    <a:p>
                      <a:pPr>
                        <a:lnSpc>
                          <a:spcPct val="120000"/>
                        </a:lnSpc>
                        <a:spcAft>
                          <a:spcPts val="0"/>
                        </a:spcAft>
                      </a:pPr>
                      <a:endParaRPr lang="en-US" sz="5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endParaRPr lang="en-US" sz="5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63137"/>
                      </a:schemeClr>
                    </a:solidFill>
                  </a:tcPr>
                </a:tc>
                <a:tc>
                  <a:txBody>
                    <a:bodyPr/>
                    <a:lstStyle/>
                    <a:p>
                      <a:pPr algn="ctr">
                        <a:lnSpc>
                          <a:spcPct val="120000"/>
                        </a:lnSpc>
                        <a:spcAft>
                          <a:spcPts val="0"/>
                        </a:spcAft>
                      </a:pPr>
                      <a:endParaRPr lang="en-US" sz="5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63137"/>
                      </a:schemeClr>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5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5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12337177"/>
                  </a:ext>
                </a:extLst>
              </a:tr>
              <a:tr h="920413">
                <a:tc>
                  <a:txBody>
                    <a:bodyPr/>
                    <a:lstStyle/>
                    <a:p>
                      <a:pPr>
                        <a:lnSpc>
                          <a:spcPct val="120000"/>
                        </a:lnSpc>
                        <a:spcAft>
                          <a:spcPts val="0"/>
                        </a:spcAft>
                      </a:pPr>
                      <a:endParaRPr lang="en-US" sz="5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endParaRPr lang="en-US" sz="5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63137"/>
                      </a:schemeClr>
                    </a:solidFill>
                  </a:tcPr>
                </a:tc>
                <a:tc>
                  <a:txBody>
                    <a:bodyPr/>
                    <a:lstStyle/>
                    <a:p>
                      <a:pPr algn="ctr">
                        <a:lnSpc>
                          <a:spcPct val="120000"/>
                        </a:lnSpc>
                        <a:spcAft>
                          <a:spcPts val="0"/>
                        </a:spcAft>
                      </a:pPr>
                      <a:endParaRPr lang="en-US" sz="5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63137"/>
                      </a:schemeClr>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5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5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9596403"/>
                  </a:ext>
                </a:extLst>
              </a:tr>
              <a:tr h="920413">
                <a:tc>
                  <a:txBody>
                    <a:bodyPr/>
                    <a:lstStyle/>
                    <a:p>
                      <a:pPr>
                        <a:lnSpc>
                          <a:spcPct val="120000"/>
                        </a:lnSpc>
                        <a:spcAft>
                          <a:spcPts val="0"/>
                        </a:spcAft>
                      </a:pPr>
                      <a:endParaRPr lang="en-US" sz="5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endParaRPr lang="en-US" sz="5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63137"/>
                      </a:schemeClr>
                    </a:solidFill>
                  </a:tcPr>
                </a:tc>
                <a:tc>
                  <a:txBody>
                    <a:bodyPr/>
                    <a:lstStyle/>
                    <a:p>
                      <a:pPr algn="ctr">
                        <a:lnSpc>
                          <a:spcPct val="120000"/>
                        </a:lnSpc>
                        <a:spcAft>
                          <a:spcPts val="0"/>
                        </a:spcAft>
                      </a:pPr>
                      <a:endParaRPr lang="en-US" sz="5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63137"/>
                      </a:schemeClr>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5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5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27834944"/>
                  </a:ext>
                </a:extLst>
              </a:tr>
            </a:tbl>
          </a:graphicData>
        </a:graphic>
      </p:graphicFrame>
      <p:sp>
        <p:nvSpPr>
          <p:cNvPr id="9" name="Content Placeholder 2">
            <a:extLst>
              <a:ext uri="{FF2B5EF4-FFF2-40B4-BE49-F238E27FC236}">
                <a16:creationId xmlns:a16="http://schemas.microsoft.com/office/drawing/2014/main" id="{41329CA8-D3C5-49D4-90EB-8BAF62230F92}"/>
              </a:ext>
            </a:extLst>
          </p:cNvPr>
          <p:cNvSpPr>
            <a:spLocks noGrp="1"/>
          </p:cNvSpPr>
          <p:nvPr>
            <p:ph sz="quarter" idx="10"/>
          </p:nvPr>
        </p:nvSpPr>
        <p:spPr>
          <a:xfrm>
            <a:off x="914400" y="2511425"/>
            <a:ext cx="2543695" cy="2441575"/>
          </a:xfrm>
        </p:spPr>
        <p:txBody>
          <a:bodyPr numCol="1"/>
          <a:lstStyle/>
          <a:p>
            <a:pPr marL="0" indent="0">
              <a:lnSpc>
                <a:spcPct val="100000"/>
              </a:lnSpc>
              <a:buNone/>
            </a:pPr>
            <a:r>
              <a:rPr lang="en-US" sz="2400" dirty="0">
                <a:solidFill>
                  <a:srgbClr val="0193C0"/>
                </a:solidFill>
                <a:latin typeface="Comfortaa" pitchFamily="2" charset="0"/>
              </a:rPr>
              <a:t>TEMPLATE</a:t>
            </a:r>
            <a:endParaRPr lang="en-US" sz="2400" dirty="0">
              <a:solidFill>
                <a:srgbClr val="454545"/>
              </a:solidFill>
              <a:latin typeface="Avenir" panose="02000503020000020003" pitchFamily="2" charset="0"/>
            </a:endParaRPr>
          </a:p>
          <a:p>
            <a:pPr marL="0" indent="0">
              <a:lnSpc>
                <a:spcPct val="100000"/>
              </a:lnSpc>
              <a:buNone/>
            </a:pPr>
            <a:r>
              <a:rPr lang="en-US" sz="2000" dirty="0">
                <a:solidFill>
                  <a:schemeClr val="tx1">
                    <a:lumMod val="75000"/>
                    <a:lumOff val="25000"/>
                  </a:schemeClr>
                </a:solidFill>
                <a:latin typeface="Avenir Book" panose="02000503020000020003" pitchFamily="2" charset="0"/>
              </a:rPr>
              <a:t>Review the Key Indicators in your Revised Logic Model</a:t>
            </a:r>
          </a:p>
          <a:p>
            <a:pPr marL="0" indent="0">
              <a:lnSpc>
                <a:spcPct val="100000"/>
              </a:lnSpc>
              <a:buNone/>
            </a:pPr>
            <a:r>
              <a:rPr lang="en-US" sz="2000" dirty="0">
                <a:solidFill>
                  <a:srgbClr val="0193C0"/>
                </a:solidFill>
                <a:latin typeface="Avenir Book" panose="02000503020000020003" pitchFamily="2" charset="0"/>
                <a:hlinkClick r:id="rId3">
                  <a:extLst>
                    <a:ext uri="{A12FA001-AC4F-418D-AE19-62706E023703}">
                      <ahyp:hlinkClr xmlns:ahyp="http://schemas.microsoft.com/office/drawing/2018/hyperlinkcolor" val="tx"/>
                    </a:ext>
                  </a:extLst>
                </a:hlinkClick>
              </a:rPr>
              <a:t>Annex 9</a:t>
            </a:r>
            <a:endParaRPr lang="en-US" sz="2000" dirty="0">
              <a:solidFill>
                <a:srgbClr val="0193C0"/>
              </a:solidFill>
              <a:latin typeface="Avenir Book" panose="02000503020000020003" pitchFamily="2" charset="0"/>
            </a:endParaRPr>
          </a:p>
        </p:txBody>
      </p:sp>
      <p:sp>
        <p:nvSpPr>
          <p:cNvPr id="13" name="Title 1">
            <a:extLst>
              <a:ext uri="{FF2B5EF4-FFF2-40B4-BE49-F238E27FC236}">
                <a16:creationId xmlns:a16="http://schemas.microsoft.com/office/drawing/2014/main" id="{1916F0E9-A46A-1647-9220-F360875A5D11}"/>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1: Develop </a:t>
            </a:r>
          </a:p>
          <a:p>
            <a:r>
              <a:rPr lang="en-US" sz="3200" dirty="0">
                <a:solidFill>
                  <a:srgbClr val="07C1E8"/>
                </a:solidFill>
                <a:latin typeface="Gotham Light" pitchFamily="2" charset="77"/>
              </a:rPr>
              <a:t>indicators for identified </a:t>
            </a:r>
          </a:p>
          <a:p>
            <a:r>
              <a:rPr lang="en-US" sz="3200" dirty="0">
                <a:solidFill>
                  <a:srgbClr val="07C1E8"/>
                </a:solidFill>
                <a:latin typeface="Gotham Light" pitchFamily="2" charset="77"/>
              </a:rPr>
              <a:t>social norms</a:t>
            </a:r>
            <a:endParaRPr lang="en-US" sz="3200" dirty="0">
              <a:latin typeface="+mj-lt"/>
            </a:endParaRPr>
          </a:p>
        </p:txBody>
      </p:sp>
      <p:grpSp>
        <p:nvGrpSpPr>
          <p:cNvPr id="14" name="Group 13">
            <a:extLst>
              <a:ext uri="{FF2B5EF4-FFF2-40B4-BE49-F238E27FC236}">
                <a16:creationId xmlns:a16="http://schemas.microsoft.com/office/drawing/2014/main" id="{FCF9C5EF-C3D1-3E4B-80F4-90611599D7D4}"/>
              </a:ext>
            </a:extLst>
          </p:cNvPr>
          <p:cNvGrpSpPr/>
          <p:nvPr/>
        </p:nvGrpSpPr>
        <p:grpSpPr>
          <a:xfrm>
            <a:off x="9601200" y="365760"/>
            <a:ext cx="2832498" cy="456923"/>
            <a:chOff x="4116076" y="450402"/>
            <a:chExt cx="2832498" cy="456923"/>
          </a:xfrm>
        </p:grpSpPr>
        <p:cxnSp>
          <p:nvCxnSpPr>
            <p:cNvPr id="15" name="Straight Connector 14">
              <a:extLst>
                <a:ext uri="{FF2B5EF4-FFF2-40B4-BE49-F238E27FC236}">
                  <a16:creationId xmlns:a16="http://schemas.microsoft.com/office/drawing/2014/main" id="{B67B350A-0D3F-0D4B-B340-44E28E1A71BC}"/>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6" name="Teardrop 15">
              <a:extLst>
                <a:ext uri="{FF2B5EF4-FFF2-40B4-BE49-F238E27FC236}">
                  <a16:creationId xmlns:a16="http://schemas.microsoft.com/office/drawing/2014/main" id="{8776E700-373B-2642-87C5-557D886E2455}"/>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7" name="Rectangle 16">
              <a:extLst>
                <a:ext uri="{FF2B5EF4-FFF2-40B4-BE49-F238E27FC236}">
                  <a16:creationId xmlns:a16="http://schemas.microsoft.com/office/drawing/2014/main" id="{3201C9A4-9286-2A47-A1C6-3870399A3A69}"/>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8" name="Rectangle 17">
              <a:extLst>
                <a:ext uri="{FF2B5EF4-FFF2-40B4-BE49-F238E27FC236}">
                  <a16:creationId xmlns:a16="http://schemas.microsoft.com/office/drawing/2014/main" id="{94E3394C-DBC1-4B45-AE44-61CB81B80F20}"/>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9" name="Rectangle 18">
              <a:extLst>
                <a:ext uri="{FF2B5EF4-FFF2-40B4-BE49-F238E27FC236}">
                  <a16:creationId xmlns:a16="http://schemas.microsoft.com/office/drawing/2014/main" id="{AD47F2F5-4B98-0B44-A1BD-B56795860BB4}"/>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20" name="Rectangle 19">
              <a:extLst>
                <a:ext uri="{FF2B5EF4-FFF2-40B4-BE49-F238E27FC236}">
                  <a16:creationId xmlns:a16="http://schemas.microsoft.com/office/drawing/2014/main" id="{52020550-8CE4-3441-860D-2830F8D1173B}"/>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21" name="Rectangle 20">
              <a:extLst>
                <a:ext uri="{FF2B5EF4-FFF2-40B4-BE49-F238E27FC236}">
                  <a16:creationId xmlns:a16="http://schemas.microsoft.com/office/drawing/2014/main" id="{5C27960A-739F-5A49-AA4C-3D676989F5C4}"/>
                </a:ext>
              </a:extLst>
            </p:cNvPr>
            <p:cNvSpPr/>
            <p:nvPr/>
          </p:nvSpPr>
          <p:spPr>
            <a:xfrm>
              <a:off x="5977005" y="661104"/>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4</a:t>
              </a:r>
              <a:endParaRPr lang="en-GB" sz="500" b="1" dirty="0">
                <a:solidFill>
                  <a:srgbClr val="07C1E8"/>
                </a:solidFill>
                <a:latin typeface="Avenir Black" panose="02000503020000020003" pitchFamily="2" charset="0"/>
              </a:endParaRPr>
            </a:p>
          </p:txBody>
        </p:sp>
        <p:sp>
          <p:nvSpPr>
            <p:cNvPr id="22" name="Teardrop 21">
              <a:extLst>
                <a:ext uri="{FF2B5EF4-FFF2-40B4-BE49-F238E27FC236}">
                  <a16:creationId xmlns:a16="http://schemas.microsoft.com/office/drawing/2014/main" id="{31FE7D72-18A8-0146-B1C5-004A06FC7E43}"/>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3" name="Teardrop 22">
              <a:extLst>
                <a:ext uri="{FF2B5EF4-FFF2-40B4-BE49-F238E27FC236}">
                  <a16:creationId xmlns:a16="http://schemas.microsoft.com/office/drawing/2014/main" id="{9B7E4C0C-7002-434A-AA77-6EFF875E9485}"/>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4" name="Teardrop 23">
              <a:extLst>
                <a:ext uri="{FF2B5EF4-FFF2-40B4-BE49-F238E27FC236}">
                  <a16:creationId xmlns:a16="http://schemas.microsoft.com/office/drawing/2014/main" id="{F50D13C0-FACB-4C45-BA7D-0B610B07DE9E}"/>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5" name="Teardrop 24">
              <a:extLst>
                <a:ext uri="{FF2B5EF4-FFF2-40B4-BE49-F238E27FC236}">
                  <a16:creationId xmlns:a16="http://schemas.microsoft.com/office/drawing/2014/main" id="{A0D9AAF3-0FE6-E343-B13B-BFA9FFD6C8F3}"/>
                </a:ext>
              </a:extLst>
            </p:cNvPr>
            <p:cNvSpPr>
              <a:spLocks noChangeAspect="1"/>
            </p:cNvSpPr>
            <p:nvPr/>
          </p:nvSpPr>
          <p:spPr>
            <a:xfrm rot="8100000">
              <a:off x="6146936"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258792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BCF84-8A5E-4B0B-A66E-1B94A2A78BD4}"/>
              </a:ext>
            </a:extLst>
          </p:cNvPr>
          <p:cNvSpPr>
            <a:spLocks noGrp="1"/>
          </p:cNvSpPr>
          <p:nvPr>
            <p:ph type="title"/>
          </p:nvPr>
        </p:nvSpPr>
        <p:spPr/>
        <p:txBody>
          <a:bodyPr/>
          <a:lstStyle/>
          <a:p>
            <a:r>
              <a:rPr lang="en-US" sz="3200" dirty="0">
                <a:solidFill>
                  <a:srgbClr val="07C1E8"/>
                </a:solidFill>
                <a:latin typeface="Gotham Light" pitchFamily="2" charset="77"/>
              </a:rPr>
              <a:t>Activity 1: Norm Behavior Mapping</a:t>
            </a:r>
            <a:endParaRPr lang="en-US" sz="3200" dirty="0">
              <a:latin typeface="+mj-lt"/>
            </a:endParaRPr>
          </a:p>
        </p:txBody>
      </p:sp>
      <p:sp>
        <p:nvSpPr>
          <p:cNvPr id="3" name="Content Placeholder 2">
            <a:extLst>
              <a:ext uri="{FF2B5EF4-FFF2-40B4-BE49-F238E27FC236}">
                <a16:creationId xmlns:a16="http://schemas.microsoft.com/office/drawing/2014/main" id="{4221F7B4-E448-496B-8599-93DD5C75492A}"/>
              </a:ext>
            </a:extLst>
          </p:cNvPr>
          <p:cNvSpPr>
            <a:spLocks noGrp="1"/>
          </p:cNvSpPr>
          <p:nvPr>
            <p:ph sz="quarter" idx="10"/>
          </p:nvPr>
        </p:nvSpPr>
        <p:spPr>
          <a:xfrm>
            <a:off x="873812" y="2470799"/>
            <a:ext cx="6345071" cy="2833461"/>
          </a:xfrm>
        </p:spPr>
        <p:txBody>
          <a:bodyPr numCol="1">
            <a:normAutofit/>
          </a:bodyPr>
          <a:lstStyle/>
          <a:p>
            <a:pPr marL="0" indent="0">
              <a:buNone/>
            </a:pPr>
            <a:r>
              <a:rPr lang="en-US" sz="2400" b="0" dirty="0">
                <a:solidFill>
                  <a:srgbClr val="454545"/>
                </a:solidFill>
                <a:latin typeface="Avenir" panose="02000503020000020003" pitchFamily="2" charset="0"/>
              </a:rPr>
              <a:t>In this activity, the team will explore the relationship between social norms and the program’s behaviors of interest, or target behaviors. To do this the team will consider whether a social norm influences a behavior directly or indirectly. </a:t>
            </a:r>
          </a:p>
        </p:txBody>
      </p:sp>
      <p:grpSp>
        <p:nvGrpSpPr>
          <p:cNvPr id="4" name="Group 3">
            <a:extLst>
              <a:ext uri="{FF2B5EF4-FFF2-40B4-BE49-F238E27FC236}">
                <a16:creationId xmlns:a16="http://schemas.microsoft.com/office/drawing/2014/main" id="{072BB0ED-82B7-4126-BD95-DCE33A6CE8CA}"/>
              </a:ext>
            </a:extLst>
          </p:cNvPr>
          <p:cNvGrpSpPr/>
          <p:nvPr/>
        </p:nvGrpSpPr>
        <p:grpSpPr>
          <a:xfrm>
            <a:off x="7855669" y="1879508"/>
            <a:ext cx="3069542" cy="3098983"/>
            <a:chOff x="5078217" y="2753845"/>
            <a:chExt cx="1412082" cy="1412082"/>
          </a:xfrm>
        </p:grpSpPr>
        <p:sp>
          <p:nvSpPr>
            <p:cNvPr id="5" name="Oval 4">
              <a:extLst>
                <a:ext uri="{FF2B5EF4-FFF2-40B4-BE49-F238E27FC236}">
                  <a16:creationId xmlns:a16="http://schemas.microsoft.com/office/drawing/2014/main" id="{1A8C29BF-D5EF-4BF1-BE44-C6206CEDC248}"/>
                </a:ext>
              </a:extLst>
            </p:cNvPr>
            <p:cNvSpPr/>
            <p:nvPr/>
          </p:nvSpPr>
          <p:spPr>
            <a:xfrm rot="2700000">
              <a:off x="5078217" y="2753845"/>
              <a:ext cx="1412082" cy="1412082"/>
            </a:xfrm>
            <a:prstGeom prst="ellipse">
              <a:avLst/>
            </a:prstGeom>
            <a:solidFill>
              <a:srgbClr val="07C1E8"/>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10000"/>
                </a:lnSpc>
                <a:spcBef>
                  <a:spcPts val="1000"/>
                </a:spcBef>
              </a:pPr>
              <a:endParaRPr lang="en-GB" sz="1000">
                <a:solidFill>
                  <a:schemeClr val="tx1"/>
                </a:solidFill>
              </a:endParaRPr>
            </a:p>
          </p:txBody>
        </p:sp>
        <p:sp>
          <p:nvSpPr>
            <p:cNvPr id="6" name="Text Box 2">
              <a:extLst>
                <a:ext uri="{FF2B5EF4-FFF2-40B4-BE49-F238E27FC236}">
                  <a16:creationId xmlns:a16="http://schemas.microsoft.com/office/drawing/2014/main" id="{76822F04-13B9-46BD-9626-0BFF9221D8F4}"/>
                </a:ext>
              </a:extLst>
            </p:cNvPr>
            <p:cNvSpPr txBox="1">
              <a:spLocks noChangeArrowheads="1"/>
            </p:cNvSpPr>
            <p:nvPr/>
          </p:nvSpPr>
          <p:spPr bwMode="auto">
            <a:xfrm>
              <a:off x="5153579" y="3209881"/>
              <a:ext cx="1275618" cy="546942"/>
            </a:xfrm>
            <a:prstGeom prst="rect">
              <a:avLst/>
            </a:prstGeom>
            <a:noFill/>
            <a:ln w="9525">
              <a:noFill/>
              <a:miter lim="800000"/>
              <a:headEnd/>
              <a:tailEnd/>
            </a:ln>
          </p:spPr>
          <p:txBody>
            <a:bodyPr rot="0" vert="horz" wrap="square" lIns="91440" tIns="45720" rIns="91440" bIns="45720" anchor="t" anchorCtr="0">
              <a:spAutoFit/>
            </a:bodyPr>
            <a:lstStyle/>
            <a:p>
              <a:pPr algn="ctr">
                <a:spcAft>
                  <a:spcPts val="0"/>
                </a:spcAft>
              </a:pPr>
              <a:r>
                <a:rPr lang="en-US" dirty="0">
                  <a:solidFill>
                    <a:schemeClr val="bg1"/>
                  </a:solidFill>
                  <a:latin typeface="Avenir" panose="02000503020000020003" pitchFamily="2" charset="0"/>
                  <a:ea typeface="+mj-ea"/>
                  <a:cs typeface="+mj-cs"/>
                </a:rPr>
                <a:t>A </a:t>
              </a:r>
              <a:r>
                <a:rPr lang="en-US" b="1" dirty="0">
                  <a:solidFill>
                    <a:schemeClr val="bg1"/>
                  </a:solidFill>
                  <a:latin typeface="Avenir" panose="02000503020000020003" pitchFamily="2" charset="0"/>
                  <a:ea typeface="+mj-ea"/>
                  <a:cs typeface="+mj-cs"/>
                </a:rPr>
                <a:t>behavior of interest </a:t>
              </a:r>
              <a:r>
                <a:rPr lang="en-US" dirty="0">
                  <a:solidFill>
                    <a:schemeClr val="bg1"/>
                  </a:solidFill>
                  <a:latin typeface="Avenir" panose="02000503020000020003" pitchFamily="2" charset="0"/>
                  <a:ea typeface="+mj-ea"/>
                  <a:cs typeface="+mj-cs"/>
                </a:rPr>
                <a:t>is the behavior the program is tasked with changing.</a:t>
              </a:r>
            </a:p>
          </p:txBody>
        </p:sp>
      </p:grpSp>
      <p:grpSp>
        <p:nvGrpSpPr>
          <p:cNvPr id="10" name="Group 9">
            <a:extLst>
              <a:ext uri="{FF2B5EF4-FFF2-40B4-BE49-F238E27FC236}">
                <a16:creationId xmlns:a16="http://schemas.microsoft.com/office/drawing/2014/main" id="{8F7F5D75-F2B0-1A49-B68E-7B8B394ECF49}"/>
              </a:ext>
            </a:extLst>
          </p:cNvPr>
          <p:cNvGrpSpPr/>
          <p:nvPr/>
        </p:nvGrpSpPr>
        <p:grpSpPr>
          <a:xfrm>
            <a:off x="9602476" y="365125"/>
            <a:ext cx="2832498" cy="456923"/>
            <a:chOff x="4116076" y="450402"/>
            <a:chExt cx="2832498" cy="456923"/>
          </a:xfrm>
        </p:grpSpPr>
        <p:cxnSp>
          <p:nvCxnSpPr>
            <p:cNvPr id="11" name="Straight Connector 10">
              <a:extLst>
                <a:ext uri="{FF2B5EF4-FFF2-40B4-BE49-F238E27FC236}">
                  <a16:creationId xmlns:a16="http://schemas.microsoft.com/office/drawing/2014/main" id="{F44EECF5-7552-A74A-BF2D-4E0C0C1E3296}"/>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2" name="Teardrop 11">
              <a:extLst>
                <a:ext uri="{FF2B5EF4-FFF2-40B4-BE49-F238E27FC236}">
                  <a16:creationId xmlns:a16="http://schemas.microsoft.com/office/drawing/2014/main" id="{07C31A08-009A-A041-BA4A-7E7CA19FBD83}"/>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3" name="Rectangle 12">
              <a:extLst>
                <a:ext uri="{FF2B5EF4-FFF2-40B4-BE49-F238E27FC236}">
                  <a16:creationId xmlns:a16="http://schemas.microsoft.com/office/drawing/2014/main" id="{E698282B-247F-1C41-BBFF-72256305032E}"/>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6B34F152-CC28-0442-8B02-E53346DC39E3}"/>
                </a:ext>
              </a:extLst>
            </p:cNvPr>
            <p:cNvSpPr/>
            <p:nvPr/>
          </p:nvSpPr>
          <p:spPr>
            <a:xfrm>
              <a:off x="4554399" y="65888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1</a:t>
              </a:r>
              <a:endParaRPr lang="en-GB" sz="500" b="1" dirty="0">
                <a:solidFill>
                  <a:srgbClr val="07C1E8"/>
                </a:solidFill>
                <a:latin typeface="Avenir Black" panose="02000503020000020003" pitchFamily="2" charset="0"/>
              </a:endParaRPr>
            </a:p>
          </p:txBody>
        </p:sp>
        <p:sp>
          <p:nvSpPr>
            <p:cNvPr id="15" name="Rectangle 14">
              <a:extLst>
                <a:ext uri="{FF2B5EF4-FFF2-40B4-BE49-F238E27FC236}">
                  <a16:creationId xmlns:a16="http://schemas.microsoft.com/office/drawing/2014/main" id="{F4B049CD-C373-EB44-8B44-36C964779D6D}"/>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A967EFC3-9DCA-8340-A225-D8825FB8EBA0}"/>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7" name="Rectangle 16">
              <a:extLst>
                <a:ext uri="{FF2B5EF4-FFF2-40B4-BE49-F238E27FC236}">
                  <a16:creationId xmlns:a16="http://schemas.microsoft.com/office/drawing/2014/main" id="{5C05E579-5D5B-4B4B-AF98-FF16B2242F8B}"/>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8" name="Teardrop 17">
              <a:extLst>
                <a:ext uri="{FF2B5EF4-FFF2-40B4-BE49-F238E27FC236}">
                  <a16:creationId xmlns:a16="http://schemas.microsoft.com/office/drawing/2014/main" id="{67C79E29-15A3-CB41-9443-08B430305EBC}"/>
                </a:ext>
              </a:extLst>
            </p:cNvPr>
            <p:cNvSpPr>
              <a:spLocks noChangeAspect="1"/>
            </p:cNvSpPr>
            <p:nvPr/>
          </p:nvSpPr>
          <p:spPr>
            <a:xfrm rot="8100000">
              <a:off x="4726350"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73675123-24E9-BD40-B9E3-34D44C18E46B}"/>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E326F299-F438-0344-8874-FB06498EA45B}"/>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1" name="Teardrop 20">
              <a:extLst>
                <a:ext uri="{FF2B5EF4-FFF2-40B4-BE49-F238E27FC236}">
                  <a16:creationId xmlns:a16="http://schemas.microsoft.com/office/drawing/2014/main" id="{D049B7EC-8BDB-4A4B-9BC6-A2E6B0D1E9A3}"/>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305419149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EF1DC150-BD8E-5845-B9CC-7FA2F1AC1F6C}"/>
              </a:ext>
            </a:extLst>
          </p:cNvPr>
          <p:cNvSpPr txBox="1">
            <a:spLocks/>
          </p:cNvSpPr>
          <p:nvPr/>
        </p:nvSpPr>
        <p:spPr>
          <a:xfrm>
            <a:off x="6708404" y="279795"/>
            <a:ext cx="1126531" cy="185803"/>
          </a:xfrm>
          <a:prstGeom prst="rect">
            <a:avLst/>
          </a:prstGeom>
        </p:spPr>
        <p:txBody>
          <a:bodyPr vert="horz" lIns="0" tIns="0" rIns="0" bIns="0" rtlCol="0" anchor="t" anchorCtr="0">
            <a:noAutofit/>
          </a:bodyPr>
          <a:lstStyle>
            <a:lvl1pPr algn="l" defTabSz="668912" rtl="0" eaLnBrk="1" latinLnBrk="0" hangingPunct="1">
              <a:lnSpc>
                <a:spcPct val="90000"/>
              </a:lnSpc>
              <a:spcBef>
                <a:spcPct val="0"/>
              </a:spcBef>
              <a:buNone/>
              <a:defRPr sz="2400" b="1" i="0" kern="1200">
                <a:solidFill>
                  <a:schemeClr val="accent2"/>
                </a:solidFill>
                <a:latin typeface="Gotham Bold" panose="02000604030000020004"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sz="1108" b="0">
                <a:solidFill>
                  <a:schemeClr val="bg1"/>
                </a:solidFill>
                <a:latin typeface="Comfortaa Light" pitchFamily="2" charset="0"/>
              </a:rPr>
              <a:t>Activity 1</a:t>
            </a:r>
          </a:p>
        </p:txBody>
      </p:sp>
      <p:sp>
        <p:nvSpPr>
          <p:cNvPr id="16" name="Freeform 221">
            <a:extLst>
              <a:ext uri="{FF2B5EF4-FFF2-40B4-BE49-F238E27FC236}">
                <a16:creationId xmlns:a16="http://schemas.microsoft.com/office/drawing/2014/main" id="{830DB05F-AD47-FE41-801D-496AF28C0A70}"/>
              </a:ext>
            </a:extLst>
          </p:cNvPr>
          <p:cNvSpPr>
            <a:spLocks noChangeAspect="1" noEditPoints="1"/>
          </p:cNvSpPr>
          <p:nvPr/>
        </p:nvSpPr>
        <p:spPr bwMode="auto">
          <a:xfrm>
            <a:off x="6939898" y="246408"/>
            <a:ext cx="174462" cy="169950"/>
          </a:xfrm>
          <a:custGeom>
            <a:avLst/>
            <a:gdLst>
              <a:gd name="T0" fmla="*/ 169 w 220"/>
              <a:gd name="T1" fmla="*/ 138 h 214"/>
              <a:gd name="T2" fmla="*/ 169 w 220"/>
              <a:gd name="T3" fmla="*/ 126 h 214"/>
              <a:gd name="T4" fmla="*/ 124 w 220"/>
              <a:gd name="T5" fmla="*/ 115 h 214"/>
              <a:gd name="T6" fmla="*/ 172 w 220"/>
              <a:gd name="T7" fmla="*/ 83 h 214"/>
              <a:gd name="T8" fmla="*/ 211 w 220"/>
              <a:gd name="T9" fmla="*/ 25 h 214"/>
              <a:gd name="T10" fmla="*/ 190 w 220"/>
              <a:gd name="T11" fmla="*/ 38 h 214"/>
              <a:gd name="T12" fmla="*/ 176 w 220"/>
              <a:gd name="T13" fmla="*/ 24 h 214"/>
              <a:gd name="T14" fmla="*/ 189 w 220"/>
              <a:gd name="T15" fmla="*/ 3 h 214"/>
              <a:gd name="T16" fmla="*/ 143 w 220"/>
              <a:gd name="T17" fmla="*/ 12 h 214"/>
              <a:gd name="T18" fmla="*/ 99 w 220"/>
              <a:gd name="T19" fmla="*/ 90 h 214"/>
              <a:gd name="T20" fmla="*/ 56 w 220"/>
              <a:gd name="T21" fmla="*/ 36 h 214"/>
              <a:gd name="T22" fmla="*/ 8 w 220"/>
              <a:gd name="T23" fmla="*/ 22 h 214"/>
              <a:gd name="T24" fmla="*/ 45 w 220"/>
              <a:gd name="T25" fmla="*/ 47 h 214"/>
              <a:gd name="T26" fmla="*/ 59 w 220"/>
              <a:gd name="T27" fmla="*/ 129 h 214"/>
              <a:gd name="T28" fmla="*/ 15 w 220"/>
              <a:gd name="T29" fmla="*/ 139 h 214"/>
              <a:gd name="T30" fmla="*/ 9 w 220"/>
              <a:gd name="T31" fmla="*/ 191 h 214"/>
              <a:gd name="T32" fmla="*/ 41 w 220"/>
              <a:gd name="T33" fmla="*/ 172 h 214"/>
              <a:gd name="T34" fmla="*/ 23 w 220"/>
              <a:gd name="T35" fmla="*/ 205 h 214"/>
              <a:gd name="T36" fmla="*/ 45 w 220"/>
              <a:gd name="T37" fmla="*/ 211 h 214"/>
              <a:gd name="T38" fmla="*/ 85 w 220"/>
              <a:gd name="T39" fmla="*/ 155 h 214"/>
              <a:gd name="T40" fmla="*/ 147 w 220"/>
              <a:gd name="T41" fmla="*/ 149 h 214"/>
              <a:gd name="T42" fmla="*/ 136 w 220"/>
              <a:gd name="T43" fmla="*/ 172 h 214"/>
              <a:gd name="T44" fmla="*/ 184 w 220"/>
              <a:gd name="T45" fmla="*/ 208 h 214"/>
              <a:gd name="T46" fmla="*/ 212 w 220"/>
              <a:gd name="T47" fmla="*/ 208 h 214"/>
              <a:gd name="T48" fmla="*/ 20 w 220"/>
              <a:gd name="T49" fmla="*/ 22 h 214"/>
              <a:gd name="T50" fmla="*/ 45 w 220"/>
              <a:gd name="T51" fmla="*/ 36 h 214"/>
              <a:gd name="T52" fmla="*/ 20 w 220"/>
              <a:gd name="T53" fmla="*/ 22 h 214"/>
              <a:gd name="T54" fmla="*/ 69 w 220"/>
              <a:gd name="T55" fmla="*/ 193 h 214"/>
              <a:gd name="T56" fmla="*/ 37 w 220"/>
              <a:gd name="T57" fmla="*/ 202 h 214"/>
              <a:gd name="T58" fmla="*/ 49 w 220"/>
              <a:gd name="T59" fmla="*/ 164 h 214"/>
              <a:gd name="T60" fmla="*/ 12 w 220"/>
              <a:gd name="T61" fmla="*/ 176 h 214"/>
              <a:gd name="T62" fmla="*/ 45 w 220"/>
              <a:gd name="T63" fmla="*/ 135 h 214"/>
              <a:gd name="T64" fmla="*/ 61 w 220"/>
              <a:gd name="T65" fmla="*/ 139 h 214"/>
              <a:gd name="T66" fmla="*/ 141 w 220"/>
              <a:gd name="T67" fmla="*/ 55 h 214"/>
              <a:gd name="T68" fmla="*/ 172 w 220"/>
              <a:gd name="T69" fmla="*/ 8 h 214"/>
              <a:gd name="T70" fmla="*/ 168 w 220"/>
              <a:gd name="T71" fmla="*/ 21 h 214"/>
              <a:gd name="T72" fmla="*/ 194 w 220"/>
              <a:gd name="T73" fmla="*/ 46 h 214"/>
              <a:gd name="T74" fmla="*/ 196 w 220"/>
              <a:gd name="T75" fmla="*/ 66 h 214"/>
              <a:gd name="T76" fmla="*/ 159 w 220"/>
              <a:gd name="T77" fmla="*/ 73 h 214"/>
              <a:gd name="T78" fmla="*/ 75 w 220"/>
              <a:gd name="T79" fmla="*/ 153 h 214"/>
              <a:gd name="T80" fmla="*/ 206 w 220"/>
              <a:gd name="T81" fmla="*/ 203 h 214"/>
              <a:gd name="T82" fmla="*/ 189 w 220"/>
              <a:gd name="T83" fmla="*/ 203 h 214"/>
              <a:gd name="T84" fmla="*/ 164 w 220"/>
              <a:gd name="T85" fmla="*/ 143 h 214"/>
              <a:gd name="T86" fmla="*/ 206 w 220"/>
              <a:gd name="T87" fmla="*/ 203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20" h="214">
                <a:moveTo>
                  <a:pt x="212" y="180"/>
                </a:moveTo>
                <a:cubicBezTo>
                  <a:pt x="169" y="138"/>
                  <a:pt x="169" y="138"/>
                  <a:pt x="169" y="138"/>
                </a:cubicBezTo>
                <a:cubicBezTo>
                  <a:pt x="175" y="132"/>
                  <a:pt x="175" y="132"/>
                  <a:pt x="175" y="132"/>
                </a:cubicBezTo>
                <a:cubicBezTo>
                  <a:pt x="169" y="126"/>
                  <a:pt x="169" y="126"/>
                  <a:pt x="169" y="126"/>
                </a:cubicBezTo>
                <a:cubicBezTo>
                  <a:pt x="152" y="143"/>
                  <a:pt x="152" y="143"/>
                  <a:pt x="152" y="143"/>
                </a:cubicBezTo>
                <a:cubicBezTo>
                  <a:pt x="124" y="115"/>
                  <a:pt x="124" y="115"/>
                  <a:pt x="124" y="115"/>
                </a:cubicBezTo>
                <a:cubicBezTo>
                  <a:pt x="158" y="81"/>
                  <a:pt x="158" y="81"/>
                  <a:pt x="158" y="81"/>
                </a:cubicBezTo>
                <a:cubicBezTo>
                  <a:pt x="163" y="83"/>
                  <a:pt x="167" y="83"/>
                  <a:pt x="172" y="83"/>
                </a:cubicBezTo>
                <a:cubicBezTo>
                  <a:pt x="184" y="83"/>
                  <a:pt x="194" y="79"/>
                  <a:pt x="202" y="71"/>
                </a:cubicBezTo>
                <a:cubicBezTo>
                  <a:pt x="214" y="59"/>
                  <a:pt x="218" y="41"/>
                  <a:pt x="211" y="25"/>
                </a:cubicBezTo>
                <a:cubicBezTo>
                  <a:pt x="208" y="19"/>
                  <a:pt x="208" y="19"/>
                  <a:pt x="208" y="19"/>
                </a:cubicBezTo>
                <a:cubicBezTo>
                  <a:pt x="190" y="38"/>
                  <a:pt x="190" y="38"/>
                  <a:pt x="190" y="38"/>
                </a:cubicBezTo>
                <a:cubicBezTo>
                  <a:pt x="176" y="38"/>
                  <a:pt x="176" y="38"/>
                  <a:pt x="176" y="38"/>
                </a:cubicBezTo>
                <a:cubicBezTo>
                  <a:pt x="176" y="24"/>
                  <a:pt x="176" y="24"/>
                  <a:pt x="176" y="24"/>
                </a:cubicBezTo>
                <a:cubicBezTo>
                  <a:pt x="194" y="5"/>
                  <a:pt x="194" y="5"/>
                  <a:pt x="194" y="5"/>
                </a:cubicBezTo>
                <a:cubicBezTo>
                  <a:pt x="189" y="3"/>
                  <a:pt x="189" y="3"/>
                  <a:pt x="189" y="3"/>
                </a:cubicBezTo>
                <a:cubicBezTo>
                  <a:pt x="184" y="1"/>
                  <a:pt x="178" y="0"/>
                  <a:pt x="172" y="0"/>
                </a:cubicBezTo>
                <a:cubicBezTo>
                  <a:pt x="161" y="0"/>
                  <a:pt x="150" y="4"/>
                  <a:pt x="143" y="12"/>
                </a:cubicBezTo>
                <a:cubicBezTo>
                  <a:pt x="131" y="23"/>
                  <a:pt x="127" y="40"/>
                  <a:pt x="133" y="56"/>
                </a:cubicBezTo>
                <a:cubicBezTo>
                  <a:pt x="99" y="90"/>
                  <a:pt x="99" y="90"/>
                  <a:pt x="99" y="90"/>
                </a:cubicBezTo>
                <a:cubicBezTo>
                  <a:pt x="51" y="42"/>
                  <a:pt x="51" y="42"/>
                  <a:pt x="51" y="42"/>
                </a:cubicBezTo>
                <a:cubicBezTo>
                  <a:pt x="56" y="36"/>
                  <a:pt x="56" y="36"/>
                  <a:pt x="56" y="36"/>
                </a:cubicBezTo>
                <a:cubicBezTo>
                  <a:pt x="25" y="5"/>
                  <a:pt x="25" y="5"/>
                  <a:pt x="25" y="5"/>
                </a:cubicBezTo>
                <a:cubicBezTo>
                  <a:pt x="8" y="22"/>
                  <a:pt x="8" y="22"/>
                  <a:pt x="8" y="22"/>
                </a:cubicBezTo>
                <a:cubicBezTo>
                  <a:pt x="39" y="53"/>
                  <a:pt x="39" y="53"/>
                  <a:pt x="39" y="53"/>
                </a:cubicBezTo>
                <a:cubicBezTo>
                  <a:pt x="45" y="47"/>
                  <a:pt x="45" y="47"/>
                  <a:pt x="45" y="47"/>
                </a:cubicBezTo>
                <a:cubicBezTo>
                  <a:pt x="93" y="95"/>
                  <a:pt x="93" y="95"/>
                  <a:pt x="93" y="95"/>
                </a:cubicBezTo>
                <a:cubicBezTo>
                  <a:pt x="59" y="129"/>
                  <a:pt x="59" y="129"/>
                  <a:pt x="59" y="129"/>
                </a:cubicBezTo>
                <a:cubicBezTo>
                  <a:pt x="55" y="128"/>
                  <a:pt x="50" y="127"/>
                  <a:pt x="45" y="127"/>
                </a:cubicBezTo>
                <a:cubicBezTo>
                  <a:pt x="34" y="127"/>
                  <a:pt x="23" y="131"/>
                  <a:pt x="15" y="139"/>
                </a:cubicBezTo>
                <a:cubicBezTo>
                  <a:pt x="3" y="151"/>
                  <a:pt x="0" y="170"/>
                  <a:pt x="6" y="185"/>
                </a:cubicBezTo>
                <a:cubicBezTo>
                  <a:pt x="9" y="191"/>
                  <a:pt x="9" y="191"/>
                  <a:pt x="9" y="191"/>
                </a:cubicBezTo>
                <a:cubicBezTo>
                  <a:pt x="27" y="172"/>
                  <a:pt x="27" y="172"/>
                  <a:pt x="27" y="172"/>
                </a:cubicBezTo>
                <a:cubicBezTo>
                  <a:pt x="41" y="172"/>
                  <a:pt x="41" y="172"/>
                  <a:pt x="41" y="172"/>
                </a:cubicBezTo>
                <a:cubicBezTo>
                  <a:pt x="41" y="187"/>
                  <a:pt x="41" y="187"/>
                  <a:pt x="41" y="187"/>
                </a:cubicBezTo>
                <a:cubicBezTo>
                  <a:pt x="23" y="205"/>
                  <a:pt x="23" y="205"/>
                  <a:pt x="23" y="205"/>
                </a:cubicBezTo>
                <a:cubicBezTo>
                  <a:pt x="28" y="207"/>
                  <a:pt x="28" y="207"/>
                  <a:pt x="28" y="207"/>
                </a:cubicBezTo>
                <a:cubicBezTo>
                  <a:pt x="34" y="210"/>
                  <a:pt x="39" y="211"/>
                  <a:pt x="45" y="211"/>
                </a:cubicBezTo>
                <a:cubicBezTo>
                  <a:pt x="56" y="211"/>
                  <a:pt x="67" y="206"/>
                  <a:pt x="75" y="198"/>
                </a:cubicBezTo>
                <a:cubicBezTo>
                  <a:pt x="86" y="187"/>
                  <a:pt x="90" y="170"/>
                  <a:pt x="85" y="155"/>
                </a:cubicBezTo>
                <a:cubicBezTo>
                  <a:pt x="119" y="121"/>
                  <a:pt x="119" y="121"/>
                  <a:pt x="119" y="121"/>
                </a:cubicBezTo>
                <a:cubicBezTo>
                  <a:pt x="147" y="149"/>
                  <a:pt x="147" y="149"/>
                  <a:pt x="147" y="149"/>
                </a:cubicBezTo>
                <a:cubicBezTo>
                  <a:pt x="130" y="166"/>
                  <a:pt x="130" y="166"/>
                  <a:pt x="130" y="166"/>
                </a:cubicBezTo>
                <a:cubicBezTo>
                  <a:pt x="136" y="172"/>
                  <a:pt x="136" y="172"/>
                  <a:pt x="136" y="172"/>
                </a:cubicBezTo>
                <a:cubicBezTo>
                  <a:pt x="141" y="166"/>
                  <a:pt x="141" y="166"/>
                  <a:pt x="141" y="166"/>
                </a:cubicBezTo>
                <a:cubicBezTo>
                  <a:pt x="184" y="208"/>
                  <a:pt x="184" y="208"/>
                  <a:pt x="184" y="208"/>
                </a:cubicBezTo>
                <a:cubicBezTo>
                  <a:pt x="187" y="212"/>
                  <a:pt x="192" y="214"/>
                  <a:pt x="198" y="214"/>
                </a:cubicBezTo>
                <a:cubicBezTo>
                  <a:pt x="203" y="214"/>
                  <a:pt x="208" y="212"/>
                  <a:pt x="212" y="208"/>
                </a:cubicBezTo>
                <a:cubicBezTo>
                  <a:pt x="220" y="201"/>
                  <a:pt x="220" y="188"/>
                  <a:pt x="212" y="180"/>
                </a:cubicBezTo>
                <a:close/>
                <a:moveTo>
                  <a:pt x="20" y="22"/>
                </a:moveTo>
                <a:cubicBezTo>
                  <a:pt x="25" y="16"/>
                  <a:pt x="25" y="16"/>
                  <a:pt x="25" y="16"/>
                </a:cubicBezTo>
                <a:cubicBezTo>
                  <a:pt x="45" y="36"/>
                  <a:pt x="45" y="36"/>
                  <a:pt x="45" y="36"/>
                </a:cubicBezTo>
                <a:cubicBezTo>
                  <a:pt x="39" y="42"/>
                  <a:pt x="39" y="42"/>
                  <a:pt x="39" y="42"/>
                </a:cubicBezTo>
                <a:lnTo>
                  <a:pt x="20" y="22"/>
                </a:lnTo>
                <a:close/>
                <a:moveTo>
                  <a:pt x="76" y="155"/>
                </a:moveTo>
                <a:cubicBezTo>
                  <a:pt x="82" y="168"/>
                  <a:pt x="79" y="183"/>
                  <a:pt x="69" y="193"/>
                </a:cubicBezTo>
                <a:cubicBezTo>
                  <a:pt x="63" y="199"/>
                  <a:pt x="54" y="203"/>
                  <a:pt x="45" y="203"/>
                </a:cubicBezTo>
                <a:cubicBezTo>
                  <a:pt x="42" y="203"/>
                  <a:pt x="40" y="202"/>
                  <a:pt x="37" y="202"/>
                </a:cubicBezTo>
                <a:cubicBezTo>
                  <a:pt x="49" y="190"/>
                  <a:pt x="49" y="190"/>
                  <a:pt x="49" y="190"/>
                </a:cubicBezTo>
                <a:cubicBezTo>
                  <a:pt x="49" y="164"/>
                  <a:pt x="49" y="164"/>
                  <a:pt x="49" y="164"/>
                </a:cubicBezTo>
                <a:cubicBezTo>
                  <a:pt x="24" y="164"/>
                  <a:pt x="24" y="164"/>
                  <a:pt x="24" y="164"/>
                </a:cubicBezTo>
                <a:cubicBezTo>
                  <a:pt x="12" y="176"/>
                  <a:pt x="12" y="176"/>
                  <a:pt x="12" y="176"/>
                </a:cubicBezTo>
                <a:cubicBezTo>
                  <a:pt x="9" y="165"/>
                  <a:pt x="12" y="153"/>
                  <a:pt x="21" y="145"/>
                </a:cubicBezTo>
                <a:cubicBezTo>
                  <a:pt x="27" y="138"/>
                  <a:pt x="36" y="135"/>
                  <a:pt x="45" y="135"/>
                </a:cubicBezTo>
                <a:cubicBezTo>
                  <a:pt x="50" y="135"/>
                  <a:pt x="54" y="136"/>
                  <a:pt x="58" y="138"/>
                </a:cubicBezTo>
                <a:cubicBezTo>
                  <a:pt x="61" y="139"/>
                  <a:pt x="61" y="139"/>
                  <a:pt x="61" y="139"/>
                </a:cubicBezTo>
                <a:cubicBezTo>
                  <a:pt x="142" y="57"/>
                  <a:pt x="142" y="57"/>
                  <a:pt x="142" y="57"/>
                </a:cubicBezTo>
                <a:cubicBezTo>
                  <a:pt x="141" y="55"/>
                  <a:pt x="141" y="55"/>
                  <a:pt x="141" y="55"/>
                </a:cubicBezTo>
                <a:cubicBezTo>
                  <a:pt x="135" y="42"/>
                  <a:pt x="138" y="27"/>
                  <a:pt x="148" y="17"/>
                </a:cubicBezTo>
                <a:cubicBezTo>
                  <a:pt x="155" y="11"/>
                  <a:pt x="163" y="8"/>
                  <a:pt x="172" y="8"/>
                </a:cubicBezTo>
                <a:cubicBezTo>
                  <a:pt x="175" y="8"/>
                  <a:pt x="177" y="8"/>
                  <a:pt x="180" y="8"/>
                </a:cubicBezTo>
                <a:cubicBezTo>
                  <a:pt x="168" y="21"/>
                  <a:pt x="168" y="21"/>
                  <a:pt x="168" y="21"/>
                </a:cubicBezTo>
                <a:cubicBezTo>
                  <a:pt x="167" y="46"/>
                  <a:pt x="167" y="46"/>
                  <a:pt x="167" y="46"/>
                </a:cubicBezTo>
                <a:cubicBezTo>
                  <a:pt x="194" y="46"/>
                  <a:pt x="194" y="46"/>
                  <a:pt x="194" y="46"/>
                </a:cubicBezTo>
                <a:cubicBezTo>
                  <a:pt x="205" y="34"/>
                  <a:pt x="205" y="34"/>
                  <a:pt x="205" y="34"/>
                </a:cubicBezTo>
                <a:cubicBezTo>
                  <a:pt x="208" y="45"/>
                  <a:pt x="205" y="57"/>
                  <a:pt x="196" y="66"/>
                </a:cubicBezTo>
                <a:cubicBezTo>
                  <a:pt x="190" y="72"/>
                  <a:pt x="181" y="75"/>
                  <a:pt x="172" y="75"/>
                </a:cubicBezTo>
                <a:cubicBezTo>
                  <a:pt x="168" y="75"/>
                  <a:pt x="163" y="75"/>
                  <a:pt x="159" y="73"/>
                </a:cubicBezTo>
                <a:cubicBezTo>
                  <a:pt x="156" y="72"/>
                  <a:pt x="156" y="72"/>
                  <a:pt x="156" y="72"/>
                </a:cubicBezTo>
                <a:cubicBezTo>
                  <a:pt x="75" y="153"/>
                  <a:pt x="75" y="153"/>
                  <a:pt x="75" y="153"/>
                </a:cubicBezTo>
                <a:lnTo>
                  <a:pt x="76" y="155"/>
                </a:lnTo>
                <a:close/>
                <a:moveTo>
                  <a:pt x="206" y="203"/>
                </a:moveTo>
                <a:cubicBezTo>
                  <a:pt x="204" y="205"/>
                  <a:pt x="201" y="206"/>
                  <a:pt x="198" y="206"/>
                </a:cubicBezTo>
                <a:cubicBezTo>
                  <a:pt x="195" y="206"/>
                  <a:pt x="192" y="205"/>
                  <a:pt x="189" y="203"/>
                </a:cubicBezTo>
                <a:cubicBezTo>
                  <a:pt x="147" y="160"/>
                  <a:pt x="147" y="160"/>
                  <a:pt x="147" y="160"/>
                </a:cubicBezTo>
                <a:cubicBezTo>
                  <a:pt x="164" y="143"/>
                  <a:pt x="164" y="143"/>
                  <a:pt x="164" y="143"/>
                </a:cubicBezTo>
                <a:cubicBezTo>
                  <a:pt x="206" y="186"/>
                  <a:pt x="206" y="186"/>
                  <a:pt x="206" y="186"/>
                </a:cubicBezTo>
                <a:cubicBezTo>
                  <a:pt x="211" y="190"/>
                  <a:pt x="211" y="198"/>
                  <a:pt x="206" y="203"/>
                </a:cubicBezTo>
                <a:close/>
              </a:path>
            </a:pathLst>
          </a:custGeom>
          <a:solidFill>
            <a:schemeClr val="bg1"/>
          </a:solidFill>
          <a:ln>
            <a:noFill/>
          </a:ln>
        </p:spPr>
        <p:txBody>
          <a:bodyPr vert="horz" wrap="square" lIns="63305" tIns="31652" rIns="63305" bIns="31652" numCol="1" anchor="t" anchorCtr="0" compatLnSpc="1">
            <a:prstTxWarp prst="textNoShape">
              <a:avLst/>
            </a:prstTxWarp>
          </a:bodyPr>
          <a:lstStyle/>
          <a:p>
            <a:pPr algn="r" defTabSz="633039" fontAlgn="base">
              <a:spcBef>
                <a:spcPct val="0"/>
              </a:spcBef>
              <a:spcAft>
                <a:spcPct val="0"/>
              </a:spcAft>
              <a:defRPr/>
            </a:pPr>
            <a:endParaRPr lang="en-AU" sz="1246">
              <a:solidFill>
                <a:srgbClr val="3F3F3F"/>
              </a:solidFill>
              <a:latin typeface="Arial" charset="0"/>
              <a:cs typeface="Arial" charset="0"/>
            </a:endParaRPr>
          </a:p>
        </p:txBody>
      </p:sp>
      <p:graphicFrame>
        <p:nvGraphicFramePr>
          <p:cNvPr id="20" name="Table 19">
            <a:extLst>
              <a:ext uri="{FF2B5EF4-FFF2-40B4-BE49-F238E27FC236}">
                <a16:creationId xmlns:a16="http://schemas.microsoft.com/office/drawing/2014/main" id="{F4CE5C8E-12FC-E748-AD8B-754A5D524F6B}"/>
              </a:ext>
            </a:extLst>
          </p:cNvPr>
          <p:cNvGraphicFramePr>
            <a:graphicFrameLocks noGrp="1"/>
          </p:cNvGraphicFramePr>
          <p:nvPr>
            <p:extLst>
              <p:ext uri="{D42A27DB-BD31-4B8C-83A1-F6EECF244321}">
                <p14:modId xmlns:p14="http://schemas.microsoft.com/office/powerpoint/2010/main" val="933799942"/>
              </p:ext>
            </p:extLst>
          </p:nvPr>
        </p:nvGraphicFramePr>
        <p:xfrm>
          <a:off x="3950295" y="1299900"/>
          <a:ext cx="6819568" cy="4965335"/>
        </p:xfrm>
        <a:graphic>
          <a:graphicData uri="http://schemas.openxmlformats.org/drawingml/2006/table">
            <a:tbl>
              <a:tblPr firstRow="1" firstCol="1" bandRow="1">
                <a:tableStyleId>{5C22544A-7EE6-4342-B048-85BDC9FD1C3A}</a:tableStyleId>
              </a:tblPr>
              <a:tblGrid>
                <a:gridCol w="1185210">
                  <a:extLst>
                    <a:ext uri="{9D8B030D-6E8A-4147-A177-3AD203B41FA5}">
                      <a16:colId xmlns:a16="http://schemas.microsoft.com/office/drawing/2014/main" val="1088673474"/>
                    </a:ext>
                  </a:extLst>
                </a:gridCol>
                <a:gridCol w="1395045">
                  <a:extLst>
                    <a:ext uri="{9D8B030D-6E8A-4147-A177-3AD203B41FA5}">
                      <a16:colId xmlns:a16="http://schemas.microsoft.com/office/drawing/2014/main" val="1484963557"/>
                    </a:ext>
                  </a:extLst>
                </a:gridCol>
                <a:gridCol w="1395045">
                  <a:extLst>
                    <a:ext uri="{9D8B030D-6E8A-4147-A177-3AD203B41FA5}">
                      <a16:colId xmlns:a16="http://schemas.microsoft.com/office/drawing/2014/main" val="2503322469"/>
                    </a:ext>
                  </a:extLst>
                </a:gridCol>
                <a:gridCol w="1422134">
                  <a:extLst>
                    <a:ext uri="{9D8B030D-6E8A-4147-A177-3AD203B41FA5}">
                      <a16:colId xmlns:a16="http://schemas.microsoft.com/office/drawing/2014/main" val="631234925"/>
                    </a:ext>
                  </a:extLst>
                </a:gridCol>
                <a:gridCol w="1422134">
                  <a:extLst>
                    <a:ext uri="{9D8B030D-6E8A-4147-A177-3AD203B41FA5}">
                      <a16:colId xmlns:a16="http://schemas.microsoft.com/office/drawing/2014/main" val="280363017"/>
                    </a:ext>
                  </a:extLst>
                </a:gridCol>
              </a:tblGrid>
              <a:tr h="481587">
                <a:tc>
                  <a:txBody>
                    <a:bodyPr/>
                    <a:lstStyle/>
                    <a:p>
                      <a:pPr algn="ctr">
                        <a:lnSpc>
                          <a:spcPct val="120000"/>
                        </a:lnSpc>
                        <a:spcAft>
                          <a:spcPts val="0"/>
                        </a:spcAft>
                      </a:pPr>
                      <a:r>
                        <a:rPr lang="en-US" sz="1200" b="1" i="0" dirty="0">
                          <a:solidFill>
                            <a:srgbClr val="0193C0"/>
                          </a:solidFill>
                          <a:effectLst/>
                          <a:latin typeface="Comfortaa"/>
                        </a:rPr>
                        <a:t>Current norm</a:t>
                      </a:r>
                      <a:endParaRPr lang="en-US" sz="1200" b="1" i="0" dirty="0">
                        <a:solidFill>
                          <a:srgbClr val="0193C0"/>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r>
                        <a:rPr lang="en-US" sz="1200" b="1" i="0" dirty="0">
                          <a:solidFill>
                            <a:srgbClr val="0193C0"/>
                          </a:solidFill>
                          <a:effectLst/>
                          <a:latin typeface="Comfortaa"/>
                        </a:rPr>
                        <a:t>Future norm</a:t>
                      </a:r>
                      <a:endParaRPr lang="en-US" sz="1200" b="1" i="0" dirty="0">
                        <a:solidFill>
                          <a:srgbClr val="0193C0"/>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r>
                        <a:rPr lang="en-US" sz="1200" b="1" i="0" dirty="0">
                          <a:solidFill>
                            <a:srgbClr val="0193C0"/>
                          </a:solidFill>
                          <a:effectLst/>
                          <a:latin typeface="Comfortaa"/>
                        </a:rPr>
                        <a:t>Revised/new objective</a:t>
                      </a:r>
                      <a:endParaRPr lang="en-US" sz="1200" b="1" i="0" dirty="0">
                        <a:solidFill>
                          <a:srgbClr val="0193C0"/>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r>
                        <a:rPr lang="en-US" sz="1200" b="1" i="0" dirty="0">
                          <a:solidFill>
                            <a:srgbClr val="0193C0"/>
                          </a:solidFill>
                          <a:effectLst/>
                          <a:latin typeface="Comfortaa"/>
                        </a:rPr>
                        <a:t>Descriptive Norm Indicator</a:t>
                      </a:r>
                      <a:endParaRPr lang="en-US" sz="1200" b="1" i="0" dirty="0">
                        <a:solidFill>
                          <a:srgbClr val="0193C0"/>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r>
                        <a:rPr lang="en-US" sz="1200" b="1" i="0" dirty="0">
                          <a:solidFill>
                            <a:srgbClr val="0193C0"/>
                          </a:solidFill>
                          <a:effectLst/>
                          <a:latin typeface="Comfortaa"/>
                        </a:rPr>
                        <a:t>Injunctive norm indicator</a:t>
                      </a:r>
                      <a:endParaRPr lang="en-US" sz="1200" b="1"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91315263"/>
                  </a:ext>
                </a:extLst>
              </a:tr>
              <a:tr h="2068043">
                <a:tc>
                  <a:txBody>
                    <a:bodyPr/>
                    <a:lstStyle/>
                    <a:p>
                      <a:pPr>
                        <a:lnSpc>
                          <a:spcPct val="120000"/>
                        </a:lnSpc>
                        <a:spcAft>
                          <a:spcPts val="0"/>
                        </a:spcAft>
                      </a:pPr>
                      <a:r>
                        <a:rPr lang="en-US" sz="1200" b="0" i="0" dirty="0">
                          <a:solidFill>
                            <a:schemeClr val="tx1"/>
                          </a:solidFill>
                          <a:effectLst/>
                          <a:latin typeface="Comfortaa"/>
                          <a:ea typeface="Times New Roman" panose="02020603050405020304" pitchFamily="18" charset="0"/>
                          <a:cs typeface="Arial" panose="020B0604020202020204" pitchFamily="34" charset="0"/>
                        </a:rPr>
                        <a:t>It’s important to have a large family, in part for social recognition and status</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r>
                        <a:rPr lang="en-US" sz="1200" b="1" i="0" dirty="0">
                          <a:solidFill>
                            <a:schemeClr val="tx1"/>
                          </a:solidFill>
                          <a:effectLst/>
                          <a:latin typeface="Comfortaa"/>
                          <a:ea typeface="Times New Roman" panose="02020603050405020304" pitchFamily="18" charset="0"/>
                          <a:cs typeface="Arial" panose="020B0604020202020204" pitchFamily="34" charset="0"/>
                        </a:rPr>
                        <a:t>Reframe:</a:t>
                      </a:r>
                      <a:endParaRPr lang="en-US" sz="1200" b="0" i="0" dirty="0">
                        <a:solidFill>
                          <a:schemeClr val="tx1"/>
                        </a:solidFill>
                        <a:effectLst/>
                        <a:latin typeface="Comfortaa"/>
                        <a:ea typeface="Times New Roman" panose="02020603050405020304" pitchFamily="18" charset="0"/>
                        <a:cs typeface="Arial" panose="020B0604020202020204" pitchFamily="34" charset="0"/>
                      </a:endParaRPr>
                    </a:p>
                    <a:p>
                      <a:pPr algn="ctr">
                        <a:lnSpc>
                          <a:spcPct val="120000"/>
                        </a:lnSpc>
                        <a:spcAft>
                          <a:spcPts val="0"/>
                        </a:spcAft>
                      </a:pPr>
                      <a:r>
                        <a:rPr lang="en-US" sz="1200" b="0" i="0" dirty="0">
                          <a:solidFill>
                            <a:schemeClr val="tx1"/>
                          </a:solidFill>
                          <a:effectLst/>
                          <a:latin typeface="Comfortaa"/>
                          <a:ea typeface="Times New Roman" panose="02020603050405020304" pitchFamily="18" charset="0"/>
                          <a:cs typeface="Arial" panose="020B0604020202020204" pitchFamily="34" charset="0"/>
                        </a:rPr>
                        <a:t>A man’s status in the community comes from whether he can provide for the number of children he has</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63137"/>
                      </a:schemeClr>
                    </a:solidFill>
                  </a:tcPr>
                </a:tc>
                <a:tc>
                  <a:txBody>
                    <a:bodyPr/>
                    <a:lstStyle/>
                    <a:p>
                      <a:pPr algn="ctr">
                        <a:lnSpc>
                          <a:spcPct val="120000"/>
                        </a:lnSpc>
                        <a:spcAft>
                          <a:spcPts val="0"/>
                        </a:spcAft>
                      </a:pPr>
                      <a:r>
                        <a:rPr lang="en-US" sz="1200" b="1" i="0" dirty="0">
                          <a:solidFill>
                            <a:schemeClr val="tx1"/>
                          </a:solidFill>
                          <a:effectLst/>
                          <a:latin typeface="Comfortaa"/>
                          <a:ea typeface="Times New Roman" panose="02020603050405020304" pitchFamily="18" charset="0"/>
                          <a:cs typeface="Arial" panose="020B0604020202020204" pitchFamily="34" charset="0"/>
                        </a:rPr>
                        <a:t>New: </a:t>
                      </a:r>
                      <a:endParaRPr lang="en-US" sz="1200" b="0" i="0" dirty="0">
                        <a:solidFill>
                          <a:schemeClr val="tx1"/>
                        </a:solidFill>
                        <a:effectLst/>
                        <a:latin typeface="Comfortaa"/>
                        <a:ea typeface="Times New Roman" panose="02020603050405020304" pitchFamily="18" charset="0"/>
                        <a:cs typeface="Arial" panose="020B0604020202020204" pitchFamily="34" charset="0"/>
                      </a:endParaRPr>
                    </a:p>
                    <a:p>
                      <a:pPr algn="ctr">
                        <a:lnSpc>
                          <a:spcPct val="120000"/>
                        </a:lnSpc>
                        <a:spcAft>
                          <a:spcPts val="0"/>
                        </a:spcAft>
                      </a:pPr>
                      <a:r>
                        <a:rPr lang="en-US" sz="1200" b="0" i="0" dirty="0">
                          <a:solidFill>
                            <a:schemeClr val="tx1"/>
                          </a:solidFill>
                          <a:effectLst/>
                          <a:latin typeface="Comfortaa"/>
                          <a:ea typeface="Times New Roman" panose="02020603050405020304" pitchFamily="18" charset="0"/>
                          <a:cs typeface="Arial" panose="020B0604020202020204" pitchFamily="34" charset="0"/>
                        </a:rPr>
                        <a:t>Increase the percentage of men who think that being able to provide for their children is an important aspect of being a man</a:t>
                      </a:r>
                    </a:p>
                    <a:p>
                      <a:pPr algn="ctr">
                        <a:lnSpc>
                          <a:spcPct val="120000"/>
                        </a:lnSpc>
                        <a:spcAft>
                          <a:spcPts val="0"/>
                        </a:spcAft>
                      </a:pPr>
                      <a:endParaRPr lang="en-US" sz="1200" b="0"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63137"/>
                      </a:schemeClr>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lang="en-US" sz="1200" b="0" i="0" dirty="0">
                          <a:solidFill>
                            <a:schemeClr val="tx1"/>
                          </a:solidFill>
                          <a:effectLst/>
                          <a:latin typeface="Comfortaa"/>
                          <a:ea typeface="Times New Roman" panose="02020603050405020304" pitchFamily="18" charset="0"/>
                          <a:cs typeface="Arial" panose="020B0604020202020204" pitchFamily="34" charset="0"/>
                        </a:rPr>
                        <a:t>% of respondents who report that most men in their community only have (or intend to have) as many children as they can provide for</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lang="en-US" sz="1200" b="0" i="0" dirty="0">
                          <a:solidFill>
                            <a:schemeClr val="tx1"/>
                          </a:solidFill>
                          <a:effectLst/>
                          <a:latin typeface="Comfortaa"/>
                          <a:ea typeface="Times New Roman" panose="02020603050405020304" pitchFamily="18" charset="0"/>
                          <a:cs typeface="Arial" panose="020B0604020202020204" pitchFamily="34" charset="0"/>
                        </a:rPr>
                        <a:t>% of men who report that most of the people who are important to them would approve if they limited their family size based on their ability to provide support</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27089539"/>
                  </a:ext>
                </a:extLst>
              </a:tr>
              <a:tr h="2415705">
                <a:tc>
                  <a:txBody>
                    <a:bodyPr/>
                    <a:lstStyle/>
                    <a:p>
                      <a:pPr>
                        <a:lnSpc>
                          <a:spcPct val="120000"/>
                        </a:lnSpc>
                        <a:spcAft>
                          <a:spcPts val="0"/>
                        </a:spcAft>
                      </a:pPr>
                      <a:r>
                        <a:rPr lang="en-US" sz="1200" b="0" i="0" dirty="0">
                          <a:solidFill>
                            <a:schemeClr val="tx1"/>
                          </a:solidFill>
                          <a:effectLst/>
                          <a:latin typeface="Comfortaa"/>
                          <a:ea typeface="Times New Roman" panose="02020603050405020304" pitchFamily="18" charset="0"/>
                          <a:cs typeface="Arial" panose="020B0604020202020204" pitchFamily="34" charset="0"/>
                        </a:rPr>
                        <a:t>A real man can manage his home and does not speak with his partner about family planning. </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r>
                        <a:rPr lang="en-US" sz="1200" b="1" i="0" dirty="0">
                          <a:solidFill>
                            <a:schemeClr val="tx1"/>
                          </a:solidFill>
                          <a:effectLst/>
                          <a:latin typeface="Comfortaa"/>
                          <a:ea typeface="Times New Roman" panose="02020603050405020304" pitchFamily="18" charset="0"/>
                          <a:cs typeface="Arial" panose="020B0604020202020204" pitchFamily="34" charset="0"/>
                        </a:rPr>
                        <a:t>Shift:</a:t>
                      </a:r>
                      <a:endParaRPr lang="en-US" sz="1200" b="0" i="0" dirty="0">
                        <a:solidFill>
                          <a:schemeClr val="tx1"/>
                        </a:solidFill>
                        <a:effectLst/>
                        <a:latin typeface="Comfortaa"/>
                        <a:ea typeface="Times New Roman" panose="02020603050405020304" pitchFamily="18" charset="0"/>
                        <a:cs typeface="Arial" panose="020B0604020202020204" pitchFamily="34" charset="0"/>
                      </a:endParaRPr>
                    </a:p>
                    <a:p>
                      <a:pPr algn="ctr">
                        <a:lnSpc>
                          <a:spcPct val="120000"/>
                        </a:lnSpc>
                        <a:spcAft>
                          <a:spcPts val="0"/>
                        </a:spcAft>
                      </a:pPr>
                      <a:r>
                        <a:rPr lang="en-US" sz="1200" b="0" i="0" dirty="0">
                          <a:solidFill>
                            <a:schemeClr val="tx1"/>
                          </a:solidFill>
                          <a:effectLst/>
                          <a:latin typeface="Comfortaa"/>
                          <a:ea typeface="Times New Roman" panose="02020603050405020304" pitchFamily="18" charset="0"/>
                          <a:cs typeface="Arial" panose="020B0604020202020204" pitchFamily="34" charset="0"/>
                        </a:rPr>
                        <a:t>When men speak about using family planning with their partner, they are viewed with respect by their community</a:t>
                      </a:r>
                    </a:p>
                    <a:p>
                      <a:pPr algn="ctr">
                        <a:lnSpc>
                          <a:spcPct val="120000"/>
                        </a:lnSpc>
                        <a:spcAft>
                          <a:spcPts val="0"/>
                        </a:spcAft>
                      </a:pPr>
                      <a:endParaRPr lang="en-US" sz="1200" b="0"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63137"/>
                      </a:schemeClr>
                    </a:solidFill>
                  </a:tcPr>
                </a:tc>
                <a:tc>
                  <a:txBody>
                    <a:bodyPr/>
                    <a:lstStyle/>
                    <a:p>
                      <a:pPr algn="ctr">
                        <a:lnSpc>
                          <a:spcPct val="120000"/>
                        </a:lnSpc>
                        <a:spcAft>
                          <a:spcPts val="0"/>
                        </a:spcAft>
                      </a:pPr>
                      <a:r>
                        <a:rPr lang="en-US" sz="1200" b="1" i="0" dirty="0">
                          <a:solidFill>
                            <a:schemeClr val="tx1"/>
                          </a:solidFill>
                          <a:effectLst/>
                          <a:latin typeface="Comfortaa"/>
                          <a:ea typeface="Times New Roman" panose="02020603050405020304" pitchFamily="18" charset="0"/>
                          <a:cs typeface="Arial" panose="020B0604020202020204" pitchFamily="34" charset="0"/>
                        </a:rPr>
                        <a:t>New: </a:t>
                      </a:r>
                      <a:endParaRPr lang="en-US" sz="1200" b="0" i="0" dirty="0">
                        <a:solidFill>
                          <a:schemeClr val="tx1"/>
                        </a:solidFill>
                        <a:effectLst/>
                        <a:latin typeface="Comfortaa"/>
                        <a:ea typeface="Times New Roman" panose="02020603050405020304" pitchFamily="18" charset="0"/>
                        <a:cs typeface="Arial" panose="020B0604020202020204" pitchFamily="34" charset="0"/>
                      </a:endParaRPr>
                    </a:p>
                    <a:p>
                      <a:pPr algn="ctr">
                        <a:lnSpc>
                          <a:spcPct val="120000"/>
                        </a:lnSpc>
                        <a:spcAft>
                          <a:spcPts val="0"/>
                        </a:spcAft>
                      </a:pPr>
                      <a:r>
                        <a:rPr lang="en-US" sz="1200" b="0" i="0" dirty="0">
                          <a:solidFill>
                            <a:schemeClr val="tx1"/>
                          </a:solidFill>
                          <a:effectLst/>
                          <a:latin typeface="Comfortaa"/>
                          <a:ea typeface="Times New Roman" panose="02020603050405020304" pitchFamily="18" charset="0"/>
                          <a:cs typeface="Arial" panose="020B0604020202020204" pitchFamily="34" charset="0"/>
                        </a:rPr>
                        <a:t>Increase the percent of community members who believe that men should speak about family planning with their partner</a:t>
                      </a:r>
                    </a:p>
                    <a:p>
                      <a:pPr algn="ctr">
                        <a:lnSpc>
                          <a:spcPct val="120000"/>
                        </a:lnSpc>
                        <a:spcAft>
                          <a:spcPts val="0"/>
                        </a:spcAft>
                      </a:pPr>
                      <a:endParaRPr lang="en-US" sz="1200" b="0"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63137"/>
                      </a:schemeClr>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rPr>
                        <a:t>% of respondents who report that most men in their community communicate with their partners about family planning (disaggregated by sex, priority, and reference groups)</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rPr>
                        <a:t>% of men who report that most people who are important to them would respect them if they spoke with their partner about family planning</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788444"/>
                  </a:ext>
                </a:extLst>
              </a:tr>
            </a:tbl>
          </a:graphicData>
        </a:graphic>
      </p:graphicFrame>
      <p:sp>
        <p:nvSpPr>
          <p:cNvPr id="12" name="Content Placeholder 2">
            <a:extLst>
              <a:ext uri="{FF2B5EF4-FFF2-40B4-BE49-F238E27FC236}">
                <a16:creationId xmlns:a16="http://schemas.microsoft.com/office/drawing/2014/main" id="{061D9CC9-F652-48C1-9797-09A4C1D54CC4}"/>
              </a:ext>
            </a:extLst>
          </p:cNvPr>
          <p:cNvSpPr>
            <a:spLocks noGrp="1"/>
          </p:cNvSpPr>
          <p:nvPr>
            <p:ph sz="quarter" idx="10"/>
          </p:nvPr>
        </p:nvSpPr>
        <p:spPr>
          <a:xfrm>
            <a:off x="642060" y="3424372"/>
            <a:ext cx="2271204" cy="1846369"/>
          </a:xfrm>
        </p:spPr>
        <p:txBody>
          <a:bodyPr numCol="1"/>
          <a:lstStyle/>
          <a:p>
            <a:pPr marL="0" indent="0">
              <a:lnSpc>
                <a:spcPct val="100000"/>
              </a:lnSpc>
              <a:buNone/>
            </a:pPr>
            <a:r>
              <a:rPr lang="en-US" sz="2400" dirty="0">
                <a:solidFill>
                  <a:srgbClr val="0193C0"/>
                </a:solidFill>
                <a:latin typeface="Comfortaa" pitchFamily="2" charset="0"/>
              </a:rPr>
              <a:t>EXAMPLE</a:t>
            </a:r>
            <a:endParaRPr lang="en-US" sz="2400" dirty="0">
              <a:solidFill>
                <a:srgbClr val="454545"/>
              </a:solidFill>
              <a:latin typeface="Avenir" panose="02000503020000020003" pitchFamily="2" charset="0"/>
            </a:endParaRPr>
          </a:p>
          <a:p>
            <a:pPr marL="0" indent="0">
              <a:lnSpc>
                <a:spcPct val="100000"/>
              </a:lnSpc>
              <a:buNone/>
            </a:pPr>
            <a:r>
              <a:rPr lang="en-US" sz="2000" dirty="0">
                <a:solidFill>
                  <a:schemeClr val="tx1">
                    <a:lumMod val="75000"/>
                    <a:lumOff val="25000"/>
                  </a:schemeClr>
                </a:solidFill>
                <a:latin typeface="Avenir Book" panose="02000503020000020003" pitchFamily="2" charset="0"/>
              </a:rPr>
              <a:t>Review the Key Indicators of your Logic Model</a:t>
            </a:r>
          </a:p>
          <a:p>
            <a:pPr marL="0" indent="0">
              <a:buNone/>
            </a:pPr>
            <a:endParaRPr lang="en-US" dirty="0">
              <a:solidFill>
                <a:srgbClr val="00B0F0"/>
              </a:solidFill>
              <a:latin typeface="Comfortaa"/>
            </a:endParaRPr>
          </a:p>
        </p:txBody>
      </p:sp>
      <p:sp>
        <p:nvSpPr>
          <p:cNvPr id="14" name="Title 1">
            <a:extLst>
              <a:ext uri="{FF2B5EF4-FFF2-40B4-BE49-F238E27FC236}">
                <a16:creationId xmlns:a16="http://schemas.microsoft.com/office/drawing/2014/main" id="{E9234AE4-E096-1643-AF48-4E710BF4C7FB}"/>
              </a:ext>
            </a:extLst>
          </p:cNvPr>
          <p:cNvSpPr txBox="1">
            <a:spLocks/>
          </p:cNvSpPr>
          <p:nvPr/>
        </p:nvSpPr>
        <p:spPr>
          <a:xfrm>
            <a:off x="642060" y="819260"/>
            <a:ext cx="3098667" cy="1691184"/>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1: Develop </a:t>
            </a:r>
          </a:p>
          <a:p>
            <a:r>
              <a:rPr lang="en-US" sz="3200" dirty="0">
                <a:solidFill>
                  <a:srgbClr val="07C1E8"/>
                </a:solidFill>
                <a:latin typeface="Gotham Light" pitchFamily="2" charset="77"/>
              </a:rPr>
              <a:t>indicators for identified </a:t>
            </a:r>
          </a:p>
          <a:p>
            <a:r>
              <a:rPr lang="en-US" sz="3200" dirty="0">
                <a:solidFill>
                  <a:srgbClr val="07C1E8"/>
                </a:solidFill>
                <a:latin typeface="Gotham Light" pitchFamily="2" charset="77"/>
              </a:rPr>
              <a:t>social norms</a:t>
            </a:r>
            <a:endParaRPr lang="en-US" sz="3200" dirty="0">
              <a:latin typeface="+mj-lt"/>
            </a:endParaRPr>
          </a:p>
        </p:txBody>
      </p:sp>
      <p:grpSp>
        <p:nvGrpSpPr>
          <p:cNvPr id="19" name="Group 18">
            <a:extLst>
              <a:ext uri="{FF2B5EF4-FFF2-40B4-BE49-F238E27FC236}">
                <a16:creationId xmlns:a16="http://schemas.microsoft.com/office/drawing/2014/main" id="{6346C6A6-9F83-6447-837D-3B825BB072D7}"/>
              </a:ext>
            </a:extLst>
          </p:cNvPr>
          <p:cNvGrpSpPr/>
          <p:nvPr/>
        </p:nvGrpSpPr>
        <p:grpSpPr>
          <a:xfrm>
            <a:off x="9601200" y="365760"/>
            <a:ext cx="2832498" cy="456923"/>
            <a:chOff x="4116076" y="450402"/>
            <a:chExt cx="2832498" cy="456923"/>
          </a:xfrm>
        </p:grpSpPr>
        <p:cxnSp>
          <p:nvCxnSpPr>
            <p:cNvPr id="21" name="Straight Connector 20">
              <a:extLst>
                <a:ext uri="{FF2B5EF4-FFF2-40B4-BE49-F238E27FC236}">
                  <a16:creationId xmlns:a16="http://schemas.microsoft.com/office/drawing/2014/main" id="{1836D921-052F-0344-A8BC-8397DAF398C6}"/>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22" name="Teardrop 21">
              <a:extLst>
                <a:ext uri="{FF2B5EF4-FFF2-40B4-BE49-F238E27FC236}">
                  <a16:creationId xmlns:a16="http://schemas.microsoft.com/office/drawing/2014/main" id="{EB1B51C2-971E-6445-85B6-883762E4A7F0}"/>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3" name="Rectangle 22">
              <a:extLst>
                <a:ext uri="{FF2B5EF4-FFF2-40B4-BE49-F238E27FC236}">
                  <a16:creationId xmlns:a16="http://schemas.microsoft.com/office/drawing/2014/main" id="{EA684C19-BF2E-9444-8EE5-8AA6F649A595}"/>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24" name="Rectangle 23">
              <a:extLst>
                <a:ext uri="{FF2B5EF4-FFF2-40B4-BE49-F238E27FC236}">
                  <a16:creationId xmlns:a16="http://schemas.microsoft.com/office/drawing/2014/main" id="{44BB1CF6-C1D3-5848-8E52-E3318F0D7D2D}"/>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25" name="Rectangle 24">
              <a:extLst>
                <a:ext uri="{FF2B5EF4-FFF2-40B4-BE49-F238E27FC236}">
                  <a16:creationId xmlns:a16="http://schemas.microsoft.com/office/drawing/2014/main" id="{7990BED5-806C-E54B-88A9-07B2056BCC15}"/>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26" name="Rectangle 25">
              <a:extLst>
                <a:ext uri="{FF2B5EF4-FFF2-40B4-BE49-F238E27FC236}">
                  <a16:creationId xmlns:a16="http://schemas.microsoft.com/office/drawing/2014/main" id="{089C6815-DE19-3241-8E6F-46FA485AA0E4}"/>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27" name="Rectangle 26">
              <a:extLst>
                <a:ext uri="{FF2B5EF4-FFF2-40B4-BE49-F238E27FC236}">
                  <a16:creationId xmlns:a16="http://schemas.microsoft.com/office/drawing/2014/main" id="{F3B78FDA-ACD1-C14D-B969-7B3ABFF94329}"/>
                </a:ext>
              </a:extLst>
            </p:cNvPr>
            <p:cNvSpPr/>
            <p:nvPr/>
          </p:nvSpPr>
          <p:spPr>
            <a:xfrm>
              <a:off x="5977005" y="661104"/>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4</a:t>
              </a:r>
              <a:endParaRPr lang="en-GB" sz="500" b="1" dirty="0">
                <a:solidFill>
                  <a:srgbClr val="07C1E8"/>
                </a:solidFill>
                <a:latin typeface="Avenir Black" panose="02000503020000020003" pitchFamily="2" charset="0"/>
              </a:endParaRPr>
            </a:p>
          </p:txBody>
        </p:sp>
        <p:sp>
          <p:nvSpPr>
            <p:cNvPr id="28" name="Teardrop 27">
              <a:extLst>
                <a:ext uri="{FF2B5EF4-FFF2-40B4-BE49-F238E27FC236}">
                  <a16:creationId xmlns:a16="http://schemas.microsoft.com/office/drawing/2014/main" id="{94113E23-6C5E-4B40-9EE4-4A19A18F6A3F}"/>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9" name="Teardrop 28">
              <a:extLst>
                <a:ext uri="{FF2B5EF4-FFF2-40B4-BE49-F238E27FC236}">
                  <a16:creationId xmlns:a16="http://schemas.microsoft.com/office/drawing/2014/main" id="{58A05872-CD94-E24F-9F0E-F368E40AEACB}"/>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30" name="Teardrop 29">
              <a:extLst>
                <a:ext uri="{FF2B5EF4-FFF2-40B4-BE49-F238E27FC236}">
                  <a16:creationId xmlns:a16="http://schemas.microsoft.com/office/drawing/2014/main" id="{9A0A55CA-0356-574C-A010-F8350B6BEC1D}"/>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31" name="Teardrop 30">
              <a:extLst>
                <a:ext uri="{FF2B5EF4-FFF2-40B4-BE49-F238E27FC236}">
                  <a16:creationId xmlns:a16="http://schemas.microsoft.com/office/drawing/2014/main" id="{6F31A7A1-148F-B141-A23B-342EEA1A10D3}"/>
                </a:ext>
              </a:extLst>
            </p:cNvPr>
            <p:cNvSpPr>
              <a:spLocks noChangeAspect="1"/>
            </p:cNvSpPr>
            <p:nvPr/>
          </p:nvSpPr>
          <p:spPr>
            <a:xfrm rot="8100000">
              <a:off x="6146936"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12216043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a:xfrm>
            <a:off x="946529" y="1930200"/>
            <a:ext cx="10515600" cy="4351338"/>
          </a:xfrm>
        </p:spPr>
        <p:txBody>
          <a:bodyPr numCol="1"/>
          <a:lstStyle/>
          <a:p>
            <a:pPr marL="0" indent="0">
              <a:lnSpc>
                <a:spcPct val="100000"/>
              </a:lnSpc>
              <a:buNone/>
            </a:pPr>
            <a:r>
              <a:rPr lang="en-US" sz="2400" dirty="0">
                <a:solidFill>
                  <a:srgbClr val="0193C0"/>
                </a:solidFill>
                <a:latin typeface="Avenir Book" panose="02000503020000020003" pitchFamily="2" charset="0"/>
              </a:rPr>
              <a:t>WRAP UP</a:t>
            </a:r>
          </a:p>
          <a:p>
            <a:pPr marL="0" indent="0">
              <a:lnSpc>
                <a:spcPct val="100000"/>
              </a:lnSpc>
              <a:buNone/>
            </a:pPr>
            <a:r>
              <a:rPr lang="en-US" sz="2400" b="0" dirty="0">
                <a:solidFill>
                  <a:srgbClr val="454545"/>
                </a:solidFill>
                <a:latin typeface="Avenir Book" panose="02000503020000020003" pitchFamily="2" charset="0"/>
              </a:rPr>
              <a:t>In this activity, the team identified objectives and indicators for each of the social norms that the program will shift or reframe. The team defined whether these norms were descriptive or injunctive norms. In the next activity, the team will develop quantitative measures for these indicators.</a:t>
            </a:r>
          </a:p>
          <a:p>
            <a:pPr marL="0" lvl="0" indent="0">
              <a:lnSpc>
                <a:spcPct val="100000"/>
              </a:lnSpc>
              <a:buNone/>
            </a:pPr>
            <a:endParaRPr lang="en-US" sz="2800" b="0" dirty="0">
              <a:solidFill>
                <a:srgbClr val="454545"/>
              </a:solidFill>
              <a:latin typeface="Avenir Book" panose="02000503020000020003" pitchFamily="2" charset="0"/>
            </a:endParaRPr>
          </a:p>
          <a:p>
            <a:pPr marL="0" indent="0">
              <a:lnSpc>
                <a:spcPct val="100000"/>
              </a:lnSpc>
              <a:buNone/>
            </a:pPr>
            <a:endParaRPr lang="en-US" dirty="0">
              <a:latin typeface="Avenir Book" panose="02000503020000020003" pitchFamily="2" charset="0"/>
            </a:endParaRPr>
          </a:p>
          <a:p>
            <a:endParaRPr lang="en-US" dirty="0"/>
          </a:p>
          <a:p>
            <a:pPr marL="0" indent="0">
              <a:buNone/>
            </a:pPr>
            <a:endParaRPr lang="en-US" dirty="0"/>
          </a:p>
          <a:p>
            <a:pPr marL="0" indent="0">
              <a:buNone/>
            </a:pPr>
            <a:endParaRPr lang="en-US" dirty="0"/>
          </a:p>
        </p:txBody>
      </p:sp>
      <p:sp>
        <p:nvSpPr>
          <p:cNvPr id="9" name="Title 1">
            <a:extLst>
              <a:ext uri="{FF2B5EF4-FFF2-40B4-BE49-F238E27FC236}">
                <a16:creationId xmlns:a16="http://schemas.microsoft.com/office/drawing/2014/main" id="{06A4EF73-B5C6-814F-BFBB-746253AF4018}"/>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1: Develop indicators for identified social norms</a:t>
            </a:r>
            <a:endParaRPr lang="en-US" sz="3200" dirty="0">
              <a:latin typeface="+mj-lt"/>
            </a:endParaRPr>
          </a:p>
        </p:txBody>
      </p:sp>
      <p:grpSp>
        <p:nvGrpSpPr>
          <p:cNvPr id="10" name="Group 9">
            <a:extLst>
              <a:ext uri="{FF2B5EF4-FFF2-40B4-BE49-F238E27FC236}">
                <a16:creationId xmlns:a16="http://schemas.microsoft.com/office/drawing/2014/main" id="{511BD3EA-084E-E943-9D20-CF33B04BBF77}"/>
              </a:ext>
            </a:extLst>
          </p:cNvPr>
          <p:cNvGrpSpPr/>
          <p:nvPr/>
        </p:nvGrpSpPr>
        <p:grpSpPr>
          <a:xfrm>
            <a:off x="9601200" y="365760"/>
            <a:ext cx="2832498" cy="456923"/>
            <a:chOff x="4116076" y="450402"/>
            <a:chExt cx="2832498" cy="456923"/>
          </a:xfrm>
        </p:grpSpPr>
        <p:cxnSp>
          <p:nvCxnSpPr>
            <p:cNvPr id="11" name="Straight Connector 10">
              <a:extLst>
                <a:ext uri="{FF2B5EF4-FFF2-40B4-BE49-F238E27FC236}">
                  <a16:creationId xmlns:a16="http://schemas.microsoft.com/office/drawing/2014/main" id="{3BDFD600-2768-E840-BBB6-5ECDDFA37D01}"/>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2" name="Teardrop 11">
              <a:extLst>
                <a:ext uri="{FF2B5EF4-FFF2-40B4-BE49-F238E27FC236}">
                  <a16:creationId xmlns:a16="http://schemas.microsoft.com/office/drawing/2014/main" id="{A894E5B1-738E-1240-A0C6-4AE641D59C2C}"/>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3" name="Rectangle 12">
              <a:extLst>
                <a:ext uri="{FF2B5EF4-FFF2-40B4-BE49-F238E27FC236}">
                  <a16:creationId xmlns:a16="http://schemas.microsoft.com/office/drawing/2014/main" id="{0ECB224E-EE6A-1248-B991-596806C70020}"/>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783E4D1C-EAAF-E141-9BFD-00DA84F417DA}"/>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0BE36DBA-8658-2942-8528-52C28BCF0172}"/>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91883CD1-6F7C-BB45-BC5A-ACE359C524B7}"/>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7" name="Rectangle 16">
              <a:extLst>
                <a:ext uri="{FF2B5EF4-FFF2-40B4-BE49-F238E27FC236}">
                  <a16:creationId xmlns:a16="http://schemas.microsoft.com/office/drawing/2014/main" id="{6B834C6E-B7EE-DF4B-9131-AFAC53AB5B6A}"/>
                </a:ext>
              </a:extLst>
            </p:cNvPr>
            <p:cNvSpPr/>
            <p:nvPr/>
          </p:nvSpPr>
          <p:spPr>
            <a:xfrm>
              <a:off x="5977005" y="661104"/>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4</a:t>
              </a:r>
              <a:endParaRPr lang="en-GB" sz="500" b="1" dirty="0">
                <a:solidFill>
                  <a:srgbClr val="07C1E8"/>
                </a:solidFill>
                <a:latin typeface="Avenir Black" panose="02000503020000020003" pitchFamily="2" charset="0"/>
              </a:endParaRPr>
            </a:p>
          </p:txBody>
        </p:sp>
        <p:sp>
          <p:nvSpPr>
            <p:cNvPr id="18" name="Teardrop 17">
              <a:extLst>
                <a:ext uri="{FF2B5EF4-FFF2-40B4-BE49-F238E27FC236}">
                  <a16:creationId xmlns:a16="http://schemas.microsoft.com/office/drawing/2014/main" id="{9B13A591-F905-574E-8587-AB3251FF85AD}"/>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EECB4274-9F9E-CB4D-8622-5D708991F37F}"/>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7E8E9213-1317-1247-B4FC-441B84D17042}"/>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1" name="Teardrop 20">
              <a:extLst>
                <a:ext uri="{FF2B5EF4-FFF2-40B4-BE49-F238E27FC236}">
                  <a16:creationId xmlns:a16="http://schemas.microsoft.com/office/drawing/2014/main" id="{C949A338-9D48-6743-9284-E7E7935EA619}"/>
                </a:ext>
              </a:extLst>
            </p:cNvPr>
            <p:cNvSpPr>
              <a:spLocks noChangeAspect="1"/>
            </p:cNvSpPr>
            <p:nvPr/>
          </p:nvSpPr>
          <p:spPr>
            <a:xfrm rot="8100000">
              <a:off x="6146936"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220396086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21F7B4-E448-496B-8599-93DD5C75492A}"/>
              </a:ext>
            </a:extLst>
          </p:cNvPr>
          <p:cNvSpPr>
            <a:spLocks noGrp="1"/>
          </p:cNvSpPr>
          <p:nvPr>
            <p:ph sz="quarter" idx="10"/>
          </p:nvPr>
        </p:nvSpPr>
        <p:spPr>
          <a:xfrm>
            <a:off x="946529" y="1930200"/>
            <a:ext cx="10515600" cy="4351338"/>
          </a:xfrm>
        </p:spPr>
        <p:txBody>
          <a:bodyPr numCol="1"/>
          <a:lstStyle/>
          <a:p>
            <a:pPr marL="0" indent="0">
              <a:lnSpc>
                <a:spcPct val="100000"/>
              </a:lnSpc>
              <a:buNone/>
            </a:pPr>
            <a:r>
              <a:rPr lang="en-US" sz="2400" b="0" dirty="0">
                <a:solidFill>
                  <a:srgbClr val="454545"/>
                </a:solidFill>
                <a:latin typeface="Avenir Book" panose="02000503020000020003" pitchFamily="2" charset="0"/>
              </a:rPr>
              <a:t>In this activity, the team will add the newly created social norm indicators into their existing M&amp;E plan or develop an M&amp;E plan if one is not yet drafted. M&amp;E plans should include output and coverage/reach indicators as well as intermediate and behavioral outcome indicators for each of the social norms included in the previous exercise. This exercise focuses on quantitative indicators; the next activity will give you the opportunity to incorporate qualitative indicators.</a:t>
            </a:r>
          </a:p>
          <a:p>
            <a:pPr marL="0" indent="0">
              <a:buNone/>
            </a:pPr>
            <a:endParaRPr lang="en-US" sz="2800" b="0" dirty="0">
              <a:solidFill>
                <a:srgbClr val="454545"/>
              </a:solidFill>
              <a:latin typeface="Avenir" panose="02000503020000020003" pitchFamily="2" charset="0"/>
            </a:endParaRPr>
          </a:p>
        </p:txBody>
      </p:sp>
      <p:sp>
        <p:nvSpPr>
          <p:cNvPr id="9" name="Title 1">
            <a:extLst>
              <a:ext uri="{FF2B5EF4-FFF2-40B4-BE49-F238E27FC236}">
                <a16:creationId xmlns:a16="http://schemas.microsoft.com/office/drawing/2014/main" id="{C65AB880-9E02-0945-8015-C9D0111B1BE0}"/>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2: Integrate Social Norms Indicators into M&amp;E Plan</a:t>
            </a:r>
            <a:endParaRPr lang="en-US" sz="3200" dirty="0">
              <a:latin typeface="+mj-lt"/>
            </a:endParaRPr>
          </a:p>
        </p:txBody>
      </p:sp>
      <p:grpSp>
        <p:nvGrpSpPr>
          <p:cNvPr id="10" name="Group 9">
            <a:extLst>
              <a:ext uri="{FF2B5EF4-FFF2-40B4-BE49-F238E27FC236}">
                <a16:creationId xmlns:a16="http://schemas.microsoft.com/office/drawing/2014/main" id="{AD5A5D47-F7F8-AF4A-AE34-96B42DEDDF0A}"/>
              </a:ext>
            </a:extLst>
          </p:cNvPr>
          <p:cNvGrpSpPr/>
          <p:nvPr/>
        </p:nvGrpSpPr>
        <p:grpSpPr>
          <a:xfrm>
            <a:off x="9601200" y="365760"/>
            <a:ext cx="2832498" cy="456923"/>
            <a:chOff x="4116076" y="450402"/>
            <a:chExt cx="2832498" cy="456923"/>
          </a:xfrm>
        </p:grpSpPr>
        <p:cxnSp>
          <p:nvCxnSpPr>
            <p:cNvPr id="11" name="Straight Connector 10">
              <a:extLst>
                <a:ext uri="{FF2B5EF4-FFF2-40B4-BE49-F238E27FC236}">
                  <a16:creationId xmlns:a16="http://schemas.microsoft.com/office/drawing/2014/main" id="{CEB35328-1B28-3A4D-ADA6-937D211EBD25}"/>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2" name="Teardrop 11">
              <a:extLst>
                <a:ext uri="{FF2B5EF4-FFF2-40B4-BE49-F238E27FC236}">
                  <a16:creationId xmlns:a16="http://schemas.microsoft.com/office/drawing/2014/main" id="{9BBFD9E3-1B58-2740-A225-A4F19A425B7E}"/>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3" name="Rectangle 12">
              <a:extLst>
                <a:ext uri="{FF2B5EF4-FFF2-40B4-BE49-F238E27FC236}">
                  <a16:creationId xmlns:a16="http://schemas.microsoft.com/office/drawing/2014/main" id="{2CB4A51B-E392-554D-BF65-B2A061CCCE68}"/>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966FFFDA-D371-EB43-9FE1-43BE72A4A72F}"/>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EF2CA53D-80D2-6040-98BC-79EA4523976E}"/>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085F9CF1-00E5-C945-89FD-BEB3E423A84E}"/>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7" name="Rectangle 16">
              <a:extLst>
                <a:ext uri="{FF2B5EF4-FFF2-40B4-BE49-F238E27FC236}">
                  <a16:creationId xmlns:a16="http://schemas.microsoft.com/office/drawing/2014/main" id="{48BFD49F-60B1-F343-A515-12EB0A347811}"/>
                </a:ext>
              </a:extLst>
            </p:cNvPr>
            <p:cNvSpPr/>
            <p:nvPr/>
          </p:nvSpPr>
          <p:spPr>
            <a:xfrm>
              <a:off x="5977005" y="661104"/>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4</a:t>
              </a:r>
              <a:endParaRPr lang="en-GB" sz="500" b="1" dirty="0">
                <a:solidFill>
                  <a:srgbClr val="07C1E8"/>
                </a:solidFill>
                <a:latin typeface="Avenir Black" panose="02000503020000020003" pitchFamily="2" charset="0"/>
              </a:endParaRPr>
            </a:p>
          </p:txBody>
        </p:sp>
        <p:sp>
          <p:nvSpPr>
            <p:cNvPr id="18" name="Teardrop 17">
              <a:extLst>
                <a:ext uri="{FF2B5EF4-FFF2-40B4-BE49-F238E27FC236}">
                  <a16:creationId xmlns:a16="http://schemas.microsoft.com/office/drawing/2014/main" id="{191F5A31-95AA-174D-9F73-BA3DCFFF7BE0}"/>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9E1ADE53-3A06-D146-90F1-2E8D64984973}"/>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0C4D94E5-A2FD-F942-99B5-91704DE1AB99}"/>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1" name="Teardrop 20">
              <a:extLst>
                <a:ext uri="{FF2B5EF4-FFF2-40B4-BE49-F238E27FC236}">
                  <a16:creationId xmlns:a16="http://schemas.microsoft.com/office/drawing/2014/main" id="{B18ED4E9-20B4-4943-82E7-CC8E65B1ED27}"/>
                </a:ext>
              </a:extLst>
            </p:cNvPr>
            <p:cNvSpPr>
              <a:spLocks noChangeAspect="1"/>
            </p:cNvSpPr>
            <p:nvPr/>
          </p:nvSpPr>
          <p:spPr>
            <a:xfrm rot="8100000">
              <a:off x="6146936"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71144109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a:xfrm>
            <a:off x="946529" y="1930200"/>
            <a:ext cx="10515600" cy="4351338"/>
          </a:xfrm>
        </p:spPr>
        <p:txBody>
          <a:bodyPr numCol="1">
            <a:normAutofit/>
          </a:bodyPr>
          <a:lstStyle/>
          <a:p>
            <a:pPr marL="0" indent="0">
              <a:lnSpc>
                <a:spcPct val="100000"/>
              </a:lnSpc>
              <a:buNone/>
            </a:pPr>
            <a:r>
              <a:rPr lang="en-US" sz="2400" dirty="0">
                <a:solidFill>
                  <a:srgbClr val="0193C0"/>
                </a:solidFill>
                <a:latin typeface="Comfortaa" pitchFamily="2" charset="0"/>
              </a:rPr>
              <a:t>INSTRUCTIONS</a:t>
            </a:r>
            <a:endParaRPr lang="en-US" sz="2400" dirty="0">
              <a:solidFill>
                <a:srgbClr val="454545"/>
              </a:solidFill>
              <a:latin typeface="Avenir" panose="02000503020000020003" pitchFamily="2" charset="0"/>
            </a:endParaRPr>
          </a:p>
          <a:p>
            <a:pPr marL="514350" indent="-514350">
              <a:lnSpc>
                <a:spcPct val="100000"/>
              </a:lnSpc>
              <a:buFont typeface="+mj-lt"/>
              <a:buAutoNum type="arabicPeriod"/>
            </a:pPr>
            <a:r>
              <a:rPr lang="en-US" sz="2400" dirty="0">
                <a:solidFill>
                  <a:schemeClr val="tx1">
                    <a:lumMod val="75000"/>
                    <a:lumOff val="25000"/>
                  </a:schemeClr>
                </a:solidFill>
                <a:latin typeface="Avenir Book" panose="02000503020000020003" pitchFamily="2" charset="0"/>
              </a:rPr>
              <a:t>Get into one or more groups, depending on the size of your team.</a:t>
            </a:r>
          </a:p>
          <a:p>
            <a:pPr marL="514350" indent="-514350">
              <a:lnSpc>
                <a:spcPct val="100000"/>
              </a:lnSpc>
              <a:buFont typeface="+mj-lt"/>
              <a:buAutoNum type="arabicPeriod"/>
            </a:pPr>
            <a:r>
              <a:rPr lang="en-US" sz="2400" b="0" dirty="0">
                <a:solidFill>
                  <a:schemeClr val="tx1">
                    <a:lumMod val="75000"/>
                    <a:lumOff val="25000"/>
                  </a:schemeClr>
                </a:solidFill>
                <a:latin typeface="Avenir Book" panose="02000503020000020003" pitchFamily="2" charset="0"/>
              </a:rPr>
              <a:t>Complete the Monitoring Plan Table with output indicators, coverage/reach, intermediate outcome, and behavioral outcome indicators. Leave the other cells of the table blank for now.</a:t>
            </a:r>
          </a:p>
          <a:p>
            <a:pPr marL="514350" indent="-514350">
              <a:lnSpc>
                <a:spcPct val="100000"/>
              </a:lnSpc>
              <a:buFont typeface="+mj-lt"/>
              <a:buAutoNum type="arabicPeriod"/>
            </a:pPr>
            <a:r>
              <a:rPr lang="en-US" sz="2400" b="0" dirty="0">
                <a:solidFill>
                  <a:schemeClr val="tx1">
                    <a:lumMod val="75000"/>
                    <a:lumOff val="25000"/>
                  </a:schemeClr>
                </a:solidFill>
                <a:latin typeface="Avenir Book" panose="02000503020000020003" pitchFamily="2" charset="0"/>
              </a:rPr>
              <a:t>For each indicator, specify (1) the type of indicator, i.e., output, reach, coverage, intermediate outcome, and behavioral outcome; and (2) whether it is a descriptive or injunctive norm (for social norms indicators only).</a:t>
            </a:r>
            <a:endParaRPr lang="en-US" sz="2400" dirty="0">
              <a:solidFill>
                <a:schemeClr val="tx1">
                  <a:lumMod val="75000"/>
                  <a:lumOff val="25000"/>
                </a:schemeClr>
              </a:solidFill>
              <a:latin typeface="Avenir Book" panose="02000503020000020003" pitchFamily="2" charset="0"/>
            </a:endParaRPr>
          </a:p>
          <a:p>
            <a:pPr marL="0" indent="0">
              <a:buNone/>
            </a:pPr>
            <a:endParaRPr lang="en-US" dirty="0"/>
          </a:p>
          <a:p>
            <a:pPr marL="0" indent="0">
              <a:buNone/>
            </a:pPr>
            <a:endParaRPr lang="en-US" dirty="0"/>
          </a:p>
        </p:txBody>
      </p:sp>
      <p:sp>
        <p:nvSpPr>
          <p:cNvPr id="9" name="Title 1">
            <a:extLst>
              <a:ext uri="{FF2B5EF4-FFF2-40B4-BE49-F238E27FC236}">
                <a16:creationId xmlns:a16="http://schemas.microsoft.com/office/drawing/2014/main" id="{12AC2D80-DD62-374E-AD27-B68B7D93D8F4}"/>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2: Integrate Social Norms Indicators into M&amp;E Plan</a:t>
            </a:r>
            <a:endParaRPr lang="en-US" sz="3200" dirty="0">
              <a:latin typeface="+mj-lt"/>
            </a:endParaRPr>
          </a:p>
        </p:txBody>
      </p:sp>
      <p:grpSp>
        <p:nvGrpSpPr>
          <p:cNvPr id="10" name="Group 9">
            <a:extLst>
              <a:ext uri="{FF2B5EF4-FFF2-40B4-BE49-F238E27FC236}">
                <a16:creationId xmlns:a16="http://schemas.microsoft.com/office/drawing/2014/main" id="{F10A4D94-7E8B-F64A-9B07-1E1E06666E50}"/>
              </a:ext>
            </a:extLst>
          </p:cNvPr>
          <p:cNvGrpSpPr/>
          <p:nvPr/>
        </p:nvGrpSpPr>
        <p:grpSpPr>
          <a:xfrm>
            <a:off x="9601200" y="365760"/>
            <a:ext cx="2832498" cy="456923"/>
            <a:chOff x="4116076" y="450402"/>
            <a:chExt cx="2832498" cy="456923"/>
          </a:xfrm>
        </p:grpSpPr>
        <p:cxnSp>
          <p:nvCxnSpPr>
            <p:cNvPr id="11" name="Straight Connector 10">
              <a:extLst>
                <a:ext uri="{FF2B5EF4-FFF2-40B4-BE49-F238E27FC236}">
                  <a16:creationId xmlns:a16="http://schemas.microsoft.com/office/drawing/2014/main" id="{9223A20D-ED63-1248-BF9C-F2AFA7B16D4B}"/>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2" name="Teardrop 11">
              <a:extLst>
                <a:ext uri="{FF2B5EF4-FFF2-40B4-BE49-F238E27FC236}">
                  <a16:creationId xmlns:a16="http://schemas.microsoft.com/office/drawing/2014/main" id="{A85DA3F9-C112-B341-85DD-CBEA89ECFB09}"/>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3" name="Rectangle 12">
              <a:extLst>
                <a:ext uri="{FF2B5EF4-FFF2-40B4-BE49-F238E27FC236}">
                  <a16:creationId xmlns:a16="http://schemas.microsoft.com/office/drawing/2014/main" id="{9B217C96-9847-4647-9E9C-1D043B493F42}"/>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A969338D-C5F6-9A46-909B-B53FF1186470}"/>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8131594D-0E28-3F40-A054-159BB36C5E98}"/>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BCF72119-2A13-3B44-BFF7-79979385D191}"/>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7" name="Rectangle 16">
              <a:extLst>
                <a:ext uri="{FF2B5EF4-FFF2-40B4-BE49-F238E27FC236}">
                  <a16:creationId xmlns:a16="http://schemas.microsoft.com/office/drawing/2014/main" id="{AE132181-FF8E-E840-ABB3-ED78770403CE}"/>
                </a:ext>
              </a:extLst>
            </p:cNvPr>
            <p:cNvSpPr/>
            <p:nvPr/>
          </p:nvSpPr>
          <p:spPr>
            <a:xfrm>
              <a:off x="5977005" y="661104"/>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4</a:t>
              </a:r>
              <a:endParaRPr lang="en-GB" sz="500" b="1" dirty="0">
                <a:solidFill>
                  <a:srgbClr val="07C1E8"/>
                </a:solidFill>
                <a:latin typeface="Avenir Black" panose="02000503020000020003" pitchFamily="2" charset="0"/>
              </a:endParaRPr>
            </a:p>
          </p:txBody>
        </p:sp>
        <p:sp>
          <p:nvSpPr>
            <p:cNvPr id="18" name="Teardrop 17">
              <a:extLst>
                <a:ext uri="{FF2B5EF4-FFF2-40B4-BE49-F238E27FC236}">
                  <a16:creationId xmlns:a16="http://schemas.microsoft.com/office/drawing/2014/main" id="{2EE08F9C-72D3-5F4A-AAE9-E748D34031E3}"/>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7FE61E37-E4A2-6644-B607-BFEFCA8D9BD5}"/>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EAC4E911-B98F-8842-8A2B-DBBD49439087}"/>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1" name="Teardrop 20">
              <a:extLst>
                <a:ext uri="{FF2B5EF4-FFF2-40B4-BE49-F238E27FC236}">
                  <a16:creationId xmlns:a16="http://schemas.microsoft.com/office/drawing/2014/main" id="{5E0A0712-35DA-2740-8E45-BB2887D4103C}"/>
                </a:ext>
              </a:extLst>
            </p:cNvPr>
            <p:cNvSpPr>
              <a:spLocks noChangeAspect="1"/>
            </p:cNvSpPr>
            <p:nvPr/>
          </p:nvSpPr>
          <p:spPr>
            <a:xfrm rot="8100000">
              <a:off x="6146936"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174750157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ECF06EE8-C534-5848-AAB6-6FFBA1A7FFE2}"/>
              </a:ext>
            </a:extLst>
          </p:cNvPr>
          <p:cNvGraphicFramePr>
            <a:graphicFrameLocks noGrp="1"/>
          </p:cNvGraphicFramePr>
          <p:nvPr>
            <p:extLst>
              <p:ext uri="{D42A27DB-BD31-4B8C-83A1-F6EECF244321}">
                <p14:modId xmlns:p14="http://schemas.microsoft.com/office/powerpoint/2010/main" val="301433131"/>
              </p:ext>
            </p:extLst>
          </p:nvPr>
        </p:nvGraphicFramePr>
        <p:xfrm>
          <a:off x="3979307" y="1423387"/>
          <a:ext cx="7445328" cy="5318393"/>
        </p:xfrm>
        <a:graphic>
          <a:graphicData uri="http://schemas.openxmlformats.org/drawingml/2006/table">
            <a:tbl>
              <a:tblPr firstRow="1" firstCol="1" bandRow="1">
                <a:tableStyleId>{5C22544A-7EE6-4342-B048-85BDC9FD1C3A}</a:tableStyleId>
              </a:tblPr>
              <a:tblGrid>
                <a:gridCol w="1379695">
                  <a:extLst>
                    <a:ext uri="{9D8B030D-6E8A-4147-A177-3AD203B41FA5}">
                      <a16:colId xmlns:a16="http://schemas.microsoft.com/office/drawing/2014/main" val="1088673474"/>
                    </a:ext>
                  </a:extLst>
                </a:gridCol>
                <a:gridCol w="951237">
                  <a:extLst>
                    <a:ext uri="{9D8B030D-6E8A-4147-A177-3AD203B41FA5}">
                      <a16:colId xmlns:a16="http://schemas.microsoft.com/office/drawing/2014/main" val="1484963557"/>
                    </a:ext>
                  </a:extLst>
                </a:gridCol>
                <a:gridCol w="1260245">
                  <a:extLst>
                    <a:ext uri="{9D8B030D-6E8A-4147-A177-3AD203B41FA5}">
                      <a16:colId xmlns:a16="http://schemas.microsoft.com/office/drawing/2014/main" val="2503322469"/>
                    </a:ext>
                  </a:extLst>
                </a:gridCol>
                <a:gridCol w="1284717">
                  <a:extLst>
                    <a:ext uri="{9D8B030D-6E8A-4147-A177-3AD203B41FA5}">
                      <a16:colId xmlns:a16="http://schemas.microsoft.com/office/drawing/2014/main" val="631234925"/>
                    </a:ext>
                  </a:extLst>
                </a:gridCol>
                <a:gridCol w="1284717">
                  <a:extLst>
                    <a:ext uri="{9D8B030D-6E8A-4147-A177-3AD203B41FA5}">
                      <a16:colId xmlns:a16="http://schemas.microsoft.com/office/drawing/2014/main" val="3419977736"/>
                    </a:ext>
                  </a:extLst>
                </a:gridCol>
                <a:gridCol w="1284717">
                  <a:extLst>
                    <a:ext uri="{9D8B030D-6E8A-4147-A177-3AD203B41FA5}">
                      <a16:colId xmlns:a16="http://schemas.microsoft.com/office/drawing/2014/main" val="4045378934"/>
                    </a:ext>
                  </a:extLst>
                </a:gridCol>
              </a:tblGrid>
              <a:tr h="309806">
                <a:tc>
                  <a:txBody>
                    <a:bodyPr/>
                    <a:lstStyle/>
                    <a:p>
                      <a:pPr algn="ctr">
                        <a:lnSpc>
                          <a:spcPct val="120000"/>
                        </a:lnSpc>
                        <a:spcAft>
                          <a:spcPts val="0"/>
                        </a:spcAft>
                      </a:pPr>
                      <a:r>
                        <a:rPr lang="en-US" sz="1200" b="1" i="0" dirty="0">
                          <a:solidFill>
                            <a:srgbClr val="0193C0"/>
                          </a:solidFill>
                          <a:effectLst/>
                          <a:latin typeface="Comfortaa"/>
                          <a:ea typeface="Times New Roman" panose="02020603050405020304" pitchFamily="18" charset="0"/>
                          <a:cs typeface="Arial" panose="020B0604020202020204" pitchFamily="34" charset="0"/>
                        </a:rPr>
                        <a:t>Indicator</a:t>
                      </a: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r>
                        <a:rPr lang="en-US" sz="1200" b="1" i="0" dirty="0">
                          <a:solidFill>
                            <a:srgbClr val="0193C0"/>
                          </a:solidFill>
                          <a:effectLst/>
                          <a:latin typeface="Comfortaa"/>
                        </a:rPr>
                        <a:t>Indicator type, norm type</a:t>
                      </a:r>
                      <a:endParaRPr lang="en-US" sz="1200" b="1" i="0" dirty="0">
                        <a:solidFill>
                          <a:srgbClr val="0193C0"/>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193C0"/>
                          </a:solidFill>
                          <a:effectLst/>
                          <a:uLnTx/>
                          <a:uFillTx/>
                          <a:latin typeface="Comfortaa"/>
                          <a:ea typeface="Times New Roman" panose="02020603050405020304" pitchFamily="18" charset="0"/>
                          <a:cs typeface="Arial" panose="020B0604020202020204" pitchFamily="34" charset="0"/>
                        </a:rPr>
                        <a:t>Data sources &amp; methods</a:t>
                      </a: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193C0"/>
                          </a:solidFill>
                          <a:effectLst/>
                          <a:uLnTx/>
                          <a:uFillTx/>
                          <a:latin typeface="Comfortaa"/>
                          <a:ea typeface="Times New Roman" panose="02020603050405020304" pitchFamily="18" charset="0"/>
                          <a:cs typeface="Arial" panose="020B0604020202020204" pitchFamily="34" charset="0"/>
                        </a:rPr>
                        <a:t>Disaggregation (</a:t>
                      </a:r>
                      <a:r>
                        <a:rPr kumimoji="0" lang="en-US" sz="1200" b="0" i="0" u="none" strike="noStrike" kern="1200" cap="none" spc="0" normalizeH="0" baseline="0" noProof="0" dirty="0" err="1">
                          <a:ln>
                            <a:noFill/>
                          </a:ln>
                          <a:solidFill>
                            <a:srgbClr val="0193C0"/>
                          </a:solidFill>
                          <a:effectLst/>
                          <a:uLnTx/>
                          <a:uFillTx/>
                          <a:latin typeface="Comfortaa"/>
                          <a:ea typeface="Times New Roman" panose="02020603050405020304" pitchFamily="18" charset="0"/>
                          <a:cs typeface="Arial" panose="020B0604020202020204" pitchFamily="34" charset="0"/>
                        </a:rPr>
                        <a:t>eg.</a:t>
                      </a:r>
                      <a:r>
                        <a:rPr kumimoji="0" lang="en-US" sz="1200" b="0" i="0" u="none" strike="noStrike" kern="1200" cap="none" spc="0" normalizeH="0" baseline="0" noProof="0" dirty="0">
                          <a:ln>
                            <a:noFill/>
                          </a:ln>
                          <a:solidFill>
                            <a:srgbClr val="0193C0"/>
                          </a:solidFill>
                          <a:effectLst/>
                          <a:uLnTx/>
                          <a:uFillTx/>
                          <a:latin typeface="Comfortaa"/>
                          <a:ea typeface="Times New Roman" panose="02020603050405020304" pitchFamily="18" charset="0"/>
                          <a:cs typeface="Arial" panose="020B0604020202020204" pitchFamily="34" charset="0"/>
                        </a:rPr>
                        <a:t> Age, sex, etc.)</a:t>
                      </a: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200" b="0" i="0" u="none" strike="noStrike" kern="1200" cap="none" spc="0" normalizeH="0" baseline="0" dirty="0">
                          <a:ln>
                            <a:noFill/>
                          </a:ln>
                          <a:solidFill>
                            <a:srgbClr val="0193C0"/>
                          </a:solidFill>
                          <a:effectLst/>
                          <a:uLnTx/>
                          <a:uFillTx/>
                          <a:latin typeface="Comfortaa"/>
                          <a:ea typeface="Times New Roman" panose="02020603050405020304" pitchFamily="18" charset="0"/>
                          <a:cs typeface="Arial" panose="020B0604020202020204" pitchFamily="34" charset="0"/>
                        </a:rPr>
                        <a:t>Frequency/timing of data collection</a:t>
                      </a: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r>
                        <a:rPr lang="en-US" sz="1200" b="0" i="0" dirty="0">
                          <a:solidFill>
                            <a:srgbClr val="0193C0"/>
                          </a:solidFill>
                          <a:effectLst/>
                          <a:latin typeface="Comfortaa"/>
                          <a:ea typeface="Times New Roman" panose="02020603050405020304" pitchFamily="18" charset="0"/>
                          <a:cs typeface="Arial" panose="020B0604020202020204" pitchFamily="34" charset="0"/>
                        </a:rPr>
                        <a:t>Data manager</a:t>
                      </a: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91315263"/>
                  </a:ext>
                </a:extLst>
              </a:tr>
              <a:tr h="311642">
                <a:tc>
                  <a:txBody>
                    <a:bodyPr/>
                    <a:lstStyle/>
                    <a:p>
                      <a:pPr marL="0" lvl="0" indent="0" algn="ctr">
                        <a:spcAft>
                          <a:spcPts val="0"/>
                        </a:spcAft>
                        <a:buFont typeface="+mj-lt"/>
                        <a:buNone/>
                      </a:pPr>
                      <a:endParaRPr lang="en-US" sz="400" b="0" i="0" dirty="0">
                        <a:solidFill>
                          <a:schemeClr val="tx1"/>
                        </a:solidFill>
                        <a:effectLst/>
                        <a:latin typeface="Avenir"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endParaRPr lang="en-US" sz="400" b="0" i="0">
                        <a:solidFill>
                          <a:schemeClr val="tx1"/>
                        </a:solidFill>
                        <a:effectLst/>
                        <a:latin typeface="Avenir"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endParaRPr lang="en-US" sz="4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lang="en-US" sz="4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lang="en-US" sz="4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lang="en-US" sz="4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27089539"/>
                  </a:ext>
                </a:extLst>
              </a:tr>
              <a:tr h="311642">
                <a:tc>
                  <a:txBody>
                    <a:bodyPr/>
                    <a:lstStyle/>
                    <a:p>
                      <a:pPr marL="0" lvl="0" indent="0" algn="ctr">
                        <a:spcAft>
                          <a:spcPts val="0"/>
                        </a:spcAft>
                        <a:buFont typeface="+mj-lt"/>
                        <a:buNone/>
                      </a:pPr>
                      <a:endParaRPr lang="en-US" sz="400" b="0" i="0">
                        <a:solidFill>
                          <a:schemeClr val="tx1"/>
                        </a:solidFill>
                        <a:effectLst/>
                        <a:latin typeface="Avenir"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endParaRPr lang="en-US" sz="400" b="0" i="0">
                        <a:solidFill>
                          <a:schemeClr val="tx1"/>
                        </a:solidFill>
                        <a:effectLst/>
                        <a:latin typeface="Avenir"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endParaRPr lang="en-US" sz="4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lang="en-US" sz="4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788444"/>
                  </a:ext>
                </a:extLst>
              </a:tr>
              <a:tr h="311642">
                <a:tc>
                  <a:txBody>
                    <a:bodyPr/>
                    <a:lstStyle/>
                    <a:p>
                      <a:pPr marL="0" lvl="0" indent="0" algn="ctr">
                        <a:spcAft>
                          <a:spcPts val="0"/>
                        </a:spcAft>
                        <a:buFont typeface="+mj-lt"/>
                        <a:buNone/>
                      </a:pPr>
                      <a:endParaRPr lang="en-US" sz="400" b="0" i="0" dirty="0">
                        <a:solidFill>
                          <a:schemeClr val="tx1"/>
                        </a:solidFill>
                        <a:effectLst/>
                        <a:latin typeface="Avenir"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endParaRPr lang="en-US" sz="400" b="0" i="0" dirty="0">
                        <a:solidFill>
                          <a:schemeClr val="tx1"/>
                        </a:solidFill>
                        <a:effectLst/>
                        <a:latin typeface="Avenir"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endParaRPr lang="en-US" sz="4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lang="en-US" sz="4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8557168"/>
                  </a:ext>
                </a:extLst>
              </a:tr>
              <a:tr h="311642">
                <a:tc>
                  <a:txBody>
                    <a:bodyPr/>
                    <a:lstStyle/>
                    <a:p>
                      <a:pPr marL="0" lvl="0" indent="0" algn="ctr">
                        <a:spcAft>
                          <a:spcPts val="0"/>
                        </a:spcAft>
                        <a:buFont typeface="+mj-lt"/>
                        <a:buNone/>
                      </a:pPr>
                      <a:endParaRPr lang="en-US" sz="400" b="0" i="0" dirty="0">
                        <a:solidFill>
                          <a:schemeClr val="tx1"/>
                        </a:solidFill>
                        <a:effectLst/>
                        <a:latin typeface="Avenir"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endParaRPr lang="en-US" sz="400" b="0" i="0">
                        <a:solidFill>
                          <a:schemeClr val="tx1"/>
                        </a:solidFill>
                        <a:effectLst/>
                        <a:latin typeface="Avenir"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endParaRPr lang="en-US" sz="4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lang="en-US" sz="4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58175473"/>
                  </a:ext>
                </a:extLst>
              </a:tr>
              <a:tr h="311642">
                <a:tc>
                  <a:txBody>
                    <a:bodyPr/>
                    <a:lstStyle/>
                    <a:p>
                      <a:pPr marL="0" lvl="0" indent="0" algn="ctr">
                        <a:spcAft>
                          <a:spcPts val="0"/>
                        </a:spcAft>
                        <a:buFont typeface="+mj-lt"/>
                        <a:buNone/>
                      </a:pPr>
                      <a:endParaRPr lang="en-US" sz="400" b="0" i="0" dirty="0">
                        <a:solidFill>
                          <a:schemeClr val="tx1"/>
                        </a:solidFill>
                        <a:effectLst/>
                        <a:latin typeface="Avenir"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endParaRPr lang="en-US" sz="400" b="0" i="0">
                        <a:solidFill>
                          <a:schemeClr val="tx1"/>
                        </a:solidFill>
                        <a:effectLst/>
                        <a:latin typeface="Avenir"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endParaRPr lang="en-US" sz="4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50913301"/>
                  </a:ext>
                </a:extLst>
              </a:tr>
              <a:tr h="311642">
                <a:tc>
                  <a:txBody>
                    <a:bodyPr/>
                    <a:lstStyle/>
                    <a:p>
                      <a:pPr marL="0" lvl="0" indent="0" algn="ctr">
                        <a:spcAft>
                          <a:spcPts val="0"/>
                        </a:spcAft>
                        <a:buFont typeface="+mj-lt"/>
                        <a:buNone/>
                      </a:pPr>
                      <a:endParaRPr lang="en-US" sz="400" b="0" i="0" dirty="0">
                        <a:solidFill>
                          <a:schemeClr val="tx1"/>
                        </a:solidFill>
                        <a:effectLst/>
                        <a:latin typeface="Avenir"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endParaRPr lang="en-US" sz="400" b="0" i="0">
                        <a:solidFill>
                          <a:schemeClr val="tx1"/>
                        </a:solidFill>
                        <a:effectLst/>
                        <a:latin typeface="Avenir"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endParaRPr lang="en-US" sz="4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59470101"/>
                  </a:ext>
                </a:extLst>
              </a:tr>
              <a:tr h="311642">
                <a:tc>
                  <a:txBody>
                    <a:bodyPr/>
                    <a:lstStyle/>
                    <a:p>
                      <a:pPr marL="0" lvl="0" indent="0" algn="ctr">
                        <a:spcAft>
                          <a:spcPts val="0"/>
                        </a:spcAft>
                        <a:buFont typeface="+mj-lt"/>
                        <a:buNone/>
                      </a:pPr>
                      <a:endParaRPr lang="en-US" sz="400" b="0" i="0" dirty="0">
                        <a:solidFill>
                          <a:schemeClr val="tx1"/>
                        </a:solidFill>
                        <a:effectLst/>
                        <a:latin typeface="Avenir"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endParaRPr lang="en-US" sz="400" b="0" i="0">
                        <a:solidFill>
                          <a:schemeClr val="tx1"/>
                        </a:solidFill>
                        <a:effectLst/>
                        <a:latin typeface="Avenir"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endParaRPr lang="en-US" sz="4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3645805"/>
                  </a:ext>
                </a:extLst>
              </a:tr>
              <a:tr h="311642">
                <a:tc>
                  <a:txBody>
                    <a:bodyPr/>
                    <a:lstStyle/>
                    <a:p>
                      <a:pPr marL="0" lvl="0" indent="0" algn="ctr">
                        <a:spcAft>
                          <a:spcPts val="0"/>
                        </a:spcAft>
                        <a:buFont typeface="+mj-lt"/>
                        <a:buNone/>
                      </a:pPr>
                      <a:endParaRPr lang="en-US" sz="400" b="0" i="0" dirty="0">
                        <a:solidFill>
                          <a:schemeClr val="tx1"/>
                        </a:solidFill>
                        <a:effectLst/>
                        <a:latin typeface="Avenir"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00000"/>
                        </a:lnSpc>
                        <a:spcBef>
                          <a:spcPts val="0"/>
                        </a:spcBef>
                        <a:spcAft>
                          <a:spcPts val="0"/>
                        </a:spcAft>
                        <a:buClrTx/>
                        <a:buSzTx/>
                        <a:buFontTx/>
                        <a:buNone/>
                        <a:tabLst/>
                        <a:defRPr/>
                      </a:pPr>
                      <a:endParaRPr lang="en-US" sz="400" b="0" i="0">
                        <a:solidFill>
                          <a:schemeClr val="tx1"/>
                        </a:solidFill>
                        <a:effectLst/>
                        <a:latin typeface="Avenir"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endParaRPr lang="en-US" sz="4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670411"/>
                  </a:ext>
                </a:extLst>
              </a:tr>
              <a:tr h="311642">
                <a:tc>
                  <a:txBody>
                    <a:bodyPr/>
                    <a:lstStyle/>
                    <a:p>
                      <a:pPr marL="0" lvl="0" indent="0" algn="ctr">
                        <a:spcAft>
                          <a:spcPts val="0"/>
                        </a:spcAft>
                        <a:buFont typeface="+mj-lt"/>
                        <a:buNone/>
                      </a:pPr>
                      <a:endParaRPr lang="en-US" sz="400" b="0" i="0" dirty="0">
                        <a:solidFill>
                          <a:schemeClr val="tx1"/>
                        </a:solidFill>
                        <a:effectLst/>
                        <a:latin typeface="Avenir"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endParaRPr lang="en-US" sz="400" b="0" i="0">
                        <a:solidFill>
                          <a:schemeClr val="tx1"/>
                        </a:solidFill>
                        <a:effectLst/>
                        <a:latin typeface="Avenir"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endParaRPr lang="en-US" sz="4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84963167"/>
                  </a:ext>
                </a:extLst>
              </a:tr>
              <a:tr h="311642">
                <a:tc>
                  <a:txBody>
                    <a:bodyPr/>
                    <a:lstStyle/>
                    <a:p>
                      <a:pPr marL="0" lvl="0" indent="0" algn="ctr">
                        <a:spcAft>
                          <a:spcPts val="0"/>
                        </a:spcAft>
                        <a:buFont typeface="+mj-lt"/>
                        <a:buNone/>
                      </a:pPr>
                      <a:endParaRPr lang="en-US" sz="400" b="0" i="0" dirty="0">
                        <a:solidFill>
                          <a:schemeClr val="tx1"/>
                        </a:solidFill>
                        <a:effectLst/>
                        <a:latin typeface="Avenir"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endParaRPr lang="en-US" sz="400" b="0" i="0">
                        <a:solidFill>
                          <a:schemeClr val="tx1"/>
                        </a:solidFill>
                        <a:effectLst/>
                        <a:latin typeface="Avenir"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endParaRPr lang="en-US" sz="4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03353590"/>
                  </a:ext>
                </a:extLst>
              </a:tr>
              <a:tr h="311642">
                <a:tc>
                  <a:txBody>
                    <a:bodyPr/>
                    <a:lstStyle/>
                    <a:p>
                      <a:pPr marL="0" lvl="0" indent="0" algn="ctr">
                        <a:spcAft>
                          <a:spcPts val="0"/>
                        </a:spcAft>
                        <a:buFont typeface="+mj-lt"/>
                        <a:buNone/>
                      </a:pPr>
                      <a:endParaRPr lang="en-US" sz="400" b="0" i="0" dirty="0">
                        <a:solidFill>
                          <a:schemeClr val="tx1"/>
                        </a:solidFill>
                        <a:effectLst/>
                        <a:latin typeface="Avenir"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00000"/>
                        </a:lnSpc>
                        <a:spcBef>
                          <a:spcPts val="0"/>
                        </a:spcBef>
                        <a:spcAft>
                          <a:spcPts val="0"/>
                        </a:spcAft>
                        <a:buClrTx/>
                        <a:buSzTx/>
                        <a:buFontTx/>
                        <a:buNone/>
                        <a:tabLst/>
                        <a:defRPr/>
                      </a:pPr>
                      <a:endParaRPr lang="en-US" sz="400" b="0" i="0">
                        <a:solidFill>
                          <a:schemeClr val="tx1"/>
                        </a:solidFill>
                        <a:effectLst/>
                        <a:latin typeface="Avenir"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endParaRPr lang="en-US" sz="4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94872503"/>
                  </a:ext>
                </a:extLst>
              </a:tr>
              <a:tr h="311642">
                <a:tc>
                  <a:txBody>
                    <a:bodyPr/>
                    <a:lstStyle/>
                    <a:p>
                      <a:pPr marL="0" lvl="0" indent="0" algn="ctr">
                        <a:spcAft>
                          <a:spcPts val="0"/>
                        </a:spcAft>
                        <a:buFont typeface="+mj-lt"/>
                        <a:buNone/>
                      </a:pPr>
                      <a:endParaRPr lang="en-US" sz="400" b="0" i="0" dirty="0">
                        <a:solidFill>
                          <a:schemeClr val="tx1"/>
                        </a:solidFill>
                        <a:effectLst/>
                        <a:latin typeface="Avenir"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00000"/>
                        </a:lnSpc>
                        <a:spcBef>
                          <a:spcPts val="0"/>
                        </a:spcBef>
                        <a:spcAft>
                          <a:spcPts val="0"/>
                        </a:spcAft>
                        <a:buClrTx/>
                        <a:buSzTx/>
                        <a:buFontTx/>
                        <a:buNone/>
                        <a:tabLst/>
                        <a:defRPr/>
                      </a:pPr>
                      <a:endParaRPr lang="en-US" sz="400" b="0" i="0">
                        <a:solidFill>
                          <a:schemeClr val="tx1"/>
                        </a:solidFill>
                        <a:effectLst/>
                        <a:latin typeface="Avenir"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endParaRPr lang="en-US" sz="4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75810686"/>
                  </a:ext>
                </a:extLst>
              </a:tr>
              <a:tr h="311642">
                <a:tc>
                  <a:txBody>
                    <a:bodyPr/>
                    <a:lstStyle/>
                    <a:p>
                      <a:pPr marL="0" lvl="0" indent="0" algn="ctr">
                        <a:spcAft>
                          <a:spcPts val="0"/>
                        </a:spcAft>
                        <a:buFont typeface="+mj-lt"/>
                        <a:buNone/>
                      </a:pPr>
                      <a:endParaRPr lang="en-US" sz="400" b="0" i="0" dirty="0">
                        <a:solidFill>
                          <a:schemeClr val="tx1"/>
                        </a:solidFill>
                        <a:effectLst/>
                        <a:latin typeface="Avenir"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endParaRPr lang="en-US" sz="400" b="0" i="0">
                        <a:solidFill>
                          <a:schemeClr val="tx1"/>
                        </a:solidFill>
                        <a:effectLst/>
                        <a:latin typeface="Avenir"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endParaRPr lang="en-US" sz="4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65053590"/>
                  </a:ext>
                </a:extLst>
              </a:tr>
              <a:tr h="311642">
                <a:tc>
                  <a:txBody>
                    <a:bodyPr/>
                    <a:lstStyle/>
                    <a:p>
                      <a:pPr marL="0" lvl="0" indent="0" algn="ctr">
                        <a:spcAft>
                          <a:spcPts val="0"/>
                        </a:spcAft>
                        <a:buFont typeface="+mj-lt"/>
                        <a:buNone/>
                      </a:pPr>
                      <a:endParaRPr lang="en-US" sz="400" b="0" i="0" dirty="0">
                        <a:solidFill>
                          <a:schemeClr val="tx1"/>
                        </a:solidFill>
                        <a:effectLst/>
                        <a:latin typeface="Avenir"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endParaRPr lang="en-US" sz="400" b="0" i="0" dirty="0">
                        <a:solidFill>
                          <a:schemeClr val="tx1"/>
                        </a:solidFill>
                        <a:effectLst/>
                        <a:latin typeface="Avenir"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endParaRPr lang="en-US" sz="4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8904492"/>
                  </a:ext>
                </a:extLst>
              </a:tr>
              <a:tr h="311642">
                <a:tc>
                  <a:txBody>
                    <a:bodyPr/>
                    <a:lstStyle/>
                    <a:p>
                      <a:pPr marL="0" lvl="0" indent="0" algn="ctr">
                        <a:spcAft>
                          <a:spcPts val="0"/>
                        </a:spcAft>
                        <a:buFont typeface="+mj-lt"/>
                        <a:buNone/>
                      </a:pPr>
                      <a:endParaRPr lang="en-US" sz="400" b="0" i="0" dirty="0">
                        <a:solidFill>
                          <a:schemeClr val="tx1"/>
                        </a:solidFill>
                        <a:effectLst/>
                        <a:latin typeface="Avenir"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spcAft>
                          <a:spcPts val="0"/>
                        </a:spcAft>
                      </a:pPr>
                      <a:endParaRPr lang="en-US" sz="400" b="0" i="0" dirty="0">
                        <a:solidFill>
                          <a:schemeClr val="tx1"/>
                        </a:solidFill>
                        <a:effectLst/>
                        <a:latin typeface="Avenir"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20000"/>
                        </a:lnSpc>
                        <a:spcAft>
                          <a:spcPts val="0"/>
                        </a:spcAft>
                      </a:pPr>
                      <a:endParaRPr lang="en-US" sz="400" b="0" i="0" dirty="0">
                        <a:solidFill>
                          <a:schemeClr val="tx1"/>
                        </a:solidFill>
                        <a:effectLst/>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400" b="0" i="0" u="none" strike="noStrike" kern="1200" cap="none" spc="0" normalizeH="0" baseline="0" noProof="0" dirty="0">
                        <a:ln>
                          <a:noFill/>
                        </a:ln>
                        <a:solidFill>
                          <a:schemeClr val="tx1"/>
                        </a:solidFill>
                        <a:effectLst/>
                        <a:uLnTx/>
                        <a:uFillTx/>
                        <a:latin typeface="Avenir Medium" panose="02000503020000020003" pitchFamily="2" charset="0"/>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3797989606"/>
                  </a:ext>
                </a:extLst>
              </a:tr>
            </a:tbl>
          </a:graphicData>
        </a:graphic>
      </p:graphicFrame>
      <p:sp>
        <p:nvSpPr>
          <p:cNvPr id="10" name="Content Placeholder 2">
            <a:extLst>
              <a:ext uri="{FF2B5EF4-FFF2-40B4-BE49-F238E27FC236}">
                <a16:creationId xmlns:a16="http://schemas.microsoft.com/office/drawing/2014/main" id="{3D67108A-FCD8-479E-8101-BF9A21F0A180}"/>
              </a:ext>
            </a:extLst>
          </p:cNvPr>
          <p:cNvSpPr>
            <a:spLocks noGrp="1"/>
          </p:cNvSpPr>
          <p:nvPr>
            <p:ph sz="quarter" idx="10"/>
          </p:nvPr>
        </p:nvSpPr>
        <p:spPr>
          <a:xfrm>
            <a:off x="1024445" y="2292170"/>
            <a:ext cx="2427775" cy="2441575"/>
          </a:xfrm>
        </p:spPr>
        <p:txBody>
          <a:bodyPr numCol="1"/>
          <a:lstStyle/>
          <a:p>
            <a:pPr marL="0" indent="0">
              <a:lnSpc>
                <a:spcPct val="100000"/>
              </a:lnSpc>
              <a:buNone/>
            </a:pPr>
            <a:r>
              <a:rPr lang="en-US" sz="2400" dirty="0">
                <a:solidFill>
                  <a:srgbClr val="0193C0"/>
                </a:solidFill>
                <a:latin typeface="Comfortaa" pitchFamily="2" charset="0"/>
              </a:rPr>
              <a:t>TEMPLATE</a:t>
            </a:r>
            <a:endParaRPr lang="en-US" sz="2400" dirty="0">
              <a:solidFill>
                <a:srgbClr val="454545"/>
              </a:solidFill>
              <a:latin typeface="Avenir" panose="02000503020000020003" pitchFamily="2" charset="0"/>
            </a:endParaRPr>
          </a:p>
          <a:p>
            <a:pPr marL="0" indent="0">
              <a:buNone/>
            </a:pPr>
            <a:r>
              <a:rPr lang="en-US" sz="2000" dirty="0">
                <a:solidFill>
                  <a:schemeClr val="tx1">
                    <a:lumMod val="75000"/>
                    <a:lumOff val="25000"/>
                  </a:schemeClr>
                </a:solidFill>
                <a:latin typeface="Avenir Book" panose="02000503020000020003" pitchFamily="2" charset="0"/>
              </a:rPr>
              <a:t>Monitoring Plan Table</a:t>
            </a:r>
          </a:p>
          <a:p>
            <a:pPr marL="0" indent="0">
              <a:buNone/>
            </a:pPr>
            <a:r>
              <a:rPr lang="en-US" sz="2000" dirty="0">
                <a:solidFill>
                  <a:srgbClr val="0193C0"/>
                </a:solidFill>
                <a:latin typeface="Avenir Book" panose="02000503020000020003" pitchFamily="2" charset="0"/>
                <a:hlinkClick r:id="rId3">
                  <a:extLst>
                    <a:ext uri="{A12FA001-AC4F-418D-AE19-62706E023703}">
                      <ahyp:hlinkClr xmlns:ahyp="http://schemas.microsoft.com/office/drawing/2018/hyperlinkcolor" val="tx"/>
                    </a:ext>
                  </a:extLst>
                </a:hlinkClick>
              </a:rPr>
              <a:t>Annex 10</a:t>
            </a:r>
            <a:endParaRPr lang="en-US" dirty="0">
              <a:solidFill>
                <a:srgbClr val="0193C0"/>
              </a:solidFill>
              <a:latin typeface="Avenir Book" panose="02000503020000020003" pitchFamily="2" charset="0"/>
            </a:endParaRPr>
          </a:p>
        </p:txBody>
      </p:sp>
      <p:sp>
        <p:nvSpPr>
          <p:cNvPr id="6" name="Title 1">
            <a:extLst>
              <a:ext uri="{FF2B5EF4-FFF2-40B4-BE49-F238E27FC236}">
                <a16:creationId xmlns:a16="http://schemas.microsoft.com/office/drawing/2014/main" id="{61549E49-BA65-4F7C-9EA1-9511C3457FB5}"/>
              </a:ext>
            </a:extLst>
          </p:cNvPr>
          <p:cNvSpPr txBox="1">
            <a:spLocks/>
          </p:cNvSpPr>
          <p:nvPr/>
        </p:nvSpPr>
        <p:spPr>
          <a:xfrm>
            <a:off x="4259390" y="1274793"/>
            <a:ext cx="3623533" cy="569003"/>
          </a:xfrm>
          <a:prstGeom prst="rect">
            <a:avLst/>
          </a:prstGeom>
        </p:spPr>
        <p:txBody>
          <a:bodyPr vert="horz" lIns="0" tIns="0" rIns="0" bIns="0" rtlCol="0" anchor="t" anchorCtr="0">
            <a:noAutofit/>
          </a:bodyPr>
          <a:lstStyle>
            <a:lvl1pPr algn="l" defTabSz="668912" rtl="0" eaLnBrk="1" latinLnBrk="0" hangingPunct="1">
              <a:lnSpc>
                <a:spcPct val="90000"/>
              </a:lnSpc>
              <a:spcBef>
                <a:spcPct val="0"/>
              </a:spcBef>
              <a:buNone/>
              <a:defRPr sz="2400" b="1" i="0" kern="1200">
                <a:solidFill>
                  <a:schemeClr val="tx2"/>
                </a:solidFill>
                <a:latin typeface="Gotham Bold" panose="02000604030000020004"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831" b="0" dirty="0">
              <a:solidFill>
                <a:srgbClr val="07C1E8"/>
              </a:solidFill>
              <a:latin typeface="Comfortaa" pitchFamily="2" charset="0"/>
            </a:endParaRPr>
          </a:p>
        </p:txBody>
      </p:sp>
      <p:sp>
        <p:nvSpPr>
          <p:cNvPr id="13" name="Title 1">
            <a:extLst>
              <a:ext uri="{FF2B5EF4-FFF2-40B4-BE49-F238E27FC236}">
                <a16:creationId xmlns:a16="http://schemas.microsoft.com/office/drawing/2014/main" id="{328BB63A-1666-477D-8BCA-7AE20EAC49C0}"/>
              </a:ext>
            </a:extLst>
          </p:cNvPr>
          <p:cNvSpPr txBox="1">
            <a:spLocks/>
          </p:cNvSpPr>
          <p:nvPr/>
        </p:nvSpPr>
        <p:spPr>
          <a:xfrm>
            <a:off x="545892" y="5265760"/>
            <a:ext cx="3169871" cy="237011"/>
          </a:xfrm>
          <a:prstGeom prst="rect">
            <a:avLst/>
          </a:prstGeom>
        </p:spPr>
        <p:txBody>
          <a:bodyPr vert="horz" lIns="0" tIns="0" rIns="0" bIns="0" rtlCol="0" anchor="t" anchorCtr="0">
            <a:noAutofit/>
          </a:bodyPr>
          <a:lstStyle>
            <a:lvl1pPr algn="l" defTabSz="668912" rtl="0" eaLnBrk="1" latinLnBrk="0" hangingPunct="1">
              <a:lnSpc>
                <a:spcPct val="90000"/>
              </a:lnSpc>
              <a:spcBef>
                <a:spcPct val="0"/>
              </a:spcBef>
              <a:buNone/>
              <a:defRPr sz="2400" b="1" i="0" kern="1200">
                <a:solidFill>
                  <a:schemeClr val="tx2"/>
                </a:solidFill>
                <a:latin typeface="Gotham Bold" panose="02000604030000020004"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000" b="0" dirty="0">
                <a:solidFill>
                  <a:srgbClr val="00B0F0"/>
                </a:solidFill>
                <a:latin typeface="Comfortaa"/>
              </a:rPr>
              <a:t>NOTE: You will insert information only in the two leftmost columns of the table for this exercise.</a:t>
            </a:r>
          </a:p>
        </p:txBody>
      </p:sp>
      <p:sp>
        <p:nvSpPr>
          <p:cNvPr id="12" name="Title 1">
            <a:extLst>
              <a:ext uri="{FF2B5EF4-FFF2-40B4-BE49-F238E27FC236}">
                <a16:creationId xmlns:a16="http://schemas.microsoft.com/office/drawing/2014/main" id="{8ADD3E8C-C163-3F43-B43A-DA36B62B295B}"/>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2: Integrate Social Norms Indicators into M&amp;E Plan</a:t>
            </a:r>
            <a:endParaRPr lang="en-US" sz="3200" dirty="0">
              <a:latin typeface="+mj-lt"/>
            </a:endParaRPr>
          </a:p>
        </p:txBody>
      </p:sp>
      <p:grpSp>
        <p:nvGrpSpPr>
          <p:cNvPr id="17" name="Group 16">
            <a:extLst>
              <a:ext uri="{FF2B5EF4-FFF2-40B4-BE49-F238E27FC236}">
                <a16:creationId xmlns:a16="http://schemas.microsoft.com/office/drawing/2014/main" id="{6FA99E71-6E1D-5541-9965-6ECC0A61FE1D}"/>
              </a:ext>
            </a:extLst>
          </p:cNvPr>
          <p:cNvGrpSpPr/>
          <p:nvPr/>
        </p:nvGrpSpPr>
        <p:grpSpPr>
          <a:xfrm>
            <a:off x="9601200" y="365760"/>
            <a:ext cx="2832498" cy="456923"/>
            <a:chOff x="4116076" y="450402"/>
            <a:chExt cx="2832498" cy="456923"/>
          </a:xfrm>
        </p:grpSpPr>
        <p:cxnSp>
          <p:nvCxnSpPr>
            <p:cNvPr id="18" name="Straight Connector 17">
              <a:extLst>
                <a:ext uri="{FF2B5EF4-FFF2-40B4-BE49-F238E27FC236}">
                  <a16:creationId xmlns:a16="http://schemas.microsoft.com/office/drawing/2014/main" id="{766C906D-DBF8-9048-8A93-5C955AB9CDD5}"/>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9" name="Teardrop 18">
              <a:extLst>
                <a:ext uri="{FF2B5EF4-FFF2-40B4-BE49-F238E27FC236}">
                  <a16:creationId xmlns:a16="http://schemas.microsoft.com/office/drawing/2014/main" id="{4207E1F8-0130-6D47-A9B1-08C2E2BF28E2}"/>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Rectangle 19">
              <a:extLst>
                <a:ext uri="{FF2B5EF4-FFF2-40B4-BE49-F238E27FC236}">
                  <a16:creationId xmlns:a16="http://schemas.microsoft.com/office/drawing/2014/main" id="{113EA220-E826-0949-A2C4-8107D30849B2}"/>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21" name="Rectangle 20">
              <a:extLst>
                <a:ext uri="{FF2B5EF4-FFF2-40B4-BE49-F238E27FC236}">
                  <a16:creationId xmlns:a16="http://schemas.microsoft.com/office/drawing/2014/main" id="{764352B2-C3CF-1F4D-AF25-07AEC677D83B}"/>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22" name="Rectangle 21">
              <a:extLst>
                <a:ext uri="{FF2B5EF4-FFF2-40B4-BE49-F238E27FC236}">
                  <a16:creationId xmlns:a16="http://schemas.microsoft.com/office/drawing/2014/main" id="{A6E9956E-3992-0E49-A62A-601C1953AE66}"/>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23" name="Rectangle 22">
              <a:extLst>
                <a:ext uri="{FF2B5EF4-FFF2-40B4-BE49-F238E27FC236}">
                  <a16:creationId xmlns:a16="http://schemas.microsoft.com/office/drawing/2014/main" id="{E0E8287E-86D9-6A49-BACA-B132183A02C9}"/>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24" name="Rectangle 23">
              <a:extLst>
                <a:ext uri="{FF2B5EF4-FFF2-40B4-BE49-F238E27FC236}">
                  <a16:creationId xmlns:a16="http://schemas.microsoft.com/office/drawing/2014/main" id="{A5117329-B6F8-D84A-90CF-2A994C3FBF41}"/>
                </a:ext>
              </a:extLst>
            </p:cNvPr>
            <p:cNvSpPr/>
            <p:nvPr/>
          </p:nvSpPr>
          <p:spPr>
            <a:xfrm>
              <a:off x="5977005" y="661104"/>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4</a:t>
              </a:r>
              <a:endParaRPr lang="en-GB" sz="500" b="1" dirty="0">
                <a:solidFill>
                  <a:srgbClr val="07C1E8"/>
                </a:solidFill>
                <a:latin typeface="Avenir Black" panose="02000503020000020003" pitchFamily="2" charset="0"/>
              </a:endParaRPr>
            </a:p>
          </p:txBody>
        </p:sp>
        <p:sp>
          <p:nvSpPr>
            <p:cNvPr id="25" name="Teardrop 24">
              <a:extLst>
                <a:ext uri="{FF2B5EF4-FFF2-40B4-BE49-F238E27FC236}">
                  <a16:creationId xmlns:a16="http://schemas.microsoft.com/office/drawing/2014/main" id="{47C89DB8-CDD3-B142-8894-D61A8B01F251}"/>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6" name="Teardrop 25">
              <a:extLst>
                <a:ext uri="{FF2B5EF4-FFF2-40B4-BE49-F238E27FC236}">
                  <a16:creationId xmlns:a16="http://schemas.microsoft.com/office/drawing/2014/main" id="{0F41D823-FB5A-804E-85E2-896122AEBD17}"/>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7" name="Teardrop 26">
              <a:extLst>
                <a:ext uri="{FF2B5EF4-FFF2-40B4-BE49-F238E27FC236}">
                  <a16:creationId xmlns:a16="http://schemas.microsoft.com/office/drawing/2014/main" id="{CF5B7A65-A245-7F41-B454-29EFE2DC7588}"/>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8" name="Teardrop 27">
              <a:extLst>
                <a:ext uri="{FF2B5EF4-FFF2-40B4-BE49-F238E27FC236}">
                  <a16:creationId xmlns:a16="http://schemas.microsoft.com/office/drawing/2014/main" id="{83382F96-7718-0F49-B0C7-A29C00753364}"/>
                </a:ext>
              </a:extLst>
            </p:cNvPr>
            <p:cNvSpPr>
              <a:spLocks noChangeAspect="1"/>
            </p:cNvSpPr>
            <p:nvPr/>
          </p:nvSpPr>
          <p:spPr>
            <a:xfrm rot="8100000">
              <a:off x="6146936"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32458832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EF1DC150-BD8E-5845-B9CC-7FA2F1AC1F6C}"/>
              </a:ext>
            </a:extLst>
          </p:cNvPr>
          <p:cNvSpPr txBox="1">
            <a:spLocks/>
          </p:cNvSpPr>
          <p:nvPr/>
        </p:nvSpPr>
        <p:spPr>
          <a:xfrm>
            <a:off x="6708404" y="279795"/>
            <a:ext cx="1126531" cy="185803"/>
          </a:xfrm>
          <a:prstGeom prst="rect">
            <a:avLst/>
          </a:prstGeom>
        </p:spPr>
        <p:txBody>
          <a:bodyPr vert="horz" lIns="0" tIns="0" rIns="0" bIns="0" rtlCol="0" anchor="t" anchorCtr="0">
            <a:noAutofit/>
          </a:bodyPr>
          <a:lstStyle>
            <a:lvl1pPr algn="l" defTabSz="668912" rtl="0" eaLnBrk="1" latinLnBrk="0" hangingPunct="1">
              <a:lnSpc>
                <a:spcPct val="90000"/>
              </a:lnSpc>
              <a:spcBef>
                <a:spcPct val="0"/>
              </a:spcBef>
              <a:buNone/>
              <a:defRPr sz="2400" b="1" i="0" kern="1200">
                <a:solidFill>
                  <a:schemeClr val="accent2"/>
                </a:solidFill>
                <a:latin typeface="Gotham Bold" panose="02000604030000020004"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sz="1108" b="0">
                <a:solidFill>
                  <a:schemeClr val="bg1"/>
                </a:solidFill>
                <a:latin typeface="Comfortaa Light" pitchFamily="2" charset="0"/>
              </a:rPr>
              <a:t>Activity 2</a:t>
            </a:r>
          </a:p>
        </p:txBody>
      </p:sp>
      <p:sp>
        <p:nvSpPr>
          <p:cNvPr id="16" name="Freeform 221">
            <a:extLst>
              <a:ext uri="{FF2B5EF4-FFF2-40B4-BE49-F238E27FC236}">
                <a16:creationId xmlns:a16="http://schemas.microsoft.com/office/drawing/2014/main" id="{830DB05F-AD47-FE41-801D-496AF28C0A70}"/>
              </a:ext>
            </a:extLst>
          </p:cNvPr>
          <p:cNvSpPr>
            <a:spLocks noChangeAspect="1" noEditPoints="1"/>
          </p:cNvSpPr>
          <p:nvPr/>
        </p:nvSpPr>
        <p:spPr bwMode="auto">
          <a:xfrm>
            <a:off x="6939898" y="246408"/>
            <a:ext cx="174462" cy="169950"/>
          </a:xfrm>
          <a:custGeom>
            <a:avLst/>
            <a:gdLst>
              <a:gd name="T0" fmla="*/ 169 w 220"/>
              <a:gd name="T1" fmla="*/ 138 h 214"/>
              <a:gd name="T2" fmla="*/ 169 w 220"/>
              <a:gd name="T3" fmla="*/ 126 h 214"/>
              <a:gd name="T4" fmla="*/ 124 w 220"/>
              <a:gd name="T5" fmla="*/ 115 h 214"/>
              <a:gd name="T6" fmla="*/ 172 w 220"/>
              <a:gd name="T7" fmla="*/ 83 h 214"/>
              <a:gd name="T8" fmla="*/ 211 w 220"/>
              <a:gd name="T9" fmla="*/ 25 h 214"/>
              <a:gd name="T10" fmla="*/ 190 w 220"/>
              <a:gd name="T11" fmla="*/ 38 h 214"/>
              <a:gd name="T12" fmla="*/ 176 w 220"/>
              <a:gd name="T13" fmla="*/ 24 h 214"/>
              <a:gd name="T14" fmla="*/ 189 w 220"/>
              <a:gd name="T15" fmla="*/ 3 h 214"/>
              <a:gd name="T16" fmla="*/ 143 w 220"/>
              <a:gd name="T17" fmla="*/ 12 h 214"/>
              <a:gd name="T18" fmla="*/ 99 w 220"/>
              <a:gd name="T19" fmla="*/ 90 h 214"/>
              <a:gd name="T20" fmla="*/ 56 w 220"/>
              <a:gd name="T21" fmla="*/ 36 h 214"/>
              <a:gd name="T22" fmla="*/ 8 w 220"/>
              <a:gd name="T23" fmla="*/ 22 h 214"/>
              <a:gd name="T24" fmla="*/ 45 w 220"/>
              <a:gd name="T25" fmla="*/ 47 h 214"/>
              <a:gd name="T26" fmla="*/ 59 w 220"/>
              <a:gd name="T27" fmla="*/ 129 h 214"/>
              <a:gd name="T28" fmla="*/ 15 w 220"/>
              <a:gd name="T29" fmla="*/ 139 h 214"/>
              <a:gd name="T30" fmla="*/ 9 w 220"/>
              <a:gd name="T31" fmla="*/ 191 h 214"/>
              <a:gd name="T32" fmla="*/ 41 w 220"/>
              <a:gd name="T33" fmla="*/ 172 h 214"/>
              <a:gd name="T34" fmla="*/ 23 w 220"/>
              <a:gd name="T35" fmla="*/ 205 h 214"/>
              <a:gd name="T36" fmla="*/ 45 w 220"/>
              <a:gd name="T37" fmla="*/ 211 h 214"/>
              <a:gd name="T38" fmla="*/ 85 w 220"/>
              <a:gd name="T39" fmla="*/ 155 h 214"/>
              <a:gd name="T40" fmla="*/ 147 w 220"/>
              <a:gd name="T41" fmla="*/ 149 h 214"/>
              <a:gd name="T42" fmla="*/ 136 w 220"/>
              <a:gd name="T43" fmla="*/ 172 h 214"/>
              <a:gd name="T44" fmla="*/ 184 w 220"/>
              <a:gd name="T45" fmla="*/ 208 h 214"/>
              <a:gd name="T46" fmla="*/ 212 w 220"/>
              <a:gd name="T47" fmla="*/ 208 h 214"/>
              <a:gd name="T48" fmla="*/ 20 w 220"/>
              <a:gd name="T49" fmla="*/ 22 h 214"/>
              <a:gd name="T50" fmla="*/ 45 w 220"/>
              <a:gd name="T51" fmla="*/ 36 h 214"/>
              <a:gd name="T52" fmla="*/ 20 w 220"/>
              <a:gd name="T53" fmla="*/ 22 h 214"/>
              <a:gd name="T54" fmla="*/ 69 w 220"/>
              <a:gd name="T55" fmla="*/ 193 h 214"/>
              <a:gd name="T56" fmla="*/ 37 w 220"/>
              <a:gd name="T57" fmla="*/ 202 h 214"/>
              <a:gd name="T58" fmla="*/ 49 w 220"/>
              <a:gd name="T59" fmla="*/ 164 h 214"/>
              <a:gd name="T60" fmla="*/ 12 w 220"/>
              <a:gd name="T61" fmla="*/ 176 h 214"/>
              <a:gd name="T62" fmla="*/ 45 w 220"/>
              <a:gd name="T63" fmla="*/ 135 h 214"/>
              <a:gd name="T64" fmla="*/ 61 w 220"/>
              <a:gd name="T65" fmla="*/ 139 h 214"/>
              <a:gd name="T66" fmla="*/ 141 w 220"/>
              <a:gd name="T67" fmla="*/ 55 h 214"/>
              <a:gd name="T68" fmla="*/ 172 w 220"/>
              <a:gd name="T69" fmla="*/ 8 h 214"/>
              <a:gd name="T70" fmla="*/ 168 w 220"/>
              <a:gd name="T71" fmla="*/ 21 h 214"/>
              <a:gd name="T72" fmla="*/ 194 w 220"/>
              <a:gd name="T73" fmla="*/ 46 h 214"/>
              <a:gd name="T74" fmla="*/ 196 w 220"/>
              <a:gd name="T75" fmla="*/ 66 h 214"/>
              <a:gd name="T76" fmla="*/ 159 w 220"/>
              <a:gd name="T77" fmla="*/ 73 h 214"/>
              <a:gd name="T78" fmla="*/ 75 w 220"/>
              <a:gd name="T79" fmla="*/ 153 h 214"/>
              <a:gd name="T80" fmla="*/ 206 w 220"/>
              <a:gd name="T81" fmla="*/ 203 h 214"/>
              <a:gd name="T82" fmla="*/ 189 w 220"/>
              <a:gd name="T83" fmla="*/ 203 h 214"/>
              <a:gd name="T84" fmla="*/ 164 w 220"/>
              <a:gd name="T85" fmla="*/ 143 h 214"/>
              <a:gd name="T86" fmla="*/ 206 w 220"/>
              <a:gd name="T87" fmla="*/ 203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20" h="214">
                <a:moveTo>
                  <a:pt x="212" y="180"/>
                </a:moveTo>
                <a:cubicBezTo>
                  <a:pt x="169" y="138"/>
                  <a:pt x="169" y="138"/>
                  <a:pt x="169" y="138"/>
                </a:cubicBezTo>
                <a:cubicBezTo>
                  <a:pt x="175" y="132"/>
                  <a:pt x="175" y="132"/>
                  <a:pt x="175" y="132"/>
                </a:cubicBezTo>
                <a:cubicBezTo>
                  <a:pt x="169" y="126"/>
                  <a:pt x="169" y="126"/>
                  <a:pt x="169" y="126"/>
                </a:cubicBezTo>
                <a:cubicBezTo>
                  <a:pt x="152" y="143"/>
                  <a:pt x="152" y="143"/>
                  <a:pt x="152" y="143"/>
                </a:cubicBezTo>
                <a:cubicBezTo>
                  <a:pt x="124" y="115"/>
                  <a:pt x="124" y="115"/>
                  <a:pt x="124" y="115"/>
                </a:cubicBezTo>
                <a:cubicBezTo>
                  <a:pt x="158" y="81"/>
                  <a:pt x="158" y="81"/>
                  <a:pt x="158" y="81"/>
                </a:cubicBezTo>
                <a:cubicBezTo>
                  <a:pt x="163" y="83"/>
                  <a:pt x="167" y="83"/>
                  <a:pt x="172" y="83"/>
                </a:cubicBezTo>
                <a:cubicBezTo>
                  <a:pt x="184" y="83"/>
                  <a:pt x="194" y="79"/>
                  <a:pt x="202" y="71"/>
                </a:cubicBezTo>
                <a:cubicBezTo>
                  <a:pt x="214" y="59"/>
                  <a:pt x="218" y="41"/>
                  <a:pt x="211" y="25"/>
                </a:cubicBezTo>
                <a:cubicBezTo>
                  <a:pt x="208" y="19"/>
                  <a:pt x="208" y="19"/>
                  <a:pt x="208" y="19"/>
                </a:cubicBezTo>
                <a:cubicBezTo>
                  <a:pt x="190" y="38"/>
                  <a:pt x="190" y="38"/>
                  <a:pt x="190" y="38"/>
                </a:cubicBezTo>
                <a:cubicBezTo>
                  <a:pt x="176" y="38"/>
                  <a:pt x="176" y="38"/>
                  <a:pt x="176" y="38"/>
                </a:cubicBezTo>
                <a:cubicBezTo>
                  <a:pt x="176" y="24"/>
                  <a:pt x="176" y="24"/>
                  <a:pt x="176" y="24"/>
                </a:cubicBezTo>
                <a:cubicBezTo>
                  <a:pt x="194" y="5"/>
                  <a:pt x="194" y="5"/>
                  <a:pt x="194" y="5"/>
                </a:cubicBezTo>
                <a:cubicBezTo>
                  <a:pt x="189" y="3"/>
                  <a:pt x="189" y="3"/>
                  <a:pt x="189" y="3"/>
                </a:cubicBezTo>
                <a:cubicBezTo>
                  <a:pt x="184" y="1"/>
                  <a:pt x="178" y="0"/>
                  <a:pt x="172" y="0"/>
                </a:cubicBezTo>
                <a:cubicBezTo>
                  <a:pt x="161" y="0"/>
                  <a:pt x="150" y="4"/>
                  <a:pt x="143" y="12"/>
                </a:cubicBezTo>
                <a:cubicBezTo>
                  <a:pt x="131" y="23"/>
                  <a:pt x="127" y="40"/>
                  <a:pt x="133" y="56"/>
                </a:cubicBezTo>
                <a:cubicBezTo>
                  <a:pt x="99" y="90"/>
                  <a:pt x="99" y="90"/>
                  <a:pt x="99" y="90"/>
                </a:cubicBezTo>
                <a:cubicBezTo>
                  <a:pt x="51" y="42"/>
                  <a:pt x="51" y="42"/>
                  <a:pt x="51" y="42"/>
                </a:cubicBezTo>
                <a:cubicBezTo>
                  <a:pt x="56" y="36"/>
                  <a:pt x="56" y="36"/>
                  <a:pt x="56" y="36"/>
                </a:cubicBezTo>
                <a:cubicBezTo>
                  <a:pt x="25" y="5"/>
                  <a:pt x="25" y="5"/>
                  <a:pt x="25" y="5"/>
                </a:cubicBezTo>
                <a:cubicBezTo>
                  <a:pt x="8" y="22"/>
                  <a:pt x="8" y="22"/>
                  <a:pt x="8" y="22"/>
                </a:cubicBezTo>
                <a:cubicBezTo>
                  <a:pt x="39" y="53"/>
                  <a:pt x="39" y="53"/>
                  <a:pt x="39" y="53"/>
                </a:cubicBezTo>
                <a:cubicBezTo>
                  <a:pt x="45" y="47"/>
                  <a:pt x="45" y="47"/>
                  <a:pt x="45" y="47"/>
                </a:cubicBezTo>
                <a:cubicBezTo>
                  <a:pt x="93" y="95"/>
                  <a:pt x="93" y="95"/>
                  <a:pt x="93" y="95"/>
                </a:cubicBezTo>
                <a:cubicBezTo>
                  <a:pt x="59" y="129"/>
                  <a:pt x="59" y="129"/>
                  <a:pt x="59" y="129"/>
                </a:cubicBezTo>
                <a:cubicBezTo>
                  <a:pt x="55" y="128"/>
                  <a:pt x="50" y="127"/>
                  <a:pt x="45" y="127"/>
                </a:cubicBezTo>
                <a:cubicBezTo>
                  <a:pt x="34" y="127"/>
                  <a:pt x="23" y="131"/>
                  <a:pt x="15" y="139"/>
                </a:cubicBezTo>
                <a:cubicBezTo>
                  <a:pt x="3" y="151"/>
                  <a:pt x="0" y="170"/>
                  <a:pt x="6" y="185"/>
                </a:cubicBezTo>
                <a:cubicBezTo>
                  <a:pt x="9" y="191"/>
                  <a:pt x="9" y="191"/>
                  <a:pt x="9" y="191"/>
                </a:cubicBezTo>
                <a:cubicBezTo>
                  <a:pt x="27" y="172"/>
                  <a:pt x="27" y="172"/>
                  <a:pt x="27" y="172"/>
                </a:cubicBezTo>
                <a:cubicBezTo>
                  <a:pt x="41" y="172"/>
                  <a:pt x="41" y="172"/>
                  <a:pt x="41" y="172"/>
                </a:cubicBezTo>
                <a:cubicBezTo>
                  <a:pt x="41" y="187"/>
                  <a:pt x="41" y="187"/>
                  <a:pt x="41" y="187"/>
                </a:cubicBezTo>
                <a:cubicBezTo>
                  <a:pt x="23" y="205"/>
                  <a:pt x="23" y="205"/>
                  <a:pt x="23" y="205"/>
                </a:cubicBezTo>
                <a:cubicBezTo>
                  <a:pt x="28" y="207"/>
                  <a:pt x="28" y="207"/>
                  <a:pt x="28" y="207"/>
                </a:cubicBezTo>
                <a:cubicBezTo>
                  <a:pt x="34" y="210"/>
                  <a:pt x="39" y="211"/>
                  <a:pt x="45" y="211"/>
                </a:cubicBezTo>
                <a:cubicBezTo>
                  <a:pt x="56" y="211"/>
                  <a:pt x="67" y="206"/>
                  <a:pt x="75" y="198"/>
                </a:cubicBezTo>
                <a:cubicBezTo>
                  <a:pt x="86" y="187"/>
                  <a:pt x="90" y="170"/>
                  <a:pt x="85" y="155"/>
                </a:cubicBezTo>
                <a:cubicBezTo>
                  <a:pt x="119" y="121"/>
                  <a:pt x="119" y="121"/>
                  <a:pt x="119" y="121"/>
                </a:cubicBezTo>
                <a:cubicBezTo>
                  <a:pt x="147" y="149"/>
                  <a:pt x="147" y="149"/>
                  <a:pt x="147" y="149"/>
                </a:cubicBezTo>
                <a:cubicBezTo>
                  <a:pt x="130" y="166"/>
                  <a:pt x="130" y="166"/>
                  <a:pt x="130" y="166"/>
                </a:cubicBezTo>
                <a:cubicBezTo>
                  <a:pt x="136" y="172"/>
                  <a:pt x="136" y="172"/>
                  <a:pt x="136" y="172"/>
                </a:cubicBezTo>
                <a:cubicBezTo>
                  <a:pt x="141" y="166"/>
                  <a:pt x="141" y="166"/>
                  <a:pt x="141" y="166"/>
                </a:cubicBezTo>
                <a:cubicBezTo>
                  <a:pt x="184" y="208"/>
                  <a:pt x="184" y="208"/>
                  <a:pt x="184" y="208"/>
                </a:cubicBezTo>
                <a:cubicBezTo>
                  <a:pt x="187" y="212"/>
                  <a:pt x="192" y="214"/>
                  <a:pt x="198" y="214"/>
                </a:cubicBezTo>
                <a:cubicBezTo>
                  <a:pt x="203" y="214"/>
                  <a:pt x="208" y="212"/>
                  <a:pt x="212" y="208"/>
                </a:cubicBezTo>
                <a:cubicBezTo>
                  <a:pt x="220" y="201"/>
                  <a:pt x="220" y="188"/>
                  <a:pt x="212" y="180"/>
                </a:cubicBezTo>
                <a:close/>
                <a:moveTo>
                  <a:pt x="20" y="22"/>
                </a:moveTo>
                <a:cubicBezTo>
                  <a:pt x="25" y="16"/>
                  <a:pt x="25" y="16"/>
                  <a:pt x="25" y="16"/>
                </a:cubicBezTo>
                <a:cubicBezTo>
                  <a:pt x="45" y="36"/>
                  <a:pt x="45" y="36"/>
                  <a:pt x="45" y="36"/>
                </a:cubicBezTo>
                <a:cubicBezTo>
                  <a:pt x="39" y="42"/>
                  <a:pt x="39" y="42"/>
                  <a:pt x="39" y="42"/>
                </a:cubicBezTo>
                <a:lnTo>
                  <a:pt x="20" y="22"/>
                </a:lnTo>
                <a:close/>
                <a:moveTo>
                  <a:pt x="76" y="155"/>
                </a:moveTo>
                <a:cubicBezTo>
                  <a:pt x="82" y="168"/>
                  <a:pt x="79" y="183"/>
                  <a:pt x="69" y="193"/>
                </a:cubicBezTo>
                <a:cubicBezTo>
                  <a:pt x="63" y="199"/>
                  <a:pt x="54" y="203"/>
                  <a:pt x="45" y="203"/>
                </a:cubicBezTo>
                <a:cubicBezTo>
                  <a:pt x="42" y="203"/>
                  <a:pt x="40" y="202"/>
                  <a:pt x="37" y="202"/>
                </a:cubicBezTo>
                <a:cubicBezTo>
                  <a:pt x="49" y="190"/>
                  <a:pt x="49" y="190"/>
                  <a:pt x="49" y="190"/>
                </a:cubicBezTo>
                <a:cubicBezTo>
                  <a:pt x="49" y="164"/>
                  <a:pt x="49" y="164"/>
                  <a:pt x="49" y="164"/>
                </a:cubicBezTo>
                <a:cubicBezTo>
                  <a:pt x="24" y="164"/>
                  <a:pt x="24" y="164"/>
                  <a:pt x="24" y="164"/>
                </a:cubicBezTo>
                <a:cubicBezTo>
                  <a:pt x="12" y="176"/>
                  <a:pt x="12" y="176"/>
                  <a:pt x="12" y="176"/>
                </a:cubicBezTo>
                <a:cubicBezTo>
                  <a:pt x="9" y="165"/>
                  <a:pt x="12" y="153"/>
                  <a:pt x="21" y="145"/>
                </a:cubicBezTo>
                <a:cubicBezTo>
                  <a:pt x="27" y="138"/>
                  <a:pt x="36" y="135"/>
                  <a:pt x="45" y="135"/>
                </a:cubicBezTo>
                <a:cubicBezTo>
                  <a:pt x="50" y="135"/>
                  <a:pt x="54" y="136"/>
                  <a:pt x="58" y="138"/>
                </a:cubicBezTo>
                <a:cubicBezTo>
                  <a:pt x="61" y="139"/>
                  <a:pt x="61" y="139"/>
                  <a:pt x="61" y="139"/>
                </a:cubicBezTo>
                <a:cubicBezTo>
                  <a:pt x="142" y="57"/>
                  <a:pt x="142" y="57"/>
                  <a:pt x="142" y="57"/>
                </a:cubicBezTo>
                <a:cubicBezTo>
                  <a:pt x="141" y="55"/>
                  <a:pt x="141" y="55"/>
                  <a:pt x="141" y="55"/>
                </a:cubicBezTo>
                <a:cubicBezTo>
                  <a:pt x="135" y="42"/>
                  <a:pt x="138" y="27"/>
                  <a:pt x="148" y="17"/>
                </a:cubicBezTo>
                <a:cubicBezTo>
                  <a:pt x="155" y="11"/>
                  <a:pt x="163" y="8"/>
                  <a:pt x="172" y="8"/>
                </a:cubicBezTo>
                <a:cubicBezTo>
                  <a:pt x="175" y="8"/>
                  <a:pt x="177" y="8"/>
                  <a:pt x="180" y="8"/>
                </a:cubicBezTo>
                <a:cubicBezTo>
                  <a:pt x="168" y="21"/>
                  <a:pt x="168" y="21"/>
                  <a:pt x="168" y="21"/>
                </a:cubicBezTo>
                <a:cubicBezTo>
                  <a:pt x="167" y="46"/>
                  <a:pt x="167" y="46"/>
                  <a:pt x="167" y="46"/>
                </a:cubicBezTo>
                <a:cubicBezTo>
                  <a:pt x="194" y="46"/>
                  <a:pt x="194" y="46"/>
                  <a:pt x="194" y="46"/>
                </a:cubicBezTo>
                <a:cubicBezTo>
                  <a:pt x="205" y="34"/>
                  <a:pt x="205" y="34"/>
                  <a:pt x="205" y="34"/>
                </a:cubicBezTo>
                <a:cubicBezTo>
                  <a:pt x="208" y="45"/>
                  <a:pt x="205" y="57"/>
                  <a:pt x="196" y="66"/>
                </a:cubicBezTo>
                <a:cubicBezTo>
                  <a:pt x="190" y="72"/>
                  <a:pt x="181" y="75"/>
                  <a:pt x="172" y="75"/>
                </a:cubicBezTo>
                <a:cubicBezTo>
                  <a:pt x="168" y="75"/>
                  <a:pt x="163" y="75"/>
                  <a:pt x="159" y="73"/>
                </a:cubicBezTo>
                <a:cubicBezTo>
                  <a:pt x="156" y="72"/>
                  <a:pt x="156" y="72"/>
                  <a:pt x="156" y="72"/>
                </a:cubicBezTo>
                <a:cubicBezTo>
                  <a:pt x="75" y="153"/>
                  <a:pt x="75" y="153"/>
                  <a:pt x="75" y="153"/>
                </a:cubicBezTo>
                <a:lnTo>
                  <a:pt x="76" y="155"/>
                </a:lnTo>
                <a:close/>
                <a:moveTo>
                  <a:pt x="206" y="203"/>
                </a:moveTo>
                <a:cubicBezTo>
                  <a:pt x="204" y="205"/>
                  <a:pt x="201" y="206"/>
                  <a:pt x="198" y="206"/>
                </a:cubicBezTo>
                <a:cubicBezTo>
                  <a:pt x="195" y="206"/>
                  <a:pt x="192" y="205"/>
                  <a:pt x="189" y="203"/>
                </a:cubicBezTo>
                <a:cubicBezTo>
                  <a:pt x="147" y="160"/>
                  <a:pt x="147" y="160"/>
                  <a:pt x="147" y="160"/>
                </a:cubicBezTo>
                <a:cubicBezTo>
                  <a:pt x="164" y="143"/>
                  <a:pt x="164" y="143"/>
                  <a:pt x="164" y="143"/>
                </a:cubicBezTo>
                <a:cubicBezTo>
                  <a:pt x="206" y="186"/>
                  <a:pt x="206" y="186"/>
                  <a:pt x="206" y="186"/>
                </a:cubicBezTo>
                <a:cubicBezTo>
                  <a:pt x="211" y="190"/>
                  <a:pt x="211" y="198"/>
                  <a:pt x="206" y="203"/>
                </a:cubicBezTo>
                <a:close/>
              </a:path>
            </a:pathLst>
          </a:custGeom>
          <a:solidFill>
            <a:schemeClr val="bg1"/>
          </a:solidFill>
          <a:ln>
            <a:noFill/>
          </a:ln>
        </p:spPr>
        <p:txBody>
          <a:bodyPr vert="horz" wrap="square" lIns="63305" tIns="31652" rIns="63305" bIns="31652" numCol="1" anchor="t" anchorCtr="0" compatLnSpc="1">
            <a:prstTxWarp prst="textNoShape">
              <a:avLst/>
            </a:prstTxWarp>
          </a:bodyPr>
          <a:lstStyle/>
          <a:p>
            <a:pPr algn="r" defTabSz="633039" fontAlgn="base">
              <a:spcBef>
                <a:spcPct val="0"/>
              </a:spcBef>
              <a:spcAft>
                <a:spcPct val="0"/>
              </a:spcAft>
              <a:defRPr/>
            </a:pPr>
            <a:endParaRPr lang="en-AU" sz="1246">
              <a:solidFill>
                <a:srgbClr val="3F3F3F"/>
              </a:solidFill>
              <a:latin typeface="Arial" charset="0"/>
              <a:cs typeface="Arial" charset="0"/>
            </a:endParaRPr>
          </a:p>
        </p:txBody>
      </p:sp>
      <p:graphicFrame>
        <p:nvGraphicFramePr>
          <p:cNvPr id="18" name="Table 17">
            <a:extLst>
              <a:ext uri="{FF2B5EF4-FFF2-40B4-BE49-F238E27FC236}">
                <a16:creationId xmlns:a16="http://schemas.microsoft.com/office/drawing/2014/main" id="{92D6AC6B-92CF-584C-AE1E-A5F87E8E6E8B}"/>
              </a:ext>
            </a:extLst>
          </p:cNvPr>
          <p:cNvGraphicFramePr>
            <a:graphicFrameLocks noGrp="1"/>
          </p:cNvGraphicFramePr>
          <p:nvPr>
            <p:extLst>
              <p:ext uri="{D42A27DB-BD31-4B8C-83A1-F6EECF244321}">
                <p14:modId xmlns:p14="http://schemas.microsoft.com/office/powerpoint/2010/main" val="3381760505"/>
              </p:ext>
            </p:extLst>
          </p:nvPr>
        </p:nvGraphicFramePr>
        <p:xfrm>
          <a:off x="3795627" y="1272980"/>
          <a:ext cx="7580185" cy="5338612"/>
        </p:xfrm>
        <a:graphic>
          <a:graphicData uri="http://schemas.openxmlformats.org/drawingml/2006/table">
            <a:tbl>
              <a:tblPr firstRow="1" firstCol="1" bandRow="1">
                <a:tableStyleId>{5C22544A-7EE6-4342-B048-85BDC9FD1C3A}</a:tableStyleId>
              </a:tblPr>
              <a:tblGrid>
                <a:gridCol w="3156058">
                  <a:extLst>
                    <a:ext uri="{9D8B030D-6E8A-4147-A177-3AD203B41FA5}">
                      <a16:colId xmlns:a16="http://schemas.microsoft.com/office/drawing/2014/main" val="1088673474"/>
                    </a:ext>
                  </a:extLst>
                </a:gridCol>
                <a:gridCol w="1238250">
                  <a:extLst>
                    <a:ext uri="{9D8B030D-6E8A-4147-A177-3AD203B41FA5}">
                      <a16:colId xmlns:a16="http://schemas.microsoft.com/office/drawing/2014/main" val="1484963557"/>
                    </a:ext>
                  </a:extLst>
                </a:gridCol>
                <a:gridCol w="904875">
                  <a:extLst>
                    <a:ext uri="{9D8B030D-6E8A-4147-A177-3AD203B41FA5}">
                      <a16:colId xmlns:a16="http://schemas.microsoft.com/office/drawing/2014/main" val="2503322469"/>
                    </a:ext>
                  </a:extLst>
                </a:gridCol>
                <a:gridCol w="847725">
                  <a:extLst>
                    <a:ext uri="{9D8B030D-6E8A-4147-A177-3AD203B41FA5}">
                      <a16:colId xmlns:a16="http://schemas.microsoft.com/office/drawing/2014/main" val="631234925"/>
                    </a:ext>
                  </a:extLst>
                </a:gridCol>
                <a:gridCol w="781050">
                  <a:extLst>
                    <a:ext uri="{9D8B030D-6E8A-4147-A177-3AD203B41FA5}">
                      <a16:colId xmlns:a16="http://schemas.microsoft.com/office/drawing/2014/main" val="3419977736"/>
                    </a:ext>
                  </a:extLst>
                </a:gridCol>
                <a:gridCol w="652227">
                  <a:extLst>
                    <a:ext uri="{9D8B030D-6E8A-4147-A177-3AD203B41FA5}">
                      <a16:colId xmlns:a16="http://schemas.microsoft.com/office/drawing/2014/main" val="4045378934"/>
                    </a:ext>
                  </a:extLst>
                </a:gridCol>
              </a:tblGrid>
              <a:tr h="790575">
                <a:tc>
                  <a:txBody>
                    <a:bodyPr/>
                    <a:lstStyle/>
                    <a:p>
                      <a:pPr algn="ctr">
                        <a:lnSpc>
                          <a:spcPct val="120000"/>
                        </a:lnSpc>
                        <a:spcAft>
                          <a:spcPts val="0"/>
                        </a:spcAft>
                      </a:pPr>
                      <a:r>
                        <a:rPr lang="en-US" sz="1050" b="1" i="0" dirty="0">
                          <a:solidFill>
                            <a:srgbClr val="0193C0"/>
                          </a:solidFill>
                          <a:effectLst/>
                          <a:latin typeface="Comfortaa"/>
                        </a:rPr>
                        <a:t>Indicator</a:t>
                      </a: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r>
                        <a:rPr lang="en-US" sz="1050" b="1" i="0" dirty="0">
                          <a:solidFill>
                            <a:srgbClr val="0193C0"/>
                          </a:solidFill>
                          <a:effectLst/>
                          <a:latin typeface="Comfortaa"/>
                        </a:rPr>
                        <a:t>Indicator type, norm type</a:t>
                      </a:r>
                      <a:endParaRPr lang="en-US" sz="1050" b="1" i="0" dirty="0">
                        <a:solidFill>
                          <a:srgbClr val="0193C0"/>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050" b="1" i="0" u="none" strike="noStrike" kern="1200" cap="none" spc="0" normalizeH="0" baseline="0" noProof="0" dirty="0">
                        <a:ln>
                          <a:noFill/>
                        </a:ln>
                        <a:solidFill>
                          <a:srgbClr val="0193C0"/>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rgbClr val="0193C0"/>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050" b="0" i="0" u="none" strike="noStrike" kern="1200" cap="none" spc="0" normalizeH="0" baseline="0" dirty="0">
                        <a:ln>
                          <a:noFill/>
                        </a:ln>
                        <a:solidFill>
                          <a:srgbClr val="0193C0"/>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endParaRPr lang="en-US" sz="1050" b="1" i="0" dirty="0">
                        <a:solidFill>
                          <a:srgbClr val="0193C0"/>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91315263"/>
                  </a:ext>
                </a:extLst>
              </a:tr>
              <a:tr h="679640">
                <a:tc>
                  <a:txBody>
                    <a:bodyPr/>
                    <a:lstStyle/>
                    <a:p>
                      <a:pPr marL="0" lvl="0" indent="0" algn="ctr">
                        <a:spcAft>
                          <a:spcPts val="0"/>
                        </a:spcAft>
                        <a:buFont typeface="+mj-lt"/>
                        <a:buNone/>
                      </a:pPr>
                      <a:r>
                        <a:rPr lang="en-US" sz="105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Number of radio drama episodes/TV spots newly developed that model desired social norms</a:t>
                      </a: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b="0" i="0">
                          <a:solidFill>
                            <a:schemeClr val="tx1">
                              <a:lumMod val="75000"/>
                              <a:lumOff val="25000"/>
                            </a:schemeClr>
                          </a:solidFill>
                          <a:effectLst/>
                          <a:latin typeface="Comfortaa"/>
                          <a:ea typeface="Times New Roman" panose="02020603050405020304" pitchFamily="18" charset="0"/>
                          <a:cs typeface="Arial" panose="020B0604020202020204" pitchFamily="34" charset="0"/>
                        </a:rPr>
                        <a:t>Output</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endParaRPr lang="en-US" sz="1050" b="0"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lang="en-US" sz="1050" b="0"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lang="en-US" sz="1050" b="0"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lang="en-US" sz="1050" b="0"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27089539"/>
                  </a:ext>
                </a:extLst>
              </a:tr>
              <a:tr h="552450">
                <a:tc>
                  <a:txBody>
                    <a:bodyPr/>
                    <a:lstStyle/>
                    <a:p>
                      <a:pPr marL="0" lvl="0" indent="0" algn="ctr">
                        <a:spcAft>
                          <a:spcPts val="0"/>
                        </a:spcAft>
                        <a:buFont typeface="+mj-lt"/>
                        <a:buNone/>
                      </a:pPr>
                      <a:r>
                        <a:rPr lang="en-US" sz="105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Number of radio drama episodes/TV spots broadcasted that model desired social norms</a:t>
                      </a: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Output</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endParaRPr lang="en-US" sz="1050" b="0"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788444"/>
                  </a:ext>
                </a:extLst>
              </a:tr>
              <a:tr h="495300">
                <a:tc>
                  <a:txBody>
                    <a:bodyPr/>
                    <a:lstStyle/>
                    <a:p>
                      <a:pPr marL="0" lvl="0" indent="0" algn="ctr">
                        <a:spcAft>
                          <a:spcPts val="0"/>
                        </a:spcAft>
                        <a:buFont typeface="+mj-lt"/>
                        <a:buNone/>
                      </a:pPr>
                      <a:r>
                        <a:rPr lang="en-US" sz="105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Number of providers who participated in training addressing priority norms</a:t>
                      </a: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Output</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endParaRPr lang="en-US" sz="1050" b="0"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8557168"/>
                  </a:ext>
                </a:extLst>
              </a:tr>
              <a:tr h="609600">
                <a:tc>
                  <a:txBody>
                    <a:bodyPr/>
                    <a:lstStyle/>
                    <a:p>
                      <a:pPr marL="0" lvl="0" indent="0" algn="ctr">
                        <a:spcAft>
                          <a:spcPts val="0"/>
                        </a:spcAft>
                        <a:buFont typeface="+mj-lt"/>
                        <a:buNone/>
                      </a:pPr>
                      <a:r>
                        <a:rPr lang="en-US" sz="105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Number of priority group members who participated in social mobilization activities that focused on social norms</a:t>
                      </a: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Coverage</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endParaRPr lang="en-US" sz="1050" b="0"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58175473"/>
                  </a:ext>
                </a:extLst>
              </a:tr>
              <a:tr h="533400">
                <a:tc>
                  <a:txBody>
                    <a:bodyPr/>
                    <a:lstStyle/>
                    <a:p>
                      <a:pPr marL="0" lvl="0" indent="0" algn="ctr">
                        <a:spcAft>
                          <a:spcPts val="0"/>
                        </a:spcAft>
                        <a:buFont typeface="+mj-lt"/>
                        <a:buNone/>
                      </a:pPr>
                      <a:r>
                        <a:rPr lang="en-US" sz="105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 of priority group who recall radio drama/TV spots that model desired social norms</a:t>
                      </a: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Reach</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endParaRPr lang="en-US" sz="1050" b="0"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50913301"/>
                  </a:ext>
                </a:extLst>
              </a:tr>
              <a:tr h="485775">
                <a:tc>
                  <a:txBody>
                    <a:bodyPr/>
                    <a:lstStyle/>
                    <a:p>
                      <a:pPr marL="0" lvl="0" indent="0" algn="ctr">
                        <a:spcAft>
                          <a:spcPts val="0"/>
                        </a:spcAft>
                        <a:buFont typeface="+mj-lt"/>
                        <a:buNone/>
                      </a:pPr>
                      <a:r>
                        <a:rPr lang="en-US" sz="105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 of men who intend to communicate with their wives about family planning</a:t>
                      </a: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Intermediate</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endParaRPr lang="en-US" sz="1050" b="0"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59470101"/>
                  </a:ext>
                </a:extLst>
              </a:tr>
              <a:tr h="495300">
                <a:tc>
                  <a:txBody>
                    <a:bodyPr/>
                    <a:lstStyle/>
                    <a:p>
                      <a:pPr marL="0" lvl="0" indent="0" algn="ctr">
                        <a:spcAft>
                          <a:spcPts val="0"/>
                        </a:spcAft>
                        <a:buFont typeface="+mj-lt"/>
                        <a:buNone/>
                      </a:pPr>
                      <a:r>
                        <a:rPr lang="en-US" sz="105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 of intended audience who report that their religious community approves of family planning</a:t>
                      </a: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Intermediate outcome, descriptive norm</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endParaRPr lang="en-US" sz="1050" b="0"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3645805"/>
                  </a:ext>
                </a:extLst>
              </a:tr>
              <a:tr h="696572">
                <a:tc>
                  <a:txBody>
                    <a:bodyPr/>
                    <a:lstStyle/>
                    <a:p>
                      <a:pPr marL="0" lvl="0" indent="0" algn="ctr">
                        <a:spcAft>
                          <a:spcPts val="0"/>
                        </a:spcAft>
                        <a:buFont typeface="+mj-lt"/>
                        <a:buNone/>
                      </a:pPr>
                      <a:r>
                        <a:rPr lang="en-US" sz="105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 of intended audience who agree that others like them in their communities use modern contraception</a:t>
                      </a: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00000"/>
                        </a:lnSpc>
                        <a:spcBef>
                          <a:spcPts val="0"/>
                        </a:spcBef>
                        <a:spcAft>
                          <a:spcPts val="0"/>
                        </a:spcAft>
                        <a:buClrTx/>
                        <a:buSzTx/>
                        <a:buFontTx/>
                        <a:buNone/>
                        <a:tabLst/>
                        <a:defRPr/>
                      </a:pPr>
                      <a:r>
                        <a:rPr lang="en-US" sz="105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Intermediate outcome, descriptive norm</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endParaRPr lang="en-US" sz="1050" b="0" i="0" dirty="0">
                        <a:solidFill>
                          <a:schemeClr val="tx1"/>
                        </a:solidFill>
                        <a:effectLst/>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670411"/>
                  </a:ext>
                </a:extLst>
              </a:tr>
            </a:tbl>
          </a:graphicData>
        </a:graphic>
      </p:graphicFrame>
      <p:sp>
        <p:nvSpPr>
          <p:cNvPr id="14" name="Content Placeholder 2">
            <a:extLst>
              <a:ext uri="{FF2B5EF4-FFF2-40B4-BE49-F238E27FC236}">
                <a16:creationId xmlns:a16="http://schemas.microsoft.com/office/drawing/2014/main" id="{24FFFCCB-0A3E-4876-AEB6-EA4A7B42744B}"/>
              </a:ext>
            </a:extLst>
          </p:cNvPr>
          <p:cNvSpPr>
            <a:spLocks noGrp="1"/>
          </p:cNvSpPr>
          <p:nvPr>
            <p:ph sz="quarter" idx="10"/>
          </p:nvPr>
        </p:nvSpPr>
        <p:spPr>
          <a:xfrm>
            <a:off x="1024445" y="2067780"/>
            <a:ext cx="2271204" cy="4351338"/>
          </a:xfrm>
        </p:spPr>
        <p:txBody>
          <a:bodyPr numCol="1"/>
          <a:lstStyle/>
          <a:p>
            <a:pPr marL="0" indent="0">
              <a:buNone/>
            </a:pPr>
            <a:r>
              <a:rPr lang="en-US" sz="2400" dirty="0">
                <a:solidFill>
                  <a:srgbClr val="0193C0"/>
                </a:solidFill>
                <a:latin typeface="Comfortaa" pitchFamily="2" charset="0"/>
              </a:rPr>
              <a:t>EXAMPLE</a:t>
            </a:r>
            <a:endParaRPr lang="en-US" sz="2400" dirty="0">
              <a:solidFill>
                <a:srgbClr val="454545"/>
              </a:solidFill>
              <a:latin typeface="Avenir" panose="02000503020000020003" pitchFamily="2" charset="0"/>
            </a:endParaRPr>
          </a:p>
          <a:p>
            <a:pPr marL="0" indent="0">
              <a:buNone/>
            </a:pPr>
            <a:r>
              <a:rPr lang="en-US" sz="2000" dirty="0">
                <a:solidFill>
                  <a:schemeClr val="tx1">
                    <a:lumMod val="75000"/>
                    <a:lumOff val="25000"/>
                  </a:schemeClr>
                </a:solidFill>
                <a:latin typeface="Comfortaa"/>
              </a:rPr>
              <a:t>Monitoring Plan Table</a:t>
            </a:r>
          </a:p>
          <a:p>
            <a:pPr marL="0" indent="0">
              <a:buNone/>
            </a:pPr>
            <a:endParaRPr lang="en-US" dirty="0">
              <a:solidFill>
                <a:srgbClr val="00B0F0"/>
              </a:solidFill>
              <a:latin typeface="Comfortaa"/>
            </a:endParaRPr>
          </a:p>
        </p:txBody>
      </p:sp>
      <p:sp>
        <p:nvSpPr>
          <p:cNvPr id="13" name="Title 1">
            <a:extLst>
              <a:ext uri="{FF2B5EF4-FFF2-40B4-BE49-F238E27FC236}">
                <a16:creationId xmlns:a16="http://schemas.microsoft.com/office/drawing/2014/main" id="{8366AA58-8E1C-474F-A1E5-8B701AE107C8}"/>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2: Integrate Social Norms Indicators into M&amp;E Plan</a:t>
            </a:r>
            <a:endParaRPr lang="en-US" sz="3200" dirty="0">
              <a:latin typeface="+mj-lt"/>
            </a:endParaRPr>
          </a:p>
        </p:txBody>
      </p:sp>
      <p:grpSp>
        <p:nvGrpSpPr>
          <p:cNvPr id="17" name="Group 16">
            <a:extLst>
              <a:ext uri="{FF2B5EF4-FFF2-40B4-BE49-F238E27FC236}">
                <a16:creationId xmlns:a16="http://schemas.microsoft.com/office/drawing/2014/main" id="{4A8DC6B6-DB57-A644-80DA-FD5F7B50E98F}"/>
              </a:ext>
            </a:extLst>
          </p:cNvPr>
          <p:cNvGrpSpPr/>
          <p:nvPr/>
        </p:nvGrpSpPr>
        <p:grpSpPr>
          <a:xfrm>
            <a:off x="9601200" y="365760"/>
            <a:ext cx="2832498" cy="456923"/>
            <a:chOff x="4116076" y="450402"/>
            <a:chExt cx="2832498" cy="456923"/>
          </a:xfrm>
        </p:grpSpPr>
        <p:cxnSp>
          <p:nvCxnSpPr>
            <p:cNvPr id="21" name="Straight Connector 20">
              <a:extLst>
                <a:ext uri="{FF2B5EF4-FFF2-40B4-BE49-F238E27FC236}">
                  <a16:creationId xmlns:a16="http://schemas.microsoft.com/office/drawing/2014/main" id="{8BA91269-F433-E94F-BD7B-E012621DC96E}"/>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22" name="Teardrop 21">
              <a:extLst>
                <a:ext uri="{FF2B5EF4-FFF2-40B4-BE49-F238E27FC236}">
                  <a16:creationId xmlns:a16="http://schemas.microsoft.com/office/drawing/2014/main" id="{92BE325E-1929-A44D-AFD9-3740458B100F}"/>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3" name="Rectangle 22">
              <a:extLst>
                <a:ext uri="{FF2B5EF4-FFF2-40B4-BE49-F238E27FC236}">
                  <a16:creationId xmlns:a16="http://schemas.microsoft.com/office/drawing/2014/main" id="{42509013-A00F-124E-A559-90EA0856E06E}"/>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24" name="Rectangle 23">
              <a:extLst>
                <a:ext uri="{FF2B5EF4-FFF2-40B4-BE49-F238E27FC236}">
                  <a16:creationId xmlns:a16="http://schemas.microsoft.com/office/drawing/2014/main" id="{F722F1AC-82B9-174E-A1D6-A711E93938FC}"/>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25" name="Rectangle 24">
              <a:extLst>
                <a:ext uri="{FF2B5EF4-FFF2-40B4-BE49-F238E27FC236}">
                  <a16:creationId xmlns:a16="http://schemas.microsoft.com/office/drawing/2014/main" id="{E14BECDB-7BC2-CD48-8561-FA79D61F165D}"/>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26" name="Rectangle 25">
              <a:extLst>
                <a:ext uri="{FF2B5EF4-FFF2-40B4-BE49-F238E27FC236}">
                  <a16:creationId xmlns:a16="http://schemas.microsoft.com/office/drawing/2014/main" id="{6036D35F-D0FB-D64F-A547-5D38B03868EA}"/>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27" name="Rectangle 26">
              <a:extLst>
                <a:ext uri="{FF2B5EF4-FFF2-40B4-BE49-F238E27FC236}">
                  <a16:creationId xmlns:a16="http://schemas.microsoft.com/office/drawing/2014/main" id="{1098D2EC-FBAA-8848-994C-733DB05B6F37}"/>
                </a:ext>
              </a:extLst>
            </p:cNvPr>
            <p:cNvSpPr/>
            <p:nvPr/>
          </p:nvSpPr>
          <p:spPr>
            <a:xfrm>
              <a:off x="5977005" y="661104"/>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4</a:t>
              </a:r>
              <a:endParaRPr lang="en-GB" sz="500" b="1" dirty="0">
                <a:solidFill>
                  <a:srgbClr val="07C1E8"/>
                </a:solidFill>
                <a:latin typeface="Avenir Black" panose="02000503020000020003" pitchFamily="2" charset="0"/>
              </a:endParaRPr>
            </a:p>
          </p:txBody>
        </p:sp>
        <p:sp>
          <p:nvSpPr>
            <p:cNvPr id="28" name="Teardrop 27">
              <a:extLst>
                <a:ext uri="{FF2B5EF4-FFF2-40B4-BE49-F238E27FC236}">
                  <a16:creationId xmlns:a16="http://schemas.microsoft.com/office/drawing/2014/main" id="{89DA79C8-3551-C84A-A525-4A77CA729532}"/>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9" name="Teardrop 28">
              <a:extLst>
                <a:ext uri="{FF2B5EF4-FFF2-40B4-BE49-F238E27FC236}">
                  <a16:creationId xmlns:a16="http://schemas.microsoft.com/office/drawing/2014/main" id="{75201DF5-BF18-9B4D-A7AD-F6252FF674D8}"/>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30" name="Teardrop 29">
              <a:extLst>
                <a:ext uri="{FF2B5EF4-FFF2-40B4-BE49-F238E27FC236}">
                  <a16:creationId xmlns:a16="http://schemas.microsoft.com/office/drawing/2014/main" id="{0FCEA0EF-3604-0A46-9D10-B6A641FCA36F}"/>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31" name="Teardrop 30">
              <a:extLst>
                <a:ext uri="{FF2B5EF4-FFF2-40B4-BE49-F238E27FC236}">
                  <a16:creationId xmlns:a16="http://schemas.microsoft.com/office/drawing/2014/main" id="{F64D898B-24D2-D547-8D64-D8B996A495C9}"/>
                </a:ext>
              </a:extLst>
            </p:cNvPr>
            <p:cNvSpPr>
              <a:spLocks noChangeAspect="1"/>
            </p:cNvSpPr>
            <p:nvPr/>
          </p:nvSpPr>
          <p:spPr>
            <a:xfrm rot="8100000">
              <a:off x="6146936"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227448577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a:xfrm>
            <a:off x="946529" y="1930200"/>
            <a:ext cx="10515600" cy="4351338"/>
          </a:xfrm>
        </p:spPr>
        <p:txBody>
          <a:bodyPr numCol="1"/>
          <a:lstStyle/>
          <a:p>
            <a:pPr marL="0" indent="0">
              <a:buNone/>
            </a:pPr>
            <a:r>
              <a:rPr lang="en-US" sz="2400" dirty="0">
                <a:solidFill>
                  <a:srgbClr val="0193C0"/>
                </a:solidFill>
                <a:latin typeface="Comfortaa" pitchFamily="2" charset="0"/>
              </a:rPr>
              <a:t>WRAP UP</a:t>
            </a:r>
            <a:endParaRPr lang="en-US" sz="2000" b="0" dirty="0">
              <a:solidFill>
                <a:srgbClr val="454545"/>
              </a:solidFill>
              <a:latin typeface="Avenir" panose="02000503020000020003" pitchFamily="2" charset="0"/>
            </a:endParaRPr>
          </a:p>
          <a:p>
            <a:pPr marL="0" indent="0">
              <a:lnSpc>
                <a:spcPct val="100000"/>
              </a:lnSpc>
              <a:buNone/>
            </a:pPr>
            <a:r>
              <a:rPr lang="en-US" sz="2400" b="0" dirty="0">
                <a:solidFill>
                  <a:srgbClr val="454545"/>
                </a:solidFill>
                <a:latin typeface="Avenir Book" panose="02000503020000020003" pitchFamily="2" charset="0"/>
              </a:rPr>
              <a:t>In Activity 1, the team identified objectives and indicators for each of the social norms that the program will shift or reframe and defined whether these norms were descriptive or injunctive norms. In this activity, the team developed quantitative measures for the indicators. In the next activity, the team will explore qualitative methods to augment the quantitative measures.</a:t>
            </a:r>
          </a:p>
          <a:p>
            <a:pPr marL="0" indent="0">
              <a:buNone/>
            </a:pPr>
            <a:endParaRPr lang="en-US" dirty="0"/>
          </a:p>
          <a:p>
            <a:endParaRPr lang="en-US" dirty="0"/>
          </a:p>
          <a:p>
            <a:pPr marL="0" indent="0">
              <a:buNone/>
            </a:pPr>
            <a:endParaRPr lang="en-US" dirty="0"/>
          </a:p>
          <a:p>
            <a:pPr marL="0" indent="0">
              <a:buNone/>
            </a:pPr>
            <a:endParaRPr lang="en-US" dirty="0"/>
          </a:p>
        </p:txBody>
      </p:sp>
      <p:sp>
        <p:nvSpPr>
          <p:cNvPr id="9" name="Title 1">
            <a:extLst>
              <a:ext uri="{FF2B5EF4-FFF2-40B4-BE49-F238E27FC236}">
                <a16:creationId xmlns:a16="http://schemas.microsoft.com/office/drawing/2014/main" id="{7AD37DBA-000B-004B-BC86-F0B909A77864}"/>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2: Integrate Social Norms Indicators into M&amp;E Plan</a:t>
            </a:r>
            <a:endParaRPr lang="en-US" sz="3200" dirty="0">
              <a:latin typeface="+mj-lt"/>
            </a:endParaRPr>
          </a:p>
        </p:txBody>
      </p:sp>
      <p:grpSp>
        <p:nvGrpSpPr>
          <p:cNvPr id="10" name="Group 9">
            <a:extLst>
              <a:ext uri="{FF2B5EF4-FFF2-40B4-BE49-F238E27FC236}">
                <a16:creationId xmlns:a16="http://schemas.microsoft.com/office/drawing/2014/main" id="{DAA5BD4C-F524-F648-8FE3-B0F9D8583B50}"/>
              </a:ext>
            </a:extLst>
          </p:cNvPr>
          <p:cNvGrpSpPr/>
          <p:nvPr/>
        </p:nvGrpSpPr>
        <p:grpSpPr>
          <a:xfrm>
            <a:off x="9601200" y="365760"/>
            <a:ext cx="2832498" cy="456923"/>
            <a:chOff x="4116076" y="450402"/>
            <a:chExt cx="2832498" cy="456923"/>
          </a:xfrm>
        </p:grpSpPr>
        <p:cxnSp>
          <p:nvCxnSpPr>
            <p:cNvPr id="11" name="Straight Connector 10">
              <a:extLst>
                <a:ext uri="{FF2B5EF4-FFF2-40B4-BE49-F238E27FC236}">
                  <a16:creationId xmlns:a16="http://schemas.microsoft.com/office/drawing/2014/main" id="{C39B58D5-8A25-314F-81E6-48CFCB333D70}"/>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2" name="Teardrop 11">
              <a:extLst>
                <a:ext uri="{FF2B5EF4-FFF2-40B4-BE49-F238E27FC236}">
                  <a16:creationId xmlns:a16="http://schemas.microsoft.com/office/drawing/2014/main" id="{A88ABE8A-A82A-7C43-8A1E-E4F6793E5A2E}"/>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3" name="Rectangle 12">
              <a:extLst>
                <a:ext uri="{FF2B5EF4-FFF2-40B4-BE49-F238E27FC236}">
                  <a16:creationId xmlns:a16="http://schemas.microsoft.com/office/drawing/2014/main" id="{DCE478D4-DF45-5546-A004-23B9771512DD}"/>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989440E0-8E57-8D48-98B2-43216472C935}"/>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44D84644-7670-0846-B48D-CA94956489AF}"/>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452F8623-43A9-C746-83BD-2EE6571F697D}"/>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7" name="Rectangle 16">
              <a:extLst>
                <a:ext uri="{FF2B5EF4-FFF2-40B4-BE49-F238E27FC236}">
                  <a16:creationId xmlns:a16="http://schemas.microsoft.com/office/drawing/2014/main" id="{98DBC750-37B3-DC40-A2FB-8A118E51C65A}"/>
                </a:ext>
              </a:extLst>
            </p:cNvPr>
            <p:cNvSpPr/>
            <p:nvPr/>
          </p:nvSpPr>
          <p:spPr>
            <a:xfrm>
              <a:off x="5977005" y="661104"/>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4</a:t>
              </a:r>
              <a:endParaRPr lang="en-GB" sz="500" b="1" dirty="0">
                <a:solidFill>
                  <a:srgbClr val="07C1E8"/>
                </a:solidFill>
                <a:latin typeface="Avenir Black" panose="02000503020000020003" pitchFamily="2" charset="0"/>
              </a:endParaRPr>
            </a:p>
          </p:txBody>
        </p:sp>
        <p:sp>
          <p:nvSpPr>
            <p:cNvPr id="18" name="Teardrop 17">
              <a:extLst>
                <a:ext uri="{FF2B5EF4-FFF2-40B4-BE49-F238E27FC236}">
                  <a16:creationId xmlns:a16="http://schemas.microsoft.com/office/drawing/2014/main" id="{F16717E3-F64B-D949-8EB1-76789B23CD6E}"/>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AD37E70F-6ABC-8541-AB00-136FE2257F88}"/>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E64563EB-1BB1-BB48-BEC9-6E1F8493CED7}"/>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1" name="Teardrop 20">
              <a:extLst>
                <a:ext uri="{FF2B5EF4-FFF2-40B4-BE49-F238E27FC236}">
                  <a16:creationId xmlns:a16="http://schemas.microsoft.com/office/drawing/2014/main" id="{8BBB285F-473A-BE47-BA74-63B97F629727}"/>
                </a:ext>
              </a:extLst>
            </p:cNvPr>
            <p:cNvSpPr>
              <a:spLocks noChangeAspect="1"/>
            </p:cNvSpPr>
            <p:nvPr/>
          </p:nvSpPr>
          <p:spPr>
            <a:xfrm rot="8100000">
              <a:off x="6146936"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36531337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21F7B4-E448-496B-8599-93DD5C75492A}"/>
              </a:ext>
            </a:extLst>
          </p:cNvPr>
          <p:cNvSpPr>
            <a:spLocks noGrp="1"/>
          </p:cNvSpPr>
          <p:nvPr>
            <p:ph sz="quarter" idx="10"/>
          </p:nvPr>
        </p:nvSpPr>
        <p:spPr>
          <a:xfrm>
            <a:off x="946529" y="1390479"/>
            <a:ext cx="10515600" cy="4891059"/>
          </a:xfrm>
        </p:spPr>
        <p:txBody>
          <a:bodyPr numCol="1">
            <a:normAutofit fontScale="92500" lnSpcReduction="20000"/>
          </a:bodyPr>
          <a:lstStyle/>
          <a:p>
            <a:pPr marL="0" indent="0">
              <a:lnSpc>
                <a:spcPct val="110000"/>
              </a:lnSpc>
              <a:buNone/>
            </a:pPr>
            <a:r>
              <a:rPr lang="en-US" sz="2600" b="0" dirty="0">
                <a:solidFill>
                  <a:srgbClr val="454545"/>
                </a:solidFill>
                <a:latin typeface="Avenir Book" panose="02000503020000020003" pitchFamily="2" charset="0"/>
              </a:rPr>
              <a:t>Qualitative approaches are an important component of monitoring, as staff try to understand if a program is being implemented according to plan (e.g., to assess fidelity); how implementation differs by contexts or group characteristics, if at all; what’s working or not working for whom, and how to adjust for those differences. Qualitative monitoring approaches can also help a program team understand complex situations, discover unintended consequences, and identify program aspects that need attention. In addition to face-to-face interviews, focus group discussions, observation, and </a:t>
            </a:r>
            <a:r>
              <a:rPr lang="en-US" sz="2600" b="0" dirty="0">
                <a:solidFill>
                  <a:srgbClr val="454545"/>
                </a:solidFill>
                <a:latin typeface="Avenir Book" panose="02000503020000020003" pitchFamily="2" charset="0"/>
                <a:hlinkClick r:id="rId2"/>
              </a:rPr>
              <a:t>complexity-aware methods</a:t>
            </a:r>
            <a:r>
              <a:rPr lang="en-US" sz="2600" b="0" dirty="0">
                <a:solidFill>
                  <a:srgbClr val="454545"/>
                </a:solidFill>
                <a:latin typeface="Avenir Book" panose="02000503020000020003" pitchFamily="2" charset="0"/>
              </a:rPr>
              <a:t>, such as outcome harvesting or most significant change, among other approaches, can be useful.</a:t>
            </a:r>
          </a:p>
          <a:p>
            <a:pPr marL="0" indent="0">
              <a:lnSpc>
                <a:spcPct val="110000"/>
              </a:lnSpc>
              <a:buNone/>
            </a:pPr>
            <a:endParaRPr lang="en-US" sz="2600" b="0" dirty="0">
              <a:solidFill>
                <a:srgbClr val="454545"/>
              </a:solidFill>
              <a:latin typeface="Avenir Book" panose="02000503020000020003" pitchFamily="2" charset="0"/>
            </a:endParaRPr>
          </a:p>
          <a:p>
            <a:pPr marL="0" indent="0">
              <a:lnSpc>
                <a:spcPct val="110000"/>
              </a:lnSpc>
              <a:buNone/>
            </a:pPr>
            <a:r>
              <a:rPr lang="en-US" sz="2600" b="0" dirty="0">
                <a:solidFill>
                  <a:srgbClr val="454545"/>
                </a:solidFill>
                <a:latin typeface="Avenir Book" panose="02000503020000020003" pitchFamily="2" charset="0"/>
              </a:rPr>
              <a:t>In this activity, the team will think about ways to incorporate qualitative inquiry into the program’s monitoring plans.</a:t>
            </a:r>
          </a:p>
          <a:p>
            <a:pPr marL="0" indent="0">
              <a:buNone/>
            </a:pPr>
            <a:endParaRPr lang="en-US" sz="2800" b="0" dirty="0">
              <a:solidFill>
                <a:srgbClr val="454545"/>
              </a:solidFill>
              <a:latin typeface="Avenir" panose="02000503020000020003" pitchFamily="2" charset="0"/>
            </a:endParaRPr>
          </a:p>
          <a:p>
            <a:pPr marL="0" indent="0">
              <a:buNone/>
            </a:pPr>
            <a:endParaRPr lang="en-US" dirty="0"/>
          </a:p>
        </p:txBody>
      </p:sp>
      <p:sp>
        <p:nvSpPr>
          <p:cNvPr id="9" name="Title 1">
            <a:extLst>
              <a:ext uri="{FF2B5EF4-FFF2-40B4-BE49-F238E27FC236}">
                <a16:creationId xmlns:a16="http://schemas.microsoft.com/office/drawing/2014/main" id="{A8739BE3-A762-444B-841E-8D938E7AA858}"/>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3: Include Qualitative Inquiry</a:t>
            </a:r>
            <a:endParaRPr lang="en-US" sz="3200" dirty="0">
              <a:latin typeface="+mj-lt"/>
            </a:endParaRPr>
          </a:p>
        </p:txBody>
      </p:sp>
      <p:grpSp>
        <p:nvGrpSpPr>
          <p:cNvPr id="10" name="Group 9">
            <a:extLst>
              <a:ext uri="{FF2B5EF4-FFF2-40B4-BE49-F238E27FC236}">
                <a16:creationId xmlns:a16="http://schemas.microsoft.com/office/drawing/2014/main" id="{B5025873-C06C-F046-87DD-BA8D260B6579}"/>
              </a:ext>
            </a:extLst>
          </p:cNvPr>
          <p:cNvGrpSpPr/>
          <p:nvPr/>
        </p:nvGrpSpPr>
        <p:grpSpPr>
          <a:xfrm>
            <a:off x="9601200" y="365760"/>
            <a:ext cx="2832498" cy="456923"/>
            <a:chOff x="4116076" y="450402"/>
            <a:chExt cx="2832498" cy="456923"/>
          </a:xfrm>
        </p:grpSpPr>
        <p:cxnSp>
          <p:nvCxnSpPr>
            <p:cNvPr id="11" name="Straight Connector 10">
              <a:extLst>
                <a:ext uri="{FF2B5EF4-FFF2-40B4-BE49-F238E27FC236}">
                  <a16:creationId xmlns:a16="http://schemas.microsoft.com/office/drawing/2014/main" id="{23A8ADD4-3B9B-9B4A-90EB-DDDC256A64F3}"/>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2" name="Teardrop 11">
              <a:extLst>
                <a:ext uri="{FF2B5EF4-FFF2-40B4-BE49-F238E27FC236}">
                  <a16:creationId xmlns:a16="http://schemas.microsoft.com/office/drawing/2014/main" id="{30CADA8C-2606-4944-87B3-427B70D95525}"/>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3" name="Rectangle 12">
              <a:extLst>
                <a:ext uri="{FF2B5EF4-FFF2-40B4-BE49-F238E27FC236}">
                  <a16:creationId xmlns:a16="http://schemas.microsoft.com/office/drawing/2014/main" id="{4E7BFBB3-9E34-FC48-A2D6-36D8478653AA}"/>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92BD97E2-405A-C24D-8D70-8F7FFC12B229}"/>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D864FC06-AD01-9E48-88CA-5E6CA5ADA7B9}"/>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70E8CC58-441F-DF49-90DB-3B5465B7B85E}"/>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7" name="Rectangle 16">
              <a:extLst>
                <a:ext uri="{FF2B5EF4-FFF2-40B4-BE49-F238E27FC236}">
                  <a16:creationId xmlns:a16="http://schemas.microsoft.com/office/drawing/2014/main" id="{AE2A8046-474D-4B49-9812-031680C467C9}"/>
                </a:ext>
              </a:extLst>
            </p:cNvPr>
            <p:cNvSpPr/>
            <p:nvPr/>
          </p:nvSpPr>
          <p:spPr>
            <a:xfrm>
              <a:off x="5977005" y="661104"/>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4</a:t>
              </a:r>
              <a:endParaRPr lang="en-GB" sz="500" b="1" dirty="0">
                <a:solidFill>
                  <a:srgbClr val="07C1E8"/>
                </a:solidFill>
                <a:latin typeface="Avenir Black" panose="02000503020000020003" pitchFamily="2" charset="0"/>
              </a:endParaRPr>
            </a:p>
          </p:txBody>
        </p:sp>
        <p:sp>
          <p:nvSpPr>
            <p:cNvPr id="18" name="Teardrop 17">
              <a:extLst>
                <a:ext uri="{FF2B5EF4-FFF2-40B4-BE49-F238E27FC236}">
                  <a16:creationId xmlns:a16="http://schemas.microsoft.com/office/drawing/2014/main" id="{6F543685-A9F5-3442-8F2D-B0395425F36D}"/>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96E0C4F9-8AB6-AB42-BD15-673035649C8A}"/>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AF125516-AE3C-A044-A631-3361DF4A11F9}"/>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1" name="Teardrop 20">
              <a:extLst>
                <a:ext uri="{FF2B5EF4-FFF2-40B4-BE49-F238E27FC236}">
                  <a16:creationId xmlns:a16="http://schemas.microsoft.com/office/drawing/2014/main" id="{FD83B190-F6A5-9947-AD38-2C65AC094130}"/>
                </a:ext>
              </a:extLst>
            </p:cNvPr>
            <p:cNvSpPr>
              <a:spLocks noChangeAspect="1"/>
            </p:cNvSpPr>
            <p:nvPr/>
          </p:nvSpPr>
          <p:spPr>
            <a:xfrm rot="8100000">
              <a:off x="6146936"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15828452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a:xfrm>
            <a:off x="946529" y="1691773"/>
            <a:ext cx="10515600" cy="4351338"/>
          </a:xfrm>
        </p:spPr>
        <p:txBody>
          <a:bodyPr numCol="1">
            <a:normAutofit fontScale="92500" lnSpcReduction="10000"/>
          </a:bodyPr>
          <a:lstStyle/>
          <a:p>
            <a:pPr marL="0" indent="0">
              <a:lnSpc>
                <a:spcPct val="100000"/>
              </a:lnSpc>
              <a:buNone/>
            </a:pPr>
            <a:r>
              <a:rPr lang="en-US" sz="2600" dirty="0">
                <a:solidFill>
                  <a:srgbClr val="0193C0"/>
                </a:solidFill>
                <a:latin typeface="Comfortaa" pitchFamily="2" charset="0"/>
              </a:rPr>
              <a:t>INSTRUCTIONS</a:t>
            </a:r>
            <a:endParaRPr lang="en-US" sz="2600" dirty="0">
              <a:solidFill>
                <a:srgbClr val="454545"/>
              </a:solidFill>
              <a:latin typeface="Avenir" panose="02000503020000020003" pitchFamily="2" charset="0"/>
            </a:endParaRPr>
          </a:p>
          <a:p>
            <a:pPr marL="514350" indent="-514350">
              <a:lnSpc>
                <a:spcPct val="100000"/>
              </a:lnSpc>
              <a:buFont typeface="+mj-lt"/>
              <a:buAutoNum type="arabicPeriod"/>
            </a:pPr>
            <a:r>
              <a:rPr lang="en-US" sz="2600" dirty="0">
                <a:solidFill>
                  <a:schemeClr val="tx1">
                    <a:lumMod val="75000"/>
                    <a:lumOff val="25000"/>
                  </a:schemeClr>
                </a:solidFill>
                <a:latin typeface="Avenir Book" panose="02000503020000020003" pitchFamily="2" charset="0"/>
              </a:rPr>
              <a:t>Get into one or more groups, depending on the size of your team.</a:t>
            </a:r>
          </a:p>
          <a:p>
            <a:pPr marL="514350" indent="-514350">
              <a:lnSpc>
                <a:spcPct val="100000"/>
              </a:lnSpc>
              <a:buFont typeface="+mj-lt"/>
              <a:buAutoNum type="arabicPeriod"/>
            </a:pPr>
            <a:r>
              <a:rPr lang="en-US" sz="2600" b="0" dirty="0">
                <a:solidFill>
                  <a:schemeClr val="tx1">
                    <a:lumMod val="75000"/>
                    <a:lumOff val="25000"/>
                  </a:schemeClr>
                </a:solidFill>
                <a:latin typeface="Avenir Book" panose="02000503020000020003" pitchFamily="2" charset="0"/>
              </a:rPr>
              <a:t>Review the Indicators from the previous activity in light of your logic model. Are there aspects of the program related to the implementation process that need to be measured but cannot be with the current list of indicators? Or is a deeper understanding of how the program has been received by the intended audience or reference groups needed?</a:t>
            </a:r>
          </a:p>
          <a:p>
            <a:pPr marL="514350" indent="-514350">
              <a:lnSpc>
                <a:spcPct val="100000"/>
              </a:lnSpc>
              <a:buFont typeface="+mj-lt"/>
              <a:buAutoNum type="arabicPeriod"/>
            </a:pPr>
            <a:r>
              <a:rPr lang="en-US" sz="2600" b="0" dirty="0">
                <a:solidFill>
                  <a:schemeClr val="tx1">
                    <a:lumMod val="75000"/>
                    <a:lumOff val="25000"/>
                  </a:schemeClr>
                </a:solidFill>
                <a:latin typeface="Avenir Book" panose="02000503020000020003" pitchFamily="2" charset="0"/>
              </a:rPr>
              <a:t>If yes, identify questions that should be asked about the implementation process that require a qualitative approach. See example on next slide.</a:t>
            </a:r>
          </a:p>
          <a:p>
            <a:pPr marL="514350" indent="-514350">
              <a:lnSpc>
                <a:spcPct val="100000"/>
              </a:lnSpc>
              <a:buFont typeface="+mj-lt"/>
              <a:buAutoNum type="arabicPeriod"/>
            </a:pPr>
            <a:r>
              <a:rPr lang="en-US" sz="2600" b="0" dirty="0">
                <a:solidFill>
                  <a:schemeClr val="tx1">
                    <a:lumMod val="75000"/>
                    <a:lumOff val="25000"/>
                  </a:schemeClr>
                </a:solidFill>
                <a:latin typeface="Avenir Book" panose="02000503020000020003" pitchFamily="2" charset="0"/>
              </a:rPr>
              <a:t>Add the qualitative indicators to the Monitoring Plan Table.</a:t>
            </a:r>
            <a:endParaRPr lang="en-US" sz="2600" dirty="0">
              <a:solidFill>
                <a:schemeClr val="tx1">
                  <a:lumMod val="75000"/>
                  <a:lumOff val="25000"/>
                </a:schemeClr>
              </a:solidFill>
              <a:latin typeface="Avenir Book" panose="02000503020000020003" pitchFamily="2" charset="0"/>
            </a:endParaRPr>
          </a:p>
          <a:p>
            <a:pPr marL="0" indent="0">
              <a:buNone/>
            </a:pPr>
            <a:endParaRPr lang="en-US" dirty="0"/>
          </a:p>
          <a:p>
            <a:pPr marL="0" indent="0">
              <a:buNone/>
            </a:pPr>
            <a:endParaRPr lang="en-US" dirty="0"/>
          </a:p>
        </p:txBody>
      </p:sp>
      <p:sp>
        <p:nvSpPr>
          <p:cNvPr id="9" name="Title 1">
            <a:extLst>
              <a:ext uri="{FF2B5EF4-FFF2-40B4-BE49-F238E27FC236}">
                <a16:creationId xmlns:a16="http://schemas.microsoft.com/office/drawing/2014/main" id="{0F4AD966-024E-784B-B29F-4D40B5E1AD66}"/>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3: Include Qualitative Inquiry</a:t>
            </a:r>
            <a:endParaRPr lang="en-US" sz="3200" dirty="0">
              <a:latin typeface="+mj-lt"/>
            </a:endParaRPr>
          </a:p>
        </p:txBody>
      </p:sp>
      <p:grpSp>
        <p:nvGrpSpPr>
          <p:cNvPr id="10" name="Group 9">
            <a:extLst>
              <a:ext uri="{FF2B5EF4-FFF2-40B4-BE49-F238E27FC236}">
                <a16:creationId xmlns:a16="http://schemas.microsoft.com/office/drawing/2014/main" id="{0E57AD82-5FF2-FA44-AD21-EF3EB59CDBC0}"/>
              </a:ext>
            </a:extLst>
          </p:cNvPr>
          <p:cNvGrpSpPr/>
          <p:nvPr/>
        </p:nvGrpSpPr>
        <p:grpSpPr>
          <a:xfrm>
            <a:off x="9601200" y="365760"/>
            <a:ext cx="2832498" cy="456923"/>
            <a:chOff x="4116076" y="450402"/>
            <a:chExt cx="2832498" cy="456923"/>
          </a:xfrm>
        </p:grpSpPr>
        <p:cxnSp>
          <p:nvCxnSpPr>
            <p:cNvPr id="11" name="Straight Connector 10">
              <a:extLst>
                <a:ext uri="{FF2B5EF4-FFF2-40B4-BE49-F238E27FC236}">
                  <a16:creationId xmlns:a16="http://schemas.microsoft.com/office/drawing/2014/main" id="{53E248B3-CC54-8A4A-A3DE-621227EF17D5}"/>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2" name="Teardrop 11">
              <a:extLst>
                <a:ext uri="{FF2B5EF4-FFF2-40B4-BE49-F238E27FC236}">
                  <a16:creationId xmlns:a16="http://schemas.microsoft.com/office/drawing/2014/main" id="{40E021CE-CBB2-B240-9111-D71F48B618EE}"/>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3" name="Rectangle 12">
              <a:extLst>
                <a:ext uri="{FF2B5EF4-FFF2-40B4-BE49-F238E27FC236}">
                  <a16:creationId xmlns:a16="http://schemas.microsoft.com/office/drawing/2014/main" id="{E00CA555-4639-0048-AC67-28B45ED5927C}"/>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0C48986C-A684-1249-B52A-6A2926F6DF0F}"/>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C59DC7FA-6A44-AB4E-BA84-A0103829D6A1}"/>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66B95432-9740-C44D-86AF-8051FEBAE267}"/>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7" name="Rectangle 16">
              <a:extLst>
                <a:ext uri="{FF2B5EF4-FFF2-40B4-BE49-F238E27FC236}">
                  <a16:creationId xmlns:a16="http://schemas.microsoft.com/office/drawing/2014/main" id="{6CF670BC-1BD1-1F43-B4F2-58923BDB9202}"/>
                </a:ext>
              </a:extLst>
            </p:cNvPr>
            <p:cNvSpPr/>
            <p:nvPr/>
          </p:nvSpPr>
          <p:spPr>
            <a:xfrm>
              <a:off x="5977005" y="661104"/>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4</a:t>
              </a:r>
              <a:endParaRPr lang="en-GB" sz="500" b="1" dirty="0">
                <a:solidFill>
                  <a:srgbClr val="07C1E8"/>
                </a:solidFill>
                <a:latin typeface="Avenir Black" panose="02000503020000020003" pitchFamily="2" charset="0"/>
              </a:endParaRPr>
            </a:p>
          </p:txBody>
        </p:sp>
        <p:sp>
          <p:nvSpPr>
            <p:cNvPr id="18" name="Teardrop 17">
              <a:extLst>
                <a:ext uri="{FF2B5EF4-FFF2-40B4-BE49-F238E27FC236}">
                  <a16:creationId xmlns:a16="http://schemas.microsoft.com/office/drawing/2014/main" id="{9B70AFA2-A266-2441-B1B6-A35DB2106842}"/>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D5258EDF-AFBB-3A4A-B3C9-666DE94056B0}"/>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90BDB001-2A63-0B4C-B624-6F04FD5374FE}"/>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1" name="Teardrop 20">
              <a:extLst>
                <a:ext uri="{FF2B5EF4-FFF2-40B4-BE49-F238E27FC236}">
                  <a16:creationId xmlns:a16="http://schemas.microsoft.com/office/drawing/2014/main" id="{3EE7C7C4-B540-2145-B89E-ECE2876A9545}"/>
                </a:ext>
              </a:extLst>
            </p:cNvPr>
            <p:cNvSpPr>
              <a:spLocks noChangeAspect="1"/>
            </p:cNvSpPr>
            <p:nvPr/>
          </p:nvSpPr>
          <p:spPr>
            <a:xfrm rot="8100000">
              <a:off x="6146936"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336280179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EF1DC150-BD8E-5845-B9CC-7FA2F1AC1F6C}"/>
              </a:ext>
            </a:extLst>
          </p:cNvPr>
          <p:cNvSpPr txBox="1">
            <a:spLocks/>
          </p:cNvSpPr>
          <p:nvPr/>
        </p:nvSpPr>
        <p:spPr>
          <a:xfrm>
            <a:off x="6708404" y="279795"/>
            <a:ext cx="1126531" cy="185803"/>
          </a:xfrm>
          <a:prstGeom prst="rect">
            <a:avLst/>
          </a:prstGeom>
        </p:spPr>
        <p:txBody>
          <a:bodyPr vert="horz" lIns="0" tIns="0" rIns="0" bIns="0" rtlCol="0" anchor="t" anchorCtr="0">
            <a:noAutofit/>
          </a:bodyPr>
          <a:lstStyle>
            <a:lvl1pPr algn="l" defTabSz="668912" rtl="0" eaLnBrk="1" latinLnBrk="0" hangingPunct="1">
              <a:lnSpc>
                <a:spcPct val="90000"/>
              </a:lnSpc>
              <a:spcBef>
                <a:spcPct val="0"/>
              </a:spcBef>
              <a:buNone/>
              <a:defRPr sz="2400" b="1" i="0" kern="1200">
                <a:solidFill>
                  <a:schemeClr val="accent2"/>
                </a:solidFill>
                <a:latin typeface="Gotham Bold" panose="02000604030000020004"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sz="1108" b="0">
                <a:solidFill>
                  <a:schemeClr val="bg1"/>
                </a:solidFill>
                <a:latin typeface="Comfortaa Light" pitchFamily="2" charset="0"/>
              </a:rPr>
              <a:t>Activity 3</a:t>
            </a:r>
          </a:p>
        </p:txBody>
      </p:sp>
      <p:sp>
        <p:nvSpPr>
          <p:cNvPr id="16" name="Freeform 221">
            <a:extLst>
              <a:ext uri="{FF2B5EF4-FFF2-40B4-BE49-F238E27FC236}">
                <a16:creationId xmlns:a16="http://schemas.microsoft.com/office/drawing/2014/main" id="{830DB05F-AD47-FE41-801D-496AF28C0A70}"/>
              </a:ext>
            </a:extLst>
          </p:cNvPr>
          <p:cNvSpPr>
            <a:spLocks noChangeAspect="1" noEditPoints="1"/>
          </p:cNvSpPr>
          <p:nvPr/>
        </p:nvSpPr>
        <p:spPr bwMode="auto">
          <a:xfrm>
            <a:off x="6939898" y="246408"/>
            <a:ext cx="174462" cy="169950"/>
          </a:xfrm>
          <a:custGeom>
            <a:avLst/>
            <a:gdLst>
              <a:gd name="T0" fmla="*/ 169 w 220"/>
              <a:gd name="T1" fmla="*/ 138 h 214"/>
              <a:gd name="T2" fmla="*/ 169 w 220"/>
              <a:gd name="T3" fmla="*/ 126 h 214"/>
              <a:gd name="T4" fmla="*/ 124 w 220"/>
              <a:gd name="T5" fmla="*/ 115 h 214"/>
              <a:gd name="T6" fmla="*/ 172 w 220"/>
              <a:gd name="T7" fmla="*/ 83 h 214"/>
              <a:gd name="T8" fmla="*/ 211 w 220"/>
              <a:gd name="T9" fmla="*/ 25 h 214"/>
              <a:gd name="T10" fmla="*/ 190 w 220"/>
              <a:gd name="T11" fmla="*/ 38 h 214"/>
              <a:gd name="T12" fmla="*/ 176 w 220"/>
              <a:gd name="T13" fmla="*/ 24 h 214"/>
              <a:gd name="T14" fmla="*/ 189 w 220"/>
              <a:gd name="T15" fmla="*/ 3 h 214"/>
              <a:gd name="T16" fmla="*/ 143 w 220"/>
              <a:gd name="T17" fmla="*/ 12 h 214"/>
              <a:gd name="T18" fmla="*/ 99 w 220"/>
              <a:gd name="T19" fmla="*/ 90 h 214"/>
              <a:gd name="T20" fmla="*/ 56 w 220"/>
              <a:gd name="T21" fmla="*/ 36 h 214"/>
              <a:gd name="T22" fmla="*/ 8 w 220"/>
              <a:gd name="T23" fmla="*/ 22 h 214"/>
              <a:gd name="T24" fmla="*/ 45 w 220"/>
              <a:gd name="T25" fmla="*/ 47 h 214"/>
              <a:gd name="T26" fmla="*/ 59 w 220"/>
              <a:gd name="T27" fmla="*/ 129 h 214"/>
              <a:gd name="T28" fmla="*/ 15 w 220"/>
              <a:gd name="T29" fmla="*/ 139 h 214"/>
              <a:gd name="T30" fmla="*/ 9 w 220"/>
              <a:gd name="T31" fmla="*/ 191 h 214"/>
              <a:gd name="T32" fmla="*/ 41 w 220"/>
              <a:gd name="T33" fmla="*/ 172 h 214"/>
              <a:gd name="T34" fmla="*/ 23 w 220"/>
              <a:gd name="T35" fmla="*/ 205 h 214"/>
              <a:gd name="T36" fmla="*/ 45 w 220"/>
              <a:gd name="T37" fmla="*/ 211 h 214"/>
              <a:gd name="T38" fmla="*/ 85 w 220"/>
              <a:gd name="T39" fmla="*/ 155 h 214"/>
              <a:gd name="T40" fmla="*/ 147 w 220"/>
              <a:gd name="T41" fmla="*/ 149 h 214"/>
              <a:gd name="T42" fmla="*/ 136 w 220"/>
              <a:gd name="T43" fmla="*/ 172 h 214"/>
              <a:gd name="T44" fmla="*/ 184 w 220"/>
              <a:gd name="T45" fmla="*/ 208 h 214"/>
              <a:gd name="T46" fmla="*/ 212 w 220"/>
              <a:gd name="T47" fmla="*/ 208 h 214"/>
              <a:gd name="T48" fmla="*/ 20 w 220"/>
              <a:gd name="T49" fmla="*/ 22 h 214"/>
              <a:gd name="T50" fmla="*/ 45 w 220"/>
              <a:gd name="T51" fmla="*/ 36 h 214"/>
              <a:gd name="T52" fmla="*/ 20 w 220"/>
              <a:gd name="T53" fmla="*/ 22 h 214"/>
              <a:gd name="T54" fmla="*/ 69 w 220"/>
              <a:gd name="T55" fmla="*/ 193 h 214"/>
              <a:gd name="T56" fmla="*/ 37 w 220"/>
              <a:gd name="T57" fmla="*/ 202 h 214"/>
              <a:gd name="T58" fmla="*/ 49 w 220"/>
              <a:gd name="T59" fmla="*/ 164 h 214"/>
              <a:gd name="T60" fmla="*/ 12 w 220"/>
              <a:gd name="T61" fmla="*/ 176 h 214"/>
              <a:gd name="T62" fmla="*/ 45 w 220"/>
              <a:gd name="T63" fmla="*/ 135 h 214"/>
              <a:gd name="T64" fmla="*/ 61 w 220"/>
              <a:gd name="T65" fmla="*/ 139 h 214"/>
              <a:gd name="T66" fmla="*/ 141 w 220"/>
              <a:gd name="T67" fmla="*/ 55 h 214"/>
              <a:gd name="T68" fmla="*/ 172 w 220"/>
              <a:gd name="T69" fmla="*/ 8 h 214"/>
              <a:gd name="T70" fmla="*/ 168 w 220"/>
              <a:gd name="T71" fmla="*/ 21 h 214"/>
              <a:gd name="T72" fmla="*/ 194 w 220"/>
              <a:gd name="T73" fmla="*/ 46 h 214"/>
              <a:gd name="T74" fmla="*/ 196 w 220"/>
              <a:gd name="T75" fmla="*/ 66 h 214"/>
              <a:gd name="T76" fmla="*/ 159 w 220"/>
              <a:gd name="T77" fmla="*/ 73 h 214"/>
              <a:gd name="T78" fmla="*/ 75 w 220"/>
              <a:gd name="T79" fmla="*/ 153 h 214"/>
              <a:gd name="T80" fmla="*/ 206 w 220"/>
              <a:gd name="T81" fmla="*/ 203 h 214"/>
              <a:gd name="T82" fmla="*/ 189 w 220"/>
              <a:gd name="T83" fmla="*/ 203 h 214"/>
              <a:gd name="T84" fmla="*/ 164 w 220"/>
              <a:gd name="T85" fmla="*/ 143 h 214"/>
              <a:gd name="T86" fmla="*/ 206 w 220"/>
              <a:gd name="T87" fmla="*/ 203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20" h="214">
                <a:moveTo>
                  <a:pt x="212" y="180"/>
                </a:moveTo>
                <a:cubicBezTo>
                  <a:pt x="169" y="138"/>
                  <a:pt x="169" y="138"/>
                  <a:pt x="169" y="138"/>
                </a:cubicBezTo>
                <a:cubicBezTo>
                  <a:pt x="175" y="132"/>
                  <a:pt x="175" y="132"/>
                  <a:pt x="175" y="132"/>
                </a:cubicBezTo>
                <a:cubicBezTo>
                  <a:pt x="169" y="126"/>
                  <a:pt x="169" y="126"/>
                  <a:pt x="169" y="126"/>
                </a:cubicBezTo>
                <a:cubicBezTo>
                  <a:pt x="152" y="143"/>
                  <a:pt x="152" y="143"/>
                  <a:pt x="152" y="143"/>
                </a:cubicBezTo>
                <a:cubicBezTo>
                  <a:pt x="124" y="115"/>
                  <a:pt x="124" y="115"/>
                  <a:pt x="124" y="115"/>
                </a:cubicBezTo>
                <a:cubicBezTo>
                  <a:pt x="158" y="81"/>
                  <a:pt x="158" y="81"/>
                  <a:pt x="158" y="81"/>
                </a:cubicBezTo>
                <a:cubicBezTo>
                  <a:pt x="163" y="83"/>
                  <a:pt x="167" y="83"/>
                  <a:pt x="172" y="83"/>
                </a:cubicBezTo>
                <a:cubicBezTo>
                  <a:pt x="184" y="83"/>
                  <a:pt x="194" y="79"/>
                  <a:pt x="202" y="71"/>
                </a:cubicBezTo>
                <a:cubicBezTo>
                  <a:pt x="214" y="59"/>
                  <a:pt x="218" y="41"/>
                  <a:pt x="211" y="25"/>
                </a:cubicBezTo>
                <a:cubicBezTo>
                  <a:pt x="208" y="19"/>
                  <a:pt x="208" y="19"/>
                  <a:pt x="208" y="19"/>
                </a:cubicBezTo>
                <a:cubicBezTo>
                  <a:pt x="190" y="38"/>
                  <a:pt x="190" y="38"/>
                  <a:pt x="190" y="38"/>
                </a:cubicBezTo>
                <a:cubicBezTo>
                  <a:pt x="176" y="38"/>
                  <a:pt x="176" y="38"/>
                  <a:pt x="176" y="38"/>
                </a:cubicBezTo>
                <a:cubicBezTo>
                  <a:pt x="176" y="24"/>
                  <a:pt x="176" y="24"/>
                  <a:pt x="176" y="24"/>
                </a:cubicBezTo>
                <a:cubicBezTo>
                  <a:pt x="194" y="5"/>
                  <a:pt x="194" y="5"/>
                  <a:pt x="194" y="5"/>
                </a:cubicBezTo>
                <a:cubicBezTo>
                  <a:pt x="189" y="3"/>
                  <a:pt x="189" y="3"/>
                  <a:pt x="189" y="3"/>
                </a:cubicBezTo>
                <a:cubicBezTo>
                  <a:pt x="184" y="1"/>
                  <a:pt x="178" y="0"/>
                  <a:pt x="172" y="0"/>
                </a:cubicBezTo>
                <a:cubicBezTo>
                  <a:pt x="161" y="0"/>
                  <a:pt x="150" y="4"/>
                  <a:pt x="143" y="12"/>
                </a:cubicBezTo>
                <a:cubicBezTo>
                  <a:pt x="131" y="23"/>
                  <a:pt x="127" y="40"/>
                  <a:pt x="133" y="56"/>
                </a:cubicBezTo>
                <a:cubicBezTo>
                  <a:pt x="99" y="90"/>
                  <a:pt x="99" y="90"/>
                  <a:pt x="99" y="90"/>
                </a:cubicBezTo>
                <a:cubicBezTo>
                  <a:pt x="51" y="42"/>
                  <a:pt x="51" y="42"/>
                  <a:pt x="51" y="42"/>
                </a:cubicBezTo>
                <a:cubicBezTo>
                  <a:pt x="56" y="36"/>
                  <a:pt x="56" y="36"/>
                  <a:pt x="56" y="36"/>
                </a:cubicBezTo>
                <a:cubicBezTo>
                  <a:pt x="25" y="5"/>
                  <a:pt x="25" y="5"/>
                  <a:pt x="25" y="5"/>
                </a:cubicBezTo>
                <a:cubicBezTo>
                  <a:pt x="8" y="22"/>
                  <a:pt x="8" y="22"/>
                  <a:pt x="8" y="22"/>
                </a:cubicBezTo>
                <a:cubicBezTo>
                  <a:pt x="39" y="53"/>
                  <a:pt x="39" y="53"/>
                  <a:pt x="39" y="53"/>
                </a:cubicBezTo>
                <a:cubicBezTo>
                  <a:pt x="45" y="47"/>
                  <a:pt x="45" y="47"/>
                  <a:pt x="45" y="47"/>
                </a:cubicBezTo>
                <a:cubicBezTo>
                  <a:pt x="93" y="95"/>
                  <a:pt x="93" y="95"/>
                  <a:pt x="93" y="95"/>
                </a:cubicBezTo>
                <a:cubicBezTo>
                  <a:pt x="59" y="129"/>
                  <a:pt x="59" y="129"/>
                  <a:pt x="59" y="129"/>
                </a:cubicBezTo>
                <a:cubicBezTo>
                  <a:pt x="55" y="128"/>
                  <a:pt x="50" y="127"/>
                  <a:pt x="45" y="127"/>
                </a:cubicBezTo>
                <a:cubicBezTo>
                  <a:pt x="34" y="127"/>
                  <a:pt x="23" y="131"/>
                  <a:pt x="15" y="139"/>
                </a:cubicBezTo>
                <a:cubicBezTo>
                  <a:pt x="3" y="151"/>
                  <a:pt x="0" y="170"/>
                  <a:pt x="6" y="185"/>
                </a:cubicBezTo>
                <a:cubicBezTo>
                  <a:pt x="9" y="191"/>
                  <a:pt x="9" y="191"/>
                  <a:pt x="9" y="191"/>
                </a:cubicBezTo>
                <a:cubicBezTo>
                  <a:pt x="27" y="172"/>
                  <a:pt x="27" y="172"/>
                  <a:pt x="27" y="172"/>
                </a:cubicBezTo>
                <a:cubicBezTo>
                  <a:pt x="41" y="172"/>
                  <a:pt x="41" y="172"/>
                  <a:pt x="41" y="172"/>
                </a:cubicBezTo>
                <a:cubicBezTo>
                  <a:pt x="41" y="187"/>
                  <a:pt x="41" y="187"/>
                  <a:pt x="41" y="187"/>
                </a:cubicBezTo>
                <a:cubicBezTo>
                  <a:pt x="23" y="205"/>
                  <a:pt x="23" y="205"/>
                  <a:pt x="23" y="205"/>
                </a:cubicBezTo>
                <a:cubicBezTo>
                  <a:pt x="28" y="207"/>
                  <a:pt x="28" y="207"/>
                  <a:pt x="28" y="207"/>
                </a:cubicBezTo>
                <a:cubicBezTo>
                  <a:pt x="34" y="210"/>
                  <a:pt x="39" y="211"/>
                  <a:pt x="45" y="211"/>
                </a:cubicBezTo>
                <a:cubicBezTo>
                  <a:pt x="56" y="211"/>
                  <a:pt x="67" y="206"/>
                  <a:pt x="75" y="198"/>
                </a:cubicBezTo>
                <a:cubicBezTo>
                  <a:pt x="86" y="187"/>
                  <a:pt x="90" y="170"/>
                  <a:pt x="85" y="155"/>
                </a:cubicBezTo>
                <a:cubicBezTo>
                  <a:pt x="119" y="121"/>
                  <a:pt x="119" y="121"/>
                  <a:pt x="119" y="121"/>
                </a:cubicBezTo>
                <a:cubicBezTo>
                  <a:pt x="147" y="149"/>
                  <a:pt x="147" y="149"/>
                  <a:pt x="147" y="149"/>
                </a:cubicBezTo>
                <a:cubicBezTo>
                  <a:pt x="130" y="166"/>
                  <a:pt x="130" y="166"/>
                  <a:pt x="130" y="166"/>
                </a:cubicBezTo>
                <a:cubicBezTo>
                  <a:pt x="136" y="172"/>
                  <a:pt x="136" y="172"/>
                  <a:pt x="136" y="172"/>
                </a:cubicBezTo>
                <a:cubicBezTo>
                  <a:pt x="141" y="166"/>
                  <a:pt x="141" y="166"/>
                  <a:pt x="141" y="166"/>
                </a:cubicBezTo>
                <a:cubicBezTo>
                  <a:pt x="184" y="208"/>
                  <a:pt x="184" y="208"/>
                  <a:pt x="184" y="208"/>
                </a:cubicBezTo>
                <a:cubicBezTo>
                  <a:pt x="187" y="212"/>
                  <a:pt x="192" y="214"/>
                  <a:pt x="198" y="214"/>
                </a:cubicBezTo>
                <a:cubicBezTo>
                  <a:pt x="203" y="214"/>
                  <a:pt x="208" y="212"/>
                  <a:pt x="212" y="208"/>
                </a:cubicBezTo>
                <a:cubicBezTo>
                  <a:pt x="220" y="201"/>
                  <a:pt x="220" y="188"/>
                  <a:pt x="212" y="180"/>
                </a:cubicBezTo>
                <a:close/>
                <a:moveTo>
                  <a:pt x="20" y="22"/>
                </a:moveTo>
                <a:cubicBezTo>
                  <a:pt x="25" y="16"/>
                  <a:pt x="25" y="16"/>
                  <a:pt x="25" y="16"/>
                </a:cubicBezTo>
                <a:cubicBezTo>
                  <a:pt x="45" y="36"/>
                  <a:pt x="45" y="36"/>
                  <a:pt x="45" y="36"/>
                </a:cubicBezTo>
                <a:cubicBezTo>
                  <a:pt x="39" y="42"/>
                  <a:pt x="39" y="42"/>
                  <a:pt x="39" y="42"/>
                </a:cubicBezTo>
                <a:lnTo>
                  <a:pt x="20" y="22"/>
                </a:lnTo>
                <a:close/>
                <a:moveTo>
                  <a:pt x="76" y="155"/>
                </a:moveTo>
                <a:cubicBezTo>
                  <a:pt x="82" y="168"/>
                  <a:pt x="79" y="183"/>
                  <a:pt x="69" y="193"/>
                </a:cubicBezTo>
                <a:cubicBezTo>
                  <a:pt x="63" y="199"/>
                  <a:pt x="54" y="203"/>
                  <a:pt x="45" y="203"/>
                </a:cubicBezTo>
                <a:cubicBezTo>
                  <a:pt x="42" y="203"/>
                  <a:pt x="40" y="202"/>
                  <a:pt x="37" y="202"/>
                </a:cubicBezTo>
                <a:cubicBezTo>
                  <a:pt x="49" y="190"/>
                  <a:pt x="49" y="190"/>
                  <a:pt x="49" y="190"/>
                </a:cubicBezTo>
                <a:cubicBezTo>
                  <a:pt x="49" y="164"/>
                  <a:pt x="49" y="164"/>
                  <a:pt x="49" y="164"/>
                </a:cubicBezTo>
                <a:cubicBezTo>
                  <a:pt x="24" y="164"/>
                  <a:pt x="24" y="164"/>
                  <a:pt x="24" y="164"/>
                </a:cubicBezTo>
                <a:cubicBezTo>
                  <a:pt x="12" y="176"/>
                  <a:pt x="12" y="176"/>
                  <a:pt x="12" y="176"/>
                </a:cubicBezTo>
                <a:cubicBezTo>
                  <a:pt x="9" y="165"/>
                  <a:pt x="12" y="153"/>
                  <a:pt x="21" y="145"/>
                </a:cubicBezTo>
                <a:cubicBezTo>
                  <a:pt x="27" y="138"/>
                  <a:pt x="36" y="135"/>
                  <a:pt x="45" y="135"/>
                </a:cubicBezTo>
                <a:cubicBezTo>
                  <a:pt x="50" y="135"/>
                  <a:pt x="54" y="136"/>
                  <a:pt x="58" y="138"/>
                </a:cubicBezTo>
                <a:cubicBezTo>
                  <a:pt x="61" y="139"/>
                  <a:pt x="61" y="139"/>
                  <a:pt x="61" y="139"/>
                </a:cubicBezTo>
                <a:cubicBezTo>
                  <a:pt x="142" y="57"/>
                  <a:pt x="142" y="57"/>
                  <a:pt x="142" y="57"/>
                </a:cubicBezTo>
                <a:cubicBezTo>
                  <a:pt x="141" y="55"/>
                  <a:pt x="141" y="55"/>
                  <a:pt x="141" y="55"/>
                </a:cubicBezTo>
                <a:cubicBezTo>
                  <a:pt x="135" y="42"/>
                  <a:pt x="138" y="27"/>
                  <a:pt x="148" y="17"/>
                </a:cubicBezTo>
                <a:cubicBezTo>
                  <a:pt x="155" y="11"/>
                  <a:pt x="163" y="8"/>
                  <a:pt x="172" y="8"/>
                </a:cubicBezTo>
                <a:cubicBezTo>
                  <a:pt x="175" y="8"/>
                  <a:pt x="177" y="8"/>
                  <a:pt x="180" y="8"/>
                </a:cubicBezTo>
                <a:cubicBezTo>
                  <a:pt x="168" y="21"/>
                  <a:pt x="168" y="21"/>
                  <a:pt x="168" y="21"/>
                </a:cubicBezTo>
                <a:cubicBezTo>
                  <a:pt x="167" y="46"/>
                  <a:pt x="167" y="46"/>
                  <a:pt x="167" y="46"/>
                </a:cubicBezTo>
                <a:cubicBezTo>
                  <a:pt x="194" y="46"/>
                  <a:pt x="194" y="46"/>
                  <a:pt x="194" y="46"/>
                </a:cubicBezTo>
                <a:cubicBezTo>
                  <a:pt x="205" y="34"/>
                  <a:pt x="205" y="34"/>
                  <a:pt x="205" y="34"/>
                </a:cubicBezTo>
                <a:cubicBezTo>
                  <a:pt x="208" y="45"/>
                  <a:pt x="205" y="57"/>
                  <a:pt x="196" y="66"/>
                </a:cubicBezTo>
                <a:cubicBezTo>
                  <a:pt x="190" y="72"/>
                  <a:pt x="181" y="75"/>
                  <a:pt x="172" y="75"/>
                </a:cubicBezTo>
                <a:cubicBezTo>
                  <a:pt x="168" y="75"/>
                  <a:pt x="163" y="75"/>
                  <a:pt x="159" y="73"/>
                </a:cubicBezTo>
                <a:cubicBezTo>
                  <a:pt x="156" y="72"/>
                  <a:pt x="156" y="72"/>
                  <a:pt x="156" y="72"/>
                </a:cubicBezTo>
                <a:cubicBezTo>
                  <a:pt x="75" y="153"/>
                  <a:pt x="75" y="153"/>
                  <a:pt x="75" y="153"/>
                </a:cubicBezTo>
                <a:lnTo>
                  <a:pt x="76" y="155"/>
                </a:lnTo>
                <a:close/>
                <a:moveTo>
                  <a:pt x="206" y="203"/>
                </a:moveTo>
                <a:cubicBezTo>
                  <a:pt x="204" y="205"/>
                  <a:pt x="201" y="206"/>
                  <a:pt x="198" y="206"/>
                </a:cubicBezTo>
                <a:cubicBezTo>
                  <a:pt x="195" y="206"/>
                  <a:pt x="192" y="205"/>
                  <a:pt x="189" y="203"/>
                </a:cubicBezTo>
                <a:cubicBezTo>
                  <a:pt x="147" y="160"/>
                  <a:pt x="147" y="160"/>
                  <a:pt x="147" y="160"/>
                </a:cubicBezTo>
                <a:cubicBezTo>
                  <a:pt x="164" y="143"/>
                  <a:pt x="164" y="143"/>
                  <a:pt x="164" y="143"/>
                </a:cubicBezTo>
                <a:cubicBezTo>
                  <a:pt x="206" y="186"/>
                  <a:pt x="206" y="186"/>
                  <a:pt x="206" y="186"/>
                </a:cubicBezTo>
                <a:cubicBezTo>
                  <a:pt x="211" y="190"/>
                  <a:pt x="211" y="198"/>
                  <a:pt x="206" y="203"/>
                </a:cubicBezTo>
                <a:close/>
              </a:path>
            </a:pathLst>
          </a:custGeom>
          <a:solidFill>
            <a:schemeClr val="bg1"/>
          </a:solidFill>
          <a:ln>
            <a:noFill/>
          </a:ln>
        </p:spPr>
        <p:txBody>
          <a:bodyPr vert="horz" wrap="square" lIns="63305" tIns="31652" rIns="63305" bIns="31652" numCol="1" anchor="t" anchorCtr="0" compatLnSpc="1">
            <a:prstTxWarp prst="textNoShape">
              <a:avLst/>
            </a:prstTxWarp>
          </a:bodyPr>
          <a:lstStyle/>
          <a:p>
            <a:pPr algn="r" defTabSz="633039" fontAlgn="base">
              <a:spcBef>
                <a:spcPct val="0"/>
              </a:spcBef>
              <a:spcAft>
                <a:spcPct val="0"/>
              </a:spcAft>
              <a:defRPr/>
            </a:pPr>
            <a:endParaRPr lang="en-AU" sz="1246">
              <a:solidFill>
                <a:srgbClr val="3F3F3F"/>
              </a:solidFill>
              <a:latin typeface="Arial" charset="0"/>
              <a:cs typeface="Arial" charset="0"/>
            </a:endParaRPr>
          </a:p>
        </p:txBody>
      </p:sp>
      <p:graphicFrame>
        <p:nvGraphicFramePr>
          <p:cNvPr id="13" name="Table 12">
            <a:extLst>
              <a:ext uri="{FF2B5EF4-FFF2-40B4-BE49-F238E27FC236}">
                <a16:creationId xmlns:a16="http://schemas.microsoft.com/office/drawing/2014/main" id="{182005B4-11C8-D146-B501-AD8D224E6B98}"/>
              </a:ext>
            </a:extLst>
          </p:cNvPr>
          <p:cNvGraphicFramePr>
            <a:graphicFrameLocks noGrp="1"/>
          </p:cNvGraphicFramePr>
          <p:nvPr>
            <p:extLst>
              <p:ext uri="{D42A27DB-BD31-4B8C-83A1-F6EECF244321}">
                <p14:modId xmlns:p14="http://schemas.microsoft.com/office/powerpoint/2010/main" val="2690339292"/>
              </p:ext>
            </p:extLst>
          </p:nvPr>
        </p:nvGraphicFramePr>
        <p:xfrm>
          <a:off x="3878354" y="1559293"/>
          <a:ext cx="5660100" cy="4807786"/>
        </p:xfrm>
        <a:graphic>
          <a:graphicData uri="http://schemas.openxmlformats.org/drawingml/2006/table">
            <a:tbl>
              <a:tblPr firstRow="1" firstCol="1" bandRow="1">
                <a:tableStyleId>{5C22544A-7EE6-4342-B048-85BDC9FD1C3A}</a:tableStyleId>
              </a:tblPr>
              <a:tblGrid>
                <a:gridCol w="2231405">
                  <a:extLst>
                    <a:ext uri="{9D8B030D-6E8A-4147-A177-3AD203B41FA5}">
                      <a16:colId xmlns:a16="http://schemas.microsoft.com/office/drawing/2014/main" val="1088673474"/>
                    </a:ext>
                  </a:extLst>
                </a:gridCol>
                <a:gridCol w="3428695">
                  <a:extLst>
                    <a:ext uri="{9D8B030D-6E8A-4147-A177-3AD203B41FA5}">
                      <a16:colId xmlns:a16="http://schemas.microsoft.com/office/drawing/2014/main" val="631234925"/>
                    </a:ext>
                  </a:extLst>
                </a:gridCol>
              </a:tblGrid>
              <a:tr h="527202">
                <a:tc>
                  <a:txBody>
                    <a:bodyPr/>
                    <a:lstStyle/>
                    <a:p>
                      <a:pPr>
                        <a:lnSpc>
                          <a:spcPct val="120000"/>
                        </a:lnSpc>
                        <a:spcAft>
                          <a:spcPts val="0"/>
                        </a:spcAft>
                      </a:pPr>
                      <a:r>
                        <a:rPr lang="en-US" sz="1200" b="1" i="0" dirty="0">
                          <a:solidFill>
                            <a:srgbClr val="0193C0"/>
                          </a:solidFill>
                          <a:effectLst/>
                          <a:latin typeface="Comfortaa"/>
                        </a:rPr>
                        <a:t>Qualitative Indicator</a:t>
                      </a:r>
                      <a:endParaRPr lang="en-US" sz="1200" b="1" i="0" dirty="0">
                        <a:solidFill>
                          <a:srgbClr val="0193C0"/>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20000"/>
                        </a:lnSpc>
                        <a:spcAft>
                          <a:spcPts val="0"/>
                        </a:spcAft>
                      </a:pPr>
                      <a:r>
                        <a:rPr lang="en-US" sz="1200" b="1" i="0" dirty="0">
                          <a:solidFill>
                            <a:srgbClr val="0193C0"/>
                          </a:solidFill>
                          <a:effectLst/>
                          <a:latin typeface="Comfortaa"/>
                        </a:rPr>
                        <a:t>Questions to inform the indicator</a:t>
                      </a:r>
                      <a:endParaRPr lang="en-US" sz="1200" b="1" i="0" dirty="0">
                        <a:solidFill>
                          <a:srgbClr val="0193C0"/>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91315263"/>
                  </a:ext>
                </a:extLst>
              </a:tr>
              <a:tr h="1283460">
                <a:tc>
                  <a:txBody>
                    <a:bodyPr/>
                    <a:lstStyle/>
                    <a:p>
                      <a:pPr>
                        <a:lnSpc>
                          <a:spcPct val="120000"/>
                        </a:lnSpc>
                        <a:spcAft>
                          <a:spcPts val="0"/>
                        </a:spcAft>
                      </a:pPr>
                      <a:r>
                        <a:rPr lang="en-US" sz="12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The program has been implemented with fidelity; all context-specific issues have been resolved.</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lang="en-US" sz="12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What are the local dynamics, limitations, or barriers to voluntary family planning use that the program has not yet addressed? How does this differ by context, if at all? How could these barriers be addressed?</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27089539"/>
                  </a:ext>
                </a:extLst>
              </a:tr>
              <a:tr h="1470213">
                <a:tc>
                  <a:txBody>
                    <a:bodyPr/>
                    <a:lstStyle/>
                    <a:p>
                      <a:pPr>
                        <a:lnSpc>
                          <a:spcPct val="120000"/>
                        </a:lnSpc>
                        <a:spcAft>
                          <a:spcPts val="0"/>
                        </a:spcAft>
                      </a:pPr>
                      <a:r>
                        <a:rPr lang="en-US" sz="12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Social norms are shifting in the desired direction.</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What is the evidence that social norms are shifting? Among which reference groups or intended audiences, if any? What are the enabling factors? What is slowing progress? Describe evidence of unintended consequences (positive or negative), if any, and how to address them.</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788444"/>
                  </a:ext>
                </a:extLst>
              </a:tr>
              <a:tr h="1526911">
                <a:tc>
                  <a:txBody>
                    <a:bodyPr/>
                    <a:lstStyle/>
                    <a:p>
                      <a:pPr>
                        <a:lnSpc>
                          <a:spcPct val="120000"/>
                        </a:lnSpc>
                        <a:spcAft>
                          <a:spcPts val="0"/>
                        </a:spcAft>
                      </a:pPr>
                      <a:r>
                        <a:rPr lang="en-US" sz="12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Access to family planning is now more widely available to previously underserved populations.</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68912" rtl="0" eaLnBrk="1" fontAlgn="auto" latinLnBrk="0" hangingPunct="1">
                        <a:lnSpc>
                          <a:spcPct val="12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Have policies regarding contraceptive access, including age restrictions on access without parental permission, and availability in low-resource areas been revised? How, if at all, have they been implemented? And with what effects?</a:t>
                      </a:r>
                    </a:p>
                  </a:txBody>
                  <a:tcPr marL="43594" marR="43594"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8557168"/>
                  </a:ext>
                </a:extLst>
              </a:tr>
            </a:tbl>
          </a:graphicData>
        </a:graphic>
      </p:graphicFrame>
      <p:sp>
        <p:nvSpPr>
          <p:cNvPr id="9" name="Content Placeholder 2">
            <a:extLst>
              <a:ext uri="{FF2B5EF4-FFF2-40B4-BE49-F238E27FC236}">
                <a16:creationId xmlns:a16="http://schemas.microsoft.com/office/drawing/2014/main" id="{2079D1A7-CF25-48C7-A641-140AA90A08A1}"/>
              </a:ext>
            </a:extLst>
          </p:cNvPr>
          <p:cNvSpPr>
            <a:spLocks noGrp="1"/>
          </p:cNvSpPr>
          <p:nvPr>
            <p:ph sz="quarter" idx="10"/>
          </p:nvPr>
        </p:nvSpPr>
        <p:spPr>
          <a:xfrm>
            <a:off x="1024446" y="1787515"/>
            <a:ext cx="2271204" cy="4351338"/>
          </a:xfrm>
        </p:spPr>
        <p:txBody>
          <a:bodyPr numCol="1"/>
          <a:lstStyle/>
          <a:p>
            <a:pPr marL="0" indent="0">
              <a:lnSpc>
                <a:spcPct val="100000"/>
              </a:lnSpc>
              <a:buNone/>
            </a:pPr>
            <a:r>
              <a:rPr lang="en-US" sz="2400" dirty="0">
                <a:solidFill>
                  <a:srgbClr val="0193C0"/>
                </a:solidFill>
                <a:latin typeface="Comfortaa" pitchFamily="2" charset="0"/>
              </a:rPr>
              <a:t>EXAMPLE</a:t>
            </a:r>
            <a:endParaRPr lang="en-US" dirty="0">
              <a:solidFill>
                <a:srgbClr val="454545"/>
              </a:solidFill>
              <a:latin typeface="Avenir" panose="02000503020000020003" pitchFamily="2" charset="0"/>
            </a:endParaRPr>
          </a:p>
          <a:p>
            <a:pPr marL="0" indent="0">
              <a:lnSpc>
                <a:spcPct val="100000"/>
              </a:lnSpc>
              <a:buNone/>
            </a:pPr>
            <a:r>
              <a:rPr lang="en-US" sz="2400" dirty="0">
                <a:solidFill>
                  <a:schemeClr val="tx1">
                    <a:lumMod val="75000"/>
                    <a:lumOff val="25000"/>
                  </a:schemeClr>
                </a:solidFill>
                <a:latin typeface="Avenir Book" panose="02000503020000020003" pitchFamily="2" charset="0"/>
              </a:rPr>
              <a:t>Identify Qualitative Indicators</a:t>
            </a:r>
          </a:p>
          <a:p>
            <a:pPr marL="0" indent="0">
              <a:buNone/>
            </a:pPr>
            <a:endParaRPr lang="en-US" dirty="0">
              <a:solidFill>
                <a:srgbClr val="00B0F0"/>
              </a:solidFill>
              <a:latin typeface="Comfortaa"/>
            </a:endParaRPr>
          </a:p>
        </p:txBody>
      </p:sp>
      <p:sp>
        <p:nvSpPr>
          <p:cNvPr id="14" name="Title 1">
            <a:extLst>
              <a:ext uri="{FF2B5EF4-FFF2-40B4-BE49-F238E27FC236}">
                <a16:creationId xmlns:a16="http://schemas.microsoft.com/office/drawing/2014/main" id="{C0D7253C-C80E-C34B-89AC-A60D755AC437}"/>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3: Include Qualitative Inquiry</a:t>
            </a:r>
            <a:endParaRPr lang="en-US" sz="3200" dirty="0">
              <a:latin typeface="+mj-lt"/>
            </a:endParaRPr>
          </a:p>
        </p:txBody>
      </p:sp>
      <p:grpSp>
        <p:nvGrpSpPr>
          <p:cNvPr id="19" name="Group 18">
            <a:extLst>
              <a:ext uri="{FF2B5EF4-FFF2-40B4-BE49-F238E27FC236}">
                <a16:creationId xmlns:a16="http://schemas.microsoft.com/office/drawing/2014/main" id="{50452ADF-5FF6-6844-898F-B92B3D3E400D}"/>
              </a:ext>
            </a:extLst>
          </p:cNvPr>
          <p:cNvGrpSpPr/>
          <p:nvPr/>
        </p:nvGrpSpPr>
        <p:grpSpPr>
          <a:xfrm>
            <a:off x="9601200" y="365760"/>
            <a:ext cx="2832498" cy="456923"/>
            <a:chOff x="4116076" y="450402"/>
            <a:chExt cx="2832498" cy="456923"/>
          </a:xfrm>
        </p:grpSpPr>
        <p:cxnSp>
          <p:nvCxnSpPr>
            <p:cNvPr id="20" name="Straight Connector 19">
              <a:extLst>
                <a:ext uri="{FF2B5EF4-FFF2-40B4-BE49-F238E27FC236}">
                  <a16:creationId xmlns:a16="http://schemas.microsoft.com/office/drawing/2014/main" id="{69BE6AAF-AB13-E043-A6EE-3ADE28C5AE8A}"/>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21" name="Teardrop 20">
              <a:extLst>
                <a:ext uri="{FF2B5EF4-FFF2-40B4-BE49-F238E27FC236}">
                  <a16:creationId xmlns:a16="http://schemas.microsoft.com/office/drawing/2014/main" id="{F06836F3-99ED-854A-8372-8B890EA9B730}"/>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2" name="Rectangle 21">
              <a:extLst>
                <a:ext uri="{FF2B5EF4-FFF2-40B4-BE49-F238E27FC236}">
                  <a16:creationId xmlns:a16="http://schemas.microsoft.com/office/drawing/2014/main" id="{EE311B1D-6D89-F541-A0DE-13113A356E43}"/>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23" name="Rectangle 22">
              <a:extLst>
                <a:ext uri="{FF2B5EF4-FFF2-40B4-BE49-F238E27FC236}">
                  <a16:creationId xmlns:a16="http://schemas.microsoft.com/office/drawing/2014/main" id="{2F135DCE-44D4-534F-9339-65BD6BE8B7FB}"/>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24" name="Rectangle 23">
              <a:extLst>
                <a:ext uri="{FF2B5EF4-FFF2-40B4-BE49-F238E27FC236}">
                  <a16:creationId xmlns:a16="http://schemas.microsoft.com/office/drawing/2014/main" id="{A66C792C-8E88-CC40-B730-47CEF7A95981}"/>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25" name="Rectangle 24">
              <a:extLst>
                <a:ext uri="{FF2B5EF4-FFF2-40B4-BE49-F238E27FC236}">
                  <a16:creationId xmlns:a16="http://schemas.microsoft.com/office/drawing/2014/main" id="{062A6B82-9D99-C44C-8054-3962D8BF7E5E}"/>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26" name="Rectangle 25">
              <a:extLst>
                <a:ext uri="{FF2B5EF4-FFF2-40B4-BE49-F238E27FC236}">
                  <a16:creationId xmlns:a16="http://schemas.microsoft.com/office/drawing/2014/main" id="{4F2D2A9A-75B9-814F-8F99-22D9BFC1410D}"/>
                </a:ext>
              </a:extLst>
            </p:cNvPr>
            <p:cNvSpPr/>
            <p:nvPr/>
          </p:nvSpPr>
          <p:spPr>
            <a:xfrm>
              <a:off x="5977005" y="661104"/>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4</a:t>
              </a:r>
              <a:endParaRPr lang="en-GB" sz="500" b="1" dirty="0">
                <a:solidFill>
                  <a:srgbClr val="07C1E8"/>
                </a:solidFill>
                <a:latin typeface="Avenir Black" panose="02000503020000020003" pitchFamily="2" charset="0"/>
              </a:endParaRPr>
            </a:p>
          </p:txBody>
        </p:sp>
        <p:sp>
          <p:nvSpPr>
            <p:cNvPr id="27" name="Teardrop 26">
              <a:extLst>
                <a:ext uri="{FF2B5EF4-FFF2-40B4-BE49-F238E27FC236}">
                  <a16:creationId xmlns:a16="http://schemas.microsoft.com/office/drawing/2014/main" id="{60D91115-9AF9-3046-B5D1-56162D86EB0A}"/>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8" name="Teardrop 27">
              <a:extLst>
                <a:ext uri="{FF2B5EF4-FFF2-40B4-BE49-F238E27FC236}">
                  <a16:creationId xmlns:a16="http://schemas.microsoft.com/office/drawing/2014/main" id="{85CC5195-DF11-084F-8C88-67899CCF3437}"/>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9" name="Teardrop 28">
              <a:extLst>
                <a:ext uri="{FF2B5EF4-FFF2-40B4-BE49-F238E27FC236}">
                  <a16:creationId xmlns:a16="http://schemas.microsoft.com/office/drawing/2014/main" id="{1A7D952C-B8DD-4043-897C-92A06C3109F9}"/>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30" name="Teardrop 29">
              <a:extLst>
                <a:ext uri="{FF2B5EF4-FFF2-40B4-BE49-F238E27FC236}">
                  <a16:creationId xmlns:a16="http://schemas.microsoft.com/office/drawing/2014/main" id="{26D9A755-6B63-E947-BD51-C8D5C23159BF}"/>
                </a:ext>
              </a:extLst>
            </p:cNvPr>
            <p:cNvSpPr>
              <a:spLocks noChangeAspect="1"/>
            </p:cNvSpPr>
            <p:nvPr/>
          </p:nvSpPr>
          <p:spPr>
            <a:xfrm rot="8100000">
              <a:off x="6146936"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369567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a:xfrm>
            <a:off x="947805" y="1841925"/>
            <a:ext cx="10515600" cy="4351338"/>
          </a:xfrm>
        </p:spPr>
        <p:txBody>
          <a:bodyPr numCol="1">
            <a:normAutofit/>
          </a:bodyPr>
          <a:lstStyle/>
          <a:p>
            <a:pPr marL="0" indent="0">
              <a:buNone/>
            </a:pPr>
            <a:endParaRPr lang="en-US" dirty="0"/>
          </a:p>
          <a:p>
            <a:pPr marL="0" indent="0">
              <a:buNone/>
            </a:pPr>
            <a:r>
              <a:rPr lang="en-US" sz="2400" dirty="0">
                <a:solidFill>
                  <a:srgbClr val="0193C0"/>
                </a:solidFill>
                <a:latin typeface="Comfortaa" pitchFamily="2" charset="0"/>
              </a:rPr>
              <a:t>INSTRUCTIONS</a:t>
            </a:r>
            <a:endParaRPr lang="en-US" sz="2400" dirty="0"/>
          </a:p>
          <a:p>
            <a:pPr marL="650875" lvl="0" indent="-514350">
              <a:lnSpc>
                <a:spcPct val="120000"/>
              </a:lnSpc>
              <a:buClr>
                <a:schemeClr val="tx1">
                  <a:lumMod val="75000"/>
                  <a:lumOff val="25000"/>
                </a:schemeClr>
              </a:buClr>
              <a:buSzPct val="100000"/>
              <a:buFont typeface="+mj-lt"/>
              <a:buAutoNum type="arabicPeriod"/>
            </a:pPr>
            <a:r>
              <a:rPr lang="en-US" sz="2000" dirty="0">
                <a:solidFill>
                  <a:schemeClr val="tx1">
                    <a:lumMod val="75000"/>
                    <a:lumOff val="25000"/>
                  </a:schemeClr>
                </a:solidFill>
                <a:latin typeface="Avenir Book" panose="02000503020000020003" pitchFamily="2" charset="0"/>
              </a:rPr>
              <a:t>Get into one or more groups, depending on the size of your team.</a:t>
            </a:r>
          </a:p>
          <a:p>
            <a:pPr marL="650875" lvl="0" indent="-514350">
              <a:lnSpc>
                <a:spcPct val="120000"/>
              </a:lnSpc>
              <a:buClr>
                <a:schemeClr val="tx1">
                  <a:lumMod val="75000"/>
                  <a:lumOff val="25000"/>
                </a:schemeClr>
              </a:buClr>
              <a:buSzPct val="100000"/>
              <a:buFont typeface="+mj-lt"/>
              <a:buAutoNum type="arabicPeriod"/>
            </a:pPr>
            <a:r>
              <a:rPr lang="en-US" sz="2000" dirty="0">
                <a:solidFill>
                  <a:schemeClr val="tx1">
                    <a:lumMod val="75000"/>
                    <a:lumOff val="25000"/>
                  </a:schemeClr>
                </a:solidFill>
                <a:latin typeface="Avenir Book" panose="02000503020000020003" pitchFamily="2" charset="0"/>
              </a:rPr>
              <a:t>Each group will fill in a Norm-Behavior Mapping Table</a:t>
            </a:r>
          </a:p>
          <a:p>
            <a:pPr marL="368300" lvl="0" indent="-231775">
              <a:lnSpc>
                <a:spcPct val="120000"/>
              </a:lnSpc>
              <a:buClr>
                <a:srgbClr val="05B5DB"/>
              </a:buClr>
              <a:buSzPct val="120000"/>
              <a:buFont typeface="Courier New" panose="02070309020205020404" pitchFamily="49" charset="0"/>
              <a:buChar char="o"/>
            </a:pPr>
            <a:endParaRPr lang="en-US" sz="1800" dirty="0">
              <a:solidFill>
                <a:srgbClr val="454545"/>
              </a:solidFill>
              <a:latin typeface="Avenir Book" panose="02000503020000020003" pitchFamily="2" charset="0"/>
            </a:endParaRPr>
          </a:p>
          <a:p>
            <a:pPr marL="368300" lvl="0" indent="-231775">
              <a:lnSpc>
                <a:spcPct val="120000"/>
              </a:lnSpc>
              <a:buClr>
                <a:srgbClr val="05B5DB"/>
              </a:buClr>
              <a:buSzPct val="120000"/>
              <a:buFont typeface="Courier New" panose="02070309020205020404" pitchFamily="49" charset="0"/>
              <a:buChar char="o"/>
            </a:pPr>
            <a:endParaRPr lang="en-US" sz="1800" dirty="0">
              <a:solidFill>
                <a:srgbClr val="454545"/>
              </a:solidFill>
              <a:latin typeface="Avenir Book" panose="02000503020000020003" pitchFamily="2" charset="0"/>
            </a:endParaRPr>
          </a:p>
          <a:p>
            <a:endParaRPr lang="en-US" sz="2800" dirty="0">
              <a:solidFill>
                <a:srgbClr val="454545"/>
              </a:solidFill>
              <a:latin typeface="Avenir" panose="02000503020000020003" pitchFamily="2" charset="0"/>
              <a:ea typeface="+mj-ea"/>
              <a:cs typeface="+mj-cs"/>
            </a:endParaRPr>
          </a:p>
          <a:p>
            <a:endParaRPr lang="en-US" dirty="0"/>
          </a:p>
          <a:p>
            <a:pPr marL="0" indent="0">
              <a:buNone/>
            </a:pPr>
            <a:endParaRPr lang="en-US" dirty="0"/>
          </a:p>
          <a:p>
            <a:pPr marL="0" indent="0">
              <a:buNone/>
            </a:pPr>
            <a:endParaRPr lang="en-US" dirty="0"/>
          </a:p>
        </p:txBody>
      </p:sp>
      <p:grpSp>
        <p:nvGrpSpPr>
          <p:cNvPr id="9" name="Group 8">
            <a:extLst>
              <a:ext uri="{FF2B5EF4-FFF2-40B4-BE49-F238E27FC236}">
                <a16:creationId xmlns:a16="http://schemas.microsoft.com/office/drawing/2014/main" id="{D3DDE2C3-49E4-4148-9E4A-59CBDA04BF7C}"/>
              </a:ext>
            </a:extLst>
          </p:cNvPr>
          <p:cNvGrpSpPr/>
          <p:nvPr/>
        </p:nvGrpSpPr>
        <p:grpSpPr>
          <a:xfrm>
            <a:off x="9602476" y="365125"/>
            <a:ext cx="2832498" cy="456923"/>
            <a:chOff x="4116076" y="450402"/>
            <a:chExt cx="2832498" cy="456923"/>
          </a:xfrm>
        </p:grpSpPr>
        <p:cxnSp>
          <p:nvCxnSpPr>
            <p:cNvPr id="10" name="Straight Connector 9">
              <a:extLst>
                <a:ext uri="{FF2B5EF4-FFF2-40B4-BE49-F238E27FC236}">
                  <a16:creationId xmlns:a16="http://schemas.microsoft.com/office/drawing/2014/main" id="{C486285B-B76E-3944-98D9-D4F3C4CA447A}"/>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1" name="Teardrop 10">
              <a:extLst>
                <a:ext uri="{FF2B5EF4-FFF2-40B4-BE49-F238E27FC236}">
                  <a16:creationId xmlns:a16="http://schemas.microsoft.com/office/drawing/2014/main" id="{79E999CB-1C79-4F41-B091-94655D781A7E}"/>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2" name="Rectangle 11">
              <a:extLst>
                <a:ext uri="{FF2B5EF4-FFF2-40B4-BE49-F238E27FC236}">
                  <a16:creationId xmlns:a16="http://schemas.microsoft.com/office/drawing/2014/main" id="{D64FD39B-DF91-3C44-9F0B-BAE3751FC08B}"/>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3" name="Rectangle 12">
              <a:extLst>
                <a:ext uri="{FF2B5EF4-FFF2-40B4-BE49-F238E27FC236}">
                  <a16:creationId xmlns:a16="http://schemas.microsoft.com/office/drawing/2014/main" id="{DA8838F5-8FCB-D047-A178-6B272E7D3E5F}"/>
                </a:ext>
              </a:extLst>
            </p:cNvPr>
            <p:cNvSpPr/>
            <p:nvPr/>
          </p:nvSpPr>
          <p:spPr>
            <a:xfrm>
              <a:off x="4554399" y="658887"/>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1</a:t>
              </a:r>
              <a:endParaRPr lang="en-GB" sz="500" b="1" dirty="0">
                <a:solidFill>
                  <a:srgbClr val="07C1E8"/>
                </a:solidFill>
                <a:latin typeface="Avenir Black" panose="02000503020000020003" pitchFamily="2" charset="0"/>
              </a:endParaRPr>
            </a:p>
          </p:txBody>
        </p:sp>
        <p:sp>
          <p:nvSpPr>
            <p:cNvPr id="14" name="Rectangle 13">
              <a:extLst>
                <a:ext uri="{FF2B5EF4-FFF2-40B4-BE49-F238E27FC236}">
                  <a16:creationId xmlns:a16="http://schemas.microsoft.com/office/drawing/2014/main" id="{982579AC-FEE4-E145-A4A1-C0EAD0F3EFE1}"/>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9E70530D-43B8-4F42-B3CB-605584E2888C}"/>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D117DFFD-C2F5-6F42-B09F-5CFADAC850E6}"/>
                </a:ext>
              </a:extLst>
            </p:cNvPr>
            <p:cNvSpPr/>
            <p:nvPr/>
          </p:nvSpPr>
          <p:spPr>
            <a:xfrm>
              <a:off x="5977005" y="661104"/>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4</a:t>
              </a:r>
              <a:endParaRPr lang="en-GB" sz="500" b="1" dirty="0">
                <a:solidFill>
                  <a:schemeClr val="bg1">
                    <a:lumMod val="75000"/>
                  </a:schemeClr>
                </a:solidFill>
                <a:latin typeface="Avenir Black" panose="02000503020000020003" pitchFamily="2" charset="0"/>
              </a:endParaRPr>
            </a:p>
          </p:txBody>
        </p:sp>
        <p:sp>
          <p:nvSpPr>
            <p:cNvPr id="17" name="Teardrop 16">
              <a:extLst>
                <a:ext uri="{FF2B5EF4-FFF2-40B4-BE49-F238E27FC236}">
                  <a16:creationId xmlns:a16="http://schemas.microsoft.com/office/drawing/2014/main" id="{6FEC60A6-5F4A-A444-A138-6597C21959F9}"/>
                </a:ext>
              </a:extLst>
            </p:cNvPr>
            <p:cNvSpPr>
              <a:spLocks noChangeAspect="1"/>
            </p:cNvSpPr>
            <p:nvPr/>
          </p:nvSpPr>
          <p:spPr>
            <a:xfrm rot="8100000">
              <a:off x="4726350"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8" name="Teardrop 17">
              <a:extLst>
                <a:ext uri="{FF2B5EF4-FFF2-40B4-BE49-F238E27FC236}">
                  <a16:creationId xmlns:a16="http://schemas.microsoft.com/office/drawing/2014/main" id="{7C2AC253-C386-9D48-A62B-9498AEC22C63}"/>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2E4BB4A4-A0A2-BA4D-9978-6D82AE2F7A5E}"/>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8FA855BF-E025-8A4E-AA36-2272CC2DA8BF}"/>
                </a:ext>
              </a:extLst>
            </p:cNvPr>
            <p:cNvSpPr>
              <a:spLocks noChangeAspect="1"/>
            </p:cNvSpPr>
            <p:nvPr/>
          </p:nvSpPr>
          <p:spPr>
            <a:xfrm rot="8100000">
              <a:off x="6146936"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2" name="Title 1">
            <a:extLst>
              <a:ext uri="{FF2B5EF4-FFF2-40B4-BE49-F238E27FC236}">
                <a16:creationId xmlns:a16="http://schemas.microsoft.com/office/drawing/2014/main" id="{5D2C81A9-1450-5742-A3EA-265E648E3328}"/>
              </a:ext>
            </a:extLst>
          </p:cNvPr>
          <p:cNvSpPr>
            <a:spLocks noGrp="1"/>
          </p:cNvSpPr>
          <p:nvPr>
            <p:ph type="title"/>
          </p:nvPr>
        </p:nvSpPr>
        <p:spPr>
          <a:xfrm>
            <a:off x="1024446" y="814889"/>
            <a:ext cx="10143108" cy="341468"/>
          </a:xfrm>
        </p:spPr>
        <p:txBody>
          <a:bodyPr/>
          <a:lstStyle/>
          <a:p>
            <a:r>
              <a:rPr lang="en-US" sz="3200" dirty="0">
                <a:solidFill>
                  <a:srgbClr val="07C1E8"/>
                </a:solidFill>
                <a:latin typeface="Gotham Light" pitchFamily="2" charset="77"/>
              </a:rPr>
              <a:t>Activity 1: Norm Behavior Mapping</a:t>
            </a:r>
            <a:endParaRPr lang="en-US" sz="3200" dirty="0">
              <a:latin typeface="+mj-lt"/>
            </a:endParaRPr>
          </a:p>
        </p:txBody>
      </p:sp>
    </p:spTree>
    <p:extLst>
      <p:ext uri="{BB962C8B-B14F-4D97-AF65-F5344CB8AC3E}">
        <p14:creationId xmlns:p14="http://schemas.microsoft.com/office/powerpoint/2010/main" val="218180756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65230BD4-A6F4-9E4B-ADFE-2FEBBC4A875C}"/>
              </a:ext>
            </a:extLst>
          </p:cNvPr>
          <p:cNvGraphicFramePr>
            <a:graphicFrameLocks noGrp="1"/>
          </p:cNvGraphicFramePr>
          <p:nvPr>
            <p:extLst>
              <p:ext uri="{D42A27DB-BD31-4B8C-83A1-F6EECF244321}">
                <p14:modId xmlns:p14="http://schemas.microsoft.com/office/powerpoint/2010/main" val="3186451969"/>
              </p:ext>
            </p:extLst>
          </p:nvPr>
        </p:nvGraphicFramePr>
        <p:xfrm>
          <a:off x="3696095" y="1424448"/>
          <a:ext cx="7552437" cy="5187144"/>
        </p:xfrm>
        <a:graphic>
          <a:graphicData uri="http://schemas.openxmlformats.org/drawingml/2006/table">
            <a:tbl>
              <a:tblPr firstRow="1" firstCol="1" bandRow="1">
                <a:tableStyleId>{5C22544A-7EE6-4342-B048-85BDC9FD1C3A}</a:tableStyleId>
              </a:tblPr>
              <a:tblGrid>
                <a:gridCol w="4609212">
                  <a:extLst>
                    <a:ext uri="{9D8B030D-6E8A-4147-A177-3AD203B41FA5}">
                      <a16:colId xmlns:a16="http://schemas.microsoft.com/office/drawing/2014/main" val="1088673474"/>
                    </a:ext>
                  </a:extLst>
                </a:gridCol>
                <a:gridCol w="1257300">
                  <a:extLst>
                    <a:ext uri="{9D8B030D-6E8A-4147-A177-3AD203B41FA5}">
                      <a16:colId xmlns:a16="http://schemas.microsoft.com/office/drawing/2014/main" val="1484963557"/>
                    </a:ext>
                  </a:extLst>
                </a:gridCol>
                <a:gridCol w="476250">
                  <a:extLst>
                    <a:ext uri="{9D8B030D-6E8A-4147-A177-3AD203B41FA5}">
                      <a16:colId xmlns:a16="http://schemas.microsoft.com/office/drawing/2014/main" val="2503322469"/>
                    </a:ext>
                  </a:extLst>
                </a:gridCol>
                <a:gridCol w="390525">
                  <a:extLst>
                    <a:ext uri="{9D8B030D-6E8A-4147-A177-3AD203B41FA5}">
                      <a16:colId xmlns:a16="http://schemas.microsoft.com/office/drawing/2014/main" val="631234925"/>
                    </a:ext>
                  </a:extLst>
                </a:gridCol>
                <a:gridCol w="400050">
                  <a:extLst>
                    <a:ext uri="{9D8B030D-6E8A-4147-A177-3AD203B41FA5}">
                      <a16:colId xmlns:a16="http://schemas.microsoft.com/office/drawing/2014/main" val="3419977736"/>
                    </a:ext>
                  </a:extLst>
                </a:gridCol>
                <a:gridCol w="419100">
                  <a:extLst>
                    <a:ext uri="{9D8B030D-6E8A-4147-A177-3AD203B41FA5}">
                      <a16:colId xmlns:a16="http://schemas.microsoft.com/office/drawing/2014/main" val="4045378934"/>
                    </a:ext>
                  </a:extLst>
                </a:gridCol>
              </a:tblGrid>
              <a:tr h="586629">
                <a:tc>
                  <a:txBody>
                    <a:bodyPr/>
                    <a:lstStyle/>
                    <a:p>
                      <a:pPr algn="ctr">
                        <a:lnSpc>
                          <a:spcPct val="120000"/>
                        </a:lnSpc>
                        <a:spcAft>
                          <a:spcPts val="0"/>
                        </a:spcAft>
                      </a:pPr>
                      <a:r>
                        <a:rPr lang="en-US" sz="1200" b="1" i="0" dirty="0">
                          <a:solidFill>
                            <a:srgbClr val="0193C0"/>
                          </a:solidFill>
                          <a:effectLst/>
                          <a:latin typeface="Comfortaa"/>
                        </a:rPr>
                        <a:t>Indicator</a:t>
                      </a: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r>
                        <a:rPr lang="en-US" sz="1200" b="1" i="0" dirty="0">
                          <a:solidFill>
                            <a:srgbClr val="0193C0"/>
                          </a:solidFill>
                          <a:effectLst/>
                          <a:latin typeface="Comfortaa"/>
                        </a:rPr>
                        <a:t>Indicator type, norm type</a:t>
                      </a:r>
                      <a:endParaRPr lang="en-US" sz="1200" b="1" i="0" dirty="0">
                        <a:solidFill>
                          <a:srgbClr val="0193C0"/>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0193C0"/>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193C0"/>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dirty="0">
                        <a:ln>
                          <a:noFill/>
                        </a:ln>
                        <a:solidFill>
                          <a:srgbClr val="0193C0"/>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endParaRPr lang="en-US" sz="1200" b="1" i="0" dirty="0">
                        <a:solidFill>
                          <a:srgbClr val="0193C0"/>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91315263"/>
                  </a:ext>
                </a:extLst>
              </a:tr>
              <a:tr h="895350">
                <a:tc>
                  <a:txBody>
                    <a:bodyPr/>
                    <a:lstStyle/>
                    <a:p>
                      <a:pPr marL="0" lvl="0" indent="0" algn="ctr">
                        <a:spcAft>
                          <a:spcPts val="0"/>
                        </a:spcAft>
                        <a:buFont typeface="+mj-lt"/>
                        <a:buNone/>
                      </a:pPr>
                      <a:r>
                        <a:rPr lang="en-US" sz="12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 of intended audience who agree that people who matter to them would approve of their use of family planning</a:t>
                      </a: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200" b="0" i="0">
                          <a:solidFill>
                            <a:schemeClr val="tx1">
                              <a:lumMod val="75000"/>
                              <a:lumOff val="25000"/>
                            </a:schemeClr>
                          </a:solidFill>
                          <a:effectLst/>
                          <a:latin typeface="Comfortaa"/>
                          <a:ea typeface="Times New Roman" panose="02020603050405020304" pitchFamily="18" charset="0"/>
                          <a:cs typeface="Arial" panose="020B0604020202020204" pitchFamily="34" charset="0"/>
                        </a:rPr>
                        <a:t>Intermediate outcome, injunctive norm</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endParaRPr lang="en-US" sz="12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84963167"/>
                  </a:ext>
                </a:extLst>
              </a:tr>
              <a:tr h="685800">
                <a:tc>
                  <a:txBody>
                    <a:bodyPr/>
                    <a:lstStyle/>
                    <a:p>
                      <a:pPr marL="0" lvl="0" indent="0" algn="ctr">
                        <a:spcAft>
                          <a:spcPts val="0"/>
                        </a:spcAft>
                        <a:buFont typeface="+mj-lt"/>
                        <a:buNone/>
                      </a:pPr>
                      <a:r>
                        <a:rPr lang="en-US" sz="12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 of men who communicated with their wives about family planning </a:t>
                      </a: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2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Behavioral outcome</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endParaRPr lang="en-US" sz="12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03353590"/>
                  </a:ext>
                </a:extLst>
              </a:tr>
              <a:tr h="542925">
                <a:tc>
                  <a:txBody>
                    <a:bodyPr/>
                    <a:lstStyle/>
                    <a:p>
                      <a:pPr marL="0" lvl="0" indent="0" algn="ctr">
                        <a:spcAft>
                          <a:spcPts val="0"/>
                        </a:spcAft>
                        <a:buFont typeface="+mj-lt"/>
                        <a:buNone/>
                      </a:pPr>
                      <a:r>
                        <a:rPr lang="en-US" sz="12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 of young men and young women that use family planning</a:t>
                      </a: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00000"/>
                        </a:lnSpc>
                        <a:spcBef>
                          <a:spcPts val="0"/>
                        </a:spcBef>
                        <a:spcAft>
                          <a:spcPts val="0"/>
                        </a:spcAft>
                        <a:buClrTx/>
                        <a:buSzTx/>
                        <a:buFontTx/>
                        <a:buNone/>
                        <a:tabLst/>
                        <a:defRPr/>
                      </a:pPr>
                      <a:r>
                        <a:rPr lang="en-US" sz="12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Behavioral outcome</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endParaRPr lang="en-US" sz="12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94872503"/>
                  </a:ext>
                </a:extLst>
              </a:tr>
              <a:tr h="542925">
                <a:tc>
                  <a:txBody>
                    <a:bodyPr/>
                    <a:lstStyle/>
                    <a:p>
                      <a:pPr marL="0" lvl="0" indent="0" algn="ctr">
                        <a:spcAft>
                          <a:spcPts val="0"/>
                        </a:spcAft>
                        <a:buFont typeface="+mj-lt"/>
                        <a:buNone/>
                      </a:pPr>
                      <a:r>
                        <a:rPr lang="en-US" sz="12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 of young men and women used a condom during last sex</a:t>
                      </a: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00000"/>
                        </a:lnSpc>
                        <a:spcBef>
                          <a:spcPts val="0"/>
                        </a:spcBef>
                        <a:spcAft>
                          <a:spcPts val="0"/>
                        </a:spcAft>
                        <a:buClrTx/>
                        <a:buSzTx/>
                        <a:buFontTx/>
                        <a:buNone/>
                        <a:tabLst/>
                        <a:defRPr/>
                      </a:pPr>
                      <a:r>
                        <a:rPr lang="en-US" sz="1200" b="0" i="0">
                          <a:solidFill>
                            <a:schemeClr val="tx1">
                              <a:lumMod val="75000"/>
                              <a:lumOff val="25000"/>
                            </a:schemeClr>
                          </a:solidFill>
                          <a:effectLst/>
                          <a:latin typeface="Comfortaa"/>
                          <a:ea typeface="Times New Roman" panose="02020603050405020304" pitchFamily="18" charset="0"/>
                          <a:cs typeface="Arial" panose="020B0604020202020204" pitchFamily="34" charset="0"/>
                        </a:rPr>
                        <a:t>Behavioral outcome</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endParaRPr lang="en-US" sz="12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75810686"/>
                  </a:ext>
                </a:extLst>
              </a:tr>
              <a:tr h="476250">
                <a:tc>
                  <a:txBody>
                    <a:bodyPr/>
                    <a:lstStyle/>
                    <a:p>
                      <a:pPr marL="0" lvl="0" indent="0" algn="ctr">
                        <a:spcAft>
                          <a:spcPts val="0"/>
                        </a:spcAft>
                        <a:buFont typeface="+mj-lt"/>
                        <a:buNone/>
                      </a:pPr>
                      <a:r>
                        <a:rPr lang="en-US" sz="12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The program has been implemented with fidelity.</a:t>
                      </a: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200" b="1" i="0">
                          <a:solidFill>
                            <a:schemeClr val="tx1">
                              <a:lumMod val="75000"/>
                              <a:lumOff val="25000"/>
                            </a:schemeClr>
                          </a:solidFill>
                          <a:effectLst/>
                          <a:latin typeface="Comfortaa"/>
                          <a:ea typeface="Times New Roman" panose="02020603050405020304" pitchFamily="18" charset="0"/>
                          <a:cs typeface="Arial" panose="020B0604020202020204" pitchFamily="34" charset="0"/>
                        </a:rPr>
                        <a:t>Qualitative output</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endParaRPr lang="en-US" sz="12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65053590"/>
                  </a:ext>
                </a:extLst>
              </a:tr>
              <a:tr h="495300">
                <a:tc>
                  <a:txBody>
                    <a:bodyPr/>
                    <a:lstStyle/>
                    <a:p>
                      <a:pPr marL="0" lvl="0" indent="0" algn="ctr">
                        <a:spcAft>
                          <a:spcPts val="0"/>
                        </a:spcAft>
                        <a:buFont typeface="+mj-lt"/>
                        <a:buNone/>
                      </a:pPr>
                      <a:r>
                        <a:rPr lang="en-US" sz="12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All context-specific issues have been resolved</a:t>
                      </a: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2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Qualitative output</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endParaRPr lang="en-US" sz="12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8904492"/>
                  </a:ext>
                </a:extLst>
              </a:tr>
              <a:tr h="961965">
                <a:tc>
                  <a:txBody>
                    <a:bodyPr/>
                    <a:lstStyle/>
                    <a:p>
                      <a:pPr marL="0" lvl="0" indent="0" algn="ctr">
                        <a:spcAft>
                          <a:spcPts val="0"/>
                        </a:spcAft>
                        <a:buFont typeface="+mj-lt"/>
                        <a:buNone/>
                      </a:pPr>
                      <a:r>
                        <a:rPr lang="en-US" sz="12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Social normative expectations are shifting in the desired direction at the community level</a:t>
                      </a: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spcAft>
                          <a:spcPts val="0"/>
                        </a:spcAft>
                      </a:pPr>
                      <a:r>
                        <a:rPr lang="en-US" sz="1200" b="1"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Qualitative, descriptive, or injunctive social norms</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20000"/>
                        </a:lnSpc>
                        <a:spcAft>
                          <a:spcPts val="0"/>
                        </a:spcAft>
                      </a:pPr>
                      <a:endParaRPr lang="en-US" sz="12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tx1"/>
                        </a:solidFill>
                        <a:effectLst/>
                        <a:uLnTx/>
                        <a:uFillTx/>
                        <a:latin typeface="Comfortaa"/>
                        <a:ea typeface="Times New Roman" panose="02020603050405020304" pitchFamily="18" charset="0"/>
                        <a:cs typeface="Arial" panose="020B0604020202020204" pitchFamily="34" charset="0"/>
                      </a:endParaRP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3797989606"/>
                  </a:ext>
                </a:extLst>
              </a:tr>
            </a:tbl>
          </a:graphicData>
        </a:graphic>
      </p:graphicFrame>
      <p:sp>
        <p:nvSpPr>
          <p:cNvPr id="11" name="Title 1">
            <a:extLst>
              <a:ext uri="{FF2B5EF4-FFF2-40B4-BE49-F238E27FC236}">
                <a16:creationId xmlns:a16="http://schemas.microsoft.com/office/drawing/2014/main" id="{EF1DC150-BD8E-5845-B9CC-7FA2F1AC1F6C}"/>
              </a:ext>
            </a:extLst>
          </p:cNvPr>
          <p:cNvSpPr txBox="1">
            <a:spLocks/>
          </p:cNvSpPr>
          <p:nvPr/>
        </p:nvSpPr>
        <p:spPr>
          <a:xfrm>
            <a:off x="6708404" y="279795"/>
            <a:ext cx="1126531" cy="185803"/>
          </a:xfrm>
          <a:prstGeom prst="rect">
            <a:avLst/>
          </a:prstGeom>
        </p:spPr>
        <p:txBody>
          <a:bodyPr vert="horz" lIns="0" tIns="0" rIns="0" bIns="0" rtlCol="0" anchor="t" anchorCtr="0">
            <a:noAutofit/>
          </a:bodyPr>
          <a:lstStyle>
            <a:lvl1pPr algn="l" defTabSz="668912" rtl="0" eaLnBrk="1" latinLnBrk="0" hangingPunct="1">
              <a:lnSpc>
                <a:spcPct val="90000"/>
              </a:lnSpc>
              <a:spcBef>
                <a:spcPct val="0"/>
              </a:spcBef>
              <a:buNone/>
              <a:defRPr sz="2400" b="1" i="0" kern="1200">
                <a:solidFill>
                  <a:schemeClr val="accent2"/>
                </a:solidFill>
                <a:latin typeface="Gotham Bold" panose="02000604030000020004"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sz="1108" b="0">
                <a:solidFill>
                  <a:schemeClr val="bg1"/>
                </a:solidFill>
                <a:latin typeface="Comfortaa Light" pitchFamily="2" charset="0"/>
              </a:rPr>
              <a:t>Activity 2</a:t>
            </a:r>
          </a:p>
        </p:txBody>
      </p:sp>
      <p:sp>
        <p:nvSpPr>
          <p:cNvPr id="16" name="Freeform 221">
            <a:extLst>
              <a:ext uri="{FF2B5EF4-FFF2-40B4-BE49-F238E27FC236}">
                <a16:creationId xmlns:a16="http://schemas.microsoft.com/office/drawing/2014/main" id="{830DB05F-AD47-FE41-801D-496AF28C0A70}"/>
              </a:ext>
            </a:extLst>
          </p:cNvPr>
          <p:cNvSpPr>
            <a:spLocks noChangeAspect="1" noEditPoints="1"/>
          </p:cNvSpPr>
          <p:nvPr/>
        </p:nvSpPr>
        <p:spPr bwMode="auto">
          <a:xfrm>
            <a:off x="6939898" y="246408"/>
            <a:ext cx="174462" cy="169950"/>
          </a:xfrm>
          <a:custGeom>
            <a:avLst/>
            <a:gdLst>
              <a:gd name="T0" fmla="*/ 169 w 220"/>
              <a:gd name="T1" fmla="*/ 138 h 214"/>
              <a:gd name="T2" fmla="*/ 169 w 220"/>
              <a:gd name="T3" fmla="*/ 126 h 214"/>
              <a:gd name="T4" fmla="*/ 124 w 220"/>
              <a:gd name="T5" fmla="*/ 115 h 214"/>
              <a:gd name="T6" fmla="*/ 172 w 220"/>
              <a:gd name="T7" fmla="*/ 83 h 214"/>
              <a:gd name="T8" fmla="*/ 211 w 220"/>
              <a:gd name="T9" fmla="*/ 25 h 214"/>
              <a:gd name="T10" fmla="*/ 190 w 220"/>
              <a:gd name="T11" fmla="*/ 38 h 214"/>
              <a:gd name="T12" fmla="*/ 176 w 220"/>
              <a:gd name="T13" fmla="*/ 24 h 214"/>
              <a:gd name="T14" fmla="*/ 189 w 220"/>
              <a:gd name="T15" fmla="*/ 3 h 214"/>
              <a:gd name="T16" fmla="*/ 143 w 220"/>
              <a:gd name="T17" fmla="*/ 12 h 214"/>
              <a:gd name="T18" fmla="*/ 99 w 220"/>
              <a:gd name="T19" fmla="*/ 90 h 214"/>
              <a:gd name="T20" fmla="*/ 56 w 220"/>
              <a:gd name="T21" fmla="*/ 36 h 214"/>
              <a:gd name="T22" fmla="*/ 8 w 220"/>
              <a:gd name="T23" fmla="*/ 22 h 214"/>
              <a:gd name="T24" fmla="*/ 45 w 220"/>
              <a:gd name="T25" fmla="*/ 47 h 214"/>
              <a:gd name="T26" fmla="*/ 59 w 220"/>
              <a:gd name="T27" fmla="*/ 129 h 214"/>
              <a:gd name="T28" fmla="*/ 15 w 220"/>
              <a:gd name="T29" fmla="*/ 139 h 214"/>
              <a:gd name="T30" fmla="*/ 9 w 220"/>
              <a:gd name="T31" fmla="*/ 191 h 214"/>
              <a:gd name="T32" fmla="*/ 41 w 220"/>
              <a:gd name="T33" fmla="*/ 172 h 214"/>
              <a:gd name="T34" fmla="*/ 23 w 220"/>
              <a:gd name="T35" fmla="*/ 205 h 214"/>
              <a:gd name="T36" fmla="*/ 45 w 220"/>
              <a:gd name="T37" fmla="*/ 211 h 214"/>
              <a:gd name="T38" fmla="*/ 85 w 220"/>
              <a:gd name="T39" fmla="*/ 155 h 214"/>
              <a:gd name="T40" fmla="*/ 147 w 220"/>
              <a:gd name="T41" fmla="*/ 149 h 214"/>
              <a:gd name="T42" fmla="*/ 136 w 220"/>
              <a:gd name="T43" fmla="*/ 172 h 214"/>
              <a:gd name="T44" fmla="*/ 184 w 220"/>
              <a:gd name="T45" fmla="*/ 208 h 214"/>
              <a:gd name="T46" fmla="*/ 212 w 220"/>
              <a:gd name="T47" fmla="*/ 208 h 214"/>
              <a:gd name="T48" fmla="*/ 20 w 220"/>
              <a:gd name="T49" fmla="*/ 22 h 214"/>
              <a:gd name="T50" fmla="*/ 45 w 220"/>
              <a:gd name="T51" fmla="*/ 36 h 214"/>
              <a:gd name="T52" fmla="*/ 20 w 220"/>
              <a:gd name="T53" fmla="*/ 22 h 214"/>
              <a:gd name="T54" fmla="*/ 69 w 220"/>
              <a:gd name="T55" fmla="*/ 193 h 214"/>
              <a:gd name="T56" fmla="*/ 37 w 220"/>
              <a:gd name="T57" fmla="*/ 202 h 214"/>
              <a:gd name="T58" fmla="*/ 49 w 220"/>
              <a:gd name="T59" fmla="*/ 164 h 214"/>
              <a:gd name="T60" fmla="*/ 12 w 220"/>
              <a:gd name="T61" fmla="*/ 176 h 214"/>
              <a:gd name="T62" fmla="*/ 45 w 220"/>
              <a:gd name="T63" fmla="*/ 135 h 214"/>
              <a:gd name="T64" fmla="*/ 61 w 220"/>
              <a:gd name="T65" fmla="*/ 139 h 214"/>
              <a:gd name="T66" fmla="*/ 141 w 220"/>
              <a:gd name="T67" fmla="*/ 55 h 214"/>
              <a:gd name="T68" fmla="*/ 172 w 220"/>
              <a:gd name="T69" fmla="*/ 8 h 214"/>
              <a:gd name="T70" fmla="*/ 168 w 220"/>
              <a:gd name="T71" fmla="*/ 21 h 214"/>
              <a:gd name="T72" fmla="*/ 194 w 220"/>
              <a:gd name="T73" fmla="*/ 46 h 214"/>
              <a:gd name="T74" fmla="*/ 196 w 220"/>
              <a:gd name="T75" fmla="*/ 66 h 214"/>
              <a:gd name="T76" fmla="*/ 159 w 220"/>
              <a:gd name="T77" fmla="*/ 73 h 214"/>
              <a:gd name="T78" fmla="*/ 75 w 220"/>
              <a:gd name="T79" fmla="*/ 153 h 214"/>
              <a:gd name="T80" fmla="*/ 206 w 220"/>
              <a:gd name="T81" fmla="*/ 203 h 214"/>
              <a:gd name="T82" fmla="*/ 189 w 220"/>
              <a:gd name="T83" fmla="*/ 203 h 214"/>
              <a:gd name="T84" fmla="*/ 164 w 220"/>
              <a:gd name="T85" fmla="*/ 143 h 214"/>
              <a:gd name="T86" fmla="*/ 206 w 220"/>
              <a:gd name="T87" fmla="*/ 203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20" h="214">
                <a:moveTo>
                  <a:pt x="212" y="180"/>
                </a:moveTo>
                <a:cubicBezTo>
                  <a:pt x="169" y="138"/>
                  <a:pt x="169" y="138"/>
                  <a:pt x="169" y="138"/>
                </a:cubicBezTo>
                <a:cubicBezTo>
                  <a:pt x="175" y="132"/>
                  <a:pt x="175" y="132"/>
                  <a:pt x="175" y="132"/>
                </a:cubicBezTo>
                <a:cubicBezTo>
                  <a:pt x="169" y="126"/>
                  <a:pt x="169" y="126"/>
                  <a:pt x="169" y="126"/>
                </a:cubicBezTo>
                <a:cubicBezTo>
                  <a:pt x="152" y="143"/>
                  <a:pt x="152" y="143"/>
                  <a:pt x="152" y="143"/>
                </a:cubicBezTo>
                <a:cubicBezTo>
                  <a:pt x="124" y="115"/>
                  <a:pt x="124" y="115"/>
                  <a:pt x="124" y="115"/>
                </a:cubicBezTo>
                <a:cubicBezTo>
                  <a:pt x="158" y="81"/>
                  <a:pt x="158" y="81"/>
                  <a:pt x="158" y="81"/>
                </a:cubicBezTo>
                <a:cubicBezTo>
                  <a:pt x="163" y="83"/>
                  <a:pt x="167" y="83"/>
                  <a:pt x="172" y="83"/>
                </a:cubicBezTo>
                <a:cubicBezTo>
                  <a:pt x="184" y="83"/>
                  <a:pt x="194" y="79"/>
                  <a:pt x="202" y="71"/>
                </a:cubicBezTo>
                <a:cubicBezTo>
                  <a:pt x="214" y="59"/>
                  <a:pt x="218" y="41"/>
                  <a:pt x="211" y="25"/>
                </a:cubicBezTo>
                <a:cubicBezTo>
                  <a:pt x="208" y="19"/>
                  <a:pt x="208" y="19"/>
                  <a:pt x="208" y="19"/>
                </a:cubicBezTo>
                <a:cubicBezTo>
                  <a:pt x="190" y="38"/>
                  <a:pt x="190" y="38"/>
                  <a:pt x="190" y="38"/>
                </a:cubicBezTo>
                <a:cubicBezTo>
                  <a:pt x="176" y="38"/>
                  <a:pt x="176" y="38"/>
                  <a:pt x="176" y="38"/>
                </a:cubicBezTo>
                <a:cubicBezTo>
                  <a:pt x="176" y="24"/>
                  <a:pt x="176" y="24"/>
                  <a:pt x="176" y="24"/>
                </a:cubicBezTo>
                <a:cubicBezTo>
                  <a:pt x="194" y="5"/>
                  <a:pt x="194" y="5"/>
                  <a:pt x="194" y="5"/>
                </a:cubicBezTo>
                <a:cubicBezTo>
                  <a:pt x="189" y="3"/>
                  <a:pt x="189" y="3"/>
                  <a:pt x="189" y="3"/>
                </a:cubicBezTo>
                <a:cubicBezTo>
                  <a:pt x="184" y="1"/>
                  <a:pt x="178" y="0"/>
                  <a:pt x="172" y="0"/>
                </a:cubicBezTo>
                <a:cubicBezTo>
                  <a:pt x="161" y="0"/>
                  <a:pt x="150" y="4"/>
                  <a:pt x="143" y="12"/>
                </a:cubicBezTo>
                <a:cubicBezTo>
                  <a:pt x="131" y="23"/>
                  <a:pt x="127" y="40"/>
                  <a:pt x="133" y="56"/>
                </a:cubicBezTo>
                <a:cubicBezTo>
                  <a:pt x="99" y="90"/>
                  <a:pt x="99" y="90"/>
                  <a:pt x="99" y="90"/>
                </a:cubicBezTo>
                <a:cubicBezTo>
                  <a:pt x="51" y="42"/>
                  <a:pt x="51" y="42"/>
                  <a:pt x="51" y="42"/>
                </a:cubicBezTo>
                <a:cubicBezTo>
                  <a:pt x="56" y="36"/>
                  <a:pt x="56" y="36"/>
                  <a:pt x="56" y="36"/>
                </a:cubicBezTo>
                <a:cubicBezTo>
                  <a:pt x="25" y="5"/>
                  <a:pt x="25" y="5"/>
                  <a:pt x="25" y="5"/>
                </a:cubicBezTo>
                <a:cubicBezTo>
                  <a:pt x="8" y="22"/>
                  <a:pt x="8" y="22"/>
                  <a:pt x="8" y="22"/>
                </a:cubicBezTo>
                <a:cubicBezTo>
                  <a:pt x="39" y="53"/>
                  <a:pt x="39" y="53"/>
                  <a:pt x="39" y="53"/>
                </a:cubicBezTo>
                <a:cubicBezTo>
                  <a:pt x="45" y="47"/>
                  <a:pt x="45" y="47"/>
                  <a:pt x="45" y="47"/>
                </a:cubicBezTo>
                <a:cubicBezTo>
                  <a:pt x="93" y="95"/>
                  <a:pt x="93" y="95"/>
                  <a:pt x="93" y="95"/>
                </a:cubicBezTo>
                <a:cubicBezTo>
                  <a:pt x="59" y="129"/>
                  <a:pt x="59" y="129"/>
                  <a:pt x="59" y="129"/>
                </a:cubicBezTo>
                <a:cubicBezTo>
                  <a:pt x="55" y="128"/>
                  <a:pt x="50" y="127"/>
                  <a:pt x="45" y="127"/>
                </a:cubicBezTo>
                <a:cubicBezTo>
                  <a:pt x="34" y="127"/>
                  <a:pt x="23" y="131"/>
                  <a:pt x="15" y="139"/>
                </a:cubicBezTo>
                <a:cubicBezTo>
                  <a:pt x="3" y="151"/>
                  <a:pt x="0" y="170"/>
                  <a:pt x="6" y="185"/>
                </a:cubicBezTo>
                <a:cubicBezTo>
                  <a:pt x="9" y="191"/>
                  <a:pt x="9" y="191"/>
                  <a:pt x="9" y="191"/>
                </a:cubicBezTo>
                <a:cubicBezTo>
                  <a:pt x="27" y="172"/>
                  <a:pt x="27" y="172"/>
                  <a:pt x="27" y="172"/>
                </a:cubicBezTo>
                <a:cubicBezTo>
                  <a:pt x="41" y="172"/>
                  <a:pt x="41" y="172"/>
                  <a:pt x="41" y="172"/>
                </a:cubicBezTo>
                <a:cubicBezTo>
                  <a:pt x="41" y="187"/>
                  <a:pt x="41" y="187"/>
                  <a:pt x="41" y="187"/>
                </a:cubicBezTo>
                <a:cubicBezTo>
                  <a:pt x="23" y="205"/>
                  <a:pt x="23" y="205"/>
                  <a:pt x="23" y="205"/>
                </a:cubicBezTo>
                <a:cubicBezTo>
                  <a:pt x="28" y="207"/>
                  <a:pt x="28" y="207"/>
                  <a:pt x="28" y="207"/>
                </a:cubicBezTo>
                <a:cubicBezTo>
                  <a:pt x="34" y="210"/>
                  <a:pt x="39" y="211"/>
                  <a:pt x="45" y="211"/>
                </a:cubicBezTo>
                <a:cubicBezTo>
                  <a:pt x="56" y="211"/>
                  <a:pt x="67" y="206"/>
                  <a:pt x="75" y="198"/>
                </a:cubicBezTo>
                <a:cubicBezTo>
                  <a:pt x="86" y="187"/>
                  <a:pt x="90" y="170"/>
                  <a:pt x="85" y="155"/>
                </a:cubicBezTo>
                <a:cubicBezTo>
                  <a:pt x="119" y="121"/>
                  <a:pt x="119" y="121"/>
                  <a:pt x="119" y="121"/>
                </a:cubicBezTo>
                <a:cubicBezTo>
                  <a:pt x="147" y="149"/>
                  <a:pt x="147" y="149"/>
                  <a:pt x="147" y="149"/>
                </a:cubicBezTo>
                <a:cubicBezTo>
                  <a:pt x="130" y="166"/>
                  <a:pt x="130" y="166"/>
                  <a:pt x="130" y="166"/>
                </a:cubicBezTo>
                <a:cubicBezTo>
                  <a:pt x="136" y="172"/>
                  <a:pt x="136" y="172"/>
                  <a:pt x="136" y="172"/>
                </a:cubicBezTo>
                <a:cubicBezTo>
                  <a:pt x="141" y="166"/>
                  <a:pt x="141" y="166"/>
                  <a:pt x="141" y="166"/>
                </a:cubicBezTo>
                <a:cubicBezTo>
                  <a:pt x="184" y="208"/>
                  <a:pt x="184" y="208"/>
                  <a:pt x="184" y="208"/>
                </a:cubicBezTo>
                <a:cubicBezTo>
                  <a:pt x="187" y="212"/>
                  <a:pt x="192" y="214"/>
                  <a:pt x="198" y="214"/>
                </a:cubicBezTo>
                <a:cubicBezTo>
                  <a:pt x="203" y="214"/>
                  <a:pt x="208" y="212"/>
                  <a:pt x="212" y="208"/>
                </a:cubicBezTo>
                <a:cubicBezTo>
                  <a:pt x="220" y="201"/>
                  <a:pt x="220" y="188"/>
                  <a:pt x="212" y="180"/>
                </a:cubicBezTo>
                <a:close/>
                <a:moveTo>
                  <a:pt x="20" y="22"/>
                </a:moveTo>
                <a:cubicBezTo>
                  <a:pt x="25" y="16"/>
                  <a:pt x="25" y="16"/>
                  <a:pt x="25" y="16"/>
                </a:cubicBezTo>
                <a:cubicBezTo>
                  <a:pt x="45" y="36"/>
                  <a:pt x="45" y="36"/>
                  <a:pt x="45" y="36"/>
                </a:cubicBezTo>
                <a:cubicBezTo>
                  <a:pt x="39" y="42"/>
                  <a:pt x="39" y="42"/>
                  <a:pt x="39" y="42"/>
                </a:cubicBezTo>
                <a:lnTo>
                  <a:pt x="20" y="22"/>
                </a:lnTo>
                <a:close/>
                <a:moveTo>
                  <a:pt x="76" y="155"/>
                </a:moveTo>
                <a:cubicBezTo>
                  <a:pt x="82" y="168"/>
                  <a:pt x="79" y="183"/>
                  <a:pt x="69" y="193"/>
                </a:cubicBezTo>
                <a:cubicBezTo>
                  <a:pt x="63" y="199"/>
                  <a:pt x="54" y="203"/>
                  <a:pt x="45" y="203"/>
                </a:cubicBezTo>
                <a:cubicBezTo>
                  <a:pt x="42" y="203"/>
                  <a:pt x="40" y="202"/>
                  <a:pt x="37" y="202"/>
                </a:cubicBezTo>
                <a:cubicBezTo>
                  <a:pt x="49" y="190"/>
                  <a:pt x="49" y="190"/>
                  <a:pt x="49" y="190"/>
                </a:cubicBezTo>
                <a:cubicBezTo>
                  <a:pt x="49" y="164"/>
                  <a:pt x="49" y="164"/>
                  <a:pt x="49" y="164"/>
                </a:cubicBezTo>
                <a:cubicBezTo>
                  <a:pt x="24" y="164"/>
                  <a:pt x="24" y="164"/>
                  <a:pt x="24" y="164"/>
                </a:cubicBezTo>
                <a:cubicBezTo>
                  <a:pt x="12" y="176"/>
                  <a:pt x="12" y="176"/>
                  <a:pt x="12" y="176"/>
                </a:cubicBezTo>
                <a:cubicBezTo>
                  <a:pt x="9" y="165"/>
                  <a:pt x="12" y="153"/>
                  <a:pt x="21" y="145"/>
                </a:cubicBezTo>
                <a:cubicBezTo>
                  <a:pt x="27" y="138"/>
                  <a:pt x="36" y="135"/>
                  <a:pt x="45" y="135"/>
                </a:cubicBezTo>
                <a:cubicBezTo>
                  <a:pt x="50" y="135"/>
                  <a:pt x="54" y="136"/>
                  <a:pt x="58" y="138"/>
                </a:cubicBezTo>
                <a:cubicBezTo>
                  <a:pt x="61" y="139"/>
                  <a:pt x="61" y="139"/>
                  <a:pt x="61" y="139"/>
                </a:cubicBezTo>
                <a:cubicBezTo>
                  <a:pt x="142" y="57"/>
                  <a:pt x="142" y="57"/>
                  <a:pt x="142" y="57"/>
                </a:cubicBezTo>
                <a:cubicBezTo>
                  <a:pt x="141" y="55"/>
                  <a:pt x="141" y="55"/>
                  <a:pt x="141" y="55"/>
                </a:cubicBezTo>
                <a:cubicBezTo>
                  <a:pt x="135" y="42"/>
                  <a:pt x="138" y="27"/>
                  <a:pt x="148" y="17"/>
                </a:cubicBezTo>
                <a:cubicBezTo>
                  <a:pt x="155" y="11"/>
                  <a:pt x="163" y="8"/>
                  <a:pt x="172" y="8"/>
                </a:cubicBezTo>
                <a:cubicBezTo>
                  <a:pt x="175" y="8"/>
                  <a:pt x="177" y="8"/>
                  <a:pt x="180" y="8"/>
                </a:cubicBezTo>
                <a:cubicBezTo>
                  <a:pt x="168" y="21"/>
                  <a:pt x="168" y="21"/>
                  <a:pt x="168" y="21"/>
                </a:cubicBezTo>
                <a:cubicBezTo>
                  <a:pt x="167" y="46"/>
                  <a:pt x="167" y="46"/>
                  <a:pt x="167" y="46"/>
                </a:cubicBezTo>
                <a:cubicBezTo>
                  <a:pt x="194" y="46"/>
                  <a:pt x="194" y="46"/>
                  <a:pt x="194" y="46"/>
                </a:cubicBezTo>
                <a:cubicBezTo>
                  <a:pt x="205" y="34"/>
                  <a:pt x="205" y="34"/>
                  <a:pt x="205" y="34"/>
                </a:cubicBezTo>
                <a:cubicBezTo>
                  <a:pt x="208" y="45"/>
                  <a:pt x="205" y="57"/>
                  <a:pt x="196" y="66"/>
                </a:cubicBezTo>
                <a:cubicBezTo>
                  <a:pt x="190" y="72"/>
                  <a:pt x="181" y="75"/>
                  <a:pt x="172" y="75"/>
                </a:cubicBezTo>
                <a:cubicBezTo>
                  <a:pt x="168" y="75"/>
                  <a:pt x="163" y="75"/>
                  <a:pt x="159" y="73"/>
                </a:cubicBezTo>
                <a:cubicBezTo>
                  <a:pt x="156" y="72"/>
                  <a:pt x="156" y="72"/>
                  <a:pt x="156" y="72"/>
                </a:cubicBezTo>
                <a:cubicBezTo>
                  <a:pt x="75" y="153"/>
                  <a:pt x="75" y="153"/>
                  <a:pt x="75" y="153"/>
                </a:cubicBezTo>
                <a:lnTo>
                  <a:pt x="76" y="155"/>
                </a:lnTo>
                <a:close/>
                <a:moveTo>
                  <a:pt x="206" y="203"/>
                </a:moveTo>
                <a:cubicBezTo>
                  <a:pt x="204" y="205"/>
                  <a:pt x="201" y="206"/>
                  <a:pt x="198" y="206"/>
                </a:cubicBezTo>
                <a:cubicBezTo>
                  <a:pt x="195" y="206"/>
                  <a:pt x="192" y="205"/>
                  <a:pt x="189" y="203"/>
                </a:cubicBezTo>
                <a:cubicBezTo>
                  <a:pt x="147" y="160"/>
                  <a:pt x="147" y="160"/>
                  <a:pt x="147" y="160"/>
                </a:cubicBezTo>
                <a:cubicBezTo>
                  <a:pt x="164" y="143"/>
                  <a:pt x="164" y="143"/>
                  <a:pt x="164" y="143"/>
                </a:cubicBezTo>
                <a:cubicBezTo>
                  <a:pt x="206" y="186"/>
                  <a:pt x="206" y="186"/>
                  <a:pt x="206" y="186"/>
                </a:cubicBezTo>
                <a:cubicBezTo>
                  <a:pt x="211" y="190"/>
                  <a:pt x="211" y="198"/>
                  <a:pt x="206" y="203"/>
                </a:cubicBezTo>
                <a:close/>
              </a:path>
            </a:pathLst>
          </a:custGeom>
          <a:solidFill>
            <a:schemeClr val="bg1"/>
          </a:solidFill>
          <a:ln>
            <a:noFill/>
          </a:ln>
        </p:spPr>
        <p:txBody>
          <a:bodyPr vert="horz" wrap="square" lIns="63305" tIns="31652" rIns="63305" bIns="31652" numCol="1" anchor="t" anchorCtr="0" compatLnSpc="1">
            <a:prstTxWarp prst="textNoShape">
              <a:avLst/>
            </a:prstTxWarp>
          </a:bodyPr>
          <a:lstStyle/>
          <a:p>
            <a:pPr algn="r" defTabSz="633039" fontAlgn="base">
              <a:spcBef>
                <a:spcPct val="0"/>
              </a:spcBef>
              <a:spcAft>
                <a:spcPct val="0"/>
              </a:spcAft>
              <a:defRPr/>
            </a:pPr>
            <a:endParaRPr lang="en-AU" sz="1246">
              <a:solidFill>
                <a:srgbClr val="3F3F3F"/>
              </a:solidFill>
              <a:latin typeface="Arial" charset="0"/>
              <a:cs typeface="Arial" charset="0"/>
            </a:endParaRPr>
          </a:p>
        </p:txBody>
      </p:sp>
      <p:sp>
        <p:nvSpPr>
          <p:cNvPr id="15" name="Content Placeholder 2">
            <a:extLst>
              <a:ext uri="{FF2B5EF4-FFF2-40B4-BE49-F238E27FC236}">
                <a16:creationId xmlns:a16="http://schemas.microsoft.com/office/drawing/2014/main" id="{CB952DB5-544D-DD48-9E33-52F4DC766AEB}"/>
              </a:ext>
            </a:extLst>
          </p:cNvPr>
          <p:cNvSpPr txBox="1">
            <a:spLocks/>
          </p:cNvSpPr>
          <p:nvPr/>
        </p:nvSpPr>
        <p:spPr>
          <a:xfrm>
            <a:off x="943468" y="1505648"/>
            <a:ext cx="2271204" cy="4351338"/>
          </a:xfrm>
          <a:prstGeom prst="rect">
            <a:avLst/>
          </a:prstGeom>
        </p:spPr>
        <p:txBody>
          <a:bodyPr vert="horz" lIns="91440" tIns="45720" rIns="91440" bIns="45720" numCol="1" spcCol="18000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otham Book Regular"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otham Book Regular"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otham Book Regular"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Regular"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Regular"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2400" dirty="0">
                <a:solidFill>
                  <a:srgbClr val="0193C0"/>
                </a:solidFill>
                <a:latin typeface="Comfortaa" pitchFamily="2" charset="0"/>
              </a:rPr>
              <a:t>EXAMPLE</a:t>
            </a:r>
            <a:endParaRPr lang="en-US" dirty="0">
              <a:solidFill>
                <a:srgbClr val="454545"/>
              </a:solidFill>
              <a:latin typeface="Avenir" panose="02000503020000020003" pitchFamily="2" charset="0"/>
            </a:endParaRPr>
          </a:p>
          <a:p>
            <a:pPr marL="0" indent="0">
              <a:lnSpc>
                <a:spcPct val="100000"/>
              </a:lnSpc>
              <a:buFont typeface="Arial" panose="020B0604020202020204" pitchFamily="34" charset="0"/>
              <a:buNone/>
            </a:pPr>
            <a:r>
              <a:rPr lang="en-US" sz="2400" dirty="0">
                <a:solidFill>
                  <a:schemeClr val="tx1">
                    <a:lumMod val="75000"/>
                    <a:lumOff val="25000"/>
                  </a:schemeClr>
                </a:solidFill>
                <a:latin typeface="Avenir Book" panose="02000503020000020003" pitchFamily="2" charset="0"/>
              </a:rPr>
              <a:t>Add Qualitative Indicators to Monitoring Plan Table</a:t>
            </a:r>
          </a:p>
          <a:p>
            <a:pPr marL="0" indent="0">
              <a:buFont typeface="Arial" panose="020B0604020202020204" pitchFamily="34" charset="0"/>
              <a:buNone/>
            </a:pPr>
            <a:endParaRPr lang="en-US" dirty="0">
              <a:solidFill>
                <a:srgbClr val="00B0F0"/>
              </a:solidFill>
              <a:latin typeface="Comfortaa"/>
            </a:endParaRPr>
          </a:p>
        </p:txBody>
      </p:sp>
      <p:sp>
        <p:nvSpPr>
          <p:cNvPr id="17" name="Title 1">
            <a:extLst>
              <a:ext uri="{FF2B5EF4-FFF2-40B4-BE49-F238E27FC236}">
                <a16:creationId xmlns:a16="http://schemas.microsoft.com/office/drawing/2014/main" id="{AC6494E9-F7E0-FB4E-83AA-033AB09A7F7C}"/>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3: Include Qualitative Inquiry</a:t>
            </a:r>
            <a:endParaRPr lang="en-US" sz="3200" dirty="0">
              <a:latin typeface="+mj-lt"/>
            </a:endParaRPr>
          </a:p>
        </p:txBody>
      </p:sp>
      <p:grpSp>
        <p:nvGrpSpPr>
          <p:cNvPr id="18" name="Group 17">
            <a:extLst>
              <a:ext uri="{FF2B5EF4-FFF2-40B4-BE49-F238E27FC236}">
                <a16:creationId xmlns:a16="http://schemas.microsoft.com/office/drawing/2014/main" id="{1D66E290-08AC-F945-A7E9-95D44EF2CF84}"/>
              </a:ext>
            </a:extLst>
          </p:cNvPr>
          <p:cNvGrpSpPr/>
          <p:nvPr/>
        </p:nvGrpSpPr>
        <p:grpSpPr>
          <a:xfrm>
            <a:off x="9601200" y="365760"/>
            <a:ext cx="2832498" cy="456923"/>
            <a:chOff x="4116076" y="450402"/>
            <a:chExt cx="2832498" cy="456923"/>
          </a:xfrm>
        </p:grpSpPr>
        <p:cxnSp>
          <p:nvCxnSpPr>
            <p:cNvPr id="19" name="Straight Connector 18">
              <a:extLst>
                <a:ext uri="{FF2B5EF4-FFF2-40B4-BE49-F238E27FC236}">
                  <a16:creationId xmlns:a16="http://schemas.microsoft.com/office/drawing/2014/main" id="{F8D83A75-9F93-764E-984D-A42CFB74EDCA}"/>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20" name="Teardrop 19">
              <a:extLst>
                <a:ext uri="{FF2B5EF4-FFF2-40B4-BE49-F238E27FC236}">
                  <a16:creationId xmlns:a16="http://schemas.microsoft.com/office/drawing/2014/main" id="{7E05261E-1335-FA4F-BBD7-79550965E884}"/>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1" name="Rectangle 20">
              <a:extLst>
                <a:ext uri="{FF2B5EF4-FFF2-40B4-BE49-F238E27FC236}">
                  <a16:creationId xmlns:a16="http://schemas.microsoft.com/office/drawing/2014/main" id="{B3839768-929E-9242-B6AC-5A0711BA8107}"/>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22" name="Rectangle 21">
              <a:extLst>
                <a:ext uri="{FF2B5EF4-FFF2-40B4-BE49-F238E27FC236}">
                  <a16:creationId xmlns:a16="http://schemas.microsoft.com/office/drawing/2014/main" id="{08AD2A01-21E8-9C4C-A0DA-1C68B21ED445}"/>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23" name="Rectangle 22">
              <a:extLst>
                <a:ext uri="{FF2B5EF4-FFF2-40B4-BE49-F238E27FC236}">
                  <a16:creationId xmlns:a16="http://schemas.microsoft.com/office/drawing/2014/main" id="{4FE26F30-4C2C-4B41-A958-0493DA1B8F3D}"/>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24" name="Rectangle 23">
              <a:extLst>
                <a:ext uri="{FF2B5EF4-FFF2-40B4-BE49-F238E27FC236}">
                  <a16:creationId xmlns:a16="http://schemas.microsoft.com/office/drawing/2014/main" id="{78734411-F1AA-4848-A470-EE784EB1A6AF}"/>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25" name="Rectangle 24">
              <a:extLst>
                <a:ext uri="{FF2B5EF4-FFF2-40B4-BE49-F238E27FC236}">
                  <a16:creationId xmlns:a16="http://schemas.microsoft.com/office/drawing/2014/main" id="{5D45EE3E-5D68-634C-9B08-0375AC5A9DD8}"/>
                </a:ext>
              </a:extLst>
            </p:cNvPr>
            <p:cNvSpPr/>
            <p:nvPr/>
          </p:nvSpPr>
          <p:spPr>
            <a:xfrm>
              <a:off x="5977005" y="661104"/>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4</a:t>
              </a:r>
              <a:endParaRPr lang="en-GB" sz="500" b="1" dirty="0">
                <a:solidFill>
                  <a:srgbClr val="07C1E8"/>
                </a:solidFill>
                <a:latin typeface="Avenir Black" panose="02000503020000020003" pitchFamily="2" charset="0"/>
              </a:endParaRPr>
            </a:p>
          </p:txBody>
        </p:sp>
        <p:sp>
          <p:nvSpPr>
            <p:cNvPr id="26" name="Teardrop 25">
              <a:extLst>
                <a:ext uri="{FF2B5EF4-FFF2-40B4-BE49-F238E27FC236}">
                  <a16:creationId xmlns:a16="http://schemas.microsoft.com/office/drawing/2014/main" id="{8A05325A-1914-174F-ACE5-AFEF08A3968C}"/>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7" name="Teardrop 26">
              <a:extLst>
                <a:ext uri="{FF2B5EF4-FFF2-40B4-BE49-F238E27FC236}">
                  <a16:creationId xmlns:a16="http://schemas.microsoft.com/office/drawing/2014/main" id="{720118B4-EC82-A14C-A433-41E5F5F30F53}"/>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8" name="Teardrop 27">
              <a:extLst>
                <a:ext uri="{FF2B5EF4-FFF2-40B4-BE49-F238E27FC236}">
                  <a16:creationId xmlns:a16="http://schemas.microsoft.com/office/drawing/2014/main" id="{F6B48505-E963-1B4F-9057-B4F95EAB35BD}"/>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9" name="Teardrop 28">
              <a:extLst>
                <a:ext uri="{FF2B5EF4-FFF2-40B4-BE49-F238E27FC236}">
                  <a16:creationId xmlns:a16="http://schemas.microsoft.com/office/drawing/2014/main" id="{72DFF661-0192-7A4C-89D1-F6B047434F29}"/>
                </a:ext>
              </a:extLst>
            </p:cNvPr>
            <p:cNvSpPr>
              <a:spLocks noChangeAspect="1"/>
            </p:cNvSpPr>
            <p:nvPr/>
          </p:nvSpPr>
          <p:spPr>
            <a:xfrm rot="8100000">
              <a:off x="6146936"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248137651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a:xfrm>
            <a:off x="946529" y="1691773"/>
            <a:ext cx="10515600" cy="4351338"/>
          </a:xfrm>
        </p:spPr>
        <p:txBody>
          <a:bodyPr numCol="1"/>
          <a:lstStyle/>
          <a:p>
            <a:pPr marL="0" indent="0">
              <a:lnSpc>
                <a:spcPct val="100000"/>
              </a:lnSpc>
              <a:buNone/>
            </a:pPr>
            <a:r>
              <a:rPr lang="en-US" sz="2400" dirty="0">
                <a:solidFill>
                  <a:srgbClr val="0193C0"/>
                </a:solidFill>
                <a:latin typeface="Comfortaa" pitchFamily="2" charset="0"/>
              </a:rPr>
              <a:t>WRAP UP</a:t>
            </a:r>
            <a:endParaRPr lang="en-US" sz="2000" b="0" dirty="0">
              <a:solidFill>
                <a:srgbClr val="454545"/>
              </a:solidFill>
              <a:latin typeface="Avenir" panose="02000503020000020003" pitchFamily="2" charset="0"/>
            </a:endParaRPr>
          </a:p>
          <a:p>
            <a:pPr marL="0" indent="0">
              <a:lnSpc>
                <a:spcPct val="100000"/>
              </a:lnSpc>
              <a:buNone/>
            </a:pPr>
            <a:r>
              <a:rPr lang="en-US" sz="2400" b="0" dirty="0">
                <a:solidFill>
                  <a:srgbClr val="454545"/>
                </a:solidFill>
                <a:latin typeface="Avenir Book" panose="02000503020000020003" pitchFamily="2" charset="0"/>
              </a:rPr>
              <a:t>In Activity 1, the team identified objectives and indicators for each of the social norms that the program will shift or reframe and defined whether these norms were descriptive or injunctive norms. In Activity 2, the team developed quantitative measures for the indicators, and in Activity 3, the team explored qualitative methods to augment them. In the next activity, the team will put all of this information together into a monitoring plan table.</a:t>
            </a:r>
          </a:p>
          <a:p>
            <a:pPr marL="0" lvl="0" indent="0">
              <a:buNone/>
            </a:pPr>
            <a:endParaRPr lang="en-US" sz="2800" b="0" dirty="0">
              <a:solidFill>
                <a:srgbClr val="454545"/>
              </a:solidFill>
              <a:latin typeface="Avenir" panose="02000503020000020003" pitchFamily="2" charset="0"/>
            </a:endParaRPr>
          </a:p>
          <a:p>
            <a:pPr marL="0" indent="0">
              <a:buNone/>
            </a:pPr>
            <a:endParaRPr lang="en-US" dirty="0"/>
          </a:p>
          <a:p>
            <a:endParaRPr lang="en-US" dirty="0"/>
          </a:p>
          <a:p>
            <a:pPr marL="0" indent="0">
              <a:buNone/>
            </a:pPr>
            <a:endParaRPr lang="en-US" dirty="0"/>
          </a:p>
          <a:p>
            <a:pPr marL="0" indent="0">
              <a:buNone/>
            </a:pPr>
            <a:endParaRPr lang="en-US" dirty="0"/>
          </a:p>
        </p:txBody>
      </p:sp>
      <p:sp>
        <p:nvSpPr>
          <p:cNvPr id="9" name="Title 1">
            <a:extLst>
              <a:ext uri="{FF2B5EF4-FFF2-40B4-BE49-F238E27FC236}">
                <a16:creationId xmlns:a16="http://schemas.microsoft.com/office/drawing/2014/main" id="{A923AFB2-9B92-D74A-823A-067914643545}"/>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3: Include Qualitative Inquiry</a:t>
            </a:r>
            <a:endParaRPr lang="en-US" sz="3200" dirty="0">
              <a:latin typeface="+mj-lt"/>
            </a:endParaRPr>
          </a:p>
        </p:txBody>
      </p:sp>
      <p:grpSp>
        <p:nvGrpSpPr>
          <p:cNvPr id="10" name="Group 9">
            <a:extLst>
              <a:ext uri="{FF2B5EF4-FFF2-40B4-BE49-F238E27FC236}">
                <a16:creationId xmlns:a16="http://schemas.microsoft.com/office/drawing/2014/main" id="{303E4BB1-4F48-D448-9FF0-AD001F59FA58}"/>
              </a:ext>
            </a:extLst>
          </p:cNvPr>
          <p:cNvGrpSpPr/>
          <p:nvPr/>
        </p:nvGrpSpPr>
        <p:grpSpPr>
          <a:xfrm>
            <a:off x="9601200" y="365760"/>
            <a:ext cx="2832498" cy="456923"/>
            <a:chOff x="4116076" y="450402"/>
            <a:chExt cx="2832498" cy="456923"/>
          </a:xfrm>
        </p:grpSpPr>
        <p:cxnSp>
          <p:nvCxnSpPr>
            <p:cNvPr id="11" name="Straight Connector 10">
              <a:extLst>
                <a:ext uri="{FF2B5EF4-FFF2-40B4-BE49-F238E27FC236}">
                  <a16:creationId xmlns:a16="http://schemas.microsoft.com/office/drawing/2014/main" id="{A3494934-DE68-E54C-B551-AB9FB82C2819}"/>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2" name="Teardrop 11">
              <a:extLst>
                <a:ext uri="{FF2B5EF4-FFF2-40B4-BE49-F238E27FC236}">
                  <a16:creationId xmlns:a16="http://schemas.microsoft.com/office/drawing/2014/main" id="{7BEC944C-D80A-8A49-B399-D17AA41A8B8B}"/>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3" name="Rectangle 12">
              <a:extLst>
                <a:ext uri="{FF2B5EF4-FFF2-40B4-BE49-F238E27FC236}">
                  <a16:creationId xmlns:a16="http://schemas.microsoft.com/office/drawing/2014/main" id="{D3F1D2EC-FB21-8E47-9558-1C8F261EB036}"/>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C74A1491-CE54-AF4E-B276-CF5ADE086146}"/>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34789A51-7325-AB44-A5FA-AF57D114423D}"/>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10DC464F-BE55-B641-B35A-5E6021F4E850}"/>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7" name="Rectangle 16">
              <a:extLst>
                <a:ext uri="{FF2B5EF4-FFF2-40B4-BE49-F238E27FC236}">
                  <a16:creationId xmlns:a16="http://schemas.microsoft.com/office/drawing/2014/main" id="{F07415C1-0AB3-D24F-999F-69D34D41FBB7}"/>
                </a:ext>
              </a:extLst>
            </p:cNvPr>
            <p:cNvSpPr/>
            <p:nvPr/>
          </p:nvSpPr>
          <p:spPr>
            <a:xfrm>
              <a:off x="5977005" y="661104"/>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4</a:t>
              </a:r>
              <a:endParaRPr lang="en-GB" sz="500" b="1" dirty="0">
                <a:solidFill>
                  <a:srgbClr val="07C1E8"/>
                </a:solidFill>
                <a:latin typeface="Avenir Black" panose="02000503020000020003" pitchFamily="2" charset="0"/>
              </a:endParaRPr>
            </a:p>
          </p:txBody>
        </p:sp>
        <p:sp>
          <p:nvSpPr>
            <p:cNvPr id="18" name="Teardrop 17">
              <a:extLst>
                <a:ext uri="{FF2B5EF4-FFF2-40B4-BE49-F238E27FC236}">
                  <a16:creationId xmlns:a16="http://schemas.microsoft.com/office/drawing/2014/main" id="{A5C19D2B-DBE9-B94E-86BC-F876B87DD7D9}"/>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E9AD4EDF-7FA3-6E4C-A2C0-295728CF8F61}"/>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02D7FB0B-C69C-1A40-A617-54BFACC1238C}"/>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1" name="Teardrop 20">
              <a:extLst>
                <a:ext uri="{FF2B5EF4-FFF2-40B4-BE49-F238E27FC236}">
                  <a16:creationId xmlns:a16="http://schemas.microsoft.com/office/drawing/2014/main" id="{EA5EA407-B886-584C-88B0-8619FA43A018}"/>
                </a:ext>
              </a:extLst>
            </p:cNvPr>
            <p:cNvSpPr>
              <a:spLocks noChangeAspect="1"/>
            </p:cNvSpPr>
            <p:nvPr/>
          </p:nvSpPr>
          <p:spPr>
            <a:xfrm rot="8100000">
              <a:off x="6146936"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88614554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21F7B4-E448-496B-8599-93DD5C75492A}"/>
              </a:ext>
            </a:extLst>
          </p:cNvPr>
          <p:cNvSpPr>
            <a:spLocks noGrp="1"/>
          </p:cNvSpPr>
          <p:nvPr>
            <p:ph sz="quarter" idx="10"/>
          </p:nvPr>
        </p:nvSpPr>
        <p:spPr>
          <a:xfrm>
            <a:off x="946529" y="1691773"/>
            <a:ext cx="10515600" cy="4351338"/>
          </a:xfrm>
        </p:spPr>
        <p:txBody>
          <a:bodyPr numCol="1"/>
          <a:lstStyle/>
          <a:p>
            <a:pPr marL="0" indent="0">
              <a:lnSpc>
                <a:spcPct val="100000"/>
              </a:lnSpc>
              <a:buNone/>
            </a:pPr>
            <a:r>
              <a:rPr lang="en-US" sz="2400" b="0" dirty="0">
                <a:solidFill>
                  <a:srgbClr val="454545"/>
                </a:solidFill>
                <a:latin typeface="Avenir Book" panose="02000503020000020003" pitchFamily="2" charset="0"/>
              </a:rPr>
              <a:t>In this activity, the team will finalize the Monitoring Plan Table. For each indicator, both qualitative and quantitative, the team will need to identify the data source(s), type of disaggregation, frequency of data collection, and who will manage the data.</a:t>
            </a:r>
          </a:p>
          <a:p>
            <a:pPr marL="0" indent="0">
              <a:buNone/>
            </a:pPr>
            <a:endParaRPr lang="en-US" sz="2800" b="0" dirty="0">
              <a:solidFill>
                <a:srgbClr val="454545"/>
              </a:solidFill>
              <a:latin typeface="Avenir" panose="02000503020000020003" pitchFamily="2" charset="0"/>
            </a:endParaRPr>
          </a:p>
          <a:p>
            <a:pPr marL="0" indent="0">
              <a:buNone/>
            </a:pPr>
            <a:endParaRPr lang="en-US" dirty="0"/>
          </a:p>
        </p:txBody>
      </p:sp>
      <p:sp>
        <p:nvSpPr>
          <p:cNvPr id="9" name="Title 1">
            <a:extLst>
              <a:ext uri="{FF2B5EF4-FFF2-40B4-BE49-F238E27FC236}">
                <a16:creationId xmlns:a16="http://schemas.microsoft.com/office/drawing/2014/main" id="{294557F2-0DE3-9843-856A-B29518B05261}"/>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4: Finalize Monitoring Plan Table</a:t>
            </a:r>
            <a:endParaRPr lang="en-US" sz="3200" dirty="0">
              <a:latin typeface="+mj-lt"/>
            </a:endParaRPr>
          </a:p>
        </p:txBody>
      </p:sp>
      <p:grpSp>
        <p:nvGrpSpPr>
          <p:cNvPr id="10" name="Group 9">
            <a:extLst>
              <a:ext uri="{FF2B5EF4-FFF2-40B4-BE49-F238E27FC236}">
                <a16:creationId xmlns:a16="http://schemas.microsoft.com/office/drawing/2014/main" id="{0B4CA758-D04A-A04A-981E-2FA1AEAFCC69}"/>
              </a:ext>
            </a:extLst>
          </p:cNvPr>
          <p:cNvGrpSpPr/>
          <p:nvPr/>
        </p:nvGrpSpPr>
        <p:grpSpPr>
          <a:xfrm>
            <a:off x="9601200" y="365760"/>
            <a:ext cx="2832498" cy="456923"/>
            <a:chOff x="4116076" y="450402"/>
            <a:chExt cx="2832498" cy="456923"/>
          </a:xfrm>
        </p:grpSpPr>
        <p:cxnSp>
          <p:nvCxnSpPr>
            <p:cNvPr id="11" name="Straight Connector 10">
              <a:extLst>
                <a:ext uri="{FF2B5EF4-FFF2-40B4-BE49-F238E27FC236}">
                  <a16:creationId xmlns:a16="http://schemas.microsoft.com/office/drawing/2014/main" id="{8801677A-BB5A-8944-A62D-6A7E20173FA6}"/>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2" name="Teardrop 11">
              <a:extLst>
                <a:ext uri="{FF2B5EF4-FFF2-40B4-BE49-F238E27FC236}">
                  <a16:creationId xmlns:a16="http://schemas.microsoft.com/office/drawing/2014/main" id="{F919D6A6-41A4-074D-B7C2-FB82AF2A467C}"/>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3" name="Rectangle 12">
              <a:extLst>
                <a:ext uri="{FF2B5EF4-FFF2-40B4-BE49-F238E27FC236}">
                  <a16:creationId xmlns:a16="http://schemas.microsoft.com/office/drawing/2014/main" id="{FB8F800E-DB90-DE42-BC1C-64CCEDF43172}"/>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126952A8-D932-424F-A5EF-D87A1C6CEE5D}"/>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B64E528C-FEED-8F4D-97AE-EC5801EA239B}"/>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63E3A62B-9344-414B-9574-57DF504E2579}"/>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7" name="Rectangle 16">
              <a:extLst>
                <a:ext uri="{FF2B5EF4-FFF2-40B4-BE49-F238E27FC236}">
                  <a16:creationId xmlns:a16="http://schemas.microsoft.com/office/drawing/2014/main" id="{5E256626-A4EE-C74D-BADA-986278F12446}"/>
                </a:ext>
              </a:extLst>
            </p:cNvPr>
            <p:cNvSpPr/>
            <p:nvPr/>
          </p:nvSpPr>
          <p:spPr>
            <a:xfrm>
              <a:off x="5977005" y="661104"/>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4</a:t>
              </a:r>
              <a:endParaRPr lang="en-GB" sz="500" b="1" dirty="0">
                <a:solidFill>
                  <a:srgbClr val="07C1E8"/>
                </a:solidFill>
                <a:latin typeface="Avenir Black" panose="02000503020000020003" pitchFamily="2" charset="0"/>
              </a:endParaRPr>
            </a:p>
          </p:txBody>
        </p:sp>
        <p:sp>
          <p:nvSpPr>
            <p:cNvPr id="18" name="Teardrop 17">
              <a:extLst>
                <a:ext uri="{FF2B5EF4-FFF2-40B4-BE49-F238E27FC236}">
                  <a16:creationId xmlns:a16="http://schemas.microsoft.com/office/drawing/2014/main" id="{53CF2746-BB1B-5C46-93F1-B26E5399A4A2}"/>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BEFE43DF-5BE6-314B-BCBB-D5E229E4AA8B}"/>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99D3054B-37E3-4D46-8BC1-77E9768D3E5D}"/>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1" name="Teardrop 20">
              <a:extLst>
                <a:ext uri="{FF2B5EF4-FFF2-40B4-BE49-F238E27FC236}">
                  <a16:creationId xmlns:a16="http://schemas.microsoft.com/office/drawing/2014/main" id="{0077D8A1-6022-654D-B500-1D1CA6E30BC4}"/>
                </a:ext>
              </a:extLst>
            </p:cNvPr>
            <p:cNvSpPr>
              <a:spLocks noChangeAspect="1"/>
            </p:cNvSpPr>
            <p:nvPr/>
          </p:nvSpPr>
          <p:spPr>
            <a:xfrm rot="8100000">
              <a:off x="6146936"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104927228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a:xfrm>
            <a:off x="946529" y="1363288"/>
            <a:ext cx="10515600" cy="5166232"/>
          </a:xfrm>
        </p:spPr>
        <p:txBody>
          <a:bodyPr numCol="1">
            <a:noAutofit/>
          </a:bodyPr>
          <a:lstStyle/>
          <a:p>
            <a:pPr marL="0" indent="0">
              <a:lnSpc>
                <a:spcPct val="100000"/>
              </a:lnSpc>
              <a:buNone/>
            </a:pPr>
            <a:r>
              <a:rPr lang="en-US" sz="2400" dirty="0">
                <a:solidFill>
                  <a:srgbClr val="0193C0"/>
                </a:solidFill>
                <a:latin typeface="Comfortaa" pitchFamily="2" charset="0"/>
              </a:rPr>
              <a:t>INSTRUCTIONS</a:t>
            </a:r>
            <a:endParaRPr lang="en-US" sz="2400" dirty="0">
              <a:solidFill>
                <a:srgbClr val="454545"/>
              </a:solidFill>
              <a:latin typeface="Avenir" panose="02000503020000020003" pitchFamily="2" charset="0"/>
            </a:endParaRPr>
          </a:p>
          <a:p>
            <a:pPr marL="460375" lvl="1" indent="-411163">
              <a:lnSpc>
                <a:spcPct val="120000"/>
              </a:lnSpc>
              <a:buClr>
                <a:srgbClr val="07C1E8"/>
              </a:buClr>
              <a:buSzPct val="120000"/>
              <a:buFont typeface="Courier New" panose="02070309020205020404" pitchFamily="49" charset="0"/>
              <a:buChar char="o"/>
            </a:pPr>
            <a:r>
              <a:rPr lang="en-US" sz="1800" dirty="0">
                <a:solidFill>
                  <a:prstClr val="black"/>
                </a:solidFill>
                <a:latin typeface="Avenir Book" panose="02000503020000020003" pitchFamily="2" charset="0"/>
              </a:rPr>
              <a:t>Decide how frequently the data should be collected,  who will manage data collection for that indicator, and who will analyze the data and apply findings to program activities.</a:t>
            </a:r>
          </a:p>
          <a:p>
            <a:pPr marL="460375" lvl="1" indent="-411163">
              <a:lnSpc>
                <a:spcPct val="120000"/>
              </a:lnSpc>
              <a:buClr>
                <a:srgbClr val="07C1E8"/>
              </a:buClr>
              <a:buSzPct val="120000"/>
              <a:buFont typeface="Courier New" panose="02070309020205020404" pitchFamily="49" charset="0"/>
              <a:buChar char="o"/>
            </a:pPr>
            <a:r>
              <a:rPr lang="en-US" sz="1800" dirty="0">
                <a:latin typeface="Avenir Book" panose="02000503020000020003" pitchFamily="2" charset="0"/>
              </a:rPr>
              <a:t>Get into one or more groups, depending on the size of your team.</a:t>
            </a:r>
          </a:p>
          <a:p>
            <a:pPr marL="460375" lvl="1" indent="-411163">
              <a:lnSpc>
                <a:spcPct val="120000"/>
              </a:lnSpc>
              <a:buClr>
                <a:srgbClr val="07C1E8"/>
              </a:buClr>
              <a:buSzPct val="120000"/>
              <a:buFont typeface="Courier New" panose="02070309020205020404" pitchFamily="49" charset="0"/>
              <a:buChar char="o"/>
            </a:pPr>
            <a:r>
              <a:rPr lang="en-US" sz="1800" b="0" dirty="0">
                <a:latin typeface="Avenir Book" panose="02000503020000020003" pitchFamily="2" charset="0"/>
              </a:rPr>
              <a:t>For each indicator:</a:t>
            </a:r>
          </a:p>
          <a:p>
            <a:pPr marL="917575" lvl="2" indent="-411163">
              <a:lnSpc>
                <a:spcPct val="120000"/>
              </a:lnSpc>
              <a:buClr>
                <a:srgbClr val="07C1E8"/>
              </a:buClr>
              <a:buSzPct val="120000"/>
              <a:buFont typeface="Courier New" panose="02070309020205020404" pitchFamily="49" charset="0"/>
              <a:buChar char="o"/>
            </a:pPr>
            <a:r>
              <a:rPr lang="en-US" sz="1800" b="0" dirty="0">
                <a:latin typeface="Avenir Book" panose="02000503020000020003" pitchFamily="2" charset="0"/>
              </a:rPr>
              <a:t>Think about the different data sources the program can employ and include only those that the program will realistically be able to use. If there are not enough resources to collect the data needed for a given indicator the team can decide to either (1) eliminate the indicator or (2) revise the indicator so that it can be answered using available data sources. </a:t>
            </a:r>
          </a:p>
          <a:p>
            <a:pPr marL="917575" lvl="2" indent="-411163">
              <a:lnSpc>
                <a:spcPct val="120000"/>
              </a:lnSpc>
              <a:buClr>
                <a:srgbClr val="07C1E8"/>
              </a:buClr>
              <a:buSzPct val="120000"/>
              <a:buFont typeface="Courier New" panose="02070309020205020404" pitchFamily="49" charset="0"/>
              <a:buChar char="o"/>
            </a:pPr>
            <a:r>
              <a:rPr lang="en-US" sz="1800" b="0" dirty="0">
                <a:latin typeface="Avenir Book" panose="02000503020000020003" pitchFamily="2" charset="0"/>
              </a:rPr>
              <a:t>Carefully consider how to disaggregate the data. This will be based on programmatic and reporting needs.</a:t>
            </a:r>
          </a:p>
          <a:p>
            <a:pPr marL="917575" lvl="2" indent="-411163">
              <a:lnSpc>
                <a:spcPct val="120000"/>
              </a:lnSpc>
              <a:buClr>
                <a:srgbClr val="07C1E8"/>
              </a:buClr>
              <a:buSzPct val="120000"/>
              <a:buFont typeface="Courier New" panose="02070309020205020404" pitchFamily="49" charset="0"/>
              <a:buChar char="o"/>
            </a:pPr>
            <a:r>
              <a:rPr lang="en-US" sz="1800" b="0" dirty="0">
                <a:latin typeface="Avenir Book" panose="02000503020000020003" pitchFamily="2" charset="0"/>
              </a:rPr>
              <a:t>Decide how frequently the data should be collected,  who will manage data collection for that indicator, and who will analyze the data and apply findings to program activities.</a:t>
            </a:r>
          </a:p>
          <a:p>
            <a:pPr marL="460375" lvl="1" indent="-411163">
              <a:lnSpc>
                <a:spcPct val="120000"/>
              </a:lnSpc>
              <a:buClr>
                <a:srgbClr val="07C1E8"/>
              </a:buClr>
              <a:buSzPct val="120000"/>
              <a:buFont typeface="Courier New" panose="02070309020205020404" pitchFamily="49" charset="0"/>
              <a:buChar char="o"/>
            </a:pPr>
            <a:r>
              <a:rPr lang="en-US" sz="1800" dirty="0">
                <a:latin typeface="Avenir Book" panose="02000503020000020003" pitchFamily="2" charset="0"/>
              </a:rPr>
              <a:t>Complete Monitoring Plan Table</a:t>
            </a:r>
            <a:endParaRPr lang="en-US" sz="1800" dirty="0"/>
          </a:p>
        </p:txBody>
      </p:sp>
      <p:sp>
        <p:nvSpPr>
          <p:cNvPr id="9" name="Title 1">
            <a:extLst>
              <a:ext uri="{FF2B5EF4-FFF2-40B4-BE49-F238E27FC236}">
                <a16:creationId xmlns:a16="http://schemas.microsoft.com/office/drawing/2014/main" id="{B92C2CEF-8A2A-4244-8AFC-BC8B95D90D29}"/>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4: Finalize Monitoring Plan Table</a:t>
            </a:r>
            <a:endParaRPr lang="en-US" sz="3200" dirty="0">
              <a:latin typeface="+mj-lt"/>
            </a:endParaRPr>
          </a:p>
        </p:txBody>
      </p:sp>
      <p:grpSp>
        <p:nvGrpSpPr>
          <p:cNvPr id="10" name="Group 9">
            <a:extLst>
              <a:ext uri="{FF2B5EF4-FFF2-40B4-BE49-F238E27FC236}">
                <a16:creationId xmlns:a16="http://schemas.microsoft.com/office/drawing/2014/main" id="{E2411D9C-097C-1140-B7E5-43EDC2AC8402}"/>
              </a:ext>
            </a:extLst>
          </p:cNvPr>
          <p:cNvGrpSpPr/>
          <p:nvPr/>
        </p:nvGrpSpPr>
        <p:grpSpPr>
          <a:xfrm>
            <a:off x="9601200" y="365760"/>
            <a:ext cx="2832498" cy="456923"/>
            <a:chOff x="4116076" y="450402"/>
            <a:chExt cx="2832498" cy="456923"/>
          </a:xfrm>
        </p:grpSpPr>
        <p:cxnSp>
          <p:nvCxnSpPr>
            <p:cNvPr id="11" name="Straight Connector 10">
              <a:extLst>
                <a:ext uri="{FF2B5EF4-FFF2-40B4-BE49-F238E27FC236}">
                  <a16:creationId xmlns:a16="http://schemas.microsoft.com/office/drawing/2014/main" id="{DABB849E-49D0-0E4E-B893-5ECB913B4B08}"/>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2" name="Teardrop 11">
              <a:extLst>
                <a:ext uri="{FF2B5EF4-FFF2-40B4-BE49-F238E27FC236}">
                  <a16:creationId xmlns:a16="http://schemas.microsoft.com/office/drawing/2014/main" id="{BEE012BF-A58E-9040-B3F7-E8B622AC13D8}"/>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3" name="Rectangle 12">
              <a:extLst>
                <a:ext uri="{FF2B5EF4-FFF2-40B4-BE49-F238E27FC236}">
                  <a16:creationId xmlns:a16="http://schemas.microsoft.com/office/drawing/2014/main" id="{DEE151E2-4167-1E4C-AD37-8FA1AD076B77}"/>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5D34209F-5613-9A4D-95C9-58F4EBC266F3}"/>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61296A7A-9638-F140-A04D-0278AD712F87}"/>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28176B96-FE94-8D41-9CD0-D8CB378C60F4}"/>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7" name="Rectangle 16">
              <a:extLst>
                <a:ext uri="{FF2B5EF4-FFF2-40B4-BE49-F238E27FC236}">
                  <a16:creationId xmlns:a16="http://schemas.microsoft.com/office/drawing/2014/main" id="{BCC79FCC-CF11-7B4A-B613-445FC2F63C29}"/>
                </a:ext>
              </a:extLst>
            </p:cNvPr>
            <p:cNvSpPr/>
            <p:nvPr/>
          </p:nvSpPr>
          <p:spPr>
            <a:xfrm>
              <a:off x="5977005" y="661104"/>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4</a:t>
              </a:r>
              <a:endParaRPr lang="en-GB" sz="500" b="1" dirty="0">
                <a:solidFill>
                  <a:srgbClr val="07C1E8"/>
                </a:solidFill>
                <a:latin typeface="Avenir Black" panose="02000503020000020003" pitchFamily="2" charset="0"/>
              </a:endParaRPr>
            </a:p>
          </p:txBody>
        </p:sp>
        <p:sp>
          <p:nvSpPr>
            <p:cNvPr id="18" name="Teardrop 17">
              <a:extLst>
                <a:ext uri="{FF2B5EF4-FFF2-40B4-BE49-F238E27FC236}">
                  <a16:creationId xmlns:a16="http://schemas.microsoft.com/office/drawing/2014/main" id="{459C16C4-BDB4-DB4D-B752-FEC6C4682DEE}"/>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8A570725-269E-554E-B43C-726A938E9A76}"/>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9EEB7FB6-F958-7C4A-A242-AA29FD3BAFA6}"/>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1" name="Teardrop 20">
              <a:extLst>
                <a:ext uri="{FF2B5EF4-FFF2-40B4-BE49-F238E27FC236}">
                  <a16:creationId xmlns:a16="http://schemas.microsoft.com/office/drawing/2014/main" id="{714B54A3-D99C-434C-B837-B51900C6539E}"/>
                </a:ext>
              </a:extLst>
            </p:cNvPr>
            <p:cNvSpPr>
              <a:spLocks noChangeAspect="1"/>
            </p:cNvSpPr>
            <p:nvPr/>
          </p:nvSpPr>
          <p:spPr>
            <a:xfrm rot="8100000">
              <a:off x="6146936"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380137740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EF1DC150-BD8E-5845-B9CC-7FA2F1AC1F6C}"/>
              </a:ext>
            </a:extLst>
          </p:cNvPr>
          <p:cNvSpPr txBox="1">
            <a:spLocks/>
          </p:cNvSpPr>
          <p:nvPr/>
        </p:nvSpPr>
        <p:spPr>
          <a:xfrm>
            <a:off x="6708404" y="279795"/>
            <a:ext cx="1126531" cy="185803"/>
          </a:xfrm>
          <a:prstGeom prst="rect">
            <a:avLst/>
          </a:prstGeom>
        </p:spPr>
        <p:txBody>
          <a:bodyPr vert="horz" lIns="0" tIns="0" rIns="0" bIns="0" rtlCol="0" anchor="t" anchorCtr="0">
            <a:noAutofit/>
          </a:bodyPr>
          <a:lstStyle>
            <a:lvl1pPr algn="l" defTabSz="668912" rtl="0" eaLnBrk="1" latinLnBrk="0" hangingPunct="1">
              <a:lnSpc>
                <a:spcPct val="90000"/>
              </a:lnSpc>
              <a:spcBef>
                <a:spcPct val="0"/>
              </a:spcBef>
              <a:buNone/>
              <a:defRPr sz="2400" b="1" i="0" kern="1200">
                <a:solidFill>
                  <a:schemeClr val="accent2"/>
                </a:solidFill>
                <a:latin typeface="Gotham Bold" panose="02000604030000020004"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sz="1108" b="0" dirty="0">
                <a:solidFill>
                  <a:schemeClr val="bg1"/>
                </a:solidFill>
                <a:latin typeface="Comfortaa Light" pitchFamily="2" charset="0"/>
              </a:rPr>
              <a:t>Activity 4</a:t>
            </a:r>
          </a:p>
        </p:txBody>
      </p:sp>
      <p:sp>
        <p:nvSpPr>
          <p:cNvPr id="16" name="Freeform 221">
            <a:extLst>
              <a:ext uri="{FF2B5EF4-FFF2-40B4-BE49-F238E27FC236}">
                <a16:creationId xmlns:a16="http://schemas.microsoft.com/office/drawing/2014/main" id="{830DB05F-AD47-FE41-801D-496AF28C0A70}"/>
              </a:ext>
            </a:extLst>
          </p:cNvPr>
          <p:cNvSpPr>
            <a:spLocks noChangeAspect="1" noEditPoints="1"/>
          </p:cNvSpPr>
          <p:nvPr/>
        </p:nvSpPr>
        <p:spPr bwMode="auto">
          <a:xfrm>
            <a:off x="6939898" y="246408"/>
            <a:ext cx="174462" cy="169950"/>
          </a:xfrm>
          <a:custGeom>
            <a:avLst/>
            <a:gdLst>
              <a:gd name="T0" fmla="*/ 169 w 220"/>
              <a:gd name="T1" fmla="*/ 138 h 214"/>
              <a:gd name="T2" fmla="*/ 169 w 220"/>
              <a:gd name="T3" fmla="*/ 126 h 214"/>
              <a:gd name="T4" fmla="*/ 124 w 220"/>
              <a:gd name="T5" fmla="*/ 115 h 214"/>
              <a:gd name="T6" fmla="*/ 172 w 220"/>
              <a:gd name="T7" fmla="*/ 83 h 214"/>
              <a:gd name="T8" fmla="*/ 211 w 220"/>
              <a:gd name="T9" fmla="*/ 25 h 214"/>
              <a:gd name="T10" fmla="*/ 190 w 220"/>
              <a:gd name="T11" fmla="*/ 38 h 214"/>
              <a:gd name="T12" fmla="*/ 176 w 220"/>
              <a:gd name="T13" fmla="*/ 24 h 214"/>
              <a:gd name="T14" fmla="*/ 189 w 220"/>
              <a:gd name="T15" fmla="*/ 3 h 214"/>
              <a:gd name="T16" fmla="*/ 143 w 220"/>
              <a:gd name="T17" fmla="*/ 12 h 214"/>
              <a:gd name="T18" fmla="*/ 99 w 220"/>
              <a:gd name="T19" fmla="*/ 90 h 214"/>
              <a:gd name="T20" fmla="*/ 56 w 220"/>
              <a:gd name="T21" fmla="*/ 36 h 214"/>
              <a:gd name="T22" fmla="*/ 8 w 220"/>
              <a:gd name="T23" fmla="*/ 22 h 214"/>
              <a:gd name="T24" fmla="*/ 45 w 220"/>
              <a:gd name="T25" fmla="*/ 47 h 214"/>
              <a:gd name="T26" fmla="*/ 59 w 220"/>
              <a:gd name="T27" fmla="*/ 129 h 214"/>
              <a:gd name="T28" fmla="*/ 15 w 220"/>
              <a:gd name="T29" fmla="*/ 139 h 214"/>
              <a:gd name="T30" fmla="*/ 9 w 220"/>
              <a:gd name="T31" fmla="*/ 191 h 214"/>
              <a:gd name="T32" fmla="*/ 41 w 220"/>
              <a:gd name="T33" fmla="*/ 172 h 214"/>
              <a:gd name="T34" fmla="*/ 23 w 220"/>
              <a:gd name="T35" fmla="*/ 205 h 214"/>
              <a:gd name="T36" fmla="*/ 45 w 220"/>
              <a:gd name="T37" fmla="*/ 211 h 214"/>
              <a:gd name="T38" fmla="*/ 85 w 220"/>
              <a:gd name="T39" fmla="*/ 155 h 214"/>
              <a:gd name="T40" fmla="*/ 147 w 220"/>
              <a:gd name="T41" fmla="*/ 149 h 214"/>
              <a:gd name="T42" fmla="*/ 136 w 220"/>
              <a:gd name="T43" fmla="*/ 172 h 214"/>
              <a:gd name="T44" fmla="*/ 184 w 220"/>
              <a:gd name="T45" fmla="*/ 208 h 214"/>
              <a:gd name="T46" fmla="*/ 212 w 220"/>
              <a:gd name="T47" fmla="*/ 208 h 214"/>
              <a:gd name="T48" fmla="*/ 20 w 220"/>
              <a:gd name="T49" fmla="*/ 22 h 214"/>
              <a:gd name="T50" fmla="*/ 45 w 220"/>
              <a:gd name="T51" fmla="*/ 36 h 214"/>
              <a:gd name="T52" fmla="*/ 20 w 220"/>
              <a:gd name="T53" fmla="*/ 22 h 214"/>
              <a:gd name="T54" fmla="*/ 69 w 220"/>
              <a:gd name="T55" fmla="*/ 193 h 214"/>
              <a:gd name="T56" fmla="*/ 37 w 220"/>
              <a:gd name="T57" fmla="*/ 202 h 214"/>
              <a:gd name="T58" fmla="*/ 49 w 220"/>
              <a:gd name="T59" fmla="*/ 164 h 214"/>
              <a:gd name="T60" fmla="*/ 12 w 220"/>
              <a:gd name="T61" fmla="*/ 176 h 214"/>
              <a:gd name="T62" fmla="*/ 45 w 220"/>
              <a:gd name="T63" fmla="*/ 135 h 214"/>
              <a:gd name="T64" fmla="*/ 61 w 220"/>
              <a:gd name="T65" fmla="*/ 139 h 214"/>
              <a:gd name="T66" fmla="*/ 141 w 220"/>
              <a:gd name="T67" fmla="*/ 55 h 214"/>
              <a:gd name="T68" fmla="*/ 172 w 220"/>
              <a:gd name="T69" fmla="*/ 8 h 214"/>
              <a:gd name="T70" fmla="*/ 168 w 220"/>
              <a:gd name="T71" fmla="*/ 21 h 214"/>
              <a:gd name="T72" fmla="*/ 194 w 220"/>
              <a:gd name="T73" fmla="*/ 46 h 214"/>
              <a:gd name="T74" fmla="*/ 196 w 220"/>
              <a:gd name="T75" fmla="*/ 66 h 214"/>
              <a:gd name="T76" fmla="*/ 159 w 220"/>
              <a:gd name="T77" fmla="*/ 73 h 214"/>
              <a:gd name="T78" fmla="*/ 75 w 220"/>
              <a:gd name="T79" fmla="*/ 153 h 214"/>
              <a:gd name="T80" fmla="*/ 206 w 220"/>
              <a:gd name="T81" fmla="*/ 203 h 214"/>
              <a:gd name="T82" fmla="*/ 189 w 220"/>
              <a:gd name="T83" fmla="*/ 203 h 214"/>
              <a:gd name="T84" fmla="*/ 164 w 220"/>
              <a:gd name="T85" fmla="*/ 143 h 214"/>
              <a:gd name="T86" fmla="*/ 206 w 220"/>
              <a:gd name="T87" fmla="*/ 203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20" h="214">
                <a:moveTo>
                  <a:pt x="212" y="180"/>
                </a:moveTo>
                <a:cubicBezTo>
                  <a:pt x="169" y="138"/>
                  <a:pt x="169" y="138"/>
                  <a:pt x="169" y="138"/>
                </a:cubicBezTo>
                <a:cubicBezTo>
                  <a:pt x="175" y="132"/>
                  <a:pt x="175" y="132"/>
                  <a:pt x="175" y="132"/>
                </a:cubicBezTo>
                <a:cubicBezTo>
                  <a:pt x="169" y="126"/>
                  <a:pt x="169" y="126"/>
                  <a:pt x="169" y="126"/>
                </a:cubicBezTo>
                <a:cubicBezTo>
                  <a:pt x="152" y="143"/>
                  <a:pt x="152" y="143"/>
                  <a:pt x="152" y="143"/>
                </a:cubicBezTo>
                <a:cubicBezTo>
                  <a:pt x="124" y="115"/>
                  <a:pt x="124" y="115"/>
                  <a:pt x="124" y="115"/>
                </a:cubicBezTo>
                <a:cubicBezTo>
                  <a:pt x="158" y="81"/>
                  <a:pt x="158" y="81"/>
                  <a:pt x="158" y="81"/>
                </a:cubicBezTo>
                <a:cubicBezTo>
                  <a:pt x="163" y="83"/>
                  <a:pt x="167" y="83"/>
                  <a:pt x="172" y="83"/>
                </a:cubicBezTo>
                <a:cubicBezTo>
                  <a:pt x="184" y="83"/>
                  <a:pt x="194" y="79"/>
                  <a:pt x="202" y="71"/>
                </a:cubicBezTo>
                <a:cubicBezTo>
                  <a:pt x="214" y="59"/>
                  <a:pt x="218" y="41"/>
                  <a:pt x="211" y="25"/>
                </a:cubicBezTo>
                <a:cubicBezTo>
                  <a:pt x="208" y="19"/>
                  <a:pt x="208" y="19"/>
                  <a:pt x="208" y="19"/>
                </a:cubicBezTo>
                <a:cubicBezTo>
                  <a:pt x="190" y="38"/>
                  <a:pt x="190" y="38"/>
                  <a:pt x="190" y="38"/>
                </a:cubicBezTo>
                <a:cubicBezTo>
                  <a:pt x="176" y="38"/>
                  <a:pt x="176" y="38"/>
                  <a:pt x="176" y="38"/>
                </a:cubicBezTo>
                <a:cubicBezTo>
                  <a:pt x="176" y="24"/>
                  <a:pt x="176" y="24"/>
                  <a:pt x="176" y="24"/>
                </a:cubicBezTo>
                <a:cubicBezTo>
                  <a:pt x="194" y="5"/>
                  <a:pt x="194" y="5"/>
                  <a:pt x="194" y="5"/>
                </a:cubicBezTo>
                <a:cubicBezTo>
                  <a:pt x="189" y="3"/>
                  <a:pt x="189" y="3"/>
                  <a:pt x="189" y="3"/>
                </a:cubicBezTo>
                <a:cubicBezTo>
                  <a:pt x="184" y="1"/>
                  <a:pt x="178" y="0"/>
                  <a:pt x="172" y="0"/>
                </a:cubicBezTo>
                <a:cubicBezTo>
                  <a:pt x="161" y="0"/>
                  <a:pt x="150" y="4"/>
                  <a:pt x="143" y="12"/>
                </a:cubicBezTo>
                <a:cubicBezTo>
                  <a:pt x="131" y="23"/>
                  <a:pt x="127" y="40"/>
                  <a:pt x="133" y="56"/>
                </a:cubicBezTo>
                <a:cubicBezTo>
                  <a:pt x="99" y="90"/>
                  <a:pt x="99" y="90"/>
                  <a:pt x="99" y="90"/>
                </a:cubicBezTo>
                <a:cubicBezTo>
                  <a:pt x="51" y="42"/>
                  <a:pt x="51" y="42"/>
                  <a:pt x="51" y="42"/>
                </a:cubicBezTo>
                <a:cubicBezTo>
                  <a:pt x="56" y="36"/>
                  <a:pt x="56" y="36"/>
                  <a:pt x="56" y="36"/>
                </a:cubicBezTo>
                <a:cubicBezTo>
                  <a:pt x="25" y="5"/>
                  <a:pt x="25" y="5"/>
                  <a:pt x="25" y="5"/>
                </a:cubicBezTo>
                <a:cubicBezTo>
                  <a:pt x="8" y="22"/>
                  <a:pt x="8" y="22"/>
                  <a:pt x="8" y="22"/>
                </a:cubicBezTo>
                <a:cubicBezTo>
                  <a:pt x="39" y="53"/>
                  <a:pt x="39" y="53"/>
                  <a:pt x="39" y="53"/>
                </a:cubicBezTo>
                <a:cubicBezTo>
                  <a:pt x="45" y="47"/>
                  <a:pt x="45" y="47"/>
                  <a:pt x="45" y="47"/>
                </a:cubicBezTo>
                <a:cubicBezTo>
                  <a:pt x="93" y="95"/>
                  <a:pt x="93" y="95"/>
                  <a:pt x="93" y="95"/>
                </a:cubicBezTo>
                <a:cubicBezTo>
                  <a:pt x="59" y="129"/>
                  <a:pt x="59" y="129"/>
                  <a:pt x="59" y="129"/>
                </a:cubicBezTo>
                <a:cubicBezTo>
                  <a:pt x="55" y="128"/>
                  <a:pt x="50" y="127"/>
                  <a:pt x="45" y="127"/>
                </a:cubicBezTo>
                <a:cubicBezTo>
                  <a:pt x="34" y="127"/>
                  <a:pt x="23" y="131"/>
                  <a:pt x="15" y="139"/>
                </a:cubicBezTo>
                <a:cubicBezTo>
                  <a:pt x="3" y="151"/>
                  <a:pt x="0" y="170"/>
                  <a:pt x="6" y="185"/>
                </a:cubicBezTo>
                <a:cubicBezTo>
                  <a:pt x="9" y="191"/>
                  <a:pt x="9" y="191"/>
                  <a:pt x="9" y="191"/>
                </a:cubicBezTo>
                <a:cubicBezTo>
                  <a:pt x="27" y="172"/>
                  <a:pt x="27" y="172"/>
                  <a:pt x="27" y="172"/>
                </a:cubicBezTo>
                <a:cubicBezTo>
                  <a:pt x="41" y="172"/>
                  <a:pt x="41" y="172"/>
                  <a:pt x="41" y="172"/>
                </a:cubicBezTo>
                <a:cubicBezTo>
                  <a:pt x="41" y="187"/>
                  <a:pt x="41" y="187"/>
                  <a:pt x="41" y="187"/>
                </a:cubicBezTo>
                <a:cubicBezTo>
                  <a:pt x="23" y="205"/>
                  <a:pt x="23" y="205"/>
                  <a:pt x="23" y="205"/>
                </a:cubicBezTo>
                <a:cubicBezTo>
                  <a:pt x="28" y="207"/>
                  <a:pt x="28" y="207"/>
                  <a:pt x="28" y="207"/>
                </a:cubicBezTo>
                <a:cubicBezTo>
                  <a:pt x="34" y="210"/>
                  <a:pt x="39" y="211"/>
                  <a:pt x="45" y="211"/>
                </a:cubicBezTo>
                <a:cubicBezTo>
                  <a:pt x="56" y="211"/>
                  <a:pt x="67" y="206"/>
                  <a:pt x="75" y="198"/>
                </a:cubicBezTo>
                <a:cubicBezTo>
                  <a:pt x="86" y="187"/>
                  <a:pt x="90" y="170"/>
                  <a:pt x="85" y="155"/>
                </a:cubicBezTo>
                <a:cubicBezTo>
                  <a:pt x="119" y="121"/>
                  <a:pt x="119" y="121"/>
                  <a:pt x="119" y="121"/>
                </a:cubicBezTo>
                <a:cubicBezTo>
                  <a:pt x="147" y="149"/>
                  <a:pt x="147" y="149"/>
                  <a:pt x="147" y="149"/>
                </a:cubicBezTo>
                <a:cubicBezTo>
                  <a:pt x="130" y="166"/>
                  <a:pt x="130" y="166"/>
                  <a:pt x="130" y="166"/>
                </a:cubicBezTo>
                <a:cubicBezTo>
                  <a:pt x="136" y="172"/>
                  <a:pt x="136" y="172"/>
                  <a:pt x="136" y="172"/>
                </a:cubicBezTo>
                <a:cubicBezTo>
                  <a:pt x="141" y="166"/>
                  <a:pt x="141" y="166"/>
                  <a:pt x="141" y="166"/>
                </a:cubicBezTo>
                <a:cubicBezTo>
                  <a:pt x="184" y="208"/>
                  <a:pt x="184" y="208"/>
                  <a:pt x="184" y="208"/>
                </a:cubicBezTo>
                <a:cubicBezTo>
                  <a:pt x="187" y="212"/>
                  <a:pt x="192" y="214"/>
                  <a:pt x="198" y="214"/>
                </a:cubicBezTo>
                <a:cubicBezTo>
                  <a:pt x="203" y="214"/>
                  <a:pt x="208" y="212"/>
                  <a:pt x="212" y="208"/>
                </a:cubicBezTo>
                <a:cubicBezTo>
                  <a:pt x="220" y="201"/>
                  <a:pt x="220" y="188"/>
                  <a:pt x="212" y="180"/>
                </a:cubicBezTo>
                <a:close/>
                <a:moveTo>
                  <a:pt x="20" y="22"/>
                </a:moveTo>
                <a:cubicBezTo>
                  <a:pt x="25" y="16"/>
                  <a:pt x="25" y="16"/>
                  <a:pt x="25" y="16"/>
                </a:cubicBezTo>
                <a:cubicBezTo>
                  <a:pt x="45" y="36"/>
                  <a:pt x="45" y="36"/>
                  <a:pt x="45" y="36"/>
                </a:cubicBezTo>
                <a:cubicBezTo>
                  <a:pt x="39" y="42"/>
                  <a:pt x="39" y="42"/>
                  <a:pt x="39" y="42"/>
                </a:cubicBezTo>
                <a:lnTo>
                  <a:pt x="20" y="22"/>
                </a:lnTo>
                <a:close/>
                <a:moveTo>
                  <a:pt x="76" y="155"/>
                </a:moveTo>
                <a:cubicBezTo>
                  <a:pt x="82" y="168"/>
                  <a:pt x="79" y="183"/>
                  <a:pt x="69" y="193"/>
                </a:cubicBezTo>
                <a:cubicBezTo>
                  <a:pt x="63" y="199"/>
                  <a:pt x="54" y="203"/>
                  <a:pt x="45" y="203"/>
                </a:cubicBezTo>
                <a:cubicBezTo>
                  <a:pt x="42" y="203"/>
                  <a:pt x="40" y="202"/>
                  <a:pt x="37" y="202"/>
                </a:cubicBezTo>
                <a:cubicBezTo>
                  <a:pt x="49" y="190"/>
                  <a:pt x="49" y="190"/>
                  <a:pt x="49" y="190"/>
                </a:cubicBezTo>
                <a:cubicBezTo>
                  <a:pt x="49" y="164"/>
                  <a:pt x="49" y="164"/>
                  <a:pt x="49" y="164"/>
                </a:cubicBezTo>
                <a:cubicBezTo>
                  <a:pt x="24" y="164"/>
                  <a:pt x="24" y="164"/>
                  <a:pt x="24" y="164"/>
                </a:cubicBezTo>
                <a:cubicBezTo>
                  <a:pt x="12" y="176"/>
                  <a:pt x="12" y="176"/>
                  <a:pt x="12" y="176"/>
                </a:cubicBezTo>
                <a:cubicBezTo>
                  <a:pt x="9" y="165"/>
                  <a:pt x="12" y="153"/>
                  <a:pt x="21" y="145"/>
                </a:cubicBezTo>
                <a:cubicBezTo>
                  <a:pt x="27" y="138"/>
                  <a:pt x="36" y="135"/>
                  <a:pt x="45" y="135"/>
                </a:cubicBezTo>
                <a:cubicBezTo>
                  <a:pt x="50" y="135"/>
                  <a:pt x="54" y="136"/>
                  <a:pt x="58" y="138"/>
                </a:cubicBezTo>
                <a:cubicBezTo>
                  <a:pt x="61" y="139"/>
                  <a:pt x="61" y="139"/>
                  <a:pt x="61" y="139"/>
                </a:cubicBezTo>
                <a:cubicBezTo>
                  <a:pt x="142" y="57"/>
                  <a:pt x="142" y="57"/>
                  <a:pt x="142" y="57"/>
                </a:cubicBezTo>
                <a:cubicBezTo>
                  <a:pt x="141" y="55"/>
                  <a:pt x="141" y="55"/>
                  <a:pt x="141" y="55"/>
                </a:cubicBezTo>
                <a:cubicBezTo>
                  <a:pt x="135" y="42"/>
                  <a:pt x="138" y="27"/>
                  <a:pt x="148" y="17"/>
                </a:cubicBezTo>
                <a:cubicBezTo>
                  <a:pt x="155" y="11"/>
                  <a:pt x="163" y="8"/>
                  <a:pt x="172" y="8"/>
                </a:cubicBezTo>
                <a:cubicBezTo>
                  <a:pt x="175" y="8"/>
                  <a:pt x="177" y="8"/>
                  <a:pt x="180" y="8"/>
                </a:cubicBezTo>
                <a:cubicBezTo>
                  <a:pt x="168" y="21"/>
                  <a:pt x="168" y="21"/>
                  <a:pt x="168" y="21"/>
                </a:cubicBezTo>
                <a:cubicBezTo>
                  <a:pt x="167" y="46"/>
                  <a:pt x="167" y="46"/>
                  <a:pt x="167" y="46"/>
                </a:cubicBezTo>
                <a:cubicBezTo>
                  <a:pt x="194" y="46"/>
                  <a:pt x="194" y="46"/>
                  <a:pt x="194" y="46"/>
                </a:cubicBezTo>
                <a:cubicBezTo>
                  <a:pt x="205" y="34"/>
                  <a:pt x="205" y="34"/>
                  <a:pt x="205" y="34"/>
                </a:cubicBezTo>
                <a:cubicBezTo>
                  <a:pt x="208" y="45"/>
                  <a:pt x="205" y="57"/>
                  <a:pt x="196" y="66"/>
                </a:cubicBezTo>
                <a:cubicBezTo>
                  <a:pt x="190" y="72"/>
                  <a:pt x="181" y="75"/>
                  <a:pt x="172" y="75"/>
                </a:cubicBezTo>
                <a:cubicBezTo>
                  <a:pt x="168" y="75"/>
                  <a:pt x="163" y="75"/>
                  <a:pt x="159" y="73"/>
                </a:cubicBezTo>
                <a:cubicBezTo>
                  <a:pt x="156" y="72"/>
                  <a:pt x="156" y="72"/>
                  <a:pt x="156" y="72"/>
                </a:cubicBezTo>
                <a:cubicBezTo>
                  <a:pt x="75" y="153"/>
                  <a:pt x="75" y="153"/>
                  <a:pt x="75" y="153"/>
                </a:cubicBezTo>
                <a:lnTo>
                  <a:pt x="76" y="155"/>
                </a:lnTo>
                <a:close/>
                <a:moveTo>
                  <a:pt x="206" y="203"/>
                </a:moveTo>
                <a:cubicBezTo>
                  <a:pt x="204" y="205"/>
                  <a:pt x="201" y="206"/>
                  <a:pt x="198" y="206"/>
                </a:cubicBezTo>
                <a:cubicBezTo>
                  <a:pt x="195" y="206"/>
                  <a:pt x="192" y="205"/>
                  <a:pt x="189" y="203"/>
                </a:cubicBezTo>
                <a:cubicBezTo>
                  <a:pt x="147" y="160"/>
                  <a:pt x="147" y="160"/>
                  <a:pt x="147" y="160"/>
                </a:cubicBezTo>
                <a:cubicBezTo>
                  <a:pt x="164" y="143"/>
                  <a:pt x="164" y="143"/>
                  <a:pt x="164" y="143"/>
                </a:cubicBezTo>
                <a:cubicBezTo>
                  <a:pt x="206" y="186"/>
                  <a:pt x="206" y="186"/>
                  <a:pt x="206" y="186"/>
                </a:cubicBezTo>
                <a:cubicBezTo>
                  <a:pt x="211" y="190"/>
                  <a:pt x="211" y="198"/>
                  <a:pt x="206" y="203"/>
                </a:cubicBezTo>
                <a:close/>
              </a:path>
            </a:pathLst>
          </a:custGeom>
          <a:solidFill>
            <a:schemeClr val="bg1"/>
          </a:solidFill>
          <a:ln>
            <a:noFill/>
          </a:ln>
        </p:spPr>
        <p:txBody>
          <a:bodyPr vert="horz" wrap="square" lIns="63305" tIns="31652" rIns="63305" bIns="31652" numCol="1" anchor="t" anchorCtr="0" compatLnSpc="1">
            <a:prstTxWarp prst="textNoShape">
              <a:avLst/>
            </a:prstTxWarp>
          </a:bodyPr>
          <a:lstStyle/>
          <a:p>
            <a:pPr algn="r" defTabSz="633039" fontAlgn="base">
              <a:spcBef>
                <a:spcPct val="0"/>
              </a:spcBef>
              <a:spcAft>
                <a:spcPct val="0"/>
              </a:spcAft>
              <a:defRPr/>
            </a:pPr>
            <a:endParaRPr lang="en-AU" sz="1246">
              <a:solidFill>
                <a:srgbClr val="3F3F3F"/>
              </a:solidFill>
              <a:latin typeface="Arial" charset="0"/>
              <a:cs typeface="Arial" charset="0"/>
            </a:endParaRPr>
          </a:p>
        </p:txBody>
      </p:sp>
      <p:graphicFrame>
        <p:nvGraphicFramePr>
          <p:cNvPr id="15" name="Table 14">
            <a:extLst>
              <a:ext uri="{FF2B5EF4-FFF2-40B4-BE49-F238E27FC236}">
                <a16:creationId xmlns:a16="http://schemas.microsoft.com/office/drawing/2014/main" id="{82F6548D-3968-484F-9E2C-3ECA00EF9A2C}"/>
              </a:ext>
            </a:extLst>
          </p:cNvPr>
          <p:cNvGraphicFramePr>
            <a:graphicFrameLocks noGrp="1"/>
          </p:cNvGraphicFramePr>
          <p:nvPr>
            <p:extLst>
              <p:ext uri="{D42A27DB-BD31-4B8C-83A1-F6EECF244321}">
                <p14:modId xmlns:p14="http://schemas.microsoft.com/office/powerpoint/2010/main" val="3520397392"/>
              </p:ext>
            </p:extLst>
          </p:nvPr>
        </p:nvGraphicFramePr>
        <p:xfrm>
          <a:off x="2470635" y="1235811"/>
          <a:ext cx="8475537" cy="5489544"/>
        </p:xfrm>
        <a:graphic>
          <a:graphicData uri="http://schemas.openxmlformats.org/drawingml/2006/table">
            <a:tbl>
              <a:tblPr firstRow="1" firstCol="1" bandRow="1">
                <a:tableStyleId>{5C22544A-7EE6-4342-B048-85BDC9FD1C3A}</a:tableStyleId>
              </a:tblPr>
              <a:tblGrid>
                <a:gridCol w="1570603">
                  <a:extLst>
                    <a:ext uri="{9D8B030D-6E8A-4147-A177-3AD203B41FA5}">
                      <a16:colId xmlns:a16="http://schemas.microsoft.com/office/drawing/2014/main" val="1088673474"/>
                    </a:ext>
                  </a:extLst>
                </a:gridCol>
                <a:gridCol w="1215394">
                  <a:extLst>
                    <a:ext uri="{9D8B030D-6E8A-4147-A177-3AD203B41FA5}">
                      <a16:colId xmlns:a16="http://schemas.microsoft.com/office/drawing/2014/main" val="1484963557"/>
                    </a:ext>
                  </a:extLst>
                </a:gridCol>
                <a:gridCol w="1302088">
                  <a:extLst>
                    <a:ext uri="{9D8B030D-6E8A-4147-A177-3AD203B41FA5}">
                      <a16:colId xmlns:a16="http://schemas.microsoft.com/office/drawing/2014/main" val="2503322469"/>
                    </a:ext>
                  </a:extLst>
                </a:gridCol>
                <a:gridCol w="1462484">
                  <a:extLst>
                    <a:ext uri="{9D8B030D-6E8A-4147-A177-3AD203B41FA5}">
                      <a16:colId xmlns:a16="http://schemas.microsoft.com/office/drawing/2014/main" val="631234925"/>
                    </a:ext>
                  </a:extLst>
                </a:gridCol>
                <a:gridCol w="1462484">
                  <a:extLst>
                    <a:ext uri="{9D8B030D-6E8A-4147-A177-3AD203B41FA5}">
                      <a16:colId xmlns:a16="http://schemas.microsoft.com/office/drawing/2014/main" val="3419977736"/>
                    </a:ext>
                  </a:extLst>
                </a:gridCol>
                <a:gridCol w="1462484">
                  <a:extLst>
                    <a:ext uri="{9D8B030D-6E8A-4147-A177-3AD203B41FA5}">
                      <a16:colId xmlns:a16="http://schemas.microsoft.com/office/drawing/2014/main" val="4045378934"/>
                    </a:ext>
                  </a:extLst>
                </a:gridCol>
              </a:tblGrid>
              <a:tr h="311243">
                <a:tc>
                  <a:txBody>
                    <a:bodyPr/>
                    <a:lstStyle/>
                    <a:p>
                      <a:pPr algn="ctr">
                        <a:lnSpc>
                          <a:spcPct val="120000"/>
                        </a:lnSpc>
                        <a:spcAft>
                          <a:spcPts val="0"/>
                        </a:spcAft>
                      </a:pPr>
                      <a:r>
                        <a:rPr lang="en-US" sz="1000" b="1" i="0" dirty="0">
                          <a:solidFill>
                            <a:srgbClr val="0193C0"/>
                          </a:solidFill>
                          <a:effectLst/>
                          <a:latin typeface="Comfortaa"/>
                        </a:rPr>
                        <a:t>Indicator</a:t>
                      </a: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r>
                        <a:rPr lang="en-US" sz="1000" b="1" i="0" dirty="0">
                          <a:solidFill>
                            <a:srgbClr val="0193C0"/>
                          </a:solidFill>
                          <a:effectLst/>
                          <a:latin typeface="Comfortaa"/>
                        </a:rPr>
                        <a:t>Indicator type, norm type</a:t>
                      </a:r>
                      <a:endParaRPr lang="en-US" sz="1000" b="1" i="0" dirty="0">
                        <a:solidFill>
                          <a:srgbClr val="0193C0"/>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193C0"/>
                          </a:solidFill>
                          <a:effectLst/>
                          <a:uLnTx/>
                          <a:uFillTx/>
                          <a:latin typeface="Comfortaa"/>
                          <a:ea typeface="Times New Roman" panose="02020603050405020304" pitchFamily="18" charset="0"/>
                          <a:cs typeface="Arial" panose="020B0604020202020204" pitchFamily="34" charset="0"/>
                        </a:rPr>
                        <a:t>Data sources &amp; methods</a:t>
                      </a: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193C0"/>
                          </a:solidFill>
                          <a:effectLst/>
                          <a:uLnTx/>
                          <a:uFillTx/>
                          <a:latin typeface="Comfortaa"/>
                          <a:ea typeface="Times New Roman" panose="02020603050405020304" pitchFamily="18" charset="0"/>
                          <a:cs typeface="Arial" panose="020B0604020202020204" pitchFamily="34" charset="0"/>
                        </a:rPr>
                        <a:t>Disaggregation (</a:t>
                      </a:r>
                      <a:r>
                        <a:rPr kumimoji="0" lang="en-US" sz="1000" b="0" i="0" u="none" strike="noStrike" kern="1200" cap="none" spc="0" normalizeH="0" baseline="0" noProof="0" dirty="0" err="1">
                          <a:ln>
                            <a:noFill/>
                          </a:ln>
                          <a:solidFill>
                            <a:srgbClr val="0193C0"/>
                          </a:solidFill>
                          <a:effectLst/>
                          <a:uLnTx/>
                          <a:uFillTx/>
                          <a:latin typeface="Comfortaa"/>
                          <a:ea typeface="Times New Roman" panose="02020603050405020304" pitchFamily="18" charset="0"/>
                          <a:cs typeface="Arial" panose="020B0604020202020204" pitchFamily="34" charset="0"/>
                        </a:rPr>
                        <a:t>eg.</a:t>
                      </a:r>
                      <a:r>
                        <a:rPr kumimoji="0" lang="en-US" sz="1000" b="0" i="0" u="none" strike="noStrike" kern="1200" cap="none" spc="0" normalizeH="0" baseline="0" noProof="0" dirty="0">
                          <a:ln>
                            <a:noFill/>
                          </a:ln>
                          <a:solidFill>
                            <a:srgbClr val="0193C0"/>
                          </a:solidFill>
                          <a:effectLst/>
                          <a:uLnTx/>
                          <a:uFillTx/>
                          <a:latin typeface="Comfortaa"/>
                          <a:ea typeface="Times New Roman" panose="02020603050405020304" pitchFamily="18" charset="0"/>
                          <a:cs typeface="Arial" panose="020B0604020202020204" pitchFamily="34" charset="0"/>
                        </a:rPr>
                        <a:t> Age, sex, etc.)</a:t>
                      </a: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dirty="0">
                          <a:ln>
                            <a:noFill/>
                          </a:ln>
                          <a:solidFill>
                            <a:srgbClr val="0193C0"/>
                          </a:solidFill>
                          <a:effectLst/>
                          <a:uLnTx/>
                          <a:uFillTx/>
                          <a:latin typeface="Comfortaa"/>
                          <a:ea typeface="Times New Roman" panose="02020603050405020304" pitchFamily="18" charset="0"/>
                          <a:cs typeface="Arial" panose="020B0604020202020204" pitchFamily="34" charset="0"/>
                        </a:rPr>
                        <a:t>Frequency/timing of data collection</a:t>
                      </a: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r>
                        <a:rPr lang="en-US" sz="1000" b="1" i="0" dirty="0">
                          <a:solidFill>
                            <a:srgbClr val="0193C0"/>
                          </a:solidFill>
                          <a:effectLst/>
                          <a:latin typeface="Comfortaa"/>
                          <a:ea typeface="Times New Roman" panose="02020603050405020304" pitchFamily="18" charset="0"/>
                          <a:cs typeface="Arial" panose="020B0604020202020204" pitchFamily="34" charset="0"/>
                        </a:rPr>
                        <a:t>Data manager</a:t>
                      </a: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91315263"/>
                  </a:ext>
                </a:extLst>
              </a:tr>
              <a:tr h="509431">
                <a:tc>
                  <a:txBody>
                    <a:bodyPr/>
                    <a:lstStyle/>
                    <a:p>
                      <a:pPr marL="0" lvl="0" indent="0" algn="ctr">
                        <a:spcAft>
                          <a:spcPts val="0"/>
                        </a:spcAft>
                        <a:buFont typeface="+mj-lt"/>
                        <a:buNone/>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Number of radio drama episodes/TV spots newly developed that model desired social norms</a:t>
                      </a: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00" b="0" i="0">
                          <a:solidFill>
                            <a:schemeClr val="tx1">
                              <a:lumMod val="75000"/>
                              <a:lumOff val="25000"/>
                            </a:schemeClr>
                          </a:solidFill>
                          <a:effectLst/>
                          <a:latin typeface="Comfortaa"/>
                          <a:ea typeface="Times New Roman" panose="02020603050405020304" pitchFamily="18" charset="0"/>
                          <a:cs typeface="Arial" panose="020B0604020202020204" pitchFamily="34" charset="0"/>
                        </a:rPr>
                        <a:t>Output</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Activity reports</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By type of spot, type of media</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Quarterly</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Activity manager</a:t>
                      </a: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27089539"/>
                  </a:ext>
                </a:extLst>
              </a:tr>
              <a:tr h="424526">
                <a:tc>
                  <a:txBody>
                    <a:bodyPr/>
                    <a:lstStyle/>
                    <a:p>
                      <a:pPr marL="0" lvl="0" indent="0" algn="ctr">
                        <a:spcAft>
                          <a:spcPts val="0"/>
                        </a:spcAft>
                        <a:buFont typeface="+mj-lt"/>
                        <a:buNone/>
                      </a:pPr>
                      <a:r>
                        <a:rPr lang="en-US" sz="1000" b="0" i="0">
                          <a:solidFill>
                            <a:schemeClr val="tx1">
                              <a:lumMod val="75000"/>
                              <a:lumOff val="25000"/>
                            </a:schemeClr>
                          </a:solidFill>
                          <a:effectLst/>
                          <a:latin typeface="Comfortaa"/>
                          <a:ea typeface="Times New Roman" panose="02020603050405020304" pitchFamily="18" charset="0"/>
                          <a:cs typeface="Arial" panose="020B0604020202020204" pitchFamily="34" charset="0"/>
                        </a:rPr>
                        <a:t>Number of radio drama episodes/TV spots broadcasted that model desired social norms</a:t>
                      </a: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00" b="0" i="0">
                          <a:solidFill>
                            <a:schemeClr val="tx1">
                              <a:lumMod val="75000"/>
                              <a:lumOff val="25000"/>
                            </a:schemeClr>
                          </a:solidFill>
                          <a:effectLst/>
                          <a:latin typeface="Comfortaa"/>
                          <a:ea typeface="Times New Roman" panose="02020603050405020304" pitchFamily="18" charset="0"/>
                          <a:cs typeface="Arial" panose="020B0604020202020204" pitchFamily="34" charset="0"/>
                        </a:rPr>
                        <a:t>Output</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Media, monitoring reports; invoices</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By type of spot, type of media</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Quarterly</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Activity manager</a:t>
                      </a: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788444"/>
                  </a:ext>
                </a:extLst>
              </a:tr>
              <a:tr h="708534">
                <a:tc>
                  <a:txBody>
                    <a:bodyPr/>
                    <a:lstStyle/>
                    <a:p>
                      <a:pPr marL="0" lvl="0" indent="0" algn="ctr">
                        <a:spcAft>
                          <a:spcPts val="0"/>
                        </a:spcAft>
                        <a:buFont typeface="+mj-lt"/>
                        <a:buNone/>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Number of providers who participated in training addressing priority norms</a:t>
                      </a: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Output</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Training attendance sheets; pre/post training assessments; activity reports</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By sex, provider type</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Quarterly</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Activity manager</a:t>
                      </a: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8557168"/>
                  </a:ext>
                </a:extLst>
              </a:tr>
              <a:tr h="594336">
                <a:tc>
                  <a:txBody>
                    <a:bodyPr/>
                    <a:lstStyle/>
                    <a:p>
                      <a:pPr marL="0" lvl="0" indent="0" algn="ctr">
                        <a:spcAft>
                          <a:spcPts val="0"/>
                        </a:spcAft>
                        <a:buFont typeface="+mj-lt"/>
                        <a:buNone/>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Number of priority group members who participated in social mobilization activities that focused on social norms</a:t>
                      </a: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00" b="0" i="0">
                          <a:solidFill>
                            <a:schemeClr val="tx1">
                              <a:lumMod val="75000"/>
                              <a:lumOff val="25000"/>
                            </a:schemeClr>
                          </a:solidFill>
                          <a:effectLst/>
                          <a:latin typeface="Comfortaa"/>
                          <a:ea typeface="Times New Roman" panose="02020603050405020304" pitchFamily="18" charset="0"/>
                          <a:cs typeface="Arial" panose="020B0604020202020204" pitchFamily="34" charset="0"/>
                        </a:rPr>
                        <a:t>Coverage</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Activity reports, attendance sheets, etc.</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By sex, age cohort, urban/rural</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Quarterly</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Activity manager</a:t>
                      </a: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58175473"/>
                  </a:ext>
                </a:extLst>
              </a:tr>
              <a:tr h="424526">
                <a:tc>
                  <a:txBody>
                    <a:bodyPr/>
                    <a:lstStyle/>
                    <a:p>
                      <a:pPr marL="0" lvl="0" indent="0" algn="ctr">
                        <a:spcAft>
                          <a:spcPts val="0"/>
                        </a:spcAft>
                        <a:buFont typeface="+mj-lt"/>
                        <a:buNone/>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 of priority group who recall radio drama/TV spots that model desired social norms</a:t>
                      </a: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00" b="0" i="0">
                          <a:solidFill>
                            <a:schemeClr val="tx1">
                              <a:lumMod val="75000"/>
                              <a:lumOff val="25000"/>
                            </a:schemeClr>
                          </a:solidFill>
                          <a:effectLst/>
                          <a:latin typeface="Comfortaa"/>
                          <a:ea typeface="Times New Roman" panose="02020603050405020304" pitchFamily="18" charset="0"/>
                          <a:cs typeface="Arial" panose="020B0604020202020204" pitchFamily="34" charset="0"/>
                        </a:rPr>
                        <a:t>Reach</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Omnibus survey,</a:t>
                      </a:r>
                    </a:p>
                    <a:p>
                      <a:pPr algn="ctr">
                        <a:lnSpc>
                          <a:spcPct val="120000"/>
                        </a:lnSpc>
                        <a:spcAft>
                          <a:spcPts val="0"/>
                        </a:spcAft>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survey</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By sex, age cohort, priority or reference group, urban/rural</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By sex, age cohort, priority or reference group, urban/rural</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M&amp;E staff</a:t>
                      </a: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50913301"/>
                  </a:ext>
                </a:extLst>
              </a:tr>
              <a:tr h="606648">
                <a:tc>
                  <a:txBody>
                    <a:bodyPr/>
                    <a:lstStyle/>
                    <a:p>
                      <a:pPr marL="0" lvl="0" indent="0" algn="ctr">
                        <a:spcAft>
                          <a:spcPts val="0"/>
                        </a:spcAft>
                        <a:buFont typeface="+mj-lt"/>
                        <a:buNone/>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 of men who intend to communicate with their wives about family planning</a:t>
                      </a: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00" b="0" i="0">
                          <a:solidFill>
                            <a:schemeClr val="tx1">
                              <a:lumMod val="75000"/>
                              <a:lumOff val="25000"/>
                            </a:schemeClr>
                          </a:solidFill>
                          <a:effectLst/>
                          <a:latin typeface="Comfortaa"/>
                          <a:ea typeface="Times New Roman" panose="02020603050405020304" pitchFamily="18" charset="0"/>
                          <a:cs typeface="Arial" panose="020B0604020202020204" pitchFamily="34" charset="0"/>
                        </a:rPr>
                        <a:t>Intermediate</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Omnibus survey, exit interviews from social mobilization activities</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By sex, age cohort, priority or reference group, urban/rural</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By sex, age cohort, priority or reference group, urban/rural</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M&amp;E staff</a:t>
                      </a: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59470101"/>
                  </a:ext>
                </a:extLst>
              </a:tr>
              <a:tr h="606648">
                <a:tc>
                  <a:txBody>
                    <a:bodyPr/>
                    <a:lstStyle/>
                    <a:p>
                      <a:pPr marL="0" lvl="0" indent="0" algn="ctr">
                        <a:spcAft>
                          <a:spcPts val="0"/>
                        </a:spcAft>
                        <a:buFont typeface="+mj-lt"/>
                        <a:buNone/>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 of intended audience who report that their religious community approves of family planning</a:t>
                      </a: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00" b="0" i="0">
                          <a:solidFill>
                            <a:schemeClr val="tx1">
                              <a:lumMod val="75000"/>
                              <a:lumOff val="25000"/>
                            </a:schemeClr>
                          </a:solidFill>
                          <a:effectLst/>
                          <a:latin typeface="Comfortaa"/>
                          <a:ea typeface="Times New Roman" panose="02020603050405020304" pitchFamily="18" charset="0"/>
                          <a:cs typeface="Arial" panose="020B0604020202020204" pitchFamily="34" charset="0"/>
                        </a:rPr>
                        <a:t>Intermediate outcome, descriptive norm</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Omnibus survey, exit interviews from social mobilization activities</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By sex, age cohort, priority or reference group, urban/rural</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Periodic</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M&amp;E staff</a:t>
                      </a: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3645805"/>
                  </a:ext>
                </a:extLst>
              </a:tr>
              <a:tr h="606648">
                <a:tc>
                  <a:txBody>
                    <a:bodyPr/>
                    <a:lstStyle/>
                    <a:p>
                      <a:pPr marL="0" lvl="0" indent="0" algn="ctr">
                        <a:spcAft>
                          <a:spcPts val="0"/>
                        </a:spcAft>
                        <a:buFont typeface="+mj-lt"/>
                        <a:buNone/>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 of intended audience who agree that others like them in their communities use modern contraception</a:t>
                      </a: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00000"/>
                        </a:lnSpc>
                        <a:spcBef>
                          <a:spcPts val="0"/>
                        </a:spcBef>
                        <a:spcAft>
                          <a:spcPts val="0"/>
                        </a:spcAft>
                        <a:buClrTx/>
                        <a:buSzTx/>
                        <a:buFontTx/>
                        <a:buNone/>
                        <a:tabLst/>
                        <a:defRPr/>
                      </a:pPr>
                      <a:r>
                        <a:rPr lang="en-US" sz="1000" b="0" i="0">
                          <a:solidFill>
                            <a:schemeClr val="tx1">
                              <a:lumMod val="75000"/>
                              <a:lumOff val="25000"/>
                            </a:schemeClr>
                          </a:solidFill>
                          <a:effectLst/>
                          <a:latin typeface="Comfortaa"/>
                          <a:ea typeface="Times New Roman" panose="02020603050405020304" pitchFamily="18" charset="0"/>
                          <a:cs typeface="Arial" panose="020B0604020202020204" pitchFamily="34" charset="0"/>
                        </a:rPr>
                        <a:t>Intermediate outcome, descriptive norm</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20000"/>
                        </a:lnSpc>
                        <a:spcAft>
                          <a:spcPts val="0"/>
                        </a:spcAft>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Omnibus survey, exit interviews from social mobilization activities</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By sex, age cohort, priority or reference group, urban/rural</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Periodic</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M&amp;E staff</a:t>
                      </a: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26670411"/>
                  </a:ext>
                </a:extLst>
              </a:tr>
            </a:tbl>
          </a:graphicData>
        </a:graphic>
      </p:graphicFrame>
      <p:sp>
        <p:nvSpPr>
          <p:cNvPr id="8" name="Content Placeholder 2">
            <a:extLst>
              <a:ext uri="{FF2B5EF4-FFF2-40B4-BE49-F238E27FC236}">
                <a16:creationId xmlns:a16="http://schemas.microsoft.com/office/drawing/2014/main" id="{61291929-734A-4546-A53D-396DFB70CCAD}"/>
              </a:ext>
            </a:extLst>
          </p:cNvPr>
          <p:cNvSpPr>
            <a:spLocks noGrp="1"/>
          </p:cNvSpPr>
          <p:nvPr>
            <p:ph sz="quarter" idx="10"/>
          </p:nvPr>
        </p:nvSpPr>
        <p:spPr>
          <a:xfrm>
            <a:off x="311088" y="2074467"/>
            <a:ext cx="1933348" cy="4351338"/>
          </a:xfrm>
        </p:spPr>
        <p:txBody>
          <a:bodyPr numCol="1"/>
          <a:lstStyle/>
          <a:p>
            <a:pPr marL="0" indent="0">
              <a:lnSpc>
                <a:spcPct val="100000"/>
              </a:lnSpc>
              <a:buNone/>
            </a:pPr>
            <a:r>
              <a:rPr lang="en-US" sz="2400" dirty="0">
                <a:solidFill>
                  <a:srgbClr val="0193C0"/>
                </a:solidFill>
                <a:latin typeface="Comfortaa" pitchFamily="2" charset="0"/>
              </a:rPr>
              <a:t>EXAMPLE</a:t>
            </a:r>
            <a:r>
              <a:rPr lang="en-US" dirty="0">
                <a:solidFill>
                  <a:srgbClr val="0193C0"/>
                </a:solidFill>
                <a:latin typeface="Comfortaa" pitchFamily="2" charset="0"/>
              </a:rPr>
              <a:t> </a:t>
            </a:r>
            <a:r>
              <a:rPr lang="en-US" sz="2000" dirty="0">
                <a:solidFill>
                  <a:schemeClr val="tx1">
                    <a:lumMod val="75000"/>
                    <a:lumOff val="25000"/>
                  </a:schemeClr>
                </a:solidFill>
                <a:latin typeface="Avenir Book" panose="02000503020000020003" pitchFamily="2" charset="0"/>
              </a:rPr>
              <a:t>Complete Monitoring Plan Table</a:t>
            </a:r>
          </a:p>
          <a:p>
            <a:pPr marL="0" indent="0">
              <a:buNone/>
            </a:pPr>
            <a:endParaRPr lang="en-US" dirty="0">
              <a:solidFill>
                <a:srgbClr val="00B0F0"/>
              </a:solidFill>
              <a:latin typeface="Comfortaa"/>
            </a:endParaRPr>
          </a:p>
        </p:txBody>
      </p:sp>
      <p:sp>
        <p:nvSpPr>
          <p:cNvPr id="13" name="Title 1">
            <a:extLst>
              <a:ext uri="{FF2B5EF4-FFF2-40B4-BE49-F238E27FC236}">
                <a16:creationId xmlns:a16="http://schemas.microsoft.com/office/drawing/2014/main" id="{AA29FBDA-C0E1-FF4E-AAB9-238644D584FD}"/>
              </a:ext>
            </a:extLst>
          </p:cNvPr>
          <p:cNvSpPr txBox="1">
            <a:spLocks/>
          </p:cNvSpPr>
          <p:nvPr/>
        </p:nvSpPr>
        <p:spPr>
          <a:xfrm>
            <a:off x="1034055" y="402721"/>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4: Finalize Monitoring Plan Table</a:t>
            </a:r>
            <a:endParaRPr lang="en-US" sz="3200" dirty="0">
              <a:latin typeface="+mj-lt"/>
            </a:endParaRPr>
          </a:p>
        </p:txBody>
      </p:sp>
      <p:grpSp>
        <p:nvGrpSpPr>
          <p:cNvPr id="17" name="Group 16">
            <a:extLst>
              <a:ext uri="{FF2B5EF4-FFF2-40B4-BE49-F238E27FC236}">
                <a16:creationId xmlns:a16="http://schemas.microsoft.com/office/drawing/2014/main" id="{FF8AE373-D121-694B-A958-BFD6B49DDC7E}"/>
              </a:ext>
            </a:extLst>
          </p:cNvPr>
          <p:cNvGrpSpPr/>
          <p:nvPr/>
        </p:nvGrpSpPr>
        <p:grpSpPr>
          <a:xfrm>
            <a:off x="9601200" y="365760"/>
            <a:ext cx="2832498" cy="456923"/>
            <a:chOff x="4116076" y="450402"/>
            <a:chExt cx="2832498" cy="456923"/>
          </a:xfrm>
        </p:grpSpPr>
        <p:cxnSp>
          <p:nvCxnSpPr>
            <p:cNvPr id="18" name="Straight Connector 17">
              <a:extLst>
                <a:ext uri="{FF2B5EF4-FFF2-40B4-BE49-F238E27FC236}">
                  <a16:creationId xmlns:a16="http://schemas.microsoft.com/office/drawing/2014/main" id="{5F45A841-49C1-0C45-9785-9DB51D3D742A}"/>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9" name="Teardrop 18">
              <a:extLst>
                <a:ext uri="{FF2B5EF4-FFF2-40B4-BE49-F238E27FC236}">
                  <a16:creationId xmlns:a16="http://schemas.microsoft.com/office/drawing/2014/main" id="{59974046-204D-884B-A866-5ADDA48B63D8}"/>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Rectangle 19">
              <a:extLst>
                <a:ext uri="{FF2B5EF4-FFF2-40B4-BE49-F238E27FC236}">
                  <a16:creationId xmlns:a16="http://schemas.microsoft.com/office/drawing/2014/main" id="{AEDF3749-40A1-5348-8FDC-86E19028C2A1}"/>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21" name="Rectangle 20">
              <a:extLst>
                <a:ext uri="{FF2B5EF4-FFF2-40B4-BE49-F238E27FC236}">
                  <a16:creationId xmlns:a16="http://schemas.microsoft.com/office/drawing/2014/main" id="{39AD2136-D164-7C41-9B7C-C832ABCC180F}"/>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22" name="Rectangle 21">
              <a:extLst>
                <a:ext uri="{FF2B5EF4-FFF2-40B4-BE49-F238E27FC236}">
                  <a16:creationId xmlns:a16="http://schemas.microsoft.com/office/drawing/2014/main" id="{D865A732-C5F1-D044-A042-864F5A5E1323}"/>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23" name="Rectangle 22">
              <a:extLst>
                <a:ext uri="{FF2B5EF4-FFF2-40B4-BE49-F238E27FC236}">
                  <a16:creationId xmlns:a16="http://schemas.microsoft.com/office/drawing/2014/main" id="{38F2D3ED-A537-464C-A1B8-EF64F95F4AE8}"/>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24" name="Rectangle 23">
              <a:extLst>
                <a:ext uri="{FF2B5EF4-FFF2-40B4-BE49-F238E27FC236}">
                  <a16:creationId xmlns:a16="http://schemas.microsoft.com/office/drawing/2014/main" id="{BD174DDB-274B-F94E-86C8-FCAFB87B496C}"/>
                </a:ext>
              </a:extLst>
            </p:cNvPr>
            <p:cNvSpPr/>
            <p:nvPr/>
          </p:nvSpPr>
          <p:spPr>
            <a:xfrm>
              <a:off x="5977005" y="661104"/>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4</a:t>
              </a:r>
              <a:endParaRPr lang="en-GB" sz="500" b="1" dirty="0">
                <a:solidFill>
                  <a:srgbClr val="07C1E8"/>
                </a:solidFill>
                <a:latin typeface="Avenir Black" panose="02000503020000020003" pitchFamily="2" charset="0"/>
              </a:endParaRPr>
            </a:p>
          </p:txBody>
        </p:sp>
        <p:sp>
          <p:nvSpPr>
            <p:cNvPr id="25" name="Teardrop 24">
              <a:extLst>
                <a:ext uri="{FF2B5EF4-FFF2-40B4-BE49-F238E27FC236}">
                  <a16:creationId xmlns:a16="http://schemas.microsoft.com/office/drawing/2014/main" id="{98478331-BAD2-4E45-AA68-12544A2F140B}"/>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6" name="Teardrop 25">
              <a:extLst>
                <a:ext uri="{FF2B5EF4-FFF2-40B4-BE49-F238E27FC236}">
                  <a16:creationId xmlns:a16="http://schemas.microsoft.com/office/drawing/2014/main" id="{7C934E80-5E74-3045-AE61-2CD349DDEEFF}"/>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7" name="Teardrop 26">
              <a:extLst>
                <a:ext uri="{FF2B5EF4-FFF2-40B4-BE49-F238E27FC236}">
                  <a16:creationId xmlns:a16="http://schemas.microsoft.com/office/drawing/2014/main" id="{D476E6FD-80C6-1A4C-A2C3-5DAA247A5F38}"/>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8" name="Teardrop 27">
              <a:extLst>
                <a:ext uri="{FF2B5EF4-FFF2-40B4-BE49-F238E27FC236}">
                  <a16:creationId xmlns:a16="http://schemas.microsoft.com/office/drawing/2014/main" id="{09365C39-F6BC-8C47-B879-A9527F5FFA0B}"/>
                </a:ext>
              </a:extLst>
            </p:cNvPr>
            <p:cNvSpPr>
              <a:spLocks noChangeAspect="1"/>
            </p:cNvSpPr>
            <p:nvPr/>
          </p:nvSpPr>
          <p:spPr>
            <a:xfrm rot="8100000">
              <a:off x="6146936"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287999186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EF1DC150-BD8E-5845-B9CC-7FA2F1AC1F6C}"/>
              </a:ext>
            </a:extLst>
          </p:cNvPr>
          <p:cNvSpPr txBox="1">
            <a:spLocks/>
          </p:cNvSpPr>
          <p:nvPr/>
        </p:nvSpPr>
        <p:spPr>
          <a:xfrm>
            <a:off x="6708404" y="279795"/>
            <a:ext cx="1126531" cy="185803"/>
          </a:xfrm>
          <a:prstGeom prst="rect">
            <a:avLst/>
          </a:prstGeom>
        </p:spPr>
        <p:txBody>
          <a:bodyPr vert="horz" lIns="0" tIns="0" rIns="0" bIns="0" rtlCol="0" anchor="t" anchorCtr="0">
            <a:noAutofit/>
          </a:bodyPr>
          <a:lstStyle>
            <a:lvl1pPr algn="l" defTabSz="668912" rtl="0" eaLnBrk="1" latinLnBrk="0" hangingPunct="1">
              <a:lnSpc>
                <a:spcPct val="90000"/>
              </a:lnSpc>
              <a:spcBef>
                <a:spcPct val="0"/>
              </a:spcBef>
              <a:buNone/>
              <a:defRPr sz="2400" b="1" i="0" kern="1200">
                <a:solidFill>
                  <a:schemeClr val="accent2"/>
                </a:solidFill>
                <a:latin typeface="Gotham Bold" panose="02000604030000020004"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sz="1108" b="0" dirty="0">
                <a:solidFill>
                  <a:schemeClr val="bg1"/>
                </a:solidFill>
                <a:latin typeface="Comfortaa Light" pitchFamily="2" charset="0"/>
              </a:rPr>
              <a:t>Activity 4</a:t>
            </a:r>
          </a:p>
        </p:txBody>
      </p:sp>
      <p:sp>
        <p:nvSpPr>
          <p:cNvPr id="16" name="Freeform 221">
            <a:extLst>
              <a:ext uri="{FF2B5EF4-FFF2-40B4-BE49-F238E27FC236}">
                <a16:creationId xmlns:a16="http://schemas.microsoft.com/office/drawing/2014/main" id="{830DB05F-AD47-FE41-801D-496AF28C0A70}"/>
              </a:ext>
            </a:extLst>
          </p:cNvPr>
          <p:cNvSpPr>
            <a:spLocks noChangeAspect="1" noEditPoints="1"/>
          </p:cNvSpPr>
          <p:nvPr/>
        </p:nvSpPr>
        <p:spPr bwMode="auto">
          <a:xfrm>
            <a:off x="6939898" y="246408"/>
            <a:ext cx="174462" cy="169950"/>
          </a:xfrm>
          <a:custGeom>
            <a:avLst/>
            <a:gdLst>
              <a:gd name="T0" fmla="*/ 169 w 220"/>
              <a:gd name="T1" fmla="*/ 138 h 214"/>
              <a:gd name="T2" fmla="*/ 169 w 220"/>
              <a:gd name="T3" fmla="*/ 126 h 214"/>
              <a:gd name="T4" fmla="*/ 124 w 220"/>
              <a:gd name="T5" fmla="*/ 115 h 214"/>
              <a:gd name="T6" fmla="*/ 172 w 220"/>
              <a:gd name="T7" fmla="*/ 83 h 214"/>
              <a:gd name="T8" fmla="*/ 211 w 220"/>
              <a:gd name="T9" fmla="*/ 25 h 214"/>
              <a:gd name="T10" fmla="*/ 190 w 220"/>
              <a:gd name="T11" fmla="*/ 38 h 214"/>
              <a:gd name="T12" fmla="*/ 176 w 220"/>
              <a:gd name="T13" fmla="*/ 24 h 214"/>
              <a:gd name="T14" fmla="*/ 189 w 220"/>
              <a:gd name="T15" fmla="*/ 3 h 214"/>
              <a:gd name="T16" fmla="*/ 143 w 220"/>
              <a:gd name="T17" fmla="*/ 12 h 214"/>
              <a:gd name="T18" fmla="*/ 99 w 220"/>
              <a:gd name="T19" fmla="*/ 90 h 214"/>
              <a:gd name="T20" fmla="*/ 56 w 220"/>
              <a:gd name="T21" fmla="*/ 36 h 214"/>
              <a:gd name="T22" fmla="*/ 8 w 220"/>
              <a:gd name="T23" fmla="*/ 22 h 214"/>
              <a:gd name="T24" fmla="*/ 45 w 220"/>
              <a:gd name="T25" fmla="*/ 47 h 214"/>
              <a:gd name="T26" fmla="*/ 59 w 220"/>
              <a:gd name="T27" fmla="*/ 129 h 214"/>
              <a:gd name="T28" fmla="*/ 15 w 220"/>
              <a:gd name="T29" fmla="*/ 139 h 214"/>
              <a:gd name="T30" fmla="*/ 9 w 220"/>
              <a:gd name="T31" fmla="*/ 191 h 214"/>
              <a:gd name="T32" fmla="*/ 41 w 220"/>
              <a:gd name="T33" fmla="*/ 172 h 214"/>
              <a:gd name="T34" fmla="*/ 23 w 220"/>
              <a:gd name="T35" fmla="*/ 205 h 214"/>
              <a:gd name="T36" fmla="*/ 45 w 220"/>
              <a:gd name="T37" fmla="*/ 211 h 214"/>
              <a:gd name="T38" fmla="*/ 85 w 220"/>
              <a:gd name="T39" fmla="*/ 155 h 214"/>
              <a:gd name="T40" fmla="*/ 147 w 220"/>
              <a:gd name="T41" fmla="*/ 149 h 214"/>
              <a:gd name="T42" fmla="*/ 136 w 220"/>
              <a:gd name="T43" fmla="*/ 172 h 214"/>
              <a:gd name="T44" fmla="*/ 184 w 220"/>
              <a:gd name="T45" fmla="*/ 208 h 214"/>
              <a:gd name="T46" fmla="*/ 212 w 220"/>
              <a:gd name="T47" fmla="*/ 208 h 214"/>
              <a:gd name="T48" fmla="*/ 20 w 220"/>
              <a:gd name="T49" fmla="*/ 22 h 214"/>
              <a:gd name="T50" fmla="*/ 45 w 220"/>
              <a:gd name="T51" fmla="*/ 36 h 214"/>
              <a:gd name="T52" fmla="*/ 20 w 220"/>
              <a:gd name="T53" fmla="*/ 22 h 214"/>
              <a:gd name="T54" fmla="*/ 69 w 220"/>
              <a:gd name="T55" fmla="*/ 193 h 214"/>
              <a:gd name="T56" fmla="*/ 37 w 220"/>
              <a:gd name="T57" fmla="*/ 202 h 214"/>
              <a:gd name="T58" fmla="*/ 49 w 220"/>
              <a:gd name="T59" fmla="*/ 164 h 214"/>
              <a:gd name="T60" fmla="*/ 12 w 220"/>
              <a:gd name="T61" fmla="*/ 176 h 214"/>
              <a:gd name="T62" fmla="*/ 45 w 220"/>
              <a:gd name="T63" fmla="*/ 135 h 214"/>
              <a:gd name="T64" fmla="*/ 61 w 220"/>
              <a:gd name="T65" fmla="*/ 139 h 214"/>
              <a:gd name="T66" fmla="*/ 141 w 220"/>
              <a:gd name="T67" fmla="*/ 55 h 214"/>
              <a:gd name="T68" fmla="*/ 172 w 220"/>
              <a:gd name="T69" fmla="*/ 8 h 214"/>
              <a:gd name="T70" fmla="*/ 168 w 220"/>
              <a:gd name="T71" fmla="*/ 21 h 214"/>
              <a:gd name="T72" fmla="*/ 194 w 220"/>
              <a:gd name="T73" fmla="*/ 46 h 214"/>
              <a:gd name="T74" fmla="*/ 196 w 220"/>
              <a:gd name="T75" fmla="*/ 66 h 214"/>
              <a:gd name="T76" fmla="*/ 159 w 220"/>
              <a:gd name="T77" fmla="*/ 73 h 214"/>
              <a:gd name="T78" fmla="*/ 75 w 220"/>
              <a:gd name="T79" fmla="*/ 153 h 214"/>
              <a:gd name="T80" fmla="*/ 206 w 220"/>
              <a:gd name="T81" fmla="*/ 203 h 214"/>
              <a:gd name="T82" fmla="*/ 189 w 220"/>
              <a:gd name="T83" fmla="*/ 203 h 214"/>
              <a:gd name="T84" fmla="*/ 164 w 220"/>
              <a:gd name="T85" fmla="*/ 143 h 214"/>
              <a:gd name="T86" fmla="*/ 206 w 220"/>
              <a:gd name="T87" fmla="*/ 203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20" h="214">
                <a:moveTo>
                  <a:pt x="212" y="180"/>
                </a:moveTo>
                <a:cubicBezTo>
                  <a:pt x="169" y="138"/>
                  <a:pt x="169" y="138"/>
                  <a:pt x="169" y="138"/>
                </a:cubicBezTo>
                <a:cubicBezTo>
                  <a:pt x="175" y="132"/>
                  <a:pt x="175" y="132"/>
                  <a:pt x="175" y="132"/>
                </a:cubicBezTo>
                <a:cubicBezTo>
                  <a:pt x="169" y="126"/>
                  <a:pt x="169" y="126"/>
                  <a:pt x="169" y="126"/>
                </a:cubicBezTo>
                <a:cubicBezTo>
                  <a:pt x="152" y="143"/>
                  <a:pt x="152" y="143"/>
                  <a:pt x="152" y="143"/>
                </a:cubicBezTo>
                <a:cubicBezTo>
                  <a:pt x="124" y="115"/>
                  <a:pt x="124" y="115"/>
                  <a:pt x="124" y="115"/>
                </a:cubicBezTo>
                <a:cubicBezTo>
                  <a:pt x="158" y="81"/>
                  <a:pt x="158" y="81"/>
                  <a:pt x="158" y="81"/>
                </a:cubicBezTo>
                <a:cubicBezTo>
                  <a:pt x="163" y="83"/>
                  <a:pt x="167" y="83"/>
                  <a:pt x="172" y="83"/>
                </a:cubicBezTo>
                <a:cubicBezTo>
                  <a:pt x="184" y="83"/>
                  <a:pt x="194" y="79"/>
                  <a:pt x="202" y="71"/>
                </a:cubicBezTo>
                <a:cubicBezTo>
                  <a:pt x="214" y="59"/>
                  <a:pt x="218" y="41"/>
                  <a:pt x="211" y="25"/>
                </a:cubicBezTo>
                <a:cubicBezTo>
                  <a:pt x="208" y="19"/>
                  <a:pt x="208" y="19"/>
                  <a:pt x="208" y="19"/>
                </a:cubicBezTo>
                <a:cubicBezTo>
                  <a:pt x="190" y="38"/>
                  <a:pt x="190" y="38"/>
                  <a:pt x="190" y="38"/>
                </a:cubicBezTo>
                <a:cubicBezTo>
                  <a:pt x="176" y="38"/>
                  <a:pt x="176" y="38"/>
                  <a:pt x="176" y="38"/>
                </a:cubicBezTo>
                <a:cubicBezTo>
                  <a:pt x="176" y="24"/>
                  <a:pt x="176" y="24"/>
                  <a:pt x="176" y="24"/>
                </a:cubicBezTo>
                <a:cubicBezTo>
                  <a:pt x="194" y="5"/>
                  <a:pt x="194" y="5"/>
                  <a:pt x="194" y="5"/>
                </a:cubicBezTo>
                <a:cubicBezTo>
                  <a:pt x="189" y="3"/>
                  <a:pt x="189" y="3"/>
                  <a:pt x="189" y="3"/>
                </a:cubicBezTo>
                <a:cubicBezTo>
                  <a:pt x="184" y="1"/>
                  <a:pt x="178" y="0"/>
                  <a:pt x="172" y="0"/>
                </a:cubicBezTo>
                <a:cubicBezTo>
                  <a:pt x="161" y="0"/>
                  <a:pt x="150" y="4"/>
                  <a:pt x="143" y="12"/>
                </a:cubicBezTo>
                <a:cubicBezTo>
                  <a:pt x="131" y="23"/>
                  <a:pt x="127" y="40"/>
                  <a:pt x="133" y="56"/>
                </a:cubicBezTo>
                <a:cubicBezTo>
                  <a:pt x="99" y="90"/>
                  <a:pt x="99" y="90"/>
                  <a:pt x="99" y="90"/>
                </a:cubicBezTo>
                <a:cubicBezTo>
                  <a:pt x="51" y="42"/>
                  <a:pt x="51" y="42"/>
                  <a:pt x="51" y="42"/>
                </a:cubicBezTo>
                <a:cubicBezTo>
                  <a:pt x="56" y="36"/>
                  <a:pt x="56" y="36"/>
                  <a:pt x="56" y="36"/>
                </a:cubicBezTo>
                <a:cubicBezTo>
                  <a:pt x="25" y="5"/>
                  <a:pt x="25" y="5"/>
                  <a:pt x="25" y="5"/>
                </a:cubicBezTo>
                <a:cubicBezTo>
                  <a:pt x="8" y="22"/>
                  <a:pt x="8" y="22"/>
                  <a:pt x="8" y="22"/>
                </a:cubicBezTo>
                <a:cubicBezTo>
                  <a:pt x="39" y="53"/>
                  <a:pt x="39" y="53"/>
                  <a:pt x="39" y="53"/>
                </a:cubicBezTo>
                <a:cubicBezTo>
                  <a:pt x="45" y="47"/>
                  <a:pt x="45" y="47"/>
                  <a:pt x="45" y="47"/>
                </a:cubicBezTo>
                <a:cubicBezTo>
                  <a:pt x="93" y="95"/>
                  <a:pt x="93" y="95"/>
                  <a:pt x="93" y="95"/>
                </a:cubicBezTo>
                <a:cubicBezTo>
                  <a:pt x="59" y="129"/>
                  <a:pt x="59" y="129"/>
                  <a:pt x="59" y="129"/>
                </a:cubicBezTo>
                <a:cubicBezTo>
                  <a:pt x="55" y="128"/>
                  <a:pt x="50" y="127"/>
                  <a:pt x="45" y="127"/>
                </a:cubicBezTo>
                <a:cubicBezTo>
                  <a:pt x="34" y="127"/>
                  <a:pt x="23" y="131"/>
                  <a:pt x="15" y="139"/>
                </a:cubicBezTo>
                <a:cubicBezTo>
                  <a:pt x="3" y="151"/>
                  <a:pt x="0" y="170"/>
                  <a:pt x="6" y="185"/>
                </a:cubicBezTo>
                <a:cubicBezTo>
                  <a:pt x="9" y="191"/>
                  <a:pt x="9" y="191"/>
                  <a:pt x="9" y="191"/>
                </a:cubicBezTo>
                <a:cubicBezTo>
                  <a:pt x="27" y="172"/>
                  <a:pt x="27" y="172"/>
                  <a:pt x="27" y="172"/>
                </a:cubicBezTo>
                <a:cubicBezTo>
                  <a:pt x="41" y="172"/>
                  <a:pt x="41" y="172"/>
                  <a:pt x="41" y="172"/>
                </a:cubicBezTo>
                <a:cubicBezTo>
                  <a:pt x="41" y="187"/>
                  <a:pt x="41" y="187"/>
                  <a:pt x="41" y="187"/>
                </a:cubicBezTo>
                <a:cubicBezTo>
                  <a:pt x="23" y="205"/>
                  <a:pt x="23" y="205"/>
                  <a:pt x="23" y="205"/>
                </a:cubicBezTo>
                <a:cubicBezTo>
                  <a:pt x="28" y="207"/>
                  <a:pt x="28" y="207"/>
                  <a:pt x="28" y="207"/>
                </a:cubicBezTo>
                <a:cubicBezTo>
                  <a:pt x="34" y="210"/>
                  <a:pt x="39" y="211"/>
                  <a:pt x="45" y="211"/>
                </a:cubicBezTo>
                <a:cubicBezTo>
                  <a:pt x="56" y="211"/>
                  <a:pt x="67" y="206"/>
                  <a:pt x="75" y="198"/>
                </a:cubicBezTo>
                <a:cubicBezTo>
                  <a:pt x="86" y="187"/>
                  <a:pt x="90" y="170"/>
                  <a:pt x="85" y="155"/>
                </a:cubicBezTo>
                <a:cubicBezTo>
                  <a:pt x="119" y="121"/>
                  <a:pt x="119" y="121"/>
                  <a:pt x="119" y="121"/>
                </a:cubicBezTo>
                <a:cubicBezTo>
                  <a:pt x="147" y="149"/>
                  <a:pt x="147" y="149"/>
                  <a:pt x="147" y="149"/>
                </a:cubicBezTo>
                <a:cubicBezTo>
                  <a:pt x="130" y="166"/>
                  <a:pt x="130" y="166"/>
                  <a:pt x="130" y="166"/>
                </a:cubicBezTo>
                <a:cubicBezTo>
                  <a:pt x="136" y="172"/>
                  <a:pt x="136" y="172"/>
                  <a:pt x="136" y="172"/>
                </a:cubicBezTo>
                <a:cubicBezTo>
                  <a:pt x="141" y="166"/>
                  <a:pt x="141" y="166"/>
                  <a:pt x="141" y="166"/>
                </a:cubicBezTo>
                <a:cubicBezTo>
                  <a:pt x="184" y="208"/>
                  <a:pt x="184" y="208"/>
                  <a:pt x="184" y="208"/>
                </a:cubicBezTo>
                <a:cubicBezTo>
                  <a:pt x="187" y="212"/>
                  <a:pt x="192" y="214"/>
                  <a:pt x="198" y="214"/>
                </a:cubicBezTo>
                <a:cubicBezTo>
                  <a:pt x="203" y="214"/>
                  <a:pt x="208" y="212"/>
                  <a:pt x="212" y="208"/>
                </a:cubicBezTo>
                <a:cubicBezTo>
                  <a:pt x="220" y="201"/>
                  <a:pt x="220" y="188"/>
                  <a:pt x="212" y="180"/>
                </a:cubicBezTo>
                <a:close/>
                <a:moveTo>
                  <a:pt x="20" y="22"/>
                </a:moveTo>
                <a:cubicBezTo>
                  <a:pt x="25" y="16"/>
                  <a:pt x="25" y="16"/>
                  <a:pt x="25" y="16"/>
                </a:cubicBezTo>
                <a:cubicBezTo>
                  <a:pt x="45" y="36"/>
                  <a:pt x="45" y="36"/>
                  <a:pt x="45" y="36"/>
                </a:cubicBezTo>
                <a:cubicBezTo>
                  <a:pt x="39" y="42"/>
                  <a:pt x="39" y="42"/>
                  <a:pt x="39" y="42"/>
                </a:cubicBezTo>
                <a:lnTo>
                  <a:pt x="20" y="22"/>
                </a:lnTo>
                <a:close/>
                <a:moveTo>
                  <a:pt x="76" y="155"/>
                </a:moveTo>
                <a:cubicBezTo>
                  <a:pt x="82" y="168"/>
                  <a:pt x="79" y="183"/>
                  <a:pt x="69" y="193"/>
                </a:cubicBezTo>
                <a:cubicBezTo>
                  <a:pt x="63" y="199"/>
                  <a:pt x="54" y="203"/>
                  <a:pt x="45" y="203"/>
                </a:cubicBezTo>
                <a:cubicBezTo>
                  <a:pt x="42" y="203"/>
                  <a:pt x="40" y="202"/>
                  <a:pt x="37" y="202"/>
                </a:cubicBezTo>
                <a:cubicBezTo>
                  <a:pt x="49" y="190"/>
                  <a:pt x="49" y="190"/>
                  <a:pt x="49" y="190"/>
                </a:cubicBezTo>
                <a:cubicBezTo>
                  <a:pt x="49" y="164"/>
                  <a:pt x="49" y="164"/>
                  <a:pt x="49" y="164"/>
                </a:cubicBezTo>
                <a:cubicBezTo>
                  <a:pt x="24" y="164"/>
                  <a:pt x="24" y="164"/>
                  <a:pt x="24" y="164"/>
                </a:cubicBezTo>
                <a:cubicBezTo>
                  <a:pt x="12" y="176"/>
                  <a:pt x="12" y="176"/>
                  <a:pt x="12" y="176"/>
                </a:cubicBezTo>
                <a:cubicBezTo>
                  <a:pt x="9" y="165"/>
                  <a:pt x="12" y="153"/>
                  <a:pt x="21" y="145"/>
                </a:cubicBezTo>
                <a:cubicBezTo>
                  <a:pt x="27" y="138"/>
                  <a:pt x="36" y="135"/>
                  <a:pt x="45" y="135"/>
                </a:cubicBezTo>
                <a:cubicBezTo>
                  <a:pt x="50" y="135"/>
                  <a:pt x="54" y="136"/>
                  <a:pt x="58" y="138"/>
                </a:cubicBezTo>
                <a:cubicBezTo>
                  <a:pt x="61" y="139"/>
                  <a:pt x="61" y="139"/>
                  <a:pt x="61" y="139"/>
                </a:cubicBezTo>
                <a:cubicBezTo>
                  <a:pt x="142" y="57"/>
                  <a:pt x="142" y="57"/>
                  <a:pt x="142" y="57"/>
                </a:cubicBezTo>
                <a:cubicBezTo>
                  <a:pt x="141" y="55"/>
                  <a:pt x="141" y="55"/>
                  <a:pt x="141" y="55"/>
                </a:cubicBezTo>
                <a:cubicBezTo>
                  <a:pt x="135" y="42"/>
                  <a:pt x="138" y="27"/>
                  <a:pt x="148" y="17"/>
                </a:cubicBezTo>
                <a:cubicBezTo>
                  <a:pt x="155" y="11"/>
                  <a:pt x="163" y="8"/>
                  <a:pt x="172" y="8"/>
                </a:cubicBezTo>
                <a:cubicBezTo>
                  <a:pt x="175" y="8"/>
                  <a:pt x="177" y="8"/>
                  <a:pt x="180" y="8"/>
                </a:cubicBezTo>
                <a:cubicBezTo>
                  <a:pt x="168" y="21"/>
                  <a:pt x="168" y="21"/>
                  <a:pt x="168" y="21"/>
                </a:cubicBezTo>
                <a:cubicBezTo>
                  <a:pt x="167" y="46"/>
                  <a:pt x="167" y="46"/>
                  <a:pt x="167" y="46"/>
                </a:cubicBezTo>
                <a:cubicBezTo>
                  <a:pt x="194" y="46"/>
                  <a:pt x="194" y="46"/>
                  <a:pt x="194" y="46"/>
                </a:cubicBezTo>
                <a:cubicBezTo>
                  <a:pt x="205" y="34"/>
                  <a:pt x="205" y="34"/>
                  <a:pt x="205" y="34"/>
                </a:cubicBezTo>
                <a:cubicBezTo>
                  <a:pt x="208" y="45"/>
                  <a:pt x="205" y="57"/>
                  <a:pt x="196" y="66"/>
                </a:cubicBezTo>
                <a:cubicBezTo>
                  <a:pt x="190" y="72"/>
                  <a:pt x="181" y="75"/>
                  <a:pt x="172" y="75"/>
                </a:cubicBezTo>
                <a:cubicBezTo>
                  <a:pt x="168" y="75"/>
                  <a:pt x="163" y="75"/>
                  <a:pt x="159" y="73"/>
                </a:cubicBezTo>
                <a:cubicBezTo>
                  <a:pt x="156" y="72"/>
                  <a:pt x="156" y="72"/>
                  <a:pt x="156" y="72"/>
                </a:cubicBezTo>
                <a:cubicBezTo>
                  <a:pt x="75" y="153"/>
                  <a:pt x="75" y="153"/>
                  <a:pt x="75" y="153"/>
                </a:cubicBezTo>
                <a:lnTo>
                  <a:pt x="76" y="155"/>
                </a:lnTo>
                <a:close/>
                <a:moveTo>
                  <a:pt x="206" y="203"/>
                </a:moveTo>
                <a:cubicBezTo>
                  <a:pt x="204" y="205"/>
                  <a:pt x="201" y="206"/>
                  <a:pt x="198" y="206"/>
                </a:cubicBezTo>
                <a:cubicBezTo>
                  <a:pt x="195" y="206"/>
                  <a:pt x="192" y="205"/>
                  <a:pt x="189" y="203"/>
                </a:cubicBezTo>
                <a:cubicBezTo>
                  <a:pt x="147" y="160"/>
                  <a:pt x="147" y="160"/>
                  <a:pt x="147" y="160"/>
                </a:cubicBezTo>
                <a:cubicBezTo>
                  <a:pt x="164" y="143"/>
                  <a:pt x="164" y="143"/>
                  <a:pt x="164" y="143"/>
                </a:cubicBezTo>
                <a:cubicBezTo>
                  <a:pt x="206" y="186"/>
                  <a:pt x="206" y="186"/>
                  <a:pt x="206" y="186"/>
                </a:cubicBezTo>
                <a:cubicBezTo>
                  <a:pt x="211" y="190"/>
                  <a:pt x="211" y="198"/>
                  <a:pt x="206" y="203"/>
                </a:cubicBezTo>
                <a:close/>
              </a:path>
            </a:pathLst>
          </a:custGeom>
          <a:solidFill>
            <a:schemeClr val="bg1"/>
          </a:solidFill>
          <a:ln>
            <a:noFill/>
          </a:ln>
        </p:spPr>
        <p:txBody>
          <a:bodyPr vert="horz" wrap="square" lIns="63305" tIns="31652" rIns="63305" bIns="31652" numCol="1" anchor="t" anchorCtr="0" compatLnSpc="1">
            <a:prstTxWarp prst="textNoShape">
              <a:avLst/>
            </a:prstTxWarp>
          </a:bodyPr>
          <a:lstStyle/>
          <a:p>
            <a:pPr algn="r" defTabSz="633039" fontAlgn="base">
              <a:spcBef>
                <a:spcPct val="0"/>
              </a:spcBef>
              <a:spcAft>
                <a:spcPct val="0"/>
              </a:spcAft>
              <a:defRPr/>
            </a:pPr>
            <a:endParaRPr lang="en-AU" sz="1246">
              <a:solidFill>
                <a:srgbClr val="3F3F3F"/>
              </a:solidFill>
              <a:latin typeface="Arial" charset="0"/>
              <a:cs typeface="Arial" charset="0"/>
            </a:endParaRPr>
          </a:p>
        </p:txBody>
      </p:sp>
      <p:graphicFrame>
        <p:nvGraphicFramePr>
          <p:cNvPr id="15" name="Table 14">
            <a:extLst>
              <a:ext uri="{FF2B5EF4-FFF2-40B4-BE49-F238E27FC236}">
                <a16:creationId xmlns:a16="http://schemas.microsoft.com/office/drawing/2014/main" id="{82F6548D-3968-484F-9E2C-3ECA00EF9A2C}"/>
              </a:ext>
            </a:extLst>
          </p:cNvPr>
          <p:cNvGraphicFramePr>
            <a:graphicFrameLocks noGrp="1"/>
          </p:cNvGraphicFramePr>
          <p:nvPr>
            <p:extLst>
              <p:ext uri="{D42A27DB-BD31-4B8C-83A1-F6EECF244321}">
                <p14:modId xmlns:p14="http://schemas.microsoft.com/office/powerpoint/2010/main" val="1279979059"/>
              </p:ext>
            </p:extLst>
          </p:nvPr>
        </p:nvGraphicFramePr>
        <p:xfrm>
          <a:off x="2579317" y="1165495"/>
          <a:ext cx="8258174" cy="5446097"/>
        </p:xfrm>
        <a:graphic>
          <a:graphicData uri="http://schemas.openxmlformats.org/drawingml/2006/table">
            <a:tbl>
              <a:tblPr firstRow="1" firstCol="1" bandRow="1">
                <a:tableStyleId>{5C22544A-7EE6-4342-B048-85BDC9FD1C3A}</a:tableStyleId>
              </a:tblPr>
              <a:tblGrid>
                <a:gridCol w="1530324">
                  <a:extLst>
                    <a:ext uri="{9D8B030D-6E8A-4147-A177-3AD203B41FA5}">
                      <a16:colId xmlns:a16="http://schemas.microsoft.com/office/drawing/2014/main" val="1088673474"/>
                    </a:ext>
                  </a:extLst>
                </a:gridCol>
                <a:gridCol w="1156112">
                  <a:extLst>
                    <a:ext uri="{9D8B030D-6E8A-4147-A177-3AD203B41FA5}">
                      <a16:colId xmlns:a16="http://schemas.microsoft.com/office/drawing/2014/main" val="1484963557"/>
                    </a:ext>
                  </a:extLst>
                </a:gridCol>
                <a:gridCol w="1296807">
                  <a:extLst>
                    <a:ext uri="{9D8B030D-6E8A-4147-A177-3AD203B41FA5}">
                      <a16:colId xmlns:a16="http://schemas.microsoft.com/office/drawing/2014/main" val="2503322469"/>
                    </a:ext>
                  </a:extLst>
                </a:gridCol>
                <a:gridCol w="1424977">
                  <a:extLst>
                    <a:ext uri="{9D8B030D-6E8A-4147-A177-3AD203B41FA5}">
                      <a16:colId xmlns:a16="http://schemas.microsoft.com/office/drawing/2014/main" val="631234925"/>
                    </a:ext>
                  </a:extLst>
                </a:gridCol>
                <a:gridCol w="1424977">
                  <a:extLst>
                    <a:ext uri="{9D8B030D-6E8A-4147-A177-3AD203B41FA5}">
                      <a16:colId xmlns:a16="http://schemas.microsoft.com/office/drawing/2014/main" val="3419977736"/>
                    </a:ext>
                  </a:extLst>
                </a:gridCol>
                <a:gridCol w="1424977">
                  <a:extLst>
                    <a:ext uri="{9D8B030D-6E8A-4147-A177-3AD203B41FA5}">
                      <a16:colId xmlns:a16="http://schemas.microsoft.com/office/drawing/2014/main" val="4045378934"/>
                    </a:ext>
                  </a:extLst>
                </a:gridCol>
              </a:tblGrid>
              <a:tr h="360633">
                <a:tc>
                  <a:txBody>
                    <a:bodyPr/>
                    <a:lstStyle/>
                    <a:p>
                      <a:pPr algn="ctr">
                        <a:lnSpc>
                          <a:spcPct val="120000"/>
                        </a:lnSpc>
                        <a:spcAft>
                          <a:spcPts val="0"/>
                        </a:spcAft>
                      </a:pPr>
                      <a:r>
                        <a:rPr lang="en-US" sz="1000" b="1" i="0" dirty="0">
                          <a:solidFill>
                            <a:srgbClr val="0193C0"/>
                          </a:solidFill>
                          <a:effectLst/>
                          <a:latin typeface="Comfortaa"/>
                        </a:rPr>
                        <a:t>Indicator</a:t>
                      </a: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r>
                        <a:rPr lang="en-US" sz="1000" b="1" i="0" dirty="0">
                          <a:solidFill>
                            <a:srgbClr val="0193C0"/>
                          </a:solidFill>
                          <a:effectLst/>
                          <a:latin typeface="Comfortaa"/>
                        </a:rPr>
                        <a:t>Indicator type, norm type</a:t>
                      </a:r>
                      <a:endParaRPr lang="en-US" sz="1000" b="1" i="0" dirty="0">
                        <a:solidFill>
                          <a:srgbClr val="0193C0"/>
                        </a:solidFill>
                        <a:effectLst/>
                        <a:latin typeface="Comfortaa"/>
                        <a:ea typeface="Times New Roman" panose="02020603050405020304" pitchFamily="18" charset="0"/>
                        <a:cs typeface="Arial" panose="020B0604020202020204" pitchFamily="34" charset="0"/>
                      </a:endParaRP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193C0"/>
                          </a:solidFill>
                          <a:effectLst/>
                          <a:uLnTx/>
                          <a:uFillTx/>
                          <a:latin typeface="Comfortaa"/>
                          <a:ea typeface="Times New Roman" panose="02020603050405020304" pitchFamily="18" charset="0"/>
                          <a:cs typeface="Arial" panose="020B0604020202020204" pitchFamily="34" charset="0"/>
                        </a:rPr>
                        <a:t>Data sources &amp; methods</a:t>
                      </a: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193C0"/>
                          </a:solidFill>
                          <a:effectLst/>
                          <a:uLnTx/>
                          <a:uFillTx/>
                          <a:latin typeface="Comfortaa"/>
                          <a:ea typeface="Times New Roman" panose="02020603050405020304" pitchFamily="18" charset="0"/>
                          <a:cs typeface="Arial" panose="020B0604020202020204" pitchFamily="34" charset="0"/>
                        </a:rPr>
                        <a:t>Disaggregation (</a:t>
                      </a:r>
                      <a:r>
                        <a:rPr kumimoji="0" lang="en-US" sz="1000" b="0" i="0" u="none" strike="noStrike" kern="1200" cap="none" spc="0" normalizeH="0" baseline="0" noProof="0" dirty="0" err="1">
                          <a:ln>
                            <a:noFill/>
                          </a:ln>
                          <a:solidFill>
                            <a:srgbClr val="0193C0"/>
                          </a:solidFill>
                          <a:effectLst/>
                          <a:uLnTx/>
                          <a:uFillTx/>
                          <a:latin typeface="Comfortaa"/>
                          <a:ea typeface="Times New Roman" panose="02020603050405020304" pitchFamily="18" charset="0"/>
                          <a:cs typeface="Arial" panose="020B0604020202020204" pitchFamily="34" charset="0"/>
                        </a:rPr>
                        <a:t>eg.</a:t>
                      </a:r>
                      <a:r>
                        <a:rPr kumimoji="0" lang="en-US" sz="1000" b="0" i="0" u="none" strike="noStrike" kern="1200" cap="none" spc="0" normalizeH="0" baseline="0" noProof="0" dirty="0">
                          <a:ln>
                            <a:noFill/>
                          </a:ln>
                          <a:solidFill>
                            <a:srgbClr val="0193C0"/>
                          </a:solidFill>
                          <a:effectLst/>
                          <a:uLnTx/>
                          <a:uFillTx/>
                          <a:latin typeface="Comfortaa"/>
                          <a:ea typeface="Times New Roman" panose="02020603050405020304" pitchFamily="18" charset="0"/>
                          <a:cs typeface="Arial" panose="020B0604020202020204" pitchFamily="34" charset="0"/>
                        </a:rPr>
                        <a:t> Age, sex, etc.)</a:t>
                      </a: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dirty="0">
                          <a:ln>
                            <a:noFill/>
                          </a:ln>
                          <a:solidFill>
                            <a:srgbClr val="0193C0"/>
                          </a:solidFill>
                          <a:effectLst/>
                          <a:uLnTx/>
                          <a:uFillTx/>
                          <a:latin typeface="Comfortaa"/>
                          <a:ea typeface="Times New Roman" panose="02020603050405020304" pitchFamily="18" charset="0"/>
                          <a:cs typeface="Arial" panose="020B0604020202020204" pitchFamily="34" charset="0"/>
                        </a:rPr>
                        <a:t>Frequency/timing of data collection</a:t>
                      </a: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20000"/>
                        </a:lnSpc>
                        <a:spcAft>
                          <a:spcPts val="0"/>
                        </a:spcAft>
                      </a:pPr>
                      <a:r>
                        <a:rPr lang="en-US" sz="1000" b="1" i="0" dirty="0">
                          <a:solidFill>
                            <a:srgbClr val="0193C0"/>
                          </a:solidFill>
                          <a:effectLst/>
                          <a:latin typeface="Comfortaa"/>
                          <a:ea typeface="Times New Roman" panose="02020603050405020304" pitchFamily="18" charset="0"/>
                          <a:cs typeface="Arial" panose="020B0604020202020204" pitchFamily="34" charset="0"/>
                        </a:rPr>
                        <a:t>Data manager</a:t>
                      </a:r>
                    </a:p>
                  </a:txBody>
                  <a:tcPr marL="43594" marR="43594"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91315263"/>
                  </a:ext>
                </a:extLst>
              </a:tr>
              <a:tr h="702914">
                <a:tc>
                  <a:txBody>
                    <a:bodyPr/>
                    <a:lstStyle/>
                    <a:p>
                      <a:pPr marL="0" lvl="0" indent="0" algn="ctr">
                        <a:spcAft>
                          <a:spcPts val="0"/>
                        </a:spcAft>
                        <a:buFont typeface="+mj-lt"/>
                        <a:buNone/>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 of intended audience who agree that people who matter to them would approve of their use of family planning</a:t>
                      </a: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00" b="0" i="0">
                          <a:solidFill>
                            <a:schemeClr val="tx1">
                              <a:lumMod val="75000"/>
                              <a:lumOff val="25000"/>
                            </a:schemeClr>
                          </a:solidFill>
                          <a:effectLst/>
                          <a:latin typeface="Comfortaa"/>
                          <a:ea typeface="Times New Roman" panose="02020603050405020304" pitchFamily="18" charset="0"/>
                          <a:cs typeface="Arial" panose="020B0604020202020204" pitchFamily="34" charset="0"/>
                        </a:rPr>
                        <a:t>Intermediate outcome, injunctive norm</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Omnibus survey, exit interviews from social mobilization activities</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By sex, age cohort, priority or reference group, urban/rural</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Periodic</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M&amp;E staff</a:t>
                      </a: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84963167"/>
                  </a:ext>
                </a:extLst>
              </a:tr>
              <a:tr h="702914">
                <a:tc>
                  <a:txBody>
                    <a:bodyPr/>
                    <a:lstStyle/>
                    <a:p>
                      <a:pPr marL="0" lvl="0" indent="0" algn="ctr">
                        <a:spcAft>
                          <a:spcPts val="0"/>
                        </a:spcAft>
                        <a:buFont typeface="+mj-lt"/>
                        <a:buNone/>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 of men who communicated with their wives about family planning </a:t>
                      </a: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00" b="0" i="0">
                          <a:solidFill>
                            <a:schemeClr val="tx1">
                              <a:lumMod val="75000"/>
                              <a:lumOff val="25000"/>
                            </a:schemeClr>
                          </a:solidFill>
                          <a:effectLst/>
                          <a:latin typeface="Comfortaa"/>
                          <a:ea typeface="Times New Roman" panose="02020603050405020304" pitchFamily="18" charset="0"/>
                          <a:cs typeface="Arial" panose="020B0604020202020204" pitchFamily="34" charset="0"/>
                        </a:rPr>
                        <a:t>Behavioral outcome</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Omnibus survey, exit interviews from social mobilization activities</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By sex, age cohort, priority or reference group, urban/rural</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Periodic</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M&amp;E staff</a:t>
                      </a: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03353590"/>
                  </a:ext>
                </a:extLst>
              </a:tr>
              <a:tr h="702914">
                <a:tc>
                  <a:txBody>
                    <a:bodyPr/>
                    <a:lstStyle/>
                    <a:p>
                      <a:pPr marL="0" lvl="0" indent="0" algn="ctr">
                        <a:spcAft>
                          <a:spcPts val="0"/>
                        </a:spcAft>
                        <a:buFont typeface="+mj-lt"/>
                        <a:buNone/>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 of young men and young women that use family planning</a:t>
                      </a: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00000"/>
                        </a:lnSpc>
                        <a:spcBef>
                          <a:spcPts val="0"/>
                        </a:spcBef>
                        <a:spcAft>
                          <a:spcPts val="0"/>
                        </a:spcAft>
                        <a:buClrTx/>
                        <a:buSzTx/>
                        <a:buFontTx/>
                        <a:buNone/>
                        <a:tabLst/>
                        <a:defRPr/>
                      </a:pPr>
                      <a:r>
                        <a:rPr lang="en-US" sz="1000" b="0" i="0">
                          <a:solidFill>
                            <a:schemeClr val="tx1">
                              <a:lumMod val="75000"/>
                              <a:lumOff val="25000"/>
                            </a:schemeClr>
                          </a:solidFill>
                          <a:effectLst/>
                          <a:latin typeface="Comfortaa"/>
                          <a:ea typeface="Times New Roman" panose="02020603050405020304" pitchFamily="18" charset="0"/>
                          <a:cs typeface="Arial" panose="020B0604020202020204" pitchFamily="34" charset="0"/>
                        </a:rPr>
                        <a:t>Behavioral outcome</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Omnibus survey, exit interviews from social mobilization activities</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By sex, age cohort, priority or reference group, urban/rural</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Periodic</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M&amp;E staff</a:t>
                      </a: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94872503"/>
                  </a:ext>
                </a:extLst>
              </a:tr>
              <a:tr h="702914">
                <a:tc>
                  <a:txBody>
                    <a:bodyPr/>
                    <a:lstStyle/>
                    <a:p>
                      <a:pPr marL="0" lvl="0" indent="0" algn="ctr">
                        <a:spcAft>
                          <a:spcPts val="0"/>
                        </a:spcAft>
                        <a:buFont typeface="+mj-lt"/>
                        <a:buNone/>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 of young men and women used a condom during last sex</a:t>
                      </a: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00000"/>
                        </a:lnSpc>
                        <a:spcBef>
                          <a:spcPts val="0"/>
                        </a:spcBef>
                        <a:spcAft>
                          <a:spcPts val="0"/>
                        </a:spcAft>
                        <a:buClrTx/>
                        <a:buSzTx/>
                        <a:buFontTx/>
                        <a:buNone/>
                        <a:tabLst/>
                        <a:defRPr/>
                      </a:pPr>
                      <a:r>
                        <a:rPr lang="en-US" sz="1000" b="0" i="0">
                          <a:solidFill>
                            <a:schemeClr val="tx1">
                              <a:lumMod val="75000"/>
                              <a:lumOff val="25000"/>
                            </a:schemeClr>
                          </a:solidFill>
                          <a:effectLst/>
                          <a:latin typeface="Comfortaa"/>
                          <a:ea typeface="Times New Roman" panose="02020603050405020304" pitchFamily="18" charset="0"/>
                          <a:cs typeface="Arial" panose="020B0604020202020204" pitchFamily="34" charset="0"/>
                        </a:rPr>
                        <a:t>Behavioral outcome</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Omnibus survey, exit interviews from social mobilization activities</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By sex, age cohort, priority or reference group, urban/rural</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Periodic</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M&amp;E staff</a:t>
                      </a: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75810686"/>
                  </a:ext>
                </a:extLst>
              </a:tr>
              <a:tr h="702914">
                <a:tc>
                  <a:txBody>
                    <a:bodyPr/>
                    <a:lstStyle/>
                    <a:p>
                      <a:pPr marL="0" lvl="0" indent="0" algn="ctr">
                        <a:spcAft>
                          <a:spcPts val="0"/>
                        </a:spcAft>
                        <a:buFont typeface="+mj-lt"/>
                        <a:buNone/>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The program has been implemented with fidelity.</a:t>
                      </a: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00" b="0" i="0">
                          <a:solidFill>
                            <a:schemeClr val="tx1">
                              <a:lumMod val="75000"/>
                              <a:lumOff val="25000"/>
                            </a:schemeClr>
                          </a:solidFill>
                          <a:effectLst/>
                          <a:latin typeface="Comfortaa"/>
                          <a:ea typeface="Times New Roman" panose="02020603050405020304" pitchFamily="18" charset="0"/>
                          <a:cs typeface="Arial" panose="020B0604020202020204" pitchFamily="34" charset="0"/>
                        </a:rPr>
                        <a:t>Qualitative output</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Omnibus survey, exit interviews from social mobilization activities</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By sex, age cohort, priority or reference group, urban/rural</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Periodic</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M&amp;E staff</a:t>
                      </a: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65053590"/>
                  </a:ext>
                </a:extLst>
              </a:tr>
              <a:tr h="702914">
                <a:tc>
                  <a:txBody>
                    <a:bodyPr/>
                    <a:lstStyle/>
                    <a:p>
                      <a:pPr marL="0" lvl="0" indent="0" algn="ctr">
                        <a:spcAft>
                          <a:spcPts val="0"/>
                        </a:spcAft>
                        <a:buFont typeface="+mj-lt"/>
                        <a:buNone/>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All context-specific issues have been resolved</a:t>
                      </a: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Qualitative output</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20000"/>
                        </a:lnSpc>
                        <a:spcAft>
                          <a:spcPts val="0"/>
                        </a:spcAft>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Focus group discussions (FGDs), observations, complexity-aware methods</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By sex, age cohort, priority or reference group, urban/rural</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Periodic</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M&amp;E staff</a:t>
                      </a: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8904492"/>
                  </a:ext>
                </a:extLst>
              </a:tr>
              <a:tr h="491892">
                <a:tc>
                  <a:txBody>
                    <a:bodyPr/>
                    <a:lstStyle/>
                    <a:p>
                      <a:pPr marL="0" lvl="0" indent="0" algn="ctr">
                        <a:spcAft>
                          <a:spcPts val="0"/>
                        </a:spcAft>
                        <a:buFont typeface="+mj-lt"/>
                        <a:buNone/>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Social normative expectations are shifting in the desired direction at the community level</a:t>
                      </a:r>
                    </a:p>
                  </a:txBody>
                  <a:tcPr marL="43594" marR="4359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spcAft>
                          <a:spcPts val="0"/>
                        </a:spcAft>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Qualitative, descriptive, or injunctive social norms</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ct val="120000"/>
                        </a:lnSpc>
                        <a:spcAft>
                          <a:spcPts val="0"/>
                        </a:spcAft>
                      </a:pPr>
                      <a:r>
                        <a:rPr lang="en-US" sz="1000" b="0" i="0" dirty="0">
                          <a:solidFill>
                            <a:schemeClr val="tx1">
                              <a:lumMod val="75000"/>
                              <a:lumOff val="25000"/>
                            </a:schemeClr>
                          </a:solidFill>
                          <a:effectLst/>
                          <a:latin typeface="Comfortaa"/>
                          <a:ea typeface="Times New Roman" panose="02020603050405020304" pitchFamily="18" charset="0"/>
                          <a:cs typeface="Arial" panose="020B0604020202020204" pitchFamily="34" charset="0"/>
                        </a:rPr>
                        <a:t>FGDs, observations, complexity-aware methods</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By sex, age cohort, priority or reference group, urban/rural</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Periodic</a:t>
                      </a:r>
                    </a:p>
                  </a:txBody>
                  <a:tcPr marL="43594" marR="4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ctr" defTabSz="668912" rtl="0" eaLnBrk="1" fontAlgn="auto" latinLnBrk="0" hangingPunct="1">
                        <a:lnSpc>
                          <a:spcPct val="12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lumMod val="75000"/>
                              <a:lumOff val="25000"/>
                            </a:schemeClr>
                          </a:solidFill>
                          <a:effectLst/>
                          <a:uLnTx/>
                          <a:uFillTx/>
                          <a:latin typeface="Comfortaa"/>
                          <a:ea typeface="Times New Roman" panose="02020603050405020304" pitchFamily="18" charset="0"/>
                          <a:cs typeface="Arial" panose="020B0604020202020204" pitchFamily="34" charset="0"/>
                        </a:rPr>
                        <a:t>M&amp;E staff</a:t>
                      </a:r>
                    </a:p>
                  </a:txBody>
                  <a:tcPr marL="43594" marR="4359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3797989606"/>
                  </a:ext>
                </a:extLst>
              </a:tr>
            </a:tbl>
          </a:graphicData>
        </a:graphic>
      </p:graphicFrame>
      <p:sp>
        <p:nvSpPr>
          <p:cNvPr id="13" name="Title 1">
            <a:extLst>
              <a:ext uri="{FF2B5EF4-FFF2-40B4-BE49-F238E27FC236}">
                <a16:creationId xmlns:a16="http://schemas.microsoft.com/office/drawing/2014/main" id="{4400AE62-B008-354B-9018-9123D77F4944}"/>
              </a:ext>
            </a:extLst>
          </p:cNvPr>
          <p:cNvSpPr txBox="1">
            <a:spLocks/>
          </p:cNvSpPr>
          <p:nvPr/>
        </p:nvSpPr>
        <p:spPr>
          <a:xfrm>
            <a:off x="1034055" y="402721"/>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4: Finalize Monitoring Plan Table</a:t>
            </a:r>
            <a:endParaRPr lang="en-US" sz="3200" dirty="0">
              <a:latin typeface="+mj-lt"/>
            </a:endParaRPr>
          </a:p>
        </p:txBody>
      </p:sp>
      <p:grpSp>
        <p:nvGrpSpPr>
          <p:cNvPr id="17" name="Group 16">
            <a:extLst>
              <a:ext uri="{FF2B5EF4-FFF2-40B4-BE49-F238E27FC236}">
                <a16:creationId xmlns:a16="http://schemas.microsoft.com/office/drawing/2014/main" id="{6CAC786A-9731-B34B-86AA-DEEF4C262878}"/>
              </a:ext>
            </a:extLst>
          </p:cNvPr>
          <p:cNvGrpSpPr/>
          <p:nvPr/>
        </p:nvGrpSpPr>
        <p:grpSpPr>
          <a:xfrm>
            <a:off x="9601200" y="365760"/>
            <a:ext cx="2832498" cy="456923"/>
            <a:chOff x="4116076" y="450402"/>
            <a:chExt cx="2832498" cy="456923"/>
          </a:xfrm>
        </p:grpSpPr>
        <p:cxnSp>
          <p:nvCxnSpPr>
            <p:cNvPr id="18" name="Straight Connector 17">
              <a:extLst>
                <a:ext uri="{FF2B5EF4-FFF2-40B4-BE49-F238E27FC236}">
                  <a16:creationId xmlns:a16="http://schemas.microsoft.com/office/drawing/2014/main" id="{674090A2-D220-324F-9C5C-CD18985F16ED}"/>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9" name="Teardrop 18">
              <a:extLst>
                <a:ext uri="{FF2B5EF4-FFF2-40B4-BE49-F238E27FC236}">
                  <a16:creationId xmlns:a16="http://schemas.microsoft.com/office/drawing/2014/main" id="{8F845F0F-CE35-0F48-9EA6-CFDA23655902}"/>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Rectangle 19">
              <a:extLst>
                <a:ext uri="{FF2B5EF4-FFF2-40B4-BE49-F238E27FC236}">
                  <a16:creationId xmlns:a16="http://schemas.microsoft.com/office/drawing/2014/main" id="{13872174-2601-3340-BE65-81D8D756EBCD}"/>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21" name="Rectangle 20">
              <a:extLst>
                <a:ext uri="{FF2B5EF4-FFF2-40B4-BE49-F238E27FC236}">
                  <a16:creationId xmlns:a16="http://schemas.microsoft.com/office/drawing/2014/main" id="{F5C953B3-9A73-A84D-83D2-1E5B6954E40F}"/>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22" name="Rectangle 21">
              <a:extLst>
                <a:ext uri="{FF2B5EF4-FFF2-40B4-BE49-F238E27FC236}">
                  <a16:creationId xmlns:a16="http://schemas.microsoft.com/office/drawing/2014/main" id="{51407D4C-C722-3A47-995C-DD531E63862C}"/>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23" name="Rectangle 22">
              <a:extLst>
                <a:ext uri="{FF2B5EF4-FFF2-40B4-BE49-F238E27FC236}">
                  <a16:creationId xmlns:a16="http://schemas.microsoft.com/office/drawing/2014/main" id="{3F4BEA86-718E-CA43-88CF-33DF2E4F98EE}"/>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24" name="Rectangle 23">
              <a:extLst>
                <a:ext uri="{FF2B5EF4-FFF2-40B4-BE49-F238E27FC236}">
                  <a16:creationId xmlns:a16="http://schemas.microsoft.com/office/drawing/2014/main" id="{17CFBC87-E111-F04E-B725-8EF0E2010288}"/>
                </a:ext>
              </a:extLst>
            </p:cNvPr>
            <p:cNvSpPr/>
            <p:nvPr/>
          </p:nvSpPr>
          <p:spPr>
            <a:xfrm>
              <a:off x="5977005" y="661104"/>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4</a:t>
              </a:r>
              <a:endParaRPr lang="en-GB" sz="500" b="1" dirty="0">
                <a:solidFill>
                  <a:srgbClr val="07C1E8"/>
                </a:solidFill>
                <a:latin typeface="Avenir Black" panose="02000503020000020003" pitchFamily="2" charset="0"/>
              </a:endParaRPr>
            </a:p>
          </p:txBody>
        </p:sp>
        <p:sp>
          <p:nvSpPr>
            <p:cNvPr id="25" name="Teardrop 24">
              <a:extLst>
                <a:ext uri="{FF2B5EF4-FFF2-40B4-BE49-F238E27FC236}">
                  <a16:creationId xmlns:a16="http://schemas.microsoft.com/office/drawing/2014/main" id="{54E2AF1F-7ABC-9940-9E4D-64A12F04BED5}"/>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6" name="Teardrop 25">
              <a:extLst>
                <a:ext uri="{FF2B5EF4-FFF2-40B4-BE49-F238E27FC236}">
                  <a16:creationId xmlns:a16="http://schemas.microsoft.com/office/drawing/2014/main" id="{AE52110D-E5FE-0042-A25D-DD1DCF80271A}"/>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7" name="Teardrop 26">
              <a:extLst>
                <a:ext uri="{FF2B5EF4-FFF2-40B4-BE49-F238E27FC236}">
                  <a16:creationId xmlns:a16="http://schemas.microsoft.com/office/drawing/2014/main" id="{467B46CF-E557-E14D-AEEC-CFC9A3DC3C0E}"/>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8" name="Teardrop 27">
              <a:extLst>
                <a:ext uri="{FF2B5EF4-FFF2-40B4-BE49-F238E27FC236}">
                  <a16:creationId xmlns:a16="http://schemas.microsoft.com/office/drawing/2014/main" id="{3FCB48DE-95CA-6B4A-B0D0-B801B6CA143D}"/>
                </a:ext>
              </a:extLst>
            </p:cNvPr>
            <p:cNvSpPr>
              <a:spLocks noChangeAspect="1"/>
            </p:cNvSpPr>
            <p:nvPr/>
          </p:nvSpPr>
          <p:spPr>
            <a:xfrm rot="8100000">
              <a:off x="6146936"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
        <p:nvSpPr>
          <p:cNvPr id="29" name="Content Placeholder 2">
            <a:extLst>
              <a:ext uri="{FF2B5EF4-FFF2-40B4-BE49-F238E27FC236}">
                <a16:creationId xmlns:a16="http://schemas.microsoft.com/office/drawing/2014/main" id="{7E96B92C-C482-AD4D-B5B7-BFE1F3384A52}"/>
              </a:ext>
            </a:extLst>
          </p:cNvPr>
          <p:cNvSpPr>
            <a:spLocks noGrp="1"/>
          </p:cNvSpPr>
          <p:nvPr>
            <p:ph sz="quarter" idx="10"/>
          </p:nvPr>
        </p:nvSpPr>
        <p:spPr>
          <a:xfrm>
            <a:off x="311088" y="2074467"/>
            <a:ext cx="1933348" cy="4351338"/>
          </a:xfrm>
        </p:spPr>
        <p:txBody>
          <a:bodyPr numCol="1"/>
          <a:lstStyle/>
          <a:p>
            <a:pPr marL="0" indent="0">
              <a:lnSpc>
                <a:spcPct val="100000"/>
              </a:lnSpc>
              <a:buNone/>
            </a:pPr>
            <a:r>
              <a:rPr lang="en-US" sz="2400" dirty="0">
                <a:solidFill>
                  <a:srgbClr val="0193C0"/>
                </a:solidFill>
                <a:latin typeface="Comfortaa" pitchFamily="2" charset="0"/>
              </a:rPr>
              <a:t>EXAMPLE</a:t>
            </a:r>
            <a:r>
              <a:rPr lang="en-US" dirty="0">
                <a:solidFill>
                  <a:srgbClr val="0193C0"/>
                </a:solidFill>
                <a:latin typeface="Comfortaa" pitchFamily="2" charset="0"/>
              </a:rPr>
              <a:t> </a:t>
            </a:r>
            <a:r>
              <a:rPr lang="en-US" sz="2000" dirty="0">
                <a:solidFill>
                  <a:schemeClr val="tx1">
                    <a:lumMod val="75000"/>
                    <a:lumOff val="25000"/>
                  </a:schemeClr>
                </a:solidFill>
                <a:latin typeface="Avenir Book" panose="02000503020000020003" pitchFamily="2" charset="0"/>
              </a:rPr>
              <a:t>Complete Monitoring Plan Table</a:t>
            </a:r>
            <a:endParaRPr lang="en-US" sz="2000" dirty="0">
              <a:solidFill>
                <a:srgbClr val="00B0F0"/>
              </a:solidFill>
              <a:latin typeface="Avenir Book" panose="02000503020000020003" pitchFamily="2" charset="0"/>
            </a:endParaRPr>
          </a:p>
          <a:p>
            <a:pPr marL="0" indent="0">
              <a:lnSpc>
                <a:spcPct val="100000"/>
              </a:lnSpc>
              <a:buNone/>
            </a:pPr>
            <a:r>
              <a:rPr lang="en-US" sz="2000" dirty="0">
                <a:solidFill>
                  <a:schemeClr val="tx1">
                    <a:lumMod val="75000"/>
                    <a:lumOff val="25000"/>
                  </a:schemeClr>
                </a:solidFill>
                <a:latin typeface="Avenir Book" panose="02000503020000020003" pitchFamily="2" charset="0"/>
              </a:rPr>
              <a:t>(continued)</a:t>
            </a:r>
          </a:p>
        </p:txBody>
      </p:sp>
    </p:spTree>
    <p:extLst>
      <p:ext uri="{BB962C8B-B14F-4D97-AF65-F5344CB8AC3E}">
        <p14:creationId xmlns:p14="http://schemas.microsoft.com/office/powerpoint/2010/main" val="135481575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F7499C-2FEE-4486-8603-0A33F75EC6CB}"/>
              </a:ext>
            </a:extLst>
          </p:cNvPr>
          <p:cNvSpPr>
            <a:spLocks noGrp="1"/>
          </p:cNvSpPr>
          <p:nvPr>
            <p:ph sz="quarter" idx="10"/>
          </p:nvPr>
        </p:nvSpPr>
        <p:spPr>
          <a:xfrm>
            <a:off x="946529" y="1509740"/>
            <a:ext cx="10515600" cy="4842337"/>
          </a:xfrm>
        </p:spPr>
        <p:txBody>
          <a:bodyPr numCol="1">
            <a:normAutofit/>
          </a:bodyPr>
          <a:lstStyle/>
          <a:p>
            <a:pPr marL="0" indent="0">
              <a:buNone/>
            </a:pPr>
            <a:r>
              <a:rPr lang="en-US" sz="2600" dirty="0">
                <a:solidFill>
                  <a:srgbClr val="0193C0"/>
                </a:solidFill>
                <a:latin typeface="Comfortaa" pitchFamily="2" charset="0"/>
              </a:rPr>
              <a:t>WRAP UP</a:t>
            </a:r>
            <a:endParaRPr lang="en-US" sz="2600" b="0" dirty="0">
              <a:solidFill>
                <a:srgbClr val="454545"/>
              </a:solidFill>
              <a:latin typeface="Avenir" panose="02000503020000020003" pitchFamily="2" charset="0"/>
            </a:endParaRPr>
          </a:p>
          <a:p>
            <a:pPr marL="0" indent="0">
              <a:lnSpc>
                <a:spcPct val="100000"/>
              </a:lnSpc>
              <a:buNone/>
            </a:pPr>
            <a:r>
              <a:rPr lang="en-US" sz="2400" b="0" dirty="0">
                <a:solidFill>
                  <a:srgbClr val="454545"/>
                </a:solidFill>
                <a:latin typeface="Avenir Book" panose="02000503020000020003" pitchFamily="2" charset="0"/>
              </a:rPr>
              <a:t>The team has now identified objectives and indicators for each of the social norms (Activity 1), developed quantitative (Activity 2) and qualitative (Activity 3) measures for those indicators, and put them together into a Monitoring Plan Table (Activity 4).</a:t>
            </a:r>
          </a:p>
          <a:p>
            <a:pPr marL="0" indent="0">
              <a:lnSpc>
                <a:spcPct val="120000"/>
              </a:lnSpc>
              <a:buNone/>
            </a:pPr>
            <a:endParaRPr lang="en-US" sz="2600" b="0" dirty="0">
              <a:solidFill>
                <a:srgbClr val="454545"/>
              </a:solidFill>
              <a:latin typeface="Avenir Book" panose="02000503020000020003" pitchFamily="2" charset="0"/>
            </a:endParaRPr>
          </a:p>
          <a:p>
            <a:pPr marL="0" indent="0">
              <a:buNone/>
            </a:pPr>
            <a:endParaRPr lang="en-US" dirty="0"/>
          </a:p>
          <a:p>
            <a:endParaRPr lang="en-US" dirty="0"/>
          </a:p>
          <a:p>
            <a:pPr marL="0" indent="0">
              <a:buNone/>
            </a:pPr>
            <a:endParaRPr lang="en-US" dirty="0"/>
          </a:p>
          <a:p>
            <a:pPr marL="0" indent="0">
              <a:buNone/>
            </a:pPr>
            <a:endParaRPr lang="en-US" dirty="0"/>
          </a:p>
        </p:txBody>
      </p:sp>
      <p:sp>
        <p:nvSpPr>
          <p:cNvPr id="8" name="Title 1">
            <a:extLst>
              <a:ext uri="{FF2B5EF4-FFF2-40B4-BE49-F238E27FC236}">
                <a16:creationId xmlns:a16="http://schemas.microsoft.com/office/drawing/2014/main" id="{7B2AED43-AD10-A343-89CE-C7F7589E9368}"/>
              </a:ext>
            </a:extLst>
          </p:cNvPr>
          <p:cNvSpPr txBox="1">
            <a:spLocks/>
          </p:cNvSpPr>
          <p:nvPr/>
        </p:nvSpPr>
        <p:spPr>
          <a:xfrm>
            <a:off x="1024445" y="814889"/>
            <a:ext cx="7781352" cy="34146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1662" b="1" i="0" kern="1200">
                <a:solidFill>
                  <a:schemeClr val="accent2"/>
                </a:solidFill>
                <a:latin typeface="Gotham Bold" panose="02000604030000020004" pitchFamily="2" charset="0"/>
                <a:ea typeface="+mj-ea"/>
                <a:cs typeface="+mj-cs"/>
              </a:defRPr>
            </a:lvl1pPr>
          </a:lstStyle>
          <a:p>
            <a:r>
              <a:rPr lang="en-US" sz="3200" dirty="0">
                <a:solidFill>
                  <a:srgbClr val="07C1E8"/>
                </a:solidFill>
                <a:latin typeface="Gotham Light" pitchFamily="2" charset="77"/>
              </a:rPr>
              <a:t>Activity 4: Finalize Monitoring Plan Table</a:t>
            </a:r>
            <a:endParaRPr lang="en-US" sz="3200" dirty="0">
              <a:latin typeface="+mj-lt"/>
            </a:endParaRPr>
          </a:p>
        </p:txBody>
      </p:sp>
      <p:grpSp>
        <p:nvGrpSpPr>
          <p:cNvPr id="9" name="Group 8">
            <a:extLst>
              <a:ext uri="{FF2B5EF4-FFF2-40B4-BE49-F238E27FC236}">
                <a16:creationId xmlns:a16="http://schemas.microsoft.com/office/drawing/2014/main" id="{25D69A09-FF08-DE4D-91DD-0622172E5067}"/>
              </a:ext>
            </a:extLst>
          </p:cNvPr>
          <p:cNvGrpSpPr/>
          <p:nvPr/>
        </p:nvGrpSpPr>
        <p:grpSpPr>
          <a:xfrm>
            <a:off x="9601200" y="365760"/>
            <a:ext cx="2832498" cy="456923"/>
            <a:chOff x="4116076" y="450402"/>
            <a:chExt cx="2832498" cy="456923"/>
          </a:xfrm>
        </p:grpSpPr>
        <p:cxnSp>
          <p:nvCxnSpPr>
            <p:cNvPr id="10" name="Straight Connector 9">
              <a:extLst>
                <a:ext uri="{FF2B5EF4-FFF2-40B4-BE49-F238E27FC236}">
                  <a16:creationId xmlns:a16="http://schemas.microsoft.com/office/drawing/2014/main" id="{9F1C8A6C-F8B0-9344-BB80-98091012F80A}"/>
                </a:ext>
              </a:extLst>
            </p:cNvPr>
            <p:cNvCxnSpPr>
              <a:cxnSpLocks/>
            </p:cNvCxnSpPr>
            <p:nvPr/>
          </p:nvCxnSpPr>
          <p:spPr>
            <a:xfrm>
              <a:off x="4233159" y="750014"/>
              <a:ext cx="2715415" cy="0"/>
            </a:xfrm>
            <a:prstGeom prst="line">
              <a:avLst/>
            </a:prstGeom>
            <a:ln w="238125" cap="rnd">
              <a:solidFill>
                <a:srgbClr val="BDF4FF">
                  <a:alpha val="50196"/>
                </a:srgbClr>
              </a:solidFill>
            </a:ln>
          </p:spPr>
          <p:style>
            <a:lnRef idx="1">
              <a:schemeClr val="accent1"/>
            </a:lnRef>
            <a:fillRef idx="0">
              <a:schemeClr val="accent1"/>
            </a:fillRef>
            <a:effectRef idx="0">
              <a:schemeClr val="accent1"/>
            </a:effectRef>
            <a:fontRef idx="minor">
              <a:schemeClr val="tx1"/>
            </a:fontRef>
          </p:style>
        </p:cxnSp>
        <p:sp>
          <p:nvSpPr>
            <p:cNvPr id="11" name="Teardrop 10">
              <a:extLst>
                <a:ext uri="{FF2B5EF4-FFF2-40B4-BE49-F238E27FC236}">
                  <a16:creationId xmlns:a16="http://schemas.microsoft.com/office/drawing/2014/main" id="{DF6F69AB-9D1F-4F4B-9793-8A7E75430881}"/>
                </a:ext>
              </a:extLst>
            </p:cNvPr>
            <p:cNvSpPr>
              <a:spLocks noChangeAspect="1"/>
            </p:cNvSpPr>
            <p:nvPr/>
          </p:nvSpPr>
          <p:spPr>
            <a:xfrm rot="8100000">
              <a:off x="4256087" y="458567"/>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2" name="Rectangle 11">
              <a:extLst>
                <a:ext uri="{FF2B5EF4-FFF2-40B4-BE49-F238E27FC236}">
                  <a16:creationId xmlns:a16="http://schemas.microsoft.com/office/drawing/2014/main" id="{6E3BA96F-628B-4B4E-BFA8-A0EA3A8041A5}"/>
                </a:ext>
              </a:extLst>
            </p:cNvPr>
            <p:cNvSpPr/>
            <p:nvPr/>
          </p:nvSpPr>
          <p:spPr>
            <a:xfrm>
              <a:off x="4116076" y="677407"/>
              <a:ext cx="481987" cy="169277"/>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INTRO</a:t>
              </a:r>
              <a:endParaRPr lang="en-GB" sz="500" b="1" dirty="0">
                <a:solidFill>
                  <a:schemeClr val="bg1">
                    <a:lumMod val="75000"/>
                  </a:schemeClr>
                </a:solidFill>
                <a:latin typeface="Avenir Black" panose="02000503020000020003" pitchFamily="2" charset="0"/>
              </a:endParaRPr>
            </a:p>
          </p:txBody>
        </p:sp>
        <p:sp>
          <p:nvSpPr>
            <p:cNvPr id="13" name="Rectangle 12">
              <a:extLst>
                <a:ext uri="{FF2B5EF4-FFF2-40B4-BE49-F238E27FC236}">
                  <a16:creationId xmlns:a16="http://schemas.microsoft.com/office/drawing/2014/main" id="{61616635-9D8D-D944-B346-668A034A5F20}"/>
                </a:ext>
              </a:extLst>
            </p:cNvPr>
            <p:cNvSpPr/>
            <p:nvPr/>
          </p:nvSpPr>
          <p:spPr>
            <a:xfrm>
              <a:off x="4554399" y="65888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1</a:t>
              </a:r>
              <a:endParaRPr lang="en-GB" sz="500" b="1" dirty="0">
                <a:solidFill>
                  <a:schemeClr val="bg1">
                    <a:lumMod val="75000"/>
                  </a:schemeClr>
                </a:solidFill>
                <a:latin typeface="Avenir Black" panose="02000503020000020003" pitchFamily="2" charset="0"/>
              </a:endParaRPr>
            </a:p>
          </p:txBody>
        </p:sp>
        <p:sp>
          <p:nvSpPr>
            <p:cNvPr id="14" name="Rectangle 13">
              <a:extLst>
                <a:ext uri="{FF2B5EF4-FFF2-40B4-BE49-F238E27FC236}">
                  <a16:creationId xmlns:a16="http://schemas.microsoft.com/office/drawing/2014/main" id="{B3DAFA52-1CD9-CA43-8ED7-BDA5BB5E05C3}"/>
                </a:ext>
              </a:extLst>
            </p:cNvPr>
            <p:cNvSpPr/>
            <p:nvPr/>
          </p:nvSpPr>
          <p:spPr>
            <a:xfrm>
              <a:off x="5024874" y="658492"/>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2</a:t>
              </a:r>
              <a:endParaRPr lang="en-GB" sz="500" b="1" dirty="0">
                <a:solidFill>
                  <a:schemeClr val="bg1">
                    <a:lumMod val="75000"/>
                  </a:schemeClr>
                </a:solidFill>
                <a:latin typeface="Avenir Black" panose="02000503020000020003" pitchFamily="2" charset="0"/>
              </a:endParaRPr>
            </a:p>
          </p:txBody>
        </p:sp>
        <p:sp>
          <p:nvSpPr>
            <p:cNvPr id="15" name="Rectangle 14">
              <a:extLst>
                <a:ext uri="{FF2B5EF4-FFF2-40B4-BE49-F238E27FC236}">
                  <a16:creationId xmlns:a16="http://schemas.microsoft.com/office/drawing/2014/main" id="{8216699D-618A-AA41-812D-5496402127E2}"/>
                </a:ext>
              </a:extLst>
            </p:cNvPr>
            <p:cNvSpPr/>
            <p:nvPr/>
          </p:nvSpPr>
          <p:spPr>
            <a:xfrm>
              <a:off x="5504621" y="658097"/>
              <a:ext cx="519730" cy="246221"/>
            </a:xfrm>
            <a:prstGeom prst="rect">
              <a:avLst/>
            </a:prstGeom>
          </p:spPr>
          <p:txBody>
            <a:bodyPr wrap="square">
              <a:spAutoFit/>
            </a:bodyPr>
            <a:lstStyle/>
            <a:p>
              <a:pPr algn="ctr"/>
              <a:r>
                <a:rPr lang="en-US" sz="500" b="1" dirty="0">
                  <a:solidFill>
                    <a:schemeClr val="bg1">
                      <a:lumMod val="75000"/>
                    </a:schemeClr>
                  </a:solidFill>
                  <a:latin typeface="Avenir Black" panose="02000503020000020003" pitchFamily="2" charset="0"/>
                </a:rPr>
                <a:t>MODULE 3</a:t>
              </a:r>
              <a:endParaRPr lang="en-GB" sz="500" b="1" dirty="0">
                <a:solidFill>
                  <a:schemeClr val="bg1">
                    <a:lumMod val="75000"/>
                  </a:schemeClr>
                </a:solidFill>
                <a:latin typeface="Avenir Black" panose="02000503020000020003" pitchFamily="2" charset="0"/>
              </a:endParaRPr>
            </a:p>
          </p:txBody>
        </p:sp>
        <p:sp>
          <p:nvSpPr>
            <p:cNvPr id="16" name="Rectangle 15">
              <a:extLst>
                <a:ext uri="{FF2B5EF4-FFF2-40B4-BE49-F238E27FC236}">
                  <a16:creationId xmlns:a16="http://schemas.microsoft.com/office/drawing/2014/main" id="{D7039A3D-A20E-5E4C-A316-FD17CD90C489}"/>
                </a:ext>
              </a:extLst>
            </p:cNvPr>
            <p:cNvSpPr/>
            <p:nvPr/>
          </p:nvSpPr>
          <p:spPr>
            <a:xfrm>
              <a:off x="5977005" y="661104"/>
              <a:ext cx="519730" cy="246221"/>
            </a:xfrm>
            <a:prstGeom prst="rect">
              <a:avLst/>
            </a:prstGeom>
          </p:spPr>
          <p:txBody>
            <a:bodyPr wrap="square">
              <a:spAutoFit/>
            </a:bodyPr>
            <a:lstStyle/>
            <a:p>
              <a:pPr algn="ctr"/>
              <a:r>
                <a:rPr lang="en-US" sz="500" b="1" dirty="0">
                  <a:solidFill>
                    <a:srgbClr val="07C1E8"/>
                  </a:solidFill>
                  <a:latin typeface="Avenir Black" panose="02000503020000020003" pitchFamily="2" charset="0"/>
                </a:rPr>
                <a:t>MODULE 4</a:t>
              </a:r>
              <a:endParaRPr lang="en-GB" sz="500" b="1" dirty="0">
                <a:solidFill>
                  <a:srgbClr val="07C1E8"/>
                </a:solidFill>
                <a:latin typeface="Avenir Black" panose="02000503020000020003" pitchFamily="2" charset="0"/>
              </a:endParaRPr>
            </a:p>
          </p:txBody>
        </p:sp>
        <p:sp>
          <p:nvSpPr>
            <p:cNvPr id="17" name="Teardrop 16">
              <a:extLst>
                <a:ext uri="{FF2B5EF4-FFF2-40B4-BE49-F238E27FC236}">
                  <a16:creationId xmlns:a16="http://schemas.microsoft.com/office/drawing/2014/main" id="{330083BD-2AAC-E045-85EA-A8637801001F}"/>
                </a:ext>
              </a:extLst>
            </p:cNvPr>
            <p:cNvSpPr>
              <a:spLocks noChangeAspect="1"/>
            </p:cNvSpPr>
            <p:nvPr/>
          </p:nvSpPr>
          <p:spPr>
            <a:xfrm rot="8100000">
              <a:off x="4726350"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8" name="Teardrop 17">
              <a:extLst>
                <a:ext uri="{FF2B5EF4-FFF2-40B4-BE49-F238E27FC236}">
                  <a16:creationId xmlns:a16="http://schemas.microsoft.com/office/drawing/2014/main" id="{0B2ADB14-BAF2-294F-885E-00BDC406A11B}"/>
                </a:ext>
              </a:extLst>
            </p:cNvPr>
            <p:cNvSpPr>
              <a:spLocks noChangeAspect="1"/>
            </p:cNvSpPr>
            <p:nvPr/>
          </p:nvSpPr>
          <p:spPr>
            <a:xfrm rot="8100000">
              <a:off x="5199879"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19" name="Teardrop 18">
              <a:extLst>
                <a:ext uri="{FF2B5EF4-FFF2-40B4-BE49-F238E27FC236}">
                  <a16:creationId xmlns:a16="http://schemas.microsoft.com/office/drawing/2014/main" id="{0CEA8243-BECE-4548-AACF-F7B5249DC2D1}"/>
                </a:ext>
              </a:extLst>
            </p:cNvPr>
            <p:cNvSpPr>
              <a:spLocks noChangeAspect="1"/>
            </p:cNvSpPr>
            <p:nvPr/>
          </p:nvSpPr>
          <p:spPr>
            <a:xfrm rot="8100000">
              <a:off x="5673408" y="450402"/>
              <a:ext cx="180000" cy="180000"/>
            </a:xfrm>
            <a:prstGeom prst="teardrop">
              <a:avLst>
                <a:gd name="adj" fmla="val 112232"/>
              </a:avLst>
            </a:prstGeom>
            <a:solidFill>
              <a:schemeClr val="bg1">
                <a:lumMod val="85000"/>
              </a:schemeClr>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sp>
          <p:nvSpPr>
            <p:cNvPr id="20" name="Teardrop 19">
              <a:extLst>
                <a:ext uri="{FF2B5EF4-FFF2-40B4-BE49-F238E27FC236}">
                  <a16:creationId xmlns:a16="http://schemas.microsoft.com/office/drawing/2014/main" id="{F30675C8-BA4E-704E-8DB6-AFE3B48E3492}"/>
                </a:ext>
              </a:extLst>
            </p:cNvPr>
            <p:cNvSpPr>
              <a:spLocks noChangeAspect="1"/>
            </p:cNvSpPr>
            <p:nvPr/>
          </p:nvSpPr>
          <p:spPr>
            <a:xfrm rot="8100000">
              <a:off x="6146936" y="450402"/>
              <a:ext cx="180000" cy="180000"/>
            </a:xfrm>
            <a:prstGeom prst="teardrop">
              <a:avLst>
                <a:gd name="adj" fmla="val 112232"/>
              </a:avLst>
            </a:prstGeom>
            <a:solidFill>
              <a:srgbClr val="07C1E8"/>
            </a:solidFill>
            <a:ln w="1905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lnSpc>
                  <a:spcPct val="150000"/>
                </a:lnSpc>
                <a:spcBef>
                  <a:spcPts val="1000"/>
                </a:spcBef>
              </a:pPr>
              <a:endParaRPr lang="en-GB" sz="700" spc="110">
                <a:solidFill>
                  <a:schemeClr val="tx1"/>
                </a:solidFill>
              </a:endParaRPr>
            </a:p>
          </p:txBody>
        </p:sp>
      </p:grpSp>
    </p:spTree>
    <p:extLst>
      <p:ext uri="{BB962C8B-B14F-4D97-AF65-F5344CB8AC3E}">
        <p14:creationId xmlns:p14="http://schemas.microsoft.com/office/powerpoint/2010/main" val="307051704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F2B02DF-116B-8D44-B3DF-48995EB45CD3}"/>
              </a:ext>
            </a:extLst>
          </p:cNvPr>
          <p:cNvSpPr/>
          <p:nvPr/>
        </p:nvSpPr>
        <p:spPr>
          <a:xfrm>
            <a:off x="3014748" y="1720196"/>
            <a:ext cx="7708669" cy="3416320"/>
          </a:xfrm>
          <a:prstGeom prst="rect">
            <a:avLst/>
          </a:prstGeom>
        </p:spPr>
        <p:txBody>
          <a:bodyPr wrap="square">
            <a:spAutoFit/>
          </a:bodyPr>
          <a:lstStyle/>
          <a:p>
            <a:pPr lvl="0" defTabSz="1041768"/>
            <a:r>
              <a:rPr lang="en-US" sz="2400" dirty="0">
                <a:solidFill>
                  <a:srgbClr val="07C1E8"/>
                </a:solidFill>
                <a:latin typeface="Avenir" panose="02000503020000020003" pitchFamily="2" charset="0"/>
              </a:rPr>
              <a:t>Well done! This concludes both Module 4 and the Getting Practical tool. The team has thought deeply about what indicators are needed to monitor progress on social norms as well as how, when, and who will collect data. The team will need to work with M&amp;E staff to collect, analyze, and apply findings from the data. As the M&amp;E staff continue to monitor program activities, the team should use the findings to tweak, re-adjust, or even re-orient the program. </a:t>
            </a:r>
          </a:p>
        </p:txBody>
      </p:sp>
      <p:sp>
        <p:nvSpPr>
          <p:cNvPr id="5" name="Oval 4">
            <a:extLst>
              <a:ext uri="{FF2B5EF4-FFF2-40B4-BE49-F238E27FC236}">
                <a16:creationId xmlns:a16="http://schemas.microsoft.com/office/drawing/2014/main" id="{A3CC2819-639B-5A43-9A75-4C26168ABD11}"/>
              </a:ext>
            </a:extLst>
          </p:cNvPr>
          <p:cNvSpPr/>
          <p:nvPr/>
        </p:nvSpPr>
        <p:spPr>
          <a:xfrm>
            <a:off x="1141878" y="2782346"/>
            <a:ext cx="1292019" cy="1292019"/>
          </a:xfrm>
          <a:prstGeom prst="ellipse">
            <a:avLst/>
          </a:prstGeom>
          <a:noFill/>
          <a:ln w="28575">
            <a:solidFill>
              <a:srgbClr val="07C1E8"/>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54000" rtlCol="0" anchor="ctr"/>
          <a:lstStyle/>
          <a:p>
            <a:pPr algn="ctr">
              <a:lnSpc>
                <a:spcPct val="110000"/>
              </a:lnSpc>
              <a:spcBef>
                <a:spcPts val="1000"/>
              </a:spcBef>
            </a:pPr>
            <a:r>
              <a:rPr lang="en-US" sz="6000" dirty="0">
                <a:solidFill>
                  <a:srgbClr val="07C1E8"/>
                </a:solidFill>
              </a:rPr>
              <a:t>!</a:t>
            </a:r>
          </a:p>
        </p:txBody>
      </p:sp>
    </p:spTree>
    <p:extLst>
      <p:ext uri="{BB962C8B-B14F-4D97-AF65-F5344CB8AC3E}">
        <p14:creationId xmlns:p14="http://schemas.microsoft.com/office/powerpoint/2010/main" val="17701680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10315</TotalTime>
  <Words>14664</Words>
  <Application>Microsoft Macintosh PowerPoint</Application>
  <PresentationFormat>Widescreen</PresentationFormat>
  <Paragraphs>1547</Paragraphs>
  <Slides>97</Slides>
  <Notes>31</Notes>
  <HiddenSlides>0</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97</vt:i4>
      </vt:variant>
    </vt:vector>
  </HeadingPairs>
  <TitlesOfParts>
    <vt:vector size="113" baseType="lpstr">
      <vt:lpstr>Arial</vt:lpstr>
      <vt:lpstr>Avenir Black</vt:lpstr>
      <vt:lpstr>Avenir Book</vt:lpstr>
      <vt:lpstr>Avenir Heavy</vt:lpstr>
      <vt:lpstr>Avenir Medium</vt:lpstr>
      <vt:lpstr>Avenir Roman</vt:lpstr>
      <vt:lpstr>Calibri</vt:lpstr>
      <vt:lpstr>Calibri Light</vt:lpstr>
      <vt:lpstr>Comfortaa</vt:lpstr>
      <vt:lpstr>Comfortaa Light</vt:lpstr>
      <vt:lpstr>Courier New</vt:lpstr>
      <vt:lpstr>Gotham Bold</vt:lpstr>
      <vt:lpstr>Gotham Book Regular</vt:lpstr>
      <vt:lpstr>Gotham Light</vt:lpstr>
      <vt:lpstr>Gotham Medium</vt:lpstr>
      <vt:lpstr>Office Theme</vt:lpstr>
      <vt:lpstr>PowerPoint Presentation</vt:lpstr>
      <vt:lpstr>How to Use this Slide Deck</vt:lpstr>
      <vt:lpstr>Format</vt:lpstr>
      <vt:lpstr>PowerPoint Presentation</vt:lpstr>
      <vt:lpstr>PowerPoint Presentation</vt:lpstr>
      <vt:lpstr>Module 1: Understanding the Norms</vt:lpstr>
      <vt:lpstr>Module 1: Understanding the Norms</vt:lpstr>
      <vt:lpstr>Activity 1: Norm Behavior Mapping</vt:lpstr>
      <vt:lpstr>Activity 1: Norm Behavior Mapping</vt:lpstr>
      <vt:lpstr>Activity 1: Norm Behavior Mapping</vt:lpstr>
      <vt:lpstr>Activity 1: Norm Behavior Mapping</vt:lpstr>
      <vt:lpstr>Activity 1: Norm Behavior Mapping</vt:lpstr>
      <vt:lpstr>Activity 2: Understanding Priority  Groups and Reference Groups</vt:lpstr>
      <vt:lpstr>Activity 2: Understanding Priority Groups and  Reference Groups</vt:lpstr>
      <vt:lpstr>Activity 2: Understanding Priority Groups and  Reference Groups</vt:lpstr>
      <vt:lpstr>Activity 2: Understanding Priority Groups  and Reference Groups</vt:lpstr>
      <vt:lpstr>Activity 2: Understanding Priority Groups  and Reference Groups</vt:lpstr>
      <vt:lpstr>Activity 2: Understanding Priority  Groups and Reference Groups</vt:lpstr>
      <vt:lpstr>Activity 3: Write Norm Profiles</vt:lpstr>
      <vt:lpstr>Activity 3: Write Norm Profiles</vt:lpstr>
      <vt:lpstr>Activity 3: Write Norm Profiles</vt:lpstr>
      <vt:lpstr>Activity 3: Write Norm Profiles</vt:lpstr>
      <vt:lpstr>Activity 3: Write Norm Profiles</vt:lpstr>
      <vt:lpstr>PowerPoint Presentation</vt:lpstr>
      <vt:lpstr>Module 2: Community Consultation</vt:lpstr>
      <vt:lpstr>Module 2: Community Consultation</vt:lpstr>
      <vt:lpstr>Module 2: Community Consultation</vt:lpstr>
      <vt:lpstr>Activity 1: Validate the Norms</vt:lpstr>
      <vt:lpstr>Activity 1: Validate the Norms</vt:lpstr>
      <vt:lpstr>Activity 1: Validate the Norms</vt:lpstr>
      <vt:lpstr>Activity 2: Decision Tree</vt:lpstr>
      <vt:lpstr>Activity 2: Decision Tree</vt:lpstr>
      <vt:lpstr>Activity 2: Decision Tree</vt:lpstr>
      <vt:lpstr>Activity 2: Decision Tree</vt:lpstr>
      <vt:lpstr>Activity 2: Decision Tree</vt:lpstr>
      <vt:lpstr>Activity 2: Decision Tree</vt:lpstr>
      <vt:lpstr>Activity 3: Identify Future State (Now &amp; Later)</vt:lpstr>
      <vt:lpstr>Activity 3: Identify Future State (Now &amp; Later)</vt:lpstr>
      <vt:lpstr>Activity 3: Identify Future State (Now &amp; Later)</vt:lpstr>
      <vt:lpstr>Activity 4: Assess the Difficulty of Change</vt:lpstr>
      <vt:lpstr>Activity 4: Assess the Difficulty of Change</vt:lpstr>
      <vt:lpstr>Activity 4: Assess the Difficulty of Change</vt:lpstr>
      <vt:lpstr>Activity 4: Assess the Difficulty of Change</vt:lpstr>
      <vt:lpstr>Activity 5: Document the Decisions</vt:lpstr>
      <vt:lpstr>Activity 5: Document the Decisions</vt:lpstr>
      <vt:lpstr>Activity 5: Document the Decisions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Cobb</dc:creator>
  <cp:lastModifiedBy>Hannah Mills</cp:lastModifiedBy>
  <cp:revision>115</cp:revision>
  <dcterms:created xsi:type="dcterms:W3CDTF">2020-10-19T14:28:38Z</dcterms:created>
  <dcterms:modified xsi:type="dcterms:W3CDTF">2020-11-10T20:45:41Z</dcterms:modified>
</cp:coreProperties>
</file>