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4" r:id="rId2"/>
    <p:sldMasterId id="2147483689" r:id="rId3"/>
    <p:sldMasterId id="2147483720" r:id="rId4"/>
    <p:sldMasterId id="2147483732" r:id="rId5"/>
    <p:sldMasterId id="2147483746" r:id="rId6"/>
  </p:sldMasterIdLst>
  <p:notesMasterIdLst>
    <p:notesMasterId r:id="rId33"/>
  </p:notesMasterIdLst>
  <p:sldIdLst>
    <p:sldId id="356" r:id="rId7"/>
    <p:sldId id="357" r:id="rId8"/>
    <p:sldId id="332" r:id="rId9"/>
    <p:sldId id="334" r:id="rId10"/>
    <p:sldId id="328" r:id="rId11"/>
    <p:sldId id="340" r:id="rId12"/>
    <p:sldId id="330" r:id="rId13"/>
    <p:sldId id="341" r:id="rId14"/>
    <p:sldId id="348" r:id="rId15"/>
    <p:sldId id="321" r:id="rId16"/>
    <p:sldId id="337" r:id="rId17"/>
    <p:sldId id="338" r:id="rId18"/>
    <p:sldId id="342" r:id="rId19"/>
    <p:sldId id="325" r:id="rId20"/>
    <p:sldId id="281" r:id="rId21"/>
    <p:sldId id="339" r:id="rId22"/>
    <p:sldId id="283" r:id="rId23"/>
    <p:sldId id="349" r:id="rId24"/>
    <p:sldId id="310" r:id="rId25"/>
    <p:sldId id="285" r:id="rId26"/>
    <p:sldId id="286" r:id="rId27"/>
    <p:sldId id="305" r:id="rId28"/>
    <p:sldId id="287" r:id="rId29"/>
    <p:sldId id="304" r:id="rId30"/>
    <p:sldId id="288" r:id="rId31"/>
    <p:sldId id="30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9" autoAdjust="0"/>
    <p:restoredTop sz="83562" autoAdjust="0"/>
  </p:normalViewPr>
  <p:slideViewPr>
    <p:cSldViewPr snapToGrid="0">
      <p:cViewPr>
        <p:scale>
          <a:sx n="55" d="100"/>
          <a:sy n="55" d="100"/>
        </p:scale>
        <p:origin x="1614" y="8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45DA1C-3BB3-4723-969A-C53DA9C4957D}" type="doc">
      <dgm:prSet loTypeId="urn:microsoft.com/office/officeart/2005/8/layout/hierarchy2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6DA1BAE6-FF21-4B44-8752-2297CA21C703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fr-FR" sz="800" b="1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Objectif</a:t>
          </a:r>
          <a:r>
            <a:rPr lang="fr-FR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/>
          </a:r>
          <a:br>
            <a:rPr lang="fr-FR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fr-FR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Réduire les besoins non satisfaits en PF</a:t>
          </a:r>
          <a:endParaRPr lang="en-US" sz="800" noProof="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354FC69-776E-4CDC-96EE-61F9C36DE4BB}" type="parTrans" cxnId="{D0E78A87-7A6C-4F4D-A2B2-2A7B50E89C53}">
      <dgm:prSet/>
      <dgm:spPr/>
      <dgm:t>
        <a:bodyPr/>
        <a:lstStyle/>
        <a:p>
          <a:endParaRPr lang="en-US"/>
        </a:p>
      </dgm:t>
    </dgm:pt>
    <dgm:pt modelId="{8CD07505-CADD-475D-926C-EEADA7AA4028}" type="sibTrans" cxnId="{D0E78A87-7A6C-4F4D-A2B2-2A7B50E89C53}">
      <dgm:prSet/>
      <dgm:spPr/>
      <dgm:t>
        <a:bodyPr/>
        <a:lstStyle/>
        <a:p>
          <a:endParaRPr lang="en-US"/>
        </a:p>
      </dgm:t>
    </dgm:pt>
    <dgm:pt modelId="{619EC2B8-8473-4533-A226-ED0AF6C9916C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fr-FR" sz="800" b="1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Objectif Stratégique</a:t>
          </a:r>
          <a:r>
            <a:rPr lang="fr-FR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/>
          </a:r>
          <a:br>
            <a:rPr lang="fr-FR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fr-FR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Réduction de la proportion des femmes et des hommes mariés en âge de procréer avec des besoins non satisfaits en PF</a:t>
          </a:r>
          <a:endParaRPr lang="en-US" sz="800" noProof="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8D2F1A96-07A2-4EB1-8826-98FBEC753E88}" type="parTrans" cxnId="{45E905DA-74B2-40BE-9563-44A9D0746E53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F9CF3FE7-40FA-4CCD-86A3-A80087C66959}" type="sibTrans" cxnId="{45E905DA-74B2-40BE-9563-44A9D0746E53}">
      <dgm:prSet/>
      <dgm:spPr/>
      <dgm:t>
        <a:bodyPr/>
        <a:lstStyle/>
        <a:p>
          <a:endParaRPr lang="en-US"/>
        </a:p>
      </dgm:t>
    </dgm:pt>
    <dgm:pt modelId="{2F90EA51-70ED-4F24-BD55-3779453C01C1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fr-FR" sz="800" b="1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Résultat Final 2</a:t>
          </a:r>
          <a:br>
            <a:rPr lang="fr-FR" sz="800" b="1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fr-FR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Utilisation accrue des méthodes de PF</a:t>
          </a:r>
          <a:endParaRPr lang="en-US" sz="800" noProof="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6ECB658-D181-4E4E-A1E0-AA1B10FF71D9}" type="sibTrans" cxnId="{FEA9BC73-9537-4906-B862-9A474E08CF35}">
      <dgm:prSet/>
      <dgm:spPr/>
      <dgm:t>
        <a:bodyPr/>
        <a:lstStyle/>
        <a:p>
          <a:endParaRPr lang="en-US"/>
        </a:p>
      </dgm:t>
    </dgm:pt>
    <dgm:pt modelId="{076129A8-E977-41DB-9F41-928D2C645A42}" type="parTrans" cxnId="{FEA9BC73-9537-4906-B862-9A474E08CF35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29B4032E-F7E0-452E-A127-638A0F91B1A5}">
      <dgm:prSet phldrT="[Text]" custT="1"/>
      <dgm:spPr>
        <a:solidFill>
          <a:schemeClr val="bg1">
            <a:lumMod val="85000"/>
          </a:schemeClr>
        </a:solidFill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fr-FR" sz="800" b="1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Résultat Final 1</a:t>
          </a:r>
          <a:r>
            <a:rPr lang="fr-FR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/>
          </a:r>
          <a:br>
            <a:rPr lang="fr-FR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fr-FR" sz="8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Utilisation accrue des services de PF</a:t>
          </a:r>
          <a:endParaRPr lang="en-US" sz="800" noProof="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4A36E79E-AF33-404A-8516-4A89BCE8D051}" type="sibTrans" cxnId="{2B47D1C0-A57D-43C4-AF25-6D78F879BAE3}">
      <dgm:prSet/>
      <dgm:spPr/>
      <dgm:t>
        <a:bodyPr/>
        <a:lstStyle/>
        <a:p>
          <a:endParaRPr lang="en-US"/>
        </a:p>
      </dgm:t>
    </dgm:pt>
    <dgm:pt modelId="{FD5E757A-5961-4E07-8165-66D7F80EA07D}" type="parTrans" cxnId="{2B47D1C0-A57D-43C4-AF25-6D78F879BAE3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en-US"/>
        </a:p>
      </dgm:t>
    </dgm:pt>
    <dgm:pt modelId="{5374A464-762D-4701-814A-D1EEB36F359F}" type="pres">
      <dgm:prSet presAssocID="{FD45DA1C-3BB3-4723-969A-C53DA9C4957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7383533-42EB-45A3-A935-DCC9C5C81F2E}" type="pres">
      <dgm:prSet presAssocID="{6DA1BAE6-FF21-4B44-8752-2297CA21C703}" presName="root1" presStyleCnt="0"/>
      <dgm:spPr/>
    </dgm:pt>
    <dgm:pt modelId="{AB3D270B-5B3D-440B-8340-58D5BAC9FA58}" type="pres">
      <dgm:prSet presAssocID="{6DA1BAE6-FF21-4B44-8752-2297CA21C703}" presName="LevelOneTextNode" presStyleLbl="node0" presStyleIdx="0" presStyleCnt="1" custScaleX="28535" custScaleY="878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6403710-23F5-4358-9A72-F079DB93014A}" type="pres">
      <dgm:prSet presAssocID="{6DA1BAE6-FF21-4B44-8752-2297CA21C703}" presName="level2hierChild" presStyleCnt="0"/>
      <dgm:spPr/>
    </dgm:pt>
    <dgm:pt modelId="{B9364933-D430-41BB-85D8-6EBA232C7586}" type="pres">
      <dgm:prSet presAssocID="{8D2F1A96-07A2-4EB1-8826-98FBEC753E88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1D509E4D-EEAF-4B72-8E93-45EFCA7F1746}" type="pres">
      <dgm:prSet presAssocID="{8D2F1A96-07A2-4EB1-8826-98FBEC753E88}" presName="connTx" presStyleLbl="parChTrans1D2" presStyleIdx="0" presStyleCnt="1"/>
      <dgm:spPr/>
      <dgm:t>
        <a:bodyPr/>
        <a:lstStyle/>
        <a:p>
          <a:endParaRPr lang="en-US"/>
        </a:p>
      </dgm:t>
    </dgm:pt>
    <dgm:pt modelId="{81127DB2-A7C7-4EB5-8C97-3E9CEA19D616}" type="pres">
      <dgm:prSet presAssocID="{619EC2B8-8473-4533-A226-ED0AF6C9916C}" presName="root2" presStyleCnt="0"/>
      <dgm:spPr/>
    </dgm:pt>
    <dgm:pt modelId="{DF4DE582-1D92-4FB7-ABC5-9F6304FB821E}" type="pres">
      <dgm:prSet presAssocID="{619EC2B8-8473-4533-A226-ED0AF6C9916C}" presName="LevelTwoTextNode" presStyleLbl="node2" presStyleIdx="0" presStyleCnt="1" custScaleX="59446" custScaleY="87870" custLinFactNeighborX="-338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A8F13C-EDBD-42F9-99FD-673F303C6D10}" type="pres">
      <dgm:prSet presAssocID="{619EC2B8-8473-4533-A226-ED0AF6C9916C}" presName="level3hierChild" presStyleCnt="0"/>
      <dgm:spPr/>
    </dgm:pt>
    <dgm:pt modelId="{7C673411-22DB-4A66-9B78-CCDB1754FCE9}" type="pres">
      <dgm:prSet presAssocID="{FD5E757A-5961-4E07-8165-66D7F80EA07D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85DE83E0-4607-4478-AEB8-D7173EF0C28A}" type="pres">
      <dgm:prSet presAssocID="{FD5E757A-5961-4E07-8165-66D7F80EA07D}" presName="connTx" presStyleLbl="parChTrans1D3" presStyleIdx="0" presStyleCnt="2"/>
      <dgm:spPr/>
      <dgm:t>
        <a:bodyPr/>
        <a:lstStyle/>
        <a:p>
          <a:endParaRPr lang="en-US"/>
        </a:p>
      </dgm:t>
    </dgm:pt>
    <dgm:pt modelId="{8FCFAC66-F085-438B-AAF4-71EE6F3B895D}" type="pres">
      <dgm:prSet presAssocID="{29B4032E-F7E0-452E-A127-638A0F91B1A5}" presName="root2" presStyleCnt="0"/>
      <dgm:spPr/>
    </dgm:pt>
    <dgm:pt modelId="{C501FB74-376C-4C33-9B31-6CB36F1A6B18}" type="pres">
      <dgm:prSet presAssocID="{29B4032E-F7E0-452E-A127-638A0F91B1A5}" presName="LevelTwoTextNode" presStyleLbl="node3" presStyleIdx="0" presStyleCnt="2" custScaleX="49643" custScaleY="47292" custLinFactNeighborX="-6809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0F09CAF-6D02-40F1-BB27-77887BCAEAFA}" type="pres">
      <dgm:prSet presAssocID="{29B4032E-F7E0-452E-A127-638A0F91B1A5}" presName="level3hierChild" presStyleCnt="0"/>
      <dgm:spPr/>
    </dgm:pt>
    <dgm:pt modelId="{D72527A1-F3F3-4AE5-B11E-958355B2690C}" type="pres">
      <dgm:prSet presAssocID="{076129A8-E977-41DB-9F41-928D2C645A42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0A7B005F-7B7B-4550-981F-782B17474D04}" type="pres">
      <dgm:prSet presAssocID="{076129A8-E977-41DB-9F41-928D2C645A42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A290AD3-A443-46ED-A167-5A76C351E516}" type="pres">
      <dgm:prSet presAssocID="{2F90EA51-70ED-4F24-BD55-3779453C01C1}" presName="root2" presStyleCnt="0"/>
      <dgm:spPr/>
    </dgm:pt>
    <dgm:pt modelId="{00CD97DD-7333-4779-8B9A-F004AF368896}" type="pres">
      <dgm:prSet presAssocID="{2F90EA51-70ED-4F24-BD55-3779453C01C1}" presName="LevelTwoTextNode" presStyleLbl="node3" presStyleIdx="1" presStyleCnt="2" custScaleX="49508" custScaleY="46434" custLinFactNeighborX="-68091" custLinFactNeighborY="236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987D284-FE1C-4928-8093-46A09ED787A3}" type="pres">
      <dgm:prSet presAssocID="{2F90EA51-70ED-4F24-BD55-3779453C01C1}" presName="level3hierChild" presStyleCnt="0"/>
      <dgm:spPr/>
    </dgm:pt>
  </dgm:ptLst>
  <dgm:cxnLst>
    <dgm:cxn modelId="{A3C80C38-06CC-4EA2-80C4-11C62BD615D3}" type="presOf" srcId="{FD5E757A-5961-4E07-8165-66D7F80EA07D}" destId="{7C673411-22DB-4A66-9B78-CCDB1754FCE9}" srcOrd="0" destOrd="0" presId="urn:microsoft.com/office/officeart/2005/8/layout/hierarchy2"/>
    <dgm:cxn modelId="{BF09BD1B-10E6-484E-A003-B726795EB9A7}" type="presOf" srcId="{FD45DA1C-3BB3-4723-969A-C53DA9C4957D}" destId="{5374A464-762D-4701-814A-D1EEB36F359F}" srcOrd="0" destOrd="0" presId="urn:microsoft.com/office/officeart/2005/8/layout/hierarchy2"/>
    <dgm:cxn modelId="{2B47D1C0-A57D-43C4-AF25-6D78F879BAE3}" srcId="{619EC2B8-8473-4533-A226-ED0AF6C9916C}" destId="{29B4032E-F7E0-452E-A127-638A0F91B1A5}" srcOrd="0" destOrd="0" parTransId="{FD5E757A-5961-4E07-8165-66D7F80EA07D}" sibTransId="{4A36E79E-AF33-404A-8516-4A89BCE8D051}"/>
    <dgm:cxn modelId="{72CC523D-1F39-4A66-A189-F3BCAAD519E0}" type="presOf" srcId="{2F90EA51-70ED-4F24-BD55-3779453C01C1}" destId="{00CD97DD-7333-4779-8B9A-F004AF368896}" srcOrd="0" destOrd="0" presId="urn:microsoft.com/office/officeart/2005/8/layout/hierarchy2"/>
    <dgm:cxn modelId="{FEA9BC73-9537-4906-B862-9A474E08CF35}" srcId="{619EC2B8-8473-4533-A226-ED0AF6C9916C}" destId="{2F90EA51-70ED-4F24-BD55-3779453C01C1}" srcOrd="1" destOrd="0" parTransId="{076129A8-E977-41DB-9F41-928D2C645A42}" sibTransId="{06ECB658-D181-4E4E-A1E0-AA1B10FF71D9}"/>
    <dgm:cxn modelId="{108FD354-6C00-423E-9D9E-9F9879F936FC}" type="presOf" srcId="{29B4032E-F7E0-452E-A127-638A0F91B1A5}" destId="{C501FB74-376C-4C33-9B31-6CB36F1A6B18}" srcOrd="0" destOrd="0" presId="urn:microsoft.com/office/officeart/2005/8/layout/hierarchy2"/>
    <dgm:cxn modelId="{5B566505-C2E3-4433-B7F2-9C3144A76411}" type="presOf" srcId="{076129A8-E977-41DB-9F41-928D2C645A42}" destId="{0A7B005F-7B7B-4550-981F-782B17474D04}" srcOrd="1" destOrd="0" presId="urn:microsoft.com/office/officeart/2005/8/layout/hierarchy2"/>
    <dgm:cxn modelId="{4B321420-DA1C-44E1-9335-9D659EEF05A8}" type="presOf" srcId="{FD5E757A-5961-4E07-8165-66D7F80EA07D}" destId="{85DE83E0-4607-4478-AEB8-D7173EF0C28A}" srcOrd="1" destOrd="0" presId="urn:microsoft.com/office/officeart/2005/8/layout/hierarchy2"/>
    <dgm:cxn modelId="{D0E78A87-7A6C-4F4D-A2B2-2A7B50E89C53}" srcId="{FD45DA1C-3BB3-4723-969A-C53DA9C4957D}" destId="{6DA1BAE6-FF21-4B44-8752-2297CA21C703}" srcOrd="0" destOrd="0" parTransId="{8354FC69-776E-4CDC-96EE-61F9C36DE4BB}" sibTransId="{8CD07505-CADD-475D-926C-EEADA7AA4028}"/>
    <dgm:cxn modelId="{E018EAD1-03F0-43C3-AFC1-3FEC6E5620A5}" type="presOf" srcId="{619EC2B8-8473-4533-A226-ED0AF6C9916C}" destId="{DF4DE582-1D92-4FB7-ABC5-9F6304FB821E}" srcOrd="0" destOrd="0" presId="urn:microsoft.com/office/officeart/2005/8/layout/hierarchy2"/>
    <dgm:cxn modelId="{592C7CCE-B570-483D-A9D4-52295480532D}" type="presOf" srcId="{8D2F1A96-07A2-4EB1-8826-98FBEC753E88}" destId="{B9364933-D430-41BB-85D8-6EBA232C7586}" srcOrd="0" destOrd="0" presId="urn:microsoft.com/office/officeart/2005/8/layout/hierarchy2"/>
    <dgm:cxn modelId="{45E905DA-74B2-40BE-9563-44A9D0746E53}" srcId="{6DA1BAE6-FF21-4B44-8752-2297CA21C703}" destId="{619EC2B8-8473-4533-A226-ED0AF6C9916C}" srcOrd="0" destOrd="0" parTransId="{8D2F1A96-07A2-4EB1-8826-98FBEC753E88}" sibTransId="{F9CF3FE7-40FA-4CCD-86A3-A80087C66959}"/>
    <dgm:cxn modelId="{6A9DE46A-9411-4B78-8063-F358901A48C5}" type="presOf" srcId="{076129A8-E977-41DB-9F41-928D2C645A42}" destId="{D72527A1-F3F3-4AE5-B11E-958355B2690C}" srcOrd="0" destOrd="0" presId="urn:microsoft.com/office/officeart/2005/8/layout/hierarchy2"/>
    <dgm:cxn modelId="{8A88A2EC-3498-473A-BD93-B59072AF432B}" type="presOf" srcId="{8D2F1A96-07A2-4EB1-8826-98FBEC753E88}" destId="{1D509E4D-EEAF-4B72-8E93-45EFCA7F1746}" srcOrd="1" destOrd="0" presId="urn:microsoft.com/office/officeart/2005/8/layout/hierarchy2"/>
    <dgm:cxn modelId="{3D2A5E77-AC17-43BE-BAF1-61A402A59E06}" type="presOf" srcId="{6DA1BAE6-FF21-4B44-8752-2297CA21C703}" destId="{AB3D270B-5B3D-440B-8340-58D5BAC9FA58}" srcOrd="0" destOrd="0" presId="urn:microsoft.com/office/officeart/2005/8/layout/hierarchy2"/>
    <dgm:cxn modelId="{BD04D6C3-7241-469C-893D-B5CB1EF1EEE1}" type="presParOf" srcId="{5374A464-762D-4701-814A-D1EEB36F359F}" destId="{07383533-42EB-45A3-A935-DCC9C5C81F2E}" srcOrd="0" destOrd="0" presId="urn:microsoft.com/office/officeart/2005/8/layout/hierarchy2"/>
    <dgm:cxn modelId="{5A324AF8-7727-4434-AA97-F17E6A07F66D}" type="presParOf" srcId="{07383533-42EB-45A3-A935-DCC9C5C81F2E}" destId="{AB3D270B-5B3D-440B-8340-58D5BAC9FA58}" srcOrd="0" destOrd="0" presId="urn:microsoft.com/office/officeart/2005/8/layout/hierarchy2"/>
    <dgm:cxn modelId="{1B1D1BA1-5C97-416E-9C9A-43EE0AB3EDC6}" type="presParOf" srcId="{07383533-42EB-45A3-A935-DCC9C5C81F2E}" destId="{86403710-23F5-4358-9A72-F079DB93014A}" srcOrd="1" destOrd="0" presId="urn:microsoft.com/office/officeart/2005/8/layout/hierarchy2"/>
    <dgm:cxn modelId="{BF7E9A55-A8E4-407B-8EB2-48B817C55B3D}" type="presParOf" srcId="{86403710-23F5-4358-9A72-F079DB93014A}" destId="{B9364933-D430-41BB-85D8-6EBA232C7586}" srcOrd="0" destOrd="0" presId="urn:microsoft.com/office/officeart/2005/8/layout/hierarchy2"/>
    <dgm:cxn modelId="{41208611-FC6E-4936-9B1F-A9316ED1B0C5}" type="presParOf" srcId="{B9364933-D430-41BB-85D8-6EBA232C7586}" destId="{1D509E4D-EEAF-4B72-8E93-45EFCA7F1746}" srcOrd="0" destOrd="0" presId="urn:microsoft.com/office/officeart/2005/8/layout/hierarchy2"/>
    <dgm:cxn modelId="{64E11CC4-A15A-4061-A2D0-761E98D16DA3}" type="presParOf" srcId="{86403710-23F5-4358-9A72-F079DB93014A}" destId="{81127DB2-A7C7-4EB5-8C97-3E9CEA19D616}" srcOrd="1" destOrd="0" presId="urn:microsoft.com/office/officeart/2005/8/layout/hierarchy2"/>
    <dgm:cxn modelId="{FD8E9853-8F9E-4273-9680-827C5B7104B4}" type="presParOf" srcId="{81127DB2-A7C7-4EB5-8C97-3E9CEA19D616}" destId="{DF4DE582-1D92-4FB7-ABC5-9F6304FB821E}" srcOrd="0" destOrd="0" presId="urn:microsoft.com/office/officeart/2005/8/layout/hierarchy2"/>
    <dgm:cxn modelId="{67A385BF-D4EF-478D-AD40-BB74E892F7FC}" type="presParOf" srcId="{81127DB2-A7C7-4EB5-8C97-3E9CEA19D616}" destId="{A3A8F13C-EDBD-42F9-99FD-673F303C6D10}" srcOrd="1" destOrd="0" presId="urn:microsoft.com/office/officeart/2005/8/layout/hierarchy2"/>
    <dgm:cxn modelId="{9C82CF03-0D84-4017-A409-70828E613002}" type="presParOf" srcId="{A3A8F13C-EDBD-42F9-99FD-673F303C6D10}" destId="{7C673411-22DB-4A66-9B78-CCDB1754FCE9}" srcOrd="0" destOrd="0" presId="urn:microsoft.com/office/officeart/2005/8/layout/hierarchy2"/>
    <dgm:cxn modelId="{642DA648-74F3-4E56-BA06-B86B8B85F5B5}" type="presParOf" srcId="{7C673411-22DB-4A66-9B78-CCDB1754FCE9}" destId="{85DE83E0-4607-4478-AEB8-D7173EF0C28A}" srcOrd="0" destOrd="0" presId="urn:microsoft.com/office/officeart/2005/8/layout/hierarchy2"/>
    <dgm:cxn modelId="{15CEDB3E-8CC1-4A82-945D-C6948237F409}" type="presParOf" srcId="{A3A8F13C-EDBD-42F9-99FD-673F303C6D10}" destId="{8FCFAC66-F085-438B-AAF4-71EE6F3B895D}" srcOrd="1" destOrd="0" presId="urn:microsoft.com/office/officeart/2005/8/layout/hierarchy2"/>
    <dgm:cxn modelId="{1F5B6815-EDD4-4B26-BB85-4A36ADC44C22}" type="presParOf" srcId="{8FCFAC66-F085-438B-AAF4-71EE6F3B895D}" destId="{C501FB74-376C-4C33-9B31-6CB36F1A6B18}" srcOrd="0" destOrd="0" presId="urn:microsoft.com/office/officeart/2005/8/layout/hierarchy2"/>
    <dgm:cxn modelId="{E5B3A695-0CD0-4EAE-97FE-B58DD8A8D41D}" type="presParOf" srcId="{8FCFAC66-F085-438B-AAF4-71EE6F3B895D}" destId="{70F09CAF-6D02-40F1-BB27-77887BCAEAFA}" srcOrd="1" destOrd="0" presId="urn:microsoft.com/office/officeart/2005/8/layout/hierarchy2"/>
    <dgm:cxn modelId="{48BFC401-C5B3-4006-8CD2-89935E4B2A80}" type="presParOf" srcId="{A3A8F13C-EDBD-42F9-99FD-673F303C6D10}" destId="{D72527A1-F3F3-4AE5-B11E-958355B2690C}" srcOrd="2" destOrd="0" presId="urn:microsoft.com/office/officeart/2005/8/layout/hierarchy2"/>
    <dgm:cxn modelId="{FC42F0D7-6BE7-4086-8BB0-33A91E701129}" type="presParOf" srcId="{D72527A1-F3F3-4AE5-B11E-958355B2690C}" destId="{0A7B005F-7B7B-4550-981F-782B17474D04}" srcOrd="0" destOrd="0" presId="urn:microsoft.com/office/officeart/2005/8/layout/hierarchy2"/>
    <dgm:cxn modelId="{2CB00D71-34E9-4C16-A6E8-BF912BC5CAA2}" type="presParOf" srcId="{A3A8F13C-EDBD-42F9-99FD-673F303C6D10}" destId="{9A290AD3-A443-46ED-A167-5A76C351E516}" srcOrd="3" destOrd="0" presId="urn:microsoft.com/office/officeart/2005/8/layout/hierarchy2"/>
    <dgm:cxn modelId="{21B56526-C542-4FF7-AF09-A7335F7751AA}" type="presParOf" srcId="{9A290AD3-A443-46ED-A167-5A76C351E516}" destId="{00CD97DD-7333-4779-8B9A-F004AF368896}" srcOrd="0" destOrd="0" presId="urn:microsoft.com/office/officeart/2005/8/layout/hierarchy2"/>
    <dgm:cxn modelId="{A5A2E37F-8302-46F5-96FB-22FC246AE79C}" type="presParOf" srcId="{9A290AD3-A443-46ED-A167-5A76C351E516}" destId="{A987D284-FE1C-4928-8093-46A09ED787A3}" srcOrd="1" destOrd="0" presId="urn:microsoft.com/office/officeart/2005/8/layout/hierarchy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65E5B5-D71F-4BB5-9339-BDD07ADD4AA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AE8ED761-2351-4263-A3CA-B7B2FEB63410}" type="pres">
      <dgm:prSet presAssocID="{EF65E5B5-D71F-4BB5-9339-BDD07ADD4AA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816575-9FBB-49CC-92D5-1E64784C9CC2}" type="pres">
      <dgm:prSet presAssocID="{EF65E5B5-D71F-4BB5-9339-BDD07ADD4AAC}" presName="arrow" presStyleLbl="bgShp" presStyleIdx="0" presStyleCnt="1" custScaleX="117647" custLinFactNeighborX="0" custLinFactNeighborY="4221"/>
      <dgm:spPr/>
    </dgm:pt>
    <dgm:pt modelId="{DDD18E2A-CC7D-4F0B-B84C-BB59F23E127A}" type="pres">
      <dgm:prSet presAssocID="{EF65E5B5-D71F-4BB5-9339-BDD07ADD4AAC}" presName="linearProcess" presStyleCnt="0"/>
      <dgm:spPr/>
    </dgm:pt>
  </dgm:ptLst>
  <dgm:cxnLst>
    <dgm:cxn modelId="{08A4191F-1820-44C1-B2A8-A01281FBEE2B}" type="presOf" srcId="{EF65E5B5-D71F-4BB5-9339-BDD07ADD4AAC}" destId="{AE8ED761-2351-4263-A3CA-B7B2FEB63410}" srcOrd="0" destOrd="0" presId="urn:microsoft.com/office/officeart/2005/8/layout/hProcess9"/>
    <dgm:cxn modelId="{19F7D801-CA10-4888-9016-F93951D825F0}" type="presParOf" srcId="{AE8ED761-2351-4263-A3CA-B7B2FEB63410}" destId="{41816575-9FBB-49CC-92D5-1E64784C9CC2}" srcOrd="0" destOrd="0" presId="urn:microsoft.com/office/officeart/2005/8/layout/hProcess9"/>
    <dgm:cxn modelId="{AC688FB2-FA49-4F03-98D5-F0333F2A0B9B}" type="presParOf" srcId="{AE8ED761-2351-4263-A3CA-B7B2FEB63410}" destId="{DDD18E2A-CC7D-4F0B-B84C-BB59F23E127A}" srcOrd="1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270B-5B3D-440B-8340-58D5BAC9FA58}">
      <dsp:nvSpPr>
        <dsp:cNvPr id="0" name=""/>
        <dsp:cNvSpPr/>
      </dsp:nvSpPr>
      <dsp:spPr>
        <a:xfrm>
          <a:off x="567" y="1721797"/>
          <a:ext cx="663109" cy="102098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Objectif</a:t>
          </a:r>
          <a:r>
            <a:rPr lang="fr-FR" sz="800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/>
          </a:r>
          <a:br>
            <a:rPr lang="fr-FR" sz="800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fr-FR" sz="800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Réduire les besoins non satisfaits en PF</a:t>
          </a:r>
          <a:endParaRPr lang="en-US" sz="800" kern="1200" noProof="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19989" y="1741219"/>
        <a:ext cx="624265" cy="982138"/>
      </dsp:txXfrm>
    </dsp:sp>
    <dsp:sp modelId="{B9364933-D430-41BB-85D8-6EBA232C7586}">
      <dsp:nvSpPr>
        <dsp:cNvPr id="0" name=""/>
        <dsp:cNvSpPr/>
      </dsp:nvSpPr>
      <dsp:spPr>
        <a:xfrm>
          <a:off x="663677" y="2208866"/>
          <a:ext cx="143474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143474" y="23422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31827" y="2228702"/>
        <a:ext cx="7173" cy="7173"/>
      </dsp:txXfrm>
    </dsp:sp>
    <dsp:sp modelId="{DF4DE582-1D92-4FB7-ABC5-9F6304FB821E}">
      <dsp:nvSpPr>
        <dsp:cNvPr id="0" name=""/>
        <dsp:cNvSpPr/>
      </dsp:nvSpPr>
      <dsp:spPr>
        <a:xfrm>
          <a:off x="807151" y="1721797"/>
          <a:ext cx="1381434" cy="1020982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Objectif Stratégique</a:t>
          </a:r>
          <a:r>
            <a:rPr lang="fr-FR" sz="800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/>
          </a:r>
          <a:br>
            <a:rPr lang="fr-FR" sz="800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fr-FR" sz="800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Réduction de la proportion des femmes et des hommes mariés en âge de procréer avec des besoins non satisfaits en PF</a:t>
          </a:r>
          <a:endParaRPr lang="en-US" sz="800" kern="1200" noProof="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837055" y="1751701"/>
        <a:ext cx="1321626" cy="961174"/>
      </dsp:txXfrm>
    </dsp:sp>
    <dsp:sp modelId="{7C673411-22DB-4A66-9B78-CCDB1754FCE9}">
      <dsp:nvSpPr>
        <dsp:cNvPr id="0" name=""/>
        <dsp:cNvSpPr/>
      </dsp:nvSpPr>
      <dsp:spPr>
        <a:xfrm rot="17428565">
          <a:off x="2064732" y="2030412"/>
          <a:ext cx="380979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380979" y="23422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45697" y="2044310"/>
        <a:ext cx="19048" cy="19048"/>
      </dsp:txXfrm>
    </dsp:sp>
    <dsp:sp modelId="{C501FB74-376C-4C33-9B31-6CB36F1A6B18}">
      <dsp:nvSpPr>
        <dsp:cNvPr id="0" name=""/>
        <dsp:cNvSpPr/>
      </dsp:nvSpPr>
      <dsp:spPr>
        <a:xfrm>
          <a:off x="2321858" y="1600632"/>
          <a:ext cx="1153627" cy="54949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Résultat Final 1</a:t>
          </a:r>
          <a:r>
            <a:rPr lang="fr-FR" sz="800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/>
          </a:r>
          <a:br>
            <a:rPr lang="fr-FR" sz="800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fr-FR" sz="800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Utilisation accrue des services de PF</a:t>
          </a:r>
          <a:endParaRPr lang="en-US" sz="800" kern="1200" noProof="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37952" y="1616726"/>
        <a:ext cx="1121439" cy="517309"/>
      </dsp:txXfrm>
    </dsp:sp>
    <dsp:sp modelId="{D72527A1-F3F3-4AE5-B11E-958355B2690C}">
      <dsp:nvSpPr>
        <dsp:cNvPr id="0" name=""/>
        <dsp:cNvSpPr/>
      </dsp:nvSpPr>
      <dsp:spPr>
        <a:xfrm rot="4266216">
          <a:off x="2049464" y="2403534"/>
          <a:ext cx="411515" cy="46845"/>
        </a:xfrm>
        <a:custGeom>
          <a:avLst/>
          <a:gdLst/>
          <a:ahLst/>
          <a:cxnLst/>
          <a:rect l="0" t="0" r="0" b="0"/>
          <a:pathLst>
            <a:path>
              <a:moveTo>
                <a:pt x="0" y="23422"/>
              </a:moveTo>
              <a:lnTo>
                <a:pt x="411515" y="23422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44934" y="2416669"/>
        <a:ext cx="20575" cy="20575"/>
      </dsp:txXfrm>
    </dsp:sp>
    <dsp:sp modelId="{00CD97DD-7333-4779-8B9A-F004AF368896}">
      <dsp:nvSpPr>
        <dsp:cNvPr id="0" name=""/>
        <dsp:cNvSpPr/>
      </dsp:nvSpPr>
      <dsp:spPr>
        <a:xfrm>
          <a:off x="2321858" y="2351862"/>
          <a:ext cx="1150490" cy="539527"/>
        </a:xfrm>
        <a:prstGeom prst="roundRect">
          <a:avLst>
            <a:gd name="adj" fmla="val 10000"/>
          </a:avLst>
        </a:prstGeom>
        <a:solidFill>
          <a:schemeClr val="bg1">
            <a:lumMod val="85000"/>
          </a:schemeClr>
        </a:solidFill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fr-FR" sz="800" b="1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Résultat Final 2</a:t>
          </a:r>
          <a:br>
            <a:rPr lang="fr-FR" sz="800" b="1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</a:br>
          <a:r>
            <a:rPr lang="fr-FR" sz="800" kern="1200" noProof="0" dirty="0" smtClean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rPr>
            <a:t>Utilisation accrue des méthodes de PF</a:t>
          </a:r>
          <a:endParaRPr lang="en-US" sz="800" kern="1200" noProof="0" dirty="0">
            <a:solidFill>
              <a:schemeClr val="bg1">
                <a:lumMod val="50000"/>
              </a:schemeClr>
            </a:solidFill>
            <a:latin typeface="Arial" pitchFamily="34" charset="0"/>
            <a:cs typeface="Arial" pitchFamily="34" charset="0"/>
          </a:endParaRPr>
        </a:p>
      </dsp:txBody>
      <dsp:txXfrm>
        <a:off x="2337660" y="2367664"/>
        <a:ext cx="1118886" cy="507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16575-9FBB-49CC-92D5-1E64784C9CC2}">
      <dsp:nvSpPr>
        <dsp:cNvPr id="0" name=""/>
        <dsp:cNvSpPr/>
      </dsp:nvSpPr>
      <dsp:spPr>
        <a:xfrm>
          <a:off x="1" y="0"/>
          <a:ext cx="4859504" cy="45719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11832-8DA2-4C0A-BAC4-35EBB7DF3508}" type="datetimeFigureOut">
              <a:rPr lang="en-US" smtClean="0"/>
              <a:t>1/6/2017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CDEC0-68AA-4EE5-B529-141937CE633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FF0000"/>
                </a:solidFill>
              </a:rPr>
              <a:t>NOUS TRAVAILLONS SUR LE GENRE</a:t>
            </a:r>
            <a:r>
              <a:rPr lang="en-US" b="1" baseline="0" dirty="0" smtClean="0">
                <a:solidFill>
                  <a:srgbClr val="FF0000"/>
                </a:solidFill>
              </a:rPr>
              <a:t> À CAUSE DES RÉSULTATS INTERMÉDIAIRES #1 ET LE RÉSULTAT MACRO. 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58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04FD6F9-14C1-40ED-B614-B944DB315352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235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A7A79F-3E51-4062-B239-8F3F8C27F4D6}" type="slidenum">
              <a:rPr lang="es-GT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801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60B1C2-CC9E-431E-9EFF-23E97FACDBD3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914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dirty="0" smtClean="0"/>
              <a:t>Il est nécessaire de s’assurer de</a:t>
            </a:r>
            <a:r>
              <a:rPr lang="fr-FR" altLang="en-US" baseline="0" dirty="0" smtClean="0"/>
              <a:t> la gestion des attentes communautaires ici</a:t>
            </a:r>
            <a:r>
              <a:rPr lang="fr-FR" altLang="en-US" dirty="0" smtClean="0"/>
              <a:t> (ex. aucune compensation)</a:t>
            </a:r>
            <a:r>
              <a:rPr lang="fr-FR" altLang="en-US" baseline="0" dirty="0" smtClean="0"/>
              <a:t> et s’assurer que les </a:t>
            </a:r>
            <a:r>
              <a:rPr lang="fr-FR" altLang="en-US" baseline="0" dirty="0" err="1" smtClean="0"/>
              <a:t>F</a:t>
            </a:r>
            <a:r>
              <a:rPr lang="fr-FR" altLang="en-US" dirty="0" err="1" smtClean="0"/>
              <a:t>aciltitateurs</a:t>
            </a:r>
            <a:r>
              <a:rPr lang="fr-FR" altLang="en-US" baseline="0" dirty="0" smtClean="0"/>
              <a:t> savent que cela fait partir de leur travail.</a:t>
            </a:r>
            <a:endParaRPr lang="fr-FR" alt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E7F5AE-F3CE-491D-9616-A400C85EC2C0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67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05594E7-D411-4D21-9A8B-A3D371576DEB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6946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38213" y="735013"/>
            <a:ext cx="5000625" cy="37512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en-US" dirty="0" smtClean="0"/>
              <a:t>Critères:</a:t>
            </a:r>
          </a:p>
          <a:p>
            <a:pPr lvl="0"/>
            <a:r>
              <a:rPr lang="fr-FR" sz="1200" b="1" dirty="0" smtClean="0">
                <a:latin typeface="Tw Cen MT" panose="020B0602020104020603" pitchFamily="34" charset="0"/>
              </a:rPr>
              <a:t>Influence</a:t>
            </a:r>
          </a:p>
          <a:p>
            <a:pPr lvl="0"/>
            <a:r>
              <a:rPr lang="fr-FR" sz="1200" b="1" dirty="0" smtClean="0">
                <a:latin typeface="Tw Cen MT" panose="020B0602020104020603" pitchFamily="34" charset="0"/>
              </a:rPr>
              <a:t>Connectivite</a:t>
            </a:r>
          </a:p>
          <a:p>
            <a:pPr lvl="0"/>
            <a:r>
              <a:rPr lang="fr-FR" sz="1200" b="1" dirty="0" smtClean="0">
                <a:latin typeface="Tw Cen MT" panose="020B0602020104020603" pitchFamily="34" charset="0"/>
              </a:rPr>
              <a:t>Fréquence de réunion</a:t>
            </a:r>
          </a:p>
          <a:p>
            <a:pPr lvl="0"/>
            <a:r>
              <a:rPr lang="fr-FR" sz="1200" b="1" dirty="0" smtClean="0">
                <a:latin typeface="Tw Cen MT" panose="020B0602020104020603" pitchFamily="34" charset="0"/>
              </a:rPr>
              <a:t>Taille </a:t>
            </a:r>
          </a:p>
          <a:p>
            <a:pPr lvl="0"/>
            <a:r>
              <a:rPr lang="fr-FR" sz="1200" b="1" dirty="0" smtClean="0">
                <a:latin typeface="Tw Cen MT" panose="020B0602020104020603" pitchFamily="34" charset="0"/>
              </a:rPr>
              <a:t>Tranche d'âge</a:t>
            </a:r>
          </a:p>
          <a:p>
            <a:endParaRPr lang="fr-FR" alt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6E1AF0-524F-4FB7-A74A-CA86893C44EC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759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00F112-CE90-4342-A1FF-F29772BF0D0C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57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89C8A7-83D2-40AE-8286-5F87A9EE31E1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306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E96986-4CCA-43E1-9649-82F20B776B01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69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A7D3E4-9FA0-4F2A-AFAD-1D84043C84F8}" type="slidenum">
              <a:rPr lang="es-GT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s-G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495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Recherche</a:t>
            </a:r>
            <a:r>
              <a:rPr lang="en-US" dirty="0" smtClean="0"/>
              <a:t>, </a:t>
            </a:r>
            <a:r>
              <a:rPr lang="en-US" dirty="0" err="1" smtClean="0"/>
              <a:t>Ligne</a:t>
            </a:r>
            <a:r>
              <a:rPr lang="en-US" dirty="0" smtClean="0"/>
              <a:t> de Base TJ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8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/>
              <a:t>Les hommes décident le nombre d’enfants a avoir, et quand.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2379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73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Autres</a:t>
            </a:r>
            <a:r>
              <a:rPr lang="en-US" dirty="0" smtClean="0"/>
              <a:t>:</a:t>
            </a:r>
          </a:p>
          <a:p>
            <a:r>
              <a:rPr lang="fr-FR" sz="1200" dirty="0" smtClean="0"/>
              <a:t>Les belles mères sont obligées de travailler en plus quand leurs belles filles sont malades ou enceintes.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14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42B9B5-A159-44BD-8855-4B3BE84A4A5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01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noProof="0" dirty="0" smtClean="0">
                <a:latin typeface="Calibri" panose="020F0502020204030204" pitchFamily="34" charset="0"/>
              </a:rPr>
              <a:t>Dans</a:t>
            </a:r>
            <a:r>
              <a:rPr lang="fr-FR" sz="1200" baseline="0" noProof="0" dirty="0" smtClean="0">
                <a:latin typeface="Calibri" panose="020F0502020204030204" pitchFamily="34" charset="0"/>
              </a:rPr>
              <a:t> la suivie et évaluation: égalité des genres comme mesure du succès d’un programme</a:t>
            </a:r>
            <a:endParaRPr lang="fr-FR" sz="1200" noProof="0" dirty="0" smtClean="0">
              <a:latin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603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CDEC0-68AA-4EE5-B529-141937CE633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42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325" y="3684105"/>
            <a:ext cx="7772400" cy="802171"/>
          </a:xfrm>
          <a:prstGeom prst="roundRect">
            <a:avLst>
              <a:gd name="adj" fmla="val 30004"/>
            </a:avLst>
          </a:prstGeom>
          <a:solidFill>
            <a:schemeClr val="accent2">
              <a:lumMod val="40000"/>
              <a:lumOff val="60000"/>
              <a:alpha val="67000"/>
            </a:schemeClr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72026"/>
            <a:ext cx="6400800" cy="866775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636839" y="596901"/>
            <a:ext cx="4492625" cy="28876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76994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92AF6D-AD53-4EE6-A492-7BAE70A240E2}" type="datetimeFigureOut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C9C668-8B20-4BEB-86F5-9B4B1CF6C536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29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B47D8F-4C50-4A04-8B81-22A18667CF10}" type="datetimeFigureOut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B2EA07-11E8-429E-85B1-851DB07B93AD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9" y="182565"/>
            <a:ext cx="1011237" cy="2365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DF6DC0-6D8E-4AC7-A58E-71385A8D289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03194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 bwMode="auto">
          <a:xfrm>
            <a:off x="808038" y="0"/>
            <a:ext cx="8335962" cy="6972300"/>
          </a:xfrm>
          <a:custGeom>
            <a:avLst/>
            <a:gdLst>
              <a:gd name="connsiteX0" fmla="*/ 0 w 7721600"/>
              <a:gd name="connsiteY0" fmla="*/ 0 h 6858000"/>
              <a:gd name="connsiteX1" fmla="*/ 7721600 w 7721600"/>
              <a:gd name="connsiteY1" fmla="*/ 0 h 6858000"/>
              <a:gd name="connsiteX2" fmla="*/ 7721600 w 7721600"/>
              <a:gd name="connsiteY2" fmla="*/ 6858000 h 6858000"/>
              <a:gd name="connsiteX3" fmla="*/ 0 w 7721600"/>
              <a:gd name="connsiteY3" fmla="*/ 6858000 h 6858000"/>
              <a:gd name="connsiteX4" fmla="*/ 0 w 7721600"/>
              <a:gd name="connsiteY4" fmla="*/ 0 h 6858000"/>
              <a:gd name="connsiteX0" fmla="*/ 231775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231775 w 7953375"/>
              <a:gd name="connsiteY5" fmla="*/ 0 h 6858000"/>
              <a:gd name="connsiteX0" fmla="*/ 146050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146050 w 7953375"/>
              <a:gd name="connsiteY5" fmla="*/ 0 h 6858000"/>
              <a:gd name="connsiteX0" fmla="*/ 305545 w 8112870"/>
              <a:gd name="connsiteY0" fmla="*/ 0 h 6858000"/>
              <a:gd name="connsiteX1" fmla="*/ 8112870 w 8112870"/>
              <a:gd name="connsiteY1" fmla="*/ 0 h 6858000"/>
              <a:gd name="connsiteX2" fmla="*/ 8112870 w 8112870"/>
              <a:gd name="connsiteY2" fmla="*/ 6858000 h 6858000"/>
              <a:gd name="connsiteX3" fmla="*/ 391270 w 8112870"/>
              <a:gd name="connsiteY3" fmla="*/ 6858000 h 6858000"/>
              <a:gd name="connsiteX4" fmla="*/ 159495 w 8112870"/>
              <a:gd name="connsiteY4" fmla="*/ 495300 h 6858000"/>
              <a:gd name="connsiteX5" fmla="*/ 305545 w 8112870"/>
              <a:gd name="connsiteY5" fmla="*/ 0 h 6858000"/>
              <a:gd name="connsiteX0" fmla="*/ 675334 w 8482659"/>
              <a:gd name="connsiteY0" fmla="*/ 0 h 6858000"/>
              <a:gd name="connsiteX1" fmla="*/ 8482659 w 8482659"/>
              <a:gd name="connsiteY1" fmla="*/ 0 h 6858000"/>
              <a:gd name="connsiteX2" fmla="*/ 8482659 w 8482659"/>
              <a:gd name="connsiteY2" fmla="*/ 6858000 h 6858000"/>
              <a:gd name="connsiteX3" fmla="*/ 761059 w 8482659"/>
              <a:gd name="connsiteY3" fmla="*/ 6858000 h 6858000"/>
              <a:gd name="connsiteX4" fmla="*/ 234010 w 8482659"/>
              <a:gd name="connsiteY4" fmla="*/ 2647950 h 6858000"/>
              <a:gd name="connsiteX5" fmla="*/ 529284 w 8482659"/>
              <a:gd name="connsiteY5" fmla="*/ 495300 h 6858000"/>
              <a:gd name="connsiteX6" fmla="*/ 675334 w 8482659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435338 w 8503013"/>
              <a:gd name="connsiteY5" fmla="*/ 914400 h 6858000"/>
              <a:gd name="connsiteX6" fmla="*/ 695688 w 8503013"/>
              <a:gd name="connsiteY6" fmla="*/ 0 h 6858000"/>
              <a:gd name="connsiteX0" fmla="*/ 650452 w 8457777"/>
              <a:gd name="connsiteY0" fmla="*/ 0 h 6858000"/>
              <a:gd name="connsiteX1" fmla="*/ 8457777 w 8457777"/>
              <a:gd name="connsiteY1" fmla="*/ 0 h 6858000"/>
              <a:gd name="connsiteX2" fmla="*/ 8457777 w 8457777"/>
              <a:gd name="connsiteY2" fmla="*/ 6858000 h 6858000"/>
              <a:gd name="connsiteX3" fmla="*/ 736177 w 8457777"/>
              <a:gd name="connsiteY3" fmla="*/ 6858000 h 6858000"/>
              <a:gd name="connsiteX4" fmla="*/ 294854 w 8457777"/>
              <a:gd name="connsiteY4" fmla="*/ 5229225 h 6858000"/>
              <a:gd name="connsiteX5" fmla="*/ 161503 w 8457777"/>
              <a:gd name="connsiteY5" fmla="*/ 2752725 h 6858000"/>
              <a:gd name="connsiteX6" fmla="*/ 390102 w 8457777"/>
              <a:gd name="connsiteY6" fmla="*/ 914400 h 6858000"/>
              <a:gd name="connsiteX7" fmla="*/ 650452 w 8457777"/>
              <a:gd name="connsiteY7" fmla="*/ 0 h 6858000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59030 w 8336253"/>
              <a:gd name="connsiteY6" fmla="*/ 4362450 h 6971856"/>
              <a:gd name="connsiteX7" fmla="*/ 39979 w 8336253"/>
              <a:gd name="connsiteY7" fmla="*/ 2752725 h 6971856"/>
              <a:gd name="connsiteX8" fmla="*/ 268578 w 8336253"/>
              <a:gd name="connsiteY8" fmla="*/ 914400 h 6971856"/>
              <a:gd name="connsiteX9" fmla="*/ 528928 w 8336253"/>
              <a:gd name="connsiteY9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401930 w 8336253"/>
              <a:gd name="connsiteY5" fmla="*/ 6200775 h 6971856"/>
              <a:gd name="connsiteX6" fmla="*/ 173330 w 8336253"/>
              <a:gd name="connsiteY6" fmla="*/ 5229225 h 6971856"/>
              <a:gd name="connsiteX7" fmla="*/ 59030 w 8336253"/>
              <a:gd name="connsiteY7" fmla="*/ 4362450 h 6971856"/>
              <a:gd name="connsiteX8" fmla="*/ 39979 w 8336253"/>
              <a:gd name="connsiteY8" fmla="*/ 2752725 h 6971856"/>
              <a:gd name="connsiteX9" fmla="*/ 268578 w 8336253"/>
              <a:gd name="connsiteY9" fmla="*/ 914400 h 6971856"/>
              <a:gd name="connsiteX10" fmla="*/ 528928 w 8336253"/>
              <a:gd name="connsiteY10" fmla="*/ 0 h 69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6253" h="6971856">
                <a:moveTo>
                  <a:pt x="528928" y="0"/>
                </a:moveTo>
                <a:lnTo>
                  <a:pt x="8336253" y="0"/>
                </a:lnTo>
                <a:lnTo>
                  <a:pt x="8336253" y="6858000"/>
                </a:lnTo>
                <a:lnTo>
                  <a:pt x="614653" y="6858000"/>
                </a:lnTo>
                <a:cubicBezTo>
                  <a:pt x="-791872" y="6786563"/>
                  <a:pt x="665984" y="7138987"/>
                  <a:pt x="592430" y="6867525"/>
                </a:cubicBezTo>
                <a:cubicBezTo>
                  <a:pt x="520464" y="6640513"/>
                  <a:pt x="471780" y="6473825"/>
                  <a:pt x="401930" y="6200775"/>
                </a:cubicBezTo>
                <a:cubicBezTo>
                  <a:pt x="332080" y="5927725"/>
                  <a:pt x="193967" y="5418137"/>
                  <a:pt x="173330" y="5229225"/>
                </a:cubicBezTo>
                <a:cubicBezTo>
                  <a:pt x="98717" y="4810125"/>
                  <a:pt x="81255" y="4775200"/>
                  <a:pt x="59030" y="4362450"/>
                </a:cubicBezTo>
                <a:cubicBezTo>
                  <a:pt x="36805" y="3949700"/>
                  <a:pt x="19342" y="3325812"/>
                  <a:pt x="39979" y="2752725"/>
                </a:cubicBezTo>
                <a:cubicBezTo>
                  <a:pt x="58500" y="1711325"/>
                  <a:pt x="223599" y="1343025"/>
                  <a:pt x="268578" y="914400"/>
                </a:cubicBezTo>
                <a:lnTo>
                  <a:pt x="5289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8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066946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471C7D2-6B39-434E-A39D-AE6E86887F9C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6087A6E-FB6B-470A-8F78-7342455218F7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08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852" y="198784"/>
            <a:ext cx="7520609" cy="715617"/>
          </a:xfrm>
          <a:prstGeom prst="roundRect">
            <a:avLst>
              <a:gd name="adj" fmla="val 26852"/>
            </a:avLst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410" y="1030357"/>
            <a:ext cx="7583555" cy="4734339"/>
          </a:xfrm>
          <a:prstGeom prst="roundRect">
            <a:avLst>
              <a:gd name="adj" fmla="val 5399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758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D3A822DC-36CE-4617-8BD3-1B45938FE91E}" type="datetimeFigureOut">
              <a:rPr lang="fr-FR">
                <a:solidFill>
                  <a:prstClr val="black"/>
                </a:solidFill>
              </a:rPr>
              <a:pPr/>
              <a:t>06/01/2017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221D0DFB-55AF-4D7F-B2D5-C69E5C6D1E34}" type="slidenum">
              <a:rPr lang="fr-FR">
                <a:solidFill>
                  <a:prstClr val="black"/>
                </a:solidFill>
              </a:rPr>
              <a:pPr/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243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225425"/>
            <a:ext cx="7391400" cy="609600"/>
          </a:xfrm>
          <a:prstGeom prst="roundRect">
            <a:avLst>
              <a:gd name="adj" fmla="val 26450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oundRect">
            <a:avLst>
              <a:gd name="adj" fmla="val 6619"/>
            </a:avLst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oundRect">
            <a:avLst>
              <a:gd name="adj" fmla="val 6619"/>
            </a:avLst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4E16EC8-0D8B-4D34-88AD-3F50DD5A24C2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C6594-2640-4A11-8B67-08070FE20AE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48827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852" y="198784"/>
            <a:ext cx="7520609" cy="715617"/>
          </a:xfrm>
          <a:prstGeom prst="roundRect">
            <a:avLst>
              <a:gd name="adj" fmla="val 26852"/>
            </a:avLst>
          </a:prstGeom>
        </p:spPr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8410" y="1030357"/>
            <a:ext cx="7583555" cy="4734339"/>
          </a:xfrm>
          <a:prstGeom prst="roundRect">
            <a:avLst>
              <a:gd name="adj" fmla="val 5399"/>
            </a:avLst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itchFamily="34" charset="0"/>
              </a:defRPr>
            </a:lvl1pPr>
            <a:lvl2pPr>
              <a:defRPr>
                <a:latin typeface="Tw Cen MT" pitchFamily="34" charset="0"/>
              </a:defRPr>
            </a:lvl2pPr>
            <a:lvl3pPr>
              <a:defRPr>
                <a:latin typeface="Tw Cen MT" pitchFamily="34" charset="0"/>
              </a:defRPr>
            </a:lvl3pPr>
            <a:lvl4pPr>
              <a:defRPr>
                <a:latin typeface="Tw Cen MT" pitchFamily="34" charset="0"/>
              </a:defRPr>
            </a:lvl4pPr>
            <a:lvl5pPr>
              <a:defRPr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789085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14"/>
          <p:cNvSpPr/>
          <p:nvPr userDrawn="1"/>
        </p:nvSpPr>
        <p:spPr bwMode="auto">
          <a:xfrm rot="9321561">
            <a:off x="6807200" y="5970588"/>
            <a:ext cx="161925" cy="15716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6" name="Flowchart: Connector 15"/>
          <p:cNvSpPr/>
          <p:nvPr userDrawn="1"/>
        </p:nvSpPr>
        <p:spPr bwMode="auto">
          <a:xfrm rot="9321561">
            <a:off x="7189788" y="6353177"/>
            <a:ext cx="176212" cy="169863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7" name="Flowchart: Connector 16"/>
          <p:cNvSpPr/>
          <p:nvPr userDrawn="1"/>
        </p:nvSpPr>
        <p:spPr bwMode="auto">
          <a:xfrm rot="9321561">
            <a:off x="6580188" y="5819777"/>
            <a:ext cx="176212" cy="169863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8" name="Flowchart: Connector 17"/>
          <p:cNvSpPr/>
          <p:nvPr userDrawn="1"/>
        </p:nvSpPr>
        <p:spPr bwMode="auto">
          <a:xfrm rot="9321561">
            <a:off x="7035800" y="6122988"/>
            <a:ext cx="161925" cy="15716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9" name="Flowchart: Connector 18"/>
          <p:cNvSpPr/>
          <p:nvPr userDrawn="1"/>
        </p:nvSpPr>
        <p:spPr bwMode="auto">
          <a:xfrm rot="9321561">
            <a:off x="6657976" y="5575300"/>
            <a:ext cx="176213" cy="171450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0" name="Flowchart: Connector 19"/>
          <p:cNvSpPr/>
          <p:nvPr userDrawn="1"/>
        </p:nvSpPr>
        <p:spPr bwMode="auto">
          <a:xfrm rot="9321561">
            <a:off x="6810376" y="5727700"/>
            <a:ext cx="176213" cy="171450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1" name="Flowchart: Connector 20"/>
          <p:cNvSpPr/>
          <p:nvPr userDrawn="1"/>
        </p:nvSpPr>
        <p:spPr bwMode="auto">
          <a:xfrm rot="9321561">
            <a:off x="8408988" y="5745163"/>
            <a:ext cx="176212" cy="16986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2" name="Flowchart: Connector 21"/>
          <p:cNvSpPr/>
          <p:nvPr userDrawn="1"/>
        </p:nvSpPr>
        <p:spPr bwMode="auto">
          <a:xfrm rot="9321561">
            <a:off x="8712201" y="5821363"/>
            <a:ext cx="176213" cy="169862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3" name="Flowchart: Connector 22"/>
          <p:cNvSpPr/>
          <p:nvPr userDrawn="1"/>
        </p:nvSpPr>
        <p:spPr bwMode="auto">
          <a:xfrm rot="9321561">
            <a:off x="8637588" y="5591177"/>
            <a:ext cx="176212" cy="169863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15" name="Flowchart: Connector 23"/>
          <p:cNvSpPr/>
          <p:nvPr userDrawn="1"/>
        </p:nvSpPr>
        <p:spPr bwMode="auto">
          <a:xfrm rot="9321561">
            <a:off x="8940801" y="5667377"/>
            <a:ext cx="176213" cy="169863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16" name="Straight Connector 24"/>
          <p:cNvCxnSpPr>
            <a:stCxn id="22" idx="5"/>
          </p:cNvCxnSpPr>
          <p:nvPr userDrawn="1"/>
        </p:nvCxnSpPr>
        <p:spPr bwMode="auto">
          <a:xfrm rot="16200000" flipV="1">
            <a:off x="8258175" y="5416551"/>
            <a:ext cx="323850" cy="5969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25"/>
          <p:cNvCxnSpPr>
            <a:endCxn id="21" idx="3"/>
          </p:cNvCxnSpPr>
          <p:nvPr userDrawn="1"/>
        </p:nvCxnSpPr>
        <p:spPr bwMode="auto">
          <a:xfrm rot="5400000">
            <a:off x="8653463" y="5403852"/>
            <a:ext cx="219075" cy="4699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26"/>
          <p:cNvCxnSpPr>
            <a:stCxn id="22" idx="7"/>
          </p:cNvCxnSpPr>
          <p:nvPr userDrawn="1"/>
        </p:nvCxnSpPr>
        <p:spPr bwMode="auto">
          <a:xfrm rot="5400000" flipH="1">
            <a:off x="8198644" y="5415758"/>
            <a:ext cx="381000" cy="76041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27"/>
          <p:cNvCxnSpPr>
            <a:stCxn id="24" idx="5"/>
          </p:cNvCxnSpPr>
          <p:nvPr userDrawn="1"/>
        </p:nvCxnSpPr>
        <p:spPr bwMode="auto">
          <a:xfrm rot="16200000" flipV="1">
            <a:off x="8448675" y="5226051"/>
            <a:ext cx="171450" cy="8255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6" y="5994402"/>
            <a:ext cx="481013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" descr="Horizontal_RGB_600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200" y="6122988"/>
            <a:ext cx="1397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2" name="Straight Connector 33"/>
          <p:cNvCxnSpPr>
            <a:stCxn id="24" idx="6"/>
            <a:endCxn id="21" idx="1"/>
          </p:cNvCxnSpPr>
          <p:nvPr userDrawn="1"/>
        </p:nvCxnSpPr>
        <p:spPr bwMode="auto">
          <a:xfrm rot="10800000" flipV="1">
            <a:off x="8578850" y="5789613"/>
            <a:ext cx="369888" cy="6826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" name="Picture 2" descr="http://www.theinternationalexchange.co.uk/wp-content/files_mf/planinternational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6048377"/>
            <a:ext cx="42068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6" y="6135690"/>
            <a:ext cx="1773238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325" y="3684105"/>
            <a:ext cx="7772400" cy="802171"/>
          </a:xfrm>
          <a:prstGeom prst="roundRect">
            <a:avLst>
              <a:gd name="adj" fmla="val 30004"/>
            </a:avLst>
          </a:prstGeom>
          <a:solidFill>
            <a:schemeClr val="accent2">
              <a:lumMod val="40000"/>
              <a:lumOff val="60000"/>
              <a:alpha val="67000"/>
            </a:schemeClr>
          </a:solidFill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mbria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72026"/>
            <a:ext cx="6400800" cy="866775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636839" y="596901"/>
            <a:ext cx="4492625" cy="2887663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25" name="Rectangle 4"/>
          <p:cNvSpPr>
            <a:spLocks noGrp="1" noChangeArrowheads="1"/>
          </p:cNvSpPr>
          <p:nvPr>
            <p:ph type="dt" sz="half" idx="14"/>
          </p:nvPr>
        </p:nvSpPr>
        <p:spPr>
          <a:xfrm>
            <a:off x="1600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6" name="Rectangle 5"/>
          <p:cNvSpPr>
            <a:spLocks noGrp="1" noChangeArrowheads="1"/>
          </p:cNvSpPr>
          <p:nvPr>
            <p:ph type="ftr" sz="quarter" idx="15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7" name="Rectangle 6"/>
          <p:cNvSpPr>
            <a:spLocks noGrp="1" noChangeArrowheads="1"/>
          </p:cNvSpPr>
          <p:nvPr>
            <p:ph type="sldNum" sz="quarter" idx="16"/>
          </p:nvPr>
        </p:nvSpPr>
        <p:spPr>
          <a:xfrm>
            <a:off x="6827839" y="6502400"/>
            <a:ext cx="1011237" cy="2365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13C6D4-6CA3-454D-8993-B6FC98031E3B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75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654" y="460036"/>
            <a:ext cx="7520609" cy="715617"/>
          </a:xfrm>
          <a:prstGeom prst="roundRect">
            <a:avLst>
              <a:gd name="adj" fmla="val 26852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212" y="1291609"/>
            <a:ext cx="7583555" cy="4734339"/>
          </a:xfrm>
          <a:prstGeom prst="roundRect">
            <a:avLst>
              <a:gd name="adj" fmla="val 5399"/>
            </a:avLst>
          </a:prstGeom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3644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oundRect">
            <a:avLst>
              <a:gd name="adj" fmla="val 26450"/>
            </a:avLst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C59B67-37D0-46D5-922B-F53CF5FD7991}" type="datetimeFigureOut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BB828A2-F09E-45E3-922A-B28F5B891000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106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 bwMode="auto">
          <a:xfrm>
            <a:off x="808038" y="0"/>
            <a:ext cx="8335962" cy="6972300"/>
          </a:xfrm>
          <a:custGeom>
            <a:avLst/>
            <a:gdLst>
              <a:gd name="connsiteX0" fmla="*/ 0 w 7721600"/>
              <a:gd name="connsiteY0" fmla="*/ 0 h 6858000"/>
              <a:gd name="connsiteX1" fmla="*/ 7721600 w 7721600"/>
              <a:gd name="connsiteY1" fmla="*/ 0 h 6858000"/>
              <a:gd name="connsiteX2" fmla="*/ 7721600 w 7721600"/>
              <a:gd name="connsiteY2" fmla="*/ 6858000 h 6858000"/>
              <a:gd name="connsiteX3" fmla="*/ 0 w 7721600"/>
              <a:gd name="connsiteY3" fmla="*/ 6858000 h 6858000"/>
              <a:gd name="connsiteX4" fmla="*/ 0 w 7721600"/>
              <a:gd name="connsiteY4" fmla="*/ 0 h 6858000"/>
              <a:gd name="connsiteX0" fmla="*/ 231775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231775 w 7953375"/>
              <a:gd name="connsiteY5" fmla="*/ 0 h 6858000"/>
              <a:gd name="connsiteX0" fmla="*/ 146050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146050 w 7953375"/>
              <a:gd name="connsiteY5" fmla="*/ 0 h 6858000"/>
              <a:gd name="connsiteX0" fmla="*/ 305545 w 8112870"/>
              <a:gd name="connsiteY0" fmla="*/ 0 h 6858000"/>
              <a:gd name="connsiteX1" fmla="*/ 8112870 w 8112870"/>
              <a:gd name="connsiteY1" fmla="*/ 0 h 6858000"/>
              <a:gd name="connsiteX2" fmla="*/ 8112870 w 8112870"/>
              <a:gd name="connsiteY2" fmla="*/ 6858000 h 6858000"/>
              <a:gd name="connsiteX3" fmla="*/ 391270 w 8112870"/>
              <a:gd name="connsiteY3" fmla="*/ 6858000 h 6858000"/>
              <a:gd name="connsiteX4" fmla="*/ 159495 w 8112870"/>
              <a:gd name="connsiteY4" fmla="*/ 495300 h 6858000"/>
              <a:gd name="connsiteX5" fmla="*/ 305545 w 8112870"/>
              <a:gd name="connsiteY5" fmla="*/ 0 h 6858000"/>
              <a:gd name="connsiteX0" fmla="*/ 675334 w 8482659"/>
              <a:gd name="connsiteY0" fmla="*/ 0 h 6858000"/>
              <a:gd name="connsiteX1" fmla="*/ 8482659 w 8482659"/>
              <a:gd name="connsiteY1" fmla="*/ 0 h 6858000"/>
              <a:gd name="connsiteX2" fmla="*/ 8482659 w 8482659"/>
              <a:gd name="connsiteY2" fmla="*/ 6858000 h 6858000"/>
              <a:gd name="connsiteX3" fmla="*/ 761059 w 8482659"/>
              <a:gd name="connsiteY3" fmla="*/ 6858000 h 6858000"/>
              <a:gd name="connsiteX4" fmla="*/ 234010 w 8482659"/>
              <a:gd name="connsiteY4" fmla="*/ 2647950 h 6858000"/>
              <a:gd name="connsiteX5" fmla="*/ 529284 w 8482659"/>
              <a:gd name="connsiteY5" fmla="*/ 495300 h 6858000"/>
              <a:gd name="connsiteX6" fmla="*/ 675334 w 8482659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435338 w 8503013"/>
              <a:gd name="connsiteY5" fmla="*/ 914400 h 6858000"/>
              <a:gd name="connsiteX6" fmla="*/ 695688 w 8503013"/>
              <a:gd name="connsiteY6" fmla="*/ 0 h 6858000"/>
              <a:gd name="connsiteX0" fmla="*/ 650452 w 8457777"/>
              <a:gd name="connsiteY0" fmla="*/ 0 h 6858000"/>
              <a:gd name="connsiteX1" fmla="*/ 8457777 w 8457777"/>
              <a:gd name="connsiteY1" fmla="*/ 0 h 6858000"/>
              <a:gd name="connsiteX2" fmla="*/ 8457777 w 8457777"/>
              <a:gd name="connsiteY2" fmla="*/ 6858000 h 6858000"/>
              <a:gd name="connsiteX3" fmla="*/ 736177 w 8457777"/>
              <a:gd name="connsiteY3" fmla="*/ 6858000 h 6858000"/>
              <a:gd name="connsiteX4" fmla="*/ 294854 w 8457777"/>
              <a:gd name="connsiteY4" fmla="*/ 5229225 h 6858000"/>
              <a:gd name="connsiteX5" fmla="*/ 161503 w 8457777"/>
              <a:gd name="connsiteY5" fmla="*/ 2752725 h 6858000"/>
              <a:gd name="connsiteX6" fmla="*/ 390102 w 8457777"/>
              <a:gd name="connsiteY6" fmla="*/ 914400 h 6858000"/>
              <a:gd name="connsiteX7" fmla="*/ 650452 w 8457777"/>
              <a:gd name="connsiteY7" fmla="*/ 0 h 6858000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59030 w 8336253"/>
              <a:gd name="connsiteY6" fmla="*/ 4362450 h 6971856"/>
              <a:gd name="connsiteX7" fmla="*/ 39979 w 8336253"/>
              <a:gd name="connsiteY7" fmla="*/ 2752725 h 6971856"/>
              <a:gd name="connsiteX8" fmla="*/ 268578 w 8336253"/>
              <a:gd name="connsiteY8" fmla="*/ 914400 h 6971856"/>
              <a:gd name="connsiteX9" fmla="*/ 528928 w 8336253"/>
              <a:gd name="connsiteY9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401930 w 8336253"/>
              <a:gd name="connsiteY5" fmla="*/ 6200775 h 6971856"/>
              <a:gd name="connsiteX6" fmla="*/ 173330 w 8336253"/>
              <a:gd name="connsiteY6" fmla="*/ 5229225 h 6971856"/>
              <a:gd name="connsiteX7" fmla="*/ 59030 w 8336253"/>
              <a:gd name="connsiteY7" fmla="*/ 4362450 h 6971856"/>
              <a:gd name="connsiteX8" fmla="*/ 39979 w 8336253"/>
              <a:gd name="connsiteY8" fmla="*/ 2752725 h 6971856"/>
              <a:gd name="connsiteX9" fmla="*/ 268578 w 8336253"/>
              <a:gd name="connsiteY9" fmla="*/ 914400 h 6971856"/>
              <a:gd name="connsiteX10" fmla="*/ 528928 w 8336253"/>
              <a:gd name="connsiteY10" fmla="*/ 0 h 69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6253" h="6971856">
                <a:moveTo>
                  <a:pt x="528928" y="0"/>
                </a:moveTo>
                <a:lnTo>
                  <a:pt x="8336253" y="0"/>
                </a:lnTo>
                <a:lnTo>
                  <a:pt x="8336253" y="6858000"/>
                </a:lnTo>
                <a:lnTo>
                  <a:pt x="614653" y="6858000"/>
                </a:lnTo>
                <a:cubicBezTo>
                  <a:pt x="-791872" y="6786563"/>
                  <a:pt x="665984" y="7138987"/>
                  <a:pt x="592430" y="6867525"/>
                </a:cubicBezTo>
                <a:cubicBezTo>
                  <a:pt x="520464" y="6640513"/>
                  <a:pt x="471780" y="6473825"/>
                  <a:pt x="401930" y="6200775"/>
                </a:cubicBezTo>
                <a:cubicBezTo>
                  <a:pt x="332080" y="5927725"/>
                  <a:pt x="193967" y="5418137"/>
                  <a:pt x="173330" y="5229225"/>
                </a:cubicBezTo>
                <a:cubicBezTo>
                  <a:pt x="98717" y="4810125"/>
                  <a:pt x="81255" y="4775200"/>
                  <a:pt x="59030" y="4362450"/>
                </a:cubicBezTo>
                <a:cubicBezTo>
                  <a:pt x="36805" y="3949700"/>
                  <a:pt x="19342" y="3325812"/>
                  <a:pt x="39979" y="2752725"/>
                </a:cubicBezTo>
                <a:cubicBezTo>
                  <a:pt x="58500" y="1711325"/>
                  <a:pt x="223599" y="1343025"/>
                  <a:pt x="268578" y="914400"/>
                </a:cubicBezTo>
                <a:lnTo>
                  <a:pt x="5289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8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520869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4150" y="225425"/>
            <a:ext cx="7391400" cy="609600"/>
          </a:xfrm>
          <a:prstGeom prst="roundRect">
            <a:avLst>
              <a:gd name="adj" fmla="val 26450"/>
            </a:avLst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CB6AE9-6151-4CCC-AA70-5658970FC559}" type="datetimeFigureOut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186A417-AC98-4EF2-992A-60273C5E5E1E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849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oundRect">
            <a:avLst>
              <a:gd name="adj" fmla="val 26450"/>
            </a:avLst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2F685D-7985-457F-8788-DFA6BA8F4281}" type="datetimeFigureOut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06/01/2017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4FB8EF-C13E-4C9D-B73D-6D9204D5FF78}" type="slidenum">
              <a:rPr lang="fr-FR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07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72041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044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27004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45776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CD0953-EF6C-49FC-A58F-3507833D744B}" type="datetimeFigureOut">
              <a:rPr 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1/6/2017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B39EC81-8271-4DDA-B632-72B618CCBC9C}" type="slidenum">
              <a:rPr lang="en-US" altLang="en-US" smtClean="0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06105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8098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35346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8006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688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5295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50862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578A0-8039-4172-86B0-A2DE22CEAC3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7467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40" y="182567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5F01A-63F7-415E-A7D2-1787337EB4D1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val="951022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14400"/>
            <a:ext cx="7086600" cy="609600"/>
          </a:xfrm>
          <a:prstGeom prst="roundRect">
            <a:avLst>
              <a:gd name="adj" fmla="val 41667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600200" y="1676400"/>
            <a:ext cx="7086600" cy="4343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1600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60340" y="160342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268A92-8CCE-4023-A1BA-B90F8C2A7E84}" type="slidenum">
              <a:rPr lang="en-US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0663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stercover_colorUSAID_revised_color_ALLBEI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9050"/>
            <a:ext cx="91519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19500" cy="426720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800600" y="1600200"/>
            <a:ext cx="3619500" cy="426720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467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</a:rPr>
              <a:t>Section &lt;#&gt;</a:t>
            </a:r>
          </a:p>
        </p:txBody>
      </p:sp>
    </p:spTree>
    <p:extLst>
      <p:ext uri="{BB962C8B-B14F-4D97-AF65-F5344CB8AC3E}">
        <p14:creationId xmlns:p14="http://schemas.microsoft.com/office/powerpoint/2010/main" val="2259301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8" y="182563"/>
            <a:ext cx="1011237" cy="2365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A08A82-DFFB-41AA-8026-1A113DF74FF8}" type="slidenum">
              <a:rPr lang="en-US" altLang="fr-FR">
                <a:solidFill>
                  <a:prstClr val="black"/>
                </a:solidFill>
              </a:rPr>
              <a:pPr/>
              <a:t>‹#›</a:t>
            </a:fld>
            <a:endParaRPr lang="en-US" alt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246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/>
          <p:nvPr userDrawn="1"/>
        </p:nvSpPr>
        <p:spPr bwMode="auto">
          <a:xfrm>
            <a:off x="808038" y="0"/>
            <a:ext cx="8335962" cy="6972300"/>
          </a:xfrm>
          <a:custGeom>
            <a:avLst/>
            <a:gdLst>
              <a:gd name="connsiteX0" fmla="*/ 0 w 7721600"/>
              <a:gd name="connsiteY0" fmla="*/ 0 h 6858000"/>
              <a:gd name="connsiteX1" fmla="*/ 7721600 w 7721600"/>
              <a:gd name="connsiteY1" fmla="*/ 0 h 6858000"/>
              <a:gd name="connsiteX2" fmla="*/ 7721600 w 7721600"/>
              <a:gd name="connsiteY2" fmla="*/ 6858000 h 6858000"/>
              <a:gd name="connsiteX3" fmla="*/ 0 w 7721600"/>
              <a:gd name="connsiteY3" fmla="*/ 6858000 h 6858000"/>
              <a:gd name="connsiteX4" fmla="*/ 0 w 7721600"/>
              <a:gd name="connsiteY4" fmla="*/ 0 h 6858000"/>
              <a:gd name="connsiteX0" fmla="*/ 231775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231775 w 7953375"/>
              <a:gd name="connsiteY5" fmla="*/ 0 h 6858000"/>
              <a:gd name="connsiteX0" fmla="*/ 146050 w 7953375"/>
              <a:gd name="connsiteY0" fmla="*/ 0 h 6858000"/>
              <a:gd name="connsiteX1" fmla="*/ 7953375 w 7953375"/>
              <a:gd name="connsiteY1" fmla="*/ 0 h 6858000"/>
              <a:gd name="connsiteX2" fmla="*/ 7953375 w 7953375"/>
              <a:gd name="connsiteY2" fmla="*/ 6858000 h 6858000"/>
              <a:gd name="connsiteX3" fmla="*/ 231775 w 7953375"/>
              <a:gd name="connsiteY3" fmla="*/ 6858000 h 6858000"/>
              <a:gd name="connsiteX4" fmla="*/ 0 w 7953375"/>
              <a:gd name="connsiteY4" fmla="*/ 495300 h 6858000"/>
              <a:gd name="connsiteX5" fmla="*/ 146050 w 7953375"/>
              <a:gd name="connsiteY5" fmla="*/ 0 h 6858000"/>
              <a:gd name="connsiteX0" fmla="*/ 305545 w 8112870"/>
              <a:gd name="connsiteY0" fmla="*/ 0 h 6858000"/>
              <a:gd name="connsiteX1" fmla="*/ 8112870 w 8112870"/>
              <a:gd name="connsiteY1" fmla="*/ 0 h 6858000"/>
              <a:gd name="connsiteX2" fmla="*/ 8112870 w 8112870"/>
              <a:gd name="connsiteY2" fmla="*/ 6858000 h 6858000"/>
              <a:gd name="connsiteX3" fmla="*/ 391270 w 8112870"/>
              <a:gd name="connsiteY3" fmla="*/ 6858000 h 6858000"/>
              <a:gd name="connsiteX4" fmla="*/ 159495 w 8112870"/>
              <a:gd name="connsiteY4" fmla="*/ 495300 h 6858000"/>
              <a:gd name="connsiteX5" fmla="*/ 305545 w 8112870"/>
              <a:gd name="connsiteY5" fmla="*/ 0 h 6858000"/>
              <a:gd name="connsiteX0" fmla="*/ 675334 w 8482659"/>
              <a:gd name="connsiteY0" fmla="*/ 0 h 6858000"/>
              <a:gd name="connsiteX1" fmla="*/ 8482659 w 8482659"/>
              <a:gd name="connsiteY1" fmla="*/ 0 h 6858000"/>
              <a:gd name="connsiteX2" fmla="*/ 8482659 w 8482659"/>
              <a:gd name="connsiteY2" fmla="*/ 6858000 h 6858000"/>
              <a:gd name="connsiteX3" fmla="*/ 761059 w 8482659"/>
              <a:gd name="connsiteY3" fmla="*/ 6858000 h 6858000"/>
              <a:gd name="connsiteX4" fmla="*/ 234010 w 8482659"/>
              <a:gd name="connsiteY4" fmla="*/ 2647950 h 6858000"/>
              <a:gd name="connsiteX5" fmla="*/ 529284 w 8482659"/>
              <a:gd name="connsiteY5" fmla="*/ 495300 h 6858000"/>
              <a:gd name="connsiteX6" fmla="*/ 675334 w 8482659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549638 w 8503013"/>
              <a:gd name="connsiteY5" fmla="*/ 495300 h 6858000"/>
              <a:gd name="connsiteX6" fmla="*/ 695688 w 8503013"/>
              <a:gd name="connsiteY6" fmla="*/ 0 h 6858000"/>
              <a:gd name="connsiteX0" fmla="*/ 695688 w 8503013"/>
              <a:gd name="connsiteY0" fmla="*/ 0 h 6858000"/>
              <a:gd name="connsiteX1" fmla="*/ 8503013 w 8503013"/>
              <a:gd name="connsiteY1" fmla="*/ 0 h 6858000"/>
              <a:gd name="connsiteX2" fmla="*/ 8503013 w 8503013"/>
              <a:gd name="connsiteY2" fmla="*/ 6858000 h 6858000"/>
              <a:gd name="connsiteX3" fmla="*/ 781413 w 8503013"/>
              <a:gd name="connsiteY3" fmla="*/ 6858000 h 6858000"/>
              <a:gd name="connsiteX4" fmla="*/ 206739 w 8503013"/>
              <a:gd name="connsiteY4" fmla="*/ 2752725 h 6858000"/>
              <a:gd name="connsiteX5" fmla="*/ 435338 w 8503013"/>
              <a:gd name="connsiteY5" fmla="*/ 914400 h 6858000"/>
              <a:gd name="connsiteX6" fmla="*/ 695688 w 8503013"/>
              <a:gd name="connsiteY6" fmla="*/ 0 h 6858000"/>
              <a:gd name="connsiteX0" fmla="*/ 650452 w 8457777"/>
              <a:gd name="connsiteY0" fmla="*/ 0 h 6858000"/>
              <a:gd name="connsiteX1" fmla="*/ 8457777 w 8457777"/>
              <a:gd name="connsiteY1" fmla="*/ 0 h 6858000"/>
              <a:gd name="connsiteX2" fmla="*/ 8457777 w 8457777"/>
              <a:gd name="connsiteY2" fmla="*/ 6858000 h 6858000"/>
              <a:gd name="connsiteX3" fmla="*/ 736177 w 8457777"/>
              <a:gd name="connsiteY3" fmla="*/ 6858000 h 6858000"/>
              <a:gd name="connsiteX4" fmla="*/ 294854 w 8457777"/>
              <a:gd name="connsiteY4" fmla="*/ 5229225 h 6858000"/>
              <a:gd name="connsiteX5" fmla="*/ 161503 w 8457777"/>
              <a:gd name="connsiteY5" fmla="*/ 2752725 h 6858000"/>
              <a:gd name="connsiteX6" fmla="*/ 390102 w 8457777"/>
              <a:gd name="connsiteY6" fmla="*/ 914400 h 6858000"/>
              <a:gd name="connsiteX7" fmla="*/ 650452 w 8457777"/>
              <a:gd name="connsiteY7" fmla="*/ 0 h 6858000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39979 w 8336253"/>
              <a:gd name="connsiteY6" fmla="*/ 2752725 h 6971856"/>
              <a:gd name="connsiteX7" fmla="*/ 268578 w 8336253"/>
              <a:gd name="connsiteY7" fmla="*/ 914400 h 6971856"/>
              <a:gd name="connsiteX8" fmla="*/ 528928 w 8336253"/>
              <a:gd name="connsiteY8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173330 w 8336253"/>
              <a:gd name="connsiteY5" fmla="*/ 5229225 h 6971856"/>
              <a:gd name="connsiteX6" fmla="*/ 59030 w 8336253"/>
              <a:gd name="connsiteY6" fmla="*/ 4362450 h 6971856"/>
              <a:gd name="connsiteX7" fmla="*/ 39979 w 8336253"/>
              <a:gd name="connsiteY7" fmla="*/ 2752725 h 6971856"/>
              <a:gd name="connsiteX8" fmla="*/ 268578 w 8336253"/>
              <a:gd name="connsiteY8" fmla="*/ 914400 h 6971856"/>
              <a:gd name="connsiteX9" fmla="*/ 528928 w 8336253"/>
              <a:gd name="connsiteY9" fmla="*/ 0 h 6971856"/>
              <a:gd name="connsiteX0" fmla="*/ 528928 w 8336253"/>
              <a:gd name="connsiteY0" fmla="*/ 0 h 6971856"/>
              <a:gd name="connsiteX1" fmla="*/ 8336253 w 8336253"/>
              <a:gd name="connsiteY1" fmla="*/ 0 h 6971856"/>
              <a:gd name="connsiteX2" fmla="*/ 8336253 w 8336253"/>
              <a:gd name="connsiteY2" fmla="*/ 6858000 h 6971856"/>
              <a:gd name="connsiteX3" fmla="*/ 614653 w 8336253"/>
              <a:gd name="connsiteY3" fmla="*/ 6858000 h 6971856"/>
              <a:gd name="connsiteX4" fmla="*/ 592430 w 8336253"/>
              <a:gd name="connsiteY4" fmla="*/ 6867525 h 6971856"/>
              <a:gd name="connsiteX5" fmla="*/ 401930 w 8336253"/>
              <a:gd name="connsiteY5" fmla="*/ 6200775 h 6971856"/>
              <a:gd name="connsiteX6" fmla="*/ 173330 w 8336253"/>
              <a:gd name="connsiteY6" fmla="*/ 5229225 h 6971856"/>
              <a:gd name="connsiteX7" fmla="*/ 59030 w 8336253"/>
              <a:gd name="connsiteY7" fmla="*/ 4362450 h 6971856"/>
              <a:gd name="connsiteX8" fmla="*/ 39979 w 8336253"/>
              <a:gd name="connsiteY8" fmla="*/ 2752725 h 6971856"/>
              <a:gd name="connsiteX9" fmla="*/ 268578 w 8336253"/>
              <a:gd name="connsiteY9" fmla="*/ 914400 h 6971856"/>
              <a:gd name="connsiteX10" fmla="*/ 528928 w 8336253"/>
              <a:gd name="connsiteY10" fmla="*/ 0 h 6971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336253" h="6971856">
                <a:moveTo>
                  <a:pt x="528928" y="0"/>
                </a:moveTo>
                <a:lnTo>
                  <a:pt x="8336253" y="0"/>
                </a:lnTo>
                <a:lnTo>
                  <a:pt x="8336253" y="6858000"/>
                </a:lnTo>
                <a:lnTo>
                  <a:pt x="614653" y="6858000"/>
                </a:lnTo>
                <a:cubicBezTo>
                  <a:pt x="-791872" y="6786563"/>
                  <a:pt x="665984" y="7138987"/>
                  <a:pt x="592430" y="6867525"/>
                </a:cubicBezTo>
                <a:cubicBezTo>
                  <a:pt x="520464" y="6640513"/>
                  <a:pt x="471780" y="6473825"/>
                  <a:pt x="401930" y="6200775"/>
                </a:cubicBezTo>
                <a:cubicBezTo>
                  <a:pt x="332080" y="5927725"/>
                  <a:pt x="193967" y="5418137"/>
                  <a:pt x="173330" y="5229225"/>
                </a:cubicBezTo>
                <a:cubicBezTo>
                  <a:pt x="98717" y="4810125"/>
                  <a:pt x="81255" y="4775200"/>
                  <a:pt x="59030" y="4362450"/>
                </a:cubicBezTo>
                <a:cubicBezTo>
                  <a:pt x="36805" y="3949700"/>
                  <a:pt x="19342" y="3325812"/>
                  <a:pt x="39979" y="2752725"/>
                </a:cubicBezTo>
                <a:cubicBezTo>
                  <a:pt x="58500" y="1711325"/>
                  <a:pt x="223599" y="1343025"/>
                  <a:pt x="268578" y="914400"/>
                </a:cubicBezTo>
                <a:lnTo>
                  <a:pt x="528928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7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573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8926512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40" y="182567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45F01A-63F7-415E-A7D2-1787337EB4D1}" type="slidenum">
              <a:rPr lang="en-US" altLang="fr-F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33860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14400"/>
            <a:ext cx="7086600" cy="609600"/>
          </a:xfrm>
          <a:prstGeom prst="roundRect">
            <a:avLst>
              <a:gd name="adj" fmla="val 41667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600200" y="1676400"/>
            <a:ext cx="7086600" cy="4343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1600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60340" y="160342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7268A92-8CCE-4023-A1BA-B90F8C2A7E84}" type="slidenum">
              <a:rPr lang="en-US" altLang="en-US">
                <a:solidFill>
                  <a:prstClr val="black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96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mastercover_colorUSAID_revised_color_ALLBEIG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-19050"/>
            <a:ext cx="9151938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19500" cy="426720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half" idx="10"/>
          </p:nvPr>
        </p:nvSpPr>
        <p:spPr>
          <a:xfrm>
            <a:off x="4800600" y="1600200"/>
            <a:ext cx="3619500" cy="4267200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914400"/>
            <a:ext cx="74676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531225" y="5648325"/>
            <a:ext cx="549275" cy="396875"/>
          </a:xfrm>
          <a:prstGeom prst="bracketPair">
            <a:avLst>
              <a:gd name="adj" fmla="val 17949"/>
            </a:avLst>
          </a:prstGeom>
        </p:spPr>
        <p:txBody>
          <a:bodyPr rtlCol="0"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</a:rPr>
              <a:t>Section &lt;#&gt;</a:t>
            </a:r>
          </a:p>
        </p:txBody>
      </p:sp>
    </p:spTree>
    <p:extLst>
      <p:ext uri="{BB962C8B-B14F-4D97-AF65-F5344CB8AC3E}">
        <p14:creationId xmlns:p14="http://schemas.microsoft.com/office/powerpoint/2010/main" val="1743753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6714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642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151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084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7668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447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2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657" y="432268"/>
            <a:ext cx="7600121" cy="609600"/>
          </a:xfrm>
          <a:prstGeom prst="roundRect">
            <a:avLst>
              <a:gd name="adj" fmla="val 24275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741980" y="1247276"/>
            <a:ext cx="7464286" cy="4671391"/>
          </a:xfrm>
          <a:prstGeom prst="roundRect">
            <a:avLst>
              <a:gd name="adj" fmla="val 5484"/>
            </a:avLst>
          </a:prstGeom>
        </p:spPr>
        <p:txBody>
          <a:bodyPr/>
          <a:lstStyle/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33456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420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00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819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9914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8" y="182563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EA1E72E8-D386-4417-BFF3-E97EDDFB10F4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3217007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14400"/>
            <a:ext cx="7086600" cy="609600"/>
          </a:xfrm>
          <a:prstGeom prst="roundRect">
            <a:avLst>
              <a:gd name="adj" fmla="val 41667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600200" y="1676400"/>
            <a:ext cx="7086600" cy="4343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1600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60340" y="160342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7268A92-8CCE-4023-A1BA-B90F8C2A7E84}" type="slidenum">
              <a:rPr lang="en-US" altLang="en-US">
                <a:solidFill>
                  <a:prstClr val="black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6828013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1089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07766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89114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42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4548" y="185530"/>
            <a:ext cx="7616687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2925773"/>
      </p:ext>
    </p:extLst>
  </p:cSld>
  <p:clrMapOvr>
    <a:masterClrMapping/>
  </p:clrMapOvr>
  <p:transition spd="slow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243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500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94494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7886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3291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5369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087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no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60338" y="182563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000000"/>
                </a:solidFill>
              </a:defRPr>
            </a:lvl1pPr>
          </a:lstStyle>
          <a:p>
            <a:fld id="{EA1E72E8-D386-4417-BFF3-E97EDDFB10F4}" type="slidenum">
              <a:rPr lang="en-US" altLang="fr-FR"/>
              <a:pPr/>
              <a:t>‹#›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26801867"/>
      </p:ext>
    </p:extLst>
  </p:cSld>
  <p:clrMapOvr>
    <a:masterClrMapping/>
  </p:clrMapOvr>
  <p:transition spd="slow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914400"/>
            <a:ext cx="7086600" cy="609600"/>
          </a:xfrm>
          <a:prstGeom prst="roundRect">
            <a:avLst>
              <a:gd name="adj" fmla="val 41667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3"/>
          </p:nvPr>
        </p:nvSpPr>
        <p:spPr>
          <a:xfrm>
            <a:off x="1600200" y="1676400"/>
            <a:ext cx="7086600" cy="43434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4"/>
          </p:nvPr>
        </p:nvSpPr>
        <p:spPr>
          <a:xfrm>
            <a:off x="1600200" y="6248400"/>
            <a:ext cx="1524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5"/>
          </p:nvPr>
        </p:nvSpPr>
        <p:spPr>
          <a:xfrm>
            <a:off x="4114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  <a:ea typeface="ＭＳ Ｐゴシック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160340" y="160342"/>
            <a:ext cx="1011237" cy="2365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07268A92-8CCE-4023-A1BA-B90F8C2A7E84}" type="slidenum">
              <a:rPr lang="en-US" altLang="en-US">
                <a:solidFill>
                  <a:prstClr val="black"/>
                </a:solidFill>
                <a:latin typeface="Arial"/>
                <a:ea typeface="ＭＳ Ｐゴシック"/>
              </a:rPr>
              <a:pPr>
                <a:defRPr/>
              </a:pPr>
              <a:t>‹#›</a:t>
            </a:fld>
            <a:endParaRPr lang="en-US" alt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95160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  <a:prstGeom prst="rect">
            <a:avLst/>
          </a:prstGeom>
        </p:spPr>
        <p:txBody>
          <a:bodyPr vert="eaVert"/>
          <a:lstStyle>
            <a:lvl2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2pPr>
            <a:lvl3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3pPr>
            <a:lvl4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4pPr>
            <a:lvl5pPr>
              <a:defRPr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9A588F-07B6-4A36-A120-CAADBD6A30D7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59A17F-BB03-4725-B24C-E9061FCD32D4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93271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1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39FB86-BA32-45F7-927A-FFEC22757461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2C6E95-A389-43C1-9FE4-60CB0DFC1E4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324295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oundRect">
            <a:avLst>
              <a:gd name="adj" fmla="val 6619"/>
            </a:avLst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oundRect">
            <a:avLst>
              <a:gd name="adj" fmla="val 6619"/>
            </a:avLst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oundRect">
            <a:avLst>
              <a:gd name="adj" fmla="val 6619"/>
            </a:avLst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459C46-9E89-44EB-B35D-1C9D2A017262}" type="datetimeFigureOut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1/6/2017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D7A483-5015-4F01-BC05-44170D630D9A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33425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325438"/>
            <a:ext cx="7391400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441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EDE4"/>
          </a:solidFill>
          <a:latin typeface="Cambria" pitchFamily="18" charset="0"/>
          <a:ea typeface="MS PGothic" pitchFamily="34" charset="-128"/>
          <a:cs typeface="Cambria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9pPr>
    </p:titleStyle>
    <p:bodyStyle>
      <a:lvl1pPr marL="257175" indent="-2547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950" b="1">
          <a:solidFill>
            <a:srgbClr val="3C7483"/>
          </a:solidFill>
          <a:latin typeface="Calibri" pitchFamily="34" charset="0"/>
          <a:ea typeface="MS PGothic" pitchFamily="34" charset="-128"/>
          <a:cs typeface="Calibri" pitchFamily="34" charset="0"/>
        </a:defRPr>
      </a:lvl1pPr>
      <a:lvl2pPr marL="214313" indent="-214313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18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2pPr>
      <a:lvl3pPr marL="428625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65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3pPr>
      <a:lvl4pPr marL="642938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4pPr>
      <a:lvl5pPr marL="8572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i="1">
          <a:solidFill>
            <a:schemeClr val="tx1"/>
          </a:solidFill>
          <a:latin typeface="Calibri" pitchFamily="34" charset="0"/>
          <a:ea typeface="MS PGothic" pitchFamily="34" charset="-128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4" name="Straight Connector 123"/>
          <p:cNvCxnSpPr>
            <a:stCxn id="505" idx="3"/>
            <a:endCxn id="507" idx="3"/>
          </p:cNvCxnSpPr>
          <p:nvPr/>
        </p:nvCxnSpPr>
        <p:spPr bwMode="auto">
          <a:xfrm rot="16200000" flipH="1" flipV="1">
            <a:off x="5823476" y="2205087"/>
            <a:ext cx="914400" cy="22859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31" name="Flowchart: Connector 130"/>
          <p:cNvSpPr/>
          <p:nvPr/>
        </p:nvSpPr>
        <p:spPr bwMode="auto">
          <a:xfrm rot="9321561">
            <a:off x="5818706" y="384185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87" name="Flowchart: Connector 386"/>
          <p:cNvSpPr/>
          <p:nvPr/>
        </p:nvSpPr>
        <p:spPr bwMode="auto">
          <a:xfrm rot="9321561">
            <a:off x="8104709" y="8670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88" name="Flowchart: Connector 387"/>
          <p:cNvSpPr/>
          <p:nvPr/>
        </p:nvSpPr>
        <p:spPr bwMode="auto">
          <a:xfrm rot="9321561">
            <a:off x="6885506" y="208925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95" name="Flowchart: Connector 394"/>
          <p:cNvSpPr/>
          <p:nvPr/>
        </p:nvSpPr>
        <p:spPr bwMode="auto">
          <a:xfrm rot="9321561">
            <a:off x="6275909" y="1248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96" name="Flowchart: Connector 395"/>
          <p:cNvSpPr/>
          <p:nvPr/>
        </p:nvSpPr>
        <p:spPr bwMode="auto">
          <a:xfrm rot="9321561">
            <a:off x="7647509" y="10956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397" name="Flowchart: Connector 396"/>
          <p:cNvSpPr/>
          <p:nvPr/>
        </p:nvSpPr>
        <p:spPr bwMode="auto">
          <a:xfrm rot="9321561">
            <a:off x="5590109" y="2848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98" name="Flowchart: Connector 397"/>
          <p:cNvSpPr/>
          <p:nvPr/>
        </p:nvSpPr>
        <p:spPr bwMode="auto">
          <a:xfrm rot="9321561">
            <a:off x="6961709" y="562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15" name="Flowchart: Connector 414"/>
          <p:cNvSpPr/>
          <p:nvPr/>
        </p:nvSpPr>
        <p:spPr bwMode="auto">
          <a:xfrm rot="9321561">
            <a:off x="5971106" y="399425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17" name="Flowchart: Connector 416"/>
          <p:cNvSpPr/>
          <p:nvPr/>
        </p:nvSpPr>
        <p:spPr bwMode="auto">
          <a:xfrm rot="9321561">
            <a:off x="8257109" y="1019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18" name="Flowchart: Connector 417"/>
          <p:cNvSpPr/>
          <p:nvPr/>
        </p:nvSpPr>
        <p:spPr bwMode="auto">
          <a:xfrm rot="9321561">
            <a:off x="6656908" y="23148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19" name="Flowchart: Connector 418"/>
          <p:cNvSpPr/>
          <p:nvPr/>
        </p:nvSpPr>
        <p:spPr bwMode="auto">
          <a:xfrm rot="9321561">
            <a:off x="6209792" y="143799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0" name="Flowchart: Connector 419"/>
          <p:cNvSpPr/>
          <p:nvPr/>
        </p:nvSpPr>
        <p:spPr bwMode="auto">
          <a:xfrm rot="9321561">
            <a:off x="7799909" y="1248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1" name="Flowchart: Connector 420"/>
          <p:cNvSpPr/>
          <p:nvPr/>
        </p:nvSpPr>
        <p:spPr bwMode="auto">
          <a:xfrm rot="9321561">
            <a:off x="6121565" y="36864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2" name="Flowchart: Connector 421"/>
          <p:cNvSpPr/>
          <p:nvPr/>
        </p:nvSpPr>
        <p:spPr bwMode="auto">
          <a:xfrm rot="9321561">
            <a:off x="7493165" y="2580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4" name="Flowchart: Connector 423"/>
          <p:cNvSpPr/>
          <p:nvPr/>
        </p:nvSpPr>
        <p:spPr bwMode="auto">
          <a:xfrm rot="9321561">
            <a:off x="5981192" y="189519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5" name="Flowchart: Connector 424"/>
          <p:cNvSpPr/>
          <p:nvPr/>
        </p:nvSpPr>
        <p:spPr bwMode="auto">
          <a:xfrm rot="9321561">
            <a:off x="6563359" y="511642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6" name="Flowchart: Connector 425"/>
          <p:cNvSpPr/>
          <p:nvPr/>
        </p:nvSpPr>
        <p:spPr bwMode="auto">
          <a:xfrm rot="9321561">
            <a:off x="6406969" y="5287615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7" name="Flowchart: Connector 426"/>
          <p:cNvSpPr/>
          <p:nvPr/>
        </p:nvSpPr>
        <p:spPr bwMode="auto">
          <a:xfrm rot="9321561">
            <a:off x="6733109" y="7152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8" name="Flowchart: Connector 427"/>
          <p:cNvSpPr/>
          <p:nvPr/>
        </p:nvSpPr>
        <p:spPr bwMode="auto">
          <a:xfrm rot="9321561">
            <a:off x="5666309" y="4067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29" name="Flowchart: Connector 428"/>
          <p:cNvSpPr/>
          <p:nvPr/>
        </p:nvSpPr>
        <p:spPr bwMode="auto">
          <a:xfrm rot="9321561">
            <a:off x="5785649" y="458302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0" name="Flowchart: Connector 429"/>
          <p:cNvSpPr/>
          <p:nvPr/>
        </p:nvSpPr>
        <p:spPr bwMode="auto">
          <a:xfrm rot="9321561">
            <a:off x="8104708" y="288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1" name="Flowchart: Connector 430"/>
          <p:cNvSpPr/>
          <p:nvPr/>
        </p:nvSpPr>
        <p:spPr bwMode="auto">
          <a:xfrm rot="9321561">
            <a:off x="5971109" y="22392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2" name="Flowchart: Connector 431"/>
          <p:cNvSpPr/>
          <p:nvPr/>
        </p:nvSpPr>
        <p:spPr bwMode="auto">
          <a:xfrm rot="9321561">
            <a:off x="6606499" y="199018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3" name="Flowchart: Connector 432"/>
          <p:cNvSpPr/>
          <p:nvPr/>
        </p:nvSpPr>
        <p:spPr bwMode="auto">
          <a:xfrm rot="9321561">
            <a:off x="6559369" y="5440015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4" name="Flowchart: Connector 433"/>
          <p:cNvSpPr/>
          <p:nvPr/>
        </p:nvSpPr>
        <p:spPr bwMode="auto">
          <a:xfrm rot="9321561">
            <a:off x="6961709" y="10200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5" name="Flowchart: Connector 434"/>
          <p:cNvSpPr/>
          <p:nvPr/>
        </p:nvSpPr>
        <p:spPr bwMode="auto">
          <a:xfrm rot="9321561">
            <a:off x="6438391" y="212379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6" name="Flowchart: Connector 435"/>
          <p:cNvSpPr/>
          <p:nvPr/>
        </p:nvSpPr>
        <p:spPr bwMode="auto">
          <a:xfrm rot="9321561">
            <a:off x="5818709" y="42198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7" name="Flowchart: Connector 436"/>
          <p:cNvSpPr/>
          <p:nvPr/>
        </p:nvSpPr>
        <p:spPr bwMode="auto">
          <a:xfrm rot="9321561">
            <a:off x="5938049" y="473542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38" name="Flowchart: Connector 437"/>
          <p:cNvSpPr/>
          <p:nvPr/>
        </p:nvSpPr>
        <p:spPr bwMode="auto">
          <a:xfrm rot="9321561">
            <a:off x="7799908" y="105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42" name="Flowchart: Connector 441"/>
          <p:cNvSpPr/>
          <p:nvPr/>
        </p:nvSpPr>
        <p:spPr bwMode="auto">
          <a:xfrm rot="9321561">
            <a:off x="6197781" y="4750935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44" name="Flowchart: Connector 443"/>
          <p:cNvSpPr/>
          <p:nvPr/>
        </p:nvSpPr>
        <p:spPr bwMode="auto">
          <a:xfrm rot="9321561">
            <a:off x="6232766" y="218326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46" name="Flowchart: Connector 445"/>
          <p:cNvSpPr/>
          <p:nvPr/>
        </p:nvSpPr>
        <p:spPr bwMode="auto">
          <a:xfrm rot="9321561">
            <a:off x="8940967" y="288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48" name="Flowchart: Connector 447"/>
          <p:cNvSpPr/>
          <p:nvPr/>
        </p:nvSpPr>
        <p:spPr bwMode="auto">
          <a:xfrm rot="9321561">
            <a:off x="7037909" y="79083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49" name="Flowchart: Connector 448"/>
          <p:cNvSpPr/>
          <p:nvPr/>
        </p:nvSpPr>
        <p:spPr bwMode="auto">
          <a:xfrm rot="9321561">
            <a:off x="6504509" y="94323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0" name="Flowchart: Connector 449"/>
          <p:cNvSpPr/>
          <p:nvPr/>
        </p:nvSpPr>
        <p:spPr bwMode="auto">
          <a:xfrm rot="9321561">
            <a:off x="5917885" y="4355511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1" name="Flowchart: Connector 450"/>
          <p:cNvSpPr/>
          <p:nvPr/>
        </p:nvSpPr>
        <p:spPr bwMode="auto">
          <a:xfrm rot="9321561">
            <a:off x="5971109" y="49818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2" name="Flowchart: Connector 451"/>
          <p:cNvSpPr/>
          <p:nvPr/>
        </p:nvSpPr>
        <p:spPr bwMode="auto">
          <a:xfrm rot="9321561">
            <a:off x="7799909" y="4098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3" name="Flowchart: Connector 452"/>
          <p:cNvSpPr/>
          <p:nvPr/>
        </p:nvSpPr>
        <p:spPr bwMode="auto">
          <a:xfrm rot="9321561">
            <a:off x="6418223" y="365189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4" name="Flowchart: Connector 453"/>
          <p:cNvSpPr/>
          <p:nvPr/>
        </p:nvSpPr>
        <p:spPr bwMode="auto">
          <a:xfrm rot="9321561">
            <a:off x="8940965" y="257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6" name="Flowchart: Connector 455"/>
          <p:cNvSpPr/>
          <p:nvPr/>
        </p:nvSpPr>
        <p:spPr bwMode="auto">
          <a:xfrm rot="9321561">
            <a:off x="7266509" y="94323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7" name="Flowchart: Connector 456"/>
          <p:cNvSpPr/>
          <p:nvPr/>
        </p:nvSpPr>
        <p:spPr bwMode="auto">
          <a:xfrm rot="9321561">
            <a:off x="6656909" y="10956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8" name="Flowchart: Connector 457"/>
          <p:cNvSpPr/>
          <p:nvPr/>
        </p:nvSpPr>
        <p:spPr bwMode="auto">
          <a:xfrm rot="9321561">
            <a:off x="6070285" y="4507911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59" name="Flowchart: Connector 458"/>
          <p:cNvSpPr/>
          <p:nvPr/>
        </p:nvSpPr>
        <p:spPr bwMode="auto">
          <a:xfrm rot="9321561">
            <a:off x="6189625" y="502349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0" name="Flowchart: Connector 459"/>
          <p:cNvSpPr/>
          <p:nvPr/>
        </p:nvSpPr>
        <p:spPr bwMode="auto">
          <a:xfrm rot="9321561">
            <a:off x="7190309" y="409834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1" name="Flowchart: Connector 460"/>
          <p:cNvSpPr/>
          <p:nvPr/>
        </p:nvSpPr>
        <p:spPr bwMode="auto">
          <a:xfrm rot="9321561">
            <a:off x="8956614" y="788534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2" name="Flowchart: Connector 461"/>
          <p:cNvSpPr/>
          <p:nvPr/>
        </p:nvSpPr>
        <p:spPr bwMode="auto">
          <a:xfrm rot="9321561">
            <a:off x="6428309" y="15528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3" name="Flowchart: Connector 462"/>
          <p:cNvSpPr/>
          <p:nvPr/>
        </p:nvSpPr>
        <p:spPr bwMode="auto">
          <a:xfrm rot="9321561">
            <a:off x="8534474" y="830455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4" name="Flowchart: Connector 463"/>
          <p:cNvSpPr/>
          <p:nvPr/>
        </p:nvSpPr>
        <p:spPr bwMode="auto">
          <a:xfrm rot="9321561">
            <a:off x="5590109" y="3077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5" name="Flowchart: Connector 464"/>
          <p:cNvSpPr/>
          <p:nvPr/>
        </p:nvSpPr>
        <p:spPr bwMode="auto">
          <a:xfrm rot="9321561">
            <a:off x="7571309" y="4860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6" name="Flowchart: Connector 465"/>
          <p:cNvSpPr/>
          <p:nvPr/>
        </p:nvSpPr>
        <p:spPr bwMode="auto">
          <a:xfrm rot="9321561">
            <a:off x="5818708" y="2086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7" name="Flowchart: Connector 466"/>
          <p:cNvSpPr/>
          <p:nvPr/>
        </p:nvSpPr>
        <p:spPr bwMode="auto">
          <a:xfrm rot="9321561">
            <a:off x="6232766" y="424066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8" name="Flowchart: Connector 467"/>
          <p:cNvSpPr/>
          <p:nvPr/>
        </p:nvSpPr>
        <p:spPr bwMode="auto">
          <a:xfrm rot="9321561">
            <a:off x="8407565" y="29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69" name="Flowchart: Connector 468"/>
          <p:cNvSpPr/>
          <p:nvPr/>
        </p:nvSpPr>
        <p:spPr bwMode="auto">
          <a:xfrm rot="9321561">
            <a:off x="6580709" y="17052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0" name="Flowchart: Connector 469"/>
          <p:cNvSpPr/>
          <p:nvPr/>
        </p:nvSpPr>
        <p:spPr bwMode="auto">
          <a:xfrm rot="9321561">
            <a:off x="6656908" y="26958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1" name="Flowchart: Connector 470"/>
          <p:cNvSpPr/>
          <p:nvPr/>
        </p:nvSpPr>
        <p:spPr bwMode="auto">
          <a:xfrm rot="9321561">
            <a:off x="5742508" y="32298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2" name="Flowchart: Connector 471"/>
          <p:cNvSpPr/>
          <p:nvPr/>
        </p:nvSpPr>
        <p:spPr bwMode="auto">
          <a:xfrm rot="9321561">
            <a:off x="8104709" y="638441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3" name="Flowchart: Connector 472"/>
          <p:cNvSpPr/>
          <p:nvPr/>
        </p:nvSpPr>
        <p:spPr bwMode="auto">
          <a:xfrm rot="9321561">
            <a:off x="6885508" y="1781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4" name="Flowchart: Connector 473"/>
          <p:cNvSpPr/>
          <p:nvPr/>
        </p:nvSpPr>
        <p:spPr bwMode="auto">
          <a:xfrm rot="9321561">
            <a:off x="5971109" y="24672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5" name="Flowchart: Connector 474"/>
          <p:cNvSpPr/>
          <p:nvPr/>
        </p:nvSpPr>
        <p:spPr bwMode="auto">
          <a:xfrm rot="9321561">
            <a:off x="6385166" y="439306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6" name="Flowchart: Connector 475"/>
          <p:cNvSpPr/>
          <p:nvPr/>
        </p:nvSpPr>
        <p:spPr bwMode="auto">
          <a:xfrm rot="9321561">
            <a:off x="8712365" y="29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78" name="Flowchart: Connector 477"/>
          <p:cNvSpPr/>
          <p:nvPr/>
        </p:nvSpPr>
        <p:spPr bwMode="auto">
          <a:xfrm rot="9321561">
            <a:off x="8956614" y="559934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0" name="Flowchart: Connector 479"/>
          <p:cNvSpPr/>
          <p:nvPr/>
        </p:nvSpPr>
        <p:spPr bwMode="auto">
          <a:xfrm rot="9321561">
            <a:off x="6275909" y="2924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2" name="Flowchart: Connector 481"/>
          <p:cNvSpPr/>
          <p:nvPr/>
        </p:nvSpPr>
        <p:spPr bwMode="auto">
          <a:xfrm rot="9321561">
            <a:off x="7897448" y="94226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3" name="Flowchart: Connector 482"/>
          <p:cNvSpPr/>
          <p:nvPr/>
        </p:nvSpPr>
        <p:spPr bwMode="auto">
          <a:xfrm rot="9321561">
            <a:off x="5623166" y="340246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4" name="Flowchart: Connector 483"/>
          <p:cNvSpPr/>
          <p:nvPr/>
        </p:nvSpPr>
        <p:spPr bwMode="auto">
          <a:xfrm rot="9321561">
            <a:off x="6047308" y="1629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5" name="Flowchart: Connector 484"/>
          <p:cNvSpPr/>
          <p:nvPr/>
        </p:nvSpPr>
        <p:spPr bwMode="auto">
          <a:xfrm rot="9321561">
            <a:off x="7157252" y="128462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6" name="Flowchart: Connector 485"/>
          <p:cNvSpPr/>
          <p:nvPr/>
        </p:nvSpPr>
        <p:spPr bwMode="auto">
          <a:xfrm rot="9321561">
            <a:off x="6047308" y="319145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7" name="Flowchart: Connector 486"/>
          <p:cNvSpPr/>
          <p:nvPr/>
        </p:nvSpPr>
        <p:spPr bwMode="auto">
          <a:xfrm rot="9321561">
            <a:off x="5740565" y="2391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8" name="Flowchart: Connector 487"/>
          <p:cNvSpPr/>
          <p:nvPr/>
        </p:nvSpPr>
        <p:spPr bwMode="auto">
          <a:xfrm rot="9321561">
            <a:off x="8409509" y="4098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89" name="Flowchart: Connector 488"/>
          <p:cNvSpPr/>
          <p:nvPr/>
        </p:nvSpPr>
        <p:spPr bwMode="auto">
          <a:xfrm rot="9321561">
            <a:off x="6428309" y="3153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0" name="Flowchart: Connector 489"/>
          <p:cNvSpPr/>
          <p:nvPr/>
        </p:nvSpPr>
        <p:spPr bwMode="auto">
          <a:xfrm rot="9321561">
            <a:off x="8049848" y="1094664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1" name="Flowchart: Connector 490"/>
          <p:cNvSpPr/>
          <p:nvPr/>
        </p:nvSpPr>
        <p:spPr bwMode="auto">
          <a:xfrm rot="9321561">
            <a:off x="5775566" y="355486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2" name="Flowchart: Connector 491"/>
          <p:cNvSpPr/>
          <p:nvPr/>
        </p:nvSpPr>
        <p:spPr bwMode="auto">
          <a:xfrm rot="9321561">
            <a:off x="6809308" y="1400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3" name="Flowchart: Connector 492"/>
          <p:cNvSpPr/>
          <p:nvPr/>
        </p:nvSpPr>
        <p:spPr bwMode="auto">
          <a:xfrm rot="9321561">
            <a:off x="7309652" y="143702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4" name="Flowchart: Connector 493"/>
          <p:cNvSpPr/>
          <p:nvPr/>
        </p:nvSpPr>
        <p:spPr bwMode="auto">
          <a:xfrm rot="9321561">
            <a:off x="6199708" y="334385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5" name="Flowchart: Connector 494"/>
          <p:cNvSpPr/>
          <p:nvPr/>
        </p:nvSpPr>
        <p:spPr bwMode="auto">
          <a:xfrm rot="9321561">
            <a:off x="7037909" y="1553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6" name="Flowchart: Connector 495"/>
          <p:cNvSpPr/>
          <p:nvPr/>
        </p:nvSpPr>
        <p:spPr bwMode="auto">
          <a:xfrm rot="9321561">
            <a:off x="8180912" y="409834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7" name="Flowchart: Connector 496"/>
          <p:cNvSpPr/>
          <p:nvPr/>
        </p:nvSpPr>
        <p:spPr bwMode="auto">
          <a:xfrm rot="9321561">
            <a:off x="7874181" y="712334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8" name="Flowchart: Connector 497"/>
          <p:cNvSpPr/>
          <p:nvPr/>
        </p:nvSpPr>
        <p:spPr bwMode="auto">
          <a:xfrm rot="9321561">
            <a:off x="7081052" y="189422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499" name="Flowchart: Connector 498"/>
          <p:cNvSpPr/>
          <p:nvPr/>
        </p:nvSpPr>
        <p:spPr bwMode="auto">
          <a:xfrm rot="9321561">
            <a:off x="6199708" y="53628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0" name="Flowchart: Connector 499"/>
          <p:cNvSpPr/>
          <p:nvPr/>
        </p:nvSpPr>
        <p:spPr bwMode="auto">
          <a:xfrm rot="9321561">
            <a:off x="5818709" y="2772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1" name="Flowchart: Connector 500"/>
          <p:cNvSpPr/>
          <p:nvPr/>
        </p:nvSpPr>
        <p:spPr bwMode="auto">
          <a:xfrm rot="9321561">
            <a:off x="7342711" y="56223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2" name="Flowchart: Connector 501"/>
          <p:cNvSpPr/>
          <p:nvPr/>
        </p:nvSpPr>
        <p:spPr bwMode="auto">
          <a:xfrm rot="9321561">
            <a:off x="6242849" y="256102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3" name="Flowchart: Connector 502"/>
          <p:cNvSpPr/>
          <p:nvPr/>
        </p:nvSpPr>
        <p:spPr bwMode="auto">
          <a:xfrm rot="9321561">
            <a:off x="8409509" y="638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4" name="Flowchart: Connector 503"/>
          <p:cNvSpPr/>
          <p:nvPr/>
        </p:nvSpPr>
        <p:spPr bwMode="auto">
          <a:xfrm rot="9321561">
            <a:off x="8681251" y="37022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5" name="Flowchart: Connector 504"/>
          <p:cNvSpPr/>
          <p:nvPr/>
        </p:nvSpPr>
        <p:spPr bwMode="auto">
          <a:xfrm rot="9321561">
            <a:off x="6275906" y="18576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6" name="Flowchart: Connector 505"/>
          <p:cNvSpPr/>
          <p:nvPr/>
        </p:nvSpPr>
        <p:spPr bwMode="auto">
          <a:xfrm rot="9321561">
            <a:off x="6352108" y="5515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7" name="Flowchart: Connector 506"/>
          <p:cNvSpPr/>
          <p:nvPr/>
        </p:nvSpPr>
        <p:spPr bwMode="auto">
          <a:xfrm rot="9321561">
            <a:off x="6047308" y="2772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8" name="Flowchart: Connector 507"/>
          <p:cNvSpPr/>
          <p:nvPr/>
        </p:nvSpPr>
        <p:spPr bwMode="auto">
          <a:xfrm rot="9321561">
            <a:off x="7418909" y="791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09" name="Flowchart: Connector 508"/>
          <p:cNvSpPr/>
          <p:nvPr/>
        </p:nvSpPr>
        <p:spPr bwMode="auto">
          <a:xfrm rot="9321561">
            <a:off x="7395938" y="116675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0" name="Flowchart: Connector 509"/>
          <p:cNvSpPr/>
          <p:nvPr/>
        </p:nvSpPr>
        <p:spPr bwMode="auto">
          <a:xfrm rot="9321561">
            <a:off x="6395249" y="271342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1" name="Flowchart: Connector 510"/>
          <p:cNvSpPr/>
          <p:nvPr/>
        </p:nvSpPr>
        <p:spPr bwMode="auto">
          <a:xfrm rot="9321561">
            <a:off x="6428309" y="4753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2" name="Flowchart: Connector 511"/>
          <p:cNvSpPr/>
          <p:nvPr/>
        </p:nvSpPr>
        <p:spPr bwMode="auto">
          <a:xfrm rot="9321561">
            <a:off x="8714309" y="638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5" name="Flowchart: Connector 514"/>
          <p:cNvSpPr/>
          <p:nvPr/>
        </p:nvSpPr>
        <p:spPr bwMode="auto">
          <a:xfrm rot="9321561">
            <a:off x="5590109" y="368643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6" name="Flowchart: Connector 515"/>
          <p:cNvSpPr/>
          <p:nvPr/>
        </p:nvSpPr>
        <p:spPr bwMode="auto">
          <a:xfrm rot="9321561">
            <a:off x="5666308" y="26196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7" name="Flowchart: Connector 516"/>
          <p:cNvSpPr/>
          <p:nvPr/>
        </p:nvSpPr>
        <p:spPr bwMode="auto">
          <a:xfrm rot="9321561">
            <a:off x="6275909" y="3915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8" name="Flowchart: Connector 517"/>
          <p:cNvSpPr/>
          <p:nvPr/>
        </p:nvSpPr>
        <p:spPr bwMode="auto">
          <a:xfrm rot="9321561">
            <a:off x="6428309" y="33816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19" name="Flowchart: Connector 518"/>
          <p:cNvSpPr/>
          <p:nvPr/>
        </p:nvSpPr>
        <p:spPr bwMode="auto">
          <a:xfrm rot="9321561">
            <a:off x="6504509" y="2924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0" name="Flowchart: Connector 519"/>
          <p:cNvSpPr/>
          <p:nvPr/>
        </p:nvSpPr>
        <p:spPr bwMode="auto">
          <a:xfrm rot="9321561">
            <a:off x="5971109" y="34578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1" name="Flowchart: Connector 520"/>
          <p:cNvSpPr/>
          <p:nvPr/>
        </p:nvSpPr>
        <p:spPr bwMode="auto">
          <a:xfrm rot="9321561">
            <a:off x="5894909" y="3000641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2" name="Flowchart: Connector 521"/>
          <p:cNvSpPr/>
          <p:nvPr/>
        </p:nvSpPr>
        <p:spPr bwMode="auto">
          <a:xfrm rot="9321561">
            <a:off x="6426365" y="24678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3" name="Flowchart: Connector 522"/>
          <p:cNvSpPr/>
          <p:nvPr/>
        </p:nvSpPr>
        <p:spPr bwMode="auto">
          <a:xfrm rot="9321561">
            <a:off x="7548338" y="14010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4" name="Flowchart: Connector 523"/>
          <p:cNvSpPr/>
          <p:nvPr/>
        </p:nvSpPr>
        <p:spPr bwMode="auto">
          <a:xfrm rot="9321561">
            <a:off x="7264565" y="17052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5" name="Flowchart: Connector 524"/>
          <p:cNvSpPr/>
          <p:nvPr/>
        </p:nvSpPr>
        <p:spPr bwMode="auto">
          <a:xfrm rot="9321561">
            <a:off x="7645565" y="8670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6" name="Flowchart: Connector 525"/>
          <p:cNvSpPr/>
          <p:nvPr/>
        </p:nvSpPr>
        <p:spPr bwMode="auto">
          <a:xfrm rot="9321561">
            <a:off x="6426365" y="49818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29" name="Flowchart: Connector 528"/>
          <p:cNvSpPr/>
          <p:nvPr/>
        </p:nvSpPr>
        <p:spPr bwMode="auto">
          <a:xfrm rot="9321561">
            <a:off x="7571306" y="391805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0" name="Flowchart: Connector 529"/>
          <p:cNvSpPr/>
          <p:nvPr/>
        </p:nvSpPr>
        <p:spPr bwMode="auto">
          <a:xfrm rot="9321561">
            <a:off x="8638109" y="49818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1" name="Flowchart: Connector 530"/>
          <p:cNvSpPr/>
          <p:nvPr/>
        </p:nvSpPr>
        <p:spPr bwMode="auto">
          <a:xfrm rot="9321561">
            <a:off x="8315959" y="519262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2" name="Flowchart: Connector 531"/>
          <p:cNvSpPr/>
          <p:nvPr/>
        </p:nvSpPr>
        <p:spPr bwMode="auto">
          <a:xfrm rot="9321561">
            <a:off x="8159569" y="5363814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3" name="Flowchart: Connector 532"/>
          <p:cNvSpPr/>
          <p:nvPr/>
        </p:nvSpPr>
        <p:spPr bwMode="auto">
          <a:xfrm rot="9321561">
            <a:off x="7190309" y="39912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4" name="Flowchart: Connector 533"/>
          <p:cNvSpPr/>
          <p:nvPr/>
        </p:nvSpPr>
        <p:spPr bwMode="auto">
          <a:xfrm rot="9321561">
            <a:off x="7538249" y="465922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5" name="Flowchart: Connector 534"/>
          <p:cNvSpPr/>
          <p:nvPr/>
        </p:nvSpPr>
        <p:spPr bwMode="auto">
          <a:xfrm rot="9321561">
            <a:off x="8311969" y="5516214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6" name="Flowchart: Connector 535"/>
          <p:cNvSpPr/>
          <p:nvPr/>
        </p:nvSpPr>
        <p:spPr bwMode="auto">
          <a:xfrm rot="9321561">
            <a:off x="7495109" y="41436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7" name="Flowchart: Connector 536"/>
          <p:cNvSpPr/>
          <p:nvPr/>
        </p:nvSpPr>
        <p:spPr bwMode="auto">
          <a:xfrm rot="9321561">
            <a:off x="7690649" y="49062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8" name="Flowchart: Connector 537"/>
          <p:cNvSpPr/>
          <p:nvPr/>
        </p:nvSpPr>
        <p:spPr bwMode="auto">
          <a:xfrm rot="9321561">
            <a:off x="7950381" y="4827134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39" name="Flowchart: Connector 538"/>
          <p:cNvSpPr/>
          <p:nvPr/>
        </p:nvSpPr>
        <p:spPr bwMode="auto">
          <a:xfrm rot="9321561">
            <a:off x="7723709" y="42198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0" name="Flowchart: Connector 539"/>
          <p:cNvSpPr/>
          <p:nvPr/>
        </p:nvSpPr>
        <p:spPr bwMode="auto">
          <a:xfrm rot="9321561">
            <a:off x="7721765" y="52110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1" name="Flowchart: Connector 540"/>
          <p:cNvSpPr/>
          <p:nvPr/>
        </p:nvSpPr>
        <p:spPr bwMode="auto">
          <a:xfrm rot="9321561">
            <a:off x="7822885" y="458411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2" name="Flowchart: Connector 541"/>
          <p:cNvSpPr/>
          <p:nvPr/>
        </p:nvSpPr>
        <p:spPr bwMode="auto">
          <a:xfrm rot="9321561">
            <a:off x="7942225" y="5099697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3" name="Flowchart: Connector 542"/>
          <p:cNvSpPr/>
          <p:nvPr/>
        </p:nvSpPr>
        <p:spPr bwMode="auto">
          <a:xfrm rot="9321561">
            <a:off x="8409509" y="4829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4" name="Flowchart: Connector 543"/>
          <p:cNvSpPr/>
          <p:nvPr/>
        </p:nvSpPr>
        <p:spPr bwMode="auto">
          <a:xfrm rot="9321561">
            <a:off x="7266509" y="42198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5" name="Flowchart: Connector 544"/>
          <p:cNvSpPr/>
          <p:nvPr/>
        </p:nvSpPr>
        <p:spPr bwMode="auto">
          <a:xfrm rot="9321561">
            <a:off x="7952308" y="5439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6" name="Flowchart: Connector 545"/>
          <p:cNvSpPr/>
          <p:nvPr/>
        </p:nvSpPr>
        <p:spPr bwMode="auto">
          <a:xfrm rot="9321561">
            <a:off x="8180909" y="4829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7" name="Flowchart: Connector 546"/>
          <p:cNvSpPr/>
          <p:nvPr/>
        </p:nvSpPr>
        <p:spPr bwMode="auto">
          <a:xfrm rot="9321561">
            <a:off x="7114109" y="3686438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8" name="Flowchart: Connector 547"/>
          <p:cNvSpPr/>
          <p:nvPr/>
        </p:nvSpPr>
        <p:spPr bwMode="auto">
          <a:xfrm rot="9321561">
            <a:off x="8178965" y="5058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49" name="Flowchart: Connector 548"/>
          <p:cNvSpPr/>
          <p:nvPr/>
        </p:nvSpPr>
        <p:spPr bwMode="auto">
          <a:xfrm rot="9321561">
            <a:off x="7114109" y="3153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0" name="Flowchart: Connector 549"/>
          <p:cNvSpPr/>
          <p:nvPr/>
        </p:nvSpPr>
        <p:spPr bwMode="auto">
          <a:xfrm rot="9321561">
            <a:off x="7418908" y="3610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1" name="Flowchart: Connector 550"/>
          <p:cNvSpPr/>
          <p:nvPr/>
        </p:nvSpPr>
        <p:spPr bwMode="auto">
          <a:xfrm rot="9321561">
            <a:off x="7342708" y="4448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2" name="Flowchart: Connector 551"/>
          <p:cNvSpPr/>
          <p:nvPr/>
        </p:nvSpPr>
        <p:spPr bwMode="auto">
          <a:xfrm rot="9321561">
            <a:off x="7235393" y="2601825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3" name="Flowchart: Connector 552"/>
          <p:cNvSpPr/>
          <p:nvPr/>
        </p:nvSpPr>
        <p:spPr bwMode="auto">
          <a:xfrm rot="9321561">
            <a:off x="7414918" y="393382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4" name="Flowchart: Connector 553"/>
          <p:cNvSpPr/>
          <p:nvPr/>
        </p:nvSpPr>
        <p:spPr bwMode="auto">
          <a:xfrm rot="9321561">
            <a:off x="7266509" y="31536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5" name="Flowchart: Connector 554"/>
          <p:cNvSpPr/>
          <p:nvPr/>
        </p:nvSpPr>
        <p:spPr bwMode="auto">
          <a:xfrm rot="9321561">
            <a:off x="7340778" y="2388734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6" name="Flowchart: Connector 555"/>
          <p:cNvSpPr/>
          <p:nvPr/>
        </p:nvSpPr>
        <p:spPr bwMode="auto">
          <a:xfrm rot="9321561">
            <a:off x="7569365" y="17820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7" name="Flowchart: Connector 556"/>
          <p:cNvSpPr/>
          <p:nvPr/>
        </p:nvSpPr>
        <p:spPr bwMode="auto">
          <a:xfrm rot="9321561">
            <a:off x="7418909" y="20868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8" name="Flowchart: Connector 557"/>
          <p:cNvSpPr/>
          <p:nvPr/>
        </p:nvSpPr>
        <p:spPr bwMode="auto">
          <a:xfrm rot="9321561">
            <a:off x="7114109" y="28482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59" name="Flowchart: Connector 558"/>
          <p:cNvSpPr/>
          <p:nvPr/>
        </p:nvSpPr>
        <p:spPr bwMode="auto">
          <a:xfrm rot="9321561">
            <a:off x="7112165" y="33816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0" name="Flowchart: Connector 559"/>
          <p:cNvSpPr/>
          <p:nvPr/>
        </p:nvSpPr>
        <p:spPr bwMode="auto">
          <a:xfrm rot="9321561">
            <a:off x="8940965" y="50580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1" name="Flowchart: Connector 560"/>
          <p:cNvSpPr/>
          <p:nvPr/>
        </p:nvSpPr>
        <p:spPr bwMode="auto">
          <a:xfrm rot="9321561">
            <a:off x="8485709" y="5439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2" name="Flowchart: Connector 561"/>
          <p:cNvSpPr/>
          <p:nvPr/>
        </p:nvSpPr>
        <p:spPr bwMode="auto">
          <a:xfrm rot="9321561">
            <a:off x="7281914" y="3475651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3" name="Flowchart: Connector 562"/>
          <p:cNvSpPr/>
          <p:nvPr/>
        </p:nvSpPr>
        <p:spPr bwMode="auto">
          <a:xfrm rot="9321561">
            <a:off x="8638109" y="52872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4" name="Flowchart: Connector 563"/>
          <p:cNvSpPr/>
          <p:nvPr/>
        </p:nvSpPr>
        <p:spPr bwMode="auto">
          <a:xfrm rot="9321561">
            <a:off x="8940965" y="5363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69" name="Flowchart: Connector 568"/>
          <p:cNvSpPr/>
          <p:nvPr/>
        </p:nvSpPr>
        <p:spPr bwMode="auto">
          <a:xfrm rot="9321561">
            <a:off x="7647508" y="4448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70" name="Flowchart: Connector 569"/>
          <p:cNvSpPr/>
          <p:nvPr/>
        </p:nvSpPr>
        <p:spPr bwMode="auto">
          <a:xfrm rot="9321561">
            <a:off x="8026565" y="45246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571" name="Flowchart: Connector 570"/>
          <p:cNvSpPr/>
          <p:nvPr/>
        </p:nvSpPr>
        <p:spPr bwMode="auto">
          <a:xfrm rot="9321561">
            <a:off x="7495109" y="48294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575" name="Straight Connector 574"/>
          <p:cNvCxnSpPr>
            <a:stCxn id="504" idx="4"/>
            <a:endCxn id="460" idx="3"/>
          </p:cNvCxnSpPr>
          <p:nvPr/>
        </p:nvCxnSpPr>
        <p:spPr bwMode="auto">
          <a:xfrm rot="16200000" flipH="1" flipV="1">
            <a:off x="8003243" y="-315890"/>
            <a:ext cx="36407" cy="142413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8" name="Straight Connector 577"/>
          <p:cNvCxnSpPr>
            <a:stCxn id="429" idx="5"/>
            <a:endCxn id="515" idx="5"/>
          </p:cNvCxnSpPr>
          <p:nvPr/>
        </p:nvCxnSpPr>
        <p:spPr bwMode="auto">
          <a:xfrm rot="16200000" flipV="1">
            <a:off x="5245839" y="4093257"/>
            <a:ext cx="896588" cy="19554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9" name="Straight Connector 578"/>
          <p:cNvCxnSpPr>
            <a:stCxn id="476" idx="0"/>
            <a:endCxn id="497" idx="1"/>
          </p:cNvCxnSpPr>
          <p:nvPr/>
        </p:nvCxnSpPr>
        <p:spPr bwMode="auto">
          <a:xfrm rot="5400000">
            <a:off x="8119861" y="102529"/>
            <a:ext cx="626287" cy="8052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0" name="Straight Connector 579"/>
          <p:cNvCxnSpPr>
            <a:stCxn id="521" idx="3"/>
            <a:endCxn id="436" idx="4"/>
          </p:cNvCxnSpPr>
          <p:nvPr/>
        </p:nvCxnSpPr>
        <p:spPr bwMode="auto">
          <a:xfrm rot="16200000" flipH="1" flipV="1">
            <a:off x="5331273" y="3544887"/>
            <a:ext cx="1222405" cy="14300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1" name="Straight Connector 580"/>
          <p:cNvCxnSpPr>
            <a:stCxn id="491" idx="4"/>
            <a:endCxn id="500" idx="4"/>
          </p:cNvCxnSpPr>
          <p:nvPr/>
        </p:nvCxnSpPr>
        <p:spPr bwMode="auto">
          <a:xfrm rot="5400000" flipH="1" flipV="1">
            <a:off x="5457986" y="3149636"/>
            <a:ext cx="782830" cy="4314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4" name="Straight Connector 583"/>
          <p:cNvCxnSpPr>
            <a:stCxn id="483" idx="3"/>
            <a:endCxn id="516" idx="0"/>
          </p:cNvCxnSpPr>
          <p:nvPr/>
        </p:nvCxnSpPr>
        <p:spPr bwMode="auto">
          <a:xfrm rot="5400000" flipH="1" flipV="1">
            <a:off x="5453484" y="3070929"/>
            <a:ext cx="624839" cy="4733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9" name="Straight Connector 588"/>
          <p:cNvCxnSpPr>
            <a:stCxn id="518" idx="0"/>
            <a:endCxn id="459" idx="4"/>
          </p:cNvCxnSpPr>
          <p:nvPr/>
        </p:nvCxnSpPr>
        <p:spPr bwMode="auto">
          <a:xfrm rot="5400000">
            <a:off x="5653192" y="4132873"/>
            <a:ext cx="1487074" cy="30968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2" name="Straight Connector 591"/>
          <p:cNvCxnSpPr>
            <a:stCxn id="511" idx="4"/>
          </p:cNvCxnSpPr>
          <p:nvPr/>
        </p:nvCxnSpPr>
        <p:spPr bwMode="auto">
          <a:xfrm rot="16200000" flipH="1">
            <a:off x="6137192" y="5104373"/>
            <a:ext cx="1023387" cy="33662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5" name="Straight Connector 594"/>
          <p:cNvCxnSpPr>
            <a:stCxn id="470" idx="2"/>
            <a:endCxn id="453" idx="3"/>
          </p:cNvCxnSpPr>
          <p:nvPr/>
        </p:nvCxnSpPr>
        <p:spPr bwMode="auto">
          <a:xfrm flipH="1">
            <a:off x="6537292" y="2744391"/>
            <a:ext cx="287150" cy="91205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8" name="Straight Connector 597"/>
          <p:cNvCxnSpPr>
            <a:stCxn id="524" idx="0"/>
            <a:endCxn id="470" idx="3"/>
          </p:cNvCxnSpPr>
          <p:nvPr/>
        </p:nvCxnSpPr>
        <p:spPr bwMode="auto">
          <a:xfrm rot="5400000">
            <a:off x="6665599" y="1978157"/>
            <a:ext cx="832609" cy="61185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3" name="Straight Connector 602"/>
          <p:cNvCxnSpPr>
            <a:stCxn id="484" idx="4"/>
            <a:endCxn id="516" idx="5"/>
          </p:cNvCxnSpPr>
          <p:nvPr/>
        </p:nvCxnSpPr>
        <p:spPr bwMode="auto">
          <a:xfrm rot="16200000" flipH="1" flipV="1">
            <a:off x="5366495" y="1942858"/>
            <a:ext cx="1039142" cy="42701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07" name="Straight Connector 606"/>
          <p:cNvCxnSpPr>
            <a:stCxn id="449" idx="7"/>
            <a:endCxn id="466" idx="4"/>
          </p:cNvCxnSpPr>
          <p:nvPr/>
        </p:nvCxnSpPr>
        <p:spPr bwMode="auto">
          <a:xfrm rot="5400000">
            <a:off x="5723463" y="1256491"/>
            <a:ext cx="985012" cy="68999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4" name="Straight Connector 613"/>
          <p:cNvCxnSpPr>
            <a:endCxn id="451" idx="5"/>
          </p:cNvCxnSpPr>
          <p:nvPr/>
        </p:nvCxnSpPr>
        <p:spPr bwMode="auto">
          <a:xfrm rot="10800000">
            <a:off x="5977363" y="5038136"/>
            <a:ext cx="611336" cy="90364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17" name="Straight Connector 616"/>
          <p:cNvCxnSpPr>
            <a:stCxn id="430" idx="7"/>
            <a:endCxn id="460" idx="3"/>
          </p:cNvCxnSpPr>
          <p:nvPr/>
        </p:nvCxnSpPr>
        <p:spPr bwMode="auto">
          <a:xfrm rot="5400000">
            <a:off x="7625373" y="-121412"/>
            <a:ext cx="219801" cy="85178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2" name="Straight Connector 621"/>
          <p:cNvCxnSpPr>
            <a:stCxn id="454" idx="5"/>
            <a:endCxn id="438" idx="0"/>
          </p:cNvCxnSpPr>
          <p:nvPr/>
        </p:nvCxnSpPr>
        <p:spPr bwMode="auto">
          <a:xfrm rot="16200000" flipV="1">
            <a:off x="8412117" y="-221370"/>
            <a:ext cx="46157" cy="102405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7" name="Straight Connector 626"/>
          <p:cNvCxnSpPr>
            <a:stCxn id="492" idx="0"/>
            <a:endCxn id="522" idx="2"/>
          </p:cNvCxnSpPr>
          <p:nvPr/>
        </p:nvCxnSpPr>
        <p:spPr bwMode="auto">
          <a:xfrm rot="5400000">
            <a:off x="6286512" y="1870368"/>
            <a:ext cx="953449" cy="33866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8" name="Straight Connector 627"/>
          <p:cNvCxnSpPr>
            <a:stCxn id="469" idx="7"/>
            <a:endCxn id="486" idx="6"/>
          </p:cNvCxnSpPr>
          <p:nvPr/>
        </p:nvCxnSpPr>
        <p:spPr bwMode="auto">
          <a:xfrm rot="5400000">
            <a:off x="5625127" y="2301151"/>
            <a:ext cx="1442210" cy="58186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29" name="Straight Connector 628"/>
          <p:cNvCxnSpPr>
            <a:stCxn id="452" idx="6"/>
            <a:endCxn id="505" idx="2"/>
          </p:cNvCxnSpPr>
          <p:nvPr/>
        </p:nvCxnSpPr>
        <p:spPr bwMode="auto">
          <a:xfrm rot="10800000" flipV="1">
            <a:off x="6443442" y="531573"/>
            <a:ext cx="1364458" cy="137461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6" name="Straight Connector 635"/>
          <p:cNvCxnSpPr/>
          <p:nvPr/>
        </p:nvCxnSpPr>
        <p:spPr bwMode="auto">
          <a:xfrm rot="5400000">
            <a:off x="5777527" y="2453551"/>
            <a:ext cx="1442210" cy="58186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7" name="Straight Connector 636"/>
          <p:cNvCxnSpPr/>
          <p:nvPr/>
        </p:nvCxnSpPr>
        <p:spPr bwMode="auto">
          <a:xfrm rot="5400000">
            <a:off x="5929927" y="2605951"/>
            <a:ext cx="1442210" cy="58186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8" name="Straight Connector 637"/>
          <p:cNvCxnSpPr/>
          <p:nvPr/>
        </p:nvCxnSpPr>
        <p:spPr bwMode="auto">
          <a:xfrm rot="5400000">
            <a:off x="7189829" y="430171"/>
            <a:ext cx="1442210" cy="58186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39" name="Straight Connector 638"/>
          <p:cNvCxnSpPr/>
          <p:nvPr/>
        </p:nvCxnSpPr>
        <p:spPr bwMode="auto">
          <a:xfrm rot="5400000">
            <a:off x="5284829" y="2182771"/>
            <a:ext cx="1442210" cy="58186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0" name="Straight Connector 639"/>
          <p:cNvCxnSpPr/>
          <p:nvPr/>
        </p:nvCxnSpPr>
        <p:spPr bwMode="auto">
          <a:xfrm rot="5400000">
            <a:off x="5513429" y="3935371"/>
            <a:ext cx="1442210" cy="58186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1" name="Straight Connector 640"/>
          <p:cNvCxnSpPr/>
          <p:nvPr/>
        </p:nvCxnSpPr>
        <p:spPr bwMode="auto">
          <a:xfrm rot="16200000" flipH="1">
            <a:off x="5336795" y="4340605"/>
            <a:ext cx="1442210" cy="762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3" name="Straight Connector 642"/>
          <p:cNvCxnSpPr/>
          <p:nvPr/>
        </p:nvCxnSpPr>
        <p:spPr bwMode="auto">
          <a:xfrm rot="16200000" flipH="1">
            <a:off x="5489195" y="4721606"/>
            <a:ext cx="1442210" cy="762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4" name="Straight Connector 643"/>
          <p:cNvCxnSpPr/>
          <p:nvPr/>
        </p:nvCxnSpPr>
        <p:spPr bwMode="auto">
          <a:xfrm rot="16200000" flipH="1">
            <a:off x="5717795" y="5031995"/>
            <a:ext cx="1442210" cy="762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8" name="Straight Connector 747"/>
          <p:cNvCxnSpPr>
            <a:stCxn id="545" idx="5"/>
          </p:cNvCxnSpPr>
          <p:nvPr/>
        </p:nvCxnSpPr>
        <p:spPr bwMode="auto">
          <a:xfrm rot="16200000" flipV="1">
            <a:off x="7501987" y="5038758"/>
            <a:ext cx="577254" cy="33589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5" name="Straight Connector 644"/>
          <p:cNvCxnSpPr/>
          <p:nvPr/>
        </p:nvCxnSpPr>
        <p:spPr bwMode="auto">
          <a:xfrm rot="16200000" flipH="1">
            <a:off x="4876800" y="4191000"/>
            <a:ext cx="2514600" cy="99060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2" name="Straight Connector 751"/>
          <p:cNvCxnSpPr>
            <a:stCxn id="530" idx="6"/>
            <a:endCxn id="537" idx="0"/>
          </p:cNvCxnSpPr>
          <p:nvPr/>
        </p:nvCxnSpPr>
        <p:spPr bwMode="auto">
          <a:xfrm rot="10800000">
            <a:off x="7813911" y="5068809"/>
            <a:ext cx="832188" cy="3476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5" name="Straight Connector 754"/>
          <p:cNvCxnSpPr>
            <a:stCxn id="532" idx="5"/>
            <a:endCxn id="571" idx="0"/>
          </p:cNvCxnSpPr>
          <p:nvPr/>
        </p:nvCxnSpPr>
        <p:spPr bwMode="auto">
          <a:xfrm rot="16200000" flipV="1">
            <a:off x="7678032" y="4932316"/>
            <a:ext cx="428131" cy="54745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58" name="Straight Connector 757"/>
          <p:cNvCxnSpPr>
            <a:stCxn id="548" idx="4"/>
            <a:endCxn id="569" idx="1"/>
          </p:cNvCxnSpPr>
          <p:nvPr/>
        </p:nvCxnSpPr>
        <p:spPr bwMode="auto">
          <a:xfrm rot="16200000" flipV="1">
            <a:off x="7772326" y="4606889"/>
            <a:ext cx="503358" cy="4144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62" name="Straight Connector 761"/>
          <p:cNvCxnSpPr>
            <a:stCxn id="546" idx="4"/>
            <a:endCxn id="569" idx="1"/>
          </p:cNvCxnSpPr>
          <p:nvPr/>
        </p:nvCxnSpPr>
        <p:spPr bwMode="auto">
          <a:xfrm rot="16200000" flipV="1">
            <a:off x="7887598" y="4491617"/>
            <a:ext cx="274758" cy="41639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7" name="Straight Connector 646"/>
          <p:cNvCxnSpPr>
            <a:endCxn id="462" idx="3"/>
          </p:cNvCxnSpPr>
          <p:nvPr/>
        </p:nvCxnSpPr>
        <p:spPr bwMode="auto">
          <a:xfrm rot="5400000">
            <a:off x="6530026" y="169754"/>
            <a:ext cx="1404984" cy="137028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8" name="Straight Connector 647"/>
          <p:cNvCxnSpPr/>
          <p:nvPr/>
        </p:nvCxnSpPr>
        <p:spPr bwMode="auto">
          <a:xfrm rot="5400000">
            <a:off x="7252282" y="960634"/>
            <a:ext cx="626287" cy="8052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49" name="Straight Connector 648"/>
          <p:cNvCxnSpPr/>
          <p:nvPr/>
        </p:nvCxnSpPr>
        <p:spPr bwMode="auto">
          <a:xfrm rot="5400000">
            <a:off x="7023682" y="1417833"/>
            <a:ext cx="626287" cy="8052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0" name="Straight Connector 649"/>
          <p:cNvCxnSpPr>
            <a:stCxn id="432" idx="6"/>
          </p:cNvCxnSpPr>
          <p:nvPr/>
        </p:nvCxnSpPr>
        <p:spPr bwMode="auto">
          <a:xfrm rot="10800000" flipV="1">
            <a:off x="5715002" y="2111922"/>
            <a:ext cx="899488" cy="4026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1" name="Straight Connector 650"/>
          <p:cNvCxnSpPr/>
          <p:nvPr/>
        </p:nvCxnSpPr>
        <p:spPr bwMode="auto">
          <a:xfrm rot="5400000">
            <a:off x="6218433" y="2103634"/>
            <a:ext cx="626287" cy="8052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2" name="Straight Connector 651"/>
          <p:cNvCxnSpPr/>
          <p:nvPr/>
        </p:nvCxnSpPr>
        <p:spPr bwMode="auto">
          <a:xfrm rot="5400000">
            <a:off x="5837433" y="3399034"/>
            <a:ext cx="626287" cy="80524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4" name="Straight Connector 653"/>
          <p:cNvCxnSpPr/>
          <p:nvPr/>
        </p:nvCxnSpPr>
        <p:spPr bwMode="auto">
          <a:xfrm rot="10800000" flipV="1">
            <a:off x="6400800" y="1807123"/>
            <a:ext cx="899488" cy="4026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5" name="Straight Connector 654"/>
          <p:cNvCxnSpPr>
            <a:stCxn id="465" idx="6"/>
            <a:endCxn id="427" idx="3"/>
          </p:cNvCxnSpPr>
          <p:nvPr/>
        </p:nvCxnSpPr>
        <p:spPr bwMode="auto">
          <a:xfrm rot="10800000" flipV="1">
            <a:off x="6852179" y="607773"/>
            <a:ext cx="727123" cy="11204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6" name="Straight Connector 655"/>
          <p:cNvCxnSpPr/>
          <p:nvPr/>
        </p:nvCxnSpPr>
        <p:spPr bwMode="auto">
          <a:xfrm rot="10800000" flipV="1">
            <a:off x="7863513" y="76202"/>
            <a:ext cx="899488" cy="4026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7" name="Straight Connector 656"/>
          <p:cNvCxnSpPr/>
          <p:nvPr/>
        </p:nvCxnSpPr>
        <p:spPr bwMode="auto">
          <a:xfrm rot="10800000" flipV="1">
            <a:off x="8092113" y="359323"/>
            <a:ext cx="899488" cy="4026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8" name="Straight Connector 657"/>
          <p:cNvCxnSpPr/>
          <p:nvPr/>
        </p:nvCxnSpPr>
        <p:spPr bwMode="auto">
          <a:xfrm rot="10800000" flipV="1">
            <a:off x="8244513" y="762002"/>
            <a:ext cx="899488" cy="4026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59" name="Straight Connector 658"/>
          <p:cNvCxnSpPr>
            <a:endCxn id="465" idx="7"/>
          </p:cNvCxnSpPr>
          <p:nvPr/>
        </p:nvCxnSpPr>
        <p:spPr bwMode="auto">
          <a:xfrm rot="10800000" flipV="1">
            <a:off x="7627769" y="533401"/>
            <a:ext cx="1501321" cy="1183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1" name="Straight Connector 660"/>
          <p:cNvCxnSpPr/>
          <p:nvPr/>
        </p:nvCxnSpPr>
        <p:spPr bwMode="auto">
          <a:xfrm rot="10800000" flipV="1">
            <a:off x="7566480" y="796022"/>
            <a:ext cx="1501321" cy="1183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2" name="Straight Connector 661"/>
          <p:cNvCxnSpPr/>
          <p:nvPr/>
        </p:nvCxnSpPr>
        <p:spPr bwMode="auto">
          <a:xfrm rot="10800000" flipV="1">
            <a:off x="6324601" y="1177023"/>
            <a:ext cx="1501321" cy="11837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3" name="Straight Connector 662"/>
          <p:cNvCxnSpPr>
            <a:stCxn id="560" idx="2"/>
          </p:cNvCxnSpPr>
          <p:nvPr/>
        </p:nvCxnSpPr>
        <p:spPr bwMode="auto">
          <a:xfrm flipH="1">
            <a:off x="7795081" y="5106591"/>
            <a:ext cx="1313420" cy="15120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4" name="Straight Connector 663"/>
          <p:cNvCxnSpPr>
            <a:stCxn id="556" idx="5"/>
            <a:endCxn id="552" idx="5"/>
          </p:cNvCxnSpPr>
          <p:nvPr/>
        </p:nvCxnSpPr>
        <p:spPr bwMode="auto">
          <a:xfrm rot="16200000" flipH="1" flipV="1">
            <a:off x="6998757" y="2081257"/>
            <a:ext cx="819752" cy="33397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6" name="Straight Connector 665"/>
          <p:cNvCxnSpPr>
            <a:stCxn id="533" idx="3"/>
            <a:endCxn id="552" idx="7"/>
          </p:cNvCxnSpPr>
          <p:nvPr/>
        </p:nvCxnSpPr>
        <p:spPr bwMode="auto">
          <a:xfrm rot="16200000" flipV="1">
            <a:off x="6686506" y="3372914"/>
            <a:ext cx="1228219" cy="1752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69" name="Straight Connector 668"/>
          <p:cNvCxnSpPr>
            <a:stCxn id="538" idx="4"/>
          </p:cNvCxnSpPr>
          <p:nvPr/>
        </p:nvCxnSpPr>
        <p:spPr bwMode="auto">
          <a:xfrm rot="16200000" flipV="1">
            <a:off x="7639309" y="4475303"/>
            <a:ext cx="111123" cy="60693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5" name="Straight Connector 674"/>
          <p:cNvCxnSpPr>
            <a:endCxn id="557" idx="3"/>
          </p:cNvCxnSpPr>
          <p:nvPr/>
        </p:nvCxnSpPr>
        <p:spPr bwMode="auto">
          <a:xfrm rot="5400000">
            <a:off x="7371480" y="1538100"/>
            <a:ext cx="719818" cy="38682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7" name="Straight Connector 676"/>
          <p:cNvCxnSpPr>
            <a:stCxn id="490" idx="0"/>
            <a:endCxn id="556" idx="4"/>
          </p:cNvCxnSpPr>
          <p:nvPr/>
        </p:nvCxnSpPr>
        <p:spPr bwMode="auto">
          <a:xfrm rot="5400000">
            <a:off x="7631058" y="1247773"/>
            <a:ext cx="532625" cy="55148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2" name="Straight Connector 681"/>
          <p:cNvCxnSpPr>
            <a:stCxn id="537" idx="4"/>
          </p:cNvCxnSpPr>
          <p:nvPr/>
        </p:nvCxnSpPr>
        <p:spPr bwMode="auto">
          <a:xfrm rot="16200000" flipV="1">
            <a:off x="7006384" y="4177495"/>
            <a:ext cx="1256423" cy="21663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4" name="Straight Connector 683"/>
          <p:cNvCxnSpPr>
            <a:stCxn id="546" idx="3"/>
          </p:cNvCxnSpPr>
          <p:nvPr/>
        </p:nvCxnSpPr>
        <p:spPr bwMode="auto">
          <a:xfrm rot="16200000" flipV="1">
            <a:off x="7816368" y="4350375"/>
            <a:ext cx="527807" cy="43941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6" name="Straight Connector 685"/>
          <p:cNvCxnSpPr>
            <a:stCxn id="530" idx="4"/>
            <a:endCxn id="570" idx="1"/>
          </p:cNvCxnSpPr>
          <p:nvPr/>
        </p:nvCxnSpPr>
        <p:spPr bwMode="auto">
          <a:xfrm rot="16200000" flipV="1">
            <a:off x="8267626" y="4566846"/>
            <a:ext cx="350958" cy="49453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9" name="Straight Connector 688"/>
          <p:cNvCxnSpPr>
            <a:endCxn id="531" idx="2"/>
          </p:cNvCxnSpPr>
          <p:nvPr/>
        </p:nvCxnSpPr>
        <p:spPr bwMode="auto">
          <a:xfrm rot="10800000">
            <a:off x="8483495" y="5241183"/>
            <a:ext cx="584307" cy="24521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1" name="Straight Connector 690"/>
          <p:cNvCxnSpPr>
            <a:endCxn id="549" idx="0"/>
          </p:cNvCxnSpPr>
          <p:nvPr/>
        </p:nvCxnSpPr>
        <p:spPr bwMode="auto">
          <a:xfrm rot="16200000" flipV="1">
            <a:off x="7122418" y="3430530"/>
            <a:ext cx="587245" cy="35733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3" name="Straight Connector 692"/>
          <p:cNvCxnSpPr>
            <a:stCxn id="547" idx="4"/>
          </p:cNvCxnSpPr>
          <p:nvPr/>
        </p:nvCxnSpPr>
        <p:spPr bwMode="auto">
          <a:xfrm rot="5400000" flipH="1" flipV="1">
            <a:off x="6841490" y="3296684"/>
            <a:ext cx="722392" cy="7262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5" name="Straight Connector 694"/>
          <p:cNvCxnSpPr>
            <a:stCxn id="533" idx="5"/>
            <a:endCxn id="558" idx="6"/>
          </p:cNvCxnSpPr>
          <p:nvPr/>
        </p:nvCxnSpPr>
        <p:spPr bwMode="auto">
          <a:xfrm rot="16200000" flipV="1">
            <a:off x="6620552" y="3471521"/>
            <a:ext cx="1077558" cy="7446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8" name="Straight Connector 697"/>
          <p:cNvCxnSpPr>
            <a:stCxn id="571" idx="5"/>
            <a:endCxn id="533" idx="6"/>
          </p:cNvCxnSpPr>
          <p:nvPr/>
        </p:nvCxnSpPr>
        <p:spPr bwMode="auto">
          <a:xfrm rot="16200000" flipV="1">
            <a:off x="6963451" y="4347822"/>
            <a:ext cx="772760" cy="30306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1" name="Straight Connector 700"/>
          <p:cNvCxnSpPr>
            <a:stCxn id="536" idx="5"/>
            <a:endCxn id="559" idx="7"/>
          </p:cNvCxnSpPr>
          <p:nvPr/>
        </p:nvCxnSpPr>
        <p:spPr bwMode="auto">
          <a:xfrm rot="16200000" flipV="1">
            <a:off x="7008717" y="3707287"/>
            <a:ext cx="652552" cy="33273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5" name="Straight Connector 704"/>
          <p:cNvCxnSpPr>
            <a:stCxn id="539" idx="5"/>
          </p:cNvCxnSpPr>
          <p:nvPr/>
        </p:nvCxnSpPr>
        <p:spPr bwMode="auto">
          <a:xfrm rot="16200000" flipV="1">
            <a:off x="7327616" y="3873786"/>
            <a:ext cx="313733" cy="490962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54426" y="225287"/>
            <a:ext cx="7391400" cy="609600"/>
          </a:xfrm>
          <a:prstGeom prst="roundRect">
            <a:avLst>
              <a:gd name="adj" fmla="val 26450"/>
            </a:avLst>
          </a:prstGeom>
          <a:solidFill>
            <a:schemeClr val="accent2">
              <a:lumMod val="40000"/>
              <a:lumOff val="60000"/>
              <a:alpha val="4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13229" y="1007170"/>
            <a:ext cx="7676322" cy="5393633"/>
          </a:xfrm>
          <a:prstGeom prst="roundRect">
            <a:avLst>
              <a:gd name="adj" fmla="val 6619"/>
            </a:avLst>
          </a:prstGeom>
          <a:solidFill>
            <a:schemeClr val="accent2">
              <a:lumMod val="40000"/>
              <a:lumOff val="60000"/>
              <a:alpha val="73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715" name="Straight Connector 714"/>
          <p:cNvCxnSpPr>
            <a:stCxn id="460" idx="5"/>
          </p:cNvCxnSpPr>
          <p:nvPr/>
        </p:nvCxnSpPr>
        <p:spPr bwMode="auto">
          <a:xfrm rot="16200000" flipH="1" flipV="1">
            <a:off x="6633739" y="461794"/>
            <a:ext cx="558489" cy="56716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8" name="Straight Connector 717"/>
          <p:cNvCxnSpPr>
            <a:stCxn id="438" idx="7"/>
            <a:endCxn id="525" idx="3"/>
          </p:cNvCxnSpPr>
          <p:nvPr/>
        </p:nvCxnSpPr>
        <p:spPr bwMode="auto">
          <a:xfrm rot="5400000">
            <a:off x="7510099" y="525319"/>
            <a:ext cx="600805" cy="9173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2" name="Straight Connector 721"/>
          <p:cNvCxnSpPr>
            <a:stCxn id="448" idx="6"/>
            <a:endCxn id="395" idx="3"/>
          </p:cNvCxnSpPr>
          <p:nvPr/>
        </p:nvCxnSpPr>
        <p:spPr bwMode="auto">
          <a:xfrm rot="10800000" flipV="1">
            <a:off x="6394980" y="912571"/>
            <a:ext cx="650921" cy="34001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5" name="Straight Connector 724"/>
          <p:cNvCxnSpPr>
            <a:stCxn id="448" idx="6"/>
            <a:endCxn id="449" idx="2"/>
          </p:cNvCxnSpPr>
          <p:nvPr/>
        </p:nvCxnSpPr>
        <p:spPr bwMode="auto">
          <a:xfrm rot="10800000" flipV="1">
            <a:off x="6672043" y="912571"/>
            <a:ext cx="373856" cy="7922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8" name="Straight Connector 727"/>
          <p:cNvCxnSpPr>
            <a:stCxn id="508" idx="6"/>
            <a:endCxn id="457" idx="2"/>
          </p:cNvCxnSpPr>
          <p:nvPr/>
        </p:nvCxnSpPr>
        <p:spPr bwMode="auto">
          <a:xfrm rot="10800000" flipV="1">
            <a:off x="6824443" y="913207"/>
            <a:ext cx="602456" cy="23098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1" name="Straight Connector 730"/>
          <p:cNvCxnSpPr>
            <a:stCxn id="503" idx="7"/>
            <a:endCxn id="417" idx="3"/>
          </p:cNvCxnSpPr>
          <p:nvPr/>
        </p:nvCxnSpPr>
        <p:spPr bwMode="auto">
          <a:xfrm rot="5400000">
            <a:off x="8311171" y="869190"/>
            <a:ext cx="219805" cy="8978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4" name="Straight Connector 733"/>
          <p:cNvCxnSpPr>
            <a:stCxn id="504" idx="0"/>
            <a:endCxn id="417" idx="3"/>
          </p:cNvCxnSpPr>
          <p:nvPr/>
        </p:nvCxnSpPr>
        <p:spPr bwMode="auto">
          <a:xfrm rot="5400000">
            <a:off x="8344732" y="564207"/>
            <a:ext cx="491226" cy="42833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39" name="Straight Connector 738"/>
          <p:cNvCxnSpPr>
            <a:stCxn id="457" idx="7"/>
            <a:endCxn id="462" idx="3"/>
          </p:cNvCxnSpPr>
          <p:nvPr/>
        </p:nvCxnSpPr>
        <p:spPr bwMode="auto">
          <a:xfrm rot="5400000">
            <a:off x="6482371" y="1326390"/>
            <a:ext cx="296005" cy="16598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42" name="Straight Connector 741"/>
          <p:cNvCxnSpPr>
            <a:stCxn id="509" idx="6"/>
            <a:endCxn id="492" idx="0"/>
          </p:cNvCxnSpPr>
          <p:nvPr/>
        </p:nvCxnSpPr>
        <p:spPr bwMode="auto">
          <a:xfrm rot="10800000" flipV="1">
            <a:off x="6932571" y="1288494"/>
            <a:ext cx="471359" cy="274483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7" name="Flowchart: Connector 246"/>
          <p:cNvSpPr/>
          <p:nvPr/>
        </p:nvSpPr>
        <p:spPr bwMode="auto">
          <a:xfrm rot="9321561">
            <a:off x="6807381" y="5970134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8" name="Flowchart: Connector 247"/>
          <p:cNvSpPr/>
          <p:nvPr/>
        </p:nvSpPr>
        <p:spPr bwMode="auto">
          <a:xfrm rot="9321561">
            <a:off x="7190308" y="6353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49" name="Flowchart: Connector 248"/>
          <p:cNvSpPr/>
          <p:nvPr/>
        </p:nvSpPr>
        <p:spPr bwMode="auto">
          <a:xfrm rot="9321561">
            <a:off x="6580708" y="5820040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0" name="Flowchart: Connector 249"/>
          <p:cNvSpPr/>
          <p:nvPr/>
        </p:nvSpPr>
        <p:spPr bwMode="auto">
          <a:xfrm rot="9321561">
            <a:off x="7035981" y="6122535"/>
            <a:ext cx="161806" cy="158046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1" name="Flowchart: Connector 250"/>
          <p:cNvSpPr/>
          <p:nvPr/>
        </p:nvSpPr>
        <p:spPr bwMode="auto">
          <a:xfrm rot="9321561">
            <a:off x="6658544" y="557568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2" name="Flowchart: Connector 251"/>
          <p:cNvSpPr/>
          <p:nvPr/>
        </p:nvSpPr>
        <p:spPr bwMode="auto">
          <a:xfrm rot="9321561">
            <a:off x="6810944" y="5728086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3" name="Flowchart: Connector 252"/>
          <p:cNvSpPr/>
          <p:nvPr/>
        </p:nvSpPr>
        <p:spPr bwMode="auto">
          <a:xfrm rot="9321561">
            <a:off x="8409509" y="57444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4" name="Flowchart: Connector 253"/>
          <p:cNvSpPr/>
          <p:nvPr/>
        </p:nvSpPr>
        <p:spPr bwMode="auto">
          <a:xfrm rot="9321561">
            <a:off x="8712365" y="5820673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5" name="Flowchart: Connector 254"/>
          <p:cNvSpPr/>
          <p:nvPr/>
        </p:nvSpPr>
        <p:spPr bwMode="auto">
          <a:xfrm rot="9321561">
            <a:off x="8638109" y="55914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56" name="Flowchart: Connector 255"/>
          <p:cNvSpPr/>
          <p:nvPr/>
        </p:nvSpPr>
        <p:spPr bwMode="auto">
          <a:xfrm rot="9321561">
            <a:off x="8940967" y="566763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3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57" name="Straight Connector 256"/>
          <p:cNvCxnSpPr>
            <a:stCxn id="254" idx="5"/>
          </p:cNvCxnSpPr>
          <p:nvPr/>
        </p:nvCxnSpPr>
        <p:spPr bwMode="auto">
          <a:xfrm rot="16200000" flipV="1">
            <a:off x="8258135" y="5416481"/>
            <a:ext cx="323933" cy="597039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>
            <a:endCxn id="253" idx="3"/>
          </p:cNvCxnSpPr>
          <p:nvPr/>
        </p:nvCxnSpPr>
        <p:spPr bwMode="auto">
          <a:xfrm rot="5400000">
            <a:off x="8653099" y="5404693"/>
            <a:ext cx="219805" cy="468846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>
            <a:stCxn id="254" idx="7"/>
          </p:cNvCxnSpPr>
          <p:nvPr/>
        </p:nvCxnSpPr>
        <p:spPr bwMode="auto">
          <a:xfrm rot="5400000" flipH="1">
            <a:off x="8197977" y="5415569"/>
            <a:ext cx="381634" cy="76005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>
            <a:stCxn id="256" idx="5"/>
          </p:cNvCxnSpPr>
          <p:nvPr/>
        </p:nvCxnSpPr>
        <p:spPr bwMode="auto">
          <a:xfrm rot="16200000" flipV="1">
            <a:off x="8448952" y="5225664"/>
            <a:ext cx="170899" cy="825640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>
            <a:stCxn id="256" idx="6"/>
            <a:endCxn id="253" idx="1"/>
          </p:cNvCxnSpPr>
          <p:nvPr/>
        </p:nvCxnSpPr>
        <p:spPr bwMode="auto">
          <a:xfrm rot="10800000" flipV="1">
            <a:off x="8578781" y="5789373"/>
            <a:ext cx="370176" cy="69094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2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>
            <a:stCxn id="433" idx="5"/>
            <a:endCxn id="248" idx="3"/>
          </p:cNvCxnSpPr>
          <p:nvPr/>
        </p:nvCxnSpPr>
        <p:spPr bwMode="auto">
          <a:xfrm>
            <a:off x="6565622" y="5496310"/>
            <a:ext cx="743754" cy="861677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>
            <a:endCxn id="250" idx="6"/>
          </p:cNvCxnSpPr>
          <p:nvPr/>
        </p:nvCxnSpPr>
        <p:spPr bwMode="auto">
          <a:xfrm>
            <a:off x="6286223" y="5407410"/>
            <a:ext cx="757125" cy="827881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7" name="Straight Connector 276"/>
          <p:cNvCxnSpPr>
            <a:endCxn id="248" idx="1"/>
          </p:cNvCxnSpPr>
          <p:nvPr/>
        </p:nvCxnSpPr>
        <p:spPr bwMode="auto">
          <a:xfrm>
            <a:off x="6610072" y="5915410"/>
            <a:ext cx="749508" cy="55202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 bwMode="auto">
          <a:xfrm>
            <a:off x="7086322" y="6182110"/>
            <a:ext cx="749508" cy="55202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0" name="Straight Connector 279"/>
          <p:cNvCxnSpPr/>
          <p:nvPr/>
        </p:nvCxnSpPr>
        <p:spPr bwMode="auto">
          <a:xfrm>
            <a:off x="8280122" y="5185160"/>
            <a:ext cx="749508" cy="552025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81" name="Flowchart: Connector 280"/>
          <p:cNvSpPr/>
          <p:nvPr/>
        </p:nvSpPr>
        <p:spPr bwMode="auto">
          <a:xfrm rot="9321561">
            <a:off x="7423391" y="6526669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sp>
        <p:nvSpPr>
          <p:cNvPr id="282" name="Flowchart: Connector 281"/>
          <p:cNvSpPr/>
          <p:nvPr/>
        </p:nvSpPr>
        <p:spPr bwMode="auto">
          <a:xfrm rot="9321561">
            <a:off x="7718665" y="6658874"/>
            <a:ext cx="175527" cy="170291"/>
          </a:xfrm>
          <a:prstGeom prst="flowChartConnector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black"/>
              </a:solidFill>
            </a:endParaRPr>
          </a:p>
        </p:txBody>
      </p:sp>
      <p:cxnSp>
        <p:nvCxnSpPr>
          <p:cNvPr id="285" name="Straight Connector 284"/>
          <p:cNvCxnSpPr>
            <a:stCxn id="248" idx="4"/>
          </p:cNvCxnSpPr>
          <p:nvPr/>
        </p:nvCxnSpPr>
        <p:spPr bwMode="auto">
          <a:xfrm>
            <a:off x="7242571" y="6361191"/>
            <a:ext cx="543726" cy="407498"/>
          </a:xfrm>
          <a:prstGeom prst="line">
            <a:avLst/>
          </a:prstGeom>
          <a:ln w="28575">
            <a:solidFill>
              <a:schemeClr val="accent1">
                <a:lumMod val="40000"/>
                <a:lumOff val="60000"/>
                <a:alpha val="33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6603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+mj-ea"/>
          <a:cs typeface="Cambria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  <a:cs typeface="ＭＳ Ｐゴシック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  <a:cs typeface="ＭＳ Ｐゴシック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  <a:cs typeface="ＭＳ Ｐゴシック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  <a:cs typeface="ＭＳ Ｐゴシック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9pPr>
    </p:titleStyle>
    <p:bodyStyle>
      <a:lvl1pPr marL="257175" indent="-2547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1950" b="1">
          <a:solidFill>
            <a:schemeClr val="accent3">
              <a:lumMod val="50000"/>
            </a:schemeClr>
          </a:solidFill>
          <a:latin typeface="Tw Cen MT" pitchFamily="34" charset="0"/>
          <a:ea typeface="+mn-ea"/>
          <a:cs typeface="Calibri" pitchFamily="34" charset="0"/>
        </a:defRPr>
      </a:lvl1pPr>
      <a:lvl2pPr marL="214313" indent="-214313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1800">
          <a:solidFill>
            <a:schemeClr val="tx1"/>
          </a:solidFill>
          <a:latin typeface="Tw Cen MT" pitchFamily="34" charset="0"/>
          <a:ea typeface="+mn-ea"/>
          <a:cs typeface="Calibri" pitchFamily="34" charset="0"/>
        </a:defRPr>
      </a:lvl2pPr>
      <a:lvl3pPr marL="428625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650">
          <a:solidFill>
            <a:schemeClr val="tx1"/>
          </a:solidFill>
          <a:latin typeface="Tw Cen MT" pitchFamily="34" charset="0"/>
          <a:ea typeface="+mn-ea"/>
          <a:cs typeface="Calibri" pitchFamily="34" charset="0"/>
        </a:defRPr>
      </a:lvl3pPr>
      <a:lvl4pPr marL="642938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Tw Cen MT" pitchFamily="34" charset="0"/>
          <a:ea typeface="+mn-ea"/>
          <a:cs typeface="Calibri" pitchFamily="34" charset="0"/>
        </a:defRPr>
      </a:lvl4pPr>
      <a:lvl5pPr marL="857250" indent="-171450" algn="l" rtl="0" eaLnBrk="0" fontAlgn="base" hangingPunct="0">
        <a:spcBef>
          <a:spcPct val="20000"/>
        </a:spcBef>
        <a:spcAft>
          <a:spcPct val="0"/>
        </a:spcAft>
        <a:buNone/>
        <a:defRPr sz="1500" i="1">
          <a:solidFill>
            <a:schemeClr val="tx1"/>
          </a:solidFill>
          <a:latin typeface="Tw Cen MT" pitchFamily="34" charset="0"/>
          <a:ea typeface="+mn-ea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789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4" r:id="rId4"/>
    <p:sldLayoutId id="2147483695" r:id="rId5"/>
    <p:sldLayoutId id="2147483696" r:id="rId6"/>
    <p:sldLayoutId id="2147483697" r:id="rId7"/>
  </p:sldLayoutIdLst>
  <p:transition spd="slow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MS PGothic" pitchFamily="34" charset="-128"/>
          <a:cs typeface="Cambria" pitchFamily="18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MS PGothic" pitchFamily="34" charset="-128"/>
          <a:cs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MS PGothic" pitchFamily="34" charset="-128"/>
          <a:cs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MS PGothic" pitchFamily="34" charset="-128"/>
          <a:cs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mbria" pitchFamily="18" charset="0"/>
          <a:ea typeface="MS PGothic" pitchFamily="34" charset="-128"/>
          <a:cs typeface="Cambria" pitchFamily="18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700">
          <a:solidFill>
            <a:schemeClr val="tx2"/>
          </a:solidFill>
          <a:latin typeface="Garamond" pitchFamily="1" charset="0"/>
          <a:ea typeface="ＭＳ Ｐゴシック" pitchFamily="1" charset="-128"/>
        </a:defRPr>
      </a:lvl9pPr>
    </p:titleStyle>
    <p:bodyStyle>
      <a:lvl1pPr marL="257175" indent="-254794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har char="•"/>
        <a:defRPr sz="1950" b="1">
          <a:solidFill>
            <a:srgbClr val="3C7483"/>
          </a:solidFill>
          <a:latin typeface="Tw Cen MT" pitchFamily="34" charset="0"/>
          <a:ea typeface="MS PGothic" pitchFamily="34" charset="-128"/>
          <a:cs typeface="Calibri" pitchFamily="34" charset="0"/>
        </a:defRPr>
      </a:lvl1pPr>
      <a:lvl2pPr marL="214313" indent="-214313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•"/>
        <a:defRPr sz="1800">
          <a:solidFill>
            <a:schemeClr val="tx1"/>
          </a:solidFill>
          <a:latin typeface="Tw Cen MT" pitchFamily="34" charset="0"/>
          <a:ea typeface="MS PGothic" pitchFamily="34" charset="-128"/>
          <a:cs typeface="Calibri" pitchFamily="34" charset="0"/>
        </a:defRPr>
      </a:lvl2pPr>
      <a:lvl3pPr marL="428625" indent="-17145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−"/>
        <a:defRPr sz="1650">
          <a:solidFill>
            <a:schemeClr val="tx1"/>
          </a:solidFill>
          <a:latin typeface="Tw Cen MT" pitchFamily="34" charset="0"/>
          <a:ea typeface="MS PGothic" pitchFamily="34" charset="-128"/>
          <a:cs typeface="Calibri" pitchFamily="34" charset="0"/>
        </a:defRPr>
      </a:lvl3pPr>
      <a:lvl4pPr marL="642938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00">
          <a:solidFill>
            <a:schemeClr val="tx1"/>
          </a:solidFill>
          <a:latin typeface="Tw Cen MT" pitchFamily="34" charset="0"/>
          <a:ea typeface="MS PGothic" pitchFamily="34" charset="-128"/>
          <a:cs typeface="Calibri" pitchFamily="34" charset="0"/>
        </a:defRPr>
      </a:lvl4pPr>
      <a:lvl5pPr marL="8572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 i="1">
          <a:solidFill>
            <a:schemeClr val="tx1"/>
          </a:solidFill>
          <a:latin typeface="Tw Cen MT" pitchFamily="34" charset="0"/>
          <a:ea typeface="MS PGothic" pitchFamily="34" charset="-128"/>
          <a:cs typeface="Calibri" pitchFamily="34" charset="0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578A0-8039-4172-86B0-A2DE22CEAC3F}" type="datetimeFigureOut">
              <a:rPr lang="en-US" smtClean="0"/>
              <a:t>1/6/2017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85E8C-C38E-4626-AF29-F2078FDCDB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7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00" r:id="rId12"/>
    <p:sldLayoutId id="2147483702" r:id="rId13"/>
    <p:sldLayoutId id="2147483704" r:id="rId14"/>
    <p:sldLayoutId id="2147483707" r:id="rId15"/>
    <p:sldLayoutId id="2147483710" r:id="rId16"/>
    <p:sldLayoutId id="2147483715" r:id="rId17"/>
    <p:sldLayoutId id="2147483717" r:id="rId18"/>
    <p:sldLayoutId id="2147483719" r:id="rId19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65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82A18-200F-49A1-9AF0-EA41540C546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203FD-7876-42EF-BB21-DD21FC969CC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7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8216" y="623846"/>
            <a:ext cx="8347567" cy="2387600"/>
          </a:xfrm>
        </p:spPr>
        <p:txBody>
          <a:bodyPr>
            <a:noAutofit/>
          </a:bodyPr>
          <a:lstStyle/>
          <a:p>
            <a:pPr algn="l"/>
            <a:r>
              <a:rPr lang="en-US" sz="5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ORIENTATION A T</a:t>
            </a:r>
            <a:r>
              <a:rPr lang="fr-FR" altLang="en-US" sz="5400" b="1" kern="0" cap="all" dirty="0">
                <a:solidFill>
                  <a:schemeClr val="bg1"/>
                </a:solidFill>
                <a:latin typeface="Tw Cen MT" panose="020B0602020104020603" pitchFamily="34" charset="0"/>
              </a:rPr>
              <a:t>é</a:t>
            </a:r>
            <a:r>
              <a:rPr lang="en-US" sz="5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KPONON JIKUAGOU (</a:t>
            </a:r>
            <a:r>
              <a:rPr lang="en-US" sz="5400" b="1" dirty="0" smtClean="0">
                <a:solidFill>
                  <a:schemeClr val="bg1"/>
                </a:solidFill>
                <a:latin typeface="Tw Cen MT" panose="020B0602020104020603" pitchFamily="34" charset="0"/>
              </a:rPr>
              <a:t>J3) </a:t>
            </a:r>
            <a:endParaRPr lang="en-US" sz="5400" b="1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98216" y="3011446"/>
            <a:ext cx="8347567" cy="1655762"/>
          </a:xfrm>
        </p:spPr>
        <p:txBody>
          <a:bodyPr>
            <a:noAutofit/>
          </a:bodyPr>
          <a:lstStyle/>
          <a:p>
            <a:pPr algn="l"/>
            <a:r>
              <a:rPr lang="fr-FR" sz="3000" b="1" dirty="0" smtClean="0">
                <a:solidFill>
                  <a:schemeClr val="bg1">
                    <a:alpha val="64000"/>
                  </a:schemeClr>
                </a:solidFill>
              </a:rPr>
              <a:t>RÉEXAMINER LA QUESTION DU GENRE</a:t>
            </a:r>
            <a:endParaRPr lang="fr-FR" sz="3000" b="1" dirty="0">
              <a:solidFill>
                <a:schemeClr val="bg1">
                  <a:alpha val="64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671595"/>
            <a:ext cx="9144000" cy="1186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938662" y="5851140"/>
            <a:ext cx="5266676" cy="827314"/>
            <a:chOff x="4326598" y="5871029"/>
            <a:chExt cx="5143639" cy="801035"/>
          </a:xfrm>
        </p:grpSpPr>
        <p:pic>
          <p:nvPicPr>
            <p:cNvPr id="8" name="Picture 7" descr="Horizontal_RGB_60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6598" y="5874660"/>
              <a:ext cx="2419708" cy="79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424" y="5871029"/>
              <a:ext cx="2008813" cy="80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4722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37" y="1736688"/>
            <a:ext cx="7520609" cy="71561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IMPLICATIONS POUR TJ?</a:t>
            </a:r>
            <a:endParaRPr lang="en-US" sz="4400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650" y="2766717"/>
            <a:ext cx="8002784" cy="2439511"/>
          </a:xfrm>
          <a:noFill/>
        </p:spPr>
        <p:txBody>
          <a:bodyPr>
            <a:normAutofit/>
          </a:bodyPr>
          <a:lstStyle/>
          <a:p>
            <a:pPr marL="2381" indent="0" algn="ctr">
              <a:buNone/>
            </a:pP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Avec la </a:t>
            </a:r>
            <a:r>
              <a:rPr lang="fr-F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programmation 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du genre synchronisée, nous essayons de créer des normes moins rigides et plus diverses, que chacun puisse se réaliser </a:t>
            </a:r>
            <a:r>
              <a:rPr lang="fr-FR" sz="2800" dirty="0" err="1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soit-même</a:t>
            </a:r>
            <a:r>
              <a:rPr lang="fr-FR" sz="2800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itchFamily="2" charset="2"/>
              </a:rPr>
              <a:t> selon la personne que l’on souhaite être.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564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2410691"/>
            <a:ext cx="9144000" cy="44473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9574" y="1033078"/>
            <a:ext cx="7520609" cy="715617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L’ENSEMBLE, LES APPROCHES DE GENRES SYNCHRONISÉES</a:t>
            </a:r>
            <a:endParaRPr lang="fr-FR" sz="4400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427511" y="2550898"/>
            <a:ext cx="8601929" cy="4241788"/>
            <a:chOff x="2177801" y="2194560"/>
            <a:chExt cx="8183302" cy="4035354"/>
          </a:xfrm>
        </p:grpSpPr>
        <p:pic>
          <p:nvPicPr>
            <p:cNvPr id="8" name="Picture 7" descr="Merging Arrows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02"/>
            <a:stretch/>
          </p:blipFill>
          <p:spPr>
            <a:xfrm>
              <a:off x="2541270" y="2194560"/>
              <a:ext cx="6823710" cy="40353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</p:pic>
        <p:sp>
          <p:nvSpPr>
            <p:cNvPr id="9" name="TextBox 8"/>
            <p:cNvSpPr txBox="1"/>
            <p:nvPr/>
          </p:nvSpPr>
          <p:spPr>
            <a:xfrm>
              <a:off x="3271614" y="2247376"/>
              <a:ext cx="2976786" cy="439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accent1"/>
                  </a:solidFill>
                </a:rPr>
                <a:t>EGALITE DES GENRES</a:t>
              </a:r>
              <a:endParaRPr lang="fr-FR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123375" y="3473879"/>
              <a:ext cx="3124755" cy="790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accent1"/>
                  </a:solidFill>
                </a:rPr>
                <a:t>LES APPROCHES GENRES SYNCHRONISÉES</a:t>
              </a:r>
              <a:endParaRPr lang="fr-FR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236348" y="4903207"/>
              <a:ext cx="3124755" cy="790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accent1"/>
                  </a:solidFill>
                </a:rPr>
                <a:t>EMPOWERMENT DES FEMMES ET DES FILLES</a:t>
              </a:r>
              <a:endParaRPr lang="fr-FR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77801" y="4903207"/>
              <a:ext cx="2812684" cy="1141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smtClean="0">
                  <a:solidFill>
                    <a:schemeClr val="accent1"/>
                  </a:solidFill>
                </a:rPr>
                <a:t>TRAVAILLER AVEC LES HOMMES ET LES GARÇONS</a:t>
              </a:r>
              <a:endParaRPr lang="fr-FR" sz="24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6324600" y="3842419"/>
              <a:ext cx="695919" cy="0"/>
            </a:xfrm>
            <a:prstGeom prst="straightConnector1">
              <a:avLst/>
            </a:prstGeom>
            <a:ln w="53975" cmpd="sng"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9841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824" y="1012125"/>
            <a:ext cx="8385133" cy="715617"/>
          </a:xfrm>
          <a:noFill/>
        </p:spPr>
        <p:txBody>
          <a:bodyPr>
            <a:noAutofit/>
          </a:bodyPr>
          <a:lstStyle/>
          <a:p>
            <a:pPr algn="ctr"/>
            <a:r>
              <a:rPr lang="fr-FR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ELÉMENTS DE L’EQUITÉ DE GENRE</a:t>
            </a:r>
            <a:endParaRPr lang="fr-FR" sz="4400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5149412"/>
              </p:ext>
            </p:extLst>
          </p:nvPr>
        </p:nvGraphicFramePr>
        <p:xfrm>
          <a:off x="965185" y="2130014"/>
          <a:ext cx="7128410" cy="3948365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128410"/>
              </a:tblGrid>
              <a:tr h="584946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400" noProof="0" dirty="0" smtClean="0"/>
                        <a:t>LES RÔLES DE GENRES FLEXIBLES</a:t>
                      </a:r>
                      <a:endParaRPr lang="fr-FR" sz="2400" b="0" noProof="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914400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4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Promouvoir une compréhension</a:t>
                      </a:r>
                      <a:r>
                        <a:rPr lang="fr-FR" sz="24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mutuelle </a:t>
                      </a:r>
                      <a:r>
                        <a:rPr lang="fr-FR" sz="24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d’une façon intentionnelle avec les deux sexes</a:t>
                      </a:r>
                      <a:endParaRPr lang="fr-FR" sz="2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903642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4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Egalite dans l’équilibre</a:t>
                      </a:r>
                      <a:r>
                        <a:rPr lang="fr-FR" sz="24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de pouvoir et la poursuite de justice des genres</a:t>
                      </a:r>
                      <a:endParaRPr lang="fr-FR" sz="2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763793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4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Liberté de</a:t>
                      </a:r>
                      <a:r>
                        <a:rPr lang="fr-FR" sz="24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la violence</a:t>
                      </a:r>
                      <a:endParaRPr lang="fr-FR" sz="2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781584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fr-FR" sz="240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Les droits</a:t>
                      </a:r>
                      <a:r>
                        <a:rPr lang="fr-FR" sz="2400" baseline="0" noProof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humains pour les hommes et les femmes</a:t>
                      </a:r>
                      <a:endParaRPr lang="fr-FR" sz="2400" noProof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0089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287" y="675757"/>
            <a:ext cx="8013868" cy="71561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DISCUSSION EN DEUX GROUPES</a:t>
            </a:r>
            <a:endParaRPr lang="en-US" sz="4400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65" y="1883626"/>
            <a:ext cx="8781535" cy="5139474"/>
          </a:xfrm>
          <a:noFill/>
        </p:spPr>
        <p:txBody>
          <a:bodyPr>
            <a:normAutofit/>
          </a:bodyPr>
          <a:lstStyle/>
          <a:p>
            <a:pPr marL="2381" indent="0">
              <a:spcAft>
                <a:spcPts val="600"/>
              </a:spcAft>
              <a:buNone/>
            </a:pPr>
            <a:r>
              <a:rPr lang="en-US" sz="3000" b="1" dirty="0" err="1">
                <a:solidFill>
                  <a:schemeClr val="accent1"/>
                </a:solidFill>
              </a:rPr>
              <a:t>Groupe</a:t>
            </a:r>
            <a:r>
              <a:rPr lang="en-US" sz="3000" b="1" dirty="0">
                <a:solidFill>
                  <a:schemeClr val="accent1"/>
                </a:solidFill>
              </a:rPr>
              <a:t> A – Engagement des </a:t>
            </a:r>
            <a:r>
              <a:rPr lang="en-US" sz="3000" b="1" dirty="0" err="1">
                <a:solidFill>
                  <a:schemeClr val="accent1"/>
                </a:solidFill>
              </a:rPr>
              <a:t>Hommes</a:t>
            </a:r>
            <a:endParaRPr lang="en-US" sz="3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Enumérez quelques barrières qui entravent l’engagement des hommes dans le </a:t>
            </a:r>
            <a:r>
              <a:rPr lang="fr-FR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PF.</a:t>
            </a:r>
            <a:endParaRPr lang="fr-FR" sz="18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fr-FR" sz="18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Enumérez quelques idées pour contrer les barrières et atteindre des approches, « genre synchronisé </a:t>
            </a:r>
            <a:r>
              <a:rPr lang="fr-FR" sz="18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».</a:t>
            </a:r>
            <a:endParaRPr lang="fr-FR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devons-nous cibler et comment les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impliquer?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Comment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encourager le changement pour que l’environnement soit plus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propice?</a:t>
            </a:r>
          </a:p>
          <a:p>
            <a:pPr marL="0" lvl="1" indent="0">
              <a:spcBef>
                <a:spcPts val="2400"/>
              </a:spcBef>
              <a:spcAft>
                <a:spcPts val="600"/>
              </a:spcAft>
              <a:buNone/>
            </a:pPr>
            <a:r>
              <a:rPr lang="en-US" sz="3000" b="1" dirty="0" err="1" smtClean="0">
                <a:solidFill>
                  <a:schemeClr val="accent1"/>
                </a:solidFill>
              </a:rPr>
              <a:t>Groupe</a:t>
            </a:r>
            <a:r>
              <a:rPr lang="en-US" sz="3000" b="1" dirty="0" smtClean="0">
                <a:solidFill>
                  <a:schemeClr val="accent1"/>
                </a:solidFill>
              </a:rPr>
              <a:t> </a:t>
            </a:r>
            <a:r>
              <a:rPr lang="en-US" sz="3000" b="1" dirty="0">
                <a:solidFill>
                  <a:schemeClr val="accent1"/>
                </a:solidFill>
              </a:rPr>
              <a:t>B - </a:t>
            </a:r>
            <a:r>
              <a:rPr lang="fr-FR" sz="3000" b="1" dirty="0">
                <a:solidFill>
                  <a:schemeClr val="accent1"/>
                </a:solidFill>
              </a:rPr>
              <a:t>l’Autonomisation des femmes dans </a:t>
            </a:r>
            <a:r>
              <a:rPr lang="fr-FR" sz="3000" b="1" dirty="0" smtClean="0">
                <a:solidFill>
                  <a:schemeClr val="accent1"/>
                </a:solidFill>
              </a:rPr>
              <a:t>la SR</a:t>
            </a:r>
            <a:endParaRPr lang="fr-FR" sz="3000" b="1" i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sz="1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Enumérez quelques barrières qui entravent l’autonomisation des femmes dans le PF?</a:t>
            </a:r>
            <a:endParaRPr lang="fr-FR" sz="1900" b="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fr-FR" sz="19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Enumérez quelques idées pour contrer les barrières et atteindre des approches, « genre synchronisé » </a:t>
            </a:r>
            <a:endParaRPr lang="fr-FR" sz="19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Qui </a:t>
            </a:r>
            <a:r>
              <a:rPr lang="fr-FR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devons-nous cibler et comment les </a:t>
            </a: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impliquer?</a:t>
            </a:r>
            <a:endParaRPr lang="fr-FR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/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Comment </a:t>
            </a:r>
            <a:r>
              <a:rPr lang="fr-FR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encourager le changement pour que l’environnement soit plus </a:t>
            </a: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propice</a:t>
            </a:r>
            <a:r>
              <a:rPr lang="fr-FR" sz="1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endParaRPr lang="fr-FR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912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1600" y="2155209"/>
            <a:ext cx="8953499" cy="1137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fr-FR" sz="5400" b="1" dirty="0" smtClean="0">
              <a:solidFill>
                <a:schemeClr val="bg1">
                  <a:alpha val="81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endParaRPr lang="fr-FR" sz="5400" b="1" dirty="0" smtClean="0">
              <a:solidFill>
                <a:schemeClr val="bg1">
                  <a:alpha val="81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fr-FR" sz="5400" b="1" dirty="0" smtClean="0">
                <a:solidFill>
                  <a:schemeClr val="bg1">
                    <a:alpha val="81000"/>
                  </a:schemeClr>
                </a:solidFill>
                <a:latin typeface="Tw Cen MT" panose="020B0602020104020603" pitchFamily="34" charset="0"/>
              </a:rPr>
              <a:t>INTRODUCTION AU TRAVAIL DE LA CARTOGRAPHIE SOCIO-COMMUNAUTAIRE</a:t>
            </a:r>
            <a:endParaRPr lang="fr-FR" sz="5400" b="1" dirty="0">
              <a:solidFill>
                <a:schemeClr val="bg1">
                  <a:alpha val="81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74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22244" y="2736721"/>
            <a:ext cx="7133867" cy="3026352"/>
          </a:xfrm>
          <a:noFill/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Identification participative des organisations sociales clés et les ressources communautaires et identification et classement des groupes et individus influents</a:t>
            </a:r>
            <a:b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Activités d’identification et d’analyse destine a assurer de multiples perspectives sociales: </a:t>
            </a:r>
          </a:p>
          <a:p>
            <a:pPr marL="342900" lvl="1" indent="0" algn="ctr">
              <a:buNone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mmes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0" algn="ctr">
              <a:buNone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hommes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lvl="1" indent="0" algn="ctr"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eunes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marginalisés sociaux</a:t>
            </a: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266159" y="1095996"/>
            <a:ext cx="8877839" cy="727472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Cambria" pitchFamily="18" charset="0"/>
                <a:ea typeface="+mj-ea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fr-FR" sz="4400" kern="0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CARTOGRAPHIE COMMUNAUTAIRE SOCIALE – COLLECTE DES DONNÉES</a:t>
            </a:r>
            <a:endParaRPr lang="fr-FR" sz="4400" kern="0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29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" t="-179" r="248"/>
          <a:stretch/>
        </p:blipFill>
        <p:spPr>
          <a:xfrm>
            <a:off x="-50800" y="-12701"/>
            <a:ext cx="9182100" cy="68983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38100" y="447887"/>
            <a:ext cx="9194800" cy="157818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anchor="b">
            <a:spAutoFit/>
          </a:bodyPr>
          <a:lstStyle/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GÉNÉRER DES INFORMATIONS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DE QUALITÉ POUR GUIDER AVEC </a:t>
            </a:r>
          </a:p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fr-FR" sz="4000" b="1" dirty="0" smtClean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QUI TRAVAILLER:</a:t>
            </a:r>
            <a:endParaRPr lang="fr-FR" sz="4000" b="1" dirty="0">
              <a:solidFill>
                <a:schemeClr val="accent4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67299" y="2346964"/>
            <a:ext cx="3733801" cy="36471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S’informer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sur les leaders informels </a:t>
            </a:r>
          </a:p>
          <a:p>
            <a:pPr marL="342900" indent="-342900" fontAlgn="base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Obtenir la compréhension de l’organisation sociale d’une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communauté</a:t>
            </a:r>
          </a:p>
          <a:p>
            <a:pPr marL="342900" indent="-342900" fontAlgn="base">
              <a:spcBef>
                <a:spcPct val="0"/>
              </a:spcBef>
              <a:spcAft>
                <a:spcPts val="900"/>
              </a:spcAft>
              <a:buFont typeface="Wingdings" panose="05000000000000000000" pitchFamily="2" charset="2"/>
              <a:buChar char="Ø"/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Reconnaitre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groupes et les individus les mieux connectes et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respectes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01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330200" y="1496670"/>
            <a:ext cx="8232536" cy="871538"/>
          </a:xfrm>
          <a:prstGeom prst="roundRect">
            <a:avLst>
              <a:gd name="adj" fmla="val 26449"/>
            </a:avLst>
          </a:prstGeom>
          <a:noFill/>
          <a:extLst/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altLang="en-US" sz="2800" b="1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/>
            </a:r>
            <a:br>
              <a:rPr lang="en-US" altLang="en-US" sz="2800" b="1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</a:br>
            <a:r>
              <a:rPr lang="fr-FR" altLang="en-US" sz="2800" b="1" dirty="0" smtClean="0">
                <a:solidFill>
                  <a:schemeClr val="accent4">
                    <a:lumMod val="75000"/>
                  </a:schemeClr>
                </a:solidFill>
                <a:latin typeface="Tw Cen MT" pitchFamily="34" charset="0"/>
              </a:rPr>
              <a:t>LA CARTOGRAPHIE SOCIALE DE LA COMMUNAUTÉ FOURNIT UNE INTERPRÉTATION PRATIQUE DE LA CARTOGRAPHIE DU RÉSEAU SOCIAL CLASSIQUE </a:t>
            </a:r>
            <a:endParaRPr lang="fr-FR" altLang="en-US" sz="2800" b="1" dirty="0">
              <a:solidFill>
                <a:schemeClr val="accent4">
                  <a:lumMod val="75000"/>
                </a:schemeClr>
              </a:solidFill>
              <a:latin typeface="Tw Cen MT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" y="2862632"/>
            <a:ext cx="8208461" cy="2013021"/>
          </a:xfrm>
          <a:prstGeom prst="roundRect">
            <a:avLst/>
          </a:prstGeom>
          <a:noFill/>
        </p:spPr>
        <p:txBody>
          <a:bodyPr anchor="ctr">
            <a:noAutofit/>
          </a:bodyPr>
          <a:lstStyle/>
          <a:p>
            <a:pPr marL="2381" indent="0" algn="ctr">
              <a:spcAft>
                <a:spcPts val="1200"/>
              </a:spcAft>
              <a:buNone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RESEAUX SOCIAUX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Groupes sociaux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influents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81" indent="0" algn="ctr">
              <a:spcAft>
                <a:spcPts val="1200"/>
              </a:spcAft>
              <a:buNone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LEADERS </a:t>
            </a:r>
            <a:r>
              <a:rPr lang="fr-F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D’OPINION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Personnes </a:t>
            </a:r>
            <a:r>
              <a:rPr lang="fr-F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Influentes</a:t>
            </a:r>
            <a:endParaRPr lang="fr-FR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81" indent="0" algn="ctr">
              <a:spcAft>
                <a:spcPts val="1200"/>
              </a:spcAft>
              <a:buNone/>
              <a:defRPr/>
            </a:pPr>
            <a:r>
              <a:rPr lang="fr-F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CONNECTEURS &amp; INFLUENCEURS 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Parmi les personnes et groupes influents identifiés</a:t>
            </a:r>
          </a:p>
          <a:p>
            <a:pPr lvl="1" algn="ctr">
              <a:buFont typeface="Wingdings" pitchFamily="2" charset="2"/>
              <a:buChar char="ü"/>
              <a:defRPr/>
            </a:pPr>
            <a:endParaRPr lang="en-US" sz="1050" dirty="0">
              <a:solidFill>
                <a:schemeClr val="accent3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028700" y="5446278"/>
            <a:ext cx="736600" cy="725922"/>
          </a:xfrm>
          <a:prstGeom prst="ellipse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3C7483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None/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None/>
              <a:defRPr sz="10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900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900" i="1">
                <a:solidFill>
                  <a:schemeClr val="tx1"/>
                </a:solidFill>
                <a:latin typeface="Calibri" pitchFamily="34" charset="0"/>
                <a:ea typeface="MS PGothic" pitchFamily="34" charset="-128"/>
                <a:cs typeface="Calibri" pitchFamily="34" charset="0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9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defRPr/>
            </a:pPr>
            <a:r>
              <a:rPr lang="en-US" sz="3600" kern="0" dirty="0">
                <a:solidFill>
                  <a:schemeClr val="accent4">
                    <a:lumMod val="75000"/>
                  </a:schemeClr>
                </a:solidFill>
                <a:latin typeface="Tw Cen MT" panose="020B0602020104020603" pitchFamily="34" charset="0"/>
              </a:rPr>
              <a:t>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9476" y="643405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37815" y="5370078"/>
            <a:ext cx="7141661" cy="98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2488">
              <a:lnSpc>
                <a:spcPct val="80000"/>
              </a:lnSpc>
              <a:defRPr/>
            </a:pP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Besoin d’outil pratique pour rapidement identifier les groupes et personnes influents pour les approches axées sur le réseau social</a:t>
            </a:r>
          </a:p>
        </p:txBody>
      </p:sp>
    </p:spTree>
    <p:extLst>
      <p:ext uri="{BB962C8B-B14F-4D97-AF65-F5344CB8AC3E}">
        <p14:creationId xmlns:p14="http://schemas.microsoft.com/office/powerpoint/2010/main" val="8613835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2120385"/>
            <a:ext cx="7998281" cy="753763"/>
          </a:xfrm>
          <a:noFill/>
        </p:spPr>
        <p:txBody>
          <a:bodyPr>
            <a:noAutofit/>
          </a:bodyPr>
          <a:lstStyle/>
          <a:p>
            <a:pPr marL="2381" indent="0" algn="ctr">
              <a:buNone/>
            </a:pPr>
            <a:r>
              <a:rPr lang="fr-BE" sz="6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5 ÉTAPES DU PROCESSUS DE LA CARTOGRAPHIE</a:t>
            </a:r>
            <a:endParaRPr lang="fr-BE" sz="6600" b="1" dirty="0">
              <a:solidFill>
                <a:schemeClr val="accent6">
                  <a:lumMod val="20000"/>
                  <a:lumOff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710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User\Desktop\Doc TJ Bénin\Images des activités TJ\Photos appareil TJ\Photo visite TF Couffo\TF 4\DSCF187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7" r="6543"/>
          <a:stretch/>
        </p:blipFill>
        <p:spPr bwMode="auto">
          <a:xfrm>
            <a:off x="4659923" y="2533551"/>
            <a:ext cx="4484077" cy="357436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3299" y="2533551"/>
            <a:ext cx="4438823" cy="2281238"/>
          </a:xfrm>
          <a:noFill/>
        </p:spPr>
        <p:txBody>
          <a:bodyPr>
            <a:noAutofit/>
          </a:bodyPr>
          <a:lstStyle/>
          <a:p>
            <a:pPr marL="342900" indent="-34290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fr-FR" sz="2600" b="0" dirty="0">
                <a:solidFill>
                  <a:schemeClr val="accent3">
                    <a:lumMod val="50000"/>
                  </a:schemeClr>
                </a:solidFill>
                <a:latin typeface="Tw Cen MT" panose="020B0602020104020603" pitchFamily="34" charset="0"/>
                <a:cs typeface="Cambria" pitchFamily="18" charset="0"/>
              </a:rPr>
              <a:t>Rencontre avec les autorités locales pour présenter le projet, gérer les attentes (aucune compensation), et inspirer une participation initiale</a:t>
            </a:r>
          </a:p>
          <a:p>
            <a:pPr marL="342900" indent="-342900"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•"/>
              <a:defRPr/>
            </a:pPr>
            <a:r>
              <a:rPr lang="fr-FR" sz="2600" b="0" dirty="0">
                <a:solidFill>
                  <a:schemeClr val="accent3">
                    <a:lumMod val="50000"/>
                  </a:schemeClr>
                </a:solidFill>
                <a:latin typeface="Tw Cen MT" panose="020B0602020104020603" pitchFamily="34" charset="0"/>
                <a:cs typeface="Cambria" pitchFamily="18" charset="0"/>
              </a:rPr>
              <a:t>Préparations pour les activités de cartographie</a:t>
            </a:r>
            <a:endParaRPr lang="fr-FR" sz="2600" b="0" dirty="0">
              <a:solidFill>
                <a:schemeClr val="accent3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766521" y="753692"/>
            <a:ext cx="8475785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r>
              <a:rPr lang="en-US" sz="4400" kern="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PRESENTATION À LA COMMUNAUTÉ</a:t>
            </a:r>
            <a:endParaRPr lang="en-US" sz="4400" kern="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09238" y="603492"/>
            <a:ext cx="986200" cy="98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38155" y="753692"/>
            <a:ext cx="1328366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6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1</a:t>
            </a:r>
            <a:endParaRPr lang="en-US" sz="6000" kern="0" dirty="0">
              <a:solidFill>
                <a:schemeClr val="accent6">
                  <a:lumMod val="20000"/>
                  <a:lumOff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3190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Arrow 63"/>
          <p:cNvSpPr>
            <a:spLocks noChangeArrowheads="1"/>
          </p:cNvSpPr>
          <p:nvPr/>
        </p:nvSpPr>
        <p:spPr bwMode="auto">
          <a:xfrm rot="10800000">
            <a:off x="5050907" y="2125718"/>
            <a:ext cx="304800" cy="403685"/>
          </a:xfrm>
          <a:prstGeom prst="rightArrow">
            <a:avLst>
              <a:gd name="adj1" fmla="val 50000"/>
              <a:gd name="adj2" fmla="val 50016"/>
            </a:avLst>
          </a:prstGeom>
          <a:solidFill>
            <a:srgbClr val="3891A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18" name="Right Arrow 81"/>
          <p:cNvSpPr>
            <a:spLocks noChangeArrowheads="1"/>
          </p:cNvSpPr>
          <p:nvPr/>
        </p:nvSpPr>
        <p:spPr bwMode="auto">
          <a:xfrm rot="10800000">
            <a:off x="5050234" y="3307798"/>
            <a:ext cx="295596" cy="403811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3891A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51" name="Right Arrow 81"/>
          <p:cNvSpPr>
            <a:spLocks noChangeArrowheads="1"/>
          </p:cNvSpPr>
          <p:nvPr/>
        </p:nvSpPr>
        <p:spPr bwMode="auto">
          <a:xfrm rot="10800000">
            <a:off x="7479634" y="2894791"/>
            <a:ext cx="341991" cy="321357"/>
          </a:xfrm>
          <a:prstGeom prst="rightArrow">
            <a:avLst>
              <a:gd name="adj1" fmla="val 50000"/>
              <a:gd name="adj2" fmla="val 49992"/>
            </a:avLst>
          </a:prstGeom>
          <a:solidFill>
            <a:srgbClr val="3891A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9765" y="1424368"/>
            <a:ext cx="44961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400" b="1" dirty="0" err="1" smtClean="0">
                <a:solidFill>
                  <a:srgbClr val="5B9BD5"/>
                </a:solidFill>
                <a:latin typeface="Arial"/>
                <a:ea typeface="ＭＳ Ｐゴシック"/>
              </a:rPr>
              <a:t>Tékponon</a:t>
            </a:r>
            <a:r>
              <a:rPr lang="fr-FR" sz="3400" b="1" dirty="0">
                <a:solidFill>
                  <a:srgbClr val="5B9BD5"/>
                </a:solidFill>
                <a:latin typeface="Arial"/>
                <a:ea typeface="ＭＳ Ｐゴシック"/>
              </a:rPr>
              <a:t> </a:t>
            </a:r>
            <a:r>
              <a:rPr lang="fr-FR" sz="3400" b="1" dirty="0" err="1" smtClean="0">
                <a:solidFill>
                  <a:srgbClr val="5B9BD5"/>
                </a:solidFill>
                <a:latin typeface="Arial"/>
                <a:ea typeface="ＭＳ Ｐゴシック"/>
              </a:rPr>
              <a:t>Jikuagou</a:t>
            </a:r>
            <a:endParaRPr lang="fr-FR" sz="3400" b="1" dirty="0">
              <a:solidFill>
                <a:srgbClr val="5B9BD5"/>
              </a:solidFill>
              <a:latin typeface="Arial"/>
              <a:ea typeface="ＭＳ Ｐゴシック"/>
            </a:endParaRPr>
          </a:p>
          <a:p>
            <a:r>
              <a:rPr lang="fr-FR" sz="3400" b="1" dirty="0">
                <a:solidFill>
                  <a:srgbClr val="5B9BD5"/>
                </a:solidFill>
                <a:latin typeface="Arial"/>
                <a:ea typeface="ＭＳ Ｐゴシック"/>
              </a:rPr>
              <a:t>Cadre des Résultats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3861" y="6543561"/>
            <a:ext cx="1643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solidFill>
                  <a:prstClr val="black">
                    <a:lumMod val="65000"/>
                    <a:lumOff val="35000"/>
                  </a:prstClr>
                </a:solidFill>
                <a:ea typeface="ＭＳ Ｐゴシック"/>
              </a:rPr>
              <a:t>Révisée 15 février 2013</a:t>
            </a:r>
          </a:p>
        </p:txBody>
      </p:sp>
      <p:sp>
        <p:nvSpPr>
          <p:cNvPr id="37" name="Block Arc 61"/>
          <p:cNvSpPr>
            <a:spLocks/>
          </p:cNvSpPr>
          <p:nvPr/>
        </p:nvSpPr>
        <p:spPr bwMode="auto">
          <a:xfrm rot="16200000">
            <a:off x="4546920" y="3497677"/>
            <a:ext cx="4081401" cy="684986"/>
          </a:xfrm>
          <a:custGeom>
            <a:avLst/>
            <a:gdLst>
              <a:gd name="T0" fmla="*/ 0 w 3248025"/>
              <a:gd name="T1" fmla="*/ 438468 h 876935"/>
              <a:gd name="T2" fmla="*/ 1624013 w 3248025"/>
              <a:gd name="T3" fmla="*/ 0 h 876935"/>
              <a:gd name="T4" fmla="*/ 3248026 w 3248025"/>
              <a:gd name="T5" fmla="*/ 438468 h 876935"/>
              <a:gd name="T6" fmla="*/ 3028791 w 3248025"/>
              <a:gd name="T7" fmla="*/ 438468 h 876935"/>
              <a:gd name="T8" fmla="*/ 1624012 w 3248025"/>
              <a:gd name="T9" fmla="*/ 219234 h 876935"/>
              <a:gd name="T10" fmla="*/ 219233 w 3248025"/>
              <a:gd name="T11" fmla="*/ 438468 h 876935"/>
              <a:gd name="T12" fmla="*/ 0 w 3248025"/>
              <a:gd name="T13" fmla="*/ 438468 h 8769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8025" h="876935">
                <a:moveTo>
                  <a:pt x="0" y="438468"/>
                </a:moveTo>
                <a:cubicBezTo>
                  <a:pt x="0" y="196309"/>
                  <a:pt x="727095" y="0"/>
                  <a:pt x="1624013" y="0"/>
                </a:cubicBezTo>
                <a:cubicBezTo>
                  <a:pt x="2520931" y="0"/>
                  <a:pt x="3248026" y="196309"/>
                  <a:pt x="3248026" y="438468"/>
                </a:cubicBezTo>
                <a:lnTo>
                  <a:pt x="3028791" y="438468"/>
                </a:lnTo>
                <a:cubicBezTo>
                  <a:pt x="3028791" y="317388"/>
                  <a:pt x="2399850" y="219234"/>
                  <a:pt x="1624012" y="219234"/>
                </a:cubicBezTo>
                <a:cubicBezTo>
                  <a:pt x="848174" y="219234"/>
                  <a:pt x="219233" y="317388"/>
                  <a:pt x="219233" y="438468"/>
                </a:cubicBezTo>
                <a:lnTo>
                  <a:pt x="0" y="438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38" name="Right Arrow 81"/>
          <p:cNvSpPr>
            <a:spLocks noChangeArrowheads="1"/>
          </p:cNvSpPr>
          <p:nvPr/>
        </p:nvSpPr>
        <p:spPr bwMode="auto">
          <a:xfrm rot="10800000">
            <a:off x="6024917" y="3735229"/>
            <a:ext cx="295596" cy="403811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39" name="Block Arc 61"/>
          <p:cNvSpPr>
            <a:spLocks/>
          </p:cNvSpPr>
          <p:nvPr/>
        </p:nvSpPr>
        <p:spPr bwMode="auto">
          <a:xfrm rot="16200000">
            <a:off x="2852631" y="3599096"/>
            <a:ext cx="3588896" cy="609549"/>
          </a:xfrm>
          <a:custGeom>
            <a:avLst/>
            <a:gdLst>
              <a:gd name="T0" fmla="*/ 0 w 3248025"/>
              <a:gd name="T1" fmla="*/ 438468 h 876935"/>
              <a:gd name="T2" fmla="*/ 1624013 w 3248025"/>
              <a:gd name="T3" fmla="*/ 0 h 876935"/>
              <a:gd name="T4" fmla="*/ 3248026 w 3248025"/>
              <a:gd name="T5" fmla="*/ 438468 h 876935"/>
              <a:gd name="T6" fmla="*/ 3028791 w 3248025"/>
              <a:gd name="T7" fmla="*/ 438468 h 876935"/>
              <a:gd name="T8" fmla="*/ 1624012 w 3248025"/>
              <a:gd name="T9" fmla="*/ 219234 h 876935"/>
              <a:gd name="T10" fmla="*/ 219233 w 3248025"/>
              <a:gd name="T11" fmla="*/ 438468 h 876935"/>
              <a:gd name="T12" fmla="*/ 0 w 3248025"/>
              <a:gd name="T13" fmla="*/ 438468 h 8769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8025" h="876935">
                <a:moveTo>
                  <a:pt x="0" y="438468"/>
                </a:moveTo>
                <a:cubicBezTo>
                  <a:pt x="0" y="196309"/>
                  <a:pt x="727095" y="0"/>
                  <a:pt x="1624013" y="0"/>
                </a:cubicBezTo>
                <a:cubicBezTo>
                  <a:pt x="2520931" y="0"/>
                  <a:pt x="3248026" y="196309"/>
                  <a:pt x="3248026" y="438468"/>
                </a:cubicBezTo>
                <a:lnTo>
                  <a:pt x="3028791" y="438468"/>
                </a:lnTo>
                <a:cubicBezTo>
                  <a:pt x="3028791" y="317388"/>
                  <a:pt x="2399850" y="219234"/>
                  <a:pt x="1624012" y="219234"/>
                </a:cubicBezTo>
                <a:cubicBezTo>
                  <a:pt x="848174" y="219234"/>
                  <a:pt x="219233" y="317388"/>
                  <a:pt x="219233" y="438468"/>
                </a:cubicBezTo>
                <a:lnTo>
                  <a:pt x="0" y="438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41" name="Right Arrow 81"/>
          <p:cNvSpPr>
            <a:spLocks noChangeArrowheads="1"/>
          </p:cNvSpPr>
          <p:nvPr/>
        </p:nvSpPr>
        <p:spPr bwMode="auto">
          <a:xfrm rot="10800000">
            <a:off x="4130970" y="3356358"/>
            <a:ext cx="345415" cy="321357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sp>
        <p:nvSpPr>
          <p:cNvPr id="42" name="Right Arrow 81"/>
          <p:cNvSpPr>
            <a:spLocks noChangeArrowheads="1"/>
          </p:cNvSpPr>
          <p:nvPr/>
        </p:nvSpPr>
        <p:spPr bwMode="auto">
          <a:xfrm rot="10800000">
            <a:off x="4136147" y="4139040"/>
            <a:ext cx="340237" cy="321357"/>
          </a:xfrm>
          <a:prstGeom prst="rightArrow">
            <a:avLst>
              <a:gd name="adj1" fmla="val 50000"/>
              <a:gd name="adj2" fmla="val 49992"/>
            </a:avLst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rot="10800000"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>
              <a:solidFill>
                <a:prstClr val="black"/>
              </a:solidFill>
              <a:ea typeface="ＭＳ Ｐゴシック"/>
              <a:cs typeface="Arial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576496" y="4658841"/>
            <a:ext cx="2369380" cy="1906574"/>
            <a:chOff x="7086599" y="3505201"/>
            <a:chExt cx="1905000" cy="2285999"/>
          </a:xfrm>
          <a:solidFill>
            <a:schemeClr val="accent1"/>
          </a:solidFill>
        </p:grpSpPr>
        <p:sp>
          <p:nvSpPr>
            <p:cNvPr id="44" name="Rounded Rectangle 43"/>
            <p:cNvSpPr/>
            <p:nvPr/>
          </p:nvSpPr>
          <p:spPr>
            <a:xfrm>
              <a:off x="7086599" y="3505201"/>
              <a:ext cx="1905000" cy="228599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7158392" y="3572154"/>
              <a:ext cx="1766352" cy="215209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spcAft>
                  <a:spcPct val="35000"/>
                </a:spcAft>
              </a:pPr>
              <a:r>
                <a:rPr lang="fr-FR" sz="800" b="1" dirty="0">
                  <a:solidFill>
                    <a:prstClr val="white"/>
                  </a:solidFill>
                  <a:cs typeface="Arial" pitchFamily="34" charset="0"/>
                </a:rPr>
                <a:t>Résultats Primaire: Réseau</a:t>
              </a:r>
              <a:endParaRPr lang="fr-FR" sz="800" dirty="0">
                <a:solidFill>
                  <a:prstClr val="white"/>
                </a:solidFill>
                <a:cs typeface="Arial" pitchFamily="34" charset="0"/>
              </a:endParaRPr>
            </a:p>
            <a:p>
              <a:pPr marL="228600" indent="-173038" defTabSz="355600">
                <a:spcAft>
                  <a:spcPct val="35000"/>
                </a:spcAft>
                <a:buFont typeface="+mj-lt"/>
                <a:buAutoNum type="arabicParenR"/>
              </a:pP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Augmentation de la proportion des personnes dans les réseaux sociaux des femmes et des hommes qui sont considérés favorable à la PF</a:t>
              </a:r>
            </a:p>
            <a:p>
              <a:pPr marL="228600" indent="-173038" defTabSz="355600">
                <a:spcAft>
                  <a:spcPct val="35000"/>
                </a:spcAft>
                <a:buFont typeface="+mj-lt"/>
                <a:buAutoNum type="arabicParenR"/>
              </a:pP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Perception accrue de l’approbation de la communauté pour l’espacement des naissances et l’utilisation de la PF</a:t>
              </a:r>
            </a:p>
            <a:p>
              <a:pPr marL="228600" indent="-173038" defTabSz="355600">
                <a:spcAft>
                  <a:spcPct val="35000"/>
                </a:spcAft>
                <a:buFont typeface="+mj-lt"/>
                <a:buAutoNum type="arabicParenR"/>
              </a:pP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Perception accrue que les discussions à propos de la PF sont acceptés/appropriées  </a:t>
              </a:r>
            </a:p>
            <a:p>
              <a:pPr marL="228600" indent="-173038" defTabSz="355600">
                <a:spcAft>
                  <a:spcPct val="35000"/>
                </a:spcAft>
                <a:buFont typeface="+mj-lt"/>
                <a:buAutoNum type="arabicParenR"/>
              </a:pP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Réduction de la perception du stigma associée avec l’utilisation de la PF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625079" y="5022221"/>
            <a:ext cx="1012600" cy="1621715"/>
            <a:chOff x="5029200" y="4114800"/>
            <a:chExt cx="1295400" cy="687353"/>
          </a:xfrm>
        </p:grpSpPr>
        <p:sp>
          <p:nvSpPr>
            <p:cNvPr id="50" name="Rounded Rectangle 49"/>
            <p:cNvSpPr/>
            <p:nvPr/>
          </p:nvSpPr>
          <p:spPr>
            <a:xfrm>
              <a:off x="5029200" y="4114800"/>
              <a:ext cx="1295400" cy="687353"/>
            </a:xfrm>
            <a:prstGeom prst="roundRect">
              <a:avLst>
                <a:gd name="adj" fmla="val 1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ounded Rectangle 4"/>
            <p:cNvSpPr/>
            <p:nvPr/>
          </p:nvSpPr>
          <p:spPr>
            <a:xfrm>
              <a:off x="5076827" y="4174380"/>
              <a:ext cx="1189447" cy="555951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spcAft>
                  <a:spcPct val="35000"/>
                </a:spcAft>
              </a:pPr>
              <a:r>
                <a:rPr lang="fr-FR" sz="1000" b="1" dirty="0">
                  <a:solidFill>
                    <a:prstClr val="white"/>
                  </a:solidFill>
                  <a:cs typeface="Arial" pitchFamily="34" charset="0"/>
                </a:rPr>
                <a:t>Résultat Intermédiaire 3</a:t>
              </a:r>
              <a:r>
                <a:rPr lang="fr-FR" sz="1000" dirty="0">
                  <a:solidFill>
                    <a:prstClr val="white"/>
                  </a:solidFill>
                  <a:cs typeface="Arial" pitchFamily="34" charset="0"/>
                </a:rPr>
                <a:t/>
              </a:r>
              <a:br>
                <a:rPr lang="fr-FR" sz="100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fr-FR" sz="1000" dirty="0">
                  <a:solidFill>
                    <a:prstClr val="white"/>
                  </a:solidFill>
                  <a:cs typeface="Arial" pitchFamily="34" charset="0"/>
                </a:rPr>
                <a:t>Augmentation de la proportion des femmes et des hommes qui prennent des mesures pour obtenir la PF</a:t>
              </a:r>
            </a:p>
          </p:txBody>
        </p:sp>
      </p:grpSp>
      <p:sp>
        <p:nvSpPr>
          <p:cNvPr id="56" name="Up-Down Arrow 55"/>
          <p:cNvSpPr/>
          <p:nvPr/>
        </p:nvSpPr>
        <p:spPr>
          <a:xfrm>
            <a:off x="7608785" y="4305617"/>
            <a:ext cx="304799" cy="365588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7" name="Group 56"/>
          <p:cNvGrpSpPr/>
          <p:nvPr/>
        </p:nvGrpSpPr>
        <p:grpSpPr>
          <a:xfrm>
            <a:off x="6576495" y="1158240"/>
            <a:ext cx="2369381" cy="3148403"/>
            <a:chOff x="7010400" y="163961"/>
            <a:chExt cx="1905000" cy="2960239"/>
          </a:xfrm>
          <a:solidFill>
            <a:schemeClr val="accent1"/>
          </a:solidFill>
        </p:grpSpPr>
        <p:sp>
          <p:nvSpPr>
            <p:cNvPr id="58" name="Rounded Rectangle 57"/>
            <p:cNvSpPr/>
            <p:nvPr/>
          </p:nvSpPr>
          <p:spPr>
            <a:xfrm>
              <a:off x="7010400" y="163961"/>
              <a:ext cx="1905000" cy="2960239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9" name="Rounded Rectangle 4"/>
            <p:cNvSpPr/>
            <p:nvPr/>
          </p:nvSpPr>
          <p:spPr>
            <a:xfrm>
              <a:off x="7082965" y="232371"/>
              <a:ext cx="1796977" cy="2805129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spcAft>
                  <a:spcPct val="35000"/>
                </a:spcAft>
              </a:pPr>
              <a:r>
                <a:rPr lang="fr-FR" sz="800" b="1" dirty="0">
                  <a:solidFill>
                    <a:prstClr val="white"/>
                  </a:solidFill>
                  <a:cs typeface="Arial" pitchFamily="34" charset="0"/>
                </a:rPr>
                <a:t>Résultats Primaires: Individuels</a:t>
              </a:r>
              <a:endParaRPr lang="fr-FR" sz="800" dirty="0">
                <a:solidFill>
                  <a:prstClr val="white"/>
                </a:solidFill>
                <a:cs typeface="Arial" pitchFamily="34" charset="0"/>
              </a:endParaRPr>
            </a:p>
            <a:p>
              <a:pPr marL="228600" indent="-173038" defTabSz="355600">
                <a:spcAft>
                  <a:spcPct val="35000"/>
                </a:spcAft>
                <a:buFont typeface="+mj-lt"/>
                <a:buAutoNum type="arabicParenR"/>
              </a:pP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Augmentation de la proportion des femmes et des hommes qui désirent utiliser la PF</a:t>
              </a:r>
            </a:p>
            <a:p>
              <a:pPr marL="228600" indent="-173038" defTabSz="355600">
                <a:spcAft>
                  <a:spcPct val="35000"/>
                </a:spcAft>
                <a:buFont typeface="+mj-lt"/>
                <a:buAutoNum type="arabicParenR"/>
              </a:pP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Augmentation de la proportion des femmes et des hommes favorable à la PF</a:t>
              </a:r>
            </a:p>
            <a:p>
              <a:pPr marL="228600" indent="-173038" defTabSz="355600">
                <a:spcAft>
                  <a:spcPct val="35000"/>
                </a:spcAft>
                <a:buFont typeface="+mj-lt"/>
                <a:buAutoNum type="arabicParenR"/>
              </a:pP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Perception accrue de l’approbation de l’époux(se) pour l’utilisation de la PF</a:t>
              </a:r>
            </a:p>
            <a:p>
              <a:pPr marL="228600" indent="-173038" defTabSz="355600">
                <a:spcAft>
                  <a:spcPct val="35000"/>
                </a:spcAft>
                <a:buFont typeface="+mj-lt"/>
                <a:buAutoNum type="arabicParenR"/>
              </a:pP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Augmentation de la proportion des femmes et des hommes en disant qu’ils pourraient définitivement obtenir une méthode contraceptif s’ils en ont besoins</a:t>
              </a:r>
            </a:p>
            <a:p>
              <a:pPr marL="228600" indent="-173038" defTabSz="355600">
                <a:spcAft>
                  <a:spcPct val="35000"/>
                </a:spcAft>
                <a:buFont typeface="+mj-lt"/>
                <a:buAutoNum type="arabicParenR"/>
              </a:pP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Augmentation de la proportion des femmes et des hommes qui sont convaincues de pouvoir utiliser une méthode contraceptive régulièrement s’ils ne voulaient pas avoir des enfants</a:t>
              </a:r>
            </a:p>
            <a:p>
              <a:pPr marL="228600" indent="-173038" defTabSz="355600">
                <a:spcAft>
                  <a:spcPct val="35000"/>
                </a:spcAft>
                <a:buFont typeface="+mj-lt"/>
                <a:buAutoNum type="arabicParenR"/>
              </a:pP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Augmentation de la proportion des femmes  et des hommes qui perçoivent correctement la risque de grossesse pendant la période postpartum et allaitement maternelle</a:t>
              </a:r>
            </a:p>
          </p:txBody>
        </p:sp>
      </p:grpSp>
      <p:sp>
        <p:nvSpPr>
          <p:cNvPr id="60" name="Block Arc 61"/>
          <p:cNvSpPr>
            <a:spLocks/>
          </p:cNvSpPr>
          <p:nvPr/>
        </p:nvSpPr>
        <p:spPr bwMode="auto">
          <a:xfrm rot="5400000">
            <a:off x="3846770" y="3613246"/>
            <a:ext cx="3550770" cy="609549"/>
          </a:xfrm>
          <a:custGeom>
            <a:avLst/>
            <a:gdLst>
              <a:gd name="T0" fmla="*/ 0 w 3248025"/>
              <a:gd name="T1" fmla="*/ 438468 h 876935"/>
              <a:gd name="T2" fmla="*/ 1624013 w 3248025"/>
              <a:gd name="T3" fmla="*/ 0 h 876935"/>
              <a:gd name="T4" fmla="*/ 3248026 w 3248025"/>
              <a:gd name="T5" fmla="*/ 438468 h 876935"/>
              <a:gd name="T6" fmla="*/ 3028791 w 3248025"/>
              <a:gd name="T7" fmla="*/ 438468 h 876935"/>
              <a:gd name="T8" fmla="*/ 1624012 w 3248025"/>
              <a:gd name="T9" fmla="*/ 219234 h 876935"/>
              <a:gd name="T10" fmla="*/ 219233 w 3248025"/>
              <a:gd name="T11" fmla="*/ 438468 h 876935"/>
              <a:gd name="T12" fmla="*/ 0 w 3248025"/>
              <a:gd name="T13" fmla="*/ 438468 h 8769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3248025" h="876935">
                <a:moveTo>
                  <a:pt x="0" y="438468"/>
                </a:moveTo>
                <a:cubicBezTo>
                  <a:pt x="0" y="196309"/>
                  <a:pt x="727095" y="0"/>
                  <a:pt x="1624013" y="0"/>
                </a:cubicBezTo>
                <a:cubicBezTo>
                  <a:pt x="2520931" y="0"/>
                  <a:pt x="3248026" y="196309"/>
                  <a:pt x="3248026" y="438468"/>
                </a:cubicBezTo>
                <a:lnTo>
                  <a:pt x="3028791" y="438468"/>
                </a:lnTo>
                <a:cubicBezTo>
                  <a:pt x="3028791" y="317388"/>
                  <a:pt x="2399850" y="219234"/>
                  <a:pt x="1624012" y="219234"/>
                </a:cubicBezTo>
                <a:cubicBezTo>
                  <a:pt x="848174" y="219234"/>
                  <a:pt x="219233" y="317388"/>
                  <a:pt x="219233" y="438468"/>
                </a:cubicBezTo>
                <a:lnTo>
                  <a:pt x="0" y="438468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/>
              <a:ea typeface="ＭＳ Ｐゴシック"/>
            </a:endParaRPr>
          </a:p>
        </p:txBody>
      </p:sp>
      <p:sp>
        <p:nvSpPr>
          <p:cNvPr id="61" name="Up-Down Arrow 60"/>
          <p:cNvSpPr/>
          <p:nvPr/>
        </p:nvSpPr>
        <p:spPr>
          <a:xfrm>
            <a:off x="5012582" y="2668633"/>
            <a:ext cx="304799" cy="621670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Up-Down Arrow 61"/>
          <p:cNvSpPr/>
          <p:nvPr/>
        </p:nvSpPr>
        <p:spPr>
          <a:xfrm>
            <a:off x="5012582" y="4415550"/>
            <a:ext cx="304799" cy="621670"/>
          </a:xfrm>
          <a:prstGeom prst="up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4642988" y="3287765"/>
            <a:ext cx="990600" cy="1140364"/>
            <a:chOff x="4993056" y="2362200"/>
            <a:chExt cx="1295400" cy="763553"/>
          </a:xfrm>
          <a:solidFill>
            <a:schemeClr val="accent5"/>
          </a:solidFill>
        </p:grpSpPr>
        <p:sp>
          <p:nvSpPr>
            <p:cNvPr id="64" name="Rounded Rectangle 63"/>
            <p:cNvSpPr/>
            <p:nvPr/>
          </p:nvSpPr>
          <p:spPr>
            <a:xfrm>
              <a:off x="4993056" y="2362200"/>
              <a:ext cx="1295400" cy="76355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5" name="Rounded Rectangle 4"/>
            <p:cNvSpPr/>
            <p:nvPr/>
          </p:nvSpPr>
          <p:spPr>
            <a:xfrm>
              <a:off x="5011128" y="2384563"/>
              <a:ext cx="1259257" cy="71882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spcAft>
                  <a:spcPct val="35000"/>
                </a:spcAft>
              </a:pPr>
              <a:r>
                <a:rPr lang="fr-FR" sz="800" b="1" dirty="0">
                  <a:solidFill>
                    <a:prstClr val="white"/>
                  </a:solidFill>
                  <a:cs typeface="Arial" pitchFamily="34" charset="0"/>
                </a:rPr>
                <a:t>Résultat Intermédiaire 2</a:t>
              </a: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/>
              </a:r>
              <a:b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Augmentation de la proportion des femmes et des hommes qui prévoient d’utiliser </a:t>
              </a:r>
              <a:b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la PF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4635712" y="1536333"/>
            <a:ext cx="990600" cy="1140364"/>
            <a:chOff x="4993056" y="2362200"/>
            <a:chExt cx="1295400" cy="763553"/>
          </a:xfrm>
          <a:solidFill>
            <a:schemeClr val="accent5"/>
          </a:solidFill>
        </p:grpSpPr>
        <p:sp>
          <p:nvSpPr>
            <p:cNvPr id="67" name="Rounded Rectangle 66"/>
            <p:cNvSpPr/>
            <p:nvPr/>
          </p:nvSpPr>
          <p:spPr>
            <a:xfrm>
              <a:off x="4993056" y="2362200"/>
              <a:ext cx="1295400" cy="763553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8" name="Rounded Rectangle 4"/>
            <p:cNvSpPr/>
            <p:nvPr/>
          </p:nvSpPr>
          <p:spPr>
            <a:xfrm>
              <a:off x="5011128" y="2384563"/>
              <a:ext cx="1259257" cy="71882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" tIns="5080" rIns="5080" bIns="5080" numCol="1" spcCol="1270" anchor="ctr" anchorCtr="0">
              <a:noAutofit/>
            </a:bodyPr>
            <a:lstStyle/>
            <a:p>
              <a:pPr algn="ctr" defTabSz="355600">
                <a:spcAft>
                  <a:spcPct val="35000"/>
                </a:spcAft>
              </a:pPr>
              <a:r>
                <a:rPr lang="fr-FR" sz="800" b="1" dirty="0">
                  <a:solidFill>
                    <a:prstClr val="white"/>
                  </a:solidFill>
                  <a:cs typeface="Arial" pitchFamily="34" charset="0"/>
                </a:rPr>
                <a:t>Résultat Intermédiaire 1</a:t>
              </a: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/>
              </a:r>
              <a:b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</a:br>
              <a:r>
                <a:rPr lang="fr-FR" sz="800" dirty="0">
                  <a:solidFill>
                    <a:prstClr val="white"/>
                  </a:solidFill>
                  <a:cs typeface="Arial" pitchFamily="34" charset="0"/>
                </a:rPr>
                <a:t>Communication accrue entre les couples à propos des souhaits en termes de fertilité et d’utilisation de PF</a:t>
              </a:r>
            </a:p>
          </p:txBody>
        </p:sp>
      </p:grpSp>
      <p:sp>
        <p:nvSpPr>
          <p:cNvPr id="69" name="Block Arc 68"/>
          <p:cNvSpPr/>
          <p:nvPr/>
        </p:nvSpPr>
        <p:spPr>
          <a:xfrm>
            <a:off x="487676" y="295196"/>
            <a:ext cx="7900739" cy="2348102"/>
          </a:xfrm>
          <a:prstGeom prst="blockArc">
            <a:avLst>
              <a:gd name="adj1" fmla="val 11284027"/>
              <a:gd name="adj2" fmla="val 21096425"/>
              <a:gd name="adj3" fmla="val 1965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0" name="TextBox 69"/>
          <p:cNvSpPr txBox="1"/>
          <p:nvPr/>
        </p:nvSpPr>
        <p:spPr>
          <a:xfrm>
            <a:off x="2392676" y="265032"/>
            <a:ext cx="41949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5B9BD5">
                    <a:lumMod val="50000"/>
                  </a:srgbClr>
                </a:solidFill>
                <a:ea typeface="ＭＳ Ｐゴシック"/>
                <a:cs typeface="Arial" pitchFamily="34" charset="0"/>
              </a:rPr>
              <a:t>Résultat Macro:</a:t>
            </a:r>
            <a:r>
              <a:rPr lang="fr-FR" sz="1200" dirty="0" smtClean="0">
                <a:solidFill>
                  <a:srgbClr val="5B9BD5">
                    <a:lumMod val="50000"/>
                  </a:srgbClr>
                </a:solidFill>
                <a:ea typeface="ＭＳ Ｐゴシック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solidFill>
                  <a:srgbClr val="5B9BD5">
                    <a:lumMod val="50000"/>
                  </a:srgbClr>
                </a:solidFill>
                <a:ea typeface="ＭＳ Ｐゴシック"/>
                <a:cs typeface="Arial" pitchFamily="34" charset="0"/>
              </a:rPr>
              <a:t>Augmentation de la proportion des femmes et des hommes ayant des attitudes favorables à l’équité des rôles dans un couple par rapport  a la fertilité et la PF.</a:t>
            </a:r>
          </a:p>
          <a:p>
            <a:pPr algn="ctr"/>
            <a:r>
              <a:rPr lang="fr-FR" sz="1200" dirty="0" smtClean="0">
                <a:solidFill>
                  <a:srgbClr val="5B9BD5">
                    <a:lumMod val="50000"/>
                  </a:srgbClr>
                </a:solidFill>
                <a:ea typeface="ＭＳ Ｐゴシック"/>
                <a:cs typeface="Arial" pitchFamily="34" charset="0"/>
              </a:rPr>
              <a:t>.</a:t>
            </a:r>
            <a:endParaRPr lang="fr-FR" sz="1200" dirty="0">
              <a:solidFill>
                <a:srgbClr val="5B9BD5">
                  <a:lumMod val="50000"/>
                </a:srgbClr>
              </a:solidFill>
              <a:ea typeface="ＭＳ Ｐゴシック"/>
              <a:cs typeface="Arial" pitchFamily="34" charset="0"/>
            </a:endParaRPr>
          </a:p>
        </p:txBody>
      </p:sp>
      <p:graphicFrame>
        <p:nvGraphicFramePr>
          <p:cNvPr id="71" name="Diagram 70"/>
          <p:cNvGraphicFramePr/>
          <p:nvPr>
            <p:extLst/>
          </p:nvPr>
        </p:nvGraphicFramePr>
        <p:xfrm>
          <a:off x="412647" y="1857846"/>
          <a:ext cx="5058385" cy="4464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25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du contenu 6" descr="DSCF1227.JPG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2782013"/>
            <a:ext cx="4527805" cy="3440987"/>
          </a:xfrm>
          <a:prstGeom prst="roundRect">
            <a:avLst>
              <a:gd name="adj" fmla="val 0"/>
            </a:avLst>
          </a:prstGeom>
        </p:spPr>
      </p:pic>
      <p:sp>
        <p:nvSpPr>
          <p:cNvPr id="2" name="Rectangle 1"/>
          <p:cNvSpPr/>
          <p:nvPr/>
        </p:nvSpPr>
        <p:spPr>
          <a:xfrm>
            <a:off x="4725897" y="2706526"/>
            <a:ext cx="4645309" cy="3585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 Nom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tabLst>
                <a:tab pos="2140744" algn="l"/>
              </a:tabLst>
              <a:defRPr/>
            </a:pP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 Type d’activités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 Sexe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 Tranche d'âge  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 Taille  </a:t>
            </a: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 Fréquence de 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réunion </a:t>
            </a:r>
            <a:endParaRPr lang="fr-FR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 Liens avec </a:t>
            </a: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d’autres groupes</a:t>
            </a:r>
            <a:endParaRPr lang="fr-FR" sz="2400" dirty="0">
              <a:solidFill>
                <a:schemeClr val="accent3">
                  <a:lumMod val="50000"/>
                </a:schemeClr>
              </a:solidFill>
            </a:endParaRPr>
          </a:p>
          <a:p>
            <a:pPr marL="457200" indent="-457200" fontAlgn="base">
              <a:spcAft>
                <a:spcPts val="600"/>
              </a:spcAft>
              <a:buFont typeface="+mj-lt"/>
              <a:buAutoNum type="arabicPeriod"/>
              <a:defRPr/>
            </a:pPr>
            <a:r>
              <a:rPr lang="fr-FR" sz="2400" dirty="0">
                <a:solidFill>
                  <a:schemeClr val="accent3">
                    <a:lumMod val="50000"/>
                  </a:schemeClr>
                </a:solidFill>
              </a:rPr>
              <a:t> Influence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683361" y="800135"/>
            <a:ext cx="10560294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r>
              <a:rPr lang="fr-FR" sz="3600" kern="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IDENTIFICATION COMMUNAUTAIRE </a:t>
            </a:r>
          </a:p>
          <a:p>
            <a:r>
              <a:rPr lang="fr-FR" sz="3600" kern="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DES GROUPES INFLUENTS</a:t>
            </a:r>
            <a:endParaRPr lang="fr-FR" sz="3600" kern="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526078" y="649935"/>
            <a:ext cx="986200" cy="98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4995" y="800135"/>
            <a:ext cx="1328366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6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2</a:t>
            </a:r>
            <a:endParaRPr lang="en-US" sz="6000" kern="0" dirty="0">
              <a:solidFill>
                <a:schemeClr val="accent6">
                  <a:lumMod val="20000"/>
                  <a:lumOff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40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" t="1366" r="-1" b="6790"/>
          <a:stretch/>
        </p:blipFill>
        <p:spPr bwMode="auto">
          <a:xfrm>
            <a:off x="0" y="-12699"/>
            <a:ext cx="9144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0118476"/>
              </p:ext>
            </p:extLst>
          </p:nvPr>
        </p:nvGraphicFramePr>
        <p:xfrm flipV="1">
          <a:off x="3888067" y="6858000"/>
          <a:ext cx="4859507" cy="45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-1" y="1032222"/>
            <a:ext cx="9144001" cy="2574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3600" kern="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   SELECTION DES GROUPES AVEC </a:t>
            </a:r>
          </a:p>
          <a:p>
            <a:pPr algn="ctr"/>
            <a:r>
              <a:rPr lang="en-US" sz="3600" kern="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   UN POTENTIAL DE DIFFUSION</a:t>
            </a:r>
          </a:p>
          <a:p>
            <a:pPr algn="ctr"/>
            <a:endParaRPr lang="en-US" sz="1000" kern="0" dirty="0" smtClean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  <a:p>
            <a:pPr algn="ctr"/>
            <a:r>
              <a:rPr lang="fr-FR" sz="2400" b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Les participants revoit les critères pour sélectionner </a:t>
            </a:r>
            <a:endParaRPr lang="fr-FR" sz="2400" b="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fr-FR" sz="24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d’éventuels groupes </a:t>
            </a:r>
            <a:r>
              <a:rPr lang="fr-FR" sz="2400" b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des femmes, des hommes et des groupes </a:t>
            </a:r>
            <a:endParaRPr lang="fr-FR" sz="2400" b="0" dirty="0" smtClean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fr-FR" sz="24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mixtes pour s’engager </a:t>
            </a:r>
            <a:r>
              <a:rPr lang="fr-FR" sz="2400" b="0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dans le </a:t>
            </a:r>
            <a:r>
              <a:rPr lang="fr-FR" sz="2400" b="0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TJ</a:t>
            </a:r>
            <a:endParaRPr lang="en-US" sz="2400" b="0" kern="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08497" y="1177473"/>
            <a:ext cx="986200" cy="98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37414" y="1327673"/>
            <a:ext cx="1328366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6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3</a:t>
            </a:r>
            <a:endParaRPr lang="en-US" sz="6000" kern="0" dirty="0">
              <a:solidFill>
                <a:schemeClr val="accent6">
                  <a:lumMod val="20000"/>
                  <a:lumOff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029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412250"/>
              </p:ext>
            </p:extLst>
          </p:nvPr>
        </p:nvGraphicFramePr>
        <p:xfrm>
          <a:off x="1292803" y="2197100"/>
          <a:ext cx="6891639" cy="356870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891639"/>
              </a:tblGrid>
              <a:tr h="73200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 smtClean="0"/>
                        <a:t>RÉSEAU SOCIAL – GROUPES ET DIALOGUE</a:t>
                      </a:r>
                      <a:r>
                        <a:rPr lang="fr-FR" sz="2100" baseline="0" dirty="0" smtClean="0"/>
                        <a:t> DE RÉFLEXION</a:t>
                      </a:r>
                      <a:endParaRPr lang="fr-FR" sz="2100" dirty="0" smtClean="0">
                        <a:solidFill>
                          <a:schemeClr val="bg1"/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1081" marR="61081" marT="34282" marB="34282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687113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fr-FR" sz="1800" dirty="0" smtClean="0"/>
                        <a:t>Travailler avec un nombre</a:t>
                      </a:r>
                      <a:r>
                        <a:rPr lang="fr-FR" sz="1800" baseline="0" dirty="0" smtClean="0"/>
                        <a:t> restreint de groupes </a:t>
                      </a:r>
                      <a:r>
                        <a:rPr lang="fr-FR" sz="1800" dirty="0" smtClean="0"/>
                        <a:t>stratégiquement choisis</a:t>
                      </a:r>
                      <a:r>
                        <a:rPr lang="fr-FR" sz="1800" baseline="0" dirty="0" smtClean="0"/>
                        <a:t> (3 – 6 / Village) </a:t>
                      </a:r>
                    </a:p>
                  </a:txBody>
                  <a:tcPr marL="61081" marR="61081" marT="34282" marB="34282" anchor="ctr"/>
                </a:tc>
              </a:tr>
              <a:tr h="711200">
                <a:tc>
                  <a:txBody>
                    <a:bodyPr/>
                    <a:lstStyle/>
                    <a:p>
                      <a:pPr marL="292100" marR="0" lvl="0" indent="-29210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800" baseline="0" dirty="0" smtClean="0"/>
                        <a:t>2.  L’animateur du groupe (Catalyseur) choisi par les membres (aucune compensation)</a:t>
                      </a:r>
                      <a:endParaRPr lang="fr-FR" sz="1800" dirty="0" smtClean="0"/>
                    </a:p>
                  </a:txBody>
                  <a:tcPr marL="61081" marR="61081" marT="34282" marB="34282" anchor="ctr"/>
                </a:tc>
              </a:tr>
              <a:tr h="816086">
                <a:tc>
                  <a:txBody>
                    <a:bodyPr/>
                    <a:lstStyle/>
                    <a:p>
                      <a:pPr marL="292100" marR="0" lvl="0" indent="-29210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800" dirty="0" smtClean="0"/>
                        <a:t>3.  Focus sur dialogue de réflexion,</a:t>
                      </a:r>
                      <a:r>
                        <a:rPr lang="fr-FR" sz="1800" baseline="0" dirty="0" smtClean="0"/>
                        <a:t> avec attente de diffusion a l’extérieur  des principaux thèmes</a:t>
                      </a:r>
                      <a:endParaRPr lang="fr-FR" sz="1800" dirty="0" smtClean="0"/>
                    </a:p>
                  </a:txBody>
                  <a:tcPr marL="61081" marR="61081" marT="34282" marB="34282" anchor="ctr"/>
                </a:tc>
              </a:tr>
              <a:tr h="62230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8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r-FR" sz="1800" dirty="0" smtClean="0"/>
                        <a:t>4.  Le projet suit</a:t>
                      </a:r>
                      <a:r>
                        <a:rPr lang="fr-FR" sz="1800" baseline="0" dirty="0" smtClean="0"/>
                        <a:t> le rythme du programme du groupe</a:t>
                      </a:r>
                      <a:endParaRPr lang="fr-FR" sz="1800" b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1081" marR="61081" marT="34282" marB="34282" anchor="ctr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977898" y="1161694"/>
            <a:ext cx="7521447" cy="536972"/>
          </a:xfrm>
          <a:prstGeom prst="roundRect">
            <a:avLst>
              <a:gd name="adj" fmla="val 2685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+mj-ea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fr-FR" altLang="en-US" sz="3600" kern="0" dirty="0" smtClean="0">
                <a:solidFill>
                  <a:schemeClr val="accent6">
                    <a:lumMod val="75000"/>
                  </a:schemeClr>
                </a:solidFill>
                <a:latin typeface="Tw Cen MT" pitchFamily="34" charset="0"/>
              </a:rPr>
              <a:t>CARACTÉRISTIQUES DES GROUPES </a:t>
            </a:r>
            <a:endParaRPr lang="fr-FR" altLang="en-US" sz="3600" kern="0" dirty="0">
              <a:solidFill>
                <a:schemeClr val="accent6">
                  <a:lumMod val="75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934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604203" y="4741877"/>
            <a:ext cx="7973954" cy="2742215"/>
          </a:xfrm>
          <a:noFill/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fr-FR" altLang="en-US" sz="2400" dirty="0">
                <a:solidFill>
                  <a:schemeClr val="accent3">
                    <a:lumMod val="50000"/>
                  </a:schemeClr>
                </a:solidFill>
              </a:rPr>
              <a:t>S’instruire sur la dynamique et l’organisation sociales communautaires</a:t>
            </a:r>
          </a:p>
          <a:p>
            <a:pPr marL="0" indent="0" algn="ctr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fr-FR" altLang="en-US" sz="2400" dirty="0">
                <a:solidFill>
                  <a:schemeClr val="accent3">
                    <a:lumMod val="50000"/>
                  </a:schemeClr>
                </a:solidFill>
              </a:rPr>
              <a:t>Identifier les personnes socialement influentes, en particulier dans les domaines de la sante et du bien-être social</a:t>
            </a:r>
          </a:p>
        </p:txBody>
      </p:sp>
      <p:pic>
        <p:nvPicPr>
          <p:cNvPr id="31747" name="Picture 2" descr="C:\Users\User\Desktop\Doc TJ Bénin\Images des activités TJ\Photo des ativités de mapping\Photo activités mapping Bénin\DSCF1234.JPG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9" t="2383" r="429" b="17145"/>
          <a:stretch/>
        </p:blipFill>
        <p:spPr bwMode="auto">
          <a:xfrm>
            <a:off x="604203" y="2580583"/>
            <a:ext cx="3459313" cy="19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3" descr="C:\Users\User\Desktop\Doc TJ Bénin\Images des activités TJ\Photo des ativités de mapping\Photo activités mapping Bénin\DSCF1243.JPG"/>
          <p:cNvPicPr>
            <a:picLocks noChangeAspect="1" noChangeArrowheads="1"/>
          </p:cNvPicPr>
          <p:nvPr/>
        </p:nvPicPr>
        <p:blipFill rotWithShape="1"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5" b="20544"/>
          <a:stretch/>
        </p:blipFill>
        <p:spPr bwMode="auto">
          <a:xfrm>
            <a:off x="4254016" y="2580582"/>
            <a:ext cx="4324141" cy="1927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559414" y="744850"/>
            <a:ext cx="7584586" cy="1235188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>
              <a:lnSpc>
                <a:spcPct val="80000"/>
              </a:lnSpc>
            </a:pPr>
            <a:r>
              <a:rPr lang="fr-FR" sz="3600" kern="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DÉVELOPPEMENT COMMUNAUTAIRE DE LA CARTE SOCIALE ET LISTING DES PERSONNES INFLUENTES</a:t>
            </a:r>
            <a:endParaRPr lang="fr-FR" sz="3600" kern="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490908" y="629820"/>
            <a:ext cx="986200" cy="98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19825" y="780020"/>
            <a:ext cx="1328366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6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4</a:t>
            </a:r>
            <a:endParaRPr lang="en-US" sz="6000" kern="0" dirty="0">
              <a:solidFill>
                <a:schemeClr val="accent6">
                  <a:lumMod val="20000"/>
                  <a:lumOff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8214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2352"/>
              </p:ext>
            </p:extLst>
          </p:nvPr>
        </p:nvGraphicFramePr>
        <p:xfrm>
          <a:off x="1103525" y="2351489"/>
          <a:ext cx="7035800" cy="308411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7035800"/>
              </a:tblGrid>
              <a:tr h="81081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100" dirty="0" smtClean="0"/>
                        <a:t> RÉSEAU SOCIAL – PERSONNES</a:t>
                      </a:r>
                      <a:r>
                        <a:rPr lang="fr-FR" sz="2100" baseline="0" dirty="0" smtClean="0"/>
                        <a:t> I</a:t>
                      </a:r>
                      <a:r>
                        <a:rPr lang="fr-FR" sz="2100" dirty="0" smtClean="0"/>
                        <a:t>NFLUENTES ET ENGAGEMENTS DANS L’</a:t>
                      </a:r>
                      <a:r>
                        <a:rPr lang="fr-FR" sz="2100" baseline="0" dirty="0" smtClean="0"/>
                        <a:t>ACTION</a:t>
                      </a:r>
                      <a:endParaRPr lang="fr-FR" sz="2100" dirty="0" smtClean="0">
                        <a:latin typeface="Tw Cen MT" panose="020B0602020104020603" pitchFamily="34" charset="0"/>
                      </a:endParaRPr>
                    </a:p>
                  </a:txBody>
                  <a:tcPr marL="68582" marR="68582" marT="34288" marB="34288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1041400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fr-FR" sz="1800" dirty="0" smtClean="0"/>
                        <a:t>Travailler avec un nombre réduit (environ 5-10 par village) Personnes Influentes </a:t>
                      </a:r>
                      <a:r>
                        <a:rPr lang="fr-FR" sz="1800" baseline="0" dirty="0" smtClean="0"/>
                        <a:t>identifiées par la communauté (</a:t>
                      </a:r>
                      <a:r>
                        <a:rPr lang="fr-FR" sz="1800" dirty="0" smtClean="0"/>
                        <a:t>formel</a:t>
                      </a:r>
                      <a:r>
                        <a:rPr lang="fr-FR" sz="1800" baseline="0" dirty="0" smtClean="0"/>
                        <a:t> et non-formel</a:t>
                      </a:r>
                      <a:r>
                        <a:rPr lang="fr-FR" sz="1800" dirty="0" smtClean="0"/>
                        <a:t>)</a:t>
                      </a:r>
                      <a:endParaRPr lang="fr-FR" sz="1800" b="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2" marR="68582" marT="34288" marB="34288" anchor="ctr"/>
                </a:tc>
              </a:tr>
              <a:tr h="1231900">
                <a:tc>
                  <a:txBody>
                    <a:bodyPr/>
                    <a:lstStyle/>
                    <a:p>
                      <a:pPr marL="342900" indent="-342900">
                        <a:spcBef>
                          <a:spcPts val="0"/>
                        </a:spcBef>
                        <a:spcAft>
                          <a:spcPts val="1200"/>
                        </a:spcAft>
                        <a:buFont typeface="+mj-lt"/>
                        <a:buAutoNum type="arabicPeriod" startAt="2"/>
                      </a:pPr>
                      <a:r>
                        <a:rPr lang="fr-FR" sz="1800" dirty="0" smtClean="0"/>
                        <a:t>Autoriser les Personnes Influentes à identifier leurs propres</a:t>
                      </a:r>
                      <a:r>
                        <a:rPr lang="fr-FR" sz="1800" baseline="0" dirty="0" smtClean="0"/>
                        <a:t> actions et engagements pour aborder les questions relatives au besoin non satisfait pour la PF</a:t>
                      </a:r>
                      <a:endParaRPr lang="fr-FR" sz="1800" b="0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Tw Cen MT" panose="020B0602020104020603" pitchFamily="34" charset="0"/>
                      </a:endParaRPr>
                    </a:p>
                  </a:txBody>
                  <a:tcPr marL="68582" marR="68582" marT="34288" marB="34288" anchor="ctr"/>
                </a:tc>
              </a:tr>
            </a:tbl>
          </a:graphicData>
        </a:graphic>
      </p:graphicFrame>
      <p:sp>
        <p:nvSpPr>
          <p:cNvPr id="5" name="Titre 1"/>
          <p:cNvSpPr txBox="1">
            <a:spLocks/>
          </p:cNvSpPr>
          <p:nvPr/>
        </p:nvSpPr>
        <p:spPr bwMode="auto">
          <a:xfrm>
            <a:off x="851326" y="1062154"/>
            <a:ext cx="7287999" cy="536972"/>
          </a:xfrm>
          <a:prstGeom prst="roundRect">
            <a:avLst>
              <a:gd name="adj" fmla="val 26852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ea typeface="+mj-ea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  <a:cs typeface="ＭＳ Ｐゴシック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>
              <a:defRPr/>
            </a:pPr>
            <a:r>
              <a:rPr lang="fr-FR" altLang="en-US" sz="3600" kern="0" dirty="0" smtClean="0">
                <a:solidFill>
                  <a:schemeClr val="accent6">
                    <a:lumMod val="75000"/>
                  </a:schemeClr>
                </a:solidFill>
                <a:latin typeface="Tw Cen MT" pitchFamily="34" charset="0"/>
              </a:rPr>
              <a:t>CARACTÉRISTIQUES DES PERSONNES INFLUENTES</a:t>
            </a:r>
            <a:endParaRPr lang="fr-FR" altLang="en-US" sz="3600" kern="0" dirty="0">
              <a:solidFill>
                <a:schemeClr val="accent6">
                  <a:lumMod val="75000"/>
                </a:schemeClr>
              </a:solidFill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02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474378" y="2485391"/>
            <a:ext cx="4402389" cy="4086029"/>
          </a:xfrm>
          <a:noFill/>
        </p:spPr>
        <p:txBody>
          <a:bodyPr>
            <a:noAutofit/>
          </a:bodyPr>
          <a:lstStyle/>
          <a:p>
            <a:pPr>
              <a:spcBef>
                <a:spcPts val="450"/>
              </a:spcBef>
              <a:spcAft>
                <a:spcPts val="450"/>
              </a:spcAft>
              <a:defRPr/>
            </a:pPr>
            <a:r>
              <a:rPr lang="fr-FR" sz="2400" dirty="0" smtClean="0">
                <a:solidFill>
                  <a:schemeClr val="accent3">
                    <a:lumMod val="50000"/>
                  </a:schemeClr>
                </a:solidFill>
              </a:rPr>
              <a:t>Rencontre du personnel avec les groupes influents sélectionnés</a:t>
            </a:r>
          </a:p>
          <a:p>
            <a:pPr marL="134541" indent="-134541"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fr-FR" sz="2400" b="0" dirty="0" smtClean="0">
                <a:solidFill>
                  <a:schemeClr val="accent3">
                    <a:lumMod val="50000"/>
                  </a:schemeClr>
                </a:solidFill>
              </a:rPr>
              <a:t>Evaluer les comportements des PF en utilisant des séries de questions</a:t>
            </a:r>
            <a:endParaRPr lang="fr-FR" sz="2400" b="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34541" indent="-134541"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fr-FR" sz="2400" b="0" dirty="0" smtClean="0">
                <a:solidFill>
                  <a:schemeClr val="accent3">
                    <a:lumMod val="50000"/>
                  </a:schemeClr>
                </a:solidFill>
              </a:rPr>
              <a:t>Confirmer leur influence dans la communauté a travers le diagramme participatif de Venn</a:t>
            </a:r>
            <a:endParaRPr lang="fr-FR" sz="2400" b="0" i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134541" indent="-134541">
              <a:spcBef>
                <a:spcPts val="900"/>
              </a:spcBef>
              <a:spcAft>
                <a:spcPts val="900"/>
              </a:spcAft>
              <a:buFont typeface="Arial" pitchFamily="34" charset="0"/>
              <a:buChar char="•"/>
              <a:defRPr/>
            </a:pPr>
            <a:r>
              <a:rPr lang="fr-FR" sz="2400" b="0" dirty="0" smtClean="0">
                <a:solidFill>
                  <a:schemeClr val="accent3">
                    <a:lumMod val="50000"/>
                  </a:schemeClr>
                </a:solidFill>
              </a:rPr>
              <a:t>S’assurer de l’intérêt du travail sur des questions </a:t>
            </a:r>
            <a:r>
              <a:rPr lang="fr-FR" sz="2400" b="0" dirty="0">
                <a:solidFill>
                  <a:schemeClr val="accent3">
                    <a:lumMod val="50000"/>
                  </a:schemeClr>
                </a:solidFill>
              </a:rPr>
              <a:t>relatives au besoin non satisfait et à la planification familiale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363459" y="764398"/>
            <a:ext cx="4198108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4800" kern="0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VALIDATION </a:t>
            </a:r>
            <a:endParaRPr lang="en-US" sz="4800" kern="0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527591" y="2362298"/>
            <a:ext cx="3946787" cy="3201083"/>
            <a:chOff x="6090954" y="2513725"/>
            <a:chExt cx="5262382" cy="3178261"/>
          </a:xfrm>
        </p:grpSpPr>
        <p:grpSp>
          <p:nvGrpSpPr>
            <p:cNvPr id="37" name="Group 43"/>
            <p:cNvGrpSpPr>
              <a:grpSpLocks/>
            </p:cNvGrpSpPr>
            <p:nvPr/>
          </p:nvGrpSpPr>
          <p:grpSpPr bwMode="auto">
            <a:xfrm>
              <a:off x="7293397" y="2513725"/>
              <a:ext cx="2857500" cy="2129452"/>
              <a:chOff x="-892" y="1505"/>
              <a:chExt cx="20188" cy="17614"/>
            </a:xfrm>
          </p:grpSpPr>
          <p:grpSp>
            <p:nvGrpSpPr>
              <p:cNvPr id="39" name="Group 42"/>
              <p:cNvGrpSpPr>
                <a:grpSpLocks/>
              </p:cNvGrpSpPr>
              <p:nvPr/>
            </p:nvGrpSpPr>
            <p:grpSpPr bwMode="auto">
              <a:xfrm>
                <a:off x="-892" y="1505"/>
                <a:ext cx="20188" cy="17614"/>
                <a:chOff x="-892" y="1505"/>
                <a:chExt cx="20188" cy="17614"/>
              </a:xfrm>
            </p:grpSpPr>
            <p:grpSp>
              <p:nvGrpSpPr>
                <p:cNvPr id="42" name="Group 41"/>
                <p:cNvGrpSpPr>
                  <a:grpSpLocks/>
                </p:cNvGrpSpPr>
                <p:nvPr/>
              </p:nvGrpSpPr>
              <p:grpSpPr bwMode="auto">
                <a:xfrm>
                  <a:off x="-892" y="1505"/>
                  <a:ext cx="20188" cy="17614"/>
                  <a:chOff x="-892" y="1505"/>
                  <a:chExt cx="20188" cy="17614"/>
                </a:xfrm>
              </p:grpSpPr>
              <p:grpSp>
                <p:nvGrpSpPr>
                  <p:cNvPr id="44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-892" y="1505"/>
                    <a:ext cx="20188" cy="17614"/>
                    <a:chOff x="-892" y="1505"/>
                    <a:chExt cx="20188" cy="17614"/>
                  </a:xfrm>
                </p:grpSpPr>
                <p:sp>
                  <p:nvSpPr>
                    <p:cNvPr id="46" name="Oval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-892" y="1505"/>
                      <a:ext cx="20188" cy="17614"/>
                    </a:xfrm>
                    <a:prstGeom prst="ellipse">
                      <a:avLst/>
                    </a:prstGeom>
                    <a:noFill/>
                    <a:ln w="88900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r-FR" altLang="en-US" sz="10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7" name="Oval 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43" y="6531"/>
                      <a:ext cx="3918" cy="3442"/>
                    </a:xfrm>
                    <a:prstGeom prst="ellipse">
                      <a:avLst/>
                    </a:prstGeom>
                    <a:noFill/>
                    <a:ln w="88900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r-FR" altLang="en-US" sz="10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8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43" y="6768"/>
                      <a:ext cx="6052" cy="5315"/>
                    </a:xfrm>
                    <a:prstGeom prst="ellipse">
                      <a:avLst/>
                    </a:prstGeom>
                    <a:noFill/>
                    <a:ln w="88900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r-FR" altLang="en-US" sz="10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49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756" y="8431"/>
                      <a:ext cx="3918" cy="34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88900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r-FR" altLang="en-US" sz="10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50" name="Oval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243" y="11400"/>
                      <a:ext cx="3918" cy="3442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88900">
                      <a:solidFill>
                        <a:schemeClr val="accent6">
                          <a:lumMod val="75000"/>
                        </a:schemeClr>
                      </a:solidFill>
                      <a:round/>
                      <a:headEnd/>
                      <a:tailEnd/>
                    </a:ln>
                  </p:spPr>
                  <p:txBody>
                    <a:bodyPr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itchFamily="34" charset="0"/>
                          <a:ea typeface="MS PGothic" pitchFamily="34" charset="-128"/>
                        </a:defRPr>
                      </a:lvl9pPr>
                    </a:lstStyle>
                    <a:p>
                      <a:pPr eaLnBrk="1" fontAlgn="base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fr-FR" altLang="en-US" sz="10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45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62" y="11875"/>
                    <a:ext cx="3796" cy="2999"/>
                  </a:xfrm>
                  <a:prstGeom prst="rect">
                    <a:avLst/>
                  </a:prstGeom>
                  <a:noFill/>
                  <a:ln w="88900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itchFamily="34" charset="0"/>
                        <a:ea typeface="MS PGothic" pitchFamily="34" charset="-128"/>
                      </a:defRPr>
                    </a:lvl9pPr>
                  </a:lstStyle>
                  <a:p>
                    <a:pPr eaLnBrk="1" fontAlgn="base" hangingPunct="1">
                      <a:spcBef>
                        <a:spcPct val="0"/>
                      </a:spcBef>
                      <a:spcAft>
                        <a:spcPts val="750"/>
                      </a:spcAft>
                    </a:pPr>
                    <a:r>
                      <a:rPr lang="fr-FR" altLang="en-US" sz="1500" b="1" dirty="0">
                        <a:solidFill>
                          <a:prstClr val="black"/>
                        </a:solidFill>
                        <a:latin typeface="Tw Cen MT" panose="020B0602020104020603" pitchFamily="34" charset="0"/>
                      </a:rPr>
                      <a:t>G₂</a:t>
                    </a:r>
                  </a:p>
                </p:txBody>
              </p:sp>
            </p:grpSp>
            <p:sp>
              <p:nvSpPr>
                <p:cNvPr id="43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1875" y="8787"/>
                  <a:ext cx="3791" cy="2997"/>
                </a:xfrm>
                <a:prstGeom prst="rect">
                  <a:avLst/>
                </a:prstGeom>
                <a:noFill/>
                <a:ln w="88900">
                  <a:noFill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ea typeface="MS PGothic" pitchFamily="34" charset="-128"/>
                    </a:defRPr>
                  </a:lvl9pPr>
                </a:lstStyle>
                <a:p>
                  <a:pPr eaLnBrk="1" fontAlgn="base" hangingPunct="1">
                    <a:spcBef>
                      <a:spcPct val="0"/>
                    </a:spcBef>
                    <a:spcAft>
                      <a:spcPts val="750"/>
                    </a:spcAft>
                  </a:pPr>
                  <a:r>
                    <a:rPr lang="fr-FR" altLang="en-US" sz="1500" b="1" dirty="0">
                      <a:solidFill>
                        <a:prstClr val="black"/>
                      </a:solidFill>
                      <a:latin typeface="Tw Cen MT" panose="020B0602020104020603" pitchFamily="34" charset="0"/>
                    </a:rPr>
                    <a:t>G₃</a:t>
                  </a:r>
                </a:p>
              </p:txBody>
            </p:sp>
          </p:grpSp>
          <p:sp>
            <p:nvSpPr>
              <p:cNvPr id="40" name="Text Box 39"/>
              <p:cNvSpPr txBox="1">
                <a:spLocks noChangeArrowheads="1"/>
              </p:cNvSpPr>
              <p:nvPr/>
            </p:nvSpPr>
            <p:spPr bwMode="auto">
              <a:xfrm>
                <a:off x="3443" y="6768"/>
                <a:ext cx="3791" cy="2998"/>
              </a:xfrm>
              <a:prstGeom prst="rect">
                <a:avLst/>
              </a:prstGeom>
              <a:noFill/>
              <a:ln w="889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ts val="750"/>
                  </a:spcAft>
                </a:pPr>
                <a:r>
                  <a:rPr lang="fr-FR" altLang="en-US" sz="1500" b="1">
                    <a:solidFill>
                      <a:prstClr val="black"/>
                    </a:solidFill>
                    <a:latin typeface="Tw Cen MT" panose="020B0602020104020603" pitchFamily="34" charset="0"/>
                  </a:rPr>
                  <a:t>G₁</a:t>
                </a:r>
              </a:p>
            </p:txBody>
          </p:sp>
          <p:sp>
            <p:nvSpPr>
              <p:cNvPr id="41" name="Text Box 40"/>
              <p:cNvSpPr txBox="1">
                <a:spLocks noChangeArrowheads="1"/>
              </p:cNvSpPr>
              <p:nvPr/>
            </p:nvSpPr>
            <p:spPr bwMode="auto">
              <a:xfrm>
                <a:off x="8075" y="8312"/>
                <a:ext cx="3791" cy="2997"/>
              </a:xfrm>
              <a:prstGeom prst="rect">
                <a:avLst/>
              </a:prstGeom>
              <a:noFill/>
              <a:ln w="88900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ts val="750"/>
                  </a:spcAft>
                </a:pPr>
                <a:r>
                  <a:rPr lang="fr-FR" altLang="en-US" sz="1500" b="1">
                    <a:solidFill>
                      <a:prstClr val="black"/>
                    </a:solidFill>
                    <a:latin typeface="Tw Cen MT" panose="020B0602020104020603" pitchFamily="34" charset="0"/>
                  </a:rPr>
                  <a:t>GV</a:t>
                </a:r>
              </a:p>
            </p:txBody>
          </p:sp>
        </p:grpSp>
        <p:sp>
          <p:nvSpPr>
            <p:cNvPr id="38" name="Rectangle 18"/>
            <p:cNvSpPr>
              <a:spLocks noChangeArrowheads="1"/>
            </p:cNvSpPr>
            <p:nvPr/>
          </p:nvSpPr>
          <p:spPr bwMode="auto">
            <a:xfrm>
              <a:off x="6090954" y="4866914"/>
              <a:ext cx="5262382" cy="825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S PGothic" pitchFamily="34" charset="-128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G1</a:t>
              </a:r>
              <a:r>
                <a:rPr lang="fr-F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: </a:t>
              </a:r>
              <a:r>
                <a:rPr lang="fr-F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Echange d’</a:t>
              </a:r>
              <a:r>
                <a:rPr lang="fr-FR" altLang="en-US" sz="16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nformations</a:t>
              </a:r>
              <a:r>
                <a:rPr lang="fr-F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 au sein du groupe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 altLang="en-US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G2</a:t>
              </a:r>
              <a:r>
                <a:rPr lang="fr-F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: </a:t>
              </a:r>
              <a:r>
                <a:rPr lang="fr-F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Décisions partagées </a:t>
              </a:r>
              <a:endParaRPr lang="fr-FR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w Cen MT" panose="020B0602020104020603" pitchFamily="34" charset="0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fr-FR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G3</a:t>
              </a:r>
              <a:r>
                <a:rPr lang="fr-FR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: </a:t>
              </a:r>
              <a:r>
                <a:rPr lang="fr-FR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w Cen MT" panose="020B0602020104020603" pitchFamily="34" charset="0"/>
                </a:rPr>
                <a:t>Accord avec les décisions partagées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578641" y="640300"/>
            <a:ext cx="986200" cy="9862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/>
          <p:cNvSpPr txBox="1">
            <a:spLocks/>
          </p:cNvSpPr>
          <p:nvPr/>
        </p:nvSpPr>
        <p:spPr bwMode="auto">
          <a:xfrm>
            <a:off x="407558" y="790500"/>
            <a:ext cx="1328366" cy="685800"/>
          </a:xfrm>
          <a:prstGeom prst="roundRect">
            <a:avLst>
              <a:gd name="adj" fmla="val 2645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E3EDE4"/>
                </a:solidFill>
                <a:latin typeface="Cambria" pitchFamily="18" charset="0"/>
                <a:ea typeface="MS PGothic" pitchFamily="34" charset="-128"/>
                <a:cs typeface="Cambria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Garamond" pitchFamily="1" charset="0"/>
                <a:ea typeface="ＭＳ Ｐゴシック" pitchFamily="1" charset="-128"/>
              </a:defRPr>
            </a:lvl9pPr>
          </a:lstStyle>
          <a:p>
            <a:pPr algn="ctr"/>
            <a:r>
              <a:rPr lang="en-US" sz="60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w Cen MT" panose="020B0602020104020603" pitchFamily="34" charset="0"/>
              </a:rPr>
              <a:t>5</a:t>
            </a:r>
            <a:endParaRPr lang="en-US" sz="6000" kern="0" dirty="0">
              <a:solidFill>
                <a:schemeClr val="accent6">
                  <a:lumMod val="20000"/>
                  <a:lumOff val="80000"/>
                </a:schemeClr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45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1109355"/>
            <a:ext cx="9245600" cy="109904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QUESTIONS DE DISCUSSION EN GROUPES: </a:t>
            </a:r>
            <a:b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</a:br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latin typeface="Tw Cen MT" panose="020B0602020104020603" pitchFamily="34" charset="0"/>
              </a:rPr>
              <a:t>CARTOGRAPHIE COMMUNAUTAIRE</a:t>
            </a:r>
            <a:endParaRPr lang="en-US" sz="3600" b="1" dirty="0">
              <a:solidFill>
                <a:schemeClr val="accent6">
                  <a:lumMod val="7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69771" y="2560579"/>
            <a:ext cx="7706058" cy="3129021"/>
          </a:xfrm>
          <a:noFill/>
        </p:spPr>
        <p:txBody>
          <a:bodyPr>
            <a:normAutofit/>
          </a:bodyPr>
          <a:lstStyle/>
          <a:p>
            <a:pPr marL="2381" indent="0">
              <a:buNone/>
            </a:pPr>
            <a:r>
              <a:rPr lang="fr-FR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Pensez-vous </a:t>
            </a:r>
            <a:r>
              <a:rPr lang="fr-FR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les groupes et les personnes avec qui vous travaillez actuellement </a:t>
            </a:r>
            <a:r>
              <a:rPr lang="fr-FR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seront </a:t>
            </a:r>
            <a:r>
              <a:rPr lang="fr-FR" sz="24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effectivement reconnus comme des groupes influents dans le processus de validation? Pourquoi et pourquoi pas</a:t>
            </a:r>
            <a:r>
              <a:rPr lang="fr-FR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?</a:t>
            </a:r>
            <a:br>
              <a:rPr lang="fr-FR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fr-FR" sz="2400" b="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81" indent="0">
              <a:buNone/>
            </a:pPr>
            <a:r>
              <a:rPr lang="fr-FR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Elaborer </a:t>
            </a:r>
            <a:r>
              <a:rPr lang="fr-FR" sz="24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prochaines 2 ou 3 étapes pour l’implémentation de la cartographie communautaire</a:t>
            </a:r>
            <a:endParaRPr lang="fr-FR" sz="24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67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3847" y="2777446"/>
            <a:ext cx="7520609" cy="536713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6600" b="1" cap="all" dirty="0">
                <a:solidFill>
                  <a:schemeClr val="accent1"/>
                </a:solidFill>
                <a:latin typeface="Tw Cen MT" panose="020B0602020104020603" pitchFamily="34" charset="0"/>
                <a:ea typeface="+mj-ea"/>
              </a:rPr>
              <a:t>Brainstorming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3847" y="3496459"/>
            <a:ext cx="7129473" cy="1260144"/>
          </a:xfrm>
          <a:noFill/>
        </p:spPr>
        <p:txBody>
          <a:bodyPr>
            <a:noAutofit/>
          </a:bodyPr>
          <a:lstStyle/>
          <a:p>
            <a:pPr marL="2381" indent="0" algn="ctr">
              <a:buNone/>
            </a:pPr>
            <a:r>
              <a:rPr lang="fr-FR" sz="3000" b="1" dirty="0" smtClean="0">
                <a:solidFill>
                  <a:schemeClr val="accent1"/>
                </a:solidFill>
              </a:rPr>
              <a:t>QUELLES SONT LES NORMES DE GENRE DANS NOS COMMUNAUTÉS QUI INFLUENCENT CES VARIABLES?</a:t>
            </a:r>
            <a:endParaRPr lang="fr-FR" sz="3000" b="1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584" y="1879805"/>
            <a:ext cx="3233308" cy="3233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925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4677" y="2359348"/>
            <a:ext cx="6788373" cy="3852065"/>
          </a:xfrm>
          <a:prstGeom prst="roundRect">
            <a:avLst>
              <a:gd name="adj" fmla="val 6619"/>
            </a:avLst>
          </a:prstGeom>
        </p:spPr>
        <p:txBody>
          <a:bodyPr>
            <a:noAutofit/>
          </a:bodyPr>
          <a:lstStyle/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Croient que les femmes qui utilisent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PF ont plusieurs partenaires sexuels</a:t>
            </a: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Croient qu’une femme doit avoir l’approbation de son mari pour obtenir une méthode de PF</a:t>
            </a: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Croient que c’est la responsabilité de la femmes d’aborder le sujet de PF avec leurs maris</a:t>
            </a: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Croient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que si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mari découvre que sa femme utilise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PF en cachette, il va la battre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04825" y="2435677"/>
            <a:ext cx="1996440" cy="917252"/>
          </a:xfrm>
          <a:prstGeom prst="roundRect">
            <a:avLst>
              <a:gd name="adj" fmla="val 6619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342900" indent="-3397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2pPr>
            <a:lvl3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2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3pPr>
            <a:lvl4pPr marL="85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kern="0" dirty="0">
                <a:solidFill>
                  <a:schemeClr val="bg1"/>
                </a:solidFill>
                <a:latin typeface="+mn-lt"/>
              </a:rPr>
              <a:t>8% femmes</a:t>
            </a: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kern="0" dirty="0">
                <a:solidFill>
                  <a:schemeClr val="bg1"/>
                </a:solidFill>
                <a:latin typeface="+mn-lt"/>
              </a:rPr>
              <a:t>17% </a:t>
            </a:r>
            <a:r>
              <a:rPr lang="fr-FR" sz="2400" kern="0" dirty="0" smtClean="0">
                <a:solidFill>
                  <a:schemeClr val="bg1"/>
                </a:solidFill>
                <a:latin typeface="+mn-lt"/>
              </a:rPr>
              <a:t>hommes</a:t>
            </a:r>
            <a:endParaRPr lang="fr-FR" sz="24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9138" y="0"/>
            <a:ext cx="8823795" cy="26331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4400" b="1" cap="all" dirty="0">
                <a:solidFill>
                  <a:schemeClr val="accent1"/>
                </a:solidFill>
                <a:latin typeface="Tw Cen MT" panose="020B0602020104020603" pitchFamily="34" charset="0"/>
              </a:rPr>
              <a:t>Les barrières de genre </a:t>
            </a:r>
            <a:endParaRPr lang="fr-FR" sz="4400" b="1" cap="all" dirty="0" smtClean="0">
              <a:solidFill>
                <a:schemeClr val="accent1"/>
              </a:solidFill>
              <a:latin typeface="Tw Cen MT" panose="020B0602020104020603" pitchFamily="34" charset="0"/>
            </a:endParaRPr>
          </a:p>
          <a:p>
            <a:pPr algn="ctr"/>
            <a:r>
              <a:rPr lang="fr-FR" sz="2800" b="1" cap="all" dirty="0" smtClean="0">
                <a:solidFill>
                  <a:schemeClr val="accent1"/>
                </a:solidFill>
                <a:latin typeface="+mn-lt"/>
              </a:rPr>
              <a:t>qui </a:t>
            </a:r>
            <a:r>
              <a:rPr lang="fr-FR" sz="2800" b="1" cap="all" dirty="0">
                <a:solidFill>
                  <a:schemeClr val="accent1"/>
                </a:solidFill>
                <a:latin typeface="+mn-lt"/>
              </a:rPr>
              <a:t>influencent l’utilisation de la planification </a:t>
            </a:r>
            <a:r>
              <a:rPr lang="fr-FR" sz="2800" b="1" cap="all" dirty="0" smtClean="0">
                <a:solidFill>
                  <a:schemeClr val="accent1"/>
                </a:solidFill>
                <a:latin typeface="+mn-lt"/>
              </a:rPr>
              <a:t>familiale (selon </a:t>
            </a:r>
            <a:r>
              <a:rPr lang="fr-FR" sz="2800" b="1" cap="all" dirty="0">
                <a:solidFill>
                  <a:schemeClr val="accent1"/>
                </a:solidFill>
                <a:latin typeface="+mn-lt"/>
              </a:rPr>
              <a:t>la recherche TJ)</a:t>
            </a:r>
            <a:endParaRPr lang="en-US" sz="2800" b="1" cap="all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04825" y="3505035"/>
            <a:ext cx="1996440" cy="897490"/>
          </a:xfrm>
          <a:prstGeom prst="roundRect">
            <a:avLst>
              <a:gd name="adj" fmla="val 6619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342900" indent="-3397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2pPr>
            <a:lvl3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2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3pPr>
            <a:lvl4pPr marL="85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kern="0" dirty="0" smtClean="0">
                <a:solidFill>
                  <a:schemeClr val="bg1"/>
                </a:solidFill>
                <a:latin typeface="+mn-lt"/>
              </a:rPr>
              <a:t>47</a:t>
            </a:r>
            <a:r>
              <a:rPr lang="fr-FR" sz="2400" kern="0" dirty="0">
                <a:solidFill>
                  <a:schemeClr val="bg1"/>
                </a:solidFill>
                <a:latin typeface="+mn-lt"/>
              </a:rPr>
              <a:t>% femmes</a:t>
            </a: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kern="0" dirty="0">
                <a:solidFill>
                  <a:schemeClr val="bg1"/>
                </a:solidFill>
                <a:latin typeface="+mn-lt"/>
              </a:rPr>
              <a:t>72% </a:t>
            </a:r>
            <a:r>
              <a:rPr lang="fr-FR" sz="2400" kern="0" dirty="0" smtClean="0">
                <a:solidFill>
                  <a:schemeClr val="bg1"/>
                </a:solidFill>
                <a:latin typeface="+mn-lt"/>
              </a:rPr>
              <a:t>hommes</a:t>
            </a:r>
            <a:endParaRPr lang="fr-FR" sz="24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04825" y="4592519"/>
            <a:ext cx="1996440" cy="917252"/>
          </a:xfrm>
          <a:prstGeom prst="roundRect">
            <a:avLst>
              <a:gd name="adj" fmla="val 6619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342900" indent="-3397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2pPr>
            <a:lvl3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2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3pPr>
            <a:lvl4pPr marL="85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kern="0" dirty="0" smtClean="0">
                <a:solidFill>
                  <a:schemeClr val="bg1"/>
                </a:solidFill>
                <a:latin typeface="+mn-lt"/>
              </a:rPr>
              <a:t>89</a:t>
            </a:r>
            <a:r>
              <a:rPr lang="fr-FR" sz="2400" kern="0" dirty="0">
                <a:solidFill>
                  <a:schemeClr val="bg1"/>
                </a:solidFill>
                <a:latin typeface="+mn-lt"/>
              </a:rPr>
              <a:t>% femmes</a:t>
            </a: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kern="0" dirty="0">
                <a:solidFill>
                  <a:schemeClr val="bg1"/>
                </a:solidFill>
                <a:latin typeface="+mn-lt"/>
              </a:rPr>
              <a:t>78% </a:t>
            </a:r>
            <a:r>
              <a:rPr lang="fr-FR" sz="2400" kern="0" dirty="0" smtClean="0">
                <a:solidFill>
                  <a:schemeClr val="bg1"/>
                </a:solidFill>
                <a:latin typeface="+mn-lt"/>
              </a:rPr>
              <a:t>hommes</a:t>
            </a:r>
            <a:endParaRPr lang="fr-FR" sz="2400" kern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04825" y="5699765"/>
            <a:ext cx="1996440" cy="917252"/>
          </a:xfrm>
          <a:prstGeom prst="roundRect">
            <a:avLst>
              <a:gd name="adj" fmla="val 6619"/>
            </a:avLst>
          </a:prstGeom>
          <a:solidFill>
            <a:schemeClr val="accent1"/>
          </a:solidFill>
        </p:spPr>
        <p:txBody>
          <a:bodyPr>
            <a:noAutofit/>
          </a:bodyPr>
          <a:lstStyle>
            <a:lvl1pPr marL="342900" indent="-339725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har char="•"/>
              <a:defRPr sz="2600" b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1pPr>
            <a:lvl2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•"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2pPr>
            <a:lvl3pPr marL="571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alibri" pitchFamily="34" charset="0"/>
              <a:buChar char="−"/>
              <a:defRPr sz="22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3pPr>
            <a:lvl4pPr marL="857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4pPr>
            <a:lvl5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i="1">
                <a:solidFill>
                  <a:schemeClr val="accent1">
                    <a:lumMod val="20000"/>
                    <a:lumOff val="80000"/>
                  </a:schemeClr>
                </a:solidFill>
                <a:latin typeface="Tw Cen MT" pitchFamily="34" charset="0"/>
                <a:ea typeface="MS PGothic" pitchFamily="34" charset="-128"/>
                <a:cs typeface="Calibri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kern="0" dirty="0" smtClean="0">
                <a:solidFill>
                  <a:schemeClr val="bg1"/>
                </a:solidFill>
                <a:latin typeface="+mn-lt"/>
              </a:rPr>
              <a:t>25</a:t>
            </a:r>
            <a:r>
              <a:rPr lang="fr-FR" sz="2400" kern="0" dirty="0">
                <a:solidFill>
                  <a:schemeClr val="bg1"/>
                </a:solidFill>
                <a:latin typeface="+mn-lt"/>
              </a:rPr>
              <a:t>% femmes</a:t>
            </a:r>
          </a:p>
          <a:p>
            <a:pPr marL="238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kern="0" dirty="0">
                <a:solidFill>
                  <a:schemeClr val="bg1"/>
                </a:solidFill>
                <a:latin typeface="+mn-lt"/>
              </a:rPr>
              <a:t>27% </a:t>
            </a:r>
            <a:r>
              <a:rPr lang="fr-FR" sz="2400" kern="0" dirty="0" smtClean="0">
                <a:solidFill>
                  <a:schemeClr val="bg1"/>
                </a:solidFill>
                <a:latin typeface="+mn-lt"/>
              </a:rPr>
              <a:t>hommes</a:t>
            </a:r>
            <a:endParaRPr lang="fr-FR" sz="2400" kern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7670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684" y="997341"/>
            <a:ext cx="7688007" cy="71561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AUTRES BARRIÈRES DE GENRE - CROYANCES</a:t>
            </a:r>
            <a:endParaRPr lang="en-US" sz="4400" b="1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136" y="2484419"/>
            <a:ext cx="7583555" cy="4545031"/>
          </a:xfrm>
          <a:prstGeom prst="roundRect">
            <a:avLst>
              <a:gd name="adj" fmla="val 6619"/>
            </a:avLst>
          </a:prstGeom>
          <a:noFill/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hommes qui laissent leurs femmes utiliser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PF sont faibles / contrôlés par leur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femmes.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hommes ne sont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pas concernés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pour chercher d’information sur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PF.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prestataires de santé doivent avoir la permission du mari avant de donner une méthode de PF à la femme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 homme a besoin d’avoir plusieurs enfants pour être bien respecté dans la communauté. </a:t>
            </a:r>
          </a:p>
          <a:p>
            <a:endParaRPr lang="en-US" dirty="0" smtClean="0">
              <a:latin typeface="Tw Cen MT" panose="020B0602020104020603" pitchFamily="34" charset="0"/>
            </a:endParaRPr>
          </a:p>
          <a:p>
            <a:endParaRPr lang="en-US" dirty="0" smtClean="0">
              <a:latin typeface="Tw Cen MT" panose="020B0602020104020603" pitchFamily="34" charset="0"/>
            </a:endParaRPr>
          </a:p>
          <a:p>
            <a:endParaRPr lang="en-US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1482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35390" y="2725313"/>
            <a:ext cx="7520609" cy="5367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Brainstorming</a:t>
            </a:r>
            <a:endParaRPr lang="en-US" sz="6600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61847" y="3460861"/>
            <a:ext cx="6122643" cy="12601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" indent="0" algn="ctr">
              <a:buNone/>
            </a:pPr>
            <a:r>
              <a:rPr lang="fr-FR" sz="3000" b="1" dirty="0" smtClean="0">
                <a:solidFill>
                  <a:schemeClr val="accent1"/>
                </a:solidFill>
              </a:rPr>
              <a:t>QU’ EST-CE-QUI MOTIVE LES FEMMES À PRATIQUER LA PLANIFICATION FAMILIALE?</a:t>
            </a:r>
            <a:endParaRPr lang="fr-FR" sz="3000" b="1" dirty="0">
              <a:solidFill>
                <a:schemeClr val="accent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6584" y="1879805"/>
            <a:ext cx="3233308" cy="3233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380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6188" y="1374108"/>
            <a:ext cx="8159890" cy="715617"/>
          </a:xfrm>
          <a:noFill/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FACTEURS FAVORISANTS DE GENRE ET PLANIFICATION FAMILIALE -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FEMMES</a:t>
            </a:r>
            <a:endParaRPr lang="fr-FR" sz="44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221" y="3140406"/>
            <a:ext cx="7583555" cy="4508342"/>
          </a:xfrm>
          <a:prstGeom prst="roundRect">
            <a:avLst>
              <a:gd name="adj" fmla="val 6619"/>
            </a:avLst>
          </a:prstGeom>
          <a:noFill/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Les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femmes qui pratiquent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PF peuvent avoir plus de temps pour mener les activités génératrices de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revenue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Les femmes discutent facilement de la PF avec les autres femmes dans leurs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réseaux.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Une </a:t>
            </a:r>
            <a:r>
              <a:rPr lang="fr-FR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femme qui pratique la PF a une meilleure santé et elle peut mieux s’occuper de ses enfants.</a:t>
            </a:r>
          </a:p>
          <a:p>
            <a:endParaRPr lang="fr-FR" sz="2400" dirty="0">
              <a:solidFill>
                <a:schemeClr val="accent3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024" b="87795" l="33071" r="69488">
                        <a14:foregroundMark x1="52559" y1="20276" x2="52559" y2="20276"/>
                        <a14:backgroundMark x1="40157" y1="27559" x2="40157" y2="27559"/>
                      </a14:backgroundRemoval>
                    </a14:imgEffect>
                    <a14:imgEffect>
                      <a14:brightnessContrast bright="-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02" t="9878" r="27717" b="10301"/>
          <a:stretch/>
        </p:blipFill>
        <p:spPr bwMode="auto">
          <a:xfrm>
            <a:off x="515698" y="685629"/>
            <a:ext cx="1079564" cy="2092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3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11813" y="2662595"/>
            <a:ext cx="7520609" cy="53671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b="1" cap="all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Brainstorming</a:t>
            </a:r>
            <a:endParaRPr lang="en-US" sz="6600" b="1" cap="all" dirty="0">
              <a:solidFill>
                <a:schemeClr val="accent1"/>
              </a:solidFill>
              <a:latin typeface="Tw Cen MT" panose="020B0602020104020603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034908" y="3426823"/>
            <a:ext cx="7073922" cy="126014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81" indent="0" algn="ctr">
              <a:buNone/>
            </a:pPr>
            <a:r>
              <a:rPr lang="fr-FR" sz="3000" b="1" dirty="0" smtClean="0">
                <a:solidFill>
                  <a:schemeClr val="accent1"/>
                </a:solidFill>
              </a:rPr>
              <a:t>QU’ EST-CE-QUI MOTIVE LES HOMMES À PRATIQUER LA PLANIFICATION FAMILIALE?</a:t>
            </a:r>
            <a:endParaRPr lang="fr-FR" sz="3000" b="1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bright="-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000" y="1582654"/>
            <a:ext cx="3233308" cy="32333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705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108" y="1415971"/>
            <a:ext cx="8526162" cy="715617"/>
          </a:xfrm>
          <a:noFill/>
        </p:spPr>
        <p:txBody>
          <a:bodyPr>
            <a:noAutofit/>
          </a:bodyPr>
          <a:lstStyle/>
          <a:p>
            <a:r>
              <a:rPr lang="fr-FR" sz="4400" b="1" dirty="0" smtClean="0">
                <a:solidFill>
                  <a:schemeClr val="accent1"/>
                </a:solidFill>
                <a:latin typeface="Tw Cen MT" panose="020B0602020104020603" pitchFamily="34" charset="0"/>
              </a:rPr>
              <a:t>FACTEURS FAVORISANTS DE GENRE ET PLANIFICATION FAMILIALE -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Tw Cen MT" panose="020B0602020104020603" pitchFamily="34" charset="0"/>
              </a:rPr>
              <a:t>HOMMES</a:t>
            </a:r>
            <a:endParaRPr lang="fr-FR" sz="4400" b="1" dirty="0">
              <a:solidFill>
                <a:schemeClr val="accent1">
                  <a:lumMod val="50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8393" y="3162300"/>
            <a:ext cx="7583555" cy="2759592"/>
          </a:xfrm>
          <a:prstGeom prst="roundRect">
            <a:avLst>
              <a:gd name="adj" fmla="val 6619"/>
            </a:avLst>
          </a:prstGeom>
          <a:noFill/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Le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bien-être économique de la famille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Meilleur 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disponibilité de la femme pour la famille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1200"/>
              </a:spcAft>
            </a:pP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Plus de disponibilité de la femme pour les rapports sexuelles</a:t>
            </a:r>
            <a:r>
              <a:rPr lang="fr-FR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fr-FR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4" t="4353" r="26344" b="1661"/>
          <a:stretch/>
        </p:blipFill>
        <p:spPr bwMode="auto">
          <a:xfrm>
            <a:off x="638301" y="756138"/>
            <a:ext cx="980184" cy="182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6768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Blank Presentatio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Blank Presentation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 Presentation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59A9F2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1341</Words>
  <Application>Microsoft Office PowerPoint</Application>
  <PresentationFormat>On-screen Show (4:3)</PresentationFormat>
  <Paragraphs>195</Paragraphs>
  <Slides>26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MS PGothic</vt:lpstr>
      <vt:lpstr>MS PGothic</vt:lpstr>
      <vt:lpstr>Arial</vt:lpstr>
      <vt:lpstr>Calibri</vt:lpstr>
      <vt:lpstr>Calibri Light</vt:lpstr>
      <vt:lpstr>Cambria</vt:lpstr>
      <vt:lpstr>Garamond</vt:lpstr>
      <vt:lpstr>Tw Cen MT</vt:lpstr>
      <vt:lpstr>Wingdings</vt:lpstr>
      <vt:lpstr>1_Blank Presentation</vt:lpstr>
      <vt:lpstr>6_Blank Presentation</vt:lpstr>
      <vt:lpstr>2_Blank Presentation</vt:lpstr>
      <vt:lpstr>Office Theme</vt:lpstr>
      <vt:lpstr>1_Office Theme</vt:lpstr>
      <vt:lpstr>2_Office Theme</vt:lpstr>
      <vt:lpstr>ORIENTATION A TéKPONON JIKUAGOU (J3) </vt:lpstr>
      <vt:lpstr>PowerPoint Presentation</vt:lpstr>
      <vt:lpstr>Brainstorming</vt:lpstr>
      <vt:lpstr>PowerPoint Presentation</vt:lpstr>
      <vt:lpstr>AUTRES BARRIÈRES DE GENRE - CROYANCES</vt:lpstr>
      <vt:lpstr>PowerPoint Presentation</vt:lpstr>
      <vt:lpstr>FACTEURS FAVORISANTS DE GENRE ET PLANIFICATION FAMILIALE - FEMMES</vt:lpstr>
      <vt:lpstr>PowerPoint Presentation</vt:lpstr>
      <vt:lpstr>FACTEURS FAVORISANTS DE GENRE ET PLANIFICATION FAMILIALE - HOMMES</vt:lpstr>
      <vt:lpstr>IMPLICATIONS POUR TJ?</vt:lpstr>
      <vt:lpstr>L’ENSEMBLE, LES APPROCHES DE GENRES SYNCHRONISÉES</vt:lpstr>
      <vt:lpstr>ELÉMENTS DE L’EQUITÉ DE GENRE</vt:lpstr>
      <vt:lpstr>DISCUSSION EN DEUX GROUPES</vt:lpstr>
      <vt:lpstr>PowerPoint Presentation</vt:lpstr>
      <vt:lpstr>PowerPoint Presentation</vt:lpstr>
      <vt:lpstr>PowerPoint Presentation</vt:lpstr>
      <vt:lpstr> LA CARTOGRAPHIE SOCIALE DE LA COMMUNAUTÉ FOURNIT UNE INTERPRÉTATION PRATIQUE DE LA CARTOGRAPHIE DU RÉSEAU SOCIAL CLASSIQUE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DE DISCUSSION EN GROUPES:  CARTOGRAPHIE COMMUNAUTAIRE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 Network Mapping – Data Collection</dc:title>
  <dc:creator>Jennifer M. Gayles</dc:creator>
  <cp:lastModifiedBy>Sammie Hill</cp:lastModifiedBy>
  <cp:revision>103</cp:revision>
  <dcterms:created xsi:type="dcterms:W3CDTF">2014-09-22T23:59:30Z</dcterms:created>
  <dcterms:modified xsi:type="dcterms:W3CDTF">2017-01-06T20:50:45Z</dcterms:modified>
</cp:coreProperties>
</file>