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58" r:id="rId3"/>
    <p:sldId id="259" r:id="rId4"/>
    <p:sldId id="260" r:id="rId5"/>
    <p:sldId id="261" r:id="rId6"/>
    <p:sldId id="262" r:id="rId7"/>
    <p:sldId id="263" r:id="rId8"/>
    <p:sldId id="264" r:id="rId9"/>
    <p:sldId id="266" r:id="rId10"/>
    <p:sldId id="267" r:id="rId11"/>
    <p:sldId id="271" r:id="rId12"/>
    <p:sldId id="272" r:id="rId13"/>
    <p:sldId id="268" r:id="rId14"/>
    <p:sldId id="273" r:id="rId15"/>
    <p:sldId id="274" r:id="rId16"/>
    <p:sldId id="275" r:id="rId17"/>
    <p:sldId id="276" r:id="rId18"/>
    <p:sldId id="269"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E8F2F4"/>
    <a:srgbClr val="3C7483"/>
    <a:srgbClr val="FCCDBA"/>
    <a:srgbClr val="FCECC4"/>
    <a:srgbClr val="CC6602"/>
    <a:srgbClr val="FD9F41"/>
    <a:srgbClr val="B167EF"/>
    <a:srgbClr val="7A16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6747" autoAdjust="0"/>
  </p:normalViewPr>
  <p:slideViewPr>
    <p:cSldViewPr snapToGrid="0">
      <p:cViewPr varScale="1">
        <p:scale>
          <a:sx n="74" d="100"/>
          <a:sy n="74" d="100"/>
        </p:scale>
        <p:origin x="160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69E34-45F2-4EE2-9E39-2F674FF76F1C}" type="doc">
      <dgm:prSet loTypeId="urn:microsoft.com/office/officeart/2005/8/layout/gear1" loCatId="cycle" qsTypeId="urn:microsoft.com/office/officeart/2005/8/quickstyle/simple4" qsCatId="simple" csTypeId="urn:microsoft.com/office/officeart/2005/8/colors/accent5_4" csCatId="accent5" phldr="1"/>
      <dgm:spPr/>
    </dgm:pt>
    <dgm:pt modelId="{96DCED3F-3F6E-42E8-9F4E-FBA6BEB6608E}">
      <dgm:prSet phldrT="[Text]" custT="1"/>
      <dgm:spPr>
        <a:solidFill>
          <a:schemeClr val="accent1">
            <a:lumMod val="50000"/>
          </a:schemeClr>
        </a:solidFill>
      </dgm:spPr>
      <dgm:t>
        <a:bodyPr/>
        <a:lstStyle/>
        <a:p>
          <a:r>
            <a:rPr lang="en-US" sz="1800" b="1" dirty="0" smtClean="0"/>
            <a:t> Influence social</a:t>
          </a:r>
          <a:endParaRPr lang="en-US" sz="1800" b="1" dirty="0"/>
        </a:p>
      </dgm:t>
    </dgm:pt>
    <dgm:pt modelId="{D3388C8D-C06C-4DD0-9940-B0420CD0E648}" type="parTrans" cxnId="{7513EE3D-5C76-4F5D-A92F-902AA9891E94}">
      <dgm:prSet/>
      <dgm:spPr/>
      <dgm:t>
        <a:bodyPr/>
        <a:lstStyle/>
        <a:p>
          <a:endParaRPr lang="en-US"/>
        </a:p>
      </dgm:t>
    </dgm:pt>
    <dgm:pt modelId="{5545DC39-9B78-40B0-B68A-E3D101C617C5}" type="sibTrans" cxnId="{7513EE3D-5C76-4F5D-A92F-902AA9891E94}">
      <dgm:prSet/>
      <dgm:spPr>
        <a:solidFill>
          <a:schemeClr val="accent1"/>
        </a:solidFill>
      </dgm:spPr>
      <dgm:t>
        <a:bodyPr/>
        <a:lstStyle/>
        <a:p>
          <a:endParaRPr lang="en-US"/>
        </a:p>
      </dgm:t>
    </dgm:pt>
    <dgm:pt modelId="{ADF1CC9C-2944-4579-996C-CD68A44AE81A}">
      <dgm:prSet phldrT="[Text]" custT="1"/>
      <dgm:spPr>
        <a:solidFill>
          <a:schemeClr val="accent1"/>
        </a:solidFill>
      </dgm:spPr>
      <dgm:t>
        <a:bodyPr/>
        <a:lstStyle/>
        <a:p>
          <a:r>
            <a:rPr lang="en-US" sz="1600" b="1" dirty="0" err="1" smtClean="0"/>
            <a:t>Appren-tissage</a:t>
          </a:r>
          <a:r>
            <a:rPr lang="en-US" sz="1600" b="1" dirty="0" smtClean="0"/>
            <a:t> Social </a:t>
          </a:r>
          <a:endParaRPr lang="en-US" sz="1600" b="1" dirty="0"/>
        </a:p>
      </dgm:t>
    </dgm:pt>
    <dgm:pt modelId="{14615C36-D674-40AA-9AAC-6BAF5302FCBD}" type="parTrans" cxnId="{32A47CC5-7800-4C66-86E8-EA62B92B72B9}">
      <dgm:prSet/>
      <dgm:spPr/>
      <dgm:t>
        <a:bodyPr/>
        <a:lstStyle/>
        <a:p>
          <a:endParaRPr lang="en-US"/>
        </a:p>
      </dgm:t>
    </dgm:pt>
    <dgm:pt modelId="{DE362528-9D9A-4830-899E-4174B6A07922}" type="sibTrans" cxnId="{32A47CC5-7800-4C66-86E8-EA62B92B72B9}">
      <dgm:prSet/>
      <dgm:spPr>
        <a:solidFill>
          <a:schemeClr val="accent1"/>
        </a:solidFill>
      </dgm:spPr>
      <dgm:t>
        <a:bodyPr/>
        <a:lstStyle/>
        <a:p>
          <a:endParaRPr lang="en-US"/>
        </a:p>
      </dgm:t>
    </dgm:pt>
    <dgm:pt modelId="{4B896457-AB25-45C8-8ACA-B21BCEC10C2E}">
      <dgm:prSet phldrT="[Text]" custT="1"/>
      <dgm:spPr>
        <a:solidFill>
          <a:schemeClr val="accent1"/>
        </a:solidFill>
      </dgm:spPr>
      <dgm:t>
        <a:bodyPr/>
        <a:lstStyle/>
        <a:p>
          <a:r>
            <a:rPr lang="en-US" sz="1600" b="1" dirty="0" err="1" smtClean="0"/>
            <a:t>Soutien</a:t>
          </a:r>
          <a:endParaRPr lang="en-US" sz="1600" b="1" dirty="0" smtClean="0"/>
        </a:p>
        <a:p>
          <a:r>
            <a:rPr lang="en-US" sz="1600" b="1" dirty="0" smtClean="0"/>
            <a:t>Social </a:t>
          </a:r>
          <a:endParaRPr lang="en-US" sz="1600" b="1" dirty="0"/>
        </a:p>
      </dgm:t>
    </dgm:pt>
    <dgm:pt modelId="{F7B27264-B92C-4388-802E-72533676B709}" type="parTrans" cxnId="{811955D8-4A13-4DA5-8619-753111BF73A5}">
      <dgm:prSet/>
      <dgm:spPr/>
      <dgm:t>
        <a:bodyPr/>
        <a:lstStyle/>
        <a:p>
          <a:endParaRPr lang="en-US"/>
        </a:p>
      </dgm:t>
    </dgm:pt>
    <dgm:pt modelId="{73FACB33-0347-40FA-B6B9-0DEA9B9267C2}" type="sibTrans" cxnId="{811955D8-4A13-4DA5-8619-753111BF73A5}">
      <dgm:prSet/>
      <dgm:spPr>
        <a:solidFill>
          <a:schemeClr val="accent1"/>
        </a:solidFill>
      </dgm:spPr>
      <dgm:t>
        <a:bodyPr/>
        <a:lstStyle/>
        <a:p>
          <a:endParaRPr lang="en-US"/>
        </a:p>
      </dgm:t>
    </dgm:pt>
    <dgm:pt modelId="{B319D76F-ADC4-40EB-AF4B-A780555FBDBC}" type="pres">
      <dgm:prSet presAssocID="{64369E34-45F2-4EE2-9E39-2F674FF76F1C}" presName="composite" presStyleCnt="0">
        <dgm:presLayoutVars>
          <dgm:chMax val="3"/>
          <dgm:animLvl val="lvl"/>
          <dgm:resizeHandles val="exact"/>
        </dgm:presLayoutVars>
      </dgm:prSet>
      <dgm:spPr/>
    </dgm:pt>
    <dgm:pt modelId="{B227D6EA-D2F6-45CF-BE63-E630E4A6D483}" type="pres">
      <dgm:prSet presAssocID="{96DCED3F-3F6E-42E8-9F4E-FBA6BEB6608E}" presName="gear1" presStyleLbl="node1" presStyleIdx="0" presStyleCnt="3" custScaleX="111364" custScaleY="117045" custLinFactNeighborX="3409">
        <dgm:presLayoutVars>
          <dgm:chMax val="1"/>
          <dgm:bulletEnabled val="1"/>
        </dgm:presLayoutVars>
      </dgm:prSet>
      <dgm:spPr/>
      <dgm:t>
        <a:bodyPr/>
        <a:lstStyle/>
        <a:p>
          <a:endParaRPr lang="en-US"/>
        </a:p>
      </dgm:t>
    </dgm:pt>
    <dgm:pt modelId="{97C3D94E-4584-4101-8221-5413DFD1DEDA}" type="pres">
      <dgm:prSet presAssocID="{96DCED3F-3F6E-42E8-9F4E-FBA6BEB6608E}" presName="gear1srcNode" presStyleLbl="node1" presStyleIdx="0" presStyleCnt="3"/>
      <dgm:spPr/>
      <dgm:t>
        <a:bodyPr/>
        <a:lstStyle/>
        <a:p>
          <a:endParaRPr lang="en-US"/>
        </a:p>
      </dgm:t>
    </dgm:pt>
    <dgm:pt modelId="{38FE9AC9-CF0D-4BFE-A798-0B72AF80498E}" type="pres">
      <dgm:prSet presAssocID="{96DCED3F-3F6E-42E8-9F4E-FBA6BEB6608E}" presName="gear1dstNode" presStyleLbl="node1" presStyleIdx="0" presStyleCnt="3"/>
      <dgm:spPr/>
      <dgm:t>
        <a:bodyPr/>
        <a:lstStyle/>
        <a:p>
          <a:endParaRPr lang="en-US"/>
        </a:p>
      </dgm:t>
    </dgm:pt>
    <dgm:pt modelId="{2BFD9C2F-51A7-4C72-A135-4E2E854BECE4}" type="pres">
      <dgm:prSet presAssocID="{ADF1CC9C-2944-4579-996C-CD68A44AE81A}" presName="gear2" presStyleLbl="node1" presStyleIdx="1" presStyleCnt="3" custScaleX="110312" custScaleY="118906" custLinFactNeighborX="-15625" custLinFactNeighborY="35486">
        <dgm:presLayoutVars>
          <dgm:chMax val="1"/>
          <dgm:bulletEnabled val="1"/>
        </dgm:presLayoutVars>
      </dgm:prSet>
      <dgm:spPr/>
      <dgm:t>
        <a:bodyPr/>
        <a:lstStyle/>
        <a:p>
          <a:endParaRPr lang="en-US"/>
        </a:p>
      </dgm:t>
    </dgm:pt>
    <dgm:pt modelId="{E0D834FF-2E4C-412B-8585-5FF02C4CE014}" type="pres">
      <dgm:prSet presAssocID="{ADF1CC9C-2944-4579-996C-CD68A44AE81A}" presName="gear2srcNode" presStyleLbl="node1" presStyleIdx="1" presStyleCnt="3"/>
      <dgm:spPr/>
      <dgm:t>
        <a:bodyPr/>
        <a:lstStyle/>
        <a:p>
          <a:endParaRPr lang="en-US"/>
        </a:p>
      </dgm:t>
    </dgm:pt>
    <dgm:pt modelId="{A8E2B832-A973-4E00-9EBF-3E67354BBB15}" type="pres">
      <dgm:prSet presAssocID="{ADF1CC9C-2944-4579-996C-CD68A44AE81A}" presName="gear2dstNode" presStyleLbl="node1" presStyleIdx="1" presStyleCnt="3"/>
      <dgm:spPr/>
      <dgm:t>
        <a:bodyPr/>
        <a:lstStyle/>
        <a:p>
          <a:endParaRPr lang="en-US"/>
        </a:p>
      </dgm:t>
    </dgm:pt>
    <dgm:pt modelId="{3B8A9D39-741D-4694-BE89-F8D9E4E7A7B0}" type="pres">
      <dgm:prSet presAssocID="{4B896457-AB25-45C8-8ACA-B21BCEC10C2E}" presName="gear3" presStyleLbl="node1" presStyleIdx="2" presStyleCnt="3"/>
      <dgm:spPr/>
      <dgm:t>
        <a:bodyPr/>
        <a:lstStyle/>
        <a:p>
          <a:endParaRPr lang="en-US"/>
        </a:p>
      </dgm:t>
    </dgm:pt>
    <dgm:pt modelId="{767D2740-F6B5-41AE-9206-D32379325A53}" type="pres">
      <dgm:prSet presAssocID="{4B896457-AB25-45C8-8ACA-B21BCEC10C2E}" presName="gear3tx" presStyleLbl="node1" presStyleIdx="2" presStyleCnt="3">
        <dgm:presLayoutVars>
          <dgm:chMax val="1"/>
          <dgm:bulletEnabled val="1"/>
        </dgm:presLayoutVars>
      </dgm:prSet>
      <dgm:spPr/>
      <dgm:t>
        <a:bodyPr/>
        <a:lstStyle/>
        <a:p>
          <a:endParaRPr lang="en-US"/>
        </a:p>
      </dgm:t>
    </dgm:pt>
    <dgm:pt modelId="{B0AF0605-B891-475A-846B-32B8408DD0DB}" type="pres">
      <dgm:prSet presAssocID="{4B896457-AB25-45C8-8ACA-B21BCEC10C2E}" presName="gear3srcNode" presStyleLbl="node1" presStyleIdx="2" presStyleCnt="3"/>
      <dgm:spPr/>
      <dgm:t>
        <a:bodyPr/>
        <a:lstStyle/>
        <a:p>
          <a:endParaRPr lang="en-US"/>
        </a:p>
      </dgm:t>
    </dgm:pt>
    <dgm:pt modelId="{9A4BCCAF-7D1F-4283-A239-A1B1CC5C93F8}" type="pres">
      <dgm:prSet presAssocID="{4B896457-AB25-45C8-8ACA-B21BCEC10C2E}" presName="gear3dstNode" presStyleLbl="node1" presStyleIdx="2" presStyleCnt="3"/>
      <dgm:spPr/>
      <dgm:t>
        <a:bodyPr/>
        <a:lstStyle/>
        <a:p>
          <a:endParaRPr lang="en-US"/>
        </a:p>
      </dgm:t>
    </dgm:pt>
    <dgm:pt modelId="{43908006-5B93-454F-B649-144C27072AB8}" type="pres">
      <dgm:prSet presAssocID="{5545DC39-9B78-40B0-B68A-E3D101C617C5}" presName="connector1" presStyleLbl="sibTrans2D1" presStyleIdx="0" presStyleCnt="3" custLinFactNeighborX="15109" custLinFactNeighborY="-3966"/>
      <dgm:spPr/>
      <dgm:t>
        <a:bodyPr/>
        <a:lstStyle/>
        <a:p>
          <a:endParaRPr lang="en-US"/>
        </a:p>
      </dgm:t>
    </dgm:pt>
    <dgm:pt modelId="{FA001A0F-F872-41BF-A37F-D283942DC9A2}" type="pres">
      <dgm:prSet presAssocID="{DE362528-9D9A-4830-899E-4174B6A07922}" presName="connector2" presStyleLbl="sibTrans2D1" presStyleIdx="1" presStyleCnt="3" custLinFactNeighborX="-23785" custLinFactNeighborY="17924"/>
      <dgm:spPr/>
      <dgm:t>
        <a:bodyPr/>
        <a:lstStyle/>
        <a:p>
          <a:endParaRPr lang="en-US"/>
        </a:p>
      </dgm:t>
    </dgm:pt>
    <dgm:pt modelId="{D660687A-49FD-45A9-8B52-A8A3EFD8FE80}" type="pres">
      <dgm:prSet presAssocID="{73FACB33-0347-40FA-B6B9-0DEA9B9267C2}" presName="connector3" presStyleLbl="sibTrans2D1" presStyleIdx="2" presStyleCnt="3"/>
      <dgm:spPr/>
      <dgm:t>
        <a:bodyPr/>
        <a:lstStyle/>
        <a:p>
          <a:endParaRPr lang="en-US"/>
        </a:p>
      </dgm:t>
    </dgm:pt>
  </dgm:ptLst>
  <dgm:cxnLst>
    <dgm:cxn modelId="{A5AF9C74-3E62-4883-AC42-9A9CE24B12BF}" type="presOf" srcId="{4B896457-AB25-45C8-8ACA-B21BCEC10C2E}" destId="{3B8A9D39-741D-4694-BE89-F8D9E4E7A7B0}" srcOrd="0" destOrd="0" presId="urn:microsoft.com/office/officeart/2005/8/layout/gear1"/>
    <dgm:cxn modelId="{794E69E0-8D9A-48BF-AD19-CA994FC280B7}" type="presOf" srcId="{4B896457-AB25-45C8-8ACA-B21BCEC10C2E}" destId="{B0AF0605-B891-475A-846B-32B8408DD0DB}" srcOrd="2" destOrd="0" presId="urn:microsoft.com/office/officeart/2005/8/layout/gear1"/>
    <dgm:cxn modelId="{377DF505-685B-4C0A-9AB6-9B9AED22A5A9}" type="presOf" srcId="{4B896457-AB25-45C8-8ACA-B21BCEC10C2E}" destId="{767D2740-F6B5-41AE-9206-D32379325A53}" srcOrd="1" destOrd="0" presId="urn:microsoft.com/office/officeart/2005/8/layout/gear1"/>
    <dgm:cxn modelId="{AEA2A22F-962A-4AF0-AEF3-360A362A4245}" type="presOf" srcId="{96DCED3F-3F6E-42E8-9F4E-FBA6BEB6608E}" destId="{97C3D94E-4584-4101-8221-5413DFD1DEDA}" srcOrd="1" destOrd="0" presId="urn:microsoft.com/office/officeart/2005/8/layout/gear1"/>
    <dgm:cxn modelId="{7F22E696-1EEC-4A7E-8509-7FDC1E56F459}" type="presOf" srcId="{4B896457-AB25-45C8-8ACA-B21BCEC10C2E}" destId="{9A4BCCAF-7D1F-4283-A239-A1B1CC5C93F8}" srcOrd="3" destOrd="0" presId="urn:microsoft.com/office/officeart/2005/8/layout/gear1"/>
    <dgm:cxn modelId="{7513EE3D-5C76-4F5D-A92F-902AA9891E94}" srcId="{64369E34-45F2-4EE2-9E39-2F674FF76F1C}" destId="{96DCED3F-3F6E-42E8-9F4E-FBA6BEB6608E}" srcOrd="0" destOrd="0" parTransId="{D3388C8D-C06C-4DD0-9940-B0420CD0E648}" sibTransId="{5545DC39-9B78-40B0-B68A-E3D101C617C5}"/>
    <dgm:cxn modelId="{811955D8-4A13-4DA5-8619-753111BF73A5}" srcId="{64369E34-45F2-4EE2-9E39-2F674FF76F1C}" destId="{4B896457-AB25-45C8-8ACA-B21BCEC10C2E}" srcOrd="2" destOrd="0" parTransId="{F7B27264-B92C-4388-802E-72533676B709}" sibTransId="{73FACB33-0347-40FA-B6B9-0DEA9B9267C2}"/>
    <dgm:cxn modelId="{D65C47AB-F2C0-4412-8CBB-63CD4C35494A}" type="presOf" srcId="{73FACB33-0347-40FA-B6B9-0DEA9B9267C2}" destId="{D660687A-49FD-45A9-8B52-A8A3EFD8FE80}" srcOrd="0" destOrd="0" presId="urn:microsoft.com/office/officeart/2005/8/layout/gear1"/>
    <dgm:cxn modelId="{E058684E-66C7-4F3D-BDDD-BFF4852F5BC9}" type="presOf" srcId="{ADF1CC9C-2944-4579-996C-CD68A44AE81A}" destId="{E0D834FF-2E4C-412B-8585-5FF02C4CE014}" srcOrd="1" destOrd="0" presId="urn:microsoft.com/office/officeart/2005/8/layout/gear1"/>
    <dgm:cxn modelId="{EBA3D178-0698-400B-BE25-4C3289A4F0D8}" type="presOf" srcId="{ADF1CC9C-2944-4579-996C-CD68A44AE81A}" destId="{2BFD9C2F-51A7-4C72-A135-4E2E854BECE4}" srcOrd="0" destOrd="0" presId="urn:microsoft.com/office/officeart/2005/8/layout/gear1"/>
    <dgm:cxn modelId="{30B0B79C-49F8-4961-BA49-1F7724D81EE0}" type="presOf" srcId="{5545DC39-9B78-40B0-B68A-E3D101C617C5}" destId="{43908006-5B93-454F-B649-144C27072AB8}" srcOrd="0" destOrd="0" presId="urn:microsoft.com/office/officeart/2005/8/layout/gear1"/>
    <dgm:cxn modelId="{022FD5C0-0891-4633-ADDB-CB848A82DE1E}" type="presOf" srcId="{96DCED3F-3F6E-42E8-9F4E-FBA6BEB6608E}" destId="{B227D6EA-D2F6-45CF-BE63-E630E4A6D483}" srcOrd="0" destOrd="0" presId="urn:microsoft.com/office/officeart/2005/8/layout/gear1"/>
    <dgm:cxn modelId="{32D8F663-7E8F-4A01-9BF5-4A3840579330}" type="presOf" srcId="{96DCED3F-3F6E-42E8-9F4E-FBA6BEB6608E}" destId="{38FE9AC9-CF0D-4BFE-A798-0B72AF80498E}" srcOrd="2" destOrd="0" presId="urn:microsoft.com/office/officeart/2005/8/layout/gear1"/>
    <dgm:cxn modelId="{4B4BCADB-833B-4724-9B38-ED2A53647DB2}" type="presOf" srcId="{ADF1CC9C-2944-4579-996C-CD68A44AE81A}" destId="{A8E2B832-A973-4E00-9EBF-3E67354BBB15}" srcOrd="2" destOrd="0" presId="urn:microsoft.com/office/officeart/2005/8/layout/gear1"/>
    <dgm:cxn modelId="{32A47CC5-7800-4C66-86E8-EA62B92B72B9}" srcId="{64369E34-45F2-4EE2-9E39-2F674FF76F1C}" destId="{ADF1CC9C-2944-4579-996C-CD68A44AE81A}" srcOrd="1" destOrd="0" parTransId="{14615C36-D674-40AA-9AAC-6BAF5302FCBD}" sibTransId="{DE362528-9D9A-4830-899E-4174B6A07922}"/>
    <dgm:cxn modelId="{89C425F7-D57D-4C7B-90C6-E9D9792AF23C}" type="presOf" srcId="{64369E34-45F2-4EE2-9E39-2F674FF76F1C}" destId="{B319D76F-ADC4-40EB-AF4B-A780555FBDBC}" srcOrd="0" destOrd="0" presId="urn:microsoft.com/office/officeart/2005/8/layout/gear1"/>
    <dgm:cxn modelId="{946EC188-3015-43E6-9261-24A69F7FEAA4}" type="presOf" srcId="{DE362528-9D9A-4830-899E-4174B6A07922}" destId="{FA001A0F-F872-41BF-A37F-D283942DC9A2}" srcOrd="0" destOrd="0" presId="urn:microsoft.com/office/officeart/2005/8/layout/gear1"/>
    <dgm:cxn modelId="{A7FE6E9B-5A5B-4CFD-86F6-23F821313CB0}" type="presParOf" srcId="{B319D76F-ADC4-40EB-AF4B-A780555FBDBC}" destId="{B227D6EA-D2F6-45CF-BE63-E630E4A6D483}" srcOrd="0" destOrd="0" presId="urn:microsoft.com/office/officeart/2005/8/layout/gear1"/>
    <dgm:cxn modelId="{615B5E5F-8C79-4D63-8E4E-CFBE6AF3CF9F}" type="presParOf" srcId="{B319D76F-ADC4-40EB-AF4B-A780555FBDBC}" destId="{97C3D94E-4584-4101-8221-5413DFD1DEDA}" srcOrd="1" destOrd="0" presId="urn:microsoft.com/office/officeart/2005/8/layout/gear1"/>
    <dgm:cxn modelId="{1EE61D63-D179-4F59-8BB3-8C1CB34ABEE3}" type="presParOf" srcId="{B319D76F-ADC4-40EB-AF4B-A780555FBDBC}" destId="{38FE9AC9-CF0D-4BFE-A798-0B72AF80498E}" srcOrd="2" destOrd="0" presId="urn:microsoft.com/office/officeart/2005/8/layout/gear1"/>
    <dgm:cxn modelId="{AB3BB7D3-EE77-41BA-84A8-D833D4EC7DB7}" type="presParOf" srcId="{B319D76F-ADC4-40EB-AF4B-A780555FBDBC}" destId="{2BFD9C2F-51A7-4C72-A135-4E2E854BECE4}" srcOrd="3" destOrd="0" presId="urn:microsoft.com/office/officeart/2005/8/layout/gear1"/>
    <dgm:cxn modelId="{DEB228AE-8A69-41DB-96C4-467F08D3200C}" type="presParOf" srcId="{B319D76F-ADC4-40EB-AF4B-A780555FBDBC}" destId="{E0D834FF-2E4C-412B-8585-5FF02C4CE014}" srcOrd="4" destOrd="0" presId="urn:microsoft.com/office/officeart/2005/8/layout/gear1"/>
    <dgm:cxn modelId="{A5EE08F3-657C-49B2-9FB0-2F20CAAF5C14}" type="presParOf" srcId="{B319D76F-ADC4-40EB-AF4B-A780555FBDBC}" destId="{A8E2B832-A973-4E00-9EBF-3E67354BBB15}" srcOrd="5" destOrd="0" presId="urn:microsoft.com/office/officeart/2005/8/layout/gear1"/>
    <dgm:cxn modelId="{F69E281E-54E6-446B-912D-9E14D82F7A64}" type="presParOf" srcId="{B319D76F-ADC4-40EB-AF4B-A780555FBDBC}" destId="{3B8A9D39-741D-4694-BE89-F8D9E4E7A7B0}" srcOrd="6" destOrd="0" presId="urn:microsoft.com/office/officeart/2005/8/layout/gear1"/>
    <dgm:cxn modelId="{BB64B7C3-21B4-46B3-BA8F-B77883D0C6C0}" type="presParOf" srcId="{B319D76F-ADC4-40EB-AF4B-A780555FBDBC}" destId="{767D2740-F6B5-41AE-9206-D32379325A53}" srcOrd="7" destOrd="0" presId="urn:microsoft.com/office/officeart/2005/8/layout/gear1"/>
    <dgm:cxn modelId="{83D81348-81A9-4D61-9A84-58149FFC634F}" type="presParOf" srcId="{B319D76F-ADC4-40EB-AF4B-A780555FBDBC}" destId="{B0AF0605-B891-475A-846B-32B8408DD0DB}" srcOrd="8" destOrd="0" presId="urn:microsoft.com/office/officeart/2005/8/layout/gear1"/>
    <dgm:cxn modelId="{5745A416-8D94-4632-8688-9A9140E9AE1A}" type="presParOf" srcId="{B319D76F-ADC4-40EB-AF4B-A780555FBDBC}" destId="{9A4BCCAF-7D1F-4283-A239-A1B1CC5C93F8}" srcOrd="9" destOrd="0" presId="urn:microsoft.com/office/officeart/2005/8/layout/gear1"/>
    <dgm:cxn modelId="{B7121B36-6C43-41D4-94E7-EB5092A214EA}" type="presParOf" srcId="{B319D76F-ADC4-40EB-AF4B-A780555FBDBC}" destId="{43908006-5B93-454F-B649-144C27072AB8}" srcOrd="10" destOrd="0" presId="urn:microsoft.com/office/officeart/2005/8/layout/gear1"/>
    <dgm:cxn modelId="{BA700AF4-24EE-4C55-9F91-940BB6188459}" type="presParOf" srcId="{B319D76F-ADC4-40EB-AF4B-A780555FBDBC}" destId="{FA001A0F-F872-41BF-A37F-D283942DC9A2}" srcOrd="11" destOrd="0" presId="urn:microsoft.com/office/officeart/2005/8/layout/gear1"/>
    <dgm:cxn modelId="{E239B070-9CEE-4893-8A9E-4A4E99D26358}" type="presParOf" srcId="{B319D76F-ADC4-40EB-AF4B-A780555FBDBC}" destId="{D660687A-49FD-45A9-8B52-A8A3EFD8FE8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5DA1C-3BB3-4723-969A-C53DA9C4957D}"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n-US"/>
        </a:p>
      </dgm:t>
    </dgm:pt>
    <dgm:pt modelId="{6DA1BAE6-FF21-4B44-8752-2297CA21C703}">
      <dgm:prSet phldrT="[Text]" custT="1"/>
      <dgm:spPr>
        <a:solidFill>
          <a:schemeClr val="bg1">
            <a:lumMod val="85000"/>
          </a:schemeClr>
        </a:solidFill>
        <a:ln>
          <a:solidFill>
            <a:schemeClr val="bg1">
              <a:lumMod val="50000"/>
            </a:schemeClr>
          </a:solidFill>
        </a:ln>
      </dgm:spPr>
      <dgm:t>
        <a:bodyPr/>
        <a:lstStyle/>
        <a:p>
          <a:pPr>
            <a:lnSpc>
              <a:spcPct val="100000"/>
            </a:lnSpc>
          </a:pPr>
          <a:r>
            <a:rPr lang="fr-FR" sz="800" b="1" noProof="0" dirty="0" smtClean="0">
              <a:solidFill>
                <a:schemeClr val="bg1">
                  <a:lumMod val="50000"/>
                </a:schemeClr>
              </a:solidFill>
              <a:latin typeface="Arial" pitchFamily="34" charset="0"/>
              <a:cs typeface="Arial" pitchFamily="34" charset="0"/>
            </a:rPr>
            <a:t>Objectif</a:t>
          </a:r>
          <a:r>
            <a:rPr lang="fr-FR" sz="800" noProof="0" dirty="0" smtClean="0">
              <a:solidFill>
                <a:schemeClr val="bg1">
                  <a:lumMod val="50000"/>
                </a:schemeClr>
              </a:solidFill>
              <a:latin typeface="Arial" pitchFamily="34" charset="0"/>
              <a:cs typeface="Arial" pitchFamily="34" charset="0"/>
            </a:rPr>
            <a:t/>
          </a:r>
          <a:br>
            <a:rPr lang="fr-FR" sz="800" noProof="0" dirty="0" smtClean="0">
              <a:solidFill>
                <a:schemeClr val="bg1">
                  <a:lumMod val="50000"/>
                </a:schemeClr>
              </a:solidFill>
              <a:latin typeface="Arial" pitchFamily="34" charset="0"/>
              <a:cs typeface="Arial" pitchFamily="34" charset="0"/>
            </a:rPr>
          </a:br>
          <a:r>
            <a:rPr lang="fr-FR" sz="800" noProof="0" dirty="0" smtClean="0">
              <a:solidFill>
                <a:schemeClr val="bg1">
                  <a:lumMod val="50000"/>
                </a:schemeClr>
              </a:solidFill>
              <a:latin typeface="Arial" pitchFamily="34" charset="0"/>
              <a:cs typeface="Arial" pitchFamily="34" charset="0"/>
            </a:rPr>
            <a:t>Réduire les besoins non satisfaits en PF</a:t>
          </a:r>
          <a:endParaRPr lang="en-US" sz="800" noProof="0" dirty="0">
            <a:solidFill>
              <a:schemeClr val="bg1">
                <a:lumMod val="50000"/>
              </a:schemeClr>
            </a:solidFill>
            <a:latin typeface="Arial" pitchFamily="34" charset="0"/>
            <a:cs typeface="Arial" pitchFamily="34" charset="0"/>
          </a:endParaRPr>
        </a:p>
      </dgm:t>
    </dgm:pt>
    <dgm:pt modelId="{8354FC69-776E-4CDC-96EE-61F9C36DE4BB}" type="parTrans" cxnId="{D0E78A87-7A6C-4F4D-A2B2-2A7B50E89C53}">
      <dgm:prSet/>
      <dgm:spPr/>
      <dgm:t>
        <a:bodyPr/>
        <a:lstStyle/>
        <a:p>
          <a:endParaRPr lang="en-US"/>
        </a:p>
      </dgm:t>
    </dgm:pt>
    <dgm:pt modelId="{8CD07505-CADD-475D-926C-EEADA7AA4028}" type="sibTrans" cxnId="{D0E78A87-7A6C-4F4D-A2B2-2A7B50E89C53}">
      <dgm:prSet/>
      <dgm:spPr/>
      <dgm:t>
        <a:bodyPr/>
        <a:lstStyle/>
        <a:p>
          <a:endParaRPr lang="en-US"/>
        </a:p>
      </dgm:t>
    </dgm:pt>
    <dgm:pt modelId="{619EC2B8-8473-4533-A226-ED0AF6C9916C}">
      <dgm:prSet phldrT="[Text]" custT="1"/>
      <dgm:spPr>
        <a:solidFill>
          <a:schemeClr val="bg1">
            <a:lumMod val="85000"/>
          </a:schemeClr>
        </a:solidFill>
        <a:ln>
          <a:solidFill>
            <a:schemeClr val="bg1">
              <a:lumMod val="50000"/>
            </a:schemeClr>
          </a:solidFill>
        </a:ln>
      </dgm:spPr>
      <dgm:t>
        <a:bodyPr/>
        <a:lstStyle/>
        <a:p>
          <a:pPr>
            <a:lnSpc>
              <a:spcPct val="100000"/>
            </a:lnSpc>
          </a:pPr>
          <a:r>
            <a:rPr lang="fr-FR" sz="800" b="1" noProof="0" dirty="0" smtClean="0">
              <a:solidFill>
                <a:schemeClr val="bg1">
                  <a:lumMod val="50000"/>
                </a:schemeClr>
              </a:solidFill>
              <a:latin typeface="Arial" pitchFamily="34" charset="0"/>
              <a:cs typeface="Arial" pitchFamily="34" charset="0"/>
            </a:rPr>
            <a:t>Objectif Stratégique</a:t>
          </a:r>
          <a:r>
            <a:rPr lang="fr-FR" sz="800" noProof="0" dirty="0" smtClean="0">
              <a:solidFill>
                <a:schemeClr val="bg1">
                  <a:lumMod val="50000"/>
                </a:schemeClr>
              </a:solidFill>
              <a:latin typeface="Arial" pitchFamily="34" charset="0"/>
              <a:cs typeface="Arial" pitchFamily="34" charset="0"/>
            </a:rPr>
            <a:t/>
          </a:r>
          <a:br>
            <a:rPr lang="fr-FR" sz="800" noProof="0" dirty="0" smtClean="0">
              <a:solidFill>
                <a:schemeClr val="bg1">
                  <a:lumMod val="50000"/>
                </a:schemeClr>
              </a:solidFill>
              <a:latin typeface="Arial" pitchFamily="34" charset="0"/>
              <a:cs typeface="Arial" pitchFamily="34" charset="0"/>
            </a:rPr>
          </a:br>
          <a:r>
            <a:rPr lang="fr-FR" sz="800" noProof="0" dirty="0" smtClean="0">
              <a:solidFill>
                <a:schemeClr val="bg1">
                  <a:lumMod val="50000"/>
                </a:schemeClr>
              </a:solidFill>
              <a:latin typeface="Arial" pitchFamily="34" charset="0"/>
              <a:cs typeface="Arial" pitchFamily="34" charset="0"/>
            </a:rPr>
            <a:t>Réduction de la proportion des femmes et des hommes mariés en âge de procréer avec des besoins non satisfaits en PF</a:t>
          </a:r>
          <a:endParaRPr lang="en-US" sz="800" noProof="0" dirty="0">
            <a:solidFill>
              <a:schemeClr val="bg1">
                <a:lumMod val="50000"/>
              </a:schemeClr>
            </a:solidFill>
            <a:latin typeface="Arial" pitchFamily="34" charset="0"/>
            <a:cs typeface="Arial" pitchFamily="34" charset="0"/>
          </a:endParaRPr>
        </a:p>
      </dgm:t>
    </dgm:pt>
    <dgm:pt modelId="{8D2F1A96-07A2-4EB1-8826-98FBEC753E88}" type="parTrans" cxnId="{45E905DA-74B2-40BE-9563-44A9D0746E53}">
      <dgm:prSet/>
      <dgm:spPr>
        <a:ln>
          <a:solidFill>
            <a:schemeClr val="bg1">
              <a:lumMod val="50000"/>
            </a:schemeClr>
          </a:solidFill>
        </a:ln>
      </dgm:spPr>
      <dgm:t>
        <a:bodyPr/>
        <a:lstStyle/>
        <a:p>
          <a:endParaRPr lang="en-US"/>
        </a:p>
      </dgm:t>
    </dgm:pt>
    <dgm:pt modelId="{F9CF3FE7-40FA-4CCD-86A3-A80087C66959}" type="sibTrans" cxnId="{45E905DA-74B2-40BE-9563-44A9D0746E53}">
      <dgm:prSet/>
      <dgm:spPr/>
      <dgm:t>
        <a:bodyPr/>
        <a:lstStyle/>
        <a:p>
          <a:endParaRPr lang="en-US"/>
        </a:p>
      </dgm:t>
    </dgm:pt>
    <dgm:pt modelId="{2F90EA51-70ED-4F24-BD55-3779453C01C1}">
      <dgm:prSet phldrT="[Text]" custT="1"/>
      <dgm:spPr>
        <a:solidFill>
          <a:schemeClr val="bg1">
            <a:lumMod val="85000"/>
          </a:schemeClr>
        </a:solidFill>
        <a:ln>
          <a:solidFill>
            <a:schemeClr val="bg1">
              <a:lumMod val="50000"/>
            </a:schemeClr>
          </a:solidFill>
        </a:ln>
      </dgm:spPr>
      <dgm:t>
        <a:bodyPr/>
        <a:lstStyle/>
        <a:p>
          <a:pPr>
            <a:lnSpc>
              <a:spcPct val="100000"/>
            </a:lnSpc>
          </a:pPr>
          <a:r>
            <a:rPr lang="fr-FR" sz="800" b="1" noProof="0" dirty="0" smtClean="0">
              <a:solidFill>
                <a:schemeClr val="bg1">
                  <a:lumMod val="50000"/>
                </a:schemeClr>
              </a:solidFill>
              <a:latin typeface="Arial" pitchFamily="34" charset="0"/>
              <a:cs typeface="Arial" pitchFamily="34" charset="0"/>
            </a:rPr>
            <a:t>Résultat Final 2</a:t>
          </a:r>
          <a:br>
            <a:rPr lang="fr-FR" sz="800" b="1" noProof="0" dirty="0" smtClean="0">
              <a:solidFill>
                <a:schemeClr val="bg1">
                  <a:lumMod val="50000"/>
                </a:schemeClr>
              </a:solidFill>
              <a:latin typeface="Arial" pitchFamily="34" charset="0"/>
              <a:cs typeface="Arial" pitchFamily="34" charset="0"/>
            </a:rPr>
          </a:br>
          <a:r>
            <a:rPr lang="fr-FR" sz="800" noProof="0" dirty="0" smtClean="0">
              <a:solidFill>
                <a:schemeClr val="bg1">
                  <a:lumMod val="50000"/>
                </a:schemeClr>
              </a:solidFill>
              <a:latin typeface="Arial" pitchFamily="34" charset="0"/>
              <a:cs typeface="Arial" pitchFamily="34" charset="0"/>
            </a:rPr>
            <a:t>Utilisation accrue des méthodes de PF</a:t>
          </a:r>
          <a:endParaRPr lang="en-US" sz="800" noProof="0" dirty="0">
            <a:solidFill>
              <a:schemeClr val="bg1">
                <a:lumMod val="50000"/>
              </a:schemeClr>
            </a:solidFill>
            <a:latin typeface="Arial" pitchFamily="34" charset="0"/>
            <a:cs typeface="Arial" pitchFamily="34" charset="0"/>
          </a:endParaRPr>
        </a:p>
      </dgm:t>
    </dgm:pt>
    <dgm:pt modelId="{06ECB658-D181-4E4E-A1E0-AA1B10FF71D9}" type="sibTrans" cxnId="{FEA9BC73-9537-4906-B862-9A474E08CF35}">
      <dgm:prSet/>
      <dgm:spPr/>
      <dgm:t>
        <a:bodyPr/>
        <a:lstStyle/>
        <a:p>
          <a:endParaRPr lang="en-US"/>
        </a:p>
      </dgm:t>
    </dgm:pt>
    <dgm:pt modelId="{076129A8-E977-41DB-9F41-928D2C645A42}" type="parTrans" cxnId="{FEA9BC73-9537-4906-B862-9A474E08CF35}">
      <dgm:prSet/>
      <dgm:spPr>
        <a:ln>
          <a:solidFill>
            <a:schemeClr val="bg1">
              <a:lumMod val="50000"/>
            </a:schemeClr>
          </a:solidFill>
        </a:ln>
      </dgm:spPr>
      <dgm:t>
        <a:bodyPr/>
        <a:lstStyle/>
        <a:p>
          <a:endParaRPr lang="en-US"/>
        </a:p>
      </dgm:t>
    </dgm:pt>
    <dgm:pt modelId="{29B4032E-F7E0-452E-A127-638A0F91B1A5}">
      <dgm:prSet phldrT="[Text]" custT="1"/>
      <dgm:spPr>
        <a:solidFill>
          <a:schemeClr val="bg1">
            <a:lumMod val="85000"/>
          </a:schemeClr>
        </a:solidFill>
        <a:ln>
          <a:solidFill>
            <a:schemeClr val="bg1">
              <a:lumMod val="50000"/>
            </a:schemeClr>
          </a:solidFill>
        </a:ln>
      </dgm:spPr>
      <dgm:t>
        <a:bodyPr/>
        <a:lstStyle/>
        <a:p>
          <a:pPr>
            <a:lnSpc>
              <a:spcPct val="100000"/>
            </a:lnSpc>
          </a:pPr>
          <a:r>
            <a:rPr lang="fr-FR" sz="800" b="1" noProof="0" dirty="0" smtClean="0">
              <a:solidFill>
                <a:schemeClr val="bg1">
                  <a:lumMod val="50000"/>
                </a:schemeClr>
              </a:solidFill>
              <a:latin typeface="Arial" pitchFamily="34" charset="0"/>
              <a:cs typeface="Arial" pitchFamily="34" charset="0"/>
            </a:rPr>
            <a:t>Résultat Final 1</a:t>
          </a:r>
          <a:r>
            <a:rPr lang="fr-FR" sz="800" noProof="0" dirty="0" smtClean="0">
              <a:solidFill>
                <a:schemeClr val="bg1">
                  <a:lumMod val="50000"/>
                </a:schemeClr>
              </a:solidFill>
              <a:latin typeface="Arial" pitchFamily="34" charset="0"/>
              <a:cs typeface="Arial" pitchFamily="34" charset="0"/>
            </a:rPr>
            <a:t/>
          </a:r>
          <a:br>
            <a:rPr lang="fr-FR" sz="800" noProof="0" dirty="0" smtClean="0">
              <a:solidFill>
                <a:schemeClr val="bg1">
                  <a:lumMod val="50000"/>
                </a:schemeClr>
              </a:solidFill>
              <a:latin typeface="Arial" pitchFamily="34" charset="0"/>
              <a:cs typeface="Arial" pitchFamily="34" charset="0"/>
            </a:rPr>
          </a:br>
          <a:r>
            <a:rPr lang="fr-FR" sz="800" noProof="0" dirty="0" smtClean="0">
              <a:solidFill>
                <a:schemeClr val="bg1">
                  <a:lumMod val="50000"/>
                </a:schemeClr>
              </a:solidFill>
              <a:latin typeface="Arial" pitchFamily="34" charset="0"/>
              <a:cs typeface="Arial" pitchFamily="34" charset="0"/>
            </a:rPr>
            <a:t>Utilisation accrue des services de PF</a:t>
          </a:r>
          <a:endParaRPr lang="en-US" sz="800" noProof="0" dirty="0">
            <a:solidFill>
              <a:schemeClr val="bg1">
                <a:lumMod val="50000"/>
              </a:schemeClr>
            </a:solidFill>
            <a:latin typeface="Arial" pitchFamily="34" charset="0"/>
            <a:cs typeface="Arial" pitchFamily="34" charset="0"/>
          </a:endParaRPr>
        </a:p>
      </dgm:t>
    </dgm:pt>
    <dgm:pt modelId="{4A36E79E-AF33-404A-8516-4A89BCE8D051}" type="sibTrans" cxnId="{2B47D1C0-A57D-43C4-AF25-6D78F879BAE3}">
      <dgm:prSet/>
      <dgm:spPr/>
      <dgm:t>
        <a:bodyPr/>
        <a:lstStyle/>
        <a:p>
          <a:endParaRPr lang="en-US"/>
        </a:p>
      </dgm:t>
    </dgm:pt>
    <dgm:pt modelId="{FD5E757A-5961-4E07-8165-66D7F80EA07D}" type="parTrans" cxnId="{2B47D1C0-A57D-43C4-AF25-6D78F879BAE3}">
      <dgm:prSet/>
      <dgm:spPr>
        <a:ln>
          <a:solidFill>
            <a:schemeClr val="bg1">
              <a:lumMod val="50000"/>
            </a:schemeClr>
          </a:solidFill>
        </a:ln>
      </dgm:spPr>
      <dgm:t>
        <a:bodyPr/>
        <a:lstStyle/>
        <a:p>
          <a:endParaRPr lang="en-US"/>
        </a:p>
      </dgm:t>
    </dgm:pt>
    <dgm:pt modelId="{5374A464-762D-4701-814A-D1EEB36F359F}" type="pres">
      <dgm:prSet presAssocID="{FD45DA1C-3BB3-4723-969A-C53DA9C4957D}" presName="diagram" presStyleCnt="0">
        <dgm:presLayoutVars>
          <dgm:chPref val="1"/>
          <dgm:dir/>
          <dgm:animOne val="branch"/>
          <dgm:animLvl val="lvl"/>
          <dgm:resizeHandles val="exact"/>
        </dgm:presLayoutVars>
      </dgm:prSet>
      <dgm:spPr/>
      <dgm:t>
        <a:bodyPr/>
        <a:lstStyle/>
        <a:p>
          <a:endParaRPr lang="en-US"/>
        </a:p>
      </dgm:t>
    </dgm:pt>
    <dgm:pt modelId="{07383533-42EB-45A3-A935-DCC9C5C81F2E}" type="pres">
      <dgm:prSet presAssocID="{6DA1BAE6-FF21-4B44-8752-2297CA21C703}" presName="root1" presStyleCnt="0"/>
      <dgm:spPr/>
    </dgm:pt>
    <dgm:pt modelId="{AB3D270B-5B3D-440B-8340-58D5BAC9FA58}" type="pres">
      <dgm:prSet presAssocID="{6DA1BAE6-FF21-4B44-8752-2297CA21C703}" presName="LevelOneTextNode" presStyleLbl="node0" presStyleIdx="0" presStyleCnt="1" custScaleX="28535" custScaleY="87870">
        <dgm:presLayoutVars>
          <dgm:chPref val="3"/>
        </dgm:presLayoutVars>
      </dgm:prSet>
      <dgm:spPr/>
      <dgm:t>
        <a:bodyPr/>
        <a:lstStyle/>
        <a:p>
          <a:endParaRPr lang="en-US"/>
        </a:p>
      </dgm:t>
    </dgm:pt>
    <dgm:pt modelId="{86403710-23F5-4358-9A72-F079DB93014A}" type="pres">
      <dgm:prSet presAssocID="{6DA1BAE6-FF21-4B44-8752-2297CA21C703}" presName="level2hierChild" presStyleCnt="0"/>
      <dgm:spPr/>
    </dgm:pt>
    <dgm:pt modelId="{B9364933-D430-41BB-85D8-6EBA232C7586}" type="pres">
      <dgm:prSet presAssocID="{8D2F1A96-07A2-4EB1-8826-98FBEC753E88}" presName="conn2-1" presStyleLbl="parChTrans1D2" presStyleIdx="0" presStyleCnt="1"/>
      <dgm:spPr/>
      <dgm:t>
        <a:bodyPr/>
        <a:lstStyle/>
        <a:p>
          <a:endParaRPr lang="en-US"/>
        </a:p>
      </dgm:t>
    </dgm:pt>
    <dgm:pt modelId="{1D509E4D-EEAF-4B72-8E93-45EFCA7F1746}" type="pres">
      <dgm:prSet presAssocID="{8D2F1A96-07A2-4EB1-8826-98FBEC753E88}" presName="connTx" presStyleLbl="parChTrans1D2" presStyleIdx="0" presStyleCnt="1"/>
      <dgm:spPr/>
      <dgm:t>
        <a:bodyPr/>
        <a:lstStyle/>
        <a:p>
          <a:endParaRPr lang="en-US"/>
        </a:p>
      </dgm:t>
    </dgm:pt>
    <dgm:pt modelId="{81127DB2-A7C7-4EB5-8C97-3E9CEA19D616}" type="pres">
      <dgm:prSet presAssocID="{619EC2B8-8473-4533-A226-ED0AF6C9916C}" presName="root2" presStyleCnt="0"/>
      <dgm:spPr/>
    </dgm:pt>
    <dgm:pt modelId="{DF4DE582-1D92-4FB7-ABC5-9F6304FB821E}" type="pres">
      <dgm:prSet presAssocID="{619EC2B8-8473-4533-A226-ED0AF6C9916C}" presName="LevelTwoTextNode" presStyleLbl="node2" presStyleIdx="0" presStyleCnt="1" custScaleX="59446" custScaleY="87870" custLinFactNeighborX="-33826">
        <dgm:presLayoutVars>
          <dgm:chPref val="3"/>
        </dgm:presLayoutVars>
      </dgm:prSet>
      <dgm:spPr/>
      <dgm:t>
        <a:bodyPr/>
        <a:lstStyle/>
        <a:p>
          <a:endParaRPr lang="en-US"/>
        </a:p>
      </dgm:t>
    </dgm:pt>
    <dgm:pt modelId="{A3A8F13C-EDBD-42F9-99FD-673F303C6D10}" type="pres">
      <dgm:prSet presAssocID="{619EC2B8-8473-4533-A226-ED0AF6C9916C}" presName="level3hierChild" presStyleCnt="0"/>
      <dgm:spPr/>
    </dgm:pt>
    <dgm:pt modelId="{7C673411-22DB-4A66-9B78-CCDB1754FCE9}" type="pres">
      <dgm:prSet presAssocID="{FD5E757A-5961-4E07-8165-66D7F80EA07D}" presName="conn2-1" presStyleLbl="parChTrans1D3" presStyleIdx="0" presStyleCnt="2"/>
      <dgm:spPr/>
      <dgm:t>
        <a:bodyPr/>
        <a:lstStyle/>
        <a:p>
          <a:endParaRPr lang="en-US"/>
        </a:p>
      </dgm:t>
    </dgm:pt>
    <dgm:pt modelId="{85DE83E0-4607-4478-AEB8-D7173EF0C28A}" type="pres">
      <dgm:prSet presAssocID="{FD5E757A-5961-4E07-8165-66D7F80EA07D}" presName="connTx" presStyleLbl="parChTrans1D3" presStyleIdx="0" presStyleCnt="2"/>
      <dgm:spPr/>
      <dgm:t>
        <a:bodyPr/>
        <a:lstStyle/>
        <a:p>
          <a:endParaRPr lang="en-US"/>
        </a:p>
      </dgm:t>
    </dgm:pt>
    <dgm:pt modelId="{8FCFAC66-F085-438B-AAF4-71EE6F3B895D}" type="pres">
      <dgm:prSet presAssocID="{29B4032E-F7E0-452E-A127-638A0F91B1A5}" presName="root2" presStyleCnt="0"/>
      <dgm:spPr/>
    </dgm:pt>
    <dgm:pt modelId="{C501FB74-376C-4C33-9B31-6CB36F1A6B18}" type="pres">
      <dgm:prSet presAssocID="{29B4032E-F7E0-452E-A127-638A0F91B1A5}" presName="LevelTwoTextNode" presStyleLbl="node3" presStyleIdx="0" presStyleCnt="2" custScaleX="49643" custScaleY="47292" custLinFactNeighborX="-68091">
        <dgm:presLayoutVars>
          <dgm:chPref val="3"/>
        </dgm:presLayoutVars>
      </dgm:prSet>
      <dgm:spPr/>
      <dgm:t>
        <a:bodyPr/>
        <a:lstStyle/>
        <a:p>
          <a:endParaRPr lang="en-US"/>
        </a:p>
      </dgm:t>
    </dgm:pt>
    <dgm:pt modelId="{70F09CAF-6D02-40F1-BB27-77887BCAEAFA}" type="pres">
      <dgm:prSet presAssocID="{29B4032E-F7E0-452E-A127-638A0F91B1A5}" presName="level3hierChild" presStyleCnt="0"/>
      <dgm:spPr/>
    </dgm:pt>
    <dgm:pt modelId="{D72527A1-F3F3-4AE5-B11E-958355B2690C}" type="pres">
      <dgm:prSet presAssocID="{076129A8-E977-41DB-9F41-928D2C645A42}" presName="conn2-1" presStyleLbl="parChTrans1D3" presStyleIdx="1" presStyleCnt="2"/>
      <dgm:spPr/>
      <dgm:t>
        <a:bodyPr/>
        <a:lstStyle/>
        <a:p>
          <a:endParaRPr lang="en-US"/>
        </a:p>
      </dgm:t>
    </dgm:pt>
    <dgm:pt modelId="{0A7B005F-7B7B-4550-981F-782B17474D04}" type="pres">
      <dgm:prSet presAssocID="{076129A8-E977-41DB-9F41-928D2C645A42}" presName="connTx" presStyleLbl="parChTrans1D3" presStyleIdx="1" presStyleCnt="2"/>
      <dgm:spPr/>
      <dgm:t>
        <a:bodyPr/>
        <a:lstStyle/>
        <a:p>
          <a:endParaRPr lang="en-US"/>
        </a:p>
      </dgm:t>
    </dgm:pt>
    <dgm:pt modelId="{9A290AD3-A443-46ED-A167-5A76C351E516}" type="pres">
      <dgm:prSet presAssocID="{2F90EA51-70ED-4F24-BD55-3779453C01C1}" presName="root2" presStyleCnt="0"/>
      <dgm:spPr/>
    </dgm:pt>
    <dgm:pt modelId="{00CD97DD-7333-4779-8B9A-F004AF368896}" type="pres">
      <dgm:prSet presAssocID="{2F90EA51-70ED-4F24-BD55-3779453C01C1}" presName="LevelTwoTextNode" presStyleLbl="node3" presStyleIdx="1" presStyleCnt="2" custScaleX="49508" custScaleY="46434" custLinFactNeighborX="-68091" custLinFactNeighborY="2362">
        <dgm:presLayoutVars>
          <dgm:chPref val="3"/>
        </dgm:presLayoutVars>
      </dgm:prSet>
      <dgm:spPr/>
      <dgm:t>
        <a:bodyPr/>
        <a:lstStyle/>
        <a:p>
          <a:endParaRPr lang="en-US"/>
        </a:p>
      </dgm:t>
    </dgm:pt>
    <dgm:pt modelId="{A987D284-FE1C-4928-8093-46A09ED787A3}" type="pres">
      <dgm:prSet presAssocID="{2F90EA51-70ED-4F24-BD55-3779453C01C1}" presName="level3hierChild" presStyleCnt="0"/>
      <dgm:spPr/>
    </dgm:pt>
  </dgm:ptLst>
  <dgm:cxnLst>
    <dgm:cxn modelId="{2B8C0562-76E1-475E-8E82-45B4EAC96D88}" type="presOf" srcId="{6DA1BAE6-FF21-4B44-8752-2297CA21C703}" destId="{AB3D270B-5B3D-440B-8340-58D5BAC9FA58}" srcOrd="0" destOrd="0" presId="urn:microsoft.com/office/officeart/2005/8/layout/hierarchy2"/>
    <dgm:cxn modelId="{6DC5AA06-D8EE-418E-9A84-24638B99A571}" type="presOf" srcId="{076129A8-E977-41DB-9F41-928D2C645A42}" destId="{0A7B005F-7B7B-4550-981F-782B17474D04}" srcOrd="1" destOrd="0" presId="urn:microsoft.com/office/officeart/2005/8/layout/hierarchy2"/>
    <dgm:cxn modelId="{2B47D1C0-A57D-43C4-AF25-6D78F879BAE3}" srcId="{619EC2B8-8473-4533-A226-ED0AF6C9916C}" destId="{29B4032E-F7E0-452E-A127-638A0F91B1A5}" srcOrd="0" destOrd="0" parTransId="{FD5E757A-5961-4E07-8165-66D7F80EA07D}" sibTransId="{4A36E79E-AF33-404A-8516-4A89BCE8D051}"/>
    <dgm:cxn modelId="{4746DFBF-D06D-4B98-8885-898CA9637DFF}" type="presOf" srcId="{8D2F1A96-07A2-4EB1-8826-98FBEC753E88}" destId="{1D509E4D-EEAF-4B72-8E93-45EFCA7F1746}" srcOrd="1" destOrd="0" presId="urn:microsoft.com/office/officeart/2005/8/layout/hierarchy2"/>
    <dgm:cxn modelId="{FEA9BC73-9537-4906-B862-9A474E08CF35}" srcId="{619EC2B8-8473-4533-A226-ED0AF6C9916C}" destId="{2F90EA51-70ED-4F24-BD55-3779453C01C1}" srcOrd="1" destOrd="0" parTransId="{076129A8-E977-41DB-9F41-928D2C645A42}" sibTransId="{06ECB658-D181-4E4E-A1E0-AA1B10FF71D9}"/>
    <dgm:cxn modelId="{2C5F8C64-F8D7-4870-B43C-59BB75277226}" type="presOf" srcId="{619EC2B8-8473-4533-A226-ED0AF6C9916C}" destId="{DF4DE582-1D92-4FB7-ABC5-9F6304FB821E}" srcOrd="0" destOrd="0" presId="urn:microsoft.com/office/officeart/2005/8/layout/hierarchy2"/>
    <dgm:cxn modelId="{957924C6-5408-4ADC-8514-747C79D6B9D1}" type="presOf" srcId="{FD5E757A-5961-4E07-8165-66D7F80EA07D}" destId="{85DE83E0-4607-4478-AEB8-D7173EF0C28A}" srcOrd="1" destOrd="0" presId="urn:microsoft.com/office/officeart/2005/8/layout/hierarchy2"/>
    <dgm:cxn modelId="{504F68D1-A22A-4371-9109-A3406967D5FF}" type="presOf" srcId="{8D2F1A96-07A2-4EB1-8826-98FBEC753E88}" destId="{B9364933-D430-41BB-85D8-6EBA232C7586}" srcOrd="0" destOrd="0" presId="urn:microsoft.com/office/officeart/2005/8/layout/hierarchy2"/>
    <dgm:cxn modelId="{D874D853-5C0F-4441-A4EC-470CBE9FD483}" type="presOf" srcId="{29B4032E-F7E0-452E-A127-638A0F91B1A5}" destId="{C501FB74-376C-4C33-9B31-6CB36F1A6B18}" srcOrd="0" destOrd="0" presId="urn:microsoft.com/office/officeart/2005/8/layout/hierarchy2"/>
    <dgm:cxn modelId="{D84CAF77-0744-4AD3-8A0F-3B7830B24EED}" type="presOf" srcId="{076129A8-E977-41DB-9F41-928D2C645A42}" destId="{D72527A1-F3F3-4AE5-B11E-958355B2690C}" srcOrd="0" destOrd="0" presId="urn:microsoft.com/office/officeart/2005/8/layout/hierarchy2"/>
    <dgm:cxn modelId="{D0E78A87-7A6C-4F4D-A2B2-2A7B50E89C53}" srcId="{FD45DA1C-3BB3-4723-969A-C53DA9C4957D}" destId="{6DA1BAE6-FF21-4B44-8752-2297CA21C703}" srcOrd="0" destOrd="0" parTransId="{8354FC69-776E-4CDC-96EE-61F9C36DE4BB}" sibTransId="{8CD07505-CADD-475D-926C-EEADA7AA4028}"/>
    <dgm:cxn modelId="{45E905DA-74B2-40BE-9563-44A9D0746E53}" srcId="{6DA1BAE6-FF21-4B44-8752-2297CA21C703}" destId="{619EC2B8-8473-4533-A226-ED0AF6C9916C}" srcOrd="0" destOrd="0" parTransId="{8D2F1A96-07A2-4EB1-8826-98FBEC753E88}" sibTransId="{F9CF3FE7-40FA-4CCD-86A3-A80087C66959}"/>
    <dgm:cxn modelId="{7E5B827A-A755-4722-90E1-C6A0DDD8EF56}" type="presOf" srcId="{FD45DA1C-3BB3-4723-969A-C53DA9C4957D}" destId="{5374A464-762D-4701-814A-D1EEB36F359F}" srcOrd="0" destOrd="0" presId="urn:microsoft.com/office/officeart/2005/8/layout/hierarchy2"/>
    <dgm:cxn modelId="{E092C04F-E186-4140-B69F-9DC351F3BB82}" type="presOf" srcId="{2F90EA51-70ED-4F24-BD55-3779453C01C1}" destId="{00CD97DD-7333-4779-8B9A-F004AF368896}" srcOrd="0" destOrd="0" presId="urn:microsoft.com/office/officeart/2005/8/layout/hierarchy2"/>
    <dgm:cxn modelId="{A5DE6AD0-F732-4743-BA72-74FC8018B3C3}" type="presOf" srcId="{FD5E757A-5961-4E07-8165-66D7F80EA07D}" destId="{7C673411-22DB-4A66-9B78-CCDB1754FCE9}" srcOrd="0" destOrd="0" presId="urn:microsoft.com/office/officeart/2005/8/layout/hierarchy2"/>
    <dgm:cxn modelId="{1BB668FA-4907-44A3-8132-E7104AF18E81}" type="presParOf" srcId="{5374A464-762D-4701-814A-D1EEB36F359F}" destId="{07383533-42EB-45A3-A935-DCC9C5C81F2E}" srcOrd="0" destOrd="0" presId="urn:microsoft.com/office/officeart/2005/8/layout/hierarchy2"/>
    <dgm:cxn modelId="{788AE9C4-235D-48C5-89E7-9BA5A6970037}" type="presParOf" srcId="{07383533-42EB-45A3-A935-DCC9C5C81F2E}" destId="{AB3D270B-5B3D-440B-8340-58D5BAC9FA58}" srcOrd="0" destOrd="0" presId="urn:microsoft.com/office/officeart/2005/8/layout/hierarchy2"/>
    <dgm:cxn modelId="{BAACA2F3-7943-4EEA-9F9F-0A465296F5CD}" type="presParOf" srcId="{07383533-42EB-45A3-A935-DCC9C5C81F2E}" destId="{86403710-23F5-4358-9A72-F079DB93014A}" srcOrd="1" destOrd="0" presId="urn:microsoft.com/office/officeart/2005/8/layout/hierarchy2"/>
    <dgm:cxn modelId="{8962D95E-FF4F-42EC-BD3C-B561D380A31E}" type="presParOf" srcId="{86403710-23F5-4358-9A72-F079DB93014A}" destId="{B9364933-D430-41BB-85D8-6EBA232C7586}" srcOrd="0" destOrd="0" presId="urn:microsoft.com/office/officeart/2005/8/layout/hierarchy2"/>
    <dgm:cxn modelId="{21D8FE8A-D017-4C5A-86CE-C36F09C86B3D}" type="presParOf" srcId="{B9364933-D430-41BB-85D8-6EBA232C7586}" destId="{1D509E4D-EEAF-4B72-8E93-45EFCA7F1746}" srcOrd="0" destOrd="0" presId="urn:microsoft.com/office/officeart/2005/8/layout/hierarchy2"/>
    <dgm:cxn modelId="{FE1753D8-F00F-4AC1-B399-0122958409B1}" type="presParOf" srcId="{86403710-23F5-4358-9A72-F079DB93014A}" destId="{81127DB2-A7C7-4EB5-8C97-3E9CEA19D616}" srcOrd="1" destOrd="0" presId="urn:microsoft.com/office/officeart/2005/8/layout/hierarchy2"/>
    <dgm:cxn modelId="{906C9C43-D2F7-4C04-8F42-54D98388A87E}" type="presParOf" srcId="{81127DB2-A7C7-4EB5-8C97-3E9CEA19D616}" destId="{DF4DE582-1D92-4FB7-ABC5-9F6304FB821E}" srcOrd="0" destOrd="0" presId="urn:microsoft.com/office/officeart/2005/8/layout/hierarchy2"/>
    <dgm:cxn modelId="{7D830D1F-9E80-4E9E-A61D-E321527E4B94}" type="presParOf" srcId="{81127DB2-A7C7-4EB5-8C97-3E9CEA19D616}" destId="{A3A8F13C-EDBD-42F9-99FD-673F303C6D10}" srcOrd="1" destOrd="0" presId="urn:microsoft.com/office/officeart/2005/8/layout/hierarchy2"/>
    <dgm:cxn modelId="{EA2835E7-51C2-4137-A515-27F318AFAD33}" type="presParOf" srcId="{A3A8F13C-EDBD-42F9-99FD-673F303C6D10}" destId="{7C673411-22DB-4A66-9B78-CCDB1754FCE9}" srcOrd="0" destOrd="0" presId="urn:microsoft.com/office/officeart/2005/8/layout/hierarchy2"/>
    <dgm:cxn modelId="{6DA662F3-50E3-44CC-8027-7AA13C07F5CD}" type="presParOf" srcId="{7C673411-22DB-4A66-9B78-CCDB1754FCE9}" destId="{85DE83E0-4607-4478-AEB8-D7173EF0C28A}" srcOrd="0" destOrd="0" presId="urn:microsoft.com/office/officeart/2005/8/layout/hierarchy2"/>
    <dgm:cxn modelId="{0C405C26-9517-4230-9FF2-62588035275B}" type="presParOf" srcId="{A3A8F13C-EDBD-42F9-99FD-673F303C6D10}" destId="{8FCFAC66-F085-438B-AAF4-71EE6F3B895D}" srcOrd="1" destOrd="0" presId="urn:microsoft.com/office/officeart/2005/8/layout/hierarchy2"/>
    <dgm:cxn modelId="{4E8F334B-AA36-4079-8875-40FE3C5BE863}" type="presParOf" srcId="{8FCFAC66-F085-438B-AAF4-71EE6F3B895D}" destId="{C501FB74-376C-4C33-9B31-6CB36F1A6B18}" srcOrd="0" destOrd="0" presId="urn:microsoft.com/office/officeart/2005/8/layout/hierarchy2"/>
    <dgm:cxn modelId="{46B76418-E797-41CF-85D3-875FC7157D69}" type="presParOf" srcId="{8FCFAC66-F085-438B-AAF4-71EE6F3B895D}" destId="{70F09CAF-6D02-40F1-BB27-77887BCAEAFA}" srcOrd="1" destOrd="0" presId="urn:microsoft.com/office/officeart/2005/8/layout/hierarchy2"/>
    <dgm:cxn modelId="{B9F437CE-AF14-4637-BE69-9989C7D92B6D}" type="presParOf" srcId="{A3A8F13C-EDBD-42F9-99FD-673F303C6D10}" destId="{D72527A1-F3F3-4AE5-B11E-958355B2690C}" srcOrd="2" destOrd="0" presId="urn:microsoft.com/office/officeart/2005/8/layout/hierarchy2"/>
    <dgm:cxn modelId="{6FC309BD-1BBF-4EF4-9D9D-2059CC772C2A}" type="presParOf" srcId="{D72527A1-F3F3-4AE5-B11E-958355B2690C}" destId="{0A7B005F-7B7B-4550-981F-782B17474D04}" srcOrd="0" destOrd="0" presId="urn:microsoft.com/office/officeart/2005/8/layout/hierarchy2"/>
    <dgm:cxn modelId="{2860DC18-D78A-44AE-9754-6C501556EF5B}" type="presParOf" srcId="{A3A8F13C-EDBD-42F9-99FD-673F303C6D10}" destId="{9A290AD3-A443-46ED-A167-5A76C351E516}" srcOrd="3" destOrd="0" presId="urn:microsoft.com/office/officeart/2005/8/layout/hierarchy2"/>
    <dgm:cxn modelId="{3D51B6E6-A84C-41D1-BBB4-62994E871FDF}" type="presParOf" srcId="{9A290AD3-A443-46ED-A167-5A76C351E516}" destId="{00CD97DD-7333-4779-8B9A-F004AF368896}" srcOrd="0" destOrd="0" presId="urn:microsoft.com/office/officeart/2005/8/layout/hierarchy2"/>
    <dgm:cxn modelId="{6825359A-0BAD-48D9-A103-50FCD3BBAE88}" type="presParOf" srcId="{9A290AD3-A443-46ED-A167-5A76C351E516}" destId="{A987D284-FE1C-4928-8093-46A09ED787A3}"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7D6EA-D2F6-45CF-BE63-E630E4A6D483}">
      <dsp:nvSpPr>
        <dsp:cNvPr id="0" name=""/>
        <dsp:cNvSpPr/>
      </dsp:nvSpPr>
      <dsp:spPr>
        <a:xfrm>
          <a:off x="2537917" y="1453246"/>
          <a:ext cx="2344328" cy="2463919"/>
        </a:xfrm>
        <a:prstGeom prst="gear9">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 Influence social</a:t>
          </a:r>
          <a:endParaRPr lang="en-US" sz="1800" b="1" kern="1200" dirty="0"/>
        </a:p>
      </dsp:txBody>
      <dsp:txXfrm>
        <a:off x="3009231" y="2022462"/>
        <a:ext cx="1401700" cy="1281873"/>
      </dsp:txXfrm>
    </dsp:sp>
    <dsp:sp modelId="{2BFD9C2F-51A7-4C72-A135-4E2E854BECE4}">
      <dsp:nvSpPr>
        <dsp:cNvPr id="0" name=""/>
        <dsp:cNvSpPr/>
      </dsp:nvSpPr>
      <dsp:spPr>
        <a:xfrm>
          <a:off x="1042824" y="1533645"/>
          <a:ext cx="1688859" cy="1820432"/>
        </a:xfrm>
        <a:prstGeom prst="gear6">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t>Appren-tissage</a:t>
          </a:r>
          <a:r>
            <a:rPr lang="en-US" sz="1600" b="1" kern="1200" dirty="0" smtClean="0"/>
            <a:t> Social </a:t>
          </a:r>
          <a:endParaRPr lang="en-US" sz="1600" b="1" kern="1200" dirty="0"/>
        </a:p>
      </dsp:txBody>
      <dsp:txXfrm>
        <a:off x="1467999" y="1980802"/>
        <a:ext cx="838509" cy="926118"/>
      </dsp:txXfrm>
    </dsp:sp>
    <dsp:sp modelId="{3B8A9D39-741D-4694-BE89-F8D9E4E7A7B0}">
      <dsp:nvSpPr>
        <dsp:cNvPr id="0" name=""/>
        <dsp:cNvSpPr/>
      </dsp:nvSpPr>
      <dsp:spPr>
        <a:xfrm rot="20700000">
          <a:off x="2218486" y="78860"/>
          <a:ext cx="1500052" cy="1500052"/>
        </a:xfrm>
        <a:prstGeom prst="gear6">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t>Soutien</a:t>
          </a:r>
          <a:endParaRPr lang="en-US" sz="1600" b="1" kern="1200" dirty="0" smtClean="0"/>
        </a:p>
        <a:p>
          <a:pPr lvl="0" algn="ctr" defTabSz="711200">
            <a:lnSpc>
              <a:spcPct val="90000"/>
            </a:lnSpc>
            <a:spcBef>
              <a:spcPct val="0"/>
            </a:spcBef>
            <a:spcAft>
              <a:spcPct val="35000"/>
            </a:spcAft>
          </a:pPr>
          <a:r>
            <a:rPr lang="en-US" sz="1600" b="1" kern="1200" dirty="0" smtClean="0"/>
            <a:t>Social </a:t>
          </a:r>
          <a:endParaRPr lang="en-US" sz="1600" b="1" kern="1200" dirty="0"/>
        </a:p>
      </dsp:txBody>
      <dsp:txXfrm rot="-20700000">
        <a:off x="2547491" y="407866"/>
        <a:ext cx="842041" cy="842041"/>
      </dsp:txXfrm>
    </dsp:sp>
    <dsp:sp modelId="{43908006-5B93-454F-B649-144C27072AB8}">
      <dsp:nvSpPr>
        <dsp:cNvPr id="0" name=""/>
        <dsp:cNvSpPr/>
      </dsp:nvSpPr>
      <dsp:spPr>
        <a:xfrm>
          <a:off x="2827032" y="1210391"/>
          <a:ext cx="2694533" cy="2694533"/>
        </a:xfrm>
        <a:prstGeom prst="circularArrow">
          <a:avLst>
            <a:gd name="adj1" fmla="val 4688"/>
            <a:gd name="adj2" fmla="val 299029"/>
            <a:gd name="adj3" fmla="val 2506869"/>
            <a:gd name="adj4" fmla="val 15881451"/>
            <a:gd name="adj5" fmla="val 5469"/>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FA001A0F-F872-41BF-A37F-D283942DC9A2}">
      <dsp:nvSpPr>
        <dsp:cNvPr id="0" name=""/>
        <dsp:cNvSpPr/>
      </dsp:nvSpPr>
      <dsp:spPr>
        <a:xfrm>
          <a:off x="624193" y="1148815"/>
          <a:ext cx="1957746" cy="1957746"/>
        </a:xfrm>
        <a:prstGeom prst="leftCircularArrow">
          <a:avLst>
            <a:gd name="adj1" fmla="val 6452"/>
            <a:gd name="adj2" fmla="val 429999"/>
            <a:gd name="adj3" fmla="val 10489124"/>
            <a:gd name="adj4" fmla="val 14837806"/>
            <a:gd name="adj5" fmla="val 7527"/>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D660687A-49FD-45A9-8B52-A8A3EFD8FE80}">
      <dsp:nvSpPr>
        <dsp:cNvPr id="0" name=""/>
        <dsp:cNvSpPr/>
      </dsp:nvSpPr>
      <dsp:spPr>
        <a:xfrm>
          <a:off x="1871508" y="-248132"/>
          <a:ext cx="2110845" cy="2110845"/>
        </a:xfrm>
        <a:prstGeom prst="circularArrow">
          <a:avLst>
            <a:gd name="adj1" fmla="val 5984"/>
            <a:gd name="adj2" fmla="val 394124"/>
            <a:gd name="adj3" fmla="val 13313824"/>
            <a:gd name="adj4" fmla="val 10508221"/>
            <a:gd name="adj5" fmla="val 6981"/>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D270B-5B3D-440B-8340-58D5BAC9FA58}">
      <dsp:nvSpPr>
        <dsp:cNvPr id="0" name=""/>
        <dsp:cNvSpPr/>
      </dsp:nvSpPr>
      <dsp:spPr>
        <a:xfrm>
          <a:off x="567" y="1721797"/>
          <a:ext cx="663109" cy="1020982"/>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fr-FR" sz="800" b="1" kern="1200" noProof="0" dirty="0" smtClean="0">
              <a:solidFill>
                <a:schemeClr val="bg1">
                  <a:lumMod val="50000"/>
                </a:schemeClr>
              </a:solidFill>
              <a:latin typeface="Arial" pitchFamily="34" charset="0"/>
              <a:cs typeface="Arial" pitchFamily="34" charset="0"/>
            </a:rPr>
            <a:t>Objectif</a:t>
          </a:r>
          <a:r>
            <a:rPr lang="fr-FR" sz="800" kern="1200" noProof="0" dirty="0" smtClean="0">
              <a:solidFill>
                <a:schemeClr val="bg1">
                  <a:lumMod val="50000"/>
                </a:schemeClr>
              </a:solidFill>
              <a:latin typeface="Arial" pitchFamily="34" charset="0"/>
              <a:cs typeface="Arial" pitchFamily="34" charset="0"/>
            </a:rPr>
            <a:t/>
          </a:r>
          <a:br>
            <a:rPr lang="fr-FR" sz="800" kern="1200" noProof="0" dirty="0" smtClean="0">
              <a:solidFill>
                <a:schemeClr val="bg1">
                  <a:lumMod val="50000"/>
                </a:schemeClr>
              </a:solidFill>
              <a:latin typeface="Arial" pitchFamily="34" charset="0"/>
              <a:cs typeface="Arial" pitchFamily="34" charset="0"/>
            </a:rPr>
          </a:br>
          <a:r>
            <a:rPr lang="fr-FR" sz="800" kern="1200" noProof="0" dirty="0" smtClean="0">
              <a:solidFill>
                <a:schemeClr val="bg1">
                  <a:lumMod val="50000"/>
                </a:schemeClr>
              </a:solidFill>
              <a:latin typeface="Arial" pitchFamily="34" charset="0"/>
              <a:cs typeface="Arial" pitchFamily="34" charset="0"/>
            </a:rPr>
            <a:t>Réduire les besoins non satisfaits en PF</a:t>
          </a:r>
          <a:endParaRPr lang="en-US" sz="800" kern="1200" noProof="0" dirty="0">
            <a:solidFill>
              <a:schemeClr val="bg1">
                <a:lumMod val="50000"/>
              </a:schemeClr>
            </a:solidFill>
            <a:latin typeface="Arial" pitchFamily="34" charset="0"/>
            <a:cs typeface="Arial" pitchFamily="34" charset="0"/>
          </a:endParaRPr>
        </a:p>
      </dsp:txBody>
      <dsp:txXfrm>
        <a:off x="19989" y="1741219"/>
        <a:ext cx="624265" cy="982138"/>
      </dsp:txXfrm>
    </dsp:sp>
    <dsp:sp modelId="{B9364933-D430-41BB-85D8-6EBA232C7586}">
      <dsp:nvSpPr>
        <dsp:cNvPr id="0" name=""/>
        <dsp:cNvSpPr/>
      </dsp:nvSpPr>
      <dsp:spPr>
        <a:xfrm>
          <a:off x="663677" y="2208866"/>
          <a:ext cx="143474" cy="46845"/>
        </a:xfrm>
        <a:custGeom>
          <a:avLst/>
          <a:gdLst/>
          <a:ahLst/>
          <a:cxnLst/>
          <a:rect l="0" t="0" r="0" b="0"/>
          <a:pathLst>
            <a:path>
              <a:moveTo>
                <a:pt x="0" y="23422"/>
              </a:moveTo>
              <a:lnTo>
                <a:pt x="143474" y="23422"/>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1827" y="2228702"/>
        <a:ext cx="7173" cy="7173"/>
      </dsp:txXfrm>
    </dsp:sp>
    <dsp:sp modelId="{DF4DE582-1D92-4FB7-ABC5-9F6304FB821E}">
      <dsp:nvSpPr>
        <dsp:cNvPr id="0" name=""/>
        <dsp:cNvSpPr/>
      </dsp:nvSpPr>
      <dsp:spPr>
        <a:xfrm>
          <a:off x="807151" y="1721797"/>
          <a:ext cx="1381434" cy="1020982"/>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fr-FR" sz="800" b="1" kern="1200" noProof="0" dirty="0" smtClean="0">
              <a:solidFill>
                <a:schemeClr val="bg1">
                  <a:lumMod val="50000"/>
                </a:schemeClr>
              </a:solidFill>
              <a:latin typeface="Arial" pitchFamily="34" charset="0"/>
              <a:cs typeface="Arial" pitchFamily="34" charset="0"/>
            </a:rPr>
            <a:t>Objectif Stratégique</a:t>
          </a:r>
          <a:r>
            <a:rPr lang="fr-FR" sz="800" kern="1200" noProof="0" dirty="0" smtClean="0">
              <a:solidFill>
                <a:schemeClr val="bg1">
                  <a:lumMod val="50000"/>
                </a:schemeClr>
              </a:solidFill>
              <a:latin typeface="Arial" pitchFamily="34" charset="0"/>
              <a:cs typeface="Arial" pitchFamily="34" charset="0"/>
            </a:rPr>
            <a:t/>
          </a:r>
          <a:br>
            <a:rPr lang="fr-FR" sz="800" kern="1200" noProof="0" dirty="0" smtClean="0">
              <a:solidFill>
                <a:schemeClr val="bg1">
                  <a:lumMod val="50000"/>
                </a:schemeClr>
              </a:solidFill>
              <a:latin typeface="Arial" pitchFamily="34" charset="0"/>
              <a:cs typeface="Arial" pitchFamily="34" charset="0"/>
            </a:rPr>
          </a:br>
          <a:r>
            <a:rPr lang="fr-FR" sz="800" kern="1200" noProof="0" dirty="0" smtClean="0">
              <a:solidFill>
                <a:schemeClr val="bg1">
                  <a:lumMod val="50000"/>
                </a:schemeClr>
              </a:solidFill>
              <a:latin typeface="Arial" pitchFamily="34" charset="0"/>
              <a:cs typeface="Arial" pitchFamily="34" charset="0"/>
            </a:rPr>
            <a:t>Réduction de la proportion des femmes et des hommes mariés en âge de procréer avec des besoins non satisfaits en PF</a:t>
          </a:r>
          <a:endParaRPr lang="en-US" sz="800" kern="1200" noProof="0" dirty="0">
            <a:solidFill>
              <a:schemeClr val="bg1">
                <a:lumMod val="50000"/>
              </a:schemeClr>
            </a:solidFill>
            <a:latin typeface="Arial" pitchFamily="34" charset="0"/>
            <a:cs typeface="Arial" pitchFamily="34" charset="0"/>
          </a:endParaRPr>
        </a:p>
      </dsp:txBody>
      <dsp:txXfrm>
        <a:off x="837055" y="1751701"/>
        <a:ext cx="1321626" cy="961174"/>
      </dsp:txXfrm>
    </dsp:sp>
    <dsp:sp modelId="{7C673411-22DB-4A66-9B78-CCDB1754FCE9}">
      <dsp:nvSpPr>
        <dsp:cNvPr id="0" name=""/>
        <dsp:cNvSpPr/>
      </dsp:nvSpPr>
      <dsp:spPr>
        <a:xfrm rot="17428565">
          <a:off x="2064732" y="2030412"/>
          <a:ext cx="380979" cy="46845"/>
        </a:xfrm>
        <a:custGeom>
          <a:avLst/>
          <a:gdLst/>
          <a:ahLst/>
          <a:cxnLst/>
          <a:rect l="0" t="0" r="0" b="0"/>
          <a:pathLst>
            <a:path>
              <a:moveTo>
                <a:pt x="0" y="23422"/>
              </a:moveTo>
              <a:lnTo>
                <a:pt x="380979" y="23422"/>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5697" y="2044310"/>
        <a:ext cx="19048" cy="19048"/>
      </dsp:txXfrm>
    </dsp:sp>
    <dsp:sp modelId="{C501FB74-376C-4C33-9B31-6CB36F1A6B18}">
      <dsp:nvSpPr>
        <dsp:cNvPr id="0" name=""/>
        <dsp:cNvSpPr/>
      </dsp:nvSpPr>
      <dsp:spPr>
        <a:xfrm>
          <a:off x="2321858" y="1600632"/>
          <a:ext cx="1153627" cy="549497"/>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fr-FR" sz="800" b="1" kern="1200" noProof="0" dirty="0" smtClean="0">
              <a:solidFill>
                <a:schemeClr val="bg1">
                  <a:lumMod val="50000"/>
                </a:schemeClr>
              </a:solidFill>
              <a:latin typeface="Arial" pitchFamily="34" charset="0"/>
              <a:cs typeface="Arial" pitchFamily="34" charset="0"/>
            </a:rPr>
            <a:t>Résultat Final 1</a:t>
          </a:r>
          <a:r>
            <a:rPr lang="fr-FR" sz="800" kern="1200" noProof="0" dirty="0" smtClean="0">
              <a:solidFill>
                <a:schemeClr val="bg1">
                  <a:lumMod val="50000"/>
                </a:schemeClr>
              </a:solidFill>
              <a:latin typeface="Arial" pitchFamily="34" charset="0"/>
              <a:cs typeface="Arial" pitchFamily="34" charset="0"/>
            </a:rPr>
            <a:t/>
          </a:r>
          <a:br>
            <a:rPr lang="fr-FR" sz="800" kern="1200" noProof="0" dirty="0" smtClean="0">
              <a:solidFill>
                <a:schemeClr val="bg1">
                  <a:lumMod val="50000"/>
                </a:schemeClr>
              </a:solidFill>
              <a:latin typeface="Arial" pitchFamily="34" charset="0"/>
              <a:cs typeface="Arial" pitchFamily="34" charset="0"/>
            </a:rPr>
          </a:br>
          <a:r>
            <a:rPr lang="fr-FR" sz="800" kern="1200" noProof="0" dirty="0" smtClean="0">
              <a:solidFill>
                <a:schemeClr val="bg1">
                  <a:lumMod val="50000"/>
                </a:schemeClr>
              </a:solidFill>
              <a:latin typeface="Arial" pitchFamily="34" charset="0"/>
              <a:cs typeface="Arial" pitchFamily="34" charset="0"/>
            </a:rPr>
            <a:t>Utilisation accrue des services de PF</a:t>
          </a:r>
          <a:endParaRPr lang="en-US" sz="800" kern="1200" noProof="0" dirty="0">
            <a:solidFill>
              <a:schemeClr val="bg1">
                <a:lumMod val="50000"/>
              </a:schemeClr>
            </a:solidFill>
            <a:latin typeface="Arial" pitchFamily="34" charset="0"/>
            <a:cs typeface="Arial" pitchFamily="34" charset="0"/>
          </a:endParaRPr>
        </a:p>
      </dsp:txBody>
      <dsp:txXfrm>
        <a:off x="2337952" y="1616726"/>
        <a:ext cx="1121439" cy="517309"/>
      </dsp:txXfrm>
    </dsp:sp>
    <dsp:sp modelId="{D72527A1-F3F3-4AE5-B11E-958355B2690C}">
      <dsp:nvSpPr>
        <dsp:cNvPr id="0" name=""/>
        <dsp:cNvSpPr/>
      </dsp:nvSpPr>
      <dsp:spPr>
        <a:xfrm rot="4266216">
          <a:off x="2049464" y="2403534"/>
          <a:ext cx="411515" cy="46845"/>
        </a:xfrm>
        <a:custGeom>
          <a:avLst/>
          <a:gdLst/>
          <a:ahLst/>
          <a:cxnLst/>
          <a:rect l="0" t="0" r="0" b="0"/>
          <a:pathLst>
            <a:path>
              <a:moveTo>
                <a:pt x="0" y="23422"/>
              </a:moveTo>
              <a:lnTo>
                <a:pt x="411515" y="23422"/>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44934" y="2416669"/>
        <a:ext cx="20575" cy="20575"/>
      </dsp:txXfrm>
    </dsp:sp>
    <dsp:sp modelId="{00CD97DD-7333-4779-8B9A-F004AF368896}">
      <dsp:nvSpPr>
        <dsp:cNvPr id="0" name=""/>
        <dsp:cNvSpPr/>
      </dsp:nvSpPr>
      <dsp:spPr>
        <a:xfrm>
          <a:off x="2321858" y="2351862"/>
          <a:ext cx="1150490" cy="539527"/>
        </a:xfrm>
        <a:prstGeom prst="roundRect">
          <a:avLst>
            <a:gd name="adj" fmla="val 10000"/>
          </a:avLst>
        </a:prstGeom>
        <a:solidFill>
          <a:schemeClr val="bg1">
            <a:lumMod val="8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fr-FR" sz="800" b="1" kern="1200" noProof="0" dirty="0" smtClean="0">
              <a:solidFill>
                <a:schemeClr val="bg1">
                  <a:lumMod val="50000"/>
                </a:schemeClr>
              </a:solidFill>
              <a:latin typeface="Arial" pitchFamily="34" charset="0"/>
              <a:cs typeface="Arial" pitchFamily="34" charset="0"/>
            </a:rPr>
            <a:t>Résultat Final 2</a:t>
          </a:r>
          <a:br>
            <a:rPr lang="fr-FR" sz="800" b="1" kern="1200" noProof="0" dirty="0" smtClean="0">
              <a:solidFill>
                <a:schemeClr val="bg1">
                  <a:lumMod val="50000"/>
                </a:schemeClr>
              </a:solidFill>
              <a:latin typeface="Arial" pitchFamily="34" charset="0"/>
              <a:cs typeface="Arial" pitchFamily="34" charset="0"/>
            </a:rPr>
          </a:br>
          <a:r>
            <a:rPr lang="fr-FR" sz="800" kern="1200" noProof="0" dirty="0" smtClean="0">
              <a:solidFill>
                <a:schemeClr val="bg1">
                  <a:lumMod val="50000"/>
                </a:schemeClr>
              </a:solidFill>
              <a:latin typeface="Arial" pitchFamily="34" charset="0"/>
              <a:cs typeface="Arial" pitchFamily="34" charset="0"/>
            </a:rPr>
            <a:t>Utilisation accrue des méthodes de PF</a:t>
          </a:r>
          <a:endParaRPr lang="en-US" sz="800" kern="1200" noProof="0" dirty="0">
            <a:solidFill>
              <a:schemeClr val="bg1">
                <a:lumMod val="50000"/>
              </a:schemeClr>
            </a:solidFill>
            <a:latin typeface="Arial" pitchFamily="34" charset="0"/>
            <a:cs typeface="Arial" pitchFamily="34" charset="0"/>
          </a:endParaRPr>
        </a:p>
      </dsp:txBody>
      <dsp:txXfrm>
        <a:off x="2337660" y="2367664"/>
        <a:ext cx="1118886" cy="50792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243AC79-383D-438B-A9C3-601DEB8BE750}" type="datetimeFigureOut">
              <a:rPr lang="en-US" smtClean="0"/>
              <a:t>3/24/2017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5465960-0A40-4331-B6A1-273268C06A4B}" type="slidenum">
              <a:rPr lang="en-US" smtClean="0"/>
              <a:t>‹#›</a:t>
            </a:fld>
            <a:endParaRPr lang="en-US"/>
          </a:p>
        </p:txBody>
      </p:sp>
    </p:spTree>
    <p:extLst>
      <p:ext uri="{BB962C8B-B14F-4D97-AF65-F5344CB8AC3E}">
        <p14:creationId xmlns:p14="http://schemas.microsoft.com/office/powerpoint/2010/main" val="95573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7E7E8A7-CEC5-404B-8144-84BB5D7D048C}" type="datetimeFigureOut">
              <a:rPr lang="en-US" smtClean="0"/>
              <a:t>3/24/2017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4FCD2F3-C2F7-4836-9EEF-78DF0EEACF71}" type="slidenum">
              <a:rPr lang="en-US" smtClean="0"/>
              <a:t>‹#›</a:t>
            </a:fld>
            <a:endParaRPr lang="en-US"/>
          </a:p>
        </p:txBody>
      </p:sp>
    </p:spTree>
    <p:extLst>
      <p:ext uri="{BB962C8B-B14F-4D97-AF65-F5344CB8AC3E}">
        <p14:creationId xmlns:p14="http://schemas.microsoft.com/office/powerpoint/2010/main" val="291206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fr-FR" sz="1100" b="1" dirty="0"/>
              <a:t>Proposition de </a:t>
            </a:r>
            <a:r>
              <a:rPr lang="en-US" altLang="fr-FR" sz="1100" b="1" dirty="0" err="1"/>
              <a:t>Modeste</a:t>
            </a:r>
            <a:r>
              <a:rPr lang="en-US" altLang="fr-FR" sz="1100" b="1" dirty="0"/>
              <a:t> et  JB </a:t>
            </a:r>
          </a:p>
          <a:p>
            <a:pPr>
              <a:lnSpc>
                <a:spcPct val="80000"/>
              </a:lnSpc>
              <a:defRPr/>
            </a:pPr>
            <a:r>
              <a:rPr lang="en-US" altLang="fr-FR" sz="1100" b="1" dirty="0"/>
              <a:t> </a:t>
            </a:r>
            <a:r>
              <a:rPr lang="en-US" altLang="fr-FR" sz="1100" b="1" dirty="0" err="1"/>
              <a:t>Prendre</a:t>
            </a:r>
            <a:r>
              <a:rPr lang="en-US" altLang="fr-FR" sz="1100" b="1" dirty="0"/>
              <a:t>  </a:t>
            </a:r>
            <a:r>
              <a:rPr lang="en-US" altLang="fr-FR" sz="1100" b="1" dirty="0" err="1"/>
              <a:t>l’avis</a:t>
            </a:r>
            <a:r>
              <a:rPr lang="en-US" altLang="fr-FR" sz="1100" b="1" dirty="0"/>
              <a:t> de </a:t>
            </a:r>
            <a:r>
              <a:rPr lang="en-US" altLang="fr-FR" sz="1100" b="1" dirty="0" err="1"/>
              <a:t>deux</a:t>
            </a:r>
            <a:r>
              <a:rPr lang="en-US" altLang="fr-FR" sz="1100" b="1" dirty="0"/>
              <a:t> </a:t>
            </a:r>
            <a:r>
              <a:rPr lang="en-US" altLang="fr-FR" sz="1100" b="1" dirty="0" err="1"/>
              <a:t>personnes</a:t>
            </a:r>
            <a:r>
              <a:rPr lang="en-US" altLang="fr-FR" sz="1100" b="1" dirty="0"/>
              <a:t> au plus par question </a:t>
            </a:r>
          </a:p>
          <a:p>
            <a:pPr>
              <a:lnSpc>
                <a:spcPct val="80000"/>
              </a:lnSpc>
              <a:defRPr/>
            </a:pPr>
            <a:r>
              <a:rPr lang="en-US" altLang="fr-FR" sz="1100" b="1" dirty="0" err="1"/>
              <a:t>Bintou</a:t>
            </a:r>
            <a:r>
              <a:rPr lang="en-US" altLang="fr-FR" sz="1100" b="1" dirty="0"/>
              <a:t> et MD:  </a:t>
            </a:r>
            <a:r>
              <a:rPr lang="en-US" altLang="fr-FR" sz="1100" b="1" dirty="0" err="1"/>
              <a:t>Prendre</a:t>
            </a:r>
            <a:r>
              <a:rPr lang="en-US" altLang="fr-FR" sz="1100" b="1" dirty="0"/>
              <a:t>  </a:t>
            </a:r>
            <a:r>
              <a:rPr lang="en-US" altLang="fr-FR" sz="1100" b="1" dirty="0" err="1"/>
              <a:t>l’avis</a:t>
            </a:r>
            <a:r>
              <a:rPr lang="en-US" altLang="fr-FR" sz="1100" b="1" dirty="0"/>
              <a:t> de </a:t>
            </a:r>
            <a:r>
              <a:rPr lang="en-US" altLang="fr-FR" sz="1100" b="1" dirty="0" err="1"/>
              <a:t>deux</a:t>
            </a:r>
            <a:r>
              <a:rPr lang="en-US" altLang="fr-FR" sz="1100" b="1" dirty="0"/>
              <a:t> </a:t>
            </a:r>
            <a:r>
              <a:rPr lang="en-US" altLang="fr-FR" sz="1100" b="1" dirty="0" err="1"/>
              <a:t>personnes</a:t>
            </a:r>
            <a:r>
              <a:rPr lang="en-US" altLang="fr-FR" sz="1100" b="1" dirty="0"/>
              <a:t> au plus par question  et/</a:t>
            </a:r>
            <a:r>
              <a:rPr lang="en-US" altLang="fr-FR" sz="1100" b="1" dirty="0" err="1"/>
              <a:t>ou</a:t>
            </a:r>
            <a:r>
              <a:rPr lang="en-US" altLang="fr-FR" sz="1100" b="1" dirty="0"/>
              <a:t> accorder un temps minimum pour le </a:t>
            </a:r>
            <a:r>
              <a:rPr lang="en-US" altLang="fr-FR" sz="1100" b="1" dirty="0" err="1"/>
              <a:t>débat</a:t>
            </a:r>
            <a:r>
              <a:rPr lang="en-US" altLang="fr-FR" sz="1100" b="1" dirty="0"/>
              <a:t>.  </a:t>
            </a:r>
          </a:p>
          <a:p>
            <a:pPr>
              <a:lnSpc>
                <a:spcPct val="80000"/>
              </a:lnSpc>
              <a:defRPr/>
            </a:pPr>
            <a:endParaRPr lang="en-US" altLang="fr-FR" sz="1100" dirty="0"/>
          </a:p>
          <a:p>
            <a:pPr>
              <a:lnSpc>
                <a:spcPct val="80000"/>
              </a:lnSpc>
              <a:defRPr/>
            </a:pPr>
            <a:r>
              <a:rPr lang="en-US" altLang="fr-FR" sz="1100" dirty="0"/>
              <a:t>La </a:t>
            </a:r>
            <a:r>
              <a:rPr lang="en-US" altLang="fr-FR" sz="1100" dirty="0" err="1"/>
              <a:t>définition</a:t>
            </a:r>
            <a:r>
              <a:rPr lang="en-US" altLang="fr-FR" sz="1100" dirty="0"/>
              <a:t> du </a:t>
            </a:r>
            <a:r>
              <a:rPr lang="en-US" altLang="fr-FR" sz="1100" dirty="0" err="1"/>
              <a:t>besoin</a:t>
            </a:r>
            <a:r>
              <a:rPr lang="en-US" altLang="fr-FR" sz="1100" dirty="0"/>
              <a:t> non-</a:t>
            </a:r>
            <a:r>
              <a:rPr lang="en-US" altLang="fr-FR" sz="1100" dirty="0" err="1"/>
              <a:t>satisfait</a:t>
            </a:r>
            <a:r>
              <a:rPr lang="en-US" altLang="fr-FR" sz="1100" dirty="0"/>
              <a:t> </a:t>
            </a:r>
            <a:r>
              <a:rPr lang="en-US" altLang="fr-FR" sz="1100" dirty="0" err="1"/>
              <a:t>comporte</a:t>
            </a:r>
            <a:r>
              <a:rPr lang="en-US" altLang="fr-FR" sz="1100" dirty="0"/>
              <a:t> ‘les </a:t>
            </a:r>
            <a:r>
              <a:rPr lang="en-US" altLang="fr-FR" sz="1100" dirty="0" err="1"/>
              <a:t>personnes</a:t>
            </a:r>
            <a:r>
              <a:rPr lang="en-US" altLang="fr-FR" sz="1100" dirty="0"/>
              <a:t> qui ne </a:t>
            </a:r>
            <a:r>
              <a:rPr lang="en-US" altLang="fr-FR" sz="1100" dirty="0" err="1"/>
              <a:t>sont</a:t>
            </a:r>
            <a:r>
              <a:rPr lang="en-US" altLang="fr-FR" sz="1100" dirty="0"/>
              <a:t> pas enceintes et qui ne </a:t>
            </a:r>
            <a:r>
              <a:rPr lang="en-US" altLang="fr-FR" sz="1100" dirty="0" err="1"/>
              <a:t>veulent</a:t>
            </a:r>
            <a:r>
              <a:rPr lang="en-US" altLang="fr-FR" sz="1100" dirty="0"/>
              <a:t> pas </a:t>
            </a:r>
            <a:r>
              <a:rPr lang="en-US" altLang="fr-FR" sz="1100" dirty="0" err="1"/>
              <a:t>avoir</a:t>
            </a:r>
            <a:r>
              <a:rPr lang="en-US" altLang="fr-FR" sz="1100" dirty="0"/>
              <a:t> un enfant pendant les </a:t>
            </a:r>
            <a:r>
              <a:rPr lang="en-US" altLang="fr-FR" sz="1100" dirty="0" err="1"/>
              <a:t>deux</a:t>
            </a:r>
            <a:r>
              <a:rPr lang="en-US" altLang="fr-FR" sz="1100" dirty="0"/>
              <a:t> </a:t>
            </a:r>
            <a:r>
              <a:rPr lang="en-US" altLang="fr-FR" sz="1100" dirty="0" err="1"/>
              <a:t>prochaines</a:t>
            </a:r>
            <a:r>
              <a:rPr lang="en-US" altLang="fr-FR" sz="1100" dirty="0"/>
              <a:t> </a:t>
            </a:r>
            <a:r>
              <a:rPr lang="en-US" altLang="fr-FR" sz="1100" dirty="0" err="1"/>
              <a:t>années</a:t>
            </a:r>
            <a:r>
              <a:rPr lang="en-US" altLang="fr-FR" sz="1100" dirty="0"/>
              <a:t>, </a:t>
            </a:r>
            <a:r>
              <a:rPr lang="en-US" altLang="fr-FR" sz="1100" dirty="0" err="1"/>
              <a:t>mais</a:t>
            </a:r>
            <a:r>
              <a:rPr lang="en-US" altLang="fr-FR" sz="1100" dirty="0"/>
              <a:t> qui </a:t>
            </a:r>
            <a:r>
              <a:rPr lang="en-US" altLang="fr-FR" sz="1100" dirty="0" err="1"/>
              <a:t>n’utilisent</a:t>
            </a:r>
            <a:r>
              <a:rPr lang="en-US" altLang="fr-FR" sz="1100" dirty="0"/>
              <a:t> pas le PF.’  Il y a </a:t>
            </a:r>
            <a:r>
              <a:rPr lang="en-US" altLang="fr-FR" sz="1100" dirty="0" err="1"/>
              <a:t>deux</a:t>
            </a:r>
            <a:r>
              <a:rPr lang="en-US" altLang="fr-FR" sz="1100" dirty="0"/>
              <a:t> aspects d’un </a:t>
            </a:r>
            <a:r>
              <a:rPr lang="en-US" altLang="fr-FR" sz="1100" dirty="0" err="1"/>
              <a:t>besoin</a:t>
            </a:r>
            <a:r>
              <a:rPr lang="en-US" altLang="fr-FR" sz="1100" dirty="0"/>
              <a:t> non </a:t>
            </a:r>
            <a:r>
              <a:rPr lang="en-US" altLang="fr-FR" sz="1100" dirty="0" err="1"/>
              <a:t>satisfait</a:t>
            </a:r>
            <a:r>
              <a:rPr lang="en-US" altLang="fr-FR" sz="1100" dirty="0"/>
              <a:t>:</a:t>
            </a:r>
          </a:p>
          <a:p>
            <a:pPr>
              <a:lnSpc>
                <a:spcPct val="80000"/>
              </a:lnSpc>
              <a:defRPr/>
            </a:pPr>
            <a:endParaRPr lang="en-US" altLang="fr-FR" sz="1100" dirty="0"/>
          </a:p>
          <a:p>
            <a:pPr>
              <a:lnSpc>
                <a:spcPct val="80000"/>
              </a:lnSpc>
              <a:buFont typeface="Calibri" panose="020F0502020204030204" pitchFamily="34" charset="0"/>
              <a:buAutoNum type="arabicPeriod"/>
              <a:defRPr/>
            </a:pPr>
            <a:r>
              <a:rPr lang="en-US" altLang="fr-FR" sz="1100" dirty="0" err="1"/>
              <a:t>Soit</a:t>
            </a:r>
            <a:r>
              <a:rPr lang="en-US" altLang="fr-FR" sz="1100" dirty="0"/>
              <a:t>,  je </a:t>
            </a:r>
            <a:r>
              <a:rPr lang="en-US" altLang="fr-FR" sz="1100" dirty="0" err="1"/>
              <a:t>désire</a:t>
            </a:r>
            <a:r>
              <a:rPr lang="en-US" altLang="fr-FR" sz="1100" dirty="0"/>
              <a:t> </a:t>
            </a:r>
            <a:r>
              <a:rPr lang="en-US" altLang="fr-FR" sz="1100" dirty="0" err="1"/>
              <a:t>ou</a:t>
            </a:r>
            <a:r>
              <a:rPr lang="en-US" altLang="fr-FR" sz="1100" dirty="0"/>
              <a:t> ne </a:t>
            </a:r>
            <a:r>
              <a:rPr lang="en-US" altLang="fr-FR" sz="1100" dirty="0" err="1"/>
              <a:t>désire</a:t>
            </a:r>
            <a:r>
              <a:rPr lang="en-US" altLang="fr-FR" sz="1100" dirty="0"/>
              <a:t> pas </a:t>
            </a:r>
            <a:r>
              <a:rPr lang="en-US" altLang="fr-FR" sz="1100" dirty="0" err="1"/>
              <a:t>avoir</a:t>
            </a:r>
            <a:r>
              <a:rPr lang="en-US" altLang="fr-FR" sz="1100" dirty="0"/>
              <a:t> un enfant , et les </a:t>
            </a:r>
            <a:r>
              <a:rPr lang="en-US" altLang="fr-FR" sz="1100" dirty="0" err="1"/>
              <a:t>facteurs</a:t>
            </a:r>
            <a:r>
              <a:rPr lang="en-US" altLang="fr-FR" sz="1100" dirty="0"/>
              <a:t> qui </a:t>
            </a:r>
            <a:r>
              <a:rPr lang="en-US" altLang="fr-FR" sz="1100" dirty="0" err="1"/>
              <a:t>influencent</a:t>
            </a:r>
            <a:r>
              <a:rPr lang="en-US" altLang="fr-FR" sz="1100" dirty="0"/>
              <a:t> </a:t>
            </a:r>
            <a:r>
              <a:rPr lang="en-US" altLang="fr-FR" sz="1100" dirty="0" err="1"/>
              <a:t>ce</a:t>
            </a:r>
            <a:r>
              <a:rPr lang="en-US" altLang="fr-FR" sz="1100" dirty="0"/>
              <a:t> </a:t>
            </a:r>
            <a:r>
              <a:rPr lang="en-US" altLang="fr-FR" sz="1100" dirty="0" err="1"/>
              <a:t>désir</a:t>
            </a:r>
            <a:endParaRPr lang="en-US" altLang="fr-FR" sz="1100" dirty="0"/>
          </a:p>
          <a:p>
            <a:pPr marL="471478" lvl="1">
              <a:lnSpc>
                <a:spcPct val="80000"/>
              </a:lnSpc>
              <a:defRPr/>
            </a:pPr>
            <a:r>
              <a:rPr lang="en-US" altLang="fr-FR" sz="1100" dirty="0"/>
              <a:t>Au Benin, les gens  </a:t>
            </a:r>
            <a:r>
              <a:rPr lang="en-US" altLang="fr-FR" sz="1100" dirty="0" err="1"/>
              <a:t>ont</a:t>
            </a:r>
            <a:r>
              <a:rPr lang="en-US" altLang="fr-FR" sz="1100" dirty="0"/>
              <a:t> </a:t>
            </a:r>
            <a:r>
              <a:rPr lang="en-US" altLang="fr-FR" sz="1100" dirty="0" err="1"/>
              <a:t>tendance</a:t>
            </a:r>
            <a:r>
              <a:rPr lang="en-US" altLang="fr-FR" sz="1100" dirty="0"/>
              <a:t> à </a:t>
            </a:r>
            <a:r>
              <a:rPr lang="en-US" altLang="fr-FR" sz="1100" dirty="0" err="1"/>
              <a:t>favoriser</a:t>
            </a:r>
            <a:r>
              <a:rPr lang="en-US" altLang="fr-FR" sz="1100" dirty="0"/>
              <a:t> </a:t>
            </a:r>
            <a:r>
              <a:rPr lang="en-US" altLang="fr-FR" sz="1100" dirty="0" err="1"/>
              <a:t>une</a:t>
            </a:r>
            <a:r>
              <a:rPr lang="en-US" altLang="fr-FR" sz="1100" dirty="0"/>
              <a:t> </a:t>
            </a:r>
            <a:r>
              <a:rPr lang="en-US" altLang="fr-FR" sz="1100" dirty="0" err="1"/>
              <a:t>grande</a:t>
            </a:r>
            <a:r>
              <a:rPr lang="en-US" altLang="fr-FR" sz="1100" dirty="0"/>
              <a:t> </a:t>
            </a:r>
            <a:r>
              <a:rPr lang="en-US" altLang="fr-FR" sz="1100" dirty="0" err="1"/>
              <a:t>famille</a:t>
            </a:r>
            <a:r>
              <a:rPr lang="en-US" altLang="fr-FR" sz="1100" dirty="0"/>
              <a:t>, et </a:t>
            </a:r>
            <a:r>
              <a:rPr lang="en-US" altLang="fr-FR" sz="1100" dirty="0" err="1"/>
              <a:t>donc</a:t>
            </a:r>
            <a:r>
              <a:rPr lang="en-US" altLang="fr-FR" sz="1100" dirty="0"/>
              <a:t> </a:t>
            </a:r>
            <a:r>
              <a:rPr lang="en-US" altLang="fr-FR" sz="1100" dirty="0" err="1"/>
              <a:t>ils</a:t>
            </a:r>
            <a:r>
              <a:rPr lang="en-US" altLang="fr-FR" sz="1100" dirty="0"/>
              <a:t> ne </a:t>
            </a:r>
            <a:r>
              <a:rPr lang="en-US" altLang="fr-FR" sz="1100" dirty="0" err="1"/>
              <a:t>souhaitent</a:t>
            </a:r>
            <a:r>
              <a:rPr lang="en-US" altLang="fr-FR" sz="1100" dirty="0"/>
              <a:t> pas limiter </a:t>
            </a:r>
            <a:r>
              <a:rPr lang="en-US" altLang="fr-FR" sz="1100" dirty="0" err="1"/>
              <a:t>ou</a:t>
            </a:r>
            <a:r>
              <a:rPr lang="en-US" altLang="fr-FR" sz="1100" dirty="0"/>
              <a:t> </a:t>
            </a:r>
            <a:r>
              <a:rPr lang="en-US" altLang="fr-FR" sz="1100" dirty="0" err="1"/>
              <a:t>espacer</a:t>
            </a:r>
            <a:r>
              <a:rPr lang="en-US" altLang="fr-FR" sz="1100" dirty="0"/>
              <a:t> les naissances.   </a:t>
            </a:r>
            <a:r>
              <a:rPr lang="en-US" altLang="fr-FR" sz="1100" dirty="0" err="1"/>
              <a:t>Pourquoi</a:t>
            </a:r>
            <a:r>
              <a:rPr lang="en-US" altLang="fr-FR" sz="1100" dirty="0"/>
              <a:t>?</a:t>
            </a:r>
          </a:p>
          <a:p>
            <a:pPr marL="471478" lvl="1">
              <a:lnSpc>
                <a:spcPct val="80000"/>
              </a:lnSpc>
              <a:defRPr/>
            </a:pPr>
            <a:r>
              <a:rPr lang="en-US" altLang="fr-FR" sz="1100" dirty="0"/>
              <a:t>(</a:t>
            </a:r>
            <a:r>
              <a:rPr lang="en-US" altLang="fr-FR" sz="1100" dirty="0" err="1"/>
              <a:t>Réponses</a:t>
            </a:r>
            <a:r>
              <a:rPr lang="en-US" altLang="fr-FR" sz="1100" dirty="0"/>
              <a:t>: pas encore </a:t>
            </a:r>
            <a:r>
              <a:rPr lang="en-US" altLang="fr-FR" sz="1100" dirty="0" err="1"/>
              <a:t>donné</a:t>
            </a:r>
            <a:r>
              <a:rPr lang="en-US" altLang="fr-FR" sz="1100" dirty="0"/>
              <a:t> naissance à un </a:t>
            </a:r>
            <a:r>
              <a:rPr lang="en-US" altLang="fr-FR" sz="1100" dirty="0" err="1"/>
              <a:t>fils</a:t>
            </a:r>
            <a:r>
              <a:rPr lang="en-US" altLang="fr-FR" sz="1100" dirty="0"/>
              <a:t>, </a:t>
            </a:r>
            <a:r>
              <a:rPr lang="en-US" altLang="fr-FR" sz="1100" dirty="0" err="1"/>
              <a:t>pression</a:t>
            </a:r>
            <a:r>
              <a:rPr lang="en-US" altLang="fr-FR" sz="1100" dirty="0"/>
              <a:t> de la part de la belle-</a:t>
            </a:r>
            <a:r>
              <a:rPr lang="en-US" altLang="fr-FR" sz="1100" dirty="0" err="1"/>
              <a:t>famille</a:t>
            </a:r>
            <a:r>
              <a:rPr lang="en-US" altLang="fr-FR" sz="1100" dirty="0"/>
              <a:t>, </a:t>
            </a:r>
            <a:r>
              <a:rPr lang="en-US" altLang="fr-FR" sz="1100" dirty="0" err="1"/>
              <a:t>pression</a:t>
            </a:r>
            <a:r>
              <a:rPr lang="en-US" altLang="fr-FR" sz="1100" dirty="0"/>
              <a:t> de la part du </a:t>
            </a:r>
            <a:r>
              <a:rPr lang="en-US" altLang="fr-FR" sz="1100" dirty="0" err="1"/>
              <a:t>mari</a:t>
            </a:r>
            <a:r>
              <a:rPr lang="en-US" altLang="fr-FR" sz="1100" dirty="0"/>
              <a:t>,  </a:t>
            </a:r>
            <a:r>
              <a:rPr lang="en-US" altLang="fr-FR" sz="1100" dirty="0" err="1"/>
              <a:t>pression</a:t>
            </a:r>
            <a:r>
              <a:rPr lang="en-US" altLang="fr-FR" sz="1100" dirty="0"/>
              <a:t> </a:t>
            </a:r>
            <a:r>
              <a:rPr lang="en-US" altLang="fr-FR" sz="1100" dirty="0" err="1"/>
              <a:t>en</a:t>
            </a:r>
            <a:r>
              <a:rPr lang="en-US" altLang="fr-FR" sz="1100" dirty="0"/>
              <a:t> </a:t>
            </a:r>
            <a:r>
              <a:rPr lang="en-US" altLang="fr-FR" sz="1100" dirty="0" err="1"/>
              <a:t>faveur</a:t>
            </a:r>
            <a:r>
              <a:rPr lang="en-US" altLang="fr-FR" sz="1100" dirty="0"/>
              <a:t> </a:t>
            </a:r>
            <a:r>
              <a:rPr lang="en-US" altLang="fr-FR" sz="1100" dirty="0" err="1"/>
              <a:t>d’une</a:t>
            </a:r>
            <a:r>
              <a:rPr lang="en-US" altLang="fr-FR" sz="1100" dirty="0"/>
              <a:t> </a:t>
            </a:r>
            <a:r>
              <a:rPr lang="en-US" altLang="fr-FR" sz="1100" dirty="0" err="1"/>
              <a:t>grossesse</a:t>
            </a:r>
            <a:r>
              <a:rPr lang="en-US" altLang="fr-FR" sz="1100" dirty="0"/>
              <a:t> tout de suite après le </a:t>
            </a:r>
            <a:r>
              <a:rPr lang="en-US" altLang="fr-FR" sz="1100" dirty="0" err="1"/>
              <a:t>mariage</a:t>
            </a:r>
            <a:r>
              <a:rPr lang="en-US" altLang="fr-FR" sz="1100" dirty="0"/>
              <a:t>)</a:t>
            </a:r>
          </a:p>
          <a:p>
            <a:pPr>
              <a:lnSpc>
                <a:spcPct val="80000"/>
              </a:lnSpc>
              <a:buFont typeface="Calibri" panose="020F0502020204030204" pitchFamily="34" charset="0"/>
              <a:buAutoNum type="arabicPeriod"/>
              <a:defRPr/>
            </a:pPr>
            <a:r>
              <a:rPr lang="en-US" altLang="fr-FR" sz="1100" dirty="0" err="1"/>
              <a:t>Soit</a:t>
            </a:r>
            <a:r>
              <a:rPr lang="en-US" altLang="fr-FR" sz="1100" dirty="0"/>
              <a:t> ,  je </a:t>
            </a:r>
            <a:r>
              <a:rPr lang="en-US" altLang="fr-FR" sz="1100" dirty="0" err="1"/>
              <a:t>souhaite</a:t>
            </a:r>
            <a:r>
              <a:rPr lang="en-US" altLang="fr-FR" sz="1100" dirty="0"/>
              <a:t> ne pas </a:t>
            </a:r>
            <a:r>
              <a:rPr lang="en-US" altLang="fr-FR" sz="1100" dirty="0" err="1"/>
              <a:t>avoir</a:t>
            </a:r>
            <a:r>
              <a:rPr lang="en-US" altLang="fr-FR" sz="1100" dirty="0"/>
              <a:t> un enfant, </a:t>
            </a:r>
            <a:r>
              <a:rPr lang="en-US" altLang="fr-FR" sz="1100" dirty="0" err="1"/>
              <a:t>mais</a:t>
            </a:r>
            <a:r>
              <a:rPr lang="en-US" altLang="fr-FR" sz="1100" dirty="0"/>
              <a:t> je </a:t>
            </a:r>
            <a:r>
              <a:rPr lang="en-US" altLang="fr-FR" sz="1100" dirty="0" err="1"/>
              <a:t>n’arrive</a:t>
            </a:r>
            <a:r>
              <a:rPr lang="en-US" altLang="fr-FR" sz="1100" dirty="0"/>
              <a:t> pas à </a:t>
            </a:r>
            <a:r>
              <a:rPr lang="en-US" altLang="fr-FR" sz="1100" dirty="0" err="1"/>
              <a:t>utiliser</a:t>
            </a:r>
            <a:r>
              <a:rPr lang="en-US" altLang="fr-FR" sz="1100" dirty="0"/>
              <a:t> le PF</a:t>
            </a:r>
          </a:p>
          <a:p>
            <a:pPr marL="471478" lvl="1">
              <a:lnSpc>
                <a:spcPct val="80000"/>
              </a:lnSpc>
              <a:defRPr/>
            </a:pPr>
            <a:r>
              <a:rPr lang="en-US" altLang="fr-FR" sz="1100" dirty="0"/>
              <a:t>Au Benin,  </a:t>
            </a:r>
            <a:r>
              <a:rPr lang="en-US" altLang="fr-FR" sz="1100" dirty="0" err="1"/>
              <a:t>toute</a:t>
            </a:r>
            <a:r>
              <a:rPr lang="en-US" altLang="fr-FR" sz="1100" dirty="0"/>
              <a:t> </a:t>
            </a:r>
            <a:r>
              <a:rPr lang="en-US" altLang="fr-FR" sz="1100" dirty="0" err="1"/>
              <a:t>une</a:t>
            </a:r>
            <a:r>
              <a:rPr lang="en-US" altLang="fr-FR" sz="1100" dirty="0"/>
              <a:t> </a:t>
            </a:r>
            <a:r>
              <a:rPr lang="en-US" altLang="fr-FR" sz="1100" dirty="0" err="1"/>
              <a:t>gamme</a:t>
            </a:r>
            <a:r>
              <a:rPr lang="en-US" altLang="fr-FR" sz="1100" dirty="0"/>
              <a:t> de raisons </a:t>
            </a:r>
            <a:r>
              <a:rPr lang="en-US" altLang="fr-FR" sz="1100" dirty="0" err="1"/>
              <a:t>peut</a:t>
            </a:r>
            <a:r>
              <a:rPr lang="en-US" altLang="fr-FR" sz="1100" dirty="0"/>
              <a:t> </a:t>
            </a:r>
            <a:r>
              <a:rPr lang="en-US" altLang="fr-FR" sz="1100" dirty="0" err="1"/>
              <a:t>intervenir</a:t>
            </a:r>
            <a:r>
              <a:rPr lang="en-US" altLang="fr-FR" sz="1100" dirty="0"/>
              <a:t> pour </a:t>
            </a:r>
            <a:r>
              <a:rPr lang="en-US" altLang="fr-FR" sz="1100" dirty="0" err="1"/>
              <a:t>qu’une</a:t>
            </a:r>
            <a:r>
              <a:rPr lang="en-US" altLang="fr-FR" sz="1100" dirty="0"/>
              <a:t> </a:t>
            </a:r>
            <a:r>
              <a:rPr lang="en-US" altLang="fr-FR" sz="1100" dirty="0" err="1"/>
              <a:t>personne</a:t>
            </a:r>
            <a:r>
              <a:rPr lang="en-US" altLang="fr-FR" sz="1100" dirty="0"/>
              <a:t> </a:t>
            </a:r>
            <a:r>
              <a:rPr lang="en-US" altLang="fr-FR" sz="1100" dirty="0" err="1"/>
              <a:t>pourrait</a:t>
            </a:r>
            <a:r>
              <a:rPr lang="en-US" altLang="fr-FR" sz="1100" dirty="0"/>
              <a:t> ne pas </a:t>
            </a:r>
            <a:r>
              <a:rPr lang="en-US" altLang="fr-FR" sz="1100" dirty="0" err="1"/>
              <a:t>vouloir</a:t>
            </a:r>
            <a:r>
              <a:rPr lang="en-US" altLang="fr-FR" sz="1100" dirty="0"/>
              <a:t> </a:t>
            </a:r>
            <a:r>
              <a:rPr lang="en-US" altLang="fr-FR" sz="1100" dirty="0" err="1"/>
              <a:t>avoir</a:t>
            </a:r>
            <a:r>
              <a:rPr lang="en-US" altLang="fr-FR" sz="1100" dirty="0"/>
              <a:t> un enfant, </a:t>
            </a:r>
            <a:r>
              <a:rPr lang="en-US" altLang="fr-FR" sz="1100" dirty="0" err="1"/>
              <a:t>mais</a:t>
            </a:r>
            <a:r>
              <a:rPr lang="en-US" altLang="fr-FR" sz="1100" dirty="0"/>
              <a:t> </a:t>
            </a:r>
            <a:r>
              <a:rPr lang="en-US" altLang="fr-FR" sz="1100" dirty="0" err="1"/>
              <a:t>n’utilise</a:t>
            </a:r>
            <a:r>
              <a:rPr lang="en-US" altLang="fr-FR" sz="1100" dirty="0"/>
              <a:t> pas le PF: </a:t>
            </a:r>
            <a:r>
              <a:rPr lang="en-US" altLang="fr-FR" sz="1100" dirty="0" err="1"/>
              <a:t>celui</a:t>
            </a:r>
            <a:r>
              <a:rPr lang="en-US" altLang="fr-FR" sz="1100" dirty="0"/>
              <a:t> qui </a:t>
            </a:r>
            <a:r>
              <a:rPr lang="en-US" altLang="fr-FR" sz="1100" dirty="0" err="1"/>
              <a:t>prend</a:t>
            </a:r>
            <a:r>
              <a:rPr lang="en-US" altLang="fr-FR" sz="1100" dirty="0"/>
              <a:t> la </a:t>
            </a:r>
            <a:r>
              <a:rPr lang="en-US" altLang="fr-FR" sz="1100" dirty="0" err="1"/>
              <a:t>décision</a:t>
            </a:r>
            <a:r>
              <a:rPr lang="en-US" altLang="fr-FR" sz="1100" dirty="0"/>
              <a:t> (</a:t>
            </a:r>
            <a:r>
              <a:rPr lang="en-US" altLang="fr-FR" sz="1100" dirty="0" err="1"/>
              <a:t>cette</a:t>
            </a:r>
            <a:r>
              <a:rPr lang="en-US" altLang="fr-FR" sz="1100" dirty="0"/>
              <a:t> </a:t>
            </a:r>
            <a:r>
              <a:rPr lang="en-US" altLang="fr-FR" sz="1100" dirty="0" err="1"/>
              <a:t>personne</a:t>
            </a:r>
            <a:r>
              <a:rPr lang="en-US" altLang="fr-FR" sz="1100" dirty="0"/>
              <a:t> </a:t>
            </a:r>
            <a:r>
              <a:rPr lang="en-US" altLang="fr-FR" sz="1100" dirty="0" err="1"/>
              <a:t>peut</a:t>
            </a:r>
            <a:r>
              <a:rPr lang="en-US" altLang="fr-FR" sz="1100" dirty="0"/>
              <a:t> </a:t>
            </a:r>
            <a:r>
              <a:rPr lang="en-US" altLang="fr-FR" sz="1100" dirty="0" err="1"/>
              <a:t>vouloir</a:t>
            </a:r>
            <a:r>
              <a:rPr lang="en-US" altLang="fr-FR" sz="1100" dirty="0"/>
              <a:t> </a:t>
            </a:r>
            <a:r>
              <a:rPr lang="en-US" altLang="fr-FR" sz="1100" dirty="0" err="1"/>
              <a:t>avoir</a:t>
            </a:r>
            <a:r>
              <a:rPr lang="en-US" altLang="fr-FR" sz="1100" dirty="0"/>
              <a:t> </a:t>
            </a:r>
            <a:r>
              <a:rPr lang="en-US" altLang="fr-FR" sz="1100" dirty="0" err="1"/>
              <a:t>davantage</a:t>
            </a:r>
            <a:r>
              <a:rPr lang="en-US" altLang="fr-FR" sz="1100" dirty="0"/>
              <a:t> </a:t>
            </a:r>
            <a:r>
              <a:rPr lang="en-US" altLang="fr-FR" sz="1100" dirty="0" err="1"/>
              <a:t>d’enfants</a:t>
            </a:r>
            <a:r>
              <a:rPr lang="en-US" altLang="fr-FR" sz="1100" dirty="0"/>
              <a:t> que le </a:t>
            </a:r>
            <a:r>
              <a:rPr lang="en-US" altLang="fr-FR" sz="1100" dirty="0" err="1"/>
              <a:t>nombre</a:t>
            </a:r>
            <a:r>
              <a:rPr lang="en-US" altLang="fr-FR" sz="1100" dirty="0"/>
              <a:t> </a:t>
            </a:r>
            <a:r>
              <a:rPr lang="en-US" altLang="fr-FR" sz="1100" dirty="0" err="1"/>
              <a:t>souhaité</a:t>
            </a:r>
            <a:r>
              <a:rPr lang="en-US" altLang="fr-FR" sz="1100" dirty="0"/>
              <a:t> par la femme); </a:t>
            </a:r>
            <a:r>
              <a:rPr lang="en-US" altLang="fr-FR" sz="1100" dirty="0" err="1"/>
              <a:t>si</a:t>
            </a:r>
            <a:r>
              <a:rPr lang="en-US" altLang="fr-FR" sz="1100" dirty="0"/>
              <a:t> la femme a déjà  </a:t>
            </a:r>
            <a:r>
              <a:rPr lang="en-US" altLang="fr-FR" sz="1100" dirty="0" err="1"/>
              <a:t>donné</a:t>
            </a:r>
            <a:r>
              <a:rPr lang="en-US" altLang="fr-FR" sz="1100" dirty="0"/>
              <a:t>  naissance à des </a:t>
            </a:r>
            <a:r>
              <a:rPr lang="en-US" altLang="fr-FR" sz="1100" dirty="0" err="1"/>
              <a:t>fils</a:t>
            </a:r>
            <a:r>
              <a:rPr lang="en-US" altLang="fr-FR" sz="1100" dirty="0"/>
              <a:t>; la </a:t>
            </a:r>
            <a:r>
              <a:rPr lang="en-US" altLang="fr-FR" sz="1100" dirty="0" err="1"/>
              <a:t>peur</a:t>
            </a:r>
            <a:r>
              <a:rPr lang="en-US" altLang="fr-FR" sz="1100" dirty="0"/>
              <a:t> des </a:t>
            </a:r>
            <a:r>
              <a:rPr lang="en-US" altLang="fr-FR" sz="1100" dirty="0" err="1"/>
              <a:t>effets</a:t>
            </a:r>
            <a:r>
              <a:rPr lang="en-US" altLang="fr-FR" sz="1100" dirty="0"/>
              <a:t> </a:t>
            </a:r>
            <a:r>
              <a:rPr lang="en-US" altLang="fr-FR" sz="1100" dirty="0" err="1"/>
              <a:t>secondaires</a:t>
            </a:r>
            <a:r>
              <a:rPr lang="en-US" altLang="fr-FR" sz="1100" dirty="0"/>
              <a:t> et de </a:t>
            </a:r>
            <a:r>
              <a:rPr lang="en-US" altLang="fr-FR" sz="1100" dirty="0" err="1"/>
              <a:t>l’infertilité</a:t>
            </a:r>
            <a:endParaRPr lang="en-US" altLang="fr-FR" sz="1100" dirty="0"/>
          </a:p>
          <a:p>
            <a:pPr>
              <a:lnSpc>
                <a:spcPct val="80000"/>
              </a:lnSpc>
              <a:defRPr/>
            </a:pPr>
            <a:endParaRPr lang="en-US" altLang="fr-FR" sz="1100" dirty="0"/>
          </a:p>
          <a:p>
            <a:pPr>
              <a:lnSpc>
                <a:spcPct val="80000"/>
              </a:lnSpc>
              <a:defRPr/>
            </a:pPr>
            <a:r>
              <a:rPr lang="en-US" altLang="fr-FR" sz="1100" b="1" dirty="0"/>
              <a:t>Implications</a:t>
            </a:r>
          </a:p>
          <a:p>
            <a:pPr>
              <a:lnSpc>
                <a:spcPct val="80000"/>
              </a:lnSpc>
              <a:buFontTx/>
              <a:buChar char="•"/>
              <a:defRPr/>
            </a:pPr>
            <a:r>
              <a:rPr lang="en-US" altLang="fr-FR" sz="1100" b="1" dirty="0"/>
              <a:t>  Un homme AUSSI BIEN </a:t>
            </a:r>
            <a:r>
              <a:rPr lang="en-US" altLang="fr-FR" sz="1100" b="1" dirty="0" err="1"/>
              <a:t>qu’une</a:t>
            </a:r>
            <a:r>
              <a:rPr lang="en-US" altLang="fr-FR" sz="1100" b="1" dirty="0"/>
              <a:t> femme </a:t>
            </a:r>
            <a:r>
              <a:rPr lang="en-US" altLang="fr-FR" sz="1100" b="1" dirty="0" err="1"/>
              <a:t>peut</a:t>
            </a:r>
            <a:r>
              <a:rPr lang="en-US" altLang="fr-FR" sz="1100" b="1" dirty="0"/>
              <a:t> </a:t>
            </a:r>
            <a:r>
              <a:rPr lang="en-US" altLang="fr-FR" sz="1100" b="1" dirty="0" err="1"/>
              <a:t>ressentir</a:t>
            </a:r>
            <a:r>
              <a:rPr lang="en-US" altLang="fr-FR" sz="1100" b="1" dirty="0"/>
              <a:t> un </a:t>
            </a:r>
            <a:r>
              <a:rPr lang="en-US" altLang="fr-FR" sz="1100" b="1" dirty="0" err="1"/>
              <a:t>besoin</a:t>
            </a:r>
            <a:r>
              <a:rPr lang="en-US" altLang="fr-FR" sz="1100" b="1" dirty="0"/>
              <a:t> non-</a:t>
            </a:r>
            <a:r>
              <a:rPr lang="en-US" altLang="fr-FR" sz="1100" b="1" dirty="0" err="1"/>
              <a:t>satisfait</a:t>
            </a:r>
            <a:endParaRPr lang="en-US" altLang="fr-FR" sz="1100" b="1" dirty="0"/>
          </a:p>
          <a:p>
            <a:pPr>
              <a:lnSpc>
                <a:spcPct val="80000"/>
              </a:lnSpc>
              <a:buFontTx/>
              <a:buChar char="•"/>
              <a:defRPr/>
            </a:pPr>
            <a:r>
              <a:rPr lang="en-US" altLang="fr-FR" sz="1100" b="1" dirty="0"/>
              <a:t>  Les gens </a:t>
            </a:r>
            <a:r>
              <a:rPr lang="en-US" altLang="fr-FR" sz="1100" b="1" dirty="0" err="1"/>
              <a:t>peuvent</a:t>
            </a:r>
            <a:r>
              <a:rPr lang="en-US" altLang="fr-FR" sz="1100" b="1" dirty="0"/>
              <a:t> </a:t>
            </a:r>
            <a:r>
              <a:rPr lang="en-US" altLang="fr-FR" sz="1100" b="1" dirty="0" err="1"/>
              <a:t>avoir</a:t>
            </a:r>
            <a:r>
              <a:rPr lang="en-US" altLang="fr-FR" sz="1100" b="1" dirty="0"/>
              <a:t> </a:t>
            </a:r>
            <a:r>
              <a:rPr lang="en-US" altLang="fr-FR" sz="1100" b="1" dirty="0" err="1"/>
              <a:t>une</a:t>
            </a:r>
            <a:r>
              <a:rPr lang="en-US" altLang="fr-FR" sz="1100" b="1" dirty="0"/>
              <a:t> </a:t>
            </a:r>
            <a:r>
              <a:rPr lang="en-US" altLang="fr-FR" sz="1100" b="1" dirty="0" err="1"/>
              <a:t>excellente</a:t>
            </a:r>
            <a:r>
              <a:rPr lang="en-US" altLang="fr-FR" sz="1100" b="1" dirty="0"/>
              <a:t> </a:t>
            </a:r>
            <a:r>
              <a:rPr lang="en-US" altLang="fr-FR" sz="1100" b="1" dirty="0" err="1"/>
              <a:t>connaissance</a:t>
            </a:r>
            <a:r>
              <a:rPr lang="en-US" altLang="fr-FR" sz="1100" b="1" dirty="0"/>
              <a:t> du PF et </a:t>
            </a:r>
            <a:r>
              <a:rPr lang="en-US" altLang="fr-FR" sz="1100" b="1" dirty="0" err="1"/>
              <a:t>toujours</a:t>
            </a:r>
            <a:r>
              <a:rPr lang="en-US" altLang="fr-FR" sz="1100" b="1" dirty="0"/>
              <a:t> </a:t>
            </a:r>
            <a:r>
              <a:rPr lang="en-US" altLang="fr-FR" sz="1100" b="1" dirty="0" err="1"/>
              <a:t>ressentir</a:t>
            </a:r>
            <a:r>
              <a:rPr lang="en-US" altLang="fr-FR" sz="1100" b="1" dirty="0"/>
              <a:t> un </a:t>
            </a:r>
            <a:r>
              <a:rPr lang="en-US" altLang="fr-FR" sz="1100" b="1" dirty="0" err="1"/>
              <a:t>besoin</a:t>
            </a:r>
            <a:r>
              <a:rPr lang="en-US" altLang="fr-FR" sz="1100" b="1" dirty="0"/>
              <a:t> non </a:t>
            </a:r>
            <a:r>
              <a:rPr lang="en-US" altLang="fr-FR" sz="1100" b="1" dirty="0" err="1"/>
              <a:t>satisfait</a:t>
            </a:r>
            <a:endParaRPr lang="en-US" altLang="fr-FR" sz="1100" b="1" dirty="0"/>
          </a:p>
          <a:p>
            <a:pPr>
              <a:lnSpc>
                <a:spcPct val="80000"/>
              </a:lnSpc>
              <a:buFontTx/>
              <a:buChar char="•"/>
              <a:defRPr/>
            </a:pPr>
            <a:r>
              <a:rPr lang="en-US" altLang="fr-FR" sz="1100" b="1" dirty="0"/>
              <a:t>  Le </a:t>
            </a:r>
            <a:r>
              <a:rPr lang="en-US" altLang="fr-FR" sz="1100" b="1" dirty="0" err="1"/>
              <a:t>besoin</a:t>
            </a:r>
            <a:r>
              <a:rPr lang="en-US" altLang="fr-FR" sz="1100" b="1" dirty="0"/>
              <a:t> non-</a:t>
            </a:r>
            <a:r>
              <a:rPr lang="en-US" altLang="fr-FR" sz="1100" b="1" dirty="0" err="1"/>
              <a:t>satisfait</a:t>
            </a:r>
            <a:r>
              <a:rPr lang="en-US" altLang="fr-FR" sz="1100" b="1" dirty="0"/>
              <a:t> </a:t>
            </a:r>
            <a:r>
              <a:rPr lang="en-US" altLang="fr-FR" sz="1100" b="1" dirty="0" err="1"/>
              <a:t>n’est</a:t>
            </a:r>
            <a:r>
              <a:rPr lang="en-US" altLang="fr-FR" sz="1100" b="1" dirty="0"/>
              <a:t> pas </a:t>
            </a:r>
            <a:r>
              <a:rPr lang="en-US" altLang="fr-FR" sz="1100" b="1" dirty="0" err="1"/>
              <a:t>pareil</a:t>
            </a:r>
            <a:r>
              <a:rPr lang="en-US" altLang="fr-FR" sz="1100" b="1" dirty="0"/>
              <a:t> à la </a:t>
            </a:r>
            <a:r>
              <a:rPr lang="en-US" altLang="fr-FR" sz="1100" b="1" dirty="0" err="1"/>
              <a:t>demande</a:t>
            </a:r>
            <a:r>
              <a:rPr lang="en-US" altLang="fr-FR" sz="1100" b="1" dirty="0"/>
              <a:t>  du PF- </a:t>
            </a:r>
            <a:r>
              <a:rPr lang="en-US" altLang="fr-FR" sz="1100" b="1" dirty="0" err="1"/>
              <a:t>même</a:t>
            </a:r>
            <a:r>
              <a:rPr lang="en-US" altLang="fr-FR" sz="1100" b="1" dirty="0"/>
              <a:t> </a:t>
            </a:r>
            <a:r>
              <a:rPr lang="en-US" altLang="fr-FR" sz="1100" b="1" dirty="0" err="1"/>
              <a:t>si</a:t>
            </a:r>
            <a:r>
              <a:rPr lang="en-US" altLang="fr-FR" sz="1100" b="1" dirty="0"/>
              <a:t> je ne </a:t>
            </a:r>
            <a:r>
              <a:rPr lang="en-US" altLang="fr-FR" sz="1100" b="1" dirty="0" err="1"/>
              <a:t>désire</a:t>
            </a:r>
            <a:r>
              <a:rPr lang="en-US" altLang="fr-FR" sz="1100" b="1" dirty="0"/>
              <a:t> pas </a:t>
            </a:r>
            <a:r>
              <a:rPr lang="en-US" altLang="fr-FR" sz="1100" b="1" dirty="0" err="1"/>
              <a:t>avoir</a:t>
            </a:r>
            <a:r>
              <a:rPr lang="en-US" altLang="fr-FR" sz="1100" b="1" dirty="0"/>
              <a:t> un enfant, </a:t>
            </a:r>
            <a:r>
              <a:rPr lang="en-US" altLang="fr-FR" sz="1100" b="1" dirty="0" err="1"/>
              <a:t>il</a:t>
            </a:r>
            <a:r>
              <a:rPr lang="en-US" altLang="fr-FR" sz="1100" b="1" dirty="0"/>
              <a:t> </a:t>
            </a:r>
            <a:r>
              <a:rPr lang="en-US" altLang="fr-FR" sz="1100" b="1" dirty="0" err="1"/>
              <a:t>peut</a:t>
            </a:r>
            <a:r>
              <a:rPr lang="en-US" altLang="fr-FR" sz="1100" b="1" dirty="0"/>
              <a:t> y </a:t>
            </a:r>
            <a:r>
              <a:rPr lang="en-US" altLang="fr-FR" sz="1100" b="1" dirty="0" err="1"/>
              <a:t>avoir</a:t>
            </a:r>
            <a:r>
              <a:rPr lang="en-US" altLang="fr-FR" sz="1100" b="1" dirty="0"/>
              <a:t> </a:t>
            </a:r>
            <a:r>
              <a:rPr lang="en-US" altLang="fr-FR" sz="1100" b="1" dirty="0" err="1"/>
              <a:t>d’autres</a:t>
            </a:r>
            <a:r>
              <a:rPr lang="en-US" altLang="fr-FR" sz="1100" b="1" dirty="0"/>
              <a:t> </a:t>
            </a:r>
            <a:r>
              <a:rPr lang="en-US" altLang="fr-FR" sz="1100" b="1" dirty="0" err="1"/>
              <a:t>barrières</a:t>
            </a:r>
            <a:r>
              <a:rPr lang="en-US" altLang="fr-FR" sz="1100" b="1" dirty="0"/>
              <a:t> (</a:t>
            </a:r>
            <a:r>
              <a:rPr lang="en-US" altLang="fr-FR" sz="1100" b="1" dirty="0" err="1"/>
              <a:t>sociales</a:t>
            </a:r>
            <a:r>
              <a:rPr lang="en-US" altLang="fr-FR" sz="1100" b="1" dirty="0"/>
              <a:t>) à </a:t>
            </a:r>
            <a:r>
              <a:rPr lang="en-US" altLang="fr-FR" sz="1100" b="1" dirty="0" err="1"/>
              <a:t>l’utilisation</a:t>
            </a:r>
            <a:r>
              <a:rPr lang="en-US" altLang="fr-FR" sz="1100" b="1" dirty="0"/>
              <a:t> du  PF </a:t>
            </a:r>
            <a:endParaRPr lang="fr-FR" altLang="fr-FR" sz="1100" b="1" dirty="0"/>
          </a:p>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t>4</a:t>
            </a:fld>
            <a:endParaRPr lang="en-US"/>
          </a:p>
        </p:txBody>
      </p:sp>
    </p:spTree>
    <p:extLst>
      <p:ext uri="{BB962C8B-B14F-4D97-AF65-F5344CB8AC3E}">
        <p14:creationId xmlns:p14="http://schemas.microsoft.com/office/powerpoint/2010/main" val="94547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6725" lvl="1"/>
            <a:endParaRPr lang="fr-FR" altLang="fr-FR"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054543-0728-46DF-A69A-FDEDDCD1D638}" type="slidenum">
              <a:rPr lang="es-GT" altLang="fr-FR">
                <a:solidFill>
                  <a:srgbClr val="000000"/>
                </a:solidFill>
                <a:latin typeface="Calibri" panose="020F0502020204030204" pitchFamily="34" charset="0"/>
              </a:rPr>
              <a:pPr/>
              <a:t>19</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428140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b="1" smtClean="0"/>
              <a:t>Note: </a:t>
            </a:r>
            <a:r>
              <a:rPr lang="fr-FR" altLang="en-US" smtClean="0"/>
              <a:t>attention, les réseaux peuvent être  autant source de  problème  que  de solution. </a:t>
            </a:r>
          </a:p>
        </p:txBody>
      </p:sp>
      <p:sp>
        <p:nvSpPr>
          <p:cNvPr id="7168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2F2DEE-2AF9-4548-AD63-0227C84ABB83}" type="slidenum">
              <a:rPr lang="es-GT" altLang="fr-FR">
                <a:solidFill>
                  <a:srgbClr val="000000"/>
                </a:solidFill>
                <a:latin typeface="Calibri" panose="020F0502020204030204" pitchFamily="34" charset="0"/>
              </a:rPr>
              <a:pPr/>
              <a:t>20</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76349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lnSpc>
                <a:spcPct val="80000"/>
              </a:lnSpc>
            </a:pPr>
            <a:r>
              <a:rPr lang="en-US" altLang="fr-FR" b="1" smtClean="0">
                <a:solidFill>
                  <a:srgbClr val="FF0000"/>
                </a:solidFill>
                <a:latin typeface="Arial" panose="020B0604020202020204" pitchFamily="34" charset="0"/>
              </a:rPr>
              <a:t>Egalement appele communication pour le changement ou la mobilisation sociale </a:t>
            </a:r>
          </a:p>
          <a:p>
            <a:pPr defTabSz="923925" eaLnBrk="1" hangingPunct="1">
              <a:lnSpc>
                <a:spcPct val="80000"/>
              </a:lnSpc>
            </a:pPr>
            <a:endParaRPr lang="en-US" altLang="fr-FR" smtClean="0">
              <a:solidFill>
                <a:schemeClr val="accent1"/>
              </a:solidFill>
              <a:latin typeface="Arial" panose="020B0604020202020204" pitchFamily="34" charset="0"/>
            </a:endParaRPr>
          </a:p>
          <a:p>
            <a:pPr defTabSz="923925" eaLnBrk="1" hangingPunct="1">
              <a:lnSpc>
                <a:spcPct val="80000"/>
              </a:lnSpc>
            </a:pPr>
            <a:r>
              <a:rPr lang="en-US" altLang="fr-FR" smtClean="0">
                <a:solidFill>
                  <a:schemeClr val="accent1"/>
                </a:solidFill>
                <a:latin typeface="Arial" panose="020B0604020202020204" pitchFamily="34" charset="0"/>
              </a:rPr>
              <a:t>Permet aux communautés d’identifier et de s’adresser aux facteurs sociaux, économiques et culturels qui influencent la santé. </a:t>
            </a:r>
            <a:endParaRPr lang="en-US" altLang="fr-FR" smtClean="0">
              <a:latin typeface="Arial" panose="020B0604020202020204" pitchFamily="34" charset="0"/>
            </a:endParaRPr>
          </a:p>
          <a:p>
            <a:pPr defTabSz="923925" eaLnBrk="1" hangingPunct="1">
              <a:lnSpc>
                <a:spcPct val="80000"/>
              </a:lnSpc>
            </a:pPr>
            <a:r>
              <a:rPr lang="en-US" altLang="fr-FR" smtClean="0">
                <a:solidFill>
                  <a:schemeClr val="accent1"/>
                </a:solidFill>
                <a:latin typeface="Arial" panose="020B0604020202020204" pitchFamily="34" charset="0"/>
              </a:rPr>
              <a:t>Dépasse la  traditionnelle “communication pour le changement de comportement”  pour aller vers le “changement social”.  </a:t>
            </a:r>
          </a:p>
          <a:p>
            <a:pPr defTabSz="923925" eaLnBrk="1" hangingPunct="1">
              <a:lnSpc>
                <a:spcPct val="80000"/>
              </a:lnSpc>
            </a:pPr>
            <a:r>
              <a:rPr lang="en-US" altLang="fr-FR" smtClean="0">
                <a:solidFill>
                  <a:schemeClr val="accent1"/>
                </a:solidFill>
                <a:latin typeface="Arial" panose="020B0604020202020204" pitchFamily="34" charset="0"/>
              </a:rPr>
              <a:t>Explore des manières alternatives de réfléchir, de ressentir et d’être.   </a:t>
            </a:r>
          </a:p>
          <a:p>
            <a:pPr defTabSz="923925"/>
            <a:endParaRPr lang="en-US" altLang="fr-FR" smtClean="0">
              <a:latin typeface="Arial" panose="020B060402020202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777FC3-8D28-4145-8CC2-ADB688301562}" type="slidenum">
              <a:rPr lang="en-US" altLang="fr-FR">
                <a:solidFill>
                  <a:srgbClr val="000000"/>
                </a:solidFill>
                <a:latin typeface="Calibri" panose="020F0502020204030204" pitchFamily="34" charset="0"/>
              </a:rPr>
              <a:pPr/>
              <a:t>21</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79340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fr-FR" altLang="fr-FR" dirty="0" smtClean="0"/>
              <a:t>Discussion Générale– en quoi est-ce que ceci est diffèrent d’un projet normal de développement communautaire? En quoi est-ce que ces approches sont différentes de l’approche IEC?</a:t>
            </a:r>
          </a:p>
          <a:p>
            <a:pPr defTabSz="923925"/>
            <a:endParaRPr lang="fr-FR" altLang="fr-FR" dirty="0" smtClean="0"/>
          </a:p>
        </p:txBody>
      </p:sp>
      <p:sp>
        <p:nvSpPr>
          <p:cNvPr id="737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099BCD-63A6-4161-B9F2-E23DEF19DD6A}" type="slidenum">
              <a:rPr lang="es-GT" altLang="fr-FR">
                <a:latin typeface="Calibri" panose="020F0502020204030204" pitchFamily="34" charset="0"/>
              </a:rPr>
              <a:pPr/>
              <a:t>23</a:t>
            </a:fld>
            <a:endParaRPr lang="es-GT" altLang="fr-FR">
              <a:latin typeface="Calibri" panose="020F0502020204030204" pitchFamily="34" charset="0"/>
            </a:endParaRPr>
          </a:p>
        </p:txBody>
      </p:sp>
    </p:spTree>
    <p:extLst>
      <p:ext uri="{BB962C8B-B14F-4D97-AF65-F5344CB8AC3E}">
        <p14:creationId xmlns:p14="http://schemas.microsoft.com/office/powerpoint/2010/main" val="44696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fr-FR" altLang="fr-FR" smtClean="0"/>
              <a:t>Discussion Générale– en quoi est-ce que ceci est diffèrent d’un projet normal de développement communautaire? En quoi est-ce que ces approches sont différentes de l’approche IEC?</a:t>
            </a:r>
          </a:p>
          <a:p>
            <a:pPr defTabSz="923925"/>
            <a:endParaRPr lang="fr-FR" altLang="fr-FR" smtClean="0"/>
          </a:p>
        </p:txBody>
      </p:sp>
      <p:sp>
        <p:nvSpPr>
          <p:cNvPr id="747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B63842-1446-47B2-9C1A-1F7090D91E8C}" type="slidenum">
              <a:rPr lang="es-GT" altLang="fr-FR">
                <a:latin typeface="Calibri" panose="020F0502020204030204" pitchFamily="34" charset="0"/>
              </a:rPr>
              <a:pPr/>
              <a:t>24</a:t>
            </a:fld>
            <a:endParaRPr lang="es-GT" altLang="fr-FR">
              <a:latin typeface="Calibri" panose="020F0502020204030204" pitchFamily="34" charset="0"/>
            </a:endParaRPr>
          </a:p>
        </p:txBody>
      </p:sp>
    </p:spTree>
    <p:extLst>
      <p:ext uri="{BB962C8B-B14F-4D97-AF65-F5344CB8AC3E}">
        <p14:creationId xmlns:p14="http://schemas.microsoft.com/office/powerpoint/2010/main" val="246370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a:r>
              <a:rPr lang="en-US" altLang="fr-FR" smtClean="0"/>
              <a:t>Comme vous le voyez, il y a déjà des différences clé</a:t>
            </a:r>
          </a:p>
          <a:p>
            <a:pPr defTabSz="923925"/>
            <a:endParaRPr lang="en-US" altLang="fr-FR" smtClean="0"/>
          </a:p>
        </p:txBody>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E34733-E210-4228-915A-DFE9280B1D77}" type="slidenum">
              <a:rPr lang="es-GT" altLang="fr-FR">
                <a:latin typeface="Calibri" panose="020F0502020204030204" pitchFamily="34" charset="0"/>
              </a:rPr>
              <a:pPr/>
              <a:t>25</a:t>
            </a:fld>
            <a:endParaRPr lang="es-GT" altLang="fr-FR">
              <a:latin typeface="Calibri" panose="020F0502020204030204" pitchFamily="34" charset="0"/>
            </a:endParaRPr>
          </a:p>
        </p:txBody>
      </p:sp>
    </p:spTree>
    <p:extLst>
      <p:ext uri="{BB962C8B-B14F-4D97-AF65-F5344CB8AC3E}">
        <p14:creationId xmlns:p14="http://schemas.microsoft.com/office/powerpoint/2010/main" val="340616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95B80-738E-4DF3-AB49-4B8FDE4C8BC6}" type="slidenum">
              <a:rPr lang="es-GT" altLang="fr-FR" smtClean="0"/>
              <a:pPr/>
              <a:t>27</a:t>
            </a:fld>
            <a:endParaRPr lang="es-GT" altLang="fr-FR"/>
          </a:p>
        </p:txBody>
      </p:sp>
    </p:spTree>
    <p:extLst>
      <p:ext uri="{BB962C8B-B14F-4D97-AF65-F5344CB8AC3E}">
        <p14:creationId xmlns:p14="http://schemas.microsoft.com/office/powerpoint/2010/main" val="100937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1" dirty="0" smtClean="0">
                <a:solidFill>
                  <a:srgbClr val="FF0000"/>
                </a:solidFill>
              </a:rPr>
              <a:t>Nous avons fini avec le #1 et le #2 avec la phase pilote. Nous nous focalisons maintenant sur #3, et la documentation de l’application de ces approches dans différents contextes. </a:t>
            </a:r>
          </a:p>
          <a:p>
            <a:r>
              <a:rPr lang="fr-FR" altLang="fr-FR" dirty="0" smtClean="0"/>
              <a:t>De plus, l’analyse de réseaux sociaux est une méthodologie de pointe qui reçoit une attention croissante.  Elle a été appliquée aux USA et dans le monde militaire (vous verrez des exemples plus tard) et devient de plus en plus courante.  Ce projet représente une action pionnière de l’application de cette méthodologie aux questions de santé publique et spécifiquement du PF</a:t>
            </a:r>
            <a:r>
              <a:rPr lang="en-US" altLang="fr-FR" dirty="0" smtClean="0"/>
              <a:t>.  </a:t>
            </a:r>
          </a:p>
          <a:p>
            <a:endParaRPr lang="en-US" altLang="fr-FR" dirty="0"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D15B35-1A93-46AD-9033-1D96600A0145}" type="slidenum">
              <a:rPr lang="en-US" altLang="fr-FR">
                <a:solidFill>
                  <a:srgbClr val="000000"/>
                </a:solidFill>
                <a:latin typeface="Calibri" panose="020F0502020204030204" pitchFamily="34" charset="0"/>
              </a:rPr>
              <a:pPr/>
              <a:t>28</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1827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6725" lvl="1"/>
            <a:endParaRPr lang="fr-FR" altLang="fr-FR" dirty="0" smtClean="0"/>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2B493A-B4A0-4F5D-9C34-B3BD7C1CD6D4}" type="slidenum">
              <a:rPr lang="es-GT" altLang="fr-FR">
                <a:solidFill>
                  <a:srgbClr val="000000"/>
                </a:solidFill>
                <a:latin typeface="Calibri" panose="020F0502020204030204" pitchFamily="34" charset="0"/>
              </a:rPr>
              <a:pPr/>
              <a:t>30</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80739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860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80950F-ECD5-43F0-B1A4-C7858A728F14}" type="slidenum">
              <a:rPr lang="en-US" altLang="fr-FR">
                <a:solidFill>
                  <a:srgbClr val="000000"/>
                </a:solidFill>
                <a:latin typeface="Calibri" panose="020F0502020204030204" pitchFamily="34" charset="0"/>
              </a:rPr>
              <a:pPr/>
              <a:t>31</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90002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fr-FR" dirty="0" smtClean="0"/>
              <a:t>Exemple 1: Une femme qui vient d’avoir son premier enfant. Elle n’a pas encore </a:t>
            </a:r>
            <a:r>
              <a:rPr lang="fr-FR" altLang="fr-FR" dirty="0" err="1" smtClean="0"/>
              <a:t>parl</a:t>
            </a:r>
            <a:r>
              <a:rPr lang="en-US" altLang="fr-FR" dirty="0"/>
              <a:t>é</a:t>
            </a:r>
            <a:r>
              <a:rPr lang="fr-FR" altLang="fr-FR" dirty="0" smtClean="0"/>
              <a:t> de la PF avec son mari parce qu’elle sait que sa famille ne sera pas d’accord. Sa belle-mère lui a dit avant le mariage qu’elle veut beaucoup d’enfants, et la femme veut plaire a sa belle-famille car elle habite loin de ses parents maintenant…</a:t>
            </a:r>
          </a:p>
          <a:p>
            <a:r>
              <a:rPr lang="fr-FR" altLang="fr-FR" dirty="0" smtClean="0"/>
              <a:t>Exemple 2: Un homme qui voit que sa femme souffre après la naissance de leur 3</a:t>
            </a:r>
            <a:r>
              <a:rPr lang="fr-FR" altLang="fr-FR" baseline="30000" dirty="0" smtClean="0"/>
              <a:t>e</a:t>
            </a:r>
            <a:r>
              <a:rPr lang="fr-FR" altLang="fr-FR" dirty="0" smtClean="0"/>
              <a:t> enfants dans 4 ans. Il pense qu’elle sera d’accord d’utiliser une méthode de PF pour éviter une autre grossesse, mais il a peur que ses amis vont se moquer de lui. Ils vont lui dire qu’il n’est pas le chef du village et que sa femme a tout le pouvoir.</a:t>
            </a:r>
          </a:p>
          <a:p>
            <a:r>
              <a:rPr lang="fr-FR" altLang="fr-FR" dirty="0" smtClean="0"/>
              <a:t>Exemples 3: Un leader religieux qui est bien respect</a:t>
            </a:r>
            <a:r>
              <a:rPr lang="en-US" altLang="fr-FR" dirty="0"/>
              <a:t>é</a:t>
            </a:r>
            <a:r>
              <a:rPr lang="fr-FR" altLang="fr-FR" dirty="0" smtClean="0"/>
              <a:t> dans le village commence a croire que la PF est une très bonne chose. Il a vu que les gens sont plus libre et plus contente quand ils utilisent les implants pour espacer les naissances, mais il a l’impression que la majorité du village n’est pas de cette opinion. De plus, il sait que ce n’est pas </a:t>
            </a:r>
            <a:r>
              <a:rPr lang="fr-FR" altLang="fr-FR" dirty="0" err="1" smtClean="0"/>
              <a:t>consid</a:t>
            </a:r>
            <a:r>
              <a:rPr lang="en-US" altLang="fr-FR" dirty="0"/>
              <a:t>é</a:t>
            </a:r>
            <a:r>
              <a:rPr lang="fr-FR" altLang="fr-FR" dirty="0" smtClean="0"/>
              <a:t>r</a:t>
            </a:r>
            <a:r>
              <a:rPr lang="en-US" altLang="fr-FR" dirty="0"/>
              <a:t>é</a:t>
            </a:r>
            <a:r>
              <a:rPr lang="fr-FR" altLang="fr-FR" dirty="0" smtClean="0"/>
              <a:t> correcte de parler de ces choses en publique…</a:t>
            </a:r>
          </a:p>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t>5</a:t>
            </a:fld>
            <a:endParaRPr lang="en-US"/>
          </a:p>
        </p:txBody>
      </p:sp>
    </p:spTree>
    <p:extLst>
      <p:ext uri="{BB962C8B-B14F-4D97-AF65-F5344CB8AC3E}">
        <p14:creationId xmlns:p14="http://schemas.microsoft.com/office/powerpoint/2010/main" val="391904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C46A9C-263E-4B86-882D-A0C023DE3C72}" type="slidenum">
              <a:rPr lang="en-US" altLang="fr-FR">
                <a:solidFill>
                  <a:srgbClr val="000000"/>
                </a:solidFill>
                <a:latin typeface="Calibri" panose="020F0502020204030204" pitchFamily="34" charset="0"/>
              </a:rPr>
              <a:pPr/>
              <a:t>32</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414729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9114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381980-170E-4873-963D-B132B95B2EB9}" type="slidenum">
              <a:rPr lang="es-GT" altLang="fr-FR">
                <a:solidFill>
                  <a:srgbClr val="000000"/>
                </a:solidFill>
                <a:latin typeface="Calibri" panose="020F0502020204030204" pitchFamily="34" charset="0"/>
              </a:rPr>
              <a:pPr/>
              <a:t>34</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85920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52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D0F1B9-4B39-472A-9823-CE12932E46BB}" type="slidenum">
              <a:rPr lang="en-US" altLang="fr-FR">
                <a:solidFill>
                  <a:srgbClr val="000000"/>
                </a:solidFill>
                <a:latin typeface="Calibri" panose="020F0502020204030204" pitchFamily="34" charset="0"/>
              </a:rPr>
              <a:pPr/>
              <a:t>35</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69150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lvl="1" indent="-174625" defTabSz="933450">
              <a:buFontTx/>
              <a:buChar char="-"/>
            </a:pPr>
            <a:endParaRPr lang="fr-FR" altLang="fr-FR" dirty="0" smtClean="0"/>
          </a:p>
        </p:txBody>
      </p:sp>
      <p:sp>
        <p:nvSpPr>
          <p:cNvPr id="993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2C0370-0305-4BD6-A3D5-C971F4A4F515}" type="slidenum">
              <a:rPr lang="en-US" altLang="fr-FR">
                <a:solidFill>
                  <a:srgbClr val="000000"/>
                </a:solidFill>
                <a:latin typeface="Calibri" panose="020F0502020204030204" pitchFamily="34" charset="0"/>
              </a:rPr>
              <a:pPr/>
              <a:t>36</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2874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10138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63D5D8-7599-45D6-BDCC-169E28F2B360}" type="slidenum">
              <a:rPr lang="es-GT" altLang="fr-FR">
                <a:solidFill>
                  <a:prstClr val="black"/>
                </a:solidFill>
                <a:latin typeface="Calibri" panose="020F0502020204030204" pitchFamily="34" charset="0"/>
              </a:rPr>
              <a:pPr/>
              <a:t>37</a:t>
            </a:fld>
            <a:endParaRPr lang="es-GT" altLang="fr-FR">
              <a:solidFill>
                <a:prstClr val="black"/>
              </a:solidFill>
              <a:latin typeface="Calibri" panose="020F0502020204030204" pitchFamily="34" charset="0"/>
            </a:endParaRPr>
          </a:p>
        </p:txBody>
      </p:sp>
    </p:spTree>
    <p:extLst>
      <p:ext uri="{BB962C8B-B14F-4D97-AF65-F5344CB8AC3E}">
        <p14:creationId xmlns:p14="http://schemas.microsoft.com/office/powerpoint/2010/main" val="1063223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6EBF5B-921D-498F-9B34-2D1B02C427A7}" type="slidenum">
              <a:rPr lang="en-US" altLang="fr-FR">
                <a:solidFill>
                  <a:srgbClr val="000000"/>
                </a:solidFill>
                <a:latin typeface="Calibri" panose="020F0502020204030204" pitchFamily="34" charset="0"/>
              </a:rPr>
              <a:pPr/>
              <a:t>38</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039577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dirty="0" smtClean="0"/>
          </a:p>
        </p:txBody>
      </p:sp>
      <p:sp>
        <p:nvSpPr>
          <p:cNvPr id="1054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98B58F8-EB8E-46F0-AA03-613E70A5D33F}" type="slidenum">
              <a:rPr lang="en-US" altLang="fr-FR">
                <a:solidFill>
                  <a:srgbClr val="000000"/>
                </a:solidFill>
                <a:latin typeface="Calibri" panose="020F0502020204030204" pitchFamily="34" charset="0"/>
              </a:rPr>
              <a:pPr/>
              <a:t>39</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540906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1085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FE005D-5C6F-43F8-AC14-76DD92FB5E01}" type="slidenum">
              <a:rPr lang="es-GT" altLang="fr-FR">
                <a:solidFill>
                  <a:prstClr val="black"/>
                </a:solidFill>
                <a:latin typeface="Calibri" panose="020F0502020204030204" pitchFamily="34" charset="0"/>
              </a:rPr>
              <a:pPr/>
              <a:t>41</a:t>
            </a:fld>
            <a:endParaRPr lang="es-GT" altLang="fr-FR">
              <a:solidFill>
                <a:prstClr val="black"/>
              </a:solidFill>
              <a:latin typeface="Calibri" panose="020F0502020204030204" pitchFamily="34" charset="0"/>
            </a:endParaRPr>
          </a:p>
        </p:txBody>
      </p:sp>
    </p:spTree>
    <p:extLst>
      <p:ext uri="{BB962C8B-B14F-4D97-AF65-F5344CB8AC3E}">
        <p14:creationId xmlns:p14="http://schemas.microsoft.com/office/powerpoint/2010/main" val="45191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t>9</a:t>
            </a:fld>
            <a:endParaRPr lang="en-US"/>
          </a:p>
        </p:txBody>
      </p:sp>
    </p:spTree>
    <p:extLst>
      <p:ext uri="{BB962C8B-B14F-4D97-AF65-F5344CB8AC3E}">
        <p14:creationId xmlns:p14="http://schemas.microsoft.com/office/powerpoint/2010/main" val="170305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fr-FR" b="1" dirty="0"/>
              <a:t>DEFINITIONS DES BESOINS EN PLANIFICATION FAMILIALE</a:t>
            </a:r>
            <a:endParaRPr lang="fr-FR" dirty="0"/>
          </a:p>
          <a:p>
            <a:r>
              <a:rPr lang="fr-FR" dirty="0"/>
              <a:t>L'objectif ultime du </a:t>
            </a:r>
            <a:r>
              <a:rPr lang="fr-FR" dirty="0" err="1"/>
              <a:t>Tékponon</a:t>
            </a:r>
            <a:r>
              <a:rPr lang="fr-FR" dirty="0"/>
              <a:t> </a:t>
            </a:r>
            <a:r>
              <a:rPr lang="fr-FR" dirty="0" err="1"/>
              <a:t>Jikuagou</a:t>
            </a:r>
            <a:r>
              <a:rPr lang="fr-FR" dirty="0"/>
              <a:t> étant de réduire les besoins non satisfaits en matière de PF, il est important de disposer d'une définition claire du concept de besoins non satisfaits. De nombreuses définitions existent pour les besoins non satisfaits en matière de PF. Notre définition diffère de celles couramment utilisées, car elle se concentre sur les perceptions de l'individu de la manière suivante: </a:t>
            </a:r>
          </a:p>
          <a:p>
            <a:r>
              <a:rPr lang="fr-FR" dirty="0"/>
              <a:t/>
            </a:r>
            <a:br>
              <a:rPr lang="fr-FR" dirty="0"/>
            </a:br>
            <a:r>
              <a:rPr lang="fr-FR" dirty="0"/>
              <a:t>BESOINS SATISFAITS : Les individus qui ont recours à une quelconque méthode de PF, moderne ou traditionnelle. Nous pensons que tout individu prenant des mesures en vue de prévenir ou retarder une grossesse, indépendamment de l'efficacité réelle de la méthode employée, considère que ses besoins en PF sont satisfaits.</a:t>
            </a:r>
          </a:p>
          <a:p>
            <a:endParaRPr lang="fr-FR" dirty="0"/>
          </a:p>
          <a:p>
            <a:r>
              <a:rPr lang="fr-FR" dirty="0"/>
              <a:t>PAS DE BESOIN : Les individus qui souhaitent présentement avoir un enfant, les femmes enceintes, ménopausées ou qui ne sont pas sexuellement actifs et croient que ceci les protège de la grossesse (que cette perception soit correcte ou erronée) et les individus qui pensent ne pas avoir besoin de la PF pour toutes autres raisons.</a:t>
            </a:r>
          </a:p>
          <a:p>
            <a:endParaRPr lang="fr-FR" dirty="0"/>
          </a:p>
          <a:p>
            <a:r>
              <a:rPr lang="fr-FR" dirty="0"/>
              <a:t>BESOINS NON SATISFAITS : Les individus qui ne désirent pas de grossesse, qui sont sexuellement actifs, et n'utilisant pas de méthode de PF. Autrement dit, tout individu ne s'inscrivant ni dans la catégorie « besoins satisfaits » ni dans la catégorie « pas de besoin ».</a:t>
            </a:r>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8056FB-7A96-48CA-9105-9D87DD0938B5}" type="slidenum">
              <a:rPr lang="en-US" altLang="fr-FR">
                <a:latin typeface="Calibri" panose="020F0502020204030204" pitchFamily="34" charset="0"/>
              </a:rPr>
              <a:pPr/>
              <a:t>11</a:t>
            </a:fld>
            <a:endParaRPr lang="en-US" altLang="fr-FR">
              <a:latin typeface="Calibri" panose="020F0502020204030204" pitchFamily="34" charset="0"/>
            </a:endParaRPr>
          </a:p>
        </p:txBody>
      </p:sp>
    </p:spTree>
    <p:extLst>
      <p:ext uri="{BB962C8B-B14F-4D97-AF65-F5344CB8AC3E}">
        <p14:creationId xmlns:p14="http://schemas.microsoft.com/office/powerpoint/2010/main" val="234508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Note:  c’est pertinent car cela montre pourquoi on catégorise les différents satut de besoin. </a:t>
            </a:r>
          </a:p>
          <a:p>
            <a:endParaRPr lang="fr-FR" altLang="fr-FR" smtClean="0"/>
          </a:p>
          <a:p>
            <a:r>
              <a:rPr lang="fr-FR" altLang="fr-FR" b="1" smtClean="0"/>
              <a:t>Au fait, on segmente les catégories de BNS dans le programme de TJ pour pouvoir  faire  face aux  différente s catégories besoins non perçus</a:t>
            </a:r>
          </a:p>
        </p:txBody>
      </p:sp>
      <p:sp>
        <p:nvSpPr>
          <p:cNvPr id="655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837524-B16A-4208-A0FE-B06FD1534088}" type="slidenum">
              <a:rPr lang="es-GT" altLang="fr-FR">
                <a:solidFill>
                  <a:srgbClr val="000000"/>
                </a:solidFill>
                <a:latin typeface="Calibri" panose="020F0502020204030204" pitchFamily="34" charset="0"/>
              </a:rPr>
              <a:pPr/>
              <a:t>12</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9486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smtClean="0"/>
          </a:p>
        </p:txBody>
      </p:sp>
      <p:sp>
        <p:nvSpPr>
          <p:cNvPr id="6656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93F7BD-8A4D-415F-B459-A6576EAB9157}" type="slidenum">
              <a:rPr lang="es-GT" altLang="fr-FR">
                <a:solidFill>
                  <a:srgbClr val="000000"/>
                </a:solidFill>
                <a:latin typeface="Calibri" panose="020F0502020204030204" pitchFamily="34" charset="0"/>
              </a:rPr>
              <a:pPr/>
              <a:t>14</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71355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Les hommes et les femmes peuvent recevoir de l’information correcte de la</a:t>
            </a:r>
            <a:r>
              <a:rPr lang="fr-FR" altLang="fr-FR" baseline="0" dirty="0" smtClean="0"/>
              <a:t> sant</a:t>
            </a:r>
            <a:r>
              <a:rPr lang="fr-FR" altLang="fr-FR" dirty="0" smtClean="0"/>
              <a:t>é</a:t>
            </a:r>
            <a:r>
              <a:rPr lang="fr-FR" altLang="fr-FR" baseline="0" dirty="0" smtClean="0"/>
              <a:t> reproductive</a:t>
            </a:r>
            <a:r>
              <a:rPr lang="fr-FR" altLang="fr-FR" dirty="0" smtClean="0"/>
              <a:t> à partir d’institutions sanitaires établies; mais ils prennent également leur décisions sur la base d’histoires qui circulent dans leurs réseaux sociaux informels, et ils trouvent le </a:t>
            </a:r>
            <a:r>
              <a:rPr lang="fr-FR" altLang="fr-FR" dirty="0" err="1" smtClean="0"/>
              <a:t>complémentdes</a:t>
            </a:r>
            <a:r>
              <a:rPr lang="fr-FR" altLang="fr-FR" dirty="0" smtClean="0"/>
              <a:t> instruction des prestataires dans des conversations informelles. En observant, discutant, critiquant, et en évaluant, les gens passent des informations de l’un à l’autre et de sources publiques à des groupes.</a:t>
            </a:r>
          </a:p>
          <a:p>
            <a:endParaRPr lang="fr-FR" altLang="fr-FR" dirty="0" smtClean="0"/>
          </a:p>
          <a:p>
            <a:r>
              <a:rPr lang="fr-FR" altLang="fr-FR" dirty="0" smtClean="0"/>
              <a:t>Les communications suivant des canaux inter-personnes et à travers de multiples canaux des </a:t>
            </a:r>
            <a:r>
              <a:rPr lang="fr-FR" altLang="fr-FR" dirty="0" smtClean="0">
                <a:solidFill>
                  <a:srgbClr val="FF0000"/>
                </a:solidFill>
              </a:rPr>
              <a:t>médias, fournissant de l’information </a:t>
            </a:r>
            <a:r>
              <a:rPr lang="fr-FR" altLang="fr-FR" dirty="0" smtClean="0"/>
              <a:t>sur l’existence de nouveaux comportements, réduit les incertitudes concernant les conséquences de nouveaux choix et réduit les coûts de l’innovation en modifiant les normes sociales. </a:t>
            </a:r>
          </a:p>
          <a:p>
            <a:endParaRPr lang="en-US" altLang="fr-FR" dirty="0" smtClean="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0B0A4B-FAF8-414A-9043-65E6E33038F1}" type="slidenum">
              <a:rPr lang="es-GT" altLang="fr-FR">
                <a:solidFill>
                  <a:srgbClr val="000000"/>
                </a:solidFill>
                <a:latin typeface="Calibri" panose="020F0502020204030204" pitchFamily="34" charset="0"/>
              </a:rPr>
              <a:pPr/>
              <a:t>15</a:t>
            </a:fld>
            <a:endParaRPr lang="es-GT"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7646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Tree>
    <p:extLst>
      <p:ext uri="{BB962C8B-B14F-4D97-AF65-F5344CB8AC3E}">
        <p14:creationId xmlns:p14="http://schemas.microsoft.com/office/powerpoint/2010/main" val="310638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b="1" smtClean="0"/>
              <a:t>Note:</a:t>
            </a:r>
            <a:r>
              <a:rPr lang="en-US" altLang="fr-FR" smtClean="0"/>
              <a:t>  une personne avec un besoin non satsfait  en PF arrive à satisfaire ce besoin  à  travers l’influence social, l’apprentissage social et le soutien social des membres de son réseau</a:t>
            </a: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C4D9EA-781C-4242-8C84-6B0702B794FB}" type="slidenum">
              <a:rPr lang="fr-FR" altLang="fr-FR">
                <a:latin typeface="Calibri" panose="020F0502020204030204" pitchFamily="34" charset="0"/>
              </a:rPr>
              <a:pPr/>
              <a:t>17</a:t>
            </a:fld>
            <a:endParaRPr lang="fr-FR" altLang="fr-FR">
              <a:latin typeface="Calibri" panose="020F0502020204030204" pitchFamily="34" charset="0"/>
            </a:endParaRPr>
          </a:p>
        </p:txBody>
      </p:sp>
    </p:spTree>
    <p:extLst>
      <p:ext uri="{BB962C8B-B14F-4D97-AF65-F5344CB8AC3E}">
        <p14:creationId xmlns:p14="http://schemas.microsoft.com/office/powerpoint/2010/main" val="94795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43198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82444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7031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EA1E72E8-D386-4417-BFF3-E97EDDFB10F4}" type="slidenum">
              <a:rPr lang="en-US" altLang="fr-FR"/>
              <a:pPr/>
              <a:t>‹#›</a:t>
            </a:fld>
            <a:endParaRPr lang="en-US" altLang="fr-FR"/>
          </a:p>
        </p:txBody>
      </p:sp>
    </p:spTree>
    <p:extLst>
      <p:ext uri="{BB962C8B-B14F-4D97-AF65-F5344CB8AC3E}">
        <p14:creationId xmlns:p14="http://schemas.microsoft.com/office/powerpoint/2010/main" val="364105807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676400" y="914400"/>
            <a:ext cx="7086600" cy="609600"/>
          </a:xfrm>
          <a:prstGeom prst="roundRect">
            <a:avLst>
              <a:gd name="adj" fmla="val 41667"/>
            </a:avLst>
          </a:prstGeom>
          <a:solidFill>
            <a:schemeClr val="accent2">
              <a:lumMod val="40000"/>
              <a:lumOff val="60000"/>
              <a:alpha val="45000"/>
            </a:schemeClr>
          </a:solidFill>
          <a:ln w="9525">
            <a:noFill/>
            <a:miter lim="800000"/>
            <a:headEnd/>
            <a:tailEnd/>
          </a:ln>
        </p:spPr>
        <p:txBody>
          <a:bodyPr/>
          <a:lstStyle>
            <a:lvl1pPr>
              <a:defRPr>
                <a:solidFill>
                  <a:schemeClr val="tx1"/>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1600200" y="1676400"/>
            <a:ext cx="7086600" cy="4343400"/>
          </a:xfrm>
        </p:spPr>
        <p:txBody>
          <a:bodyPr/>
          <a:lstStyle/>
          <a:p>
            <a:pPr lvl="0"/>
            <a:endParaRPr lang="en-US" noProof="0" dirty="0"/>
          </a:p>
        </p:txBody>
      </p:sp>
      <p:sp>
        <p:nvSpPr>
          <p:cNvPr id="4" name="Date Placeholder 1"/>
          <p:cNvSpPr>
            <a:spLocks noGrp="1"/>
          </p:cNvSpPr>
          <p:nvPr>
            <p:ph type="dt" sz="half" idx="14"/>
          </p:nvPr>
        </p:nvSpPr>
        <p:spPr>
          <a:xfrm>
            <a:off x="1600200" y="6248400"/>
            <a:ext cx="1524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5" name="Footer Placeholder 2"/>
          <p:cNvSpPr>
            <a:spLocks noGrp="1"/>
          </p:cNvSpPr>
          <p:nvPr>
            <p:ph type="ftr" sz="quarter" idx="15"/>
          </p:nvPr>
        </p:nvSpPr>
        <p:spPr>
          <a:xfrm>
            <a:off x="4114800" y="6248400"/>
            <a:ext cx="1905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6" name="Slide Number Placeholder 3"/>
          <p:cNvSpPr>
            <a:spLocks noGrp="1"/>
          </p:cNvSpPr>
          <p:nvPr>
            <p:ph type="sldNum" sz="quarter" idx="16"/>
          </p:nvPr>
        </p:nvSpPr>
        <p:spPr>
          <a:xfrm>
            <a:off x="160340" y="160342"/>
            <a:ext cx="1011237" cy="236537"/>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7268A92-8CCE-4023-A1BA-B90F8C2A7E84}" type="slidenum">
              <a:rPr lang="en-US" altLang="en-US">
                <a:solidFill>
                  <a:prstClr val="black"/>
                </a:solidFill>
                <a:latin typeface="Arial"/>
                <a:ea typeface="ＭＳ Ｐゴシック"/>
              </a:rPr>
              <a:pPr>
                <a:defRPr/>
              </a:pPr>
              <a:t>‹#›</a:t>
            </a:fld>
            <a:endParaRPr lang="en-US" altLang="en-US">
              <a:solidFill>
                <a:prstClr val="black"/>
              </a:solidFill>
              <a:latin typeface="Arial"/>
              <a:ea typeface="ＭＳ Ｐゴシック"/>
            </a:endParaRPr>
          </a:p>
        </p:txBody>
      </p:sp>
    </p:spTree>
    <p:extLst>
      <p:ext uri="{BB962C8B-B14F-4D97-AF65-F5344CB8AC3E}">
        <p14:creationId xmlns:p14="http://schemas.microsoft.com/office/powerpoint/2010/main" val="223112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61838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82A18-200F-49A1-9AF0-EA41540C546B}"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54832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882A18-200F-49A1-9AF0-EA41540C546B}"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68272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82A18-200F-49A1-9AF0-EA41540C546B}"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30026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882A18-200F-49A1-9AF0-EA41540C546B}"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55745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2A18-200F-49A1-9AF0-EA41540C546B}"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112309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84588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03FD-7876-42EF-BB21-DD21FC969CC2}" type="slidenum">
              <a:rPr lang="en-US" smtClean="0"/>
              <a:t>‹#›</a:t>
            </a:fld>
            <a:endParaRPr lang="en-US"/>
          </a:p>
        </p:txBody>
      </p:sp>
    </p:spTree>
    <p:extLst>
      <p:ext uri="{BB962C8B-B14F-4D97-AF65-F5344CB8AC3E}">
        <p14:creationId xmlns:p14="http://schemas.microsoft.com/office/powerpoint/2010/main" val="24513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2A18-200F-49A1-9AF0-EA41540C546B}" type="datetimeFigureOut">
              <a:rPr lang="en-US" smtClean="0"/>
              <a:t>3/24/2017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03FD-7876-42EF-BB21-DD21FC969CC2}" type="slidenum">
              <a:rPr lang="en-US" smtClean="0"/>
              <a:t>‹#›</a:t>
            </a:fld>
            <a:endParaRPr lang="en-US"/>
          </a:p>
        </p:txBody>
      </p:sp>
    </p:spTree>
    <p:extLst>
      <p:ext uri="{BB962C8B-B14F-4D97-AF65-F5344CB8AC3E}">
        <p14:creationId xmlns:p14="http://schemas.microsoft.com/office/powerpoint/2010/main" val="82819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98216" y="623846"/>
            <a:ext cx="8347567" cy="2387600"/>
          </a:xfrm>
        </p:spPr>
        <p:txBody>
          <a:bodyPr>
            <a:noAutofit/>
          </a:bodyPr>
          <a:lstStyle/>
          <a:p>
            <a:pPr algn="l"/>
            <a:r>
              <a:rPr lang="en-US" sz="5400" b="1" dirty="0" smtClean="0">
                <a:solidFill>
                  <a:schemeClr val="bg1"/>
                </a:solidFill>
                <a:latin typeface="Tw Cen MT" panose="020B0602020104020603" pitchFamily="34" charset="0"/>
              </a:rPr>
              <a:t>ORIENTATION A T</a:t>
            </a:r>
            <a:r>
              <a:rPr lang="fr-FR" altLang="en-US" sz="5400" b="1" kern="0" cap="all" dirty="0">
                <a:solidFill>
                  <a:schemeClr val="bg1"/>
                </a:solidFill>
                <a:latin typeface="Tw Cen MT" panose="020B0602020104020603" pitchFamily="34" charset="0"/>
              </a:rPr>
              <a:t>é</a:t>
            </a:r>
            <a:r>
              <a:rPr lang="en-US" sz="5400" b="1" dirty="0" smtClean="0">
                <a:solidFill>
                  <a:schemeClr val="bg1"/>
                </a:solidFill>
                <a:latin typeface="Tw Cen MT" panose="020B0602020104020603" pitchFamily="34" charset="0"/>
              </a:rPr>
              <a:t>KPONON JIKUAGOU (J1) </a:t>
            </a:r>
            <a:endParaRPr lang="en-US" sz="5400" b="1" dirty="0">
              <a:solidFill>
                <a:schemeClr val="bg1"/>
              </a:solidFill>
              <a:latin typeface="Tw Cen MT" panose="020B0602020104020603" pitchFamily="34" charset="0"/>
            </a:endParaRPr>
          </a:p>
        </p:txBody>
      </p:sp>
      <p:sp>
        <p:nvSpPr>
          <p:cNvPr id="5" name="Subtitle 2"/>
          <p:cNvSpPr>
            <a:spLocks noGrp="1"/>
          </p:cNvSpPr>
          <p:nvPr>
            <p:ph type="subTitle" idx="1"/>
          </p:nvPr>
        </p:nvSpPr>
        <p:spPr>
          <a:xfrm>
            <a:off x="398216" y="3011446"/>
            <a:ext cx="8347567" cy="1655762"/>
          </a:xfrm>
        </p:spPr>
        <p:txBody>
          <a:bodyPr>
            <a:noAutofit/>
          </a:bodyPr>
          <a:lstStyle/>
          <a:p>
            <a:pPr algn="l"/>
            <a:r>
              <a:rPr lang="en-US" sz="3000" b="1" dirty="0" smtClean="0">
                <a:solidFill>
                  <a:schemeClr val="bg1">
                    <a:alpha val="64000"/>
                  </a:schemeClr>
                </a:solidFill>
              </a:rPr>
              <a:t>UTILISATION DE RÉSEAUX SOCIAUX POUR ABORDER LA QUESTION DU BESOIN NON-SATISFAIT DANS LE CADRE DE LA PLANIFICATION FAMILIALE </a:t>
            </a:r>
            <a:endParaRPr lang="en-US" sz="3000" b="1" dirty="0">
              <a:solidFill>
                <a:schemeClr val="bg1">
                  <a:alpha val="64000"/>
                </a:schemeClr>
              </a:solidFill>
            </a:endParaRPr>
          </a:p>
        </p:txBody>
      </p:sp>
      <p:sp>
        <p:nvSpPr>
          <p:cNvPr id="6" name="Rectangle 5"/>
          <p:cNvSpPr/>
          <p:nvPr/>
        </p:nvSpPr>
        <p:spPr>
          <a:xfrm>
            <a:off x="0" y="5671595"/>
            <a:ext cx="9144000" cy="1186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
          <p:cNvGrpSpPr>
            <a:grpSpLocks/>
          </p:cNvGrpSpPr>
          <p:nvPr/>
        </p:nvGrpSpPr>
        <p:grpSpPr bwMode="auto">
          <a:xfrm>
            <a:off x="1938662" y="5851140"/>
            <a:ext cx="5266676" cy="827314"/>
            <a:chOff x="4326598" y="5871029"/>
            <a:chExt cx="5143639" cy="801035"/>
          </a:xfrm>
        </p:grpSpPr>
        <p:pic>
          <p:nvPicPr>
            <p:cNvPr id="8" name="Picture 7" descr="Horizontal_RGB_6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6598" y="5874660"/>
              <a:ext cx="2419708" cy="7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1424" y="5871029"/>
              <a:ext cx="2008813" cy="80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9385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t="-3011" b="-2"/>
          <a:stretch>
            <a:fillRect/>
          </a:stretch>
        </p:blipFill>
        <p:spPr bwMode="auto">
          <a:xfrm>
            <a:off x="-569913" y="-206375"/>
            <a:ext cx="9390063" cy="706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4499429" y="0"/>
            <a:ext cx="4644571" cy="6858000"/>
          </a:xfrm>
          <a:prstGeom prst="rect">
            <a:avLst/>
          </a:prstGeom>
          <a:solidFill>
            <a:srgbClr val="CC6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77227" y="452055"/>
            <a:ext cx="3933375" cy="2119086"/>
          </a:xfrm>
        </p:spPr>
        <p:txBody>
          <a:bodyPr>
            <a:normAutofit fontScale="90000"/>
          </a:bodyPr>
          <a:lstStyle/>
          <a:p>
            <a:pPr algn="l"/>
            <a:r>
              <a:rPr lang="en-US" sz="5400" b="1" dirty="0">
                <a:solidFill>
                  <a:schemeClr val="bg1">
                    <a:alpha val="71000"/>
                  </a:schemeClr>
                </a:solidFill>
                <a:latin typeface="Tw Cen MT" panose="020B0602020104020603" pitchFamily="34" charset="0"/>
              </a:rPr>
              <a:t>BESOIN NON</a:t>
            </a:r>
            <a:br>
              <a:rPr lang="en-US" sz="5400" b="1" dirty="0">
                <a:solidFill>
                  <a:schemeClr val="bg1">
                    <a:alpha val="71000"/>
                  </a:schemeClr>
                </a:solidFill>
                <a:latin typeface="Tw Cen MT" panose="020B0602020104020603" pitchFamily="34" charset="0"/>
              </a:rPr>
            </a:br>
            <a:r>
              <a:rPr lang="en-US" sz="5400" b="1" dirty="0">
                <a:solidFill>
                  <a:schemeClr val="bg1">
                    <a:alpha val="71000"/>
                  </a:schemeClr>
                </a:solidFill>
                <a:latin typeface="Tw Cen MT" panose="020B0602020104020603" pitchFamily="34" charset="0"/>
              </a:rPr>
              <a:t>SATISFAIT</a:t>
            </a:r>
            <a:br>
              <a:rPr lang="en-US" sz="5400" b="1" dirty="0">
                <a:solidFill>
                  <a:schemeClr val="bg1">
                    <a:alpha val="71000"/>
                  </a:schemeClr>
                </a:solidFill>
                <a:latin typeface="Tw Cen MT" panose="020B0602020104020603" pitchFamily="34" charset="0"/>
              </a:rPr>
            </a:br>
            <a:r>
              <a:rPr lang="en-US" sz="5400" b="1" dirty="0">
                <a:solidFill>
                  <a:schemeClr val="bg1">
                    <a:alpha val="71000"/>
                  </a:schemeClr>
                </a:solidFill>
                <a:latin typeface="Tw Cen MT" panose="020B0602020104020603" pitchFamily="34" charset="0"/>
              </a:rPr>
              <a:t>DEFINI:</a:t>
            </a:r>
          </a:p>
        </p:txBody>
      </p:sp>
      <p:sp>
        <p:nvSpPr>
          <p:cNvPr id="4" name="Title 1"/>
          <p:cNvSpPr txBox="1">
            <a:spLocks/>
          </p:cNvSpPr>
          <p:nvPr/>
        </p:nvSpPr>
        <p:spPr>
          <a:xfrm>
            <a:off x="4548415" y="2556627"/>
            <a:ext cx="4452255"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fr-FR" sz="2400" b="1" dirty="0">
                <a:solidFill>
                  <a:schemeClr val="bg1"/>
                </a:solidFill>
                <a:latin typeface="+mn-lt"/>
              </a:rPr>
              <a:t>Un homme…</a:t>
            </a:r>
          </a:p>
          <a:p>
            <a:pPr marL="517525" indent="-342900" algn="l">
              <a:lnSpc>
                <a:spcPct val="100000"/>
              </a:lnSpc>
              <a:spcAft>
                <a:spcPts val="1200"/>
              </a:spcAft>
              <a:buFont typeface="Arial" panose="020B0604020202020204" pitchFamily="34" charset="0"/>
              <a:buChar char="•"/>
            </a:pPr>
            <a:r>
              <a:rPr lang="fr-FR" sz="2400" b="1" dirty="0" smtClean="0">
                <a:solidFill>
                  <a:schemeClr val="bg1"/>
                </a:solidFill>
                <a:latin typeface="+mn-lt"/>
              </a:rPr>
              <a:t>dont </a:t>
            </a:r>
            <a:r>
              <a:rPr lang="fr-FR" sz="2400" b="1" dirty="0">
                <a:solidFill>
                  <a:schemeClr val="bg1"/>
                </a:solidFill>
                <a:latin typeface="+mn-lt"/>
              </a:rPr>
              <a:t>la femme n’est </a:t>
            </a:r>
            <a:r>
              <a:rPr lang="fr-FR" sz="2400" b="1" dirty="0" smtClean="0">
                <a:solidFill>
                  <a:schemeClr val="bg1"/>
                </a:solidFill>
                <a:latin typeface="+mn-lt"/>
              </a:rPr>
              <a:t>pas enceinte</a:t>
            </a:r>
            <a:endParaRPr lang="fr-FR" sz="2400" b="1" dirty="0">
              <a:solidFill>
                <a:schemeClr val="bg1"/>
              </a:solidFill>
              <a:latin typeface="+mn-lt"/>
            </a:endParaRPr>
          </a:p>
          <a:p>
            <a:pPr marL="517525" indent="-342900" algn="l">
              <a:lnSpc>
                <a:spcPct val="100000"/>
              </a:lnSpc>
              <a:spcAft>
                <a:spcPts val="1200"/>
              </a:spcAft>
              <a:buFont typeface="Arial" panose="020B0604020202020204" pitchFamily="34" charset="0"/>
              <a:buChar char="•"/>
            </a:pPr>
            <a:r>
              <a:rPr lang="fr-FR" sz="2400" b="1" dirty="0" smtClean="0">
                <a:solidFill>
                  <a:schemeClr val="bg1"/>
                </a:solidFill>
                <a:latin typeface="+mn-lt"/>
              </a:rPr>
              <a:t>désire </a:t>
            </a:r>
            <a:r>
              <a:rPr lang="fr-FR" sz="2400" b="1" dirty="0">
                <a:solidFill>
                  <a:schemeClr val="bg1"/>
                </a:solidFill>
                <a:latin typeface="+mn-lt"/>
              </a:rPr>
              <a:t>éviter ou retarder </a:t>
            </a:r>
            <a:r>
              <a:rPr lang="fr-FR" sz="2400" b="1" dirty="0" smtClean="0">
                <a:solidFill>
                  <a:schemeClr val="bg1"/>
                </a:solidFill>
                <a:latin typeface="+mn-lt"/>
              </a:rPr>
              <a:t>la grossesse</a:t>
            </a:r>
            <a:endParaRPr lang="fr-FR" sz="2400" b="1" dirty="0">
              <a:solidFill>
                <a:schemeClr val="bg1"/>
              </a:solidFill>
              <a:latin typeface="+mn-lt"/>
            </a:endParaRPr>
          </a:p>
          <a:p>
            <a:pPr marL="517525" indent="-342900" algn="l">
              <a:lnSpc>
                <a:spcPct val="100000"/>
              </a:lnSpc>
              <a:spcAft>
                <a:spcPts val="1200"/>
              </a:spcAft>
              <a:buFont typeface="Arial" panose="020B0604020202020204" pitchFamily="34" charset="0"/>
              <a:buChar char="•"/>
            </a:pPr>
            <a:r>
              <a:rPr lang="fr-FR" sz="2400" b="1" dirty="0" smtClean="0">
                <a:solidFill>
                  <a:schemeClr val="bg1"/>
                </a:solidFill>
                <a:latin typeface="+mn-lt"/>
              </a:rPr>
              <a:t>perçoit </a:t>
            </a:r>
            <a:r>
              <a:rPr lang="fr-FR" sz="2400" b="1" dirty="0">
                <a:solidFill>
                  <a:schemeClr val="bg1"/>
                </a:solidFill>
                <a:latin typeface="+mn-lt"/>
              </a:rPr>
              <a:t>que sa </a:t>
            </a:r>
            <a:r>
              <a:rPr lang="fr-FR" sz="2400" b="1" dirty="0" smtClean="0">
                <a:solidFill>
                  <a:schemeClr val="bg1"/>
                </a:solidFill>
                <a:latin typeface="+mn-lt"/>
              </a:rPr>
              <a:t>femme risque </a:t>
            </a:r>
            <a:r>
              <a:rPr lang="fr-FR" sz="2400" b="1" dirty="0">
                <a:solidFill>
                  <a:schemeClr val="bg1"/>
                </a:solidFill>
                <a:latin typeface="+mn-lt"/>
              </a:rPr>
              <a:t>de tomber enceinte</a:t>
            </a:r>
          </a:p>
          <a:p>
            <a:pPr marL="517525" indent="-342900" algn="l">
              <a:lnSpc>
                <a:spcPct val="100000"/>
              </a:lnSpc>
              <a:spcAft>
                <a:spcPts val="1200"/>
              </a:spcAft>
              <a:buFont typeface="Arial" panose="020B0604020202020204" pitchFamily="34" charset="0"/>
              <a:buChar char="•"/>
            </a:pPr>
            <a:r>
              <a:rPr lang="fr-FR" sz="2400" b="1" dirty="0" smtClean="0">
                <a:solidFill>
                  <a:schemeClr val="bg1"/>
                </a:solidFill>
                <a:latin typeface="+mn-lt"/>
              </a:rPr>
              <a:t>n’utilise </a:t>
            </a:r>
            <a:r>
              <a:rPr lang="fr-FR" sz="2400" b="1" dirty="0">
                <a:solidFill>
                  <a:schemeClr val="bg1"/>
                </a:solidFill>
                <a:latin typeface="+mn-lt"/>
              </a:rPr>
              <a:t>aucune </a:t>
            </a:r>
            <a:r>
              <a:rPr lang="fr-FR" sz="2400" b="1" dirty="0" smtClean="0">
                <a:solidFill>
                  <a:schemeClr val="bg1"/>
                </a:solidFill>
                <a:latin typeface="+mn-lt"/>
              </a:rPr>
              <a:t>méthode de PF </a:t>
            </a:r>
            <a:r>
              <a:rPr lang="fr-FR" sz="2400" b="1" dirty="0">
                <a:solidFill>
                  <a:schemeClr val="bg1"/>
                </a:solidFill>
                <a:latin typeface="+mn-lt"/>
              </a:rPr>
              <a:t>(modern </a:t>
            </a:r>
            <a:r>
              <a:rPr lang="fr-FR" sz="2400" b="1" dirty="0" smtClean="0">
                <a:solidFill>
                  <a:schemeClr val="bg1"/>
                </a:solidFill>
                <a:latin typeface="+mn-lt"/>
              </a:rPr>
              <a:t>ou traditionnelle</a:t>
            </a:r>
            <a:r>
              <a:rPr lang="fr-FR" sz="2400" b="1" dirty="0">
                <a:solidFill>
                  <a:schemeClr val="bg1"/>
                </a:solidFill>
                <a:latin typeface="+mn-lt"/>
              </a:rPr>
              <a:t>)</a:t>
            </a:r>
            <a:endParaRPr lang="en-US" sz="2400" b="1" dirty="0">
              <a:solidFill>
                <a:schemeClr val="bg1"/>
              </a:solidFill>
              <a:latin typeface="+mn-lt"/>
            </a:endParaRPr>
          </a:p>
        </p:txBody>
      </p:sp>
    </p:spTree>
    <p:extLst>
      <p:ext uri="{BB962C8B-B14F-4D97-AF65-F5344CB8AC3E}">
        <p14:creationId xmlns:p14="http://schemas.microsoft.com/office/powerpoint/2010/main" val="3783169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36867" name="Straight Connector 4"/>
          <p:cNvCxnSpPr>
            <a:cxnSpLocks noChangeShapeType="1"/>
          </p:cNvCxnSpPr>
          <p:nvPr/>
        </p:nvCxnSpPr>
        <p:spPr bwMode="auto">
          <a:xfrm>
            <a:off x="3944199" y="1564481"/>
            <a:ext cx="9525" cy="723900"/>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cxnSp>
        <p:nvCxnSpPr>
          <p:cNvPr id="36868" name="Straight Connector 5"/>
          <p:cNvCxnSpPr>
            <a:cxnSpLocks noChangeShapeType="1"/>
          </p:cNvCxnSpPr>
          <p:nvPr/>
        </p:nvCxnSpPr>
        <p:spPr bwMode="auto">
          <a:xfrm>
            <a:off x="1059580" y="1917700"/>
            <a:ext cx="6572250" cy="17463"/>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cxnSp>
        <p:nvCxnSpPr>
          <p:cNvPr id="36869" name="Straight Connector 6"/>
          <p:cNvCxnSpPr>
            <a:cxnSpLocks noChangeShapeType="1"/>
          </p:cNvCxnSpPr>
          <p:nvPr/>
        </p:nvCxnSpPr>
        <p:spPr bwMode="auto">
          <a:xfrm flipV="1">
            <a:off x="1059580" y="1935163"/>
            <a:ext cx="0" cy="295275"/>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cxnSp>
        <p:nvCxnSpPr>
          <p:cNvPr id="36870" name="Straight Connector 7"/>
          <p:cNvCxnSpPr>
            <a:cxnSpLocks noChangeShapeType="1"/>
          </p:cNvCxnSpPr>
          <p:nvPr/>
        </p:nvCxnSpPr>
        <p:spPr bwMode="auto">
          <a:xfrm flipV="1">
            <a:off x="7612780" y="1946275"/>
            <a:ext cx="0" cy="295275"/>
          </a:xfrm>
          <a:prstGeom prst="line">
            <a:avLst/>
          </a:prstGeom>
          <a:noFill/>
          <a:ln w="28575" algn="ctr">
            <a:solidFill>
              <a:srgbClr val="4A7EBB"/>
            </a:solidFill>
            <a:round/>
            <a:headEnd/>
            <a:tailEnd/>
          </a:ln>
          <a:extLst>
            <a:ext uri="{909E8E84-426E-40dd-AFC4-6F175D3DCCD1}">
              <a14:hiddenFill xmlns="" xmlns:a14="http://schemas.microsoft.com/office/drawing/2010/main">
                <a:noFill/>
              </a14:hiddenFill>
            </a:ext>
          </a:extLst>
        </p:spPr>
      </p:cxnSp>
      <p:sp>
        <p:nvSpPr>
          <p:cNvPr id="9" name="Rounded Rectangle 8"/>
          <p:cNvSpPr/>
          <p:nvPr/>
        </p:nvSpPr>
        <p:spPr>
          <a:xfrm>
            <a:off x="1580543" y="1145959"/>
            <a:ext cx="5151438" cy="550977"/>
          </a:xfrm>
          <a:prstGeom prst="roundRect">
            <a:avLst/>
          </a:pr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r>
              <a:rPr lang="en-US" b="1" kern="0" dirty="0">
                <a:solidFill>
                  <a:sysClr val="window" lastClr="FFFFFF"/>
                </a:solidFill>
                <a:ea typeface="Calibri"/>
                <a:cs typeface="Times New Roman"/>
              </a:rPr>
              <a:t>Femmes </a:t>
            </a:r>
            <a:r>
              <a:rPr lang="en-US" b="1" kern="0" dirty="0" err="1">
                <a:solidFill>
                  <a:sysClr val="window" lastClr="FFFFFF"/>
                </a:solidFill>
                <a:ea typeface="Calibri"/>
                <a:cs typeface="Times New Roman"/>
              </a:rPr>
              <a:t>mariées</a:t>
            </a:r>
            <a:r>
              <a:rPr lang="en-US" b="1" kern="0" dirty="0">
                <a:solidFill>
                  <a:sysClr val="window" lastClr="FFFFFF"/>
                </a:solidFill>
                <a:ea typeface="Calibri"/>
                <a:cs typeface="Times New Roman"/>
              </a:rPr>
              <a:t> </a:t>
            </a:r>
            <a:r>
              <a:rPr lang="en-US" b="1" kern="0" dirty="0" err="1">
                <a:solidFill>
                  <a:sysClr val="window" lastClr="FFFFFF"/>
                </a:solidFill>
                <a:ea typeface="Calibri"/>
                <a:cs typeface="Times New Roman"/>
              </a:rPr>
              <a:t>ou</a:t>
            </a:r>
            <a:r>
              <a:rPr lang="en-US" b="1" kern="0" dirty="0">
                <a:solidFill>
                  <a:sysClr val="window" lastClr="FFFFFF"/>
                </a:solidFill>
                <a:ea typeface="Calibri"/>
                <a:cs typeface="Times New Roman"/>
              </a:rPr>
              <a:t> </a:t>
            </a:r>
            <a:r>
              <a:rPr lang="en-US" b="1" kern="0" dirty="0" err="1">
                <a:solidFill>
                  <a:sysClr val="window" lastClr="FFFFFF"/>
                </a:solidFill>
                <a:ea typeface="Calibri"/>
                <a:cs typeface="Times New Roman"/>
              </a:rPr>
              <a:t>en</a:t>
            </a:r>
            <a:r>
              <a:rPr lang="en-US" b="1" kern="0" dirty="0">
                <a:solidFill>
                  <a:sysClr val="window" lastClr="FFFFFF"/>
                </a:solidFill>
                <a:ea typeface="Calibri"/>
                <a:cs typeface="Times New Roman"/>
              </a:rPr>
              <a:t> union </a:t>
            </a:r>
            <a:r>
              <a:rPr lang="en-US" b="1" kern="0" dirty="0" err="1">
                <a:solidFill>
                  <a:sysClr val="window" lastClr="FFFFFF"/>
                </a:solidFill>
                <a:ea typeface="Calibri"/>
                <a:cs typeface="Times New Roman"/>
              </a:rPr>
              <a:t>en</a:t>
            </a:r>
            <a:r>
              <a:rPr lang="en-US" b="1" kern="0" dirty="0">
                <a:solidFill>
                  <a:sysClr val="window" lastClr="FFFFFF"/>
                </a:solidFill>
                <a:ea typeface="Calibri"/>
                <a:cs typeface="Times New Roman"/>
              </a:rPr>
              <a:t> </a:t>
            </a:r>
            <a:r>
              <a:rPr lang="en-US" b="1" kern="0" dirty="0" err="1">
                <a:solidFill>
                  <a:sysClr val="window" lastClr="FFFFFF"/>
                </a:solidFill>
                <a:ea typeface="Calibri"/>
                <a:cs typeface="Times New Roman"/>
              </a:rPr>
              <a:t>âge</a:t>
            </a:r>
            <a:r>
              <a:rPr lang="en-US" b="1" kern="0" dirty="0">
                <a:solidFill>
                  <a:sysClr val="window" lastClr="FFFFFF"/>
                </a:solidFill>
                <a:ea typeface="Calibri"/>
                <a:cs typeface="Times New Roman"/>
              </a:rPr>
              <a:t> de </a:t>
            </a:r>
            <a:r>
              <a:rPr lang="en-US" b="1" kern="0" dirty="0" err="1">
                <a:solidFill>
                  <a:sysClr val="window" lastClr="FFFFFF"/>
                </a:solidFill>
                <a:ea typeface="Calibri"/>
                <a:cs typeface="Times New Roman"/>
              </a:rPr>
              <a:t>procréer</a:t>
            </a:r>
            <a:r>
              <a:rPr lang="en-US" b="1" kern="0" dirty="0">
                <a:solidFill>
                  <a:sysClr val="window" lastClr="FFFFFF"/>
                </a:solidFill>
                <a:ea typeface="Calibri"/>
                <a:cs typeface="Times New Roman"/>
              </a:rPr>
              <a:t> </a:t>
            </a:r>
          </a:p>
        </p:txBody>
      </p:sp>
      <p:grpSp>
        <p:nvGrpSpPr>
          <p:cNvPr id="36872" name="Group 9"/>
          <p:cNvGrpSpPr>
            <a:grpSpLocks/>
          </p:cNvGrpSpPr>
          <p:nvPr/>
        </p:nvGrpSpPr>
        <p:grpSpPr bwMode="auto">
          <a:xfrm>
            <a:off x="422993" y="2220909"/>
            <a:ext cx="2581147" cy="2437142"/>
            <a:chOff x="3457733" y="2464434"/>
            <a:chExt cx="1843804" cy="1538154"/>
          </a:xfrm>
        </p:grpSpPr>
        <p:sp>
          <p:nvSpPr>
            <p:cNvPr id="11" name="Rounded Rectangle 10"/>
            <p:cNvSpPr/>
            <p:nvPr/>
          </p:nvSpPr>
          <p:spPr>
            <a:xfrm>
              <a:off x="3457733" y="2464434"/>
              <a:ext cx="1261016" cy="390645"/>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err="1">
                  <a:ea typeface="Calibri"/>
                  <a:cs typeface="Times New Roman"/>
                </a:rPr>
                <a:t>Besoin</a:t>
              </a:r>
              <a:r>
                <a:rPr lang="en-US" sz="1600" b="1" dirty="0">
                  <a:ea typeface="Calibri"/>
                  <a:cs typeface="Times New Roman"/>
                </a:rPr>
                <a:t> </a:t>
              </a:r>
              <a:r>
                <a:rPr lang="en-US" sz="1600" b="1" dirty="0" err="1">
                  <a:ea typeface="Calibri"/>
                  <a:cs typeface="Times New Roman"/>
                </a:rPr>
                <a:t>satisfait</a:t>
              </a:r>
              <a:r>
                <a:rPr lang="en-US" sz="1600" b="1" dirty="0">
                  <a:ea typeface="Calibri"/>
                  <a:cs typeface="Times New Roman"/>
                </a:rPr>
                <a:t> </a:t>
              </a:r>
              <a:r>
                <a:rPr lang="en-US" sz="1600" b="1" dirty="0" err="1">
                  <a:ea typeface="Calibri"/>
                  <a:cs typeface="Times New Roman"/>
                </a:rPr>
                <a:t>réel</a:t>
              </a:r>
              <a:r>
                <a:rPr lang="en-US" sz="1600" b="1" dirty="0">
                  <a:ea typeface="Calibri"/>
                  <a:cs typeface="Times New Roman"/>
                </a:rPr>
                <a:t> </a:t>
              </a:r>
              <a:r>
                <a:rPr lang="en-US" sz="1600" b="1" dirty="0" err="1">
                  <a:ea typeface="Calibri"/>
                  <a:cs typeface="Times New Roman"/>
                </a:rPr>
                <a:t>ou</a:t>
              </a:r>
              <a:r>
                <a:rPr lang="en-US" sz="1600" b="1" dirty="0">
                  <a:ea typeface="Calibri"/>
                  <a:cs typeface="Times New Roman"/>
                </a:rPr>
                <a:t> </a:t>
              </a:r>
              <a:r>
                <a:rPr lang="en-US" sz="1600" b="1" dirty="0" err="1">
                  <a:ea typeface="Calibri"/>
                  <a:cs typeface="Times New Roman"/>
                </a:rPr>
                <a:t>perçu</a:t>
              </a:r>
              <a:endParaRPr lang="en-US" sz="1600" b="1" dirty="0">
                <a:solidFill>
                  <a:srgbClr val="FFFF00"/>
                </a:solidFill>
                <a:ea typeface="Calibri"/>
                <a:cs typeface="Times New Roman"/>
              </a:endParaRPr>
            </a:p>
          </p:txBody>
        </p:sp>
        <p:sp>
          <p:nvSpPr>
            <p:cNvPr id="12" name="Rounded Rectangle 11"/>
            <p:cNvSpPr/>
            <p:nvPr/>
          </p:nvSpPr>
          <p:spPr>
            <a:xfrm>
              <a:off x="3636906" y="2937443"/>
              <a:ext cx="1654517" cy="475912"/>
            </a:xfrm>
            <a:prstGeom prst="round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defRPr/>
              </a:pPr>
              <a:r>
                <a:rPr lang="fr-BE" sz="1400" dirty="0">
                  <a:solidFill>
                    <a:srgbClr val="000000"/>
                  </a:solidFill>
                  <a:ea typeface="Calibri"/>
                  <a:cs typeface="Times New Roman"/>
                </a:rPr>
                <a:t>Utilise méthode moderne</a:t>
              </a:r>
            </a:p>
            <a:p>
              <a:pPr marL="342900" indent="-342900" fontAlgn="auto">
                <a:spcBef>
                  <a:spcPts val="0"/>
                </a:spcBef>
                <a:spcAft>
                  <a:spcPts val="0"/>
                </a:spcAft>
                <a:defRPr/>
              </a:pPr>
              <a:r>
                <a:rPr lang="fr-BE" sz="1400" dirty="0">
                  <a:solidFill>
                    <a:srgbClr val="000000"/>
                  </a:solidFill>
                  <a:ea typeface="Calibri"/>
                  <a:cs typeface="Times New Roman"/>
                </a:rPr>
                <a:t>= </a:t>
              </a:r>
              <a:r>
                <a:rPr lang="fr-BE" sz="1400" dirty="0">
                  <a:solidFill>
                    <a:schemeClr val="tx1"/>
                  </a:solidFill>
                  <a:ea typeface="Calibri"/>
                  <a:cs typeface="Times New Roman"/>
                </a:rPr>
                <a:t>BESOIN SATISFAIT </a:t>
              </a:r>
            </a:p>
          </p:txBody>
        </p:sp>
        <p:sp>
          <p:nvSpPr>
            <p:cNvPr id="13" name="Rounded Rectangle 12"/>
            <p:cNvSpPr/>
            <p:nvPr/>
          </p:nvSpPr>
          <p:spPr>
            <a:xfrm>
              <a:off x="3647020" y="3488604"/>
              <a:ext cx="1654517" cy="513984"/>
            </a:xfrm>
            <a:prstGeom prst="round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defRPr/>
              </a:pPr>
              <a:r>
                <a:rPr lang="fr-BE" sz="1400" dirty="0">
                  <a:solidFill>
                    <a:srgbClr val="000000"/>
                  </a:solidFill>
                  <a:ea typeface="Calibri"/>
                  <a:cs typeface="Times New Roman"/>
                </a:rPr>
                <a:t>Utilise une méthode traditionnelle</a:t>
              </a:r>
            </a:p>
            <a:p>
              <a:pPr marL="342900" indent="-342900" fontAlgn="auto">
                <a:spcBef>
                  <a:spcPts val="0"/>
                </a:spcBef>
                <a:spcAft>
                  <a:spcPts val="0"/>
                </a:spcAft>
                <a:defRPr/>
              </a:pPr>
              <a:r>
                <a:rPr lang="fr-BE" sz="1400" dirty="0">
                  <a:solidFill>
                    <a:schemeClr val="tx1"/>
                  </a:solidFill>
                  <a:ea typeface="Calibri"/>
                  <a:cs typeface="Times New Roman"/>
                </a:rPr>
                <a:t>= BESOIN SATISFAIT PERCU </a:t>
              </a:r>
            </a:p>
          </p:txBody>
        </p:sp>
        <p:cxnSp>
          <p:nvCxnSpPr>
            <p:cNvPr id="14" name="Elbow Connector 13"/>
            <p:cNvCxnSpPr/>
            <p:nvPr/>
          </p:nvCxnSpPr>
          <p:spPr>
            <a:xfrm rot="16200000" flipH="1">
              <a:off x="3095511" y="3302201"/>
              <a:ext cx="1171244" cy="195049"/>
            </a:xfrm>
            <a:prstGeom prst="bentConnector3">
              <a:avLst>
                <a:gd name="adj1" fmla="val 99620"/>
              </a:avLst>
            </a:prstGeom>
            <a:ln>
              <a:no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81340" y="3322077"/>
              <a:ext cx="204121" cy="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36873" name="Group 15"/>
          <p:cNvGrpSpPr>
            <a:grpSpLocks/>
          </p:cNvGrpSpPr>
          <p:nvPr/>
        </p:nvGrpSpPr>
        <p:grpSpPr bwMode="auto">
          <a:xfrm>
            <a:off x="2989979" y="2241550"/>
            <a:ext cx="4397489" cy="4538421"/>
            <a:chOff x="3595688" y="1333500"/>
            <a:chExt cx="2187888" cy="4450138"/>
          </a:xfrm>
        </p:grpSpPr>
        <p:sp>
          <p:nvSpPr>
            <p:cNvPr id="17" name="Rounded Rectangle 16"/>
            <p:cNvSpPr/>
            <p:nvPr/>
          </p:nvSpPr>
          <p:spPr>
            <a:xfrm>
              <a:off x="3595688" y="1333500"/>
              <a:ext cx="968279" cy="586686"/>
            </a:xfrm>
            <a:prstGeom prst="roundRect">
              <a:avLst/>
            </a:prstGeom>
            <a:solidFill>
              <a:srgbClr val="7A16CC"/>
            </a:solidFill>
            <a:ln w="25400" cap="flat" cmpd="sng" algn="ctr">
              <a:noFill/>
              <a:prstDash val="solid"/>
            </a:ln>
            <a:effectLst/>
          </p:spPr>
          <p:txBody>
            <a:bodyPr anchor="ctr"/>
            <a:lstStyle/>
            <a:p>
              <a:pPr algn="ctr" eaLnBrk="1" fontAlgn="auto" hangingPunct="1">
                <a:spcBef>
                  <a:spcPts val="0"/>
                </a:spcBef>
                <a:spcAft>
                  <a:spcPts val="0"/>
                </a:spcAft>
                <a:defRPr/>
              </a:pPr>
              <a:r>
                <a:rPr lang="fr-BE" sz="1600" b="1" kern="0" dirty="0">
                  <a:solidFill>
                    <a:sysClr val="window" lastClr="FFFFFF"/>
                  </a:solidFill>
                  <a:ea typeface="Calibri"/>
                  <a:cs typeface="Times New Roman"/>
                </a:rPr>
                <a:t>Pas de besoin</a:t>
              </a:r>
            </a:p>
            <a:p>
              <a:pPr algn="ctr" eaLnBrk="1" fontAlgn="auto" hangingPunct="1">
                <a:spcBef>
                  <a:spcPts val="0"/>
                </a:spcBef>
                <a:spcAft>
                  <a:spcPts val="0"/>
                </a:spcAft>
                <a:defRPr/>
              </a:pPr>
              <a:r>
                <a:rPr lang="en-US" sz="1600" b="1" dirty="0">
                  <a:ea typeface="Calibri"/>
                  <a:cs typeface="Times New Roman"/>
                </a:rPr>
                <a:t> </a:t>
              </a:r>
              <a:r>
                <a:rPr lang="en-US" sz="1600" b="1" dirty="0" err="1">
                  <a:solidFill>
                    <a:schemeClr val="bg1"/>
                  </a:solidFill>
                  <a:ea typeface="Calibri"/>
                  <a:cs typeface="Times New Roman"/>
                </a:rPr>
                <a:t>réel</a:t>
              </a:r>
              <a:r>
                <a:rPr lang="en-US" sz="1600" b="1" dirty="0">
                  <a:solidFill>
                    <a:schemeClr val="bg1"/>
                  </a:solidFill>
                  <a:ea typeface="Calibri"/>
                  <a:cs typeface="Times New Roman"/>
                </a:rPr>
                <a:t> </a:t>
              </a:r>
              <a:r>
                <a:rPr lang="en-US" sz="1600" b="1" dirty="0" err="1">
                  <a:solidFill>
                    <a:schemeClr val="bg1"/>
                  </a:solidFill>
                  <a:ea typeface="Calibri"/>
                  <a:cs typeface="Times New Roman"/>
                </a:rPr>
                <a:t>ou</a:t>
              </a:r>
              <a:r>
                <a:rPr lang="en-US" sz="1600" b="1" dirty="0">
                  <a:solidFill>
                    <a:schemeClr val="bg1"/>
                  </a:solidFill>
                  <a:ea typeface="Calibri"/>
                  <a:cs typeface="Times New Roman"/>
                </a:rPr>
                <a:t> </a:t>
              </a:r>
              <a:r>
                <a:rPr lang="en-US" sz="1600" b="1" dirty="0" err="1">
                  <a:solidFill>
                    <a:schemeClr val="bg1"/>
                  </a:solidFill>
                  <a:ea typeface="Calibri"/>
                  <a:cs typeface="Times New Roman"/>
                </a:rPr>
                <a:t>perçu</a:t>
              </a:r>
              <a:endParaRPr lang="fr-BE" sz="1600" b="1" kern="0" dirty="0">
                <a:solidFill>
                  <a:schemeClr val="bg1"/>
                </a:solidFill>
                <a:ea typeface="Calibri"/>
                <a:cs typeface="Times New Roman"/>
              </a:endParaRPr>
            </a:p>
          </p:txBody>
        </p:sp>
        <p:sp>
          <p:nvSpPr>
            <p:cNvPr id="18" name="Rounded Rectangle 17"/>
            <p:cNvSpPr/>
            <p:nvPr/>
          </p:nvSpPr>
          <p:spPr>
            <a:xfrm>
              <a:off x="3767138" y="2063333"/>
              <a:ext cx="1521271" cy="1555062"/>
            </a:xfrm>
            <a:prstGeom prst="roundRect">
              <a:avLst/>
            </a:prstGeom>
            <a:solidFill>
              <a:srgbClr val="B167EF">
                <a:alpha val="60000"/>
              </a:srgbClr>
            </a:solidFill>
            <a:ln w="25400" cap="flat" cmpd="sng" algn="ctr">
              <a:noFill/>
              <a:prstDash val="solid"/>
            </a:ln>
            <a:effectLst/>
          </p:spPr>
          <p:txBody>
            <a:bodyPr anchor="ctr"/>
            <a:lstStyle/>
            <a:p>
              <a:pPr eaLnBrk="1" fontAlgn="auto" hangingPunct="1">
                <a:spcBef>
                  <a:spcPts val="0"/>
                </a:spcBef>
                <a:spcAft>
                  <a:spcPts val="0"/>
                </a:spcAft>
                <a:defRPr/>
              </a:pPr>
              <a:r>
                <a:rPr lang="fr-BE" sz="1400" kern="0" dirty="0">
                  <a:solidFill>
                    <a:srgbClr val="000000"/>
                  </a:solidFill>
                  <a:ea typeface="Calibri"/>
                  <a:cs typeface="Times New Roman"/>
                </a:rPr>
                <a:t>N’utilise pas de méthode,</a:t>
              </a:r>
              <a:endParaRPr lang="fr-BE" sz="1400" kern="0" dirty="0">
                <a:solidFill>
                  <a:sysClr val="window" lastClr="FFFFFF"/>
                </a:solidFill>
                <a:ea typeface="Calibri"/>
                <a:cs typeface="Times New Roman"/>
              </a:endParaRPr>
            </a:p>
            <a:p>
              <a:pPr marL="342900" indent="-342900" eaLnBrk="1" fontAlgn="auto" hangingPunct="1">
                <a:spcBef>
                  <a:spcPts val="0"/>
                </a:spcBef>
                <a:spcAft>
                  <a:spcPts val="0"/>
                </a:spcAft>
                <a:buFont typeface="Symbol"/>
                <a:buChar char=""/>
                <a:defRPr/>
              </a:pPr>
              <a:r>
                <a:rPr lang="fr-BE" sz="1400" kern="0" dirty="0">
                  <a:solidFill>
                    <a:srgbClr val="000000"/>
                  </a:solidFill>
                  <a:ea typeface="Calibri"/>
                  <a:cs typeface="Times New Roman"/>
                </a:rPr>
                <a:t>Enceinte </a:t>
              </a:r>
              <a:endParaRPr lang="fr-BE" sz="1400" kern="0" dirty="0">
                <a:ea typeface="Calibri"/>
                <a:cs typeface="Times New Roman"/>
              </a:endParaRPr>
            </a:p>
            <a:p>
              <a:pPr marL="342900" indent="-342900" fontAlgn="auto">
                <a:spcBef>
                  <a:spcPts val="0"/>
                </a:spcBef>
                <a:spcAft>
                  <a:spcPts val="0"/>
                </a:spcAft>
                <a:buFont typeface="Symbol"/>
                <a:buChar char=""/>
                <a:defRPr/>
              </a:pPr>
              <a:r>
                <a:rPr lang="fr-BE" sz="1400" kern="0" dirty="0">
                  <a:solidFill>
                    <a:srgbClr val="000000"/>
                  </a:solidFill>
                  <a:ea typeface="Calibri"/>
                  <a:cs typeface="Times New Roman"/>
                </a:rPr>
                <a:t>Désire un enfant maintenant </a:t>
              </a:r>
              <a:r>
                <a:rPr lang="fr-BE" sz="1400" kern="0" dirty="0">
                  <a:solidFill>
                    <a:srgbClr val="FF0000"/>
                  </a:solidFill>
                  <a:ea typeface="Calibri"/>
                  <a:cs typeface="Times New Roman"/>
                </a:rPr>
                <a:t> </a:t>
              </a:r>
            </a:p>
            <a:p>
              <a:pPr marL="342900" indent="-342900" eaLnBrk="1" fontAlgn="auto" hangingPunct="1">
                <a:spcBef>
                  <a:spcPts val="0"/>
                </a:spcBef>
                <a:spcAft>
                  <a:spcPts val="0"/>
                </a:spcAft>
                <a:buFont typeface="Symbol"/>
                <a:buChar char=""/>
                <a:defRPr/>
              </a:pPr>
              <a:r>
                <a:rPr lang="fr-BE" sz="1400" kern="0" dirty="0">
                  <a:ea typeface="Calibri"/>
                  <a:cs typeface="Times New Roman"/>
                </a:rPr>
                <a:t>N’a pas de rapports sexuels</a:t>
              </a:r>
            </a:p>
            <a:p>
              <a:pPr marL="342900" indent="-342900" eaLnBrk="1" fontAlgn="auto" hangingPunct="1">
                <a:spcBef>
                  <a:spcPts val="0"/>
                </a:spcBef>
                <a:spcAft>
                  <a:spcPts val="0"/>
                </a:spcAft>
                <a:buFont typeface="Symbol"/>
                <a:buChar char=""/>
                <a:defRPr/>
              </a:pPr>
              <a:r>
                <a:rPr lang="fr-BE" sz="1400" kern="0" dirty="0">
                  <a:ea typeface="Calibri"/>
                  <a:cs typeface="Times New Roman"/>
                </a:rPr>
                <a:t>En ménopause</a:t>
              </a:r>
            </a:p>
            <a:p>
              <a:pPr marL="342900" indent="-342900" eaLnBrk="1" fontAlgn="auto" hangingPunct="1">
                <a:spcBef>
                  <a:spcPts val="0"/>
                </a:spcBef>
                <a:spcAft>
                  <a:spcPts val="0"/>
                </a:spcAft>
                <a:buFont typeface="Symbol"/>
                <a:buChar char=""/>
                <a:defRPr/>
              </a:pPr>
              <a:r>
                <a:rPr lang="fr-BE" sz="1400" kern="0" dirty="0">
                  <a:ea typeface="Calibri"/>
                  <a:cs typeface="Times New Roman"/>
                </a:rPr>
                <a:t>A eu une hystérectomie</a:t>
              </a:r>
            </a:p>
            <a:p>
              <a:pPr eaLnBrk="1" fontAlgn="auto" hangingPunct="1">
                <a:spcBef>
                  <a:spcPts val="0"/>
                </a:spcBef>
                <a:spcAft>
                  <a:spcPts val="0"/>
                </a:spcAft>
                <a:defRPr/>
              </a:pPr>
              <a:r>
                <a:rPr lang="fr-BE" sz="1400" kern="0" dirty="0">
                  <a:solidFill>
                    <a:srgbClr val="000000"/>
                  </a:solidFill>
                  <a:ea typeface="Calibri"/>
                  <a:cs typeface="Times New Roman"/>
                </a:rPr>
                <a:t> </a:t>
              </a:r>
              <a:r>
                <a:rPr lang="fr-BE" sz="1400" kern="0" dirty="0">
                  <a:ea typeface="Calibri"/>
                  <a:cs typeface="Times New Roman"/>
                </a:rPr>
                <a:t>= PAS DE BESOIN</a:t>
              </a:r>
              <a:r>
                <a:rPr lang="en-US" sz="1400" kern="0" dirty="0">
                  <a:ea typeface="Calibri"/>
                  <a:cs typeface="Times New Roman"/>
                </a:rPr>
                <a:t>  </a:t>
              </a:r>
            </a:p>
          </p:txBody>
        </p:sp>
        <p:sp>
          <p:nvSpPr>
            <p:cNvPr id="19" name="Rounded Rectangle 18"/>
            <p:cNvSpPr/>
            <p:nvPr/>
          </p:nvSpPr>
          <p:spPr>
            <a:xfrm>
              <a:off x="3767138" y="3702993"/>
              <a:ext cx="2016438" cy="2080645"/>
            </a:xfrm>
            <a:prstGeom prst="roundRect">
              <a:avLst/>
            </a:prstGeom>
            <a:solidFill>
              <a:srgbClr val="B167EF">
                <a:alpha val="60000"/>
              </a:srgbClr>
            </a:solidFill>
            <a:ln w="25400" cap="flat" cmpd="sng" algn="ctr">
              <a:noFill/>
              <a:prstDash val="solid"/>
            </a:ln>
            <a:effectLst/>
          </p:spPr>
          <p:txBody>
            <a:bodyPr anchor="ctr"/>
            <a:lstStyle/>
            <a:p>
              <a:pPr eaLnBrk="1" fontAlgn="auto" hangingPunct="1">
                <a:spcBef>
                  <a:spcPts val="0"/>
                </a:spcBef>
                <a:spcAft>
                  <a:spcPts val="0"/>
                </a:spcAft>
                <a:defRPr/>
              </a:pPr>
              <a:r>
                <a:rPr lang="fr-BE" sz="1400" kern="0" dirty="0">
                  <a:solidFill>
                    <a:srgbClr val="000000"/>
                  </a:solidFill>
                  <a:ea typeface="Calibri"/>
                  <a:cs typeface="Times New Roman"/>
                </a:rPr>
                <a:t>N’utilise pas de méthode</a:t>
              </a:r>
              <a:endParaRPr lang="fr-BE" sz="1400" kern="0" dirty="0">
                <a:solidFill>
                  <a:sysClr val="window" lastClr="FFFFFF"/>
                </a:solidFill>
                <a:ea typeface="Calibri"/>
                <a:cs typeface="Times New Roman"/>
              </a:endParaRPr>
            </a:p>
            <a:p>
              <a:pPr marL="342900" indent="-342900" eaLnBrk="1" fontAlgn="auto" hangingPunct="1">
                <a:spcBef>
                  <a:spcPts val="0"/>
                </a:spcBef>
                <a:spcAft>
                  <a:spcPts val="0"/>
                </a:spcAft>
                <a:buFont typeface="Symbol"/>
                <a:buChar char=""/>
                <a:defRPr/>
              </a:pPr>
              <a:r>
                <a:rPr lang="fr-BE" sz="1400" kern="0" dirty="0">
                  <a:solidFill>
                    <a:srgbClr val="000000"/>
                  </a:solidFill>
                  <a:ea typeface="Calibri"/>
                  <a:cs typeface="Times New Roman"/>
                </a:rPr>
                <a:t>Rapports sexuels peu fréquent </a:t>
              </a:r>
              <a:endParaRPr lang="fr-BE" sz="1400" kern="0" dirty="0">
                <a:solidFill>
                  <a:srgbClr val="FF0000"/>
                </a:solidFill>
                <a:ea typeface="Calibri"/>
                <a:cs typeface="Times New Roman"/>
              </a:endParaRPr>
            </a:p>
            <a:p>
              <a:pPr marL="342900" indent="-342900" eaLnBrk="1" fontAlgn="auto" hangingPunct="1">
                <a:spcBef>
                  <a:spcPts val="0"/>
                </a:spcBef>
                <a:spcAft>
                  <a:spcPts val="0"/>
                </a:spcAft>
                <a:buFont typeface="Symbol"/>
                <a:buChar char=""/>
                <a:defRPr/>
              </a:pPr>
              <a:r>
                <a:rPr lang="fr-BE" sz="1400" kern="0" dirty="0">
                  <a:solidFill>
                    <a:srgbClr val="000000"/>
                  </a:solidFill>
                  <a:ea typeface="Calibri"/>
                  <a:cs typeface="Times New Roman"/>
                </a:rPr>
                <a:t>Croit qu’elle est infertile </a:t>
              </a:r>
              <a:endParaRPr lang="fr-BE" sz="1400" kern="0" dirty="0">
                <a:solidFill>
                  <a:srgbClr val="FF0000"/>
                </a:solidFill>
                <a:ea typeface="Calibri"/>
                <a:cs typeface="Times New Roman"/>
              </a:endParaRPr>
            </a:p>
            <a:p>
              <a:pPr marL="342900" indent="-342900" eaLnBrk="1" fontAlgn="auto" hangingPunct="1">
                <a:spcBef>
                  <a:spcPts val="0"/>
                </a:spcBef>
                <a:spcAft>
                  <a:spcPts val="0"/>
                </a:spcAft>
                <a:buFont typeface="Symbol"/>
                <a:buChar char=""/>
                <a:defRPr/>
              </a:pPr>
              <a:r>
                <a:rPr lang="fr-BE" sz="1400" kern="0" dirty="0">
                  <a:ea typeface="Calibri"/>
                  <a:cs typeface="Times New Roman"/>
                </a:rPr>
                <a:t>Croit que son mari est infertile</a:t>
              </a:r>
            </a:p>
            <a:p>
              <a:pPr marL="342900" indent="-342900" eaLnBrk="1" fontAlgn="auto" hangingPunct="1">
                <a:spcBef>
                  <a:spcPts val="0"/>
                </a:spcBef>
                <a:spcAft>
                  <a:spcPts val="0"/>
                </a:spcAft>
                <a:buFont typeface="Symbol"/>
                <a:buChar char=""/>
                <a:defRPr/>
              </a:pPr>
              <a:r>
                <a:rPr lang="fr-BE" sz="1400" kern="0" dirty="0">
                  <a:solidFill>
                    <a:srgbClr val="000000"/>
                  </a:solidFill>
                  <a:ea typeface="Calibri"/>
                  <a:cs typeface="Times New Roman"/>
                </a:rPr>
                <a:t>Dit ‘allaitement’ comme raison pour ne pas utiliser une méthode</a:t>
              </a:r>
              <a:endParaRPr lang="fr-BE" sz="1400" kern="0" dirty="0">
                <a:solidFill>
                  <a:srgbClr val="FF0000"/>
                </a:solidFill>
                <a:ea typeface="Calibri"/>
                <a:cs typeface="Times New Roman"/>
              </a:endParaRPr>
            </a:p>
            <a:p>
              <a:pPr marL="342900" indent="-342900" eaLnBrk="1" fontAlgn="auto" hangingPunct="1">
                <a:spcBef>
                  <a:spcPts val="0"/>
                </a:spcBef>
                <a:spcAft>
                  <a:spcPts val="0"/>
                </a:spcAft>
                <a:buFont typeface="Symbol"/>
                <a:buChar char=""/>
                <a:defRPr/>
              </a:pPr>
              <a:r>
                <a:rPr lang="fr-BE" sz="1400" kern="0" dirty="0">
                  <a:solidFill>
                    <a:srgbClr val="000000"/>
                  </a:solidFill>
                  <a:ea typeface="Calibri"/>
                  <a:cs typeface="Times New Roman"/>
                </a:rPr>
                <a:t>A dit ‘aménorrhée postpartum’ comme raison pour ne pas utiliser une méthode </a:t>
              </a:r>
              <a:endParaRPr lang="fr-BE" sz="1400" kern="0" dirty="0">
                <a:solidFill>
                  <a:srgbClr val="FF0000"/>
                </a:solidFill>
                <a:ea typeface="Calibri"/>
                <a:cs typeface="Times New Roman"/>
              </a:endParaRPr>
            </a:p>
            <a:p>
              <a:pPr eaLnBrk="1" fontAlgn="auto" hangingPunct="1">
                <a:spcBef>
                  <a:spcPts val="0"/>
                </a:spcBef>
                <a:spcAft>
                  <a:spcPts val="0"/>
                </a:spcAft>
                <a:defRPr/>
              </a:pPr>
              <a:r>
                <a:rPr lang="fr-BE" sz="1400" kern="0" dirty="0">
                  <a:solidFill>
                    <a:srgbClr val="000000"/>
                  </a:solidFill>
                  <a:ea typeface="Calibri"/>
                  <a:cs typeface="Times New Roman"/>
                </a:rPr>
                <a:t> = </a:t>
              </a:r>
              <a:r>
                <a:rPr lang="fr-BE" sz="1400" kern="0" dirty="0">
                  <a:ea typeface="Calibri"/>
                  <a:cs typeface="Times New Roman"/>
                </a:rPr>
                <a:t>PAS DE BESOIN PERCU </a:t>
              </a:r>
            </a:p>
          </p:txBody>
        </p:sp>
        <p:cxnSp>
          <p:nvCxnSpPr>
            <p:cNvPr id="36881" name="Elbow Connector 19"/>
            <p:cNvCxnSpPr>
              <a:cxnSpLocks noChangeShapeType="1"/>
            </p:cNvCxnSpPr>
            <p:nvPr/>
          </p:nvCxnSpPr>
          <p:spPr bwMode="auto">
            <a:xfrm rot="16200000" flipH="1">
              <a:off x="2471738" y="3105150"/>
              <a:ext cx="2814320" cy="223520"/>
            </a:xfrm>
            <a:prstGeom prst="bentConnector3">
              <a:avLst>
                <a:gd name="adj1" fmla="val 99412"/>
              </a:avLst>
            </a:prstGeom>
            <a:noFill/>
            <a:ln w="9525" algn="ctr">
              <a:noFill/>
              <a:miter lim="800000"/>
              <a:headEnd/>
              <a:tailEnd/>
            </a:ln>
            <a:extLst>
              <a:ext uri="{909E8E84-426E-40dd-AFC4-6F175D3DCCD1}">
                <a14:hiddenFill xmlns="" xmlns:a14="http://schemas.microsoft.com/office/drawing/2010/main">
                  <a:noFill/>
                </a14:hiddenFill>
              </a:ext>
            </a:extLst>
          </p:spPr>
        </p:cxnSp>
        <p:cxnSp>
          <p:nvCxnSpPr>
            <p:cNvPr id="36882" name="Straight Connector 20"/>
            <p:cNvCxnSpPr>
              <a:cxnSpLocks noChangeShapeType="1"/>
            </p:cNvCxnSpPr>
            <p:nvPr/>
          </p:nvCxnSpPr>
          <p:spPr bwMode="auto">
            <a:xfrm flipH="1">
              <a:off x="3786188" y="2752725"/>
              <a:ext cx="204470" cy="0"/>
            </a:xfrm>
            <a:prstGeom prst="line">
              <a:avLst/>
            </a:prstGeom>
            <a:noFill/>
            <a:ln w="9525" algn="ctr">
              <a:noFill/>
              <a:round/>
              <a:headEnd/>
              <a:tailEnd/>
            </a:ln>
            <a:extLst>
              <a:ext uri="{909E8E84-426E-40dd-AFC4-6F175D3DCCD1}">
                <a14:hiddenFill xmlns="" xmlns:a14="http://schemas.microsoft.com/office/drawing/2010/main">
                  <a:noFill/>
                </a14:hiddenFill>
              </a:ext>
            </a:extLst>
          </p:spPr>
        </p:cxnSp>
      </p:grpSp>
      <p:grpSp>
        <p:nvGrpSpPr>
          <p:cNvPr id="36874" name="Group 21"/>
          <p:cNvGrpSpPr>
            <a:grpSpLocks/>
          </p:cNvGrpSpPr>
          <p:nvPr/>
        </p:nvGrpSpPr>
        <p:grpSpPr bwMode="auto">
          <a:xfrm>
            <a:off x="6531692" y="2172545"/>
            <a:ext cx="2346100" cy="2065627"/>
            <a:chOff x="3902017" y="2696674"/>
            <a:chExt cx="1454829" cy="1836340"/>
          </a:xfrm>
        </p:grpSpPr>
        <p:sp>
          <p:nvSpPr>
            <p:cNvPr id="23" name="Rounded Rectangle 22"/>
            <p:cNvSpPr/>
            <p:nvPr/>
          </p:nvSpPr>
          <p:spPr>
            <a:xfrm>
              <a:off x="3902017" y="2696674"/>
              <a:ext cx="1181301" cy="565781"/>
            </a:xfrm>
            <a:prstGeom prst="roundRect">
              <a:avLst/>
            </a:prstGeom>
            <a:solidFill>
              <a:srgbClr val="CC6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fr-BE" sz="1600" b="1" dirty="0" smtClean="0">
                <a:ea typeface="Calibri"/>
                <a:cs typeface="Times New Roman"/>
              </a:endParaRPr>
            </a:p>
            <a:p>
              <a:pPr algn="ctr">
                <a:spcBef>
                  <a:spcPts val="0"/>
                </a:spcBef>
                <a:spcAft>
                  <a:spcPts val="0"/>
                </a:spcAft>
                <a:defRPr/>
              </a:pPr>
              <a:r>
                <a:rPr lang="fr-BE" sz="1600" b="1" dirty="0" smtClean="0">
                  <a:ea typeface="Calibri"/>
                  <a:cs typeface="Times New Roman"/>
                </a:rPr>
                <a:t>Besoin non-satisfait perçu</a:t>
              </a:r>
            </a:p>
            <a:p>
              <a:pPr algn="ctr">
                <a:spcBef>
                  <a:spcPts val="0"/>
                </a:spcBef>
                <a:spcAft>
                  <a:spcPts val="0"/>
                </a:spcAft>
                <a:defRPr/>
              </a:pPr>
              <a:endParaRPr lang="en-US" b="1" dirty="0">
                <a:ea typeface="Calibri"/>
                <a:cs typeface="Times New Roman"/>
              </a:endParaRPr>
            </a:p>
          </p:txBody>
        </p:sp>
        <p:sp>
          <p:nvSpPr>
            <p:cNvPr id="24" name="Rounded Rectangle 23"/>
            <p:cNvSpPr/>
            <p:nvPr/>
          </p:nvSpPr>
          <p:spPr>
            <a:xfrm>
              <a:off x="3988506" y="3407010"/>
              <a:ext cx="1368340" cy="1126004"/>
            </a:xfrm>
            <a:prstGeom prst="roundRect">
              <a:avLst/>
            </a:prstGeom>
            <a:solidFill>
              <a:srgbClr val="FD9F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fr-BE" sz="1400" dirty="0">
                  <a:solidFill>
                    <a:srgbClr val="000000"/>
                  </a:solidFill>
                  <a:ea typeface="Calibri"/>
                  <a:cs typeface="Times New Roman"/>
                </a:rPr>
                <a:t>N’utilise pas de méthode et ne remplit pas les critères de « pas de besoin » </a:t>
              </a:r>
              <a:br>
                <a:rPr lang="fr-BE" sz="1400" dirty="0">
                  <a:solidFill>
                    <a:srgbClr val="000000"/>
                  </a:solidFill>
                  <a:ea typeface="Calibri"/>
                  <a:cs typeface="Times New Roman"/>
                </a:rPr>
              </a:br>
              <a:r>
                <a:rPr lang="fr-BE" sz="1400" dirty="0">
                  <a:solidFill>
                    <a:schemeClr val="tx1"/>
                  </a:solidFill>
                  <a:ea typeface="Calibri"/>
                  <a:cs typeface="Times New Roman"/>
                </a:rPr>
                <a:t>= BESOIN NON-SATISFAIT </a:t>
              </a:r>
              <a:endParaRPr lang="en-US" sz="1400" dirty="0">
                <a:solidFill>
                  <a:schemeClr val="tx1"/>
                </a:solidFill>
                <a:ea typeface="Calibri"/>
                <a:cs typeface="Times New Roman"/>
              </a:endParaRPr>
            </a:p>
          </p:txBody>
        </p:sp>
        <p:cxnSp>
          <p:nvCxnSpPr>
            <p:cNvPr id="25" name="Straight Connector 24"/>
            <p:cNvCxnSpPr/>
            <p:nvPr/>
          </p:nvCxnSpPr>
          <p:spPr>
            <a:xfrm>
              <a:off x="4586188" y="3199754"/>
              <a:ext cx="0" cy="304838"/>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26" name="Title 1"/>
          <p:cNvSpPr txBox="1">
            <a:spLocks/>
          </p:cNvSpPr>
          <p:nvPr/>
        </p:nvSpPr>
        <p:spPr>
          <a:xfrm>
            <a:off x="596030" y="447676"/>
            <a:ext cx="8547970" cy="10740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smtClean="0">
                <a:solidFill>
                  <a:srgbClr val="CC6602"/>
                </a:solidFill>
                <a:latin typeface="Tw Cen MT" panose="020B0602020104020603" pitchFamily="34" charset="0"/>
              </a:rPr>
              <a:t>CATÉGORIES DE BESOIN NON SATISFAIT </a:t>
            </a:r>
            <a:endParaRPr lang="en-US" sz="3600" b="1" dirty="0">
              <a:solidFill>
                <a:srgbClr val="CC6602"/>
              </a:solidFill>
              <a:latin typeface="Tw Cen MT" panose="020B0602020104020603" pitchFamily="34" charset="0"/>
            </a:endParaRPr>
          </a:p>
        </p:txBody>
      </p:sp>
    </p:spTree>
    <p:extLst>
      <p:ext uri="{BB962C8B-B14F-4D97-AF65-F5344CB8AC3E}">
        <p14:creationId xmlns:p14="http://schemas.microsoft.com/office/powerpoint/2010/main" val="307062926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7890" name="Content Placeholder 2"/>
          <p:cNvSpPr>
            <a:spLocks/>
          </p:cNvSpPr>
          <p:nvPr/>
        </p:nvSpPr>
        <p:spPr bwMode="auto">
          <a:xfrm>
            <a:off x="66193" y="4556752"/>
            <a:ext cx="9011614" cy="23622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spcAft>
                <a:spcPts val="1200"/>
              </a:spcAft>
              <a:buClr>
                <a:schemeClr val="tx1">
                  <a:lumMod val="50000"/>
                  <a:lumOff val="50000"/>
                </a:schemeClr>
              </a:buClr>
              <a:buSzPct val="110000"/>
            </a:pPr>
            <a:r>
              <a:rPr lang="fr-FR" altLang="fr-FR" sz="2400" b="0" dirty="0">
                <a:solidFill>
                  <a:schemeClr val="tx1">
                    <a:lumMod val="65000"/>
                    <a:lumOff val="35000"/>
                  </a:schemeClr>
                </a:solidFill>
                <a:latin typeface="+mn-lt"/>
              </a:rPr>
              <a:t>Segmentation de programmes pour satisfaire les besoins de celles qui ont un besoin non satisfait ET besoin non satisfait perçu</a:t>
            </a:r>
          </a:p>
          <a:p>
            <a:pPr>
              <a:spcBef>
                <a:spcPct val="0"/>
              </a:spcBef>
              <a:spcAft>
                <a:spcPts val="1200"/>
              </a:spcAft>
              <a:buClr>
                <a:schemeClr val="tx1">
                  <a:lumMod val="50000"/>
                  <a:lumOff val="50000"/>
                </a:schemeClr>
              </a:buClr>
              <a:buSzPct val="110000"/>
            </a:pPr>
            <a:r>
              <a:rPr lang="fr-FR" altLang="fr-FR" sz="2400" b="0" dirty="0">
                <a:solidFill>
                  <a:schemeClr val="tx1">
                    <a:lumMod val="65000"/>
                    <a:lumOff val="35000"/>
                  </a:schemeClr>
                </a:solidFill>
                <a:latin typeface="+mn-lt"/>
              </a:rPr>
              <a:t>Satisfaire les besoins des utilisatrices de méthodes traditionnelles</a:t>
            </a:r>
          </a:p>
          <a:p>
            <a:pPr>
              <a:spcBef>
                <a:spcPct val="0"/>
              </a:spcBef>
              <a:spcAft>
                <a:spcPts val="1200"/>
              </a:spcAft>
              <a:buClr>
                <a:schemeClr val="tx1">
                  <a:lumMod val="50000"/>
                  <a:lumOff val="50000"/>
                </a:schemeClr>
              </a:buClr>
              <a:buSzPct val="110000"/>
            </a:pPr>
            <a:r>
              <a:rPr lang="fr-FR" altLang="fr-FR" sz="2400" b="0" dirty="0">
                <a:solidFill>
                  <a:schemeClr val="tx1">
                    <a:lumMod val="65000"/>
                    <a:lumOff val="35000"/>
                  </a:schemeClr>
                </a:solidFill>
                <a:latin typeface="+mn-lt"/>
              </a:rPr>
              <a:t>Aider les femmes et les hommes à évaluer correctement le risqué de grossesse</a:t>
            </a:r>
          </a:p>
        </p:txBody>
      </p:sp>
      <p:pic>
        <p:nvPicPr>
          <p:cNvPr id="37892" name="Picture 5"/>
          <p:cNvPicPr>
            <a:picLocks noChangeAspect="1"/>
          </p:cNvPicPr>
          <p:nvPr/>
        </p:nvPicPr>
        <p:blipFill rotWithShape="1">
          <a:blip r:embed="rId3">
            <a:grayscl/>
            <a:extLst>
              <a:ext uri="{28A0092B-C50C-407E-A947-70E740481C1C}">
                <a14:useLocalDpi xmlns:a14="http://schemas.microsoft.com/office/drawing/2010/main" val="0"/>
              </a:ext>
            </a:extLst>
          </a:blip>
          <a:srcRect t="11562" b="41872"/>
          <a:stretch/>
        </p:blipFill>
        <p:spPr bwMode="auto">
          <a:xfrm>
            <a:off x="0" y="0"/>
            <a:ext cx="9144000" cy="3193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148148" y="3381645"/>
            <a:ext cx="9707052" cy="10740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CC6602"/>
                </a:solidFill>
                <a:latin typeface="Tw Cen MT" panose="020B0602020104020603" pitchFamily="34" charset="0"/>
              </a:rPr>
              <a:t>CONSTATATIONS CLÉS: </a:t>
            </a:r>
            <a:r>
              <a:rPr lang="fr-FR" b="1" dirty="0" smtClean="0">
                <a:solidFill>
                  <a:srgbClr val="CC6602"/>
                </a:solidFill>
                <a:latin typeface="Tw Cen MT" panose="020B0602020104020603" pitchFamily="34" charset="0"/>
              </a:rPr>
              <a:t/>
            </a:r>
            <a:br>
              <a:rPr lang="fr-FR" b="1" dirty="0" smtClean="0">
                <a:solidFill>
                  <a:srgbClr val="CC6602"/>
                </a:solidFill>
                <a:latin typeface="Tw Cen MT" panose="020B0602020104020603" pitchFamily="34" charset="0"/>
              </a:rPr>
            </a:br>
            <a:r>
              <a:rPr lang="fr-FR" b="1" dirty="0" smtClean="0">
                <a:solidFill>
                  <a:srgbClr val="CC6602"/>
                </a:solidFill>
                <a:latin typeface="Tw Cen MT" panose="020B0602020104020603" pitchFamily="34" charset="0"/>
              </a:rPr>
              <a:t>BESOIN NON </a:t>
            </a:r>
            <a:r>
              <a:rPr lang="fr-FR" b="1" dirty="0">
                <a:solidFill>
                  <a:srgbClr val="CC6602"/>
                </a:solidFill>
                <a:latin typeface="Tw Cen MT" panose="020B0602020104020603" pitchFamily="34" charset="0"/>
              </a:rPr>
              <a:t>SATISFAIT</a:t>
            </a:r>
          </a:p>
        </p:txBody>
      </p:sp>
    </p:spTree>
    <p:extLst>
      <p:ext uri="{BB962C8B-B14F-4D97-AF65-F5344CB8AC3E}">
        <p14:creationId xmlns:p14="http://schemas.microsoft.com/office/powerpoint/2010/main" val="255607456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B62A"/>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37373" y="2641599"/>
            <a:ext cx="8688913" cy="1137153"/>
          </a:xfrm>
        </p:spPr>
        <p:txBody>
          <a:bodyPr>
            <a:noAutofit/>
          </a:bodyPr>
          <a:lstStyle/>
          <a:p>
            <a:r>
              <a:rPr lang="en-US" sz="6600" b="1" dirty="0" smtClean="0">
                <a:solidFill>
                  <a:schemeClr val="bg1">
                    <a:alpha val="81000"/>
                  </a:schemeClr>
                </a:solidFill>
                <a:latin typeface="Tw Cen MT" panose="020B0602020104020603" pitchFamily="34" charset="0"/>
              </a:rPr>
              <a:t>RESEAUX SOCIAUX </a:t>
            </a:r>
            <a:endParaRPr lang="en-US" sz="6600" b="1" dirty="0">
              <a:solidFill>
                <a:schemeClr val="bg1">
                  <a:alpha val="81000"/>
                </a:schemeClr>
              </a:solidFill>
              <a:latin typeface="Tw Cen MT" panose="020B0602020104020603" pitchFamily="34" charset="0"/>
            </a:endParaRPr>
          </a:p>
        </p:txBody>
      </p:sp>
    </p:spTree>
    <p:extLst>
      <p:ext uri="{BB962C8B-B14F-4D97-AF65-F5344CB8AC3E}">
        <p14:creationId xmlns:p14="http://schemas.microsoft.com/office/powerpoint/2010/main" val="2292781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8644" y="2087790"/>
            <a:ext cx="7856425" cy="4525962"/>
          </a:xfrm>
          <a:noFill/>
        </p:spPr>
        <p:txBody>
          <a:bodyPr anchor="ctr">
            <a:normAutofit/>
          </a:bodyPr>
          <a:lstStyle/>
          <a:p>
            <a:pPr marL="0" indent="0">
              <a:spcAft>
                <a:spcPts val="600"/>
              </a:spcAft>
              <a:buNone/>
              <a:defRPr/>
            </a:pPr>
            <a:r>
              <a:rPr lang="fr-FR" b="0" dirty="0" smtClean="0">
                <a:solidFill>
                  <a:schemeClr val="tx1">
                    <a:lumMod val="65000"/>
                    <a:lumOff val="35000"/>
                  </a:schemeClr>
                </a:solidFill>
                <a:ea typeface="MS PGothic" pitchFamily="34" charset="-128"/>
              </a:rPr>
              <a:t>Les recherches ont montré que les barrières sociales constituent les principaux facteurs qui contribuent au besoin non satisfait en matière de PF</a:t>
            </a:r>
          </a:p>
          <a:p>
            <a:pPr marL="3175" lvl="1" indent="0">
              <a:lnSpc>
                <a:spcPct val="90000"/>
              </a:lnSpc>
              <a:spcAft>
                <a:spcPts val="600"/>
              </a:spcAft>
              <a:buNone/>
              <a:defRPr/>
            </a:pPr>
            <a:r>
              <a:rPr lang="fr-FR" sz="2800" dirty="0" smtClean="0">
                <a:solidFill>
                  <a:schemeClr val="tx1">
                    <a:lumMod val="65000"/>
                    <a:lumOff val="35000"/>
                  </a:schemeClr>
                </a:solidFill>
                <a:ea typeface="MS PGothic" pitchFamily="34" charset="-128"/>
              </a:rPr>
              <a:t>Les individus discutent avec, apprennent de, et reçoivent des informations d’autres personnes</a:t>
            </a:r>
          </a:p>
          <a:p>
            <a:pPr marL="3175" lvl="1" indent="0">
              <a:lnSpc>
                <a:spcPct val="90000"/>
              </a:lnSpc>
              <a:spcAft>
                <a:spcPts val="600"/>
              </a:spcAft>
              <a:buNone/>
              <a:defRPr/>
            </a:pPr>
            <a:endParaRPr lang="fr-FR" sz="2800" dirty="0" smtClean="0">
              <a:solidFill>
                <a:schemeClr val="tx1">
                  <a:lumMod val="65000"/>
                  <a:lumOff val="35000"/>
                </a:schemeClr>
              </a:solidFill>
              <a:ea typeface="MS PGothic" pitchFamily="34" charset="-128"/>
            </a:endParaRPr>
          </a:p>
          <a:p>
            <a:pPr marL="3175" lvl="1" indent="0">
              <a:lnSpc>
                <a:spcPct val="90000"/>
              </a:lnSpc>
              <a:spcAft>
                <a:spcPts val="600"/>
              </a:spcAft>
              <a:buNone/>
              <a:defRPr/>
            </a:pPr>
            <a:r>
              <a:rPr lang="fr-FR" sz="2800" b="1" dirty="0" smtClean="0">
                <a:solidFill>
                  <a:schemeClr val="tx1">
                    <a:lumMod val="65000"/>
                    <a:lumOff val="35000"/>
                  </a:schemeClr>
                </a:solidFill>
                <a:ea typeface="MS PGothic" pitchFamily="34" charset="-128"/>
              </a:rPr>
              <a:t>Par conséquent, les réseaux sociaux peuvent influencer et appuyer la diffusion d’informations et de nouvelle idées sur la PF</a:t>
            </a:r>
          </a:p>
        </p:txBody>
      </p:sp>
      <p:sp>
        <p:nvSpPr>
          <p:cNvPr id="24578" name="Title 1"/>
          <p:cNvSpPr>
            <a:spLocks noGrp="1"/>
          </p:cNvSpPr>
          <p:nvPr>
            <p:ph type="title" idx="4294967295"/>
          </p:nvPr>
        </p:nvSpPr>
        <p:spPr>
          <a:xfrm>
            <a:off x="668644" y="493713"/>
            <a:ext cx="7723187" cy="1406525"/>
          </a:xfrm>
          <a:noFill/>
        </p:spPr>
        <p:txBody>
          <a:bodyPr/>
          <a:lstStyle/>
          <a:p>
            <a:pPr algn="ctr">
              <a:lnSpc>
                <a:spcPct val="80000"/>
              </a:lnSpc>
              <a:defRPr/>
            </a:pPr>
            <a:r>
              <a:rPr lang="en-US" altLang="en-US" sz="4400" b="1" cap="all" dirty="0" smtClean="0">
                <a:solidFill>
                  <a:schemeClr val="accent4">
                    <a:lumMod val="75000"/>
                  </a:schemeClr>
                </a:solidFill>
                <a:latin typeface="Tw Cen MT" pitchFamily="34" charset="0"/>
              </a:rPr>
              <a:t>POURQUOI UNE APPROCHE </a:t>
            </a:r>
            <a:br>
              <a:rPr lang="en-US" altLang="en-US" sz="4400" b="1" cap="all" dirty="0" smtClean="0">
                <a:solidFill>
                  <a:schemeClr val="accent4">
                    <a:lumMod val="75000"/>
                  </a:schemeClr>
                </a:solidFill>
                <a:latin typeface="Tw Cen MT" pitchFamily="34" charset="0"/>
              </a:rPr>
            </a:br>
            <a:r>
              <a:rPr lang="en-US" altLang="en-US" sz="4400" b="1" cap="all" dirty="0" smtClean="0">
                <a:solidFill>
                  <a:schemeClr val="accent4">
                    <a:lumMod val="75000"/>
                  </a:schemeClr>
                </a:solidFill>
                <a:latin typeface="Tw Cen MT" pitchFamily="34" charset="0"/>
              </a:rPr>
              <a:t>DE </a:t>
            </a:r>
            <a:r>
              <a:rPr lang="en-US" altLang="en-US" sz="4400" b="1" cap="all" dirty="0">
                <a:solidFill>
                  <a:schemeClr val="accent4">
                    <a:lumMod val="75000"/>
                  </a:schemeClr>
                </a:solidFill>
                <a:latin typeface="Tw Cen MT" pitchFamily="34" charset="0"/>
              </a:rPr>
              <a:t>RÉSEAU </a:t>
            </a:r>
            <a:r>
              <a:rPr lang="en-US" altLang="en-US" sz="4400" b="1" cap="all" dirty="0" smtClean="0">
                <a:solidFill>
                  <a:schemeClr val="accent4">
                    <a:lumMod val="75000"/>
                  </a:schemeClr>
                </a:solidFill>
                <a:latin typeface="Tw Cen MT" pitchFamily="34" charset="0"/>
              </a:rPr>
              <a:t>SOCIAL?</a:t>
            </a:r>
            <a:endParaRPr lang="en-US" altLang="en-US" sz="4400" b="1" cap="all" dirty="0">
              <a:solidFill>
                <a:schemeClr val="accent4">
                  <a:lumMod val="75000"/>
                </a:schemeClr>
              </a:solidFill>
              <a:latin typeface="Tw Cen MT" pitchFamily="34" charset="0"/>
            </a:endParaRPr>
          </a:p>
        </p:txBody>
      </p:sp>
    </p:spTree>
    <p:extLst>
      <p:ext uri="{BB962C8B-B14F-4D97-AF65-F5344CB8AC3E}">
        <p14:creationId xmlns:p14="http://schemas.microsoft.com/office/powerpoint/2010/main" val="46710360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301173" y="693453"/>
            <a:ext cx="8428037" cy="1173163"/>
          </a:xfrm>
          <a:noFill/>
        </p:spPr>
        <p:txBody>
          <a:bodyPr>
            <a:noAutofit/>
          </a:bodyPr>
          <a:lstStyle/>
          <a:p>
            <a:pPr>
              <a:defRPr/>
            </a:pPr>
            <a:r>
              <a:rPr lang="en-US" b="1" cap="all" dirty="0">
                <a:solidFill>
                  <a:schemeClr val="accent4">
                    <a:lumMod val="75000"/>
                  </a:schemeClr>
                </a:solidFill>
                <a:latin typeface="Tw Cen MT" panose="020B0602020104020603" pitchFamily="34" charset="0"/>
              </a:rPr>
              <a:t>R</a:t>
            </a:r>
            <a:r>
              <a:rPr lang="en-US" altLang="en-US" b="1" cap="all" dirty="0">
                <a:solidFill>
                  <a:schemeClr val="accent4">
                    <a:lumMod val="75000"/>
                  </a:schemeClr>
                </a:solidFill>
                <a:latin typeface="Tw Cen MT" panose="020B0602020104020603" pitchFamily="34" charset="0"/>
              </a:rPr>
              <a:t>É</a:t>
            </a:r>
            <a:r>
              <a:rPr lang="en-US" b="1" cap="all" dirty="0">
                <a:solidFill>
                  <a:schemeClr val="accent4">
                    <a:lumMod val="75000"/>
                  </a:schemeClr>
                </a:solidFill>
                <a:latin typeface="Tw Cen MT" panose="020B0602020104020603" pitchFamily="34" charset="0"/>
              </a:rPr>
              <a:t>SEAUX SOCIAUX </a:t>
            </a:r>
            <a:r>
              <a:rPr lang="en-US" b="1" cap="all" dirty="0" err="1">
                <a:solidFill>
                  <a:schemeClr val="accent4">
                    <a:lumMod val="75000"/>
                  </a:schemeClr>
                </a:solidFill>
                <a:latin typeface="Tw Cen MT" panose="020B0602020104020603" pitchFamily="34" charset="0"/>
              </a:rPr>
              <a:t>InfluenceNT</a:t>
            </a:r>
            <a:r>
              <a:rPr lang="en-US" b="1" cap="all" dirty="0">
                <a:solidFill>
                  <a:schemeClr val="accent4">
                    <a:lumMod val="75000"/>
                  </a:schemeClr>
                </a:solidFill>
                <a:latin typeface="Tw Cen MT" panose="020B0602020104020603" pitchFamily="34" charset="0"/>
              </a:rPr>
              <a:t> LA Diffusion </a:t>
            </a:r>
            <a:r>
              <a:rPr lang="en-US" b="1" cap="all" dirty="0" err="1">
                <a:solidFill>
                  <a:schemeClr val="accent4">
                    <a:lumMod val="75000"/>
                  </a:schemeClr>
                </a:solidFill>
                <a:latin typeface="Tw Cen MT" panose="020B0602020104020603" pitchFamily="34" charset="0"/>
              </a:rPr>
              <a:t>À</a:t>
            </a:r>
            <a:r>
              <a:rPr lang="en-US" b="1" cap="all" dirty="0">
                <a:solidFill>
                  <a:schemeClr val="accent4">
                    <a:lumMod val="75000"/>
                  </a:schemeClr>
                </a:solidFill>
                <a:latin typeface="Tw Cen MT" panose="020B0602020104020603" pitchFamily="34" charset="0"/>
              </a:rPr>
              <a:t> TRAVERS</a:t>
            </a:r>
            <a:r>
              <a:rPr lang="en-US" b="1" cap="all" dirty="0" smtClean="0">
                <a:solidFill>
                  <a:schemeClr val="accent4">
                    <a:lumMod val="75000"/>
                  </a:schemeClr>
                </a:solidFill>
                <a:latin typeface="Tw Cen MT" panose="020B0602020104020603" pitchFamily="34" charset="0"/>
              </a:rPr>
              <a:t>… </a:t>
            </a:r>
            <a:endParaRPr lang="en-US" b="1" cap="all" dirty="0">
              <a:solidFill>
                <a:schemeClr val="accent4">
                  <a:lumMod val="75000"/>
                </a:schemeClr>
              </a:solidFill>
              <a:latin typeface="Tw Cen MT" panose="020B0602020104020603" pitchFamily="34" charset="0"/>
            </a:endParaRPr>
          </a:p>
        </p:txBody>
      </p:sp>
      <p:sp>
        <p:nvSpPr>
          <p:cNvPr id="11" name="Content Placeholder 2"/>
          <p:cNvSpPr txBox="1">
            <a:spLocks/>
          </p:cNvSpPr>
          <p:nvPr/>
        </p:nvSpPr>
        <p:spPr bwMode="auto">
          <a:xfrm>
            <a:off x="186305" y="2306412"/>
            <a:ext cx="4124438" cy="3713163"/>
          </a:xfrm>
          <a:prstGeom prst="roundRect">
            <a:avLst>
              <a:gd name="adj" fmla="val 7871"/>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lstStyle>
            <a:lvl1pPr marL="342900" indent="-339725" algn="l" rtl="0" eaLnBrk="0" fontAlgn="base" hangingPunct="0">
              <a:lnSpc>
                <a:spcPct val="90000"/>
              </a:lnSpc>
              <a:spcBef>
                <a:spcPct val="20000"/>
              </a:spcBef>
              <a:spcAft>
                <a:spcPct val="0"/>
              </a:spcAft>
              <a:defRPr sz="2600" b="1">
                <a:solidFill>
                  <a:schemeClr val="accent3">
                    <a:lumMod val="50000"/>
                  </a:schemeClr>
                </a:solidFill>
                <a:latin typeface="Calibri" pitchFamily="34" charset="0"/>
                <a:ea typeface="+mn-ea"/>
                <a:cs typeface="Calibri" pitchFamily="34" charset="0"/>
              </a:defRPr>
            </a:lvl1pPr>
            <a:lvl2pPr marL="2857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ea typeface="+mn-ea"/>
                <a:cs typeface="Calibri" pitchFamily="34" charset="0"/>
              </a:defRPr>
            </a:lvl2pPr>
            <a:lvl3pPr marL="509588" indent="-228600" algn="l" rtl="0" eaLnBrk="0" fontAlgn="base" hangingPunct="0">
              <a:spcBef>
                <a:spcPct val="20000"/>
              </a:spcBef>
              <a:spcAft>
                <a:spcPct val="0"/>
              </a:spcAft>
              <a:buFont typeface="Calibri" pitchFamily="34" charset="0"/>
              <a:buChar char="−"/>
              <a:defRPr sz="2600">
                <a:solidFill>
                  <a:schemeClr val="tx1"/>
                </a:solidFill>
                <a:latin typeface="Calibri" pitchFamily="34" charset="0"/>
                <a:ea typeface="+mn-ea"/>
                <a:cs typeface="Calibri" pitchFamily="34" charset="0"/>
              </a:defRPr>
            </a:lvl3pPr>
            <a:lvl4pPr marL="746125" indent="-228600" algn="l" rtl="0" eaLnBrk="0" fontAlgn="base" hangingPunct="0">
              <a:spcBef>
                <a:spcPct val="20000"/>
              </a:spcBef>
              <a:spcAft>
                <a:spcPct val="0"/>
              </a:spcAft>
              <a:buSzPct val="90000"/>
              <a:buFont typeface="Calibri" pitchFamily="34" charset="0"/>
              <a:buChar char="•"/>
              <a:defRPr sz="2400">
                <a:solidFill>
                  <a:schemeClr val="tx1"/>
                </a:solidFill>
                <a:latin typeface="Calibri" pitchFamily="34" charset="0"/>
                <a:ea typeface="+mn-ea"/>
                <a:cs typeface="Calibri" pitchFamily="34" charset="0"/>
              </a:defRPr>
            </a:lvl4pPr>
            <a:lvl5pPr marL="739775" indent="3175" algn="l" rtl="0" eaLnBrk="0" fontAlgn="base" hangingPunct="0">
              <a:spcBef>
                <a:spcPct val="20000"/>
              </a:spcBef>
              <a:spcAft>
                <a:spcPct val="0"/>
              </a:spcAft>
              <a:buNone/>
              <a:defRPr sz="2400" i="1">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76213" lvl="2" indent="-58738" eaLnBrk="1" hangingPunct="1">
              <a:buFontTx/>
              <a:buNone/>
              <a:defRPr/>
            </a:pPr>
            <a:r>
              <a:rPr lang="fr-FR" sz="3200" b="1" dirty="0" smtClean="0">
                <a:solidFill>
                  <a:schemeClr val="tx1">
                    <a:lumMod val="65000"/>
                    <a:lumOff val="35000"/>
                  </a:schemeClr>
                </a:solidFill>
                <a:latin typeface="Tw Cen MT" panose="020B0602020104020603" pitchFamily="34" charset="0"/>
              </a:rPr>
              <a:t>Apprentissage Social</a:t>
            </a:r>
          </a:p>
          <a:p>
            <a:pPr marL="176213" lvl="2" indent="-58738" eaLnBrk="1" hangingPunct="1">
              <a:buFontTx/>
              <a:buNone/>
              <a:defRPr/>
            </a:pPr>
            <a:r>
              <a:rPr lang="fr-FR" dirty="0" smtClean="0">
                <a:solidFill>
                  <a:schemeClr val="tx1">
                    <a:lumMod val="65000"/>
                    <a:lumOff val="35000"/>
                  </a:schemeClr>
                </a:solidFill>
                <a:latin typeface="+mn-lt"/>
              </a:rPr>
              <a:t>Les membres du réseau s’échangent des idées et informations; ils évaluent les avantages et les inconvénients d’une innovation</a:t>
            </a:r>
          </a:p>
        </p:txBody>
      </p:sp>
      <p:sp>
        <p:nvSpPr>
          <p:cNvPr id="12" name="Content Placeholder 3"/>
          <p:cNvSpPr txBox="1">
            <a:spLocks/>
          </p:cNvSpPr>
          <p:nvPr/>
        </p:nvSpPr>
        <p:spPr bwMode="auto">
          <a:xfrm>
            <a:off x="4659087" y="2038577"/>
            <a:ext cx="4484913" cy="3727450"/>
          </a:xfrm>
          <a:prstGeom prst="roundRect">
            <a:avLst>
              <a:gd name="adj" fmla="val 7691"/>
            </a:avLst>
          </a:prstGeom>
          <a:noFill/>
          <a:ln w="9525">
            <a:noFill/>
            <a:miter lim="800000"/>
            <a:headEnd/>
            <a:tailEnd/>
          </a:ln>
          <a:effectLst/>
        </p:spPr>
        <p:txBody>
          <a:bodyPr anchor="ctr"/>
          <a:lstStyle>
            <a:lvl1pPr marL="342900" indent="-339725" algn="l" rtl="0" eaLnBrk="0" fontAlgn="base" hangingPunct="0">
              <a:lnSpc>
                <a:spcPct val="90000"/>
              </a:lnSpc>
              <a:spcBef>
                <a:spcPct val="20000"/>
              </a:spcBef>
              <a:spcAft>
                <a:spcPct val="0"/>
              </a:spcAft>
              <a:defRPr sz="2600" b="1">
                <a:solidFill>
                  <a:schemeClr val="accent3">
                    <a:lumMod val="50000"/>
                  </a:schemeClr>
                </a:solidFill>
                <a:latin typeface="Calibri" pitchFamily="34" charset="0"/>
                <a:ea typeface="+mn-ea"/>
                <a:cs typeface="Calibri" pitchFamily="34" charset="0"/>
              </a:defRPr>
            </a:lvl1pPr>
            <a:lvl2pPr marL="2857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ea typeface="+mn-ea"/>
                <a:cs typeface="Calibri" pitchFamily="34" charset="0"/>
              </a:defRPr>
            </a:lvl2pPr>
            <a:lvl3pPr marL="509588" indent="-228600" algn="l" rtl="0" eaLnBrk="0" fontAlgn="base" hangingPunct="0">
              <a:spcBef>
                <a:spcPct val="20000"/>
              </a:spcBef>
              <a:spcAft>
                <a:spcPct val="0"/>
              </a:spcAft>
              <a:buFont typeface="Calibri" pitchFamily="34" charset="0"/>
              <a:buChar char="−"/>
              <a:defRPr sz="2600">
                <a:solidFill>
                  <a:schemeClr val="tx1"/>
                </a:solidFill>
                <a:latin typeface="Calibri" pitchFamily="34" charset="0"/>
                <a:ea typeface="+mn-ea"/>
                <a:cs typeface="Calibri" pitchFamily="34" charset="0"/>
              </a:defRPr>
            </a:lvl3pPr>
            <a:lvl4pPr marL="746125" indent="-228600" algn="l" rtl="0" eaLnBrk="0" fontAlgn="base" hangingPunct="0">
              <a:spcBef>
                <a:spcPct val="20000"/>
              </a:spcBef>
              <a:spcAft>
                <a:spcPct val="0"/>
              </a:spcAft>
              <a:buSzPct val="90000"/>
              <a:buFont typeface="Calibri" pitchFamily="34" charset="0"/>
              <a:buChar char="•"/>
              <a:defRPr sz="2400">
                <a:solidFill>
                  <a:schemeClr val="tx1"/>
                </a:solidFill>
                <a:latin typeface="Calibri" pitchFamily="34" charset="0"/>
                <a:ea typeface="+mn-ea"/>
                <a:cs typeface="Calibri" pitchFamily="34" charset="0"/>
              </a:defRPr>
            </a:lvl4pPr>
            <a:lvl5pPr marL="739775" indent="3175" algn="l" rtl="0" eaLnBrk="0" fontAlgn="base" hangingPunct="0">
              <a:spcBef>
                <a:spcPct val="20000"/>
              </a:spcBef>
              <a:spcAft>
                <a:spcPct val="0"/>
              </a:spcAft>
              <a:buNone/>
              <a:defRPr sz="2400" i="1">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175" indent="0" eaLnBrk="1" hangingPunct="1">
              <a:defRPr/>
            </a:pPr>
            <a:r>
              <a:rPr lang="en-US" sz="3200" dirty="0" smtClean="0">
                <a:solidFill>
                  <a:schemeClr val="tx1">
                    <a:lumMod val="65000"/>
                    <a:lumOff val="35000"/>
                  </a:schemeClr>
                </a:solidFill>
                <a:latin typeface="Tw Cen MT" panose="020B0602020104020603" pitchFamily="34" charset="0"/>
              </a:rPr>
              <a:t>Influence Social</a:t>
            </a:r>
            <a:endParaRPr lang="en-US" sz="3200" dirty="0">
              <a:solidFill>
                <a:schemeClr val="tx1">
                  <a:lumMod val="65000"/>
                  <a:lumOff val="35000"/>
                </a:schemeClr>
              </a:solidFill>
              <a:latin typeface="Tw Cen MT" panose="020B0602020104020603" pitchFamily="34" charset="0"/>
            </a:endParaRPr>
          </a:p>
          <a:p>
            <a:pPr marL="3175" indent="0" eaLnBrk="1" hangingPunct="1">
              <a:defRPr/>
            </a:pPr>
            <a:r>
              <a:rPr lang="fr-FR" b="0" dirty="0" smtClean="0">
                <a:solidFill>
                  <a:schemeClr val="tx1">
                    <a:lumMod val="65000"/>
                    <a:lumOff val="35000"/>
                  </a:schemeClr>
                </a:solidFill>
                <a:latin typeface="+mn-lt"/>
              </a:rPr>
              <a:t>Les membres d’un réseau servent de “gardiens” des normes sociales pour obtenir l’autorisation et éviter tout conflit</a:t>
            </a:r>
          </a:p>
        </p:txBody>
      </p:sp>
    </p:spTree>
    <p:extLst>
      <p:ext uri="{BB962C8B-B14F-4D97-AF65-F5344CB8AC3E}">
        <p14:creationId xmlns:p14="http://schemas.microsoft.com/office/powerpoint/2010/main" val="32930201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7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4619625"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Grp="1" noChangeAspect="1"/>
          </p:cNvPicPr>
          <p:nvPr>
            <p:ph idx="4294967295"/>
          </p:nvPr>
        </p:nvPicPr>
        <p:blipFill rotWithShape="1">
          <a:blip r:embed="rId3">
            <a:grayscl/>
            <a:extLst/>
          </a:blip>
          <a:srcRect l="2365" t="3187" r="3014" b="3243"/>
          <a:stretch/>
        </p:blipFill>
        <p:spPr>
          <a:xfrm>
            <a:off x="0" y="2033252"/>
            <a:ext cx="4619625" cy="3376613"/>
          </a:xfrm>
          <a:prstGeom prst="roundRect">
            <a:avLst>
              <a:gd name="adj" fmla="val 0"/>
            </a:avLst>
          </a:prstGeom>
        </p:spPr>
      </p:pic>
      <p:sp>
        <p:nvSpPr>
          <p:cNvPr id="8" name="TextBox 7"/>
          <p:cNvSpPr txBox="1"/>
          <p:nvPr/>
        </p:nvSpPr>
        <p:spPr>
          <a:xfrm>
            <a:off x="5223556" y="4012521"/>
            <a:ext cx="3644900" cy="216058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lnSpc>
                <a:spcPct val="80000"/>
              </a:lnSpc>
              <a:spcBef>
                <a:spcPts val="0"/>
              </a:spcBef>
              <a:spcAft>
                <a:spcPts val="0"/>
              </a:spcAft>
              <a:defRPr/>
            </a:pPr>
            <a:r>
              <a:rPr lang="en-US" sz="2400" b="1" dirty="0">
                <a:solidFill>
                  <a:schemeClr val="tx1">
                    <a:lumMod val="65000"/>
                    <a:lumOff val="35000"/>
                  </a:schemeClr>
                </a:solidFill>
              </a:rPr>
              <a:t>Les </a:t>
            </a:r>
            <a:r>
              <a:rPr lang="fr-FR" sz="2400" b="1" noProof="1">
                <a:solidFill>
                  <a:schemeClr val="tx1">
                    <a:lumMod val="65000"/>
                    <a:lumOff val="35000"/>
                  </a:schemeClr>
                </a:solidFill>
              </a:rPr>
              <a:t>Connecteurs </a:t>
            </a:r>
            <a:r>
              <a:rPr lang="fr-FR" sz="2400" noProof="1">
                <a:solidFill>
                  <a:schemeClr val="tx1">
                    <a:lumMod val="65000"/>
                    <a:lumOff val="35000"/>
                  </a:schemeClr>
                </a:solidFill>
              </a:rPr>
              <a:t>disposent du moyen le plus court vers les autres. Ils ont les portiers, les courtiers, </a:t>
            </a:r>
            <a:r>
              <a:rPr lang="fr-FR" sz="2400" noProof="1" smtClean="0">
                <a:solidFill>
                  <a:schemeClr val="tx1">
                    <a:lumMod val="65000"/>
                    <a:lumOff val="35000"/>
                  </a:schemeClr>
                </a:solidFill>
              </a:rPr>
              <a:t>qui controlent </a:t>
            </a:r>
            <a:r>
              <a:rPr lang="fr-FR" sz="2400" noProof="1">
                <a:solidFill>
                  <a:schemeClr val="tx1">
                    <a:lumMod val="65000"/>
                    <a:lumOff val="35000"/>
                  </a:schemeClr>
                </a:solidFill>
              </a:rPr>
              <a:t>le </a:t>
            </a:r>
            <a:r>
              <a:rPr lang="fr-FR" sz="2400" noProof="1" smtClean="0">
                <a:solidFill>
                  <a:schemeClr val="tx1">
                    <a:lumMod val="65000"/>
                    <a:lumOff val="35000"/>
                  </a:schemeClr>
                </a:solidFill>
              </a:rPr>
              <a:t>mouvement et etabl</a:t>
            </a:r>
            <a:r>
              <a:rPr lang="en-US" sz="2400" dirty="0">
                <a:solidFill>
                  <a:schemeClr val="tx1">
                    <a:lumMod val="65000"/>
                    <a:lumOff val="35000"/>
                  </a:schemeClr>
                </a:solidFill>
              </a:rPr>
              <a:t>it le lien entre les cliques</a:t>
            </a:r>
            <a:r>
              <a:rPr lang="en-US" sz="2400" b="1" dirty="0">
                <a:solidFill>
                  <a:schemeClr val="tx1">
                    <a:lumMod val="65000"/>
                    <a:lumOff val="35000"/>
                  </a:schemeClr>
                </a:solidFill>
              </a:rPr>
              <a:t>.</a:t>
            </a:r>
          </a:p>
        </p:txBody>
      </p:sp>
      <p:sp>
        <p:nvSpPr>
          <p:cNvPr id="12" name="TextBox 11"/>
          <p:cNvSpPr txBox="1"/>
          <p:nvPr/>
        </p:nvSpPr>
        <p:spPr>
          <a:xfrm>
            <a:off x="5194300" y="2033252"/>
            <a:ext cx="3644900" cy="157003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spAutoFit/>
          </a:bodyPr>
          <a:lstStyle/>
          <a:p>
            <a:pPr algn="ctr" eaLnBrk="1" fontAlgn="auto" hangingPunct="1">
              <a:lnSpc>
                <a:spcPct val="80000"/>
              </a:lnSpc>
              <a:spcBef>
                <a:spcPts val="0"/>
              </a:spcBef>
              <a:spcAft>
                <a:spcPts val="0"/>
              </a:spcAft>
              <a:defRPr/>
            </a:pPr>
            <a:r>
              <a:rPr lang="fr-FR" sz="2400" b="1" dirty="0">
                <a:solidFill>
                  <a:schemeClr val="tx1">
                    <a:lumMod val="65000"/>
                    <a:lumOff val="35000"/>
                  </a:schemeClr>
                </a:solidFill>
              </a:rPr>
              <a:t>Les Influenceurs </a:t>
            </a:r>
            <a:r>
              <a:rPr lang="fr-FR" sz="2400" dirty="0">
                <a:solidFill>
                  <a:schemeClr val="tx1">
                    <a:lumMod val="65000"/>
                    <a:lumOff val="35000"/>
                  </a:schemeClr>
                </a:solidFill>
              </a:rPr>
              <a:t>sont les individus les plus désignés dans un réseau. Ils ont une influence directe sur plus de personnes.  </a:t>
            </a:r>
          </a:p>
        </p:txBody>
      </p:sp>
      <p:sp>
        <p:nvSpPr>
          <p:cNvPr id="9" name="Title 2"/>
          <p:cNvSpPr txBox="1">
            <a:spLocks/>
          </p:cNvSpPr>
          <p:nvPr/>
        </p:nvSpPr>
        <p:spPr bwMode="auto">
          <a:xfrm>
            <a:off x="4784044" y="313815"/>
            <a:ext cx="4359956" cy="1601788"/>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defRPr/>
            </a:pPr>
            <a:r>
              <a:rPr lang="fr-FR" sz="4000" kern="0" cap="all" dirty="0" smtClean="0">
                <a:solidFill>
                  <a:schemeClr val="accent4">
                    <a:lumMod val="75000"/>
                  </a:schemeClr>
                </a:solidFill>
                <a:latin typeface="Tw Cen MT" panose="020B0602020104020603" pitchFamily="34" charset="0"/>
                <a:ea typeface="ＭＳ Ｐゴシック"/>
              </a:rPr>
              <a:t>Connecteurs &amp; influenceurs</a:t>
            </a:r>
            <a:endParaRPr lang="fr-FR" sz="4000" kern="0" cap="all" dirty="0">
              <a:solidFill>
                <a:schemeClr val="accent4">
                  <a:lumMod val="75000"/>
                </a:schemeClr>
              </a:solidFill>
              <a:latin typeface="Tw Cen MT" panose="020B0602020104020603" pitchFamily="34" charset="0"/>
              <a:ea typeface="ＭＳ Ｐゴシック"/>
            </a:endParaRPr>
          </a:p>
        </p:txBody>
      </p:sp>
      <p:cxnSp>
        <p:nvCxnSpPr>
          <p:cNvPr id="10" name="Straight Arrow Connector 9"/>
          <p:cNvCxnSpPr/>
          <p:nvPr/>
        </p:nvCxnSpPr>
        <p:spPr bwMode="auto">
          <a:xfrm flipH="1" flipV="1">
            <a:off x="2793773" y="4095750"/>
            <a:ext cx="2736850" cy="685800"/>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cxnSp>
        <p:nvCxnSpPr>
          <p:cNvPr id="11" name="Straight Arrow Connector 10"/>
          <p:cNvCxnSpPr/>
          <p:nvPr/>
        </p:nvCxnSpPr>
        <p:spPr bwMode="auto">
          <a:xfrm flipH="1">
            <a:off x="4377874" y="3399742"/>
            <a:ext cx="1546225" cy="46037"/>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spTree>
    <p:extLst>
      <p:ext uri="{BB962C8B-B14F-4D97-AF65-F5344CB8AC3E}">
        <p14:creationId xmlns:p14="http://schemas.microsoft.com/office/powerpoint/2010/main" val="342294653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57720921"/>
              </p:ext>
            </p:extLst>
          </p:nvPr>
        </p:nvGraphicFramePr>
        <p:xfrm>
          <a:off x="135329" y="2285175"/>
          <a:ext cx="5673891" cy="382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2" name="Picture 3"/>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00987" y="2351088"/>
            <a:ext cx="569912" cy="110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135329" y="1817207"/>
            <a:ext cx="51597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2000" dirty="0" err="1">
                <a:solidFill>
                  <a:schemeClr val="tx1">
                    <a:lumMod val="65000"/>
                    <a:lumOff val="35000"/>
                  </a:schemeClr>
                </a:solidFill>
                <a:latin typeface="+mn-lt"/>
              </a:rPr>
              <a:t>Personne</a:t>
            </a:r>
            <a:r>
              <a:rPr lang="en-US" altLang="fr-FR" sz="2000" dirty="0">
                <a:solidFill>
                  <a:schemeClr val="tx1">
                    <a:lumMod val="65000"/>
                    <a:lumOff val="35000"/>
                  </a:schemeClr>
                </a:solidFill>
                <a:latin typeface="+mn-lt"/>
              </a:rPr>
              <a:t> avec un </a:t>
            </a:r>
            <a:r>
              <a:rPr lang="en-US" altLang="fr-FR" sz="2000" dirty="0" err="1">
                <a:solidFill>
                  <a:schemeClr val="tx1">
                    <a:lumMod val="65000"/>
                    <a:lumOff val="35000"/>
                  </a:schemeClr>
                </a:solidFill>
                <a:latin typeface="+mn-lt"/>
              </a:rPr>
              <a:t>besoin</a:t>
            </a:r>
            <a:r>
              <a:rPr lang="en-US" altLang="fr-FR" sz="2000" dirty="0">
                <a:solidFill>
                  <a:schemeClr val="tx1">
                    <a:lumMod val="65000"/>
                    <a:lumOff val="35000"/>
                  </a:schemeClr>
                </a:solidFill>
                <a:latin typeface="+mn-lt"/>
              </a:rPr>
              <a:t> non </a:t>
            </a:r>
            <a:r>
              <a:rPr lang="en-US" altLang="fr-FR" sz="2000" dirty="0" err="1">
                <a:solidFill>
                  <a:schemeClr val="tx1">
                    <a:lumMod val="65000"/>
                    <a:lumOff val="35000"/>
                  </a:schemeClr>
                </a:solidFill>
                <a:latin typeface="+mn-lt"/>
              </a:rPr>
              <a:t>satisfait</a:t>
            </a:r>
            <a:r>
              <a:rPr lang="en-US" altLang="fr-FR" sz="2000" dirty="0">
                <a:solidFill>
                  <a:schemeClr val="tx1">
                    <a:lumMod val="65000"/>
                    <a:lumOff val="35000"/>
                  </a:schemeClr>
                </a:solidFill>
                <a:latin typeface="+mn-lt"/>
              </a:rPr>
              <a:t> </a:t>
            </a:r>
            <a:r>
              <a:rPr lang="en-US" altLang="fr-FR" sz="2000" dirty="0" err="1">
                <a:solidFill>
                  <a:schemeClr val="tx1">
                    <a:lumMod val="65000"/>
                    <a:lumOff val="35000"/>
                  </a:schemeClr>
                </a:solidFill>
                <a:latin typeface="+mn-lt"/>
              </a:rPr>
              <a:t>en</a:t>
            </a:r>
            <a:r>
              <a:rPr lang="en-US" altLang="fr-FR" sz="2000" dirty="0">
                <a:solidFill>
                  <a:schemeClr val="tx1">
                    <a:lumMod val="65000"/>
                    <a:lumOff val="35000"/>
                  </a:schemeClr>
                </a:solidFill>
                <a:latin typeface="+mn-lt"/>
              </a:rPr>
              <a:t> PF</a:t>
            </a:r>
          </a:p>
        </p:txBody>
      </p:sp>
      <p:pic>
        <p:nvPicPr>
          <p:cNvPr id="43014"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134776" y="3313768"/>
            <a:ext cx="5191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5" name="TextBox 16"/>
          <p:cNvSpPr txBox="1">
            <a:spLocks noChangeArrowheads="1"/>
          </p:cNvSpPr>
          <p:nvPr/>
        </p:nvSpPr>
        <p:spPr bwMode="auto">
          <a:xfrm>
            <a:off x="5908039" y="1824426"/>
            <a:ext cx="31567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fr-FR" sz="2000" dirty="0" err="1">
                <a:solidFill>
                  <a:schemeClr val="accent3">
                    <a:lumMod val="50000"/>
                  </a:schemeClr>
                </a:solidFill>
                <a:latin typeface="+mn-lt"/>
              </a:rPr>
              <a:t>D’autres</a:t>
            </a:r>
            <a:r>
              <a:rPr lang="en-US" altLang="fr-FR" sz="2000" dirty="0">
                <a:solidFill>
                  <a:schemeClr val="accent3">
                    <a:lumMod val="50000"/>
                  </a:schemeClr>
                </a:solidFill>
                <a:latin typeface="+mn-lt"/>
              </a:rPr>
              <a:t> </a:t>
            </a:r>
            <a:r>
              <a:rPr lang="en-US" altLang="fr-FR" sz="2000" dirty="0" err="1">
                <a:solidFill>
                  <a:schemeClr val="accent3">
                    <a:lumMod val="50000"/>
                  </a:schemeClr>
                </a:solidFill>
                <a:latin typeface="+mn-lt"/>
              </a:rPr>
              <a:t>utilisatrices</a:t>
            </a:r>
            <a:r>
              <a:rPr lang="en-US" altLang="fr-FR" sz="2000" dirty="0">
                <a:solidFill>
                  <a:schemeClr val="accent3">
                    <a:lumMod val="50000"/>
                  </a:schemeClr>
                </a:solidFill>
                <a:latin typeface="+mn-lt"/>
              </a:rPr>
              <a:t> de PF</a:t>
            </a:r>
          </a:p>
        </p:txBody>
      </p:sp>
      <p:pic>
        <p:nvPicPr>
          <p:cNvPr id="43016"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5920220" y="4486275"/>
            <a:ext cx="5191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7"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5260178" y="572651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8"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519988" y="4348756"/>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9"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222208" y="5640168"/>
            <a:ext cx="519112"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0"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967301" y="3682682"/>
            <a:ext cx="519112"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1"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8401050" y="448786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2" name="Picture 3"/>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971950" y="3518593"/>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3" name="Picture 3"/>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8418513" y="2655888"/>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4" name="Picture 3"/>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7519988" y="2808487"/>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5"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670675" y="2489200"/>
            <a:ext cx="519113"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6" name="Picture 3"/>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1102" t="9879" r="27718" b="10301"/>
          <a:stretch>
            <a:fillRect/>
          </a:stretch>
        </p:blipFill>
        <p:spPr bwMode="auto">
          <a:xfrm>
            <a:off x="6707744" y="487616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itle 2"/>
          <p:cNvSpPr txBox="1">
            <a:spLocks/>
          </p:cNvSpPr>
          <p:nvPr/>
        </p:nvSpPr>
        <p:spPr bwMode="auto">
          <a:xfrm>
            <a:off x="248126" y="116783"/>
            <a:ext cx="8641398" cy="1601788"/>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defRPr/>
            </a:pPr>
            <a:r>
              <a:rPr lang="fr-FR" kern="0" cap="all" dirty="0">
                <a:solidFill>
                  <a:schemeClr val="accent4">
                    <a:lumMod val="75000"/>
                  </a:schemeClr>
                </a:solidFill>
                <a:latin typeface="Tw Cen MT" panose="020B0602020104020603" pitchFamily="34" charset="0"/>
                <a:ea typeface="ＭＳ Ｐゴシック"/>
              </a:rPr>
              <a:t>Comment les </a:t>
            </a:r>
            <a:r>
              <a:rPr lang="fr-FR" kern="0" cap="all" dirty="0" smtClean="0">
                <a:solidFill>
                  <a:schemeClr val="accent4">
                    <a:lumMod val="75000"/>
                  </a:schemeClr>
                </a:solidFill>
                <a:latin typeface="Tw Cen MT" panose="020B0602020104020603" pitchFamily="34" charset="0"/>
                <a:ea typeface="ＭＳ Ｐゴシック"/>
              </a:rPr>
              <a:t>réseaux  soutiennent </a:t>
            </a:r>
            <a:r>
              <a:rPr lang="fr-FR" kern="0" cap="all" dirty="0">
                <a:solidFill>
                  <a:schemeClr val="accent4">
                    <a:lumMod val="75000"/>
                  </a:schemeClr>
                </a:solidFill>
                <a:latin typeface="Tw Cen MT" panose="020B0602020104020603" pitchFamily="34" charset="0"/>
                <a:ea typeface="ＭＳ Ｐゴシック"/>
              </a:rPr>
              <a:t>la diffusion d’information et d’idées PF? </a:t>
            </a:r>
          </a:p>
        </p:txBody>
      </p:sp>
    </p:spTree>
    <p:extLst>
      <p:ext uri="{BB962C8B-B14F-4D97-AF65-F5344CB8AC3E}">
        <p14:creationId xmlns:p14="http://schemas.microsoft.com/office/powerpoint/2010/main" val="32855260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08345" y="2641599"/>
            <a:ext cx="8935655" cy="2612572"/>
          </a:xfrm>
        </p:spPr>
        <p:txBody>
          <a:bodyPr>
            <a:noAutofit/>
          </a:bodyPr>
          <a:lstStyle/>
          <a:p>
            <a:r>
              <a:rPr lang="fr-FR" sz="6600" b="1" dirty="0">
                <a:solidFill>
                  <a:schemeClr val="bg1">
                    <a:alpha val="81000"/>
                  </a:schemeClr>
                </a:solidFill>
                <a:latin typeface="Tw Cen MT" panose="020B0602020104020603" pitchFamily="34" charset="0"/>
              </a:rPr>
              <a:t>ORIENTATION AUX CONCEPTS CLES</a:t>
            </a:r>
            <a:br>
              <a:rPr lang="fr-FR" sz="6600" b="1" dirty="0">
                <a:solidFill>
                  <a:schemeClr val="bg1">
                    <a:alpha val="81000"/>
                  </a:schemeClr>
                </a:solidFill>
                <a:latin typeface="Tw Cen MT" panose="020B0602020104020603" pitchFamily="34" charset="0"/>
              </a:rPr>
            </a:br>
            <a:r>
              <a:rPr lang="fr-FR" sz="6600" b="1" dirty="0">
                <a:solidFill>
                  <a:schemeClr val="bg1">
                    <a:alpha val="81000"/>
                  </a:schemeClr>
                </a:solidFill>
                <a:latin typeface="Tw Cen MT" panose="020B0602020104020603" pitchFamily="34" charset="0"/>
              </a:rPr>
              <a:t>DIALOGUES REFLECTIF </a:t>
            </a:r>
            <a:r>
              <a:rPr lang="fr-FR" sz="6600" b="1" dirty="0" smtClean="0">
                <a:solidFill>
                  <a:schemeClr val="bg1">
                    <a:alpha val="81000"/>
                  </a:schemeClr>
                </a:solidFill>
                <a:latin typeface="Tw Cen MT" panose="020B0602020104020603" pitchFamily="34" charset="0"/>
              </a:rPr>
              <a:t/>
            </a:r>
            <a:br>
              <a:rPr lang="fr-FR" sz="6600" b="1" dirty="0" smtClean="0">
                <a:solidFill>
                  <a:schemeClr val="bg1">
                    <a:alpha val="81000"/>
                  </a:schemeClr>
                </a:solidFill>
                <a:latin typeface="Tw Cen MT" panose="020B0602020104020603" pitchFamily="34" charset="0"/>
              </a:rPr>
            </a:br>
            <a:r>
              <a:rPr lang="fr-FR" sz="6600" b="1" dirty="0" smtClean="0">
                <a:solidFill>
                  <a:schemeClr val="bg1">
                    <a:alpha val="81000"/>
                  </a:schemeClr>
                </a:solidFill>
                <a:latin typeface="Tw Cen MT" panose="020B0602020104020603" pitchFamily="34" charset="0"/>
              </a:rPr>
              <a:t>&amp; </a:t>
            </a:r>
            <a:r>
              <a:rPr lang="fr-FR" sz="6600" b="1" dirty="0">
                <a:solidFill>
                  <a:schemeClr val="bg1">
                    <a:alpha val="81000"/>
                  </a:schemeClr>
                </a:solidFill>
                <a:latin typeface="Tw Cen MT" panose="020B0602020104020603" pitchFamily="34" charset="0"/>
              </a:rPr>
              <a:t>PARTICIPATIF</a:t>
            </a:r>
            <a:endParaRPr lang="en-US" sz="6600" b="1" dirty="0">
              <a:solidFill>
                <a:schemeClr val="bg1">
                  <a:alpha val="81000"/>
                </a:schemeClr>
              </a:solidFill>
              <a:latin typeface="Tw Cen MT" panose="020B0602020104020603" pitchFamily="34" charset="0"/>
            </a:endParaRPr>
          </a:p>
        </p:txBody>
      </p:sp>
    </p:spTree>
    <p:extLst>
      <p:ext uri="{BB962C8B-B14F-4D97-AF65-F5344CB8AC3E}">
        <p14:creationId xmlns:p14="http://schemas.microsoft.com/office/powerpoint/2010/main" val="57653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65703" y="2932567"/>
            <a:ext cx="10011905" cy="812800"/>
          </a:xfrm>
          <a:noFill/>
        </p:spPr>
        <p:txBody>
          <a:bodyPr>
            <a:noAutofit/>
          </a:bodyPr>
          <a:lstStyle/>
          <a:p>
            <a:pPr algn="ctr">
              <a:lnSpc>
                <a:spcPct val="80000"/>
              </a:lnSpc>
              <a:defRPr/>
            </a:pPr>
            <a:r>
              <a:rPr lang="en-US" altLang="en-US" sz="3600" b="1" cap="all" dirty="0" smtClean="0">
                <a:solidFill>
                  <a:schemeClr val="accent6">
                    <a:lumMod val="75000"/>
                  </a:schemeClr>
                </a:solidFill>
                <a:latin typeface="Tw Cen MT" pitchFamily="34" charset="0"/>
              </a:rPr>
              <a:t>POURQUOI </a:t>
            </a:r>
            <a:r>
              <a:rPr lang="en-US" altLang="en-US" sz="3600" b="1" cap="all" dirty="0">
                <a:solidFill>
                  <a:schemeClr val="accent6">
                    <a:lumMod val="75000"/>
                  </a:schemeClr>
                </a:solidFill>
                <a:latin typeface="Tw Cen MT" pitchFamily="34" charset="0"/>
              </a:rPr>
              <a:t>L’APPROCHE DE DIALOGUES </a:t>
            </a:r>
            <a:br>
              <a:rPr lang="en-US" altLang="en-US" sz="3600" b="1" cap="all" dirty="0">
                <a:solidFill>
                  <a:schemeClr val="accent6">
                    <a:lumMod val="75000"/>
                  </a:schemeClr>
                </a:solidFill>
                <a:latin typeface="Tw Cen MT" pitchFamily="34" charset="0"/>
              </a:rPr>
            </a:br>
            <a:r>
              <a:rPr lang="en-US" altLang="en-US" sz="3600" b="1" cap="all" dirty="0" err="1">
                <a:solidFill>
                  <a:schemeClr val="accent6">
                    <a:lumMod val="75000"/>
                  </a:schemeClr>
                </a:solidFill>
                <a:latin typeface="Tw Cen MT" pitchFamily="34" charset="0"/>
              </a:rPr>
              <a:t>RÉflÉctifs</a:t>
            </a:r>
            <a:r>
              <a:rPr lang="en-US" altLang="en-US" sz="3600" b="1" cap="all" dirty="0">
                <a:solidFill>
                  <a:schemeClr val="accent6">
                    <a:lumMod val="75000"/>
                  </a:schemeClr>
                </a:solidFill>
                <a:latin typeface="Tw Cen MT" pitchFamily="34" charset="0"/>
              </a:rPr>
              <a:t> </a:t>
            </a:r>
            <a:r>
              <a:rPr lang="en-US" altLang="en-US" sz="3600" b="1" cap="all" dirty="0" smtClean="0">
                <a:solidFill>
                  <a:schemeClr val="accent6">
                    <a:lumMod val="75000"/>
                  </a:schemeClr>
                </a:solidFill>
                <a:latin typeface="Tw Cen MT" pitchFamily="34" charset="0"/>
              </a:rPr>
              <a:t>&amp; </a:t>
            </a:r>
            <a:r>
              <a:rPr lang="en-US" altLang="en-US" sz="3600" b="1" cap="all" dirty="0" err="1" smtClean="0">
                <a:solidFill>
                  <a:schemeClr val="accent6">
                    <a:lumMod val="75000"/>
                  </a:schemeClr>
                </a:solidFill>
                <a:latin typeface="Tw Cen MT" pitchFamily="34" charset="0"/>
              </a:rPr>
              <a:t>participatiFs</a:t>
            </a:r>
            <a:r>
              <a:rPr lang="en-US" altLang="en-US" sz="3600" b="1" cap="all" dirty="0" smtClean="0">
                <a:solidFill>
                  <a:schemeClr val="accent6">
                    <a:lumMod val="75000"/>
                  </a:schemeClr>
                </a:solidFill>
                <a:latin typeface="Tw Cen MT" pitchFamily="34" charset="0"/>
              </a:rPr>
              <a:t>?</a:t>
            </a:r>
            <a:endParaRPr lang="en-US" sz="3600" b="1" dirty="0">
              <a:solidFill>
                <a:schemeClr val="accent6">
                  <a:lumMod val="75000"/>
                </a:schemeClr>
              </a:solidFill>
              <a:latin typeface="Tw Cen MT" panose="020B0602020104020603" pitchFamily="34" charset="0"/>
            </a:endParaRPr>
          </a:p>
        </p:txBody>
      </p:sp>
      <p:sp>
        <p:nvSpPr>
          <p:cNvPr id="45059" name="Content Placeholder 2"/>
          <p:cNvSpPr>
            <a:spLocks/>
          </p:cNvSpPr>
          <p:nvPr/>
        </p:nvSpPr>
        <p:spPr bwMode="auto">
          <a:xfrm>
            <a:off x="152400" y="4283075"/>
            <a:ext cx="8855075" cy="24225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
                <a:srgbClr val="527E56"/>
              </a:buClr>
              <a:buSzPct val="110000"/>
              <a:buFontTx/>
              <a:buNone/>
            </a:pPr>
            <a:endParaRPr lang="fr-FR" altLang="fr-FR" sz="2400">
              <a:latin typeface="Tw Cen MT" panose="020B0602020104020603" pitchFamily="34" charset="0"/>
            </a:endParaRPr>
          </a:p>
        </p:txBody>
      </p:sp>
      <p:pic>
        <p:nvPicPr>
          <p:cNvPr id="45060" name="Picture 7"/>
          <p:cNvPicPr>
            <a:picLocks noChangeAspect="1"/>
          </p:cNvPicPr>
          <p:nvPr/>
        </p:nvPicPr>
        <p:blipFill rotWithShape="1">
          <a:blip r:embed="rId3">
            <a:grayscl/>
            <a:extLst>
              <a:ext uri="{28A0092B-C50C-407E-A947-70E740481C1C}">
                <a14:useLocalDpi xmlns:a14="http://schemas.microsoft.com/office/drawing/2010/main" val="0"/>
              </a:ext>
            </a:extLst>
          </a:blip>
          <a:srcRect t="5219" b="19673"/>
          <a:stretch/>
        </p:blipFill>
        <p:spPr bwMode="auto">
          <a:xfrm>
            <a:off x="0" y="19986"/>
            <a:ext cx="4636596" cy="261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1" name="Picture 8"/>
          <p:cNvPicPr>
            <a:picLocks noChangeAspect="1"/>
          </p:cNvPicPr>
          <p:nvPr/>
        </p:nvPicPr>
        <p:blipFill rotWithShape="1">
          <a:blip r:embed="rId4">
            <a:grayscl/>
            <a:extLst>
              <a:ext uri="{28A0092B-C50C-407E-A947-70E740481C1C}">
                <a14:useLocalDpi xmlns:a14="http://schemas.microsoft.com/office/drawing/2010/main" val="0"/>
              </a:ext>
            </a:extLst>
          </a:blip>
          <a:srcRect t="4893" b="18007"/>
          <a:stretch/>
        </p:blipFill>
        <p:spPr bwMode="auto">
          <a:xfrm>
            <a:off x="4634862" y="4488"/>
            <a:ext cx="4518343" cy="261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2" name="ZoneTexte 6"/>
          <p:cNvSpPr txBox="1">
            <a:spLocks noChangeArrowheads="1"/>
          </p:cNvSpPr>
          <p:nvPr/>
        </p:nvSpPr>
        <p:spPr bwMode="auto">
          <a:xfrm>
            <a:off x="536662" y="3931214"/>
            <a:ext cx="8086549"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100000"/>
              </a:lnSpc>
              <a:spcBef>
                <a:spcPct val="0"/>
              </a:spcBef>
              <a:spcAft>
                <a:spcPts val="1200"/>
              </a:spcAft>
              <a:buNone/>
            </a:pPr>
            <a:r>
              <a:rPr lang="fr-FR" altLang="fr-FR" sz="2400" b="0" dirty="0" smtClean="0">
                <a:solidFill>
                  <a:schemeClr val="tx1">
                    <a:lumMod val="65000"/>
                    <a:lumOff val="35000"/>
                  </a:schemeClr>
                </a:solidFill>
              </a:rPr>
              <a:t>La plupart des causes du besoin non satisfait sont liées aux normes sociales et de genre:</a:t>
            </a:r>
          </a:p>
          <a:p>
            <a:pPr marL="342900" indent="-342900">
              <a:lnSpc>
                <a:spcPct val="100000"/>
              </a:lnSpc>
              <a:spcBef>
                <a:spcPct val="0"/>
              </a:spcBef>
              <a:spcAft>
                <a:spcPts val="1200"/>
              </a:spcAft>
            </a:pPr>
            <a:r>
              <a:rPr lang="fr-FR" altLang="fr-FR" sz="2400" b="0" dirty="0" smtClean="0">
                <a:solidFill>
                  <a:schemeClr val="tx1">
                    <a:lumMod val="65000"/>
                    <a:lumOff val="35000"/>
                  </a:schemeClr>
                </a:solidFill>
              </a:rPr>
              <a:t>Communication </a:t>
            </a:r>
            <a:r>
              <a:rPr lang="fr-FR" altLang="fr-FR" sz="2400" b="0" dirty="0">
                <a:solidFill>
                  <a:schemeClr val="tx1">
                    <a:lumMod val="65000"/>
                    <a:lumOff val="35000"/>
                  </a:schemeClr>
                </a:solidFill>
              </a:rPr>
              <a:t>au sein du couple et prise de décision</a:t>
            </a:r>
          </a:p>
          <a:p>
            <a:pPr marL="342900" indent="-342900">
              <a:lnSpc>
                <a:spcPct val="100000"/>
              </a:lnSpc>
              <a:spcBef>
                <a:spcPct val="0"/>
              </a:spcBef>
              <a:spcAft>
                <a:spcPts val="1200"/>
              </a:spcAft>
            </a:pPr>
            <a:r>
              <a:rPr lang="fr-FR" altLang="fr-FR" sz="2400" b="0" dirty="0" smtClean="0">
                <a:solidFill>
                  <a:schemeClr val="tx1">
                    <a:lumMod val="65000"/>
                    <a:lumOff val="35000"/>
                  </a:schemeClr>
                </a:solidFill>
              </a:rPr>
              <a:t>Stigma </a:t>
            </a:r>
            <a:r>
              <a:rPr lang="fr-FR" altLang="fr-FR" sz="2400" b="0" dirty="0">
                <a:solidFill>
                  <a:schemeClr val="tx1">
                    <a:lumMod val="65000"/>
                    <a:lumOff val="35000"/>
                  </a:schemeClr>
                </a:solidFill>
              </a:rPr>
              <a:t>social et communautaire sur l’utilisation de la PF</a:t>
            </a:r>
          </a:p>
          <a:p>
            <a:pPr marL="342900" indent="-342900">
              <a:lnSpc>
                <a:spcPct val="100000"/>
              </a:lnSpc>
              <a:spcBef>
                <a:spcPct val="0"/>
              </a:spcBef>
              <a:spcAft>
                <a:spcPts val="1200"/>
              </a:spcAft>
            </a:pPr>
            <a:r>
              <a:rPr lang="fr-FR" altLang="fr-FR" sz="2400" b="0" dirty="0" smtClean="0">
                <a:solidFill>
                  <a:schemeClr val="tx1">
                    <a:lumMod val="65000"/>
                    <a:lumOff val="35000"/>
                  </a:schemeClr>
                </a:solidFill>
              </a:rPr>
              <a:t>Les </a:t>
            </a:r>
            <a:r>
              <a:rPr lang="fr-FR" altLang="fr-FR" sz="2400" b="0" dirty="0">
                <a:solidFill>
                  <a:schemeClr val="tx1">
                    <a:lumMod val="65000"/>
                    <a:lumOff val="35000"/>
                  </a:schemeClr>
                </a:solidFill>
              </a:rPr>
              <a:t>femmes pourraient n’avoir aucun contrôle sur les choix de fertilité</a:t>
            </a:r>
          </a:p>
          <a:p>
            <a:pPr>
              <a:lnSpc>
                <a:spcPct val="100000"/>
              </a:lnSpc>
              <a:spcBef>
                <a:spcPct val="0"/>
              </a:spcBef>
              <a:buNone/>
            </a:pPr>
            <a:endParaRPr lang="fr-FR" altLang="fr-FR" sz="2400" b="0" dirty="0">
              <a:solidFill>
                <a:schemeClr val="tx1">
                  <a:lumMod val="65000"/>
                  <a:lumOff val="35000"/>
                </a:schemeClr>
              </a:solidFill>
              <a:latin typeface="Arial" panose="020B0604020202020204" pitchFamily="34" charset="0"/>
            </a:endParaRPr>
          </a:p>
        </p:txBody>
      </p:sp>
    </p:spTree>
    <p:extLst>
      <p:ext uri="{BB962C8B-B14F-4D97-AF65-F5344CB8AC3E}">
        <p14:creationId xmlns:p14="http://schemas.microsoft.com/office/powerpoint/2010/main" val="247591133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2808" y="499292"/>
            <a:ext cx="7624353" cy="1605940"/>
          </a:xfrm>
        </p:spPr>
        <p:txBody>
          <a:bodyPr>
            <a:normAutofit/>
          </a:bodyPr>
          <a:lstStyle/>
          <a:p>
            <a:pPr algn="l"/>
            <a:r>
              <a:rPr lang="en-US" sz="5400" b="1" dirty="0">
                <a:solidFill>
                  <a:schemeClr val="accent1">
                    <a:lumMod val="50000"/>
                  </a:schemeClr>
                </a:solidFill>
                <a:latin typeface="Tw Cen MT" panose="020B0602020104020603" pitchFamily="34" charset="0"/>
              </a:rPr>
              <a:t>ORIENTATION </a:t>
            </a:r>
            <a:r>
              <a:rPr lang="en-US" sz="5400" b="1" dirty="0" smtClean="0">
                <a:solidFill>
                  <a:schemeClr val="accent1">
                    <a:lumMod val="50000"/>
                  </a:schemeClr>
                </a:solidFill>
                <a:latin typeface="Tw Cen MT" panose="020B0602020104020603" pitchFamily="34" charset="0"/>
              </a:rPr>
              <a:t>AUX CONCEPTS </a:t>
            </a:r>
            <a:r>
              <a:rPr lang="en-US" sz="5400" b="1" dirty="0">
                <a:solidFill>
                  <a:schemeClr val="accent1">
                    <a:lumMod val="50000"/>
                  </a:schemeClr>
                </a:solidFill>
                <a:latin typeface="Tw Cen MT" panose="020B0602020104020603" pitchFamily="34" charset="0"/>
              </a:rPr>
              <a:t>CLES</a:t>
            </a:r>
          </a:p>
        </p:txBody>
      </p:sp>
      <p:sp>
        <p:nvSpPr>
          <p:cNvPr id="4" name="Title 1"/>
          <p:cNvSpPr txBox="1">
            <a:spLocks/>
          </p:cNvSpPr>
          <p:nvPr/>
        </p:nvSpPr>
        <p:spPr>
          <a:xfrm>
            <a:off x="502808" y="2248216"/>
            <a:ext cx="8902753"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31825" indent="-457200" algn="l">
              <a:lnSpc>
                <a:spcPct val="100000"/>
              </a:lnSpc>
              <a:spcAft>
                <a:spcPts val="1200"/>
              </a:spcAft>
              <a:buFont typeface="+mj-lt"/>
              <a:buAutoNum type="arabicPeriod"/>
            </a:pPr>
            <a:r>
              <a:rPr lang="fr-FR" sz="3200" dirty="0" smtClean="0">
                <a:solidFill>
                  <a:schemeClr val="tx1">
                    <a:lumMod val="65000"/>
                    <a:lumOff val="35000"/>
                  </a:schemeClr>
                </a:solidFill>
                <a:latin typeface="+mn-lt"/>
              </a:rPr>
              <a:t>Besoin </a:t>
            </a:r>
            <a:r>
              <a:rPr lang="fr-FR" sz="3200" dirty="0">
                <a:solidFill>
                  <a:schemeClr val="tx1">
                    <a:lumMod val="65000"/>
                    <a:lumOff val="35000"/>
                  </a:schemeClr>
                </a:solidFill>
                <a:latin typeface="+mn-lt"/>
              </a:rPr>
              <a:t>non-satisfait, y inclus l’influence </a:t>
            </a:r>
            <a:r>
              <a:rPr lang="fr-FR" sz="3200" dirty="0" smtClean="0">
                <a:solidFill>
                  <a:schemeClr val="tx1">
                    <a:lumMod val="65000"/>
                    <a:lumOff val="35000"/>
                  </a:schemeClr>
                </a:solidFill>
                <a:latin typeface="+mn-lt"/>
              </a:rPr>
              <a:t>de facteurs </a:t>
            </a:r>
            <a:r>
              <a:rPr lang="fr-FR" sz="3200" dirty="0">
                <a:solidFill>
                  <a:schemeClr val="tx1">
                    <a:lumMod val="65000"/>
                    <a:lumOff val="35000"/>
                  </a:schemeClr>
                </a:solidFill>
                <a:latin typeface="+mn-lt"/>
              </a:rPr>
              <a:t>sociaux qui empêchent les </a:t>
            </a:r>
            <a:r>
              <a:rPr lang="fr-FR" sz="3200" dirty="0" smtClean="0">
                <a:solidFill>
                  <a:schemeClr val="tx1">
                    <a:lumMod val="65000"/>
                    <a:lumOff val="35000"/>
                  </a:schemeClr>
                </a:solidFill>
                <a:latin typeface="+mn-lt"/>
              </a:rPr>
              <a:t>gens qui </a:t>
            </a:r>
            <a:r>
              <a:rPr lang="fr-FR" sz="3200" dirty="0">
                <a:solidFill>
                  <a:schemeClr val="tx1">
                    <a:lumMod val="65000"/>
                    <a:lumOff val="35000"/>
                  </a:schemeClr>
                </a:solidFill>
                <a:latin typeface="+mn-lt"/>
              </a:rPr>
              <a:t>veulent espacer les naissances d’agir</a:t>
            </a:r>
          </a:p>
          <a:p>
            <a:pPr marL="1146175" indent="-347663" algn="l">
              <a:lnSpc>
                <a:spcPct val="100000"/>
              </a:lnSpc>
              <a:spcAft>
                <a:spcPts val="1200"/>
              </a:spcAft>
              <a:buFont typeface="Arial" panose="020B0604020202020204" pitchFamily="34" charset="0"/>
              <a:buChar char="•"/>
            </a:pPr>
            <a:r>
              <a:rPr lang="fr-FR" sz="3200" dirty="0" smtClean="0">
                <a:solidFill>
                  <a:schemeClr val="tx1">
                    <a:lumMod val="65000"/>
                    <a:lumOff val="35000"/>
                  </a:schemeClr>
                </a:solidFill>
                <a:latin typeface="+mn-lt"/>
              </a:rPr>
              <a:t>Normes </a:t>
            </a:r>
            <a:r>
              <a:rPr lang="fr-FR" sz="3200" dirty="0">
                <a:solidFill>
                  <a:schemeClr val="tx1">
                    <a:lumMod val="65000"/>
                    <a:lumOff val="35000"/>
                  </a:schemeClr>
                </a:solidFill>
                <a:latin typeface="+mn-lt"/>
              </a:rPr>
              <a:t>sociales</a:t>
            </a:r>
          </a:p>
          <a:p>
            <a:pPr marL="1146175" indent="-347663" algn="l">
              <a:lnSpc>
                <a:spcPct val="100000"/>
              </a:lnSpc>
              <a:spcAft>
                <a:spcPts val="1200"/>
              </a:spcAft>
              <a:buFont typeface="Arial" panose="020B0604020202020204" pitchFamily="34" charset="0"/>
              <a:buChar char="•"/>
            </a:pPr>
            <a:r>
              <a:rPr lang="fr-FR" sz="3200" dirty="0" smtClean="0">
                <a:solidFill>
                  <a:schemeClr val="tx1">
                    <a:lumMod val="65000"/>
                    <a:lumOff val="35000"/>
                  </a:schemeClr>
                </a:solidFill>
                <a:latin typeface="+mn-lt"/>
              </a:rPr>
              <a:t>Genre</a:t>
            </a:r>
          </a:p>
          <a:p>
            <a:pPr marL="174625" algn="l">
              <a:lnSpc>
                <a:spcPct val="100000"/>
              </a:lnSpc>
              <a:spcAft>
                <a:spcPts val="1200"/>
              </a:spcAft>
            </a:pPr>
            <a:r>
              <a:rPr lang="fr-FR" sz="3200" dirty="0" smtClean="0">
                <a:solidFill>
                  <a:schemeClr val="tx1">
                    <a:lumMod val="65000"/>
                    <a:lumOff val="35000"/>
                  </a:schemeClr>
                </a:solidFill>
                <a:latin typeface="+mn-lt"/>
              </a:rPr>
              <a:t> 2.  Réseaux sociaux</a:t>
            </a:r>
          </a:p>
          <a:p>
            <a:pPr marL="174625" algn="l">
              <a:lnSpc>
                <a:spcPct val="100000"/>
              </a:lnSpc>
              <a:spcAft>
                <a:spcPts val="1200"/>
              </a:spcAft>
            </a:pPr>
            <a:r>
              <a:rPr lang="fr-FR" sz="3200" dirty="0" smtClean="0">
                <a:solidFill>
                  <a:schemeClr val="tx1">
                    <a:lumMod val="65000"/>
                    <a:lumOff val="35000"/>
                  </a:schemeClr>
                </a:solidFill>
                <a:latin typeface="+mn-lt"/>
              </a:rPr>
              <a:t> 3.  </a:t>
            </a:r>
            <a:r>
              <a:rPr lang="fr-FR" sz="3200" dirty="0">
                <a:solidFill>
                  <a:schemeClr val="tx1">
                    <a:lumMod val="65000"/>
                    <a:lumOff val="35000"/>
                  </a:schemeClr>
                </a:solidFill>
                <a:latin typeface="+mn-lt"/>
              </a:rPr>
              <a:t>Dialogues de réflexion</a:t>
            </a:r>
            <a:endParaRPr lang="en-US" sz="3200" dirty="0">
              <a:solidFill>
                <a:schemeClr val="tx1">
                  <a:lumMod val="65000"/>
                  <a:lumOff val="35000"/>
                </a:schemeClr>
              </a:solidFill>
              <a:latin typeface="+mn-lt"/>
            </a:endParaRPr>
          </a:p>
        </p:txBody>
      </p:sp>
    </p:spTree>
    <p:extLst>
      <p:ext uri="{BB962C8B-B14F-4D97-AF65-F5344CB8AC3E}">
        <p14:creationId xmlns:p14="http://schemas.microsoft.com/office/powerpoint/2010/main" val="3986770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7458" y="2565070"/>
            <a:ext cx="8229600" cy="2753775"/>
          </a:xfrm>
          <a:noFill/>
        </p:spPr>
        <p:txBody>
          <a:bodyPr anchor="ctr">
            <a:normAutofit/>
          </a:bodyPr>
          <a:lstStyle/>
          <a:p>
            <a:pPr lvl="1">
              <a:spcAft>
                <a:spcPts val="1200"/>
              </a:spcAft>
              <a:defRPr/>
            </a:pPr>
            <a:r>
              <a:rPr lang="fr-FR" dirty="0" smtClean="0">
                <a:solidFill>
                  <a:schemeClr val="accent3">
                    <a:lumMod val="50000"/>
                  </a:schemeClr>
                </a:solidFill>
                <a:ea typeface="MS PGothic" pitchFamily="34" charset="-128"/>
              </a:rPr>
              <a:t>Le comportement individuel est souvent déterminé par les normes sociales</a:t>
            </a:r>
          </a:p>
          <a:p>
            <a:pPr lvl="1">
              <a:spcAft>
                <a:spcPts val="1200"/>
              </a:spcAft>
              <a:defRPr/>
            </a:pPr>
            <a:r>
              <a:rPr lang="fr-FR" dirty="0" smtClean="0">
                <a:solidFill>
                  <a:schemeClr val="accent3">
                    <a:lumMod val="50000"/>
                  </a:schemeClr>
                </a:solidFill>
                <a:ea typeface="MS PGothic" pitchFamily="34" charset="-128"/>
              </a:rPr>
              <a:t>Changement dans les </a:t>
            </a:r>
            <a:r>
              <a:rPr lang="fr-FR" dirty="0">
                <a:solidFill>
                  <a:schemeClr val="accent3">
                    <a:lumMod val="50000"/>
                  </a:schemeClr>
                </a:solidFill>
                <a:ea typeface="MS PGothic" pitchFamily="34" charset="-128"/>
              </a:rPr>
              <a:t>normes sociales dépend d’une opportunité à réfléchir personnellement et avec d’autres conduisant à ces normes pourraient les avantager tous</a:t>
            </a:r>
          </a:p>
        </p:txBody>
      </p:sp>
      <p:sp>
        <p:nvSpPr>
          <p:cNvPr id="4" name="Title 5"/>
          <p:cNvSpPr txBox="1">
            <a:spLocks/>
          </p:cNvSpPr>
          <p:nvPr/>
        </p:nvSpPr>
        <p:spPr>
          <a:xfrm>
            <a:off x="-453695" y="1752270"/>
            <a:ext cx="10011905" cy="8128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defRPr/>
            </a:pPr>
            <a:r>
              <a:rPr lang="en-US" altLang="en-US" sz="3600" b="1" cap="all" dirty="0" smtClean="0">
                <a:solidFill>
                  <a:schemeClr val="accent6">
                    <a:lumMod val="75000"/>
                  </a:schemeClr>
                </a:solidFill>
                <a:latin typeface="Tw Cen MT" pitchFamily="34" charset="0"/>
              </a:rPr>
              <a:t>POURQUOI L’APPROCHE DE DIALOGUES </a:t>
            </a:r>
            <a:br>
              <a:rPr lang="en-US" altLang="en-US" sz="3600" b="1" cap="all" dirty="0" smtClean="0">
                <a:solidFill>
                  <a:schemeClr val="accent6">
                    <a:lumMod val="75000"/>
                  </a:schemeClr>
                </a:solidFill>
                <a:latin typeface="Tw Cen MT" pitchFamily="34" charset="0"/>
              </a:rPr>
            </a:br>
            <a:r>
              <a:rPr lang="en-US" altLang="en-US" sz="3600" b="1" cap="all" dirty="0" err="1" smtClean="0">
                <a:solidFill>
                  <a:schemeClr val="accent6">
                    <a:lumMod val="75000"/>
                  </a:schemeClr>
                </a:solidFill>
                <a:latin typeface="Tw Cen MT" pitchFamily="34" charset="0"/>
              </a:rPr>
              <a:t>RÉflÉctifs</a:t>
            </a:r>
            <a:r>
              <a:rPr lang="en-US" altLang="en-US" sz="3600" b="1" cap="all" dirty="0" smtClean="0">
                <a:solidFill>
                  <a:schemeClr val="accent6">
                    <a:lumMod val="75000"/>
                  </a:schemeClr>
                </a:solidFill>
                <a:latin typeface="Tw Cen MT" pitchFamily="34" charset="0"/>
              </a:rPr>
              <a:t> &amp; </a:t>
            </a:r>
            <a:r>
              <a:rPr lang="en-US" altLang="en-US" sz="3600" b="1" cap="all" dirty="0" err="1" smtClean="0">
                <a:solidFill>
                  <a:schemeClr val="accent6">
                    <a:lumMod val="75000"/>
                  </a:schemeClr>
                </a:solidFill>
                <a:latin typeface="Tw Cen MT" pitchFamily="34" charset="0"/>
              </a:rPr>
              <a:t>participatiFs</a:t>
            </a:r>
            <a:r>
              <a:rPr lang="en-US" altLang="en-US" sz="3600" b="1" cap="all" dirty="0" smtClean="0">
                <a:solidFill>
                  <a:schemeClr val="accent6">
                    <a:lumMod val="75000"/>
                  </a:schemeClr>
                </a:solidFill>
                <a:latin typeface="Tw Cen MT" pitchFamily="34" charset="0"/>
              </a:rPr>
              <a:t>?</a:t>
            </a:r>
            <a:endParaRPr lang="en-US" sz="3600" b="1"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212043403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04466" y="1548244"/>
            <a:ext cx="5667500" cy="1143000"/>
          </a:xfrm>
          <a:noFill/>
        </p:spPr>
        <p:txBody>
          <a:bodyPr>
            <a:noAutofit/>
          </a:bodyPr>
          <a:lstStyle/>
          <a:p>
            <a:pPr algn="ctr" eaLnBrk="1" hangingPunct="1">
              <a:defRPr/>
            </a:pPr>
            <a:r>
              <a:rPr lang="en-US" b="1" cap="all" dirty="0">
                <a:solidFill>
                  <a:schemeClr val="accent6">
                    <a:lumMod val="75000"/>
                  </a:schemeClr>
                </a:solidFill>
                <a:latin typeface="Tw Cen MT" pitchFamily="34" charset="0"/>
              </a:rPr>
              <a:t>Dialogues de </a:t>
            </a:r>
            <a:r>
              <a:rPr lang="en-US" b="1" cap="all" dirty="0" err="1">
                <a:solidFill>
                  <a:schemeClr val="accent6">
                    <a:lumMod val="75000"/>
                  </a:schemeClr>
                </a:solidFill>
                <a:latin typeface="Tw Cen MT" pitchFamily="34" charset="0"/>
              </a:rPr>
              <a:t>Réflexion</a:t>
            </a:r>
            <a:r>
              <a:rPr lang="en-US" b="1" cap="all" dirty="0">
                <a:solidFill>
                  <a:schemeClr val="accent6">
                    <a:lumMod val="75000"/>
                  </a:schemeClr>
                </a:solidFill>
                <a:latin typeface="Tw Cen MT" pitchFamily="34" charset="0"/>
              </a:rPr>
              <a:t> </a:t>
            </a:r>
            <a:r>
              <a:rPr lang="en-US" b="1" cap="all" dirty="0" err="1">
                <a:solidFill>
                  <a:schemeClr val="accent6">
                    <a:lumMod val="75000"/>
                  </a:schemeClr>
                </a:solidFill>
                <a:latin typeface="Tw Cen MT" pitchFamily="34" charset="0"/>
              </a:rPr>
              <a:t>Participatifs</a:t>
            </a:r>
            <a:endParaRPr lang="en-US" b="1" cap="all" dirty="0">
              <a:solidFill>
                <a:schemeClr val="accent6">
                  <a:lumMod val="75000"/>
                </a:schemeClr>
              </a:solidFill>
              <a:latin typeface="Tw Cen MT" pitchFamily="34" charset="0"/>
            </a:endParaRPr>
          </a:p>
        </p:txBody>
      </p:sp>
      <p:sp>
        <p:nvSpPr>
          <p:cNvPr id="47107" name="Rectangle 3"/>
          <p:cNvSpPr>
            <a:spLocks noGrp="1" noChangeArrowheads="1"/>
          </p:cNvSpPr>
          <p:nvPr>
            <p:ph type="body" idx="1"/>
          </p:nvPr>
        </p:nvSpPr>
        <p:spPr>
          <a:xfrm>
            <a:off x="744104" y="2909454"/>
            <a:ext cx="8001000" cy="4002561"/>
          </a:xfrm>
          <a:prstGeom prst="roundRect">
            <a:avLst>
              <a:gd name="adj" fmla="val 5398"/>
            </a:avLst>
          </a:prstGeom>
          <a:noFill/>
        </p:spPr>
        <p:txBody>
          <a:bodyPr>
            <a:normAutofit/>
          </a:bodyPr>
          <a:lstStyle/>
          <a:p>
            <a:pPr marL="0" indent="3175">
              <a:lnSpc>
                <a:spcPct val="100000"/>
              </a:lnSpc>
              <a:buFontTx/>
              <a:buNone/>
            </a:pPr>
            <a:endParaRPr lang="fr-BE" altLang="fr-FR" sz="2400" b="0" dirty="0" smtClean="0">
              <a:solidFill>
                <a:schemeClr val="tx1">
                  <a:lumMod val="65000"/>
                  <a:lumOff val="35000"/>
                </a:schemeClr>
              </a:solidFill>
            </a:endParaRPr>
          </a:p>
          <a:p>
            <a:pPr marL="0" indent="3175">
              <a:lnSpc>
                <a:spcPct val="100000"/>
              </a:lnSpc>
              <a:buNone/>
            </a:pPr>
            <a:r>
              <a:rPr lang="fr-BE" altLang="fr-FR" sz="2400" b="0" dirty="0" smtClean="0">
                <a:solidFill>
                  <a:schemeClr val="tx1">
                    <a:lumMod val="65000"/>
                    <a:lumOff val="35000"/>
                  </a:schemeClr>
                </a:solidFill>
              </a:rPr>
              <a:t>Créer des espaces </a:t>
            </a:r>
            <a:r>
              <a:rPr lang="fr-BE" altLang="fr-FR" sz="2400" b="0" dirty="0">
                <a:solidFill>
                  <a:schemeClr val="tx1">
                    <a:lumMod val="65000"/>
                    <a:lumOff val="35000"/>
                  </a:schemeClr>
                </a:solidFill>
              </a:rPr>
              <a:t>“sûrs” de dialogue pour que les hommes et les femmes puissent réfléchir sur les facteurs sociaux liés aux décisions importantes dans leurs vies, comme les discussions entre couples sur la PF et la dynamique du pouvoir entre homme-femme et son rôle dans </a:t>
            </a:r>
            <a:r>
              <a:rPr lang="fr-BE" altLang="fr-FR" sz="2400" b="0" dirty="0" smtClean="0">
                <a:solidFill>
                  <a:schemeClr val="tx1">
                    <a:lumMod val="65000"/>
                    <a:lumOff val="35000"/>
                  </a:schemeClr>
                </a:solidFill>
              </a:rPr>
              <a:t>la prise de décisions. </a:t>
            </a:r>
          </a:p>
        </p:txBody>
      </p:sp>
      <p:pic>
        <p:nvPicPr>
          <p:cNvPr id="2" name="Picture 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8046" y="783770"/>
            <a:ext cx="2244437" cy="2244437"/>
          </a:xfrm>
          <a:prstGeom prst="rect">
            <a:avLst/>
          </a:prstGeom>
        </p:spPr>
      </p:pic>
    </p:spTree>
    <p:extLst>
      <p:ext uri="{BB962C8B-B14F-4D97-AF65-F5344CB8AC3E}">
        <p14:creationId xmlns:p14="http://schemas.microsoft.com/office/powerpoint/2010/main" val="338720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409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62210" y="909081"/>
            <a:ext cx="7880350" cy="609600"/>
          </a:xfrm>
          <a:noFill/>
        </p:spPr>
        <p:txBody>
          <a:bodyPr>
            <a:noAutofit/>
          </a:bodyPr>
          <a:lstStyle/>
          <a:p>
            <a:pPr>
              <a:defRPr/>
            </a:pPr>
            <a:r>
              <a:rPr lang="fr-FR" sz="4800" b="1" dirty="0" smtClean="0">
                <a:solidFill>
                  <a:schemeClr val="accent6">
                    <a:lumMod val="75000"/>
                  </a:schemeClr>
                </a:solidFill>
                <a:latin typeface="Tw Cen MT" panose="020B0602020104020603" pitchFamily="34" charset="0"/>
                <a:ea typeface="+mn-ea"/>
                <a:cs typeface="Calibri" pitchFamily="34" charset="0"/>
              </a:rPr>
              <a:t>DEUX APPROCHES COMPLÉMENTAIRES</a:t>
            </a:r>
            <a:endParaRPr lang="fr-FR" sz="4800" b="1" dirty="0">
              <a:solidFill>
                <a:schemeClr val="accent6">
                  <a:lumMod val="75000"/>
                </a:schemeClr>
              </a:solidFill>
              <a:latin typeface="Tw Cen MT" panose="020B0602020104020603" pitchFamily="34" charset="0"/>
              <a:ea typeface="+mn-ea"/>
              <a:cs typeface="Calibri" pitchFamily="34" charset="0"/>
            </a:endParaRPr>
          </a:p>
        </p:txBody>
      </p:sp>
      <p:sp>
        <p:nvSpPr>
          <p:cNvPr id="48131" name="Text Placeholder 1"/>
          <p:cNvSpPr>
            <a:spLocks noGrp="1"/>
          </p:cNvSpPr>
          <p:nvPr>
            <p:ph type="body" idx="1"/>
          </p:nvPr>
        </p:nvSpPr>
        <p:spPr>
          <a:xfrm>
            <a:off x="462210" y="2266950"/>
            <a:ext cx="4040188" cy="1104900"/>
          </a:xfrm>
          <a:prstGeom prst="roundRect">
            <a:avLst>
              <a:gd name="adj" fmla="val 6620"/>
            </a:avLst>
          </a:prstGeom>
        </p:spPr>
        <p:txBody>
          <a:bodyPr/>
          <a:lstStyle/>
          <a:p>
            <a:r>
              <a:rPr lang="fr-FR" altLang="fr-FR" sz="2800" dirty="0" smtClean="0">
                <a:solidFill>
                  <a:schemeClr val="tx1">
                    <a:lumMod val="65000"/>
                    <a:lumOff val="35000"/>
                  </a:schemeClr>
                </a:solidFill>
                <a:latin typeface="Tw Cen MT" panose="020B0602020104020603" pitchFamily="34" charset="0"/>
              </a:rPr>
              <a:t>Approche Réseaux Sociaux</a:t>
            </a:r>
          </a:p>
        </p:txBody>
      </p:sp>
      <p:sp>
        <p:nvSpPr>
          <p:cNvPr id="48132" name="Content Placeholder 8"/>
          <p:cNvSpPr>
            <a:spLocks noGrp="1"/>
          </p:cNvSpPr>
          <p:nvPr>
            <p:ph sz="half" idx="2"/>
          </p:nvPr>
        </p:nvSpPr>
        <p:spPr>
          <a:xfrm>
            <a:off x="462210" y="3475037"/>
            <a:ext cx="4040188" cy="3382963"/>
          </a:xfrm>
          <a:prstGeom prst="roundRect">
            <a:avLst>
              <a:gd name="adj" fmla="val 5398"/>
            </a:avLst>
          </a:prstGeom>
        </p:spPr>
        <p:txBody>
          <a:bodyPr/>
          <a:lstStyle/>
          <a:p>
            <a:pPr marL="0" indent="3175">
              <a:buFontTx/>
              <a:buNone/>
            </a:pPr>
            <a:r>
              <a:rPr lang="fr-FR" altLang="fr-FR" sz="2400" dirty="0" smtClean="0">
                <a:solidFill>
                  <a:schemeClr val="tx1">
                    <a:lumMod val="65000"/>
                    <a:lumOff val="35000"/>
                  </a:schemeClr>
                </a:solidFill>
              </a:rPr>
              <a:t>Utilisation de connexions interpersonnels des hommes et des femmes pour disséminer de nouvelles idées et l’influence</a:t>
            </a:r>
          </a:p>
          <a:p>
            <a:pPr marL="0" indent="3175">
              <a:buFontTx/>
              <a:buNone/>
            </a:pPr>
            <a:endParaRPr lang="fr-FR" altLang="fr-FR" sz="2400" dirty="0" smtClean="0">
              <a:solidFill>
                <a:schemeClr val="tx1">
                  <a:lumMod val="65000"/>
                  <a:lumOff val="35000"/>
                </a:schemeClr>
              </a:solidFill>
            </a:endParaRPr>
          </a:p>
        </p:txBody>
      </p:sp>
      <p:sp>
        <p:nvSpPr>
          <p:cNvPr id="48133" name="Text Placeholder 2"/>
          <p:cNvSpPr>
            <a:spLocks noGrp="1"/>
          </p:cNvSpPr>
          <p:nvPr>
            <p:ph type="body" sz="quarter" idx="3"/>
          </p:nvPr>
        </p:nvSpPr>
        <p:spPr>
          <a:xfrm>
            <a:off x="4911289" y="2266950"/>
            <a:ext cx="4041775" cy="1104900"/>
          </a:xfrm>
          <a:prstGeom prst="roundRect">
            <a:avLst>
              <a:gd name="adj" fmla="val 6620"/>
            </a:avLst>
          </a:prstGeom>
        </p:spPr>
        <p:txBody>
          <a:bodyPr>
            <a:normAutofit/>
          </a:bodyPr>
          <a:lstStyle/>
          <a:p>
            <a:r>
              <a:rPr lang="fr-FR" altLang="fr-FR" sz="2800" dirty="0">
                <a:solidFill>
                  <a:schemeClr val="tx1">
                    <a:lumMod val="65000"/>
                    <a:lumOff val="35000"/>
                  </a:schemeClr>
                </a:solidFill>
                <a:latin typeface="Tw Cen MT" panose="020B0602020104020603" pitchFamily="34" charset="0"/>
              </a:rPr>
              <a:t>Approche de Dialogue Réflectif et Participatif</a:t>
            </a:r>
            <a:endParaRPr lang="en-US" altLang="fr-FR" sz="2800" dirty="0">
              <a:solidFill>
                <a:schemeClr val="tx1">
                  <a:lumMod val="65000"/>
                  <a:lumOff val="35000"/>
                </a:schemeClr>
              </a:solidFill>
              <a:latin typeface="Tw Cen MT" panose="020B0602020104020603" pitchFamily="34" charset="0"/>
            </a:endParaRPr>
          </a:p>
        </p:txBody>
      </p:sp>
      <p:sp>
        <p:nvSpPr>
          <p:cNvPr id="4" name="Content Placeholder 3"/>
          <p:cNvSpPr>
            <a:spLocks noGrp="1"/>
          </p:cNvSpPr>
          <p:nvPr>
            <p:ph sz="quarter" idx="4"/>
          </p:nvPr>
        </p:nvSpPr>
        <p:spPr>
          <a:xfrm>
            <a:off x="4911290" y="3475037"/>
            <a:ext cx="4041775" cy="3382963"/>
          </a:xfrm>
        </p:spPr>
        <p:txBody>
          <a:bodyPr>
            <a:normAutofit/>
          </a:bodyPr>
          <a:lstStyle/>
          <a:p>
            <a:pPr marL="0" indent="3175">
              <a:buFontTx/>
              <a:buNone/>
              <a:defRPr/>
            </a:pPr>
            <a:r>
              <a:rPr lang="fr-FR" altLang="fr-FR" sz="2400" dirty="0" smtClean="0">
                <a:solidFill>
                  <a:schemeClr val="tx1">
                    <a:lumMod val="65000"/>
                    <a:lumOff val="35000"/>
                  </a:schemeClr>
                </a:solidFill>
              </a:rPr>
              <a:t>Assurance </a:t>
            </a:r>
            <a:r>
              <a:rPr lang="fr-FR" altLang="fr-FR" sz="2400" dirty="0">
                <a:solidFill>
                  <a:schemeClr val="tx1">
                    <a:lumMod val="65000"/>
                    <a:lumOff val="35000"/>
                  </a:schemeClr>
                </a:solidFill>
              </a:rPr>
              <a:t>que le flou des idées contient des attitudes, valeurs et normes qui </a:t>
            </a:r>
            <a:r>
              <a:rPr lang="fr-FR" altLang="fr-FR" sz="2400" dirty="0" smtClean="0">
                <a:solidFill>
                  <a:schemeClr val="tx1">
                    <a:lumMod val="65000"/>
                    <a:lumOff val="35000"/>
                  </a:schemeClr>
                </a:solidFill>
              </a:rPr>
              <a:t>soutiennent </a:t>
            </a:r>
            <a:r>
              <a:rPr lang="fr-FR" altLang="fr-FR" sz="2400" dirty="0">
                <a:solidFill>
                  <a:schemeClr val="tx1">
                    <a:lumMod val="65000"/>
                    <a:lumOff val="35000"/>
                  </a:schemeClr>
                </a:solidFill>
              </a:rPr>
              <a:t>l’utilisation de PF par les personnes qui </a:t>
            </a:r>
            <a:r>
              <a:rPr lang="fr-FR" altLang="fr-FR" sz="2400" dirty="0" smtClean="0">
                <a:solidFill>
                  <a:schemeClr val="tx1">
                    <a:lumMod val="65000"/>
                    <a:lumOff val="35000"/>
                  </a:schemeClr>
                </a:solidFill>
              </a:rPr>
              <a:t>le veulent</a:t>
            </a:r>
            <a:endParaRPr lang="fr-FR" altLang="fr-FR" sz="2400" dirty="0">
              <a:solidFill>
                <a:schemeClr val="tx1">
                  <a:lumMod val="65000"/>
                  <a:lumOff val="35000"/>
                </a:schemeClr>
              </a:solidFill>
            </a:endParaRPr>
          </a:p>
          <a:p>
            <a:pPr>
              <a:defRPr/>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54957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84172" y="-1043327"/>
            <a:ext cx="7683909" cy="7501958"/>
          </a:xfrm>
          <a:prstGeom prst="roundRect">
            <a:avLst>
              <a:gd name="adj" fmla="val 5398"/>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175" algn="ctr">
              <a:buFontTx/>
              <a:buNone/>
              <a:defRPr/>
            </a:pPr>
            <a:r>
              <a:rPr lang="en-US" altLang="fr-FR" sz="70000" b="1" dirty="0" smtClean="0">
                <a:solidFill>
                  <a:schemeClr val="accent6">
                    <a:lumMod val="40000"/>
                    <a:lumOff val="60000"/>
                  </a:schemeClr>
                </a:solidFill>
                <a:latin typeface="Tw Cen MT" panose="020B0602020104020603" pitchFamily="34" charset="0"/>
              </a:rPr>
              <a:t>?</a:t>
            </a:r>
          </a:p>
        </p:txBody>
      </p:sp>
      <p:sp>
        <p:nvSpPr>
          <p:cNvPr id="68611" name="Content Placeholder 2"/>
          <p:cNvSpPr>
            <a:spLocks noGrp="1"/>
          </p:cNvSpPr>
          <p:nvPr>
            <p:ph idx="4294967295"/>
          </p:nvPr>
        </p:nvSpPr>
        <p:spPr>
          <a:xfrm>
            <a:off x="684172" y="2144628"/>
            <a:ext cx="7683909" cy="3638655"/>
          </a:xfrm>
          <a:prstGeom prst="roundRect">
            <a:avLst>
              <a:gd name="adj" fmla="val 5398"/>
            </a:avLst>
          </a:prstGeom>
          <a:noFill/>
        </p:spPr>
        <p:txBody>
          <a:bodyPr>
            <a:normAutofit/>
          </a:bodyPr>
          <a:lstStyle/>
          <a:p>
            <a:pPr marL="0" indent="3175" algn="ctr">
              <a:buFontTx/>
              <a:buNone/>
              <a:defRPr/>
            </a:pPr>
            <a:r>
              <a:rPr lang="en-US" altLang="fr-FR" sz="4000" b="1" dirty="0" smtClean="0">
                <a:solidFill>
                  <a:schemeClr val="accent6">
                    <a:lumMod val="75000"/>
                  </a:schemeClr>
                </a:solidFill>
                <a:latin typeface="Tw Cen MT" panose="020B0602020104020603" pitchFamily="34" charset="0"/>
              </a:rPr>
              <a:t>QU’EST-CE QUI CARACTÉRISE L’APPROCHE DE TJ PAR RAPPORT AUX PROJETS CLASSIQUES DE DEVELOPPEMENT OU D’IEC? </a:t>
            </a:r>
            <a:br>
              <a:rPr lang="en-US" altLang="fr-FR" sz="4000" b="1" dirty="0" smtClean="0">
                <a:solidFill>
                  <a:schemeClr val="accent6">
                    <a:lumMod val="75000"/>
                  </a:schemeClr>
                </a:solidFill>
                <a:latin typeface="Tw Cen MT" panose="020B0602020104020603" pitchFamily="34" charset="0"/>
              </a:rPr>
            </a:br>
            <a:endParaRPr lang="en-US" altLang="fr-FR" sz="4000" b="1" dirty="0" smtClean="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362538633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8611" name="Content Placeholder 2"/>
          <p:cNvSpPr>
            <a:spLocks noGrp="1"/>
          </p:cNvSpPr>
          <p:nvPr>
            <p:ph idx="4294967295"/>
          </p:nvPr>
        </p:nvSpPr>
        <p:spPr>
          <a:xfrm>
            <a:off x="734067" y="2355706"/>
            <a:ext cx="7848823" cy="3990109"/>
          </a:xfrm>
          <a:prstGeom prst="roundRect">
            <a:avLst>
              <a:gd name="adj" fmla="val 5398"/>
            </a:avLst>
          </a:prstGeom>
          <a:noFill/>
        </p:spPr>
        <p:txBody>
          <a:bodyPr>
            <a:normAutofit fontScale="77500" lnSpcReduction="20000"/>
          </a:bodyPr>
          <a:lstStyle/>
          <a:p>
            <a:pPr marL="571500" indent="-571500">
              <a:lnSpc>
                <a:spcPct val="120000"/>
              </a:lnSpc>
              <a:spcAft>
                <a:spcPts val="600"/>
              </a:spcAft>
              <a:defRPr/>
            </a:pPr>
            <a:r>
              <a:rPr lang="en-US" altLang="fr-FR" sz="4200" dirty="0" err="1" smtClean="0">
                <a:solidFill>
                  <a:schemeClr val="tx1">
                    <a:lumMod val="65000"/>
                    <a:lumOff val="35000"/>
                  </a:schemeClr>
                </a:solidFill>
              </a:rPr>
              <a:t>Addressent-ils</a:t>
            </a:r>
            <a:r>
              <a:rPr lang="en-US" altLang="fr-FR" sz="4200" dirty="0" smtClean="0">
                <a:solidFill>
                  <a:schemeClr val="tx1">
                    <a:lumMod val="65000"/>
                    <a:lumOff val="35000"/>
                  </a:schemeClr>
                </a:solidFill>
              </a:rPr>
              <a:t> les </a:t>
            </a:r>
            <a:r>
              <a:rPr lang="en-US" altLang="fr-FR" sz="4200" dirty="0" err="1" smtClean="0">
                <a:solidFill>
                  <a:schemeClr val="tx1">
                    <a:lumMod val="65000"/>
                    <a:lumOff val="35000"/>
                  </a:schemeClr>
                </a:solidFill>
              </a:rPr>
              <a:t>barrieres</a:t>
            </a:r>
            <a:r>
              <a:rPr lang="en-US" altLang="fr-FR" sz="4200" dirty="0" smtClean="0">
                <a:solidFill>
                  <a:schemeClr val="tx1">
                    <a:lumMod val="65000"/>
                    <a:lumOff val="35000"/>
                  </a:schemeClr>
                </a:solidFill>
              </a:rPr>
              <a:t> </a:t>
            </a:r>
            <a:r>
              <a:rPr lang="en-US" altLang="fr-FR" sz="4200" dirty="0" err="1" smtClean="0">
                <a:solidFill>
                  <a:schemeClr val="tx1">
                    <a:lumMod val="65000"/>
                    <a:lumOff val="35000"/>
                  </a:schemeClr>
                </a:solidFill>
              </a:rPr>
              <a:t>sociales</a:t>
            </a:r>
            <a:r>
              <a:rPr lang="en-US" altLang="fr-FR" sz="4200" dirty="0" smtClean="0">
                <a:solidFill>
                  <a:schemeClr val="tx1">
                    <a:lumMod val="65000"/>
                    <a:lumOff val="35000"/>
                  </a:schemeClr>
                </a:solidFill>
              </a:rPr>
              <a:t>?  </a:t>
            </a:r>
            <a:r>
              <a:rPr lang="en-US" altLang="fr-FR" sz="4200" dirty="0" err="1" smtClean="0">
                <a:solidFill>
                  <a:schemeClr val="tx1">
                    <a:lumMod val="65000"/>
                    <a:lumOff val="35000"/>
                  </a:schemeClr>
                </a:solidFill>
              </a:rPr>
              <a:t>Lesquelles</a:t>
            </a:r>
            <a:r>
              <a:rPr lang="en-US" altLang="fr-FR" sz="4200" dirty="0" smtClean="0">
                <a:solidFill>
                  <a:schemeClr val="tx1">
                    <a:lumMod val="65000"/>
                    <a:lumOff val="35000"/>
                  </a:schemeClr>
                </a:solidFill>
              </a:rPr>
              <a:t>?  Comment?</a:t>
            </a:r>
          </a:p>
          <a:p>
            <a:pPr marL="571500" indent="-571500">
              <a:lnSpc>
                <a:spcPct val="120000"/>
              </a:lnSpc>
              <a:spcAft>
                <a:spcPts val="600"/>
              </a:spcAft>
              <a:defRPr/>
            </a:pPr>
            <a:r>
              <a:rPr lang="en-US" altLang="fr-FR" sz="4200" dirty="0" err="1" smtClean="0">
                <a:solidFill>
                  <a:schemeClr val="tx1">
                    <a:lumMod val="65000"/>
                    <a:lumOff val="35000"/>
                  </a:schemeClr>
                </a:solidFill>
              </a:rPr>
              <a:t>Incorporent-ils</a:t>
            </a:r>
            <a:r>
              <a:rPr lang="en-US" altLang="fr-FR" sz="4200" dirty="0" smtClean="0">
                <a:solidFill>
                  <a:schemeClr val="tx1">
                    <a:lumMod val="65000"/>
                    <a:lumOff val="35000"/>
                  </a:schemeClr>
                </a:solidFill>
              </a:rPr>
              <a:t> </a:t>
            </a:r>
            <a:r>
              <a:rPr lang="en-US" altLang="fr-FR" sz="4200" dirty="0" err="1" smtClean="0">
                <a:solidFill>
                  <a:schemeClr val="tx1">
                    <a:lumMod val="65000"/>
                    <a:lumOff val="35000"/>
                  </a:schemeClr>
                </a:solidFill>
              </a:rPr>
              <a:t>une</a:t>
            </a:r>
            <a:r>
              <a:rPr lang="en-US" altLang="fr-FR" sz="4200" dirty="0" smtClean="0">
                <a:solidFill>
                  <a:schemeClr val="tx1">
                    <a:lumMod val="65000"/>
                    <a:lumOff val="35000"/>
                  </a:schemeClr>
                </a:solidFill>
              </a:rPr>
              <a:t> </a:t>
            </a:r>
            <a:r>
              <a:rPr lang="en-US" altLang="fr-FR" sz="4200" dirty="0" err="1" smtClean="0">
                <a:solidFill>
                  <a:schemeClr val="tx1">
                    <a:lumMod val="65000"/>
                    <a:lumOff val="35000"/>
                  </a:schemeClr>
                </a:solidFill>
              </a:rPr>
              <a:t>approche</a:t>
            </a:r>
            <a:r>
              <a:rPr lang="en-US" altLang="fr-FR" sz="4200" dirty="0" smtClean="0">
                <a:solidFill>
                  <a:schemeClr val="tx1">
                    <a:lumMod val="65000"/>
                    <a:lumOff val="35000"/>
                  </a:schemeClr>
                </a:solidFill>
              </a:rPr>
              <a:t> de genre?  Comment?</a:t>
            </a:r>
          </a:p>
          <a:p>
            <a:pPr marL="571500" indent="-571500">
              <a:lnSpc>
                <a:spcPct val="120000"/>
              </a:lnSpc>
              <a:spcAft>
                <a:spcPts val="600"/>
              </a:spcAft>
              <a:defRPr/>
            </a:pPr>
            <a:r>
              <a:rPr lang="en-US" altLang="fr-FR" sz="4200" dirty="0" err="1" smtClean="0">
                <a:solidFill>
                  <a:schemeClr val="tx1">
                    <a:lumMod val="65000"/>
                    <a:lumOff val="35000"/>
                  </a:schemeClr>
                </a:solidFill>
              </a:rPr>
              <a:t>Utilisent-ils</a:t>
            </a:r>
            <a:r>
              <a:rPr lang="en-US" altLang="fr-FR" sz="4200" dirty="0" smtClean="0">
                <a:solidFill>
                  <a:schemeClr val="tx1">
                    <a:lumMod val="65000"/>
                    <a:lumOff val="35000"/>
                  </a:schemeClr>
                </a:solidFill>
              </a:rPr>
              <a:t> </a:t>
            </a:r>
            <a:r>
              <a:rPr lang="en-US" altLang="fr-FR" sz="4200" dirty="0">
                <a:solidFill>
                  <a:schemeClr val="tx1">
                    <a:lumMod val="65000"/>
                    <a:lumOff val="35000"/>
                  </a:schemeClr>
                </a:solidFill>
              </a:rPr>
              <a:t>des </a:t>
            </a:r>
            <a:r>
              <a:rPr lang="en-US" altLang="fr-FR" sz="4200" dirty="0" err="1">
                <a:solidFill>
                  <a:schemeClr val="tx1">
                    <a:lumMod val="65000"/>
                    <a:lumOff val="35000"/>
                  </a:schemeClr>
                </a:solidFill>
              </a:rPr>
              <a:t>approches</a:t>
            </a:r>
            <a:r>
              <a:rPr lang="en-US" altLang="fr-FR" sz="4200" dirty="0">
                <a:solidFill>
                  <a:schemeClr val="tx1">
                    <a:lumMod val="65000"/>
                    <a:lumOff val="35000"/>
                  </a:schemeClr>
                </a:solidFill>
              </a:rPr>
              <a:t> de </a:t>
            </a:r>
            <a:r>
              <a:rPr lang="en-US" altLang="fr-FR" sz="4200" dirty="0" err="1">
                <a:solidFill>
                  <a:schemeClr val="tx1">
                    <a:lumMod val="65000"/>
                    <a:lumOff val="35000"/>
                  </a:schemeClr>
                </a:solidFill>
              </a:rPr>
              <a:t>réseaux</a:t>
            </a:r>
            <a:r>
              <a:rPr lang="en-US" altLang="fr-FR" sz="4200" dirty="0">
                <a:solidFill>
                  <a:schemeClr val="tx1">
                    <a:lumMod val="65000"/>
                    <a:lumOff val="35000"/>
                  </a:schemeClr>
                </a:solidFill>
              </a:rPr>
              <a:t> </a:t>
            </a:r>
            <a:r>
              <a:rPr lang="en-US" altLang="fr-FR" sz="4200" dirty="0" err="1">
                <a:solidFill>
                  <a:schemeClr val="tx1">
                    <a:lumMod val="65000"/>
                    <a:lumOff val="35000"/>
                  </a:schemeClr>
                </a:solidFill>
              </a:rPr>
              <a:t>sociaux</a:t>
            </a:r>
            <a:r>
              <a:rPr lang="en-US" altLang="fr-FR" sz="4200" dirty="0" smtClean="0">
                <a:solidFill>
                  <a:schemeClr val="tx1">
                    <a:lumMod val="65000"/>
                    <a:lumOff val="35000"/>
                  </a:schemeClr>
                </a:solidFill>
              </a:rPr>
              <a:t>?  Comment?</a:t>
            </a:r>
            <a:r>
              <a:rPr lang="en-US" altLang="fr-FR" dirty="0" smtClean="0">
                <a:solidFill>
                  <a:schemeClr val="tx1">
                    <a:lumMod val="65000"/>
                    <a:lumOff val="35000"/>
                  </a:schemeClr>
                </a:solidFill>
              </a:rPr>
              <a:t/>
            </a:r>
            <a:br>
              <a:rPr lang="en-US" altLang="fr-FR" dirty="0" smtClean="0">
                <a:solidFill>
                  <a:schemeClr val="tx1">
                    <a:lumMod val="65000"/>
                    <a:lumOff val="35000"/>
                  </a:schemeClr>
                </a:solidFill>
              </a:rPr>
            </a:br>
            <a:endParaRPr lang="en-US" altLang="fr-FR" dirty="0" smtClean="0">
              <a:solidFill>
                <a:schemeClr val="tx1">
                  <a:lumMod val="65000"/>
                  <a:lumOff val="35000"/>
                </a:schemeClr>
              </a:solidFill>
            </a:endParaRPr>
          </a:p>
        </p:txBody>
      </p:sp>
      <p:sp>
        <p:nvSpPr>
          <p:cNvPr id="2" name="Rectangle 1"/>
          <p:cNvSpPr/>
          <p:nvPr/>
        </p:nvSpPr>
        <p:spPr>
          <a:xfrm>
            <a:off x="562271" y="956375"/>
            <a:ext cx="7289793" cy="830997"/>
          </a:xfrm>
          <a:prstGeom prst="rect">
            <a:avLst/>
          </a:prstGeom>
        </p:spPr>
        <p:txBody>
          <a:bodyPr wrap="square">
            <a:spAutoFit/>
          </a:bodyPr>
          <a:lstStyle/>
          <a:p>
            <a:pPr indent="3175">
              <a:defRPr/>
            </a:pPr>
            <a:r>
              <a:rPr lang="en-US" altLang="fr-FR" sz="4800" b="1" dirty="0" smtClean="0">
                <a:solidFill>
                  <a:schemeClr val="accent6">
                    <a:lumMod val="75000"/>
                  </a:schemeClr>
                </a:solidFill>
                <a:latin typeface="Tw Cen MT" panose="020B0602020104020603" pitchFamily="34" charset="0"/>
              </a:rPr>
              <a:t>VOS PROJETS ACTUELS:</a:t>
            </a:r>
            <a:endParaRPr lang="en-US" altLang="fr-FR" sz="4800" b="1"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394857249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2226" name="Title 2"/>
          <p:cNvSpPr>
            <a:spLocks noGrp="1"/>
          </p:cNvSpPr>
          <p:nvPr>
            <p:ph type="title"/>
          </p:nvPr>
        </p:nvSpPr>
        <p:spPr>
          <a:xfrm>
            <a:off x="489729" y="403279"/>
            <a:ext cx="8193088" cy="1568017"/>
          </a:xfrm>
        </p:spPr>
        <p:txBody>
          <a:bodyPr>
            <a:noAutofit/>
          </a:bodyPr>
          <a:lstStyle/>
          <a:p>
            <a:pPr algn="ctr">
              <a:tabLst>
                <a:tab pos="3317875" algn="l"/>
              </a:tabLst>
            </a:pPr>
            <a:r>
              <a:rPr lang="en-US" altLang="fr-FR" sz="3200" b="1" dirty="0" smtClean="0">
                <a:solidFill>
                  <a:schemeClr val="accent6">
                    <a:lumMod val="75000"/>
                  </a:schemeClr>
                </a:solidFill>
                <a:latin typeface="Tw Cen MT" panose="020B0602020104020603" pitchFamily="34" charset="0"/>
              </a:rPr>
              <a:t>QU’EST-CE QUI CARACTÉRISE L’APPROCHE DE TJ PAR RAPPORT AUX PROJETS CLASSIQUES DE DÉVELOPPEMENT OU D’IEC?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2999649"/>
              </p:ext>
            </p:extLst>
          </p:nvPr>
        </p:nvGraphicFramePr>
        <p:xfrm>
          <a:off x="489729" y="2095394"/>
          <a:ext cx="8278393" cy="4262337"/>
        </p:xfrm>
        <a:graphic>
          <a:graphicData uri="http://schemas.openxmlformats.org/drawingml/2006/table">
            <a:tbl>
              <a:tblPr firstRow="1" bandRow="1">
                <a:tableStyleId>{10A1B5D5-9B99-4C35-A422-299274C87663}</a:tableStyleId>
              </a:tblPr>
              <a:tblGrid>
                <a:gridCol w="4189718"/>
                <a:gridCol w="4088675"/>
              </a:tblGrid>
              <a:tr h="0">
                <a:tc>
                  <a:txBody>
                    <a:bodyPr/>
                    <a:lstStyle/>
                    <a:p>
                      <a:pPr algn="ctr"/>
                      <a:r>
                        <a:rPr lang="en-US" sz="2400" dirty="0" smtClean="0"/>
                        <a:t>TJ</a:t>
                      </a:r>
                      <a:endParaRPr lang="en-US" sz="2400" dirty="0">
                        <a:latin typeface="Tw Cen MT" panose="020B0602020104020603" pitchFamily="34" charset="0"/>
                      </a:endParaRPr>
                    </a:p>
                  </a:txBody>
                  <a:tcPr marT="45704" marB="45704">
                    <a:solidFill>
                      <a:schemeClr val="accent6">
                        <a:lumMod val="75000"/>
                      </a:schemeClr>
                    </a:solidFill>
                  </a:tcPr>
                </a:tc>
                <a:tc>
                  <a:txBody>
                    <a:bodyPr/>
                    <a:lstStyle/>
                    <a:p>
                      <a:pPr algn="ctr"/>
                      <a:r>
                        <a:rPr lang="fr-FR" sz="2400" noProof="0" dirty="0" smtClean="0"/>
                        <a:t>PROJETS CLASSIQUES </a:t>
                      </a:r>
                      <a:endParaRPr lang="fr-FR" sz="2400" noProof="0" dirty="0">
                        <a:latin typeface="Tw Cen MT" panose="020B0602020104020603" pitchFamily="34" charset="0"/>
                      </a:endParaRPr>
                    </a:p>
                  </a:txBody>
                  <a:tcPr marT="45704" marB="45704">
                    <a:solidFill>
                      <a:schemeClr val="accent6">
                        <a:lumMod val="75000"/>
                      </a:schemeClr>
                    </a:solidFill>
                  </a:tcPr>
                </a:tc>
              </a:tr>
              <a:tr h="766132">
                <a:tc>
                  <a:txBody>
                    <a:bodyPr/>
                    <a:lstStyle/>
                    <a:p>
                      <a:pPr marL="3175" indent="0">
                        <a:buFont typeface="Arial" pitchFamily="34" charset="0"/>
                        <a:buNone/>
                      </a:pPr>
                      <a:r>
                        <a:rPr lang="fr-FR" sz="2000" noProof="0" dirty="0" smtClean="0"/>
                        <a:t>Vise le changement du flux de l’information et de l’influence sociale</a:t>
                      </a:r>
                      <a:endParaRPr lang="fr-FR" sz="2000" noProof="0" dirty="0" smtClean="0">
                        <a:solidFill>
                          <a:schemeClr val="tx1"/>
                        </a:solidFill>
                        <a:latin typeface="+mn-lt"/>
                      </a:endParaRPr>
                    </a:p>
                  </a:txBody>
                  <a:tcPr marT="45704" marB="45704" anchor="ctr"/>
                </a:tc>
                <a:tc>
                  <a:txBody>
                    <a:bodyPr/>
                    <a:lstStyle/>
                    <a:p>
                      <a:r>
                        <a:rPr lang="fr-FR" sz="2000" noProof="0" dirty="0" smtClean="0"/>
                        <a:t>Se focalise sur</a:t>
                      </a:r>
                      <a:r>
                        <a:rPr lang="fr-FR" sz="2000" baseline="0" noProof="0" dirty="0" smtClean="0"/>
                        <a:t> les</a:t>
                      </a:r>
                      <a:r>
                        <a:rPr lang="fr-FR" sz="2000" noProof="0" dirty="0" smtClean="0"/>
                        <a:t> comportements des individus</a:t>
                      </a:r>
                      <a:endParaRPr lang="fr-FR" sz="2000" noProof="0" dirty="0">
                        <a:solidFill>
                          <a:schemeClr val="tx1"/>
                        </a:solidFill>
                        <a:latin typeface="+mn-lt"/>
                      </a:endParaRPr>
                    </a:p>
                  </a:txBody>
                  <a:tcPr marT="45704" marB="45704" anchor="ctr"/>
                </a:tc>
              </a:tr>
              <a:tr h="1027421">
                <a:tc>
                  <a:txBody>
                    <a:bodyPr/>
                    <a:lstStyle/>
                    <a:p>
                      <a:r>
                        <a:rPr lang="fr-FR" sz="2000" noProof="0" dirty="0" smtClean="0"/>
                        <a:t>Utilise les groupes pour atteindre  les leaders ET les connecteurs, avec les informations</a:t>
                      </a:r>
                      <a:endParaRPr lang="fr-FR" sz="2000" noProof="0" dirty="0">
                        <a:solidFill>
                          <a:schemeClr val="tx1"/>
                        </a:solidFill>
                        <a:latin typeface="+mn-lt"/>
                      </a:endParaRPr>
                    </a:p>
                  </a:txBody>
                  <a:tcPr marT="45704" marB="45704" anchor="ctr"/>
                </a:tc>
                <a:tc>
                  <a:txBody>
                    <a:bodyPr/>
                    <a:lstStyle/>
                    <a:p>
                      <a:r>
                        <a:rPr lang="fr-FR" sz="2000" noProof="0" dirty="0" smtClean="0"/>
                        <a:t>Priorise l’amélioration de la qualité et la disponibilité des services </a:t>
                      </a:r>
                      <a:endParaRPr lang="fr-FR" sz="2000" noProof="0" dirty="0">
                        <a:solidFill>
                          <a:schemeClr val="tx1"/>
                        </a:solidFill>
                        <a:latin typeface="+mn-lt"/>
                      </a:endParaRPr>
                    </a:p>
                  </a:txBody>
                  <a:tcPr marT="45704" marB="45704" anchor="ctr"/>
                </a:tc>
              </a:tr>
              <a:tr h="1105382">
                <a:tc>
                  <a:txBody>
                    <a:bodyPr/>
                    <a:lstStyle/>
                    <a:p>
                      <a:r>
                        <a:rPr lang="fr-FR" sz="2000" noProof="0" dirty="0" smtClean="0"/>
                        <a:t>Utilisent la réflection et dialogue critique pour faire changer les mentalités pour atteindre le changement</a:t>
                      </a:r>
                      <a:endParaRPr lang="fr-FR" sz="2000" noProof="0" dirty="0" smtClean="0">
                        <a:solidFill>
                          <a:schemeClr val="tx1"/>
                        </a:solidFill>
                        <a:latin typeface="+mn-lt"/>
                      </a:endParaRPr>
                    </a:p>
                  </a:txBody>
                  <a:tcPr marT="45704" marB="4570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dirty="0" smtClean="0"/>
                        <a:t>Utilise des messages et information pour convaincre les individus</a:t>
                      </a:r>
                      <a:r>
                        <a:rPr lang="fr-FR" sz="2000" baseline="0" noProof="0" dirty="0" smtClean="0"/>
                        <a:t> à adopter les comportements attendus</a:t>
                      </a:r>
                      <a:endParaRPr lang="fr-FR" sz="2000" noProof="0" dirty="0" smtClean="0">
                        <a:solidFill>
                          <a:schemeClr val="tx1"/>
                        </a:solidFill>
                        <a:latin typeface="+mn-lt"/>
                      </a:endParaRPr>
                    </a:p>
                  </a:txBody>
                  <a:tcPr marT="45704" marB="45704" anchor="ctr"/>
                </a:tc>
              </a:tr>
              <a:tr h="579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dirty="0" smtClean="0"/>
                        <a:t>Inclut les hommes aussi </a:t>
                      </a:r>
                    </a:p>
                    <a:p>
                      <a:endParaRPr lang="fr-FR" sz="2000" noProof="0" dirty="0">
                        <a:solidFill>
                          <a:schemeClr val="tx1"/>
                        </a:solidFill>
                        <a:latin typeface="+mn-lt"/>
                      </a:endParaRPr>
                    </a:p>
                  </a:txBody>
                  <a:tcPr marT="45704" marB="45704" anchor="ctr"/>
                </a:tc>
                <a:tc>
                  <a:txBody>
                    <a:bodyPr/>
                    <a:lstStyle/>
                    <a:p>
                      <a:r>
                        <a:rPr lang="fr-FR" sz="2000" noProof="0" dirty="0" smtClean="0"/>
                        <a:t>Souvent se focalise sur les femmes</a:t>
                      </a:r>
                      <a:r>
                        <a:rPr lang="fr-FR" sz="2000" baseline="0" noProof="0" dirty="0" smtClean="0"/>
                        <a:t> en âge de procréer</a:t>
                      </a:r>
                      <a:endParaRPr lang="fr-FR" sz="2000" noProof="0" dirty="0">
                        <a:solidFill>
                          <a:schemeClr val="tx1"/>
                        </a:solidFill>
                        <a:latin typeface="+mn-lt"/>
                      </a:endParaRPr>
                    </a:p>
                  </a:txBody>
                  <a:tcPr marT="45704" marB="45704" anchor="ctr"/>
                </a:tc>
              </a:tr>
            </a:tbl>
          </a:graphicData>
        </a:graphic>
      </p:graphicFrame>
    </p:spTree>
    <p:extLst>
      <p:ext uri="{BB962C8B-B14F-4D97-AF65-F5344CB8AC3E}">
        <p14:creationId xmlns:p14="http://schemas.microsoft.com/office/powerpoint/2010/main" val="24022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392425" y="1670152"/>
            <a:ext cx="10371908" cy="3679961"/>
          </a:xfrm>
          <a:prstGeom prst="roundRect">
            <a:avLst>
              <a:gd name="adj" fmla="val 5398"/>
            </a:avLst>
          </a:prstGeom>
          <a:noFill/>
          <a:extLst>
            <a:ext uri="{909E8E84-426E-40dd-AFC4-6F175D3DCCD1}">
              <a14:hiddenFill xmlns="" xmlns:a14="http://schemas.microsoft.com/office/drawing/2010/main">
                <a:solidFill>
                  <a:srgbClr val="DFEBDF">
                    <a:alpha val="72940"/>
                  </a:srgbClr>
                </a:solidFill>
              </a14:hiddenFill>
            </a:ext>
          </a:extLst>
        </p:spPr>
        <p:txBody>
          <a:bodyPr>
            <a:normAutofit/>
          </a:bodyPr>
          <a:lstStyle/>
          <a:p>
            <a:endParaRPr lang="en-US" altLang="fr-FR" sz="4800" dirty="0" smtClean="0">
              <a:latin typeface="Tw Cen MT" panose="020B0602020104020603" pitchFamily="34" charset="0"/>
            </a:endParaRPr>
          </a:p>
          <a:p>
            <a:endParaRPr lang="en-US" altLang="fr-FR" sz="4800" dirty="0" smtClean="0">
              <a:latin typeface="Tw Cen MT" panose="020B0602020104020603" pitchFamily="34" charset="0"/>
            </a:endParaRPr>
          </a:p>
          <a:p>
            <a:pPr marL="3175" indent="0" algn="ctr">
              <a:buNone/>
            </a:pPr>
            <a:r>
              <a:rPr lang="en-US" altLang="fr-FR" sz="7200" b="1" dirty="0" smtClean="0">
                <a:solidFill>
                  <a:schemeClr val="accent6">
                    <a:lumMod val="75000"/>
                  </a:schemeClr>
                </a:solidFill>
                <a:latin typeface="Tw Cen MT" panose="020B0602020104020603" pitchFamily="34" charset="0"/>
              </a:rPr>
              <a:t>EXERCICE: </a:t>
            </a:r>
          </a:p>
          <a:p>
            <a:pPr marL="3175" indent="0" algn="ctr">
              <a:buNone/>
            </a:pPr>
            <a:r>
              <a:rPr lang="en-US" altLang="fr-FR" sz="4800" b="1" dirty="0" smtClean="0">
                <a:solidFill>
                  <a:schemeClr val="accent6">
                    <a:lumMod val="75000"/>
                  </a:schemeClr>
                </a:solidFill>
                <a:latin typeface="Tw Cen MT" panose="020B0602020104020603" pitchFamily="34" charset="0"/>
              </a:rPr>
              <a:t>D’ACCORD / PAS D’ACCORD</a:t>
            </a:r>
            <a:endParaRPr lang="en-US" altLang="fr-FR" sz="4800" dirty="0" smtClean="0">
              <a:latin typeface="Tw Cen MT" panose="020B0602020104020603" pitchFamily="34" charset="0"/>
            </a:endParaRPr>
          </a:p>
          <a:p>
            <a:endParaRPr lang="en-US" altLang="fr-FR" sz="4800" dirty="0" smtClean="0">
              <a:latin typeface="Tw Cen MT" panose="020B0602020104020603" pitchFamily="34" charset="0"/>
            </a:endParaRPr>
          </a:p>
        </p:txBody>
      </p:sp>
      <p:pic>
        <p:nvPicPr>
          <p:cNvPr id="2" name="Picture 1"/>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08682" y="840704"/>
            <a:ext cx="2099769" cy="2099769"/>
          </a:xfrm>
          <a:prstGeom prst="rect">
            <a:avLst/>
          </a:prstGeom>
        </p:spPr>
      </p:pic>
      <p:pic>
        <p:nvPicPr>
          <p:cNvPr id="3" name="Picture 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8913" y="1797600"/>
            <a:ext cx="2099769" cy="2099769"/>
          </a:xfrm>
          <a:prstGeom prst="rect">
            <a:avLst/>
          </a:prstGeom>
        </p:spPr>
      </p:pic>
    </p:spTree>
    <p:extLst>
      <p:ext uri="{BB962C8B-B14F-4D97-AF65-F5344CB8AC3E}">
        <p14:creationId xmlns:p14="http://schemas.microsoft.com/office/powerpoint/2010/main" val="178170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7827" name="Title 2"/>
          <p:cNvSpPr>
            <a:spLocks noGrp="1"/>
          </p:cNvSpPr>
          <p:nvPr>
            <p:ph type="title"/>
          </p:nvPr>
        </p:nvSpPr>
        <p:spPr>
          <a:xfrm>
            <a:off x="709250" y="3074494"/>
            <a:ext cx="7772400" cy="1005754"/>
          </a:xfrm>
          <a:prstGeom prst="roundRect">
            <a:avLst>
              <a:gd name="adj" fmla="val 26449"/>
            </a:avLst>
          </a:prstGeom>
        </p:spPr>
        <p:txBody>
          <a:bodyPr>
            <a:noAutofit/>
          </a:bodyPr>
          <a:lstStyle/>
          <a:p>
            <a:pPr marL="342891" indent="-342891" algn="ctr">
              <a:defRPr/>
            </a:pPr>
            <a:r>
              <a:rPr lang="en-US" altLang="fr-FR" sz="6600" b="1" dirty="0" smtClean="0">
                <a:solidFill>
                  <a:schemeClr val="accent1">
                    <a:lumMod val="20000"/>
                    <a:lumOff val="80000"/>
                  </a:schemeClr>
                </a:solidFill>
                <a:latin typeface="Tw Cen MT" panose="020B0602020104020603" pitchFamily="34" charset="0"/>
              </a:rPr>
              <a:t>L’APPROCHE TJ</a:t>
            </a:r>
            <a:endParaRPr lang="fr-BE" altLang="en-US" sz="6600" b="1" dirty="0">
              <a:solidFill>
                <a:schemeClr val="accent1">
                  <a:lumMod val="20000"/>
                  <a:lumOff val="80000"/>
                </a:schemeClr>
              </a:solidFill>
              <a:latin typeface="Tw Cen MT" panose="020B0602020104020603" pitchFamily="34" charset="0"/>
            </a:endParaRPr>
          </a:p>
        </p:txBody>
      </p:sp>
    </p:spTree>
    <p:extLst>
      <p:ext uri="{BB962C8B-B14F-4D97-AF65-F5344CB8AC3E}">
        <p14:creationId xmlns:p14="http://schemas.microsoft.com/office/powerpoint/2010/main" val="269295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5" y="600755"/>
            <a:ext cx="7996509" cy="609600"/>
          </a:xfrm>
          <a:noFill/>
        </p:spPr>
        <p:txBody>
          <a:bodyPr>
            <a:noAutofit/>
          </a:bodyPr>
          <a:lstStyle/>
          <a:p>
            <a:pPr algn="ctr">
              <a:defRPr/>
            </a:pPr>
            <a:r>
              <a:rPr lang="en-US" sz="4800" b="1" dirty="0" smtClean="0">
                <a:solidFill>
                  <a:schemeClr val="accent1"/>
                </a:solidFill>
                <a:latin typeface="Tw Cen MT" panose="020B0602020104020603" pitchFamily="34" charset="0"/>
                <a:ea typeface="+mn-ea"/>
                <a:cs typeface="Calibri" pitchFamily="34" charset="0"/>
              </a:rPr>
              <a:t>LES OBJECTIFS DU PROJET</a:t>
            </a:r>
            <a:endParaRPr lang="en-US" sz="4800" b="1" dirty="0">
              <a:solidFill>
                <a:schemeClr val="accent1"/>
              </a:solidFill>
              <a:latin typeface="Tw Cen MT" panose="020B0602020104020603" pitchFamily="34" charset="0"/>
              <a:ea typeface="+mn-ea"/>
              <a:cs typeface="Calibri" pitchFamily="34" charset="0"/>
            </a:endParaRPr>
          </a:p>
        </p:txBody>
      </p:sp>
      <p:sp>
        <p:nvSpPr>
          <p:cNvPr id="5" name="Content Placeholder 4"/>
          <p:cNvSpPr>
            <a:spLocks noGrp="1"/>
          </p:cNvSpPr>
          <p:nvPr>
            <p:ph sz="quarter" idx="4294967295"/>
          </p:nvPr>
        </p:nvSpPr>
        <p:spPr>
          <a:xfrm>
            <a:off x="117838" y="1540651"/>
            <a:ext cx="4702356" cy="4986337"/>
          </a:xfrm>
          <a:noFill/>
        </p:spPr>
        <p:txBody>
          <a:bodyPr>
            <a:normAutofit/>
          </a:bodyPr>
          <a:lstStyle/>
          <a:p>
            <a:pPr marL="517512" indent="-514338">
              <a:spcAft>
                <a:spcPts val="1200"/>
              </a:spcAft>
              <a:buFont typeface="+mj-lt"/>
              <a:buAutoNum type="arabicPeriod"/>
              <a:defRPr/>
            </a:pPr>
            <a:r>
              <a:rPr lang="fr-FR" sz="2400" dirty="0">
                <a:solidFill>
                  <a:schemeClr val="tx1">
                    <a:lumMod val="65000"/>
                    <a:lumOff val="35000"/>
                  </a:schemeClr>
                </a:solidFill>
              </a:rPr>
              <a:t>Appliquer les cadres d‘analyse des réseaux sociaux afin d‘évaluer l‘influence qu‘exercent les groupes sociaux</a:t>
            </a:r>
            <a:r>
              <a:rPr lang="en-US" sz="2400" dirty="0">
                <a:solidFill>
                  <a:schemeClr val="tx1">
                    <a:lumMod val="65000"/>
                    <a:lumOff val="35000"/>
                  </a:schemeClr>
                </a:solidFill>
              </a:rPr>
              <a:t>. </a:t>
            </a:r>
          </a:p>
          <a:p>
            <a:pPr marL="517512" indent="-514338">
              <a:spcAft>
                <a:spcPts val="1200"/>
              </a:spcAft>
              <a:buFont typeface="+mj-lt"/>
              <a:buAutoNum type="arabicPeriod"/>
              <a:defRPr/>
            </a:pPr>
            <a:r>
              <a:rPr lang="en-US" sz="2400" dirty="0" err="1" smtClean="0">
                <a:solidFill>
                  <a:schemeClr val="tx1">
                    <a:lumMod val="65000"/>
                    <a:lumOff val="35000"/>
                  </a:schemeClr>
                </a:solidFill>
              </a:rPr>
              <a:t>Élaborer</a:t>
            </a:r>
            <a:r>
              <a:rPr lang="en-US" sz="2400" dirty="0" smtClean="0">
                <a:solidFill>
                  <a:schemeClr val="tx1">
                    <a:lumMod val="65000"/>
                    <a:lumOff val="35000"/>
                  </a:schemeClr>
                </a:solidFill>
              </a:rPr>
              <a:t> </a:t>
            </a:r>
            <a:r>
              <a:rPr lang="en-US" sz="2400" dirty="0">
                <a:solidFill>
                  <a:schemeClr val="tx1">
                    <a:lumMod val="65000"/>
                    <a:lumOff val="35000"/>
                  </a:schemeClr>
                </a:solidFill>
              </a:rPr>
              <a:t>et tester </a:t>
            </a:r>
            <a:r>
              <a:rPr lang="fr-FR" sz="2400" dirty="0">
                <a:solidFill>
                  <a:schemeClr val="tx1">
                    <a:lumMod val="65000"/>
                    <a:lumOff val="35000"/>
                  </a:schemeClr>
                </a:solidFill>
              </a:rPr>
              <a:t>des interventions dans le but d‘activer les acteurs clés du réseau social</a:t>
            </a:r>
            <a:r>
              <a:rPr lang="en-US" sz="2400" dirty="0" smtClean="0">
                <a:solidFill>
                  <a:schemeClr val="tx1">
                    <a:lumMod val="65000"/>
                    <a:lumOff val="35000"/>
                  </a:schemeClr>
                </a:solidFill>
              </a:rPr>
              <a:t>.</a:t>
            </a:r>
          </a:p>
          <a:p>
            <a:pPr marL="517512" indent="-514338">
              <a:spcAft>
                <a:spcPts val="1200"/>
              </a:spcAft>
              <a:buFont typeface="+mj-lt"/>
              <a:buAutoNum type="arabicPeriod"/>
              <a:defRPr/>
            </a:pPr>
            <a:r>
              <a:rPr lang="en-US" sz="2400" dirty="0" err="1" smtClean="0">
                <a:solidFill>
                  <a:schemeClr val="tx1">
                    <a:lumMod val="65000"/>
                    <a:lumOff val="35000"/>
                  </a:schemeClr>
                </a:solidFill>
              </a:rPr>
              <a:t>Étendre</a:t>
            </a:r>
            <a:r>
              <a:rPr lang="en-US" sz="2400" dirty="0" smtClean="0">
                <a:solidFill>
                  <a:schemeClr val="tx1">
                    <a:lumMod val="65000"/>
                    <a:lumOff val="35000"/>
                  </a:schemeClr>
                </a:solidFill>
              </a:rPr>
              <a:t> </a:t>
            </a:r>
            <a:r>
              <a:rPr lang="en-US" sz="2400" dirty="0">
                <a:solidFill>
                  <a:schemeClr val="tx1">
                    <a:lumMod val="65000"/>
                    <a:lumOff val="35000"/>
                  </a:schemeClr>
                </a:solidFill>
              </a:rPr>
              <a:t>les interventions à </a:t>
            </a:r>
            <a:r>
              <a:rPr lang="en-US" sz="2400" dirty="0" err="1">
                <a:solidFill>
                  <a:schemeClr val="tx1">
                    <a:lumMod val="65000"/>
                    <a:lumOff val="35000"/>
                  </a:schemeClr>
                </a:solidFill>
              </a:rPr>
              <a:t>d’autres</a:t>
            </a:r>
            <a:r>
              <a:rPr lang="en-US" sz="2400" dirty="0">
                <a:solidFill>
                  <a:schemeClr val="tx1">
                    <a:lumMod val="65000"/>
                    <a:lumOff val="35000"/>
                  </a:schemeClr>
                </a:solidFill>
              </a:rPr>
              <a:t> </a:t>
            </a:r>
            <a:r>
              <a:rPr lang="en-US" sz="2400" dirty="0" err="1">
                <a:solidFill>
                  <a:schemeClr val="tx1">
                    <a:lumMod val="65000"/>
                    <a:lumOff val="35000"/>
                  </a:schemeClr>
                </a:solidFill>
              </a:rPr>
              <a:t>communautés</a:t>
            </a:r>
            <a:r>
              <a:rPr lang="en-US" sz="2400" dirty="0">
                <a:solidFill>
                  <a:schemeClr val="tx1">
                    <a:lumMod val="65000"/>
                    <a:lumOff val="35000"/>
                  </a:schemeClr>
                </a:solidFill>
              </a:rPr>
              <a:t> (</a:t>
            </a:r>
            <a:r>
              <a:rPr lang="en-US" sz="2400" dirty="0" err="1">
                <a:solidFill>
                  <a:schemeClr val="tx1">
                    <a:lumMod val="65000"/>
                    <a:lumOff val="35000"/>
                  </a:schemeClr>
                </a:solidFill>
              </a:rPr>
              <a:t>si</a:t>
            </a:r>
            <a:r>
              <a:rPr lang="en-US" sz="2400" dirty="0">
                <a:solidFill>
                  <a:schemeClr val="tx1">
                    <a:lumMod val="65000"/>
                    <a:lumOff val="35000"/>
                  </a:schemeClr>
                </a:solidFill>
              </a:rPr>
              <a:t> </a:t>
            </a:r>
            <a:r>
              <a:rPr lang="en-US" sz="2400" dirty="0" err="1">
                <a:solidFill>
                  <a:schemeClr val="tx1">
                    <a:lumMod val="65000"/>
                    <a:lumOff val="35000"/>
                  </a:schemeClr>
                </a:solidFill>
              </a:rPr>
              <a:t>elles</a:t>
            </a:r>
            <a:r>
              <a:rPr lang="en-US" sz="2400" dirty="0">
                <a:solidFill>
                  <a:schemeClr val="tx1">
                    <a:lumMod val="65000"/>
                    <a:lumOff val="35000"/>
                  </a:schemeClr>
                </a:solidFill>
              </a:rPr>
              <a:t> </a:t>
            </a:r>
            <a:r>
              <a:rPr lang="en-US" sz="2400" dirty="0" err="1">
                <a:solidFill>
                  <a:schemeClr val="tx1">
                    <a:lumMod val="65000"/>
                    <a:lumOff val="35000"/>
                  </a:schemeClr>
                </a:solidFill>
              </a:rPr>
              <a:t>s’avèrent</a:t>
            </a:r>
            <a:r>
              <a:rPr lang="en-US" sz="2400" dirty="0">
                <a:solidFill>
                  <a:schemeClr val="tx1">
                    <a:lumMod val="65000"/>
                    <a:lumOff val="35000"/>
                  </a:schemeClr>
                </a:solidFill>
              </a:rPr>
              <a:t> </a:t>
            </a:r>
            <a:r>
              <a:rPr lang="en-US" sz="2400" dirty="0" err="1">
                <a:solidFill>
                  <a:schemeClr val="tx1">
                    <a:lumMod val="65000"/>
                    <a:lumOff val="35000"/>
                  </a:schemeClr>
                </a:solidFill>
              </a:rPr>
              <a:t>réussies</a:t>
            </a:r>
            <a:r>
              <a:rPr lang="en-US" sz="2400" dirty="0">
                <a:solidFill>
                  <a:schemeClr val="tx1">
                    <a:lumMod val="65000"/>
                    <a:lumOff val="35000"/>
                  </a:schemeClr>
                </a:solidFill>
              </a:rPr>
              <a:t>)</a:t>
            </a:r>
          </a:p>
          <a:p>
            <a:pPr marL="685783" indent="-514338">
              <a:spcBef>
                <a:spcPts val="600"/>
              </a:spcBef>
              <a:buFont typeface="+mj-lt"/>
              <a:buAutoNum type="arabicPeriod"/>
              <a:defRPr/>
            </a:pPr>
            <a:endParaRPr lang="en-US" sz="3000" dirty="0">
              <a:solidFill>
                <a:schemeClr val="tx1">
                  <a:lumMod val="65000"/>
                  <a:lumOff val="35000"/>
                </a:schemeClr>
              </a:solidFill>
            </a:endParaRPr>
          </a:p>
          <a:p>
            <a:pPr marL="685783" indent="-514338">
              <a:spcBef>
                <a:spcPts val="600"/>
              </a:spcBef>
              <a:buFont typeface="+mj-lt"/>
              <a:buAutoNum type="arabicPeriod"/>
              <a:defRPr/>
            </a:pPr>
            <a:endParaRPr lang="en-US" sz="3000" dirty="0">
              <a:solidFill>
                <a:schemeClr val="tx1">
                  <a:lumMod val="65000"/>
                  <a:lumOff val="35000"/>
                </a:schemeClr>
              </a:solidFill>
            </a:endParaRPr>
          </a:p>
        </p:txBody>
      </p:sp>
      <p:pic>
        <p:nvPicPr>
          <p:cNvPr id="78852" name="Picture 5"/>
          <p:cNvPicPr>
            <a:picLocks noChangeAspect="1"/>
          </p:cNvPicPr>
          <p:nvPr/>
        </p:nvPicPr>
        <p:blipFill rotWithShape="1">
          <a:blip r:embed="rId3">
            <a:grayscl/>
            <a:extLst>
              <a:ext uri="{28A0092B-C50C-407E-A947-70E740481C1C}">
                <a14:useLocalDpi xmlns:a14="http://schemas.microsoft.com/office/drawing/2010/main" val="0"/>
              </a:ext>
            </a:extLst>
          </a:blip>
          <a:srcRect l="25626" r="5957"/>
          <a:stretch/>
        </p:blipFill>
        <p:spPr bwMode="auto">
          <a:xfrm>
            <a:off x="4990011" y="1540651"/>
            <a:ext cx="3944983" cy="4324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72598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ight Arrow 63"/>
          <p:cNvSpPr>
            <a:spLocks noChangeArrowheads="1"/>
          </p:cNvSpPr>
          <p:nvPr/>
        </p:nvSpPr>
        <p:spPr bwMode="auto">
          <a:xfrm rot="10800000">
            <a:off x="5050907" y="2125718"/>
            <a:ext cx="304800" cy="403685"/>
          </a:xfrm>
          <a:prstGeom prst="rightArrow">
            <a:avLst>
              <a:gd name="adj1" fmla="val 50000"/>
              <a:gd name="adj2" fmla="val 50016"/>
            </a:avLst>
          </a:prstGeom>
          <a:solidFill>
            <a:srgbClr val="3891A7"/>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ＭＳ Ｐゴシック"/>
            </a:endParaRPr>
          </a:p>
        </p:txBody>
      </p:sp>
      <p:sp>
        <p:nvSpPr>
          <p:cNvPr id="18" name="Right Arrow 81"/>
          <p:cNvSpPr>
            <a:spLocks noChangeArrowheads="1"/>
          </p:cNvSpPr>
          <p:nvPr/>
        </p:nvSpPr>
        <p:spPr bwMode="auto">
          <a:xfrm rot="10800000">
            <a:off x="5050234" y="3307798"/>
            <a:ext cx="295596" cy="403811"/>
          </a:xfrm>
          <a:prstGeom prst="rightArrow">
            <a:avLst>
              <a:gd name="adj1" fmla="val 50000"/>
              <a:gd name="adj2" fmla="val 49992"/>
            </a:avLst>
          </a:prstGeom>
          <a:solidFill>
            <a:srgbClr val="3891A7"/>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sp>
        <p:nvSpPr>
          <p:cNvPr id="51" name="Right Arrow 81"/>
          <p:cNvSpPr>
            <a:spLocks noChangeArrowheads="1"/>
          </p:cNvSpPr>
          <p:nvPr/>
        </p:nvSpPr>
        <p:spPr bwMode="auto">
          <a:xfrm rot="10800000">
            <a:off x="7479634" y="2894791"/>
            <a:ext cx="341991" cy="321357"/>
          </a:xfrm>
          <a:prstGeom prst="rightArrow">
            <a:avLst>
              <a:gd name="adj1" fmla="val 50000"/>
              <a:gd name="adj2" fmla="val 49992"/>
            </a:avLst>
          </a:prstGeom>
          <a:solidFill>
            <a:srgbClr val="3891A7"/>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sp>
        <p:nvSpPr>
          <p:cNvPr id="54" name="TextBox 53"/>
          <p:cNvSpPr txBox="1"/>
          <p:nvPr/>
        </p:nvSpPr>
        <p:spPr>
          <a:xfrm>
            <a:off x="49765" y="1424368"/>
            <a:ext cx="4496125" cy="1138773"/>
          </a:xfrm>
          <a:prstGeom prst="rect">
            <a:avLst/>
          </a:prstGeom>
          <a:noFill/>
        </p:spPr>
        <p:txBody>
          <a:bodyPr wrap="square" rtlCol="0">
            <a:spAutoFit/>
          </a:bodyPr>
          <a:lstStyle/>
          <a:p>
            <a:pPr eaLnBrk="1" fontAlgn="auto" hangingPunct="1">
              <a:spcBef>
                <a:spcPts val="0"/>
              </a:spcBef>
              <a:spcAft>
                <a:spcPts val="0"/>
              </a:spcAft>
            </a:pPr>
            <a:r>
              <a:rPr lang="fr-FR" sz="3400" b="1" dirty="0" err="1" smtClean="0">
                <a:solidFill>
                  <a:schemeClr val="accent1"/>
                </a:solidFill>
                <a:latin typeface="Arial"/>
                <a:ea typeface="ＭＳ Ｐゴシック"/>
              </a:rPr>
              <a:t>Tékponon</a:t>
            </a:r>
            <a:r>
              <a:rPr lang="fr-FR" sz="3400" b="1" dirty="0">
                <a:solidFill>
                  <a:schemeClr val="accent1"/>
                </a:solidFill>
                <a:latin typeface="Arial"/>
                <a:ea typeface="ＭＳ Ｐゴシック"/>
              </a:rPr>
              <a:t> </a:t>
            </a:r>
            <a:r>
              <a:rPr lang="fr-FR" sz="3400" b="1" dirty="0" err="1" smtClean="0">
                <a:solidFill>
                  <a:schemeClr val="accent1"/>
                </a:solidFill>
                <a:latin typeface="Arial"/>
                <a:ea typeface="ＭＳ Ｐゴシック"/>
              </a:rPr>
              <a:t>Jikuagou</a:t>
            </a:r>
            <a:endParaRPr lang="fr-FR" sz="3400" b="1" dirty="0">
              <a:solidFill>
                <a:schemeClr val="accent1"/>
              </a:solidFill>
              <a:latin typeface="Arial"/>
              <a:ea typeface="ＭＳ Ｐゴシック"/>
            </a:endParaRPr>
          </a:p>
          <a:p>
            <a:pPr eaLnBrk="1" fontAlgn="auto" hangingPunct="1">
              <a:spcBef>
                <a:spcPts val="0"/>
              </a:spcBef>
              <a:spcAft>
                <a:spcPts val="0"/>
              </a:spcAft>
            </a:pPr>
            <a:r>
              <a:rPr lang="fr-FR" sz="3400" b="1" dirty="0">
                <a:solidFill>
                  <a:schemeClr val="accent1"/>
                </a:solidFill>
                <a:latin typeface="Arial"/>
                <a:ea typeface="ＭＳ Ｐゴシック"/>
              </a:rPr>
              <a:t>Cadre des Résultats</a:t>
            </a:r>
          </a:p>
        </p:txBody>
      </p:sp>
      <p:sp>
        <p:nvSpPr>
          <p:cNvPr id="55" name="TextBox 54"/>
          <p:cNvSpPr txBox="1"/>
          <p:nvPr/>
        </p:nvSpPr>
        <p:spPr>
          <a:xfrm>
            <a:off x="53861" y="6543561"/>
            <a:ext cx="1643335" cy="276999"/>
          </a:xfrm>
          <a:prstGeom prst="rect">
            <a:avLst/>
          </a:prstGeom>
          <a:noFill/>
        </p:spPr>
        <p:txBody>
          <a:bodyPr wrap="none" rtlCol="0">
            <a:spAutoFit/>
          </a:bodyPr>
          <a:lstStyle/>
          <a:p>
            <a:pPr eaLnBrk="1" fontAlgn="auto" hangingPunct="1">
              <a:spcBef>
                <a:spcPts val="0"/>
              </a:spcBef>
              <a:spcAft>
                <a:spcPts val="0"/>
              </a:spcAft>
            </a:pPr>
            <a:r>
              <a:rPr lang="fr-FR" sz="1200" dirty="0">
                <a:solidFill>
                  <a:schemeClr val="tx1">
                    <a:lumMod val="65000"/>
                    <a:lumOff val="35000"/>
                  </a:schemeClr>
                </a:solidFill>
                <a:ea typeface="ＭＳ Ｐゴシック"/>
              </a:rPr>
              <a:t>Révisée 15 février 2013</a:t>
            </a:r>
          </a:p>
        </p:txBody>
      </p:sp>
      <p:sp>
        <p:nvSpPr>
          <p:cNvPr id="37" name="Block Arc 61"/>
          <p:cNvSpPr>
            <a:spLocks/>
          </p:cNvSpPr>
          <p:nvPr/>
        </p:nvSpPr>
        <p:spPr bwMode="auto">
          <a:xfrm rot="16200000">
            <a:off x="4546920" y="3497677"/>
            <a:ext cx="4081401" cy="684986"/>
          </a:xfrm>
          <a:custGeom>
            <a:avLst/>
            <a:gdLst>
              <a:gd name="T0" fmla="*/ 0 w 3248025"/>
              <a:gd name="T1" fmla="*/ 438468 h 876935"/>
              <a:gd name="T2" fmla="*/ 1624013 w 3248025"/>
              <a:gd name="T3" fmla="*/ 0 h 876935"/>
              <a:gd name="T4" fmla="*/ 3248026 w 3248025"/>
              <a:gd name="T5" fmla="*/ 438468 h 876935"/>
              <a:gd name="T6" fmla="*/ 3028791 w 3248025"/>
              <a:gd name="T7" fmla="*/ 438468 h 876935"/>
              <a:gd name="T8" fmla="*/ 1624012 w 3248025"/>
              <a:gd name="T9" fmla="*/ 219234 h 876935"/>
              <a:gd name="T10" fmla="*/ 219233 w 3248025"/>
              <a:gd name="T11" fmla="*/ 438468 h 876935"/>
              <a:gd name="T12" fmla="*/ 0 w 3248025"/>
              <a:gd name="T13" fmla="*/ 438468 h 8769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8025" h="876935">
                <a:moveTo>
                  <a:pt x="0" y="438468"/>
                </a:moveTo>
                <a:cubicBezTo>
                  <a:pt x="0" y="196309"/>
                  <a:pt x="727095" y="0"/>
                  <a:pt x="1624013" y="0"/>
                </a:cubicBezTo>
                <a:cubicBezTo>
                  <a:pt x="2520931" y="0"/>
                  <a:pt x="3248026" y="196309"/>
                  <a:pt x="3248026" y="438468"/>
                </a:cubicBezTo>
                <a:lnTo>
                  <a:pt x="3028791" y="438468"/>
                </a:lnTo>
                <a:cubicBezTo>
                  <a:pt x="3028791" y="317388"/>
                  <a:pt x="2399850" y="219234"/>
                  <a:pt x="1624012" y="219234"/>
                </a:cubicBezTo>
                <a:cubicBezTo>
                  <a:pt x="848174" y="219234"/>
                  <a:pt x="219233" y="317388"/>
                  <a:pt x="219233" y="438468"/>
                </a:cubicBezTo>
                <a:lnTo>
                  <a:pt x="0" y="438468"/>
                </a:lnTo>
                <a:close/>
              </a:path>
            </a:pathLst>
          </a:custGeom>
          <a:solidFill>
            <a:schemeClr val="bg1">
              <a:lumMod val="50000"/>
            </a:schemeClr>
          </a:solidFill>
          <a:ln>
            <a:noFill/>
          </a:ln>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ＭＳ Ｐゴシック"/>
            </a:endParaRPr>
          </a:p>
        </p:txBody>
      </p:sp>
      <p:sp>
        <p:nvSpPr>
          <p:cNvPr id="38" name="Right Arrow 81"/>
          <p:cNvSpPr>
            <a:spLocks noChangeArrowheads="1"/>
          </p:cNvSpPr>
          <p:nvPr/>
        </p:nvSpPr>
        <p:spPr bwMode="auto">
          <a:xfrm rot="10800000">
            <a:off x="6024917" y="3735229"/>
            <a:ext cx="295596" cy="403811"/>
          </a:xfrm>
          <a:prstGeom prst="rightArrow">
            <a:avLst>
              <a:gd name="adj1" fmla="val 50000"/>
              <a:gd name="adj2" fmla="val 49992"/>
            </a:avLst>
          </a:prstGeom>
          <a:solidFill>
            <a:schemeClr val="bg1">
              <a:lumMod val="50000"/>
            </a:schemeClr>
          </a:solidFill>
          <a:ln>
            <a:noFill/>
          </a:ln>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sp>
        <p:nvSpPr>
          <p:cNvPr id="39" name="Block Arc 61"/>
          <p:cNvSpPr>
            <a:spLocks/>
          </p:cNvSpPr>
          <p:nvPr/>
        </p:nvSpPr>
        <p:spPr bwMode="auto">
          <a:xfrm rot="16200000">
            <a:off x="2852631" y="3599096"/>
            <a:ext cx="3588896" cy="609549"/>
          </a:xfrm>
          <a:custGeom>
            <a:avLst/>
            <a:gdLst>
              <a:gd name="T0" fmla="*/ 0 w 3248025"/>
              <a:gd name="T1" fmla="*/ 438468 h 876935"/>
              <a:gd name="T2" fmla="*/ 1624013 w 3248025"/>
              <a:gd name="T3" fmla="*/ 0 h 876935"/>
              <a:gd name="T4" fmla="*/ 3248026 w 3248025"/>
              <a:gd name="T5" fmla="*/ 438468 h 876935"/>
              <a:gd name="T6" fmla="*/ 3028791 w 3248025"/>
              <a:gd name="T7" fmla="*/ 438468 h 876935"/>
              <a:gd name="T8" fmla="*/ 1624012 w 3248025"/>
              <a:gd name="T9" fmla="*/ 219234 h 876935"/>
              <a:gd name="T10" fmla="*/ 219233 w 3248025"/>
              <a:gd name="T11" fmla="*/ 438468 h 876935"/>
              <a:gd name="T12" fmla="*/ 0 w 3248025"/>
              <a:gd name="T13" fmla="*/ 438468 h 8769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8025" h="876935">
                <a:moveTo>
                  <a:pt x="0" y="438468"/>
                </a:moveTo>
                <a:cubicBezTo>
                  <a:pt x="0" y="196309"/>
                  <a:pt x="727095" y="0"/>
                  <a:pt x="1624013" y="0"/>
                </a:cubicBezTo>
                <a:cubicBezTo>
                  <a:pt x="2520931" y="0"/>
                  <a:pt x="3248026" y="196309"/>
                  <a:pt x="3248026" y="438468"/>
                </a:cubicBezTo>
                <a:lnTo>
                  <a:pt x="3028791" y="438468"/>
                </a:lnTo>
                <a:cubicBezTo>
                  <a:pt x="3028791" y="317388"/>
                  <a:pt x="2399850" y="219234"/>
                  <a:pt x="1624012" y="219234"/>
                </a:cubicBezTo>
                <a:cubicBezTo>
                  <a:pt x="848174" y="219234"/>
                  <a:pt x="219233" y="317388"/>
                  <a:pt x="219233" y="438468"/>
                </a:cubicBezTo>
                <a:lnTo>
                  <a:pt x="0" y="438468"/>
                </a:lnTo>
                <a:close/>
              </a:path>
            </a:pathLst>
          </a:custGeom>
          <a:solidFill>
            <a:schemeClr val="bg1">
              <a:lumMod val="50000"/>
            </a:schemeClr>
          </a:solidFill>
          <a:ln>
            <a:noFill/>
          </a:ln>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ＭＳ Ｐゴシック"/>
            </a:endParaRPr>
          </a:p>
        </p:txBody>
      </p:sp>
      <p:sp>
        <p:nvSpPr>
          <p:cNvPr id="41" name="Right Arrow 81"/>
          <p:cNvSpPr>
            <a:spLocks noChangeArrowheads="1"/>
          </p:cNvSpPr>
          <p:nvPr/>
        </p:nvSpPr>
        <p:spPr bwMode="auto">
          <a:xfrm rot="10800000">
            <a:off x="4130970" y="3356358"/>
            <a:ext cx="345415" cy="321357"/>
          </a:xfrm>
          <a:prstGeom prst="rightArrow">
            <a:avLst>
              <a:gd name="adj1" fmla="val 50000"/>
              <a:gd name="adj2" fmla="val 49992"/>
            </a:avLst>
          </a:prstGeom>
          <a:solidFill>
            <a:schemeClr val="bg1">
              <a:lumMod val="50000"/>
            </a:schemeClr>
          </a:solidFill>
          <a:ln>
            <a:noFill/>
          </a:ln>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sp>
        <p:nvSpPr>
          <p:cNvPr id="42" name="Right Arrow 81"/>
          <p:cNvSpPr>
            <a:spLocks noChangeArrowheads="1"/>
          </p:cNvSpPr>
          <p:nvPr/>
        </p:nvSpPr>
        <p:spPr bwMode="auto">
          <a:xfrm rot="10800000">
            <a:off x="4136147" y="4139040"/>
            <a:ext cx="340237" cy="321357"/>
          </a:xfrm>
          <a:prstGeom prst="rightArrow">
            <a:avLst>
              <a:gd name="adj1" fmla="val 50000"/>
              <a:gd name="adj2" fmla="val 49992"/>
            </a:avLst>
          </a:prstGeom>
          <a:solidFill>
            <a:schemeClr val="bg1">
              <a:lumMod val="50000"/>
            </a:schemeClr>
          </a:solidFill>
          <a:ln>
            <a:noFill/>
          </a:ln>
          <a:extLst/>
        </p:spPr>
        <p:txBody>
          <a:bodyPr rot="10800000" vert="horz" wrap="square" lIns="91440" tIns="45720" rIns="91440" bIns="45720" numCol="1" anchor="ctr" anchorCtr="0" compatLnSpc="1">
            <a:prstTxWarp prst="textNoShape">
              <a:avLst/>
            </a:prstTxWarp>
          </a:bodyPr>
          <a:lstStyle/>
          <a:p>
            <a:pPr algn="ctr" eaLnBrk="1" hangingPunct="1"/>
            <a:endParaRPr lang="en-US">
              <a:solidFill>
                <a:prstClr val="black"/>
              </a:solidFill>
              <a:ea typeface="ＭＳ Ｐゴシック"/>
              <a:cs typeface="Arial" pitchFamily="34" charset="0"/>
            </a:endParaRPr>
          </a:p>
        </p:txBody>
      </p:sp>
      <p:grpSp>
        <p:nvGrpSpPr>
          <p:cNvPr id="43" name="Group 42"/>
          <p:cNvGrpSpPr/>
          <p:nvPr/>
        </p:nvGrpSpPr>
        <p:grpSpPr>
          <a:xfrm>
            <a:off x="6576496" y="4658841"/>
            <a:ext cx="2369380" cy="1906574"/>
            <a:chOff x="7086599" y="3505201"/>
            <a:chExt cx="1905000" cy="2285999"/>
          </a:xfrm>
          <a:solidFill>
            <a:schemeClr val="accent1"/>
          </a:solidFill>
        </p:grpSpPr>
        <p:sp>
          <p:nvSpPr>
            <p:cNvPr id="44" name="Rounded Rectangle 43"/>
            <p:cNvSpPr/>
            <p:nvPr/>
          </p:nvSpPr>
          <p:spPr>
            <a:xfrm>
              <a:off x="7086599" y="3505201"/>
              <a:ext cx="1905000" cy="2285999"/>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p:nvPr/>
          </p:nvSpPr>
          <p:spPr>
            <a:xfrm>
              <a:off x="7158392" y="3572154"/>
              <a:ext cx="1766352" cy="215209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eaLnBrk="1" fontAlgn="auto" hangingPunct="1">
                <a:spcAft>
                  <a:spcPct val="35000"/>
                </a:spcAft>
              </a:pPr>
              <a:r>
                <a:rPr lang="fr-FR" sz="800" b="1" dirty="0">
                  <a:solidFill>
                    <a:prstClr val="white"/>
                  </a:solidFill>
                  <a:cs typeface="Arial" pitchFamily="34" charset="0"/>
                </a:rPr>
                <a:t>Résultats Primaire: Réseau</a:t>
              </a:r>
              <a:endParaRPr lang="fr-FR" sz="800" dirty="0">
                <a:solidFill>
                  <a:prstClr val="white"/>
                </a:solidFill>
                <a:cs typeface="Arial" pitchFamily="34" charset="0"/>
              </a:endParaRP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Augmentation de la proportion des personnes dans les réseaux sociaux des femmes et des hommes qui sont considérés favorable à la PF</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Perception accrue de l’approbation de la communauté pour l’espacement des naissances et l’utilisation de la PF</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Perception accrue que les discussions à propos de la PF sont acceptés/appropriées  </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Réduction de la perception du stigma associée avec l’utilisation de la PF</a:t>
              </a:r>
            </a:p>
          </p:txBody>
        </p:sp>
      </p:grpSp>
      <p:grpSp>
        <p:nvGrpSpPr>
          <p:cNvPr id="46" name="Group 45"/>
          <p:cNvGrpSpPr/>
          <p:nvPr/>
        </p:nvGrpSpPr>
        <p:grpSpPr>
          <a:xfrm>
            <a:off x="4625079" y="5022221"/>
            <a:ext cx="1012600" cy="1621715"/>
            <a:chOff x="5029200" y="4114800"/>
            <a:chExt cx="1295400" cy="687353"/>
          </a:xfrm>
        </p:grpSpPr>
        <p:sp>
          <p:nvSpPr>
            <p:cNvPr id="50" name="Rounded Rectangle 49"/>
            <p:cNvSpPr/>
            <p:nvPr/>
          </p:nvSpPr>
          <p:spPr>
            <a:xfrm>
              <a:off x="5029200" y="4114800"/>
              <a:ext cx="1295400" cy="687353"/>
            </a:xfrm>
            <a:prstGeom prst="roundRect">
              <a:avLst>
                <a:gd name="adj" fmla="val 10000"/>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ounded Rectangle 4"/>
            <p:cNvSpPr/>
            <p:nvPr/>
          </p:nvSpPr>
          <p:spPr>
            <a:xfrm>
              <a:off x="5076827" y="4174380"/>
              <a:ext cx="1189447" cy="55595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eaLnBrk="1" fontAlgn="auto" hangingPunct="1">
                <a:spcAft>
                  <a:spcPct val="35000"/>
                </a:spcAft>
              </a:pPr>
              <a:r>
                <a:rPr lang="fr-FR" sz="1000" b="1" dirty="0">
                  <a:solidFill>
                    <a:prstClr val="white"/>
                  </a:solidFill>
                  <a:cs typeface="Arial" pitchFamily="34" charset="0"/>
                </a:rPr>
                <a:t>Résultat Intermédiaire 3</a:t>
              </a:r>
              <a:r>
                <a:rPr lang="fr-FR" sz="1000" dirty="0">
                  <a:solidFill>
                    <a:prstClr val="white"/>
                  </a:solidFill>
                  <a:cs typeface="Arial" pitchFamily="34" charset="0"/>
                </a:rPr>
                <a:t/>
              </a:r>
              <a:br>
                <a:rPr lang="fr-FR" sz="1000" dirty="0">
                  <a:solidFill>
                    <a:prstClr val="white"/>
                  </a:solidFill>
                  <a:cs typeface="Arial" pitchFamily="34" charset="0"/>
                </a:rPr>
              </a:br>
              <a:r>
                <a:rPr lang="fr-FR" sz="1000" dirty="0">
                  <a:solidFill>
                    <a:prstClr val="white"/>
                  </a:solidFill>
                  <a:cs typeface="Arial" pitchFamily="34" charset="0"/>
                </a:rPr>
                <a:t>Augmentation de la proportion des femmes et des hommes qui prennent des mesures pour obtenir la PF</a:t>
              </a:r>
            </a:p>
          </p:txBody>
        </p:sp>
      </p:grpSp>
      <p:sp>
        <p:nvSpPr>
          <p:cNvPr id="56" name="Up-Down Arrow 55"/>
          <p:cNvSpPr/>
          <p:nvPr/>
        </p:nvSpPr>
        <p:spPr>
          <a:xfrm>
            <a:off x="7608785" y="4305617"/>
            <a:ext cx="304799" cy="365588"/>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57" name="Group 56"/>
          <p:cNvGrpSpPr/>
          <p:nvPr/>
        </p:nvGrpSpPr>
        <p:grpSpPr>
          <a:xfrm>
            <a:off x="6576495" y="1158240"/>
            <a:ext cx="2369381" cy="3148403"/>
            <a:chOff x="7010400" y="163961"/>
            <a:chExt cx="1905000" cy="2960239"/>
          </a:xfrm>
          <a:solidFill>
            <a:schemeClr val="accent1"/>
          </a:solidFill>
        </p:grpSpPr>
        <p:sp>
          <p:nvSpPr>
            <p:cNvPr id="58" name="Rounded Rectangle 57"/>
            <p:cNvSpPr/>
            <p:nvPr/>
          </p:nvSpPr>
          <p:spPr>
            <a:xfrm>
              <a:off x="7010400" y="163961"/>
              <a:ext cx="1905000" cy="2960239"/>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ounded Rectangle 4"/>
            <p:cNvSpPr/>
            <p:nvPr/>
          </p:nvSpPr>
          <p:spPr>
            <a:xfrm>
              <a:off x="7082965" y="232371"/>
              <a:ext cx="1796977" cy="280512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eaLnBrk="1" fontAlgn="auto" hangingPunct="1">
                <a:spcAft>
                  <a:spcPct val="35000"/>
                </a:spcAft>
              </a:pPr>
              <a:r>
                <a:rPr lang="fr-FR" sz="800" b="1" dirty="0">
                  <a:solidFill>
                    <a:prstClr val="white"/>
                  </a:solidFill>
                  <a:cs typeface="Arial" pitchFamily="34" charset="0"/>
                </a:rPr>
                <a:t>Résultats Primaires: Individuels</a:t>
              </a:r>
              <a:endParaRPr lang="fr-FR" sz="800" dirty="0">
                <a:solidFill>
                  <a:prstClr val="white"/>
                </a:solidFill>
                <a:cs typeface="Arial" pitchFamily="34" charset="0"/>
              </a:endParaRP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Augmentation de la proportion des femmes et des hommes qui désirent utiliser la PF</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Augmentation de la proportion des femmes et des hommes favorable à la PF</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Perception accrue de l’approbation de l’époux(se) pour l’utilisation de la PF</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Augmentation de la proportion des femmes et des hommes en disant qu’ils pourraient définitivement obtenir une méthode contraceptif s’ils en ont besoins</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Augmentation de la proportion des femmes et des hommes qui sont convaincues de pouvoir utiliser une méthode contraceptive régulièrement s’ils ne voulaient pas avoir des enfants</a:t>
              </a:r>
            </a:p>
            <a:p>
              <a:pPr marL="228600" indent="-173038" defTabSz="355600" eaLnBrk="1" fontAlgn="auto" hangingPunct="1">
                <a:spcAft>
                  <a:spcPct val="35000"/>
                </a:spcAft>
                <a:buFont typeface="+mj-lt"/>
                <a:buAutoNum type="arabicParenR"/>
              </a:pPr>
              <a:r>
                <a:rPr lang="fr-FR" sz="800" dirty="0">
                  <a:solidFill>
                    <a:prstClr val="white"/>
                  </a:solidFill>
                  <a:cs typeface="Arial" pitchFamily="34" charset="0"/>
                </a:rPr>
                <a:t>Augmentation de la proportion des femmes  et des hommes qui perçoivent correctement la risque de grossesse pendant la période postpartum et allaitement maternelle</a:t>
              </a:r>
            </a:p>
          </p:txBody>
        </p:sp>
      </p:grpSp>
      <p:sp>
        <p:nvSpPr>
          <p:cNvPr id="60" name="Block Arc 61"/>
          <p:cNvSpPr>
            <a:spLocks/>
          </p:cNvSpPr>
          <p:nvPr/>
        </p:nvSpPr>
        <p:spPr bwMode="auto">
          <a:xfrm rot="5400000">
            <a:off x="3846770" y="3613246"/>
            <a:ext cx="3550770" cy="609549"/>
          </a:xfrm>
          <a:custGeom>
            <a:avLst/>
            <a:gdLst>
              <a:gd name="T0" fmla="*/ 0 w 3248025"/>
              <a:gd name="T1" fmla="*/ 438468 h 876935"/>
              <a:gd name="T2" fmla="*/ 1624013 w 3248025"/>
              <a:gd name="T3" fmla="*/ 0 h 876935"/>
              <a:gd name="T4" fmla="*/ 3248026 w 3248025"/>
              <a:gd name="T5" fmla="*/ 438468 h 876935"/>
              <a:gd name="T6" fmla="*/ 3028791 w 3248025"/>
              <a:gd name="T7" fmla="*/ 438468 h 876935"/>
              <a:gd name="T8" fmla="*/ 1624012 w 3248025"/>
              <a:gd name="T9" fmla="*/ 219234 h 876935"/>
              <a:gd name="T10" fmla="*/ 219233 w 3248025"/>
              <a:gd name="T11" fmla="*/ 438468 h 876935"/>
              <a:gd name="T12" fmla="*/ 0 w 3248025"/>
              <a:gd name="T13" fmla="*/ 438468 h 8769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8025" h="876935">
                <a:moveTo>
                  <a:pt x="0" y="438468"/>
                </a:moveTo>
                <a:cubicBezTo>
                  <a:pt x="0" y="196309"/>
                  <a:pt x="727095" y="0"/>
                  <a:pt x="1624013" y="0"/>
                </a:cubicBezTo>
                <a:cubicBezTo>
                  <a:pt x="2520931" y="0"/>
                  <a:pt x="3248026" y="196309"/>
                  <a:pt x="3248026" y="438468"/>
                </a:cubicBezTo>
                <a:lnTo>
                  <a:pt x="3028791" y="438468"/>
                </a:lnTo>
                <a:cubicBezTo>
                  <a:pt x="3028791" y="317388"/>
                  <a:pt x="2399850" y="219234"/>
                  <a:pt x="1624012" y="219234"/>
                </a:cubicBezTo>
                <a:cubicBezTo>
                  <a:pt x="848174" y="219234"/>
                  <a:pt x="219233" y="317388"/>
                  <a:pt x="219233" y="438468"/>
                </a:cubicBezTo>
                <a:lnTo>
                  <a:pt x="0" y="438468"/>
                </a:lnTo>
                <a:close/>
              </a:path>
            </a:pathLst>
          </a:custGeom>
          <a:solidFill>
            <a:schemeClr val="bg1">
              <a:lumMod val="50000"/>
            </a:schemeClr>
          </a:solidFill>
          <a:ln>
            <a:noFill/>
          </a:ln>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ＭＳ Ｐゴシック"/>
            </a:endParaRPr>
          </a:p>
        </p:txBody>
      </p:sp>
      <p:sp>
        <p:nvSpPr>
          <p:cNvPr id="61" name="Up-Down Arrow 60"/>
          <p:cNvSpPr/>
          <p:nvPr/>
        </p:nvSpPr>
        <p:spPr>
          <a:xfrm>
            <a:off x="5012582" y="2668633"/>
            <a:ext cx="304799" cy="62167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2" name="Up-Down Arrow 61"/>
          <p:cNvSpPr/>
          <p:nvPr/>
        </p:nvSpPr>
        <p:spPr>
          <a:xfrm>
            <a:off x="5012582" y="4415550"/>
            <a:ext cx="304799" cy="62167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63" name="Group 62"/>
          <p:cNvGrpSpPr/>
          <p:nvPr/>
        </p:nvGrpSpPr>
        <p:grpSpPr>
          <a:xfrm>
            <a:off x="4642988" y="3287765"/>
            <a:ext cx="990600" cy="1140364"/>
            <a:chOff x="4993056" y="2362200"/>
            <a:chExt cx="1295400" cy="763553"/>
          </a:xfrm>
          <a:solidFill>
            <a:schemeClr val="accent5"/>
          </a:solidFill>
        </p:grpSpPr>
        <p:sp>
          <p:nvSpPr>
            <p:cNvPr id="64" name="Rounded Rectangle 63"/>
            <p:cNvSpPr/>
            <p:nvPr/>
          </p:nvSpPr>
          <p:spPr>
            <a:xfrm>
              <a:off x="4993056" y="2362200"/>
              <a:ext cx="1295400" cy="763553"/>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ounded Rectangle 4"/>
            <p:cNvSpPr/>
            <p:nvPr/>
          </p:nvSpPr>
          <p:spPr>
            <a:xfrm>
              <a:off x="5011128" y="2384563"/>
              <a:ext cx="1259257" cy="7188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eaLnBrk="1" fontAlgn="auto" hangingPunct="1">
                <a:spcAft>
                  <a:spcPct val="35000"/>
                </a:spcAft>
              </a:pPr>
              <a:r>
                <a:rPr lang="fr-FR" sz="800" b="1" dirty="0">
                  <a:solidFill>
                    <a:prstClr val="white"/>
                  </a:solidFill>
                  <a:cs typeface="Arial" pitchFamily="34" charset="0"/>
                </a:rPr>
                <a:t>Résultat Intermédiaire 2</a:t>
              </a:r>
              <a:r>
                <a:rPr lang="fr-FR" sz="800" dirty="0">
                  <a:solidFill>
                    <a:prstClr val="white"/>
                  </a:solidFill>
                  <a:cs typeface="Arial" pitchFamily="34" charset="0"/>
                </a:rPr>
                <a:t/>
              </a:r>
              <a:br>
                <a:rPr lang="fr-FR" sz="800" dirty="0">
                  <a:solidFill>
                    <a:prstClr val="white"/>
                  </a:solidFill>
                  <a:cs typeface="Arial" pitchFamily="34" charset="0"/>
                </a:rPr>
              </a:br>
              <a:r>
                <a:rPr lang="fr-FR" sz="800" dirty="0">
                  <a:solidFill>
                    <a:prstClr val="white"/>
                  </a:solidFill>
                  <a:cs typeface="Arial" pitchFamily="34" charset="0"/>
                </a:rPr>
                <a:t>Augmentation de la proportion des femmes et des hommes qui prévoient d’utiliser </a:t>
              </a:r>
              <a:br>
                <a:rPr lang="fr-FR" sz="800" dirty="0">
                  <a:solidFill>
                    <a:prstClr val="white"/>
                  </a:solidFill>
                  <a:cs typeface="Arial" pitchFamily="34" charset="0"/>
                </a:rPr>
              </a:br>
              <a:r>
                <a:rPr lang="fr-FR" sz="800" dirty="0">
                  <a:solidFill>
                    <a:prstClr val="white"/>
                  </a:solidFill>
                  <a:cs typeface="Arial" pitchFamily="34" charset="0"/>
                </a:rPr>
                <a:t>la PF</a:t>
              </a:r>
            </a:p>
          </p:txBody>
        </p:sp>
      </p:grpSp>
      <p:grpSp>
        <p:nvGrpSpPr>
          <p:cNvPr id="66" name="Group 65"/>
          <p:cNvGrpSpPr/>
          <p:nvPr/>
        </p:nvGrpSpPr>
        <p:grpSpPr>
          <a:xfrm>
            <a:off x="4635712" y="1536333"/>
            <a:ext cx="990600" cy="1140364"/>
            <a:chOff x="4993056" y="2362200"/>
            <a:chExt cx="1295400" cy="763553"/>
          </a:xfrm>
          <a:solidFill>
            <a:schemeClr val="accent5"/>
          </a:solidFill>
        </p:grpSpPr>
        <p:sp>
          <p:nvSpPr>
            <p:cNvPr id="67" name="Rounded Rectangle 66"/>
            <p:cNvSpPr/>
            <p:nvPr/>
          </p:nvSpPr>
          <p:spPr>
            <a:xfrm>
              <a:off x="4993056" y="2362200"/>
              <a:ext cx="1295400" cy="763553"/>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4"/>
            <p:cNvSpPr/>
            <p:nvPr/>
          </p:nvSpPr>
          <p:spPr>
            <a:xfrm>
              <a:off x="5011128" y="2384563"/>
              <a:ext cx="1259257" cy="7188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eaLnBrk="1" fontAlgn="auto" hangingPunct="1">
                <a:spcAft>
                  <a:spcPct val="35000"/>
                </a:spcAft>
              </a:pPr>
              <a:r>
                <a:rPr lang="fr-FR" sz="800" b="1" dirty="0">
                  <a:solidFill>
                    <a:prstClr val="white"/>
                  </a:solidFill>
                  <a:cs typeface="Arial" pitchFamily="34" charset="0"/>
                </a:rPr>
                <a:t>Résultat Intermédiaire 1</a:t>
              </a:r>
              <a:r>
                <a:rPr lang="fr-FR" sz="800" dirty="0">
                  <a:solidFill>
                    <a:prstClr val="white"/>
                  </a:solidFill>
                  <a:cs typeface="Arial" pitchFamily="34" charset="0"/>
                </a:rPr>
                <a:t/>
              </a:r>
              <a:br>
                <a:rPr lang="fr-FR" sz="800" dirty="0">
                  <a:solidFill>
                    <a:prstClr val="white"/>
                  </a:solidFill>
                  <a:cs typeface="Arial" pitchFamily="34" charset="0"/>
                </a:rPr>
              </a:br>
              <a:r>
                <a:rPr lang="fr-FR" sz="800" dirty="0">
                  <a:solidFill>
                    <a:prstClr val="white"/>
                  </a:solidFill>
                  <a:cs typeface="Arial" pitchFamily="34" charset="0"/>
                </a:rPr>
                <a:t>Communication accrue entre les couples à propos des souhaits en termes de fertilité et d’utilisation de PF</a:t>
              </a:r>
            </a:p>
          </p:txBody>
        </p:sp>
      </p:grpSp>
      <p:sp>
        <p:nvSpPr>
          <p:cNvPr id="69" name="Block Arc 68"/>
          <p:cNvSpPr/>
          <p:nvPr/>
        </p:nvSpPr>
        <p:spPr>
          <a:xfrm>
            <a:off x="487676" y="295196"/>
            <a:ext cx="7900739" cy="2348102"/>
          </a:xfrm>
          <a:prstGeom prst="blockArc">
            <a:avLst>
              <a:gd name="adj1" fmla="val 11284027"/>
              <a:gd name="adj2" fmla="val 21096425"/>
              <a:gd name="adj3" fmla="val 1965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0" name="TextBox 69"/>
          <p:cNvSpPr txBox="1"/>
          <p:nvPr/>
        </p:nvSpPr>
        <p:spPr>
          <a:xfrm>
            <a:off x="2392676" y="265032"/>
            <a:ext cx="4194943" cy="1015663"/>
          </a:xfrm>
          <a:prstGeom prst="rect">
            <a:avLst/>
          </a:prstGeom>
          <a:noFill/>
        </p:spPr>
        <p:txBody>
          <a:bodyPr wrap="square" rtlCol="0">
            <a:spAutoFit/>
          </a:bodyPr>
          <a:lstStyle/>
          <a:p>
            <a:pPr algn="ctr" eaLnBrk="1" fontAlgn="auto" hangingPunct="1">
              <a:spcBef>
                <a:spcPts val="0"/>
              </a:spcBef>
              <a:spcAft>
                <a:spcPts val="0"/>
              </a:spcAft>
            </a:pPr>
            <a:r>
              <a:rPr lang="fr-FR" sz="1200" b="1" dirty="0" smtClean="0">
                <a:solidFill>
                  <a:schemeClr val="accent1">
                    <a:lumMod val="50000"/>
                  </a:schemeClr>
                </a:solidFill>
                <a:ea typeface="ＭＳ Ｐゴシック"/>
                <a:cs typeface="Arial" pitchFamily="34" charset="0"/>
              </a:rPr>
              <a:t>Résultat Macro:</a:t>
            </a:r>
            <a:r>
              <a:rPr lang="fr-FR" sz="1200" dirty="0" smtClean="0">
                <a:solidFill>
                  <a:schemeClr val="accent1">
                    <a:lumMod val="50000"/>
                  </a:schemeClr>
                </a:solidFill>
                <a:ea typeface="ＭＳ Ｐゴシック"/>
                <a:cs typeface="Arial" pitchFamily="34" charset="0"/>
              </a:rPr>
              <a:t> </a:t>
            </a:r>
          </a:p>
          <a:p>
            <a:pPr algn="ctr" eaLnBrk="1" fontAlgn="auto" hangingPunct="1">
              <a:spcBef>
                <a:spcPts val="0"/>
              </a:spcBef>
              <a:spcAft>
                <a:spcPts val="0"/>
              </a:spcAft>
            </a:pPr>
            <a:r>
              <a:rPr lang="fr-FR" sz="1200" dirty="0" smtClean="0">
                <a:solidFill>
                  <a:schemeClr val="accent1">
                    <a:lumMod val="50000"/>
                  </a:schemeClr>
                </a:solidFill>
                <a:ea typeface="ＭＳ Ｐゴシック"/>
                <a:cs typeface="Arial" pitchFamily="34" charset="0"/>
              </a:rPr>
              <a:t>Augmentation de la proportion des femmes et des hommes ayant des attitudes favorables à l’équité des rôles dans un couple par rapport  a la fertilité et la PF.</a:t>
            </a:r>
          </a:p>
          <a:p>
            <a:pPr algn="ctr" eaLnBrk="1" fontAlgn="auto" hangingPunct="1">
              <a:spcBef>
                <a:spcPts val="0"/>
              </a:spcBef>
              <a:spcAft>
                <a:spcPts val="0"/>
              </a:spcAft>
            </a:pPr>
            <a:r>
              <a:rPr lang="fr-FR" sz="1200" dirty="0" smtClean="0">
                <a:solidFill>
                  <a:schemeClr val="accent1">
                    <a:lumMod val="50000"/>
                  </a:schemeClr>
                </a:solidFill>
                <a:ea typeface="ＭＳ Ｐゴシック"/>
                <a:cs typeface="Arial" pitchFamily="34" charset="0"/>
              </a:rPr>
              <a:t>.</a:t>
            </a:r>
            <a:endParaRPr lang="fr-FR" sz="1200" dirty="0">
              <a:solidFill>
                <a:schemeClr val="accent1">
                  <a:lumMod val="50000"/>
                </a:schemeClr>
              </a:solidFill>
              <a:ea typeface="ＭＳ Ｐゴシック"/>
              <a:cs typeface="Arial" pitchFamily="34" charset="0"/>
            </a:endParaRPr>
          </a:p>
        </p:txBody>
      </p:sp>
      <p:graphicFrame>
        <p:nvGraphicFramePr>
          <p:cNvPr id="71" name="Diagram 70"/>
          <p:cNvGraphicFramePr/>
          <p:nvPr>
            <p:extLst>
              <p:ext uri="{D42A27DB-BD31-4B8C-83A1-F6EECF244321}">
                <p14:modId xmlns:p14="http://schemas.microsoft.com/office/powerpoint/2010/main" val="2099586353"/>
              </p:ext>
            </p:extLst>
          </p:nvPr>
        </p:nvGraphicFramePr>
        <p:xfrm>
          <a:off x="412647" y="1857846"/>
          <a:ext cx="5058385" cy="446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22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6602"/>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37373" y="2641599"/>
            <a:ext cx="8935655" cy="1137153"/>
          </a:xfrm>
        </p:spPr>
        <p:txBody>
          <a:bodyPr>
            <a:noAutofit/>
          </a:bodyPr>
          <a:lstStyle/>
          <a:p>
            <a:pPr algn="l"/>
            <a:r>
              <a:rPr lang="en-US" sz="6600" b="1" dirty="0">
                <a:solidFill>
                  <a:schemeClr val="bg1">
                    <a:alpha val="81000"/>
                  </a:schemeClr>
                </a:solidFill>
                <a:latin typeface="Tw Cen MT" panose="020B0602020104020603" pitchFamily="34" charset="0"/>
              </a:rPr>
              <a:t>BESOIN </a:t>
            </a:r>
            <a:r>
              <a:rPr lang="en-US" sz="6600" b="1" dirty="0" smtClean="0">
                <a:solidFill>
                  <a:schemeClr val="bg1">
                    <a:alpha val="81000"/>
                  </a:schemeClr>
                </a:solidFill>
                <a:latin typeface="Tw Cen MT" panose="020B0602020104020603" pitchFamily="34" charset="0"/>
              </a:rPr>
              <a:t>NON-SATISFAIT</a:t>
            </a:r>
            <a:endParaRPr lang="en-US" sz="6600" b="1" dirty="0">
              <a:solidFill>
                <a:schemeClr val="bg1">
                  <a:alpha val="81000"/>
                </a:schemeClr>
              </a:solidFill>
              <a:latin typeface="Tw Cen MT" panose="020B0602020104020603" pitchFamily="34" charset="0"/>
            </a:endParaRPr>
          </a:p>
        </p:txBody>
      </p:sp>
    </p:spTree>
    <p:extLst>
      <p:ext uri="{BB962C8B-B14F-4D97-AF65-F5344CB8AC3E}">
        <p14:creationId xmlns:p14="http://schemas.microsoft.com/office/powerpoint/2010/main" val="2854107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381000"/>
            <a:ext cx="9144000" cy="812800"/>
          </a:xfrm>
          <a:noFill/>
        </p:spPr>
        <p:txBody>
          <a:bodyPr/>
          <a:lstStyle/>
          <a:p>
            <a:pPr algn="ctr">
              <a:lnSpc>
                <a:spcPct val="80000"/>
              </a:lnSpc>
              <a:defRPr/>
            </a:pPr>
            <a:r>
              <a:rPr lang="en-US" sz="4800" b="1" dirty="0">
                <a:solidFill>
                  <a:schemeClr val="accent1"/>
                </a:solidFill>
                <a:latin typeface="Tw Cen MT" panose="020B0602020104020603" pitchFamily="34" charset="0"/>
              </a:rPr>
              <a:t>RESULTATS CLÉS: PHASE PILOTE</a:t>
            </a:r>
          </a:p>
        </p:txBody>
      </p:sp>
      <p:sp>
        <p:nvSpPr>
          <p:cNvPr id="82947" name="Content Placeholder 2"/>
          <p:cNvSpPr>
            <a:spLocks/>
          </p:cNvSpPr>
          <p:nvPr/>
        </p:nvSpPr>
        <p:spPr bwMode="auto">
          <a:xfrm>
            <a:off x="475736" y="1733280"/>
            <a:ext cx="8668264" cy="5429251"/>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ts val="1200"/>
              </a:spcBef>
              <a:spcAft>
                <a:spcPts val="1200"/>
              </a:spcAft>
              <a:buFont typeface="Garamond" panose="02020404030301010803" pitchFamily="18" charset="0"/>
              <a:buAutoNum type="arabicPeriod"/>
            </a:pPr>
            <a:r>
              <a:rPr lang="fr-FR" altLang="fr-FR" sz="2400" b="0" u="sng" dirty="0" smtClean="0">
                <a:solidFill>
                  <a:schemeClr val="tx1">
                    <a:lumMod val="65000"/>
                    <a:lumOff val="35000"/>
                  </a:schemeClr>
                </a:solidFill>
                <a:latin typeface="+mn-lt"/>
              </a:rPr>
              <a:t>Diffusion des dialogues </a:t>
            </a:r>
            <a:r>
              <a:rPr lang="fr-FR" altLang="fr-FR" sz="2400" b="0" dirty="0" smtClean="0">
                <a:solidFill>
                  <a:schemeClr val="tx1">
                    <a:lumMod val="65000"/>
                    <a:lumOff val="35000"/>
                  </a:schemeClr>
                </a:solidFill>
                <a:latin typeface="+mn-lt"/>
              </a:rPr>
              <a:t>à </a:t>
            </a:r>
            <a:r>
              <a:rPr lang="fr-FR" altLang="fr-FR" sz="2400" b="0" dirty="0">
                <a:solidFill>
                  <a:schemeClr val="tx1">
                    <a:lumMod val="65000"/>
                    <a:lumOff val="35000"/>
                  </a:schemeClr>
                </a:solidFill>
                <a:latin typeface="+mn-lt"/>
              </a:rPr>
              <a:t>travers les réseaux </a:t>
            </a:r>
            <a:r>
              <a:rPr lang="fr-FR" altLang="fr-FR" sz="2400" b="0" dirty="0" smtClean="0">
                <a:solidFill>
                  <a:schemeClr val="tx1">
                    <a:lumMod val="65000"/>
                    <a:lumOff val="35000"/>
                  </a:schemeClr>
                </a:solidFill>
                <a:latin typeface="+mn-lt"/>
              </a:rPr>
              <a:t>sociaux</a:t>
            </a:r>
            <a:endParaRPr lang="fr-FR" altLang="fr-FR" sz="2400" b="0" dirty="0">
              <a:solidFill>
                <a:schemeClr val="tx1">
                  <a:lumMod val="65000"/>
                  <a:lumOff val="35000"/>
                </a:schemeClr>
              </a:solidFill>
              <a:latin typeface="+mn-lt"/>
            </a:endParaRPr>
          </a:p>
          <a:p>
            <a:pPr>
              <a:spcBef>
                <a:spcPts val="1200"/>
              </a:spcBef>
              <a:spcAft>
                <a:spcPts val="1200"/>
              </a:spcAft>
              <a:buFont typeface="Garamond" panose="02020404030301010803" pitchFamily="18" charset="0"/>
              <a:buAutoNum type="arabicPeriod"/>
            </a:pPr>
            <a:r>
              <a:rPr lang="fr-FR" altLang="fr-FR" sz="2400" b="0" dirty="0">
                <a:solidFill>
                  <a:schemeClr val="tx1">
                    <a:lumMod val="65000"/>
                    <a:lumOff val="35000"/>
                  </a:schemeClr>
                </a:solidFill>
                <a:latin typeface="+mn-lt"/>
              </a:rPr>
              <a:t>Les hommes et les femmes </a:t>
            </a:r>
            <a:r>
              <a:rPr lang="fr-FR" altLang="fr-FR" sz="2400" b="0" dirty="0" smtClean="0">
                <a:solidFill>
                  <a:schemeClr val="tx1">
                    <a:lumMod val="65000"/>
                    <a:lumOff val="35000"/>
                  </a:schemeClr>
                </a:solidFill>
                <a:latin typeface="+mn-lt"/>
              </a:rPr>
              <a:t>sont </a:t>
            </a:r>
            <a:r>
              <a:rPr lang="fr-FR" altLang="fr-FR" sz="2400" b="0" dirty="0">
                <a:solidFill>
                  <a:schemeClr val="tx1">
                    <a:lumMod val="65000"/>
                    <a:lumOff val="35000"/>
                  </a:schemeClr>
                </a:solidFill>
                <a:latin typeface="+mn-lt"/>
              </a:rPr>
              <a:t>engagés dans les discussions et </a:t>
            </a:r>
            <a:r>
              <a:rPr lang="fr-FR" altLang="fr-FR" sz="2400" b="0" dirty="0" smtClean="0">
                <a:solidFill>
                  <a:schemeClr val="tx1">
                    <a:lumMod val="65000"/>
                    <a:lumOff val="35000"/>
                  </a:schemeClr>
                </a:solidFill>
                <a:latin typeface="+mn-lt"/>
              </a:rPr>
              <a:t>peuvent </a:t>
            </a:r>
            <a:r>
              <a:rPr lang="fr-FR" altLang="fr-FR" sz="2400" b="0" dirty="0">
                <a:solidFill>
                  <a:schemeClr val="tx1">
                    <a:lumMod val="65000"/>
                    <a:lumOff val="35000"/>
                  </a:schemeClr>
                </a:solidFill>
                <a:latin typeface="+mn-lt"/>
              </a:rPr>
              <a:t>diffuser des idées concernant la PF</a:t>
            </a:r>
          </a:p>
          <a:p>
            <a:pPr>
              <a:spcBef>
                <a:spcPts val="1200"/>
              </a:spcBef>
              <a:spcAft>
                <a:spcPts val="1200"/>
              </a:spcAft>
              <a:buFont typeface="Garamond" panose="02020404030301010803" pitchFamily="18" charset="0"/>
              <a:buAutoNum type="arabicPeriod"/>
            </a:pPr>
            <a:r>
              <a:rPr lang="fr-FR" altLang="fr-FR" sz="2400" b="0" dirty="0">
                <a:solidFill>
                  <a:schemeClr val="tx1">
                    <a:lumMod val="65000"/>
                    <a:lumOff val="35000"/>
                  </a:schemeClr>
                </a:solidFill>
                <a:latin typeface="+mn-lt"/>
              </a:rPr>
              <a:t>Elimination des obstacles pour parler de PF et des besoins non satisfaits</a:t>
            </a:r>
          </a:p>
          <a:p>
            <a:pPr>
              <a:spcBef>
                <a:spcPts val="1200"/>
              </a:spcBef>
              <a:spcAft>
                <a:spcPts val="1200"/>
              </a:spcAft>
              <a:buFont typeface="Garamond" panose="02020404030301010803" pitchFamily="18" charset="0"/>
              <a:buAutoNum type="arabicPeriod"/>
            </a:pPr>
            <a:r>
              <a:rPr lang="fr-FR" altLang="fr-FR" sz="2400" b="0" dirty="0">
                <a:solidFill>
                  <a:schemeClr val="tx1">
                    <a:lumMod val="65000"/>
                    <a:lumOff val="35000"/>
                  </a:schemeClr>
                </a:solidFill>
                <a:latin typeface="+mn-lt"/>
              </a:rPr>
              <a:t>Réveille l’intérêt pour la communication de couple</a:t>
            </a:r>
          </a:p>
          <a:p>
            <a:pPr>
              <a:spcBef>
                <a:spcPts val="1200"/>
              </a:spcBef>
              <a:spcAft>
                <a:spcPts val="1200"/>
              </a:spcAft>
              <a:buFont typeface="Garamond" panose="02020404030301010803" pitchFamily="18" charset="0"/>
              <a:buAutoNum type="arabicPeriod"/>
            </a:pPr>
            <a:r>
              <a:rPr lang="fr-FR" altLang="fr-FR" sz="2400" b="0" dirty="0">
                <a:solidFill>
                  <a:schemeClr val="tx1">
                    <a:lumMod val="65000"/>
                    <a:lumOff val="35000"/>
                  </a:schemeClr>
                </a:solidFill>
                <a:latin typeface="+mn-lt"/>
              </a:rPr>
              <a:t>Créer une demande pour les services de PF</a:t>
            </a:r>
            <a:endParaRPr lang="en-US" altLang="fr-FR" sz="2400" b="0" dirty="0">
              <a:solidFill>
                <a:schemeClr val="tx1">
                  <a:lumMod val="65000"/>
                  <a:lumOff val="35000"/>
                </a:schemeClr>
              </a:solidFill>
              <a:latin typeface="+mn-lt"/>
            </a:endParaRPr>
          </a:p>
        </p:txBody>
      </p:sp>
    </p:spTree>
    <p:extLst>
      <p:ext uri="{BB962C8B-B14F-4D97-AF65-F5344CB8AC3E}">
        <p14:creationId xmlns:p14="http://schemas.microsoft.com/office/powerpoint/2010/main" val="412938651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49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0" y="1981200"/>
            <a:ext cx="6934200" cy="1447800"/>
          </a:xfrm>
          <a:prstGeom prst="roundRect">
            <a:avLst>
              <a:gd name="adj" fmla="val 0"/>
            </a:avLst>
          </a:prstGeom>
          <a:solidFill>
            <a:schemeClr val="accent1">
              <a:lumMod val="75000"/>
              <a:alpha val="74000"/>
            </a:schemeClr>
          </a:solidFill>
        </p:spPr>
        <p:txBody>
          <a:bodyPr/>
          <a:lstStyle/>
          <a:p>
            <a:pPr algn="ctr">
              <a:lnSpc>
                <a:spcPct val="80000"/>
              </a:lnSpc>
              <a:defRPr/>
            </a:pPr>
            <a:r>
              <a:rPr lang="en-US" sz="6000" b="1" dirty="0" err="1">
                <a:solidFill>
                  <a:schemeClr val="bg1"/>
                </a:solidFill>
                <a:latin typeface="Tw Cen MT" panose="020B0602020104020603" pitchFamily="34" charset="0"/>
              </a:rPr>
              <a:t>Tékponon</a:t>
            </a:r>
            <a:r>
              <a:rPr lang="en-US" sz="6000" b="1" dirty="0">
                <a:solidFill>
                  <a:schemeClr val="bg1"/>
                </a:solidFill>
                <a:latin typeface="Tw Cen MT" panose="020B0602020104020603" pitchFamily="34" charset="0"/>
              </a:rPr>
              <a:t> </a:t>
            </a:r>
            <a:r>
              <a:rPr lang="en-US" sz="6000" b="1" dirty="0" err="1">
                <a:solidFill>
                  <a:schemeClr val="bg1"/>
                </a:solidFill>
                <a:latin typeface="Tw Cen MT" panose="020B0602020104020603" pitchFamily="34" charset="0"/>
              </a:rPr>
              <a:t>Jikuagou</a:t>
            </a:r>
            <a:r>
              <a:rPr lang="en-US" sz="6000" b="1" dirty="0">
                <a:solidFill>
                  <a:schemeClr val="bg1"/>
                </a:solidFill>
                <a:latin typeface="Tw Cen MT" panose="020B0602020104020603" pitchFamily="34" charset="0"/>
              </a:rPr>
              <a:t> </a:t>
            </a:r>
            <a:r>
              <a:rPr lang="en-US" sz="4400" b="1" dirty="0" smtClean="0">
                <a:solidFill>
                  <a:schemeClr val="bg1"/>
                </a:solidFill>
                <a:latin typeface="Tw Cen MT" panose="020B0602020104020603" pitchFamily="34" charset="0"/>
              </a:rPr>
              <a:t>PAQUET </a:t>
            </a:r>
            <a:r>
              <a:rPr lang="en-US" sz="4400" b="1" dirty="0">
                <a:solidFill>
                  <a:schemeClr val="bg1"/>
                </a:solidFill>
                <a:latin typeface="Tw Cen MT" panose="020B0602020104020603" pitchFamily="34" charset="0"/>
              </a:rPr>
              <a:t>D’INTERVENTION</a:t>
            </a:r>
          </a:p>
        </p:txBody>
      </p:sp>
    </p:spTree>
    <p:extLst>
      <p:ext uri="{BB962C8B-B14F-4D97-AF65-F5344CB8AC3E}">
        <p14:creationId xmlns:p14="http://schemas.microsoft.com/office/powerpoint/2010/main" val="346402610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7042" name="Title 11"/>
          <p:cNvSpPr>
            <a:spLocks noGrp="1"/>
          </p:cNvSpPr>
          <p:nvPr>
            <p:ph type="title" idx="4294967295"/>
          </p:nvPr>
        </p:nvSpPr>
        <p:spPr>
          <a:xfrm>
            <a:off x="225697" y="295003"/>
            <a:ext cx="9009743" cy="2722517"/>
          </a:xfrm>
          <a:prstGeom prst="roundRect">
            <a:avLst>
              <a:gd name="adj" fmla="val 16667"/>
            </a:avLst>
          </a:prstGeom>
          <a:noFill/>
          <a:extLst/>
        </p:spPr>
        <p:txBody>
          <a:bodyPr>
            <a:normAutofit fontScale="90000"/>
          </a:bodyPr>
          <a:lstStyle/>
          <a:p>
            <a:r>
              <a:rPr lang="en-US" altLang="fr-FR" sz="5300" b="1" dirty="0">
                <a:solidFill>
                  <a:schemeClr val="accent1"/>
                </a:solidFill>
                <a:latin typeface="Tw Cen MT" panose="020B0602020104020603" pitchFamily="34" charset="0"/>
              </a:rPr>
              <a:t>APPROCHE </a:t>
            </a:r>
            <a:r>
              <a:rPr lang="en-US" altLang="fr-FR" sz="5300" b="1" dirty="0" smtClean="0">
                <a:solidFill>
                  <a:schemeClr val="accent1"/>
                </a:solidFill>
                <a:latin typeface="Tw Cen MT" panose="020B0602020104020603" pitchFamily="34" charset="0"/>
              </a:rPr>
              <a:t>BASÉ</a:t>
            </a:r>
            <a:r>
              <a:rPr lang="en-US" altLang="fr-FR" sz="5300" b="1" dirty="0">
                <a:solidFill>
                  <a:schemeClr val="accent1"/>
                </a:solidFill>
                <a:latin typeface="Tw Cen MT" panose="020B0602020104020603" pitchFamily="34" charset="0"/>
              </a:rPr>
              <a:t>É</a:t>
            </a:r>
            <a:r>
              <a:rPr lang="en-US" altLang="fr-FR" sz="5300" b="1" dirty="0" smtClean="0">
                <a:solidFill>
                  <a:schemeClr val="accent1"/>
                </a:solidFill>
                <a:latin typeface="Tw Cen MT" panose="020B0602020104020603" pitchFamily="34" charset="0"/>
              </a:rPr>
              <a:t> </a:t>
            </a:r>
            <a:r>
              <a:rPr lang="en-US" altLang="fr-FR" sz="5300" b="1" dirty="0">
                <a:solidFill>
                  <a:schemeClr val="accent1"/>
                </a:solidFill>
                <a:latin typeface="Tw Cen MT" panose="020B0602020104020603" pitchFamily="34" charset="0"/>
              </a:rPr>
              <a:t>SUR </a:t>
            </a:r>
            <a:r>
              <a:rPr lang="en-US" altLang="fr-FR" sz="5300" b="1" dirty="0" smtClean="0">
                <a:solidFill>
                  <a:schemeClr val="accent1"/>
                </a:solidFill>
                <a:latin typeface="Tw Cen MT" panose="020B0602020104020603" pitchFamily="34" charset="0"/>
              </a:rPr>
              <a:t/>
            </a:r>
            <a:br>
              <a:rPr lang="en-US" altLang="fr-FR" sz="5300" b="1" dirty="0" smtClean="0">
                <a:solidFill>
                  <a:schemeClr val="accent1"/>
                </a:solidFill>
                <a:latin typeface="Tw Cen MT" panose="020B0602020104020603" pitchFamily="34" charset="0"/>
              </a:rPr>
            </a:br>
            <a:r>
              <a:rPr lang="en-US" altLang="fr-FR" sz="5300" b="1" dirty="0" smtClean="0">
                <a:solidFill>
                  <a:schemeClr val="accent1"/>
                </a:solidFill>
                <a:latin typeface="Tw Cen MT" panose="020B0602020104020603" pitchFamily="34" charset="0"/>
              </a:rPr>
              <a:t>LES </a:t>
            </a:r>
            <a:r>
              <a:rPr lang="en-US" altLang="fr-FR" sz="5300" b="1" dirty="0">
                <a:solidFill>
                  <a:schemeClr val="accent1"/>
                </a:solidFill>
                <a:latin typeface="Tw Cen MT" panose="020B0602020104020603" pitchFamily="34" charset="0"/>
              </a:rPr>
              <a:t>RÉSEAU SOCIAL </a:t>
            </a:r>
            <a:r>
              <a:rPr lang="en-US" altLang="fr-FR" dirty="0" smtClean="0">
                <a:latin typeface="Tw Cen MT" panose="020B0602020104020603" pitchFamily="34" charset="0"/>
              </a:rPr>
              <a:t/>
            </a:r>
            <a:br>
              <a:rPr lang="en-US" altLang="fr-FR" dirty="0" smtClean="0">
                <a:latin typeface="Tw Cen MT" panose="020B0602020104020603" pitchFamily="34" charset="0"/>
              </a:rPr>
            </a:br>
            <a:r>
              <a:rPr lang="en-US" altLang="fr-FR" sz="3600" b="1" dirty="0" smtClean="0">
                <a:solidFill>
                  <a:schemeClr val="accent1"/>
                </a:solidFill>
                <a:latin typeface="Tw Cen MT" panose="020B0602020104020603" pitchFamily="34" charset="0"/>
              </a:rPr>
              <a:t>Encourager la </a:t>
            </a:r>
            <a:r>
              <a:rPr lang="en-US" altLang="fr-FR" sz="3600" b="1" dirty="0" err="1" smtClean="0">
                <a:solidFill>
                  <a:schemeClr val="accent1"/>
                </a:solidFill>
                <a:latin typeface="Tw Cen MT" panose="020B0602020104020603" pitchFamily="34" charset="0"/>
              </a:rPr>
              <a:t>Réflexion</a:t>
            </a:r>
            <a:r>
              <a:rPr lang="en-US" altLang="fr-FR" sz="3600" b="1" dirty="0" smtClean="0">
                <a:solidFill>
                  <a:schemeClr val="accent1"/>
                </a:solidFill>
                <a:latin typeface="Tw Cen MT" panose="020B0602020104020603" pitchFamily="34" charset="0"/>
              </a:rPr>
              <a:t> Critique et le Dialogue </a:t>
            </a:r>
          </a:p>
        </p:txBody>
      </p:sp>
      <p:sp>
        <p:nvSpPr>
          <p:cNvPr id="5" name="TextBox 4"/>
          <p:cNvSpPr txBox="1"/>
          <p:nvPr/>
        </p:nvSpPr>
        <p:spPr>
          <a:xfrm>
            <a:off x="460828" y="2763611"/>
            <a:ext cx="8539479" cy="3939540"/>
          </a:xfrm>
          <a:prstGeom prst="rect">
            <a:avLst/>
          </a:prstGeom>
          <a:noFill/>
        </p:spPr>
        <p:txBody>
          <a:bodyPr wrap="square">
            <a:spAutoFit/>
          </a:bodyPr>
          <a:lstStyle/>
          <a:p>
            <a:pPr marL="457200" indent="-457200">
              <a:spcAft>
                <a:spcPts val="1200"/>
              </a:spcAft>
              <a:buFontTx/>
              <a:buAutoNum type="arabicPeriod"/>
              <a:defRPr/>
            </a:pPr>
            <a:r>
              <a:rPr lang="fr-FR" sz="2800" dirty="0">
                <a:solidFill>
                  <a:schemeClr val="tx1">
                    <a:lumMod val="65000"/>
                    <a:lumOff val="35000"/>
                  </a:schemeClr>
                </a:solidFill>
                <a:ea typeface="ＭＳ Ｐゴシック"/>
              </a:rPr>
              <a:t>Groupes stratégiquement ciblés</a:t>
            </a:r>
          </a:p>
          <a:p>
            <a:pPr marL="457200" indent="-457200">
              <a:spcAft>
                <a:spcPts val="1200"/>
              </a:spcAft>
              <a:buFontTx/>
              <a:buAutoNum type="arabicPeriod"/>
              <a:defRPr/>
            </a:pPr>
            <a:r>
              <a:rPr lang="fr-FR" sz="2800" dirty="0">
                <a:solidFill>
                  <a:schemeClr val="tx1">
                    <a:lumMod val="65000"/>
                    <a:lumOff val="35000"/>
                  </a:schemeClr>
                </a:solidFill>
                <a:ea typeface="ＭＳ Ｐゴシック"/>
              </a:rPr>
              <a:t>Leaders des </a:t>
            </a:r>
            <a:r>
              <a:rPr lang="fr-FR" sz="2800" dirty="0" smtClean="0">
                <a:solidFill>
                  <a:schemeClr val="tx1">
                    <a:lumMod val="65000"/>
                    <a:lumOff val="35000"/>
                  </a:schemeClr>
                </a:solidFill>
                <a:ea typeface="ＭＳ Ｐゴシック"/>
              </a:rPr>
              <a:t>groupes </a:t>
            </a:r>
            <a:r>
              <a:rPr lang="fr-FR" sz="2800" dirty="0">
                <a:solidFill>
                  <a:schemeClr val="tx1">
                    <a:lumMod val="65000"/>
                    <a:lumOff val="35000"/>
                  </a:schemeClr>
                </a:solidFill>
                <a:ea typeface="ＭＳ Ｐゴシック"/>
              </a:rPr>
              <a:t>é</a:t>
            </a:r>
            <a:r>
              <a:rPr lang="fr-FR" sz="2800" dirty="0" smtClean="0">
                <a:solidFill>
                  <a:schemeClr val="tx1">
                    <a:lumMod val="65000"/>
                    <a:lumOff val="35000"/>
                  </a:schemeClr>
                </a:solidFill>
                <a:ea typeface="ＭＳ Ｐゴシック"/>
              </a:rPr>
              <a:t>tablis</a:t>
            </a:r>
            <a:endParaRPr lang="fr-FR" sz="2800" dirty="0">
              <a:solidFill>
                <a:schemeClr val="tx1">
                  <a:lumMod val="65000"/>
                  <a:lumOff val="35000"/>
                </a:schemeClr>
              </a:solidFill>
              <a:ea typeface="ＭＳ Ｐゴシック"/>
            </a:endParaRPr>
          </a:p>
          <a:p>
            <a:pPr marL="457200" indent="-457200">
              <a:spcAft>
                <a:spcPts val="1200"/>
              </a:spcAft>
              <a:buFontTx/>
              <a:buAutoNum type="arabicPeriod"/>
              <a:defRPr/>
            </a:pPr>
            <a:r>
              <a:rPr lang="fr-FR" sz="2800" dirty="0">
                <a:solidFill>
                  <a:schemeClr val="tx1">
                    <a:lumMod val="65000"/>
                    <a:lumOff val="35000"/>
                  </a:schemeClr>
                </a:solidFill>
                <a:ea typeface="ＭＳ Ｐゴシック"/>
              </a:rPr>
              <a:t>Approche </a:t>
            </a:r>
            <a:r>
              <a:rPr lang="fr-FR" sz="2800" dirty="0" smtClean="0">
                <a:solidFill>
                  <a:schemeClr val="tx1">
                    <a:lumMod val="65000"/>
                    <a:lumOff val="35000"/>
                  </a:schemeClr>
                </a:solidFill>
                <a:ea typeface="ＭＳ Ｐゴシック"/>
              </a:rPr>
              <a:t>boule </a:t>
            </a:r>
            <a:r>
              <a:rPr lang="fr-FR" sz="2800" dirty="0">
                <a:solidFill>
                  <a:schemeClr val="tx1">
                    <a:lumMod val="65000"/>
                    <a:lumOff val="35000"/>
                  </a:schemeClr>
                </a:solidFill>
                <a:ea typeface="ＭＳ Ｐゴシック"/>
              </a:rPr>
              <a:t>de </a:t>
            </a:r>
            <a:r>
              <a:rPr lang="fr-FR" sz="2800" dirty="0" smtClean="0">
                <a:solidFill>
                  <a:schemeClr val="tx1">
                    <a:lumMod val="65000"/>
                    <a:lumOff val="35000"/>
                  </a:schemeClr>
                </a:solidFill>
                <a:ea typeface="ＭＳ Ｐゴシック"/>
              </a:rPr>
              <a:t>neige</a:t>
            </a:r>
            <a:endParaRPr lang="fr-FR" sz="2800" dirty="0">
              <a:solidFill>
                <a:schemeClr val="tx1">
                  <a:lumMod val="65000"/>
                  <a:lumOff val="35000"/>
                </a:schemeClr>
              </a:solidFill>
              <a:ea typeface="ＭＳ Ｐゴシック"/>
            </a:endParaRPr>
          </a:p>
          <a:p>
            <a:pPr marL="457200" indent="-457200">
              <a:spcAft>
                <a:spcPts val="1200"/>
              </a:spcAft>
              <a:buFontTx/>
              <a:buAutoNum type="arabicPeriod"/>
              <a:defRPr/>
            </a:pPr>
            <a:r>
              <a:rPr lang="fr-FR" sz="2800" dirty="0">
                <a:solidFill>
                  <a:schemeClr val="tx1">
                    <a:lumMod val="65000"/>
                    <a:lumOff val="35000"/>
                  </a:schemeClr>
                </a:solidFill>
                <a:ea typeface="ＭＳ Ｐゴシック"/>
              </a:rPr>
              <a:t>Leaders d’opinion</a:t>
            </a:r>
          </a:p>
          <a:p>
            <a:pPr marL="457200" indent="-457200">
              <a:spcAft>
                <a:spcPts val="1200"/>
              </a:spcAft>
              <a:buFontTx/>
              <a:buAutoNum type="arabicPeriod"/>
              <a:defRPr/>
            </a:pPr>
            <a:r>
              <a:rPr lang="fr-FR" sz="2800" dirty="0" smtClean="0">
                <a:solidFill>
                  <a:schemeClr val="tx1">
                    <a:lumMod val="65000"/>
                    <a:lumOff val="35000"/>
                  </a:schemeClr>
                </a:solidFill>
                <a:ea typeface="ＭＳ Ｐゴシック"/>
              </a:rPr>
              <a:t>Reconfiguration </a:t>
            </a:r>
            <a:r>
              <a:rPr lang="fr-FR" sz="2800" dirty="0">
                <a:solidFill>
                  <a:schemeClr val="tx1">
                    <a:lumMod val="65000"/>
                    <a:lumOff val="35000"/>
                  </a:schemeClr>
                </a:solidFill>
                <a:ea typeface="ＭＳ Ｐゴシック"/>
              </a:rPr>
              <a:t>des liens</a:t>
            </a:r>
          </a:p>
          <a:p>
            <a:pPr>
              <a:defRPr/>
            </a:pPr>
            <a:endParaRPr lang="en-US" sz="2800" dirty="0">
              <a:solidFill>
                <a:schemeClr val="tx1">
                  <a:lumMod val="65000"/>
                  <a:lumOff val="35000"/>
                </a:schemeClr>
              </a:solidFill>
              <a:ea typeface="ＭＳ Ｐゴシック"/>
            </a:endParaRPr>
          </a:p>
          <a:p>
            <a:pPr algn="r">
              <a:defRPr/>
            </a:pPr>
            <a:endParaRPr lang="en-US" sz="1600" dirty="0" smtClean="0">
              <a:solidFill>
                <a:schemeClr val="tx1">
                  <a:lumMod val="65000"/>
                  <a:lumOff val="35000"/>
                </a:schemeClr>
              </a:solidFill>
              <a:ea typeface="ＭＳ Ｐゴシック"/>
            </a:endParaRPr>
          </a:p>
          <a:p>
            <a:pPr algn="r">
              <a:defRPr/>
            </a:pPr>
            <a:r>
              <a:rPr lang="en-US" sz="1600" dirty="0" smtClean="0">
                <a:solidFill>
                  <a:schemeClr val="tx1">
                    <a:lumMod val="65000"/>
                    <a:lumOff val="35000"/>
                  </a:schemeClr>
                </a:solidFill>
                <a:ea typeface="ＭＳ Ｐゴシック"/>
              </a:rPr>
              <a:t>Source</a:t>
            </a:r>
            <a:r>
              <a:rPr lang="en-US" sz="1600" dirty="0">
                <a:solidFill>
                  <a:schemeClr val="tx1">
                    <a:lumMod val="65000"/>
                    <a:lumOff val="35000"/>
                  </a:schemeClr>
                </a:solidFill>
                <a:ea typeface="ＭＳ Ｐゴシック"/>
              </a:rPr>
              <a:t>: Valente 2010 </a:t>
            </a:r>
          </a:p>
        </p:txBody>
      </p:sp>
    </p:spTree>
    <p:extLst>
      <p:ext uri="{BB962C8B-B14F-4D97-AF65-F5344CB8AC3E}">
        <p14:creationId xmlns:p14="http://schemas.microsoft.com/office/powerpoint/2010/main" val="112721226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0"/>
            <a:ext cx="5715000" cy="6858000"/>
          </a:xfrm>
          <a:prstGeom prst="rect">
            <a:avLst/>
          </a:prstGeom>
        </p:spPr>
      </p:pic>
    </p:spTree>
    <p:extLst>
      <p:ext uri="{BB962C8B-B14F-4D97-AF65-F5344CB8AC3E}">
        <p14:creationId xmlns:p14="http://schemas.microsoft.com/office/powerpoint/2010/main" val="83889096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0114" name="Content Placeholder 2"/>
          <p:cNvSpPr>
            <a:spLocks noGrp="1"/>
          </p:cNvSpPr>
          <p:nvPr>
            <p:ph sz="half" idx="4294967295"/>
          </p:nvPr>
        </p:nvSpPr>
        <p:spPr>
          <a:xfrm>
            <a:off x="797197" y="1186906"/>
            <a:ext cx="4958442" cy="5255082"/>
          </a:xfrm>
          <a:prstGeom prst="rect">
            <a:avLst/>
          </a:prstGeom>
          <a:noFill/>
          <a:extLst>
            <a:ext uri="{909E8E84-426E-40dd-AFC4-6F175D3DCCD1}">
              <a14:hiddenFill xmlns="" xmlns:a14="http://schemas.microsoft.com/office/drawing/2010/main">
                <a:solidFill>
                  <a:srgbClr val="DFEBDF">
                    <a:alpha val="72940"/>
                  </a:srgbClr>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p>
            <a:pPr marL="460363" indent="-457189">
              <a:spcAft>
                <a:spcPts val="1200"/>
              </a:spcAft>
            </a:pPr>
            <a:r>
              <a:rPr lang="en-US" altLang="fr-FR" b="0" dirty="0" err="1" smtClean="0">
                <a:solidFill>
                  <a:schemeClr val="tx1">
                    <a:lumMod val="65000"/>
                    <a:lumOff val="35000"/>
                  </a:schemeClr>
                </a:solidFill>
              </a:rPr>
              <a:t>Outils</a:t>
            </a:r>
            <a:r>
              <a:rPr lang="en-US" altLang="fr-FR" b="0" dirty="0" smtClean="0">
                <a:solidFill>
                  <a:schemeClr val="tx1">
                    <a:lumMod val="65000"/>
                    <a:lumOff val="35000"/>
                  </a:schemeClr>
                </a:solidFill>
              </a:rPr>
              <a:t> </a:t>
            </a:r>
            <a:r>
              <a:rPr lang="en-US" altLang="fr-FR" b="0" dirty="0" err="1" smtClean="0">
                <a:solidFill>
                  <a:schemeClr val="tx1">
                    <a:lumMod val="65000"/>
                    <a:lumOff val="35000"/>
                  </a:schemeClr>
                </a:solidFill>
              </a:rPr>
              <a:t>participatifs</a:t>
            </a:r>
            <a:r>
              <a:rPr lang="en-US" altLang="fr-FR" b="0" dirty="0" smtClean="0">
                <a:solidFill>
                  <a:schemeClr val="tx1">
                    <a:lumMod val="65000"/>
                    <a:lumOff val="35000"/>
                  </a:schemeClr>
                </a:solidFill>
              </a:rPr>
              <a:t> pour </a:t>
            </a:r>
            <a:r>
              <a:rPr lang="en-US" altLang="fr-FR" dirty="0" smtClean="0">
                <a:solidFill>
                  <a:schemeClr val="tx1">
                    <a:lumMod val="65000"/>
                    <a:lumOff val="35000"/>
                  </a:schemeClr>
                </a:solidFill>
              </a:rPr>
              <a:t>identifier les groups/</a:t>
            </a:r>
            <a:r>
              <a:rPr lang="en-US" altLang="fr-FR" dirty="0" err="1" smtClean="0">
                <a:solidFill>
                  <a:schemeClr val="tx1">
                    <a:lumMod val="65000"/>
                    <a:lumOff val="35000"/>
                  </a:schemeClr>
                </a:solidFill>
              </a:rPr>
              <a:t>personnes</a:t>
            </a:r>
            <a:r>
              <a:rPr lang="en-US" altLang="fr-FR" dirty="0" smtClean="0">
                <a:solidFill>
                  <a:schemeClr val="tx1">
                    <a:lumMod val="65000"/>
                    <a:lumOff val="35000"/>
                  </a:schemeClr>
                </a:solidFill>
              </a:rPr>
              <a:t> </a:t>
            </a:r>
            <a:r>
              <a:rPr lang="en-US" altLang="fr-FR" dirty="0" err="1" smtClean="0">
                <a:solidFill>
                  <a:schemeClr val="tx1">
                    <a:lumMod val="65000"/>
                    <a:lumOff val="35000"/>
                  </a:schemeClr>
                </a:solidFill>
              </a:rPr>
              <a:t>influentes</a:t>
            </a:r>
            <a:r>
              <a:rPr lang="en-US" altLang="fr-FR" dirty="0" smtClean="0">
                <a:solidFill>
                  <a:schemeClr val="tx1">
                    <a:lumMod val="65000"/>
                    <a:lumOff val="35000"/>
                  </a:schemeClr>
                </a:solidFill>
              </a:rPr>
              <a:t> </a:t>
            </a:r>
            <a:endParaRPr lang="en-US" altLang="fr-FR" b="0" dirty="0" smtClean="0">
              <a:solidFill>
                <a:schemeClr val="tx1">
                  <a:lumMod val="65000"/>
                  <a:lumOff val="35000"/>
                </a:schemeClr>
              </a:solidFill>
            </a:endParaRPr>
          </a:p>
          <a:p>
            <a:pPr marL="460363" indent="-457189">
              <a:spcAft>
                <a:spcPts val="1200"/>
              </a:spcAft>
            </a:pPr>
            <a:r>
              <a:rPr lang="en-US" altLang="fr-FR" b="0" dirty="0" err="1" smtClean="0">
                <a:solidFill>
                  <a:schemeClr val="tx1">
                    <a:lumMod val="65000"/>
                    <a:lumOff val="35000"/>
                  </a:schemeClr>
                </a:solidFill>
              </a:rPr>
              <a:t>À</a:t>
            </a:r>
            <a:r>
              <a:rPr lang="en-US" altLang="fr-FR" b="0" dirty="0" smtClean="0">
                <a:solidFill>
                  <a:schemeClr val="tx1">
                    <a:lumMod val="65000"/>
                    <a:lumOff val="35000"/>
                  </a:schemeClr>
                </a:solidFill>
              </a:rPr>
              <a:t> travers la participation, </a:t>
            </a:r>
            <a:r>
              <a:rPr lang="en-US" altLang="fr-FR" dirty="0" smtClean="0">
                <a:solidFill>
                  <a:schemeClr val="tx1">
                    <a:lumMod val="65000"/>
                    <a:lumOff val="35000"/>
                  </a:schemeClr>
                </a:solidFill>
              </a:rPr>
              <a:t>les </a:t>
            </a:r>
            <a:r>
              <a:rPr lang="en-US" altLang="fr-FR" dirty="0" err="1" smtClean="0">
                <a:solidFill>
                  <a:schemeClr val="tx1">
                    <a:lumMod val="65000"/>
                    <a:lumOff val="35000"/>
                  </a:schemeClr>
                </a:solidFill>
              </a:rPr>
              <a:t>groupes</a:t>
            </a:r>
            <a:r>
              <a:rPr lang="en-US" altLang="fr-FR" dirty="0" smtClean="0">
                <a:solidFill>
                  <a:schemeClr val="tx1">
                    <a:lumMod val="65000"/>
                    <a:lumOff val="35000"/>
                  </a:schemeClr>
                </a:solidFill>
              </a:rPr>
              <a:t> et les </a:t>
            </a:r>
            <a:r>
              <a:rPr lang="en-US" altLang="fr-FR" dirty="0" err="1" smtClean="0">
                <a:solidFill>
                  <a:schemeClr val="tx1">
                    <a:lumMod val="65000"/>
                    <a:lumOff val="35000"/>
                  </a:schemeClr>
                </a:solidFill>
              </a:rPr>
              <a:t>personnes</a:t>
            </a:r>
            <a:r>
              <a:rPr lang="en-US" altLang="fr-FR" dirty="0" smtClean="0">
                <a:solidFill>
                  <a:schemeClr val="tx1">
                    <a:lumMod val="65000"/>
                    <a:lumOff val="35000"/>
                  </a:schemeClr>
                </a:solidFill>
              </a:rPr>
              <a:t> influents </a:t>
            </a:r>
            <a:r>
              <a:rPr lang="en-US" altLang="fr-FR" dirty="0" err="1" smtClean="0">
                <a:solidFill>
                  <a:schemeClr val="tx1">
                    <a:lumMod val="65000"/>
                    <a:lumOff val="35000"/>
                  </a:schemeClr>
                </a:solidFill>
              </a:rPr>
              <a:t>deviennent</a:t>
            </a:r>
            <a:r>
              <a:rPr lang="en-US" altLang="fr-FR" dirty="0" smtClean="0">
                <a:solidFill>
                  <a:schemeClr val="tx1">
                    <a:lumMod val="65000"/>
                    <a:lumOff val="35000"/>
                  </a:schemeClr>
                </a:solidFill>
              </a:rPr>
              <a:t> des </a:t>
            </a:r>
            <a:r>
              <a:rPr lang="en-US" altLang="fr-FR" dirty="0" err="1" smtClean="0">
                <a:solidFill>
                  <a:schemeClr val="tx1">
                    <a:lumMod val="65000"/>
                    <a:lumOff val="35000"/>
                  </a:schemeClr>
                </a:solidFill>
              </a:rPr>
              <a:t>catalyseurs</a:t>
            </a:r>
            <a:r>
              <a:rPr lang="en-US" altLang="fr-FR" dirty="0" smtClean="0">
                <a:solidFill>
                  <a:schemeClr val="tx1">
                    <a:lumMod val="65000"/>
                    <a:lumOff val="35000"/>
                  </a:schemeClr>
                </a:solidFill>
              </a:rPr>
              <a:t> pour </a:t>
            </a:r>
            <a:r>
              <a:rPr lang="en-US" altLang="fr-FR" b="0" dirty="0" smtClean="0">
                <a:solidFill>
                  <a:schemeClr val="tx1">
                    <a:lumMod val="65000"/>
                    <a:lumOff val="35000"/>
                  </a:schemeClr>
                </a:solidFill>
              </a:rPr>
              <a:t> discussion et </a:t>
            </a:r>
            <a:r>
              <a:rPr lang="en-US" altLang="fr-FR" b="0" dirty="0" err="1" smtClean="0">
                <a:solidFill>
                  <a:schemeClr val="tx1">
                    <a:lumMod val="65000"/>
                    <a:lumOff val="35000"/>
                  </a:schemeClr>
                </a:solidFill>
              </a:rPr>
              <a:t>changement</a:t>
            </a:r>
            <a:endParaRPr lang="en-US" altLang="fr-FR" b="0" dirty="0" smtClean="0">
              <a:solidFill>
                <a:schemeClr val="tx1">
                  <a:lumMod val="65000"/>
                  <a:lumOff val="35000"/>
                </a:schemeClr>
              </a:solidFill>
            </a:endParaRPr>
          </a:p>
        </p:txBody>
      </p:sp>
      <p:sp>
        <p:nvSpPr>
          <p:cNvPr id="8" name="Title 1"/>
          <p:cNvSpPr txBox="1">
            <a:spLocks/>
          </p:cNvSpPr>
          <p:nvPr/>
        </p:nvSpPr>
        <p:spPr bwMode="auto">
          <a:xfrm>
            <a:off x="378097" y="468449"/>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a:solidFill>
                  <a:schemeClr val="accent1">
                    <a:lumMod val="75000"/>
                  </a:schemeClr>
                </a:solidFill>
                <a:latin typeface="Tw Cen MT" panose="020B0602020104020603" pitchFamily="34" charset="0"/>
              </a:rPr>
              <a:t>1</a:t>
            </a:r>
          </a:p>
        </p:txBody>
      </p:sp>
      <p:sp>
        <p:nvSpPr>
          <p:cNvPr id="90116" name="Rectangle 8"/>
          <p:cNvSpPr>
            <a:spLocks noChangeArrowheads="1"/>
          </p:cNvSpPr>
          <p:nvPr/>
        </p:nvSpPr>
        <p:spPr bwMode="auto">
          <a:xfrm>
            <a:off x="1111795" y="468449"/>
            <a:ext cx="777095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en-US" altLang="fr-FR" sz="4000" dirty="0" smtClean="0">
                <a:solidFill>
                  <a:schemeClr val="accent1"/>
                </a:solidFill>
                <a:latin typeface="Tw Cen MT" panose="020B0602020104020603" pitchFamily="34" charset="0"/>
              </a:rPr>
              <a:t>ENGAGER LES COMMUNAUTÉS DANS LA CARTOGRAPHIE SOCIALE</a:t>
            </a:r>
            <a:endParaRPr lang="en-US" altLang="fr-FR" sz="4000" dirty="0">
              <a:solidFill>
                <a:schemeClr val="accent1"/>
              </a:solidFill>
              <a:latin typeface="Arial" panose="020B0604020202020204" pitchFamily="34" charset="0"/>
            </a:endParaRPr>
          </a:p>
        </p:txBody>
      </p:sp>
      <p:pic>
        <p:nvPicPr>
          <p:cNvPr id="90117" name="Picture 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923873" y="4202427"/>
            <a:ext cx="3063374" cy="239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18" name="Picture 9"/>
          <p:cNvPicPr>
            <a:picLocks noChangeAspect="1"/>
          </p:cNvPicPr>
          <p:nvPr/>
        </p:nvPicPr>
        <p:blipFill>
          <a:blip r:embed="rId4" cstate="print">
            <a:grayscl/>
            <a:extLst>
              <a:ext uri="{28A0092B-C50C-407E-A947-70E740481C1C}">
                <a14:useLocalDpi xmlns:a14="http://schemas.microsoft.com/office/drawing/2010/main" val="0"/>
              </a:ext>
            </a:extLst>
          </a:blip>
          <a:srcRect t="6151" r="9204"/>
          <a:stretch>
            <a:fillRect/>
          </a:stretch>
        </p:blipFill>
        <p:spPr bwMode="auto">
          <a:xfrm>
            <a:off x="5923873" y="1757876"/>
            <a:ext cx="3063374" cy="2375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28197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4210" name="Picture 2" descr="C:\Users\lundgrer\Downloads\im 11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595" y="197893"/>
            <a:ext cx="4502359" cy="6411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25091" y="607892"/>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2</a:t>
            </a:r>
            <a:endParaRPr lang="en-US" sz="9600" kern="0" dirty="0">
              <a:solidFill>
                <a:schemeClr val="accent1">
                  <a:lumMod val="75000"/>
                </a:schemeClr>
              </a:solidFill>
              <a:latin typeface="Tw Cen MT" panose="020B0602020104020603" pitchFamily="34" charset="0"/>
            </a:endParaRPr>
          </a:p>
        </p:txBody>
      </p:sp>
      <p:sp>
        <p:nvSpPr>
          <p:cNvPr id="8" name="Rectangle 8"/>
          <p:cNvSpPr>
            <a:spLocks noChangeArrowheads="1"/>
          </p:cNvSpPr>
          <p:nvPr/>
        </p:nvSpPr>
        <p:spPr bwMode="auto">
          <a:xfrm>
            <a:off x="1263291" y="607892"/>
            <a:ext cx="3416995" cy="2563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4000" dirty="0" smtClean="0">
                <a:solidFill>
                  <a:schemeClr val="accent1"/>
                </a:solidFill>
                <a:latin typeface="Tw Cen MT" panose="020B0602020104020603" pitchFamily="34" charset="0"/>
              </a:rPr>
              <a:t>GUIDER LES GROUPES INFLUENTS DANS LES DIALOGUES</a:t>
            </a:r>
            <a:endParaRPr lang="fr-FR" altLang="fr-FR" sz="4000" dirty="0">
              <a:solidFill>
                <a:schemeClr val="accent1"/>
              </a:solidFill>
              <a:latin typeface="Tw Cen MT" panose="020B0602020104020603" pitchFamily="34" charset="0"/>
            </a:endParaRPr>
          </a:p>
        </p:txBody>
      </p:sp>
    </p:spTree>
    <p:extLst>
      <p:ext uri="{BB962C8B-B14F-4D97-AF65-F5344CB8AC3E}">
        <p14:creationId xmlns:p14="http://schemas.microsoft.com/office/powerpoint/2010/main" val="170539223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989707" y="1804770"/>
            <a:ext cx="4527334" cy="4475163"/>
          </a:xfrm>
          <a:prstGeom prst="roundRect">
            <a:avLst>
              <a:gd name="adj" fmla="val 5399"/>
            </a:avLst>
          </a:prstGeom>
        </p:spPr>
        <p:txBody>
          <a:bodyPr/>
          <a:lstStyle>
            <a:lvl1pPr marL="342900" indent="-339725" algn="l" rtl="0" eaLnBrk="0" fontAlgn="base" hangingPunct="0">
              <a:lnSpc>
                <a:spcPct val="90000"/>
              </a:lnSpc>
              <a:spcBef>
                <a:spcPct val="20000"/>
              </a:spcBef>
              <a:spcAft>
                <a:spcPct val="0"/>
              </a:spcAft>
              <a:buChar char="•"/>
              <a:defRPr sz="2600" b="1">
                <a:solidFill>
                  <a:schemeClr val="accent1">
                    <a:lumMod val="20000"/>
                    <a:lumOff val="80000"/>
                  </a:schemeClr>
                </a:solidFill>
                <a:latin typeface="Tw Cen MT" pitchFamily="34" charset="0"/>
                <a:ea typeface="MS PGothic" pitchFamily="34" charset="-128"/>
                <a:cs typeface="Calibri" pitchFamily="34" charset="0"/>
              </a:defRPr>
            </a:lvl1pPr>
            <a:lvl2pPr marL="285750" indent="-285750" algn="l" rtl="0" eaLnBrk="0" fontAlgn="base" hangingPunct="0">
              <a:spcBef>
                <a:spcPct val="20000"/>
              </a:spcBef>
              <a:spcAft>
                <a:spcPct val="0"/>
              </a:spcAft>
              <a:buFont typeface="Calibri" pitchFamily="34" charset="0"/>
              <a:buChar char="•"/>
              <a:defRPr sz="2400">
                <a:solidFill>
                  <a:schemeClr val="accent1">
                    <a:lumMod val="20000"/>
                    <a:lumOff val="80000"/>
                  </a:schemeClr>
                </a:solidFill>
                <a:latin typeface="Tw Cen MT" pitchFamily="34" charset="0"/>
                <a:ea typeface="MS PGothic" pitchFamily="34" charset="-128"/>
                <a:cs typeface="Calibri" pitchFamily="34" charset="0"/>
              </a:defRPr>
            </a:lvl2pPr>
            <a:lvl3pPr marL="571500" indent="-228600" algn="l" rtl="0" eaLnBrk="0" fontAlgn="base" hangingPunct="0">
              <a:spcBef>
                <a:spcPct val="20000"/>
              </a:spcBef>
              <a:spcAft>
                <a:spcPct val="0"/>
              </a:spcAft>
              <a:buFont typeface="Calibri" pitchFamily="34" charset="0"/>
              <a:buChar char="−"/>
              <a:defRPr sz="2200">
                <a:solidFill>
                  <a:schemeClr val="accent1">
                    <a:lumMod val="20000"/>
                    <a:lumOff val="80000"/>
                  </a:schemeClr>
                </a:solidFill>
                <a:latin typeface="Tw Cen MT" pitchFamily="34" charset="0"/>
                <a:ea typeface="MS PGothic" pitchFamily="34" charset="-128"/>
                <a:cs typeface="Calibri" pitchFamily="34" charset="0"/>
              </a:defRPr>
            </a:lvl3pPr>
            <a:lvl4pPr marL="857250" indent="-228600" algn="l" rtl="0" eaLnBrk="0" fontAlgn="base" hangingPunct="0">
              <a:spcBef>
                <a:spcPct val="20000"/>
              </a:spcBef>
              <a:spcAft>
                <a:spcPct val="0"/>
              </a:spcAft>
              <a:buFont typeface="Arial" charset="0"/>
              <a:buChar char="•"/>
              <a:defRPr sz="2000">
                <a:solidFill>
                  <a:schemeClr val="accent1">
                    <a:lumMod val="20000"/>
                    <a:lumOff val="80000"/>
                  </a:schemeClr>
                </a:solidFill>
                <a:latin typeface="Tw Cen MT" pitchFamily="34" charset="0"/>
                <a:ea typeface="MS PGothic" pitchFamily="34" charset="-128"/>
                <a:cs typeface="Calibri" pitchFamily="34" charset="0"/>
              </a:defRPr>
            </a:lvl4pPr>
            <a:lvl5pPr marL="1143000" indent="-228600" algn="l" rtl="0" eaLnBrk="0" fontAlgn="base" hangingPunct="0">
              <a:spcBef>
                <a:spcPct val="20000"/>
              </a:spcBef>
              <a:spcAft>
                <a:spcPct val="0"/>
              </a:spcAft>
              <a:buChar char="»"/>
              <a:defRPr sz="2000" i="1">
                <a:solidFill>
                  <a:schemeClr val="accent1">
                    <a:lumMod val="20000"/>
                    <a:lumOff val="80000"/>
                  </a:schemeClr>
                </a:solidFill>
                <a:latin typeface="Tw Cen MT" pitchFamily="34" charset="0"/>
                <a:ea typeface="MS PGothic" pitchFamily="34" charset="-128"/>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lvl="1" indent="0">
              <a:buFont typeface="Calibri" pitchFamily="34" charset="0"/>
              <a:buNone/>
              <a:defRPr/>
            </a:pPr>
            <a:r>
              <a:rPr lang="fr-FR" b="1" kern="0" dirty="0">
                <a:solidFill>
                  <a:schemeClr val="tx1">
                    <a:lumMod val="65000"/>
                    <a:lumOff val="35000"/>
                  </a:schemeClr>
                </a:solidFill>
                <a:latin typeface="+mn-lt"/>
              </a:rPr>
              <a:t>ORIENTATION D’INFLUENTS :</a:t>
            </a:r>
          </a:p>
          <a:p>
            <a:pPr lvl="1">
              <a:spcAft>
                <a:spcPts val="1200"/>
              </a:spcAft>
              <a:defRPr/>
            </a:pPr>
            <a:r>
              <a:rPr lang="fr-FR" kern="0" dirty="0" smtClean="0">
                <a:solidFill>
                  <a:schemeClr val="tx1">
                    <a:lumMod val="65000"/>
                    <a:lumOff val="35000"/>
                  </a:schemeClr>
                </a:solidFill>
                <a:latin typeface="+mn-lt"/>
              </a:rPr>
              <a:t>La PF dans votre communauté</a:t>
            </a:r>
          </a:p>
          <a:p>
            <a:pPr lvl="1">
              <a:spcAft>
                <a:spcPts val="1200"/>
              </a:spcAft>
              <a:defRPr/>
            </a:pPr>
            <a:r>
              <a:rPr lang="fr-FR" kern="0" dirty="0" smtClean="0">
                <a:solidFill>
                  <a:schemeClr val="tx1">
                    <a:lumMod val="65000"/>
                    <a:lumOff val="35000"/>
                  </a:schemeClr>
                </a:solidFill>
                <a:latin typeface="+mn-lt"/>
              </a:rPr>
              <a:t>Vision- obstacles </a:t>
            </a:r>
            <a:r>
              <a:rPr lang="en-US" altLang="fr-FR" dirty="0" smtClean="0">
                <a:solidFill>
                  <a:schemeClr val="tx1">
                    <a:lumMod val="65000"/>
                    <a:lumOff val="35000"/>
                  </a:schemeClr>
                </a:solidFill>
                <a:latin typeface="+mn-lt"/>
              </a:rPr>
              <a:t>à</a:t>
            </a:r>
            <a:r>
              <a:rPr lang="fr-FR" kern="0" dirty="0" smtClean="0">
                <a:solidFill>
                  <a:schemeClr val="tx1">
                    <a:lumMod val="65000"/>
                    <a:lumOff val="35000"/>
                  </a:schemeClr>
                </a:solidFill>
                <a:latin typeface="+mn-lt"/>
              </a:rPr>
              <a:t> l’utilisation de la PF</a:t>
            </a:r>
          </a:p>
          <a:p>
            <a:pPr lvl="1">
              <a:spcAft>
                <a:spcPts val="1200"/>
              </a:spcAft>
              <a:defRPr/>
            </a:pPr>
            <a:r>
              <a:rPr lang="fr-FR" kern="0" dirty="0" smtClean="0">
                <a:solidFill>
                  <a:schemeClr val="tx1">
                    <a:lumMod val="65000"/>
                    <a:lumOff val="35000"/>
                  </a:schemeClr>
                </a:solidFill>
                <a:latin typeface="+mn-lt"/>
              </a:rPr>
              <a:t>Mise </a:t>
            </a:r>
            <a:r>
              <a:rPr lang="en-US" altLang="fr-FR" dirty="0" smtClean="0">
                <a:solidFill>
                  <a:schemeClr val="tx1">
                    <a:lumMod val="65000"/>
                    <a:lumOff val="35000"/>
                  </a:schemeClr>
                </a:solidFill>
                <a:latin typeface="+mn-lt"/>
              </a:rPr>
              <a:t>à</a:t>
            </a:r>
            <a:r>
              <a:rPr lang="fr-FR" kern="0" dirty="0" smtClean="0">
                <a:solidFill>
                  <a:schemeClr val="tx1">
                    <a:lumMod val="65000"/>
                    <a:lumOff val="35000"/>
                  </a:schemeClr>
                </a:solidFill>
                <a:latin typeface="+mn-lt"/>
              </a:rPr>
              <a:t> jour des activités</a:t>
            </a:r>
          </a:p>
          <a:p>
            <a:pPr lvl="1">
              <a:spcAft>
                <a:spcPts val="1200"/>
              </a:spcAft>
              <a:defRPr/>
            </a:pPr>
            <a:r>
              <a:rPr lang="fr-FR" kern="0" dirty="0" smtClean="0">
                <a:solidFill>
                  <a:schemeClr val="tx1">
                    <a:lumMod val="65000"/>
                    <a:lumOff val="35000"/>
                  </a:schemeClr>
                </a:solidFill>
                <a:latin typeface="+mn-lt"/>
              </a:rPr>
              <a:t>Lacunes et difficultés: comment pouvez-vous être utile?</a:t>
            </a:r>
            <a:endParaRPr lang="fr-FR" kern="0" dirty="0">
              <a:solidFill>
                <a:schemeClr val="tx1">
                  <a:lumMod val="65000"/>
                  <a:lumOff val="35000"/>
                </a:schemeClr>
              </a:solidFill>
              <a:latin typeface="+mn-lt"/>
            </a:endParaRPr>
          </a:p>
        </p:txBody>
      </p:sp>
      <p:pic>
        <p:nvPicPr>
          <p:cNvPr id="98307"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590903" y="2017813"/>
            <a:ext cx="3214444" cy="4471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13751" y="526412"/>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3</a:t>
            </a:r>
            <a:endParaRPr lang="en-US" sz="9600" kern="0" dirty="0">
              <a:solidFill>
                <a:schemeClr val="accent1">
                  <a:lumMod val="75000"/>
                </a:schemeClr>
              </a:solidFill>
              <a:latin typeface="Tw Cen MT" panose="020B0602020104020603" pitchFamily="34" charset="0"/>
            </a:endParaRPr>
          </a:p>
        </p:txBody>
      </p:sp>
      <p:sp>
        <p:nvSpPr>
          <p:cNvPr id="8" name="Rectangle 8"/>
          <p:cNvSpPr>
            <a:spLocks noChangeArrowheads="1"/>
          </p:cNvSpPr>
          <p:nvPr/>
        </p:nvSpPr>
        <p:spPr bwMode="auto">
          <a:xfrm>
            <a:off x="989707" y="526412"/>
            <a:ext cx="781564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4000" dirty="0" smtClean="0">
                <a:solidFill>
                  <a:schemeClr val="accent1"/>
                </a:solidFill>
                <a:latin typeface="Tw Cen MT" panose="020B0602020104020603" pitchFamily="34" charset="0"/>
              </a:rPr>
              <a:t>ENCOURAGER LES PERSONNES INFLUENTES À AGIR</a:t>
            </a:r>
            <a:endParaRPr lang="fr-FR" altLang="fr-FR" sz="4000" dirty="0">
              <a:solidFill>
                <a:schemeClr val="accent1"/>
              </a:solidFill>
              <a:latin typeface="Tw Cen MT" panose="020B0602020104020603" pitchFamily="34" charset="0"/>
            </a:endParaRPr>
          </a:p>
        </p:txBody>
      </p:sp>
    </p:spTree>
    <p:extLst>
      <p:ext uri="{BB962C8B-B14F-4D97-AF65-F5344CB8AC3E}">
        <p14:creationId xmlns:p14="http://schemas.microsoft.com/office/powerpoint/2010/main" val="54081315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00354" name="Group 1"/>
          <p:cNvGrpSpPr>
            <a:grpSpLocks/>
          </p:cNvGrpSpPr>
          <p:nvPr/>
        </p:nvGrpSpPr>
        <p:grpSpPr bwMode="auto">
          <a:xfrm>
            <a:off x="3228975" y="477458"/>
            <a:ext cx="5915025" cy="5906771"/>
            <a:chOff x="4762" y="0"/>
            <a:chExt cx="5915025" cy="5906770"/>
          </a:xfrm>
        </p:grpSpPr>
        <p:grpSp>
          <p:nvGrpSpPr>
            <p:cNvPr id="100356" name="Group 2"/>
            <p:cNvGrpSpPr>
              <a:grpSpLocks/>
            </p:cNvGrpSpPr>
            <p:nvPr/>
          </p:nvGrpSpPr>
          <p:grpSpPr bwMode="auto">
            <a:xfrm>
              <a:off x="1385569" y="0"/>
              <a:ext cx="3177219" cy="3728720"/>
              <a:chOff x="-81281" y="0"/>
              <a:chExt cx="3177219" cy="3728720"/>
            </a:xfrm>
          </p:grpSpPr>
          <p:grpSp>
            <p:nvGrpSpPr>
              <p:cNvPr id="100376" name="Group 22"/>
              <p:cNvGrpSpPr>
                <a:grpSpLocks/>
              </p:cNvGrpSpPr>
              <p:nvPr/>
            </p:nvGrpSpPr>
            <p:grpSpPr bwMode="auto">
              <a:xfrm>
                <a:off x="-81281" y="0"/>
                <a:ext cx="3177219" cy="3114675"/>
                <a:chOff x="-81281" y="0"/>
                <a:chExt cx="3177219" cy="3114675"/>
              </a:xfrm>
            </p:grpSpPr>
            <p:pic>
              <p:nvPicPr>
                <p:cNvPr id="26" name="Picture 25"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581025" y="1171575"/>
                  <a:ext cx="381000" cy="762000"/>
                </a:xfrm>
                <a:prstGeom prst="rect">
                  <a:avLst/>
                </a:prstGeom>
                <a:noFill/>
                <a:ln>
                  <a:noFill/>
                </a:ln>
                <a:extLst/>
              </p:spPr>
            </p:pic>
            <p:pic>
              <p:nvPicPr>
                <p:cNvPr id="27" name="Picture 26" descr="http://www.psdgraphics.com/file/male-female-png.png"/>
                <p:cNvPicPr>
                  <a:picLocks noChangeAspect="1"/>
                </p:cNvPicPr>
                <p:nvPr/>
              </p:nvPicPr>
              <p:blipFill rotWithShape="1">
                <a:blip r:embed="rId4" cstate="print">
                  <a:duotone>
                    <a:schemeClr val="accent5">
                      <a:shade val="45000"/>
                      <a:satMod val="135000"/>
                    </a:schemeClr>
                    <a:prstClr val="white"/>
                  </a:duotone>
                  <a:lum bright="31000"/>
                  <a:extLst/>
                </a:blip>
                <a:srcRect l="15826" t="10742" r="55826" b="11205"/>
                <a:stretch/>
              </p:blipFill>
              <p:spPr bwMode="auto">
                <a:xfrm>
                  <a:off x="933450" y="1171575"/>
                  <a:ext cx="381000" cy="762000"/>
                </a:xfrm>
                <a:prstGeom prst="rect">
                  <a:avLst/>
                </a:prstGeom>
                <a:noFill/>
                <a:ln>
                  <a:noFill/>
                </a:ln>
                <a:extLst/>
              </p:spPr>
            </p:pic>
            <p:pic>
              <p:nvPicPr>
                <p:cNvPr id="28" name="Picture 27"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295400" y="1171575"/>
                  <a:ext cx="381000" cy="762000"/>
                </a:xfrm>
                <a:prstGeom prst="rect">
                  <a:avLst/>
                </a:prstGeom>
                <a:noFill/>
                <a:ln>
                  <a:noFill/>
                </a:ln>
                <a:extLst/>
              </p:spPr>
            </p:pic>
            <p:pic>
              <p:nvPicPr>
                <p:cNvPr id="29" name="Picture 28"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657350" y="1171575"/>
                  <a:ext cx="381000" cy="762000"/>
                </a:xfrm>
                <a:prstGeom prst="rect">
                  <a:avLst/>
                </a:prstGeom>
                <a:noFill/>
                <a:ln>
                  <a:noFill/>
                </a:ln>
                <a:extLst/>
              </p:spPr>
            </p:pic>
            <p:pic>
              <p:nvPicPr>
                <p:cNvPr id="30" name="Picture 29"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2019300" y="1171575"/>
                  <a:ext cx="381000" cy="762000"/>
                </a:xfrm>
                <a:prstGeom prst="rect">
                  <a:avLst/>
                </a:prstGeom>
                <a:noFill/>
                <a:ln>
                  <a:noFill/>
                </a:ln>
                <a:extLst/>
              </p:spPr>
            </p:pic>
            <p:pic>
              <p:nvPicPr>
                <p:cNvPr id="31" name="Picture 30"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581025" y="409575"/>
                  <a:ext cx="381000" cy="762000"/>
                </a:xfrm>
                <a:prstGeom prst="rect">
                  <a:avLst/>
                </a:prstGeom>
                <a:noFill/>
                <a:ln>
                  <a:noFill/>
                </a:ln>
                <a:extLst/>
              </p:spPr>
            </p:pic>
            <p:pic>
              <p:nvPicPr>
                <p:cNvPr id="32" name="Picture 31"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933450" y="409575"/>
                  <a:ext cx="381000" cy="762000"/>
                </a:xfrm>
                <a:prstGeom prst="rect">
                  <a:avLst/>
                </a:prstGeom>
                <a:noFill/>
                <a:ln>
                  <a:noFill/>
                </a:ln>
                <a:extLst/>
              </p:spPr>
            </p:pic>
            <p:pic>
              <p:nvPicPr>
                <p:cNvPr id="33" name="Picture 32"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295400" y="409575"/>
                  <a:ext cx="381000" cy="762000"/>
                </a:xfrm>
                <a:prstGeom prst="rect">
                  <a:avLst/>
                </a:prstGeom>
                <a:noFill/>
                <a:ln>
                  <a:noFill/>
                </a:ln>
                <a:extLst/>
              </p:spPr>
            </p:pic>
            <p:pic>
              <p:nvPicPr>
                <p:cNvPr id="34" name="Picture 33"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1657350" y="409575"/>
                  <a:ext cx="381000" cy="762000"/>
                </a:xfrm>
                <a:prstGeom prst="rect">
                  <a:avLst/>
                </a:prstGeom>
                <a:noFill/>
                <a:ln>
                  <a:noFill/>
                </a:ln>
                <a:extLst/>
              </p:spPr>
            </p:pic>
            <p:pic>
              <p:nvPicPr>
                <p:cNvPr id="35" name="Picture 34" descr="http://www.psdgraphics.com/file/male-female-png.png"/>
                <p:cNvPicPr>
                  <a:picLocks noChangeAspect="1"/>
                </p:cNvPicPr>
                <p:nvPr/>
              </p:nvPicPr>
              <p:blipFill rotWithShape="1">
                <a:blip r:embed="rId3" cstate="print">
                  <a:duotone>
                    <a:schemeClr val="accent1">
                      <a:shade val="45000"/>
                      <a:satMod val="135000"/>
                    </a:schemeClr>
                    <a:prstClr val="white"/>
                  </a:duotone>
                  <a:extLst/>
                </a:blip>
                <a:srcRect l="15826" t="10742" r="55826" b="11205"/>
                <a:stretch/>
              </p:blipFill>
              <p:spPr bwMode="auto">
                <a:xfrm>
                  <a:off x="2019300" y="409575"/>
                  <a:ext cx="381000" cy="762000"/>
                </a:xfrm>
                <a:prstGeom prst="rect">
                  <a:avLst/>
                </a:prstGeom>
                <a:noFill/>
                <a:ln>
                  <a:noFill/>
                </a:ln>
                <a:extLst/>
              </p:spPr>
            </p:pic>
            <p:sp>
              <p:nvSpPr>
                <p:cNvPr id="36" name="Oval 35"/>
                <p:cNvSpPr/>
                <p:nvPr/>
              </p:nvSpPr>
              <p:spPr>
                <a:xfrm>
                  <a:off x="-81281" y="0"/>
                  <a:ext cx="3177219" cy="311467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100390" name="Text Box 1"/>
                <p:cNvSpPr txBox="1">
                  <a:spLocks noChangeArrowheads="1"/>
                </p:cNvSpPr>
                <p:nvPr/>
              </p:nvSpPr>
              <p:spPr bwMode="auto">
                <a:xfrm>
                  <a:off x="123824" y="1971675"/>
                  <a:ext cx="2724151"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80000"/>
                    </a:lnSpc>
                    <a:spcBef>
                      <a:spcPct val="0"/>
                    </a:spcBef>
                    <a:buFontTx/>
                    <a:buNone/>
                  </a:pPr>
                  <a:r>
                    <a:rPr lang="fr-FR" altLang="fr-FR" sz="1400" dirty="0">
                      <a:solidFill>
                        <a:schemeClr val="tx1">
                          <a:lumMod val="65000"/>
                          <a:lumOff val="35000"/>
                        </a:schemeClr>
                      </a:solidFill>
                      <a:latin typeface="+mn-lt"/>
                      <a:cs typeface="Times New Roman" panose="02020603050405020304" pitchFamily="18" charset="0"/>
                    </a:rPr>
                    <a:t>Au cours des trois derniers mois, </a:t>
                  </a:r>
                  <a:endParaRPr lang="en-US" altLang="fr-FR" sz="1200" b="0" dirty="0">
                    <a:solidFill>
                      <a:schemeClr val="tx1">
                        <a:lumMod val="65000"/>
                        <a:lumOff val="35000"/>
                      </a:schemeClr>
                    </a:solidFill>
                    <a:latin typeface="+mn-lt"/>
                    <a:cs typeface="Times New Roman" panose="02020603050405020304" pitchFamily="18" charset="0"/>
                  </a:endParaRPr>
                </a:p>
              </p:txBody>
            </p:sp>
          </p:grpSp>
          <p:cxnSp>
            <p:nvCxnSpPr>
              <p:cNvPr id="24" name="Straight Connector 23"/>
              <p:cNvCxnSpPr/>
              <p:nvPr/>
            </p:nvCxnSpPr>
            <p:spPr>
              <a:xfrm>
                <a:off x="1495425" y="3081020"/>
                <a:ext cx="0" cy="647700"/>
              </a:xfrm>
              <a:prstGeom prst="line">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378" name="Text Box 1"/>
              <p:cNvSpPr txBox="1">
                <a:spLocks noChangeArrowheads="1"/>
              </p:cNvSpPr>
              <p:nvPr/>
            </p:nvSpPr>
            <p:spPr bwMode="auto">
              <a:xfrm>
                <a:off x="476250" y="2181225"/>
                <a:ext cx="2066925"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80000"/>
                  </a:lnSpc>
                  <a:spcBef>
                    <a:spcPct val="0"/>
                  </a:spcBef>
                  <a:buFontTx/>
                  <a:buNone/>
                </a:pPr>
                <a:r>
                  <a:rPr lang="fr-FR" altLang="fr-FR" sz="1800" dirty="0">
                    <a:solidFill>
                      <a:schemeClr val="accent1"/>
                    </a:solidFill>
                    <a:latin typeface="+mn-lt"/>
                    <a:cs typeface="Times New Roman" panose="02020603050405020304" pitchFamily="18" charset="0"/>
                  </a:rPr>
                  <a:t>1 </a:t>
                </a:r>
                <a:r>
                  <a:rPr lang="fr-FR" altLang="fr-FR" sz="1800" dirty="0">
                    <a:solidFill>
                      <a:schemeClr val="tx1">
                        <a:lumMod val="65000"/>
                        <a:lumOff val="35000"/>
                      </a:schemeClr>
                    </a:solidFill>
                    <a:latin typeface="+mn-lt"/>
                    <a:cs typeface="Times New Roman" panose="02020603050405020304" pitchFamily="18" charset="0"/>
                  </a:rPr>
                  <a:t>personne (femme ou homme) sur </a:t>
                </a:r>
                <a:r>
                  <a:rPr lang="fr-FR" altLang="fr-FR" sz="1800" dirty="0">
                    <a:solidFill>
                      <a:schemeClr val="accent1"/>
                    </a:solidFill>
                    <a:latin typeface="+mn-lt"/>
                    <a:cs typeface="Times New Roman" panose="02020603050405020304" pitchFamily="18" charset="0"/>
                  </a:rPr>
                  <a:t>10…</a:t>
                </a:r>
                <a:endParaRPr lang="en-US" altLang="fr-FR" sz="1800" b="0" dirty="0">
                  <a:solidFill>
                    <a:schemeClr val="accent1"/>
                  </a:solidFill>
                  <a:latin typeface="+mn-lt"/>
                  <a:cs typeface="Times New Roman" panose="02020603050405020304" pitchFamily="18" charset="0"/>
                </a:endParaRPr>
              </a:p>
              <a:p>
                <a:pPr algn="ctr">
                  <a:lnSpc>
                    <a:spcPct val="80000"/>
                  </a:lnSpc>
                  <a:spcBef>
                    <a:spcPct val="0"/>
                  </a:spcBef>
                  <a:buFontTx/>
                  <a:buNone/>
                </a:pPr>
                <a:r>
                  <a:rPr lang="fr-FR" altLang="fr-FR" sz="2200" dirty="0">
                    <a:solidFill>
                      <a:prstClr val="black"/>
                    </a:solidFill>
                    <a:latin typeface="Tw Cen MT" panose="020B0602020104020603" pitchFamily="34" charset="0"/>
                    <a:cs typeface="Times New Roman" panose="02020603050405020304" pitchFamily="18" charset="0"/>
                  </a:rPr>
                  <a:t> </a:t>
                </a:r>
                <a:endParaRPr lang="en-US" altLang="fr-FR" sz="1200" b="0" dirty="0">
                  <a:solidFill>
                    <a:prstClr val="black"/>
                  </a:solidFill>
                  <a:latin typeface="Times New Roman" panose="02020603050405020304" pitchFamily="18" charset="0"/>
                  <a:cs typeface="Times New Roman" panose="02020603050405020304" pitchFamily="18" charset="0"/>
                </a:endParaRPr>
              </a:p>
            </p:txBody>
          </p:sp>
        </p:grpSp>
        <p:grpSp>
          <p:nvGrpSpPr>
            <p:cNvPr id="100357" name="Group 3"/>
            <p:cNvGrpSpPr>
              <a:grpSpLocks/>
            </p:cNvGrpSpPr>
            <p:nvPr/>
          </p:nvGrpSpPr>
          <p:grpSpPr bwMode="auto">
            <a:xfrm>
              <a:off x="4762" y="3300729"/>
              <a:ext cx="5915025" cy="2606041"/>
              <a:chOff x="4762" y="-423546"/>
              <a:chExt cx="5915025" cy="2606041"/>
            </a:xfrm>
          </p:grpSpPr>
          <p:sp>
            <p:nvSpPr>
              <p:cNvPr id="100358" name="Text Box 1"/>
              <p:cNvSpPr txBox="1">
                <a:spLocks noChangeArrowheads="1"/>
              </p:cNvSpPr>
              <p:nvPr/>
            </p:nvSpPr>
            <p:spPr bwMode="auto">
              <a:xfrm>
                <a:off x="4762" y="1820545"/>
                <a:ext cx="5915025"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lnSpc>
                    <a:spcPct val="100000"/>
                  </a:lnSpc>
                  <a:spcBef>
                    <a:spcPct val="0"/>
                  </a:spcBef>
                  <a:buFontTx/>
                  <a:buNone/>
                </a:pPr>
                <a:r>
                  <a:rPr lang="fr-FR" altLang="fr-FR" sz="1800" dirty="0">
                    <a:solidFill>
                      <a:schemeClr val="tx1">
                        <a:lumMod val="65000"/>
                        <a:lumOff val="35000"/>
                      </a:schemeClr>
                    </a:solidFill>
                    <a:latin typeface="+mn-lt"/>
                    <a:cs typeface="Times New Roman" panose="02020603050405020304" pitchFamily="18" charset="0"/>
                  </a:rPr>
                  <a:t>…a entendu un leader parlé de la planification familiale</a:t>
                </a:r>
                <a:endParaRPr lang="en-US" altLang="fr-FR" sz="1200" b="0" dirty="0">
                  <a:solidFill>
                    <a:schemeClr val="tx1">
                      <a:lumMod val="65000"/>
                      <a:lumOff val="35000"/>
                    </a:schemeClr>
                  </a:solidFill>
                  <a:latin typeface="+mn-lt"/>
                  <a:cs typeface="Times New Roman" panose="02020603050405020304" pitchFamily="18" charset="0"/>
                </a:endParaRPr>
              </a:p>
              <a:p>
                <a:pPr algn="ctr">
                  <a:lnSpc>
                    <a:spcPct val="100000"/>
                  </a:lnSpc>
                  <a:spcBef>
                    <a:spcPct val="0"/>
                  </a:spcBef>
                  <a:buFontTx/>
                  <a:buNone/>
                </a:pPr>
                <a:r>
                  <a:rPr lang="fr-FR" altLang="fr-FR" sz="1800" dirty="0">
                    <a:solidFill>
                      <a:prstClr val="black"/>
                    </a:solidFill>
                    <a:latin typeface="Tw Cen MT" panose="020B0602020104020603" pitchFamily="34" charset="0"/>
                    <a:cs typeface="Times New Roman" panose="02020603050405020304" pitchFamily="18" charset="0"/>
                  </a:rPr>
                  <a:t> </a:t>
                </a:r>
                <a:endParaRPr lang="en-US" altLang="fr-FR" sz="1200" b="0" dirty="0">
                  <a:solidFill>
                    <a:prstClr val="black"/>
                  </a:solidFill>
                  <a:latin typeface="Times New Roman" panose="02020603050405020304" pitchFamily="18" charset="0"/>
                  <a:cs typeface="Times New Roman" panose="02020603050405020304" pitchFamily="18" charset="0"/>
                </a:endParaRPr>
              </a:p>
            </p:txBody>
          </p:sp>
          <p:sp>
            <p:nvSpPr>
              <p:cNvPr id="6" name="Arc 5"/>
              <p:cNvSpPr/>
              <p:nvPr/>
            </p:nvSpPr>
            <p:spPr>
              <a:xfrm>
                <a:off x="2276475" y="352425"/>
                <a:ext cx="219075" cy="357188"/>
              </a:xfrm>
              <a:prstGeom prst="arc">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prstClr val="black"/>
                  </a:solidFill>
                </a:endParaRPr>
              </a:p>
            </p:txBody>
          </p:sp>
          <p:sp>
            <p:nvSpPr>
              <p:cNvPr id="7" name="Arc 6"/>
              <p:cNvSpPr/>
              <p:nvPr/>
            </p:nvSpPr>
            <p:spPr>
              <a:xfrm>
                <a:off x="2228850" y="257175"/>
                <a:ext cx="365125" cy="595313"/>
              </a:xfrm>
              <a:prstGeom prst="arc">
                <a:avLst>
                  <a:gd name="adj1" fmla="val 16200000"/>
                  <a:gd name="adj2" fmla="val 21331525"/>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prstClr val="black"/>
                  </a:solidFill>
                </a:endParaRPr>
              </a:p>
            </p:txBody>
          </p:sp>
          <p:sp>
            <p:nvSpPr>
              <p:cNvPr id="8" name="Arc 7"/>
              <p:cNvSpPr/>
              <p:nvPr/>
            </p:nvSpPr>
            <p:spPr>
              <a:xfrm>
                <a:off x="2145030" y="-423546"/>
                <a:ext cx="423862" cy="690563"/>
              </a:xfrm>
              <a:prstGeom prst="arc">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prstClr val="black"/>
                  </a:solidFill>
                </a:endParaRPr>
              </a:p>
            </p:txBody>
          </p:sp>
          <p:pic>
            <p:nvPicPr>
              <p:cNvPr id="9" name="Picture 8" descr="http://www.psdgraphics.com/file/male-female-png.png"/>
              <p:cNvPicPr>
                <a:picLocks noChangeAspect="1"/>
              </p:cNvPicPr>
              <p:nvPr/>
            </p:nvPicPr>
            <p:blipFill rotWithShape="1">
              <a:blip r:embed="rId5" cstate="print">
                <a:duotone>
                  <a:schemeClr val="accent1">
                    <a:shade val="45000"/>
                    <a:satMod val="135000"/>
                  </a:schemeClr>
                  <a:prstClr val="white"/>
                </a:duotone>
                <a:extLst/>
              </a:blip>
              <a:srcRect l="56000" t="9083" r="18956" b="11193"/>
              <a:stretch/>
            </p:blipFill>
            <p:spPr bwMode="auto">
              <a:xfrm>
                <a:off x="2640330" y="119379"/>
                <a:ext cx="571500" cy="1323975"/>
              </a:xfrm>
              <a:prstGeom prst="rect">
                <a:avLst/>
              </a:prstGeom>
              <a:noFill/>
              <a:ln>
                <a:noFill/>
              </a:ln>
              <a:extLst/>
            </p:spPr>
          </p:pic>
          <p:pic>
            <p:nvPicPr>
              <p:cNvPr id="10" name="Picture 9" descr="http://www.psdgraphics.com/file/male-female-png.png"/>
              <p:cNvPicPr>
                <a:picLocks noChangeAspect="1"/>
              </p:cNvPicPr>
              <p:nvPr/>
            </p:nvPicPr>
            <p:blipFill rotWithShape="1">
              <a:blip r:embed="rId6" cstate="print">
                <a:duotone>
                  <a:schemeClr val="accent1">
                    <a:shade val="45000"/>
                    <a:satMod val="135000"/>
                  </a:schemeClr>
                  <a:prstClr val="white"/>
                </a:duotone>
                <a:extLst/>
              </a:blip>
              <a:srcRect l="56000" t="9083" r="18956" b="11193"/>
              <a:stretch/>
            </p:blipFill>
            <p:spPr bwMode="auto">
              <a:xfrm>
                <a:off x="2306955" y="605154"/>
                <a:ext cx="419100" cy="981075"/>
              </a:xfrm>
              <a:prstGeom prst="rect">
                <a:avLst/>
              </a:prstGeom>
              <a:noFill/>
              <a:ln>
                <a:noFill/>
              </a:ln>
              <a:extLst/>
            </p:spPr>
          </p:pic>
          <p:pic>
            <p:nvPicPr>
              <p:cNvPr id="11" name="Picture 10" descr="http://www.psdgraphics.com/file/male-female-png.png"/>
              <p:cNvPicPr>
                <a:picLocks noChangeAspect="1"/>
              </p:cNvPicPr>
              <p:nvPr/>
            </p:nvPicPr>
            <p:blipFill rotWithShape="1">
              <a:blip r:embed="rId7" cstate="print">
                <a:duotone>
                  <a:schemeClr val="accent1">
                    <a:shade val="45000"/>
                    <a:satMod val="135000"/>
                  </a:schemeClr>
                  <a:prstClr val="white"/>
                </a:duotone>
                <a:extLst/>
              </a:blip>
              <a:srcRect l="16806" t="11188" r="56425" b="11463"/>
              <a:stretch/>
            </p:blipFill>
            <p:spPr bwMode="auto">
              <a:xfrm>
                <a:off x="3049905" y="652779"/>
                <a:ext cx="542925" cy="1152525"/>
              </a:xfrm>
              <a:prstGeom prst="rect">
                <a:avLst/>
              </a:prstGeom>
              <a:noFill/>
              <a:ln>
                <a:noFill/>
              </a:ln>
              <a:extLst/>
            </p:spPr>
          </p:pic>
          <p:pic>
            <p:nvPicPr>
              <p:cNvPr id="12" name="Picture 11" descr="http://www.psdgraphics.com/file/male-female-png.png"/>
              <p:cNvPicPr>
                <a:picLocks noChangeAspect="1"/>
              </p:cNvPicPr>
              <p:nvPr/>
            </p:nvPicPr>
            <p:blipFill rotWithShape="1">
              <a:blip r:embed="rId8" cstate="print">
                <a:duotone>
                  <a:schemeClr val="accent1">
                    <a:shade val="45000"/>
                    <a:satMod val="135000"/>
                  </a:schemeClr>
                  <a:prstClr val="white"/>
                </a:duotone>
                <a:extLst/>
              </a:blip>
              <a:srcRect l="56000" t="9083" r="18956" b="11193"/>
              <a:stretch/>
            </p:blipFill>
            <p:spPr bwMode="auto">
              <a:xfrm>
                <a:off x="3354705" y="157479"/>
                <a:ext cx="342900" cy="800100"/>
              </a:xfrm>
              <a:prstGeom prst="rect">
                <a:avLst/>
              </a:prstGeom>
              <a:noFill/>
              <a:ln>
                <a:noFill/>
              </a:ln>
              <a:extLst/>
            </p:spPr>
          </p:pic>
          <p:pic>
            <p:nvPicPr>
              <p:cNvPr id="13" name="Picture 12" descr="http://www.psdgraphics.com/file/male-female-png.png"/>
              <p:cNvPicPr>
                <a:picLocks noChangeAspect="1"/>
              </p:cNvPicPr>
              <p:nvPr/>
            </p:nvPicPr>
            <p:blipFill rotWithShape="1">
              <a:blip r:embed="rId9" cstate="print">
                <a:duotone>
                  <a:schemeClr val="accent1">
                    <a:shade val="45000"/>
                    <a:satMod val="135000"/>
                  </a:schemeClr>
                  <a:prstClr val="white"/>
                </a:duotone>
                <a:extLst/>
              </a:blip>
              <a:srcRect l="56000" t="9083" r="18956" b="11193"/>
              <a:stretch/>
            </p:blipFill>
            <p:spPr bwMode="auto">
              <a:xfrm>
                <a:off x="3573780" y="833754"/>
                <a:ext cx="352425" cy="828675"/>
              </a:xfrm>
              <a:prstGeom prst="rect">
                <a:avLst/>
              </a:prstGeom>
              <a:noFill/>
              <a:ln>
                <a:noFill/>
              </a:ln>
              <a:extLst/>
            </p:spPr>
          </p:pic>
          <p:pic>
            <p:nvPicPr>
              <p:cNvPr id="14" name="Picture 13" descr="http://www.psdgraphics.com/file/male-female-png.png"/>
              <p:cNvPicPr>
                <a:picLocks noChangeAspect="1"/>
              </p:cNvPicPr>
              <p:nvPr/>
            </p:nvPicPr>
            <p:blipFill rotWithShape="1">
              <a:blip r:embed="rId10" cstate="print">
                <a:duotone>
                  <a:schemeClr val="accent1">
                    <a:shade val="45000"/>
                    <a:satMod val="135000"/>
                  </a:schemeClr>
                  <a:prstClr val="white"/>
                </a:duotone>
                <a:extLst/>
              </a:blip>
              <a:srcRect l="16806" t="11188" r="56425" b="11463"/>
              <a:stretch/>
            </p:blipFill>
            <p:spPr bwMode="auto">
              <a:xfrm>
                <a:off x="3697605" y="176529"/>
                <a:ext cx="400050" cy="847725"/>
              </a:xfrm>
              <a:prstGeom prst="rect">
                <a:avLst/>
              </a:prstGeom>
              <a:noFill/>
              <a:ln>
                <a:noFill/>
              </a:ln>
              <a:extLst/>
            </p:spPr>
          </p:pic>
          <p:pic>
            <p:nvPicPr>
              <p:cNvPr id="15" name="Picture 14" descr="http://www.psdgraphics.com/file/male-female-png.png"/>
              <p:cNvPicPr>
                <a:picLocks noChangeAspect="1"/>
              </p:cNvPicPr>
              <p:nvPr/>
            </p:nvPicPr>
            <p:blipFill rotWithShape="1">
              <a:blip r:embed="rId11" cstate="print">
                <a:duotone>
                  <a:schemeClr val="accent1">
                    <a:shade val="45000"/>
                    <a:satMod val="135000"/>
                  </a:schemeClr>
                  <a:prstClr val="white"/>
                </a:duotone>
                <a:extLst/>
              </a:blip>
              <a:srcRect l="16806" t="11188" r="56425" b="11463"/>
              <a:stretch/>
            </p:blipFill>
            <p:spPr bwMode="auto">
              <a:xfrm>
                <a:off x="3888105" y="833754"/>
                <a:ext cx="457200" cy="971550"/>
              </a:xfrm>
              <a:prstGeom prst="rect">
                <a:avLst/>
              </a:prstGeom>
              <a:noFill/>
              <a:ln>
                <a:noFill/>
              </a:ln>
              <a:extLst/>
            </p:spPr>
          </p:pic>
          <p:grpSp>
            <p:nvGrpSpPr>
              <p:cNvPr id="100369" name="Group 15"/>
              <p:cNvGrpSpPr>
                <a:grpSpLocks/>
              </p:cNvGrpSpPr>
              <p:nvPr/>
            </p:nvGrpSpPr>
            <p:grpSpPr bwMode="auto">
              <a:xfrm>
                <a:off x="1221105" y="24129"/>
                <a:ext cx="1058545" cy="1600200"/>
                <a:chOff x="-121920" y="-594996"/>
                <a:chExt cx="1058545" cy="1600200"/>
              </a:xfrm>
            </p:grpSpPr>
            <p:grpSp>
              <p:nvGrpSpPr>
                <p:cNvPr id="100371" name="Group 17"/>
                <p:cNvGrpSpPr>
                  <a:grpSpLocks/>
                </p:cNvGrpSpPr>
                <p:nvPr/>
              </p:nvGrpSpPr>
              <p:grpSpPr bwMode="auto">
                <a:xfrm>
                  <a:off x="-121920" y="-594996"/>
                  <a:ext cx="1058545" cy="1600200"/>
                  <a:chOff x="-121920" y="-594996"/>
                  <a:chExt cx="1058545" cy="1600200"/>
                </a:xfrm>
              </p:grpSpPr>
              <p:pic>
                <p:nvPicPr>
                  <p:cNvPr id="20" name="Picture 19" descr="http://www.psdgraphics.com/file/male-female-png.png"/>
                  <p:cNvPicPr>
                    <a:picLocks noChangeAspect="1"/>
                  </p:cNvPicPr>
                  <p:nvPr/>
                </p:nvPicPr>
                <p:blipFill rotWithShape="1">
                  <a:blip r:embed="rId7" cstate="print">
                    <a:duotone>
                      <a:schemeClr val="accent1">
                        <a:shade val="45000"/>
                        <a:satMod val="135000"/>
                      </a:schemeClr>
                      <a:prstClr val="white"/>
                    </a:duotone>
                    <a:extLst/>
                  </a:blip>
                  <a:srcRect l="16806" t="11188" r="56425" b="11463"/>
                  <a:stretch/>
                </p:blipFill>
                <p:spPr bwMode="auto">
                  <a:xfrm>
                    <a:off x="-121920" y="-594996"/>
                    <a:ext cx="752475" cy="1600200"/>
                  </a:xfrm>
                  <a:prstGeom prst="rect">
                    <a:avLst/>
                  </a:prstGeom>
                  <a:noFill/>
                  <a:ln>
                    <a:noFill/>
                  </a:ln>
                  <a:extLst/>
                </p:spPr>
              </p:pic>
              <p:sp>
                <p:nvSpPr>
                  <p:cNvPr id="21" name="Rectangle 20"/>
                  <p:cNvSpPr/>
                  <p:nvPr/>
                </p:nvSpPr>
                <p:spPr>
                  <a:xfrm rot="18955126">
                    <a:off x="576262" y="379413"/>
                    <a:ext cx="360363" cy="273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22" name="Rectangle 21"/>
                  <p:cNvSpPr/>
                  <p:nvPr/>
                </p:nvSpPr>
                <p:spPr>
                  <a:xfrm rot="15010010">
                    <a:off x="494506" y="562769"/>
                    <a:ext cx="466725" cy="27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sp>
              <p:nvSpPr>
                <p:cNvPr id="19" name="Rectangle 18"/>
                <p:cNvSpPr/>
                <p:nvPr/>
              </p:nvSpPr>
              <p:spPr>
                <a:xfrm rot="18955126">
                  <a:off x="485775" y="142875"/>
                  <a:ext cx="290512"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pic>
            <p:nvPicPr>
              <p:cNvPr id="17" name="Picture 16" descr="http://www.accucutcraft.com/media/catalog/product/cache/2/image/9df78eab33525d08d6e5fb8d27136e95/m/1/m1101.jpg"/>
              <p:cNvPicPr>
                <a:picLocks noChangeAspect="1"/>
              </p:cNvPicPr>
              <p:nvPr/>
            </p:nvPicPr>
            <p:blipFill>
              <a:blip r:embed="rId12" cstate="print">
                <a:duotone>
                  <a:schemeClr val="accent1">
                    <a:shade val="45000"/>
                    <a:satMod val="135000"/>
                  </a:schemeClr>
                  <a:prstClr val="white"/>
                </a:duotone>
                <a:extLst/>
              </a:blip>
              <a:srcRect/>
              <a:stretch>
                <a:fillRect/>
              </a:stretch>
            </p:blipFill>
            <p:spPr bwMode="auto">
              <a:xfrm rot="17775491">
                <a:off x="1792605" y="-261621"/>
                <a:ext cx="552450" cy="552450"/>
              </a:xfrm>
              <a:prstGeom prst="rect">
                <a:avLst/>
              </a:prstGeom>
              <a:noFill/>
              <a:ln>
                <a:noFill/>
              </a:ln>
            </p:spPr>
          </p:pic>
        </p:grpSp>
      </p:grpSp>
      <p:sp>
        <p:nvSpPr>
          <p:cNvPr id="100355" name="TextBox 1"/>
          <p:cNvSpPr txBox="1">
            <a:spLocks noChangeArrowheads="1"/>
          </p:cNvSpPr>
          <p:nvPr/>
        </p:nvSpPr>
        <p:spPr bwMode="auto">
          <a:xfrm>
            <a:off x="475466" y="2826033"/>
            <a:ext cx="3616848"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100000"/>
              </a:lnSpc>
              <a:spcBef>
                <a:spcPct val="0"/>
              </a:spcBef>
              <a:buFontTx/>
              <a:buNone/>
            </a:pPr>
            <a:r>
              <a:rPr lang="en-US" altLang="fr-FR" sz="2400" b="0" dirty="0" err="1">
                <a:solidFill>
                  <a:schemeClr val="tx1">
                    <a:lumMod val="65000"/>
                    <a:lumOff val="35000"/>
                  </a:schemeClr>
                </a:solidFill>
                <a:latin typeface="+mn-lt"/>
              </a:rPr>
              <a:t>Exemple</a:t>
            </a:r>
            <a:r>
              <a:rPr lang="en-US" altLang="fr-FR" sz="2400" b="0" dirty="0">
                <a:solidFill>
                  <a:schemeClr val="tx1">
                    <a:lumMod val="65000"/>
                    <a:lumOff val="35000"/>
                  </a:schemeClr>
                </a:solidFill>
                <a:latin typeface="+mn-lt"/>
              </a:rPr>
              <a:t> d’un </a:t>
            </a:r>
            <a:r>
              <a:rPr lang="en-US" altLang="fr-FR" sz="2400" b="0" dirty="0" err="1" smtClean="0">
                <a:solidFill>
                  <a:schemeClr val="tx1">
                    <a:lumMod val="65000"/>
                    <a:lumOff val="35000"/>
                  </a:schemeClr>
                </a:solidFill>
                <a:latin typeface="+mn-lt"/>
              </a:rPr>
              <a:t>infographique</a:t>
            </a:r>
            <a:endParaRPr lang="en-US" altLang="fr-FR" sz="2400" b="0" dirty="0">
              <a:solidFill>
                <a:schemeClr val="tx1">
                  <a:lumMod val="65000"/>
                  <a:lumOff val="35000"/>
                </a:schemeClr>
              </a:solidFill>
              <a:latin typeface="+mn-lt"/>
            </a:endParaRPr>
          </a:p>
          <a:p>
            <a:pPr>
              <a:lnSpc>
                <a:spcPct val="100000"/>
              </a:lnSpc>
              <a:spcBef>
                <a:spcPct val="0"/>
              </a:spcBef>
              <a:buFontTx/>
              <a:buNone/>
            </a:pPr>
            <a:r>
              <a:rPr lang="en-US" altLang="fr-FR" sz="2400" b="0" dirty="0">
                <a:solidFill>
                  <a:schemeClr val="tx1">
                    <a:lumMod val="65000"/>
                    <a:lumOff val="35000"/>
                  </a:schemeClr>
                </a:solidFill>
                <a:latin typeface="+mn-lt"/>
              </a:rPr>
              <a:t>qui </a:t>
            </a:r>
            <a:r>
              <a:rPr lang="en-US" altLang="fr-FR" sz="2400" b="0" dirty="0" err="1">
                <a:solidFill>
                  <a:schemeClr val="tx1">
                    <a:lumMod val="65000"/>
                    <a:lumOff val="35000"/>
                  </a:schemeClr>
                </a:solidFill>
                <a:latin typeface="+mn-lt"/>
              </a:rPr>
              <a:t>explique</a:t>
            </a:r>
            <a:r>
              <a:rPr lang="en-US" altLang="fr-FR" sz="2400" b="0" dirty="0">
                <a:solidFill>
                  <a:schemeClr val="tx1">
                    <a:lumMod val="65000"/>
                    <a:lumOff val="35000"/>
                  </a:schemeClr>
                </a:solidFill>
                <a:latin typeface="+mn-lt"/>
              </a:rPr>
              <a:t> </a:t>
            </a:r>
            <a:r>
              <a:rPr lang="en-US" altLang="fr-FR" sz="2400" b="0" dirty="0" smtClean="0">
                <a:solidFill>
                  <a:schemeClr val="tx1">
                    <a:lumMod val="65000"/>
                    <a:lumOff val="35000"/>
                  </a:schemeClr>
                </a:solidFill>
                <a:latin typeface="+mn-lt"/>
              </a:rPr>
              <a:t>le </a:t>
            </a:r>
            <a:r>
              <a:rPr lang="en-US" altLang="fr-FR" sz="2400" b="0" dirty="0" err="1" smtClean="0">
                <a:solidFill>
                  <a:schemeClr val="tx1">
                    <a:lumMod val="65000"/>
                    <a:lumOff val="35000"/>
                  </a:schemeClr>
                </a:solidFill>
                <a:latin typeface="+mn-lt"/>
              </a:rPr>
              <a:t>manque</a:t>
            </a:r>
            <a:r>
              <a:rPr lang="en-US" altLang="fr-FR" sz="2400" b="0" dirty="0" smtClean="0">
                <a:solidFill>
                  <a:schemeClr val="tx1">
                    <a:lumMod val="65000"/>
                    <a:lumOff val="35000"/>
                  </a:schemeClr>
                </a:solidFill>
                <a:latin typeface="+mn-lt"/>
              </a:rPr>
              <a:t> de discussion </a:t>
            </a:r>
            <a:r>
              <a:rPr lang="en-US" altLang="fr-FR" sz="2400" b="0" dirty="0" err="1">
                <a:solidFill>
                  <a:schemeClr val="tx1">
                    <a:lumMod val="65000"/>
                    <a:lumOff val="35000"/>
                  </a:schemeClr>
                </a:solidFill>
                <a:latin typeface="+mn-lt"/>
              </a:rPr>
              <a:t>communautaire</a:t>
            </a:r>
            <a:r>
              <a:rPr lang="en-US" altLang="fr-FR" sz="2400" b="0" dirty="0">
                <a:solidFill>
                  <a:schemeClr val="tx1">
                    <a:lumMod val="65000"/>
                    <a:lumOff val="35000"/>
                  </a:schemeClr>
                </a:solidFill>
                <a:latin typeface="+mn-lt"/>
              </a:rPr>
              <a:t> par les leaders </a:t>
            </a:r>
            <a:r>
              <a:rPr lang="en-US" altLang="fr-FR" sz="2400" b="0" dirty="0" err="1">
                <a:solidFill>
                  <a:schemeClr val="tx1">
                    <a:lumMod val="65000"/>
                    <a:lumOff val="35000"/>
                  </a:schemeClr>
                </a:solidFill>
                <a:latin typeface="+mn-lt"/>
              </a:rPr>
              <a:t>communautaires</a:t>
            </a:r>
            <a:r>
              <a:rPr lang="en-US" altLang="fr-FR" sz="2400" b="0" dirty="0">
                <a:solidFill>
                  <a:schemeClr val="tx1">
                    <a:lumMod val="65000"/>
                    <a:lumOff val="35000"/>
                  </a:schemeClr>
                </a:solidFill>
                <a:latin typeface="+mn-lt"/>
              </a:rPr>
              <a:t> </a:t>
            </a:r>
            <a:r>
              <a:rPr lang="en-US" altLang="fr-FR" sz="2400" b="0" dirty="0" err="1">
                <a:solidFill>
                  <a:schemeClr val="tx1">
                    <a:lumMod val="65000"/>
                    <a:lumOff val="35000"/>
                  </a:schemeClr>
                </a:solidFill>
                <a:latin typeface="+mn-lt"/>
              </a:rPr>
              <a:t>sur</a:t>
            </a:r>
            <a:r>
              <a:rPr lang="en-US" altLang="fr-FR" sz="2400" b="0" dirty="0">
                <a:solidFill>
                  <a:schemeClr val="tx1">
                    <a:lumMod val="65000"/>
                    <a:lumOff val="35000"/>
                  </a:schemeClr>
                </a:solidFill>
                <a:latin typeface="+mn-lt"/>
              </a:rPr>
              <a:t> la PF</a:t>
            </a:r>
          </a:p>
          <a:p>
            <a:pPr>
              <a:lnSpc>
                <a:spcPct val="100000"/>
              </a:lnSpc>
              <a:spcBef>
                <a:spcPct val="0"/>
              </a:spcBef>
              <a:buFontTx/>
              <a:buNone/>
            </a:pPr>
            <a:endParaRPr lang="en-US" altLang="fr-FR" sz="2400" b="0" dirty="0" smtClean="0">
              <a:solidFill>
                <a:schemeClr val="tx1">
                  <a:lumMod val="65000"/>
                  <a:lumOff val="35000"/>
                </a:schemeClr>
              </a:solidFill>
              <a:latin typeface="+mn-lt"/>
            </a:endParaRPr>
          </a:p>
          <a:p>
            <a:pPr>
              <a:lnSpc>
                <a:spcPct val="100000"/>
              </a:lnSpc>
              <a:spcBef>
                <a:spcPct val="0"/>
              </a:spcBef>
              <a:buFontTx/>
              <a:buNone/>
            </a:pPr>
            <a:r>
              <a:rPr lang="en-US" altLang="fr-FR" sz="2400" dirty="0" smtClean="0">
                <a:solidFill>
                  <a:schemeClr val="tx1">
                    <a:lumMod val="65000"/>
                    <a:lumOff val="35000"/>
                  </a:schemeClr>
                </a:solidFill>
                <a:latin typeface="+mn-lt"/>
              </a:rPr>
              <a:t>POURQUOI</a:t>
            </a:r>
            <a:r>
              <a:rPr lang="en-US" altLang="fr-FR" sz="2400" dirty="0">
                <a:solidFill>
                  <a:schemeClr val="tx1">
                    <a:lumMod val="65000"/>
                    <a:lumOff val="35000"/>
                  </a:schemeClr>
                </a:solidFill>
                <a:latin typeface="+mn-lt"/>
              </a:rPr>
              <a:t>?</a:t>
            </a:r>
          </a:p>
          <a:p>
            <a:pPr>
              <a:lnSpc>
                <a:spcPct val="100000"/>
              </a:lnSpc>
              <a:spcBef>
                <a:spcPct val="0"/>
              </a:spcBef>
              <a:buFontTx/>
              <a:buNone/>
            </a:pPr>
            <a:endParaRPr lang="en-US" altLang="fr-FR" sz="1800" b="0" dirty="0">
              <a:solidFill>
                <a:prstClr val="black"/>
              </a:solidFill>
              <a:latin typeface="Tw Cen MT" panose="020B0602020104020603" pitchFamily="34" charset="0"/>
            </a:endParaRPr>
          </a:p>
        </p:txBody>
      </p:sp>
      <p:sp>
        <p:nvSpPr>
          <p:cNvPr id="39" name="Rectangle 7"/>
          <p:cNvSpPr>
            <a:spLocks noChangeArrowheads="1"/>
          </p:cNvSpPr>
          <p:nvPr/>
        </p:nvSpPr>
        <p:spPr bwMode="auto">
          <a:xfrm>
            <a:off x="430901" y="571450"/>
            <a:ext cx="4859704" cy="2160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en-US" altLang="fr-FR" sz="3600" dirty="0" smtClean="0">
                <a:solidFill>
                  <a:schemeClr val="accent1"/>
                </a:solidFill>
                <a:latin typeface="Tw Cen MT" panose="020B0602020104020603" pitchFamily="34" charset="0"/>
              </a:rPr>
              <a:t>INFOGRAPHIQUE CONCERNANT </a:t>
            </a:r>
          </a:p>
          <a:p>
            <a:pPr>
              <a:lnSpc>
                <a:spcPct val="80000"/>
              </a:lnSpc>
              <a:spcBef>
                <a:spcPct val="0"/>
              </a:spcBef>
              <a:buFontTx/>
              <a:buNone/>
            </a:pPr>
            <a:r>
              <a:rPr lang="en-US" altLang="fr-FR" sz="4800" dirty="0" smtClean="0">
                <a:solidFill>
                  <a:schemeClr val="accent1"/>
                </a:solidFill>
                <a:latin typeface="Tw Cen MT" panose="020B0602020104020603" pitchFamily="34" charset="0"/>
              </a:rPr>
              <a:t>LE RÔLE DES INFLUENTS</a:t>
            </a:r>
            <a:endParaRPr lang="en-US" altLang="fr-FR" sz="48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20936145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0" y="1541417"/>
            <a:ext cx="9144000" cy="5316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179" b="8162"/>
          <a:stretch/>
        </p:blipFill>
        <p:spPr>
          <a:xfrm>
            <a:off x="674772" y="1620095"/>
            <a:ext cx="7794456" cy="5159225"/>
          </a:xfrm>
          <a:prstGeom prst="rect">
            <a:avLst/>
          </a:prstGeom>
        </p:spPr>
      </p:pic>
      <p:sp>
        <p:nvSpPr>
          <p:cNvPr id="5" name="Title 1"/>
          <p:cNvSpPr txBox="1">
            <a:spLocks/>
          </p:cNvSpPr>
          <p:nvPr/>
        </p:nvSpPr>
        <p:spPr bwMode="auto">
          <a:xfrm>
            <a:off x="382832" y="246000"/>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4</a:t>
            </a:r>
            <a:endParaRPr lang="en-US" sz="9600" kern="0" dirty="0">
              <a:solidFill>
                <a:schemeClr val="accent1">
                  <a:lumMod val="75000"/>
                </a:schemeClr>
              </a:solidFill>
              <a:latin typeface="Tw Cen MT" panose="020B0602020104020603" pitchFamily="34" charset="0"/>
            </a:endParaRPr>
          </a:p>
        </p:txBody>
      </p:sp>
      <p:sp>
        <p:nvSpPr>
          <p:cNvPr id="6" name="Rectangle 8"/>
          <p:cNvSpPr>
            <a:spLocks noChangeArrowheads="1"/>
          </p:cNvSpPr>
          <p:nvPr/>
        </p:nvSpPr>
        <p:spPr bwMode="auto">
          <a:xfrm>
            <a:off x="1158788" y="259063"/>
            <a:ext cx="781564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4000" dirty="0" smtClean="0">
                <a:solidFill>
                  <a:schemeClr val="accent1"/>
                </a:solidFill>
                <a:latin typeface="Tw Cen MT" panose="020B0602020104020603" pitchFamily="34" charset="0"/>
              </a:rPr>
              <a:t>UTILISER LA RADIO POUR CRÉER UN ENVIRONNEMENT FAVORABLE</a:t>
            </a:r>
            <a:endParaRPr lang="fr-FR" altLang="fr-FR" sz="4000" dirty="0">
              <a:solidFill>
                <a:schemeClr val="accent1"/>
              </a:solidFill>
              <a:latin typeface="Tw Cen MT" panose="020B0602020104020603" pitchFamily="34" charset="0"/>
            </a:endParaRPr>
          </a:p>
        </p:txBody>
      </p:sp>
      <p:sp>
        <p:nvSpPr>
          <p:cNvPr id="4" name="Rectangle 3"/>
          <p:cNvSpPr/>
          <p:nvPr/>
        </p:nvSpPr>
        <p:spPr>
          <a:xfrm>
            <a:off x="565773" y="1567543"/>
            <a:ext cx="1158524" cy="587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90111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4451" name="Picture 2" descr="C:\Users\lundgrer\Downloads\im 5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1" y="1524001"/>
            <a:ext cx="3633788" cy="5138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52" name="Picture 2" descr="C:\Users\lundgrer\Downloads\im 19 cop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3" y="1524001"/>
            <a:ext cx="3660775" cy="5138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8344" y="288090"/>
            <a:ext cx="855078"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chemeClr val="accent1">
                    <a:lumMod val="75000"/>
                  </a:schemeClr>
                </a:solidFill>
                <a:latin typeface="Tw Cen MT" panose="020B0602020104020603" pitchFamily="34" charset="0"/>
              </a:rPr>
              <a:t>5</a:t>
            </a:r>
            <a:endParaRPr lang="en-US" sz="9600" kern="0" dirty="0">
              <a:solidFill>
                <a:schemeClr val="accent1">
                  <a:lumMod val="75000"/>
                </a:schemeClr>
              </a:solidFill>
              <a:latin typeface="Tw Cen MT" panose="020B0602020104020603" pitchFamily="34" charset="0"/>
            </a:endParaRPr>
          </a:p>
        </p:txBody>
      </p:sp>
      <p:sp>
        <p:nvSpPr>
          <p:cNvPr id="7" name="Rectangle 8"/>
          <p:cNvSpPr>
            <a:spLocks noChangeArrowheads="1"/>
          </p:cNvSpPr>
          <p:nvPr/>
        </p:nvSpPr>
        <p:spPr bwMode="auto">
          <a:xfrm>
            <a:off x="914401" y="376822"/>
            <a:ext cx="7973012" cy="986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80000"/>
              </a:lnSpc>
              <a:spcBef>
                <a:spcPct val="0"/>
              </a:spcBef>
              <a:buFontTx/>
              <a:buNone/>
            </a:pPr>
            <a:r>
              <a:rPr lang="fr-FR" altLang="fr-FR" sz="3600" dirty="0" smtClean="0">
                <a:solidFill>
                  <a:schemeClr val="accent1"/>
                </a:solidFill>
                <a:latin typeface="Tw Cen MT" panose="020B0602020104020603" pitchFamily="34" charset="0"/>
              </a:rPr>
              <a:t>RELIER LES PRESTATAIRES DES SERVICES DE PF AVEC LES GROUPES INFLUENTS</a:t>
            </a:r>
            <a:endParaRPr lang="fr-FR" altLang="fr-FR" sz="3600" dirty="0">
              <a:solidFill>
                <a:schemeClr val="accent1"/>
              </a:solidFill>
              <a:latin typeface="Tw Cen MT" panose="020B0602020104020603" pitchFamily="34" charset="0"/>
            </a:endParaRPr>
          </a:p>
        </p:txBody>
      </p:sp>
    </p:spTree>
    <p:extLst>
      <p:ext uri="{BB962C8B-B14F-4D97-AF65-F5344CB8AC3E}">
        <p14:creationId xmlns:p14="http://schemas.microsoft.com/office/powerpoint/2010/main" val="187972020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311" y="391886"/>
            <a:ext cx="7489371" cy="1074057"/>
          </a:xfrm>
        </p:spPr>
        <p:txBody>
          <a:bodyPr>
            <a:normAutofit/>
          </a:bodyPr>
          <a:lstStyle/>
          <a:p>
            <a:r>
              <a:rPr lang="en-US" sz="5400" b="1" dirty="0">
                <a:solidFill>
                  <a:srgbClr val="CC6602"/>
                </a:solidFill>
                <a:latin typeface="Tw Cen MT" panose="020B0602020104020603" pitchFamily="34" charset="0"/>
              </a:rPr>
              <a:t>BESOIN NON SATISFAIT</a:t>
            </a:r>
          </a:p>
        </p:txBody>
      </p:sp>
      <p:sp>
        <p:nvSpPr>
          <p:cNvPr id="4" name="Title 1"/>
          <p:cNvSpPr txBox="1">
            <a:spLocks/>
          </p:cNvSpPr>
          <p:nvPr/>
        </p:nvSpPr>
        <p:spPr>
          <a:xfrm>
            <a:off x="827311" y="2237314"/>
            <a:ext cx="7228114"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nSpc>
                <a:spcPct val="100000"/>
              </a:lnSpc>
              <a:spcAft>
                <a:spcPts val="1200"/>
              </a:spcAft>
            </a:pPr>
            <a:r>
              <a:rPr lang="fr-FR" sz="3200" b="1" dirty="0">
                <a:solidFill>
                  <a:schemeClr val="tx1">
                    <a:lumMod val="65000"/>
                    <a:lumOff val="35000"/>
                  </a:schemeClr>
                </a:solidFill>
                <a:latin typeface="+mn-lt"/>
              </a:rPr>
              <a:t>QU’EST-CE QU’ON ENTEND PAR BESOIN </a:t>
            </a:r>
            <a:r>
              <a:rPr lang="fr-FR" sz="3200" b="1" dirty="0" smtClean="0">
                <a:solidFill>
                  <a:schemeClr val="tx1">
                    <a:lumMod val="65000"/>
                    <a:lumOff val="35000"/>
                  </a:schemeClr>
                </a:solidFill>
                <a:latin typeface="+mn-lt"/>
              </a:rPr>
              <a:t>NON SATISFAIT?</a:t>
            </a:r>
          </a:p>
          <a:p>
            <a:pPr marL="174625">
              <a:lnSpc>
                <a:spcPct val="100000"/>
              </a:lnSpc>
              <a:spcAft>
                <a:spcPts val="1200"/>
              </a:spcAft>
            </a:pPr>
            <a:endParaRPr lang="fr-FR" sz="3200" b="1" dirty="0">
              <a:solidFill>
                <a:schemeClr val="tx1">
                  <a:lumMod val="65000"/>
                  <a:lumOff val="35000"/>
                </a:schemeClr>
              </a:solidFill>
              <a:latin typeface="+mn-lt"/>
            </a:endParaRPr>
          </a:p>
          <a:p>
            <a:pPr marL="174625">
              <a:lnSpc>
                <a:spcPct val="100000"/>
              </a:lnSpc>
              <a:spcAft>
                <a:spcPts val="1200"/>
              </a:spcAft>
            </a:pPr>
            <a:r>
              <a:rPr lang="fr-FR" sz="3200" b="1" dirty="0">
                <a:solidFill>
                  <a:schemeClr val="tx1">
                    <a:lumMod val="65000"/>
                    <a:lumOff val="35000"/>
                  </a:schemeClr>
                </a:solidFill>
                <a:latin typeface="+mn-lt"/>
              </a:rPr>
              <a:t>ET COMMENT LES BARRIERES </a:t>
            </a:r>
            <a:r>
              <a:rPr lang="fr-FR" sz="3200" b="1" dirty="0" smtClean="0">
                <a:solidFill>
                  <a:schemeClr val="tx1">
                    <a:lumMod val="65000"/>
                    <a:lumOff val="35000"/>
                  </a:schemeClr>
                </a:solidFill>
                <a:latin typeface="+mn-lt"/>
              </a:rPr>
              <a:t>SOCIALES INFLUENCENT </a:t>
            </a:r>
            <a:r>
              <a:rPr lang="fr-FR" sz="3200" b="1" dirty="0">
                <a:solidFill>
                  <a:schemeClr val="tx1">
                    <a:lumMod val="65000"/>
                    <a:lumOff val="35000"/>
                  </a:schemeClr>
                </a:solidFill>
                <a:latin typeface="+mn-lt"/>
              </a:rPr>
              <a:t>LES PERSONNES A AGIR (</a:t>
            </a:r>
            <a:r>
              <a:rPr lang="fr-FR" sz="3200" b="1" dirty="0" smtClean="0">
                <a:solidFill>
                  <a:schemeClr val="tx1">
                    <a:lumMod val="65000"/>
                    <a:lumOff val="35000"/>
                  </a:schemeClr>
                </a:solidFill>
                <a:latin typeface="+mn-lt"/>
              </a:rPr>
              <a:t>OUPAS</a:t>
            </a:r>
            <a:r>
              <a:rPr lang="fr-FR" sz="3200" b="1" dirty="0">
                <a:solidFill>
                  <a:schemeClr val="tx1">
                    <a:lumMod val="65000"/>
                    <a:lumOff val="35000"/>
                  </a:schemeClr>
                </a:solidFill>
                <a:latin typeface="+mn-lt"/>
              </a:rPr>
              <a:t>) SUR LEURS BNS?</a:t>
            </a:r>
            <a:endParaRPr lang="en-US" sz="3200" b="1" dirty="0">
              <a:solidFill>
                <a:schemeClr val="tx1">
                  <a:lumMod val="65000"/>
                  <a:lumOff val="35000"/>
                </a:schemeClr>
              </a:solidFill>
              <a:latin typeface="+mn-lt"/>
            </a:endParaRPr>
          </a:p>
        </p:txBody>
      </p:sp>
    </p:spTree>
    <p:extLst>
      <p:ext uri="{BB962C8B-B14F-4D97-AF65-F5344CB8AC3E}">
        <p14:creationId xmlns:p14="http://schemas.microsoft.com/office/powerpoint/2010/main" val="2636558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784841"/>
            <a:ext cx="4620745" cy="609600"/>
          </a:xfrm>
        </p:spPr>
        <p:txBody>
          <a:bodyPr>
            <a:noAutofit/>
          </a:bodyPr>
          <a:lstStyle/>
          <a:p>
            <a:pPr algn="ctr" eaLnBrk="1" hangingPunct="1">
              <a:defRPr/>
            </a:pPr>
            <a:r>
              <a:rPr lang="fr-BE" b="1" dirty="0" smtClean="0">
                <a:solidFill>
                  <a:schemeClr val="accent1"/>
                </a:solidFill>
                <a:latin typeface="Tw Cen MT" panose="020B0602020104020603" pitchFamily="34" charset="0"/>
              </a:rPr>
              <a:t>CAMPAGNE </a:t>
            </a:r>
            <a:br>
              <a:rPr lang="fr-BE" b="1" dirty="0" smtClean="0">
                <a:solidFill>
                  <a:schemeClr val="accent1"/>
                </a:solidFill>
                <a:latin typeface="Tw Cen MT" panose="020B0602020104020603" pitchFamily="34" charset="0"/>
              </a:rPr>
            </a:br>
            <a:r>
              <a:rPr lang="fr-BE" b="1" dirty="0" smtClean="0">
                <a:solidFill>
                  <a:schemeClr val="accent1"/>
                </a:solidFill>
                <a:latin typeface="Tw Cen MT" panose="020B0602020104020603" pitchFamily="34" charset="0"/>
              </a:rPr>
              <a:t>CHACUN INVITE 3</a:t>
            </a:r>
            <a:endParaRPr lang="fr-BE" b="1" dirty="0">
              <a:solidFill>
                <a:schemeClr val="accent1"/>
              </a:solidFill>
              <a:latin typeface="Tw Cen MT" panose="020B0602020104020603" pitchFamily="34" charset="0"/>
            </a:endParaRPr>
          </a:p>
        </p:txBody>
      </p:sp>
      <p:sp>
        <p:nvSpPr>
          <p:cNvPr id="2" name="Content Placeholder 1"/>
          <p:cNvSpPr>
            <a:spLocks noGrp="1"/>
          </p:cNvSpPr>
          <p:nvPr>
            <p:ph sz="half" idx="2"/>
          </p:nvPr>
        </p:nvSpPr>
        <p:spPr>
          <a:xfrm>
            <a:off x="290279" y="1480621"/>
            <a:ext cx="4040188" cy="5003945"/>
          </a:xfrm>
          <a:noFill/>
        </p:spPr>
        <p:txBody>
          <a:bodyPr/>
          <a:lstStyle/>
          <a:p>
            <a:pPr eaLnBrk="1" hangingPunct="1">
              <a:buFont typeface="Wingdings" panose="05000000000000000000" pitchFamily="2" charset="2"/>
              <a:buChar char="§"/>
              <a:defRPr/>
            </a:pPr>
            <a:endParaRPr lang="fr-FR" sz="2000" dirty="0" smtClean="0">
              <a:solidFill>
                <a:schemeClr val="accent3">
                  <a:lumMod val="50000"/>
                </a:schemeClr>
              </a:solidFill>
              <a:latin typeface="Tw Cen MT" panose="020B0602020104020603" pitchFamily="34" charset="0"/>
            </a:endParaRPr>
          </a:p>
          <a:p>
            <a:pPr eaLnBrk="1" hangingPunct="1">
              <a:spcAft>
                <a:spcPts val="600"/>
              </a:spcAft>
              <a:buFont typeface="Wingdings" panose="05000000000000000000" pitchFamily="2" charset="2"/>
              <a:buChar char="§"/>
              <a:defRPr/>
            </a:pPr>
            <a:r>
              <a:rPr lang="fr-FR" sz="2400" dirty="0" smtClean="0">
                <a:solidFill>
                  <a:schemeClr val="tx1">
                    <a:lumMod val="65000"/>
                    <a:lumOff val="35000"/>
                  </a:schemeClr>
                </a:solidFill>
              </a:rPr>
              <a:t>Les </a:t>
            </a:r>
            <a:r>
              <a:rPr lang="fr-FR" sz="2400" dirty="0">
                <a:solidFill>
                  <a:schemeClr val="tx1">
                    <a:lumMod val="65000"/>
                    <a:lumOff val="35000"/>
                  </a:schemeClr>
                </a:solidFill>
              </a:rPr>
              <a:t>cartes d'invitation sont remises aux membres des groupements, aux relais, et aux influents</a:t>
            </a:r>
            <a:r>
              <a:rPr lang="fr-FR" sz="2400" dirty="0" smtClean="0">
                <a:solidFill>
                  <a:schemeClr val="tx1">
                    <a:lumMod val="65000"/>
                    <a:lumOff val="35000"/>
                  </a:schemeClr>
                </a:solidFill>
              </a:rPr>
              <a:t>.</a:t>
            </a:r>
          </a:p>
          <a:p>
            <a:pPr eaLnBrk="1" hangingPunct="1">
              <a:spcAft>
                <a:spcPts val="600"/>
              </a:spcAft>
              <a:buFont typeface="Wingdings" panose="05000000000000000000" pitchFamily="2" charset="2"/>
              <a:buChar char="§"/>
              <a:defRPr/>
            </a:pPr>
            <a:r>
              <a:rPr lang="fr-FR" sz="2400" dirty="0" smtClean="0">
                <a:solidFill>
                  <a:schemeClr val="tx1">
                    <a:lumMod val="65000"/>
                    <a:lumOff val="35000"/>
                  </a:schemeClr>
                </a:solidFill>
              </a:rPr>
              <a:t>Ces </a:t>
            </a:r>
            <a:r>
              <a:rPr lang="fr-FR" sz="2400" dirty="0">
                <a:solidFill>
                  <a:schemeClr val="tx1">
                    <a:lumMod val="65000"/>
                    <a:lumOff val="35000"/>
                  </a:schemeClr>
                </a:solidFill>
              </a:rPr>
              <a:t>personnes commencent les discussions avec des amis et des parents qui n’utilisent pas </a:t>
            </a:r>
            <a:r>
              <a:rPr lang="fr-FR" sz="2400" dirty="0" smtClean="0">
                <a:solidFill>
                  <a:schemeClr val="tx1">
                    <a:lumMod val="65000"/>
                    <a:lumOff val="35000"/>
                  </a:schemeClr>
                </a:solidFill>
              </a:rPr>
              <a:t>de </a:t>
            </a:r>
            <a:r>
              <a:rPr lang="fr-FR" sz="2400" dirty="0">
                <a:solidFill>
                  <a:schemeClr val="tx1">
                    <a:lumMod val="65000"/>
                    <a:lumOff val="35000"/>
                  </a:schemeClr>
                </a:solidFill>
              </a:rPr>
              <a:t>PF</a:t>
            </a:r>
            <a:r>
              <a:rPr lang="fr-FR" sz="2400" dirty="0" smtClean="0">
                <a:solidFill>
                  <a:schemeClr val="tx1">
                    <a:lumMod val="65000"/>
                    <a:lumOff val="35000"/>
                  </a:schemeClr>
                </a:solidFill>
              </a:rPr>
              <a:t>.</a:t>
            </a:r>
          </a:p>
          <a:p>
            <a:pPr eaLnBrk="1" hangingPunct="1">
              <a:spcAft>
                <a:spcPts val="600"/>
              </a:spcAft>
              <a:buFont typeface="Wingdings" panose="05000000000000000000" pitchFamily="2" charset="2"/>
              <a:buChar char="§"/>
              <a:defRPr/>
            </a:pPr>
            <a:r>
              <a:rPr lang="fr-FR" sz="2400" dirty="0" smtClean="0">
                <a:solidFill>
                  <a:schemeClr val="tx1">
                    <a:lumMod val="65000"/>
                    <a:lumOff val="35000"/>
                  </a:schemeClr>
                </a:solidFill>
              </a:rPr>
              <a:t>Ces </a:t>
            </a:r>
            <a:r>
              <a:rPr lang="fr-FR" sz="2400" dirty="0">
                <a:solidFill>
                  <a:schemeClr val="tx1">
                    <a:lumMod val="65000"/>
                    <a:lumOff val="35000"/>
                  </a:schemeClr>
                </a:solidFill>
              </a:rPr>
              <a:t>mêmes personnes offrent les cartes d’invitation aux amis et aux parents, et les encouragent d’aller au CS.</a:t>
            </a:r>
            <a:endParaRPr lang="en-US" sz="2400" dirty="0">
              <a:solidFill>
                <a:schemeClr val="tx1">
                  <a:lumMod val="65000"/>
                  <a:lumOff val="3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745" y="91440"/>
            <a:ext cx="4401335" cy="3301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745" y="3478621"/>
            <a:ext cx="4401335" cy="3301001"/>
          </a:xfrm>
          <a:prstGeom prst="rect">
            <a:avLst/>
          </a:prstGeom>
        </p:spPr>
      </p:pic>
    </p:spTree>
    <p:extLst>
      <p:ext uri="{BB962C8B-B14F-4D97-AF65-F5344CB8AC3E}">
        <p14:creationId xmlns:p14="http://schemas.microsoft.com/office/powerpoint/2010/main" val="92155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7523" name="Slide Number Placeholder 3"/>
          <p:cNvSpPr>
            <a:spLocks noGrp="1"/>
          </p:cNvSpPr>
          <p:nvPr>
            <p:ph type="sldNum" sz="quarter" idx="4294967295"/>
          </p:nvPr>
        </p:nvSpPr>
        <p:spPr bwMode="auto">
          <a:xfrm>
            <a:off x="117475" y="90488"/>
            <a:ext cx="19050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b="1">
                <a:solidFill>
                  <a:srgbClr val="3C7483"/>
                </a:solidFill>
                <a:latin typeface="Calibri" panose="020F0502020204030204" pitchFamily="34" charset="0"/>
                <a:ea typeface="ＭＳ Ｐゴシック" panose="020B0600070205080204" pitchFamily="34" charset="-128"/>
                <a:cs typeface="Calibri" panose="020F0502020204030204" pitchFamily="34" charset="0"/>
              </a:defRPr>
            </a:lvl1pPr>
            <a:lvl2pPr marL="742932" indent="-285744">
              <a:spcBef>
                <a:spcPct val="20000"/>
              </a:spcBef>
              <a:buFont typeface="Calibri" panose="020F050202020403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2971" indent="-228594">
              <a:spcBef>
                <a:spcPct val="20000"/>
              </a:spcBef>
              <a:buFont typeface="Calibri" panose="020F0502020204030204" pitchFamily="34" charset="0"/>
              <a:buChar char="−"/>
              <a:defRPr sz="2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349" indent="-228594">
              <a:spcBef>
                <a:spcPct val="20000"/>
              </a:spcBef>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537"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726"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8914"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103" indent="-228594" eaLnBrk="0" fontAlgn="base" hangingPunct="0">
              <a:spcBef>
                <a:spcPct val="20000"/>
              </a:spcBef>
              <a:spcAft>
                <a:spcPct val="0"/>
              </a:spcAft>
              <a:buChar char="»"/>
              <a:defRPr sz="2000" i="1">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nSpc>
                <a:spcPct val="100000"/>
              </a:lnSpc>
              <a:spcBef>
                <a:spcPct val="0"/>
              </a:spcBef>
              <a:buFontTx/>
              <a:buNone/>
            </a:pPr>
            <a:fld id="{13586FD4-909F-45AE-9F7F-83F845A741B0}" type="slidenum">
              <a:rPr lang="en-US" altLang="fr-FR" sz="1800" b="0">
                <a:solidFill>
                  <a:prstClr val="black"/>
                </a:solidFill>
                <a:latin typeface="Arial" panose="020B0604020202020204" pitchFamily="34" charset="0"/>
              </a:rPr>
              <a:pPr>
                <a:lnSpc>
                  <a:spcPct val="100000"/>
                </a:lnSpc>
                <a:spcBef>
                  <a:spcPct val="0"/>
                </a:spcBef>
                <a:buFontTx/>
                <a:buNone/>
              </a:pPr>
              <a:t>41</a:t>
            </a:fld>
            <a:endParaRPr lang="en-US" altLang="fr-FR" sz="1800" b="0">
              <a:solidFill>
                <a:prstClr val="black"/>
              </a:solidFill>
              <a:latin typeface="Arial" panose="020B0604020202020204" pitchFamily="34" charset="0"/>
            </a:endParaRPr>
          </a:p>
        </p:txBody>
      </p:sp>
      <p:pic>
        <p:nvPicPr>
          <p:cNvPr id="107524" name="Content Placeholder 2"/>
          <p:cNvPicPr>
            <a:picLocks noGrp="1" noChangeAspect="1"/>
          </p:cNvPicPr>
          <p:nvPr>
            <p:ph idx="1"/>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9144000" cy="6857384"/>
          </a:xfrm>
          <a:prstGeom prst="rect">
            <a:avLst/>
          </a:prstGeom>
          <a:noFill/>
          <a:extLst>
            <a:ext uri="{909E8E84-426E-40dd-AFC4-6F175D3DCCD1}">
              <a14:hiddenFill xmlns="" xmlns:a14="http://schemas.microsoft.com/office/drawing/2010/main">
                <a:solidFill>
                  <a:srgbClr val="DFEBDF">
                    <a:alpha val="72940"/>
                  </a:srgbClr>
                </a:solidFill>
              </a14:hiddenFill>
            </a:ext>
          </a:extLst>
        </p:spPr>
      </p:pic>
      <p:sp>
        <p:nvSpPr>
          <p:cNvPr id="6" name="Title 5"/>
          <p:cNvSpPr>
            <a:spLocks noGrp="1"/>
          </p:cNvSpPr>
          <p:nvPr>
            <p:ph type="title"/>
          </p:nvPr>
        </p:nvSpPr>
        <p:spPr>
          <a:xfrm>
            <a:off x="0" y="5551715"/>
            <a:ext cx="9144000" cy="914400"/>
          </a:xfrm>
          <a:solidFill>
            <a:schemeClr val="accent1">
              <a:lumMod val="50000"/>
            </a:schemeClr>
          </a:solidFill>
        </p:spPr>
        <p:txBody>
          <a:bodyPr>
            <a:noAutofit/>
          </a:bodyPr>
          <a:lstStyle/>
          <a:p>
            <a:pPr algn="ctr"/>
            <a:r>
              <a:rPr lang="en-US" altLang="fr-FR" sz="6600" b="1" dirty="0" smtClean="0">
                <a:solidFill>
                  <a:schemeClr val="bg1"/>
                </a:solidFill>
                <a:latin typeface="Tw Cen MT" panose="020B0602020104020603" pitchFamily="34" charset="0"/>
              </a:rPr>
              <a:t>MERCI!</a:t>
            </a:r>
          </a:p>
        </p:txBody>
      </p:sp>
    </p:spTree>
    <p:extLst>
      <p:ext uri="{BB962C8B-B14F-4D97-AF65-F5344CB8AC3E}">
        <p14:creationId xmlns:p14="http://schemas.microsoft.com/office/powerpoint/2010/main" val="107048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311" y="391886"/>
            <a:ext cx="7489371" cy="1074057"/>
          </a:xfrm>
        </p:spPr>
        <p:txBody>
          <a:bodyPr>
            <a:normAutofit fontScale="90000"/>
          </a:bodyPr>
          <a:lstStyle/>
          <a:p>
            <a:r>
              <a:rPr lang="en-US" sz="5400" b="1" dirty="0" smtClean="0">
                <a:solidFill>
                  <a:srgbClr val="CC6602"/>
                </a:solidFill>
                <a:latin typeface="Tw Cen MT" panose="020B0602020104020603" pitchFamily="34" charset="0"/>
              </a:rPr>
              <a:t>LES BARRIERES SOCIALES</a:t>
            </a:r>
            <a:endParaRPr lang="en-US" sz="5400" b="1" dirty="0">
              <a:solidFill>
                <a:srgbClr val="CC6602"/>
              </a:solidFill>
              <a:latin typeface="Tw Cen MT" panose="020B0602020104020603" pitchFamily="34" charset="0"/>
            </a:endParaRPr>
          </a:p>
        </p:txBody>
      </p:sp>
      <p:sp>
        <p:nvSpPr>
          <p:cNvPr id="4" name="Title 1"/>
          <p:cNvSpPr txBox="1">
            <a:spLocks/>
          </p:cNvSpPr>
          <p:nvPr/>
        </p:nvSpPr>
        <p:spPr>
          <a:xfrm>
            <a:off x="3612674" y="1999017"/>
            <a:ext cx="5007428" cy="44755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fr-FR" sz="2400" dirty="0">
                <a:solidFill>
                  <a:schemeClr val="tx1">
                    <a:lumMod val="65000"/>
                    <a:lumOff val="35000"/>
                  </a:schemeClr>
                </a:solidFill>
                <a:latin typeface="+mn-lt"/>
              </a:rPr>
              <a:t>Les barrières </a:t>
            </a:r>
            <a:r>
              <a:rPr lang="fr-FR" sz="2400" dirty="0" smtClean="0">
                <a:solidFill>
                  <a:schemeClr val="tx1">
                    <a:lumMod val="65000"/>
                    <a:lumOff val="35000"/>
                  </a:schemeClr>
                </a:solidFill>
                <a:latin typeface="+mn-lt"/>
              </a:rPr>
              <a:t>surviennent lorsque </a:t>
            </a:r>
            <a:r>
              <a:rPr lang="fr-FR" sz="2400" dirty="0">
                <a:solidFill>
                  <a:schemeClr val="tx1">
                    <a:lumMod val="65000"/>
                    <a:lumOff val="35000"/>
                  </a:schemeClr>
                </a:solidFill>
                <a:latin typeface="+mn-lt"/>
              </a:rPr>
              <a:t>les normes </a:t>
            </a:r>
            <a:r>
              <a:rPr lang="fr-FR" sz="2400" dirty="0" smtClean="0">
                <a:solidFill>
                  <a:schemeClr val="tx1">
                    <a:lumMod val="65000"/>
                    <a:lumOff val="35000"/>
                  </a:schemeClr>
                </a:solidFill>
                <a:latin typeface="+mn-lt"/>
              </a:rPr>
              <a:t>sociales empêchent </a:t>
            </a:r>
            <a:r>
              <a:rPr lang="fr-FR" sz="2400" dirty="0">
                <a:solidFill>
                  <a:schemeClr val="tx1">
                    <a:lumMod val="65000"/>
                    <a:lumOff val="35000"/>
                  </a:schemeClr>
                </a:solidFill>
                <a:latin typeface="+mn-lt"/>
              </a:rPr>
              <a:t>les gens </a:t>
            </a:r>
            <a:r>
              <a:rPr lang="fr-FR" sz="2400" dirty="0" smtClean="0">
                <a:solidFill>
                  <a:schemeClr val="tx1">
                    <a:lumMod val="65000"/>
                    <a:lumOff val="35000"/>
                  </a:schemeClr>
                </a:solidFill>
                <a:latin typeface="+mn-lt"/>
              </a:rPr>
              <a:t>de discuter</a:t>
            </a:r>
            <a:r>
              <a:rPr lang="fr-FR" sz="2400" dirty="0">
                <a:solidFill>
                  <a:schemeClr val="tx1">
                    <a:lumMod val="65000"/>
                    <a:lumOff val="35000"/>
                  </a:schemeClr>
                </a:solidFill>
                <a:latin typeface="+mn-lt"/>
              </a:rPr>
              <a:t>, de rechercher </a:t>
            </a:r>
            <a:r>
              <a:rPr lang="fr-FR" sz="2400" dirty="0" smtClean="0">
                <a:solidFill>
                  <a:schemeClr val="tx1">
                    <a:lumMod val="65000"/>
                    <a:lumOff val="35000"/>
                  </a:schemeClr>
                </a:solidFill>
                <a:latin typeface="+mn-lt"/>
              </a:rPr>
              <a:t>et d’utiliser </a:t>
            </a:r>
            <a:r>
              <a:rPr lang="fr-FR" sz="2400" dirty="0">
                <a:solidFill>
                  <a:schemeClr val="tx1">
                    <a:lumMod val="65000"/>
                    <a:lumOff val="35000"/>
                  </a:schemeClr>
                </a:solidFill>
                <a:latin typeface="+mn-lt"/>
              </a:rPr>
              <a:t>les méthodes de </a:t>
            </a:r>
            <a:r>
              <a:rPr lang="fr-FR" sz="2400" dirty="0" smtClean="0">
                <a:solidFill>
                  <a:schemeClr val="tx1">
                    <a:lumMod val="65000"/>
                    <a:lumOff val="35000"/>
                  </a:schemeClr>
                </a:solidFill>
                <a:latin typeface="+mn-lt"/>
              </a:rPr>
              <a:t>PF – </a:t>
            </a:r>
            <a:r>
              <a:rPr lang="fr-FR" sz="2400" dirty="0">
                <a:solidFill>
                  <a:schemeClr val="tx1">
                    <a:lumMod val="65000"/>
                    <a:lumOff val="35000"/>
                  </a:schemeClr>
                </a:solidFill>
                <a:latin typeface="+mn-lt"/>
              </a:rPr>
              <a:t>ou en effet, de </a:t>
            </a:r>
            <a:r>
              <a:rPr lang="fr-FR" sz="2400" dirty="0" smtClean="0">
                <a:solidFill>
                  <a:schemeClr val="tx1">
                    <a:lumMod val="65000"/>
                    <a:lumOff val="35000"/>
                  </a:schemeClr>
                </a:solidFill>
                <a:latin typeface="+mn-lt"/>
              </a:rPr>
              <a:t>comprendre leur </a:t>
            </a:r>
            <a:r>
              <a:rPr lang="fr-FR" sz="2400" dirty="0">
                <a:solidFill>
                  <a:schemeClr val="tx1">
                    <a:lumMod val="65000"/>
                    <a:lumOff val="35000"/>
                  </a:schemeClr>
                </a:solidFill>
                <a:latin typeface="+mn-lt"/>
              </a:rPr>
              <a:t>besoin en matière de </a:t>
            </a:r>
            <a:r>
              <a:rPr lang="fr-FR" sz="2400" dirty="0" smtClean="0">
                <a:solidFill>
                  <a:schemeClr val="tx1">
                    <a:lumMod val="65000"/>
                    <a:lumOff val="35000"/>
                  </a:schemeClr>
                </a:solidFill>
                <a:latin typeface="+mn-lt"/>
              </a:rPr>
              <a:t>PF. Les </a:t>
            </a:r>
            <a:r>
              <a:rPr lang="fr-FR" sz="2400" dirty="0">
                <a:solidFill>
                  <a:schemeClr val="tx1">
                    <a:lumMod val="65000"/>
                    <a:lumOff val="35000"/>
                  </a:schemeClr>
                </a:solidFill>
                <a:latin typeface="+mn-lt"/>
              </a:rPr>
              <a:t>normes sociales </a:t>
            </a:r>
            <a:r>
              <a:rPr lang="fr-FR" sz="2400" dirty="0" smtClean="0">
                <a:solidFill>
                  <a:schemeClr val="tx1">
                    <a:lumMod val="65000"/>
                    <a:lumOff val="35000"/>
                  </a:schemeClr>
                </a:solidFill>
                <a:latin typeface="+mn-lt"/>
              </a:rPr>
              <a:t>sont l’ensemble </a:t>
            </a:r>
            <a:r>
              <a:rPr lang="fr-FR" sz="2400" dirty="0">
                <a:solidFill>
                  <a:schemeClr val="tx1">
                    <a:lumMod val="65000"/>
                    <a:lumOff val="35000"/>
                  </a:schemeClr>
                </a:solidFill>
                <a:latin typeface="+mn-lt"/>
              </a:rPr>
              <a:t>des </a:t>
            </a:r>
            <a:r>
              <a:rPr lang="fr-FR" sz="2400" dirty="0" smtClean="0">
                <a:solidFill>
                  <a:schemeClr val="tx1">
                    <a:lumMod val="65000"/>
                    <a:lumOff val="35000"/>
                  </a:schemeClr>
                </a:solidFill>
                <a:latin typeface="+mn-lt"/>
              </a:rPr>
              <a:t>facteurs (acceptation</a:t>
            </a:r>
            <a:r>
              <a:rPr lang="fr-FR" sz="2400" dirty="0">
                <a:solidFill>
                  <a:schemeClr val="tx1">
                    <a:lumMod val="65000"/>
                    <a:lumOff val="35000"/>
                  </a:schemeClr>
                </a:solidFill>
                <a:latin typeface="+mn-lt"/>
              </a:rPr>
              <a:t>, </a:t>
            </a:r>
            <a:r>
              <a:rPr lang="fr-FR" sz="2400" dirty="0" smtClean="0">
                <a:solidFill>
                  <a:schemeClr val="tx1">
                    <a:lumMod val="65000"/>
                    <a:lumOff val="35000"/>
                  </a:schemeClr>
                </a:solidFill>
                <a:latin typeface="+mn-lt"/>
              </a:rPr>
              <a:t>inclusion, stigma</a:t>
            </a:r>
            <a:r>
              <a:rPr lang="fr-FR" sz="2400" dirty="0">
                <a:solidFill>
                  <a:schemeClr val="tx1">
                    <a:lumMod val="65000"/>
                    <a:lumOff val="35000"/>
                  </a:schemeClr>
                </a:solidFill>
                <a:latin typeface="+mn-lt"/>
              </a:rPr>
              <a:t>, exclusion) </a:t>
            </a:r>
            <a:r>
              <a:rPr lang="fr-FR" sz="2400" dirty="0" smtClean="0">
                <a:solidFill>
                  <a:schemeClr val="tx1">
                    <a:lumMod val="65000"/>
                    <a:lumOff val="35000"/>
                  </a:schemeClr>
                </a:solidFill>
                <a:latin typeface="+mn-lt"/>
              </a:rPr>
              <a:t>pour adhérer </a:t>
            </a:r>
            <a:r>
              <a:rPr lang="fr-FR" sz="2400" dirty="0">
                <a:solidFill>
                  <a:schemeClr val="tx1">
                    <a:lumMod val="65000"/>
                    <a:lumOff val="35000"/>
                  </a:schemeClr>
                </a:solidFill>
                <a:latin typeface="+mn-lt"/>
              </a:rPr>
              <a:t>à ou s’écarter </a:t>
            </a:r>
            <a:r>
              <a:rPr lang="fr-FR" sz="2400" dirty="0" smtClean="0">
                <a:solidFill>
                  <a:schemeClr val="tx1">
                    <a:lumMod val="65000"/>
                    <a:lumOff val="35000"/>
                  </a:schemeClr>
                </a:solidFill>
                <a:latin typeface="+mn-lt"/>
              </a:rPr>
              <a:t>d’une valeur </a:t>
            </a:r>
            <a:r>
              <a:rPr lang="fr-FR" sz="2400" dirty="0">
                <a:solidFill>
                  <a:schemeClr val="tx1">
                    <a:lumMod val="65000"/>
                    <a:lumOff val="35000"/>
                  </a:schemeClr>
                </a:solidFill>
                <a:latin typeface="+mn-lt"/>
              </a:rPr>
              <a:t>sociale précise.</a:t>
            </a:r>
            <a:endParaRPr lang="en-US" sz="2400" dirty="0">
              <a:solidFill>
                <a:schemeClr val="tx1">
                  <a:lumMod val="65000"/>
                  <a:lumOff val="35000"/>
                </a:schemeClr>
              </a:solidFill>
              <a:latin typeface="+mn-lt"/>
            </a:endParaRPr>
          </a:p>
        </p:txBody>
      </p:sp>
      <p:pic>
        <p:nvPicPr>
          <p:cNvPr id="3" name="Picture 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0200" y="1999017"/>
            <a:ext cx="3282474" cy="3282474"/>
          </a:xfrm>
          <a:prstGeom prst="rect">
            <a:avLst/>
          </a:prstGeom>
        </p:spPr>
      </p:pic>
    </p:spTree>
    <p:extLst>
      <p:ext uri="{BB962C8B-B14F-4D97-AF65-F5344CB8AC3E}">
        <p14:creationId xmlns:p14="http://schemas.microsoft.com/office/powerpoint/2010/main" val="171451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083" y="478972"/>
            <a:ext cx="8098975" cy="1074057"/>
          </a:xfrm>
        </p:spPr>
        <p:txBody>
          <a:bodyPr>
            <a:normAutofit/>
          </a:bodyPr>
          <a:lstStyle/>
          <a:p>
            <a:r>
              <a:rPr lang="en-US" sz="5400" b="1" dirty="0">
                <a:solidFill>
                  <a:srgbClr val="CC6602"/>
                </a:solidFill>
                <a:latin typeface="Tw Cen MT" panose="020B0602020104020603" pitchFamily="34" charset="0"/>
              </a:rPr>
              <a:t>LES BARRIERES SOCIALES</a:t>
            </a:r>
          </a:p>
        </p:txBody>
      </p:sp>
      <p:sp>
        <p:nvSpPr>
          <p:cNvPr id="4" name="Title 1"/>
          <p:cNvSpPr txBox="1">
            <a:spLocks/>
          </p:cNvSpPr>
          <p:nvPr/>
        </p:nvSpPr>
        <p:spPr>
          <a:xfrm>
            <a:off x="145143" y="2382455"/>
            <a:ext cx="8737600"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nSpc>
                <a:spcPct val="100000"/>
              </a:lnSpc>
              <a:spcAft>
                <a:spcPts val="1200"/>
              </a:spcAft>
            </a:pPr>
            <a:r>
              <a:rPr lang="fr-FR" sz="3200" b="1" dirty="0">
                <a:solidFill>
                  <a:schemeClr val="tx1">
                    <a:lumMod val="65000"/>
                    <a:lumOff val="35000"/>
                  </a:schemeClr>
                </a:solidFill>
                <a:latin typeface="+mn-lt"/>
              </a:rPr>
              <a:t>Comment les </a:t>
            </a:r>
            <a:r>
              <a:rPr lang="fr-FR" sz="3200" b="1" dirty="0" err="1">
                <a:solidFill>
                  <a:schemeClr val="tx1">
                    <a:lumMod val="65000"/>
                    <a:lumOff val="35000"/>
                  </a:schemeClr>
                </a:solidFill>
                <a:latin typeface="+mn-lt"/>
              </a:rPr>
              <a:t>barrieres</a:t>
            </a:r>
            <a:r>
              <a:rPr lang="fr-FR" sz="3200" b="1" dirty="0">
                <a:solidFill>
                  <a:schemeClr val="tx1">
                    <a:lumMod val="65000"/>
                    <a:lumOff val="35000"/>
                  </a:schemeClr>
                </a:solidFill>
                <a:latin typeface="+mn-lt"/>
              </a:rPr>
              <a:t> sociales </a:t>
            </a:r>
            <a:r>
              <a:rPr lang="fr-FR" sz="3200" b="1" dirty="0" err="1" smtClean="0">
                <a:solidFill>
                  <a:schemeClr val="tx1">
                    <a:lumMod val="65000"/>
                    <a:lumOff val="35000"/>
                  </a:schemeClr>
                </a:solidFill>
                <a:latin typeface="+mn-lt"/>
              </a:rPr>
              <a:t>pourraientelles</a:t>
            </a:r>
            <a:r>
              <a:rPr lang="fr-FR" sz="3200" b="1" dirty="0" smtClean="0">
                <a:solidFill>
                  <a:schemeClr val="tx1">
                    <a:lumMod val="65000"/>
                    <a:lumOff val="35000"/>
                  </a:schemeClr>
                </a:solidFill>
                <a:latin typeface="+mn-lt"/>
              </a:rPr>
              <a:t> influencer </a:t>
            </a:r>
            <a:r>
              <a:rPr lang="fr-FR" sz="3200" b="1" dirty="0">
                <a:solidFill>
                  <a:schemeClr val="tx1">
                    <a:lumMod val="65000"/>
                    <a:lumOff val="35000"/>
                  </a:schemeClr>
                </a:solidFill>
                <a:latin typeface="+mn-lt"/>
              </a:rPr>
              <a:t>quelqu’un </a:t>
            </a:r>
            <a:r>
              <a:rPr lang="fr-FR" sz="3200" b="1" dirty="0" smtClean="0">
                <a:solidFill>
                  <a:schemeClr val="tx1">
                    <a:lumMod val="65000"/>
                    <a:lumOff val="35000"/>
                  </a:schemeClr>
                </a:solidFill>
                <a:latin typeface="+mn-lt"/>
              </a:rPr>
              <a:t>qui veut espacer les </a:t>
            </a:r>
            <a:r>
              <a:rPr lang="fr-FR" sz="3200" b="1" dirty="0">
                <a:solidFill>
                  <a:schemeClr val="tx1">
                    <a:lumMod val="65000"/>
                    <a:lumOff val="35000"/>
                  </a:schemeClr>
                </a:solidFill>
                <a:latin typeface="+mn-lt"/>
              </a:rPr>
              <a:t>naissances pour </a:t>
            </a:r>
            <a:r>
              <a:rPr lang="fr-FR" sz="3200" b="1" dirty="0" smtClean="0">
                <a:solidFill>
                  <a:schemeClr val="tx1">
                    <a:lumMod val="65000"/>
                    <a:lumOff val="35000"/>
                  </a:schemeClr>
                </a:solidFill>
                <a:latin typeface="+mn-lt"/>
              </a:rPr>
              <a:t>lui empêcher </a:t>
            </a:r>
            <a:r>
              <a:rPr lang="fr-FR" sz="3200" b="1" dirty="0">
                <a:solidFill>
                  <a:schemeClr val="tx1">
                    <a:lumMod val="65000"/>
                    <a:lumOff val="35000"/>
                  </a:schemeClr>
                </a:solidFill>
                <a:latin typeface="+mn-lt"/>
              </a:rPr>
              <a:t>d’agir</a:t>
            </a:r>
            <a:r>
              <a:rPr lang="fr-FR" sz="3200" b="1" dirty="0" smtClean="0">
                <a:solidFill>
                  <a:schemeClr val="tx1">
                    <a:lumMod val="65000"/>
                    <a:lumOff val="35000"/>
                  </a:schemeClr>
                </a:solidFill>
                <a:latin typeface="+mn-lt"/>
              </a:rPr>
              <a:t>?</a:t>
            </a:r>
          </a:p>
          <a:p>
            <a:pPr marL="174625">
              <a:lnSpc>
                <a:spcPct val="100000"/>
              </a:lnSpc>
              <a:spcAft>
                <a:spcPts val="1200"/>
              </a:spcAft>
            </a:pPr>
            <a:endParaRPr lang="fr-FR" sz="3200" b="1" dirty="0">
              <a:solidFill>
                <a:schemeClr val="tx1">
                  <a:lumMod val="65000"/>
                  <a:lumOff val="35000"/>
                </a:schemeClr>
              </a:solidFill>
              <a:latin typeface="+mn-lt"/>
            </a:endParaRPr>
          </a:p>
          <a:p>
            <a:pPr marL="174625">
              <a:lnSpc>
                <a:spcPct val="100000"/>
              </a:lnSpc>
              <a:spcAft>
                <a:spcPts val="1200"/>
              </a:spcAft>
            </a:pPr>
            <a:r>
              <a:rPr lang="fr-FR" sz="3200" b="1" dirty="0">
                <a:solidFill>
                  <a:schemeClr val="tx1">
                    <a:lumMod val="65000"/>
                    <a:lumOff val="35000"/>
                  </a:schemeClr>
                </a:solidFill>
                <a:latin typeface="+mn-lt"/>
              </a:rPr>
              <a:t>Comment les </a:t>
            </a:r>
            <a:r>
              <a:rPr lang="fr-FR" sz="3200" b="1" dirty="0" err="1">
                <a:solidFill>
                  <a:schemeClr val="tx1">
                    <a:lumMod val="65000"/>
                    <a:lumOff val="35000"/>
                  </a:schemeClr>
                </a:solidFill>
                <a:latin typeface="+mn-lt"/>
              </a:rPr>
              <a:t>barrieres</a:t>
            </a:r>
            <a:r>
              <a:rPr lang="fr-FR" sz="3200" b="1" dirty="0">
                <a:solidFill>
                  <a:schemeClr val="tx1">
                    <a:lumMod val="65000"/>
                    <a:lumOff val="35000"/>
                  </a:schemeClr>
                </a:solidFill>
                <a:latin typeface="+mn-lt"/>
              </a:rPr>
              <a:t> </a:t>
            </a:r>
            <a:r>
              <a:rPr lang="fr-FR" sz="3200" b="1" dirty="0" smtClean="0">
                <a:solidFill>
                  <a:schemeClr val="tx1">
                    <a:lumMod val="65000"/>
                    <a:lumOff val="35000"/>
                  </a:schemeClr>
                </a:solidFill>
                <a:latin typeface="+mn-lt"/>
              </a:rPr>
              <a:t>sociales </a:t>
            </a:r>
            <a:r>
              <a:rPr lang="fr-FR" sz="3200" b="1" dirty="0" err="1" smtClean="0">
                <a:solidFill>
                  <a:schemeClr val="tx1">
                    <a:lumMod val="65000"/>
                    <a:lumOff val="35000"/>
                  </a:schemeClr>
                </a:solidFill>
                <a:latin typeface="+mn-lt"/>
              </a:rPr>
              <a:t>pourraientelles</a:t>
            </a:r>
            <a:r>
              <a:rPr lang="fr-FR" sz="3200" b="1" dirty="0" smtClean="0">
                <a:solidFill>
                  <a:schemeClr val="tx1">
                    <a:lumMod val="65000"/>
                    <a:lumOff val="35000"/>
                  </a:schemeClr>
                </a:solidFill>
                <a:latin typeface="+mn-lt"/>
              </a:rPr>
              <a:t> différer </a:t>
            </a:r>
            <a:r>
              <a:rPr lang="fr-FR" sz="3200" b="1" dirty="0">
                <a:solidFill>
                  <a:schemeClr val="tx1">
                    <a:lumMod val="65000"/>
                    <a:lumOff val="35000"/>
                  </a:schemeClr>
                </a:solidFill>
                <a:latin typeface="+mn-lt"/>
              </a:rPr>
              <a:t>entre </a:t>
            </a:r>
            <a:r>
              <a:rPr lang="fr-FR" sz="3200" b="1" dirty="0" smtClean="0">
                <a:solidFill>
                  <a:schemeClr val="tx1">
                    <a:lumMod val="65000"/>
                    <a:lumOff val="35000"/>
                  </a:schemeClr>
                </a:solidFill>
                <a:latin typeface="+mn-lt"/>
              </a:rPr>
              <a:t>les hommes </a:t>
            </a:r>
            <a:r>
              <a:rPr lang="fr-FR" sz="3200" b="1" dirty="0">
                <a:solidFill>
                  <a:schemeClr val="tx1">
                    <a:lumMod val="65000"/>
                    <a:lumOff val="35000"/>
                  </a:schemeClr>
                </a:solidFill>
                <a:latin typeface="+mn-lt"/>
              </a:rPr>
              <a:t>et </a:t>
            </a:r>
            <a:r>
              <a:rPr lang="fr-FR" sz="3200" b="1" dirty="0" smtClean="0">
                <a:solidFill>
                  <a:schemeClr val="tx1">
                    <a:lumMod val="65000"/>
                    <a:lumOff val="35000"/>
                  </a:schemeClr>
                </a:solidFill>
                <a:latin typeface="+mn-lt"/>
              </a:rPr>
              <a:t>les femmes</a:t>
            </a:r>
            <a:r>
              <a:rPr lang="fr-FR" sz="3200" b="1" dirty="0">
                <a:solidFill>
                  <a:schemeClr val="tx1">
                    <a:lumMod val="65000"/>
                    <a:lumOff val="35000"/>
                  </a:schemeClr>
                </a:solidFill>
                <a:latin typeface="+mn-lt"/>
              </a:rPr>
              <a:t>?</a:t>
            </a:r>
            <a:endParaRPr lang="en-US" sz="3200" b="1" dirty="0">
              <a:solidFill>
                <a:schemeClr val="tx1">
                  <a:lumMod val="65000"/>
                  <a:lumOff val="35000"/>
                </a:schemeClr>
              </a:solidFill>
              <a:latin typeface="+mn-lt"/>
            </a:endParaRPr>
          </a:p>
        </p:txBody>
      </p:sp>
    </p:spTree>
    <p:extLst>
      <p:ext uri="{BB962C8B-B14F-4D97-AF65-F5344CB8AC3E}">
        <p14:creationId xmlns:p14="http://schemas.microsoft.com/office/powerpoint/2010/main" val="270450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968" y="319314"/>
            <a:ext cx="8098975" cy="1074057"/>
          </a:xfrm>
        </p:spPr>
        <p:txBody>
          <a:bodyPr>
            <a:normAutofit/>
          </a:bodyPr>
          <a:lstStyle/>
          <a:p>
            <a:r>
              <a:rPr lang="en-US" sz="5400" b="1" dirty="0" smtClean="0">
                <a:solidFill>
                  <a:srgbClr val="CC6602"/>
                </a:solidFill>
                <a:latin typeface="Tw Cen MT" panose="020B0602020104020603" pitchFamily="34" charset="0"/>
              </a:rPr>
              <a:t>LE GENRE </a:t>
            </a:r>
            <a:endParaRPr lang="en-US" sz="5400" b="1" dirty="0">
              <a:solidFill>
                <a:srgbClr val="CC6602"/>
              </a:solidFill>
              <a:latin typeface="Tw Cen MT" panose="020B0602020104020603" pitchFamily="34" charset="0"/>
            </a:endParaRPr>
          </a:p>
        </p:txBody>
      </p:sp>
      <p:sp>
        <p:nvSpPr>
          <p:cNvPr id="4" name="Title 1"/>
          <p:cNvSpPr txBox="1">
            <a:spLocks/>
          </p:cNvSpPr>
          <p:nvPr/>
        </p:nvSpPr>
        <p:spPr>
          <a:xfrm>
            <a:off x="3969655" y="2249714"/>
            <a:ext cx="5036458"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fr-FR" sz="3200" b="1" dirty="0">
                <a:solidFill>
                  <a:schemeClr val="tx1">
                    <a:lumMod val="65000"/>
                    <a:lumOff val="35000"/>
                  </a:schemeClr>
                </a:solidFill>
                <a:latin typeface="+mn-lt"/>
              </a:rPr>
              <a:t>Les attributs </a:t>
            </a:r>
            <a:r>
              <a:rPr lang="fr-FR" sz="3200" b="1" dirty="0" smtClean="0">
                <a:solidFill>
                  <a:schemeClr val="tx1">
                    <a:lumMod val="65000"/>
                    <a:lumOff val="35000"/>
                  </a:schemeClr>
                </a:solidFill>
                <a:latin typeface="+mn-lt"/>
              </a:rPr>
              <a:t>sociaux, culturels et économiques</a:t>
            </a:r>
            <a:r>
              <a:rPr lang="fr-FR" sz="3200" b="1" dirty="0">
                <a:solidFill>
                  <a:schemeClr val="tx1">
                    <a:lumMod val="65000"/>
                    <a:lumOff val="35000"/>
                  </a:schemeClr>
                </a:solidFill>
                <a:latin typeface="+mn-lt"/>
              </a:rPr>
              <a:t>, et </a:t>
            </a:r>
            <a:r>
              <a:rPr lang="fr-FR" sz="3200" b="1" dirty="0" smtClean="0">
                <a:solidFill>
                  <a:schemeClr val="tx1">
                    <a:lumMod val="65000"/>
                    <a:lumOff val="35000"/>
                  </a:schemeClr>
                </a:solidFill>
                <a:latin typeface="+mn-lt"/>
              </a:rPr>
              <a:t>les opportunités </a:t>
            </a:r>
            <a:r>
              <a:rPr lang="fr-FR" sz="3200" b="1" dirty="0">
                <a:solidFill>
                  <a:schemeClr val="tx1">
                    <a:lumMod val="65000"/>
                    <a:lumOff val="35000"/>
                  </a:schemeClr>
                </a:solidFill>
                <a:latin typeface="+mn-lt"/>
              </a:rPr>
              <a:t>que </a:t>
            </a:r>
            <a:r>
              <a:rPr lang="fr-FR" sz="3200" b="1" dirty="0" smtClean="0">
                <a:solidFill>
                  <a:schemeClr val="tx1">
                    <a:lumMod val="65000"/>
                    <a:lumOff val="35000"/>
                  </a:schemeClr>
                </a:solidFill>
                <a:latin typeface="+mn-lt"/>
              </a:rPr>
              <a:t>la société </a:t>
            </a:r>
            <a:r>
              <a:rPr lang="fr-FR" sz="3200" b="1" dirty="0">
                <a:solidFill>
                  <a:schemeClr val="tx1">
                    <a:lumMod val="65000"/>
                    <a:lumOff val="35000"/>
                  </a:schemeClr>
                </a:solidFill>
                <a:latin typeface="+mn-lt"/>
              </a:rPr>
              <a:t>confère </a:t>
            </a:r>
            <a:r>
              <a:rPr lang="fr-FR" sz="3200" b="1" dirty="0" smtClean="0">
                <a:solidFill>
                  <a:schemeClr val="tx1">
                    <a:lumMod val="65000"/>
                    <a:lumOff val="35000"/>
                  </a:schemeClr>
                </a:solidFill>
                <a:latin typeface="+mn-lt"/>
              </a:rPr>
              <a:t>au fait d’être </a:t>
            </a:r>
            <a:r>
              <a:rPr lang="fr-FR" sz="3200" b="1" dirty="0">
                <a:solidFill>
                  <a:schemeClr val="tx1">
                    <a:lumMod val="65000"/>
                    <a:lumOff val="35000"/>
                  </a:schemeClr>
                </a:solidFill>
                <a:latin typeface="+mn-lt"/>
              </a:rPr>
              <a:t>un </a:t>
            </a:r>
            <a:r>
              <a:rPr lang="fr-FR" sz="3200" b="1" dirty="0" smtClean="0">
                <a:solidFill>
                  <a:schemeClr val="tx1">
                    <a:lumMod val="65000"/>
                    <a:lumOff val="35000"/>
                  </a:schemeClr>
                </a:solidFill>
                <a:latin typeface="+mn-lt"/>
              </a:rPr>
              <a:t>homme ou </a:t>
            </a:r>
            <a:r>
              <a:rPr lang="fr-FR" sz="3200" b="1" dirty="0">
                <a:solidFill>
                  <a:schemeClr val="tx1">
                    <a:lumMod val="65000"/>
                    <a:lumOff val="35000"/>
                  </a:schemeClr>
                </a:solidFill>
                <a:latin typeface="+mn-lt"/>
              </a:rPr>
              <a:t>une femme.</a:t>
            </a:r>
            <a:endParaRPr lang="en-US" sz="3200" b="1" dirty="0">
              <a:solidFill>
                <a:schemeClr val="tx1">
                  <a:lumMod val="65000"/>
                  <a:lumOff val="35000"/>
                </a:schemeClr>
              </a:solidFill>
              <a:latin typeface="+mn-lt"/>
            </a:endParaRPr>
          </a:p>
        </p:txBody>
      </p:sp>
      <p:pic>
        <p:nvPicPr>
          <p:cNvPr id="3" name="Picture 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5083" y="2104572"/>
            <a:ext cx="3374572" cy="3374572"/>
          </a:xfrm>
          <a:prstGeom prst="rect">
            <a:avLst/>
          </a:prstGeom>
        </p:spPr>
      </p:pic>
    </p:spTree>
    <p:extLst>
      <p:ext uri="{BB962C8B-B14F-4D97-AF65-F5344CB8AC3E}">
        <p14:creationId xmlns:p14="http://schemas.microsoft.com/office/powerpoint/2010/main" val="187512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968" y="319314"/>
            <a:ext cx="8098975" cy="1074057"/>
          </a:xfrm>
        </p:spPr>
        <p:txBody>
          <a:bodyPr>
            <a:normAutofit/>
          </a:bodyPr>
          <a:lstStyle/>
          <a:p>
            <a:r>
              <a:rPr lang="en-US" sz="5400" b="1" dirty="0" smtClean="0">
                <a:solidFill>
                  <a:srgbClr val="CC6602"/>
                </a:solidFill>
                <a:latin typeface="Tw Cen MT" panose="020B0602020104020603" pitchFamily="34" charset="0"/>
              </a:rPr>
              <a:t>LE GENRE </a:t>
            </a:r>
            <a:endParaRPr lang="en-US" sz="5400" b="1" dirty="0">
              <a:solidFill>
                <a:srgbClr val="CC6602"/>
              </a:solidFill>
              <a:latin typeface="Tw Cen MT" panose="020B0602020104020603" pitchFamily="34" charset="0"/>
            </a:endParaRPr>
          </a:p>
        </p:txBody>
      </p:sp>
      <p:sp>
        <p:nvSpPr>
          <p:cNvPr id="4" name="Title 1"/>
          <p:cNvSpPr txBox="1">
            <a:spLocks/>
          </p:cNvSpPr>
          <p:nvPr/>
        </p:nvSpPr>
        <p:spPr>
          <a:xfrm>
            <a:off x="870856" y="2104571"/>
            <a:ext cx="8142515"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fr-FR" sz="3200" b="1" dirty="0">
                <a:solidFill>
                  <a:schemeClr val="tx1">
                    <a:lumMod val="65000"/>
                    <a:lumOff val="35000"/>
                  </a:schemeClr>
                </a:solidFill>
                <a:latin typeface="+mn-lt"/>
              </a:rPr>
              <a:t>Comment le genre pourrait‐il </a:t>
            </a:r>
            <a:r>
              <a:rPr lang="fr-FR" sz="3200" b="1" dirty="0" smtClean="0">
                <a:solidFill>
                  <a:schemeClr val="tx1">
                    <a:lumMod val="65000"/>
                    <a:lumOff val="35000"/>
                  </a:schemeClr>
                </a:solidFill>
                <a:latin typeface="+mn-lt"/>
              </a:rPr>
              <a:t>influencer quelqu’un </a:t>
            </a:r>
            <a:r>
              <a:rPr lang="fr-FR" sz="3200" b="1" dirty="0">
                <a:solidFill>
                  <a:schemeClr val="tx1">
                    <a:lumMod val="65000"/>
                    <a:lumOff val="35000"/>
                  </a:schemeClr>
                </a:solidFill>
                <a:latin typeface="+mn-lt"/>
              </a:rPr>
              <a:t>qui veut espacer les </a:t>
            </a:r>
            <a:r>
              <a:rPr lang="fr-FR" sz="3200" b="1" dirty="0" smtClean="0">
                <a:solidFill>
                  <a:schemeClr val="tx1">
                    <a:lumMod val="65000"/>
                    <a:lumOff val="35000"/>
                  </a:schemeClr>
                </a:solidFill>
                <a:latin typeface="+mn-lt"/>
              </a:rPr>
              <a:t>naissances pour lui </a:t>
            </a:r>
            <a:r>
              <a:rPr lang="fr-FR" sz="3200" b="1" dirty="0">
                <a:solidFill>
                  <a:schemeClr val="tx1">
                    <a:lumMod val="65000"/>
                    <a:lumOff val="35000"/>
                  </a:schemeClr>
                </a:solidFill>
                <a:latin typeface="+mn-lt"/>
              </a:rPr>
              <a:t>empêcher d’agir</a:t>
            </a:r>
            <a:r>
              <a:rPr lang="fr-FR" sz="3200" b="1" dirty="0" smtClean="0">
                <a:solidFill>
                  <a:schemeClr val="tx1">
                    <a:lumMod val="65000"/>
                    <a:lumOff val="35000"/>
                  </a:schemeClr>
                </a:solidFill>
                <a:latin typeface="+mn-lt"/>
              </a:rPr>
              <a:t>?</a:t>
            </a:r>
          </a:p>
          <a:p>
            <a:pPr marL="174625" algn="l">
              <a:lnSpc>
                <a:spcPct val="100000"/>
              </a:lnSpc>
              <a:spcAft>
                <a:spcPts val="1200"/>
              </a:spcAft>
            </a:pPr>
            <a:endParaRPr lang="fr-FR" sz="3200" b="1" dirty="0">
              <a:solidFill>
                <a:schemeClr val="tx1">
                  <a:lumMod val="65000"/>
                  <a:lumOff val="35000"/>
                </a:schemeClr>
              </a:solidFill>
              <a:latin typeface="+mn-lt"/>
            </a:endParaRPr>
          </a:p>
          <a:p>
            <a:pPr marL="174625" algn="l">
              <a:lnSpc>
                <a:spcPct val="100000"/>
              </a:lnSpc>
              <a:spcAft>
                <a:spcPts val="1200"/>
              </a:spcAft>
            </a:pPr>
            <a:r>
              <a:rPr lang="fr-FR" sz="3200" b="1" dirty="0">
                <a:solidFill>
                  <a:schemeClr val="tx1">
                    <a:lumMod val="65000"/>
                    <a:lumOff val="35000"/>
                  </a:schemeClr>
                </a:solidFill>
                <a:latin typeface="+mn-lt"/>
              </a:rPr>
              <a:t>Comment l’influence du genre </a:t>
            </a:r>
            <a:r>
              <a:rPr lang="fr-FR" sz="3200" b="1" dirty="0" smtClean="0">
                <a:solidFill>
                  <a:schemeClr val="tx1">
                    <a:lumMod val="65000"/>
                    <a:lumOff val="35000"/>
                  </a:schemeClr>
                </a:solidFill>
                <a:latin typeface="+mn-lt"/>
              </a:rPr>
              <a:t>pourrait différer </a:t>
            </a:r>
            <a:r>
              <a:rPr lang="fr-FR" sz="3200" b="1" dirty="0">
                <a:solidFill>
                  <a:schemeClr val="tx1">
                    <a:lumMod val="65000"/>
                    <a:lumOff val="35000"/>
                  </a:schemeClr>
                </a:solidFill>
                <a:latin typeface="+mn-lt"/>
              </a:rPr>
              <a:t>entre les hommes et les femmes?</a:t>
            </a:r>
            <a:endParaRPr lang="en-US" sz="3200" b="1" dirty="0">
              <a:solidFill>
                <a:schemeClr val="tx1">
                  <a:lumMod val="65000"/>
                  <a:lumOff val="35000"/>
                </a:schemeClr>
              </a:solidFill>
              <a:latin typeface="+mn-lt"/>
            </a:endParaRPr>
          </a:p>
        </p:txBody>
      </p:sp>
    </p:spTree>
    <p:extLst>
      <p:ext uri="{BB962C8B-B14F-4D97-AF65-F5344CB8AC3E}">
        <p14:creationId xmlns:p14="http://schemas.microsoft.com/office/powerpoint/2010/main" val="384838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3">
            <a:grayscl/>
            <a:extLst>
              <a:ext uri="{28A0092B-C50C-407E-A947-70E740481C1C}">
                <a14:useLocalDpi xmlns:a14="http://schemas.microsoft.com/office/drawing/2010/main" val="0"/>
              </a:ext>
            </a:extLst>
          </a:blip>
          <a:srcRect r="27058"/>
          <a:stretch/>
        </p:blipFill>
        <p:spPr bwMode="auto">
          <a:xfrm>
            <a:off x="2459718" y="0"/>
            <a:ext cx="666976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0" y="0"/>
            <a:ext cx="4528457" cy="6858000"/>
          </a:xfrm>
          <a:prstGeom prst="rect">
            <a:avLst/>
          </a:prstGeom>
          <a:solidFill>
            <a:srgbClr val="CC6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539" y="437541"/>
            <a:ext cx="3933375" cy="2119086"/>
          </a:xfrm>
        </p:spPr>
        <p:txBody>
          <a:bodyPr>
            <a:normAutofit fontScale="90000"/>
          </a:bodyPr>
          <a:lstStyle/>
          <a:p>
            <a:pPr algn="l"/>
            <a:r>
              <a:rPr lang="en-US" sz="5400" b="1" dirty="0">
                <a:solidFill>
                  <a:schemeClr val="bg1">
                    <a:alpha val="71000"/>
                  </a:schemeClr>
                </a:solidFill>
                <a:latin typeface="Tw Cen MT" panose="020B0602020104020603" pitchFamily="34" charset="0"/>
              </a:rPr>
              <a:t>BESOIN NON</a:t>
            </a:r>
            <a:br>
              <a:rPr lang="en-US" sz="5400" b="1" dirty="0">
                <a:solidFill>
                  <a:schemeClr val="bg1">
                    <a:alpha val="71000"/>
                  </a:schemeClr>
                </a:solidFill>
                <a:latin typeface="Tw Cen MT" panose="020B0602020104020603" pitchFamily="34" charset="0"/>
              </a:rPr>
            </a:br>
            <a:r>
              <a:rPr lang="en-US" sz="5400" b="1" dirty="0">
                <a:solidFill>
                  <a:schemeClr val="bg1">
                    <a:alpha val="71000"/>
                  </a:schemeClr>
                </a:solidFill>
                <a:latin typeface="Tw Cen MT" panose="020B0602020104020603" pitchFamily="34" charset="0"/>
              </a:rPr>
              <a:t>SATISFAIT</a:t>
            </a:r>
            <a:br>
              <a:rPr lang="en-US" sz="5400" b="1" dirty="0">
                <a:solidFill>
                  <a:schemeClr val="bg1">
                    <a:alpha val="71000"/>
                  </a:schemeClr>
                </a:solidFill>
                <a:latin typeface="Tw Cen MT" panose="020B0602020104020603" pitchFamily="34" charset="0"/>
              </a:rPr>
            </a:br>
            <a:r>
              <a:rPr lang="en-US" sz="5400" b="1" dirty="0">
                <a:solidFill>
                  <a:schemeClr val="bg1">
                    <a:alpha val="71000"/>
                  </a:schemeClr>
                </a:solidFill>
                <a:latin typeface="Tw Cen MT" panose="020B0602020104020603" pitchFamily="34" charset="0"/>
              </a:rPr>
              <a:t>DEFINI:</a:t>
            </a:r>
          </a:p>
        </p:txBody>
      </p:sp>
      <p:sp>
        <p:nvSpPr>
          <p:cNvPr id="4" name="Title 1"/>
          <p:cNvSpPr txBox="1">
            <a:spLocks/>
          </p:cNvSpPr>
          <p:nvPr/>
        </p:nvSpPr>
        <p:spPr>
          <a:xfrm>
            <a:off x="192313" y="2556627"/>
            <a:ext cx="4143828"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fr-FR" sz="2400" b="1" dirty="0">
                <a:solidFill>
                  <a:schemeClr val="bg1"/>
                </a:solidFill>
                <a:latin typeface="+mn-lt"/>
              </a:rPr>
              <a:t>Une femme qui…</a:t>
            </a:r>
          </a:p>
          <a:p>
            <a:pPr marL="406400" indent="-231775" algn="l">
              <a:lnSpc>
                <a:spcPct val="100000"/>
              </a:lnSpc>
              <a:spcAft>
                <a:spcPts val="1200"/>
              </a:spcAft>
              <a:buFont typeface="Arial" panose="020B0604020202020204" pitchFamily="34" charset="0"/>
              <a:buChar char="•"/>
            </a:pPr>
            <a:r>
              <a:rPr lang="fr-FR" sz="2400" b="1" dirty="0" smtClean="0">
                <a:solidFill>
                  <a:schemeClr val="bg1"/>
                </a:solidFill>
                <a:latin typeface="+mn-lt"/>
              </a:rPr>
              <a:t>n’est </a:t>
            </a:r>
            <a:r>
              <a:rPr lang="fr-FR" sz="2400" b="1" dirty="0" err="1" smtClean="0">
                <a:solidFill>
                  <a:schemeClr val="bg1"/>
                </a:solidFill>
                <a:latin typeface="+mn-lt"/>
              </a:rPr>
              <a:t>pdésire</a:t>
            </a:r>
            <a:r>
              <a:rPr lang="fr-FR" sz="2400" b="1" dirty="0" smtClean="0">
                <a:solidFill>
                  <a:schemeClr val="bg1"/>
                </a:solidFill>
                <a:latin typeface="+mn-lt"/>
              </a:rPr>
              <a:t> éviter ou retarder la grossesse</a:t>
            </a:r>
          </a:p>
          <a:p>
            <a:pPr marL="406400" indent="-231775" algn="l">
              <a:lnSpc>
                <a:spcPct val="100000"/>
              </a:lnSpc>
              <a:spcAft>
                <a:spcPts val="1200"/>
              </a:spcAft>
              <a:buFont typeface="Arial" panose="020B0604020202020204" pitchFamily="34" charset="0"/>
              <a:buChar char="•"/>
            </a:pPr>
            <a:r>
              <a:rPr lang="fr-FR" sz="2400" b="1" dirty="0" smtClean="0">
                <a:solidFill>
                  <a:schemeClr val="bg1"/>
                </a:solidFill>
                <a:latin typeface="+mn-lt"/>
              </a:rPr>
              <a:t>as enceinte</a:t>
            </a:r>
          </a:p>
          <a:p>
            <a:pPr marL="406400" indent="-231775" algn="l">
              <a:lnSpc>
                <a:spcPct val="100000"/>
              </a:lnSpc>
              <a:spcAft>
                <a:spcPts val="1200"/>
              </a:spcAft>
              <a:buFont typeface="Arial" panose="020B0604020202020204" pitchFamily="34" charset="0"/>
              <a:buChar char="•"/>
            </a:pPr>
            <a:r>
              <a:rPr lang="fr-FR" sz="2400" b="1" dirty="0" smtClean="0">
                <a:solidFill>
                  <a:schemeClr val="accent2">
                    <a:lumMod val="20000"/>
                    <a:lumOff val="80000"/>
                  </a:schemeClr>
                </a:solidFill>
                <a:latin typeface="+mn-lt"/>
              </a:rPr>
              <a:t>perçoit </a:t>
            </a:r>
            <a:r>
              <a:rPr lang="fr-FR" sz="2400" b="1" dirty="0">
                <a:solidFill>
                  <a:schemeClr val="accent2">
                    <a:lumMod val="20000"/>
                    <a:lumOff val="80000"/>
                  </a:schemeClr>
                </a:solidFill>
                <a:latin typeface="+mn-lt"/>
              </a:rPr>
              <a:t>qu’elle risque </a:t>
            </a:r>
            <a:r>
              <a:rPr lang="fr-FR" sz="2400" b="1" dirty="0" smtClean="0">
                <a:solidFill>
                  <a:schemeClr val="accent2">
                    <a:lumMod val="20000"/>
                    <a:lumOff val="80000"/>
                  </a:schemeClr>
                </a:solidFill>
                <a:latin typeface="+mn-lt"/>
              </a:rPr>
              <a:t>de tomber </a:t>
            </a:r>
            <a:r>
              <a:rPr lang="fr-FR" sz="2400" b="1" dirty="0">
                <a:solidFill>
                  <a:schemeClr val="accent2">
                    <a:lumMod val="20000"/>
                    <a:lumOff val="80000"/>
                  </a:schemeClr>
                </a:solidFill>
                <a:latin typeface="+mn-lt"/>
              </a:rPr>
              <a:t>enceinte</a:t>
            </a:r>
          </a:p>
          <a:p>
            <a:pPr marL="406400" indent="-231775" algn="l">
              <a:lnSpc>
                <a:spcPct val="100000"/>
              </a:lnSpc>
              <a:spcAft>
                <a:spcPts val="1200"/>
              </a:spcAft>
              <a:buFont typeface="Arial" panose="020B0604020202020204" pitchFamily="34" charset="0"/>
              <a:buChar char="•"/>
            </a:pPr>
            <a:r>
              <a:rPr lang="fr-FR" sz="2400" b="1" dirty="0" smtClean="0">
                <a:solidFill>
                  <a:schemeClr val="bg1"/>
                </a:solidFill>
                <a:latin typeface="+mn-lt"/>
              </a:rPr>
              <a:t>n’utilise </a:t>
            </a:r>
            <a:r>
              <a:rPr lang="fr-FR" sz="2400" b="1" dirty="0">
                <a:solidFill>
                  <a:schemeClr val="bg1"/>
                </a:solidFill>
                <a:latin typeface="+mn-lt"/>
              </a:rPr>
              <a:t>aucune </a:t>
            </a:r>
            <a:r>
              <a:rPr lang="fr-FR" sz="2400" b="1" dirty="0" smtClean="0">
                <a:solidFill>
                  <a:schemeClr val="bg1"/>
                </a:solidFill>
                <a:latin typeface="+mn-lt"/>
              </a:rPr>
              <a:t>méthode de </a:t>
            </a:r>
            <a:r>
              <a:rPr lang="fr-FR" sz="2400" b="1" dirty="0">
                <a:solidFill>
                  <a:schemeClr val="bg1"/>
                </a:solidFill>
                <a:latin typeface="+mn-lt"/>
              </a:rPr>
              <a:t>PF (modern </a:t>
            </a:r>
            <a:r>
              <a:rPr lang="fr-FR" sz="2400" b="1" dirty="0" smtClean="0">
                <a:solidFill>
                  <a:schemeClr val="bg1"/>
                </a:solidFill>
                <a:latin typeface="+mn-lt"/>
              </a:rPr>
              <a:t>ou traditionnelle</a:t>
            </a:r>
            <a:r>
              <a:rPr lang="fr-FR" sz="2400" b="1" dirty="0">
                <a:solidFill>
                  <a:schemeClr val="bg1"/>
                </a:solidFill>
                <a:latin typeface="+mn-lt"/>
              </a:rPr>
              <a:t>)</a:t>
            </a:r>
            <a:endParaRPr lang="en-US" sz="2400" b="1" dirty="0">
              <a:solidFill>
                <a:schemeClr val="bg1"/>
              </a:solidFill>
              <a:latin typeface="+mn-lt"/>
            </a:endParaRPr>
          </a:p>
        </p:txBody>
      </p:sp>
    </p:spTree>
    <p:extLst>
      <p:ext uri="{BB962C8B-B14F-4D97-AF65-F5344CB8AC3E}">
        <p14:creationId xmlns:p14="http://schemas.microsoft.com/office/powerpoint/2010/main" val="4276484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4615</TotalTime>
  <Words>2708</Words>
  <Application>Microsoft Office PowerPoint</Application>
  <PresentationFormat>On-screen Show (4:3)</PresentationFormat>
  <Paragraphs>277</Paragraphs>
  <Slides>41</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MS PGothic</vt:lpstr>
      <vt:lpstr>MS PGothic</vt:lpstr>
      <vt:lpstr>Arial</vt:lpstr>
      <vt:lpstr>Calibri</vt:lpstr>
      <vt:lpstr>Calibri Light</vt:lpstr>
      <vt:lpstr>Cambria</vt:lpstr>
      <vt:lpstr>Garamond</vt:lpstr>
      <vt:lpstr>Symbol</vt:lpstr>
      <vt:lpstr>Times New Roman</vt:lpstr>
      <vt:lpstr>Tw Cen MT</vt:lpstr>
      <vt:lpstr>Wingdings</vt:lpstr>
      <vt:lpstr>Office Theme</vt:lpstr>
      <vt:lpstr>ORIENTATION A TéKPONON JIKUAGOU (J1) </vt:lpstr>
      <vt:lpstr>ORIENTATION AUX CONCEPTS CLES</vt:lpstr>
      <vt:lpstr>BESOIN NON-SATISFAIT</vt:lpstr>
      <vt:lpstr>BESOIN NON SATISFAIT</vt:lpstr>
      <vt:lpstr>LES BARRIERES SOCIALES</vt:lpstr>
      <vt:lpstr>LES BARRIERES SOCIALES</vt:lpstr>
      <vt:lpstr>LE GENRE </vt:lpstr>
      <vt:lpstr>LE GENRE </vt:lpstr>
      <vt:lpstr>BESOIN NON SATISFAIT DEFINI:</vt:lpstr>
      <vt:lpstr>BESOIN NON SATISFAIT DEFINI:</vt:lpstr>
      <vt:lpstr>PowerPoint Presentation</vt:lpstr>
      <vt:lpstr>PowerPoint Presentation</vt:lpstr>
      <vt:lpstr>RESEAUX SOCIAUX </vt:lpstr>
      <vt:lpstr>POURQUOI UNE APPROCHE  DE RÉSEAU SOCIAL?</vt:lpstr>
      <vt:lpstr>RÉSEAUX SOCIAUX InfluenceNT LA Diffusion À TRAVERS… </vt:lpstr>
      <vt:lpstr>PowerPoint Presentation</vt:lpstr>
      <vt:lpstr>PowerPoint Presentation</vt:lpstr>
      <vt:lpstr>ORIENTATION AUX CONCEPTS CLES DIALOGUES REFLECTIF  &amp; PARTICIPATIF</vt:lpstr>
      <vt:lpstr>POURQUOI L’APPROCHE DE DIALOGUES  RÉflÉctifs &amp; participatiFs?</vt:lpstr>
      <vt:lpstr>PowerPoint Presentation</vt:lpstr>
      <vt:lpstr>Dialogues de Réflexion Participatifs</vt:lpstr>
      <vt:lpstr>DEUX APPROCHES COMPLÉMENTAIRES</vt:lpstr>
      <vt:lpstr>PowerPoint Presentation</vt:lpstr>
      <vt:lpstr>PowerPoint Presentation</vt:lpstr>
      <vt:lpstr>QU’EST-CE QUI CARACTÉRISE L’APPROCHE DE TJ PAR RAPPORT AUX PROJETS CLASSIQUES DE DÉVELOPPEMENT OU D’IEC? </vt:lpstr>
      <vt:lpstr>PowerPoint Presentation</vt:lpstr>
      <vt:lpstr>L’APPROCHE TJ</vt:lpstr>
      <vt:lpstr>LES OBJECTIFS DU PROJET</vt:lpstr>
      <vt:lpstr>PowerPoint Presentation</vt:lpstr>
      <vt:lpstr>RESULTATS CLÉS: PHASE PILOTE</vt:lpstr>
      <vt:lpstr>Tékponon Jikuagou PAQUET D’INTERVENTION</vt:lpstr>
      <vt:lpstr>APPROCHE BASÉÉ SUR  LES RÉSEAU SOCIAL  Encourager la Réflexion Critique et le Dialogue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CAMPAGNE  CHACUN INVITE 3</vt:lpstr>
      <vt:lpstr>MERCI!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Sammie Hill</dc:creator>
  <cp:lastModifiedBy>Sammie Hill</cp:lastModifiedBy>
  <cp:revision>41</cp:revision>
  <cp:lastPrinted>2016-12-16T18:56:47Z</cp:lastPrinted>
  <dcterms:created xsi:type="dcterms:W3CDTF">2016-11-30T19:12:17Z</dcterms:created>
  <dcterms:modified xsi:type="dcterms:W3CDTF">2017-03-24T17:28:46Z</dcterms:modified>
</cp:coreProperties>
</file>