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58" r:id="rId3"/>
    <p:sldId id="259" r:id="rId4"/>
    <p:sldId id="260" r:id="rId5"/>
    <p:sldId id="261" r:id="rId6"/>
    <p:sldId id="262" r:id="rId7"/>
    <p:sldId id="263" r:id="rId8"/>
    <p:sldId id="264" r:id="rId9"/>
    <p:sldId id="300" r:id="rId10"/>
    <p:sldId id="301" r:id="rId11"/>
    <p:sldId id="271" r:id="rId12"/>
    <p:sldId id="302" r:id="rId13"/>
    <p:sldId id="268" r:id="rId14"/>
    <p:sldId id="303" r:id="rId15"/>
    <p:sldId id="304" r:id="rId16"/>
    <p:sldId id="305" r:id="rId17"/>
    <p:sldId id="306" r:id="rId18"/>
    <p:sldId id="269"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CC4"/>
    <a:srgbClr val="FCCDBA"/>
    <a:srgbClr val="009900"/>
    <a:srgbClr val="E8F2F4"/>
    <a:srgbClr val="3C7483"/>
    <a:srgbClr val="CC6602"/>
    <a:srgbClr val="FD9F41"/>
    <a:srgbClr val="B167EF"/>
    <a:srgbClr val="7A16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6747" autoAdjust="0"/>
  </p:normalViewPr>
  <p:slideViewPr>
    <p:cSldViewPr snapToGrid="0">
      <p:cViewPr varScale="1">
        <p:scale>
          <a:sx n="74" d="100"/>
          <a:sy n="74" d="100"/>
        </p:scale>
        <p:origin x="24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69E34-45F2-4EE2-9E39-2F674FF76F1C}" type="doc">
      <dgm:prSet loTypeId="urn:microsoft.com/office/officeart/2005/8/layout/gear1" loCatId="cycle" qsTypeId="urn:microsoft.com/office/officeart/2005/8/quickstyle/simple4" qsCatId="simple" csTypeId="urn:microsoft.com/office/officeart/2005/8/colors/accent5_4" csCatId="accent5" phldr="1"/>
      <dgm:spPr/>
    </dgm:pt>
    <dgm:pt modelId="{96DCED3F-3F6E-42E8-9F4E-FBA6BEB6608E}">
      <dgm:prSet phldrT="[Text]" custT="1"/>
      <dgm:spPr>
        <a:solidFill>
          <a:schemeClr val="accent1">
            <a:lumMod val="50000"/>
          </a:schemeClr>
        </a:solidFill>
      </dgm:spPr>
      <dgm:t>
        <a:bodyPr/>
        <a:lstStyle/>
        <a:p>
          <a:r>
            <a:rPr lang="en-US" sz="1800" b="1" dirty="0" smtClean="0"/>
            <a:t>Social Influence</a:t>
          </a:r>
          <a:endParaRPr lang="en-US" sz="1800" b="1" dirty="0"/>
        </a:p>
      </dgm:t>
    </dgm:pt>
    <dgm:pt modelId="{D3388C8D-C06C-4DD0-9940-B0420CD0E648}" type="parTrans" cxnId="{7513EE3D-5C76-4F5D-A92F-902AA9891E94}">
      <dgm:prSet/>
      <dgm:spPr/>
      <dgm:t>
        <a:bodyPr/>
        <a:lstStyle/>
        <a:p>
          <a:endParaRPr lang="en-US"/>
        </a:p>
      </dgm:t>
    </dgm:pt>
    <dgm:pt modelId="{5545DC39-9B78-40B0-B68A-E3D101C617C5}" type="sibTrans" cxnId="{7513EE3D-5C76-4F5D-A92F-902AA9891E94}">
      <dgm:prSet/>
      <dgm:spPr>
        <a:solidFill>
          <a:schemeClr val="accent1"/>
        </a:solidFill>
      </dgm:spPr>
      <dgm:t>
        <a:bodyPr/>
        <a:lstStyle/>
        <a:p>
          <a:endParaRPr lang="en-US"/>
        </a:p>
      </dgm:t>
    </dgm:pt>
    <dgm:pt modelId="{ADF1CC9C-2944-4579-996C-CD68A44AE81A}">
      <dgm:prSet phldrT="[Text]" custT="1"/>
      <dgm:spPr>
        <a:solidFill>
          <a:schemeClr val="accent1"/>
        </a:solidFill>
      </dgm:spPr>
      <dgm:t>
        <a:bodyPr/>
        <a:lstStyle/>
        <a:p>
          <a:r>
            <a:rPr lang="en-US" sz="1600" b="1" dirty="0" smtClean="0"/>
            <a:t>Social Learning</a:t>
          </a:r>
          <a:endParaRPr lang="en-US" sz="1600" b="1" dirty="0"/>
        </a:p>
      </dgm:t>
    </dgm:pt>
    <dgm:pt modelId="{14615C36-D674-40AA-9AAC-6BAF5302FCBD}" type="parTrans" cxnId="{32A47CC5-7800-4C66-86E8-EA62B92B72B9}">
      <dgm:prSet/>
      <dgm:spPr/>
      <dgm:t>
        <a:bodyPr/>
        <a:lstStyle/>
        <a:p>
          <a:endParaRPr lang="en-US"/>
        </a:p>
      </dgm:t>
    </dgm:pt>
    <dgm:pt modelId="{DE362528-9D9A-4830-899E-4174B6A07922}" type="sibTrans" cxnId="{32A47CC5-7800-4C66-86E8-EA62B92B72B9}">
      <dgm:prSet/>
      <dgm:spPr>
        <a:solidFill>
          <a:schemeClr val="accent1"/>
        </a:solidFill>
      </dgm:spPr>
      <dgm:t>
        <a:bodyPr/>
        <a:lstStyle/>
        <a:p>
          <a:endParaRPr lang="en-US"/>
        </a:p>
      </dgm:t>
    </dgm:pt>
    <dgm:pt modelId="{4B896457-AB25-45C8-8ACA-B21BCEC10C2E}">
      <dgm:prSet phldrT="[Text]" custT="1"/>
      <dgm:spPr>
        <a:solidFill>
          <a:schemeClr val="accent1"/>
        </a:solidFill>
      </dgm:spPr>
      <dgm:t>
        <a:bodyPr/>
        <a:lstStyle/>
        <a:p>
          <a:r>
            <a:rPr lang="en-US" sz="1600" b="1" dirty="0" smtClean="0"/>
            <a:t>Social Support</a:t>
          </a:r>
          <a:endParaRPr lang="en-US" sz="1600" b="1" dirty="0"/>
        </a:p>
      </dgm:t>
    </dgm:pt>
    <dgm:pt modelId="{F7B27264-B92C-4388-802E-72533676B709}" type="parTrans" cxnId="{811955D8-4A13-4DA5-8619-753111BF73A5}">
      <dgm:prSet/>
      <dgm:spPr/>
      <dgm:t>
        <a:bodyPr/>
        <a:lstStyle/>
        <a:p>
          <a:endParaRPr lang="en-US"/>
        </a:p>
      </dgm:t>
    </dgm:pt>
    <dgm:pt modelId="{73FACB33-0347-40FA-B6B9-0DEA9B9267C2}" type="sibTrans" cxnId="{811955D8-4A13-4DA5-8619-753111BF73A5}">
      <dgm:prSet/>
      <dgm:spPr>
        <a:solidFill>
          <a:schemeClr val="accent1"/>
        </a:solidFill>
      </dgm:spPr>
      <dgm:t>
        <a:bodyPr/>
        <a:lstStyle/>
        <a:p>
          <a:endParaRPr lang="en-US"/>
        </a:p>
      </dgm:t>
    </dgm:pt>
    <dgm:pt modelId="{B319D76F-ADC4-40EB-AF4B-A780555FBDBC}" type="pres">
      <dgm:prSet presAssocID="{64369E34-45F2-4EE2-9E39-2F674FF76F1C}" presName="composite" presStyleCnt="0">
        <dgm:presLayoutVars>
          <dgm:chMax val="3"/>
          <dgm:animLvl val="lvl"/>
          <dgm:resizeHandles val="exact"/>
        </dgm:presLayoutVars>
      </dgm:prSet>
      <dgm:spPr/>
    </dgm:pt>
    <dgm:pt modelId="{B227D6EA-D2F6-45CF-BE63-E630E4A6D483}" type="pres">
      <dgm:prSet presAssocID="{96DCED3F-3F6E-42E8-9F4E-FBA6BEB6608E}" presName="gear1" presStyleLbl="node1" presStyleIdx="0" presStyleCnt="3" custScaleX="111364" custScaleY="117045" custLinFactNeighborX="3409">
        <dgm:presLayoutVars>
          <dgm:chMax val="1"/>
          <dgm:bulletEnabled val="1"/>
        </dgm:presLayoutVars>
      </dgm:prSet>
      <dgm:spPr/>
      <dgm:t>
        <a:bodyPr/>
        <a:lstStyle/>
        <a:p>
          <a:endParaRPr lang="en-US"/>
        </a:p>
      </dgm:t>
    </dgm:pt>
    <dgm:pt modelId="{97C3D94E-4584-4101-8221-5413DFD1DEDA}" type="pres">
      <dgm:prSet presAssocID="{96DCED3F-3F6E-42E8-9F4E-FBA6BEB6608E}" presName="gear1srcNode" presStyleLbl="node1" presStyleIdx="0" presStyleCnt="3"/>
      <dgm:spPr/>
      <dgm:t>
        <a:bodyPr/>
        <a:lstStyle/>
        <a:p>
          <a:endParaRPr lang="en-US"/>
        </a:p>
      </dgm:t>
    </dgm:pt>
    <dgm:pt modelId="{38FE9AC9-CF0D-4BFE-A798-0B72AF80498E}" type="pres">
      <dgm:prSet presAssocID="{96DCED3F-3F6E-42E8-9F4E-FBA6BEB6608E}" presName="gear1dstNode" presStyleLbl="node1" presStyleIdx="0" presStyleCnt="3"/>
      <dgm:spPr/>
      <dgm:t>
        <a:bodyPr/>
        <a:lstStyle/>
        <a:p>
          <a:endParaRPr lang="en-US"/>
        </a:p>
      </dgm:t>
    </dgm:pt>
    <dgm:pt modelId="{2BFD9C2F-51A7-4C72-A135-4E2E854BECE4}" type="pres">
      <dgm:prSet presAssocID="{ADF1CC9C-2944-4579-996C-CD68A44AE81A}" presName="gear2" presStyleLbl="node1" presStyleIdx="1" presStyleCnt="3" custScaleX="110312" custScaleY="118906" custLinFactNeighborX="-15625" custLinFactNeighborY="35486">
        <dgm:presLayoutVars>
          <dgm:chMax val="1"/>
          <dgm:bulletEnabled val="1"/>
        </dgm:presLayoutVars>
      </dgm:prSet>
      <dgm:spPr/>
      <dgm:t>
        <a:bodyPr/>
        <a:lstStyle/>
        <a:p>
          <a:endParaRPr lang="en-US"/>
        </a:p>
      </dgm:t>
    </dgm:pt>
    <dgm:pt modelId="{E0D834FF-2E4C-412B-8585-5FF02C4CE014}" type="pres">
      <dgm:prSet presAssocID="{ADF1CC9C-2944-4579-996C-CD68A44AE81A}" presName="gear2srcNode" presStyleLbl="node1" presStyleIdx="1" presStyleCnt="3"/>
      <dgm:spPr/>
      <dgm:t>
        <a:bodyPr/>
        <a:lstStyle/>
        <a:p>
          <a:endParaRPr lang="en-US"/>
        </a:p>
      </dgm:t>
    </dgm:pt>
    <dgm:pt modelId="{A8E2B832-A973-4E00-9EBF-3E67354BBB15}" type="pres">
      <dgm:prSet presAssocID="{ADF1CC9C-2944-4579-996C-CD68A44AE81A}" presName="gear2dstNode" presStyleLbl="node1" presStyleIdx="1" presStyleCnt="3"/>
      <dgm:spPr/>
      <dgm:t>
        <a:bodyPr/>
        <a:lstStyle/>
        <a:p>
          <a:endParaRPr lang="en-US"/>
        </a:p>
      </dgm:t>
    </dgm:pt>
    <dgm:pt modelId="{3B8A9D39-741D-4694-BE89-F8D9E4E7A7B0}" type="pres">
      <dgm:prSet presAssocID="{4B896457-AB25-45C8-8ACA-B21BCEC10C2E}" presName="gear3" presStyleLbl="node1" presStyleIdx="2" presStyleCnt="3"/>
      <dgm:spPr/>
      <dgm:t>
        <a:bodyPr/>
        <a:lstStyle/>
        <a:p>
          <a:endParaRPr lang="en-US"/>
        </a:p>
      </dgm:t>
    </dgm:pt>
    <dgm:pt modelId="{767D2740-F6B5-41AE-9206-D32379325A53}" type="pres">
      <dgm:prSet presAssocID="{4B896457-AB25-45C8-8ACA-B21BCEC10C2E}" presName="gear3tx" presStyleLbl="node1" presStyleIdx="2" presStyleCnt="3">
        <dgm:presLayoutVars>
          <dgm:chMax val="1"/>
          <dgm:bulletEnabled val="1"/>
        </dgm:presLayoutVars>
      </dgm:prSet>
      <dgm:spPr/>
      <dgm:t>
        <a:bodyPr/>
        <a:lstStyle/>
        <a:p>
          <a:endParaRPr lang="en-US"/>
        </a:p>
      </dgm:t>
    </dgm:pt>
    <dgm:pt modelId="{B0AF0605-B891-475A-846B-32B8408DD0DB}" type="pres">
      <dgm:prSet presAssocID="{4B896457-AB25-45C8-8ACA-B21BCEC10C2E}" presName="gear3srcNode" presStyleLbl="node1" presStyleIdx="2" presStyleCnt="3"/>
      <dgm:spPr/>
      <dgm:t>
        <a:bodyPr/>
        <a:lstStyle/>
        <a:p>
          <a:endParaRPr lang="en-US"/>
        </a:p>
      </dgm:t>
    </dgm:pt>
    <dgm:pt modelId="{9A4BCCAF-7D1F-4283-A239-A1B1CC5C93F8}" type="pres">
      <dgm:prSet presAssocID="{4B896457-AB25-45C8-8ACA-B21BCEC10C2E}" presName="gear3dstNode" presStyleLbl="node1" presStyleIdx="2" presStyleCnt="3"/>
      <dgm:spPr/>
      <dgm:t>
        <a:bodyPr/>
        <a:lstStyle/>
        <a:p>
          <a:endParaRPr lang="en-US"/>
        </a:p>
      </dgm:t>
    </dgm:pt>
    <dgm:pt modelId="{43908006-5B93-454F-B649-144C27072AB8}" type="pres">
      <dgm:prSet presAssocID="{5545DC39-9B78-40B0-B68A-E3D101C617C5}" presName="connector1" presStyleLbl="sibTrans2D1" presStyleIdx="0" presStyleCnt="3" custLinFactNeighborX="15109" custLinFactNeighborY="-3966"/>
      <dgm:spPr/>
      <dgm:t>
        <a:bodyPr/>
        <a:lstStyle/>
        <a:p>
          <a:endParaRPr lang="en-US"/>
        </a:p>
      </dgm:t>
    </dgm:pt>
    <dgm:pt modelId="{FA001A0F-F872-41BF-A37F-D283942DC9A2}" type="pres">
      <dgm:prSet presAssocID="{DE362528-9D9A-4830-899E-4174B6A07922}" presName="connector2" presStyleLbl="sibTrans2D1" presStyleIdx="1" presStyleCnt="3" custLinFactNeighborX="-23785" custLinFactNeighborY="17924"/>
      <dgm:spPr/>
      <dgm:t>
        <a:bodyPr/>
        <a:lstStyle/>
        <a:p>
          <a:endParaRPr lang="en-US"/>
        </a:p>
      </dgm:t>
    </dgm:pt>
    <dgm:pt modelId="{D660687A-49FD-45A9-8B52-A8A3EFD8FE80}" type="pres">
      <dgm:prSet presAssocID="{73FACB33-0347-40FA-B6B9-0DEA9B9267C2}" presName="connector3" presStyleLbl="sibTrans2D1" presStyleIdx="2" presStyleCnt="3"/>
      <dgm:spPr/>
      <dgm:t>
        <a:bodyPr/>
        <a:lstStyle/>
        <a:p>
          <a:endParaRPr lang="en-US"/>
        </a:p>
      </dgm:t>
    </dgm:pt>
  </dgm:ptLst>
  <dgm:cxnLst>
    <dgm:cxn modelId="{5708D86D-CCFA-44F9-9B39-E4ED119C6C34}" type="presOf" srcId="{64369E34-45F2-4EE2-9E39-2F674FF76F1C}" destId="{B319D76F-ADC4-40EB-AF4B-A780555FBDBC}" srcOrd="0" destOrd="0" presId="urn:microsoft.com/office/officeart/2005/8/layout/gear1"/>
    <dgm:cxn modelId="{7DEEDF6F-AD01-4A47-9845-FEF7BE56BD72}" type="presOf" srcId="{ADF1CC9C-2944-4579-996C-CD68A44AE81A}" destId="{A8E2B832-A973-4E00-9EBF-3E67354BBB15}" srcOrd="2" destOrd="0" presId="urn:microsoft.com/office/officeart/2005/8/layout/gear1"/>
    <dgm:cxn modelId="{B63B2691-9110-4837-9ADD-23B832BA0C06}" type="presOf" srcId="{4B896457-AB25-45C8-8ACA-B21BCEC10C2E}" destId="{9A4BCCAF-7D1F-4283-A239-A1B1CC5C93F8}" srcOrd="3" destOrd="0" presId="urn:microsoft.com/office/officeart/2005/8/layout/gear1"/>
    <dgm:cxn modelId="{D873EB48-43B5-4728-886B-E0E6007F8B80}" type="presOf" srcId="{ADF1CC9C-2944-4579-996C-CD68A44AE81A}" destId="{2BFD9C2F-51A7-4C72-A135-4E2E854BECE4}" srcOrd="0" destOrd="0" presId="urn:microsoft.com/office/officeart/2005/8/layout/gear1"/>
    <dgm:cxn modelId="{2212493A-036F-4B28-BE5D-71C221CDDBAC}" type="presOf" srcId="{4B896457-AB25-45C8-8ACA-B21BCEC10C2E}" destId="{B0AF0605-B891-475A-846B-32B8408DD0DB}" srcOrd="2" destOrd="0" presId="urn:microsoft.com/office/officeart/2005/8/layout/gear1"/>
    <dgm:cxn modelId="{7513EE3D-5C76-4F5D-A92F-902AA9891E94}" srcId="{64369E34-45F2-4EE2-9E39-2F674FF76F1C}" destId="{96DCED3F-3F6E-42E8-9F4E-FBA6BEB6608E}" srcOrd="0" destOrd="0" parTransId="{D3388C8D-C06C-4DD0-9940-B0420CD0E648}" sibTransId="{5545DC39-9B78-40B0-B68A-E3D101C617C5}"/>
    <dgm:cxn modelId="{498837A6-D8A8-4F20-BE13-64A86B5936A2}" type="presOf" srcId="{4B896457-AB25-45C8-8ACA-B21BCEC10C2E}" destId="{767D2740-F6B5-41AE-9206-D32379325A53}" srcOrd="1" destOrd="0" presId="urn:microsoft.com/office/officeart/2005/8/layout/gear1"/>
    <dgm:cxn modelId="{811955D8-4A13-4DA5-8619-753111BF73A5}" srcId="{64369E34-45F2-4EE2-9E39-2F674FF76F1C}" destId="{4B896457-AB25-45C8-8ACA-B21BCEC10C2E}" srcOrd="2" destOrd="0" parTransId="{F7B27264-B92C-4388-802E-72533676B709}" sibTransId="{73FACB33-0347-40FA-B6B9-0DEA9B9267C2}"/>
    <dgm:cxn modelId="{084A3B7A-2D62-4840-A8EC-8EDA1392CB57}" type="presOf" srcId="{96DCED3F-3F6E-42E8-9F4E-FBA6BEB6608E}" destId="{38FE9AC9-CF0D-4BFE-A798-0B72AF80498E}" srcOrd="2" destOrd="0" presId="urn:microsoft.com/office/officeart/2005/8/layout/gear1"/>
    <dgm:cxn modelId="{FE8C61E1-C04D-4A43-988B-38177160F4F2}" type="presOf" srcId="{DE362528-9D9A-4830-899E-4174B6A07922}" destId="{FA001A0F-F872-41BF-A37F-D283942DC9A2}" srcOrd="0" destOrd="0" presId="urn:microsoft.com/office/officeart/2005/8/layout/gear1"/>
    <dgm:cxn modelId="{598D53A4-A118-4045-9F69-60A49B91F787}" type="presOf" srcId="{73FACB33-0347-40FA-B6B9-0DEA9B9267C2}" destId="{D660687A-49FD-45A9-8B52-A8A3EFD8FE80}" srcOrd="0" destOrd="0" presId="urn:microsoft.com/office/officeart/2005/8/layout/gear1"/>
    <dgm:cxn modelId="{EE30D105-3C6B-4F01-B7C5-AA192C3CFEF0}" type="presOf" srcId="{96DCED3F-3F6E-42E8-9F4E-FBA6BEB6608E}" destId="{B227D6EA-D2F6-45CF-BE63-E630E4A6D483}" srcOrd="0" destOrd="0" presId="urn:microsoft.com/office/officeart/2005/8/layout/gear1"/>
    <dgm:cxn modelId="{B74FC0E5-74D6-43B1-B264-0CA123BB0D1B}" type="presOf" srcId="{5545DC39-9B78-40B0-B68A-E3D101C617C5}" destId="{43908006-5B93-454F-B649-144C27072AB8}" srcOrd="0" destOrd="0" presId="urn:microsoft.com/office/officeart/2005/8/layout/gear1"/>
    <dgm:cxn modelId="{30EF12E3-7FC5-474C-8068-158832004389}" type="presOf" srcId="{4B896457-AB25-45C8-8ACA-B21BCEC10C2E}" destId="{3B8A9D39-741D-4694-BE89-F8D9E4E7A7B0}" srcOrd="0" destOrd="0" presId="urn:microsoft.com/office/officeart/2005/8/layout/gear1"/>
    <dgm:cxn modelId="{32A47CC5-7800-4C66-86E8-EA62B92B72B9}" srcId="{64369E34-45F2-4EE2-9E39-2F674FF76F1C}" destId="{ADF1CC9C-2944-4579-996C-CD68A44AE81A}" srcOrd="1" destOrd="0" parTransId="{14615C36-D674-40AA-9AAC-6BAF5302FCBD}" sibTransId="{DE362528-9D9A-4830-899E-4174B6A07922}"/>
    <dgm:cxn modelId="{F7318A1E-FAB4-4E52-AFF0-010044DC120E}" type="presOf" srcId="{ADF1CC9C-2944-4579-996C-CD68A44AE81A}" destId="{E0D834FF-2E4C-412B-8585-5FF02C4CE014}" srcOrd="1" destOrd="0" presId="urn:microsoft.com/office/officeart/2005/8/layout/gear1"/>
    <dgm:cxn modelId="{23E63414-659F-4B43-8EED-7A7AD793F75D}" type="presOf" srcId="{96DCED3F-3F6E-42E8-9F4E-FBA6BEB6608E}" destId="{97C3D94E-4584-4101-8221-5413DFD1DEDA}" srcOrd="1" destOrd="0" presId="urn:microsoft.com/office/officeart/2005/8/layout/gear1"/>
    <dgm:cxn modelId="{C46FA739-407B-4360-BFA5-DF5C71C5C44D}" type="presParOf" srcId="{B319D76F-ADC4-40EB-AF4B-A780555FBDBC}" destId="{B227D6EA-D2F6-45CF-BE63-E630E4A6D483}" srcOrd="0" destOrd="0" presId="urn:microsoft.com/office/officeart/2005/8/layout/gear1"/>
    <dgm:cxn modelId="{47FAD080-5140-4544-B810-25730789BD41}" type="presParOf" srcId="{B319D76F-ADC4-40EB-AF4B-A780555FBDBC}" destId="{97C3D94E-4584-4101-8221-5413DFD1DEDA}" srcOrd="1" destOrd="0" presId="urn:microsoft.com/office/officeart/2005/8/layout/gear1"/>
    <dgm:cxn modelId="{48180301-C181-491D-A266-8F906BE8F6A3}" type="presParOf" srcId="{B319D76F-ADC4-40EB-AF4B-A780555FBDBC}" destId="{38FE9AC9-CF0D-4BFE-A798-0B72AF80498E}" srcOrd="2" destOrd="0" presId="urn:microsoft.com/office/officeart/2005/8/layout/gear1"/>
    <dgm:cxn modelId="{5820DD56-04F0-4AE6-8B09-FBB7D97FB6D7}" type="presParOf" srcId="{B319D76F-ADC4-40EB-AF4B-A780555FBDBC}" destId="{2BFD9C2F-51A7-4C72-A135-4E2E854BECE4}" srcOrd="3" destOrd="0" presId="urn:microsoft.com/office/officeart/2005/8/layout/gear1"/>
    <dgm:cxn modelId="{741CE8C6-70A1-4C6D-B0A8-360F2C0DB9AF}" type="presParOf" srcId="{B319D76F-ADC4-40EB-AF4B-A780555FBDBC}" destId="{E0D834FF-2E4C-412B-8585-5FF02C4CE014}" srcOrd="4" destOrd="0" presId="urn:microsoft.com/office/officeart/2005/8/layout/gear1"/>
    <dgm:cxn modelId="{41FA161A-7354-4B36-8CCC-4A399B600B79}" type="presParOf" srcId="{B319D76F-ADC4-40EB-AF4B-A780555FBDBC}" destId="{A8E2B832-A973-4E00-9EBF-3E67354BBB15}" srcOrd="5" destOrd="0" presId="urn:microsoft.com/office/officeart/2005/8/layout/gear1"/>
    <dgm:cxn modelId="{C47AC345-53CC-4D49-BF61-9F07CE45F895}" type="presParOf" srcId="{B319D76F-ADC4-40EB-AF4B-A780555FBDBC}" destId="{3B8A9D39-741D-4694-BE89-F8D9E4E7A7B0}" srcOrd="6" destOrd="0" presId="urn:microsoft.com/office/officeart/2005/8/layout/gear1"/>
    <dgm:cxn modelId="{7642537F-EB72-4B75-A1AA-BEC540814D8B}" type="presParOf" srcId="{B319D76F-ADC4-40EB-AF4B-A780555FBDBC}" destId="{767D2740-F6B5-41AE-9206-D32379325A53}" srcOrd="7" destOrd="0" presId="urn:microsoft.com/office/officeart/2005/8/layout/gear1"/>
    <dgm:cxn modelId="{A2901930-BFF3-4F5B-8049-717099EE6EA5}" type="presParOf" srcId="{B319D76F-ADC4-40EB-AF4B-A780555FBDBC}" destId="{B0AF0605-B891-475A-846B-32B8408DD0DB}" srcOrd="8" destOrd="0" presId="urn:microsoft.com/office/officeart/2005/8/layout/gear1"/>
    <dgm:cxn modelId="{D749133B-0E7C-4186-B799-A37EB7FA49C2}" type="presParOf" srcId="{B319D76F-ADC4-40EB-AF4B-A780555FBDBC}" destId="{9A4BCCAF-7D1F-4283-A239-A1B1CC5C93F8}" srcOrd="9" destOrd="0" presId="urn:microsoft.com/office/officeart/2005/8/layout/gear1"/>
    <dgm:cxn modelId="{628B78EA-C645-4FC7-AEB3-F90B513315BF}" type="presParOf" srcId="{B319D76F-ADC4-40EB-AF4B-A780555FBDBC}" destId="{43908006-5B93-454F-B649-144C27072AB8}" srcOrd="10" destOrd="0" presId="urn:microsoft.com/office/officeart/2005/8/layout/gear1"/>
    <dgm:cxn modelId="{65B5C722-F514-405E-8D70-5EE51CFBA64C}" type="presParOf" srcId="{B319D76F-ADC4-40EB-AF4B-A780555FBDBC}" destId="{FA001A0F-F872-41BF-A37F-D283942DC9A2}" srcOrd="11" destOrd="0" presId="urn:microsoft.com/office/officeart/2005/8/layout/gear1"/>
    <dgm:cxn modelId="{571CEABE-1CB8-439E-B1B8-6C0E1E224CEB}" type="presParOf" srcId="{B319D76F-ADC4-40EB-AF4B-A780555FBDBC}" destId="{D660687A-49FD-45A9-8B52-A8A3EFD8FE8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5DA1C-3BB3-4723-969A-C53DA9C4957D}"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US"/>
        </a:p>
      </dgm:t>
    </dgm:pt>
    <dgm:pt modelId="{6DA1BAE6-FF21-4B44-8752-2297CA21C703}">
      <dgm:prSet phldrT="[Text]" custT="1"/>
      <dgm:spPr>
        <a:solidFill>
          <a:schemeClr val="bg1">
            <a:lumMod val="85000"/>
          </a:schemeClr>
        </a:solidFill>
        <a:ln>
          <a:solidFill>
            <a:schemeClr val="bg1">
              <a:lumMod val="50000"/>
            </a:schemeClr>
          </a:solidFill>
        </a:ln>
      </dgm:spPr>
      <dgm:t>
        <a:bodyPr/>
        <a:lstStyle/>
        <a:p>
          <a:pPr>
            <a:lnSpc>
              <a:spcPct val="100000"/>
            </a:lnSpc>
          </a:pPr>
          <a:r>
            <a:rPr lang="en-US" sz="800" b="1" noProof="0" dirty="0" smtClean="0">
              <a:solidFill>
                <a:schemeClr val="bg1">
                  <a:lumMod val="50000"/>
                </a:schemeClr>
              </a:solidFill>
              <a:latin typeface="Arial" pitchFamily="34" charset="0"/>
              <a:cs typeface="Arial" pitchFamily="34" charset="0"/>
            </a:rPr>
            <a:t>Goal</a:t>
          </a:r>
          <a:r>
            <a:rPr lang="en-US" sz="800" noProof="0" dirty="0" smtClean="0">
              <a:solidFill>
                <a:schemeClr val="bg1">
                  <a:lumMod val="50000"/>
                </a:schemeClr>
              </a:solidFill>
              <a:latin typeface="Arial" pitchFamily="34" charset="0"/>
              <a:cs typeface="Arial" pitchFamily="34" charset="0"/>
            </a:rPr>
            <a:t/>
          </a:r>
          <a:br>
            <a:rPr lang="en-US" sz="800" noProof="0" dirty="0" smtClean="0">
              <a:solidFill>
                <a:schemeClr val="bg1">
                  <a:lumMod val="50000"/>
                </a:schemeClr>
              </a:solidFill>
              <a:latin typeface="Arial" pitchFamily="34" charset="0"/>
              <a:cs typeface="Arial" pitchFamily="34" charset="0"/>
            </a:rPr>
          </a:br>
          <a:r>
            <a:rPr lang="en-US" sz="800" noProof="0" dirty="0" smtClean="0">
              <a:solidFill>
                <a:schemeClr val="bg1">
                  <a:lumMod val="50000"/>
                </a:schemeClr>
              </a:solidFill>
              <a:latin typeface="Arial" pitchFamily="34" charset="0"/>
              <a:cs typeface="Arial" pitchFamily="34" charset="0"/>
            </a:rPr>
            <a:t>Reduce unmet need for FP</a:t>
          </a:r>
          <a:endParaRPr lang="en-US" sz="800" noProof="0" dirty="0">
            <a:solidFill>
              <a:schemeClr val="bg1">
                <a:lumMod val="50000"/>
              </a:schemeClr>
            </a:solidFill>
            <a:latin typeface="Arial" pitchFamily="34" charset="0"/>
            <a:cs typeface="Arial" pitchFamily="34" charset="0"/>
          </a:endParaRPr>
        </a:p>
      </dgm:t>
    </dgm:pt>
    <dgm:pt modelId="{8354FC69-776E-4CDC-96EE-61F9C36DE4BB}" type="parTrans" cxnId="{D0E78A87-7A6C-4F4D-A2B2-2A7B50E89C53}">
      <dgm:prSet/>
      <dgm:spPr/>
      <dgm:t>
        <a:bodyPr/>
        <a:lstStyle/>
        <a:p>
          <a:endParaRPr lang="en-US"/>
        </a:p>
      </dgm:t>
    </dgm:pt>
    <dgm:pt modelId="{8CD07505-CADD-475D-926C-EEADA7AA4028}" type="sibTrans" cxnId="{D0E78A87-7A6C-4F4D-A2B2-2A7B50E89C53}">
      <dgm:prSet/>
      <dgm:spPr/>
      <dgm:t>
        <a:bodyPr/>
        <a:lstStyle/>
        <a:p>
          <a:endParaRPr lang="en-US"/>
        </a:p>
      </dgm:t>
    </dgm:pt>
    <dgm:pt modelId="{619EC2B8-8473-4533-A226-ED0AF6C9916C}">
      <dgm:prSet phldrT="[Text]" custT="1"/>
      <dgm:spPr>
        <a:solidFill>
          <a:schemeClr val="bg1">
            <a:lumMod val="85000"/>
          </a:schemeClr>
        </a:solidFill>
        <a:ln>
          <a:solidFill>
            <a:schemeClr val="bg1">
              <a:lumMod val="50000"/>
            </a:schemeClr>
          </a:solidFill>
        </a:ln>
      </dgm:spPr>
      <dgm:t>
        <a:bodyPr/>
        <a:lstStyle/>
        <a:p>
          <a:pPr>
            <a:lnSpc>
              <a:spcPct val="100000"/>
            </a:lnSpc>
          </a:pPr>
          <a:r>
            <a:rPr lang="en-US" sz="800" b="1" noProof="0" dirty="0" smtClean="0">
              <a:solidFill>
                <a:schemeClr val="bg1">
                  <a:lumMod val="50000"/>
                </a:schemeClr>
              </a:solidFill>
              <a:latin typeface="Arial" pitchFamily="34" charset="0"/>
              <a:cs typeface="Arial" pitchFamily="34" charset="0"/>
            </a:rPr>
            <a:t>Strategic Objective</a:t>
          </a:r>
          <a:r>
            <a:rPr lang="en-US" sz="800" noProof="0" dirty="0" smtClean="0">
              <a:solidFill>
                <a:schemeClr val="bg1">
                  <a:lumMod val="50000"/>
                </a:schemeClr>
              </a:solidFill>
              <a:latin typeface="Arial" pitchFamily="34" charset="0"/>
              <a:cs typeface="Arial" pitchFamily="34" charset="0"/>
            </a:rPr>
            <a:t/>
          </a:r>
          <a:br>
            <a:rPr lang="en-US" sz="800" noProof="0" dirty="0" smtClean="0">
              <a:solidFill>
                <a:schemeClr val="bg1">
                  <a:lumMod val="50000"/>
                </a:schemeClr>
              </a:solidFill>
              <a:latin typeface="Arial" pitchFamily="34" charset="0"/>
              <a:cs typeface="Arial" pitchFamily="34" charset="0"/>
            </a:rPr>
          </a:br>
          <a:r>
            <a:rPr lang="en-US" sz="800" noProof="0" dirty="0" smtClean="0">
              <a:solidFill>
                <a:schemeClr val="bg1">
                  <a:lumMod val="50000"/>
                </a:schemeClr>
              </a:solidFill>
              <a:latin typeface="Arial" pitchFamily="34" charset="0"/>
              <a:cs typeface="Arial" pitchFamily="34" charset="0"/>
            </a:rPr>
            <a:t>Decreased proportion of women and men of reproductive age with unmet need for FP</a:t>
          </a:r>
          <a:endParaRPr lang="en-US" sz="800" noProof="0" dirty="0">
            <a:solidFill>
              <a:schemeClr val="bg1">
                <a:lumMod val="50000"/>
              </a:schemeClr>
            </a:solidFill>
            <a:latin typeface="Arial" pitchFamily="34" charset="0"/>
            <a:cs typeface="Arial" pitchFamily="34" charset="0"/>
          </a:endParaRPr>
        </a:p>
      </dgm:t>
    </dgm:pt>
    <dgm:pt modelId="{8D2F1A96-07A2-4EB1-8826-98FBEC753E88}" type="parTrans" cxnId="{45E905DA-74B2-40BE-9563-44A9D0746E53}">
      <dgm:prSet/>
      <dgm:spPr>
        <a:ln>
          <a:solidFill>
            <a:schemeClr val="bg1">
              <a:lumMod val="50000"/>
            </a:schemeClr>
          </a:solidFill>
        </a:ln>
      </dgm:spPr>
      <dgm:t>
        <a:bodyPr/>
        <a:lstStyle/>
        <a:p>
          <a:endParaRPr lang="en-US"/>
        </a:p>
      </dgm:t>
    </dgm:pt>
    <dgm:pt modelId="{F9CF3FE7-40FA-4CCD-86A3-A80087C66959}" type="sibTrans" cxnId="{45E905DA-74B2-40BE-9563-44A9D0746E53}">
      <dgm:prSet/>
      <dgm:spPr/>
      <dgm:t>
        <a:bodyPr/>
        <a:lstStyle/>
        <a:p>
          <a:endParaRPr lang="en-US"/>
        </a:p>
      </dgm:t>
    </dgm:pt>
    <dgm:pt modelId="{2F90EA51-70ED-4F24-BD55-3779453C01C1}">
      <dgm:prSet phldrT="[Text]" custT="1"/>
      <dgm:spPr>
        <a:solidFill>
          <a:schemeClr val="bg1">
            <a:lumMod val="85000"/>
          </a:schemeClr>
        </a:solidFill>
        <a:ln>
          <a:solidFill>
            <a:schemeClr val="bg1">
              <a:lumMod val="50000"/>
            </a:schemeClr>
          </a:solidFill>
        </a:ln>
      </dgm:spPr>
      <dgm:t>
        <a:bodyPr/>
        <a:lstStyle/>
        <a:p>
          <a:pPr>
            <a:lnSpc>
              <a:spcPct val="100000"/>
            </a:lnSpc>
          </a:pPr>
          <a:r>
            <a:rPr lang="en-US" sz="800" b="1" noProof="0" dirty="0" smtClean="0">
              <a:solidFill>
                <a:schemeClr val="bg1">
                  <a:lumMod val="50000"/>
                </a:schemeClr>
              </a:solidFill>
              <a:latin typeface="Arial" pitchFamily="34" charset="0"/>
              <a:cs typeface="Arial" pitchFamily="34" charset="0"/>
            </a:rPr>
            <a:t>Ultimate Result 2</a:t>
          </a:r>
          <a:br>
            <a:rPr lang="en-US" sz="800" b="1" noProof="0" dirty="0" smtClean="0">
              <a:solidFill>
                <a:schemeClr val="bg1">
                  <a:lumMod val="50000"/>
                </a:schemeClr>
              </a:solidFill>
              <a:latin typeface="Arial" pitchFamily="34" charset="0"/>
              <a:cs typeface="Arial" pitchFamily="34" charset="0"/>
            </a:rPr>
          </a:br>
          <a:r>
            <a:rPr lang="en-US" sz="800" noProof="0" dirty="0" smtClean="0">
              <a:solidFill>
                <a:schemeClr val="bg1">
                  <a:lumMod val="50000"/>
                </a:schemeClr>
              </a:solidFill>
              <a:latin typeface="Arial" pitchFamily="34" charset="0"/>
              <a:cs typeface="Arial" pitchFamily="34" charset="0"/>
            </a:rPr>
            <a:t>Increased use of contraception</a:t>
          </a:r>
          <a:endParaRPr lang="en-US" sz="800" noProof="0" dirty="0">
            <a:solidFill>
              <a:schemeClr val="bg1">
                <a:lumMod val="50000"/>
              </a:schemeClr>
            </a:solidFill>
            <a:latin typeface="Arial" pitchFamily="34" charset="0"/>
            <a:cs typeface="Arial" pitchFamily="34" charset="0"/>
          </a:endParaRPr>
        </a:p>
      </dgm:t>
    </dgm:pt>
    <dgm:pt modelId="{06ECB658-D181-4E4E-A1E0-AA1B10FF71D9}" type="sibTrans" cxnId="{FEA9BC73-9537-4906-B862-9A474E08CF35}">
      <dgm:prSet/>
      <dgm:spPr/>
      <dgm:t>
        <a:bodyPr/>
        <a:lstStyle/>
        <a:p>
          <a:endParaRPr lang="en-US"/>
        </a:p>
      </dgm:t>
    </dgm:pt>
    <dgm:pt modelId="{076129A8-E977-41DB-9F41-928D2C645A42}" type="parTrans" cxnId="{FEA9BC73-9537-4906-B862-9A474E08CF35}">
      <dgm:prSet/>
      <dgm:spPr>
        <a:ln>
          <a:solidFill>
            <a:schemeClr val="bg1">
              <a:lumMod val="50000"/>
            </a:schemeClr>
          </a:solidFill>
        </a:ln>
      </dgm:spPr>
      <dgm:t>
        <a:bodyPr/>
        <a:lstStyle/>
        <a:p>
          <a:endParaRPr lang="en-US"/>
        </a:p>
      </dgm:t>
    </dgm:pt>
    <dgm:pt modelId="{29B4032E-F7E0-452E-A127-638A0F91B1A5}">
      <dgm:prSet phldrT="[Text]" custT="1"/>
      <dgm:spPr>
        <a:solidFill>
          <a:schemeClr val="bg1">
            <a:lumMod val="85000"/>
          </a:schemeClr>
        </a:solidFill>
        <a:ln>
          <a:solidFill>
            <a:schemeClr val="bg1">
              <a:lumMod val="50000"/>
            </a:schemeClr>
          </a:solidFill>
        </a:ln>
      </dgm:spPr>
      <dgm:t>
        <a:bodyPr/>
        <a:lstStyle/>
        <a:p>
          <a:pPr>
            <a:lnSpc>
              <a:spcPct val="100000"/>
            </a:lnSpc>
          </a:pPr>
          <a:r>
            <a:rPr lang="en-US" sz="800" b="1" noProof="0" dirty="0" smtClean="0">
              <a:solidFill>
                <a:schemeClr val="bg1">
                  <a:lumMod val="50000"/>
                </a:schemeClr>
              </a:solidFill>
              <a:latin typeface="Arial" pitchFamily="34" charset="0"/>
              <a:cs typeface="Arial" pitchFamily="34" charset="0"/>
            </a:rPr>
            <a:t>Ultimate Result 1</a:t>
          </a:r>
          <a:r>
            <a:rPr lang="en-US" sz="800" noProof="0" dirty="0" smtClean="0">
              <a:solidFill>
                <a:schemeClr val="bg1">
                  <a:lumMod val="50000"/>
                </a:schemeClr>
              </a:solidFill>
              <a:latin typeface="Arial" pitchFamily="34" charset="0"/>
              <a:cs typeface="Arial" pitchFamily="34" charset="0"/>
            </a:rPr>
            <a:t/>
          </a:r>
          <a:br>
            <a:rPr lang="en-US" sz="800" noProof="0" dirty="0" smtClean="0">
              <a:solidFill>
                <a:schemeClr val="bg1">
                  <a:lumMod val="50000"/>
                </a:schemeClr>
              </a:solidFill>
              <a:latin typeface="Arial" pitchFamily="34" charset="0"/>
              <a:cs typeface="Arial" pitchFamily="34" charset="0"/>
            </a:rPr>
          </a:br>
          <a:r>
            <a:rPr lang="en-US" sz="800" noProof="0" dirty="0" smtClean="0">
              <a:solidFill>
                <a:schemeClr val="bg1">
                  <a:lumMod val="50000"/>
                </a:schemeClr>
              </a:solidFill>
              <a:latin typeface="Arial" pitchFamily="34" charset="0"/>
              <a:cs typeface="Arial" pitchFamily="34" charset="0"/>
            </a:rPr>
            <a:t>Increased use of FP services</a:t>
          </a:r>
          <a:endParaRPr lang="en-US" sz="800" noProof="0" dirty="0">
            <a:solidFill>
              <a:schemeClr val="bg1">
                <a:lumMod val="50000"/>
              </a:schemeClr>
            </a:solidFill>
            <a:latin typeface="Arial" pitchFamily="34" charset="0"/>
            <a:cs typeface="Arial" pitchFamily="34" charset="0"/>
          </a:endParaRPr>
        </a:p>
      </dgm:t>
    </dgm:pt>
    <dgm:pt modelId="{4A36E79E-AF33-404A-8516-4A89BCE8D051}" type="sibTrans" cxnId="{2B47D1C0-A57D-43C4-AF25-6D78F879BAE3}">
      <dgm:prSet/>
      <dgm:spPr/>
      <dgm:t>
        <a:bodyPr/>
        <a:lstStyle/>
        <a:p>
          <a:endParaRPr lang="en-US"/>
        </a:p>
      </dgm:t>
    </dgm:pt>
    <dgm:pt modelId="{FD5E757A-5961-4E07-8165-66D7F80EA07D}" type="parTrans" cxnId="{2B47D1C0-A57D-43C4-AF25-6D78F879BAE3}">
      <dgm:prSet/>
      <dgm:spPr>
        <a:ln>
          <a:solidFill>
            <a:schemeClr val="bg1">
              <a:lumMod val="50000"/>
            </a:schemeClr>
          </a:solidFill>
        </a:ln>
      </dgm:spPr>
      <dgm:t>
        <a:bodyPr/>
        <a:lstStyle/>
        <a:p>
          <a:endParaRPr lang="en-US"/>
        </a:p>
      </dgm:t>
    </dgm:pt>
    <dgm:pt modelId="{5374A464-762D-4701-814A-D1EEB36F359F}" type="pres">
      <dgm:prSet presAssocID="{FD45DA1C-3BB3-4723-969A-C53DA9C4957D}" presName="diagram" presStyleCnt="0">
        <dgm:presLayoutVars>
          <dgm:chPref val="1"/>
          <dgm:dir/>
          <dgm:animOne val="branch"/>
          <dgm:animLvl val="lvl"/>
          <dgm:resizeHandles val="exact"/>
        </dgm:presLayoutVars>
      </dgm:prSet>
      <dgm:spPr/>
      <dgm:t>
        <a:bodyPr/>
        <a:lstStyle/>
        <a:p>
          <a:endParaRPr lang="en-US"/>
        </a:p>
      </dgm:t>
    </dgm:pt>
    <dgm:pt modelId="{07383533-42EB-45A3-A935-DCC9C5C81F2E}" type="pres">
      <dgm:prSet presAssocID="{6DA1BAE6-FF21-4B44-8752-2297CA21C703}" presName="root1" presStyleCnt="0"/>
      <dgm:spPr/>
    </dgm:pt>
    <dgm:pt modelId="{AB3D270B-5B3D-440B-8340-58D5BAC9FA58}" type="pres">
      <dgm:prSet presAssocID="{6DA1BAE6-FF21-4B44-8752-2297CA21C703}" presName="LevelOneTextNode" presStyleLbl="node0" presStyleIdx="0" presStyleCnt="1" custScaleX="28535" custScaleY="87870">
        <dgm:presLayoutVars>
          <dgm:chPref val="3"/>
        </dgm:presLayoutVars>
      </dgm:prSet>
      <dgm:spPr/>
      <dgm:t>
        <a:bodyPr/>
        <a:lstStyle/>
        <a:p>
          <a:endParaRPr lang="en-US"/>
        </a:p>
      </dgm:t>
    </dgm:pt>
    <dgm:pt modelId="{86403710-23F5-4358-9A72-F079DB93014A}" type="pres">
      <dgm:prSet presAssocID="{6DA1BAE6-FF21-4B44-8752-2297CA21C703}" presName="level2hierChild" presStyleCnt="0"/>
      <dgm:spPr/>
    </dgm:pt>
    <dgm:pt modelId="{B9364933-D430-41BB-85D8-6EBA232C7586}" type="pres">
      <dgm:prSet presAssocID="{8D2F1A96-07A2-4EB1-8826-98FBEC753E88}" presName="conn2-1" presStyleLbl="parChTrans1D2" presStyleIdx="0" presStyleCnt="1"/>
      <dgm:spPr/>
      <dgm:t>
        <a:bodyPr/>
        <a:lstStyle/>
        <a:p>
          <a:endParaRPr lang="en-US"/>
        </a:p>
      </dgm:t>
    </dgm:pt>
    <dgm:pt modelId="{1D509E4D-EEAF-4B72-8E93-45EFCA7F1746}" type="pres">
      <dgm:prSet presAssocID="{8D2F1A96-07A2-4EB1-8826-98FBEC753E88}" presName="connTx" presStyleLbl="parChTrans1D2" presStyleIdx="0" presStyleCnt="1"/>
      <dgm:spPr/>
      <dgm:t>
        <a:bodyPr/>
        <a:lstStyle/>
        <a:p>
          <a:endParaRPr lang="en-US"/>
        </a:p>
      </dgm:t>
    </dgm:pt>
    <dgm:pt modelId="{81127DB2-A7C7-4EB5-8C97-3E9CEA19D616}" type="pres">
      <dgm:prSet presAssocID="{619EC2B8-8473-4533-A226-ED0AF6C9916C}" presName="root2" presStyleCnt="0"/>
      <dgm:spPr/>
    </dgm:pt>
    <dgm:pt modelId="{DF4DE582-1D92-4FB7-ABC5-9F6304FB821E}" type="pres">
      <dgm:prSet presAssocID="{619EC2B8-8473-4533-A226-ED0AF6C9916C}" presName="LevelTwoTextNode" presStyleLbl="node2" presStyleIdx="0" presStyleCnt="1" custScaleX="59446" custScaleY="87870" custLinFactNeighborX="-33826">
        <dgm:presLayoutVars>
          <dgm:chPref val="3"/>
        </dgm:presLayoutVars>
      </dgm:prSet>
      <dgm:spPr/>
      <dgm:t>
        <a:bodyPr/>
        <a:lstStyle/>
        <a:p>
          <a:endParaRPr lang="en-US"/>
        </a:p>
      </dgm:t>
    </dgm:pt>
    <dgm:pt modelId="{A3A8F13C-EDBD-42F9-99FD-673F303C6D10}" type="pres">
      <dgm:prSet presAssocID="{619EC2B8-8473-4533-A226-ED0AF6C9916C}" presName="level3hierChild" presStyleCnt="0"/>
      <dgm:spPr/>
    </dgm:pt>
    <dgm:pt modelId="{7C673411-22DB-4A66-9B78-CCDB1754FCE9}" type="pres">
      <dgm:prSet presAssocID="{FD5E757A-5961-4E07-8165-66D7F80EA07D}" presName="conn2-1" presStyleLbl="parChTrans1D3" presStyleIdx="0" presStyleCnt="2"/>
      <dgm:spPr/>
      <dgm:t>
        <a:bodyPr/>
        <a:lstStyle/>
        <a:p>
          <a:endParaRPr lang="en-US"/>
        </a:p>
      </dgm:t>
    </dgm:pt>
    <dgm:pt modelId="{85DE83E0-4607-4478-AEB8-D7173EF0C28A}" type="pres">
      <dgm:prSet presAssocID="{FD5E757A-5961-4E07-8165-66D7F80EA07D}" presName="connTx" presStyleLbl="parChTrans1D3" presStyleIdx="0" presStyleCnt="2"/>
      <dgm:spPr/>
      <dgm:t>
        <a:bodyPr/>
        <a:lstStyle/>
        <a:p>
          <a:endParaRPr lang="en-US"/>
        </a:p>
      </dgm:t>
    </dgm:pt>
    <dgm:pt modelId="{8FCFAC66-F085-438B-AAF4-71EE6F3B895D}" type="pres">
      <dgm:prSet presAssocID="{29B4032E-F7E0-452E-A127-638A0F91B1A5}" presName="root2" presStyleCnt="0"/>
      <dgm:spPr/>
    </dgm:pt>
    <dgm:pt modelId="{C501FB74-376C-4C33-9B31-6CB36F1A6B18}" type="pres">
      <dgm:prSet presAssocID="{29B4032E-F7E0-452E-A127-638A0F91B1A5}" presName="LevelTwoTextNode" presStyleLbl="node3" presStyleIdx="0" presStyleCnt="2" custScaleX="49643" custScaleY="47292" custLinFactNeighborX="-68091">
        <dgm:presLayoutVars>
          <dgm:chPref val="3"/>
        </dgm:presLayoutVars>
      </dgm:prSet>
      <dgm:spPr/>
      <dgm:t>
        <a:bodyPr/>
        <a:lstStyle/>
        <a:p>
          <a:endParaRPr lang="en-US"/>
        </a:p>
      </dgm:t>
    </dgm:pt>
    <dgm:pt modelId="{70F09CAF-6D02-40F1-BB27-77887BCAEAFA}" type="pres">
      <dgm:prSet presAssocID="{29B4032E-F7E0-452E-A127-638A0F91B1A5}" presName="level3hierChild" presStyleCnt="0"/>
      <dgm:spPr/>
    </dgm:pt>
    <dgm:pt modelId="{D72527A1-F3F3-4AE5-B11E-958355B2690C}" type="pres">
      <dgm:prSet presAssocID="{076129A8-E977-41DB-9F41-928D2C645A42}" presName="conn2-1" presStyleLbl="parChTrans1D3" presStyleIdx="1" presStyleCnt="2"/>
      <dgm:spPr/>
      <dgm:t>
        <a:bodyPr/>
        <a:lstStyle/>
        <a:p>
          <a:endParaRPr lang="en-US"/>
        </a:p>
      </dgm:t>
    </dgm:pt>
    <dgm:pt modelId="{0A7B005F-7B7B-4550-981F-782B17474D04}" type="pres">
      <dgm:prSet presAssocID="{076129A8-E977-41DB-9F41-928D2C645A42}" presName="connTx" presStyleLbl="parChTrans1D3" presStyleIdx="1" presStyleCnt="2"/>
      <dgm:spPr/>
      <dgm:t>
        <a:bodyPr/>
        <a:lstStyle/>
        <a:p>
          <a:endParaRPr lang="en-US"/>
        </a:p>
      </dgm:t>
    </dgm:pt>
    <dgm:pt modelId="{9A290AD3-A443-46ED-A167-5A76C351E516}" type="pres">
      <dgm:prSet presAssocID="{2F90EA51-70ED-4F24-BD55-3779453C01C1}" presName="root2" presStyleCnt="0"/>
      <dgm:spPr/>
    </dgm:pt>
    <dgm:pt modelId="{00CD97DD-7333-4779-8B9A-F004AF368896}" type="pres">
      <dgm:prSet presAssocID="{2F90EA51-70ED-4F24-BD55-3779453C01C1}" presName="LevelTwoTextNode" presStyleLbl="node3" presStyleIdx="1" presStyleCnt="2" custScaleX="49508" custScaleY="46434" custLinFactNeighborX="-68091" custLinFactNeighborY="2362">
        <dgm:presLayoutVars>
          <dgm:chPref val="3"/>
        </dgm:presLayoutVars>
      </dgm:prSet>
      <dgm:spPr/>
      <dgm:t>
        <a:bodyPr/>
        <a:lstStyle/>
        <a:p>
          <a:endParaRPr lang="en-US"/>
        </a:p>
      </dgm:t>
    </dgm:pt>
    <dgm:pt modelId="{A987D284-FE1C-4928-8093-46A09ED787A3}" type="pres">
      <dgm:prSet presAssocID="{2F90EA51-70ED-4F24-BD55-3779453C01C1}" presName="level3hierChild" presStyleCnt="0"/>
      <dgm:spPr/>
    </dgm:pt>
  </dgm:ptLst>
  <dgm:cxnLst>
    <dgm:cxn modelId="{09609144-7546-4688-BB07-D6BBCBF91935}" type="presOf" srcId="{076129A8-E977-41DB-9F41-928D2C645A42}" destId="{D72527A1-F3F3-4AE5-B11E-958355B2690C}" srcOrd="0" destOrd="0" presId="urn:microsoft.com/office/officeart/2005/8/layout/hierarchy2"/>
    <dgm:cxn modelId="{C86BB476-F8A4-46B1-B2A9-DF3E94CA6EF9}" type="presOf" srcId="{FD5E757A-5961-4E07-8165-66D7F80EA07D}" destId="{85DE83E0-4607-4478-AEB8-D7173EF0C28A}" srcOrd="1" destOrd="0" presId="urn:microsoft.com/office/officeart/2005/8/layout/hierarchy2"/>
    <dgm:cxn modelId="{1F40C206-DE79-472D-BCD8-B2929F7236E2}" type="presOf" srcId="{6DA1BAE6-FF21-4B44-8752-2297CA21C703}" destId="{AB3D270B-5B3D-440B-8340-58D5BAC9FA58}" srcOrd="0" destOrd="0" presId="urn:microsoft.com/office/officeart/2005/8/layout/hierarchy2"/>
    <dgm:cxn modelId="{2B47D1C0-A57D-43C4-AF25-6D78F879BAE3}" srcId="{619EC2B8-8473-4533-A226-ED0AF6C9916C}" destId="{29B4032E-F7E0-452E-A127-638A0F91B1A5}" srcOrd="0" destOrd="0" parTransId="{FD5E757A-5961-4E07-8165-66D7F80EA07D}" sibTransId="{4A36E79E-AF33-404A-8516-4A89BCE8D051}"/>
    <dgm:cxn modelId="{FEA9BC73-9537-4906-B862-9A474E08CF35}" srcId="{619EC2B8-8473-4533-A226-ED0AF6C9916C}" destId="{2F90EA51-70ED-4F24-BD55-3779453C01C1}" srcOrd="1" destOrd="0" parTransId="{076129A8-E977-41DB-9F41-928D2C645A42}" sibTransId="{06ECB658-D181-4E4E-A1E0-AA1B10FF71D9}"/>
    <dgm:cxn modelId="{FA835AD7-EE50-480A-AEAE-34D0970536D4}" type="presOf" srcId="{8D2F1A96-07A2-4EB1-8826-98FBEC753E88}" destId="{B9364933-D430-41BB-85D8-6EBA232C7586}" srcOrd="0" destOrd="0" presId="urn:microsoft.com/office/officeart/2005/8/layout/hierarchy2"/>
    <dgm:cxn modelId="{28F694AA-AA0B-4526-BE11-4FCB815C8025}" type="presOf" srcId="{8D2F1A96-07A2-4EB1-8826-98FBEC753E88}" destId="{1D509E4D-EEAF-4B72-8E93-45EFCA7F1746}" srcOrd="1" destOrd="0" presId="urn:microsoft.com/office/officeart/2005/8/layout/hierarchy2"/>
    <dgm:cxn modelId="{D0E78A87-7A6C-4F4D-A2B2-2A7B50E89C53}" srcId="{FD45DA1C-3BB3-4723-969A-C53DA9C4957D}" destId="{6DA1BAE6-FF21-4B44-8752-2297CA21C703}" srcOrd="0" destOrd="0" parTransId="{8354FC69-776E-4CDC-96EE-61F9C36DE4BB}" sibTransId="{8CD07505-CADD-475D-926C-EEADA7AA4028}"/>
    <dgm:cxn modelId="{53A774D0-04DD-4EFA-9F3B-3A37BCA2DD11}" type="presOf" srcId="{076129A8-E977-41DB-9F41-928D2C645A42}" destId="{0A7B005F-7B7B-4550-981F-782B17474D04}" srcOrd="1" destOrd="0" presId="urn:microsoft.com/office/officeart/2005/8/layout/hierarchy2"/>
    <dgm:cxn modelId="{C0A1BB2C-8027-4045-9C46-626F6428727D}" type="presOf" srcId="{FD5E757A-5961-4E07-8165-66D7F80EA07D}" destId="{7C673411-22DB-4A66-9B78-CCDB1754FCE9}" srcOrd="0" destOrd="0" presId="urn:microsoft.com/office/officeart/2005/8/layout/hierarchy2"/>
    <dgm:cxn modelId="{76FC1483-7154-4394-A8F6-13266260342A}" type="presOf" srcId="{29B4032E-F7E0-452E-A127-638A0F91B1A5}" destId="{C501FB74-376C-4C33-9B31-6CB36F1A6B18}" srcOrd="0" destOrd="0" presId="urn:microsoft.com/office/officeart/2005/8/layout/hierarchy2"/>
    <dgm:cxn modelId="{45E905DA-74B2-40BE-9563-44A9D0746E53}" srcId="{6DA1BAE6-FF21-4B44-8752-2297CA21C703}" destId="{619EC2B8-8473-4533-A226-ED0AF6C9916C}" srcOrd="0" destOrd="0" parTransId="{8D2F1A96-07A2-4EB1-8826-98FBEC753E88}" sibTransId="{F9CF3FE7-40FA-4CCD-86A3-A80087C66959}"/>
    <dgm:cxn modelId="{EE564763-81B1-4E65-896B-86CD418E4AB9}" type="presOf" srcId="{619EC2B8-8473-4533-A226-ED0AF6C9916C}" destId="{DF4DE582-1D92-4FB7-ABC5-9F6304FB821E}" srcOrd="0" destOrd="0" presId="urn:microsoft.com/office/officeart/2005/8/layout/hierarchy2"/>
    <dgm:cxn modelId="{28A5ED7E-B047-46D5-B581-E3061694F4A4}" type="presOf" srcId="{FD45DA1C-3BB3-4723-969A-C53DA9C4957D}" destId="{5374A464-762D-4701-814A-D1EEB36F359F}" srcOrd="0" destOrd="0" presId="urn:microsoft.com/office/officeart/2005/8/layout/hierarchy2"/>
    <dgm:cxn modelId="{14F56E29-19AB-4A4C-9097-7572BF13287B}" type="presOf" srcId="{2F90EA51-70ED-4F24-BD55-3779453C01C1}" destId="{00CD97DD-7333-4779-8B9A-F004AF368896}" srcOrd="0" destOrd="0" presId="urn:microsoft.com/office/officeart/2005/8/layout/hierarchy2"/>
    <dgm:cxn modelId="{B1AE93D1-C96B-4BDF-A618-712135EEB664}" type="presParOf" srcId="{5374A464-762D-4701-814A-D1EEB36F359F}" destId="{07383533-42EB-45A3-A935-DCC9C5C81F2E}" srcOrd="0" destOrd="0" presId="urn:microsoft.com/office/officeart/2005/8/layout/hierarchy2"/>
    <dgm:cxn modelId="{66794275-4469-4658-98C7-DBD70578EDC0}" type="presParOf" srcId="{07383533-42EB-45A3-A935-DCC9C5C81F2E}" destId="{AB3D270B-5B3D-440B-8340-58D5BAC9FA58}" srcOrd="0" destOrd="0" presId="urn:microsoft.com/office/officeart/2005/8/layout/hierarchy2"/>
    <dgm:cxn modelId="{6B38BD48-86C0-480C-B100-959BA50724C5}" type="presParOf" srcId="{07383533-42EB-45A3-A935-DCC9C5C81F2E}" destId="{86403710-23F5-4358-9A72-F079DB93014A}" srcOrd="1" destOrd="0" presId="urn:microsoft.com/office/officeart/2005/8/layout/hierarchy2"/>
    <dgm:cxn modelId="{74243A50-1579-4571-AE6B-4A044754509D}" type="presParOf" srcId="{86403710-23F5-4358-9A72-F079DB93014A}" destId="{B9364933-D430-41BB-85D8-6EBA232C7586}" srcOrd="0" destOrd="0" presId="urn:microsoft.com/office/officeart/2005/8/layout/hierarchy2"/>
    <dgm:cxn modelId="{0AF3396F-8D68-431D-BD0F-1CE9D1ADC2F3}" type="presParOf" srcId="{B9364933-D430-41BB-85D8-6EBA232C7586}" destId="{1D509E4D-EEAF-4B72-8E93-45EFCA7F1746}" srcOrd="0" destOrd="0" presId="urn:microsoft.com/office/officeart/2005/8/layout/hierarchy2"/>
    <dgm:cxn modelId="{B9F8D182-3025-4B04-BE26-12E2212EB344}" type="presParOf" srcId="{86403710-23F5-4358-9A72-F079DB93014A}" destId="{81127DB2-A7C7-4EB5-8C97-3E9CEA19D616}" srcOrd="1" destOrd="0" presId="urn:microsoft.com/office/officeart/2005/8/layout/hierarchy2"/>
    <dgm:cxn modelId="{14874744-7029-4822-9A3A-0CCC55AAC6BA}" type="presParOf" srcId="{81127DB2-A7C7-4EB5-8C97-3E9CEA19D616}" destId="{DF4DE582-1D92-4FB7-ABC5-9F6304FB821E}" srcOrd="0" destOrd="0" presId="urn:microsoft.com/office/officeart/2005/8/layout/hierarchy2"/>
    <dgm:cxn modelId="{1BB4236A-A202-40D9-A5BB-F56F607F7696}" type="presParOf" srcId="{81127DB2-A7C7-4EB5-8C97-3E9CEA19D616}" destId="{A3A8F13C-EDBD-42F9-99FD-673F303C6D10}" srcOrd="1" destOrd="0" presId="urn:microsoft.com/office/officeart/2005/8/layout/hierarchy2"/>
    <dgm:cxn modelId="{5E4898E9-1EFE-4F08-AEC7-C997F62F1760}" type="presParOf" srcId="{A3A8F13C-EDBD-42F9-99FD-673F303C6D10}" destId="{7C673411-22DB-4A66-9B78-CCDB1754FCE9}" srcOrd="0" destOrd="0" presId="urn:microsoft.com/office/officeart/2005/8/layout/hierarchy2"/>
    <dgm:cxn modelId="{4551BBF5-7D4B-4EC4-B8C0-296C6EC4761A}" type="presParOf" srcId="{7C673411-22DB-4A66-9B78-CCDB1754FCE9}" destId="{85DE83E0-4607-4478-AEB8-D7173EF0C28A}" srcOrd="0" destOrd="0" presId="urn:microsoft.com/office/officeart/2005/8/layout/hierarchy2"/>
    <dgm:cxn modelId="{A0A7E22E-2D76-43BE-B93C-FBAAEA68B20C}" type="presParOf" srcId="{A3A8F13C-EDBD-42F9-99FD-673F303C6D10}" destId="{8FCFAC66-F085-438B-AAF4-71EE6F3B895D}" srcOrd="1" destOrd="0" presId="urn:microsoft.com/office/officeart/2005/8/layout/hierarchy2"/>
    <dgm:cxn modelId="{4C78C43C-CEC1-4FD1-A112-7C8F24849005}" type="presParOf" srcId="{8FCFAC66-F085-438B-AAF4-71EE6F3B895D}" destId="{C501FB74-376C-4C33-9B31-6CB36F1A6B18}" srcOrd="0" destOrd="0" presId="urn:microsoft.com/office/officeart/2005/8/layout/hierarchy2"/>
    <dgm:cxn modelId="{04E18CEE-2BD9-4FDC-80ED-C0D985A2D214}" type="presParOf" srcId="{8FCFAC66-F085-438B-AAF4-71EE6F3B895D}" destId="{70F09CAF-6D02-40F1-BB27-77887BCAEAFA}" srcOrd="1" destOrd="0" presId="urn:microsoft.com/office/officeart/2005/8/layout/hierarchy2"/>
    <dgm:cxn modelId="{22273FC1-7FD9-4283-AF37-E37EA933BCC4}" type="presParOf" srcId="{A3A8F13C-EDBD-42F9-99FD-673F303C6D10}" destId="{D72527A1-F3F3-4AE5-B11E-958355B2690C}" srcOrd="2" destOrd="0" presId="urn:microsoft.com/office/officeart/2005/8/layout/hierarchy2"/>
    <dgm:cxn modelId="{974D2C70-C609-4B2D-AB45-256680630BE8}" type="presParOf" srcId="{D72527A1-F3F3-4AE5-B11E-958355B2690C}" destId="{0A7B005F-7B7B-4550-981F-782B17474D04}" srcOrd="0" destOrd="0" presId="urn:microsoft.com/office/officeart/2005/8/layout/hierarchy2"/>
    <dgm:cxn modelId="{D9A5B81F-9AEC-4D79-A803-EBA28027AFB8}" type="presParOf" srcId="{A3A8F13C-EDBD-42F9-99FD-673F303C6D10}" destId="{9A290AD3-A443-46ED-A167-5A76C351E516}" srcOrd="3" destOrd="0" presId="urn:microsoft.com/office/officeart/2005/8/layout/hierarchy2"/>
    <dgm:cxn modelId="{BC6D3E4D-B554-49F9-BA12-1D91BF11DFB4}" type="presParOf" srcId="{9A290AD3-A443-46ED-A167-5A76C351E516}" destId="{00CD97DD-7333-4779-8B9A-F004AF368896}" srcOrd="0" destOrd="0" presId="urn:microsoft.com/office/officeart/2005/8/layout/hierarchy2"/>
    <dgm:cxn modelId="{295B2ABA-8935-4435-98A1-5414A2A4AE1B}" type="presParOf" srcId="{9A290AD3-A443-46ED-A167-5A76C351E516}" destId="{A987D284-FE1C-4928-8093-46A09ED787A3}"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D6EA-D2F6-45CF-BE63-E630E4A6D483}">
      <dsp:nvSpPr>
        <dsp:cNvPr id="0" name=""/>
        <dsp:cNvSpPr/>
      </dsp:nvSpPr>
      <dsp:spPr>
        <a:xfrm>
          <a:off x="2537917" y="1453246"/>
          <a:ext cx="2344328" cy="2463919"/>
        </a:xfrm>
        <a:prstGeom prst="gear9">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Social Influence</a:t>
          </a:r>
          <a:endParaRPr lang="en-US" sz="1800" b="1" kern="1200" dirty="0"/>
        </a:p>
      </dsp:txBody>
      <dsp:txXfrm>
        <a:off x="3009231" y="2022462"/>
        <a:ext cx="1401700" cy="1281873"/>
      </dsp:txXfrm>
    </dsp:sp>
    <dsp:sp modelId="{2BFD9C2F-51A7-4C72-A135-4E2E854BECE4}">
      <dsp:nvSpPr>
        <dsp:cNvPr id="0" name=""/>
        <dsp:cNvSpPr/>
      </dsp:nvSpPr>
      <dsp:spPr>
        <a:xfrm>
          <a:off x="1042824" y="1533645"/>
          <a:ext cx="1688859" cy="1820432"/>
        </a:xfrm>
        <a:prstGeom prst="gear6">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Social Learning</a:t>
          </a:r>
          <a:endParaRPr lang="en-US" sz="1600" b="1" kern="1200" dirty="0"/>
        </a:p>
      </dsp:txBody>
      <dsp:txXfrm>
        <a:off x="1467999" y="1980802"/>
        <a:ext cx="838509" cy="926118"/>
      </dsp:txXfrm>
    </dsp:sp>
    <dsp:sp modelId="{3B8A9D39-741D-4694-BE89-F8D9E4E7A7B0}">
      <dsp:nvSpPr>
        <dsp:cNvPr id="0" name=""/>
        <dsp:cNvSpPr/>
      </dsp:nvSpPr>
      <dsp:spPr>
        <a:xfrm rot="20700000">
          <a:off x="2218486" y="78860"/>
          <a:ext cx="1500052" cy="1500052"/>
        </a:xfrm>
        <a:prstGeom prst="gear6">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Social Support</a:t>
          </a:r>
          <a:endParaRPr lang="en-US" sz="1600" b="1" kern="1200" dirty="0"/>
        </a:p>
      </dsp:txBody>
      <dsp:txXfrm rot="-20700000">
        <a:off x="2547491" y="407866"/>
        <a:ext cx="842041" cy="842041"/>
      </dsp:txXfrm>
    </dsp:sp>
    <dsp:sp modelId="{43908006-5B93-454F-B649-144C27072AB8}">
      <dsp:nvSpPr>
        <dsp:cNvPr id="0" name=""/>
        <dsp:cNvSpPr/>
      </dsp:nvSpPr>
      <dsp:spPr>
        <a:xfrm>
          <a:off x="2827032" y="1210391"/>
          <a:ext cx="2694533" cy="2694533"/>
        </a:xfrm>
        <a:prstGeom prst="circularArrow">
          <a:avLst>
            <a:gd name="adj1" fmla="val 4688"/>
            <a:gd name="adj2" fmla="val 299029"/>
            <a:gd name="adj3" fmla="val 2506869"/>
            <a:gd name="adj4" fmla="val 15881451"/>
            <a:gd name="adj5" fmla="val 5469"/>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FA001A0F-F872-41BF-A37F-D283942DC9A2}">
      <dsp:nvSpPr>
        <dsp:cNvPr id="0" name=""/>
        <dsp:cNvSpPr/>
      </dsp:nvSpPr>
      <dsp:spPr>
        <a:xfrm>
          <a:off x="624193" y="1148815"/>
          <a:ext cx="1957746" cy="1957746"/>
        </a:xfrm>
        <a:prstGeom prst="leftCircularArrow">
          <a:avLst>
            <a:gd name="adj1" fmla="val 6452"/>
            <a:gd name="adj2" fmla="val 429999"/>
            <a:gd name="adj3" fmla="val 10489124"/>
            <a:gd name="adj4" fmla="val 14837806"/>
            <a:gd name="adj5" fmla="val 7527"/>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D660687A-49FD-45A9-8B52-A8A3EFD8FE80}">
      <dsp:nvSpPr>
        <dsp:cNvPr id="0" name=""/>
        <dsp:cNvSpPr/>
      </dsp:nvSpPr>
      <dsp:spPr>
        <a:xfrm>
          <a:off x="1871508" y="-248132"/>
          <a:ext cx="2110845" cy="2110845"/>
        </a:xfrm>
        <a:prstGeom prst="circularArrow">
          <a:avLst>
            <a:gd name="adj1" fmla="val 5984"/>
            <a:gd name="adj2" fmla="val 394124"/>
            <a:gd name="adj3" fmla="val 13313824"/>
            <a:gd name="adj4" fmla="val 10508221"/>
            <a:gd name="adj5" fmla="val 6981"/>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D270B-5B3D-440B-8340-58D5BAC9FA58}">
      <dsp:nvSpPr>
        <dsp:cNvPr id="0" name=""/>
        <dsp:cNvSpPr/>
      </dsp:nvSpPr>
      <dsp:spPr>
        <a:xfrm>
          <a:off x="784" y="1614156"/>
          <a:ext cx="629236" cy="968827"/>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en-US" sz="800" b="1" kern="1200" noProof="0" dirty="0" smtClean="0">
              <a:solidFill>
                <a:schemeClr val="bg1">
                  <a:lumMod val="50000"/>
                </a:schemeClr>
              </a:solidFill>
              <a:latin typeface="Arial" pitchFamily="34" charset="0"/>
              <a:cs typeface="Arial" pitchFamily="34" charset="0"/>
            </a:rPr>
            <a:t>Goal</a:t>
          </a:r>
          <a:r>
            <a:rPr lang="en-US" sz="800" kern="1200" noProof="0" dirty="0" smtClean="0">
              <a:solidFill>
                <a:schemeClr val="bg1">
                  <a:lumMod val="50000"/>
                </a:schemeClr>
              </a:solidFill>
              <a:latin typeface="Arial" pitchFamily="34" charset="0"/>
              <a:cs typeface="Arial" pitchFamily="34" charset="0"/>
            </a:rPr>
            <a:t/>
          </a:r>
          <a:br>
            <a:rPr lang="en-US" sz="800" kern="1200" noProof="0" dirty="0" smtClean="0">
              <a:solidFill>
                <a:schemeClr val="bg1">
                  <a:lumMod val="50000"/>
                </a:schemeClr>
              </a:solidFill>
              <a:latin typeface="Arial" pitchFamily="34" charset="0"/>
              <a:cs typeface="Arial" pitchFamily="34" charset="0"/>
            </a:rPr>
          </a:br>
          <a:r>
            <a:rPr lang="en-US" sz="800" kern="1200" noProof="0" dirty="0" smtClean="0">
              <a:solidFill>
                <a:schemeClr val="bg1">
                  <a:lumMod val="50000"/>
                </a:schemeClr>
              </a:solidFill>
              <a:latin typeface="Arial" pitchFamily="34" charset="0"/>
              <a:cs typeface="Arial" pitchFamily="34" charset="0"/>
            </a:rPr>
            <a:t>Reduce unmet need for FP</a:t>
          </a:r>
          <a:endParaRPr lang="en-US" sz="800" kern="1200" noProof="0" dirty="0">
            <a:solidFill>
              <a:schemeClr val="bg1">
                <a:lumMod val="50000"/>
              </a:schemeClr>
            </a:solidFill>
            <a:latin typeface="Arial" pitchFamily="34" charset="0"/>
            <a:cs typeface="Arial" pitchFamily="34" charset="0"/>
          </a:endParaRPr>
        </a:p>
      </dsp:txBody>
      <dsp:txXfrm>
        <a:off x="19214" y="1632586"/>
        <a:ext cx="592376" cy="931967"/>
      </dsp:txXfrm>
    </dsp:sp>
    <dsp:sp modelId="{B9364933-D430-41BB-85D8-6EBA232C7586}">
      <dsp:nvSpPr>
        <dsp:cNvPr id="0" name=""/>
        <dsp:cNvSpPr/>
      </dsp:nvSpPr>
      <dsp:spPr>
        <a:xfrm>
          <a:off x="630020" y="2074927"/>
          <a:ext cx="136145" cy="47285"/>
        </a:xfrm>
        <a:custGeom>
          <a:avLst/>
          <a:gdLst/>
          <a:ahLst/>
          <a:cxnLst/>
          <a:rect l="0" t="0" r="0" b="0"/>
          <a:pathLst>
            <a:path>
              <a:moveTo>
                <a:pt x="0" y="23642"/>
              </a:moveTo>
              <a:lnTo>
                <a:pt x="136145" y="23642"/>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4689" y="2095166"/>
        <a:ext cx="6807" cy="6807"/>
      </dsp:txXfrm>
    </dsp:sp>
    <dsp:sp modelId="{DF4DE582-1D92-4FB7-ABC5-9F6304FB821E}">
      <dsp:nvSpPr>
        <dsp:cNvPr id="0" name=""/>
        <dsp:cNvSpPr/>
      </dsp:nvSpPr>
      <dsp:spPr>
        <a:xfrm>
          <a:off x="766166" y="1614156"/>
          <a:ext cx="1310866" cy="968827"/>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en-US" sz="800" b="1" kern="1200" noProof="0" dirty="0" smtClean="0">
              <a:solidFill>
                <a:schemeClr val="bg1">
                  <a:lumMod val="50000"/>
                </a:schemeClr>
              </a:solidFill>
              <a:latin typeface="Arial" pitchFamily="34" charset="0"/>
              <a:cs typeface="Arial" pitchFamily="34" charset="0"/>
            </a:rPr>
            <a:t>Strategic Objective</a:t>
          </a:r>
          <a:r>
            <a:rPr lang="en-US" sz="800" kern="1200" noProof="0" dirty="0" smtClean="0">
              <a:solidFill>
                <a:schemeClr val="bg1">
                  <a:lumMod val="50000"/>
                </a:schemeClr>
              </a:solidFill>
              <a:latin typeface="Arial" pitchFamily="34" charset="0"/>
              <a:cs typeface="Arial" pitchFamily="34" charset="0"/>
            </a:rPr>
            <a:t/>
          </a:r>
          <a:br>
            <a:rPr lang="en-US" sz="800" kern="1200" noProof="0" dirty="0" smtClean="0">
              <a:solidFill>
                <a:schemeClr val="bg1">
                  <a:lumMod val="50000"/>
                </a:schemeClr>
              </a:solidFill>
              <a:latin typeface="Arial" pitchFamily="34" charset="0"/>
              <a:cs typeface="Arial" pitchFamily="34" charset="0"/>
            </a:rPr>
          </a:br>
          <a:r>
            <a:rPr lang="en-US" sz="800" kern="1200" noProof="0" dirty="0" smtClean="0">
              <a:solidFill>
                <a:schemeClr val="bg1">
                  <a:lumMod val="50000"/>
                </a:schemeClr>
              </a:solidFill>
              <a:latin typeface="Arial" pitchFamily="34" charset="0"/>
              <a:cs typeface="Arial" pitchFamily="34" charset="0"/>
            </a:rPr>
            <a:t>Decreased proportion of women and men of reproductive age with unmet need for FP</a:t>
          </a:r>
          <a:endParaRPr lang="en-US" sz="800" kern="1200" noProof="0" dirty="0">
            <a:solidFill>
              <a:schemeClr val="bg1">
                <a:lumMod val="50000"/>
              </a:schemeClr>
            </a:solidFill>
            <a:latin typeface="Arial" pitchFamily="34" charset="0"/>
            <a:cs typeface="Arial" pitchFamily="34" charset="0"/>
          </a:endParaRPr>
        </a:p>
      </dsp:txBody>
      <dsp:txXfrm>
        <a:off x="794542" y="1642532"/>
        <a:ext cx="1254114" cy="912075"/>
      </dsp:txXfrm>
    </dsp:sp>
    <dsp:sp modelId="{7C673411-22DB-4A66-9B78-CCDB1754FCE9}">
      <dsp:nvSpPr>
        <dsp:cNvPr id="0" name=""/>
        <dsp:cNvSpPr/>
      </dsp:nvSpPr>
      <dsp:spPr>
        <a:xfrm rot="17428565">
          <a:off x="1959506" y="1905589"/>
          <a:ext cx="361517" cy="47285"/>
        </a:xfrm>
        <a:custGeom>
          <a:avLst/>
          <a:gdLst/>
          <a:ahLst/>
          <a:cxnLst/>
          <a:rect l="0" t="0" r="0" b="0"/>
          <a:pathLst>
            <a:path>
              <a:moveTo>
                <a:pt x="0" y="23642"/>
              </a:moveTo>
              <a:lnTo>
                <a:pt x="361517" y="23642"/>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226" y="1920194"/>
        <a:ext cx="18075" cy="18075"/>
      </dsp:txXfrm>
    </dsp:sp>
    <dsp:sp modelId="{C501FB74-376C-4C33-9B31-6CB36F1A6B18}">
      <dsp:nvSpPr>
        <dsp:cNvPr id="0" name=""/>
        <dsp:cNvSpPr/>
      </dsp:nvSpPr>
      <dsp:spPr>
        <a:xfrm>
          <a:off x="2203497" y="1499180"/>
          <a:ext cx="1094696" cy="521426"/>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en-US" sz="800" b="1" kern="1200" noProof="0" dirty="0" smtClean="0">
              <a:solidFill>
                <a:schemeClr val="bg1">
                  <a:lumMod val="50000"/>
                </a:schemeClr>
              </a:solidFill>
              <a:latin typeface="Arial" pitchFamily="34" charset="0"/>
              <a:cs typeface="Arial" pitchFamily="34" charset="0"/>
            </a:rPr>
            <a:t>Ultimate Result 1</a:t>
          </a:r>
          <a:r>
            <a:rPr lang="en-US" sz="800" kern="1200" noProof="0" dirty="0" smtClean="0">
              <a:solidFill>
                <a:schemeClr val="bg1">
                  <a:lumMod val="50000"/>
                </a:schemeClr>
              </a:solidFill>
              <a:latin typeface="Arial" pitchFamily="34" charset="0"/>
              <a:cs typeface="Arial" pitchFamily="34" charset="0"/>
            </a:rPr>
            <a:t/>
          </a:r>
          <a:br>
            <a:rPr lang="en-US" sz="800" kern="1200" noProof="0" dirty="0" smtClean="0">
              <a:solidFill>
                <a:schemeClr val="bg1">
                  <a:lumMod val="50000"/>
                </a:schemeClr>
              </a:solidFill>
              <a:latin typeface="Arial" pitchFamily="34" charset="0"/>
              <a:cs typeface="Arial" pitchFamily="34" charset="0"/>
            </a:rPr>
          </a:br>
          <a:r>
            <a:rPr lang="en-US" sz="800" kern="1200" noProof="0" dirty="0" smtClean="0">
              <a:solidFill>
                <a:schemeClr val="bg1">
                  <a:lumMod val="50000"/>
                </a:schemeClr>
              </a:solidFill>
              <a:latin typeface="Arial" pitchFamily="34" charset="0"/>
              <a:cs typeface="Arial" pitchFamily="34" charset="0"/>
            </a:rPr>
            <a:t>Increased use of FP services</a:t>
          </a:r>
          <a:endParaRPr lang="en-US" sz="800" kern="1200" noProof="0" dirty="0">
            <a:solidFill>
              <a:schemeClr val="bg1">
                <a:lumMod val="50000"/>
              </a:schemeClr>
            </a:solidFill>
            <a:latin typeface="Arial" pitchFamily="34" charset="0"/>
            <a:cs typeface="Arial" pitchFamily="34" charset="0"/>
          </a:endParaRPr>
        </a:p>
      </dsp:txBody>
      <dsp:txXfrm>
        <a:off x="2218769" y="1514452"/>
        <a:ext cx="1064152" cy="490882"/>
      </dsp:txXfrm>
    </dsp:sp>
    <dsp:sp modelId="{D72527A1-F3F3-4AE5-B11E-958355B2690C}">
      <dsp:nvSpPr>
        <dsp:cNvPr id="0" name=""/>
        <dsp:cNvSpPr/>
      </dsp:nvSpPr>
      <dsp:spPr>
        <a:xfrm rot="4266216">
          <a:off x="1945017" y="2259651"/>
          <a:ext cx="390494" cy="47285"/>
        </a:xfrm>
        <a:custGeom>
          <a:avLst/>
          <a:gdLst/>
          <a:ahLst/>
          <a:cxnLst/>
          <a:rect l="0" t="0" r="0" b="0"/>
          <a:pathLst>
            <a:path>
              <a:moveTo>
                <a:pt x="0" y="23642"/>
              </a:moveTo>
              <a:lnTo>
                <a:pt x="390494" y="23642"/>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0502" y="2273532"/>
        <a:ext cx="19524" cy="19524"/>
      </dsp:txXfrm>
    </dsp:sp>
    <dsp:sp modelId="{00CD97DD-7333-4779-8B9A-F004AF368896}">
      <dsp:nvSpPr>
        <dsp:cNvPr id="0" name=""/>
        <dsp:cNvSpPr/>
      </dsp:nvSpPr>
      <dsp:spPr>
        <a:xfrm>
          <a:off x="2203497" y="2212035"/>
          <a:ext cx="1091719" cy="511966"/>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en-US" sz="800" b="1" kern="1200" noProof="0" dirty="0" smtClean="0">
              <a:solidFill>
                <a:schemeClr val="bg1">
                  <a:lumMod val="50000"/>
                </a:schemeClr>
              </a:solidFill>
              <a:latin typeface="Arial" pitchFamily="34" charset="0"/>
              <a:cs typeface="Arial" pitchFamily="34" charset="0"/>
            </a:rPr>
            <a:t>Ultimate Result 2</a:t>
          </a:r>
          <a:br>
            <a:rPr lang="en-US" sz="800" b="1" kern="1200" noProof="0" dirty="0" smtClean="0">
              <a:solidFill>
                <a:schemeClr val="bg1">
                  <a:lumMod val="50000"/>
                </a:schemeClr>
              </a:solidFill>
              <a:latin typeface="Arial" pitchFamily="34" charset="0"/>
              <a:cs typeface="Arial" pitchFamily="34" charset="0"/>
            </a:rPr>
          </a:br>
          <a:r>
            <a:rPr lang="en-US" sz="800" kern="1200" noProof="0" dirty="0" smtClean="0">
              <a:solidFill>
                <a:schemeClr val="bg1">
                  <a:lumMod val="50000"/>
                </a:schemeClr>
              </a:solidFill>
              <a:latin typeface="Arial" pitchFamily="34" charset="0"/>
              <a:cs typeface="Arial" pitchFamily="34" charset="0"/>
            </a:rPr>
            <a:t>Increased use of contraception</a:t>
          </a:r>
          <a:endParaRPr lang="en-US" sz="800" kern="1200" noProof="0" dirty="0">
            <a:solidFill>
              <a:schemeClr val="bg1">
                <a:lumMod val="50000"/>
              </a:schemeClr>
            </a:solidFill>
            <a:latin typeface="Arial" pitchFamily="34" charset="0"/>
            <a:cs typeface="Arial" pitchFamily="34" charset="0"/>
          </a:endParaRPr>
        </a:p>
      </dsp:txBody>
      <dsp:txXfrm>
        <a:off x="2218492" y="2227030"/>
        <a:ext cx="1061729" cy="48197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243AC79-383D-438B-A9C3-601DEB8BE750}" type="datetimeFigureOut">
              <a:rPr lang="en-US" smtClean="0"/>
              <a:t>2/14/2017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5465960-0A40-4331-B6A1-273268C06A4B}" type="slidenum">
              <a:rPr lang="en-US" smtClean="0"/>
              <a:t>‹#›</a:t>
            </a:fld>
            <a:endParaRPr lang="en-US"/>
          </a:p>
        </p:txBody>
      </p:sp>
    </p:spTree>
    <p:extLst>
      <p:ext uri="{BB962C8B-B14F-4D97-AF65-F5344CB8AC3E}">
        <p14:creationId xmlns:p14="http://schemas.microsoft.com/office/powerpoint/2010/main" val="95573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7E7E8A7-CEC5-404B-8144-84BB5D7D048C}" type="datetimeFigureOut">
              <a:rPr lang="en-US" smtClean="0"/>
              <a:t>2/14/2017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4FCD2F3-C2F7-4836-9EEF-78DF0EEACF71}" type="slidenum">
              <a:rPr lang="en-US" smtClean="0"/>
              <a:t>‹#›</a:t>
            </a:fld>
            <a:endParaRPr lang="en-US"/>
          </a:p>
        </p:txBody>
      </p:sp>
    </p:spTree>
    <p:extLst>
      <p:ext uri="{BB962C8B-B14F-4D97-AF65-F5344CB8AC3E}">
        <p14:creationId xmlns:p14="http://schemas.microsoft.com/office/powerpoint/2010/main" val="291206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Modeste</a:t>
            </a:r>
            <a:r>
              <a:rPr lang="en-US" sz="1200" b="1" kern="1200" dirty="0" smtClean="0">
                <a:solidFill>
                  <a:schemeClr val="tx1"/>
                </a:solidFill>
                <a:effectLst/>
                <a:latin typeface="+mn-lt"/>
                <a:ea typeface="+mn-ea"/>
                <a:cs typeface="+mn-cs"/>
              </a:rPr>
              <a:t> &amp;</a:t>
            </a:r>
            <a:r>
              <a:rPr lang="en-US" sz="1200" b="1" kern="1200" baseline="0" dirty="0" smtClean="0">
                <a:solidFill>
                  <a:schemeClr val="tx1"/>
                </a:solidFill>
                <a:effectLst/>
                <a:latin typeface="+mn-lt"/>
                <a:ea typeface="+mn-ea"/>
                <a:cs typeface="+mn-cs"/>
              </a:rPr>
              <a:t> J.B’s advice.: </a:t>
            </a:r>
            <a:r>
              <a:rPr lang="en-US" sz="1200" b="1" kern="1200" dirty="0" smtClean="0">
                <a:solidFill>
                  <a:schemeClr val="tx1"/>
                </a:solidFill>
                <a:effectLst/>
                <a:latin typeface="+mn-lt"/>
                <a:ea typeface="+mn-ea"/>
                <a:cs typeface="+mn-cs"/>
              </a:rPr>
              <a:t>Let at least two people per question answer</a:t>
            </a:r>
            <a:br>
              <a:rPr lang="en-US" sz="1200" b="1" kern="1200" dirty="0" smtClean="0">
                <a:solidFill>
                  <a:schemeClr val="tx1"/>
                </a:solidFill>
                <a:effectLst/>
                <a:latin typeface="+mn-lt"/>
                <a:ea typeface="+mn-ea"/>
                <a:cs typeface="+mn-cs"/>
              </a:rPr>
            </a:br>
            <a:r>
              <a:rPr lang="en-US" sz="1200" b="1" kern="1200" dirty="0" err="1" smtClean="0">
                <a:solidFill>
                  <a:schemeClr val="tx1"/>
                </a:solidFill>
                <a:effectLst/>
                <a:latin typeface="+mn-lt"/>
                <a:ea typeface="+mn-ea"/>
                <a:cs typeface="+mn-cs"/>
              </a:rPr>
              <a:t>Bintou</a:t>
            </a:r>
            <a:r>
              <a:rPr lang="en-US" sz="1200" b="1" kern="1200" dirty="0" smtClean="0">
                <a:solidFill>
                  <a:schemeClr val="tx1"/>
                </a:solidFill>
                <a:effectLst/>
                <a:latin typeface="+mn-lt"/>
                <a:ea typeface="+mn-ea"/>
                <a:cs typeface="+mn-cs"/>
              </a:rPr>
              <a:t> and Mariam’s advice: Let at least two people per question answer and / or allow a minimum time for the debate.</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definition of unmet need includes 'people who are not pregnant and do not want to have a child during the next two years, but do not use FP.‘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two aspects of unmet needs: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Either I wish or do not wish to have a child, and the factors influencing this desire:</a:t>
            </a:r>
          </a:p>
          <a:p>
            <a:pPr lvl="1"/>
            <a:r>
              <a:rPr lang="en-US" sz="1200" kern="1200" dirty="0" smtClean="0">
                <a:solidFill>
                  <a:schemeClr val="tx1"/>
                </a:solidFill>
                <a:effectLst/>
                <a:latin typeface="+mn-lt"/>
                <a:ea typeface="+mn-ea"/>
                <a:cs typeface="+mn-cs"/>
              </a:rPr>
              <a:t>In Benin, people tend to favor a large family, and therefore do not want to limit or space births. Why?</a:t>
            </a:r>
          </a:p>
          <a:p>
            <a:pPr lvl="1"/>
            <a:r>
              <a:rPr lang="en-US" sz="1200" kern="1200" dirty="0" smtClean="0">
                <a:solidFill>
                  <a:schemeClr val="tx1"/>
                </a:solidFill>
                <a:effectLst/>
                <a:latin typeface="+mn-lt"/>
                <a:ea typeface="+mn-ea"/>
                <a:cs typeface="+mn-cs"/>
              </a:rPr>
              <a:t>(Answers: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yet given birth to a son, pressure from in-laws, pressure from the husband, pressure to get pregnant immediately after marriage)</a:t>
            </a:r>
          </a:p>
          <a:p>
            <a:pPr lvl="0"/>
            <a:r>
              <a:rPr lang="en-US" sz="1200" kern="1200" dirty="0" smtClean="0">
                <a:solidFill>
                  <a:schemeClr val="tx1"/>
                </a:solidFill>
                <a:effectLst/>
                <a:latin typeface="+mn-lt"/>
                <a:ea typeface="+mn-ea"/>
                <a:cs typeface="+mn-cs"/>
              </a:rPr>
              <a:t>2) Or, I do not wish to have a child, but I do not use FP</a:t>
            </a:r>
          </a:p>
          <a:p>
            <a:pPr lvl="1"/>
            <a:r>
              <a:rPr lang="en-US" sz="1200" kern="1200" dirty="0" smtClean="0">
                <a:solidFill>
                  <a:schemeClr val="tx1"/>
                </a:solidFill>
                <a:effectLst/>
                <a:latin typeface="+mn-lt"/>
                <a:ea typeface="+mn-ea"/>
                <a:cs typeface="+mn-cs"/>
              </a:rPr>
              <a:t>In Benin, a variety of reasons may determine why a person might not want to have a child, but does not use FP: household decision-maker (this person may want to have more children than the number desired by the woman); if the woman already has given birth to a son; fear of side effects and infertility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Implications:</a:t>
            </a:r>
          </a:p>
          <a:p>
            <a:pPr lvl="0"/>
            <a:r>
              <a:rPr lang="en-US" sz="1200" b="1" kern="1200" dirty="0" smtClean="0">
                <a:solidFill>
                  <a:schemeClr val="tx1"/>
                </a:solidFill>
                <a:effectLst/>
                <a:latin typeface="+mn-lt"/>
                <a:ea typeface="+mn-ea"/>
                <a:cs typeface="+mn-cs"/>
              </a:rPr>
              <a:t>Men and women BOTH may experience unmet need</a:t>
            </a:r>
          </a:p>
          <a:p>
            <a:pPr lvl="0"/>
            <a:r>
              <a:rPr lang="en-US" sz="1200" b="1" kern="1200" dirty="0" smtClean="0">
                <a:solidFill>
                  <a:schemeClr val="tx1"/>
                </a:solidFill>
                <a:effectLst/>
                <a:latin typeface="+mn-lt"/>
                <a:ea typeface="+mn-ea"/>
                <a:cs typeface="+mn-cs"/>
              </a:rPr>
              <a:t>People can have an excellent knowledge of FP and still feel unmet need</a:t>
            </a:r>
          </a:p>
          <a:p>
            <a:pPr lvl="0"/>
            <a:r>
              <a:rPr lang="en-US" sz="1200" b="1" kern="1200" dirty="0" smtClean="0">
                <a:solidFill>
                  <a:schemeClr val="tx1"/>
                </a:solidFill>
                <a:effectLst/>
                <a:latin typeface="+mn-lt"/>
                <a:ea typeface="+mn-ea"/>
                <a:cs typeface="+mn-cs"/>
              </a:rPr>
              <a:t>Unmet need id not the same as demand for FP - although I do not want to have a child, there may be other barriers (social) to the use of FP</a:t>
            </a:r>
          </a:p>
          <a:p>
            <a:pPr>
              <a:lnSpc>
                <a:spcPct val="80000"/>
              </a:lnSpc>
              <a:buFontTx/>
              <a:buChar char="•"/>
              <a:defRPr/>
            </a:pPr>
            <a:endParaRPr lang="en-US" altLang="fr-FR" sz="900" dirty="0" smtClean="0"/>
          </a:p>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4</a:t>
            </a:fld>
            <a:endParaRPr lang="en-US"/>
          </a:p>
        </p:txBody>
      </p:sp>
    </p:spTree>
    <p:extLst>
      <p:ext uri="{BB962C8B-B14F-4D97-AF65-F5344CB8AC3E}">
        <p14:creationId xmlns:p14="http://schemas.microsoft.com/office/powerpoint/2010/main" val="94547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466725" lvl="1"/>
            <a:endParaRPr lang="fr-FR" altLang="fr-FR"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054543-0728-46DF-A69A-FDEDDCD1D638}" type="slidenum">
              <a:rPr lang="es-GT" altLang="fr-FR">
                <a:solidFill>
                  <a:srgbClr val="000000"/>
                </a:solidFill>
                <a:latin typeface="Calibri" panose="020F0502020204030204" pitchFamily="34" charset="0"/>
              </a:rPr>
              <a:pPr/>
              <a:t>19</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428140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b="1" dirty="0" smtClean="0"/>
              <a:t>Note: </a:t>
            </a:r>
            <a:r>
              <a:rPr lang="fr-FR" altLang="en-US" dirty="0" err="1" smtClean="0"/>
              <a:t>Careful</a:t>
            </a:r>
            <a:r>
              <a:rPr lang="fr-FR" altLang="en-US" dirty="0" smtClean="0"/>
              <a:t>! Networks </a:t>
            </a:r>
            <a:r>
              <a:rPr lang="fr-FR" altLang="en-US" dirty="0" err="1" smtClean="0"/>
              <a:t>can</a:t>
            </a:r>
            <a:r>
              <a:rPr lang="fr-FR" altLang="en-US" dirty="0" smtClean="0"/>
              <a:t> </a:t>
            </a:r>
            <a:r>
              <a:rPr lang="fr-FR" altLang="en-US" dirty="0" err="1" smtClean="0"/>
              <a:t>be</a:t>
            </a:r>
            <a:r>
              <a:rPr lang="fr-FR" altLang="en-US" dirty="0" smtClean="0"/>
              <a:t> </a:t>
            </a:r>
            <a:r>
              <a:rPr lang="fr-FR" altLang="en-US" dirty="0" err="1" smtClean="0"/>
              <a:t>just</a:t>
            </a:r>
            <a:r>
              <a:rPr lang="fr-FR" altLang="en-US" dirty="0" smtClean="0"/>
              <a:t> a </a:t>
            </a:r>
            <a:r>
              <a:rPr lang="fr-FR" altLang="en-US" dirty="0" err="1" smtClean="0"/>
              <a:t>much</a:t>
            </a:r>
            <a:r>
              <a:rPr lang="fr-FR" altLang="en-US" dirty="0" smtClean="0"/>
              <a:t> a source of </a:t>
            </a:r>
            <a:r>
              <a:rPr lang="fr-FR" altLang="en-US" dirty="0" err="1" smtClean="0"/>
              <a:t>problems</a:t>
            </a:r>
            <a:r>
              <a:rPr lang="fr-FR" altLang="en-US" baseline="0" dirty="0" smtClean="0"/>
              <a:t> as of solutions. </a:t>
            </a:r>
            <a:endParaRPr lang="fr-FR" altLang="en-US" dirty="0" smtClean="0"/>
          </a:p>
        </p:txBody>
      </p:sp>
      <p:sp>
        <p:nvSpPr>
          <p:cNvPr id="7168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2F2DEE-2AF9-4548-AD63-0227C84ABB83}" type="slidenum">
              <a:rPr lang="es-GT" altLang="fr-FR">
                <a:solidFill>
                  <a:srgbClr val="000000"/>
                </a:solidFill>
                <a:latin typeface="Calibri" panose="020F0502020204030204" pitchFamily="34" charset="0"/>
              </a:rPr>
              <a:pPr/>
              <a:t>20</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76349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lnSpc>
                <a:spcPct val="80000"/>
              </a:lnSpc>
            </a:pPr>
            <a:r>
              <a:rPr lang="en-US" altLang="fr-FR" b="1" dirty="0" smtClean="0">
                <a:solidFill>
                  <a:srgbClr val="FF0000"/>
                </a:solidFill>
                <a:latin typeface="Arial" panose="020B0604020202020204" pitchFamily="34" charset="0"/>
              </a:rPr>
              <a:t>Also called communication for change our social mobilization</a:t>
            </a:r>
          </a:p>
          <a:p>
            <a:pPr defTabSz="923925" eaLnBrk="1" hangingPunct="1">
              <a:lnSpc>
                <a:spcPct val="80000"/>
              </a:lnSpc>
            </a:pPr>
            <a:endParaRPr lang="en-US" altLang="fr-FR" b="1" dirty="0" smtClean="0">
              <a:solidFill>
                <a:srgbClr val="FF0000"/>
              </a:solidFill>
              <a:latin typeface="Arial" panose="020B0604020202020204" pitchFamily="34" charset="0"/>
            </a:endParaRPr>
          </a:p>
          <a:p>
            <a:pPr defTabSz="923925" eaLnBrk="1" hangingPunct="1">
              <a:lnSpc>
                <a:spcPct val="80000"/>
              </a:lnSpc>
            </a:pPr>
            <a:r>
              <a:rPr lang="en-US" altLang="fr-FR" b="0" dirty="0" smtClean="0">
                <a:solidFill>
                  <a:srgbClr val="FF0000"/>
                </a:solidFill>
                <a:latin typeface="Arial" panose="020B0604020202020204" pitchFamily="34" charset="0"/>
              </a:rPr>
              <a:t>Allows communities to identify and address the social, economic and cultural factors that influence health.</a:t>
            </a:r>
          </a:p>
          <a:p>
            <a:pPr defTabSz="923925" eaLnBrk="1" hangingPunct="1">
              <a:lnSpc>
                <a:spcPct val="80000"/>
              </a:lnSpc>
            </a:pPr>
            <a:r>
              <a:rPr lang="en-US" altLang="fr-FR" b="0" dirty="0" smtClean="0">
                <a:solidFill>
                  <a:srgbClr val="FF0000"/>
                </a:solidFill>
                <a:latin typeface="Arial" panose="020B0604020202020204" pitchFamily="34" charset="0"/>
              </a:rPr>
              <a:t>Goes</a:t>
            </a:r>
            <a:r>
              <a:rPr lang="en-US" altLang="fr-FR" b="0" baseline="0" dirty="0" smtClean="0">
                <a:solidFill>
                  <a:srgbClr val="FF0000"/>
                </a:solidFill>
                <a:latin typeface="Arial" panose="020B0604020202020204" pitchFamily="34" charset="0"/>
              </a:rPr>
              <a:t> b</a:t>
            </a:r>
            <a:r>
              <a:rPr lang="en-US" altLang="fr-FR" b="0" dirty="0" smtClean="0">
                <a:solidFill>
                  <a:srgbClr val="FF0000"/>
                </a:solidFill>
                <a:latin typeface="Arial" panose="020B0604020202020204" pitchFamily="34" charset="0"/>
              </a:rPr>
              <a:t>eyond the traditional "communication for behavioral change”, to</a:t>
            </a:r>
            <a:r>
              <a:rPr lang="en-US" altLang="fr-FR" b="0" baseline="0" dirty="0" smtClean="0">
                <a:solidFill>
                  <a:srgbClr val="FF0000"/>
                </a:solidFill>
                <a:latin typeface="Arial" panose="020B0604020202020204" pitchFamily="34" charset="0"/>
              </a:rPr>
              <a:t> address</a:t>
            </a:r>
            <a:r>
              <a:rPr lang="en-US" altLang="fr-FR" b="0" dirty="0" smtClean="0">
                <a:solidFill>
                  <a:srgbClr val="FF0000"/>
                </a:solidFill>
                <a:latin typeface="Arial" panose="020B0604020202020204" pitchFamily="34" charset="0"/>
              </a:rPr>
              <a:t> "social change".</a:t>
            </a:r>
          </a:p>
          <a:p>
            <a:pPr defTabSz="923925" eaLnBrk="1" hangingPunct="1">
              <a:lnSpc>
                <a:spcPct val="80000"/>
              </a:lnSpc>
            </a:pPr>
            <a:r>
              <a:rPr lang="en-US" altLang="fr-FR" b="0" dirty="0" smtClean="0">
                <a:solidFill>
                  <a:srgbClr val="FF0000"/>
                </a:solidFill>
                <a:latin typeface="Arial" panose="020B0604020202020204" pitchFamily="34" charset="0"/>
              </a:rPr>
              <a:t>Explores alternative ways of thinking, feeling and being.</a:t>
            </a:r>
            <a:endParaRPr lang="en-US" altLang="fr-FR" b="0" dirty="0" smtClean="0">
              <a:latin typeface="Arial" panose="020B0604020202020204" pitchFamily="34" charset="0"/>
            </a:endParaRPr>
          </a:p>
          <a:p>
            <a:pPr defTabSz="923925"/>
            <a:endParaRPr lang="en-US" altLang="fr-FR" dirty="0" smtClean="0">
              <a:latin typeface="Arial" panose="020B060402020202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777FC3-8D28-4145-8CC2-ADB688301562}" type="slidenum">
              <a:rPr lang="en-US" altLang="fr-FR">
                <a:solidFill>
                  <a:srgbClr val="000000"/>
                </a:solidFill>
                <a:latin typeface="Calibri" panose="020F0502020204030204" pitchFamily="34" charset="0"/>
              </a:rPr>
              <a:pPr/>
              <a:t>21</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79340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fr-FR" altLang="fr-FR" dirty="0" smtClean="0"/>
              <a:t>General</a:t>
            </a:r>
            <a:r>
              <a:rPr lang="fr-FR" altLang="fr-FR" baseline="0" dirty="0" smtClean="0"/>
              <a:t> discussion -</a:t>
            </a:r>
            <a:r>
              <a:rPr lang="fr-FR" altLang="fr-FR" dirty="0" smtClean="0"/>
              <a:t> how </a:t>
            </a:r>
            <a:r>
              <a:rPr lang="fr-FR" altLang="fr-FR" dirty="0" err="1" smtClean="0"/>
              <a:t>is</a:t>
            </a:r>
            <a:r>
              <a:rPr lang="fr-FR" altLang="fr-FR" dirty="0" smtClean="0"/>
              <a:t> </a:t>
            </a:r>
            <a:r>
              <a:rPr lang="fr-FR" altLang="fr-FR" dirty="0" err="1" smtClean="0"/>
              <a:t>it</a:t>
            </a:r>
            <a:r>
              <a:rPr lang="fr-FR" altLang="fr-FR" dirty="0" smtClean="0"/>
              <a:t> </a:t>
            </a:r>
            <a:r>
              <a:rPr lang="fr-FR" altLang="fr-FR" dirty="0" err="1" smtClean="0"/>
              <a:t>this</a:t>
            </a:r>
            <a:r>
              <a:rPr lang="fr-FR" altLang="fr-FR" dirty="0" smtClean="0"/>
              <a:t> </a:t>
            </a:r>
            <a:r>
              <a:rPr lang="fr-FR" altLang="fr-FR" dirty="0" err="1" smtClean="0"/>
              <a:t>different</a:t>
            </a:r>
            <a:r>
              <a:rPr lang="fr-FR" altLang="fr-FR" dirty="0" smtClean="0"/>
              <a:t> </a:t>
            </a:r>
            <a:r>
              <a:rPr lang="fr-FR" altLang="fr-FR" dirty="0" err="1" smtClean="0"/>
              <a:t>from</a:t>
            </a:r>
            <a:r>
              <a:rPr lang="fr-FR" altLang="fr-FR" dirty="0" smtClean="0"/>
              <a:t> a normal </a:t>
            </a:r>
            <a:r>
              <a:rPr lang="fr-FR" altLang="fr-FR" dirty="0" err="1" smtClean="0"/>
              <a:t>community</a:t>
            </a:r>
            <a:r>
              <a:rPr lang="fr-FR" altLang="fr-FR" dirty="0" smtClean="0"/>
              <a:t> </a:t>
            </a:r>
            <a:r>
              <a:rPr lang="fr-FR" altLang="fr-FR" dirty="0" err="1" smtClean="0"/>
              <a:t>development</a:t>
            </a:r>
            <a:r>
              <a:rPr lang="fr-FR" altLang="fr-FR" dirty="0" smtClean="0"/>
              <a:t> </a:t>
            </a:r>
            <a:r>
              <a:rPr lang="fr-FR" altLang="fr-FR" dirty="0" err="1" smtClean="0"/>
              <a:t>project</a:t>
            </a:r>
            <a:r>
              <a:rPr lang="fr-FR" altLang="fr-FR" dirty="0" smtClean="0"/>
              <a:t>? How do </a:t>
            </a:r>
            <a:r>
              <a:rPr lang="fr-FR" altLang="fr-FR" dirty="0" err="1" smtClean="0"/>
              <a:t>these</a:t>
            </a:r>
            <a:r>
              <a:rPr lang="fr-FR" altLang="fr-FR" dirty="0" smtClean="0"/>
              <a:t> </a:t>
            </a:r>
            <a:r>
              <a:rPr lang="fr-FR" altLang="fr-FR" dirty="0" err="1" smtClean="0"/>
              <a:t>approaches</a:t>
            </a:r>
            <a:r>
              <a:rPr lang="fr-FR" altLang="fr-FR" dirty="0" smtClean="0"/>
              <a:t> </a:t>
            </a:r>
            <a:r>
              <a:rPr lang="fr-FR" altLang="fr-FR" dirty="0" err="1" smtClean="0"/>
              <a:t>differ</a:t>
            </a:r>
            <a:r>
              <a:rPr lang="fr-FR" altLang="fr-FR" dirty="0" smtClean="0"/>
              <a:t> </a:t>
            </a:r>
            <a:r>
              <a:rPr lang="fr-FR" altLang="fr-FR" dirty="0" err="1" smtClean="0"/>
              <a:t>from</a:t>
            </a:r>
            <a:r>
              <a:rPr lang="fr-FR" altLang="fr-FR" dirty="0" smtClean="0"/>
              <a:t> the IEC </a:t>
            </a:r>
            <a:r>
              <a:rPr lang="fr-FR" altLang="fr-FR" dirty="0" err="1" smtClean="0"/>
              <a:t>approach</a:t>
            </a:r>
            <a:r>
              <a:rPr lang="fr-FR" altLang="fr-FR" dirty="0" smtClean="0"/>
              <a:t>?</a:t>
            </a:r>
          </a:p>
          <a:p>
            <a:pPr defTabSz="923925"/>
            <a:endParaRPr lang="fr-FR" altLang="fr-FR"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099BCD-63A6-4161-B9F2-E23DEF19DD6A}" type="slidenum">
              <a:rPr lang="es-GT" altLang="fr-FR">
                <a:latin typeface="Calibri" panose="020F0502020204030204" pitchFamily="34" charset="0"/>
              </a:rPr>
              <a:pPr/>
              <a:t>23</a:t>
            </a:fld>
            <a:endParaRPr lang="es-GT" altLang="fr-FR">
              <a:latin typeface="Calibri" panose="020F0502020204030204" pitchFamily="34" charset="0"/>
            </a:endParaRPr>
          </a:p>
        </p:txBody>
      </p:sp>
    </p:spTree>
    <p:extLst>
      <p:ext uri="{BB962C8B-B14F-4D97-AF65-F5344CB8AC3E}">
        <p14:creationId xmlns:p14="http://schemas.microsoft.com/office/powerpoint/2010/main" val="44696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fr-FR" altLang="fr-FR" dirty="0" smtClean="0"/>
              <a:t>General</a:t>
            </a:r>
            <a:r>
              <a:rPr lang="fr-FR" altLang="fr-FR" baseline="0" dirty="0" smtClean="0"/>
              <a:t> discussion -</a:t>
            </a:r>
            <a:r>
              <a:rPr lang="fr-FR" altLang="fr-FR" dirty="0" smtClean="0"/>
              <a:t> how </a:t>
            </a:r>
            <a:r>
              <a:rPr lang="fr-FR" altLang="fr-FR" dirty="0" err="1" smtClean="0"/>
              <a:t>is</a:t>
            </a:r>
            <a:r>
              <a:rPr lang="fr-FR" altLang="fr-FR" dirty="0" smtClean="0"/>
              <a:t> </a:t>
            </a:r>
            <a:r>
              <a:rPr lang="fr-FR" altLang="fr-FR" dirty="0" err="1" smtClean="0"/>
              <a:t>it</a:t>
            </a:r>
            <a:r>
              <a:rPr lang="fr-FR" altLang="fr-FR" dirty="0" smtClean="0"/>
              <a:t> </a:t>
            </a:r>
            <a:r>
              <a:rPr lang="fr-FR" altLang="fr-FR" dirty="0" err="1" smtClean="0"/>
              <a:t>this</a:t>
            </a:r>
            <a:r>
              <a:rPr lang="fr-FR" altLang="fr-FR" dirty="0" smtClean="0"/>
              <a:t> </a:t>
            </a:r>
            <a:r>
              <a:rPr lang="fr-FR" altLang="fr-FR" dirty="0" err="1" smtClean="0"/>
              <a:t>different</a:t>
            </a:r>
            <a:r>
              <a:rPr lang="fr-FR" altLang="fr-FR" dirty="0" smtClean="0"/>
              <a:t> </a:t>
            </a:r>
            <a:r>
              <a:rPr lang="fr-FR" altLang="fr-FR" dirty="0" err="1" smtClean="0"/>
              <a:t>from</a:t>
            </a:r>
            <a:r>
              <a:rPr lang="fr-FR" altLang="fr-FR" dirty="0" smtClean="0"/>
              <a:t> a normal </a:t>
            </a:r>
            <a:r>
              <a:rPr lang="fr-FR" altLang="fr-FR" dirty="0" err="1" smtClean="0"/>
              <a:t>community</a:t>
            </a:r>
            <a:r>
              <a:rPr lang="fr-FR" altLang="fr-FR" dirty="0" smtClean="0"/>
              <a:t> </a:t>
            </a:r>
            <a:r>
              <a:rPr lang="fr-FR" altLang="fr-FR" dirty="0" err="1" smtClean="0"/>
              <a:t>development</a:t>
            </a:r>
            <a:r>
              <a:rPr lang="fr-FR" altLang="fr-FR" dirty="0" smtClean="0"/>
              <a:t> </a:t>
            </a:r>
            <a:r>
              <a:rPr lang="fr-FR" altLang="fr-FR" dirty="0" err="1" smtClean="0"/>
              <a:t>project</a:t>
            </a:r>
            <a:r>
              <a:rPr lang="fr-FR" altLang="fr-FR" dirty="0" smtClean="0"/>
              <a:t>? How do </a:t>
            </a:r>
            <a:r>
              <a:rPr lang="fr-FR" altLang="fr-FR" dirty="0" err="1" smtClean="0"/>
              <a:t>these</a:t>
            </a:r>
            <a:r>
              <a:rPr lang="fr-FR" altLang="fr-FR" dirty="0" smtClean="0"/>
              <a:t> </a:t>
            </a:r>
            <a:r>
              <a:rPr lang="fr-FR" altLang="fr-FR" dirty="0" err="1" smtClean="0"/>
              <a:t>approaches</a:t>
            </a:r>
            <a:r>
              <a:rPr lang="fr-FR" altLang="fr-FR" dirty="0" smtClean="0"/>
              <a:t> </a:t>
            </a:r>
            <a:r>
              <a:rPr lang="fr-FR" altLang="fr-FR" dirty="0" err="1" smtClean="0"/>
              <a:t>differ</a:t>
            </a:r>
            <a:r>
              <a:rPr lang="fr-FR" altLang="fr-FR" dirty="0" smtClean="0"/>
              <a:t> </a:t>
            </a:r>
            <a:r>
              <a:rPr lang="fr-FR" altLang="fr-FR" dirty="0" err="1" smtClean="0"/>
              <a:t>from</a:t>
            </a:r>
            <a:r>
              <a:rPr lang="fr-FR" altLang="fr-FR" dirty="0" smtClean="0"/>
              <a:t> the IEC </a:t>
            </a:r>
            <a:r>
              <a:rPr lang="fr-FR" altLang="fr-FR" dirty="0" err="1" smtClean="0"/>
              <a:t>approach</a:t>
            </a:r>
            <a:r>
              <a:rPr lang="fr-FR" altLang="fr-FR" dirty="0" smtClean="0"/>
              <a:t>?</a:t>
            </a:r>
          </a:p>
          <a:p>
            <a:pPr defTabSz="923925"/>
            <a:endParaRPr lang="fr-FR" altLang="fr-FR"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B63842-1446-47B2-9C1A-1F7090D91E8C}" type="slidenum">
              <a:rPr lang="es-GT" altLang="fr-FR">
                <a:latin typeface="Calibri" panose="020F0502020204030204" pitchFamily="34" charset="0"/>
              </a:rPr>
              <a:pPr/>
              <a:t>24</a:t>
            </a:fld>
            <a:endParaRPr lang="es-GT" altLang="fr-FR">
              <a:latin typeface="Calibri" panose="020F0502020204030204" pitchFamily="34" charset="0"/>
            </a:endParaRPr>
          </a:p>
        </p:txBody>
      </p:sp>
    </p:spTree>
    <p:extLst>
      <p:ext uri="{BB962C8B-B14F-4D97-AF65-F5344CB8AC3E}">
        <p14:creationId xmlns:p14="http://schemas.microsoft.com/office/powerpoint/2010/main" val="246370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en-US" altLang="fr-FR" dirty="0" smtClean="0"/>
              <a:t>As you can see, there are key differences</a:t>
            </a:r>
          </a:p>
          <a:p>
            <a:pPr defTabSz="923925"/>
            <a:endParaRPr lang="en-US" altLang="fr-FR"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E34733-E210-4228-915A-DFE9280B1D77}" type="slidenum">
              <a:rPr lang="es-GT" altLang="fr-FR">
                <a:latin typeface="Calibri" panose="020F0502020204030204" pitchFamily="34" charset="0"/>
              </a:rPr>
              <a:pPr/>
              <a:t>25</a:t>
            </a:fld>
            <a:endParaRPr lang="es-GT" altLang="fr-FR">
              <a:latin typeface="Calibri" panose="020F0502020204030204" pitchFamily="34" charset="0"/>
            </a:endParaRPr>
          </a:p>
        </p:txBody>
      </p:sp>
    </p:spTree>
    <p:extLst>
      <p:ext uri="{BB962C8B-B14F-4D97-AF65-F5344CB8AC3E}">
        <p14:creationId xmlns:p14="http://schemas.microsoft.com/office/powerpoint/2010/main" val="340616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95B80-738E-4DF3-AB49-4B8FDE4C8BC6}" type="slidenum">
              <a:rPr lang="es-GT" altLang="fr-FR" smtClean="0"/>
              <a:pPr/>
              <a:t>27</a:t>
            </a:fld>
            <a:endParaRPr lang="es-GT" altLang="fr-FR"/>
          </a:p>
        </p:txBody>
      </p:sp>
    </p:spTree>
    <p:extLst>
      <p:ext uri="{BB962C8B-B14F-4D97-AF65-F5344CB8AC3E}">
        <p14:creationId xmlns:p14="http://schemas.microsoft.com/office/powerpoint/2010/main" val="10093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We finished # 1 and # 2 with the pilot project. We focus now on # 3, and the documentation of the application of these approaches in different contexts.</a:t>
            </a:r>
          </a:p>
          <a:p>
            <a:r>
              <a:rPr lang="en-US" sz="1200" kern="1200" dirty="0" smtClean="0">
                <a:solidFill>
                  <a:schemeClr val="tx1"/>
                </a:solidFill>
                <a:effectLst/>
                <a:latin typeface="+mn-lt"/>
                <a:ea typeface="+mn-ea"/>
                <a:cs typeface="+mn-cs"/>
              </a:rPr>
              <a:t>In addition, social network analysis is an advanced methodology that is receiving increasing attention. It has been applied in the US by the military (see examples later), and is becoming increasingly common. This project represents a pioneering application of this methodology in public health issues and specifically FP.</a:t>
            </a:r>
          </a:p>
          <a:p>
            <a:endParaRPr lang="en-US" altLang="fr-FR"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D15B35-1A93-46AD-9033-1D96600A0145}" type="slidenum">
              <a:rPr lang="en-US" altLang="fr-FR">
                <a:solidFill>
                  <a:srgbClr val="000000"/>
                </a:solidFill>
                <a:latin typeface="Calibri" panose="020F0502020204030204" pitchFamily="34" charset="0"/>
              </a:rPr>
              <a:pPr/>
              <a:t>28</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1827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29</a:t>
            </a:fld>
            <a:endParaRPr lang="en-US"/>
          </a:p>
        </p:txBody>
      </p:sp>
    </p:spTree>
    <p:extLst>
      <p:ext uri="{BB962C8B-B14F-4D97-AF65-F5344CB8AC3E}">
        <p14:creationId xmlns:p14="http://schemas.microsoft.com/office/powerpoint/2010/main" val="180647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466725" lvl="1"/>
            <a:endParaRPr lang="fr-FR" altLang="fr-FR"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2B493A-B4A0-4F5D-9C34-B3BD7C1CD6D4}" type="slidenum">
              <a:rPr lang="es-GT" altLang="fr-FR">
                <a:solidFill>
                  <a:srgbClr val="000000"/>
                </a:solidFill>
                <a:latin typeface="Calibri" panose="020F0502020204030204" pitchFamily="34" charset="0"/>
              </a:rPr>
              <a:pPr/>
              <a:t>30</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80739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fr-FR" dirty="0" err="1" smtClean="0"/>
              <a:t>Example</a:t>
            </a:r>
            <a:r>
              <a:rPr lang="fr-FR" altLang="fr-FR" dirty="0" smtClean="0"/>
              <a:t> 1: A </a:t>
            </a:r>
            <a:r>
              <a:rPr lang="fr-FR" altLang="fr-FR" dirty="0" err="1" smtClean="0"/>
              <a:t>woman</a:t>
            </a:r>
            <a:r>
              <a:rPr lang="fr-FR" altLang="fr-FR" dirty="0" smtClean="0"/>
              <a:t> </a:t>
            </a:r>
            <a:r>
              <a:rPr lang="fr-FR" altLang="fr-FR" dirty="0" err="1" smtClean="0"/>
              <a:t>who</a:t>
            </a:r>
            <a:r>
              <a:rPr lang="fr-FR" altLang="fr-FR" dirty="0" smtClean="0"/>
              <a:t> has </a:t>
            </a:r>
            <a:r>
              <a:rPr lang="fr-FR" altLang="fr-FR" dirty="0" err="1" smtClean="0"/>
              <a:t>just</a:t>
            </a:r>
            <a:r>
              <a:rPr lang="fr-FR" altLang="fr-FR" dirty="0" smtClean="0"/>
              <a:t> </a:t>
            </a:r>
            <a:r>
              <a:rPr lang="fr-FR" altLang="fr-FR" dirty="0" err="1" smtClean="0"/>
              <a:t>had</a:t>
            </a:r>
            <a:r>
              <a:rPr lang="fr-FR" altLang="fr-FR" dirty="0" smtClean="0"/>
              <a:t> </a:t>
            </a:r>
            <a:r>
              <a:rPr lang="fr-FR" altLang="fr-FR" dirty="0" err="1" smtClean="0"/>
              <a:t>her</a:t>
            </a:r>
            <a:r>
              <a:rPr lang="fr-FR" altLang="fr-FR" dirty="0" smtClean="0"/>
              <a:t> first </a:t>
            </a:r>
            <a:r>
              <a:rPr lang="fr-FR" altLang="fr-FR" dirty="0" err="1" smtClean="0"/>
              <a:t>child</a:t>
            </a:r>
            <a:r>
              <a:rPr lang="fr-FR" altLang="fr-FR" dirty="0" smtClean="0"/>
              <a:t>.</a:t>
            </a:r>
            <a:r>
              <a:rPr lang="fr-FR" altLang="fr-FR" baseline="0" dirty="0" smtClean="0"/>
              <a:t> </a:t>
            </a:r>
            <a:r>
              <a:rPr lang="fr-FR" altLang="fr-FR" baseline="0" dirty="0" err="1" smtClean="0"/>
              <a:t>She</a:t>
            </a:r>
            <a:r>
              <a:rPr lang="fr-FR" altLang="fr-FR" baseline="0" dirty="0" smtClean="0"/>
              <a:t> </a:t>
            </a:r>
            <a:r>
              <a:rPr lang="fr-FR" altLang="fr-FR" baseline="0" dirty="0" err="1" smtClean="0"/>
              <a:t>hasn’t</a:t>
            </a:r>
            <a:r>
              <a:rPr lang="fr-FR" altLang="fr-FR" dirty="0" smtClean="0"/>
              <a:t> </a:t>
            </a:r>
            <a:r>
              <a:rPr lang="fr-FR" altLang="fr-FR" dirty="0" err="1" smtClean="0"/>
              <a:t>yet</a:t>
            </a:r>
            <a:r>
              <a:rPr lang="fr-FR" altLang="fr-FR" dirty="0" smtClean="0"/>
              <a:t> </a:t>
            </a:r>
            <a:r>
              <a:rPr lang="fr-FR" altLang="fr-FR" dirty="0" err="1" smtClean="0"/>
              <a:t>spoken</a:t>
            </a:r>
            <a:r>
              <a:rPr lang="fr-FR" altLang="fr-FR" dirty="0" smtClean="0"/>
              <a:t> about FP </a:t>
            </a:r>
            <a:r>
              <a:rPr lang="fr-FR" altLang="fr-FR" dirty="0" err="1" smtClean="0"/>
              <a:t>with</a:t>
            </a:r>
            <a:r>
              <a:rPr lang="fr-FR" altLang="fr-FR" dirty="0" smtClean="0"/>
              <a:t> </a:t>
            </a:r>
            <a:r>
              <a:rPr lang="fr-FR" altLang="fr-FR" dirty="0" err="1" smtClean="0"/>
              <a:t>her</a:t>
            </a:r>
            <a:r>
              <a:rPr lang="fr-FR" altLang="fr-FR" dirty="0" smtClean="0"/>
              <a:t> </a:t>
            </a:r>
            <a:r>
              <a:rPr lang="fr-FR" altLang="fr-FR" dirty="0" err="1" smtClean="0"/>
              <a:t>husband</a:t>
            </a:r>
            <a:r>
              <a:rPr lang="fr-FR" altLang="fr-FR" dirty="0" smtClean="0"/>
              <a:t> </a:t>
            </a:r>
            <a:r>
              <a:rPr lang="fr-FR" altLang="fr-FR" dirty="0" err="1" smtClean="0"/>
              <a:t>because</a:t>
            </a:r>
            <a:r>
              <a:rPr lang="fr-FR" altLang="fr-FR" dirty="0" smtClean="0"/>
              <a:t> </a:t>
            </a:r>
            <a:r>
              <a:rPr lang="fr-FR" altLang="fr-FR" dirty="0" err="1" smtClean="0"/>
              <a:t>she</a:t>
            </a:r>
            <a:r>
              <a:rPr lang="fr-FR" altLang="fr-FR" dirty="0" smtClean="0"/>
              <a:t> </a:t>
            </a:r>
            <a:r>
              <a:rPr lang="fr-FR" altLang="fr-FR" dirty="0" err="1" smtClean="0"/>
              <a:t>knows</a:t>
            </a:r>
            <a:r>
              <a:rPr lang="fr-FR" altLang="fr-FR" dirty="0" smtClean="0"/>
              <a:t> </a:t>
            </a:r>
            <a:r>
              <a:rPr lang="fr-FR" altLang="fr-FR" dirty="0" err="1" smtClean="0"/>
              <a:t>her</a:t>
            </a:r>
            <a:r>
              <a:rPr lang="fr-FR" altLang="fr-FR" dirty="0" smtClean="0"/>
              <a:t> </a:t>
            </a:r>
            <a:r>
              <a:rPr lang="fr-FR" altLang="fr-FR" dirty="0" err="1" smtClean="0"/>
              <a:t>family</a:t>
            </a:r>
            <a:r>
              <a:rPr lang="fr-FR" altLang="fr-FR" dirty="0" smtClean="0"/>
              <a:t> </a:t>
            </a:r>
            <a:r>
              <a:rPr lang="fr-FR" altLang="fr-FR" dirty="0" err="1" smtClean="0"/>
              <a:t>will</a:t>
            </a:r>
            <a:r>
              <a:rPr lang="fr-FR" altLang="fr-FR" dirty="0" smtClean="0"/>
              <a:t> not </a:t>
            </a:r>
            <a:r>
              <a:rPr lang="fr-FR" altLang="fr-FR" dirty="0" err="1" smtClean="0"/>
              <a:t>agree</a:t>
            </a:r>
            <a:r>
              <a:rPr lang="fr-FR" altLang="fr-FR" dirty="0" smtClean="0"/>
              <a:t>. </a:t>
            </a:r>
            <a:r>
              <a:rPr lang="fr-FR" altLang="fr-FR" dirty="0" err="1" smtClean="0"/>
              <a:t>Her</a:t>
            </a:r>
            <a:r>
              <a:rPr lang="fr-FR" altLang="fr-FR" dirty="0" smtClean="0"/>
              <a:t> </a:t>
            </a:r>
            <a:r>
              <a:rPr lang="fr-FR" altLang="fr-FR" dirty="0" err="1" smtClean="0"/>
              <a:t>mother</a:t>
            </a:r>
            <a:r>
              <a:rPr lang="fr-FR" altLang="fr-FR" dirty="0" smtClean="0"/>
              <a:t>-in-</a:t>
            </a:r>
            <a:r>
              <a:rPr lang="fr-FR" altLang="fr-FR" dirty="0" err="1" smtClean="0"/>
              <a:t>law</a:t>
            </a:r>
            <a:r>
              <a:rPr lang="fr-FR" altLang="fr-FR" dirty="0" smtClean="0"/>
              <a:t> </a:t>
            </a:r>
            <a:r>
              <a:rPr lang="fr-FR" altLang="fr-FR" dirty="0" err="1" smtClean="0"/>
              <a:t>told</a:t>
            </a:r>
            <a:r>
              <a:rPr lang="fr-FR" altLang="fr-FR" dirty="0" smtClean="0"/>
              <a:t> </a:t>
            </a:r>
            <a:r>
              <a:rPr lang="fr-FR" altLang="fr-FR" dirty="0" err="1" smtClean="0"/>
              <a:t>her</a:t>
            </a:r>
            <a:r>
              <a:rPr lang="fr-FR" altLang="fr-FR" dirty="0" smtClean="0"/>
              <a:t> </a:t>
            </a:r>
            <a:r>
              <a:rPr lang="fr-FR" altLang="fr-FR" dirty="0" err="1" smtClean="0"/>
              <a:t>before</a:t>
            </a:r>
            <a:r>
              <a:rPr lang="fr-FR" altLang="fr-FR" dirty="0" smtClean="0"/>
              <a:t> the </a:t>
            </a:r>
            <a:r>
              <a:rPr lang="fr-FR" altLang="fr-FR" dirty="0" err="1" smtClean="0"/>
              <a:t>wedding</a:t>
            </a:r>
            <a:r>
              <a:rPr lang="fr-FR" altLang="fr-FR" dirty="0" smtClean="0"/>
              <a:t> </a:t>
            </a:r>
            <a:r>
              <a:rPr lang="fr-FR" altLang="fr-FR" dirty="0" err="1" smtClean="0"/>
              <a:t>that</a:t>
            </a:r>
            <a:r>
              <a:rPr lang="fr-FR" altLang="fr-FR" dirty="0" smtClean="0"/>
              <a:t> </a:t>
            </a:r>
            <a:r>
              <a:rPr lang="fr-FR" altLang="fr-FR" dirty="0" err="1" smtClean="0"/>
              <a:t>she</a:t>
            </a:r>
            <a:r>
              <a:rPr lang="fr-FR" altLang="fr-FR" dirty="0" smtClean="0"/>
              <a:t> </a:t>
            </a:r>
            <a:r>
              <a:rPr lang="fr-FR" altLang="fr-FR" dirty="0" err="1" smtClean="0"/>
              <a:t>wants</a:t>
            </a:r>
            <a:r>
              <a:rPr lang="fr-FR" altLang="fr-FR" dirty="0" smtClean="0"/>
              <a:t> lots of </a:t>
            </a:r>
            <a:r>
              <a:rPr lang="fr-FR" altLang="fr-FR" dirty="0" err="1" smtClean="0"/>
              <a:t>children</a:t>
            </a:r>
            <a:r>
              <a:rPr lang="fr-FR" altLang="fr-FR" dirty="0" smtClean="0"/>
              <a:t>, and the </a:t>
            </a:r>
            <a:r>
              <a:rPr lang="fr-FR" altLang="fr-FR" dirty="0" err="1" smtClean="0"/>
              <a:t>woman</a:t>
            </a:r>
            <a:r>
              <a:rPr lang="fr-FR" altLang="fr-FR" dirty="0" smtClean="0"/>
              <a:t> </a:t>
            </a:r>
            <a:r>
              <a:rPr lang="fr-FR" altLang="fr-FR" dirty="0" err="1" smtClean="0"/>
              <a:t>wants</a:t>
            </a:r>
            <a:r>
              <a:rPr lang="fr-FR" altLang="fr-FR" dirty="0" smtClean="0"/>
              <a:t> to </a:t>
            </a:r>
            <a:r>
              <a:rPr lang="fr-FR" altLang="fr-FR" dirty="0" err="1" smtClean="0"/>
              <a:t>please</a:t>
            </a:r>
            <a:r>
              <a:rPr lang="fr-FR" altLang="fr-FR" dirty="0" smtClean="0"/>
              <a:t> </a:t>
            </a:r>
            <a:r>
              <a:rPr lang="fr-FR" altLang="fr-FR" dirty="0" err="1" smtClean="0"/>
              <a:t>her</a:t>
            </a:r>
            <a:r>
              <a:rPr lang="fr-FR" altLang="fr-FR" dirty="0" smtClean="0"/>
              <a:t> </a:t>
            </a:r>
            <a:r>
              <a:rPr lang="fr-FR" altLang="fr-FR" dirty="0" err="1" smtClean="0"/>
              <a:t>husband's</a:t>
            </a:r>
            <a:r>
              <a:rPr lang="fr-FR" altLang="fr-FR" dirty="0" smtClean="0"/>
              <a:t> </a:t>
            </a:r>
            <a:r>
              <a:rPr lang="fr-FR" altLang="fr-FR" dirty="0" err="1" smtClean="0"/>
              <a:t>family</a:t>
            </a:r>
            <a:r>
              <a:rPr lang="fr-FR" altLang="fr-FR" dirty="0" smtClean="0"/>
              <a:t> </a:t>
            </a:r>
            <a:r>
              <a:rPr lang="fr-FR" altLang="fr-FR" dirty="0" err="1" smtClean="0"/>
              <a:t>because</a:t>
            </a:r>
            <a:r>
              <a:rPr lang="fr-FR" altLang="fr-FR" dirty="0" smtClean="0"/>
              <a:t> </a:t>
            </a:r>
            <a:r>
              <a:rPr lang="fr-FR" altLang="fr-FR" dirty="0" err="1" smtClean="0"/>
              <a:t>she</a:t>
            </a:r>
            <a:r>
              <a:rPr lang="fr-FR" altLang="fr-FR" dirty="0" smtClean="0"/>
              <a:t> </a:t>
            </a:r>
            <a:r>
              <a:rPr lang="fr-FR" altLang="fr-FR" dirty="0" err="1" smtClean="0"/>
              <a:t>lives</a:t>
            </a:r>
            <a:r>
              <a:rPr lang="fr-FR" altLang="fr-FR" dirty="0" smtClean="0"/>
              <a:t> far </a:t>
            </a:r>
            <a:r>
              <a:rPr lang="fr-FR" altLang="fr-FR" dirty="0" err="1" smtClean="0"/>
              <a:t>away</a:t>
            </a:r>
            <a:r>
              <a:rPr lang="fr-FR" altLang="fr-FR" dirty="0" smtClean="0"/>
              <a:t> </a:t>
            </a:r>
            <a:r>
              <a:rPr lang="fr-FR" altLang="fr-FR" dirty="0" err="1" smtClean="0"/>
              <a:t>from</a:t>
            </a:r>
            <a:r>
              <a:rPr lang="fr-FR" altLang="fr-FR" dirty="0" smtClean="0"/>
              <a:t> </a:t>
            </a:r>
            <a:r>
              <a:rPr lang="fr-FR" altLang="fr-FR" dirty="0" err="1" smtClean="0"/>
              <a:t>his</a:t>
            </a:r>
            <a:r>
              <a:rPr lang="fr-FR" altLang="fr-FR" dirty="0" smtClean="0"/>
              <a:t> parents </a:t>
            </a:r>
            <a:r>
              <a:rPr lang="fr-FR" altLang="fr-FR" dirty="0" err="1" smtClean="0"/>
              <a:t>now</a:t>
            </a:r>
            <a:r>
              <a:rPr lang="fr-FR" altLang="fr-FR" dirty="0" smtClean="0"/>
              <a:t> ...</a:t>
            </a:r>
          </a:p>
          <a:p>
            <a:r>
              <a:rPr lang="fr-FR" altLang="fr-FR" dirty="0" err="1" smtClean="0"/>
              <a:t>Example</a:t>
            </a:r>
            <a:r>
              <a:rPr lang="fr-FR" altLang="fr-FR" dirty="0" smtClean="0"/>
              <a:t> 2: A man </a:t>
            </a:r>
            <a:r>
              <a:rPr lang="fr-FR" altLang="fr-FR" dirty="0" err="1" smtClean="0"/>
              <a:t>who</a:t>
            </a:r>
            <a:r>
              <a:rPr lang="fr-FR" altLang="fr-FR" dirty="0" smtClean="0"/>
              <a:t> </a:t>
            </a:r>
            <a:r>
              <a:rPr lang="fr-FR" altLang="fr-FR" dirty="0" err="1" smtClean="0"/>
              <a:t>sees</a:t>
            </a:r>
            <a:r>
              <a:rPr lang="fr-FR" altLang="fr-FR" dirty="0" smtClean="0"/>
              <a:t> </a:t>
            </a:r>
            <a:r>
              <a:rPr lang="fr-FR" altLang="fr-FR" dirty="0" err="1" smtClean="0"/>
              <a:t>that</a:t>
            </a:r>
            <a:r>
              <a:rPr lang="fr-FR" altLang="fr-FR" dirty="0" smtClean="0"/>
              <a:t> </a:t>
            </a:r>
            <a:r>
              <a:rPr lang="fr-FR" altLang="fr-FR" dirty="0" err="1" smtClean="0"/>
              <a:t>his</a:t>
            </a:r>
            <a:r>
              <a:rPr lang="fr-FR" altLang="fr-FR" dirty="0" smtClean="0"/>
              <a:t> </a:t>
            </a:r>
            <a:r>
              <a:rPr lang="fr-FR" altLang="fr-FR" dirty="0" err="1" smtClean="0"/>
              <a:t>wife</a:t>
            </a:r>
            <a:r>
              <a:rPr lang="fr-FR" altLang="fr-FR" dirty="0" smtClean="0"/>
              <a:t> </a:t>
            </a:r>
            <a:r>
              <a:rPr lang="fr-FR" altLang="fr-FR" dirty="0" err="1" smtClean="0"/>
              <a:t>is</a:t>
            </a:r>
            <a:r>
              <a:rPr lang="fr-FR" altLang="fr-FR" dirty="0" smtClean="0"/>
              <a:t> </a:t>
            </a:r>
            <a:r>
              <a:rPr lang="fr-FR" altLang="fr-FR" dirty="0" err="1" smtClean="0"/>
              <a:t>suffering</a:t>
            </a:r>
            <a:r>
              <a:rPr lang="fr-FR" altLang="fr-FR" dirty="0" smtClean="0"/>
              <a:t> </a:t>
            </a:r>
            <a:r>
              <a:rPr lang="fr-FR" altLang="fr-FR" dirty="0" err="1" smtClean="0"/>
              <a:t>after</a:t>
            </a:r>
            <a:r>
              <a:rPr lang="fr-FR" altLang="fr-FR" dirty="0" smtClean="0"/>
              <a:t> the </a:t>
            </a:r>
            <a:r>
              <a:rPr lang="fr-FR" altLang="fr-FR" dirty="0" err="1" smtClean="0"/>
              <a:t>birth</a:t>
            </a:r>
            <a:r>
              <a:rPr lang="fr-FR" altLang="fr-FR" dirty="0" smtClean="0"/>
              <a:t> of </a:t>
            </a:r>
            <a:r>
              <a:rPr lang="fr-FR" altLang="fr-FR" dirty="0" err="1" smtClean="0"/>
              <a:t>their</a:t>
            </a:r>
            <a:r>
              <a:rPr lang="fr-FR" altLang="fr-FR" dirty="0" smtClean="0"/>
              <a:t> </a:t>
            </a:r>
            <a:r>
              <a:rPr lang="fr-FR" altLang="fr-FR" dirty="0" err="1" smtClean="0"/>
              <a:t>third</a:t>
            </a:r>
            <a:r>
              <a:rPr lang="fr-FR" altLang="fr-FR" dirty="0" smtClean="0"/>
              <a:t> </a:t>
            </a:r>
            <a:r>
              <a:rPr lang="fr-FR" altLang="fr-FR" dirty="0" err="1" smtClean="0"/>
              <a:t>child</a:t>
            </a:r>
            <a:r>
              <a:rPr lang="fr-FR" altLang="fr-FR" dirty="0" smtClean="0"/>
              <a:t> </a:t>
            </a:r>
            <a:r>
              <a:rPr lang="fr-FR" altLang="fr-FR" dirty="0" err="1" smtClean="0"/>
              <a:t>within</a:t>
            </a:r>
            <a:r>
              <a:rPr lang="fr-FR" altLang="fr-FR" dirty="0" smtClean="0"/>
              <a:t> 4 </a:t>
            </a:r>
            <a:r>
              <a:rPr lang="fr-FR" altLang="fr-FR" dirty="0" err="1" smtClean="0"/>
              <a:t>years</a:t>
            </a:r>
            <a:r>
              <a:rPr lang="fr-FR" altLang="fr-FR" dirty="0" smtClean="0"/>
              <a:t> of </a:t>
            </a:r>
            <a:r>
              <a:rPr lang="fr-FR" altLang="fr-FR" dirty="0" err="1" smtClean="0"/>
              <a:t>their</a:t>
            </a:r>
            <a:r>
              <a:rPr lang="fr-FR" altLang="fr-FR" dirty="0" smtClean="0"/>
              <a:t> </a:t>
            </a:r>
            <a:r>
              <a:rPr lang="fr-FR" altLang="fr-FR" dirty="0" err="1" smtClean="0"/>
              <a:t>marriage</a:t>
            </a:r>
            <a:r>
              <a:rPr lang="fr-FR" altLang="fr-FR" dirty="0" smtClean="0"/>
              <a:t>. He </a:t>
            </a:r>
            <a:r>
              <a:rPr lang="fr-FR" altLang="fr-FR" dirty="0" err="1" smtClean="0"/>
              <a:t>thinks</a:t>
            </a:r>
            <a:r>
              <a:rPr lang="fr-FR" altLang="fr-FR" dirty="0" smtClean="0"/>
              <a:t> </a:t>
            </a:r>
            <a:r>
              <a:rPr lang="fr-FR" altLang="fr-FR" dirty="0" err="1" smtClean="0"/>
              <a:t>she</a:t>
            </a:r>
            <a:r>
              <a:rPr lang="fr-FR" altLang="fr-FR" dirty="0" smtClean="0"/>
              <a:t> </a:t>
            </a:r>
            <a:r>
              <a:rPr lang="fr-FR" altLang="fr-FR" dirty="0" err="1" smtClean="0"/>
              <a:t>will</a:t>
            </a:r>
            <a:r>
              <a:rPr lang="fr-FR" altLang="fr-FR" dirty="0" smtClean="0"/>
              <a:t> </a:t>
            </a:r>
            <a:r>
              <a:rPr lang="fr-FR" altLang="fr-FR" dirty="0" err="1" smtClean="0"/>
              <a:t>agree</a:t>
            </a:r>
            <a:r>
              <a:rPr lang="fr-FR" altLang="fr-FR" dirty="0" smtClean="0"/>
              <a:t> to use a </a:t>
            </a:r>
            <a:r>
              <a:rPr lang="fr-FR" altLang="fr-FR" dirty="0" err="1" smtClean="0"/>
              <a:t>family</a:t>
            </a:r>
            <a:r>
              <a:rPr lang="fr-FR" altLang="fr-FR" dirty="0" smtClean="0"/>
              <a:t> planning </a:t>
            </a:r>
            <a:r>
              <a:rPr lang="fr-FR" altLang="fr-FR" dirty="0" err="1" smtClean="0"/>
              <a:t>method</a:t>
            </a:r>
            <a:r>
              <a:rPr lang="fr-FR" altLang="fr-FR" dirty="0" smtClean="0"/>
              <a:t> to </a:t>
            </a:r>
            <a:r>
              <a:rPr lang="fr-FR" altLang="fr-FR" dirty="0" err="1" smtClean="0"/>
              <a:t>avoid</a:t>
            </a:r>
            <a:r>
              <a:rPr lang="fr-FR" altLang="fr-FR" dirty="0" smtClean="0"/>
              <a:t> </a:t>
            </a:r>
            <a:r>
              <a:rPr lang="fr-FR" altLang="fr-FR" dirty="0" err="1" smtClean="0"/>
              <a:t>another</a:t>
            </a:r>
            <a:r>
              <a:rPr lang="fr-FR" altLang="fr-FR" dirty="0" smtClean="0"/>
              <a:t> </a:t>
            </a:r>
            <a:r>
              <a:rPr lang="fr-FR" altLang="fr-FR" dirty="0" err="1" smtClean="0"/>
              <a:t>pregnancy</a:t>
            </a:r>
            <a:r>
              <a:rPr lang="fr-FR" altLang="fr-FR" dirty="0" smtClean="0"/>
              <a:t>, but </a:t>
            </a:r>
            <a:r>
              <a:rPr lang="fr-FR" altLang="fr-FR" dirty="0" err="1" smtClean="0"/>
              <a:t>he</a:t>
            </a:r>
            <a:r>
              <a:rPr lang="fr-FR" altLang="fr-FR" dirty="0" smtClean="0"/>
              <a:t> </a:t>
            </a:r>
            <a:r>
              <a:rPr lang="fr-FR" altLang="fr-FR" dirty="0" err="1" smtClean="0"/>
              <a:t>is</a:t>
            </a:r>
            <a:r>
              <a:rPr lang="fr-FR" altLang="fr-FR" dirty="0" smtClean="0"/>
              <a:t> </a:t>
            </a:r>
            <a:r>
              <a:rPr lang="fr-FR" altLang="fr-FR" dirty="0" err="1" smtClean="0"/>
              <a:t>afraid</a:t>
            </a:r>
            <a:r>
              <a:rPr lang="fr-FR" altLang="fr-FR" dirty="0" smtClean="0"/>
              <a:t> </a:t>
            </a:r>
            <a:r>
              <a:rPr lang="fr-FR" altLang="fr-FR" dirty="0" err="1" smtClean="0"/>
              <a:t>that</a:t>
            </a:r>
            <a:r>
              <a:rPr lang="fr-FR" altLang="fr-FR" dirty="0" smtClean="0"/>
              <a:t> </a:t>
            </a:r>
            <a:r>
              <a:rPr lang="fr-FR" altLang="fr-FR" dirty="0" err="1" smtClean="0"/>
              <a:t>his</a:t>
            </a:r>
            <a:r>
              <a:rPr lang="fr-FR" altLang="fr-FR" dirty="0" smtClean="0"/>
              <a:t> </a:t>
            </a:r>
            <a:r>
              <a:rPr lang="fr-FR" altLang="fr-FR" dirty="0" err="1" smtClean="0"/>
              <a:t>friends</a:t>
            </a:r>
            <a:r>
              <a:rPr lang="fr-FR" altLang="fr-FR" dirty="0" smtClean="0"/>
              <a:t> </a:t>
            </a:r>
            <a:r>
              <a:rPr lang="fr-FR" altLang="fr-FR" dirty="0" err="1" smtClean="0"/>
              <a:t>will</a:t>
            </a:r>
            <a:r>
              <a:rPr lang="fr-FR" altLang="fr-FR" dirty="0" smtClean="0"/>
              <a:t> </a:t>
            </a:r>
            <a:r>
              <a:rPr lang="fr-FR" altLang="fr-FR" dirty="0" err="1" smtClean="0"/>
              <a:t>make</a:t>
            </a:r>
            <a:r>
              <a:rPr lang="fr-FR" altLang="fr-FR" dirty="0" smtClean="0"/>
              <a:t> fun of </a:t>
            </a:r>
            <a:r>
              <a:rPr lang="fr-FR" altLang="fr-FR" dirty="0" err="1" smtClean="0"/>
              <a:t>him</a:t>
            </a:r>
            <a:r>
              <a:rPr lang="fr-FR" altLang="fr-FR" dirty="0" smtClean="0"/>
              <a:t>. </a:t>
            </a:r>
            <a:r>
              <a:rPr lang="fr-FR" altLang="fr-FR" dirty="0" err="1" smtClean="0"/>
              <a:t>They</a:t>
            </a:r>
            <a:r>
              <a:rPr lang="fr-FR" altLang="fr-FR" dirty="0" smtClean="0"/>
              <a:t> </a:t>
            </a:r>
            <a:r>
              <a:rPr lang="fr-FR" altLang="fr-FR" dirty="0" err="1" smtClean="0"/>
              <a:t>will</a:t>
            </a:r>
            <a:r>
              <a:rPr lang="fr-FR" altLang="fr-FR" dirty="0" smtClean="0"/>
              <a:t> </a:t>
            </a:r>
            <a:r>
              <a:rPr lang="fr-FR" altLang="fr-FR" dirty="0" err="1" smtClean="0"/>
              <a:t>say</a:t>
            </a:r>
            <a:r>
              <a:rPr lang="fr-FR" altLang="fr-FR" dirty="0" smtClean="0"/>
              <a:t> </a:t>
            </a:r>
            <a:r>
              <a:rPr lang="fr-FR" altLang="fr-FR" dirty="0" err="1" smtClean="0"/>
              <a:t>that</a:t>
            </a:r>
            <a:r>
              <a:rPr lang="fr-FR" altLang="fr-FR" dirty="0" smtClean="0"/>
              <a:t> </a:t>
            </a:r>
            <a:r>
              <a:rPr lang="fr-FR" altLang="fr-FR" dirty="0" err="1" smtClean="0"/>
              <a:t>he</a:t>
            </a:r>
            <a:r>
              <a:rPr lang="fr-FR" altLang="fr-FR" dirty="0" smtClean="0"/>
              <a:t> </a:t>
            </a:r>
            <a:r>
              <a:rPr lang="fr-FR" altLang="fr-FR" dirty="0" err="1" smtClean="0"/>
              <a:t>is</a:t>
            </a:r>
            <a:r>
              <a:rPr lang="fr-FR" altLang="fr-FR" dirty="0" smtClean="0"/>
              <a:t> not the village </a:t>
            </a:r>
            <a:r>
              <a:rPr lang="fr-FR" altLang="fr-FR" dirty="0" err="1" smtClean="0"/>
              <a:t>chief</a:t>
            </a:r>
            <a:r>
              <a:rPr lang="fr-FR" altLang="fr-FR" dirty="0" smtClean="0"/>
              <a:t> and </a:t>
            </a:r>
            <a:r>
              <a:rPr lang="fr-FR" altLang="fr-FR" dirty="0" err="1" smtClean="0"/>
              <a:t>that</a:t>
            </a:r>
            <a:r>
              <a:rPr lang="fr-FR" altLang="fr-FR" dirty="0" smtClean="0"/>
              <a:t> </a:t>
            </a:r>
            <a:r>
              <a:rPr lang="fr-FR" altLang="fr-FR" dirty="0" err="1" smtClean="0"/>
              <a:t>his</a:t>
            </a:r>
            <a:r>
              <a:rPr lang="fr-FR" altLang="fr-FR" dirty="0" smtClean="0"/>
              <a:t> </a:t>
            </a:r>
            <a:r>
              <a:rPr lang="fr-FR" altLang="fr-FR" dirty="0" err="1" smtClean="0"/>
              <a:t>wife</a:t>
            </a:r>
            <a:r>
              <a:rPr lang="fr-FR" altLang="fr-FR" dirty="0" smtClean="0"/>
              <a:t> has all the power.</a:t>
            </a:r>
          </a:p>
          <a:p>
            <a:r>
              <a:rPr lang="fr-FR" altLang="fr-FR" dirty="0" err="1" smtClean="0"/>
              <a:t>Example</a:t>
            </a:r>
            <a:r>
              <a:rPr lang="fr-FR" altLang="fr-FR" dirty="0" smtClean="0"/>
              <a:t> 3: A </a:t>
            </a:r>
            <a:r>
              <a:rPr lang="fr-FR" altLang="fr-FR" dirty="0" err="1" smtClean="0"/>
              <a:t>religious</a:t>
            </a:r>
            <a:r>
              <a:rPr lang="fr-FR" altLang="fr-FR" dirty="0" smtClean="0"/>
              <a:t> leader </a:t>
            </a:r>
            <a:r>
              <a:rPr lang="fr-FR" altLang="fr-FR" dirty="0" err="1" smtClean="0"/>
              <a:t>who</a:t>
            </a:r>
            <a:r>
              <a:rPr lang="fr-FR" altLang="fr-FR" dirty="0" smtClean="0"/>
              <a:t> </a:t>
            </a:r>
            <a:r>
              <a:rPr lang="fr-FR" altLang="fr-FR" dirty="0" err="1" smtClean="0"/>
              <a:t>is</a:t>
            </a:r>
            <a:r>
              <a:rPr lang="fr-FR" altLang="fr-FR" dirty="0" smtClean="0"/>
              <a:t> </a:t>
            </a:r>
            <a:r>
              <a:rPr lang="fr-FR" altLang="fr-FR" dirty="0" err="1" smtClean="0"/>
              <a:t>well</a:t>
            </a:r>
            <a:r>
              <a:rPr lang="fr-FR" altLang="fr-FR" dirty="0" smtClean="0"/>
              <a:t> </a:t>
            </a:r>
            <a:r>
              <a:rPr lang="fr-FR" altLang="fr-FR" dirty="0" err="1" smtClean="0"/>
              <a:t>respected</a:t>
            </a:r>
            <a:r>
              <a:rPr lang="fr-FR" altLang="fr-FR" dirty="0" smtClean="0"/>
              <a:t> in the village </a:t>
            </a:r>
            <a:r>
              <a:rPr lang="fr-FR" altLang="fr-FR" dirty="0" err="1" smtClean="0"/>
              <a:t>began</a:t>
            </a:r>
            <a:r>
              <a:rPr lang="fr-FR" altLang="fr-FR" dirty="0" smtClean="0"/>
              <a:t> to </a:t>
            </a:r>
            <a:r>
              <a:rPr lang="fr-FR" altLang="fr-FR" dirty="0" err="1" smtClean="0"/>
              <a:t>believe</a:t>
            </a:r>
            <a:r>
              <a:rPr lang="fr-FR" altLang="fr-FR" dirty="0" smtClean="0"/>
              <a:t> </a:t>
            </a:r>
            <a:r>
              <a:rPr lang="fr-FR" altLang="fr-FR" dirty="0" err="1" smtClean="0"/>
              <a:t>that</a:t>
            </a:r>
            <a:r>
              <a:rPr lang="fr-FR" altLang="fr-FR" dirty="0" smtClean="0"/>
              <a:t> FP </a:t>
            </a:r>
            <a:r>
              <a:rPr lang="fr-FR" altLang="fr-FR" dirty="0" err="1" smtClean="0"/>
              <a:t>is</a:t>
            </a:r>
            <a:r>
              <a:rPr lang="fr-FR" altLang="fr-FR" dirty="0" smtClean="0"/>
              <a:t> a </a:t>
            </a:r>
            <a:r>
              <a:rPr lang="fr-FR" altLang="fr-FR" dirty="0" err="1" smtClean="0"/>
              <a:t>very</a:t>
            </a:r>
            <a:r>
              <a:rPr lang="fr-FR" altLang="fr-FR" dirty="0" smtClean="0"/>
              <a:t> good </a:t>
            </a:r>
            <a:r>
              <a:rPr lang="fr-FR" altLang="fr-FR" dirty="0" err="1" smtClean="0"/>
              <a:t>thing</a:t>
            </a:r>
            <a:r>
              <a:rPr lang="fr-FR" altLang="fr-FR" dirty="0" smtClean="0"/>
              <a:t>. He has </a:t>
            </a:r>
            <a:r>
              <a:rPr lang="fr-FR" altLang="fr-FR" dirty="0" err="1" smtClean="0"/>
              <a:t>seen</a:t>
            </a:r>
            <a:r>
              <a:rPr lang="fr-FR" altLang="fr-FR" dirty="0" smtClean="0"/>
              <a:t> </a:t>
            </a:r>
            <a:r>
              <a:rPr lang="fr-FR" altLang="fr-FR" dirty="0" err="1" smtClean="0"/>
              <a:t>that</a:t>
            </a:r>
            <a:r>
              <a:rPr lang="fr-FR" altLang="fr-FR" dirty="0" smtClean="0"/>
              <a:t> people are more free and happy </a:t>
            </a:r>
            <a:r>
              <a:rPr lang="fr-FR" altLang="fr-FR" dirty="0" err="1" smtClean="0"/>
              <a:t>when</a:t>
            </a:r>
            <a:r>
              <a:rPr lang="fr-FR" altLang="fr-FR" dirty="0" smtClean="0"/>
              <a:t> </a:t>
            </a:r>
            <a:r>
              <a:rPr lang="fr-FR" altLang="fr-FR" dirty="0" err="1" smtClean="0"/>
              <a:t>they</a:t>
            </a:r>
            <a:r>
              <a:rPr lang="fr-FR" altLang="fr-FR" dirty="0" smtClean="0"/>
              <a:t> use implants to </a:t>
            </a:r>
            <a:r>
              <a:rPr lang="fr-FR" altLang="fr-FR" dirty="0" err="1" smtClean="0"/>
              <a:t>space</a:t>
            </a:r>
            <a:r>
              <a:rPr lang="fr-FR" altLang="fr-FR" dirty="0" smtClean="0"/>
              <a:t> </a:t>
            </a:r>
            <a:r>
              <a:rPr lang="fr-FR" altLang="fr-FR" dirty="0" err="1" smtClean="0"/>
              <a:t>births</a:t>
            </a:r>
            <a:r>
              <a:rPr lang="fr-FR" altLang="fr-FR" dirty="0" smtClean="0"/>
              <a:t>, but </a:t>
            </a:r>
            <a:r>
              <a:rPr lang="fr-FR" altLang="fr-FR" dirty="0" err="1" smtClean="0"/>
              <a:t>he</a:t>
            </a:r>
            <a:r>
              <a:rPr lang="fr-FR" altLang="fr-FR" dirty="0" smtClean="0"/>
              <a:t> </a:t>
            </a:r>
            <a:r>
              <a:rPr lang="fr-FR" altLang="fr-FR" dirty="0" err="1" smtClean="0"/>
              <a:t>feels</a:t>
            </a:r>
            <a:r>
              <a:rPr lang="fr-FR" altLang="fr-FR" dirty="0" smtClean="0"/>
              <a:t> </a:t>
            </a:r>
            <a:r>
              <a:rPr lang="fr-FR" altLang="fr-FR" dirty="0" err="1" smtClean="0"/>
              <a:t>that</a:t>
            </a:r>
            <a:r>
              <a:rPr lang="fr-FR" altLang="fr-FR" dirty="0" smtClean="0"/>
              <a:t> the </a:t>
            </a:r>
            <a:r>
              <a:rPr lang="fr-FR" altLang="fr-FR" dirty="0" err="1" smtClean="0"/>
              <a:t>majority</a:t>
            </a:r>
            <a:r>
              <a:rPr lang="fr-FR" altLang="fr-FR" dirty="0" smtClean="0"/>
              <a:t> of the village are not of </a:t>
            </a:r>
            <a:r>
              <a:rPr lang="fr-FR" altLang="fr-FR" dirty="0" err="1" smtClean="0"/>
              <a:t>that</a:t>
            </a:r>
            <a:r>
              <a:rPr lang="fr-FR" altLang="fr-FR" dirty="0" smtClean="0"/>
              <a:t> opinion. </a:t>
            </a:r>
            <a:r>
              <a:rPr lang="fr-FR" altLang="fr-FR" dirty="0" err="1" smtClean="0"/>
              <a:t>Moreover</a:t>
            </a:r>
            <a:r>
              <a:rPr lang="fr-FR" altLang="fr-FR" dirty="0" smtClean="0"/>
              <a:t>, </a:t>
            </a:r>
            <a:r>
              <a:rPr lang="fr-FR" altLang="fr-FR" dirty="0" err="1" smtClean="0"/>
              <a:t>he</a:t>
            </a:r>
            <a:r>
              <a:rPr lang="fr-FR" altLang="fr-FR" dirty="0" smtClean="0"/>
              <a:t> </a:t>
            </a:r>
            <a:r>
              <a:rPr lang="fr-FR" altLang="fr-FR" dirty="0" err="1" smtClean="0"/>
              <a:t>knows</a:t>
            </a:r>
            <a:r>
              <a:rPr lang="fr-FR" altLang="fr-FR" dirty="0" smtClean="0"/>
              <a:t> </a:t>
            </a:r>
            <a:r>
              <a:rPr lang="fr-FR" altLang="fr-FR" dirty="0" err="1" smtClean="0"/>
              <a:t>that</a:t>
            </a:r>
            <a:r>
              <a:rPr lang="fr-FR" altLang="fr-FR" dirty="0" smtClean="0"/>
              <a:t> </a:t>
            </a:r>
            <a:r>
              <a:rPr lang="fr-FR" altLang="fr-FR" dirty="0" err="1" smtClean="0"/>
              <a:t>it</a:t>
            </a:r>
            <a:r>
              <a:rPr lang="fr-FR" altLang="fr-FR" dirty="0" smtClean="0"/>
              <a:t> </a:t>
            </a:r>
            <a:r>
              <a:rPr lang="fr-FR" altLang="fr-FR" dirty="0" err="1" smtClean="0"/>
              <a:t>is</a:t>
            </a:r>
            <a:r>
              <a:rPr lang="fr-FR" altLang="fr-FR" dirty="0" smtClean="0"/>
              <a:t> not </a:t>
            </a:r>
            <a:r>
              <a:rPr lang="fr-FR" altLang="fr-FR" dirty="0" err="1" smtClean="0"/>
              <a:t>considered</a:t>
            </a:r>
            <a:r>
              <a:rPr lang="fr-FR" altLang="fr-FR" dirty="0" smtClean="0"/>
              <a:t> </a:t>
            </a:r>
            <a:r>
              <a:rPr lang="fr-FR" altLang="fr-FR" dirty="0" err="1" smtClean="0"/>
              <a:t>proper</a:t>
            </a:r>
            <a:r>
              <a:rPr lang="fr-FR" altLang="fr-FR" dirty="0" smtClean="0"/>
              <a:t> to talk about </a:t>
            </a:r>
            <a:r>
              <a:rPr lang="fr-FR" altLang="fr-FR" dirty="0" err="1" smtClean="0"/>
              <a:t>these</a:t>
            </a:r>
            <a:r>
              <a:rPr lang="fr-FR" altLang="fr-FR" dirty="0" smtClean="0"/>
              <a:t> </a:t>
            </a:r>
            <a:r>
              <a:rPr lang="fr-FR" altLang="fr-FR" dirty="0" err="1" smtClean="0"/>
              <a:t>things</a:t>
            </a:r>
            <a:r>
              <a:rPr lang="fr-FR" altLang="fr-FR" dirty="0" smtClean="0"/>
              <a:t> in public ...</a:t>
            </a:r>
          </a:p>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5</a:t>
            </a:fld>
            <a:endParaRPr lang="en-US"/>
          </a:p>
        </p:txBody>
      </p:sp>
    </p:spTree>
    <p:extLst>
      <p:ext uri="{BB962C8B-B14F-4D97-AF65-F5344CB8AC3E}">
        <p14:creationId xmlns:p14="http://schemas.microsoft.com/office/powerpoint/2010/main" val="391904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80950F-ECD5-43F0-B1A4-C7858A728F14}" type="slidenum">
              <a:rPr lang="en-US" altLang="fr-FR">
                <a:solidFill>
                  <a:srgbClr val="000000"/>
                </a:solidFill>
                <a:latin typeface="Calibri" panose="020F0502020204030204" pitchFamily="34" charset="0"/>
              </a:rPr>
              <a:pPr/>
              <a:t>31</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90002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C46A9C-263E-4B86-882D-A0C023DE3C72}" type="slidenum">
              <a:rPr lang="en-US" altLang="fr-FR">
                <a:solidFill>
                  <a:srgbClr val="000000"/>
                </a:solidFill>
                <a:latin typeface="Calibri" panose="020F0502020204030204" pitchFamily="34" charset="0"/>
              </a:rPr>
              <a:pPr/>
              <a:t>32</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4147294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9114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381980-170E-4873-963D-B132B95B2EB9}" type="slidenum">
              <a:rPr lang="es-GT" altLang="fr-FR">
                <a:solidFill>
                  <a:srgbClr val="000000"/>
                </a:solidFill>
                <a:latin typeface="Calibri" panose="020F0502020204030204" pitchFamily="34" charset="0"/>
              </a:rPr>
              <a:pPr/>
              <a:t>34</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859203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D0F1B9-4B39-472A-9823-CE12932E46BB}" type="slidenum">
              <a:rPr lang="en-US" altLang="fr-FR">
                <a:solidFill>
                  <a:srgbClr val="000000"/>
                </a:solidFill>
                <a:latin typeface="Calibri" panose="020F0502020204030204" pitchFamily="34" charset="0"/>
              </a:rPr>
              <a:pPr/>
              <a:t>35</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69150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4625" lvl="1" indent="-174625" defTabSz="933450">
              <a:buFontTx/>
              <a:buChar char="-"/>
            </a:pPr>
            <a:endParaRPr lang="fr-FR" altLang="fr-FR"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2C0370-0305-4BD6-A3D5-C971F4A4F515}" type="slidenum">
              <a:rPr lang="en-US" altLang="fr-FR">
                <a:solidFill>
                  <a:srgbClr val="000000"/>
                </a:solidFill>
                <a:latin typeface="Calibri" panose="020F0502020204030204" pitchFamily="34" charset="0"/>
              </a:rPr>
              <a:pPr/>
              <a:t>36</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28749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63D5D8-7599-45D6-BDCC-169E28F2B360}" type="slidenum">
              <a:rPr lang="es-GT" altLang="fr-FR">
                <a:solidFill>
                  <a:prstClr val="black"/>
                </a:solidFill>
                <a:latin typeface="Calibri" panose="020F0502020204030204" pitchFamily="34" charset="0"/>
              </a:rPr>
              <a:pPr/>
              <a:t>37</a:t>
            </a:fld>
            <a:endParaRPr lang="es-GT"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1063223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6EBF5B-921D-498F-9B34-2D1B02C427A7}" type="slidenum">
              <a:rPr lang="en-US" altLang="fr-FR">
                <a:solidFill>
                  <a:srgbClr val="000000"/>
                </a:solidFill>
                <a:latin typeface="Calibri" panose="020F0502020204030204" pitchFamily="34" charset="0"/>
              </a:rPr>
              <a:pPr/>
              <a:t>38</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039577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98B58F8-EB8E-46F0-AA03-613E70A5D33F}" type="slidenum">
              <a:rPr lang="en-US" altLang="fr-FR">
                <a:solidFill>
                  <a:srgbClr val="000000"/>
                </a:solidFill>
                <a:latin typeface="Calibri" panose="020F0502020204030204" pitchFamily="34" charset="0"/>
              </a:rPr>
              <a:pPr/>
              <a:t>39</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54090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FE005D-5C6F-43F8-AC14-76DD92FB5E01}" type="slidenum">
              <a:rPr lang="es-GT" altLang="fr-FR">
                <a:solidFill>
                  <a:prstClr val="black"/>
                </a:solidFill>
                <a:latin typeface="Calibri" panose="020F0502020204030204" pitchFamily="34" charset="0"/>
              </a:rPr>
              <a:pPr/>
              <a:t>41</a:t>
            </a:fld>
            <a:endParaRPr lang="es-GT"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45191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fr-FR" b="0" dirty="0" smtClean="0"/>
              <a:t>All</a:t>
            </a:r>
            <a:r>
              <a:rPr lang="fr-FR" altLang="fr-FR" b="1" dirty="0" smtClean="0"/>
              <a:t> </a:t>
            </a:r>
            <a:r>
              <a:rPr lang="fr-FR" altLang="fr-FR" dirty="0" smtClean="0"/>
              <a:t>four conditions are not </a:t>
            </a:r>
            <a:r>
              <a:rPr lang="fr-FR" altLang="fr-FR" dirty="0" err="1" smtClean="0"/>
              <a:t>necessary</a:t>
            </a:r>
            <a:r>
              <a:rPr lang="fr-FR" altLang="fr-FR" dirty="0" smtClean="0"/>
              <a:t> for a </a:t>
            </a:r>
            <a:r>
              <a:rPr lang="fr-FR" altLang="fr-FR" dirty="0" err="1" smtClean="0"/>
              <a:t>woman</a:t>
            </a:r>
            <a:r>
              <a:rPr lang="fr-FR" altLang="fr-FR" dirty="0" smtClean="0"/>
              <a:t> or a man to </a:t>
            </a:r>
            <a:r>
              <a:rPr lang="fr-FR" altLang="fr-FR" dirty="0" err="1" smtClean="0"/>
              <a:t>be</a:t>
            </a:r>
            <a:r>
              <a:rPr lang="fr-FR" altLang="fr-FR" dirty="0" smtClean="0"/>
              <a:t> </a:t>
            </a:r>
            <a:r>
              <a:rPr lang="fr-FR" altLang="fr-FR" dirty="0" err="1" smtClean="0"/>
              <a:t>deemed</a:t>
            </a:r>
            <a:r>
              <a:rPr lang="fr-FR" altLang="fr-FR" dirty="0" smtClean="0"/>
              <a:t> in a situation of </a:t>
            </a:r>
            <a:r>
              <a:rPr lang="fr-FR" altLang="fr-FR" dirty="0" err="1" smtClean="0"/>
              <a:t>unmet</a:t>
            </a:r>
            <a:r>
              <a:rPr lang="fr-FR" altLang="fr-FR" dirty="0" smtClean="0"/>
              <a:t> </a:t>
            </a:r>
            <a:r>
              <a:rPr lang="fr-FR" altLang="fr-FR" dirty="0" err="1" smtClean="0"/>
              <a:t>need</a:t>
            </a:r>
            <a:r>
              <a:rPr lang="fr-FR" altLang="fr-FR" dirty="0" smtClean="0"/>
              <a:t>.</a:t>
            </a:r>
            <a:r>
              <a:rPr lang="fr-FR" altLang="fr-FR" baseline="0" dirty="0" smtClean="0"/>
              <a:t> It </a:t>
            </a:r>
            <a:r>
              <a:rPr lang="fr-FR" altLang="fr-FR" baseline="0" dirty="0" err="1" smtClean="0"/>
              <a:t>is</a:t>
            </a:r>
            <a:r>
              <a:rPr lang="fr-FR" altLang="fr-FR" baseline="0" dirty="0" smtClean="0"/>
              <a:t> important to </a:t>
            </a:r>
            <a:r>
              <a:rPr lang="fr-FR" altLang="fr-FR" baseline="0" dirty="0" err="1" smtClean="0"/>
              <a:t>emphasize</a:t>
            </a:r>
            <a:r>
              <a:rPr lang="fr-FR" altLang="fr-FR" dirty="0" smtClean="0"/>
              <a:t> the last condition.</a:t>
            </a:r>
          </a:p>
          <a:p>
            <a:pPr eaLnBrk="1" hangingPunct="1">
              <a:spcBef>
                <a:spcPct val="0"/>
              </a:spcBef>
            </a:pPr>
            <a:endParaRPr lang="fr-FR" altLang="fr-FR" b="1" dirty="0" smtClean="0"/>
          </a:p>
          <a:p>
            <a:pPr eaLnBrk="1" hangingPunct="1">
              <a:spcBef>
                <a:spcPct val="0"/>
              </a:spcBef>
            </a:pPr>
            <a:r>
              <a:rPr lang="fr-FR" altLang="fr-FR" b="1" dirty="0" smtClean="0"/>
              <a:t>This </a:t>
            </a:r>
            <a:r>
              <a:rPr lang="fr-FR" altLang="fr-FR" b="1" dirty="0" err="1" smtClean="0"/>
              <a:t>is</a:t>
            </a:r>
            <a:r>
              <a:rPr lang="fr-FR" altLang="fr-FR" b="1" dirty="0" smtClean="0"/>
              <a:t> the </a:t>
            </a:r>
            <a:r>
              <a:rPr lang="fr-FR" altLang="fr-FR" b="1" dirty="0" err="1" smtClean="0"/>
              <a:t>defintion</a:t>
            </a:r>
            <a:r>
              <a:rPr lang="fr-FR" altLang="fr-FR" b="1" dirty="0" smtClean="0"/>
              <a:t> of </a:t>
            </a:r>
            <a:r>
              <a:rPr lang="fr-FR" altLang="fr-FR" b="1" dirty="0" err="1" smtClean="0"/>
              <a:t>perceived</a:t>
            </a:r>
            <a:r>
              <a:rPr lang="fr-FR" altLang="fr-FR" b="1" dirty="0" smtClean="0"/>
              <a:t> </a:t>
            </a:r>
            <a:r>
              <a:rPr lang="fr-FR" altLang="fr-FR" b="1" dirty="0" err="1" smtClean="0"/>
              <a:t>unmet</a:t>
            </a:r>
            <a:r>
              <a:rPr lang="fr-FR" altLang="fr-FR" b="1" dirty="0" smtClean="0"/>
              <a:t> </a:t>
            </a:r>
            <a:r>
              <a:rPr lang="fr-FR" altLang="fr-FR" b="1" dirty="0" err="1" smtClean="0"/>
              <a:t>need</a:t>
            </a:r>
            <a:r>
              <a:rPr lang="fr-FR" altLang="fr-FR" b="1" dirty="0" smtClean="0"/>
              <a:t>.</a:t>
            </a:r>
            <a:r>
              <a:rPr lang="fr-FR" altLang="fr-FR" b="1" baseline="0" dirty="0" smtClean="0"/>
              <a:t> I</a:t>
            </a:r>
            <a:r>
              <a:rPr lang="fr-FR" altLang="fr-FR" b="1" dirty="0" smtClean="0"/>
              <a:t>n the </a:t>
            </a:r>
            <a:r>
              <a:rPr lang="fr-FR" altLang="fr-FR" b="1" dirty="0" err="1" smtClean="0"/>
              <a:t>context</a:t>
            </a:r>
            <a:r>
              <a:rPr lang="fr-FR" altLang="fr-FR" b="1" dirty="0" smtClean="0"/>
              <a:t> of TJ</a:t>
            </a:r>
            <a:r>
              <a:rPr lang="fr-FR" altLang="fr-FR" b="0" dirty="0" smtClean="0"/>
              <a:t>,</a:t>
            </a:r>
            <a:r>
              <a:rPr lang="fr-FR" altLang="fr-FR" dirty="0" smtClean="0"/>
              <a:t> the </a:t>
            </a:r>
            <a:r>
              <a:rPr lang="fr-FR" altLang="fr-FR" dirty="0" err="1" smtClean="0"/>
              <a:t>person</a:t>
            </a:r>
            <a:r>
              <a:rPr lang="fr-FR" altLang="fr-FR" dirty="0" smtClean="0"/>
              <a:t> must </a:t>
            </a:r>
            <a:r>
              <a:rPr lang="fr-FR" altLang="fr-FR" dirty="0" err="1" smtClean="0"/>
              <a:t>satisfy</a:t>
            </a:r>
            <a:r>
              <a:rPr lang="fr-FR" altLang="fr-FR" dirty="0" smtClean="0"/>
              <a:t> all four </a:t>
            </a:r>
            <a:r>
              <a:rPr lang="fr-FR" altLang="fr-FR" dirty="0" err="1" smtClean="0"/>
              <a:t>criteria</a:t>
            </a:r>
            <a:r>
              <a:rPr lang="fr-FR" altLang="fr-FR" dirty="0" smtClean="0"/>
              <a:t> to </a:t>
            </a:r>
            <a:r>
              <a:rPr lang="fr-FR" altLang="fr-FR" dirty="0" err="1" smtClean="0"/>
              <a:t>be</a:t>
            </a:r>
            <a:r>
              <a:rPr lang="fr-FR" altLang="fr-FR" dirty="0" smtClean="0"/>
              <a:t> </a:t>
            </a:r>
            <a:r>
              <a:rPr lang="fr-FR" altLang="fr-FR" dirty="0" err="1" smtClean="0"/>
              <a:t>considered</a:t>
            </a:r>
            <a:r>
              <a:rPr lang="fr-FR" altLang="fr-FR" dirty="0" smtClean="0"/>
              <a:t> as </a:t>
            </a:r>
            <a:r>
              <a:rPr lang="fr-FR" altLang="fr-FR" dirty="0" err="1" smtClean="0"/>
              <a:t>having</a:t>
            </a:r>
            <a:r>
              <a:rPr lang="fr-FR" altLang="fr-FR" dirty="0" smtClean="0"/>
              <a:t> </a:t>
            </a:r>
            <a:r>
              <a:rPr lang="fr-FR" altLang="fr-FR" dirty="0" err="1" smtClean="0"/>
              <a:t>perceived</a:t>
            </a:r>
            <a:r>
              <a:rPr lang="fr-FR" altLang="fr-FR" dirty="0" smtClean="0"/>
              <a:t> </a:t>
            </a:r>
            <a:r>
              <a:rPr lang="fr-FR" altLang="fr-FR" dirty="0" err="1" smtClean="0"/>
              <a:t>unmet</a:t>
            </a:r>
            <a:r>
              <a:rPr lang="fr-FR" altLang="fr-FR" dirty="0" smtClean="0"/>
              <a:t> </a:t>
            </a:r>
            <a:r>
              <a:rPr lang="fr-FR" altLang="fr-FR" dirty="0" err="1" smtClean="0"/>
              <a:t>need</a:t>
            </a:r>
            <a:r>
              <a:rPr lang="fr-FR" altLang="fr-FR" dirty="0" smtClean="0"/>
              <a:t>.</a:t>
            </a:r>
            <a:r>
              <a:rPr lang="fr-FR" altLang="fr-FR" baseline="0" dirty="0" smtClean="0"/>
              <a:t> </a:t>
            </a:r>
            <a:r>
              <a:rPr lang="fr-FR" altLang="fr-FR" baseline="0" dirty="0" err="1" smtClean="0"/>
              <a:t>U</a:t>
            </a:r>
            <a:r>
              <a:rPr lang="fr-FR" altLang="fr-FR" dirty="0" err="1" smtClean="0"/>
              <a:t>nperceived</a:t>
            </a:r>
            <a:r>
              <a:rPr lang="fr-FR" altLang="fr-FR" dirty="0" smtClean="0"/>
              <a:t> </a:t>
            </a:r>
            <a:r>
              <a:rPr lang="fr-FR" altLang="fr-FR" dirty="0" err="1" smtClean="0"/>
              <a:t>unmet</a:t>
            </a:r>
            <a:r>
              <a:rPr lang="fr-FR" altLang="fr-FR" dirty="0" smtClean="0"/>
              <a:t> </a:t>
            </a:r>
            <a:r>
              <a:rPr lang="fr-FR" altLang="fr-FR" dirty="0" err="1" smtClean="0"/>
              <a:t>need</a:t>
            </a:r>
            <a:r>
              <a:rPr lang="fr-FR" altLang="fr-FR" baseline="0" dirty="0" smtClean="0"/>
              <a:t> </a:t>
            </a:r>
            <a:r>
              <a:rPr lang="fr-FR" altLang="fr-FR" baseline="0" dirty="0" err="1" smtClean="0"/>
              <a:t>is</a:t>
            </a:r>
            <a:r>
              <a:rPr lang="fr-FR" altLang="fr-FR" baseline="0" dirty="0" smtClean="0"/>
              <a:t> </a:t>
            </a:r>
            <a:r>
              <a:rPr lang="fr-FR" altLang="fr-FR" dirty="0" err="1" smtClean="0"/>
              <a:t>taken</a:t>
            </a:r>
            <a:r>
              <a:rPr lang="fr-FR" altLang="fr-FR" dirty="0" smtClean="0"/>
              <a:t> </a:t>
            </a:r>
            <a:r>
              <a:rPr lang="fr-FR" altLang="fr-FR" dirty="0" err="1" smtClean="0"/>
              <a:t>into</a:t>
            </a:r>
            <a:r>
              <a:rPr lang="fr-FR" altLang="fr-FR" dirty="0" smtClean="0"/>
              <a:t> </a:t>
            </a:r>
            <a:r>
              <a:rPr lang="fr-FR" altLang="fr-FR" dirty="0" err="1" smtClean="0"/>
              <a:t>account</a:t>
            </a:r>
            <a:r>
              <a:rPr lang="fr-FR" altLang="fr-FR" dirty="0" smtClean="0"/>
              <a:t> in no </a:t>
            </a:r>
            <a:r>
              <a:rPr lang="fr-FR" altLang="fr-FR" dirty="0" err="1" smtClean="0"/>
              <a:t>perceived</a:t>
            </a:r>
            <a:r>
              <a:rPr lang="fr-FR" altLang="fr-FR" dirty="0" smtClean="0"/>
              <a:t> </a:t>
            </a:r>
            <a:r>
              <a:rPr lang="fr-FR" altLang="fr-FR" dirty="0" err="1" smtClean="0"/>
              <a:t>need</a:t>
            </a:r>
            <a:r>
              <a:rPr lang="fr-FR" altLang="fr-FR" dirty="0" smtClean="0"/>
              <a:t>.</a:t>
            </a:r>
          </a:p>
          <a:p>
            <a:pPr eaLnBrk="1" hangingPunct="1">
              <a:spcBef>
                <a:spcPct val="0"/>
              </a:spcBef>
            </a:pPr>
            <a:endParaRPr lang="fr-FR" altLang="fr-FR" dirty="0" smtClean="0"/>
          </a:p>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9</a:t>
            </a:fld>
            <a:endParaRPr lang="en-US"/>
          </a:p>
        </p:txBody>
      </p:sp>
    </p:spTree>
    <p:extLst>
      <p:ext uri="{BB962C8B-B14F-4D97-AF65-F5344CB8AC3E}">
        <p14:creationId xmlns:p14="http://schemas.microsoft.com/office/powerpoint/2010/main" val="366745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fr-FR" sz="1200" b="1" i="0" kern="1200" dirty="0" smtClean="0">
                <a:solidFill>
                  <a:schemeClr val="tx1"/>
                </a:solidFill>
                <a:effectLst/>
                <a:latin typeface="+mn-lt"/>
                <a:ea typeface="+mn-ea"/>
                <a:cs typeface="+mn-cs"/>
              </a:rPr>
              <a:t>DEFINITIONS OF FAMILY PLANNING NEED</a:t>
            </a:r>
          </a:p>
          <a:p>
            <a:r>
              <a:rPr lang="fr-FR" sz="1200" b="1" i="0" kern="1200" dirty="0" smtClean="0">
                <a:solidFill>
                  <a:schemeClr val="tx1"/>
                </a:solidFill>
                <a:effectLst/>
                <a:latin typeface="+mn-lt"/>
                <a:ea typeface="+mn-ea"/>
                <a:cs typeface="+mn-cs"/>
              </a:rPr>
              <a:t>As the </a:t>
            </a:r>
            <a:r>
              <a:rPr lang="fr-FR" sz="1200" b="1" i="0" kern="1200" dirty="0" err="1" smtClean="0">
                <a:solidFill>
                  <a:schemeClr val="tx1"/>
                </a:solidFill>
                <a:effectLst/>
                <a:latin typeface="+mn-lt"/>
                <a:ea typeface="+mn-ea"/>
                <a:cs typeface="+mn-cs"/>
              </a:rPr>
              <a:t>ultimate</a:t>
            </a:r>
            <a:r>
              <a:rPr lang="fr-FR" sz="1200" b="1" i="0" kern="1200" dirty="0" smtClean="0">
                <a:solidFill>
                  <a:schemeClr val="tx1"/>
                </a:solidFill>
                <a:effectLst/>
                <a:latin typeface="+mn-lt"/>
                <a:ea typeface="+mn-ea"/>
                <a:cs typeface="+mn-cs"/>
              </a:rPr>
              <a:t> goal of </a:t>
            </a:r>
            <a:r>
              <a:rPr lang="fr-FR" sz="1200" b="1" i="0" kern="1200" dirty="0" err="1" smtClean="0">
                <a:solidFill>
                  <a:schemeClr val="tx1"/>
                </a:solidFill>
                <a:effectLst/>
                <a:latin typeface="+mn-lt"/>
                <a:ea typeface="+mn-ea"/>
                <a:cs typeface="+mn-cs"/>
              </a:rPr>
              <a:t>Tékponon</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Jikuagou</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is</a:t>
            </a:r>
            <a:r>
              <a:rPr lang="fr-FR" sz="1200" b="1" i="0" kern="1200" baseline="0" dirty="0" smtClean="0">
                <a:solidFill>
                  <a:schemeClr val="tx1"/>
                </a:solidFill>
                <a:effectLst/>
                <a:latin typeface="+mn-lt"/>
                <a:ea typeface="+mn-ea"/>
                <a:cs typeface="+mn-cs"/>
              </a:rPr>
              <a:t> to</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reduce</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unmet</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need</a:t>
            </a:r>
            <a:r>
              <a:rPr lang="fr-FR" sz="1200" b="1" i="0" kern="1200" dirty="0" smtClean="0">
                <a:solidFill>
                  <a:schemeClr val="tx1"/>
                </a:solidFill>
                <a:effectLst/>
                <a:latin typeface="+mn-lt"/>
                <a:ea typeface="+mn-ea"/>
                <a:cs typeface="+mn-cs"/>
              </a:rPr>
              <a:t> for FP, </a:t>
            </a:r>
            <a:r>
              <a:rPr lang="fr-FR" sz="1200" b="1" i="0" kern="1200" dirty="0" err="1" smtClean="0">
                <a:solidFill>
                  <a:schemeClr val="tx1"/>
                </a:solidFill>
                <a:effectLst/>
                <a:latin typeface="+mn-lt"/>
                <a:ea typeface="+mn-ea"/>
                <a:cs typeface="+mn-cs"/>
              </a:rPr>
              <a:t>it</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is</a:t>
            </a:r>
            <a:r>
              <a:rPr lang="fr-FR" sz="1200" b="1" i="0" kern="1200" dirty="0" smtClean="0">
                <a:solidFill>
                  <a:schemeClr val="tx1"/>
                </a:solidFill>
                <a:effectLst/>
                <a:latin typeface="+mn-lt"/>
                <a:ea typeface="+mn-ea"/>
                <a:cs typeface="+mn-cs"/>
              </a:rPr>
              <a:t> important to have a </a:t>
            </a:r>
            <a:r>
              <a:rPr lang="fr-FR" sz="1200" b="1" i="0" kern="1200" dirty="0" err="1" smtClean="0">
                <a:solidFill>
                  <a:schemeClr val="tx1"/>
                </a:solidFill>
                <a:effectLst/>
                <a:latin typeface="+mn-lt"/>
                <a:ea typeface="+mn-ea"/>
                <a:cs typeface="+mn-cs"/>
              </a:rPr>
              <a:t>clear</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definition</a:t>
            </a:r>
            <a:r>
              <a:rPr lang="fr-FR" sz="1200" b="1" i="0" kern="1200" dirty="0" smtClean="0">
                <a:solidFill>
                  <a:schemeClr val="tx1"/>
                </a:solidFill>
                <a:effectLst/>
                <a:latin typeface="+mn-lt"/>
                <a:ea typeface="+mn-ea"/>
                <a:cs typeface="+mn-cs"/>
              </a:rPr>
              <a:t> of </a:t>
            </a:r>
            <a:r>
              <a:rPr lang="fr-FR" sz="1200" b="1" i="0" kern="1200" dirty="0" err="1" smtClean="0">
                <a:solidFill>
                  <a:schemeClr val="tx1"/>
                </a:solidFill>
                <a:effectLst/>
                <a:latin typeface="+mn-lt"/>
                <a:ea typeface="+mn-ea"/>
                <a:cs typeface="+mn-cs"/>
              </a:rPr>
              <a:t>unmet</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need</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Many</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definitions</a:t>
            </a:r>
            <a:r>
              <a:rPr lang="fr-FR" sz="1200" b="1" i="0" kern="1200" dirty="0" smtClean="0">
                <a:solidFill>
                  <a:schemeClr val="tx1"/>
                </a:solidFill>
                <a:effectLst/>
                <a:latin typeface="+mn-lt"/>
                <a:ea typeface="+mn-ea"/>
                <a:cs typeface="+mn-cs"/>
              </a:rPr>
              <a:t> of </a:t>
            </a:r>
            <a:r>
              <a:rPr lang="fr-FR" sz="1200" b="1" i="0" kern="1200" dirty="0" err="1" smtClean="0">
                <a:solidFill>
                  <a:schemeClr val="tx1"/>
                </a:solidFill>
                <a:effectLst/>
                <a:latin typeface="+mn-lt"/>
                <a:ea typeface="+mn-ea"/>
                <a:cs typeface="+mn-cs"/>
              </a:rPr>
              <a:t>unmet</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need</a:t>
            </a:r>
            <a:r>
              <a:rPr lang="fr-FR" sz="1200" b="1" i="0" kern="1200" dirty="0" smtClean="0">
                <a:solidFill>
                  <a:schemeClr val="tx1"/>
                </a:solidFill>
                <a:effectLst/>
                <a:latin typeface="+mn-lt"/>
                <a:ea typeface="+mn-ea"/>
                <a:cs typeface="+mn-cs"/>
              </a:rPr>
              <a:t> for FP </a:t>
            </a:r>
            <a:r>
              <a:rPr lang="fr-FR" sz="1200" b="1" i="0" kern="1200" dirty="0" err="1" smtClean="0">
                <a:solidFill>
                  <a:schemeClr val="tx1"/>
                </a:solidFill>
                <a:effectLst/>
                <a:latin typeface="+mn-lt"/>
                <a:ea typeface="+mn-ea"/>
                <a:cs typeface="+mn-cs"/>
              </a:rPr>
              <a:t>exist</a:t>
            </a:r>
            <a:r>
              <a:rPr lang="fr-FR" sz="1200" b="1" i="0" kern="1200" dirty="0" smtClean="0">
                <a:solidFill>
                  <a:schemeClr val="tx1"/>
                </a:solidFill>
                <a:effectLst/>
                <a:latin typeface="+mn-lt"/>
                <a:ea typeface="+mn-ea"/>
                <a:cs typeface="+mn-cs"/>
              </a:rPr>
              <a:t>. Our </a:t>
            </a:r>
            <a:r>
              <a:rPr lang="fr-FR" sz="1200" b="1" i="0" kern="1200" dirty="0" err="1" smtClean="0">
                <a:solidFill>
                  <a:schemeClr val="tx1"/>
                </a:solidFill>
                <a:effectLst/>
                <a:latin typeface="+mn-lt"/>
                <a:ea typeface="+mn-ea"/>
                <a:cs typeface="+mn-cs"/>
              </a:rPr>
              <a:t>definition</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differs</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from</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those</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commonly</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used</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because</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it</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focuses</a:t>
            </a:r>
            <a:r>
              <a:rPr lang="fr-FR" sz="1200" b="1" i="0" kern="1200" dirty="0" smtClean="0">
                <a:solidFill>
                  <a:schemeClr val="tx1"/>
                </a:solidFill>
                <a:effectLst/>
                <a:latin typeface="+mn-lt"/>
                <a:ea typeface="+mn-ea"/>
                <a:cs typeface="+mn-cs"/>
              </a:rPr>
              <a:t> on the perceptions of the </a:t>
            </a:r>
            <a:r>
              <a:rPr lang="fr-FR" sz="1200" b="1" i="0" kern="1200" dirty="0" err="1" smtClean="0">
                <a:solidFill>
                  <a:schemeClr val="tx1"/>
                </a:solidFill>
                <a:effectLst/>
                <a:latin typeface="+mn-lt"/>
                <a:ea typeface="+mn-ea"/>
                <a:cs typeface="+mn-cs"/>
              </a:rPr>
              <a:t>individual</a:t>
            </a:r>
            <a:r>
              <a:rPr lang="fr-FR" sz="1200" b="1" i="0" kern="1200" dirty="0" smtClean="0">
                <a:solidFill>
                  <a:schemeClr val="tx1"/>
                </a:solidFill>
                <a:effectLst/>
                <a:latin typeface="+mn-lt"/>
                <a:ea typeface="+mn-ea"/>
                <a:cs typeface="+mn-cs"/>
              </a:rPr>
              <a:t> as </a:t>
            </a:r>
            <a:r>
              <a:rPr lang="fr-FR" sz="1200" b="1" i="0" kern="1200" dirty="0" err="1" smtClean="0">
                <a:solidFill>
                  <a:schemeClr val="tx1"/>
                </a:solidFill>
                <a:effectLst/>
                <a:latin typeface="+mn-lt"/>
                <a:ea typeface="+mn-ea"/>
                <a:cs typeface="+mn-cs"/>
              </a:rPr>
              <a:t>follows</a:t>
            </a:r>
            <a:r>
              <a:rPr lang="fr-FR" sz="1200" b="1" i="0" kern="1200" dirty="0" smtClean="0">
                <a:solidFill>
                  <a:schemeClr val="tx1"/>
                </a:solidFill>
                <a:effectLst/>
                <a:latin typeface="+mn-lt"/>
                <a:ea typeface="+mn-ea"/>
                <a:cs typeface="+mn-cs"/>
              </a:rPr>
              <a:t>:</a:t>
            </a:r>
          </a:p>
          <a:p>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MET NEED: </a:t>
            </a:r>
            <a:r>
              <a:rPr lang="fr-FR" sz="1200" b="0" i="0" kern="1200" dirty="0" err="1" smtClean="0">
                <a:solidFill>
                  <a:schemeClr val="tx1"/>
                </a:solidFill>
                <a:effectLst/>
                <a:latin typeface="+mn-lt"/>
                <a:ea typeface="+mn-ea"/>
                <a:cs typeface="+mn-cs"/>
              </a:rPr>
              <a:t>Individuals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who</a:t>
            </a:r>
            <a:r>
              <a:rPr lang="fr-FR" sz="1200" b="0" i="0" kern="1200" dirty="0" smtClean="0">
                <a:solidFill>
                  <a:schemeClr val="tx1"/>
                </a:solidFill>
                <a:effectLst/>
                <a:latin typeface="+mn-lt"/>
                <a:ea typeface="+mn-ea"/>
                <a:cs typeface="+mn-cs"/>
              </a:rPr>
              <a:t> use </a:t>
            </a:r>
            <a:r>
              <a:rPr lang="fr-FR" sz="1200" b="0" i="0" kern="1200" dirty="0" err="1" smtClean="0">
                <a:solidFill>
                  <a:schemeClr val="tx1"/>
                </a:solidFill>
                <a:effectLst/>
                <a:latin typeface="+mn-lt"/>
                <a:ea typeface="+mn-ea"/>
                <a:cs typeface="+mn-cs"/>
              </a:rPr>
              <a:t>any</a:t>
            </a:r>
            <a:r>
              <a:rPr lang="fr-FR" sz="1200" b="0" i="0" kern="1200" dirty="0" smtClean="0">
                <a:solidFill>
                  <a:schemeClr val="tx1"/>
                </a:solidFill>
                <a:effectLst/>
                <a:latin typeface="+mn-lt"/>
                <a:ea typeface="+mn-ea"/>
                <a:cs typeface="+mn-cs"/>
              </a:rPr>
              <a:t> FP </a:t>
            </a:r>
            <a:r>
              <a:rPr lang="fr-FR" sz="1200" b="0" i="0" kern="1200" dirty="0" err="1" smtClean="0">
                <a:solidFill>
                  <a:schemeClr val="tx1"/>
                </a:solidFill>
                <a:effectLst/>
                <a:latin typeface="+mn-lt"/>
                <a:ea typeface="+mn-ea"/>
                <a:cs typeface="+mn-cs"/>
              </a:rPr>
              <a:t>method</a:t>
            </a:r>
            <a:r>
              <a:rPr lang="fr-FR" sz="1200" b="0" i="0" kern="1200" dirty="0" smtClean="0">
                <a:solidFill>
                  <a:schemeClr val="tx1"/>
                </a:solidFill>
                <a:effectLst/>
                <a:latin typeface="+mn-lt"/>
                <a:ea typeface="+mn-ea"/>
                <a:cs typeface="+mn-cs"/>
              </a:rPr>
              <a:t>, modern or </a:t>
            </a:r>
            <a:r>
              <a:rPr lang="fr-FR" sz="1200" b="0" i="0" kern="1200" dirty="0" err="1" smtClean="0">
                <a:solidFill>
                  <a:schemeClr val="tx1"/>
                </a:solidFill>
                <a:effectLst/>
                <a:latin typeface="+mn-lt"/>
                <a:ea typeface="+mn-ea"/>
                <a:cs typeface="+mn-cs"/>
              </a:rPr>
              <a:t>traditional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believe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that</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every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person</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taking</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measures</a:t>
            </a:r>
            <a:r>
              <a:rPr lang="fr-FR" sz="1200" b="0" i="0" kern="1200" dirty="0" smtClean="0">
                <a:solidFill>
                  <a:schemeClr val="tx1"/>
                </a:solidFill>
                <a:effectLst/>
                <a:latin typeface="+mn-lt"/>
                <a:ea typeface="+mn-ea"/>
                <a:cs typeface="+mn-cs"/>
              </a:rPr>
              <a:t> to </a:t>
            </a:r>
            <a:r>
              <a:rPr lang="fr-FR" sz="1200" b="0" i="0" kern="1200" dirty="0" err="1" smtClean="0">
                <a:solidFill>
                  <a:schemeClr val="tx1"/>
                </a:solidFill>
                <a:effectLst/>
                <a:latin typeface="+mn-lt"/>
                <a:ea typeface="+mn-ea"/>
                <a:cs typeface="+mn-cs"/>
              </a:rPr>
              <a:t>prevent</a:t>
            </a:r>
            <a:r>
              <a:rPr lang="fr-FR" sz="1200" b="0" i="0" kern="1200" dirty="0" smtClean="0">
                <a:solidFill>
                  <a:schemeClr val="tx1"/>
                </a:solidFill>
                <a:effectLst/>
                <a:latin typeface="+mn-lt"/>
                <a:ea typeface="+mn-ea"/>
                <a:cs typeface="+mn-cs"/>
              </a:rPr>
              <a:t> or </a:t>
            </a:r>
            <a:r>
              <a:rPr lang="fr-FR" sz="1200" b="0" i="0" kern="1200" dirty="0" err="1" smtClean="0">
                <a:solidFill>
                  <a:schemeClr val="tx1"/>
                </a:solidFill>
                <a:effectLst/>
                <a:latin typeface="+mn-lt"/>
                <a:ea typeface="+mn-ea"/>
                <a:cs typeface="+mn-cs"/>
              </a:rPr>
              <a:t>delay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pregnancy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regardless</a:t>
            </a:r>
            <a:r>
              <a:rPr lang="fr-FR" sz="1200" b="0" i="0" kern="1200" dirty="0" smtClean="0">
                <a:solidFill>
                  <a:schemeClr val="tx1"/>
                </a:solidFill>
                <a:effectLst/>
                <a:latin typeface="+mn-lt"/>
                <a:ea typeface="+mn-ea"/>
                <a:cs typeface="+mn-cs"/>
              </a:rPr>
              <a:t> of the </a:t>
            </a:r>
            <a:r>
              <a:rPr lang="fr-FR" sz="1200" b="0" i="0" kern="1200" dirty="0" err="1" smtClean="0">
                <a:solidFill>
                  <a:schemeClr val="tx1"/>
                </a:solidFill>
                <a:effectLst/>
                <a:latin typeface="+mn-lt"/>
                <a:ea typeface="+mn-ea"/>
                <a:cs typeface="+mn-cs"/>
              </a:rPr>
              <a:t>actual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effectiveness</a:t>
            </a:r>
            <a:r>
              <a:rPr lang="fr-FR" sz="1200" b="0" i="0" kern="1200" dirty="0" smtClean="0">
                <a:solidFill>
                  <a:schemeClr val="tx1"/>
                </a:solidFill>
                <a:effectLst/>
                <a:latin typeface="+mn-lt"/>
                <a:ea typeface="+mn-ea"/>
                <a:cs typeface="+mn-cs"/>
              </a:rPr>
              <a:t> of the </a:t>
            </a:r>
            <a:r>
              <a:rPr lang="fr-FR" sz="1200" b="0" i="0" kern="1200" dirty="0" err="1" smtClean="0">
                <a:solidFill>
                  <a:schemeClr val="tx1"/>
                </a:solidFill>
                <a:effectLst/>
                <a:latin typeface="+mn-lt"/>
                <a:ea typeface="+mn-ea"/>
                <a:cs typeface="+mn-cs"/>
              </a:rPr>
              <a:t>method</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considers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that</a:t>
            </a:r>
            <a:r>
              <a:rPr lang="fr-FR" sz="1200" b="0" i="0" kern="1200" baseline="0" dirty="0" smtClean="0">
                <a:solidFill>
                  <a:schemeClr val="tx1"/>
                </a:solidFill>
                <a:effectLst/>
                <a:latin typeface="+mn-lt"/>
                <a:ea typeface="+mn-ea"/>
                <a:cs typeface="+mn-cs"/>
              </a:rPr>
              <a:t> </a:t>
            </a:r>
            <a:r>
              <a:rPr lang="fr-FR" sz="1200" b="0" i="0" kern="1200" baseline="0" dirty="0" err="1" smtClean="0">
                <a:solidFill>
                  <a:schemeClr val="tx1"/>
                </a:solidFill>
                <a:effectLst/>
                <a:latin typeface="+mn-lt"/>
                <a:ea typeface="+mn-ea"/>
                <a:cs typeface="+mn-cs"/>
              </a:rPr>
              <a:t>their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FP </a:t>
            </a:r>
            <a:r>
              <a:rPr lang="fr-FR" sz="1200" b="0" i="0" kern="1200" dirty="0" err="1" smtClean="0">
                <a:solidFill>
                  <a:schemeClr val="tx1"/>
                </a:solidFill>
                <a:effectLst/>
                <a:latin typeface="+mn-lt"/>
                <a:ea typeface="+mn-ea"/>
                <a:cs typeface="+mn-cs"/>
              </a:rPr>
              <a:t>needs</a:t>
            </a:r>
            <a:r>
              <a:rPr lang="fr-FR" sz="1200" b="0" i="0" kern="1200" dirty="0" smtClean="0">
                <a:solidFill>
                  <a:schemeClr val="tx1"/>
                </a:solidFill>
                <a:effectLst/>
                <a:latin typeface="+mn-lt"/>
                <a:ea typeface="+mn-ea"/>
                <a:cs typeface="+mn-cs"/>
              </a:rPr>
              <a:t> are met.</a:t>
            </a:r>
          </a:p>
          <a:p>
            <a:r>
              <a:rPr lang="fr-FR" sz="1200" b="1" i="0" kern="1200" dirty="0" smtClean="0">
                <a:solidFill>
                  <a:schemeClr val="tx1"/>
                </a:solidFill>
                <a:effectLst/>
                <a:latin typeface="+mn-lt"/>
                <a:ea typeface="+mn-ea"/>
                <a:cs typeface="+mn-cs"/>
              </a:rPr>
              <a:t>NO NEED </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Individuals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currently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desiring</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children</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pregnant</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women</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menopausal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women</a:t>
            </a:r>
            <a:r>
              <a:rPr lang="fr-FR" sz="1200" b="0" i="0" kern="1200" dirty="0" smtClean="0">
                <a:solidFill>
                  <a:schemeClr val="tx1"/>
                </a:solidFill>
                <a:effectLst/>
                <a:latin typeface="+mn-lt"/>
                <a:ea typeface="+mn-ea"/>
                <a:cs typeface="+mn-cs"/>
              </a:rPr>
              <a:t>, or </a:t>
            </a:r>
            <a:r>
              <a:rPr lang="fr-FR" sz="1200" b="0" i="0" kern="1200" dirty="0" err="1" smtClean="0">
                <a:solidFill>
                  <a:schemeClr val="tx1"/>
                </a:solidFill>
                <a:effectLst/>
                <a:latin typeface="+mn-lt"/>
                <a:ea typeface="+mn-ea"/>
                <a:cs typeface="+mn-cs"/>
              </a:rPr>
              <a:t>those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who</a:t>
            </a:r>
            <a:r>
              <a:rPr lang="fr-FR" sz="1200" b="0" i="0" kern="1200" dirty="0" smtClean="0">
                <a:solidFill>
                  <a:schemeClr val="tx1"/>
                </a:solidFill>
                <a:effectLst/>
                <a:latin typeface="+mn-lt"/>
                <a:ea typeface="+mn-ea"/>
                <a:cs typeface="+mn-cs"/>
              </a:rPr>
              <a:t> are not </a:t>
            </a:r>
            <a:r>
              <a:rPr lang="fr-FR" sz="1200" b="0" i="0" kern="1200" dirty="0" err="1" smtClean="0">
                <a:solidFill>
                  <a:schemeClr val="tx1"/>
                </a:solidFill>
                <a:effectLst/>
                <a:latin typeface="+mn-lt"/>
                <a:ea typeface="+mn-ea"/>
                <a:cs typeface="+mn-cs"/>
              </a:rPr>
              <a:t>sexually</a:t>
            </a:r>
            <a:r>
              <a:rPr lang="fr-FR" sz="1200" b="0" i="0" kern="1200" dirty="0" smtClean="0">
                <a:solidFill>
                  <a:schemeClr val="tx1"/>
                </a:solidFill>
                <a:effectLst/>
                <a:latin typeface="+mn-lt"/>
                <a:ea typeface="+mn-ea"/>
                <a:cs typeface="+mn-cs"/>
              </a:rPr>
              <a:t> active</a:t>
            </a:r>
            <a:r>
              <a:rPr lang="fr-FR" sz="1200" b="0" i="0" kern="1200" baseline="0" dirty="0" smtClean="0">
                <a:solidFill>
                  <a:schemeClr val="tx1"/>
                </a:solidFill>
                <a:effectLst/>
                <a:latin typeface="+mn-lt"/>
                <a:ea typeface="+mn-ea"/>
                <a:cs typeface="+mn-cs"/>
              </a:rPr>
              <a:t> and </a:t>
            </a:r>
            <a:r>
              <a:rPr lang="fr-FR" sz="1200" b="0" i="0" kern="1200" dirty="0" err="1" smtClean="0">
                <a:solidFill>
                  <a:schemeClr val="tx1"/>
                </a:solidFill>
                <a:effectLst/>
                <a:latin typeface="+mn-lt"/>
                <a:ea typeface="+mn-ea"/>
                <a:cs typeface="+mn-cs"/>
              </a:rPr>
              <a:t>believe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they</a:t>
            </a:r>
            <a:r>
              <a:rPr lang="fr-FR" sz="1200" b="0" i="0" kern="1200" dirty="0" smtClean="0">
                <a:solidFill>
                  <a:schemeClr val="tx1"/>
                </a:solidFill>
                <a:effectLst/>
                <a:latin typeface="+mn-lt"/>
                <a:ea typeface="+mn-ea"/>
                <a:cs typeface="+mn-cs"/>
              </a:rPr>
              <a:t> are </a:t>
            </a:r>
            <a:r>
              <a:rPr lang="fr-FR" sz="1200" b="0" i="0" kern="1200" dirty="0" err="1" smtClean="0">
                <a:solidFill>
                  <a:schemeClr val="tx1"/>
                </a:solidFill>
                <a:effectLst/>
                <a:latin typeface="+mn-lt"/>
                <a:ea typeface="+mn-ea"/>
                <a:cs typeface="+mn-cs"/>
              </a:rPr>
              <a:t>protected</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from</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pregnancy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this</a:t>
            </a:r>
            <a:r>
              <a:rPr lang="fr-FR" sz="1200" b="0" i="0" kern="1200" dirty="0" smtClean="0">
                <a:solidFill>
                  <a:schemeClr val="tx1"/>
                </a:solidFill>
                <a:effectLst/>
                <a:latin typeface="+mn-lt"/>
                <a:ea typeface="+mn-ea"/>
                <a:cs typeface="+mn-cs"/>
              </a:rPr>
              <a:t> perception </a:t>
            </a:r>
            <a:r>
              <a:rPr lang="fr-FR" sz="1200" b="0" i="0" kern="1200" dirty="0" err="1" smtClean="0">
                <a:solidFill>
                  <a:schemeClr val="tx1"/>
                </a:solidFill>
                <a:effectLst/>
                <a:latin typeface="+mn-lt"/>
                <a:ea typeface="+mn-ea"/>
                <a:cs typeface="+mn-cs"/>
              </a:rPr>
              <a:t>may</a:t>
            </a:r>
            <a:r>
              <a:rPr lang="fr-FR" sz="1200" b="0" i="0" kern="1200" baseline="0" dirty="0" smtClean="0">
                <a:solidFill>
                  <a:schemeClr val="tx1"/>
                </a:solidFill>
                <a:effectLst/>
                <a:latin typeface="+mn-lt"/>
                <a:ea typeface="+mn-ea"/>
                <a:cs typeface="+mn-cs"/>
              </a:rPr>
              <a:t> </a:t>
            </a:r>
            <a:r>
              <a:rPr lang="fr-FR" sz="1200" b="0" i="0" kern="1200" baseline="0" dirty="0" err="1" smtClean="0">
                <a:solidFill>
                  <a:schemeClr val="tx1"/>
                </a:solidFill>
                <a:effectLst/>
                <a:latin typeface="+mn-lt"/>
                <a:ea typeface="+mn-ea"/>
                <a:cs typeface="+mn-cs"/>
              </a:rPr>
              <a:t>be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correct or incorrect) and </a:t>
            </a:r>
            <a:r>
              <a:rPr lang="fr-FR" sz="1200" b="0" i="0" kern="1200" dirty="0" err="1" smtClean="0">
                <a:solidFill>
                  <a:schemeClr val="tx1"/>
                </a:solidFill>
                <a:effectLst/>
                <a:latin typeface="+mn-lt"/>
                <a:ea typeface="+mn-ea"/>
                <a:cs typeface="+mn-cs"/>
              </a:rPr>
              <a:t>individuals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who</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think</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they</a:t>
            </a:r>
            <a:r>
              <a:rPr lang="fr-FR" sz="1200" b="0" i="0" kern="1200" dirty="0" smtClean="0">
                <a:solidFill>
                  <a:schemeClr val="tx1"/>
                </a:solidFill>
                <a:effectLst/>
                <a:latin typeface="+mn-lt"/>
                <a:ea typeface="+mn-ea"/>
                <a:cs typeface="+mn-cs"/>
              </a:rPr>
              <a:t> have no </a:t>
            </a:r>
            <a:r>
              <a:rPr lang="fr-FR" sz="1200" b="0" i="0" kern="1200" dirty="0" err="1" smtClean="0">
                <a:solidFill>
                  <a:schemeClr val="tx1"/>
                </a:solidFill>
                <a:effectLst/>
                <a:latin typeface="+mn-lt"/>
                <a:ea typeface="+mn-ea"/>
                <a:cs typeface="+mn-cs"/>
              </a:rPr>
              <a:t>need</a:t>
            </a:r>
            <a:r>
              <a:rPr lang="fr-FR" sz="1200" b="0" i="0" kern="1200" dirty="0" smtClean="0">
                <a:solidFill>
                  <a:schemeClr val="tx1"/>
                </a:solidFill>
                <a:effectLst/>
                <a:latin typeface="+mn-lt"/>
                <a:ea typeface="+mn-ea"/>
                <a:cs typeface="+mn-cs"/>
              </a:rPr>
              <a:t> for FP for </a:t>
            </a:r>
            <a:r>
              <a:rPr lang="fr-FR" sz="1200" b="0" i="0" kern="1200" dirty="0" err="1" smtClean="0">
                <a:solidFill>
                  <a:schemeClr val="tx1"/>
                </a:solidFill>
                <a:effectLst/>
                <a:latin typeface="+mn-lt"/>
                <a:ea typeface="+mn-ea"/>
                <a:cs typeface="+mn-cs"/>
              </a:rPr>
              <a:t>other</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reasons</a:t>
            </a:r>
            <a:r>
              <a:rPr lang="fr-FR" sz="1200" b="0" i="0" kern="1200" dirty="0" smtClean="0">
                <a:solidFill>
                  <a:schemeClr val="tx1"/>
                </a:solidFill>
                <a:effectLst/>
                <a:latin typeface="+mn-lt"/>
                <a:ea typeface="+mn-ea"/>
                <a:cs typeface="+mn-cs"/>
              </a:rPr>
              <a:t>.</a:t>
            </a:r>
          </a:p>
          <a:p>
            <a:r>
              <a:rPr lang="fr-FR" sz="1200" b="1" i="0" kern="1200" dirty="0" smtClean="0">
                <a:solidFill>
                  <a:schemeClr val="tx1"/>
                </a:solidFill>
                <a:effectLst/>
                <a:latin typeface="+mn-lt"/>
                <a:ea typeface="+mn-ea"/>
                <a:cs typeface="+mn-cs"/>
              </a:rPr>
              <a:t>UNMET: </a:t>
            </a:r>
            <a:r>
              <a:rPr lang="fr-FR" sz="1200" b="0" i="0" kern="1200" dirty="0" err="1" smtClean="0">
                <a:solidFill>
                  <a:schemeClr val="tx1"/>
                </a:solidFill>
                <a:effectLst/>
                <a:latin typeface="+mn-lt"/>
                <a:ea typeface="+mn-ea"/>
                <a:cs typeface="+mn-cs"/>
              </a:rPr>
              <a:t>Individuals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who</a:t>
            </a:r>
            <a:r>
              <a:rPr lang="fr-FR" sz="1200" b="0" i="0" kern="1200" dirty="0" smtClean="0">
                <a:solidFill>
                  <a:schemeClr val="tx1"/>
                </a:solidFill>
                <a:effectLst/>
                <a:latin typeface="+mn-lt"/>
                <a:ea typeface="+mn-ea"/>
                <a:cs typeface="+mn-cs"/>
              </a:rPr>
              <a:t> do not </a:t>
            </a:r>
            <a:r>
              <a:rPr lang="fr-FR" sz="1200" b="0" i="0" kern="1200" dirty="0" err="1" smtClean="0">
                <a:solidFill>
                  <a:schemeClr val="tx1"/>
                </a:solidFill>
                <a:effectLst/>
                <a:latin typeface="+mn-lt"/>
                <a:ea typeface="+mn-ea"/>
                <a:cs typeface="+mn-cs"/>
              </a:rPr>
              <a:t>desire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pregnancy</a:t>
            </a:r>
            <a:r>
              <a:rPr lang="fr-FR" sz="1200" b="0" i="0" kern="1200" dirty="0" smtClean="0">
                <a:solidFill>
                  <a:schemeClr val="tx1"/>
                </a:solidFill>
                <a:effectLst/>
                <a:latin typeface="+mn-lt"/>
                <a:ea typeface="+mn-ea"/>
                <a:cs typeface="+mn-cs"/>
              </a:rPr>
              <a:t>,</a:t>
            </a:r>
            <a:r>
              <a:rPr lang="fr-FR" sz="1200" b="0" i="0" kern="1200" baseline="0" dirty="0" smtClean="0">
                <a:solidFill>
                  <a:schemeClr val="tx1"/>
                </a:solidFill>
                <a:effectLst/>
                <a:latin typeface="+mn-lt"/>
                <a:ea typeface="+mn-ea"/>
                <a:cs typeface="+mn-cs"/>
              </a:rPr>
              <a:t> but are </a:t>
            </a:r>
            <a:r>
              <a:rPr lang="fr-FR" sz="1200" b="0" i="0" kern="1200" dirty="0" err="1" smtClean="0">
                <a:solidFill>
                  <a:schemeClr val="tx1"/>
                </a:solidFill>
                <a:effectLst/>
                <a:latin typeface="+mn-lt"/>
                <a:ea typeface="+mn-ea"/>
                <a:cs typeface="+mn-cs"/>
              </a:rPr>
              <a:t>sexually</a:t>
            </a:r>
            <a:r>
              <a:rPr lang="fr-FR" sz="1200" b="0" i="0" kern="1200" dirty="0" smtClean="0">
                <a:solidFill>
                  <a:schemeClr val="tx1"/>
                </a:solidFill>
                <a:effectLst/>
                <a:latin typeface="+mn-lt"/>
                <a:ea typeface="+mn-ea"/>
                <a:cs typeface="+mn-cs"/>
              </a:rPr>
              <a:t> active and are not </a:t>
            </a:r>
            <a:r>
              <a:rPr lang="fr-FR" sz="1200" b="0" i="0" kern="1200" dirty="0" err="1" smtClean="0">
                <a:solidFill>
                  <a:schemeClr val="tx1"/>
                </a:solidFill>
                <a:effectLst/>
                <a:latin typeface="+mn-lt"/>
                <a:ea typeface="+mn-ea"/>
                <a:cs typeface="+mn-cs"/>
              </a:rPr>
              <a:t>using</a:t>
            </a:r>
            <a:r>
              <a:rPr lang="fr-FR" sz="1200" b="0" i="0" kern="1200" baseline="0" dirty="0" smtClean="0">
                <a:solidFill>
                  <a:schemeClr val="tx1"/>
                </a:solidFill>
                <a:effectLst/>
                <a:latin typeface="+mn-lt"/>
                <a:ea typeface="+mn-ea"/>
                <a:cs typeface="+mn-cs"/>
              </a:rPr>
              <a:t> a</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family</a:t>
            </a:r>
            <a:r>
              <a:rPr lang="fr-FR" sz="1200" b="0" i="0" kern="1200" dirty="0" smtClean="0">
                <a:solidFill>
                  <a:schemeClr val="tx1"/>
                </a:solidFill>
                <a:effectLst/>
                <a:latin typeface="+mn-lt"/>
                <a:ea typeface="+mn-ea"/>
                <a:cs typeface="+mn-cs"/>
              </a:rPr>
              <a:t> planning </a:t>
            </a:r>
            <a:r>
              <a:rPr lang="fr-FR" sz="1200" b="0" i="0" kern="1200" dirty="0" err="1" smtClean="0">
                <a:solidFill>
                  <a:schemeClr val="tx1"/>
                </a:solidFill>
                <a:effectLst/>
                <a:latin typeface="+mn-lt"/>
                <a:ea typeface="+mn-ea"/>
                <a:cs typeface="+mn-cs"/>
              </a:rPr>
              <a:t>method</a:t>
            </a:r>
            <a:r>
              <a:rPr lang="fr-FR" sz="1200" b="0" i="0" kern="1200" dirty="0" smtClean="0">
                <a:solidFill>
                  <a:schemeClr val="tx1"/>
                </a:solidFill>
                <a:effectLst/>
                <a:latin typeface="+mn-lt"/>
                <a:ea typeface="+mn-ea"/>
                <a:cs typeface="+mn-cs"/>
              </a:rPr>
              <a:t>. In </a:t>
            </a:r>
            <a:r>
              <a:rPr lang="fr-FR" sz="1200" b="0" i="0" kern="1200" dirty="0" err="1" smtClean="0">
                <a:solidFill>
                  <a:schemeClr val="tx1"/>
                </a:solidFill>
                <a:effectLst/>
                <a:latin typeface="+mn-lt"/>
                <a:ea typeface="+mn-ea"/>
                <a:cs typeface="+mn-cs"/>
              </a:rPr>
              <a:t>other</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words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any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individual</a:t>
            </a:r>
            <a:r>
              <a:rPr lang="fr-FR" sz="1200" b="0" i="0" kern="1200" dirty="0" smtClean="0">
                <a:solidFill>
                  <a:schemeClr val="tx1"/>
                </a:solidFill>
                <a:effectLst/>
                <a:latin typeface="+mn-lt"/>
                <a:ea typeface="+mn-ea"/>
                <a:cs typeface="+mn-cs"/>
              </a:rPr>
              <a:t> not</a:t>
            </a:r>
            <a:r>
              <a:rPr lang="fr-FR" sz="1200" b="0" i="0" kern="1200" baseline="0" dirty="0" smtClean="0">
                <a:solidFill>
                  <a:schemeClr val="tx1"/>
                </a:solidFill>
                <a:effectLst/>
                <a:latin typeface="+mn-lt"/>
                <a:ea typeface="+mn-ea"/>
                <a:cs typeface="+mn-cs"/>
              </a:rPr>
              <a:t> </a:t>
            </a:r>
            <a:r>
              <a:rPr lang="fr-FR" sz="1200" b="0" i="0" kern="1200" baseline="0" dirty="0" err="1" smtClean="0">
                <a:solidFill>
                  <a:schemeClr val="tx1"/>
                </a:solidFill>
                <a:effectLst/>
                <a:latin typeface="+mn-lt"/>
                <a:ea typeface="+mn-ea"/>
                <a:cs typeface="+mn-cs"/>
              </a:rPr>
              <a:t>within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the "</a:t>
            </a:r>
            <a:r>
              <a:rPr lang="fr-FR" sz="1200" b="0" i="0" kern="1200" dirty="0" err="1" smtClean="0">
                <a:solidFill>
                  <a:schemeClr val="tx1"/>
                </a:solidFill>
                <a:effectLst/>
                <a:latin typeface="+mn-lt"/>
                <a:ea typeface="+mn-ea"/>
                <a:cs typeface="+mn-cs"/>
              </a:rPr>
              <a:t>unmet</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need</a:t>
            </a:r>
            <a:r>
              <a:rPr lang="fr-FR" sz="1200" b="0" i="0" kern="1200" dirty="0" smtClean="0">
                <a:solidFill>
                  <a:schemeClr val="tx1"/>
                </a:solidFill>
                <a:effectLst/>
                <a:latin typeface="+mn-lt"/>
                <a:ea typeface="+mn-ea"/>
                <a:cs typeface="+mn-cs"/>
              </a:rPr>
              <a:t>" or in "no </a:t>
            </a:r>
            <a:r>
              <a:rPr lang="fr-FR" sz="1200" b="0" i="0" kern="1200" dirty="0" err="1" smtClean="0">
                <a:solidFill>
                  <a:schemeClr val="tx1"/>
                </a:solidFill>
                <a:effectLst/>
                <a:latin typeface="+mn-lt"/>
                <a:ea typeface="+mn-ea"/>
                <a:cs typeface="+mn-cs"/>
              </a:rPr>
              <a:t>need</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categories</a:t>
            </a:r>
            <a:r>
              <a:rPr lang="fr-FR" sz="1200" b="0" i="0" kern="1200" dirty="0" smtClean="0">
                <a:solidFill>
                  <a:schemeClr val="tx1"/>
                </a:solidFill>
                <a:effectLst/>
                <a:latin typeface="+mn-lt"/>
                <a:ea typeface="+mn-ea"/>
                <a:cs typeface="+mn-cs"/>
              </a:rPr>
              <a:t>.</a:t>
            </a:r>
          </a:p>
          <a:p>
            <a:endParaRPr lang="fr-FR"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8056FB-7A96-48CA-9105-9D87DD0938B5}" type="slidenum">
              <a:rPr lang="en-US" altLang="fr-FR">
                <a:latin typeface="Calibri" panose="020F0502020204030204" pitchFamily="34" charset="0"/>
              </a:rPr>
              <a:pPr/>
              <a:t>11</a:t>
            </a:fld>
            <a:endParaRPr lang="en-US" altLang="fr-FR">
              <a:latin typeface="Calibri" panose="020F0502020204030204" pitchFamily="34" charset="0"/>
            </a:endParaRPr>
          </a:p>
        </p:txBody>
      </p:sp>
    </p:spTree>
    <p:extLst>
      <p:ext uri="{BB962C8B-B14F-4D97-AF65-F5344CB8AC3E}">
        <p14:creationId xmlns:p14="http://schemas.microsoft.com/office/powerpoint/2010/main" val="234508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Note: This </a:t>
            </a:r>
            <a:r>
              <a:rPr lang="fr-FR" altLang="fr-FR" dirty="0" err="1" smtClean="0"/>
              <a:t>is</a:t>
            </a:r>
            <a:r>
              <a:rPr lang="fr-FR" altLang="fr-FR" dirty="0" smtClean="0"/>
              <a:t> important</a:t>
            </a:r>
            <a:r>
              <a:rPr lang="fr-FR" altLang="fr-FR" baseline="0" dirty="0" smtClean="0"/>
              <a:t> </a:t>
            </a:r>
            <a:r>
              <a:rPr lang="fr-FR" altLang="fr-FR" dirty="0" err="1" smtClean="0"/>
              <a:t>because</a:t>
            </a:r>
            <a:r>
              <a:rPr lang="fr-FR" altLang="fr-FR" dirty="0" smtClean="0"/>
              <a:t> </a:t>
            </a:r>
            <a:r>
              <a:rPr lang="fr-FR" altLang="fr-FR" dirty="0" err="1" smtClean="0"/>
              <a:t>it</a:t>
            </a:r>
            <a:r>
              <a:rPr lang="fr-FR" altLang="fr-FR" dirty="0" smtClean="0"/>
              <a:t> shows </a:t>
            </a:r>
            <a:r>
              <a:rPr lang="fr-FR" altLang="fr-FR" dirty="0" err="1" smtClean="0"/>
              <a:t>why</a:t>
            </a:r>
            <a:r>
              <a:rPr lang="fr-FR" altLang="fr-FR" dirty="0" smtClean="0"/>
              <a:t> </a:t>
            </a:r>
            <a:r>
              <a:rPr lang="fr-FR" altLang="fr-FR" dirty="0" err="1" smtClean="0"/>
              <a:t>we</a:t>
            </a:r>
            <a:r>
              <a:rPr lang="fr-FR" altLang="fr-FR" dirty="0" smtClean="0"/>
              <a:t> </a:t>
            </a:r>
            <a:r>
              <a:rPr lang="fr-FR" altLang="fr-FR" dirty="0" err="1" smtClean="0"/>
              <a:t>categorize</a:t>
            </a:r>
            <a:r>
              <a:rPr lang="fr-FR" altLang="fr-FR" dirty="0" smtClean="0"/>
              <a:t> the </a:t>
            </a:r>
            <a:r>
              <a:rPr lang="fr-FR" altLang="fr-FR" dirty="0" err="1" smtClean="0"/>
              <a:t>different</a:t>
            </a:r>
            <a:r>
              <a:rPr lang="fr-FR" altLang="fr-FR" dirty="0" smtClean="0"/>
              <a:t> </a:t>
            </a:r>
            <a:r>
              <a:rPr lang="fr-FR" altLang="fr-FR" dirty="0" err="1" smtClean="0"/>
              <a:t>need</a:t>
            </a:r>
            <a:r>
              <a:rPr lang="fr-FR" altLang="fr-FR" baseline="0" dirty="0" smtClean="0"/>
              <a:t> </a:t>
            </a:r>
            <a:r>
              <a:rPr lang="fr-FR" altLang="fr-FR" baseline="0" dirty="0" err="1" smtClean="0"/>
              <a:t>statuses</a:t>
            </a:r>
            <a:r>
              <a:rPr lang="fr-FR" altLang="fr-FR" dirty="0" smtClean="0"/>
              <a:t>.</a:t>
            </a:r>
          </a:p>
          <a:p>
            <a:endParaRPr lang="fr-FR" altLang="fr-FR" dirty="0" smtClean="0"/>
          </a:p>
          <a:p>
            <a:r>
              <a:rPr lang="fr-FR" altLang="fr-FR" b="1" dirty="0" smtClean="0"/>
              <a:t>In </a:t>
            </a:r>
            <a:r>
              <a:rPr lang="fr-FR" altLang="fr-FR" b="1" dirty="0" err="1" smtClean="0"/>
              <a:t>fact</a:t>
            </a:r>
            <a:r>
              <a:rPr lang="fr-FR" altLang="fr-FR" b="1" dirty="0" smtClean="0"/>
              <a:t>, </a:t>
            </a:r>
            <a:r>
              <a:rPr lang="fr-FR" altLang="fr-FR" b="1" dirty="0" err="1" smtClean="0"/>
              <a:t>we</a:t>
            </a:r>
            <a:r>
              <a:rPr lang="fr-FR" altLang="fr-FR" b="1" dirty="0" smtClean="0"/>
              <a:t> segment </a:t>
            </a:r>
            <a:r>
              <a:rPr lang="fr-FR" altLang="fr-FR" b="1" dirty="0" err="1" smtClean="0"/>
              <a:t>categories</a:t>
            </a:r>
            <a:r>
              <a:rPr lang="fr-FR" altLang="fr-FR" b="1" dirty="0" smtClean="0"/>
              <a:t> of</a:t>
            </a:r>
            <a:r>
              <a:rPr lang="fr-FR" altLang="fr-FR" b="1" baseline="0" dirty="0" smtClean="0"/>
              <a:t> </a:t>
            </a:r>
            <a:r>
              <a:rPr lang="fr-FR" altLang="fr-FR" b="1" baseline="0" dirty="0" err="1" smtClean="0"/>
              <a:t>unmet</a:t>
            </a:r>
            <a:r>
              <a:rPr lang="fr-FR" altLang="fr-FR" b="1" baseline="0" dirty="0" smtClean="0"/>
              <a:t> </a:t>
            </a:r>
            <a:r>
              <a:rPr lang="fr-FR" altLang="fr-FR" b="1" baseline="0" dirty="0" err="1" smtClean="0"/>
              <a:t>need</a:t>
            </a:r>
            <a:r>
              <a:rPr lang="fr-FR" altLang="fr-FR" b="1" dirty="0" smtClean="0"/>
              <a:t> in the TJ program to </a:t>
            </a:r>
            <a:r>
              <a:rPr lang="fr-FR" altLang="fr-FR" b="1" dirty="0" err="1" smtClean="0"/>
              <a:t>address</a:t>
            </a:r>
            <a:r>
              <a:rPr lang="fr-FR" altLang="fr-FR" b="1" dirty="0" smtClean="0"/>
              <a:t> the</a:t>
            </a:r>
            <a:r>
              <a:rPr lang="fr-FR" altLang="fr-FR" b="1" baseline="0" dirty="0" smtClean="0"/>
              <a:t> </a:t>
            </a:r>
            <a:r>
              <a:rPr lang="fr-FR" altLang="fr-FR" b="1" baseline="0" dirty="0" err="1" smtClean="0"/>
              <a:t>categories</a:t>
            </a:r>
            <a:r>
              <a:rPr lang="fr-FR" altLang="fr-FR" b="1" baseline="0" dirty="0" smtClean="0"/>
              <a:t> of </a:t>
            </a:r>
            <a:r>
              <a:rPr lang="fr-FR" altLang="fr-FR" b="1" baseline="0" dirty="0" err="1" smtClean="0"/>
              <a:t>unperceived</a:t>
            </a:r>
            <a:r>
              <a:rPr lang="fr-FR" altLang="fr-FR" b="1" baseline="0" dirty="0" smtClean="0"/>
              <a:t> </a:t>
            </a:r>
            <a:r>
              <a:rPr lang="fr-FR" altLang="fr-FR" b="1" baseline="0" dirty="0" err="1" smtClean="0"/>
              <a:t>needs</a:t>
            </a:r>
            <a:r>
              <a:rPr lang="fr-FR" altLang="fr-FR" b="1" baseline="0" dirty="0" smtClean="0"/>
              <a:t>.</a:t>
            </a:r>
            <a:r>
              <a:rPr lang="fr-FR" altLang="fr-FR" b="1" dirty="0" smtClean="0"/>
              <a:t> </a:t>
            </a:r>
          </a:p>
        </p:txBody>
      </p:sp>
      <p:sp>
        <p:nvSpPr>
          <p:cNvPr id="655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837524-B16A-4208-A0FE-B06FD1534088}" type="slidenum">
              <a:rPr lang="es-GT" altLang="fr-FR">
                <a:solidFill>
                  <a:srgbClr val="000000"/>
                </a:solidFill>
                <a:latin typeface="Calibri" panose="020F0502020204030204" pitchFamily="34" charset="0"/>
              </a:rPr>
              <a:pPr/>
              <a:t>12</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69737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p>
        </p:txBody>
      </p:sp>
      <p:sp>
        <p:nvSpPr>
          <p:cNvPr id="6656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93F7BD-8A4D-415F-B459-A6576EAB9157}" type="slidenum">
              <a:rPr lang="es-GT" altLang="fr-FR">
                <a:solidFill>
                  <a:srgbClr val="000000"/>
                </a:solidFill>
                <a:latin typeface="Calibri" panose="020F0502020204030204" pitchFamily="34" charset="0"/>
              </a:rPr>
              <a:pPr/>
              <a:t>14</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17042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Men and </a:t>
            </a:r>
            <a:r>
              <a:rPr lang="fr-FR" altLang="fr-FR" dirty="0" err="1" smtClean="0"/>
              <a:t>women</a:t>
            </a:r>
            <a:r>
              <a:rPr lang="fr-FR" altLang="fr-FR" dirty="0" smtClean="0"/>
              <a:t> </a:t>
            </a:r>
            <a:r>
              <a:rPr lang="fr-FR" altLang="fr-FR" dirty="0" err="1" smtClean="0"/>
              <a:t>can</a:t>
            </a:r>
            <a:r>
              <a:rPr lang="fr-FR" altLang="fr-FR" dirty="0" smtClean="0"/>
              <a:t> </a:t>
            </a:r>
            <a:r>
              <a:rPr lang="fr-FR" altLang="fr-FR" dirty="0" err="1" smtClean="0"/>
              <a:t>receive</a:t>
            </a:r>
            <a:r>
              <a:rPr lang="fr-FR" altLang="fr-FR" dirty="0" smtClean="0"/>
              <a:t> correct information on reproductive</a:t>
            </a:r>
            <a:r>
              <a:rPr lang="fr-FR" altLang="fr-FR" baseline="0" dirty="0" smtClean="0"/>
              <a:t> </a:t>
            </a:r>
            <a:r>
              <a:rPr lang="fr-FR" altLang="fr-FR" baseline="0" dirty="0" err="1" smtClean="0"/>
              <a:t>health</a:t>
            </a:r>
            <a:r>
              <a:rPr lang="fr-FR" altLang="fr-FR" baseline="0" dirty="0" smtClean="0"/>
              <a:t> </a:t>
            </a:r>
            <a:r>
              <a:rPr lang="fr-FR" altLang="fr-FR" dirty="0" err="1" smtClean="0"/>
              <a:t>from</a:t>
            </a:r>
            <a:r>
              <a:rPr lang="fr-FR" altLang="fr-FR" dirty="0" smtClean="0"/>
              <a:t> </a:t>
            </a:r>
            <a:r>
              <a:rPr lang="fr-FR" altLang="fr-FR" dirty="0" err="1" smtClean="0"/>
              <a:t>established</a:t>
            </a:r>
            <a:r>
              <a:rPr lang="fr-FR" altLang="fr-FR" dirty="0" smtClean="0"/>
              <a:t> </a:t>
            </a:r>
            <a:r>
              <a:rPr lang="fr-FR" altLang="fr-FR" dirty="0" err="1" smtClean="0"/>
              <a:t>health</a:t>
            </a:r>
            <a:r>
              <a:rPr lang="fr-FR" altLang="fr-FR" dirty="0" smtClean="0"/>
              <a:t> institutions, but </a:t>
            </a:r>
            <a:r>
              <a:rPr lang="fr-FR" altLang="fr-FR" dirty="0" err="1" smtClean="0"/>
              <a:t>they</a:t>
            </a:r>
            <a:r>
              <a:rPr lang="fr-FR" altLang="fr-FR" dirty="0" smtClean="0"/>
              <a:t> </a:t>
            </a:r>
            <a:r>
              <a:rPr lang="fr-FR" altLang="fr-FR" dirty="0" err="1" smtClean="0"/>
              <a:t>also</a:t>
            </a:r>
            <a:r>
              <a:rPr lang="fr-FR" altLang="fr-FR" dirty="0" smtClean="0"/>
              <a:t> </a:t>
            </a:r>
            <a:r>
              <a:rPr lang="fr-FR" altLang="fr-FR" dirty="0" err="1" smtClean="0"/>
              <a:t>make</a:t>
            </a:r>
            <a:r>
              <a:rPr lang="fr-FR" altLang="fr-FR" dirty="0" smtClean="0"/>
              <a:t> </a:t>
            </a:r>
            <a:r>
              <a:rPr lang="fr-FR" altLang="fr-FR" dirty="0" err="1" smtClean="0"/>
              <a:t>decisions</a:t>
            </a:r>
            <a:r>
              <a:rPr lang="fr-FR" altLang="fr-FR" dirty="0" smtClean="0"/>
              <a:t> on the basis of narratives </a:t>
            </a:r>
            <a:r>
              <a:rPr lang="fr-FR" altLang="fr-FR" dirty="0" err="1" smtClean="0"/>
              <a:t>circulating</a:t>
            </a:r>
            <a:r>
              <a:rPr lang="fr-FR" altLang="fr-FR" dirty="0" smtClean="0"/>
              <a:t> in </a:t>
            </a:r>
            <a:r>
              <a:rPr lang="fr-FR" altLang="fr-FR" dirty="0" err="1" smtClean="0"/>
              <a:t>their</a:t>
            </a:r>
            <a:r>
              <a:rPr lang="fr-FR" altLang="fr-FR" dirty="0" smtClean="0"/>
              <a:t> </a:t>
            </a:r>
            <a:r>
              <a:rPr lang="fr-FR" altLang="fr-FR" dirty="0" err="1" smtClean="0"/>
              <a:t>informal</a:t>
            </a:r>
            <a:r>
              <a:rPr lang="fr-FR" altLang="fr-FR" dirty="0" smtClean="0"/>
              <a:t> social networks, and </a:t>
            </a:r>
            <a:r>
              <a:rPr lang="fr-FR" altLang="fr-FR" dirty="0" err="1" smtClean="0"/>
              <a:t>they</a:t>
            </a:r>
            <a:r>
              <a:rPr lang="fr-FR" altLang="fr-FR" dirty="0" smtClean="0"/>
              <a:t> </a:t>
            </a:r>
            <a:r>
              <a:rPr lang="fr-FR" altLang="fr-FR" dirty="0" err="1" smtClean="0"/>
              <a:t>find</a:t>
            </a:r>
            <a:r>
              <a:rPr lang="fr-FR" altLang="fr-FR" dirty="0" smtClean="0"/>
              <a:t> </a:t>
            </a:r>
            <a:r>
              <a:rPr lang="fr-FR" altLang="fr-FR" dirty="0" err="1" smtClean="0"/>
              <a:t>additional</a:t>
            </a:r>
            <a:r>
              <a:rPr lang="fr-FR" altLang="fr-FR" dirty="0" smtClean="0"/>
              <a:t> information </a:t>
            </a:r>
            <a:r>
              <a:rPr lang="fr-FR" altLang="fr-FR" dirty="0" err="1" smtClean="0"/>
              <a:t>from</a:t>
            </a:r>
            <a:r>
              <a:rPr lang="fr-FR" altLang="fr-FR" dirty="0" smtClean="0"/>
              <a:t> service providers </a:t>
            </a:r>
            <a:r>
              <a:rPr lang="fr-FR" altLang="fr-FR" dirty="0" err="1" smtClean="0"/>
              <a:t>from</a:t>
            </a:r>
            <a:r>
              <a:rPr lang="fr-FR" altLang="fr-FR" dirty="0" smtClean="0"/>
              <a:t> </a:t>
            </a:r>
            <a:r>
              <a:rPr lang="fr-FR" altLang="fr-FR" dirty="0" err="1" smtClean="0"/>
              <a:t>informal</a:t>
            </a:r>
            <a:r>
              <a:rPr lang="fr-FR" altLang="fr-FR" dirty="0" smtClean="0"/>
              <a:t> conversations. By </a:t>
            </a:r>
            <a:r>
              <a:rPr lang="fr-FR" altLang="fr-FR" dirty="0" err="1" smtClean="0"/>
              <a:t>observing</a:t>
            </a:r>
            <a:r>
              <a:rPr lang="fr-FR" altLang="fr-FR" dirty="0" smtClean="0"/>
              <a:t>, </a:t>
            </a:r>
            <a:r>
              <a:rPr lang="fr-FR" altLang="fr-FR" dirty="0" err="1" smtClean="0"/>
              <a:t>discussing</a:t>
            </a:r>
            <a:r>
              <a:rPr lang="fr-FR" altLang="fr-FR" dirty="0" smtClean="0"/>
              <a:t>, </a:t>
            </a:r>
            <a:r>
              <a:rPr lang="fr-FR" altLang="fr-FR" dirty="0" err="1" smtClean="0"/>
              <a:t>criticizing</a:t>
            </a:r>
            <a:r>
              <a:rPr lang="fr-FR" altLang="fr-FR" dirty="0" smtClean="0"/>
              <a:t>, and </a:t>
            </a:r>
            <a:r>
              <a:rPr lang="fr-FR" altLang="fr-FR" dirty="0" err="1" smtClean="0"/>
              <a:t>evaluating</a:t>
            </a:r>
            <a:r>
              <a:rPr lang="fr-FR" altLang="fr-FR" dirty="0" smtClean="0"/>
              <a:t>, people </a:t>
            </a:r>
            <a:r>
              <a:rPr lang="fr-FR" altLang="fr-FR" dirty="0" err="1" smtClean="0"/>
              <a:t>pass</a:t>
            </a:r>
            <a:r>
              <a:rPr lang="fr-FR" altLang="fr-FR" dirty="0" smtClean="0"/>
              <a:t> information </a:t>
            </a:r>
            <a:r>
              <a:rPr lang="fr-FR" altLang="fr-FR" dirty="0" err="1" smtClean="0"/>
              <a:t>from</a:t>
            </a:r>
            <a:r>
              <a:rPr lang="fr-FR" altLang="fr-FR" dirty="0" smtClean="0"/>
              <a:t> one to </a:t>
            </a:r>
            <a:r>
              <a:rPr lang="fr-FR" altLang="fr-FR" dirty="0" err="1" smtClean="0"/>
              <a:t>another</a:t>
            </a:r>
            <a:r>
              <a:rPr lang="fr-FR" altLang="fr-FR" dirty="0" smtClean="0"/>
              <a:t> and </a:t>
            </a:r>
            <a:r>
              <a:rPr lang="fr-FR" altLang="fr-FR" dirty="0" err="1" smtClean="0"/>
              <a:t>from</a:t>
            </a:r>
            <a:r>
              <a:rPr lang="fr-FR" altLang="fr-FR" dirty="0" smtClean="0"/>
              <a:t> public sources to groups.</a:t>
            </a:r>
          </a:p>
          <a:p>
            <a:endParaRPr lang="fr-FR" altLang="fr-FR" dirty="0" smtClean="0"/>
          </a:p>
          <a:p>
            <a:r>
              <a:rPr lang="fr-FR" altLang="fr-FR" dirty="0" smtClean="0"/>
              <a:t>Communications </a:t>
            </a:r>
            <a:r>
              <a:rPr lang="fr-FR" altLang="fr-FR" dirty="0" err="1" smtClean="0"/>
              <a:t>follow</a:t>
            </a:r>
            <a:r>
              <a:rPr lang="fr-FR" altLang="fr-FR" dirty="0" smtClean="0"/>
              <a:t> inter-</a:t>
            </a:r>
            <a:r>
              <a:rPr lang="fr-FR" altLang="fr-FR" dirty="0" err="1" smtClean="0"/>
              <a:t>personal</a:t>
            </a:r>
            <a:r>
              <a:rPr lang="fr-FR" altLang="fr-FR" dirty="0" smtClean="0"/>
              <a:t> </a:t>
            </a:r>
            <a:r>
              <a:rPr lang="fr-FR" altLang="fr-FR" dirty="0" err="1" smtClean="0"/>
              <a:t>channels</a:t>
            </a:r>
            <a:r>
              <a:rPr lang="fr-FR" altLang="fr-FR" dirty="0" smtClean="0"/>
              <a:t>, as </a:t>
            </a:r>
            <a:r>
              <a:rPr lang="fr-FR" altLang="fr-FR" dirty="0" err="1" smtClean="0"/>
              <a:t>well</a:t>
            </a:r>
            <a:r>
              <a:rPr lang="fr-FR" altLang="fr-FR" baseline="0" dirty="0" smtClean="0"/>
              <a:t> as </a:t>
            </a:r>
            <a:r>
              <a:rPr lang="fr-FR" altLang="fr-FR" dirty="0" smtClean="0"/>
              <a:t>multiple </a:t>
            </a:r>
            <a:r>
              <a:rPr lang="fr-FR" altLang="fr-FR" dirty="0" err="1" smtClean="0"/>
              <a:t>other</a:t>
            </a:r>
            <a:r>
              <a:rPr lang="fr-FR" altLang="fr-FR" dirty="0" smtClean="0"/>
              <a:t> media </a:t>
            </a:r>
            <a:r>
              <a:rPr lang="fr-FR" altLang="fr-FR" dirty="0" err="1" smtClean="0"/>
              <a:t>channels</a:t>
            </a:r>
            <a:r>
              <a:rPr lang="fr-FR" altLang="fr-FR" dirty="0" smtClean="0"/>
              <a:t>, </a:t>
            </a:r>
            <a:r>
              <a:rPr lang="fr-FR" altLang="fr-FR" dirty="0" err="1" smtClean="0"/>
              <a:t>provide</a:t>
            </a:r>
            <a:r>
              <a:rPr lang="fr-FR" altLang="fr-FR" baseline="0" dirty="0" smtClean="0"/>
              <a:t> </a:t>
            </a:r>
            <a:r>
              <a:rPr lang="fr-FR" altLang="fr-FR" dirty="0" smtClean="0"/>
              <a:t>information on the existence of new </a:t>
            </a:r>
            <a:r>
              <a:rPr lang="fr-FR" altLang="fr-FR" dirty="0" err="1" smtClean="0"/>
              <a:t>behaviors</a:t>
            </a:r>
            <a:r>
              <a:rPr lang="fr-FR" altLang="fr-FR" dirty="0" smtClean="0"/>
              <a:t>, </a:t>
            </a:r>
            <a:r>
              <a:rPr lang="fr-FR" altLang="fr-FR" dirty="0" err="1" smtClean="0"/>
              <a:t>reduce</a:t>
            </a:r>
            <a:r>
              <a:rPr lang="fr-FR" altLang="fr-FR" dirty="0" smtClean="0"/>
              <a:t> </a:t>
            </a:r>
            <a:r>
              <a:rPr lang="fr-FR" altLang="fr-FR" dirty="0" err="1" smtClean="0"/>
              <a:t>uncertainty</a:t>
            </a:r>
            <a:r>
              <a:rPr lang="fr-FR" altLang="fr-FR" dirty="0" smtClean="0"/>
              <a:t> </a:t>
            </a:r>
            <a:r>
              <a:rPr lang="fr-FR" altLang="fr-FR" dirty="0" err="1" smtClean="0"/>
              <a:t>regarding</a:t>
            </a:r>
            <a:r>
              <a:rPr lang="fr-FR" altLang="fr-FR" dirty="0" smtClean="0"/>
              <a:t> the </a:t>
            </a:r>
            <a:r>
              <a:rPr lang="fr-FR" altLang="fr-FR" dirty="0" err="1" smtClean="0"/>
              <a:t>consequences</a:t>
            </a:r>
            <a:r>
              <a:rPr lang="fr-FR" altLang="fr-FR" dirty="0" smtClean="0"/>
              <a:t> of new </a:t>
            </a:r>
            <a:r>
              <a:rPr lang="fr-FR" altLang="fr-FR" dirty="0" err="1" smtClean="0"/>
              <a:t>choices</a:t>
            </a:r>
            <a:r>
              <a:rPr lang="fr-FR" altLang="fr-FR" dirty="0" smtClean="0"/>
              <a:t>, and </a:t>
            </a:r>
            <a:r>
              <a:rPr lang="fr-FR" altLang="fr-FR" dirty="0" err="1" smtClean="0"/>
              <a:t>reduce</a:t>
            </a:r>
            <a:r>
              <a:rPr lang="fr-FR" altLang="fr-FR" dirty="0" smtClean="0"/>
              <a:t> the </a:t>
            </a:r>
            <a:r>
              <a:rPr lang="fr-FR" altLang="fr-FR" dirty="0" err="1" smtClean="0"/>
              <a:t>cost</a:t>
            </a:r>
            <a:r>
              <a:rPr lang="fr-FR" altLang="fr-FR" dirty="0" smtClean="0"/>
              <a:t> of innovation by </a:t>
            </a:r>
            <a:r>
              <a:rPr lang="fr-FR" altLang="fr-FR" dirty="0" err="1" smtClean="0"/>
              <a:t>changing</a:t>
            </a:r>
            <a:r>
              <a:rPr lang="fr-FR" altLang="fr-FR" dirty="0" smtClean="0"/>
              <a:t> social </a:t>
            </a:r>
            <a:r>
              <a:rPr lang="fr-FR" altLang="fr-FR" dirty="0" err="1" smtClean="0"/>
              <a:t>norms</a:t>
            </a:r>
            <a:r>
              <a:rPr lang="fr-FR" altLang="fr-FR" dirty="0" smtClean="0"/>
              <a:t>.</a:t>
            </a:r>
            <a:endParaRPr lang="en-US" altLang="fr-FR" dirty="0"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0B0A4B-FAF8-414A-9043-65E6E33038F1}" type="slidenum">
              <a:rPr lang="es-GT" altLang="fr-FR">
                <a:solidFill>
                  <a:srgbClr val="000000"/>
                </a:solidFill>
                <a:latin typeface="Calibri" panose="020F0502020204030204" pitchFamily="34" charset="0"/>
              </a:rPr>
              <a:pPr/>
              <a:t>15</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72774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Tree>
    <p:extLst>
      <p:ext uri="{BB962C8B-B14F-4D97-AF65-F5344CB8AC3E}">
        <p14:creationId xmlns:p14="http://schemas.microsoft.com/office/powerpoint/2010/main" val="146795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b="1" dirty="0" smtClean="0"/>
              <a:t>N.B</a:t>
            </a:r>
            <a:r>
              <a:rPr lang="en-US" altLang="fr-FR" dirty="0" smtClean="0"/>
              <a:t>.: A person with an unmet need for FP is able to satisfy this need through social influence, social learning and social support from network members</a:t>
            </a: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C4D9EA-781C-4242-8C84-6B0702B794FB}" type="slidenum">
              <a:rPr lang="fr-FR" altLang="fr-FR">
                <a:solidFill>
                  <a:prstClr val="black"/>
                </a:solidFill>
                <a:latin typeface="Calibri" panose="020F0502020204030204" pitchFamily="34" charset="0"/>
              </a:rPr>
              <a:pPr/>
              <a:t>17</a:t>
            </a:fld>
            <a:endParaRPr lang="fr-FR"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252281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43198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82444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7031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EA1E72E8-D386-4417-BFF3-E97EDDFB10F4}" type="slidenum">
              <a:rPr lang="en-US" altLang="fr-FR"/>
              <a:pPr/>
              <a:t>‹#›</a:t>
            </a:fld>
            <a:endParaRPr lang="en-US" altLang="fr-FR"/>
          </a:p>
        </p:txBody>
      </p:sp>
    </p:spTree>
    <p:extLst>
      <p:ext uri="{BB962C8B-B14F-4D97-AF65-F5344CB8AC3E}">
        <p14:creationId xmlns:p14="http://schemas.microsoft.com/office/powerpoint/2010/main" val="364105807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676400" y="914400"/>
            <a:ext cx="7086600" cy="609600"/>
          </a:xfrm>
          <a:prstGeom prst="roundRect">
            <a:avLst>
              <a:gd name="adj" fmla="val 41667"/>
            </a:avLst>
          </a:prstGeom>
          <a:solidFill>
            <a:schemeClr val="accent2">
              <a:lumMod val="40000"/>
              <a:lumOff val="60000"/>
              <a:alpha val="45000"/>
            </a:schemeClr>
          </a:solidFill>
          <a:ln w="9525">
            <a:noFill/>
            <a:miter lim="800000"/>
            <a:headEnd/>
            <a:tailEnd/>
          </a:ln>
        </p:spPr>
        <p:txBody>
          <a:bodyPr/>
          <a:lstStyle>
            <a:lvl1pPr>
              <a:defRPr>
                <a:solidFill>
                  <a:schemeClr val="tx1"/>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1600200" y="1676400"/>
            <a:ext cx="7086600" cy="4343400"/>
          </a:xfrm>
        </p:spPr>
        <p:txBody>
          <a:bodyPr/>
          <a:lstStyle/>
          <a:p>
            <a:pPr lvl="0"/>
            <a:endParaRPr lang="en-US" noProof="0" dirty="0"/>
          </a:p>
        </p:txBody>
      </p:sp>
      <p:sp>
        <p:nvSpPr>
          <p:cNvPr id="4" name="Date Placeholder 1"/>
          <p:cNvSpPr>
            <a:spLocks noGrp="1"/>
          </p:cNvSpPr>
          <p:nvPr>
            <p:ph type="dt" sz="half" idx="14"/>
          </p:nvPr>
        </p:nvSpPr>
        <p:spPr>
          <a:xfrm>
            <a:off x="1600200" y="6248400"/>
            <a:ext cx="1524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5" name="Footer Placeholder 2"/>
          <p:cNvSpPr>
            <a:spLocks noGrp="1"/>
          </p:cNvSpPr>
          <p:nvPr>
            <p:ph type="ftr" sz="quarter" idx="15"/>
          </p:nvPr>
        </p:nvSpPr>
        <p:spPr>
          <a:xfrm>
            <a:off x="4114800" y="6248400"/>
            <a:ext cx="1905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6" name="Slide Number Placeholder 3"/>
          <p:cNvSpPr>
            <a:spLocks noGrp="1"/>
          </p:cNvSpPr>
          <p:nvPr>
            <p:ph type="sldNum" sz="quarter" idx="16"/>
          </p:nvPr>
        </p:nvSpPr>
        <p:spPr>
          <a:xfrm>
            <a:off x="160340" y="160342"/>
            <a:ext cx="1011237" cy="236537"/>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7268A92-8CCE-4023-A1BA-B90F8C2A7E84}" type="slidenum">
              <a:rPr lang="en-US" altLang="en-US">
                <a:solidFill>
                  <a:prstClr val="black"/>
                </a:solidFill>
                <a:latin typeface="Arial"/>
                <a:ea typeface="ＭＳ Ｐゴシック"/>
              </a:rPr>
              <a:pPr>
                <a:defRPr/>
              </a:pPr>
              <a:t>‹#›</a:t>
            </a:fld>
            <a:endParaRPr lang="en-US" altLang="en-US">
              <a:solidFill>
                <a:prstClr val="black"/>
              </a:solidFill>
              <a:latin typeface="Arial"/>
              <a:ea typeface="ＭＳ Ｐゴシック"/>
            </a:endParaRPr>
          </a:p>
        </p:txBody>
      </p:sp>
    </p:spTree>
    <p:extLst>
      <p:ext uri="{BB962C8B-B14F-4D97-AF65-F5344CB8AC3E}">
        <p14:creationId xmlns:p14="http://schemas.microsoft.com/office/powerpoint/2010/main" val="223112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61838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2A18-200F-49A1-9AF0-EA41540C546B}"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54832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882A18-200F-49A1-9AF0-EA41540C546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68272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82A18-200F-49A1-9AF0-EA41540C546B}"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0026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82A18-200F-49A1-9AF0-EA41540C546B}"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55745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2A18-200F-49A1-9AF0-EA41540C546B}"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112309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84588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4513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2A18-200F-49A1-9AF0-EA41540C546B}" type="datetimeFigureOut">
              <a:rPr lang="en-US" smtClean="0"/>
              <a:t>2/14/2017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03FD-7876-42EF-BB21-DD21FC969CC2}" type="slidenum">
              <a:rPr lang="en-US" smtClean="0"/>
              <a:t>‹#›</a:t>
            </a:fld>
            <a:endParaRPr lang="en-US"/>
          </a:p>
        </p:txBody>
      </p:sp>
    </p:spTree>
    <p:extLst>
      <p:ext uri="{BB962C8B-B14F-4D97-AF65-F5344CB8AC3E}">
        <p14:creationId xmlns:p14="http://schemas.microsoft.com/office/powerpoint/2010/main" val="82819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98216" y="623846"/>
            <a:ext cx="8347567" cy="2387600"/>
          </a:xfrm>
        </p:spPr>
        <p:txBody>
          <a:bodyPr>
            <a:noAutofit/>
          </a:bodyPr>
          <a:lstStyle/>
          <a:p>
            <a:pPr algn="l"/>
            <a:r>
              <a:rPr lang="en-US" sz="5400" b="1" cap="all" dirty="0" err="1">
                <a:solidFill>
                  <a:schemeClr val="bg1"/>
                </a:solidFill>
                <a:latin typeface="Tw Cen MT" panose="020B0602020104020603" pitchFamily="34" charset="0"/>
              </a:rPr>
              <a:t>Tékponon</a:t>
            </a:r>
            <a:r>
              <a:rPr lang="en-US" sz="5400" b="1" cap="all" dirty="0">
                <a:solidFill>
                  <a:schemeClr val="bg1"/>
                </a:solidFill>
                <a:latin typeface="Tw Cen MT" panose="020B0602020104020603" pitchFamily="34" charset="0"/>
              </a:rPr>
              <a:t> </a:t>
            </a:r>
            <a:r>
              <a:rPr lang="en-US" sz="5400" b="1" cap="all" dirty="0" err="1">
                <a:solidFill>
                  <a:schemeClr val="bg1"/>
                </a:solidFill>
                <a:latin typeface="Tw Cen MT" panose="020B0602020104020603" pitchFamily="34" charset="0"/>
              </a:rPr>
              <a:t>Jikuagou</a:t>
            </a:r>
            <a:r>
              <a:rPr lang="en-US" sz="5400" b="1" cap="all" dirty="0">
                <a:solidFill>
                  <a:schemeClr val="bg1"/>
                </a:solidFill>
                <a:latin typeface="Tw Cen MT" panose="020B0602020104020603" pitchFamily="34" charset="0"/>
              </a:rPr>
              <a:t> </a:t>
            </a:r>
            <a:r>
              <a:rPr lang="en-US" sz="5400" b="1" dirty="0">
                <a:solidFill>
                  <a:schemeClr val="bg1"/>
                </a:solidFill>
                <a:latin typeface="Tw Cen MT" panose="020B0602020104020603" pitchFamily="34" charset="0"/>
              </a:rPr>
              <a:t>ORIENTATION (DAY 1) </a:t>
            </a:r>
          </a:p>
        </p:txBody>
      </p:sp>
      <p:sp>
        <p:nvSpPr>
          <p:cNvPr id="5" name="Subtitle 2"/>
          <p:cNvSpPr>
            <a:spLocks noGrp="1"/>
          </p:cNvSpPr>
          <p:nvPr>
            <p:ph type="subTitle" idx="1"/>
          </p:nvPr>
        </p:nvSpPr>
        <p:spPr>
          <a:xfrm>
            <a:off x="398216" y="3011446"/>
            <a:ext cx="8347567" cy="1655762"/>
          </a:xfrm>
        </p:spPr>
        <p:txBody>
          <a:bodyPr>
            <a:noAutofit/>
          </a:bodyPr>
          <a:lstStyle/>
          <a:p>
            <a:pPr algn="l"/>
            <a:r>
              <a:rPr lang="en-US" sz="3000" b="1" dirty="0" smtClean="0">
                <a:solidFill>
                  <a:schemeClr val="bg1">
                    <a:alpha val="64000"/>
                  </a:schemeClr>
                </a:solidFill>
              </a:rPr>
              <a:t>USING SOCIAL NETWORKS TO ADDRESS UNMET NEED FOR FAMILY PLANNING</a:t>
            </a:r>
            <a:endParaRPr lang="en-US" sz="3000" b="1" dirty="0">
              <a:solidFill>
                <a:schemeClr val="bg1">
                  <a:alpha val="64000"/>
                </a:schemeClr>
              </a:solidFill>
            </a:endParaRPr>
          </a:p>
        </p:txBody>
      </p:sp>
      <p:sp>
        <p:nvSpPr>
          <p:cNvPr id="6" name="Rectangle 5"/>
          <p:cNvSpPr/>
          <p:nvPr/>
        </p:nvSpPr>
        <p:spPr>
          <a:xfrm>
            <a:off x="0" y="5671595"/>
            <a:ext cx="9144000" cy="1186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
          <p:cNvGrpSpPr>
            <a:grpSpLocks/>
          </p:cNvGrpSpPr>
          <p:nvPr/>
        </p:nvGrpSpPr>
        <p:grpSpPr bwMode="auto">
          <a:xfrm>
            <a:off x="1938662" y="5851140"/>
            <a:ext cx="5266676" cy="827314"/>
            <a:chOff x="4326598" y="5871029"/>
            <a:chExt cx="5143639" cy="801035"/>
          </a:xfrm>
        </p:grpSpPr>
        <p:pic>
          <p:nvPicPr>
            <p:cNvPr id="8" name="Picture 7" descr="Horizontal_RGB_6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6598" y="5874660"/>
              <a:ext cx="2419708" cy="7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1424" y="5871029"/>
              <a:ext cx="2008813" cy="80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938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t="-3011" b="-2"/>
          <a:stretch>
            <a:fillRect/>
          </a:stretch>
        </p:blipFill>
        <p:spPr bwMode="auto">
          <a:xfrm>
            <a:off x="-569913" y="-206375"/>
            <a:ext cx="9390063" cy="706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499429" y="0"/>
            <a:ext cx="4644571" cy="6858000"/>
          </a:xfrm>
          <a:prstGeom prst="rect">
            <a:avLst/>
          </a:prstGeom>
          <a:solidFill>
            <a:srgbClr val="CC6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77227" y="452055"/>
            <a:ext cx="3933375" cy="2119086"/>
          </a:xfrm>
        </p:spPr>
        <p:txBody>
          <a:bodyPr>
            <a:normAutofit fontScale="90000"/>
          </a:bodyPr>
          <a:lstStyle/>
          <a:p>
            <a:pPr algn="l"/>
            <a:r>
              <a:rPr lang="en-US" sz="5400" b="1" dirty="0">
                <a:solidFill>
                  <a:schemeClr val="bg1">
                    <a:alpha val="71000"/>
                  </a:schemeClr>
                </a:solidFill>
                <a:latin typeface="Tw Cen MT" panose="020B0602020104020603" pitchFamily="34" charset="0"/>
              </a:rPr>
              <a:t>UNMET </a:t>
            </a:r>
            <a:r>
              <a:rPr lang="en-US" sz="5400" b="1" dirty="0" smtClean="0">
                <a:solidFill>
                  <a:schemeClr val="bg1">
                    <a:alpha val="71000"/>
                  </a:schemeClr>
                </a:solidFill>
                <a:latin typeface="Tw Cen MT" panose="020B0602020104020603" pitchFamily="34" charset="0"/>
              </a:rPr>
              <a:t/>
            </a:r>
            <a:br>
              <a:rPr lang="en-US" sz="5400" b="1" dirty="0" smtClean="0">
                <a:solidFill>
                  <a:schemeClr val="bg1">
                    <a:alpha val="71000"/>
                  </a:schemeClr>
                </a:solidFill>
                <a:latin typeface="Tw Cen MT" panose="020B0602020104020603" pitchFamily="34" charset="0"/>
              </a:rPr>
            </a:br>
            <a:r>
              <a:rPr lang="en-US" sz="5400" b="1" dirty="0" smtClean="0">
                <a:solidFill>
                  <a:schemeClr val="bg1">
                    <a:alpha val="71000"/>
                  </a:schemeClr>
                </a:solidFill>
                <a:latin typeface="Tw Cen MT" panose="020B0602020104020603" pitchFamily="34" charset="0"/>
              </a:rPr>
              <a:t>NEED </a:t>
            </a:r>
            <a:r>
              <a:rPr lang="en-US" sz="5400" b="1" dirty="0">
                <a:solidFill>
                  <a:schemeClr val="bg1">
                    <a:alpha val="71000"/>
                  </a:schemeClr>
                </a:solidFill>
                <a:latin typeface="Tw Cen MT" panose="020B0602020104020603" pitchFamily="34" charset="0"/>
              </a:rPr>
              <a:t>DEFINED:</a:t>
            </a:r>
          </a:p>
        </p:txBody>
      </p:sp>
      <p:sp>
        <p:nvSpPr>
          <p:cNvPr id="4" name="Title 1"/>
          <p:cNvSpPr txBox="1">
            <a:spLocks/>
          </p:cNvSpPr>
          <p:nvPr/>
        </p:nvSpPr>
        <p:spPr>
          <a:xfrm>
            <a:off x="4548415" y="2556627"/>
            <a:ext cx="4452255"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en-US" sz="2400" b="1" dirty="0">
                <a:solidFill>
                  <a:schemeClr val="bg1"/>
                </a:solidFill>
                <a:latin typeface="+mn-lt"/>
              </a:rPr>
              <a:t>A man who…</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 Does not have a pregnant wife</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 Wishes to avoid or delay pregnancy</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 Perceives that his wife may become pregnant</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 Uses no method of contraception (modern or traditional)</a:t>
            </a:r>
          </a:p>
        </p:txBody>
      </p:sp>
    </p:spTree>
    <p:extLst>
      <p:ext uri="{BB962C8B-B14F-4D97-AF65-F5344CB8AC3E}">
        <p14:creationId xmlns:p14="http://schemas.microsoft.com/office/powerpoint/2010/main" val="867367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27" name="Straight Connector 4"/>
          <p:cNvCxnSpPr>
            <a:cxnSpLocks noChangeShapeType="1"/>
          </p:cNvCxnSpPr>
          <p:nvPr/>
        </p:nvCxnSpPr>
        <p:spPr bwMode="auto">
          <a:xfrm>
            <a:off x="3969957" y="1474328"/>
            <a:ext cx="9525" cy="723900"/>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cxnSp>
        <p:nvCxnSpPr>
          <p:cNvPr id="28" name="Straight Connector 6"/>
          <p:cNvCxnSpPr>
            <a:cxnSpLocks noChangeShapeType="1"/>
          </p:cNvCxnSpPr>
          <p:nvPr/>
        </p:nvCxnSpPr>
        <p:spPr bwMode="auto">
          <a:xfrm flipV="1">
            <a:off x="1085338" y="1845010"/>
            <a:ext cx="0" cy="295275"/>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cxnSp>
        <p:nvCxnSpPr>
          <p:cNvPr id="29" name="Straight Connector 7"/>
          <p:cNvCxnSpPr>
            <a:cxnSpLocks noChangeShapeType="1"/>
          </p:cNvCxnSpPr>
          <p:nvPr/>
        </p:nvCxnSpPr>
        <p:spPr bwMode="auto">
          <a:xfrm flipV="1">
            <a:off x="7638538" y="1856122"/>
            <a:ext cx="0" cy="295275"/>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sp>
        <p:nvSpPr>
          <p:cNvPr id="30" name="Rounded Rectangle 29"/>
          <p:cNvSpPr/>
          <p:nvPr/>
        </p:nvSpPr>
        <p:spPr>
          <a:xfrm>
            <a:off x="1606301" y="1055806"/>
            <a:ext cx="5151438" cy="550977"/>
          </a:xfrm>
          <a:prstGeom prst="roundRect">
            <a:avLst/>
          </a:prstGeom>
          <a:solidFill>
            <a:srgbClr val="4F81BD"/>
          </a:solidFill>
          <a:ln w="25400" cap="flat" cmpd="sng" algn="ctr">
            <a:noFill/>
            <a:prstDash val="solid"/>
          </a:ln>
          <a:effectLst/>
        </p:spPr>
        <p:txBody>
          <a:bodyPr anchor="ctr"/>
          <a:lstStyle/>
          <a:p>
            <a:pPr algn="ctr">
              <a:defRPr/>
            </a:pPr>
            <a:r>
              <a:rPr lang="en-US" b="1" kern="0" dirty="0">
                <a:solidFill>
                  <a:sysClr val="window" lastClr="FFFFFF"/>
                </a:solidFill>
                <a:ea typeface="Calibri"/>
                <a:cs typeface="Times New Roman"/>
              </a:rPr>
              <a:t>Married women of reproductive age</a:t>
            </a:r>
          </a:p>
        </p:txBody>
      </p:sp>
      <p:grpSp>
        <p:nvGrpSpPr>
          <p:cNvPr id="31" name="Group 9"/>
          <p:cNvGrpSpPr>
            <a:grpSpLocks/>
          </p:cNvGrpSpPr>
          <p:nvPr/>
        </p:nvGrpSpPr>
        <p:grpSpPr bwMode="auto">
          <a:xfrm>
            <a:off x="448751" y="2130756"/>
            <a:ext cx="2581147" cy="2437142"/>
            <a:chOff x="3457733" y="2464434"/>
            <a:chExt cx="1843804" cy="1538154"/>
          </a:xfrm>
        </p:grpSpPr>
        <p:sp>
          <p:nvSpPr>
            <p:cNvPr id="32" name="Rounded Rectangle 31"/>
            <p:cNvSpPr/>
            <p:nvPr/>
          </p:nvSpPr>
          <p:spPr>
            <a:xfrm>
              <a:off x="3457733" y="2464434"/>
              <a:ext cx="1261016" cy="390645"/>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ea typeface="Calibri"/>
                  <a:cs typeface="Times New Roman"/>
                </a:rPr>
                <a:t>Met need, real or perceived</a:t>
              </a:r>
            </a:p>
          </p:txBody>
        </p:sp>
        <p:sp>
          <p:nvSpPr>
            <p:cNvPr id="33" name="Rounded Rectangle 32"/>
            <p:cNvSpPr/>
            <p:nvPr/>
          </p:nvSpPr>
          <p:spPr>
            <a:xfrm>
              <a:off x="3636906" y="2937443"/>
              <a:ext cx="1654517" cy="475912"/>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defRPr/>
              </a:pPr>
              <a:r>
                <a:rPr lang="en-US" sz="1400" dirty="0">
                  <a:solidFill>
                    <a:srgbClr val="000000"/>
                  </a:solidFill>
                  <a:ea typeface="Calibri"/>
                  <a:cs typeface="Times New Roman"/>
                </a:rPr>
                <a:t>Using a modern method</a:t>
              </a:r>
            </a:p>
            <a:p>
              <a:pPr marL="342900" indent="-342900" fontAlgn="auto">
                <a:spcBef>
                  <a:spcPts val="0"/>
                </a:spcBef>
                <a:spcAft>
                  <a:spcPts val="0"/>
                </a:spcAft>
                <a:defRPr/>
              </a:pPr>
              <a:r>
                <a:rPr lang="en-US" sz="1400" dirty="0">
                  <a:solidFill>
                    <a:srgbClr val="000000"/>
                  </a:solidFill>
                  <a:ea typeface="Calibri"/>
                  <a:cs typeface="Times New Roman"/>
                </a:rPr>
                <a:t>= MET NEED</a:t>
              </a:r>
            </a:p>
          </p:txBody>
        </p:sp>
        <p:sp>
          <p:nvSpPr>
            <p:cNvPr id="34" name="Rounded Rectangle 33"/>
            <p:cNvSpPr/>
            <p:nvPr/>
          </p:nvSpPr>
          <p:spPr>
            <a:xfrm>
              <a:off x="3647020" y="3488604"/>
              <a:ext cx="1654517" cy="513984"/>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defRPr/>
              </a:pPr>
              <a:r>
                <a:rPr lang="en-US" sz="1400" dirty="0">
                  <a:solidFill>
                    <a:srgbClr val="000000"/>
                  </a:solidFill>
                  <a:ea typeface="Calibri"/>
                  <a:cs typeface="Times New Roman"/>
                </a:rPr>
                <a:t>Using a traditional method</a:t>
              </a:r>
            </a:p>
            <a:p>
              <a:pPr marL="342900" indent="-342900" fontAlgn="auto">
                <a:spcBef>
                  <a:spcPts val="0"/>
                </a:spcBef>
                <a:spcAft>
                  <a:spcPts val="0"/>
                </a:spcAft>
                <a:defRPr/>
              </a:pPr>
              <a:r>
                <a:rPr lang="en-US" sz="1400" dirty="0">
                  <a:solidFill>
                    <a:srgbClr val="000000"/>
                  </a:solidFill>
                  <a:ea typeface="Calibri"/>
                  <a:cs typeface="Times New Roman"/>
                </a:rPr>
                <a:t>= PERCEIVED MET NEED</a:t>
              </a:r>
            </a:p>
          </p:txBody>
        </p:sp>
        <p:cxnSp>
          <p:nvCxnSpPr>
            <p:cNvPr id="35" name="Elbow Connector 34"/>
            <p:cNvCxnSpPr/>
            <p:nvPr/>
          </p:nvCxnSpPr>
          <p:spPr>
            <a:xfrm rot="16200000" flipH="1">
              <a:off x="3095511" y="3302201"/>
              <a:ext cx="1171244" cy="195049"/>
            </a:xfrm>
            <a:prstGeom prst="bentConnector3">
              <a:avLst>
                <a:gd name="adj1" fmla="val 99620"/>
              </a:avLst>
            </a:prstGeom>
            <a:ln>
              <a:no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581340" y="3322077"/>
              <a:ext cx="204121" cy="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37" name="Group 15"/>
          <p:cNvGrpSpPr>
            <a:grpSpLocks/>
          </p:cNvGrpSpPr>
          <p:nvPr/>
        </p:nvGrpSpPr>
        <p:grpSpPr bwMode="auto">
          <a:xfrm>
            <a:off x="3015737" y="2151397"/>
            <a:ext cx="4397489" cy="4538421"/>
            <a:chOff x="3595688" y="1333500"/>
            <a:chExt cx="2187888" cy="4450138"/>
          </a:xfrm>
        </p:grpSpPr>
        <p:sp>
          <p:nvSpPr>
            <p:cNvPr id="38" name="Rounded Rectangle 37"/>
            <p:cNvSpPr/>
            <p:nvPr/>
          </p:nvSpPr>
          <p:spPr>
            <a:xfrm>
              <a:off x="3595688" y="1333500"/>
              <a:ext cx="968279" cy="586686"/>
            </a:xfrm>
            <a:prstGeom prst="roundRect">
              <a:avLst/>
            </a:prstGeom>
            <a:solidFill>
              <a:srgbClr val="7A16CC"/>
            </a:solidFill>
            <a:ln w="25400" cap="flat" cmpd="sng" algn="ctr">
              <a:noFill/>
              <a:prstDash val="solid"/>
            </a:ln>
            <a:effectLst/>
          </p:spPr>
          <p:txBody>
            <a:bodyPr anchor="ctr"/>
            <a:lstStyle/>
            <a:p>
              <a:pPr algn="ctr">
                <a:defRPr/>
              </a:pPr>
              <a:r>
                <a:rPr lang="en-US" sz="1600" b="1" kern="0" dirty="0">
                  <a:solidFill>
                    <a:sysClr val="window" lastClr="FFFFFF"/>
                  </a:solidFill>
                  <a:ea typeface="Calibri"/>
                  <a:cs typeface="Times New Roman"/>
                </a:rPr>
                <a:t>No need</a:t>
              </a:r>
            </a:p>
            <a:p>
              <a:pPr algn="ctr">
                <a:defRPr/>
              </a:pPr>
              <a:r>
                <a:rPr lang="en-US" sz="1600" b="1" kern="0" dirty="0">
                  <a:solidFill>
                    <a:sysClr val="window" lastClr="FFFFFF"/>
                  </a:solidFill>
                  <a:ea typeface="Calibri"/>
                  <a:cs typeface="Times New Roman"/>
                </a:rPr>
                <a:t>  real or perceived</a:t>
              </a:r>
            </a:p>
          </p:txBody>
        </p:sp>
        <p:sp>
          <p:nvSpPr>
            <p:cNvPr id="39" name="Rounded Rectangle 38"/>
            <p:cNvSpPr/>
            <p:nvPr/>
          </p:nvSpPr>
          <p:spPr>
            <a:xfrm>
              <a:off x="3767138" y="2063333"/>
              <a:ext cx="1521271" cy="1555062"/>
            </a:xfrm>
            <a:prstGeom prst="roundRect">
              <a:avLst/>
            </a:prstGeom>
            <a:solidFill>
              <a:srgbClr val="B167EF">
                <a:alpha val="60000"/>
              </a:srgbClr>
            </a:solidFill>
            <a:ln w="25400" cap="flat" cmpd="sng" algn="ctr">
              <a:noFill/>
              <a:prstDash val="solid"/>
            </a:ln>
            <a:effectLst/>
          </p:spPr>
          <p:txBody>
            <a:bodyPr anchor="ctr"/>
            <a:lstStyle/>
            <a:p>
              <a:pPr>
                <a:defRPr/>
              </a:pPr>
              <a:r>
                <a:rPr lang="en-US" sz="1400" kern="0" dirty="0">
                  <a:solidFill>
                    <a:srgbClr val="000000"/>
                  </a:solidFill>
                  <a:ea typeface="Calibri"/>
                  <a:cs typeface="Times New Roman"/>
                </a:rPr>
                <a:t>Not using a method:</a:t>
              </a:r>
            </a:p>
            <a:p>
              <a:pPr marL="285750" indent="-285750">
                <a:buFont typeface="Arial" panose="020B0604020202020204" pitchFamily="34" charset="0"/>
                <a:buChar char="•"/>
                <a:defRPr/>
              </a:pPr>
              <a:r>
                <a:rPr lang="en-US" sz="1400" kern="0" dirty="0">
                  <a:solidFill>
                    <a:srgbClr val="000000"/>
                  </a:solidFill>
                  <a:ea typeface="Calibri"/>
                  <a:cs typeface="Times New Roman"/>
                </a:rPr>
                <a:t>Pregnant</a:t>
              </a:r>
            </a:p>
            <a:p>
              <a:pPr marL="285750" indent="-285750">
                <a:buFont typeface="Arial" panose="020B0604020202020204" pitchFamily="34" charset="0"/>
                <a:buChar char="•"/>
                <a:defRPr/>
              </a:pPr>
              <a:r>
                <a:rPr lang="en-US" sz="1400" kern="0" dirty="0">
                  <a:solidFill>
                    <a:srgbClr val="000000"/>
                  </a:solidFill>
                  <a:ea typeface="Calibri"/>
                  <a:cs typeface="Times New Roman"/>
                </a:rPr>
                <a:t>Desires a child now</a:t>
              </a:r>
            </a:p>
            <a:p>
              <a:pPr marL="285750" indent="-285750">
                <a:buFont typeface="Arial" panose="020B0604020202020204" pitchFamily="34" charset="0"/>
                <a:buChar char="•"/>
                <a:defRPr/>
              </a:pPr>
              <a:r>
                <a:rPr lang="en-US" sz="1400" kern="0" dirty="0">
                  <a:solidFill>
                    <a:srgbClr val="000000"/>
                  </a:solidFill>
                  <a:ea typeface="Calibri"/>
                  <a:cs typeface="Times New Roman"/>
                </a:rPr>
                <a:t>Not having sex</a:t>
              </a:r>
            </a:p>
            <a:p>
              <a:pPr marL="285750" indent="-285750">
                <a:buFont typeface="Arial" panose="020B0604020202020204" pitchFamily="34" charset="0"/>
                <a:buChar char="•"/>
                <a:defRPr/>
              </a:pPr>
              <a:r>
                <a:rPr lang="en-US" sz="1400" kern="0" dirty="0">
                  <a:solidFill>
                    <a:srgbClr val="000000"/>
                  </a:solidFill>
                  <a:ea typeface="Calibri"/>
                  <a:cs typeface="Times New Roman"/>
                </a:rPr>
                <a:t>Menopausal</a:t>
              </a:r>
            </a:p>
            <a:p>
              <a:pPr marL="285750" indent="-285750">
                <a:buFont typeface="Arial" panose="020B0604020202020204" pitchFamily="34" charset="0"/>
                <a:buChar char="•"/>
                <a:defRPr/>
              </a:pPr>
              <a:r>
                <a:rPr lang="en-US" sz="1400" kern="0" dirty="0">
                  <a:solidFill>
                    <a:srgbClr val="000000"/>
                  </a:solidFill>
                  <a:ea typeface="Calibri"/>
                  <a:cs typeface="Times New Roman"/>
                </a:rPr>
                <a:t>Had hysterectomy</a:t>
              </a:r>
            </a:p>
            <a:p>
              <a:pPr>
                <a:defRPr/>
              </a:pPr>
              <a:r>
                <a:rPr lang="en-US" sz="1400" kern="0" dirty="0">
                  <a:solidFill>
                    <a:srgbClr val="000000"/>
                  </a:solidFill>
                  <a:ea typeface="Calibri"/>
                  <a:cs typeface="Times New Roman"/>
                </a:rPr>
                <a:t>  = NO NEED</a:t>
              </a:r>
            </a:p>
          </p:txBody>
        </p:sp>
        <p:sp>
          <p:nvSpPr>
            <p:cNvPr id="40" name="Rounded Rectangle 39"/>
            <p:cNvSpPr/>
            <p:nvPr/>
          </p:nvSpPr>
          <p:spPr>
            <a:xfrm>
              <a:off x="3767138" y="3702993"/>
              <a:ext cx="2016438" cy="2080645"/>
            </a:xfrm>
            <a:prstGeom prst="roundRect">
              <a:avLst/>
            </a:prstGeom>
            <a:solidFill>
              <a:srgbClr val="B167EF">
                <a:alpha val="60000"/>
              </a:srgbClr>
            </a:solidFill>
            <a:ln w="25400" cap="flat" cmpd="sng" algn="ctr">
              <a:noFill/>
              <a:prstDash val="solid"/>
            </a:ln>
            <a:effectLst/>
          </p:spPr>
          <p:txBody>
            <a:bodyPr anchor="ctr"/>
            <a:lstStyle/>
            <a:p>
              <a:pPr>
                <a:defRPr/>
              </a:pPr>
              <a:r>
                <a:rPr lang="en-US" sz="1400" kern="0" dirty="0">
                  <a:solidFill>
                    <a:srgbClr val="000000"/>
                  </a:solidFill>
                  <a:ea typeface="Calibri"/>
                  <a:cs typeface="Times New Roman"/>
                </a:rPr>
                <a:t>Not using a method:</a:t>
              </a:r>
            </a:p>
            <a:p>
              <a:pPr marL="285750" indent="-285750">
                <a:buFont typeface="Arial" panose="020B0604020202020204" pitchFamily="34" charset="0"/>
                <a:buChar char="•"/>
                <a:defRPr/>
              </a:pPr>
              <a:r>
                <a:rPr lang="en-US" sz="1400" kern="0" dirty="0">
                  <a:solidFill>
                    <a:srgbClr val="000000"/>
                  </a:solidFill>
                  <a:ea typeface="Calibri"/>
                  <a:cs typeface="Times New Roman"/>
                </a:rPr>
                <a:t>Infrequent sex</a:t>
              </a:r>
            </a:p>
            <a:p>
              <a:pPr marL="285750" indent="-285750">
                <a:buFont typeface="Arial" panose="020B0604020202020204" pitchFamily="34" charset="0"/>
                <a:buChar char="•"/>
                <a:defRPr/>
              </a:pPr>
              <a:r>
                <a:rPr lang="en-US" sz="1400" kern="0" dirty="0">
                  <a:solidFill>
                    <a:srgbClr val="000000"/>
                  </a:solidFill>
                  <a:ea typeface="Calibri"/>
                  <a:cs typeface="Times New Roman"/>
                </a:rPr>
                <a:t>Thinks she is not fertile, or</a:t>
              </a:r>
            </a:p>
            <a:p>
              <a:pPr marL="285750" indent="-285750">
                <a:buFont typeface="Arial" panose="020B0604020202020204" pitchFamily="34" charset="0"/>
                <a:buChar char="•"/>
                <a:defRPr/>
              </a:pPr>
              <a:r>
                <a:rPr lang="en-US" sz="1400" kern="0" dirty="0">
                  <a:solidFill>
                    <a:srgbClr val="000000"/>
                  </a:solidFill>
                  <a:ea typeface="Calibri"/>
                  <a:cs typeface="Times New Roman"/>
                </a:rPr>
                <a:t>Thinks husband is not fertile</a:t>
              </a:r>
            </a:p>
            <a:p>
              <a:pPr marL="285750" indent="-285750">
                <a:buFont typeface="Arial" panose="020B0604020202020204" pitchFamily="34" charset="0"/>
                <a:buChar char="•"/>
                <a:defRPr/>
              </a:pPr>
              <a:r>
                <a:rPr lang="en-US" sz="1400" kern="0" dirty="0">
                  <a:solidFill>
                    <a:srgbClr val="000000"/>
                  </a:solidFill>
                  <a:ea typeface="Calibri"/>
                  <a:cs typeface="Times New Roman"/>
                </a:rPr>
                <a:t>Gave “breastfeeding” as a reason for not using a method, or</a:t>
              </a:r>
            </a:p>
            <a:p>
              <a:pPr marL="285750" indent="-285750">
                <a:buFont typeface="Arial" panose="020B0604020202020204" pitchFamily="34" charset="0"/>
                <a:buChar char="•"/>
                <a:defRPr/>
              </a:pPr>
              <a:r>
                <a:rPr lang="en-US" sz="1400" kern="0" dirty="0">
                  <a:solidFill>
                    <a:srgbClr val="000000"/>
                  </a:solidFill>
                  <a:ea typeface="Calibri"/>
                  <a:cs typeface="Times New Roman"/>
                </a:rPr>
                <a:t>Gave “postpartum amenorrhea” as a reason for not using a method</a:t>
              </a:r>
            </a:p>
            <a:p>
              <a:pPr>
                <a:defRPr/>
              </a:pPr>
              <a:r>
                <a:rPr lang="en-US" sz="1400" kern="0" dirty="0">
                  <a:solidFill>
                    <a:srgbClr val="000000"/>
                  </a:solidFill>
                  <a:ea typeface="Calibri"/>
                  <a:cs typeface="Times New Roman"/>
                </a:rPr>
                <a:t>  = PERCIEVED NO NEED</a:t>
              </a:r>
            </a:p>
          </p:txBody>
        </p:sp>
        <p:cxnSp>
          <p:nvCxnSpPr>
            <p:cNvPr id="41" name="Elbow Connector 19"/>
            <p:cNvCxnSpPr>
              <a:cxnSpLocks noChangeShapeType="1"/>
            </p:cNvCxnSpPr>
            <p:nvPr/>
          </p:nvCxnSpPr>
          <p:spPr bwMode="auto">
            <a:xfrm rot="16200000" flipH="1">
              <a:off x="2471738" y="3105150"/>
              <a:ext cx="2814320" cy="223520"/>
            </a:xfrm>
            <a:prstGeom prst="bentConnector3">
              <a:avLst>
                <a:gd name="adj1" fmla="val 99412"/>
              </a:avLst>
            </a:prstGeom>
            <a:noFill/>
            <a:ln w="9525" algn="ctr">
              <a:noFill/>
              <a:miter lim="800000"/>
              <a:headEnd/>
              <a:tailEnd/>
            </a:ln>
            <a:extLst>
              <a:ext uri="{909E8E84-426E-40dd-AFC4-6F175D3DCCD1}">
                <a14:hiddenFill xmlns="" xmlns:a14="http://schemas.microsoft.com/office/drawing/2010/main">
                  <a:noFill/>
                </a14:hiddenFill>
              </a:ext>
            </a:extLst>
          </p:spPr>
        </p:cxnSp>
        <p:cxnSp>
          <p:nvCxnSpPr>
            <p:cNvPr id="42" name="Straight Connector 20"/>
            <p:cNvCxnSpPr>
              <a:cxnSpLocks noChangeShapeType="1"/>
            </p:cNvCxnSpPr>
            <p:nvPr/>
          </p:nvCxnSpPr>
          <p:spPr bwMode="auto">
            <a:xfrm flipH="1">
              <a:off x="3786188" y="2752725"/>
              <a:ext cx="204470" cy="0"/>
            </a:xfrm>
            <a:prstGeom prst="line">
              <a:avLst/>
            </a:prstGeom>
            <a:noFill/>
            <a:ln w="9525" algn="ctr">
              <a:noFill/>
              <a:round/>
              <a:headEnd/>
              <a:tailEnd/>
            </a:ln>
            <a:extLst>
              <a:ext uri="{909E8E84-426E-40dd-AFC4-6F175D3DCCD1}">
                <a14:hiddenFill xmlns="" xmlns:a14="http://schemas.microsoft.com/office/drawing/2010/main">
                  <a:noFill/>
                </a14:hiddenFill>
              </a:ext>
            </a:extLst>
          </p:spPr>
        </p:cxnSp>
      </p:grpSp>
      <p:grpSp>
        <p:nvGrpSpPr>
          <p:cNvPr id="43" name="Group 21"/>
          <p:cNvGrpSpPr>
            <a:grpSpLocks/>
          </p:cNvGrpSpPr>
          <p:nvPr/>
        </p:nvGrpSpPr>
        <p:grpSpPr bwMode="auto">
          <a:xfrm>
            <a:off x="6518813" y="2082392"/>
            <a:ext cx="2346100" cy="2065627"/>
            <a:chOff x="3902017" y="2696674"/>
            <a:chExt cx="1454829" cy="1836340"/>
          </a:xfrm>
        </p:grpSpPr>
        <p:sp>
          <p:nvSpPr>
            <p:cNvPr id="44" name="Rounded Rectangle 43"/>
            <p:cNvSpPr/>
            <p:nvPr/>
          </p:nvSpPr>
          <p:spPr>
            <a:xfrm>
              <a:off x="3902017" y="2696674"/>
              <a:ext cx="1181301" cy="565781"/>
            </a:xfrm>
            <a:prstGeom prst="roundRect">
              <a:avLst/>
            </a:prstGeom>
            <a:solidFill>
              <a:srgbClr val="CC6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fr-BE" sz="1600" b="1" dirty="0" smtClean="0">
                <a:ea typeface="Calibri"/>
                <a:cs typeface="Times New Roman"/>
              </a:endParaRPr>
            </a:p>
            <a:p>
              <a:pPr algn="ctr">
                <a:spcBef>
                  <a:spcPts val="0"/>
                </a:spcBef>
                <a:spcAft>
                  <a:spcPts val="0"/>
                </a:spcAft>
                <a:defRPr/>
              </a:pPr>
              <a:r>
                <a:rPr lang="fr-BE" sz="1600" b="1" dirty="0" err="1" smtClean="0">
                  <a:ea typeface="Calibri"/>
                  <a:cs typeface="Times New Roman"/>
                </a:rPr>
                <a:t>Perceived</a:t>
              </a:r>
              <a:r>
                <a:rPr lang="fr-BE" sz="1600" b="1" dirty="0" smtClean="0">
                  <a:ea typeface="Calibri"/>
                  <a:cs typeface="Times New Roman"/>
                </a:rPr>
                <a:t> </a:t>
              </a:r>
              <a:r>
                <a:rPr lang="fr-BE" sz="1600" b="1" dirty="0" err="1">
                  <a:ea typeface="Calibri"/>
                  <a:cs typeface="Times New Roman"/>
                </a:rPr>
                <a:t>unmet</a:t>
              </a:r>
              <a:r>
                <a:rPr lang="fr-BE" sz="1600" b="1" dirty="0">
                  <a:ea typeface="Calibri"/>
                  <a:cs typeface="Times New Roman"/>
                </a:rPr>
                <a:t> </a:t>
              </a:r>
              <a:r>
                <a:rPr lang="fr-BE" sz="1600" b="1" dirty="0" err="1">
                  <a:ea typeface="Calibri"/>
                  <a:cs typeface="Times New Roman"/>
                </a:rPr>
                <a:t>need</a:t>
              </a:r>
              <a:endParaRPr lang="fr-BE" sz="1600" b="1" dirty="0">
                <a:ea typeface="Calibri"/>
                <a:cs typeface="Times New Roman"/>
              </a:endParaRPr>
            </a:p>
            <a:p>
              <a:pPr algn="ctr">
                <a:spcBef>
                  <a:spcPts val="0"/>
                </a:spcBef>
                <a:spcAft>
                  <a:spcPts val="0"/>
                </a:spcAft>
                <a:defRPr/>
              </a:pPr>
              <a:endParaRPr lang="en-US" b="1" dirty="0">
                <a:ea typeface="Calibri"/>
                <a:cs typeface="Times New Roman"/>
              </a:endParaRPr>
            </a:p>
          </p:txBody>
        </p:sp>
        <p:sp>
          <p:nvSpPr>
            <p:cNvPr id="45" name="Rounded Rectangle 44"/>
            <p:cNvSpPr/>
            <p:nvPr/>
          </p:nvSpPr>
          <p:spPr>
            <a:xfrm>
              <a:off x="3988506" y="3407010"/>
              <a:ext cx="1368340" cy="1126004"/>
            </a:xfrm>
            <a:prstGeom prst="roundRect">
              <a:avLst/>
            </a:prstGeom>
            <a:solidFill>
              <a:srgbClr val="FD9F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en-US" sz="1400" dirty="0">
                  <a:solidFill>
                    <a:srgbClr val="000000"/>
                  </a:solidFill>
                  <a:ea typeface="Calibri"/>
                  <a:cs typeface="Times New Roman"/>
                </a:rPr>
                <a:t>Not using a method and does not meet the criteria of "no need“ criteria</a:t>
              </a:r>
            </a:p>
            <a:p>
              <a:pPr>
                <a:spcBef>
                  <a:spcPts val="0"/>
                </a:spcBef>
                <a:spcAft>
                  <a:spcPts val="0"/>
                </a:spcAft>
                <a:defRPr/>
              </a:pPr>
              <a:r>
                <a:rPr lang="en-US" sz="1400" dirty="0">
                  <a:solidFill>
                    <a:srgbClr val="000000"/>
                  </a:solidFill>
                  <a:ea typeface="Calibri"/>
                  <a:cs typeface="Times New Roman"/>
                </a:rPr>
                <a:t>= UNMET NEED</a:t>
              </a:r>
            </a:p>
          </p:txBody>
        </p:sp>
        <p:cxnSp>
          <p:nvCxnSpPr>
            <p:cNvPr id="46" name="Straight Connector 45"/>
            <p:cNvCxnSpPr/>
            <p:nvPr/>
          </p:nvCxnSpPr>
          <p:spPr>
            <a:xfrm>
              <a:off x="4586188" y="3199754"/>
              <a:ext cx="0" cy="304838"/>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47" name="Title 1"/>
          <p:cNvSpPr txBox="1">
            <a:spLocks/>
          </p:cNvSpPr>
          <p:nvPr/>
        </p:nvSpPr>
        <p:spPr>
          <a:xfrm>
            <a:off x="621788" y="357523"/>
            <a:ext cx="7210237" cy="10740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cap="all" dirty="0" err="1">
                <a:solidFill>
                  <a:srgbClr val="CC6602"/>
                </a:solidFill>
                <a:latin typeface="Tw Cen MT" panose="020B0602020104020603" pitchFamily="34" charset="0"/>
              </a:rPr>
              <a:t>Categories</a:t>
            </a:r>
            <a:r>
              <a:rPr lang="fr-FR" sz="3600" b="1" cap="all" dirty="0">
                <a:solidFill>
                  <a:srgbClr val="CC6602"/>
                </a:solidFill>
                <a:latin typeface="Tw Cen MT" panose="020B0602020104020603" pitchFamily="34" charset="0"/>
              </a:rPr>
              <a:t> of </a:t>
            </a:r>
            <a:r>
              <a:rPr lang="fr-FR" sz="3600" b="1" cap="all" dirty="0" err="1">
                <a:solidFill>
                  <a:srgbClr val="CC6602"/>
                </a:solidFill>
                <a:latin typeface="Tw Cen MT" panose="020B0602020104020603" pitchFamily="34" charset="0"/>
              </a:rPr>
              <a:t>unmet</a:t>
            </a:r>
            <a:r>
              <a:rPr lang="fr-FR" sz="3600" b="1" cap="all" dirty="0">
                <a:solidFill>
                  <a:srgbClr val="CC6602"/>
                </a:solidFill>
                <a:latin typeface="Tw Cen MT" panose="020B0602020104020603" pitchFamily="34" charset="0"/>
              </a:rPr>
              <a:t> </a:t>
            </a:r>
            <a:r>
              <a:rPr lang="fr-FR" sz="3600" b="1" cap="all" dirty="0" err="1">
                <a:solidFill>
                  <a:srgbClr val="CC6602"/>
                </a:solidFill>
                <a:latin typeface="Tw Cen MT" panose="020B0602020104020603" pitchFamily="34" charset="0"/>
              </a:rPr>
              <a:t>need</a:t>
            </a:r>
            <a:endParaRPr lang="en-US" sz="3600" b="1" cap="all" dirty="0">
              <a:solidFill>
                <a:srgbClr val="CC6602"/>
              </a:solidFill>
              <a:latin typeface="Tw Cen MT" panose="020B0602020104020603" pitchFamily="34" charset="0"/>
            </a:endParaRPr>
          </a:p>
        </p:txBody>
      </p:sp>
      <p:cxnSp>
        <p:nvCxnSpPr>
          <p:cNvPr id="48" name="Straight Connector 5"/>
          <p:cNvCxnSpPr>
            <a:cxnSpLocks noChangeShapeType="1"/>
          </p:cNvCxnSpPr>
          <p:nvPr/>
        </p:nvCxnSpPr>
        <p:spPr bwMode="auto">
          <a:xfrm>
            <a:off x="1059580" y="1853305"/>
            <a:ext cx="6572250" cy="17463"/>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07062926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7890" name="Content Placeholder 2"/>
          <p:cNvSpPr>
            <a:spLocks/>
          </p:cNvSpPr>
          <p:nvPr/>
        </p:nvSpPr>
        <p:spPr bwMode="auto">
          <a:xfrm>
            <a:off x="66193" y="4556752"/>
            <a:ext cx="9011614" cy="23622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spcAft>
                <a:spcPts val="1200"/>
              </a:spcAft>
              <a:buClr>
                <a:schemeClr val="tx1">
                  <a:lumMod val="50000"/>
                  <a:lumOff val="50000"/>
                </a:schemeClr>
              </a:buClr>
              <a:buSzPct val="110000"/>
            </a:pPr>
            <a:r>
              <a:rPr lang="en-US" altLang="fr-FR" sz="2400" b="0" dirty="0">
                <a:solidFill>
                  <a:schemeClr val="tx1">
                    <a:lumMod val="65000"/>
                    <a:lumOff val="35000"/>
                  </a:schemeClr>
                </a:solidFill>
                <a:latin typeface="+mn-lt"/>
              </a:rPr>
              <a:t>Segmentation of programs to meet the needs of those who have unmet need AND perceived unmet need </a:t>
            </a:r>
          </a:p>
          <a:p>
            <a:pPr>
              <a:spcBef>
                <a:spcPct val="0"/>
              </a:spcBef>
              <a:spcAft>
                <a:spcPts val="1200"/>
              </a:spcAft>
              <a:buClr>
                <a:schemeClr val="tx1">
                  <a:lumMod val="50000"/>
                  <a:lumOff val="50000"/>
                </a:schemeClr>
              </a:buClr>
              <a:buSzPct val="110000"/>
            </a:pPr>
            <a:r>
              <a:rPr lang="en-US" altLang="fr-FR" sz="2400" b="0" dirty="0">
                <a:solidFill>
                  <a:schemeClr val="tx1">
                    <a:lumMod val="65000"/>
                    <a:lumOff val="35000"/>
                  </a:schemeClr>
                </a:solidFill>
                <a:latin typeface="+mn-lt"/>
              </a:rPr>
              <a:t>Meeting the needs of users of traditional methods</a:t>
            </a:r>
          </a:p>
          <a:p>
            <a:pPr>
              <a:spcBef>
                <a:spcPct val="0"/>
              </a:spcBef>
              <a:spcAft>
                <a:spcPts val="1200"/>
              </a:spcAft>
              <a:buClr>
                <a:schemeClr val="tx1">
                  <a:lumMod val="50000"/>
                  <a:lumOff val="50000"/>
                </a:schemeClr>
              </a:buClr>
              <a:buSzPct val="110000"/>
            </a:pPr>
            <a:r>
              <a:rPr lang="en-US" altLang="fr-FR" sz="2400" b="0" dirty="0">
                <a:solidFill>
                  <a:schemeClr val="tx1">
                    <a:lumMod val="65000"/>
                    <a:lumOff val="35000"/>
                  </a:schemeClr>
                </a:solidFill>
                <a:latin typeface="+mn-lt"/>
              </a:rPr>
              <a:t>Helping women and men correctly assess the risk of pregnancy</a:t>
            </a:r>
          </a:p>
        </p:txBody>
      </p:sp>
      <p:pic>
        <p:nvPicPr>
          <p:cNvPr id="37892" name="Picture 5"/>
          <p:cNvPicPr>
            <a:picLocks noChangeAspect="1"/>
          </p:cNvPicPr>
          <p:nvPr/>
        </p:nvPicPr>
        <p:blipFill rotWithShape="1">
          <a:blip r:embed="rId3">
            <a:grayscl/>
            <a:extLst>
              <a:ext uri="{28A0092B-C50C-407E-A947-70E740481C1C}">
                <a14:useLocalDpi xmlns:a14="http://schemas.microsoft.com/office/drawing/2010/main" val="0"/>
              </a:ext>
            </a:extLst>
          </a:blip>
          <a:srcRect t="11562" b="41872"/>
          <a:stretch/>
        </p:blipFill>
        <p:spPr bwMode="auto">
          <a:xfrm>
            <a:off x="0" y="0"/>
            <a:ext cx="9144000" cy="319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148148" y="3381645"/>
            <a:ext cx="9707052" cy="10740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CC6602"/>
                </a:solidFill>
                <a:latin typeface="Tw Cen MT" panose="020B0602020104020603" pitchFamily="34" charset="0"/>
              </a:rPr>
              <a:t>KEY FINDINGS: </a:t>
            </a:r>
            <a:endParaRPr lang="fr-FR" b="1" dirty="0" smtClean="0">
              <a:solidFill>
                <a:srgbClr val="CC6602"/>
              </a:solidFill>
              <a:latin typeface="Tw Cen MT" panose="020B0602020104020603" pitchFamily="34" charset="0"/>
            </a:endParaRPr>
          </a:p>
          <a:p>
            <a:r>
              <a:rPr lang="fr-FR" b="1" dirty="0" smtClean="0">
                <a:solidFill>
                  <a:srgbClr val="CC6602"/>
                </a:solidFill>
                <a:latin typeface="Tw Cen MT" panose="020B0602020104020603" pitchFamily="34" charset="0"/>
              </a:rPr>
              <a:t>UNMET </a:t>
            </a:r>
            <a:r>
              <a:rPr lang="fr-FR" b="1" dirty="0">
                <a:solidFill>
                  <a:srgbClr val="CC6602"/>
                </a:solidFill>
                <a:latin typeface="Tw Cen MT" panose="020B0602020104020603" pitchFamily="34" charset="0"/>
              </a:rPr>
              <a:t>NEED</a:t>
            </a:r>
          </a:p>
        </p:txBody>
      </p:sp>
    </p:spTree>
    <p:extLst>
      <p:ext uri="{BB962C8B-B14F-4D97-AF65-F5344CB8AC3E}">
        <p14:creationId xmlns:p14="http://schemas.microsoft.com/office/powerpoint/2010/main" val="117734945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B62A"/>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37373" y="2641599"/>
            <a:ext cx="8688913" cy="1137153"/>
          </a:xfrm>
        </p:spPr>
        <p:txBody>
          <a:bodyPr>
            <a:noAutofit/>
          </a:bodyPr>
          <a:lstStyle/>
          <a:p>
            <a:r>
              <a:rPr lang="en-US" sz="6600" b="1" dirty="0" smtClean="0">
                <a:solidFill>
                  <a:schemeClr val="bg1">
                    <a:alpha val="81000"/>
                  </a:schemeClr>
                </a:solidFill>
                <a:latin typeface="Tw Cen MT" panose="020B0602020104020603" pitchFamily="34" charset="0"/>
              </a:rPr>
              <a:t>SOCIAL NETWORKS</a:t>
            </a:r>
            <a:endParaRPr lang="en-US" sz="6600" b="1" dirty="0">
              <a:solidFill>
                <a:schemeClr val="bg1">
                  <a:alpha val="81000"/>
                </a:schemeClr>
              </a:solidFill>
              <a:latin typeface="Tw Cen MT" panose="020B0602020104020603" pitchFamily="34" charset="0"/>
            </a:endParaRPr>
          </a:p>
        </p:txBody>
      </p:sp>
    </p:spTree>
    <p:extLst>
      <p:ext uri="{BB962C8B-B14F-4D97-AF65-F5344CB8AC3E}">
        <p14:creationId xmlns:p14="http://schemas.microsoft.com/office/powerpoint/2010/main" val="2292781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C4"/>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8644" y="2087790"/>
            <a:ext cx="7856425" cy="4525962"/>
          </a:xfrm>
          <a:noFill/>
        </p:spPr>
        <p:txBody>
          <a:bodyPr anchor="ctr">
            <a:normAutofit/>
          </a:bodyPr>
          <a:lstStyle/>
          <a:p>
            <a:pPr marL="0" indent="0">
              <a:spcAft>
                <a:spcPts val="600"/>
              </a:spcAft>
              <a:buNone/>
              <a:defRPr/>
            </a:pPr>
            <a:r>
              <a:rPr lang="en-US" dirty="0">
                <a:solidFill>
                  <a:schemeClr val="tx1">
                    <a:lumMod val="65000"/>
                    <a:lumOff val="35000"/>
                  </a:schemeClr>
                </a:solidFill>
                <a:ea typeface="MS PGothic" pitchFamily="34" charset="-128"/>
              </a:rPr>
              <a:t>Research shows that social barriers are the main factors contributing to unmet need for FP</a:t>
            </a:r>
          </a:p>
          <a:p>
            <a:pPr marL="0" indent="0">
              <a:spcAft>
                <a:spcPts val="600"/>
              </a:spcAft>
              <a:buNone/>
              <a:defRPr/>
            </a:pPr>
            <a:r>
              <a:rPr lang="en-US" dirty="0">
                <a:solidFill>
                  <a:schemeClr val="tx1">
                    <a:lumMod val="65000"/>
                    <a:lumOff val="35000"/>
                  </a:schemeClr>
                </a:solidFill>
                <a:ea typeface="MS PGothic" pitchFamily="34" charset="-128"/>
              </a:rPr>
              <a:t>People talk with, learn from, and receive information from </a:t>
            </a:r>
            <a:r>
              <a:rPr lang="en-US" dirty="0" smtClean="0">
                <a:solidFill>
                  <a:schemeClr val="tx1">
                    <a:lumMod val="65000"/>
                    <a:lumOff val="35000"/>
                  </a:schemeClr>
                </a:solidFill>
                <a:ea typeface="MS PGothic" pitchFamily="34" charset="-128"/>
              </a:rPr>
              <a:t>others</a:t>
            </a:r>
            <a:endParaRPr lang="fr-FR" sz="2800" dirty="0" smtClean="0">
              <a:solidFill>
                <a:schemeClr val="tx1">
                  <a:lumMod val="65000"/>
                  <a:lumOff val="35000"/>
                </a:schemeClr>
              </a:solidFill>
              <a:ea typeface="MS PGothic" pitchFamily="34" charset="-128"/>
            </a:endParaRPr>
          </a:p>
          <a:p>
            <a:pPr marL="3175" lvl="1" indent="0">
              <a:spcAft>
                <a:spcPts val="600"/>
              </a:spcAft>
              <a:buNone/>
              <a:defRPr/>
            </a:pPr>
            <a:r>
              <a:rPr lang="en-US" sz="2800" b="1" dirty="0">
                <a:solidFill>
                  <a:schemeClr val="tx1">
                    <a:lumMod val="65000"/>
                    <a:lumOff val="35000"/>
                  </a:schemeClr>
                </a:solidFill>
                <a:ea typeface="MS PGothic" pitchFamily="34" charset="-128"/>
              </a:rPr>
              <a:t>Therefore, social networks can influence and support the diffusion of information and new ideas about FP</a:t>
            </a:r>
          </a:p>
        </p:txBody>
      </p:sp>
      <p:sp>
        <p:nvSpPr>
          <p:cNvPr id="24578" name="Title 1"/>
          <p:cNvSpPr>
            <a:spLocks noGrp="1"/>
          </p:cNvSpPr>
          <p:nvPr>
            <p:ph type="title" idx="4294967295"/>
          </p:nvPr>
        </p:nvSpPr>
        <p:spPr>
          <a:xfrm>
            <a:off x="735262" y="880574"/>
            <a:ext cx="7723187" cy="1406525"/>
          </a:xfrm>
          <a:noFill/>
        </p:spPr>
        <p:txBody>
          <a:bodyPr/>
          <a:lstStyle/>
          <a:p>
            <a:pPr algn="ctr">
              <a:lnSpc>
                <a:spcPct val="80000"/>
              </a:lnSpc>
              <a:defRPr/>
            </a:pPr>
            <a:r>
              <a:rPr lang="en-US" altLang="en-US" b="1" cap="all" dirty="0">
                <a:solidFill>
                  <a:schemeClr val="accent4">
                    <a:lumMod val="75000"/>
                  </a:schemeClr>
                </a:solidFill>
                <a:latin typeface="Tw Cen MT" pitchFamily="34" charset="0"/>
              </a:rPr>
              <a:t>Why a social Network approach?</a:t>
            </a:r>
            <a:endParaRPr lang="en-US" altLang="en-US" sz="4400" b="1" cap="all" dirty="0">
              <a:solidFill>
                <a:schemeClr val="accent4">
                  <a:lumMod val="75000"/>
                </a:schemeClr>
              </a:solidFill>
              <a:latin typeface="Tw Cen MT" pitchFamily="34" charset="0"/>
            </a:endParaRPr>
          </a:p>
        </p:txBody>
      </p:sp>
    </p:spTree>
    <p:extLst>
      <p:ext uri="{BB962C8B-B14F-4D97-AF65-F5344CB8AC3E}">
        <p14:creationId xmlns:p14="http://schemas.microsoft.com/office/powerpoint/2010/main" val="320349598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CC4"/>
        </a:solid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301173" y="693453"/>
            <a:ext cx="8428037" cy="1173163"/>
          </a:xfrm>
          <a:noFill/>
        </p:spPr>
        <p:txBody>
          <a:bodyPr>
            <a:noAutofit/>
          </a:bodyPr>
          <a:lstStyle/>
          <a:p>
            <a:pPr>
              <a:defRPr/>
            </a:pPr>
            <a:r>
              <a:rPr lang="en-US" b="1" cap="all" dirty="0">
                <a:solidFill>
                  <a:schemeClr val="accent4">
                    <a:lumMod val="75000"/>
                  </a:schemeClr>
                </a:solidFill>
                <a:latin typeface="Tw Cen MT" panose="020B0602020104020603" pitchFamily="34" charset="0"/>
              </a:rPr>
              <a:t>SOCIAL NETWORKS influence Diffusion THROUGH ...</a:t>
            </a:r>
          </a:p>
        </p:txBody>
      </p:sp>
      <p:sp>
        <p:nvSpPr>
          <p:cNvPr id="11" name="Content Placeholder 2"/>
          <p:cNvSpPr txBox="1">
            <a:spLocks/>
          </p:cNvSpPr>
          <p:nvPr/>
        </p:nvSpPr>
        <p:spPr bwMode="auto">
          <a:xfrm>
            <a:off x="186305" y="2306412"/>
            <a:ext cx="4124438" cy="3713163"/>
          </a:xfrm>
          <a:prstGeom prst="roundRect">
            <a:avLst>
              <a:gd name="adj" fmla="val 7871"/>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lstStyle>
            <a:lvl1pPr marL="342900" indent="-339725" algn="l" rtl="0" eaLnBrk="0" fontAlgn="base" hangingPunct="0">
              <a:lnSpc>
                <a:spcPct val="90000"/>
              </a:lnSpc>
              <a:spcBef>
                <a:spcPct val="20000"/>
              </a:spcBef>
              <a:spcAft>
                <a:spcPct val="0"/>
              </a:spcAft>
              <a:defRPr sz="2600" b="1">
                <a:solidFill>
                  <a:schemeClr val="accent3">
                    <a:lumMod val="50000"/>
                  </a:schemeClr>
                </a:solidFill>
                <a:latin typeface="Calibri" pitchFamily="34" charset="0"/>
                <a:ea typeface="+mn-ea"/>
                <a:cs typeface="Calibri" pitchFamily="34" charset="0"/>
              </a:defRPr>
            </a:lvl1pPr>
            <a:lvl2pPr marL="2857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ea typeface="+mn-ea"/>
                <a:cs typeface="Calibri" pitchFamily="34" charset="0"/>
              </a:defRPr>
            </a:lvl2pPr>
            <a:lvl3pPr marL="509588" indent="-228600" algn="l" rtl="0" eaLnBrk="0" fontAlgn="base" hangingPunct="0">
              <a:spcBef>
                <a:spcPct val="20000"/>
              </a:spcBef>
              <a:spcAft>
                <a:spcPct val="0"/>
              </a:spcAft>
              <a:buFont typeface="Calibri" pitchFamily="34" charset="0"/>
              <a:buChar char="−"/>
              <a:defRPr sz="2600">
                <a:solidFill>
                  <a:schemeClr val="tx1"/>
                </a:solidFill>
                <a:latin typeface="Calibri" pitchFamily="34" charset="0"/>
                <a:ea typeface="+mn-ea"/>
                <a:cs typeface="Calibri" pitchFamily="34" charset="0"/>
              </a:defRPr>
            </a:lvl3pPr>
            <a:lvl4pPr marL="746125" indent="-228600" algn="l" rtl="0" eaLnBrk="0" fontAlgn="base" hangingPunct="0">
              <a:spcBef>
                <a:spcPct val="20000"/>
              </a:spcBef>
              <a:spcAft>
                <a:spcPct val="0"/>
              </a:spcAft>
              <a:buSzPct val="90000"/>
              <a:buFont typeface="Calibri" pitchFamily="34" charset="0"/>
              <a:buChar char="•"/>
              <a:defRPr sz="2400">
                <a:solidFill>
                  <a:schemeClr val="tx1"/>
                </a:solidFill>
                <a:latin typeface="Calibri" pitchFamily="34" charset="0"/>
                <a:ea typeface="+mn-ea"/>
                <a:cs typeface="Calibri" pitchFamily="34" charset="0"/>
              </a:defRPr>
            </a:lvl4pPr>
            <a:lvl5pPr marL="739775" indent="3175" algn="l" rtl="0" eaLnBrk="0" fontAlgn="base" hangingPunct="0">
              <a:spcBef>
                <a:spcPct val="20000"/>
              </a:spcBef>
              <a:spcAft>
                <a:spcPct val="0"/>
              </a:spcAft>
              <a:buNone/>
              <a:defRPr sz="2400" i="1">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6213" lvl="2" indent="-58738" eaLnBrk="1" hangingPunct="1">
              <a:buFontTx/>
              <a:buNone/>
              <a:defRPr/>
            </a:pPr>
            <a:r>
              <a:rPr lang="fr-FR" sz="3200" b="1" dirty="0">
                <a:solidFill>
                  <a:schemeClr val="tx1">
                    <a:lumMod val="65000"/>
                    <a:lumOff val="35000"/>
                  </a:schemeClr>
                </a:solidFill>
                <a:latin typeface="Tw Cen MT" panose="020B0602020104020603" pitchFamily="34" charset="0"/>
              </a:rPr>
              <a:t>Social Learning</a:t>
            </a:r>
          </a:p>
          <a:p>
            <a:pPr marL="176213" lvl="2" indent="-58738" eaLnBrk="1" hangingPunct="1">
              <a:buFontTx/>
              <a:buNone/>
              <a:defRPr/>
            </a:pPr>
            <a:r>
              <a:rPr lang="en-US" dirty="0" smtClean="0">
                <a:solidFill>
                  <a:schemeClr val="tx1">
                    <a:lumMod val="65000"/>
                    <a:lumOff val="35000"/>
                  </a:schemeClr>
                </a:solidFill>
                <a:latin typeface="+mn-lt"/>
              </a:rPr>
              <a:t>Network </a:t>
            </a:r>
            <a:r>
              <a:rPr lang="en-US" dirty="0">
                <a:solidFill>
                  <a:schemeClr val="tx1">
                    <a:lumMod val="65000"/>
                    <a:lumOff val="35000"/>
                  </a:schemeClr>
                </a:solidFill>
                <a:latin typeface="+mn-lt"/>
              </a:rPr>
              <a:t>members exchange ideas and information; they assess the advantages and disadvantages of an innovation</a:t>
            </a:r>
          </a:p>
        </p:txBody>
      </p:sp>
      <p:sp>
        <p:nvSpPr>
          <p:cNvPr id="12" name="Content Placeholder 3"/>
          <p:cNvSpPr txBox="1">
            <a:spLocks/>
          </p:cNvSpPr>
          <p:nvPr/>
        </p:nvSpPr>
        <p:spPr bwMode="auto">
          <a:xfrm>
            <a:off x="4659087" y="1886177"/>
            <a:ext cx="4070123" cy="3727450"/>
          </a:xfrm>
          <a:prstGeom prst="roundRect">
            <a:avLst>
              <a:gd name="adj" fmla="val 7691"/>
            </a:avLst>
          </a:prstGeom>
          <a:noFill/>
          <a:ln w="9525">
            <a:noFill/>
            <a:miter lim="800000"/>
            <a:headEnd/>
            <a:tailEnd/>
          </a:ln>
          <a:effectLst/>
        </p:spPr>
        <p:txBody>
          <a:bodyPr anchor="ctr"/>
          <a:lstStyle>
            <a:lvl1pPr marL="342900" indent="-339725" algn="l" rtl="0" eaLnBrk="0" fontAlgn="base" hangingPunct="0">
              <a:lnSpc>
                <a:spcPct val="90000"/>
              </a:lnSpc>
              <a:spcBef>
                <a:spcPct val="20000"/>
              </a:spcBef>
              <a:spcAft>
                <a:spcPct val="0"/>
              </a:spcAft>
              <a:defRPr sz="2600" b="1">
                <a:solidFill>
                  <a:schemeClr val="accent3">
                    <a:lumMod val="50000"/>
                  </a:schemeClr>
                </a:solidFill>
                <a:latin typeface="Calibri" pitchFamily="34" charset="0"/>
                <a:ea typeface="+mn-ea"/>
                <a:cs typeface="Calibri" pitchFamily="34" charset="0"/>
              </a:defRPr>
            </a:lvl1pPr>
            <a:lvl2pPr marL="2857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ea typeface="+mn-ea"/>
                <a:cs typeface="Calibri" pitchFamily="34" charset="0"/>
              </a:defRPr>
            </a:lvl2pPr>
            <a:lvl3pPr marL="509588" indent="-228600" algn="l" rtl="0" eaLnBrk="0" fontAlgn="base" hangingPunct="0">
              <a:spcBef>
                <a:spcPct val="20000"/>
              </a:spcBef>
              <a:spcAft>
                <a:spcPct val="0"/>
              </a:spcAft>
              <a:buFont typeface="Calibri" pitchFamily="34" charset="0"/>
              <a:buChar char="−"/>
              <a:defRPr sz="2600">
                <a:solidFill>
                  <a:schemeClr val="tx1"/>
                </a:solidFill>
                <a:latin typeface="Calibri" pitchFamily="34" charset="0"/>
                <a:ea typeface="+mn-ea"/>
                <a:cs typeface="Calibri" pitchFamily="34" charset="0"/>
              </a:defRPr>
            </a:lvl3pPr>
            <a:lvl4pPr marL="746125" indent="-228600" algn="l" rtl="0" eaLnBrk="0" fontAlgn="base" hangingPunct="0">
              <a:spcBef>
                <a:spcPct val="20000"/>
              </a:spcBef>
              <a:spcAft>
                <a:spcPct val="0"/>
              </a:spcAft>
              <a:buSzPct val="90000"/>
              <a:buFont typeface="Calibri" pitchFamily="34" charset="0"/>
              <a:buChar char="•"/>
              <a:defRPr sz="2400">
                <a:solidFill>
                  <a:schemeClr val="tx1"/>
                </a:solidFill>
                <a:latin typeface="Calibri" pitchFamily="34" charset="0"/>
                <a:ea typeface="+mn-ea"/>
                <a:cs typeface="Calibri" pitchFamily="34" charset="0"/>
              </a:defRPr>
            </a:lvl4pPr>
            <a:lvl5pPr marL="739775" indent="3175" algn="l" rtl="0" eaLnBrk="0" fontAlgn="base" hangingPunct="0">
              <a:spcBef>
                <a:spcPct val="20000"/>
              </a:spcBef>
              <a:spcAft>
                <a:spcPct val="0"/>
              </a:spcAft>
              <a:buNone/>
              <a:defRPr sz="2400" i="1">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175" indent="0" eaLnBrk="1" hangingPunct="1">
              <a:defRPr/>
            </a:pPr>
            <a:r>
              <a:rPr lang="en-US" sz="3200" dirty="0">
                <a:solidFill>
                  <a:schemeClr val="tx1">
                    <a:lumMod val="65000"/>
                    <a:lumOff val="35000"/>
                  </a:schemeClr>
                </a:solidFill>
                <a:latin typeface="Tw Cen MT" panose="020B0602020104020603" pitchFamily="34" charset="0"/>
              </a:rPr>
              <a:t>Social Influence </a:t>
            </a:r>
          </a:p>
          <a:p>
            <a:pPr marL="3175" indent="0" eaLnBrk="1" hangingPunct="1">
              <a:defRPr/>
            </a:pPr>
            <a:r>
              <a:rPr lang="en-US" b="0" dirty="0">
                <a:solidFill>
                  <a:schemeClr val="tx1">
                    <a:lumMod val="65000"/>
                    <a:lumOff val="35000"/>
                  </a:schemeClr>
                </a:solidFill>
                <a:latin typeface="+mn-lt"/>
              </a:rPr>
              <a:t>Network members serve as "guardians" of social norms to ensure authorization and avoid conflict</a:t>
            </a:r>
          </a:p>
        </p:txBody>
      </p:sp>
    </p:spTree>
    <p:extLst>
      <p:ext uri="{BB962C8B-B14F-4D97-AF65-F5344CB8AC3E}">
        <p14:creationId xmlns:p14="http://schemas.microsoft.com/office/powerpoint/2010/main" val="346202572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C4"/>
        </a:solidFill>
        <a:effectLst/>
      </p:bgPr>
    </p:bg>
    <p:spTree>
      <p:nvGrpSpPr>
        <p:cNvPr id="1" name=""/>
        <p:cNvGrpSpPr/>
        <p:nvPr/>
      </p:nvGrpSpPr>
      <p:grpSpPr>
        <a:xfrm>
          <a:off x="0" y="0"/>
          <a:ext cx="0" cy="0"/>
          <a:chOff x="0" y="0"/>
          <a:chExt cx="0" cy="0"/>
        </a:xfrm>
      </p:grpSpPr>
      <p:sp>
        <p:nvSpPr>
          <p:cNvPr id="2" name="Rectangle 1"/>
          <p:cNvSpPr/>
          <p:nvPr/>
        </p:nvSpPr>
        <p:spPr>
          <a:xfrm>
            <a:off x="0" y="0"/>
            <a:ext cx="461962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Grp="1" noChangeAspect="1"/>
          </p:cNvPicPr>
          <p:nvPr>
            <p:ph idx="4294967295"/>
          </p:nvPr>
        </p:nvPicPr>
        <p:blipFill rotWithShape="1">
          <a:blip r:embed="rId3">
            <a:grayscl/>
            <a:extLst/>
          </a:blip>
          <a:srcRect l="2365" t="3187" r="3014" b="3243"/>
          <a:stretch/>
        </p:blipFill>
        <p:spPr>
          <a:xfrm>
            <a:off x="0" y="2033252"/>
            <a:ext cx="4619625" cy="3376613"/>
          </a:xfrm>
          <a:prstGeom prst="roundRect">
            <a:avLst>
              <a:gd name="adj" fmla="val 0"/>
            </a:avLst>
          </a:prstGeom>
        </p:spPr>
      </p:pic>
      <p:sp>
        <p:nvSpPr>
          <p:cNvPr id="8" name="TextBox 7"/>
          <p:cNvSpPr txBox="1"/>
          <p:nvPr/>
        </p:nvSpPr>
        <p:spPr>
          <a:xfrm>
            <a:off x="5223556" y="4012521"/>
            <a:ext cx="3644900" cy="216058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algn="ctr">
              <a:lnSpc>
                <a:spcPct val="80000"/>
              </a:lnSpc>
              <a:defRPr/>
            </a:pPr>
            <a:r>
              <a:rPr lang="en-US" sz="2400" b="1" dirty="0">
                <a:solidFill>
                  <a:schemeClr val="tx1">
                    <a:lumMod val="65000"/>
                    <a:lumOff val="35000"/>
                  </a:schemeClr>
                </a:solidFill>
              </a:rPr>
              <a:t>Connectors </a:t>
            </a:r>
            <a:r>
              <a:rPr lang="en-US" sz="2400" dirty="0">
                <a:solidFill>
                  <a:schemeClr val="tx1">
                    <a:lumMod val="65000"/>
                    <a:lumOff val="35000"/>
                  </a:schemeClr>
                </a:solidFill>
              </a:rPr>
              <a:t>are the quickest path towards others. They are the doormen, the brokers, who control the movement and establish links between cliques.</a:t>
            </a:r>
          </a:p>
        </p:txBody>
      </p:sp>
      <p:sp>
        <p:nvSpPr>
          <p:cNvPr id="12" name="TextBox 11"/>
          <p:cNvSpPr txBox="1"/>
          <p:nvPr/>
        </p:nvSpPr>
        <p:spPr>
          <a:xfrm>
            <a:off x="5194300" y="2033252"/>
            <a:ext cx="3644900" cy="128156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80000"/>
              </a:lnSpc>
              <a:defRPr/>
            </a:pPr>
            <a:r>
              <a:rPr lang="en-US" sz="2400" b="1" dirty="0">
                <a:solidFill>
                  <a:schemeClr val="tx1">
                    <a:lumMod val="65000"/>
                    <a:lumOff val="35000"/>
                  </a:schemeClr>
                </a:solidFill>
              </a:rPr>
              <a:t>Influencers </a:t>
            </a:r>
            <a:r>
              <a:rPr lang="en-US" sz="2400" dirty="0">
                <a:solidFill>
                  <a:schemeClr val="tx1">
                    <a:lumMod val="65000"/>
                    <a:lumOff val="35000"/>
                  </a:schemeClr>
                </a:solidFill>
              </a:rPr>
              <a:t>are the most designated individuals in a network. They have a direct influence on more people.</a:t>
            </a:r>
          </a:p>
        </p:txBody>
      </p:sp>
      <p:sp>
        <p:nvSpPr>
          <p:cNvPr id="9" name="Title 2"/>
          <p:cNvSpPr txBox="1">
            <a:spLocks/>
          </p:cNvSpPr>
          <p:nvPr/>
        </p:nvSpPr>
        <p:spPr bwMode="auto">
          <a:xfrm>
            <a:off x="4784044" y="313815"/>
            <a:ext cx="4359956" cy="1601788"/>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defRPr/>
            </a:pPr>
            <a:r>
              <a:rPr lang="fr-FR" sz="4000" kern="0" cap="all" dirty="0" err="1">
                <a:solidFill>
                  <a:schemeClr val="accent4">
                    <a:lumMod val="75000"/>
                  </a:schemeClr>
                </a:solidFill>
                <a:latin typeface="Tw Cen MT" panose="020B0602020104020603" pitchFamily="34" charset="0"/>
                <a:ea typeface="ＭＳ Ｐゴシック"/>
              </a:rPr>
              <a:t>ConnectOrs</a:t>
            </a:r>
            <a:r>
              <a:rPr lang="fr-FR" sz="4000" kern="0" cap="all" dirty="0">
                <a:solidFill>
                  <a:schemeClr val="accent4">
                    <a:lumMod val="75000"/>
                  </a:schemeClr>
                </a:solidFill>
                <a:latin typeface="Tw Cen MT" panose="020B0602020104020603" pitchFamily="34" charset="0"/>
                <a:ea typeface="ＭＳ Ｐゴシック"/>
              </a:rPr>
              <a:t> &amp; </a:t>
            </a:r>
            <a:r>
              <a:rPr lang="fr-FR" sz="4000" kern="0" cap="all" dirty="0" err="1">
                <a:solidFill>
                  <a:schemeClr val="accent4">
                    <a:lumMod val="75000"/>
                  </a:schemeClr>
                </a:solidFill>
                <a:latin typeface="Tw Cen MT" panose="020B0602020104020603" pitchFamily="34" charset="0"/>
                <a:ea typeface="ＭＳ Ｐゴシック"/>
              </a:rPr>
              <a:t>influencers</a:t>
            </a:r>
            <a:endParaRPr lang="fr-FR" sz="4000" kern="0" cap="all" dirty="0">
              <a:solidFill>
                <a:schemeClr val="accent4">
                  <a:lumMod val="75000"/>
                </a:schemeClr>
              </a:solidFill>
              <a:latin typeface="Tw Cen MT" panose="020B0602020104020603" pitchFamily="34" charset="0"/>
              <a:ea typeface="ＭＳ Ｐゴシック"/>
            </a:endParaRPr>
          </a:p>
        </p:txBody>
      </p:sp>
      <p:cxnSp>
        <p:nvCxnSpPr>
          <p:cNvPr id="10" name="Straight Arrow Connector 9"/>
          <p:cNvCxnSpPr/>
          <p:nvPr/>
        </p:nvCxnSpPr>
        <p:spPr bwMode="auto">
          <a:xfrm flipH="1" flipV="1">
            <a:off x="2793773" y="4095750"/>
            <a:ext cx="2736850" cy="685800"/>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cxnSp>
        <p:nvCxnSpPr>
          <p:cNvPr id="11" name="Straight Arrow Connector 10"/>
          <p:cNvCxnSpPr/>
          <p:nvPr/>
        </p:nvCxnSpPr>
        <p:spPr bwMode="auto">
          <a:xfrm flipH="1">
            <a:off x="4377874" y="3399742"/>
            <a:ext cx="1546225" cy="46037"/>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spTree>
    <p:extLst>
      <p:ext uri="{BB962C8B-B14F-4D97-AF65-F5344CB8AC3E}">
        <p14:creationId xmlns:p14="http://schemas.microsoft.com/office/powerpoint/2010/main" val="3335722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nvPr>
        </p:nvGraphicFramePr>
        <p:xfrm>
          <a:off x="135329" y="2285175"/>
          <a:ext cx="5673891" cy="382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2" name="Picture 3"/>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00987" y="2351088"/>
            <a:ext cx="569912" cy="110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392381" y="1918022"/>
            <a:ext cx="51597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fr-FR" sz="2000" b="1" dirty="0">
                <a:solidFill>
                  <a:prstClr val="black">
                    <a:lumMod val="65000"/>
                    <a:lumOff val="35000"/>
                  </a:prstClr>
                </a:solidFill>
                <a:latin typeface="Tw Cen MT" panose="020B0602020104020603" pitchFamily="34" charset="0"/>
              </a:rPr>
              <a:t>Person with unmet need for FP</a:t>
            </a:r>
          </a:p>
        </p:txBody>
      </p:sp>
      <p:pic>
        <p:nvPicPr>
          <p:cNvPr id="43014"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134776" y="3313768"/>
            <a:ext cx="5191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5" name="TextBox 16"/>
          <p:cNvSpPr txBox="1">
            <a:spLocks noChangeArrowheads="1"/>
          </p:cNvSpPr>
          <p:nvPr/>
        </p:nvSpPr>
        <p:spPr bwMode="auto">
          <a:xfrm>
            <a:off x="6222208" y="1890388"/>
            <a:ext cx="3156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2000" b="1" dirty="0">
                <a:solidFill>
                  <a:srgbClr val="A5A5A5">
                    <a:lumMod val="50000"/>
                  </a:srgbClr>
                </a:solidFill>
                <a:latin typeface="Tw Cen MT" panose="020B0602020104020603" pitchFamily="34" charset="0"/>
              </a:rPr>
              <a:t>Other users of FP</a:t>
            </a:r>
          </a:p>
        </p:txBody>
      </p:sp>
      <p:pic>
        <p:nvPicPr>
          <p:cNvPr id="43016"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5920220" y="4486275"/>
            <a:ext cx="5191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7"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5260178" y="572651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8"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519988" y="4348756"/>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9"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222208" y="5640168"/>
            <a:ext cx="519112"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0"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967301" y="3682682"/>
            <a:ext cx="519112"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1"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8401050" y="448786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2" name="Picture 3"/>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971950" y="3518593"/>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3" name="Picture 3"/>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8418513" y="2655888"/>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4" name="Picture 3"/>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519988" y="2808487"/>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5"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670675" y="2489200"/>
            <a:ext cx="519113"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6"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707744" y="487616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itle 2"/>
          <p:cNvSpPr txBox="1">
            <a:spLocks/>
          </p:cNvSpPr>
          <p:nvPr/>
        </p:nvSpPr>
        <p:spPr bwMode="auto">
          <a:xfrm>
            <a:off x="248126" y="116783"/>
            <a:ext cx="8641398" cy="1601788"/>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defRPr/>
            </a:pPr>
            <a:r>
              <a:rPr lang="en-US" kern="0" cap="all" dirty="0">
                <a:solidFill>
                  <a:srgbClr val="FFC000">
                    <a:lumMod val="75000"/>
                  </a:srgbClr>
                </a:solidFill>
                <a:latin typeface="Tw Cen MT" panose="020B0602020104020603" pitchFamily="34" charset="0"/>
                <a:ea typeface="ＭＳ Ｐゴシック"/>
              </a:rPr>
              <a:t>How networks support the diffusion of information and ideas on FP </a:t>
            </a:r>
            <a:endParaRPr lang="fr-FR" kern="0" cap="all" dirty="0">
              <a:solidFill>
                <a:srgbClr val="FFC000">
                  <a:lumMod val="75000"/>
                </a:srgbClr>
              </a:solidFill>
              <a:latin typeface="Tw Cen MT" panose="020B0602020104020603" pitchFamily="34" charset="0"/>
              <a:ea typeface="ＭＳ Ｐゴシック"/>
            </a:endParaRPr>
          </a:p>
        </p:txBody>
      </p:sp>
    </p:spTree>
    <p:extLst>
      <p:ext uri="{BB962C8B-B14F-4D97-AF65-F5344CB8AC3E}">
        <p14:creationId xmlns:p14="http://schemas.microsoft.com/office/powerpoint/2010/main" val="13825019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87925" y="2799861"/>
            <a:ext cx="8935655" cy="2612572"/>
          </a:xfrm>
        </p:spPr>
        <p:txBody>
          <a:bodyPr>
            <a:noAutofit/>
          </a:bodyPr>
          <a:lstStyle/>
          <a:p>
            <a:r>
              <a:rPr lang="fr-FR" sz="6600" b="1" cap="all" dirty="0">
                <a:solidFill>
                  <a:schemeClr val="bg1">
                    <a:alpha val="81000"/>
                  </a:schemeClr>
                </a:solidFill>
                <a:latin typeface="Tw Cen MT" panose="020B0602020104020603" pitchFamily="34" charset="0"/>
              </a:rPr>
              <a:t>Orientation </a:t>
            </a:r>
            <a:r>
              <a:rPr lang="fr-FR" sz="6600" b="1" cap="all" dirty="0" smtClean="0">
                <a:solidFill>
                  <a:schemeClr val="bg1">
                    <a:alpha val="81000"/>
                  </a:schemeClr>
                </a:solidFill>
                <a:latin typeface="Tw Cen MT" panose="020B0602020104020603" pitchFamily="34" charset="0"/>
              </a:rPr>
              <a:t>on </a:t>
            </a:r>
            <a:r>
              <a:rPr lang="fr-FR" sz="6600" b="1" cap="all" dirty="0">
                <a:solidFill>
                  <a:schemeClr val="bg1">
                    <a:alpha val="81000"/>
                  </a:schemeClr>
                </a:solidFill>
                <a:latin typeface="Tw Cen MT" panose="020B0602020104020603" pitchFamily="34" charset="0"/>
              </a:rPr>
              <a:t>Key concepts: </a:t>
            </a:r>
            <a:r>
              <a:rPr lang="fr-FR" sz="6600" b="1" cap="all" dirty="0" err="1">
                <a:solidFill>
                  <a:schemeClr val="bg1">
                    <a:alpha val="81000"/>
                  </a:schemeClr>
                </a:solidFill>
                <a:latin typeface="Tw Cen MT" panose="020B0602020104020603" pitchFamily="34" charset="0"/>
              </a:rPr>
              <a:t>reflective</a:t>
            </a:r>
            <a:r>
              <a:rPr lang="fr-FR" sz="6600" b="1" cap="all" dirty="0">
                <a:solidFill>
                  <a:schemeClr val="bg1">
                    <a:alpha val="81000"/>
                  </a:schemeClr>
                </a:solidFill>
                <a:latin typeface="Tw Cen MT" panose="020B0602020104020603" pitchFamily="34" charset="0"/>
              </a:rPr>
              <a:t> AND </a:t>
            </a:r>
            <a:r>
              <a:rPr lang="fr-FR" sz="6600" b="1" cap="all" dirty="0" err="1">
                <a:solidFill>
                  <a:schemeClr val="bg1">
                    <a:alpha val="81000"/>
                  </a:schemeClr>
                </a:solidFill>
                <a:latin typeface="Tw Cen MT" panose="020B0602020104020603" pitchFamily="34" charset="0"/>
              </a:rPr>
              <a:t>participatory</a:t>
            </a:r>
            <a:r>
              <a:rPr lang="fr-FR" sz="6600" b="1" cap="all" dirty="0">
                <a:solidFill>
                  <a:schemeClr val="bg1">
                    <a:alpha val="81000"/>
                  </a:schemeClr>
                </a:solidFill>
                <a:latin typeface="Tw Cen MT" panose="020B0602020104020603" pitchFamily="34" charset="0"/>
              </a:rPr>
              <a:t> DIALOGUES</a:t>
            </a:r>
            <a:endParaRPr lang="en-US" sz="6600" b="1" cap="all" dirty="0">
              <a:solidFill>
                <a:schemeClr val="bg1">
                  <a:alpha val="81000"/>
                </a:schemeClr>
              </a:solidFill>
              <a:latin typeface="Tw Cen MT" panose="020B0602020104020603" pitchFamily="34" charset="0"/>
            </a:endParaRPr>
          </a:p>
        </p:txBody>
      </p:sp>
    </p:spTree>
    <p:extLst>
      <p:ext uri="{BB962C8B-B14F-4D97-AF65-F5344CB8AC3E}">
        <p14:creationId xmlns:p14="http://schemas.microsoft.com/office/powerpoint/2010/main" val="57653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5059" name="Content Placeholder 2"/>
          <p:cNvSpPr>
            <a:spLocks/>
          </p:cNvSpPr>
          <p:nvPr/>
        </p:nvSpPr>
        <p:spPr bwMode="auto">
          <a:xfrm>
            <a:off x="152400" y="4283075"/>
            <a:ext cx="8855075" cy="24225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
                <a:srgbClr val="527E56"/>
              </a:buClr>
              <a:buSzPct val="110000"/>
              <a:buFontTx/>
              <a:buNone/>
            </a:pPr>
            <a:endParaRPr lang="fr-FR" altLang="fr-FR" sz="2400">
              <a:latin typeface="Tw Cen MT" panose="020B0602020104020603" pitchFamily="34" charset="0"/>
            </a:endParaRPr>
          </a:p>
        </p:txBody>
      </p:sp>
      <p:pic>
        <p:nvPicPr>
          <p:cNvPr id="45060" name="Picture 7"/>
          <p:cNvPicPr>
            <a:picLocks noChangeAspect="1"/>
          </p:cNvPicPr>
          <p:nvPr/>
        </p:nvPicPr>
        <p:blipFill rotWithShape="1">
          <a:blip r:embed="rId3">
            <a:grayscl/>
            <a:extLst>
              <a:ext uri="{28A0092B-C50C-407E-A947-70E740481C1C}">
                <a14:useLocalDpi xmlns:a14="http://schemas.microsoft.com/office/drawing/2010/main" val="0"/>
              </a:ext>
            </a:extLst>
          </a:blip>
          <a:srcRect t="5219" b="19673"/>
          <a:stretch/>
        </p:blipFill>
        <p:spPr bwMode="auto">
          <a:xfrm>
            <a:off x="0" y="19986"/>
            <a:ext cx="4636596" cy="261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8"/>
          <p:cNvPicPr>
            <a:picLocks noChangeAspect="1"/>
          </p:cNvPicPr>
          <p:nvPr/>
        </p:nvPicPr>
        <p:blipFill rotWithShape="1">
          <a:blip r:embed="rId4">
            <a:grayscl/>
            <a:extLst>
              <a:ext uri="{28A0092B-C50C-407E-A947-70E740481C1C}">
                <a14:useLocalDpi xmlns:a14="http://schemas.microsoft.com/office/drawing/2010/main" val="0"/>
              </a:ext>
            </a:extLst>
          </a:blip>
          <a:srcRect t="4893" b="18007"/>
          <a:stretch/>
        </p:blipFill>
        <p:spPr bwMode="auto">
          <a:xfrm>
            <a:off x="4634862" y="4488"/>
            <a:ext cx="4518343" cy="261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5"/>
          <p:cNvSpPr txBox="1">
            <a:spLocks/>
          </p:cNvSpPr>
          <p:nvPr/>
        </p:nvSpPr>
        <p:spPr>
          <a:xfrm>
            <a:off x="-465703" y="3015692"/>
            <a:ext cx="10011905" cy="8128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defRPr/>
            </a:pPr>
            <a:r>
              <a:rPr lang="en-US" altLang="en-US" sz="3600" b="1" cap="all" smtClean="0">
                <a:solidFill>
                  <a:schemeClr val="accent6">
                    <a:lumMod val="75000"/>
                  </a:schemeClr>
                </a:solidFill>
                <a:latin typeface="Tw Cen MT" pitchFamily="34" charset="0"/>
              </a:rPr>
              <a:t>Why the approach of reflective and participatory dialogues?</a:t>
            </a:r>
            <a:endParaRPr lang="en-US" sz="3600" b="1" dirty="0">
              <a:solidFill>
                <a:schemeClr val="accent6">
                  <a:lumMod val="75000"/>
                </a:schemeClr>
              </a:solidFill>
              <a:latin typeface="Tw Cen MT" panose="020B0602020104020603" pitchFamily="34" charset="0"/>
            </a:endParaRPr>
          </a:p>
        </p:txBody>
      </p:sp>
      <p:sp>
        <p:nvSpPr>
          <p:cNvPr id="8" name="ZoneTexte 6"/>
          <p:cNvSpPr txBox="1">
            <a:spLocks noChangeArrowheads="1"/>
          </p:cNvSpPr>
          <p:nvPr/>
        </p:nvSpPr>
        <p:spPr bwMode="auto">
          <a:xfrm>
            <a:off x="528958" y="4109342"/>
            <a:ext cx="8615042"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spcAft>
                <a:spcPts val="1200"/>
              </a:spcAft>
              <a:buNone/>
            </a:pPr>
            <a:r>
              <a:rPr lang="en-US" altLang="fr-FR" sz="2200" b="0" dirty="0">
                <a:solidFill>
                  <a:schemeClr val="tx1">
                    <a:lumMod val="65000"/>
                    <a:lumOff val="35000"/>
                  </a:schemeClr>
                </a:solidFill>
              </a:rPr>
              <a:t>Most causes of unmet need relate to social norms and gender:</a:t>
            </a:r>
          </a:p>
          <a:p>
            <a:pPr marL="342900" indent="-342900">
              <a:lnSpc>
                <a:spcPct val="100000"/>
              </a:lnSpc>
              <a:spcBef>
                <a:spcPct val="0"/>
              </a:spcBef>
              <a:spcAft>
                <a:spcPts val="1200"/>
              </a:spcAft>
            </a:pPr>
            <a:r>
              <a:rPr lang="fr-FR" altLang="fr-FR" sz="2200" b="0" dirty="0" smtClean="0">
                <a:solidFill>
                  <a:schemeClr val="tx1">
                    <a:lumMod val="65000"/>
                    <a:lumOff val="35000"/>
                  </a:schemeClr>
                </a:solidFill>
              </a:rPr>
              <a:t> </a:t>
            </a:r>
            <a:r>
              <a:rPr lang="en-US" altLang="fr-FR" sz="2200" b="0" dirty="0" smtClean="0">
                <a:solidFill>
                  <a:schemeClr val="tx1">
                    <a:lumMod val="65000"/>
                    <a:lumOff val="35000"/>
                  </a:schemeClr>
                </a:solidFill>
              </a:rPr>
              <a:t>Couple </a:t>
            </a:r>
            <a:r>
              <a:rPr lang="en-US" altLang="fr-FR" sz="2200" b="0" dirty="0">
                <a:solidFill>
                  <a:schemeClr val="tx1">
                    <a:lumMod val="65000"/>
                    <a:lumOff val="35000"/>
                  </a:schemeClr>
                </a:solidFill>
              </a:rPr>
              <a:t>communication and decision-making</a:t>
            </a:r>
          </a:p>
          <a:p>
            <a:pPr marL="342900" indent="-342900">
              <a:lnSpc>
                <a:spcPct val="100000"/>
              </a:lnSpc>
              <a:spcBef>
                <a:spcPct val="0"/>
              </a:spcBef>
              <a:spcAft>
                <a:spcPts val="1200"/>
              </a:spcAft>
            </a:pPr>
            <a:r>
              <a:rPr lang="en-US" altLang="fr-FR" sz="2200" b="0" dirty="0">
                <a:solidFill>
                  <a:schemeClr val="tx1">
                    <a:lumMod val="65000"/>
                    <a:lumOff val="35000"/>
                  </a:schemeClr>
                </a:solidFill>
              </a:rPr>
              <a:t> Social and community  stigma related to the use of FP</a:t>
            </a:r>
          </a:p>
          <a:p>
            <a:pPr marL="342900" indent="-342900">
              <a:lnSpc>
                <a:spcPct val="100000"/>
              </a:lnSpc>
              <a:spcBef>
                <a:spcPct val="0"/>
              </a:spcBef>
              <a:spcAft>
                <a:spcPts val="1200"/>
              </a:spcAft>
            </a:pPr>
            <a:r>
              <a:rPr lang="en-US" altLang="fr-FR" sz="2200" b="0" dirty="0">
                <a:solidFill>
                  <a:schemeClr val="tx1">
                    <a:lumMod val="65000"/>
                    <a:lumOff val="35000"/>
                  </a:schemeClr>
                </a:solidFill>
              </a:rPr>
              <a:t> Women may have no control over fertility choices</a:t>
            </a:r>
          </a:p>
          <a:p>
            <a:pPr>
              <a:lnSpc>
                <a:spcPct val="100000"/>
              </a:lnSpc>
              <a:spcBef>
                <a:spcPct val="0"/>
              </a:spcBef>
              <a:buNone/>
            </a:pPr>
            <a:endParaRPr lang="fr-FR" altLang="fr-FR" sz="2400" b="0" dirty="0">
              <a:solidFill>
                <a:schemeClr val="tx1">
                  <a:lumMod val="65000"/>
                  <a:lumOff val="35000"/>
                </a:schemeClr>
              </a:solidFill>
              <a:latin typeface="Arial" panose="020B0604020202020204" pitchFamily="34" charset="0"/>
            </a:endParaRPr>
          </a:p>
        </p:txBody>
      </p:sp>
    </p:spTree>
    <p:extLst>
      <p:ext uri="{BB962C8B-B14F-4D97-AF65-F5344CB8AC3E}">
        <p14:creationId xmlns:p14="http://schemas.microsoft.com/office/powerpoint/2010/main" val="247591133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2808" y="499292"/>
            <a:ext cx="7624353" cy="1605940"/>
          </a:xfrm>
        </p:spPr>
        <p:txBody>
          <a:bodyPr>
            <a:normAutofit/>
          </a:bodyPr>
          <a:lstStyle/>
          <a:p>
            <a:pPr algn="l"/>
            <a:r>
              <a:rPr lang="en-US" sz="5400" b="1" dirty="0" smtClean="0">
                <a:solidFill>
                  <a:schemeClr val="accent1">
                    <a:lumMod val="50000"/>
                  </a:schemeClr>
                </a:solidFill>
                <a:latin typeface="Tw Cen MT" panose="020B0602020104020603" pitchFamily="34" charset="0"/>
              </a:rPr>
              <a:t>ORIENTATION TO KEY CONCEPTS</a:t>
            </a:r>
            <a:endParaRPr lang="en-US" sz="5400" b="1" dirty="0">
              <a:solidFill>
                <a:schemeClr val="accent1">
                  <a:lumMod val="50000"/>
                </a:schemeClr>
              </a:solidFill>
              <a:latin typeface="Tw Cen MT" panose="020B0602020104020603" pitchFamily="34" charset="0"/>
            </a:endParaRPr>
          </a:p>
        </p:txBody>
      </p:sp>
      <p:sp>
        <p:nvSpPr>
          <p:cNvPr id="4" name="Title 1"/>
          <p:cNvSpPr txBox="1">
            <a:spLocks/>
          </p:cNvSpPr>
          <p:nvPr/>
        </p:nvSpPr>
        <p:spPr>
          <a:xfrm>
            <a:off x="502808" y="2248216"/>
            <a:ext cx="8902753"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31825" indent="-457200" algn="l">
              <a:lnSpc>
                <a:spcPct val="100000"/>
              </a:lnSpc>
              <a:spcAft>
                <a:spcPts val="1200"/>
              </a:spcAft>
              <a:buFont typeface="+mj-lt"/>
              <a:buAutoNum type="arabicPeriod"/>
            </a:pPr>
            <a:r>
              <a:rPr lang="en-US" sz="3200" dirty="0">
                <a:solidFill>
                  <a:schemeClr val="tx1">
                    <a:lumMod val="65000"/>
                    <a:lumOff val="35000"/>
                  </a:schemeClr>
                </a:solidFill>
                <a:latin typeface="+mn-lt"/>
              </a:rPr>
              <a:t>Unmet need, including the influence of social factors that prevent people who want to space births from acting</a:t>
            </a:r>
          </a:p>
          <a:p>
            <a:pPr marL="1196975" indent="-333375" algn="l">
              <a:lnSpc>
                <a:spcPct val="100000"/>
              </a:lnSpc>
              <a:spcAft>
                <a:spcPts val="1200"/>
              </a:spcAft>
              <a:buFont typeface="Arial" panose="020B0604020202020204" pitchFamily="34" charset="0"/>
              <a:buChar char="•"/>
            </a:pPr>
            <a:r>
              <a:rPr lang="en-US" sz="3200" dirty="0">
                <a:solidFill>
                  <a:schemeClr val="tx1">
                    <a:lumMod val="65000"/>
                    <a:lumOff val="35000"/>
                  </a:schemeClr>
                </a:solidFill>
                <a:latin typeface="+mn-lt"/>
              </a:rPr>
              <a:t>Social Norms</a:t>
            </a:r>
          </a:p>
          <a:p>
            <a:pPr marL="1196975" indent="-333375" algn="l">
              <a:lnSpc>
                <a:spcPct val="100000"/>
              </a:lnSpc>
              <a:spcAft>
                <a:spcPts val="1200"/>
              </a:spcAft>
              <a:buFont typeface="Arial" panose="020B0604020202020204" pitchFamily="34" charset="0"/>
              <a:buChar char="•"/>
            </a:pPr>
            <a:r>
              <a:rPr lang="en-US" sz="3200" dirty="0">
                <a:solidFill>
                  <a:schemeClr val="tx1">
                    <a:lumMod val="65000"/>
                    <a:lumOff val="35000"/>
                  </a:schemeClr>
                </a:solidFill>
                <a:latin typeface="+mn-lt"/>
              </a:rPr>
              <a:t>Gender</a:t>
            </a:r>
          </a:p>
          <a:p>
            <a:pPr marL="174625" algn="l">
              <a:lnSpc>
                <a:spcPct val="100000"/>
              </a:lnSpc>
              <a:spcAft>
                <a:spcPts val="1200"/>
              </a:spcAft>
            </a:pPr>
            <a:r>
              <a:rPr lang="en-US" sz="3200" dirty="0" smtClean="0">
                <a:solidFill>
                  <a:schemeClr val="tx1">
                    <a:lumMod val="65000"/>
                    <a:lumOff val="35000"/>
                  </a:schemeClr>
                </a:solidFill>
                <a:latin typeface="+mn-lt"/>
              </a:rPr>
              <a:t>2.   Social </a:t>
            </a:r>
            <a:r>
              <a:rPr lang="en-US" sz="3200" dirty="0">
                <a:solidFill>
                  <a:schemeClr val="tx1">
                    <a:lumMod val="65000"/>
                    <a:lumOff val="35000"/>
                  </a:schemeClr>
                </a:solidFill>
                <a:latin typeface="+mn-lt"/>
              </a:rPr>
              <a:t>Networks</a:t>
            </a:r>
          </a:p>
          <a:p>
            <a:pPr marL="174625" algn="l">
              <a:lnSpc>
                <a:spcPct val="100000"/>
              </a:lnSpc>
              <a:spcAft>
                <a:spcPts val="1200"/>
              </a:spcAft>
            </a:pPr>
            <a:r>
              <a:rPr lang="en-US" sz="3200" dirty="0" smtClean="0">
                <a:solidFill>
                  <a:schemeClr val="tx1">
                    <a:lumMod val="65000"/>
                    <a:lumOff val="35000"/>
                  </a:schemeClr>
                </a:solidFill>
                <a:latin typeface="+mn-lt"/>
              </a:rPr>
              <a:t>3.   Reflective </a:t>
            </a:r>
            <a:r>
              <a:rPr lang="en-US" sz="3200" dirty="0">
                <a:solidFill>
                  <a:schemeClr val="tx1">
                    <a:lumMod val="65000"/>
                    <a:lumOff val="35000"/>
                  </a:schemeClr>
                </a:solidFill>
                <a:latin typeface="+mn-lt"/>
              </a:rPr>
              <a:t>dialogues</a:t>
            </a:r>
          </a:p>
        </p:txBody>
      </p:sp>
    </p:spTree>
    <p:extLst>
      <p:ext uri="{BB962C8B-B14F-4D97-AF65-F5344CB8AC3E}">
        <p14:creationId xmlns:p14="http://schemas.microsoft.com/office/powerpoint/2010/main" val="3986770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437457" y="2397645"/>
            <a:ext cx="8229600" cy="2753775"/>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defRPr/>
            </a:pPr>
            <a:r>
              <a:rPr lang="en-US" smtClean="0">
                <a:solidFill>
                  <a:schemeClr val="accent3">
                    <a:lumMod val="50000"/>
                  </a:schemeClr>
                </a:solidFill>
                <a:ea typeface="MS PGothic" pitchFamily="34" charset="-128"/>
              </a:rPr>
              <a:t>Individual behavior is often determined by social norms</a:t>
            </a:r>
          </a:p>
          <a:p>
            <a:pPr lvl="1">
              <a:spcAft>
                <a:spcPts val="1200"/>
              </a:spcAft>
              <a:defRPr/>
            </a:pPr>
            <a:r>
              <a:rPr lang="en-US" smtClean="0">
                <a:solidFill>
                  <a:schemeClr val="accent3">
                    <a:lumMod val="50000"/>
                  </a:schemeClr>
                </a:solidFill>
                <a:ea typeface="MS PGothic" pitchFamily="34" charset="-128"/>
              </a:rPr>
              <a:t>Social norm change depends on opportunities to reflect personally and with others on these norms, which can be beneficial for all</a:t>
            </a:r>
            <a:endParaRPr lang="en-US" dirty="0">
              <a:solidFill>
                <a:schemeClr val="accent3">
                  <a:lumMod val="50000"/>
                </a:schemeClr>
              </a:solidFill>
              <a:ea typeface="MS PGothic" pitchFamily="34" charset="-128"/>
            </a:endParaRPr>
          </a:p>
        </p:txBody>
      </p:sp>
      <p:sp>
        <p:nvSpPr>
          <p:cNvPr id="6" name="Title 5"/>
          <p:cNvSpPr txBox="1">
            <a:spLocks/>
          </p:cNvSpPr>
          <p:nvPr/>
        </p:nvSpPr>
        <p:spPr>
          <a:xfrm>
            <a:off x="-453695" y="1752270"/>
            <a:ext cx="10011905" cy="8128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defRPr/>
            </a:pPr>
            <a:r>
              <a:rPr lang="en-US" altLang="en-US" sz="3600" b="1" cap="all" dirty="0">
                <a:solidFill>
                  <a:schemeClr val="accent6">
                    <a:lumMod val="75000"/>
                  </a:schemeClr>
                </a:solidFill>
                <a:latin typeface="Tw Cen MT" pitchFamily="34" charset="0"/>
              </a:rPr>
              <a:t>Why the approach of reflective and participatory dialogues?</a:t>
            </a:r>
            <a:endParaRPr lang="en-US" sz="3600" b="1"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212043403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8046" y="783770"/>
            <a:ext cx="2244437" cy="2244437"/>
          </a:xfrm>
          <a:prstGeom prst="rect">
            <a:avLst/>
          </a:prstGeom>
        </p:spPr>
      </p:pic>
      <p:sp>
        <p:nvSpPr>
          <p:cNvPr id="9" name="Rectangle 2"/>
          <p:cNvSpPr>
            <a:spLocks noGrp="1" noChangeArrowheads="1"/>
          </p:cNvSpPr>
          <p:nvPr>
            <p:ph type="title"/>
          </p:nvPr>
        </p:nvSpPr>
        <p:spPr>
          <a:xfrm>
            <a:off x="2883879" y="1334488"/>
            <a:ext cx="5134708" cy="1143000"/>
          </a:xfrm>
          <a:noFill/>
        </p:spPr>
        <p:txBody>
          <a:bodyPr>
            <a:noAutofit/>
          </a:bodyPr>
          <a:lstStyle/>
          <a:p>
            <a:pPr algn="ctr">
              <a:defRPr/>
            </a:pPr>
            <a:r>
              <a:rPr lang="en-US" b="1" cap="all" dirty="0">
                <a:solidFill>
                  <a:schemeClr val="accent6">
                    <a:lumMod val="75000"/>
                  </a:schemeClr>
                </a:solidFill>
                <a:latin typeface="Tw Cen MT" pitchFamily="34" charset="0"/>
              </a:rPr>
              <a:t>Reflective </a:t>
            </a:r>
            <a:r>
              <a:rPr lang="en-US" b="1" cap="all" dirty="0" smtClean="0">
                <a:solidFill>
                  <a:schemeClr val="accent6">
                    <a:lumMod val="75000"/>
                  </a:schemeClr>
                </a:solidFill>
                <a:latin typeface="Tw Cen MT" pitchFamily="34" charset="0"/>
              </a:rPr>
              <a:t>and Participatory Dialogues</a:t>
            </a:r>
            <a:endParaRPr lang="en-US" b="1" cap="all" dirty="0">
              <a:solidFill>
                <a:schemeClr val="accent6">
                  <a:lumMod val="75000"/>
                </a:schemeClr>
              </a:solidFill>
              <a:latin typeface="Tw Cen MT" pitchFamily="34" charset="0"/>
            </a:endParaRPr>
          </a:p>
        </p:txBody>
      </p:sp>
      <p:sp>
        <p:nvSpPr>
          <p:cNvPr id="10" name="Rectangle 3"/>
          <p:cNvSpPr txBox="1">
            <a:spLocks noChangeArrowheads="1"/>
          </p:cNvSpPr>
          <p:nvPr/>
        </p:nvSpPr>
        <p:spPr>
          <a:xfrm>
            <a:off x="898046" y="2855439"/>
            <a:ext cx="8001000" cy="4002561"/>
          </a:xfrm>
          <a:prstGeom prst="roundRect">
            <a:avLst>
              <a:gd name="adj" fmla="val 5398"/>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buFontTx/>
              <a:buNone/>
            </a:pPr>
            <a:endParaRPr lang="fr-BE" altLang="fr-FR" sz="2400" smtClean="0">
              <a:solidFill>
                <a:schemeClr val="tx1">
                  <a:lumMod val="65000"/>
                  <a:lumOff val="35000"/>
                </a:schemeClr>
              </a:solidFill>
            </a:endParaRPr>
          </a:p>
          <a:p>
            <a:pPr marL="0" indent="3175">
              <a:buFont typeface="Arial" panose="020B0604020202020204" pitchFamily="34" charset="0"/>
              <a:buNone/>
            </a:pPr>
            <a:r>
              <a:rPr lang="en-US" altLang="fr-FR" sz="2400" smtClean="0">
                <a:solidFill>
                  <a:schemeClr val="tx1">
                    <a:lumMod val="65000"/>
                    <a:lumOff val="35000"/>
                  </a:schemeClr>
                </a:solidFill>
              </a:rPr>
              <a:t>Create "safe" spaces for dialogue so that men and women may reflect on social factors relating to important decisions in their lives, such as discussions between couples about family planning and the power dynamics between men and women and their role in these decisions.</a:t>
            </a:r>
            <a:endParaRPr lang="en-US" altLang="fr-FR" sz="2400" dirty="0">
              <a:solidFill>
                <a:schemeClr val="tx1">
                  <a:lumMod val="65000"/>
                  <a:lumOff val="35000"/>
                </a:schemeClr>
              </a:solidFill>
            </a:endParaRPr>
          </a:p>
        </p:txBody>
      </p:sp>
    </p:spTree>
    <p:extLst>
      <p:ext uri="{BB962C8B-B14F-4D97-AF65-F5344CB8AC3E}">
        <p14:creationId xmlns:p14="http://schemas.microsoft.com/office/powerpoint/2010/main" val="338720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62210" y="1119980"/>
            <a:ext cx="7880350" cy="609600"/>
          </a:xfrm>
          <a:noFill/>
        </p:spPr>
        <p:txBody>
          <a:bodyPr>
            <a:noAutofit/>
          </a:bodyPr>
          <a:lstStyle/>
          <a:p>
            <a:pPr>
              <a:defRPr/>
            </a:pPr>
            <a:r>
              <a:rPr lang="fr-FR" sz="4800" b="1" dirty="0" smtClean="0">
                <a:solidFill>
                  <a:schemeClr val="accent6">
                    <a:lumMod val="75000"/>
                  </a:schemeClr>
                </a:solidFill>
                <a:latin typeface="Tw Cen MT" panose="020B0602020104020603" pitchFamily="34" charset="0"/>
                <a:ea typeface="+mn-ea"/>
                <a:cs typeface="Calibri" pitchFamily="34" charset="0"/>
              </a:rPr>
              <a:t>TWO COMPLEMENTARY </a:t>
            </a:r>
            <a:br>
              <a:rPr lang="fr-FR" sz="4800" b="1" dirty="0" smtClean="0">
                <a:solidFill>
                  <a:schemeClr val="accent6">
                    <a:lumMod val="75000"/>
                  </a:schemeClr>
                </a:solidFill>
                <a:latin typeface="Tw Cen MT" panose="020B0602020104020603" pitchFamily="34" charset="0"/>
                <a:ea typeface="+mn-ea"/>
                <a:cs typeface="Calibri" pitchFamily="34" charset="0"/>
              </a:rPr>
            </a:br>
            <a:r>
              <a:rPr lang="fr-FR" sz="4800" b="1" dirty="0" smtClean="0">
                <a:solidFill>
                  <a:schemeClr val="accent6">
                    <a:lumMod val="75000"/>
                  </a:schemeClr>
                </a:solidFill>
                <a:latin typeface="Tw Cen MT" panose="020B0602020104020603" pitchFamily="34" charset="0"/>
                <a:ea typeface="+mn-ea"/>
                <a:cs typeface="Calibri" pitchFamily="34" charset="0"/>
              </a:rPr>
              <a:t>APPROACHES </a:t>
            </a:r>
            <a:endParaRPr lang="fr-FR" sz="4800" b="1" dirty="0">
              <a:solidFill>
                <a:schemeClr val="accent6">
                  <a:lumMod val="75000"/>
                </a:schemeClr>
              </a:solidFill>
              <a:latin typeface="Tw Cen MT" panose="020B0602020104020603" pitchFamily="34" charset="0"/>
              <a:ea typeface="+mn-ea"/>
              <a:cs typeface="Calibri" pitchFamily="34" charset="0"/>
            </a:endParaRPr>
          </a:p>
        </p:txBody>
      </p:sp>
      <p:sp>
        <p:nvSpPr>
          <p:cNvPr id="48131" name="Text Placeholder 1"/>
          <p:cNvSpPr>
            <a:spLocks noGrp="1"/>
          </p:cNvSpPr>
          <p:nvPr>
            <p:ph type="body" idx="1"/>
          </p:nvPr>
        </p:nvSpPr>
        <p:spPr>
          <a:xfrm>
            <a:off x="462210" y="2266950"/>
            <a:ext cx="3705344" cy="1104900"/>
          </a:xfrm>
          <a:prstGeom prst="roundRect">
            <a:avLst>
              <a:gd name="adj" fmla="val 6620"/>
            </a:avLst>
          </a:prstGeom>
        </p:spPr>
        <p:txBody>
          <a:bodyPr/>
          <a:lstStyle/>
          <a:p>
            <a:r>
              <a:rPr lang="fr-FR" altLang="fr-FR" sz="2800" dirty="0" smtClean="0">
                <a:solidFill>
                  <a:schemeClr val="tx1">
                    <a:lumMod val="65000"/>
                    <a:lumOff val="35000"/>
                  </a:schemeClr>
                </a:solidFill>
                <a:latin typeface="Tw Cen MT" panose="020B0602020104020603" pitchFamily="34" charset="0"/>
              </a:rPr>
              <a:t>Social Network </a:t>
            </a:r>
            <a:r>
              <a:rPr lang="fr-FR" altLang="fr-FR" sz="2800" dirty="0" err="1" smtClean="0">
                <a:solidFill>
                  <a:schemeClr val="tx1">
                    <a:lumMod val="65000"/>
                    <a:lumOff val="35000"/>
                  </a:schemeClr>
                </a:solidFill>
                <a:latin typeface="Tw Cen MT" panose="020B0602020104020603" pitchFamily="34" charset="0"/>
              </a:rPr>
              <a:t>Approach</a:t>
            </a:r>
            <a:r>
              <a:rPr lang="fr-FR" altLang="fr-FR" sz="2800" dirty="0" smtClean="0">
                <a:solidFill>
                  <a:schemeClr val="tx1">
                    <a:lumMod val="65000"/>
                    <a:lumOff val="35000"/>
                  </a:schemeClr>
                </a:solidFill>
                <a:latin typeface="Tw Cen MT" panose="020B0602020104020603" pitchFamily="34" charset="0"/>
              </a:rPr>
              <a:t> </a:t>
            </a:r>
          </a:p>
        </p:txBody>
      </p:sp>
      <p:sp>
        <p:nvSpPr>
          <p:cNvPr id="48132" name="Content Placeholder 8"/>
          <p:cNvSpPr>
            <a:spLocks noGrp="1"/>
          </p:cNvSpPr>
          <p:nvPr>
            <p:ph sz="half" idx="2"/>
          </p:nvPr>
        </p:nvSpPr>
        <p:spPr>
          <a:xfrm>
            <a:off x="462210" y="3475037"/>
            <a:ext cx="4040188" cy="3382963"/>
          </a:xfrm>
          <a:prstGeom prst="roundRect">
            <a:avLst>
              <a:gd name="adj" fmla="val 5398"/>
            </a:avLst>
          </a:prstGeom>
        </p:spPr>
        <p:txBody>
          <a:bodyPr/>
          <a:lstStyle/>
          <a:p>
            <a:pPr marL="0" indent="3175">
              <a:buFontTx/>
              <a:buNone/>
            </a:pPr>
            <a:r>
              <a:rPr lang="fr-FR" altLang="fr-FR" sz="2400" dirty="0" err="1" smtClean="0">
                <a:solidFill>
                  <a:schemeClr val="tx1">
                    <a:lumMod val="65000"/>
                    <a:lumOff val="35000"/>
                  </a:schemeClr>
                </a:solidFill>
              </a:rPr>
              <a:t>Using</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men’s</a:t>
            </a:r>
            <a:r>
              <a:rPr lang="fr-FR" altLang="fr-FR" sz="2400" dirty="0" smtClean="0">
                <a:solidFill>
                  <a:schemeClr val="tx1">
                    <a:lumMod val="65000"/>
                    <a:lumOff val="35000"/>
                  </a:schemeClr>
                </a:solidFill>
              </a:rPr>
              <a:t> and </a:t>
            </a:r>
            <a:r>
              <a:rPr lang="fr-FR" altLang="fr-FR" sz="2400" dirty="0" err="1" smtClean="0">
                <a:solidFill>
                  <a:schemeClr val="tx1">
                    <a:lumMod val="65000"/>
                    <a:lumOff val="35000"/>
                  </a:schemeClr>
                </a:solidFill>
              </a:rPr>
              <a:t>women’s</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interpersonal</a:t>
            </a:r>
            <a:r>
              <a:rPr lang="fr-FR" altLang="fr-FR" sz="2400" dirty="0" smtClean="0">
                <a:solidFill>
                  <a:schemeClr val="tx1">
                    <a:lumMod val="65000"/>
                    <a:lumOff val="35000"/>
                  </a:schemeClr>
                </a:solidFill>
              </a:rPr>
              <a:t> connections to </a:t>
            </a:r>
            <a:r>
              <a:rPr lang="fr-FR" altLang="fr-FR" sz="2400" dirty="0" err="1" smtClean="0">
                <a:solidFill>
                  <a:schemeClr val="tx1">
                    <a:lumMod val="65000"/>
                    <a:lumOff val="35000"/>
                  </a:schemeClr>
                </a:solidFill>
              </a:rPr>
              <a:t>disseminate</a:t>
            </a:r>
            <a:r>
              <a:rPr lang="fr-FR" altLang="fr-FR" sz="2400" dirty="0" smtClean="0">
                <a:solidFill>
                  <a:schemeClr val="tx1">
                    <a:lumMod val="65000"/>
                    <a:lumOff val="35000"/>
                  </a:schemeClr>
                </a:solidFill>
              </a:rPr>
              <a:t> new </a:t>
            </a:r>
            <a:r>
              <a:rPr lang="fr-FR" altLang="fr-FR" sz="2400" dirty="0" err="1" smtClean="0">
                <a:solidFill>
                  <a:schemeClr val="tx1">
                    <a:lumMod val="65000"/>
                    <a:lumOff val="35000"/>
                  </a:schemeClr>
                </a:solidFill>
              </a:rPr>
              <a:t>ideas</a:t>
            </a:r>
            <a:r>
              <a:rPr lang="fr-FR" altLang="fr-FR" sz="2400" dirty="0" smtClean="0">
                <a:solidFill>
                  <a:schemeClr val="tx1">
                    <a:lumMod val="65000"/>
                    <a:lumOff val="35000"/>
                  </a:schemeClr>
                </a:solidFill>
              </a:rPr>
              <a:t> and influence </a:t>
            </a:r>
          </a:p>
          <a:p>
            <a:pPr marL="0" indent="3175">
              <a:buFontTx/>
              <a:buNone/>
            </a:pPr>
            <a:endParaRPr lang="fr-FR" altLang="fr-FR" sz="2400" dirty="0" smtClean="0">
              <a:solidFill>
                <a:schemeClr val="tx1">
                  <a:lumMod val="65000"/>
                  <a:lumOff val="35000"/>
                </a:schemeClr>
              </a:solidFill>
            </a:endParaRPr>
          </a:p>
        </p:txBody>
      </p:sp>
      <p:sp>
        <p:nvSpPr>
          <p:cNvPr id="48133" name="Text Placeholder 2"/>
          <p:cNvSpPr>
            <a:spLocks noGrp="1"/>
          </p:cNvSpPr>
          <p:nvPr>
            <p:ph type="body" sz="quarter" idx="3"/>
          </p:nvPr>
        </p:nvSpPr>
        <p:spPr>
          <a:xfrm>
            <a:off x="4911289" y="2266950"/>
            <a:ext cx="4041775" cy="1104900"/>
          </a:xfrm>
          <a:prstGeom prst="roundRect">
            <a:avLst>
              <a:gd name="adj" fmla="val 6620"/>
            </a:avLst>
          </a:prstGeom>
        </p:spPr>
        <p:txBody>
          <a:bodyPr>
            <a:normAutofit/>
          </a:bodyPr>
          <a:lstStyle/>
          <a:p>
            <a:r>
              <a:rPr lang="fr-FR" altLang="fr-FR" sz="2800" dirty="0" err="1" smtClean="0">
                <a:solidFill>
                  <a:schemeClr val="tx1">
                    <a:lumMod val="65000"/>
                    <a:lumOff val="35000"/>
                  </a:schemeClr>
                </a:solidFill>
                <a:latin typeface="Tw Cen MT" panose="020B0602020104020603" pitchFamily="34" charset="0"/>
              </a:rPr>
              <a:t>Reflective</a:t>
            </a:r>
            <a:r>
              <a:rPr lang="fr-FR" altLang="fr-FR" sz="2800" dirty="0" smtClean="0">
                <a:solidFill>
                  <a:schemeClr val="tx1">
                    <a:lumMod val="65000"/>
                    <a:lumOff val="35000"/>
                  </a:schemeClr>
                </a:solidFill>
                <a:latin typeface="Tw Cen MT" panose="020B0602020104020603" pitchFamily="34" charset="0"/>
              </a:rPr>
              <a:t> &amp; </a:t>
            </a:r>
            <a:r>
              <a:rPr lang="fr-FR" altLang="fr-FR" sz="2800" dirty="0" err="1" smtClean="0">
                <a:solidFill>
                  <a:schemeClr val="tx1">
                    <a:lumMod val="65000"/>
                    <a:lumOff val="35000"/>
                  </a:schemeClr>
                </a:solidFill>
                <a:latin typeface="Tw Cen MT" panose="020B0602020104020603" pitchFamily="34" charset="0"/>
              </a:rPr>
              <a:t>Participatory</a:t>
            </a:r>
            <a:r>
              <a:rPr lang="fr-FR" altLang="fr-FR" sz="2800" dirty="0" smtClean="0">
                <a:solidFill>
                  <a:schemeClr val="tx1">
                    <a:lumMod val="65000"/>
                    <a:lumOff val="35000"/>
                  </a:schemeClr>
                </a:solidFill>
                <a:latin typeface="Tw Cen MT" panose="020B0602020104020603" pitchFamily="34" charset="0"/>
              </a:rPr>
              <a:t> Dialogue </a:t>
            </a:r>
            <a:r>
              <a:rPr lang="fr-FR" altLang="fr-FR" sz="2800" dirty="0" err="1" smtClean="0">
                <a:solidFill>
                  <a:schemeClr val="tx1">
                    <a:lumMod val="65000"/>
                    <a:lumOff val="35000"/>
                  </a:schemeClr>
                </a:solidFill>
                <a:latin typeface="Tw Cen MT" panose="020B0602020104020603" pitchFamily="34" charset="0"/>
              </a:rPr>
              <a:t>Approach</a:t>
            </a:r>
            <a:r>
              <a:rPr lang="fr-FR" altLang="fr-FR" sz="2800" dirty="0" smtClean="0">
                <a:solidFill>
                  <a:schemeClr val="tx1">
                    <a:lumMod val="65000"/>
                    <a:lumOff val="35000"/>
                  </a:schemeClr>
                </a:solidFill>
                <a:latin typeface="Tw Cen MT" panose="020B0602020104020603" pitchFamily="34" charset="0"/>
              </a:rPr>
              <a:t> </a:t>
            </a:r>
            <a:endParaRPr lang="en-US" altLang="fr-FR" sz="2800" dirty="0">
              <a:solidFill>
                <a:schemeClr val="tx1">
                  <a:lumMod val="65000"/>
                  <a:lumOff val="35000"/>
                </a:schemeClr>
              </a:solidFill>
              <a:latin typeface="Tw Cen MT" panose="020B0602020104020603" pitchFamily="34" charset="0"/>
            </a:endParaRPr>
          </a:p>
        </p:txBody>
      </p:sp>
      <p:sp>
        <p:nvSpPr>
          <p:cNvPr id="4" name="Content Placeholder 3"/>
          <p:cNvSpPr>
            <a:spLocks noGrp="1"/>
          </p:cNvSpPr>
          <p:nvPr>
            <p:ph sz="quarter" idx="4"/>
          </p:nvPr>
        </p:nvSpPr>
        <p:spPr>
          <a:xfrm>
            <a:off x="4911290" y="3475037"/>
            <a:ext cx="4041775" cy="3382963"/>
          </a:xfrm>
        </p:spPr>
        <p:txBody>
          <a:bodyPr>
            <a:normAutofit/>
          </a:bodyPr>
          <a:lstStyle/>
          <a:p>
            <a:pPr marL="0" indent="3175">
              <a:buFontTx/>
              <a:buNone/>
              <a:defRPr/>
            </a:pPr>
            <a:r>
              <a:rPr lang="fr-FR" altLang="fr-FR" sz="2400" dirty="0" smtClean="0">
                <a:solidFill>
                  <a:schemeClr val="tx1">
                    <a:lumMod val="65000"/>
                    <a:lumOff val="35000"/>
                  </a:schemeClr>
                </a:solidFill>
              </a:rPr>
              <a:t>Assures </a:t>
            </a:r>
            <a:r>
              <a:rPr lang="fr-FR" altLang="fr-FR" sz="2400" dirty="0" err="1" smtClean="0">
                <a:solidFill>
                  <a:schemeClr val="tx1">
                    <a:lumMod val="65000"/>
                    <a:lumOff val="35000"/>
                  </a:schemeClr>
                </a:solidFill>
              </a:rPr>
              <a:t>that</a:t>
            </a:r>
            <a:r>
              <a:rPr lang="fr-FR" altLang="fr-FR" sz="2400" dirty="0" smtClean="0">
                <a:solidFill>
                  <a:schemeClr val="tx1">
                    <a:lumMod val="65000"/>
                    <a:lumOff val="35000"/>
                  </a:schemeClr>
                </a:solidFill>
              </a:rPr>
              <a:t> the flow of </a:t>
            </a:r>
            <a:r>
              <a:rPr lang="fr-FR" altLang="fr-FR" sz="2400" dirty="0" err="1" smtClean="0">
                <a:solidFill>
                  <a:schemeClr val="tx1">
                    <a:lumMod val="65000"/>
                    <a:lumOff val="35000"/>
                  </a:schemeClr>
                </a:solidFill>
              </a:rPr>
              <a:t>ideas</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contain</a:t>
            </a:r>
            <a:r>
              <a:rPr lang="fr-FR" altLang="fr-FR" sz="2400" dirty="0" smtClean="0">
                <a:solidFill>
                  <a:schemeClr val="tx1">
                    <a:lumMod val="65000"/>
                    <a:lumOff val="35000"/>
                  </a:schemeClr>
                </a:solidFill>
              </a:rPr>
              <a:t> attitudes, values and </a:t>
            </a:r>
            <a:r>
              <a:rPr lang="fr-FR" altLang="fr-FR" sz="2400" dirty="0" err="1" smtClean="0">
                <a:solidFill>
                  <a:schemeClr val="tx1">
                    <a:lumMod val="65000"/>
                    <a:lumOff val="35000"/>
                  </a:schemeClr>
                </a:solidFill>
              </a:rPr>
              <a:t>norms</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that</a:t>
            </a:r>
            <a:r>
              <a:rPr lang="fr-FR" altLang="fr-FR" sz="2400" dirty="0" smtClean="0">
                <a:solidFill>
                  <a:schemeClr val="tx1">
                    <a:lumMod val="65000"/>
                    <a:lumOff val="35000"/>
                  </a:schemeClr>
                </a:solidFill>
              </a:rPr>
              <a:t> support the use of FP by </a:t>
            </a:r>
            <a:r>
              <a:rPr lang="fr-FR" altLang="fr-FR" sz="2400" dirty="0" err="1" smtClean="0">
                <a:solidFill>
                  <a:schemeClr val="tx1">
                    <a:lumMod val="65000"/>
                    <a:lumOff val="35000"/>
                  </a:schemeClr>
                </a:solidFill>
              </a:rPr>
              <a:t>individuals</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who</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want</a:t>
            </a:r>
            <a:r>
              <a:rPr lang="fr-FR" altLang="fr-FR" sz="2400" dirty="0" smtClean="0">
                <a:solidFill>
                  <a:schemeClr val="tx1">
                    <a:lumMod val="65000"/>
                    <a:lumOff val="35000"/>
                  </a:schemeClr>
                </a:solidFill>
              </a:rPr>
              <a:t> </a:t>
            </a:r>
            <a:r>
              <a:rPr lang="fr-FR" altLang="fr-FR" sz="2400" dirty="0" err="1" smtClean="0">
                <a:solidFill>
                  <a:schemeClr val="tx1">
                    <a:lumMod val="65000"/>
                    <a:lumOff val="35000"/>
                  </a:schemeClr>
                </a:solidFill>
              </a:rPr>
              <a:t>it</a:t>
            </a:r>
            <a:r>
              <a:rPr lang="fr-FR" altLang="fr-FR" sz="2400" dirty="0" smtClean="0">
                <a:solidFill>
                  <a:schemeClr val="tx1">
                    <a:lumMod val="65000"/>
                    <a:lumOff val="35000"/>
                  </a:schemeClr>
                </a:solidFill>
              </a:rPr>
              <a:t> </a:t>
            </a:r>
            <a:endParaRPr lang="fr-FR" altLang="fr-FR" sz="2400" dirty="0">
              <a:solidFill>
                <a:schemeClr val="tx1">
                  <a:lumMod val="65000"/>
                  <a:lumOff val="35000"/>
                </a:schemeClr>
              </a:solidFill>
            </a:endParaRPr>
          </a:p>
          <a:p>
            <a:pPr>
              <a:defRPr/>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54957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84172" y="-1043327"/>
            <a:ext cx="7683909" cy="7501958"/>
          </a:xfrm>
          <a:prstGeom prst="roundRect">
            <a:avLst>
              <a:gd name="adj" fmla="val 5398"/>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lgn="ctr">
              <a:buFontTx/>
              <a:buNone/>
              <a:defRPr/>
            </a:pPr>
            <a:r>
              <a:rPr lang="en-US" altLang="fr-FR" sz="70000" b="1" dirty="0" smtClean="0">
                <a:solidFill>
                  <a:schemeClr val="accent6">
                    <a:lumMod val="40000"/>
                    <a:lumOff val="60000"/>
                  </a:schemeClr>
                </a:solidFill>
                <a:latin typeface="Tw Cen MT" panose="020B0602020104020603" pitchFamily="34" charset="0"/>
              </a:rPr>
              <a:t>?</a:t>
            </a:r>
          </a:p>
        </p:txBody>
      </p:sp>
      <p:sp>
        <p:nvSpPr>
          <p:cNvPr id="68611" name="Content Placeholder 2"/>
          <p:cNvSpPr>
            <a:spLocks noGrp="1"/>
          </p:cNvSpPr>
          <p:nvPr>
            <p:ph idx="4294967295"/>
          </p:nvPr>
        </p:nvSpPr>
        <p:spPr>
          <a:xfrm>
            <a:off x="684172" y="2144628"/>
            <a:ext cx="7683909" cy="3638655"/>
          </a:xfrm>
          <a:prstGeom prst="roundRect">
            <a:avLst>
              <a:gd name="adj" fmla="val 5398"/>
            </a:avLst>
          </a:prstGeom>
          <a:noFill/>
        </p:spPr>
        <p:txBody>
          <a:bodyPr>
            <a:normAutofit/>
          </a:bodyPr>
          <a:lstStyle/>
          <a:p>
            <a:pPr marL="0" indent="3175" algn="ctr">
              <a:buFontTx/>
              <a:buNone/>
              <a:defRPr/>
            </a:pPr>
            <a:r>
              <a:rPr lang="en-US" altLang="fr-FR" sz="4000" b="1" dirty="0" smtClean="0">
                <a:solidFill>
                  <a:schemeClr val="accent6">
                    <a:lumMod val="75000"/>
                  </a:schemeClr>
                </a:solidFill>
                <a:latin typeface="Tw Cen MT" panose="020B0602020104020603" pitchFamily="34" charset="0"/>
              </a:rPr>
              <a:t>WHAT CHARACTERIZES THE TJ APPROACH COMPARED TO CONVENTIONAL DEVELOPMENT OR IEC PROJECTS?</a:t>
            </a:r>
          </a:p>
        </p:txBody>
      </p:sp>
    </p:spTree>
    <p:extLst>
      <p:ext uri="{BB962C8B-B14F-4D97-AF65-F5344CB8AC3E}">
        <p14:creationId xmlns:p14="http://schemas.microsoft.com/office/powerpoint/2010/main" val="362538633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8611" name="Content Placeholder 2"/>
          <p:cNvSpPr>
            <a:spLocks noGrp="1"/>
          </p:cNvSpPr>
          <p:nvPr>
            <p:ph idx="4294967295"/>
          </p:nvPr>
        </p:nvSpPr>
        <p:spPr>
          <a:xfrm>
            <a:off x="276868" y="2584306"/>
            <a:ext cx="9183656" cy="3990109"/>
          </a:xfrm>
          <a:prstGeom prst="roundRect">
            <a:avLst>
              <a:gd name="adj" fmla="val 5398"/>
            </a:avLst>
          </a:prstGeom>
          <a:noFill/>
        </p:spPr>
        <p:txBody>
          <a:bodyPr>
            <a:normAutofit/>
          </a:bodyPr>
          <a:lstStyle/>
          <a:p>
            <a:pPr marL="571500" indent="-290513">
              <a:lnSpc>
                <a:spcPct val="120000"/>
              </a:lnSpc>
              <a:spcAft>
                <a:spcPts val="600"/>
              </a:spcAft>
              <a:defRPr/>
            </a:pPr>
            <a:r>
              <a:rPr lang="en-US" altLang="fr-FR" dirty="0" smtClean="0">
                <a:solidFill>
                  <a:schemeClr val="tx1">
                    <a:lumMod val="65000"/>
                    <a:lumOff val="35000"/>
                  </a:schemeClr>
                </a:solidFill>
              </a:rPr>
              <a:t>Do </a:t>
            </a:r>
            <a:r>
              <a:rPr lang="en-US" altLang="fr-FR" dirty="0">
                <a:solidFill>
                  <a:schemeClr val="tx1">
                    <a:lumMod val="65000"/>
                    <a:lumOff val="35000"/>
                  </a:schemeClr>
                </a:solidFill>
              </a:rPr>
              <a:t>they address social barriers? Which ones? How?</a:t>
            </a:r>
          </a:p>
          <a:p>
            <a:pPr marL="571500" indent="-290513">
              <a:lnSpc>
                <a:spcPct val="120000"/>
              </a:lnSpc>
              <a:spcAft>
                <a:spcPts val="600"/>
              </a:spcAft>
              <a:defRPr/>
            </a:pPr>
            <a:r>
              <a:rPr lang="en-US" altLang="fr-FR" dirty="0">
                <a:solidFill>
                  <a:schemeClr val="tx1">
                    <a:lumMod val="65000"/>
                    <a:lumOff val="35000"/>
                  </a:schemeClr>
                </a:solidFill>
              </a:rPr>
              <a:t>Do they incorporate a gender approach? How?</a:t>
            </a:r>
          </a:p>
          <a:p>
            <a:pPr marL="571500" indent="-290513">
              <a:lnSpc>
                <a:spcPct val="120000"/>
              </a:lnSpc>
              <a:spcAft>
                <a:spcPts val="600"/>
              </a:spcAft>
              <a:defRPr/>
            </a:pPr>
            <a:r>
              <a:rPr lang="en-US" altLang="fr-FR" dirty="0">
                <a:solidFill>
                  <a:schemeClr val="tx1">
                    <a:lumMod val="65000"/>
                    <a:lumOff val="35000"/>
                  </a:schemeClr>
                </a:solidFill>
              </a:rPr>
              <a:t>Do they use social network approaches? How?</a:t>
            </a:r>
            <a:r>
              <a:rPr lang="en-US" altLang="fr-FR" dirty="0" smtClean="0">
                <a:solidFill>
                  <a:schemeClr val="tx1">
                    <a:lumMod val="65000"/>
                    <a:lumOff val="35000"/>
                  </a:schemeClr>
                </a:solidFill>
              </a:rPr>
              <a:t/>
            </a:r>
            <a:br>
              <a:rPr lang="en-US" altLang="fr-FR" dirty="0" smtClean="0">
                <a:solidFill>
                  <a:schemeClr val="tx1">
                    <a:lumMod val="65000"/>
                    <a:lumOff val="35000"/>
                  </a:schemeClr>
                </a:solidFill>
              </a:rPr>
            </a:br>
            <a:endParaRPr lang="en-US" altLang="fr-FR" dirty="0" smtClean="0">
              <a:solidFill>
                <a:schemeClr val="tx1">
                  <a:lumMod val="65000"/>
                  <a:lumOff val="35000"/>
                </a:schemeClr>
              </a:solidFill>
            </a:endParaRPr>
          </a:p>
        </p:txBody>
      </p:sp>
      <p:sp>
        <p:nvSpPr>
          <p:cNvPr id="2" name="Rectangle 1"/>
          <p:cNvSpPr/>
          <p:nvPr/>
        </p:nvSpPr>
        <p:spPr>
          <a:xfrm>
            <a:off x="524859" y="1272898"/>
            <a:ext cx="7289793" cy="830997"/>
          </a:xfrm>
          <a:prstGeom prst="rect">
            <a:avLst/>
          </a:prstGeom>
        </p:spPr>
        <p:txBody>
          <a:bodyPr wrap="square">
            <a:spAutoFit/>
          </a:bodyPr>
          <a:lstStyle/>
          <a:p>
            <a:pPr indent="3175">
              <a:defRPr/>
            </a:pPr>
            <a:r>
              <a:rPr lang="en-US" altLang="fr-FR" sz="4800" b="1" dirty="0" smtClean="0">
                <a:solidFill>
                  <a:schemeClr val="accent6">
                    <a:lumMod val="75000"/>
                  </a:schemeClr>
                </a:solidFill>
                <a:latin typeface="Tw Cen MT" panose="020B0602020104020603" pitchFamily="34" charset="0"/>
              </a:rPr>
              <a:t>YOUR CURRENT PROJECTS </a:t>
            </a:r>
            <a:endParaRPr lang="en-US" altLang="fr-FR" sz="4800" b="1"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394857249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2226" name="Title 2"/>
          <p:cNvSpPr>
            <a:spLocks noGrp="1"/>
          </p:cNvSpPr>
          <p:nvPr>
            <p:ph type="title"/>
          </p:nvPr>
        </p:nvSpPr>
        <p:spPr>
          <a:xfrm>
            <a:off x="489729" y="403279"/>
            <a:ext cx="8193088" cy="1568017"/>
          </a:xfrm>
        </p:spPr>
        <p:txBody>
          <a:bodyPr>
            <a:noAutofit/>
          </a:bodyPr>
          <a:lstStyle/>
          <a:p>
            <a:pPr algn="ctr">
              <a:tabLst>
                <a:tab pos="3317875" algn="l"/>
              </a:tabLst>
            </a:pPr>
            <a:r>
              <a:rPr lang="en-US" altLang="fr-FR" sz="3200" b="1" dirty="0" smtClean="0">
                <a:solidFill>
                  <a:schemeClr val="accent6">
                    <a:lumMod val="75000"/>
                  </a:schemeClr>
                </a:solidFill>
                <a:latin typeface="Tw Cen MT" panose="020B0602020104020603" pitchFamily="34" charset="0"/>
              </a:rPr>
              <a:t>WHAT DIFFERENTIATES THE TJ APPROACH FROM OTHER CONVENTIONAL DEVELOPMENTS OR IEC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138612"/>
              </p:ext>
            </p:extLst>
          </p:nvPr>
        </p:nvGraphicFramePr>
        <p:xfrm>
          <a:off x="489729" y="2095394"/>
          <a:ext cx="8278393" cy="4057111"/>
        </p:xfrm>
        <a:graphic>
          <a:graphicData uri="http://schemas.openxmlformats.org/drawingml/2006/table">
            <a:tbl>
              <a:tblPr firstRow="1" bandRow="1">
                <a:tableStyleId>{10A1B5D5-9B99-4C35-A422-299274C87663}</a:tableStyleId>
              </a:tblPr>
              <a:tblGrid>
                <a:gridCol w="4189718"/>
                <a:gridCol w="4088675"/>
              </a:tblGrid>
              <a:tr h="0">
                <a:tc>
                  <a:txBody>
                    <a:bodyPr/>
                    <a:lstStyle/>
                    <a:p>
                      <a:pPr algn="ctr"/>
                      <a:r>
                        <a:rPr lang="en-US" sz="2400" dirty="0" smtClean="0"/>
                        <a:t>TJ</a:t>
                      </a:r>
                      <a:endParaRPr lang="en-US" sz="2400" dirty="0">
                        <a:latin typeface="Tw Cen MT" panose="020B0602020104020603" pitchFamily="34" charset="0"/>
                      </a:endParaRPr>
                    </a:p>
                  </a:txBody>
                  <a:tcPr marT="45704" marB="45704">
                    <a:solidFill>
                      <a:schemeClr val="accent6">
                        <a:lumMod val="75000"/>
                      </a:schemeClr>
                    </a:solidFill>
                  </a:tcPr>
                </a:tc>
                <a:tc>
                  <a:txBody>
                    <a:bodyPr/>
                    <a:lstStyle/>
                    <a:p>
                      <a:pPr algn="ctr"/>
                      <a:r>
                        <a:rPr lang="fr-FR" sz="2400" noProof="0" dirty="0" smtClean="0">
                          <a:latin typeface="+mn-lt"/>
                        </a:rPr>
                        <a:t>CLASSICAL</a:t>
                      </a:r>
                      <a:r>
                        <a:rPr lang="fr-FR" sz="2400" baseline="0" noProof="0" dirty="0" smtClean="0">
                          <a:latin typeface="+mn-lt"/>
                        </a:rPr>
                        <a:t> PROJECTS </a:t>
                      </a:r>
                      <a:endParaRPr lang="fr-FR" sz="2400" noProof="0" dirty="0">
                        <a:latin typeface="Tw Cen MT" panose="020B0602020104020603" pitchFamily="34" charset="0"/>
                      </a:endParaRPr>
                    </a:p>
                  </a:txBody>
                  <a:tcPr marT="45704" marB="45704">
                    <a:solidFill>
                      <a:schemeClr val="accent6">
                        <a:lumMod val="75000"/>
                      </a:schemeClr>
                    </a:solidFill>
                  </a:tcPr>
                </a:tc>
              </a:tr>
              <a:tr h="766132">
                <a:tc>
                  <a:txBody>
                    <a:bodyPr/>
                    <a:lstStyle/>
                    <a:p>
                      <a:pPr marL="3175" indent="0">
                        <a:buFont typeface="Arial" pitchFamily="34" charset="0"/>
                        <a:buNone/>
                      </a:pPr>
                      <a:r>
                        <a:rPr lang="en-US" sz="2000" noProof="0" dirty="0" smtClean="0"/>
                        <a:t>Aims to change the flow of information and social influence</a:t>
                      </a:r>
                    </a:p>
                  </a:txBody>
                  <a:tcPr marT="45704" marB="45704" anchor="ctr"/>
                </a:tc>
                <a:tc>
                  <a:txBody>
                    <a:bodyPr/>
                    <a:lstStyle/>
                    <a:p>
                      <a:r>
                        <a:rPr lang="en-US" sz="2000" noProof="0" dirty="0" smtClean="0"/>
                        <a:t>Focuses on the behavior of individuals</a:t>
                      </a:r>
                    </a:p>
                  </a:txBody>
                  <a:tcPr marT="45704" marB="45704" anchor="ctr"/>
                </a:tc>
              </a:tr>
              <a:tr h="1027421">
                <a:tc>
                  <a:txBody>
                    <a:bodyPr/>
                    <a:lstStyle/>
                    <a:p>
                      <a:r>
                        <a:rPr lang="en-US" sz="2000" noProof="0" dirty="0" smtClean="0"/>
                        <a:t>Uses groups to reach leaders AND connectors with information</a:t>
                      </a:r>
                    </a:p>
                  </a:txBody>
                  <a:tcPr marT="45704" marB="45704" anchor="ctr"/>
                </a:tc>
                <a:tc>
                  <a:txBody>
                    <a:bodyPr/>
                    <a:lstStyle/>
                    <a:p>
                      <a:r>
                        <a:rPr lang="en-US" sz="2000" noProof="0" dirty="0" smtClean="0"/>
                        <a:t>Prioritizes improving the quality and availability of services</a:t>
                      </a:r>
                    </a:p>
                  </a:txBody>
                  <a:tcPr marT="45704" marB="45704" anchor="ctr"/>
                </a:tc>
              </a:tr>
              <a:tr h="1105382">
                <a:tc>
                  <a:txBody>
                    <a:bodyPr/>
                    <a:lstStyle/>
                    <a:p>
                      <a:r>
                        <a:rPr lang="en-US" sz="2000" noProof="0" dirty="0" smtClean="0"/>
                        <a:t>Uses reflection and critical dialogue to alter mindsets and achieve change</a:t>
                      </a:r>
                    </a:p>
                  </a:txBody>
                  <a:tcPr marT="45704" marB="4570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Uses messages and information to convince people to adopt expected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behaviors</a:t>
                      </a:r>
                    </a:p>
                  </a:txBody>
                  <a:tcPr marT="45704" marB="45704" anchor="ctr"/>
                </a:tc>
              </a:tr>
              <a:tr h="579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dirty="0" err="1" smtClean="0"/>
                        <a:t>Includes</a:t>
                      </a:r>
                      <a:r>
                        <a:rPr lang="fr-FR" sz="2000" baseline="0" noProof="0" dirty="0" smtClean="0"/>
                        <a:t> men </a:t>
                      </a:r>
                      <a:r>
                        <a:rPr lang="fr-FR" sz="2000" baseline="0" noProof="0" dirty="0" err="1" smtClean="0"/>
                        <a:t>too</a:t>
                      </a:r>
                      <a:r>
                        <a:rPr lang="fr-FR" sz="2000" baseline="0" noProof="0" dirty="0" smtClean="0"/>
                        <a:t> </a:t>
                      </a:r>
                      <a:endParaRPr lang="fr-FR" sz="2000" noProof="0" dirty="0" smtClean="0"/>
                    </a:p>
                    <a:p>
                      <a:endParaRPr lang="fr-FR" sz="2000" noProof="0" dirty="0">
                        <a:solidFill>
                          <a:schemeClr val="tx1"/>
                        </a:solidFill>
                        <a:latin typeface="+mn-lt"/>
                      </a:endParaRPr>
                    </a:p>
                  </a:txBody>
                  <a:tcPr marT="45704" marB="45704" anchor="ctr"/>
                </a:tc>
                <a:tc>
                  <a:txBody>
                    <a:bodyPr/>
                    <a:lstStyle/>
                    <a:p>
                      <a:r>
                        <a:rPr lang="en-US" sz="2000" noProof="0" dirty="0" smtClean="0"/>
                        <a:t>Often focuses exclusively on women of childbearing age</a:t>
                      </a:r>
                    </a:p>
                  </a:txBody>
                  <a:tcPr marT="45704" marB="45704" anchor="ctr"/>
                </a:tc>
              </a:tr>
            </a:tbl>
          </a:graphicData>
        </a:graphic>
      </p:graphicFrame>
    </p:spTree>
    <p:extLst>
      <p:ext uri="{BB962C8B-B14F-4D97-AF65-F5344CB8AC3E}">
        <p14:creationId xmlns:p14="http://schemas.microsoft.com/office/powerpoint/2010/main" val="24022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392425" y="1670152"/>
            <a:ext cx="10371908" cy="3679961"/>
          </a:xfrm>
          <a:prstGeom prst="roundRect">
            <a:avLst>
              <a:gd name="adj" fmla="val 5398"/>
            </a:avLst>
          </a:prstGeom>
          <a:noFill/>
          <a:extLst>
            <a:ext uri="{909E8E84-426E-40dd-AFC4-6F175D3DCCD1}">
              <a14:hiddenFill xmlns:a14="http://schemas.microsoft.com/office/drawing/2010/main" xmlns="">
                <a:solidFill>
                  <a:srgbClr val="DFEBDF">
                    <a:alpha val="72940"/>
                  </a:srgbClr>
                </a:solidFill>
              </a14:hiddenFill>
            </a:ext>
          </a:extLst>
        </p:spPr>
        <p:txBody>
          <a:bodyPr>
            <a:normAutofit/>
          </a:bodyPr>
          <a:lstStyle/>
          <a:p>
            <a:endParaRPr lang="en-US" altLang="fr-FR" sz="4800" dirty="0" smtClean="0">
              <a:latin typeface="Tw Cen MT" panose="020B0602020104020603" pitchFamily="34" charset="0"/>
            </a:endParaRPr>
          </a:p>
          <a:p>
            <a:endParaRPr lang="en-US" altLang="fr-FR" sz="4800" dirty="0" smtClean="0">
              <a:latin typeface="Tw Cen MT" panose="020B0602020104020603" pitchFamily="34" charset="0"/>
            </a:endParaRPr>
          </a:p>
          <a:p>
            <a:pPr marL="3175" indent="0" algn="ctr">
              <a:buNone/>
            </a:pPr>
            <a:r>
              <a:rPr lang="en-US" altLang="fr-FR" sz="7200" b="1" dirty="0" smtClean="0">
                <a:solidFill>
                  <a:schemeClr val="accent6">
                    <a:lumMod val="75000"/>
                  </a:schemeClr>
                </a:solidFill>
                <a:latin typeface="Tw Cen MT" panose="020B0602020104020603" pitchFamily="34" charset="0"/>
              </a:rPr>
              <a:t>EXERCISE: </a:t>
            </a:r>
          </a:p>
          <a:p>
            <a:pPr marL="3175" indent="0" algn="ctr">
              <a:buNone/>
            </a:pPr>
            <a:r>
              <a:rPr lang="en-US" altLang="fr-FR" sz="4800" b="1" dirty="0" smtClean="0">
                <a:solidFill>
                  <a:schemeClr val="accent6">
                    <a:lumMod val="75000"/>
                  </a:schemeClr>
                </a:solidFill>
                <a:latin typeface="Tw Cen MT" panose="020B0602020104020603" pitchFamily="34" charset="0"/>
              </a:rPr>
              <a:t>AGREE / DON’T AGREE</a:t>
            </a:r>
            <a:endParaRPr lang="en-US" altLang="fr-FR" sz="4800" dirty="0" smtClean="0">
              <a:latin typeface="Tw Cen MT" panose="020B0602020104020603" pitchFamily="34" charset="0"/>
            </a:endParaRPr>
          </a:p>
          <a:p>
            <a:endParaRPr lang="en-US" altLang="fr-FR" sz="4800" dirty="0" smtClean="0">
              <a:latin typeface="Tw Cen MT" panose="020B0602020104020603" pitchFamily="34" charset="0"/>
            </a:endParaRPr>
          </a:p>
        </p:txBody>
      </p:sp>
      <p:sp>
        <p:nvSpPr>
          <p:cNvPr id="54275" name="Slide Number Placeholder 3"/>
          <p:cNvSpPr>
            <a:spLocks noGrp="1"/>
          </p:cNvSpPr>
          <p:nvPr>
            <p:ph type="sldNum" sz="quarter" idx="4294967295"/>
          </p:nvPr>
        </p:nvSpPr>
        <p:spPr bwMode="auto">
          <a:xfrm>
            <a:off x="6996257" y="6179561"/>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buFontTx/>
              <a:buNone/>
            </a:pPr>
            <a:fld id="{9423BD1B-9900-4D4D-9918-AE6B2E6753B7}" type="slidenum">
              <a:rPr lang="en-US" altLang="fr-FR" sz="1800" b="0">
                <a:solidFill>
                  <a:schemeClr val="tx1"/>
                </a:solidFill>
                <a:latin typeface="Arial" panose="020B0604020202020204" pitchFamily="34" charset="0"/>
              </a:rPr>
              <a:pPr>
                <a:lnSpc>
                  <a:spcPct val="100000"/>
                </a:lnSpc>
                <a:spcBef>
                  <a:spcPct val="0"/>
                </a:spcBef>
                <a:buFontTx/>
                <a:buNone/>
              </a:pPr>
              <a:t>26</a:t>
            </a:fld>
            <a:endParaRPr lang="en-US" altLang="fr-FR" sz="1800" b="0">
              <a:solidFill>
                <a:schemeClr val="tx1"/>
              </a:solidFill>
              <a:latin typeface="Arial" panose="020B0604020202020204" pitchFamily="34" charset="0"/>
            </a:endParaRPr>
          </a:p>
        </p:txBody>
      </p:sp>
      <p:pic>
        <p:nvPicPr>
          <p:cNvPr id="2" name="Picture 1"/>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08682" y="840704"/>
            <a:ext cx="2099769" cy="2099769"/>
          </a:xfrm>
          <a:prstGeom prst="rect">
            <a:avLst/>
          </a:prstGeom>
        </p:spPr>
      </p:pic>
      <p:pic>
        <p:nvPicPr>
          <p:cNvPr id="3" name="Picture 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8913" y="1797600"/>
            <a:ext cx="2099769" cy="2099769"/>
          </a:xfrm>
          <a:prstGeom prst="rect">
            <a:avLst/>
          </a:prstGeom>
        </p:spPr>
      </p:pic>
    </p:spTree>
    <p:extLst>
      <p:ext uri="{BB962C8B-B14F-4D97-AF65-F5344CB8AC3E}">
        <p14:creationId xmlns:p14="http://schemas.microsoft.com/office/powerpoint/2010/main" val="178170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7827" name="Title 2"/>
          <p:cNvSpPr>
            <a:spLocks noGrp="1"/>
          </p:cNvSpPr>
          <p:nvPr>
            <p:ph type="title"/>
          </p:nvPr>
        </p:nvSpPr>
        <p:spPr>
          <a:xfrm>
            <a:off x="709250" y="3074494"/>
            <a:ext cx="7772400" cy="1005754"/>
          </a:xfrm>
          <a:prstGeom prst="roundRect">
            <a:avLst>
              <a:gd name="adj" fmla="val 26449"/>
            </a:avLst>
          </a:prstGeom>
        </p:spPr>
        <p:txBody>
          <a:bodyPr>
            <a:noAutofit/>
          </a:bodyPr>
          <a:lstStyle/>
          <a:p>
            <a:pPr marL="342891" indent="-342891" algn="ctr">
              <a:defRPr/>
            </a:pPr>
            <a:r>
              <a:rPr lang="en-US" altLang="fr-FR" sz="6600" b="1" dirty="0" smtClean="0">
                <a:solidFill>
                  <a:schemeClr val="accent1">
                    <a:lumMod val="20000"/>
                    <a:lumOff val="80000"/>
                  </a:schemeClr>
                </a:solidFill>
                <a:latin typeface="Tw Cen MT" panose="020B0602020104020603" pitchFamily="34" charset="0"/>
              </a:rPr>
              <a:t>THE TJ APPROACH</a:t>
            </a:r>
            <a:endParaRPr lang="fr-BE" altLang="en-US" sz="6600" b="1" dirty="0">
              <a:solidFill>
                <a:schemeClr val="accent1">
                  <a:lumMod val="20000"/>
                  <a:lumOff val="80000"/>
                </a:schemeClr>
              </a:solidFill>
              <a:latin typeface="Tw Cen MT" panose="020B0602020104020603" pitchFamily="34" charset="0"/>
            </a:endParaRPr>
          </a:p>
        </p:txBody>
      </p:sp>
    </p:spTree>
    <p:extLst>
      <p:ext uri="{BB962C8B-B14F-4D97-AF65-F5344CB8AC3E}">
        <p14:creationId xmlns:p14="http://schemas.microsoft.com/office/powerpoint/2010/main" val="26929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600755"/>
            <a:ext cx="7996509" cy="609600"/>
          </a:xfrm>
          <a:noFill/>
        </p:spPr>
        <p:txBody>
          <a:bodyPr>
            <a:noAutofit/>
          </a:bodyPr>
          <a:lstStyle/>
          <a:p>
            <a:pPr algn="ctr">
              <a:defRPr/>
            </a:pPr>
            <a:r>
              <a:rPr lang="en-US" sz="4800" b="1" dirty="0" smtClean="0">
                <a:solidFill>
                  <a:schemeClr val="accent1"/>
                </a:solidFill>
                <a:latin typeface="Tw Cen MT" panose="020B0602020104020603" pitchFamily="34" charset="0"/>
                <a:ea typeface="+mn-ea"/>
                <a:cs typeface="Calibri" pitchFamily="34" charset="0"/>
              </a:rPr>
              <a:t>PROJECT OBJECTIVES </a:t>
            </a:r>
            <a:endParaRPr lang="en-US" sz="4800" b="1" dirty="0">
              <a:solidFill>
                <a:schemeClr val="accent1"/>
              </a:solidFill>
              <a:latin typeface="Tw Cen MT" panose="020B0602020104020603" pitchFamily="34" charset="0"/>
              <a:ea typeface="+mn-ea"/>
              <a:cs typeface="Calibri" pitchFamily="34" charset="0"/>
            </a:endParaRPr>
          </a:p>
        </p:txBody>
      </p:sp>
      <p:sp>
        <p:nvSpPr>
          <p:cNvPr id="5" name="Content Placeholder 4"/>
          <p:cNvSpPr>
            <a:spLocks noGrp="1"/>
          </p:cNvSpPr>
          <p:nvPr>
            <p:ph sz="quarter" idx="4294967295"/>
          </p:nvPr>
        </p:nvSpPr>
        <p:spPr>
          <a:xfrm>
            <a:off x="153008" y="1586610"/>
            <a:ext cx="4702356" cy="4986337"/>
          </a:xfrm>
          <a:noFill/>
        </p:spPr>
        <p:txBody>
          <a:bodyPr>
            <a:normAutofit/>
          </a:bodyPr>
          <a:lstStyle/>
          <a:p>
            <a:pPr marL="517512" indent="-514338">
              <a:spcAft>
                <a:spcPts val="1200"/>
              </a:spcAft>
              <a:buFont typeface="+mj-lt"/>
              <a:buAutoNum type="arabicPeriod"/>
              <a:defRPr/>
            </a:pPr>
            <a:r>
              <a:rPr lang="en-US" sz="2400" dirty="0">
                <a:solidFill>
                  <a:schemeClr val="tx1">
                    <a:lumMod val="65000"/>
                    <a:lumOff val="35000"/>
                  </a:schemeClr>
                </a:solidFill>
              </a:rPr>
              <a:t>Apply a social network analysis framework to assess the influence of social groups.</a:t>
            </a:r>
            <a:br>
              <a:rPr lang="en-US" sz="2400" dirty="0">
                <a:solidFill>
                  <a:schemeClr val="tx1">
                    <a:lumMod val="65000"/>
                    <a:lumOff val="35000"/>
                  </a:schemeClr>
                </a:solidFill>
              </a:rPr>
            </a:br>
            <a:endParaRPr lang="en-US" sz="2400" dirty="0">
              <a:solidFill>
                <a:schemeClr val="tx1">
                  <a:lumMod val="65000"/>
                  <a:lumOff val="35000"/>
                </a:schemeClr>
              </a:solidFill>
            </a:endParaRPr>
          </a:p>
          <a:p>
            <a:pPr marL="517512" indent="-514338">
              <a:spcAft>
                <a:spcPts val="1200"/>
              </a:spcAft>
              <a:buFont typeface="+mj-lt"/>
              <a:buAutoNum type="arabicPeriod"/>
              <a:defRPr/>
            </a:pPr>
            <a:r>
              <a:rPr lang="en-US" sz="2400" dirty="0">
                <a:solidFill>
                  <a:schemeClr val="tx1">
                    <a:lumMod val="65000"/>
                    <a:lumOff val="35000"/>
                  </a:schemeClr>
                </a:solidFill>
              </a:rPr>
              <a:t>Develop and test interventions with the goal of activating key players in the social network.</a:t>
            </a:r>
            <a:br>
              <a:rPr lang="en-US" sz="2400" dirty="0">
                <a:solidFill>
                  <a:schemeClr val="tx1">
                    <a:lumMod val="65000"/>
                    <a:lumOff val="35000"/>
                  </a:schemeClr>
                </a:solidFill>
              </a:rPr>
            </a:br>
            <a:endParaRPr lang="en-US" sz="2400" dirty="0">
              <a:solidFill>
                <a:schemeClr val="tx1">
                  <a:lumMod val="65000"/>
                  <a:lumOff val="35000"/>
                </a:schemeClr>
              </a:solidFill>
            </a:endParaRPr>
          </a:p>
          <a:p>
            <a:pPr marL="517512" indent="-514338">
              <a:spcAft>
                <a:spcPts val="1200"/>
              </a:spcAft>
              <a:buFont typeface="+mj-lt"/>
              <a:buAutoNum type="arabicPeriod"/>
              <a:defRPr/>
            </a:pPr>
            <a:r>
              <a:rPr lang="en-US" sz="2400" dirty="0">
                <a:solidFill>
                  <a:schemeClr val="tx1">
                    <a:lumMod val="65000"/>
                    <a:lumOff val="35000"/>
                  </a:schemeClr>
                </a:solidFill>
              </a:rPr>
              <a:t>Expand interventions to other communities (if they prove successful</a:t>
            </a:r>
            <a:r>
              <a:rPr lang="en-US" sz="2400" dirty="0" smtClean="0">
                <a:solidFill>
                  <a:schemeClr val="tx1">
                    <a:lumMod val="65000"/>
                    <a:lumOff val="35000"/>
                  </a:schemeClr>
                </a:solidFill>
              </a:rPr>
              <a:t>)</a:t>
            </a:r>
            <a:endParaRPr lang="en-US" sz="3000" dirty="0">
              <a:solidFill>
                <a:schemeClr val="tx1">
                  <a:lumMod val="65000"/>
                  <a:lumOff val="35000"/>
                </a:schemeClr>
              </a:solidFill>
            </a:endParaRPr>
          </a:p>
          <a:p>
            <a:pPr marL="685783" indent="-514338">
              <a:spcBef>
                <a:spcPts val="600"/>
              </a:spcBef>
              <a:buFont typeface="+mj-lt"/>
              <a:buAutoNum type="arabicPeriod"/>
              <a:defRPr/>
            </a:pPr>
            <a:endParaRPr lang="en-US" sz="3000" dirty="0">
              <a:solidFill>
                <a:schemeClr val="tx1">
                  <a:lumMod val="65000"/>
                  <a:lumOff val="35000"/>
                </a:schemeClr>
              </a:solidFill>
            </a:endParaRPr>
          </a:p>
        </p:txBody>
      </p:sp>
      <p:pic>
        <p:nvPicPr>
          <p:cNvPr id="78852" name="Picture 5"/>
          <p:cNvPicPr>
            <a:picLocks noChangeAspect="1"/>
          </p:cNvPicPr>
          <p:nvPr/>
        </p:nvPicPr>
        <p:blipFill rotWithShape="1">
          <a:blip r:embed="rId3">
            <a:grayscl/>
            <a:extLst>
              <a:ext uri="{28A0092B-C50C-407E-A947-70E740481C1C}">
                <a14:useLocalDpi xmlns:a14="http://schemas.microsoft.com/office/drawing/2010/main" val="0"/>
              </a:ext>
            </a:extLst>
          </a:blip>
          <a:srcRect l="25626" r="5957"/>
          <a:stretch/>
        </p:blipFill>
        <p:spPr bwMode="auto">
          <a:xfrm>
            <a:off x="4990011" y="1540651"/>
            <a:ext cx="3944983" cy="4324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372598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4" name="TextBox 53"/>
          <p:cNvSpPr txBox="1"/>
          <p:nvPr/>
        </p:nvSpPr>
        <p:spPr>
          <a:xfrm>
            <a:off x="49765" y="1424368"/>
            <a:ext cx="4496125" cy="1138773"/>
          </a:xfrm>
          <a:prstGeom prst="rect">
            <a:avLst/>
          </a:prstGeom>
          <a:noFill/>
        </p:spPr>
        <p:txBody>
          <a:bodyPr wrap="square" rtlCol="0">
            <a:spAutoFit/>
          </a:bodyPr>
          <a:lstStyle/>
          <a:p>
            <a:pPr eaLnBrk="1" fontAlgn="auto" hangingPunct="1">
              <a:spcBef>
                <a:spcPts val="0"/>
              </a:spcBef>
              <a:spcAft>
                <a:spcPts val="0"/>
              </a:spcAft>
            </a:pPr>
            <a:r>
              <a:rPr lang="fr-FR" sz="3400" b="1" dirty="0" err="1" smtClean="0">
                <a:solidFill>
                  <a:schemeClr val="accent1"/>
                </a:solidFill>
                <a:latin typeface="Arial"/>
                <a:ea typeface="ＭＳ Ｐゴシック"/>
              </a:rPr>
              <a:t>Tékponon</a:t>
            </a:r>
            <a:r>
              <a:rPr lang="fr-FR" sz="3400" b="1" dirty="0">
                <a:solidFill>
                  <a:schemeClr val="accent1"/>
                </a:solidFill>
                <a:latin typeface="Arial"/>
                <a:ea typeface="ＭＳ Ｐゴシック"/>
              </a:rPr>
              <a:t> </a:t>
            </a:r>
            <a:r>
              <a:rPr lang="fr-FR" sz="3400" b="1" dirty="0" err="1" smtClean="0">
                <a:solidFill>
                  <a:schemeClr val="accent1"/>
                </a:solidFill>
                <a:latin typeface="Arial"/>
                <a:ea typeface="ＭＳ Ｐゴシック"/>
              </a:rPr>
              <a:t>Jikuagou</a:t>
            </a:r>
            <a:r>
              <a:rPr lang="fr-FR" sz="3400" b="1" dirty="0" smtClean="0">
                <a:solidFill>
                  <a:schemeClr val="accent1"/>
                </a:solidFill>
                <a:latin typeface="Arial"/>
                <a:ea typeface="ＭＳ Ｐゴシック"/>
              </a:rPr>
              <a:t> </a:t>
            </a:r>
            <a:r>
              <a:rPr lang="fr-FR" sz="3400" b="1" dirty="0" err="1" smtClean="0">
                <a:solidFill>
                  <a:schemeClr val="accent1"/>
                </a:solidFill>
                <a:latin typeface="Arial"/>
                <a:ea typeface="ＭＳ Ｐゴシック"/>
              </a:rPr>
              <a:t>Results</a:t>
            </a:r>
            <a:r>
              <a:rPr lang="fr-FR" sz="3400" b="1" dirty="0" smtClean="0">
                <a:solidFill>
                  <a:schemeClr val="accent1"/>
                </a:solidFill>
                <a:latin typeface="Arial"/>
                <a:ea typeface="ＭＳ Ｐゴシック"/>
              </a:rPr>
              <a:t> Framework</a:t>
            </a:r>
            <a:endParaRPr lang="fr-FR" sz="3400" b="1" dirty="0">
              <a:solidFill>
                <a:schemeClr val="accent1"/>
              </a:solidFill>
              <a:latin typeface="Arial"/>
              <a:ea typeface="ＭＳ Ｐゴシック"/>
            </a:endParaRPr>
          </a:p>
        </p:txBody>
      </p:sp>
      <p:sp>
        <p:nvSpPr>
          <p:cNvPr id="55" name="TextBox 54"/>
          <p:cNvSpPr txBox="1"/>
          <p:nvPr/>
        </p:nvSpPr>
        <p:spPr>
          <a:xfrm>
            <a:off x="53861" y="6543561"/>
            <a:ext cx="2049344" cy="276999"/>
          </a:xfrm>
          <a:prstGeom prst="rect">
            <a:avLst/>
          </a:prstGeom>
          <a:noFill/>
        </p:spPr>
        <p:txBody>
          <a:bodyPr wrap="none" rtlCol="0">
            <a:spAutoFit/>
          </a:bodyPr>
          <a:lstStyle/>
          <a:p>
            <a:pPr eaLnBrk="1" fontAlgn="auto" hangingPunct="1">
              <a:spcBef>
                <a:spcPts val="0"/>
              </a:spcBef>
              <a:spcAft>
                <a:spcPts val="0"/>
              </a:spcAft>
            </a:pPr>
            <a:r>
              <a:rPr lang="fr-FR" sz="1200" dirty="0" smtClean="0">
                <a:solidFill>
                  <a:schemeClr val="tx1">
                    <a:lumMod val="65000"/>
                    <a:lumOff val="35000"/>
                  </a:schemeClr>
                </a:solidFill>
                <a:ea typeface="ＭＳ Ｐゴシック"/>
              </a:rPr>
              <a:t>Last </a:t>
            </a:r>
            <a:r>
              <a:rPr lang="fr-FR" sz="1200" dirty="0" err="1" smtClean="0">
                <a:solidFill>
                  <a:schemeClr val="tx1">
                    <a:lumMod val="65000"/>
                    <a:lumOff val="35000"/>
                  </a:schemeClr>
                </a:solidFill>
                <a:ea typeface="ＭＳ Ｐゴシック"/>
              </a:rPr>
              <a:t>revised</a:t>
            </a:r>
            <a:r>
              <a:rPr lang="fr-FR" sz="1200" dirty="0" smtClean="0">
                <a:solidFill>
                  <a:schemeClr val="tx1">
                    <a:lumMod val="65000"/>
                    <a:lumOff val="35000"/>
                  </a:schemeClr>
                </a:solidFill>
                <a:ea typeface="ＭＳ Ｐゴシック"/>
              </a:rPr>
              <a:t> 15 </a:t>
            </a:r>
            <a:r>
              <a:rPr lang="fr-FR" sz="1200" dirty="0" err="1" smtClean="0">
                <a:solidFill>
                  <a:schemeClr val="tx1">
                    <a:lumMod val="65000"/>
                    <a:lumOff val="35000"/>
                  </a:schemeClr>
                </a:solidFill>
                <a:ea typeface="ＭＳ Ｐゴシック"/>
              </a:rPr>
              <a:t>February</a:t>
            </a:r>
            <a:r>
              <a:rPr lang="fr-FR" sz="1200" dirty="0" smtClean="0">
                <a:solidFill>
                  <a:schemeClr val="tx1">
                    <a:lumMod val="65000"/>
                    <a:lumOff val="35000"/>
                  </a:schemeClr>
                </a:solidFill>
                <a:ea typeface="ＭＳ Ｐゴシック"/>
              </a:rPr>
              <a:t> 2013</a:t>
            </a:r>
            <a:endParaRPr lang="fr-FR" sz="1200" dirty="0">
              <a:solidFill>
                <a:schemeClr val="tx1">
                  <a:lumMod val="65000"/>
                  <a:lumOff val="35000"/>
                </a:schemeClr>
              </a:solidFill>
              <a:ea typeface="ＭＳ Ｐゴシック"/>
            </a:endParaRPr>
          </a:p>
        </p:txBody>
      </p:sp>
      <p:sp>
        <p:nvSpPr>
          <p:cNvPr id="69" name="Block Arc 68"/>
          <p:cNvSpPr/>
          <p:nvPr/>
        </p:nvSpPr>
        <p:spPr>
          <a:xfrm>
            <a:off x="487676" y="295196"/>
            <a:ext cx="7900739" cy="2348102"/>
          </a:xfrm>
          <a:prstGeom prst="blockArc">
            <a:avLst>
              <a:gd name="adj1" fmla="val 11284027"/>
              <a:gd name="adj2" fmla="val 21096425"/>
              <a:gd name="adj3" fmla="val 1965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0" name="TextBox 69"/>
          <p:cNvSpPr txBox="1"/>
          <p:nvPr/>
        </p:nvSpPr>
        <p:spPr>
          <a:xfrm>
            <a:off x="2392676" y="265032"/>
            <a:ext cx="4194943" cy="1138773"/>
          </a:xfrm>
          <a:prstGeom prst="rect">
            <a:avLst/>
          </a:prstGeom>
          <a:noFill/>
        </p:spPr>
        <p:txBody>
          <a:bodyPr wrap="square" rtlCol="0">
            <a:spAutoFit/>
          </a:bodyPr>
          <a:lstStyle/>
          <a:p>
            <a:pPr algn="ctr"/>
            <a:r>
              <a:rPr lang="en-US" sz="1400" b="1" dirty="0">
                <a:solidFill>
                  <a:schemeClr val="accent1">
                    <a:lumMod val="50000"/>
                  </a:schemeClr>
                </a:solidFill>
                <a:ea typeface="ＭＳ Ｐゴシック"/>
                <a:cs typeface="Arial" pitchFamily="34" charset="0"/>
              </a:rPr>
              <a:t>Macro Result: </a:t>
            </a:r>
          </a:p>
          <a:p>
            <a:pPr algn="ctr"/>
            <a:r>
              <a:rPr lang="en-US" sz="1400" dirty="0">
                <a:solidFill>
                  <a:schemeClr val="accent1">
                    <a:lumMod val="50000"/>
                  </a:schemeClr>
                </a:solidFill>
                <a:ea typeface="ＭＳ Ｐゴシック"/>
                <a:cs typeface="Arial" pitchFamily="34" charset="0"/>
              </a:rPr>
              <a:t>Increased proportion of women and men reporting equitable attitudes about roles within the couple related to fertility and family planning.</a:t>
            </a:r>
          </a:p>
          <a:p>
            <a:pPr algn="ctr" eaLnBrk="1" fontAlgn="auto" hangingPunct="1">
              <a:spcBef>
                <a:spcPts val="0"/>
              </a:spcBef>
              <a:spcAft>
                <a:spcPts val="0"/>
              </a:spcAft>
            </a:pPr>
            <a:endParaRPr lang="fr-FR" sz="1200" dirty="0">
              <a:solidFill>
                <a:schemeClr val="accent1">
                  <a:lumMod val="50000"/>
                </a:schemeClr>
              </a:solidFill>
              <a:ea typeface="ＭＳ Ｐゴシック"/>
              <a:cs typeface="Arial" pitchFamily="34" charset="0"/>
            </a:endParaRPr>
          </a:p>
        </p:txBody>
      </p:sp>
      <p:sp>
        <p:nvSpPr>
          <p:cNvPr id="34" name="Right Arrow 81"/>
          <p:cNvSpPr>
            <a:spLocks noChangeArrowheads="1"/>
          </p:cNvSpPr>
          <p:nvPr/>
        </p:nvSpPr>
        <p:spPr bwMode="auto">
          <a:xfrm rot="10800000">
            <a:off x="4857673" y="3216356"/>
            <a:ext cx="305280" cy="417040"/>
          </a:xfrm>
          <a:prstGeom prst="rightArrow">
            <a:avLst>
              <a:gd name="adj1" fmla="val 50000"/>
              <a:gd name="adj2" fmla="val 49992"/>
            </a:avLst>
          </a:prstGeom>
          <a:solidFill>
            <a:srgbClr val="3891A7"/>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35" name="Block Arc 61"/>
          <p:cNvSpPr>
            <a:spLocks/>
          </p:cNvSpPr>
          <p:nvPr/>
        </p:nvSpPr>
        <p:spPr bwMode="auto">
          <a:xfrm rot="16200000">
            <a:off x="4285974" y="3461866"/>
            <a:ext cx="4215101" cy="707425"/>
          </a:xfrm>
          <a:custGeom>
            <a:avLst/>
            <a:gdLst>
              <a:gd name="T0" fmla="*/ 0 w 3248025"/>
              <a:gd name="T1" fmla="*/ 438468 h 876935"/>
              <a:gd name="T2" fmla="*/ 1624013 w 3248025"/>
              <a:gd name="T3" fmla="*/ 0 h 876935"/>
              <a:gd name="T4" fmla="*/ 3248026 w 3248025"/>
              <a:gd name="T5" fmla="*/ 438468 h 876935"/>
              <a:gd name="T6" fmla="*/ 3028791 w 3248025"/>
              <a:gd name="T7" fmla="*/ 438468 h 876935"/>
              <a:gd name="T8" fmla="*/ 1624012 w 3248025"/>
              <a:gd name="T9" fmla="*/ 219234 h 876935"/>
              <a:gd name="T10" fmla="*/ 219233 w 3248025"/>
              <a:gd name="T11" fmla="*/ 438468 h 876935"/>
              <a:gd name="T12" fmla="*/ 0 w 3248025"/>
              <a:gd name="T13" fmla="*/ 438468 h 8769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8025" h="876935">
                <a:moveTo>
                  <a:pt x="0" y="438468"/>
                </a:moveTo>
                <a:cubicBezTo>
                  <a:pt x="0" y="196309"/>
                  <a:pt x="727095" y="0"/>
                  <a:pt x="1624013" y="0"/>
                </a:cubicBezTo>
                <a:cubicBezTo>
                  <a:pt x="2520931" y="0"/>
                  <a:pt x="3248026" y="196309"/>
                  <a:pt x="3248026" y="438468"/>
                </a:cubicBezTo>
                <a:lnTo>
                  <a:pt x="3028791" y="438468"/>
                </a:lnTo>
                <a:cubicBezTo>
                  <a:pt x="3028791" y="317388"/>
                  <a:pt x="2399850" y="219234"/>
                  <a:pt x="1624012" y="219234"/>
                </a:cubicBezTo>
                <a:cubicBezTo>
                  <a:pt x="848174" y="219234"/>
                  <a:pt x="219233" y="317388"/>
                  <a:pt x="219233" y="438468"/>
                </a:cubicBezTo>
                <a:lnTo>
                  <a:pt x="0" y="438468"/>
                </a:lnTo>
                <a:close/>
              </a:path>
            </a:pathLst>
          </a:custGeom>
          <a:solidFill>
            <a:schemeClr val="bg1">
              <a:lumMod val="50000"/>
            </a:schemeClr>
          </a:solidFill>
          <a:ln>
            <a:noFill/>
          </a:ln>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36" name="Right Arrow 81"/>
          <p:cNvSpPr>
            <a:spLocks noChangeArrowheads="1"/>
          </p:cNvSpPr>
          <p:nvPr/>
        </p:nvSpPr>
        <p:spPr bwMode="auto">
          <a:xfrm rot="10800000">
            <a:off x="5832356" y="3643787"/>
            <a:ext cx="305280" cy="417040"/>
          </a:xfrm>
          <a:prstGeom prst="rightArrow">
            <a:avLst>
              <a:gd name="adj1" fmla="val 50000"/>
              <a:gd name="adj2" fmla="val 49992"/>
            </a:avLst>
          </a:prstGeom>
          <a:solidFill>
            <a:schemeClr val="bg1">
              <a:lumMod val="50000"/>
            </a:schemeClr>
          </a:solidFill>
          <a:ln>
            <a:noFill/>
          </a:ln>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40" name="Right Arrow 81"/>
          <p:cNvSpPr>
            <a:spLocks noChangeArrowheads="1"/>
          </p:cNvSpPr>
          <p:nvPr/>
        </p:nvSpPr>
        <p:spPr bwMode="auto">
          <a:xfrm rot="10800000">
            <a:off x="3760926" y="3264916"/>
            <a:ext cx="356731" cy="331885"/>
          </a:xfrm>
          <a:prstGeom prst="rightArrow">
            <a:avLst>
              <a:gd name="adj1" fmla="val 50000"/>
              <a:gd name="adj2" fmla="val 49992"/>
            </a:avLst>
          </a:prstGeom>
          <a:solidFill>
            <a:schemeClr val="bg1">
              <a:lumMod val="50000"/>
            </a:schemeClr>
          </a:solidFill>
          <a:ln>
            <a:noFill/>
          </a:ln>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47" name="Right Arrow 81"/>
          <p:cNvSpPr>
            <a:spLocks noChangeArrowheads="1"/>
          </p:cNvSpPr>
          <p:nvPr/>
        </p:nvSpPr>
        <p:spPr bwMode="auto">
          <a:xfrm rot="10800000">
            <a:off x="3766273" y="4047598"/>
            <a:ext cx="351383" cy="331885"/>
          </a:xfrm>
          <a:prstGeom prst="rightArrow">
            <a:avLst>
              <a:gd name="adj1" fmla="val 50000"/>
              <a:gd name="adj2" fmla="val 49992"/>
            </a:avLst>
          </a:prstGeom>
          <a:solidFill>
            <a:schemeClr val="bg1">
              <a:lumMod val="50000"/>
            </a:schemeClr>
          </a:solidFill>
          <a:ln>
            <a:noFill/>
          </a:ln>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grpSp>
        <p:nvGrpSpPr>
          <p:cNvPr id="48" name="Group 47"/>
          <p:cNvGrpSpPr/>
          <p:nvPr/>
        </p:nvGrpSpPr>
        <p:grpSpPr>
          <a:xfrm>
            <a:off x="6315996" y="4567399"/>
            <a:ext cx="2447003" cy="1969035"/>
            <a:chOff x="7086599" y="3505201"/>
            <a:chExt cx="1905000" cy="2285999"/>
          </a:xfrm>
          <a:solidFill>
            <a:schemeClr val="accent1"/>
          </a:solidFill>
        </p:grpSpPr>
        <p:sp>
          <p:nvSpPr>
            <p:cNvPr id="49" name="Rounded Rectangle 48"/>
            <p:cNvSpPr/>
            <p:nvPr/>
          </p:nvSpPr>
          <p:spPr>
            <a:xfrm>
              <a:off x="7086599" y="3505201"/>
              <a:ext cx="1905000" cy="2285999"/>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4"/>
            <p:cNvSpPr/>
            <p:nvPr/>
          </p:nvSpPr>
          <p:spPr>
            <a:xfrm>
              <a:off x="7158392" y="3572154"/>
              <a:ext cx="1766352" cy="215209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a:spcAft>
                  <a:spcPct val="35000"/>
                </a:spcAft>
              </a:pPr>
              <a:r>
                <a:rPr lang="fr-FR" sz="900" b="1" dirty="0" err="1">
                  <a:solidFill>
                    <a:prstClr val="white"/>
                  </a:solidFill>
                  <a:cs typeface="Arial" pitchFamily="34" charset="0"/>
                </a:rPr>
                <a:t>Primary</a:t>
              </a:r>
              <a:r>
                <a:rPr lang="fr-FR" sz="900" b="1" dirty="0">
                  <a:solidFill>
                    <a:prstClr val="white"/>
                  </a:solidFill>
                  <a:cs typeface="Arial" pitchFamily="34" charset="0"/>
                </a:rPr>
                <a:t> </a:t>
              </a:r>
              <a:r>
                <a:rPr lang="fr-FR" sz="900" b="1" dirty="0" err="1">
                  <a:solidFill>
                    <a:prstClr val="white"/>
                  </a:solidFill>
                  <a:cs typeface="Arial" pitchFamily="34" charset="0"/>
                </a:rPr>
                <a:t>Results</a:t>
              </a:r>
              <a:r>
                <a:rPr lang="fr-FR" sz="900" b="1" dirty="0">
                  <a:solidFill>
                    <a:prstClr val="white"/>
                  </a:solidFill>
                  <a:cs typeface="Arial" pitchFamily="34" charset="0"/>
                </a:rPr>
                <a:t>: Network</a:t>
              </a:r>
            </a:p>
            <a:p>
              <a:pPr marL="228600" indent="-173038" defTabSz="355600">
                <a:spcAft>
                  <a:spcPct val="35000"/>
                </a:spcAft>
                <a:buFont typeface="+mj-lt"/>
                <a:buAutoNum type="arabicParenR"/>
              </a:pPr>
              <a:r>
                <a:rPr lang="en-US" sz="900" dirty="0">
                  <a:solidFill>
                    <a:prstClr val="white"/>
                  </a:solidFill>
                  <a:cs typeface="Arial" pitchFamily="34" charset="0"/>
                </a:rPr>
                <a:t>Increased proportion of people in women’s and men’s’ social networks believed to approve of FP</a:t>
              </a:r>
            </a:p>
            <a:p>
              <a:pPr marL="228600" indent="-173038" defTabSz="355600">
                <a:spcAft>
                  <a:spcPct val="35000"/>
                </a:spcAft>
                <a:buFont typeface="+mj-lt"/>
                <a:buAutoNum type="arabicParenR"/>
              </a:pPr>
              <a:r>
                <a:rPr lang="en-US" sz="900" dirty="0">
                  <a:solidFill>
                    <a:prstClr val="white"/>
                  </a:solidFill>
                  <a:cs typeface="Arial" pitchFamily="34" charset="0"/>
                </a:rPr>
                <a:t>Increased perception of community approval for child spacing and FP use</a:t>
              </a:r>
            </a:p>
            <a:p>
              <a:pPr marL="228600" indent="-173038" defTabSz="355600">
                <a:spcAft>
                  <a:spcPct val="35000"/>
                </a:spcAft>
                <a:buFont typeface="+mj-lt"/>
                <a:buAutoNum type="arabicParenR"/>
              </a:pPr>
              <a:r>
                <a:rPr lang="en-US" sz="900" dirty="0">
                  <a:solidFill>
                    <a:prstClr val="white"/>
                  </a:solidFill>
                  <a:cs typeface="Arial" pitchFamily="34" charset="0"/>
                </a:rPr>
                <a:t>Increased perception that discussion of FP is accepted/appropriate</a:t>
              </a:r>
            </a:p>
            <a:p>
              <a:pPr marL="228600" indent="-173038" defTabSz="355600">
                <a:spcAft>
                  <a:spcPct val="35000"/>
                </a:spcAft>
                <a:buFont typeface="+mj-lt"/>
                <a:buAutoNum type="arabicParenR"/>
              </a:pPr>
              <a:r>
                <a:rPr lang="en-US" sz="900" dirty="0">
                  <a:solidFill>
                    <a:prstClr val="white"/>
                  </a:solidFill>
                  <a:cs typeface="Arial" pitchFamily="34" charset="0"/>
                </a:rPr>
                <a:t>Decreased perception of stigma associated with FP use</a:t>
              </a:r>
            </a:p>
          </p:txBody>
        </p:sp>
      </p:grpSp>
      <p:grpSp>
        <p:nvGrpSpPr>
          <p:cNvPr id="72" name="Group 71"/>
          <p:cNvGrpSpPr/>
          <p:nvPr/>
        </p:nvGrpSpPr>
        <p:grpSpPr>
          <a:xfrm>
            <a:off x="4409028" y="4930781"/>
            <a:ext cx="1045774" cy="1203394"/>
            <a:chOff x="5029200" y="4114800"/>
            <a:chExt cx="1295400" cy="687353"/>
          </a:xfrm>
        </p:grpSpPr>
        <p:sp>
          <p:nvSpPr>
            <p:cNvPr id="73" name="Rounded Rectangle 72"/>
            <p:cNvSpPr/>
            <p:nvPr/>
          </p:nvSpPr>
          <p:spPr>
            <a:xfrm>
              <a:off x="5029200" y="4114800"/>
              <a:ext cx="1295400" cy="687353"/>
            </a:xfrm>
            <a:prstGeom prst="roundRect">
              <a:avLst>
                <a:gd name="adj" fmla="val 10000"/>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ounded Rectangle 4"/>
            <p:cNvSpPr/>
            <p:nvPr/>
          </p:nvSpPr>
          <p:spPr>
            <a:xfrm>
              <a:off x="5076827" y="4174380"/>
              <a:ext cx="1189447" cy="55595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a:spcAft>
                  <a:spcPct val="35000"/>
                </a:spcAft>
              </a:pPr>
              <a:r>
                <a:rPr lang="en-US" sz="900" b="1" dirty="0">
                  <a:solidFill>
                    <a:prstClr val="white"/>
                  </a:solidFill>
                  <a:cs typeface="Arial" pitchFamily="34" charset="0"/>
                </a:rPr>
                <a:t>Intermediate </a:t>
              </a:r>
              <a:br>
                <a:rPr lang="en-US" sz="900" b="1" dirty="0">
                  <a:solidFill>
                    <a:prstClr val="white"/>
                  </a:solidFill>
                  <a:cs typeface="Arial" pitchFamily="34" charset="0"/>
                </a:rPr>
              </a:br>
              <a:r>
                <a:rPr lang="en-US" sz="900" b="1" dirty="0">
                  <a:solidFill>
                    <a:prstClr val="white"/>
                  </a:solidFill>
                  <a:cs typeface="Arial" pitchFamily="34" charset="0"/>
                </a:rPr>
                <a:t>Result 3</a:t>
              </a:r>
              <a:br>
                <a:rPr lang="en-US" sz="900" b="1" dirty="0">
                  <a:solidFill>
                    <a:prstClr val="white"/>
                  </a:solidFill>
                  <a:cs typeface="Arial" pitchFamily="34" charset="0"/>
                </a:rPr>
              </a:br>
              <a:r>
                <a:rPr lang="en-US" sz="900" dirty="0">
                  <a:solidFill>
                    <a:prstClr val="white"/>
                  </a:solidFill>
                  <a:cs typeface="Arial" pitchFamily="34" charset="0"/>
                </a:rPr>
                <a:t>Increased </a:t>
              </a:r>
              <a:br>
                <a:rPr lang="en-US" sz="900" dirty="0">
                  <a:solidFill>
                    <a:prstClr val="white"/>
                  </a:solidFill>
                  <a:cs typeface="Arial" pitchFamily="34" charset="0"/>
                </a:rPr>
              </a:br>
              <a:r>
                <a:rPr lang="en-US" sz="900" dirty="0">
                  <a:solidFill>
                    <a:prstClr val="white"/>
                  </a:solidFill>
                  <a:cs typeface="Arial" pitchFamily="34" charset="0"/>
                </a:rPr>
                <a:t>proportion</a:t>
              </a:r>
              <a:br>
                <a:rPr lang="en-US" sz="900" dirty="0">
                  <a:solidFill>
                    <a:prstClr val="white"/>
                  </a:solidFill>
                  <a:cs typeface="Arial" pitchFamily="34" charset="0"/>
                </a:rPr>
              </a:br>
              <a:r>
                <a:rPr lang="en-US" sz="900" dirty="0">
                  <a:solidFill>
                    <a:prstClr val="white"/>
                  </a:solidFill>
                  <a:cs typeface="Arial" pitchFamily="34" charset="0"/>
                </a:rPr>
                <a:t>of women and men taking steps to obtain FP</a:t>
              </a:r>
            </a:p>
          </p:txBody>
        </p:sp>
      </p:grpSp>
      <p:sp>
        <p:nvSpPr>
          <p:cNvPr id="75" name="Up-Down Arrow 74"/>
          <p:cNvSpPr/>
          <p:nvPr/>
        </p:nvSpPr>
        <p:spPr>
          <a:xfrm>
            <a:off x="7415924" y="4214176"/>
            <a:ext cx="314784" cy="377564"/>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76" name="Group 75"/>
          <p:cNvGrpSpPr/>
          <p:nvPr/>
        </p:nvGrpSpPr>
        <p:grpSpPr>
          <a:xfrm>
            <a:off x="6371998" y="904961"/>
            <a:ext cx="2447004" cy="3251547"/>
            <a:chOff x="7010400" y="163961"/>
            <a:chExt cx="1905000" cy="2960239"/>
          </a:xfrm>
          <a:solidFill>
            <a:schemeClr val="accent1"/>
          </a:solidFill>
        </p:grpSpPr>
        <p:sp>
          <p:nvSpPr>
            <p:cNvPr id="77" name="Rounded Rectangle 76"/>
            <p:cNvSpPr/>
            <p:nvPr/>
          </p:nvSpPr>
          <p:spPr>
            <a:xfrm>
              <a:off x="7010400" y="163961"/>
              <a:ext cx="1905000" cy="2960239"/>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4"/>
            <p:cNvSpPr/>
            <p:nvPr/>
          </p:nvSpPr>
          <p:spPr>
            <a:xfrm>
              <a:off x="7082965" y="232371"/>
              <a:ext cx="1796977" cy="280512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a:spcAft>
                  <a:spcPct val="35000"/>
                </a:spcAft>
              </a:pPr>
              <a:r>
                <a:rPr lang="fr-FR" sz="900" b="1" dirty="0" err="1">
                  <a:solidFill>
                    <a:prstClr val="white"/>
                  </a:solidFill>
                  <a:cs typeface="Arial" pitchFamily="34" charset="0"/>
                </a:rPr>
                <a:t>Primary</a:t>
              </a:r>
              <a:r>
                <a:rPr lang="fr-FR" sz="900" b="1" dirty="0">
                  <a:solidFill>
                    <a:prstClr val="white"/>
                  </a:solidFill>
                  <a:cs typeface="Arial" pitchFamily="34" charset="0"/>
                </a:rPr>
                <a:t> </a:t>
              </a:r>
              <a:r>
                <a:rPr lang="fr-FR" sz="900" b="1" dirty="0" err="1">
                  <a:solidFill>
                    <a:prstClr val="white"/>
                  </a:solidFill>
                  <a:cs typeface="Arial" pitchFamily="34" charset="0"/>
                </a:rPr>
                <a:t>Results</a:t>
              </a:r>
              <a:r>
                <a:rPr lang="fr-FR" sz="900" b="1" dirty="0">
                  <a:solidFill>
                    <a:prstClr val="white"/>
                  </a:solidFill>
                  <a:cs typeface="Arial" pitchFamily="34" charset="0"/>
                </a:rPr>
                <a:t>: </a:t>
              </a:r>
              <a:r>
                <a:rPr lang="fr-FR" sz="900" b="1" dirty="0" err="1">
                  <a:solidFill>
                    <a:prstClr val="white"/>
                  </a:solidFill>
                  <a:cs typeface="Arial" pitchFamily="34" charset="0"/>
                </a:rPr>
                <a:t>Individual</a:t>
              </a:r>
              <a:endParaRPr lang="fr-FR" sz="900" b="1" dirty="0">
                <a:solidFill>
                  <a:prstClr val="white"/>
                </a:solidFill>
                <a:cs typeface="Arial" pitchFamily="34" charset="0"/>
              </a:endParaRPr>
            </a:p>
            <a:p>
              <a:pPr marL="228600" indent="-173038" defTabSz="355600">
                <a:spcAft>
                  <a:spcPct val="35000"/>
                </a:spcAft>
                <a:buFont typeface="+mj-lt"/>
                <a:buAutoNum type="arabicParenR"/>
              </a:pPr>
              <a:r>
                <a:rPr lang="en-US" sz="900" dirty="0">
                  <a:solidFill>
                    <a:prstClr val="white"/>
                  </a:solidFill>
                  <a:cs typeface="Arial" pitchFamily="34" charset="0"/>
                </a:rPr>
                <a:t>Increased proportion of women and men desiring to  use FP</a:t>
              </a:r>
            </a:p>
            <a:p>
              <a:pPr marL="228600" indent="-173038" defTabSz="355600">
                <a:spcAft>
                  <a:spcPct val="35000"/>
                </a:spcAft>
                <a:buFont typeface="+mj-lt"/>
                <a:buAutoNum type="arabicParenR"/>
              </a:pPr>
              <a:r>
                <a:rPr lang="en-US" sz="900" dirty="0">
                  <a:solidFill>
                    <a:prstClr val="white"/>
                  </a:solidFill>
                  <a:cs typeface="Arial" pitchFamily="34" charset="0"/>
                </a:rPr>
                <a:t>Increased proportion of women and men approving of FP methods</a:t>
              </a:r>
            </a:p>
            <a:p>
              <a:pPr marL="228600" indent="-173038" defTabSz="355600">
                <a:spcAft>
                  <a:spcPct val="35000"/>
                </a:spcAft>
                <a:buFont typeface="+mj-lt"/>
                <a:buAutoNum type="arabicParenR"/>
              </a:pPr>
              <a:r>
                <a:rPr lang="en-US" sz="900" dirty="0">
                  <a:solidFill>
                    <a:prstClr val="white"/>
                  </a:solidFill>
                  <a:cs typeface="Arial" pitchFamily="34" charset="0"/>
                </a:rPr>
                <a:t>Increased perception that spouse approves of FP use</a:t>
              </a:r>
            </a:p>
            <a:p>
              <a:pPr marL="228600" indent="-173038" defTabSz="355600">
                <a:spcAft>
                  <a:spcPct val="35000"/>
                </a:spcAft>
                <a:buFont typeface="+mj-lt"/>
                <a:buAutoNum type="arabicParenR"/>
              </a:pPr>
              <a:r>
                <a:rPr lang="en-US" sz="900" dirty="0">
                  <a:solidFill>
                    <a:prstClr val="white"/>
                  </a:solidFill>
                  <a:cs typeface="Arial" pitchFamily="34" charset="0"/>
                </a:rPr>
                <a:t>Increased proportion of women and men saying they definitely could obtain a contraceptive method should they need one</a:t>
              </a:r>
            </a:p>
            <a:p>
              <a:pPr marL="228600" indent="-173038" defTabSz="355600">
                <a:spcAft>
                  <a:spcPct val="35000"/>
                </a:spcAft>
                <a:buFont typeface="+mj-lt"/>
                <a:buAutoNum type="arabicParenR"/>
              </a:pPr>
              <a:r>
                <a:rPr lang="en-US" sz="900" dirty="0">
                  <a:solidFill>
                    <a:prstClr val="white"/>
                  </a:solidFill>
                  <a:cs typeface="Arial" pitchFamily="34" charset="0"/>
                </a:rPr>
                <a:t>Increased proportion of women and men saying they could use FP </a:t>
              </a:r>
              <a:r>
                <a:rPr lang="en-US" sz="1050" dirty="0">
                  <a:solidFill>
                    <a:prstClr val="white"/>
                  </a:solidFill>
                  <a:cs typeface="Arial" pitchFamily="34" charset="0"/>
                </a:rPr>
                <a:t>consistently</a:t>
              </a:r>
              <a:r>
                <a:rPr lang="en-US" sz="900" dirty="0">
                  <a:solidFill>
                    <a:prstClr val="white"/>
                  </a:solidFill>
                  <a:cs typeface="Arial" pitchFamily="34" charset="0"/>
                </a:rPr>
                <a:t> if they did not want to get pregnant</a:t>
              </a:r>
            </a:p>
            <a:p>
              <a:pPr marL="228600" indent="-173038" defTabSz="355600">
                <a:spcAft>
                  <a:spcPct val="35000"/>
                </a:spcAft>
                <a:buFont typeface="+mj-lt"/>
                <a:buAutoNum type="arabicParenR"/>
              </a:pPr>
              <a:r>
                <a:rPr lang="en-US" sz="900" dirty="0">
                  <a:solidFill>
                    <a:prstClr val="white"/>
                  </a:solidFill>
                  <a:cs typeface="Arial" pitchFamily="34" charset="0"/>
                </a:rPr>
                <a:t>Increased proportion of women and men who correctly perceive the risk of pregnancy during the postpartum and breastfeeding period</a:t>
              </a:r>
            </a:p>
          </p:txBody>
        </p:sp>
      </p:grpSp>
      <p:sp>
        <p:nvSpPr>
          <p:cNvPr id="79" name="Block Arc 61"/>
          <p:cNvSpPr>
            <a:spLocks/>
          </p:cNvSpPr>
          <p:nvPr/>
        </p:nvSpPr>
        <p:spPr bwMode="auto">
          <a:xfrm rot="5400000">
            <a:off x="3595747" y="3569983"/>
            <a:ext cx="3667094" cy="629518"/>
          </a:xfrm>
          <a:custGeom>
            <a:avLst/>
            <a:gdLst>
              <a:gd name="T0" fmla="*/ 0 w 3248025"/>
              <a:gd name="T1" fmla="*/ 438468 h 876935"/>
              <a:gd name="T2" fmla="*/ 1624013 w 3248025"/>
              <a:gd name="T3" fmla="*/ 0 h 876935"/>
              <a:gd name="T4" fmla="*/ 3248026 w 3248025"/>
              <a:gd name="T5" fmla="*/ 438468 h 876935"/>
              <a:gd name="T6" fmla="*/ 3028791 w 3248025"/>
              <a:gd name="T7" fmla="*/ 438468 h 876935"/>
              <a:gd name="T8" fmla="*/ 1624012 w 3248025"/>
              <a:gd name="T9" fmla="*/ 219234 h 876935"/>
              <a:gd name="T10" fmla="*/ 219233 w 3248025"/>
              <a:gd name="T11" fmla="*/ 438468 h 876935"/>
              <a:gd name="T12" fmla="*/ 0 w 3248025"/>
              <a:gd name="T13" fmla="*/ 438468 h 8769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8025" h="876935">
                <a:moveTo>
                  <a:pt x="0" y="438468"/>
                </a:moveTo>
                <a:cubicBezTo>
                  <a:pt x="0" y="196309"/>
                  <a:pt x="727095" y="0"/>
                  <a:pt x="1624013" y="0"/>
                </a:cubicBezTo>
                <a:cubicBezTo>
                  <a:pt x="2520931" y="0"/>
                  <a:pt x="3248026" y="196309"/>
                  <a:pt x="3248026" y="438468"/>
                </a:cubicBezTo>
                <a:lnTo>
                  <a:pt x="3028791" y="438468"/>
                </a:lnTo>
                <a:cubicBezTo>
                  <a:pt x="3028791" y="317388"/>
                  <a:pt x="2399850" y="219234"/>
                  <a:pt x="1624012" y="219234"/>
                </a:cubicBezTo>
                <a:cubicBezTo>
                  <a:pt x="848174" y="219234"/>
                  <a:pt x="219233" y="317388"/>
                  <a:pt x="219233" y="438468"/>
                </a:cubicBezTo>
                <a:lnTo>
                  <a:pt x="0" y="438468"/>
                </a:lnTo>
                <a:close/>
              </a:path>
            </a:pathLst>
          </a:custGeom>
          <a:solidFill>
            <a:schemeClr val="bg1">
              <a:lumMod val="50000"/>
            </a:schemeClr>
          </a:solidFill>
          <a:ln>
            <a:noFill/>
          </a:ln>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80" name="Up-Down Arrow 79"/>
          <p:cNvSpPr/>
          <p:nvPr/>
        </p:nvSpPr>
        <p:spPr>
          <a:xfrm>
            <a:off x="4819721" y="4324108"/>
            <a:ext cx="314784" cy="642035"/>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81" name="Group 80"/>
          <p:cNvGrpSpPr/>
          <p:nvPr/>
        </p:nvGrpSpPr>
        <p:grpSpPr>
          <a:xfrm>
            <a:off x="4427658" y="3196323"/>
            <a:ext cx="1023053" cy="1177723"/>
            <a:chOff x="4993056" y="2362200"/>
            <a:chExt cx="1295400" cy="763553"/>
          </a:xfrm>
          <a:solidFill>
            <a:schemeClr val="accent5"/>
          </a:solidFill>
        </p:grpSpPr>
        <p:sp>
          <p:nvSpPr>
            <p:cNvPr id="82" name="Rounded Rectangle 81"/>
            <p:cNvSpPr/>
            <p:nvPr/>
          </p:nvSpPr>
          <p:spPr>
            <a:xfrm>
              <a:off x="4993056" y="2362200"/>
              <a:ext cx="1295400" cy="76355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Rounded Rectangle 4"/>
            <p:cNvSpPr/>
            <p:nvPr/>
          </p:nvSpPr>
          <p:spPr>
            <a:xfrm>
              <a:off x="5011128" y="2384563"/>
              <a:ext cx="1259257" cy="7188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a:spcAft>
                  <a:spcPct val="35000"/>
                </a:spcAft>
              </a:pPr>
              <a:r>
                <a:rPr lang="en-US" sz="900" b="1" dirty="0">
                  <a:solidFill>
                    <a:prstClr val="white"/>
                  </a:solidFill>
                  <a:cs typeface="Arial" pitchFamily="34" charset="0"/>
                </a:rPr>
                <a:t>Intermediate </a:t>
              </a:r>
              <a:br>
                <a:rPr lang="en-US" sz="900" b="1" dirty="0">
                  <a:solidFill>
                    <a:prstClr val="white"/>
                  </a:solidFill>
                  <a:cs typeface="Arial" pitchFamily="34" charset="0"/>
                </a:rPr>
              </a:br>
              <a:r>
                <a:rPr lang="en-US" sz="900" b="1" dirty="0">
                  <a:solidFill>
                    <a:prstClr val="white"/>
                  </a:solidFill>
                  <a:cs typeface="Arial" pitchFamily="34" charset="0"/>
                </a:rPr>
                <a:t>Result 2</a:t>
              </a:r>
            </a:p>
            <a:p>
              <a:pPr algn="ctr" defTabSz="355600">
                <a:spcAft>
                  <a:spcPct val="35000"/>
                </a:spcAft>
              </a:pPr>
              <a:r>
                <a:rPr lang="en-US" sz="900" dirty="0">
                  <a:solidFill>
                    <a:prstClr val="white"/>
                  </a:solidFill>
                  <a:cs typeface="Arial" pitchFamily="34" charset="0"/>
                </a:rPr>
                <a:t>Increased proportion of women and men planning to use FP</a:t>
              </a:r>
            </a:p>
          </p:txBody>
        </p:sp>
      </p:grpSp>
      <p:graphicFrame>
        <p:nvGraphicFramePr>
          <p:cNvPr id="84" name="Diagram 83"/>
          <p:cNvGraphicFramePr/>
          <p:nvPr>
            <p:extLst>
              <p:ext uri="{D42A27DB-BD31-4B8C-83A1-F6EECF244321}">
                <p14:modId xmlns:p14="http://schemas.microsoft.com/office/powerpoint/2010/main" val="2662249504"/>
              </p:ext>
            </p:extLst>
          </p:nvPr>
        </p:nvGraphicFramePr>
        <p:xfrm>
          <a:off x="261556" y="1753737"/>
          <a:ext cx="4800479" cy="4197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5" name="Block Arc 61"/>
          <p:cNvSpPr>
            <a:spLocks/>
          </p:cNvSpPr>
          <p:nvPr/>
        </p:nvSpPr>
        <p:spPr bwMode="auto">
          <a:xfrm rot="16200000">
            <a:off x="2577470" y="3585245"/>
            <a:ext cx="3665832" cy="632899"/>
          </a:xfrm>
          <a:custGeom>
            <a:avLst/>
            <a:gdLst>
              <a:gd name="T0" fmla="*/ 0 w 3248025"/>
              <a:gd name="T1" fmla="*/ 438468 h 876935"/>
              <a:gd name="T2" fmla="*/ 1624013 w 3248025"/>
              <a:gd name="T3" fmla="*/ 0 h 876935"/>
              <a:gd name="T4" fmla="*/ 3248026 w 3248025"/>
              <a:gd name="T5" fmla="*/ 438468 h 876935"/>
              <a:gd name="T6" fmla="*/ 3028791 w 3248025"/>
              <a:gd name="T7" fmla="*/ 438468 h 876935"/>
              <a:gd name="T8" fmla="*/ 1624012 w 3248025"/>
              <a:gd name="T9" fmla="*/ 219234 h 876935"/>
              <a:gd name="T10" fmla="*/ 219233 w 3248025"/>
              <a:gd name="T11" fmla="*/ 438468 h 876935"/>
              <a:gd name="T12" fmla="*/ 0 w 3248025"/>
              <a:gd name="T13" fmla="*/ 438468 h 8769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8025" h="876935">
                <a:moveTo>
                  <a:pt x="0" y="438468"/>
                </a:moveTo>
                <a:cubicBezTo>
                  <a:pt x="0" y="196309"/>
                  <a:pt x="727095" y="0"/>
                  <a:pt x="1624013" y="0"/>
                </a:cubicBezTo>
                <a:cubicBezTo>
                  <a:pt x="2520931" y="0"/>
                  <a:pt x="3248026" y="196309"/>
                  <a:pt x="3248026" y="438468"/>
                </a:cubicBezTo>
                <a:lnTo>
                  <a:pt x="3028791" y="438468"/>
                </a:lnTo>
                <a:cubicBezTo>
                  <a:pt x="3028791" y="317388"/>
                  <a:pt x="2399850" y="219234"/>
                  <a:pt x="1624012" y="219234"/>
                </a:cubicBezTo>
                <a:cubicBezTo>
                  <a:pt x="848174" y="219234"/>
                  <a:pt x="219233" y="317388"/>
                  <a:pt x="219233" y="438468"/>
                </a:cubicBezTo>
                <a:lnTo>
                  <a:pt x="0" y="438468"/>
                </a:lnTo>
                <a:close/>
              </a:path>
            </a:pathLst>
          </a:custGeom>
          <a:solidFill>
            <a:schemeClr val="bg1">
              <a:lumMod val="50000"/>
            </a:schemeClr>
          </a:solidFill>
          <a:ln>
            <a:noFill/>
          </a:ln>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86" name="Up-Down Arrow 85"/>
          <p:cNvSpPr/>
          <p:nvPr/>
        </p:nvSpPr>
        <p:spPr>
          <a:xfrm>
            <a:off x="4779481" y="2620321"/>
            <a:ext cx="337658" cy="688689"/>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87" name="Group 86"/>
          <p:cNvGrpSpPr/>
          <p:nvPr/>
        </p:nvGrpSpPr>
        <p:grpSpPr>
          <a:xfrm>
            <a:off x="4378899" y="1238836"/>
            <a:ext cx="1097393" cy="1263303"/>
            <a:chOff x="4993056" y="2362200"/>
            <a:chExt cx="1295400" cy="763553"/>
          </a:xfrm>
          <a:solidFill>
            <a:schemeClr val="accent5"/>
          </a:solidFill>
        </p:grpSpPr>
        <p:sp>
          <p:nvSpPr>
            <p:cNvPr id="88" name="Rounded Rectangle 87"/>
            <p:cNvSpPr/>
            <p:nvPr/>
          </p:nvSpPr>
          <p:spPr>
            <a:xfrm>
              <a:off x="4993056" y="2362200"/>
              <a:ext cx="1295400" cy="76355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Rounded Rectangle 4"/>
            <p:cNvSpPr/>
            <p:nvPr/>
          </p:nvSpPr>
          <p:spPr>
            <a:xfrm>
              <a:off x="5011128" y="2384563"/>
              <a:ext cx="1259257" cy="7188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a:spcAft>
                  <a:spcPct val="35000"/>
                </a:spcAft>
              </a:pPr>
              <a:r>
                <a:rPr lang="en-US" sz="800" b="1" dirty="0">
                  <a:solidFill>
                    <a:prstClr val="white"/>
                  </a:solidFill>
                  <a:cs typeface="Arial" pitchFamily="34" charset="0"/>
                </a:rPr>
                <a:t>Intermediate </a:t>
              </a:r>
              <a:br>
                <a:rPr lang="en-US" sz="800" b="1" dirty="0">
                  <a:solidFill>
                    <a:prstClr val="white"/>
                  </a:solidFill>
                  <a:cs typeface="Arial" pitchFamily="34" charset="0"/>
                </a:rPr>
              </a:br>
              <a:r>
                <a:rPr lang="en-US" sz="800" b="1" dirty="0">
                  <a:solidFill>
                    <a:prstClr val="white"/>
                  </a:solidFill>
                  <a:cs typeface="Arial" pitchFamily="34" charset="0"/>
                </a:rPr>
                <a:t>Result 1</a:t>
              </a:r>
              <a:r>
                <a:rPr lang="en-US" sz="800" dirty="0">
                  <a:solidFill>
                    <a:prstClr val="white"/>
                  </a:solidFill>
                  <a:cs typeface="Arial" pitchFamily="34" charset="0"/>
                </a:rPr>
                <a:t/>
              </a:r>
              <a:br>
                <a:rPr lang="en-US" sz="800" dirty="0">
                  <a:solidFill>
                    <a:prstClr val="white"/>
                  </a:solidFill>
                  <a:cs typeface="Arial" pitchFamily="34" charset="0"/>
                </a:rPr>
              </a:br>
              <a:r>
                <a:rPr lang="en-US" sz="800" dirty="0">
                  <a:solidFill>
                    <a:prstClr val="white"/>
                  </a:solidFill>
                  <a:cs typeface="Arial" pitchFamily="34" charset="0"/>
                </a:rPr>
                <a:t>Increased </a:t>
              </a:r>
              <a:r>
                <a:rPr lang="en-US" sz="900" dirty="0">
                  <a:solidFill>
                    <a:prstClr val="white"/>
                  </a:solidFill>
                  <a:cs typeface="Arial" pitchFamily="34" charset="0"/>
                </a:rPr>
                <a:t>communication</a:t>
              </a:r>
              <a:r>
                <a:rPr lang="en-US" sz="800" dirty="0">
                  <a:solidFill>
                    <a:prstClr val="white"/>
                  </a:solidFill>
                  <a:cs typeface="Arial" pitchFamily="34" charset="0"/>
                </a:rPr>
                <a:t> between couples about fertility desires and FP use</a:t>
              </a:r>
            </a:p>
          </p:txBody>
        </p:sp>
      </p:grpSp>
    </p:spTree>
    <p:extLst>
      <p:ext uri="{BB962C8B-B14F-4D97-AF65-F5344CB8AC3E}">
        <p14:creationId xmlns:p14="http://schemas.microsoft.com/office/powerpoint/2010/main" val="3940223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6602"/>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37373" y="2641599"/>
            <a:ext cx="8935655" cy="1137153"/>
          </a:xfrm>
        </p:spPr>
        <p:txBody>
          <a:bodyPr>
            <a:noAutofit/>
          </a:bodyPr>
          <a:lstStyle/>
          <a:p>
            <a:r>
              <a:rPr lang="en-US" sz="6600" b="1" dirty="0" smtClean="0">
                <a:solidFill>
                  <a:schemeClr val="bg1">
                    <a:alpha val="81000"/>
                  </a:schemeClr>
                </a:solidFill>
                <a:latin typeface="Tw Cen MT" panose="020B0602020104020603" pitchFamily="34" charset="0"/>
              </a:rPr>
              <a:t>UNMET NEED </a:t>
            </a:r>
            <a:endParaRPr lang="en-US" sz="6600" b="1" dirty="0">
              <a:solidFill>
                <a:schemeClr val="bg1">
                  <a:alpha val="81000"/>
                </a:schemeClr>
              </a:solidFill>
              <a:latin typeface="Tw Cen MT" panose="020B0602020104020603" pitchFamily="34" charset="0"/>
            </a:endParaRPr>
          </a:p>
        </p:txBody>
      </p:sp>
    </p:spTree>
    <p:extLst>
      <p:ext uri="{BB962C8B-B14F-4D97-AF65-F5344CB8AC3E}">
        <p14:creationId xmlns:p14="http://schemas.microsoft.com/office/powerpoint/2010/main" val="2854107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381000"/>
            <a:ext cx="9144000" cy="812800"/>
          </a:xfrm>
          <a:noFill/>
        </p:spPr>
        <p:txBody>
          <a:bodyPr/>
          <a:lstStyle/>
          <a:p>
            <a:pPr algn="ctr">
              <a:lnSpc>
                <a:spcPct val="80000"/>
              </a:lnSpc>
              <a:defRPr/>
            </a:pPr>
            <a:r>
              <a:rPr lang="en-US" sz="4800" b="1" dirty="0" smtClean="0">
                <a:solidFill>
                  <a:schemeClr val="accent1"/>
                </a:solidFill>
                <a:latin typeface="Tw Cen MT" panose="020B0602020104020603" pitchFamily="34" charset="0"/>
              </a:rPr>
              <a:t>KEY RESULTS: PILOT PHASE </a:t>
            </a:r>
            <a:endParaRPr lang="en-US" sz="4800" b="1" dirty="0">
              <a:solidFill>
                <a:schemeClr val="accent1"/>
              </a:solidFill>
              <a:latin typeface="Tw Cen MT" panose="020B0602020104020603" pitchFamily="34" charset="0"/>
            </a:endParaRPr>
          </a:p>
        </p:txBody>
      </p:sp>
      <p:sp>
        <p:nvSpPr>
          <p:cNvPr id="82947" name="Content Placeholder 2"/>
          <p:cNvSpPr>
            <a:spLocks/>
          </p:cNvSpPr>
          <p:nvPr/>
        </p:nvSpPr>
        <p:spPr bwMode="auto">
          <a:xfrm>
            <a:off x="475736" y="1733280"/>
            <a:ext cx="8668264" cy="542925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ts val="1200"/>
              </a:spcBef>
              <a:spcAft>
                <a:spcPts val="1200"/>
              </a:spcAft>
              <a:buFont typeface="Garamond" panose="02020404030301010803" pitchFamily="18" charset="0"/>
              <a:buAutoNum type="arabicPeriod"/>
            </a:pPr>
            <a:r>
              <a:rPr lang="en-US" altLang="fr-FR" sz="2400" b="0" u="sng" dirty="0">
                <a:solidFill>
                  <a:schemeClr val="tx1">
                    <a:lumMod val="65000"/>
                    <a:lumOff val="35000"/>
                  </a:schemeClr>
                </a:solidFill>
                <a:latin typeface="+mn-lt"/>
              </a:rPr>
              <a:t>Diffusion of dialogue</a:t>
            </a:r>
            <a:r>
              <a:rPr lang="en-US" altLang="fr-FR" sz="2400" b="0" dirty="0">
                <a:solidFill>
                  <a:schemeClr val="tx1">
                    <a:lumMod val="65000"/>
                    <a:lumOff val="35000"/>
                  </a:schemeClr>
                </a:solidFill>
                <a:latin typeface="+mn-lt"/>
              </a:rPr>
              <a:t> through social networks</a:t>
            </a:r>
          </a:p>
          <a:p>
            <a:pPr>
              <a:spcBef>
                <a:spcPts val="1200"/>
              </a:spcBef>
              <a:spcAft>
                <a:spcPts val="1200"/>
              </a:spcAft>
              <a:buFont typeface="Garamond" panose="02020404030301010803" pitchFamily="18" charset="0"/>
              <a:buAutoNum type="arabicPeriod"/>
            </a:pPr>
            <a:r>
              <a:rPr lang="en-US" altLang="fr-FR" sz="2400" b="0" dirty="0">
                <a:solidFill>
                  <a:schemeClr val="tx1">
                    <a:lumMod val="65000"/>
                    <a:lumOff val="35000"/>
                  </a:schemeClr>
                </a:solidFill>
                <a:latin typeface="+mn-lt"/>
              </a:rPr>
              <a:t>Men and women are engaged in discussions and may disseminate ideas about FP</a:t>
            </a:r>
          </a:p>
          <a:p>
            <a:pPr>
              <a:spcBef>
                <a:spcPts val="1200"/>
              </a:spcBef>
              <a:spcAft>
                <a:spcPts val="1200"/>
              </a:spcAft>
              <a:buFont typeface="Garamond" panose="02020404030301010803" pitchFamily="18" charset="0"/>
              <a:buAutoNum type="arabicPeriod"/>
            </a:pPr>
            <a:r>
              <a:rPr lang="en-US" altLang="fr-FR" sz="2400" b="0" dirty="0">
                <a:solidFill>
                  <a:schemeClr val="tx1">
                    <a:lumMod val="65000"/>
                    <a:lumOff val="35000"/>
                  </a:schemeClr>
                </a:solidFill>
                <a:latin typeface="+mn-lt"/>
              </a:rPr>
              <a:t>Elimination of barriers to talking about FP and unmet need</a:t>
            </a:r>
          </a:p>
          <a:p>
            <a:pPr>
              <a:spcBef>
                <a:spcPts val="1200"/>
              </a:spcBef>
              <a:spcAft>
                <a:spcPts val="1200"/>
              </a:spcAft>
              <a:buFont typeface="Garamond" panose="02020404030301010803" pitchFamily="18" charset="0"/>
              <a:buAutoNum type="arabicPeriod"/>
            </a:pPr>
            <a:r>
              <a:rPr lang="en-US" altLang="fr-FR" sz="2400" b="0" dirty="0">
                <a:solidFill>
                  <a:schemeClr val="tx1">
                    <a:lumMod val="65000"/>
                    <a:lumOff val="35000"/>
                  </a:schemeClr>
                </a:solidFill>
                <a:latin typeface="+mn-lt"/>
              </a:rPr>
              <a:t>Awakens interest in couple communications</a:t>
            </a:r>
          </a:p>
          <a:p>
            <a:pPr>
              <a:spcBef>
                <a:spcPts val="1200"/>
              </a:spcBef>
              <a:spcAft>
                <a:spcPts val="1200"/>
              </a:spcAft>
              <a:buFont typeface="Garamond" panose="02020404030301010803" pitchFamily="18" charset="0"/>
              <a:buAutoNum type="arabicPeriod"/>
            </a:pPr>
            <a:r>
              <a:rPr lang="en-US" altLang="fr-FR" sz="2400" b="0" dirty="0">
                <a:solidFill>
                  <a:schemeClr val="tx1">
                    <a:lumMod val="65000"/>
                    <a:lumOff val="35000"/>
                  </a:schemeClr>
                </a:solidFill>
                <a:latin typeface="+mn-lt"/>
              </a:rPr>
              <a:t>Creates a demand for FP services</a:t>
            </a:r>
          </a:p>
        </p:txBody>
      </p:sp>
    </p:spTree>
    <p:extLst>
      <p:ext uri="{BB962C8B-B14F-4D97-AF65-F5344CB8AC3E}">
        <p14:creationId xmlns:p14="http://schemas.microsoft.com/office/powerpoint/2010/main" val="412938651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0" y="1981200"/>
            <a:ext cx="6934200" cy="1447800"/>
          </a:xfrm>
          <a:prstGeom prst="roundRect">
            <a:avLst>
              <a:gd name="adj" fmla="val 0"/>
            </a:avLst>
          </a:prstGeom>
          <a:solidFill>
            <a:schemeClr val="accent1">
              <a:lumMod val="75000"/>
              <a:alpha val="74000"/>
            </a:schemeClr>
          </a:solidFill>
        </p:spPr>
        <p:txBody>
          <a:bodyPr/>
          <a:lstStyle/>
          <a:p>
            <a:pPr algn="ctr">
              <a:lnSpc>
                <a:spcPct val="80000"/>
              </a:lnSpc>
              <a:defRPr/>
            </a:pPr>
            <a:r>
              <a:rPr lang="en-US" sz="6000" b="1" dirty="0" err="1">
                <a:solidFill>
                  <a:schemeClr val="bg1"/>
                </a:solidFill>
                <a:latin typeface="Tw Cen MT" panose="020B0602020104020603" pitchFamily="34" charset="0"/>
              </a:rPr>
              <a:t>Tékponon</a:t>
            </a:r>
            <a:r>
              <a:rPr lang="en-US" sz="6000" b="1" dirty="0">
                <a:solidFill>
                  <a:schemeClr val="bg1"/>
                </a:solidFill>
                <a:latin typeface="Tw Cen MT" panose="020B0602020104020603" pitchFamily="34" charset="0"/>
              </a:rPr>
              <a:t> </a:t>
            </a:r>
            <a:r>
              <a:rPr lang="en-US" sz="6000" b="1" dirty="0" err="1">
                <a:solidFill>
                  <a:schemeClr val="bg1"/>
                </a:solidFill>
                <a:latin typeface="Tw Cen MT" panose="020B0602020104020603" pitchFamily="34" charset="0"/>
              </a:rPr>
              <a:t>Jikuagou</a:t>
            </a:r>
            <a:r>
              <a:rPr lang="en-US" sz="6000" b="1" dirty="0">
                <a:solidFill>
                  <a:schemeClr val="bg1"/>
                </a:solidFill>
                <a:latin typeface="Tw Cen MT" panose="020B0602020104020603" pitchFamily="34" charset="0"/>
              </a:rPr>
              <a:t> </a:t>
            </a:r>
            <a:r>
              <a:rPr lang="en-US" sz="4400" b="1" dirty="0" smtClean="0">
                <a:solidFill>
                  <a:schemeClr val="bg1"/>
                </a:solidFill>
                <a:latin typeface="Tw Cen MT" panose="020B0602020104020603" pitchFamily="34" charset="0"/>
              </a:rPr>
              <a:t>INTERVENTION PACKAGE</a:t>
            </a:r>
            <a:endParaRPr lang="en-US" sz="4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46402610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7042" name="Title 11"/>
          <p:cNvSpPr>
            <a:spLocks noGrp="1"/>
          </p:cNvSpPr>
          <p:nvPr>
            <p:ph type="title" idx="4294967295"/>
          </p:nvPr>
        </p:nvSpPr>
        <p:spPr>
          <a:xfrm>
            <a:off x="225697" y="295003"/>
            <a:ext cx="9009743" cy="2722517"/>
          </a:xfrm>
          <a:prstGeom prst="roundRect">
            <a:avLst>
              <a:gd name="adj" fmla="val 16667"/>
            </a:avLst>
          </a:prstGeom>
          <a:noFill/>
          <a:extLst/>
        </p:spPr>
        <p:txBody>
          <a:bodyPr>
            <a:normAutofit/>
          </a:bodyPr>
          <a:lstStyle/>
          <a:p>
            <a:r>
              <a:rPr lang="en-US" altLang="fr-FR" sz="5300" b="1" dirty="0" smtClean="0">
                <a:solidFill>
                  <a:schemeClr val="accent1"/>
                </a:solidFill>
                <a:latin typeface="Tw Cen MT" panose="020B0602020104020603" pitchFamily="34" charset="0"/>
              </a:rPr>
              <a:t>SOCIAL NETWORK APPROACH </a:t>
            </a:r>
            <a:br>
              <a:rPr lang="en-US" altLang="fr-FR" sz="5300" b="1" dirty="0" smtClean="0">
                <a:solidFill>
                  <a:schemeClr val="accent1"/>
                </a:solidFill>
                <a:latin typeface="Tw Cen MT" panose="020B0602020104020603" pitchFamily="34" charset="0"/>
              </a:rPr>
            </a:br>
            <a:r>
              <a:rPr lang="en-US" altLang="fr-FR" sz="3600" b="1" dirty="0">
                <a:solidFill>
                  <a:schemeClr val="accent1"/>
                </a:solidFill>
                <a:latin typeface="Tw Cen MT" panose="020B0602020104020603" pitchFamily="34" charset="0"/>
              </a:rPr>
              <a:t>Encourage Critical Reflection and Dialogue</a:t>
            </a:r>
            <a:endParaRPr lang="en-US" altLang="fr-FR" sz="3600" b="1" dirty="0" smtClean="0">
              <a:solidFill>
                <a:schemeClr val="accent1"/>
              </a:solidFill>
              <a:latin typeface="Tw Cen MT" panose="020B0602020104020603" pitchFamily="34" charset="0"/>
            </a:endParaRPr>
          </a:p>
        </p:txBody>
      </p:sp>
      <p:sp>
        <p:nvSpPr>
          <p:cNvPr id="5" name="TextBox 4"/>
          <p:cNvSpPr txBox="1"/>
          <p:nvPr/>
        </p:nvSpPr>
        <p:spPr>
          <a:xfrm>
            <a:off x="460828" y="3017520"/>
            <a:ext cx="8539479" cy="3508653"/>
          </a:xfrm>
          <a:prstGeom prst="rect">
            <a:avLst/>
          </a:prstGeom>
          <a:noFill/>
        </p:spPr>
        <p:txBody>
          <a:bodyPr wrap="square">
            <a:spAutoFit/>
          </a:bodyPr>
          <a:lstStyle/>
          <a:p>
            <a:pPr marL="457200" indent="-457200">
              <a:spcAft>
                <a:spcPts val="1200"/>
              </a:spcAft>
              <a:buFontTx/>
              <a:buAutoNum type="arabicPeriod"/>
              <a:defRPr/>
            </a:pPr>
            <a:r>
              <a:rPr lang="en-US" sz="2800" dirty="0">
                <a:solidFill>
                  <a:schemeClr val="tx1">
                    <a:lumMod val="65000"/>
                    <a:lumOff val="35000"/>
                  </a:schemeClr>
                </a:solidFill>
                <a:ea typeface="ＭＳ Ｐゴシック"/>
              </a:rPr>
              <a:t>Strategically targeted groups</a:t>
            </a:r>
          </a:p>
          <a:p>
            <a:pPr marL="457200" indent="-457200">
              <a:spcAft>
                <a:spcPts val="1200"/>
              </a:spcAft>
              <a:buFontTx/>
              <a:buAutoNum type="arabicPeriod"/>
              <a:defRPr/>
            </a:pPr>
            <a:r>
              <a:rPr lang="en-US" sz="2800" dirty="0">
                <a:solidFill>
                  <a:schemeClr val="tx1">
                    <a:lumMod val="65000"/>
                    <a:lumOff val="35000"/>
                  </a:schemeClr>
                </a:solidFill>
                <a:ea typeface="ＭＳ Ｐゴシック"/>
              </a:rPr>
              <a:t>Leaders of established groups</a:t>
            </a:r>
          </a:p>
          <a:p>
            <a:pPr marL="457200" indent="-457200">
              <a:spcAft>
                <a:spcPts val="1200"/>
              </a:spcAft>
              <a:buFontTx/>
              <a:buAutoNum type="arabicPeriod"/>
              <a:defRPr/>
            </a:pPr>
            <a:r>
              <a:rPr lang="en-US" sz="2800" dirty="0">
                <a:solidFill>
                  <a:schemeClr val="tx1">
                    <a:lumMod val="65000"/>
                    <a:lumOff val="35000"/>
                  </a:schemeClr>
                </a:solidFill>
                <a:ea typeface="ＭＳ Ｐゴシック"/>
              </a:rPr>
              <a:t>Snowball effect</a:t>
            </a:r>
          </a:p>
          <a:p>
            <a:pPr marL="457200" indent="-457200">
              <a:spcAft>
                <a:spcPts val="1200"/>
              </a:spcAft>
              <a:buFontTx/>
              <a:buAutoNum type="arabicPeriod"/>
              <a:defRPr/>
            </a:pPr>
            <a:r>
              <a:rPr lang="en-US" sz="2800" dirty="0">
                <a:solidFill>
                  <a:schemeClr val="tx1">
                    <a:lumMod val="65000"/>
                    <a:lumOff val="35000"/>
                  </a:schemeClr>
                </a:solidFill>
                <a:ea typeface="ＭＳ Ｐゴシック"/>
              </a:rPr>
              <a:t>Opinion leaders</a:t>
            </a:r>
          </a:p>
          <a:p>
            <a:pPr marL="457200" indent="-457200">
              <a:spcAft>
                <a:spcPts val="1200"/>
              </a:spcAft>
              <a:buFontTx/>
              <a:buAutoNum type="arabicPeriod"/>
              <a:defRPr/>
            </a:pPr>
            <a:r>
              <a:rPr lang="en-US" sz="2800" dirty="0">
                <a:solidFill>
                  <a:schemeClr val="tx1">
                    <a:lumMod val="65000"/>
                    <a:lumOff val="35000"/>
                  </a:schemeClr>
                </a:solidFill>
                <a:ea typeface="ＭＳ Ｐゴシック"/>
              </a:rPr>
              <a:t>Reconfiguration of </a:t>
            </a:r>
            <a:r>
              <a:rPr lang="en-US" sz="2800" dirty="0" smtClean="0">
                <a:solidFill>
                  <a:schemeClr val="tx1">
                    <a:lumMod val="65000"/>
                    <a:lumOff val="35000"/>
                  </a:schemeClr>
                </a:solidFill>
                <a:ea typeface="ＭＳ Ｐゴシック"/>
              </a:rPr>
              <a:t>links</a:t>
            </a:r>
            <a:endParaRPr lang="en-US" sz="2800" dirty="0">
              <a:solidFill>
                <a:schemeClr val="tx1">
                  <a:lumMod val="65000"/>
                  <a:lumOff val="35000"/>
                </a:schemeClr>
              </a:solidFill>
              <a:ea typeface="ＭＳ Ｐゴシック"/>
            </a:endParaRPr>
          </a:p>
          <a:p>
            <a:pPr algn="r">
              <a:defRPr/>
            </a:pPr>
            <a:endParaRPr lang="en-US" sz="1600" dirty="0" smtClean="0">
              <a:solidFill>
                <a:schemeClr val="tx1">
                  <a:lumMod val="65000"/>
                  <a:lumOff val="35000"/>
                </a:schemeClr>
              </a:solidFill>
              <a:ea typeface="ＭＳ Ｐゴシック"/>
            </a:endParaRPr>
          </a:p>
          <a:p>
            <a:pPr algn="r">
              <a:defRPr/>
            </a:pPr>
            <a:r>
              <a:rPr lang="en-US" sz="1600" dirty="0" smtClean="0">
                <a:solidFill>
                  <a:schemeClr val="tx1">
                    <a:lumMod val="65000"/>
                    <a:lumOff val="35000"/>
                  </a:schemeClr>
                </a:solidFill>
                <a:ea typeface="ＭＳ Ｐゴシック"/>
              </a:rPr>
              <a:t>Source</a:t>
            </a:r>
            <a:r>
              <a:rPr lang="en-US" sz="1600" dirty="0">
                <a:solidFill>
                  <a:schemeClr val="tx1">
                    <a:lumMod val="65000"/>
                    <a:lumOff val="35000"/>
                  </a:schemeClr>
                </a:solidFill>
                <a:ea typeface="ＭＳ Ｐゴシック"/>
              </a:rPr>
              <a:t>: Valente 2010 </a:t>
            </a:r>
          </a:p>
        </p:txBody>
      </p:sp>
    </p:spTree>
    <p:extLst>
      <p:ext uri="{BB962C8B-B14F-4D97-AF65-F5344CB8AC3E}">
        <p14:creationId xmlns:p14="http://schemas.microsoft.com/office/powerpoint/2010/main" val="112721226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774" y="0"/>
            <a:ext cx="5715000" cy="6858000"/>
          </a:xfrm>
          <a:prstGeom prst="rect">
            <a:avLst/>
          </a:prstGeom>
        </p:spPr>
      </p:pic>
    </p:spTree>
    <p:extLst>
      <p:ext uri="{BB962C8B-B14F-4D97-AF65-F5344CB8AC3E}">
        <p14:creationId xmlns:p14="http://schemas.microsoft.com/office/powerpoint/2010/main" val="83889096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0114" name="Content Placeholder 2"/>
          <p:cNvSpPr>
            <a:spLocks noGrp="1"/>
          </p:cNvSpPr>
          <p:nvPr>
            <p:ph sz="half" idx="4294967295"/>
          </p:nvPr>
        </p:nvSpPr>
        <p:spPr>
          <a:xfrm>
            <a:off x="797197" y="1505445"/>
            <a:ext cx="4530941" cy="5255082"/>
          </a:xfrm>
          <a:prstGeom prst="rect">
            <a:avLst/>
          </a:prstGeom>
          <a:noFill/>
          <a:extLst>
            <a:ext uri="{909E8E84-426E-40dd-AFC4-6F175D3DCCD1}">
              <a14:hiddenFill xmlns:a14="http://schemas.microsoft.com/office/drawing/2010/main" xmlns="">
                <a:solidFill>
                  <a:srgbClr val="DFEBDF">
                    <a:alpha val="72940"/>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p>
            <a:pPr marL="460363" indent="-457189">
              <a:spcAft>
                <a:spcPts val="1200"/>
              </a:spcAft>
            </a:pPr>
            <a:r>
              <a:rPr lang="en-US" altLang="fr-FR" dirty="0">
                <a:solidFill>
                  <a:schemeClr val="tx1">
                    <a:lumMod val="65000"/>
                    <a:lumOff val="35000"/>
                  </a:schemeClr>
                </a:solidFill>
              </a:rPr>
              <a:t>Participatory tools to identify influential groups / </a:t>
            </a:r>
            <a:r>
              <a:rPr lang="en-US" altLang="fr-FR" dirty="0" smtClean="0">
                <a:solidFill>
                  <a:schemeClr val="tx1">
                    <a:lumMod val="65000"/>
                    <a:lumOff val="35000"/>
                  </a:schemeClr>
                </a:solidFill>
              </a:rPr>
              <a:t>individuals</a:t>
            </a:r>
          </a:p>
          <a:p>
            <a:pPr marL="3174" indent="0">
              <a:spcAft>
                <a:spcPts val="1200"/>
              </a:spcAft>
              <a:buNone/>
            </a:pPr>
            <a:endParaRPr lang="en-US" altLang="fr-FR" dirty="0">
              <a:solidFill>
                <a:schemeClr val="tx1">
                  <a:lumMod val="65000"/>
                  <a:lumOff val="35000"/>
                </a:schemeClr>
              </a:solidFill>
            </a:endParaRPr>
          </a:p>
          <a:p>
            <a:pPr marL="460363" indent="-457189">
              <a:spcAft>
                <a:spcPts val="1200"/>
              </a:spcAft>
            </a:pPr>
            <a:r>
              <a:rPr lang="en-US" altLang="fr-FR" dirty="0">
                <a:solidFill>
                  <a:schemeClr val="tx1">
                    <a:lumMod val="65000"/>
                    <a:lumOff val="35000"/>
                  </a:schemeClr>
                </a:solidFill>
              </a:rPr>
              <a:t>Through participation, groups and </a:t>
            </a:r>
            <a:r>
              <a:rPr lang="en-US" altLang="fr-FR" dirty="0" err="1">
                <a:solidFill>
                  <a:schemeClr val="tx1">
                    <a:lumMod val="65000"/>
                    <a:lumOff val="35000"/>
                  </a:schemeClr>
                </a:solidFill>
              </a:rPr>
              <a:t>influentials</a:t>
            </a:r>
            <a:r>
              <a:rPr lang="en-US" altLang="fr-FR" dirty="0">
                <a:solidFill>
                  <a:schemeClr val="tx1">
                    <a:lumMod val="65000"/>
                    <a:lumOff val="35000"/>
                  </a:schemeClr>
                </a:solidFill>
              </a:rPr>
              <a:t> become catalyzers for discussion and </a:t>
            </a:r>
            <a:r>
              <a:rPr lang="en-US" altLang="fr-FR" dirty="0" smtClean="0">
                <a:solidFill>
                  <a:schemeClr val="tx1">
                    <a:lumMod val="65000"/>
                    <a:lumOff val="35000"/>
                  </a:schemeClr>
                </a:solidFill>
              </a:rPr>
              <a:t>change</a:t>
            </a:r>
            <a:endParaRPr lang="en-US" altLang="fr-FR" dirty="0">
              <a:solidFill>
                <a:schemeClr val="tx1">
                  <a:lumMod val="65000"/>
                  <a:lumOff val="35000"/>
                </a:schemeClr>
              </a:solidFill>
            </a:endParaRPr>
          </a:p>
        </p:txBody>
      </p:sp>
      <p:sp>
        <p:nvSpPr>
          <p:cNvPr id="8" name="Title 1"/>
          <p:cNvSpPr txBox="1">
            <a:spLocks/>
          </p:cNvSpPr>
          <p:nvPr/>
        </p:nvSpPr>
        <p:spPr bwMode="auto">
          <a:xfrm>
            <a:off x="378097" y="468449"/>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a:solidFill>
                  <a:schemeClr val="accent1">
                    <a:lumMod val="75000"/>
                  </a:schemeClr>
                </a:solidFill>
                <a:latin typeface="Tw Cen MT" panose="020B0602020104020603" pitchFamily="34" charset="0"/>
              </a:rPr>
              <a:t>1</a:t>
            </a:r>
          </a:p>
        </p:txBody>
      </p:sp>
      <p:sp>
        <p:nvSpPr>
          <p:cNvPr id="90116" name="Rectangle 8"/>
          <p:cNvSpPr>
            <a:spLocks noChangeArrowheads="1"/>
          </p:cNvSpPr>
          <p:nvPr/>
        </p:nvSpPr>
        <p:spPr bwMode="auto">
          <a:xfrm>
            <a:off x="1111794" y="468449"/>
            <a:ext cx="761017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en-US" altLang="fr-FR" sz="4000" dirty="0" smtClean="0">
                <a:solidFill>
                  <a:schemeClr val="accent1"/>
                </a:solidFill>
                <a:latin typeface="Tw Cen MT" panose="020B0602020104020603" pitchFamily="34" charset="0"/>
              </a:rPr>
              <a:t>ENGAGE COMMUNITIES IN SOCIAL MAPPING</a:t>
            </a:r>
            <a:endParaRPr lang="en-US" altLang="fr-FR" sz="4000" dirty="0">
              <a:solidFill>
                <a:schemeClr val="accent1"/>
              </a:solidFill>
              <a:latin typeface="Tw Cen MT" panose="020B0602020104020603" pitchFamily="34" charset="0"/>
            </a:endParaRPr>
          </a:p>
        </p:txBody>
      </p:sp>
      <p:pic>
        <p:nvPicPr>
          <p:cNvPr id="90117"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923873" y="4202427"/>
            <a:ext cx="3063374" cy="239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8" name="Picture 9"/>
          <p:cNvPicPr>
            <a:picLocks noChangeAspect="1"/>
          </p:cNvPicPr>
          <p:nvPr/>
        </p:nvPicPr>
        <p:blipFill>
          <a:blip r:embed="rId4" cstate="print">
            <a:grayscl/>
            <a:extLst>
              <a:ext uri="{28A0092B-C50C-407E-A947-70E740481C1C}">
                <a14:useLocalDpi xmlns:a14="http://schemas.microsoft.com/office/drawing/2010/main" val="0"/>
              </a:ext>
            </a:extLst>
          </a:blip>
          <a:srcRect t="6151" r="9204"/>
          <a:stretch>
            <a:fillRect/>
          </a:stretch>
        </p:blipFill>
        <p:spPr bwMode="auto">
          <a:xfrm>
            <a:off x="5923873" y="1757876"/>
            <a:ext cx="3063374" cy="2375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628197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4210" name="Picture 2" descr="C:\Users\lundgrer\Downloads\im 11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595" y="197893"/>
            <a:ext cx="4502359" cy="641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425091" y="607892"/>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2</a:t>
            </a:r>
            <a:endParaRPr lang="en-US" sz="9600" kern="0" dirty="0">
              <a:solidFill>
                <a:schemeClr val="accent1">
                  <a:lumMod val="75000"/>
                </a:schemeClr>
              </a:solidFill>
              <a:latin typeface="Tw Cen MT" panose="020B0602020104020603" pitchFamily="34" charset="0"/>
            </a:endParaRPr>
          </a:p>
        </p:txBody>
      </p:sp>
      <p:sp>
        <p:nvSpPr>
          <p:cNvPr id="8" name="Rectangle 8"/>
          <p:cNvSpPr>
            <a:spLocks noChangeArrowheads="1"/>
          </p:cNvSpPr>
          <p:nvPr/>
        </p:nvSpPr>
        <p:spPr bwMode="auto">
          <a:xfrm>
            <a:off x="1263291" y="607892"/>
            <a:ext cx="3416995" cy="256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000" dirty="0" smtClean="0">
                <a:solidFill>
                  <a:schemeClr val="accent1"/>
                </a:solidFill>
                <a:latin typeface="Tw Cen MT" panose="020B0602020104020603" pitchFamily="34" charset="0"/>
              </a:rPr>
              <a:t>SUPPORT INFLUENTIAL GROUPS IN REFLECTIVE DIALOGUE</a:t>
            </a:r>
            <a:endParaRPr lang="fr-FR" altLang="fr-FR" sz="4000" dirty="0">
              <a:solidFill>
                <a:schemeClr val="accent1"/>
              </a:solidFill>
              <a:latin typeface="Tw Cen MT" panose="020B0602020104020603" pitchFamily="34" charset="0"/>
            </a:endParaRPr>
          </a:p>
        </p:txBody>
      </p:sp>
    </p:spTree>
    <p:extLst>
      <p:ext uri="{BB962C8B-B14F-4D97-AF65-F5344CB8AC3E}">
        <p14:creationId xmlns:p14="http://schemas.microsoft.com/office/powerpoint/2010/main" val="170539223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92370" y="2013776"/>
            <a:ext cx="4901579" cy="4475163"/>
          </a:xfrm>
          <a:prstGeom prst="roundRect">
            <a:avLst>
              <a:gd name="adj" fmla="val 5399"/>
            </a:avLst>
          </a:prstGeom>
        </p:spPr>
        <p:txBody>
          <a:bodyPr/>
          <a:lstStyle>
            <a:lvl1pPr marL="342900" indent="-339725" algn="l" rtl="0" eaLnBrk="0" fontAlgn="base" hangingPunct="0">
              <a:lnSpc>
                <a:spcPct val="90000"/>
              </a:lnSpc>
              <a:spcBef>
                <a:spcPct val="20000"/>
              </a:spcBef>
              <a:spcAft>
                <a:spcPct val="0"/>
              </a:spcAft>
              <a:buChar char="•"/>
              <a:defRPr sz="2600" b="1">
                <a:solidFill>
                  <a:schemeClr val="accent1">
                    <a:lumMod val="20000"/>
                    <a:lumOff val="80000"/>
                  </a:schemeClr>
                </a:solidFill>
                <a:latin typeface="Tw Cen MT" pitchFamily="34" charset="0"/>
                <a:ea typeface="MS PGothic" pitchFamily="34" charset="-128"/>
                <a:cs typeface="Calibri" pitchFamily="34" charset="0"/>
              </a:defRPr>
            </a:lvl1pPr>
            <a:lvl2pPr marL="285750" indent="-285750" algn="l" rtl="0" eaLnBrk="0" fontAlgn="base" hangingPunct="0">
              <a:spcBef>
                <a:spcPct val="20000"/>
              </a:spcBef>
              <a:spcAft>
                <a:spcPct val="0"/>
              </a:spcAft>
              <a:buFont typeface="Calibri" pitchFamily="34" charset="0"/>
              <a:buChar char="•"/>
              <a:defRPr sz="2400">
                <a:solidFill>
                  <a:schemeClr val="accent1">
                    <a:lumMod val="20000"/>
                    <a:lumOff val="80000"/>
                  </a:schemeClr>
                </a:solidFill>
                <a:latin typeface="Tw Cen MT" pitchFamily="34" charset="0"/>
                <a:ea typeface="MS PGothic" pitchFamily="34" charset="-128"/>
                <a:cs typeface="Calibri" pitchFamily="34" charset="0"/>
              </a:defRPr>
            </a:lvl2pPr>
            <a:lvl3pPr marL="571500" indent="-228600" algn="l" rtl="0" eaLnBrk="0" fontAlgn="base" hangingPunct="0">
              <a:spcBef>
                <a:spcPct val="20000"/>
              </a:spcBef>
              <a:spcAft>
                <a:spcPct val="0"/>
              </a:spcAft>
              <a:buFont typeface="Calibri" pitchFamily="34" charset="0"/>
              <a:buChar char="−"/>
              <a:defRPr sz="2200">
                <a:solidFill>
                  <a:schemeClr val="accent1">
                    <a:lumMod val="20000"/>
                    <a:lumOff val="80000"/>
                  </a:schemeClr>
                </a:solidFill>
                <a:latin typeface="Tw Cen MT" pitchFamily="34" charset="0"/>
                <a:ea typeface="MS PGothic" pitchFamily="34" charset="-128"/>
                <a:cs typeface="Calibri" pitchFamily="34" charset="0"/>
              </a:defRPr>
            </a:lvl3pPr>
            <a:lvl4pPr marL="857250" indent="-228600" algn="l" rtl="0" eaLnBrk="0" fontAlgn="base" hangingPunct="0">
              <a:spcBef>
                <a:spcPct val="20000"/>
              </a:spcBef>
              <a:spcAft>
                <a:spcPct val="0"/>
              </a:spcAft>
              <a:buFont typeface="Arial" charset="0"/>
              <a:buChar char="•"/>
              <a:defRPr sz="2000">
                <a:solidFill>
                  <a:schemeClr val="accent1">
                    <a:lumMod val="20000"/>
                    <a:lumOff val="80000"/>
                  </a:schemeClr>
                </a:solidFill>
                <a:latin typeface="Tw Cen MT" pitchFamily="34" charset="0"/>
                <a:ea typeface="MS PGothic" pitchFamily="34" charset="-128"/>
                <a:cs typeface="Calibri" pitchFamily="34" charset="0"/>
              </a:defRPr>
            </a:lvl4pPr>
            <a:lvl5pPr marL="1143000" indent="-228600" algn="l" rtl="0" eaLnBrk="0" fontAlgn="base" hangingPunct="0">
              <a:spcBef>
                <a:spcPct val="20000"/>
              </a:spcBef>
              <a:spcAft>
                <a:spcPct val="0"/>
              </a:spcAft>
              <a:buChar char="»"/>
              <a:defRPr sz="2000" i="1">
                <a:solidFill>
                  <a:schemeClr val="accent1">
                    <a:lumMod val="20000"/>
                    <a:lumOff val="80000"/>
                  </a:schemeClr>
                </a:solidFill>
                <a:latin typeface="Tw Cen MT" pitchFamily="34" charset="0"/>
                <a:ea typeface="MS PGothic" pitchFamily="34" charset="-128"/>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lvl="1" indent="0">
              <a:buFont typeface="Calibri" pitchFamily="34" charset="0"/>
              <a:buNone/>
              <a:defRPr/>
            </a:pPr>
            <a:r>
              <a:rPr lang="fr-FR" b="1" kern="0" dirty="0" smtClean="0">
                <a:solidFill>
                  <a:schemeClr val="tx1">
                    <a:lumMod val="65000"/>
                    <a:lumOff val="35000"/>
                  </a:schemeClr>
                </a:solidFill>
                <a:latin typeface="+mn-lt"/>
              </a:rPr>
              <a:t>INFLUENTIALS ORIENTATION: </a:t>
            </a:r>
            <a:endParaRPr lang="fr-FR" b="1" kern="0" dirty="0">
              <a:solidFill>
                <a:schemeClr val="tx1">
                  <a:lumMod val="65000"/>
                  <a:lumOff val="35000"/>
                </a:schemeClr>
              </a:solidFill>
              <a:latin typeface="+mn-lt"/>
            </a:endParaRPr>
          </a:p>
          <a:p>
            <a:pPr lvl="1">
              <a:spcAft>
                <a:spcPts val="1200"/>
              </a:spcAft>
              <a:defRPr/>
            </a:pPr>
            <a:r>
              <a:rPr lang="en-US" kern="0" dirty="0">
                <a:solidFill>
                  <a:schemeClr val="tx1">
                    <a:lumMod val="65000"/>
                    <a:lumOff val="35000"/>
                  </a:schemeClr>
                </a:solidFill>
                <a:latin typeface="+mn-lt"/>
              </a:rPr>
              <a:t>FP in your community </a:t>
            </a:r>
          </a:p>
          <a:p>
            <a:pPr lvl="1">
              <a:spcAft>
                <a:spcPts val="1200"/>
              </a:spcAft>
              <a:defRPr/>
            </a:pPr>
            <a:r>
              <a:rPr lang="en-US" kern="0" dirty="0">
                <a:solidFill>
                  <a:schemeClr val="tx1">
                    <a:lumMod val="65000"/>
                    <a:lumOff val="35000"/>
                  </a:schemeClr>
                </a:solidFill>
                <a:latin typeface="+mn-lt"/>
              </a:rPr>
              <a:t>Vision - obstacles to the use of FP</a:t>
            </a:r>
          </a:p>
          <a:p>
            <a:pPr lvl="1">
              <a:spcAft>
                <a:spcPts val="1200"/>
              </a:spcAft>
              <a:defRPr/>
            </a:pPr>
            <a:r>
              <a:rPr lang="en-US" kern="0" dirty="0">
                <a:solidFill>
                  <a:schemeClr val="tx1">
                    <a:lumMod val="65000"/>
                    <a:lumOff val="35000"/>
                  </a:schemeClr>
                </a:solidFill>
                <a:latin typeface="+mn-lt"/>
              </a:rPr>
              <a:t>Update on activities</a:t>
            </a:r>
          </a:p>
          <a:p>
            <a:pPr lvl="1">
              <a:spcAft>
                <a:spcPts val="1200"/>
              </a:spcAft>
              <a:defRPr/>
            </a:pPr>
            <a:r>
              <a:rPr lang="en-US" kern="0" dirty="0">
                <a:solidFill>
                  <a:schemeClr val="tx1">
                    <a:lumMod val="65000"/>
                    <a:lumOff val="35000"/>
                  </a:schemeClr>
                </a:solidFill>
                <a:latin typeface="+mn-lt"/>
              </a:rPr>
              <a:t>Gaps and challenges: how can you help?</a:t>
            </a:r>
          </a:p>
        </p:txBody>
      </p:sp>
      <p:pic>
        <p:nvPicPr>
          <p:cNvPr id="98307"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590903" y="2017813"/>
            <a:ext cx="3214444" cy="4471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213751" y="526412"/>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3</a:t>
            </a:r>
            <a:endParaRPr lang="en-US" sz="9600" kern="0" dirty="0">
              <a:solidFill>
                <a:schemeClr val="accent1">
                  <a:lumMod val="75000"/>
                </a:schemeClr>
              </a:solidFill>
              <a:latin typeface="Tw Cen MT" panose="020B0602020104020603" pitchFamily="34" charset="0"/>
            </a:endParaRPr>
          </a:p>
        </p:txBody>
      </p:sp>
      <p:sp>
        <p:nvSpPr>
          <p:cNvPr id="8" name="Rectangle 8"/>
          <p:cNvSpPr>
            <a:spLocks noChangeArrowheads="1"/>
          </p:cNvSpPr>
          <p:nvPr/>
        </p:nvSpPr>
        <p:spPr bwMode="auto">
          <a:xfrm>
            <a:off x="989707" y="526412"/>
            <a:ext cx="781564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en-US" altLang="fr-FR" sz="4000" dirty="0" smtClean="0">
                <a:solidFill>
                  <a:schemeClr val="accent1"/>
                </a:solidFill>
                <a:latin typeface="Tw Cen MT" panose="020B0602020104020603" pitchFamily="34" charset="0"/>
              </a:rPr>
              <a:t>ENCOURAGE INFLUENTIAL INDIVIDUALS TO ACT</a:t>
            </a:r>
            <a:endParaRPr lang="en-US" altLang="fr-FR" sz="4000" dirty="0">
              <a:solidFill>
                <a:schemeClr val="accent1"/>
              </a:solidFill>
              <a:latin typeface="Tw Cen MT" panose="020B0602020104020603" pitchFamily="34" charset="0"/>
            </a:endParaRPr>
          </a:p>
        </p:txBody>
      </p:sp>
    </p:spTree>
    <p:extLst>
      <p:ext uri="{BB962C8B-B14F-4D97-AF65-F5344CB8AC3E}">
        <p14:creationId xmlns:p14="http://schemas.microsoft.com/office/powerpoint/2010/main" val="54081315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00354" name="Group 1"/>
          <p:cNvGrpSpPr>
            <a:grpSpLocks/>
          </p:cNvGrpSpPr>
          <p:nvPr/>
        </p:nvGrpSpPr>
        <p:grpSpPr bwMode="auto">
          <a:xfrm>
            <a:off x="3228975" y="477458"/>
            <a:ext cx="5915025" cy="5906771"/>
            <a:chOff x="4762" y="0"/>
            <a:chExt cx="5915025" cy="5906770"/>
          </a:xfrm>
        </p:grpSpPr>
        <p:grpSp>
          <p:nvGrpSpPr>
            <p:cNvPr id="100356" name="Group 2"/>
            <p:cNvGrpSpPr>
              <a:grpSpLocks/>
            </p:cNvGrpSpPr>
            <p:nvPr/>
          </p:nvGrpSpPr>
          <p:grpSpPr bwMode="auto">
            <a:xfrm>
              <a:off x="1385569" y="0"/>
              <a:ext cx="3177219" cy="3728720"/>
              <a:chOff x="-81281" y="0"/>
              <a:chExt cx="3177219" cy="3728720"/>
            </a:xfrm>
          </p:grpSpPr>
          <p:grpSp>
            <p:nvGrpSpPr>
              <p:cNvPr id="100376" name="Group 22"/>
              <p:cNvGrpSpPr>
                <a:grpSpLocks/>
              </p:cNvGrpSpPr>
              <p:nvPr/>
            </p:nvGrpSpPr>
            <p:grpSpPr bwMode="auto">
              <a:xfrm>
                <a:off x="-81281" y="0"/>
                <a:ext cx="3177219" cy="3114675"/>
                <a:chOff x="-81281" y="0"/>
                <a:chExt cx="3177219" cy="3114675"/>
              </a:xfrm>
            </p:grpSpPr>
            <p:pic>
              <p:nvPicPr>
                <p:cNvPr id="26" name="Picture 25"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581025" y="1171575"/>
                  <a:ext cx="381000" cy="762000"/>
                </a:xfrm>
                <a:prstGeom prst="rect">
                  <a:avLst/>
                </a:prstGeom>
                <a:noFill/>
                <a:ln>
                  <a:noFill/>
                </a:ln>
                <a:extLst/>
              </p:spPr>
            </p:pic>
            <p:pic>
              <p:nvPicPr>
                <p:cNvPr id="27" name="Picture 26" descr="http://www.psdgraphics.com/file/male-female-png.png"/>
                <p:cNvPicPr>
                  <a:picLocks noChangeAspect="1"/>
                </p:cNvPicPr>
                <p:nvPr/>
              </p:nvPicPr>
              <p:blipFill rotWithShape="1">
                <a:blip r:embed="rId4" cstate="print">
                  <a:duotone>
                    <a:schemeClr val="accent5">
                      <a:shade val="45000"/>
                      <a:satMod val="135000"/>
                    </a:schemeClr>
                    <a:prstClr val="white"/>
                  </a:duotone>
                  <a:lum bright="31000"/>
                  <a:extLst/>
                </a:blip>
                <a:srcRect l="15826" t="10742" r="55826" b="11205"/>
                <a:stretch/>
              </p:blipFill>
              <p:spPr bwMode="auto">
                <a:xfrm>
                  <a:off x="933450" y="1171575"/>
                  <a:ext cx="381000" cy="762000"/>
                </a:xfrm>
                <a:prstGeom prst="rect">
                  <a:avLst/>
                </a:prstGeom>
                <a:noFill/>
                <a:ln>
                  <a:noFill/>
                </a:ln>
                <a:extLst/>
              </p:spPr>
            </p:pic>
            <p:pic>
              <p:nvPicPr>
                <p:cNvPr id="28" name="Picture 27"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295400" y="1171575"/>
                  <a:ext cx="381000" cy="762000"/>
                </a:xfrm>
                <a:prstGeom prst="rect">
                  <a:avLst/>
                </a:prstGeom>
                <a:noFill/>
                <a:ln>
                  <a:noFill/>
                </a:ln>
                <a:extLst/>
              </p:spPr>
            </p:pic>
            <p:pic>
              <p:nvPicPr>
                <p:cNvPr id="29" name="Picture 28"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657350" y="1171575"/>
                  <a:ext cx="381000" cy="762000"/>
                </a:xfrm>
                <a:prstGeom prst="rect">
                  <a:avLst/>
                </a:prstGeom>
                <a:noFill/>
                <a:ln>
                  <a:noFill/>
                </a:ln>
                <a:extLst/>
              </p:spPr>
            </p:pic>
            <p:pic>
              <p:nvPicPr>
                <p:cNvPr id="30" name="Picture 29"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2019300" y="1171575"/>
                  <a:ext cx="381000" cy="762000"/>
                </a:xfrm>
                <a:prstGeom prst="rect">
                  <a:avLst/>
                </a:prstGeom>
                <a:noFill/>
                <a:ln>
                  <a:noFill/>
                </a:ln>
                <a:extLst/>
              </p:spPr>
            </p:pic>
            <p:pic>
              <p:nvPicPr>
                <p:cNvPr id="31" name="Picture 30"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581025" y="409575"/>
                  <a:ext cx="381000" cy="762000"/>
                </a:xfrm>
                <a:prstGeom prst="rect">
                  <a:avLst/>
                </a:prstGeom>
                <a:noFill/>
                <a:ln>
                  <a:noFill/>
                </a:ln>
                <a:extLst/>
              </p:spPr>
            </p:pic>
            <p:pic>
              <p:nvPicPr>
                <p:cNvPr id="32" name="Picture 31"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933450" y="409575"/>
                  <a:ext cx="381000" cy="762000"/>
                </a:xfrm>
                <a:prstGeom prst="rect">
                  <a:avLst/>
                </a:prstGeom>
                <a:noFill/>
                <a:ln>
                  <a:noFill/>
                </a:ln>
                <a:extLst/>
              </p:spPr>
            </p:pic>
            <p:pic>
              <p:nvPicPr>
                <p:cNvPr id="33" name="Picture 32"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295400" y="409575"/>
                  <a:ext cx="381000" cy="762000"/>
                </a:xfrm>
                <a:prstGeom prst="rect">
                  <a:avLst/>
                </a:prstGeom>
                <a:noFill/>
                <a:ln>
                  <a:noFill/>
                </a:ln>
                <a:extLst/>
              </p:spPr>
            </p:pic>
            <p:pic>
              <p:nvPicPr>
                <p:cNvPr id="34" name="Picture 33"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657350" y="409575"/>
                  <a:ext cx="381000" cy="762000"/>
                </a:xfrm>
                <a:prstGeom prst="rect">
                  <a:avLst/>
                </a:prstGeom>
                <a:noFill/>
                <a:ln>
                  <a:noFill/>
                </a:ln>
                <a:extLst/>
              </p:spPr>
            </p:pic>
            <p:pic>
              <p:nvPicPr>
                <p:cNvPr id="35" name="Picture 34"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2019300" y="409575"/>
                  <a:ext cx="381000" cy="762000"/>
                </a:xfrm>
                <a:prstGeom prst="rect">
                  <a:avLst/>
                </a:prstGeom>
                <a:noFill/>
                <a:ln>
                  <a:noFill/>
                </a:ln>
                <a:extLst/>
              </p:spPr>
            </p:pic>
            <p:sp>
              <p:nvSpPr>
                <p:cNvPr id="36" name="Oval 35"/>
                <p:cNvSpPr/>
                <p:nvPr/>
              </p:nvSpPr>
              <p:spPr>
                <a:xfrm>
                  <a:off x="-81281" y="0"/>
                  <a:ext cx="3177219" cy="311467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100390" name="Text Box 1"/>
                <p:cNvSpPr txBox="1">
                  <a:spLocks noChangeArrowheads="1"/>
                </p:cNvSpPr>
                <p:nvPr/>
              </p:nvSpPr>
              <p:spPr bwMode="auto">
                <a:xfrm>
                  <a:off x="123824" y="1971675"/>
                  <a:ext cx="2724151"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80000"/>
                    </a:lnSpc>
                    <a:spcBef>
                      <a:spcPct val="0"/>
                    </a:spcBef>
                    <a:buFontTx/>
                    <a:buNone/>
                  </a:pPr>
                  <a:r>
                    <a:rPr lang="fr-FR" altLang="fr-FR" sz="1400" dirty="0">
                      <a:solidFill>
                        <a:schemeClr val="tx1">
                          <a:lumMod val="65000"/>
                          <a:lumOff val="35000"/>
                        </a:schemeClr>
                      </a:solidFill>
                      <a:latin typeface="+mn-lt"/>
                      <a:cs typeface="Times New Roman" panose="02020603050405020304" pitchFamily="18" charset="0"/>
                    </a:rPr>
                    <a:t>Au cours des trois derniers mois, </a:t>
                  </a:r>
                  <a:endParaRPr lang="en-US" altLang="fr-FR" sz="1200" b="0" dirty="0">
                    <a:solidFill>
                      <a:schemeClr val="tx1">
                        <a:lumMod val="65000"/>
                        <a:lumOff val="35000"/>
                      </a:schemeClr>
                    </a:solidFill>
                    <a:latin typeface="+mn-lt"/>
                    <a:cs typeface="Times New Roman" panose="02020603050405020304" pitchFamily="18" charset="0"/>
                  </a:endParaRPr>
                </a:p>
              </p:txBody>
            </p:sp>
          </p:grpSp>
          <p:cxnSp>
            <p:nvCxnSpPr>
              <p:cNvPr id="24" name="Straight Connector 23"/>
              <p:cNvCxnSpPr/>
              <p:nvPr/>
            </p:nvCxnSpPr>
            <p:spPr>
              <a:xfrm>
                <a:off x="1495425" y="3081020"/>
                <a:ext cx="0" cy="64770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378" name="Text Box 1"/>
              <p:cNvSpPr txBox="1">
                <a:spLocks noChangeArrowheads="1"/>
              </p:cNvSpPr>
              <p:nvPr/>
            </p:nvSpPr>
            <p:spPr bwMode="auto">
              <a:xfrm>
                <a:off x="476250" y="2181225"/>
                <a:ext cx="20669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80000"/>
                  </a:lnSpc>
                  <a:spcBef>
                    <a:spcPct val="0"/>
                  </a:spcBef>
                  <a:buFontTx/>
                  <a:buNone/>
                </a:pPr>
                <a:r>
                  <a:rPr lang="fr-FR" altLang="fr-FR" sz="1800" dirty="0">
                    <a:solidFill>
                      <a:schemeClr val="accent1"/>
                    </a:solidFill>
                    <a:latin typeface="+mn-lt"/>
                    <a:cs typeface="Times New Roman" panose="02020603050405020304" pitchFamily="18" charset="0"/>
                  </a:rPr>
                  <a:t>1 </a:t>
                </a:r>
                <a:r>
                  <a:rPr lang="fr-FR" altLang="fr-FR" sz="1800" dirty="0">
                    <a:solidFill>
                      <a:schemeClr val="tx1">
                        <a:lumMod val="65000"/>
                        <a:lumOff val="35000"/>
                      </a:schemeClr>
                    </a:solidFill>
                    <a:latin typeface="+mn-lt"/>
                    <a:cs typeface="Times New Roman" panose="02020603050405020304" pitchFamily="18" charset="0"/>
                  </a:rPr>
                  <a:t>personne (femme ou homme) sur </a:t>
                </a:r>
                <a:r>
                  <a:rPr lang="fr-FR" altLang="fr-FR" sz="1800" dirty="0">
                    <a:solidFill>
                      <a:schemeClr val="accent1"/>
                    </a:solidFill>
                    <a:latin typeface="+mn-lt"/>
                    <a:cs typeface="Times New Roman" panose="02020603050405020304" pitchFamily="18" charset="0"/>
                  </a:rPr>
                  <a:t>10…</a:t>
                </a:r>
                <a:endParaRPr lang="en-US" altLang="fr-FR" sz="1800" b="0" dirty="0">
                  <a:solidFill>
                    <a:schemeClr val="accent1"/>
                  </a:solidFill>
                  <a:latin typeface="+mn-lt"/>
                  <a:cs typeface="Times New Roman" panose="02020603050405020304" pitchFamily="18" charset="0"/>
                </a:endParaRPr>
              </a:p>
              <a:p>
                <a:pPr algn="ctr">
                  <a:lnSpc>
                    <a:spcPct val="80000"/>
                  </a:lnSpc>
                  <a:spcBef>
                    <a:spcPct val="0"/>
                  </a:spcBef>
                  <a:buFontTx/>
                  <a:buNone/>
                </a:pPr>
                <a:r>
                  <a:rPr lang="fr-FR" altLang="fr-FR" sz="2200" dirty="0">
                    <a:solidFill>
                      <a:prstClr val="black"/>
                    </a:solidFill>
                    <a:latin typeface="Tw Cen MT" panose="020B0602020104020603" pitchFamily="34" charset="0"/>
                    <a:cs typeface="Times New Roman" panose="02020603050405020304" pitchFamily="18" charset="0"/>
                  </a:rPr>
                  <a:t> </a:t>
                </a:r>
                <a:endParaRPr lang="en-US" altLang="fr-FR" sz="1200" b="0" dirty="0">
                  <a:solidFill>
                    <a:prstClr val="black"/>
                  </a:solidFill>
                  <a:latin typeface="Times New Roman" panose="02020603050405020304" pitchFamily="18" charset="0"/>
                  <a:cs typeface="Times New Roman" panose="02020603050405020304" pitchFamily="18" charset="0"/>
                </a:endParaRPr>
              </a:p>
            </p:txBody>
          </p:sp>
        </p:grpSp>
        <p:grpSp>
          <p:nvGrpSpPr>
            <p:cNvPr id="100357" name="Group 3"/>
            <p:cNvGrpSpPr>
              <a:grpSpLocks/>
            </p:cNvGrpSpPr>
            <p:nvPr/>
          </p:nvGrpSpPr>
          <p:grpSpPr bwMode="auto">
            <a:xfrm>
              <a:off x="4762" y="3300729"/>
              <a:ext cx="5915025" cy="2606041"/>
              <a:chOff x="4762" y="-423546"/>
              <a:chExt cx="5915025" cy="2606041"/>
            </a:xfrm>
          </p:grpSpPr>
          <p:sp>
            <p:nvSpPr>
              <p:cNvPr id="100358" name="Text Box 1"/>
              <p:cNvSpPr txBox="1">
                <a:spLocks noChangeArrowheads="1"/>
              </p:cNvSpPr>
              <p:nvPr/>
            </p:nvSpPr>
            <p:spPr bwMode="auto">
              <a:xfrm>
                <a:off x="4762" y="1820545"/>
                <a:ext cx="5915025"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100000"/>
                  </a:lnSpc>
                  <a:spcBef>
                    <a:spcPct val="0"/>
                  </a:spcBef>
                  <a:buFontTx/>
                  <a:buNone/>
                </a:pPr>
                <a:r>
                  <a:rPr lang="fr-FR" altLang="fr-FR" sz="1800" dirty="0">
                    <a:solidFill>
                      <a:schemeClr val="tx1">
                        <a:lumMod val="65000"/>
                        <a:lumOff val="35000"/>
                      </a:schemeClr>
                    </a:solidFill>
                    <a:latin typeface="+mn-lt"/>
                    <a:cs typeface="Times New Roman" panose="02020603050405020304" pitchFamily="18" charset="0"/>
                  </a:rPr>
                  <a:t>…a entendu un leader parlé de la planification familiale</a:t>
                </a:r>
                <a:endParaRPr lang="en-US" altLang="fr-FR" sz="1200" b="0" dirty="0">
                  <a:solidFill>
                    <a:schemeClr val="tx1">
                      <a:lumMod val="65000"/>
                      <a:lumOff val="35000"/>
                    </a:schemeClr>
                  </a:solidFill>
                  <a:latin typeface="+mn-lt"/>
                  <a:cs typeface="Times New Roman" panose="02020603050405020304" pitchFamily="18" charset="0"/>
                </a:endParaRPr>
              </a:p>
              <a:p>
                <a:pPr algn="ctr">
                  <a:lnSpc>
                    <a:spcPct val="100000"/>
                  </a:lnSpc>
                  <a:spcBef>
                    <a:spcPct val="0"/>
                  </a:spcBef>
                  <a:buFontTx/>
                  <a:buNone/>
                </a:pPr>
                <a:r>
                  <a:rPr lang="fr-FR" altLang="fr-FR" sz="1800" dirty="0">
                    <a:solidFill>
                      <a:prstClr val="black"/>
                    </a:solidFill>
                    <a:latin typeface="Tw Cen MT" panose="020B0602020104020603" pitchFamily="34" charset="0"/>
                    <a:cs typeface="Times New Roman" panose="02020603050405020304" pitchFamily="18" charset="0"/>
                  </a:rPr>
                  <a:t> </a:t>
                </a:r>
                <a:endParaRPr lang="en-US" altLang="fr-FR" sz="1200" b="0" dirty="0">
                  <a:solidFill>
                    <a:prstClr val="black"/>
                  </a:solidFill>
                  <a:latin typeface="Times New Roman" panose="02020603050405020304" pitchFamily="18" charset="0"/>
                  <a:cs typeface="Times New Roman" panose="02020603050405020304" pitchFamily="18" charset="0"/>
                </a:endParaRPr>
              </a:p>
            </p:txBody>
          </p:sp>
          <p:sp>
            <p:nvSpPr>
              <p:cNvPr id="6" name="Arc 5"/>
              <p:cNvSpPr/>
              <p:nvPr/>
            </p:nvSpPr>
            <p:spPr>
              <a:xfrm>
                <a:off x="2124075" y="-262415"/>
                <a:ext cx="219075" cy="357188"/>
              </a:xfrm>
              <a:prstGeom prst="arc">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prstClr val="black"/>
                  </a:solidFill>
                </a:endParaRPr>
              </a:p>
            </p:txBody>
          </p:sp>
          <p:sp>
            <p:nvSpPr>
              <p:cNvPr id="7" name="Arc 6"/>
              <p:cNvSpPr/>
              <p:nvPr/>
            </p:nvSpPr>
            <p:spPr>
              <a:xfrm>
                <a:off x="2108517" y="-340996"/>
                <a:ext cx="365125" cy="595313"/>
              </a:xfrm>
              <a:prstGeom prst="arc">
                <a:avLst>
                  <a:gd name="adj1" fmla="val 16200000"/>
                  <a:gd name="adj2" fmla="val 21331525"/>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prstClr val="black"/>
                  </a:solidFill>
                </a:endParaRPr>
              </a:p>
            </p:txBody>
          </p:sp>
          <p:sp>
            <p:nvSpPr>
              <p:cNvPr id="8" name="Arc 7"/>
              <p:cNvSpPr/>
              <p:nvPr/>
            </p:nvSpPr>
            <p:spPr>
              <a:xfrm>
                <a:off x="2145030" y="-423546"/>
                <a:ext cx="423862" cy="690563"/>
              </a:xfrm>
              <a:prstGeom prst="arc">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prstClr val="black"/>
                  </a:solidFill>
                </a:endParaRPr>
              </a:p>
            </p:txBody>
          </p:sp>
          <p:pic>
            <p:nvPicPr>
              <p:cNvPr id="9" name="Picture 8" descr="http://www.psdgraphics.com/file/male-female-png.png"/>
              <p:cNvPicPr>
                <a:picLocks noChangeAspect="1"/>
              </p:cNvPicPr>
              <p:nvPr/>
            </p:nvPicPr>
            <p:blipFill rotWithShape="1">
              <a:blip r:embed="rId5" cstate="print">
                <a:duotone>
                  <a:schemeClr val="accent1">
                    <a:shade val="45000"/>
                    <a:satMod val="135000"/>
                  </a:schemeClr>
                  <a:prstClr val="white"/>
                </a:duotone>
                <a:extLst/>
              </a:blip>
              <a:srcRect l="56000" t="9083" r="18956" b="11193"/>
              <a:stretch/>
            </p:blipFill>
            <p:spPr bwMode="auto">
              <a:xfrm>
                <a:off x="2640330" y="119379"/>
                <a:ext cx="571500" cy="1323975"/>
              </a:xfrm>
              <a:prstGeom prst="rect">
                <a:avLst/>
              </a:prstGeom>
              <a:noFill/>
              <a:ln>
                <a:noFill/>
              </a:ln>
              <a:extLst/>
            </p:spPr>
          </p:pic>
          <p:pic>
            <p:nvPicPr>
              <p:cNvPr id="10" name="Picture 9" descr="http://www.psdgraphics.com/file/male-female-png.png"/>
              <p:cNvPicPr>
                <a:picLocks noChangeAspect="1"/>
              </p:cNvPicPr>
              <p:nvPr/>
            </p:nvPicPr>
            <p:blipFill rotWithShape="1">
              <a:blip r:embed="rId6" cstate="print">
                <a:duotone>
                  <a:schemeClr val="accent1">
                    <a:shade val="45000"/>
                    <a:satMod val="135000"/>
                  </a:schemeClr>
                  <a:prstClr val="white"/>
                </a:duotone>
                <a:extLst/>
              </a:blip>
              <a:srcRect l="56000" t="9083" r="18956" b="11193"/>
              <a:stretch/>
            </p:blipFill>
            <p:spPr bwMode="auto">
              <a:xfrm>
                <a:off x="2306955" y="605154"/>
                <a:ext cx="419100" cy="981075"/>
              </a:xfrm>
              <a:prstGeom prst="rect">
                <a:avLst/>
              </a:prstGeom>
              <a:noFill/>
              <a:ln>
                <a:noFill/>
              </a:ln>
              <a:extLst/>
            </p:spPr>
          </p:pic>
          <p:pic>
            <p:nvPicPr>
              <p:cNvPr id="11" name="Picture 10" descr="http://www.psdgraphics.com/file/male-female-png.png"/>
              <p:cNvPicPr>
                <a:picLocks noChangeAspect="1"/>
              </p:cNvPicPr>
              <p:nvPr/>
            </p:nvPicPr>
            <p:blipFill rotWithShape="1">
              <a:blip r:embed="rId7" cstate="print">
                <a:duotone>
                  <a:schemeClr val="accent1">
                    <a:shade val="45000"/>
                    <a:satMod val="135000"/>
                  </a:schemeClr>
                  <a:prstClr val="white"/>
                </a:duotone>
                <a:extLst/>
              </a:blip>
              <a:srcRect l="16806" t="11188" r="56425" b="11463"/>
              <a:stretch/>
            </p:blipFill>
            <p:spPr bwMode="auto">
              <a:xfrm>
                <a:off x="3049905" y="652779"/>
                <a:ext cx="542925" cy="1152525"/>
              </a:xfrm>
              <a:prstGeom prst="rect">
                <a:avLst/>
              </a:prstGeom>
              <a:noFill/>
              <a:ln>
                <a:noFill/>
              </a:ln>
              <a:extLst/>
            </p:spPr>
          </p:pic>
          <p:pic>
            <p:nvPicPr>
              <p:cNvPr id="12" name="Picture 11" descr="http://www.psdgraphics.com/file/male-female-png.png"/>
              <p:cNvPicPr>
                <a:picLocks noChangeAspect="1"/>
              </p:cNvPicPr>
              <p:nvPr/>
            </p:nvPicPr>
            <p:blipFill rotWithShape="1">
              <a:blip r:embed="rId8" cstate="print">
                <a:duotone>
                  <a:schemeClr val="accent1">
                    <a:shade val="45000"/>
                    <a:satMod val="135000"/>
                  </a:schemeClr>
                  <a:prstClr val="white"/>
                </a:duotone>
                <a:extLst/>
              </a:blip>
              <a:srcRect l="56000" t="9083" r="18956" b="11193"/>
              <a:stretch/>
            </p:blipFill>
            <p:spPr bwMode="auto">
              <a:xfrm>
                <a:off x="3354705" y="157479"/>
                <a:ext cx="342900" cy="800100"/>
              </a:xfrm>
              <a:prstGeom prst="rect">
                <a:avLst/>
              </a:prstGeom>
              <a:noFill/>
              <a:ln>
                <a:noFill/>
              </a:ln>
              <a:extLst/>
            </p:spPr>
          </p:pic>
          <p:pic>
            <p:nvPicPr>
              <p:cNvPr id="13" name="Picture 12" descr="http://www.psdgraphics.com/file/male-female-png.png"/>
              <p:cNvPicPr>
                <a:picLocks noChangeAspect="1"/>
              </p:cNvPicPr>
              <p:nvPr/>
            </p:nvPicPr>
            <p:blipFill rotWithShape="1">
              <a:blip r:embed="rId9" cstate="print">
                <a:duotone>
                  <a:schemeClr val="accent1">
                    <a:shade val="45000"/>
                    <a:satMod val="135000"/>
                  </a:schemeClr>
                  <a:prstClr val="white"/>
                </a:duotone>
                <a:extLst/>
              </a:blip>
              <a:srcRect l="56000" t="9083" r="18956" b="11193"/>
              <a:stretch/>
            </p:blipFill>
            <p:spPr bwMode="auto">
              <a:xfrm>
                <a:off x="3573780" y="833754"/>
                <a:ext cx="352425" cy="828675"/>
              </a:xfrm>
              <a:prstGeom prst="rect">
                <a:avLst/>
              </a:prstGeom>
              <a:noFill/>
              <a:ln>
                <a:noFill/>
              </a:ln>
              <a:extLst/>
            </p:spPr>
          </p:pic>
          <p:pic>
            <p:nvPicPr>
              <p:cNvPr id="14" name="Picture 13" descr="http://www.psdgraphics.com/file/male-female-png.png"/>
              <p:cNvPicPr>
                <a:picLocks noChangeAspect="1"/>
              </p:cNvPicPr>
              <p:nvPr/>
            </p:nvPicPr>
            <p:blipFill rotWithShape="1">
              <a:blip r:embed="rId10" cstate="print">
                <a:duotone>
                  <a:schemeClr val="accent1">
                    <a:shade val="45000"/>
                    <a:satMod val="135000"/>
                  </a:schemeClr>
                  <a:prstClr val="white"/>
                </a:duotone>
                <a:extLst/>
              </a:blip>
              <a:srcRect l="16806" t="11188" r="56425" b="11463"/>
              <a:stretch/>
            </p:blipFill>
            <p:spPr bwMode="auto">
              <a:xfrm>
                <a:off x="3697605" y="176529"/>
                <a:ext cx="400050" cy="847725"/>
              </a:xfrm>
              <a:prstGeom prst="rect">
                <a:avLst/>
              </a:prstGeom>
              <a:noFill/>
              <a:ln>
                <a:noFill/>
              </a:ln>
              <a:extLst/>
            </p:spPr>
          </p:pic>
          <p:pic>
            <p:nvPicPr>
              <p:cNvPr id="15" name="Picture 14" descr="http://www.psdgraphics.com/file/male-female-png.png"/>
              <p:cNvPicPr>
                <a:picLocks noChangeAspect="1"/>
              </p:cNvPicPr>
              <p:nvPr/>
            </p:nvPicPr>
            <p:blipFill rotWithShape="1">
              <a:blip r:embed="rId11" cstate="print">
                <a:duotone>
                  <a:schemeClr val="accent1">
                    <a:shade val="45000"/>
                    <a:satMod val="135000"/>
                  </a:schemeClr>
                  <a:prstClr val="white"/>
                </a:duotone>
                <a:extLst/>
              </a:blip>
              <a:srcRect l="16806" t="11188" r="56425" b="11463"/>
              <a:stretch/>
            </p:blipFill>
            <p:spPr bwMode="auto">
              <a:xfrm>
                <a:off x="3888105" y="833754"/>
                <a:ext cx="457200" cy="971550"/>
              </a:xfrm>
              <a:prstGeom prst="rect">
                <a:avLst/>
              </a:prstGeom>
              <a:noFill/>
              <a:ln>
                <a:noFill/>
              </a:ln>
              <a:extLst/>
            </p:spPr>
          </p:pic>
          <p:pic>
            <p:nvPicPr>
              <p:cNvPr id="20" name="Picture 19" descr="http://www.psdgraphics.com/file/male-female-png.png"/>
              <p:cNvPicPr>
                <a:picLocks noChangeAspect="1"/>
              </p:cNvPicPr>
              <p:nvPr/>
            </p:nvPicPr>
            <p:blipFill rotWithShape="1">
              <a:blip r:embed="rId7" cstate="print">
                <a:duotone>
                  <a:schemeClr val="accent1">
                    <a:shade val="45000"/>
                    <a:satMod val="135000"/>
                  </a:schemeClr>
                  <a:prstClr val="white"/>
                </a:duotone>
                <a:extLst/>
              </a:blip>
              <a:srcRect l="16806" t="11188" r="56425" b="11463"/>
              <a:stretch/>
            </p:blipFill>
            <p:spPr bwMode="auto">
              <a:xfrm>
                <a:off x="1221105" y="24129"/>
                <a:ext cx="752475" cy="1600200"/>
              </a:xfrm>
              <a:prstGeom prst="rect">
                <a:avLst/>
              </a:prstGeom>
              <a:noFill/>
              <a:ln>
                <a:noFill/>
              </a:ln>
              <a:extLst/>
            </p:spPr>
          </p:pic>
          <p:pic>
            <p:nvPicPr>
              <p:cNvPr id="17" name="Picture 16" descr="http://www.accucutcraft.com/media/catalog/product/cache/2/image/9df78eab33525d08d6e5fb8d27136e95/m/1/m1101.jpg"/>
              <p:cNvPicPr>
                <a:picLocks noChangeAspect="1"/>
              </p:cNvPicPr>
              <p:nvPr/>
            </p:nvPicPr>
            <p:blipFill>
              <a:blip r:embed="rId12" cstate="print">
                <a:duotone>
                  <a:schemeClr val="accent1">
                    <a:shade val="45000"/>
                    <a:satMod val="135000"/>
                  </a:schemeClr>
                  <a:prstClr val="white"/>
                </a:duotone>
                <a:extLst/>
              </a:blip>
              <a:srcRect/>
              <a:stretch>
                <a:fillRect/>
              </a:stretch>
            </p:blipFill>
            <p:spPr bwMode="auto">
              <a:xfrm rot="17775491">
                <a:off x="1792605" y="-261621"/>
                <a:ext cx="552450" cy="552450"/>
              </a:xfrm>
              <a:prstGeom prst="rect">
                <a:avLst/>
              </a:prstGeom>
              <a:noFill/>
              <a:ln>
                <a:noFill/>
              </a:ln>
            </p:spPr>
          </p:pic>
        </p:grpSp>
      </p:grpSp>
      <p:sp>
        <p:nvSpPr>
          <p:cNvPr id="100355" name="TextBox 1"/>
          <p:cNvSpPr txBox="1">
            <a:spLocks noChangeArrowheads="1"/>
          </p:cNvSpPr>
          <p:nvPr/>
        </p:nvSpPr>
        <p:spPr bwMode="auto">
          <a:xfrm>
            <a:off x="475466" y="2826033"/>
            <a:ext cx="3616848"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buFontTx/>
              <a:buNone/>
            </a:pPr>
            <a:r>
              <a:rPr lang="en-US" altLang="fr-FR" sz="2400" b="0" dirty="0" smtClean="0">
                <a:solidFill>
                  <a:schemeClr val="tx1">
                    <a:lumMod val="65000"/>
                    <a:lumOff val="35000"/>
                  </a:schemeClr>
                </a:solidFill>
                <a:latin typeface="+mn-lt"/>
              </a:rPr>
              <a:t>Example </a:t>
            </a:r>
            <a:r>
              <a:rPr lang="en-US" altLang="fr-FR" sz="2400" b="0" dirty="0">
                <a:solidFill>
                  <a:schemeClr val="tx1">
                    <a:lumMod val="65000"/>
                    <a:lumOff val="35000"/>
                  </a:schemeClr>
                </a:solidFill>
                <a:latin typeface="+mn-lt"/>
              </a:rPr>
              <a:t>of an infographic</a:t>
            </a:r>
          </a:p>
          <a:p>
            <a:pPr>
              <a:lnSpc>
                <a:spcPct val="100000"/>
              </a:lnSpc>
              <a:spcBef>
                <a:spcPct val="0"/>
              </a:spcBef>
              <a:buFontTx/>
              <a:buNone/>
            </a:pPr>
            <a:r>
              <a:rPr lang="en-US" altLang="fr-FR" sz="2400" b="0" dirty="0">
                <a:solidFill>
                  <a:schemeClr val="tx1">
                    <a:lumMod val="65000"/>
                    <a:lumOff val="35000"/>
                  </a:schemeClr>
                </a:solidFill>
                <a:latin typeface="+mn-lt"/>
              </a:rPr>
              <a:t>which shows the lack of community discussion about FP by community leaders</a:t>
            </a:r>
          </a:p>
          <a:p>
            <a:pPr>
              <a:lnSpc>
                <a:spcPct val="100000"/>
              </a:lnSpc>
              <a:spcBef>
                <a:spcPct val="0"/>
              </a:spcBef>
              <a:buFontTx/>
              <a:buNone/>
            </a:pPr>
            <a:endParaRPr lang="en-US" altLang="fr-FR" sz="2400" dirty="0">
              <a:solidFill>
                <a:schemeClr val="tx1">
                  <a:lumMod val="65000"/>
                  <a:lumOff val="35000"/>
                </a:schemeClr>
              </a:solidFill>
              <a:latin typeface="+mn-lt"/>
            </a:endParaRPr>
          </a:p>
          <a:p>
            <a:pPr>
              <a:lnSpc>
                <a:spcPct val="100000"/>
              </a:lnSpc>
              <a:spcBef>
                <a:spcPct val="0"/>
              </a:spcBef>
              <a:buFontTx/>
              <a:buNone/>
            </a:pPr>
            <a:r>
              <a:rPr lang="en-US" altLang="fr-FR" sz="2400" dirty="0">
                <a:solidFill>
                  <a:schemeClr val="tx1">
                    <a:lumMod val="65000"/>
                    <a:lumOff val="35000"/>
                  </a:schemeClr>
                </a:solidFill>
                <a:latin typeface="+mn-lt"/>
              </a:rPr>
              <a:t>WHY?</a:t>
            </a:r>
            <a:endParaRPr lang="en-US" altLang="fr-FR" sz="2400" dirty="0" smtClean="0">
              <a:solidFill>
                <a:schemeClr val="tx1">
                  <a:lumMod val="65000"/>
                  <a:lumOff val="35000"/>
                </a:schemeClr>
              </a:solidFill>
              <a:latin typeface="+mn-lt"/>
            </a:endParaRPr>
          </a:p>
          <a:p>
            <a:pPr>
              <a:lnSpc>
                <a:spcPct val="100000"/>
              </a:lnSpc>
              <a:spcBef>
                <a:spcPct val="0"/>
              </a:spcBef>
              <a:buFontTx/>
              <a:buNone/>
            </a:pPr>
            <a:endParaRPr lang="en-US" altLang="fr-FR" sz="1800" b="0" dirty="0">
              <a:solidFill>
                <a:prstClr val="black"/>
              </a:solidFill>
              <a:latin typeface="Tw Cen MT" panose="020B0602020104020603" pitchFamily="34" charset="0"/>
            </a:endParaRPr>
          </a:p>
        </p:txBody>
      </p:sp>
      <p:sp>
        <p:nvSpPr>
          <p:cNvPr id="39" name="Rectangle 7"/>
          <p:cNvSpPr>
            <a:spLocks noChangeArrowheads="1"/>
          </p:cNvSpPr>
          <p:nvPr/>
        </p:nvSpPr>
        <p:spPr bwMode="auto">
          <a:xfrm>
            <a:off x="430901" y="571450"/>
            <a:ext cx="4859704" cy="171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en-US" altLang="fr-FR" sz="3600" dirty="0" smtClean="0">
                <a:solidFill>
                  <a:schemeClr val="accent1"/>
                </a:solidFill>
                <a:latin typeface="Tw Cen MT" panose="020B0602020104020603" pitchFamily="34" charset="0"/>
              </a:rPr>
              <a:t>INFOGRAPHIC ON</a:t>
            </a:r>
          </a:p>
          <a:p>
            <a:pPr>
              <a:lnSpc>
                <a:spcPct val="80000"/>
              </a:lnSpc>
              <a:spcBef>
                <a:spcPct val="0"/>
              </a:spcBef>
              <a:buFontTx/>
              <a:buNone/>
            </a:pPr>
            <a:r>
              <a:rPr lang="en-US" altLang="fr-FR" sz="4800" dirty="0" smtClean="0">
                <a:solidFill>
                  <a:schemeClr val="accent1"/>
                </a:solidFill>
                <a:latin typeface="Tw Cen MT" panose="020B0602020104020603" pitchFamily="34" charset="0"/>
              </a:rPr>
              <a:t>THE ROLE OF INFLUENTIALS</a:t>
            </a:r>
            <a:endParaRPr lang="en-US" altLang="fr-FR" sz="48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0936145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0" y="1541417"/>
            <a:ext cx="9144000" cy="531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603"/>
          <a:stretch/>
        </p:blipFill>
        <p:spPr>
          <a:xfrm>
            <a:off x="895351" y="1547445"/>
            <a:ext cx="7141616" cy="5319689"/>
          </a:xfrm>
          <a:prstGeom prst="rect">
            <a:avLst/>
          </a:prstGeom>
        </p:spPr>
      </p:pic>
      <p:sp>
        <p:nvSpPr>
          <p:cNvPr id="5" name="Title 1"/>
          <p:cNvSpPr txBox="1">
            <a:spLocks/>
          </p:cNvSpPr>
          <p:nvPr/>
        </p:nvSpPr>
        <p:spPr bwMode="auto">
          <a:xfrm>
            <a:off x="382832" y="246000"/>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4</a:t>
            </a:r>
            <a:endParaRPr lang="en-US" sz="9600" kern="0" dirty="0">
              <a:solidFill>
                <a:schemeClr val="accent1">
                  <a:lumMod val="75000"/>
                </a:schemeClr>
              </a:solidFill>
              <a:latin typeface="Tw Cen MT" panose="020B0602020104020603" pitchFamily="34" charset="0"/>
            </a:endParaRPr>
          </a:p>
        </p:txBody>
      </p:sp>
      <p:sp>
        <p:nvSpPr>
          <p:cNvPr id="6" name="Rectangle 8"/>
          <p:cNvSpPr>
            <a:spLocks noChangeArrowheads="1"/>
          </p:cNvSpPr>
          <p:nvPr/>
        </p:nvSpPr>
        <p:spPr bwMode="auto">
          <a:xfrm>
            <a:off x="1158788" y="259063"/>
            <a:ext cx="7815640" cy="1085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000" dirty="0" smtClean="0">
                <a:solidFill>
                  <a:schemeClr val="accent1"/>
                </a:solidFill>
                <a:latin typeface="Tw Cen MT" panose="020B0602020104020603" pitchFamily="34" charset="0"/>
              </a:rPr>
              <a:t>USE RADIO TO CREATE AN ENABLING ENVIRONMENT </a:t>
            </a:r>
            <a:endParaRPr lang="fr-FR" altLang="fr-FR" sz="4000" dirty="0">
              <a:solidFill>
                <a:schemeClr val="accent1"/>
              </a:solidFill>
              <a:latin typeface="Tw Cen MT" panose="020B0602020104020603" pitchFamily="34" charset="0"/>
            </a:endParaRPr>
          </a:p>
        </p:txBody>
      </p:sp>
      <p:sp>
        <p:nvSpPr>
          <p:cNvPr id="4" name="Rectangle 3"/>
          <p:cNvSpPr/>
          <p:nvPr/>
        </p:nvSpPr>
        <p:spPr>
          <a:xfrm>
            <a:off x="565773" y="1567543"/>
            <a:ext cx="1158524" cy="587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90111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4451" name="Picture 2" descr="C:\Users\lundgrer\Downloads\im 5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1524001"/>
            <a:ext cx="3633788" cy="5138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2" name="Picture 2" descr="C:\Users\lundgrer\Downloads\im 19 co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3" y="1524001"/>
            <a:ext cx="3660775" cy="5138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198344" y="288090"/>
            <a:ext cx="855078"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5</a:t>
            </a:r>
            <a:endParaRPr lang="en-US" sz="9600" kern="0" dirty="0">
              <a:solidFill>
                <a:schemeClr val="accent1">
                  <a:lumMod val="75000"/>
                </a:schemeClr>
              </a:solidFill>
              <a:latin typeface="Tw Cen MT" panose="020B0602020104020603" pitchFamily="34" charset="0"/>
            </a:endParaRPr>
          </a:p>
        </p:txBody>
      </p:sp>
      <p:sp>
        <p:nvSpPr>
          <p:cNvPr id="7" name="Rectangle 8"/>
          <p:cNvSpPr>
            <a:spLocks noChangeArrowheads="1"/>
          </p:cNvSpPr>
          <p:nvPr/>
        </p:nvSpPr>
        <p:spPr bwMode="auto">
          <a:xfrm>
            <a:off x="914401" y="376822"/>
            <a:ext cx="7546977" cy="986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en-US" altLang="fr-FR" sz="3600" dirty="0" smtClean="0">
                <a:solidFill>
                  <a:schemeClr val="accent1"/>
                </a:solidFill>
                <a:latin typeface="Tw Cen MT" panose="020B0602020104020603" pitchFamily="34" charset="0"/>
              </a:rPr>
              <a:t>LINK FP PROVIDERS WITH INFLUENTIAL GROUPS</a:t>
            </a:r>
            <a:endParaRPr lang="en-US" altLang="fr-FR" sz="3600" dirty="0">
              <a:solidFill>
                <a:schemeClr val="accent1"/>
              </a:solidFill>
              <a:latin typeface="Tw Cen MT" panose="020B0602020104020603" pitchFamily="34" charset="0"/>
            </a:endParaRPr>
          </a:p>
        </p:txBody>
      </p:sp>
    </p:spTree>
    <p:extLst>
      <p:ext uri="{BB962C8B-B14F-4D97-AF65-F5344CB8AC3E}">
        <p14:creationId xmlns:p14="http://schemas.microsoft.com/office/powerpoint/2010/main" val="187972020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311" y="391886"/>
            <a:ext cx="7489371" cy="1074057"/>
          </a:xfrm>
        </p:spPr>
        <p:txBody>
          <a:bodyPr>
            <a:normAutofit/>
          </a:bodyPr>
          <a:lstStyle/>
          <a:p>
            <a:r>
              <a:rPr lang="en-US" sz="5400" b="1" dirty="0" smtClean="0">
                <a:solidFill>
                  <a:srgbClr val="CC6602"/>
                </a:solidFill>
                <a:latin typeface="Tw Cen MT" panose="020B0602020104020603" pitchFamily="34" charset="0"/>
              </a:rPr>
              <a:t>UNMET NEED</a:t>
            </a:r>
            <a:endParaRPr lang="en-US" sz="5400" b="1" dirty="0">
              <a:solidFill>
                <a:srgbClr val="CC6602"/>
              </a:solidFill>
              <a:latin typeface="Tw Cen MT" panose="020B0602020104020603" pitchFamily="34" charset="0"/>
            </a:endParaRPr>
          </a:p>
        </p:txBody>
      </p:sp>
      <p:sp>
        <p:nvSpPr>
          <p:cNvPr id="5" name="Title 1"/>
          <p:cNvSpPr txBox="1">
            <a:spLocks/>
          </p:cNvSpPr>
          <p:nvPr/>
        </p:nvSpPr>
        <p:spPr>
          <a:xfrm>
            <a:off x="827311" y="2382455"/>
            <a:ext cx="7228114"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nSpc>
                <a:spcPct val="100000"/>
              </a:lnSpc>
              <a:spcAft>
                <a:spcPts val="1200"/>
              </a:spcAft>
            </a:pPr>
            <a:r>
              <a:rPr lang="en-US" sz="3200" b="1" cap="all" dirty="0" smtClean="0">
                <a:solidFill>
                  <a:schemeClr val="tx1">
                    <a:lumMod val="65000"/>
                    <a:lumOff val="35000"/>
                  </a:schemeClr>
                </a:solidFill>
                <a:latin typeface="+mn-lt"/>
              </a:rPr>
              <a:t>What does unmet need mean?</a:t>
            </a:r>
            <a:br>
              <a:rPr lang="en-US" sz="3200" b="1" cap="all" dirty="0" smtClean="0">
                <a:solidFill>
                  <a:schemeClr val="tx1">
                    <a:lumMod val="65000"/>
                    <a:lumOff val="35000"/>
                  </a:schemeClr>
                </a:solidFill>
                <a:latin typeface="+mn-lt"/>
              </a:rPr>
            </a:br>
            <a:r>
              <a:rPr lang="en-US" sz="3200" b="1" cap="all" dirty="0" smtClean="0">
                <a:solidFill>
                  <a:schemeClr val="tx1">
                    <a:lumMod val="65000"/>
                    <a:lumOff val="35000"/>
                  </a:schemeClr>
                </a:solidFill>
                <a:latin typeface="+mn-lt"/>
              </a:rPr>
              <a:t/>
            </a:r>
            <a:br>
              <a:rPr lang="en-US" sz="3200" b="1" cap="all" dirty="0" smtClean="0">
                <a:solidFill>
                  <a:schemeClr val="tx1">
                    <a:lumMod val="65000"/>
                    <a:lumOff val="35000"/>
                  </a:schemeClr>
                </a:solidFill>
                <a:latin typeface="+mn-lt"/>
              </a:rPr>
            </a:br>
            <a:r>
              <a:rPr lang="en-US" sz="3200" b="1" cap="all" dirty="0" smtClean="0">
                <a:solidFill>
                  <a:schemeClr val="tx1">
                    <a:lumMod val="65000"/>
                    <a:lumOff val="35000"/>
                  </a:schemeClr>
                </a:solidFill>
                <a:latin typeface="+mn-lt"/>
              </a:rPr>
              <a:t>How could social barriers influence people to act (or not) on their unmet need?</a:t>
            </a:r>
            <a:endParaRPr lang="en-US" sz="3200" b="1" cap="all" dirty="0">
              <a:solidFill>
                <a:schemeClr val="tx1">
                  <a:lumMod val="65000"/>
                  <a:lumOff val="35000"/>
                </a:schemeClr>
              </a:solidFill>
              <a:latin typeface="+mn-lt"/>
            </a:endParaRPr>
          </a:p>
        </p:txBody>
      </p:sp>
    </p:spTree>
    <p:extLst>
      <p:ext uri="{BB962C8B-B14F-4D97-AF65-F5344CB8AC3E}">
        <p14:creationId xmlns:p14="http://schemas.microsoft.com/office/powerpoint/2010/main" val="2636558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784841"/>
            <a:ext cx="4620745" cy="609600"/>
          </a:xfrm>
        </p:spPr>
        <p:txBody>
          <a:bodyPr>
            <a:noAutofit/>
          </a:bodyPr>
          <a:lstStyle/>
          <a:p>
            <a:pPr algn="ctr" eaLnBrk="1" hangingPunct="1">
              <a:defRPr/>
            </a:pPr>
            <a:r>
              <a:rPr lang="fr-BE" b="1" dirty="0" smtClean="0">
                <a:solidFill>
                  <a:schemeClr val="accent1"/>
                </a:solidFill>
                <a:latin typeface="Tw Cen MT" panose="020B0602020104020603" pitchFamily="34" charset="0"/>
              </a:rPr>
              <a:t>EACH ONE INVITES 3 CAMPAIGN</a:t>
            </a:r>
            <a:endParaRPr lang="fr-BE" b="1" dirty="0">
              <a:solidFill>
                <a:schemeClr val="accent1"/>
              </a:solidFill>
              <a:latin typeface="Tw Cen MT" panose="020B0602020104020603" pitchFamily="34" charset="0"/>
            </a:endParaRPr>
          </a:p>
        </p:txBody>
      </p:sp>
      <p:sp>
        <p:nvSpPr>
          <p:cNvPr id="2" name="Content Placeholder 1"/>
          <p:cNvSpPr>
            <a:spLocks noGrp="1"/>
          </p:cNvSpPr>
          <p:nvPr>
            <p:ph sz="half" idx="2"/>
          </p:nvPr>
        </p:nvSpPr>
        <p:spPr>
          <a:xfrm>
            <a:off x="290279" y="1775677"/>
            <a:ext cx="4040188" cy="5003945"/>
          </a:xfrm>
          <a:noFill/>
        </p:spPr>
        <p:txBody>
          <a:bodyPr>
            <a:normAutofit/>
          </a:bodyPr>
          <a:lstStyle/>
          <a:p>
            <a:pPr eaLnBrk="1" hangingPunct="1">
              <a:buFont typeface="Wingdings" panose="05000000000000000000" pitchFamily="2" charset="2"/>
              <a:buChar char="§"/>
              <a:defRPr/>
            </a:pPr>
            <a:endParaRPr lang="fr-FR" sz="2000" dirty="0" smtClean="0">
              <a:solidFill>
                <a:schemeClr val="accent3">
                  <a:lumMod val="50000"/>
                </a:schemeClr>
              </a:solidFill>
              <a:latin typeface="Tw Cen MT" panose="020B0602020104020603" pitchFamily="34" charset="0"/>
            </a:endParaRPr>
          </a:p>
          <a:p>
            <a:pPr>
              <a:spcAft>
                <a:spcPts val="600"/>
              </a:spcAft>
              <a:buFont typeface="Wingdings" panose="05000000000000000000" pitchFamily="2" charset="2"/>
              <a:buChar char="§"/>
              <a:defRPr/>
            </a:pPr>
            <a:r>
              <a:rPr lang="en-US" sz="2400" dirty="0">
                <a:solidFill>
                  <a:schemeClr val="tx1">
                    <a:lumMod val="65000"/>
                    <a:lumOff val="35000"/>
                  </a:schemeClr>
                </a:solidFill>
              </a:rPr>
              <a:t>Invitation cards are given to group members, community health workers, and </a:t>
            </a:r>
            <a:r>
              <a:rPr lang="en-US" sz="2400" dirty="0" err="1">
                <a:solidFill>
                  <a:schemeClr val="tx1">
                    <a:lumMod val="65000"/>
                    <a:lumOff val="35000"/>
                  </a:schemeClr>
                </a:solidFill>
              </a:rPr>
              <a:t>Influentials</a:t>
            </a:r>
            <a:r>
              <a:rPr lang="en-US" sz="2400" dirty="0">
                <a:solidFill>
                  <a:schemeClr val="tx1">
                    <a:lumMod val="65000"/>
                    <a:lumOff val="35000"/>
                  </a:schemeClr>
                </a:solidFill>
              </a:rPr>
              <a:t>.</a:t>
            </a:r>
          </a:p>
          <a:p>
            <a:pPr>
              <a:spcAft>
                <a:spcPts val="600"/>
              </a:spcAft>
              <a:buFont typeface="Wingdings" panose="05000000000000000000" pitchFamily="2" charset="2"/>
              <a:buChar char="§"/>
              <a:defRPr/>
            </a:pPr>
            <a:r>
              <a:rPr lang="en-US" sz="2400" dirty="0" smtClean="0">
                <a:solidFill>
                  <a:schemeClr val="tx1">
                    <a:lumMod val="65000"/>
                    <a:lumOff val="35000"/>
                  </a:schemeClr>
                </a:solidFill>
              </a:rPr>
              <a:t>These </a:t>
            </a:r>
            <a:r>
              <a:rPr lang="en-US" sz="2400" dirty="0">
                <a:solidFill>
                  <a:schemeClr val="tx1">
                    <a:lumMod val="65000"/>
                    <a:lumOff val="35000"/>
                  </a:schemeClr>
                </a:solidFill>
              </a:rPr>
              <a:t>people begin discussions with friends and relatives who do not use FP.</a:t>
            </a:r>
          </a:p>
          <a:p>
            <a:pPr>
              <a:spcAft>
                <a:spcPts val="600"/>
              </a:spcAft>
              <a:buFont typeface="Wingdings" panose="05000000000000000000" pitchFamily="2" charset="2"/>
              <a:buChar char="§"/>
              <a:defRPr/>
            </a:pPr>
            <a:r>
              <a:rPr lang="en-US" sz="2400" dirty="0" smtClean="0">
                <a:solidFill>
                  <a:schemeClr val="tx1">
                    <a:lumMod val="65000"/>
                    <a:lumOff val="35000"/>
                  </a:schemeClr>
                </a:solidFill>
              </a:rPr>
              <a:t>These </a:t>
            </a:r>
            <a:r>
              <a:rPr lang="en-US" sz="2400" dirty="0">
                <a:solidFill>
                  <a:schemeClr val="tx1">
                    <a:lumMod val="65000"/>
                    <a:lumOff val="35000"/>
                  </a:schemeClr>
                </a:solidFill>
              </a:rPr>
              <a:t>same people offer the invitation cards to friends and relatives and encourage them to go to the health center</a:t>
            </a:r>
            <a:r>
              <a:rPr lang="en-US" sz="2400" dirty="0" smtClean="0">
                <a:solidFill>
                  <a:schemeClr val="tx1">
                    <a:lumMod val="65000"/>
                    <a:lumOff val="35000"/>
                  </a:schemeClr>
                </a:solidFill>
              </a:rPr>
              <a:t>.</a:t>
            </a:r>
            <a:endParaRPr lang="en-US" sz="2400" dirty="0">
              <a:solidFill>
                <a:schemeClr val="tx1">
                  <a:lumMod val="65000"/>
                  <a:lumOff val="3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745" y="0"/>
            <a:ext cx="4523255" cy="33924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745" y="3465559"/>
            <a:ext cx="4523255" cy="3392441"/>
          </a:xfrm>
          <a:prstGeom prst="rect">
            <a:avLst/>
          </a:prstGeom>
        </p:spPr>
      </p:pic>
      <p:sp>
        <p:nvSpPr>
          <p:cNvPr id="10" name="Rectangle 9"/>
          <p:cNvSpPr/>
          <p:nvPr/>
        </p:nvSpPr>
        <p:spPr>
          <a:xfrm>
            <a:off x="4878940" y="2496728"/>
            <a:ext cx="4232976"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We discuss family planning together. We </a:t>
            </a:r>
            <a:r>
              <a:rPr lang="en-US" sz="1000" dirty="0" smtClean="0">
                <a:solidFill>
                  <a:schemeClr val="tx1"/>
                </a:solidFill>
              </a:rPr>
              <a:t>went to the health </a:t>
            </a:r>
            <a:r>
              <a:rPr lang="en-US" sz="1000" dirty="0">
                <a:solidFill>
                  <a:schemeClr val="tx1"/>
                </a:solidFill>
              </a:rPr>
              <a:t>center to obtain a safe and effective method to have the number of children that we want, when we want them. We are satisfied with our decision. </a:t>
            </a:r>
            <a:endParaRPr lang="en-US" sz="1000" dirty="0"/>
          </a:p>
        </p:txBody>
      </p:sp>
      <p:sp>
        <p:nvSpPr>
          <p:cNvPr id="11" name="Rectangle 10"/>
          <p:cNvSpPr/>
          <p:nvPr/>
        </p:nvSpPr>
        <p:spPr>
          <a:xfrm>
            <a:off x="4911024" y="3469354"/>
            <a:ext cx="4040188" cy="47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You are invited to the health center to </a:t>
            </a:r>
            <a:r>
              <a:rPr lang="en-US" sz="1000" dirty="0" smtClean="0">
                <a:solidFill>
                  <a:schemeClr val="tx1"/>
                </a:solidFill>
              </a:rPr>
              <a:t>get more</a:t>
            </a:r>
          </a:p>
          <a:p>
            <a:pPr algn="ctr">
              <a:defRPr/>
            </a:pPr>
            <a:r>
              <a:rPr lang="en-US" sz="1000" dirty="0" smtClean="0">
                <a:solidFill>
                  <a:schemeClr val="tx1"/>
                </a:solidFill>
              </a:rPr>
              <a:t> </a:t>
            </a:r>
            <a:r>
              <a:rPr lang="en-US" sz="1000" dirty="0">
                <a:solidFill>
                  <a:schemeClr val="tx1"/>
                </a:solidFill>
              </a:rPr>
              <a:t>information about family planning </a:t>
            </a:r>
            <a:endParaRPr lang="en-US" sz="1000" dirty="0"/>
          </a:p>
        </p:txBody>
      </p:sp>
      <p:sp>
        <p:nvSpPr>
          <p:cNvPr id="12" name="ZoneTexte 15"/>
          <p:cNvSpPr txBox="1"/>
          <p:nvPr/>
        </p:nvSpPr>
        <p:spPr>
          <a:xfrm>
            <a:off x="5433835" y="4774169"/>
            <a:ext cx="574311" cy="246221"/>
          </a:xfrm>
          <a:prstGeom prst="rect">
            <a:avLst/>
          </a:prstGeom>
          <a:solidFill>
            <a:schemeClr val="bg1"/>
          </a:solidFill>
        </p:spPr>
        <p:txBody>
          <a:bodyPr wrap="square">
            <a:spAutoFit/>
          </a:bodyPr>
          <a:lstStyle/>
          <a:p>
            <a:pPr>
              <a:defRPr/>
            </a:pPr>
            <a:r>
              <a:rPr lang="fr-FR" sz="1000" dirty="0" err="1">
                <a:latin typeface="+mj-lt"/>
              </a:rPr>
              <a:t>Pill</a:t>
            </a:r>
            <a:endParaRPr lang="fr-FR" sz="1000" dirty="0">
              <a:latin typeface="+mj-lt"/>
            </a:endParaRPr>
          </a:p>
        </p:txBody>
      </p:sp>
      <p:sp>
        <p:nvSpPr>
          <p:cNvPr id="13" name="ZoneTexte 15"/>
          <p:cNvSpPr txBox="1"/>
          <p:nvPr/>
        </p:nvSpPr>
        <p:spPr>
          <a:xfrm>
            <a:off x="5141301" y="6087135"/>
            <a:ext cx="775406" cy="246221"/>
          </a:xfrm>
          <a:prstGeom prst="rect">
            <a:avLst/>
          </a:prstGeom>
          <a:solidFill>
            <a:schemeClr val="bg1"/>
          </a:solidFill>
        </p:spPr>
        <p:txBody>
          <a:bodyPr wrap="square">
            <a:spAutoFit/>
          </a:bodyPr>
          <a:lstStyle/>
          <a:p>
            <a:pPr>
              <a:defRPr/>
            </a:pPr>
            <a:r>
              <a:rPr lang="fr-FR" sz="1000" dirty="0" smtClean="0">
                <a:latin typeface="+mj-lt"/>
              </a:rPr>
              <a:t>CycleBeads</a:t>
            </a:r>
            <a:endParaRPr lang="fr-FR" sz="1000" dirty="0">
              <a:latin typeface="+mj-lt"/>
            </a:endParaRPr>
          </a:p>
        </p:txBody>
      </p:sp>
      <p:sp>
        <p:nvSpPr>
          <p:cNvPr id="14" name="ZoneTexte 15"/>
          <p:cNvSpPr txBox="1"/>
          <p:nvPr/>
        </p:nvSpPr>
        <p:spPr>
          <a:xfrm>
            <a:off x="6230779" y="6103272"/>
            <a:ext cx="621841" cy="246221"/>
          </a:xfrm>
          <a:prstGeom prst="rect">
            <a:avLst/>
          </a:prstGeom>
          <a:solidFill>
            <a:schemeClr val="bg1"/>
          </a:solidFill>
        </p:spPr>
        <p:txBody>
          <a:bodyPr wrap="square">
            <a:spAutoFit/>
          </a:bodyPr>
          <a:lstStyle/>
          <a:p>
            <a:pPr>
              <a:defRPr/>
            </a:pPr>
            <a:r>
              <a:rPr lang="fr-FR" sz="1000" dirty="0" smtClean="0">
                <a:latin typeface="+mj-lt"/>
              </a:rPr>
              <a:t>Condom</a:t>
            </a:r>
            <a:endParaRPr lang="fr-FR" sz="1000" dirty="0">
              <a:latin typeface="+mj-lt"/>
            </a:endParaRPr>
          </a:p>
        </p:txBody>
      </p:sp>
      <p:sp>
        <p:nvSpPr>
          <p:cNvPr id="15" name="ZoneTexte 15"/>
          <p:cNvSpPr txBox="1"/>
          <p:nvPr/>
        </p:nvSpPr>
        <p:spPr>
          <a:xfrm>
            <a:off x="6745045" y="5130487"/>
            <a:ext cx="573776" cy="246221"/>
          </a:xfrm>
          <a:prstGeom prst="rect">
            <a:avLst/>
          </a:prstGeom>
          <a:solidFill>
            <a:schemeClr val="bg1"/>
          </a:solidFill>
        </p:spPr>
        <p:txBody>
          <a:bodyPr wrap="square">
            <a:spAutoFit/>
          </a:bodyPr>
          <a:lstStyle/>
          <a:p>
            <a:pPr>
              <a:defRPr/>
            </a:pPr>
            <a:r>
              <a:rPr lang="fr-FR" sz="1000" dirty="0" smtClean="0">
                <a:latin typeface="+mj-lt"/>
              </a:rPr>
              <a:t>IUD</a:t>
            </a:r>
            <a:endParaRPr lang="fr-FR" sz="1000" dirty="0">
              <a:latin typeface="+mj-lt"/>
            </a:endParaRPr>
          </a:p>
        </p:txBody>
      </p:sp>
      <p:sp>
        <p:nvSpPr>
          <p:cNvPr id="16" name="ZoneTexte 15"/>
          <p:cNvSpPr txBox="1"/>
          <p:nvPr/>
        </p:nvSpPr>
        <p:spPr>
          <a:xfrm>
            <a:off x="7806465" y="4779010"/>
            <a:ext cx="1004047" cy="246221"/>
          </a:xfrm>
          <a:prstGeom prst="rect">
            <a:avLst/>
          </a:prstGeom>
          <a:solidFill>
            <a:schemeClr val="bg1"/>
          </a:solidFill>
        </p:spPr>
        <p:txBody>
          <a:bodyPr wrap="square">
            <a:spAutoFit/>
          </a:bodyPr>
          <a:lstStyle/>
          <a:p>
            <a:pPr>
              <a:defRPr/>
            </a:pPr>
            <a:r>
              <a:rPr lang="fr-FR" sz="1000" dirty="0" smtClean="0">
                <a:latin typeface="+mj-lt"/>
              </a:rPr>
              <a:t>Injectable </a:t>
            </a:r>
            <a:r>
              <a:rPr lang="fr-FR" sz="1000" dirty="0" err="1" smtClean="0">
                <a:latin typeface="+mj-lt"/>
              </a:rPr>
              <a:t>pill</a:t>
            </a:r>
            <a:endParaRPr lang="fr-FR" sz="1000" dirty="0">
              <a:latin typeface="+mj-lt"/>
            </a:endParaRPr>
          </a:p>
        </p:txBody>
      </p:sp>
      <p:sp>
        <p:nvSpPr>
          <p:cNvPr id="17" name="ZoneTexte 15"/>
          <p:cNvSpPr txBox="1"/>
          <p:nvPr/>
        </p:nvSpPr>
        <p:spPr>
          <a:xfrm>
            <a:off x="7598483" y="5889169"/>
            <a:ext cx="916194" cy="400110"/>
          </a:xfrm>
          <a:prstGeom prst="rect">
            <a:avLst/>
          </a:prstGeom>
          <a:solidFill>
            <a:schemeClr val="bg1"/>
          </a:solidFill>
        </p:spPr>
        <p:txBody>
          <a:bodyPr wrap="square">
            <a:spAutoFit/>
          </a:bodyPr>
          <a:lstStyle/>
          <a:p>
            <a:pPr>
              <a:defRPr/>
            </a:pPr>
            <a:r>
              <a:rPr lang="fr-FR" sz="1000" dirty="0" smtClean="0">
                <a:latin typeface="+mj-lt"/>
              </a:rPr>
              <a:t>Contraceptive</a:t>
            </a:r>
          </a:p>
          <a:p>
            <a:pPr>
              <a:defRPr/>
            </a:pPr>
            <a:r>
              <a:rPr lang="fr-FR" sz="1000" dirty="0" smtClean="0">
                <a:latin typeface="+mj-lt"/>
              </a:rPr>
              <a:t>implant</a:t>
            </a:r>
            <a:endParaRPr lang="fr-FR" sz="1000" dirty="0">
              <a:latin typeface="+mj-lt"/>
            </a:endParaRPr>
          </a:p>
        </p:txBody>
      </p:sp>
    </p:spTree>
    <p:extLst>
      <p:ext uri="{BB962C8B-B14F-4D97-AF65-F5344CB8AC3E}">
        <p14:creationId xmlns:p14="http://schemas.microsoft.com/office/powerpoint/2010/main" val="92155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7523" name="Slide Number Placeholder 3"/>
          <p:cNvSpPr>
            <a:spLocks noGrp="1"/>
          </p:cNvSpPr>
          <p:nvPr>
            <p:ph type="sldNum" sz="quarter" idx="4294967295"/>
          </p:nvPr>
        </p:nvSpPr>
        <p:spPr bwMode="auto">
          <a:xfrm>
            <a:off x="117475" y="9048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32" indent="-285744">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2971" indent="-228594">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349" indent="-228594">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537"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726"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8914"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103"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buFontTx/>
              <a:buNone/>
            </a:pPr>
            <a:fld id="{13586FD4-909F-45AE-9F7F-83F845A741B0}" type="slidenum">
              <a:rPr lang="en-US" altLang="fr-FR" sz="1800" b="0">
                <a:solidFill>
                  <a:prstClr val="black"/>
                </a:solidFill>
                <a:latin typeface="Arial" panose="020B0604020202020204" pitchFamily="34" charset="0"/>
              </a:rPr>
              <a:pPr>
                <a:lnSpc>
                  <a:spcPct val="100000"/>
                </a:lnSpc>
                <a:spcBef>
                  <a:spcPct val="0"/>
                </a:spcBef>
                <a:buFontTx/>
                <a:buNone/>
              </a:pPr>
              <a:t>41</a:t>
            </a:fld>
            <a:endParaRPr lang="en-US" altLang="fr-FR" sz="1800" b="0">
              <a:solidFill>
                <a:prstClr val="black"/>
              </a:solidFill>
              <a:latin typeface="Arial" panose="020B0604020202020204" pitchFamily="34" charset="0"/>
            </a:endParaRPr>
          </a:p>
        </p:txBody>
      </p:sp>
      <p:pic>
        <p:nvPicPr>
          <p:cNvPr id="107524" name="Content Placeholder 2"/>
          <p:cNvPicPr>
            <a:picLocks noGrp="1" noChangeAspect="1"/>
          </p:cNvPicPr>
          <p:nvPr>
            <p:ph idx="1"/>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9144000" cy="6857384"/>
          </a:xfrm>
          <a:prstGeom prst="rect">
            <a:avLst/>
          </a:prstGeom>
          <a:noFill/>
          <a:extLst>
            <a:ext uri="{909E8E84-426E-40dd-AFC4-6F175D3DCCD1}">
              <a14:hiddenFill xmlns:a14="http://schemas.microsoft.com/office/drawing/2010/main" xmlns="">
                <a:solidFill>
                  <a:srgbClr val="DFEBDF">
                    <a:alpha val="72940"/>
                  </a:srgbClr>
                </a:solidFill>
              </a14:hiddenFill>
            </a:ext>
          </a:extLst>
        </p:spPr>
      </p:pic>
      <p:sp>
        <p:nvSpPr>
          <p:cNvPr id="6" name="Title 5"/>
          <p:cNvSpPr>
            <a:spLocks noGrp="1"/>
          </p:cNvSpPr>
          <p:nvPr>
            <p:ph type="title"/>
          </p:nvPr>
        </p:nvSpPr>
        <p:spPr>
          <a:xfrm>
            <a:off x="0" y="5551715"/>
            <a:ext cx="9144000" cy="914400"/>
          </a:xfrm>
          <a:solidFill>
            <a:schemeClr val="accent1">
              <a:lumMod val="50000"/>
            </a:schemeClr>
          </a:solidFill>
        </p:spPr>
        <p:txBody>
          <a:bodyPr>
            <a:noAutofit/>
          </a:bodyPr>
          <a:lstStyle/>
          <a:p>
            <a:pPr algn="ctr"/>
            <a:r>
              <a:rPr lang="en-US" altLang="fr-FR" sz="6600" b="1" smtClean="0">
                <a:solidFill>
                  <a:schemeClr val="bg1"/>
                </a:solidFill>
                <a:latin typeface="Tw Cen MT" panose="020B0602020104020603" pitchFamily="34" charset="0"/>
              </a:rPr>
              <a:t>THANK YOU!</a:t>
            </a:r>
            <a:endParaRPr lang="en-US" altLang="fr-FR" sz="6600" b="1" dirty="0" smtClean="0">
              <a:solidFill>
                <a:schemeClr val="bg1"/>
              </a:solidFill>
              <a:latin typeface="Tw Cen MT" panose="020B0602020104020603" pitchFamily="34" charset="0"/>
            </a:endParaRPr>
          </a:p>
        </p:txBody>
      </p:sp>
    </p:spTree>
    <p:extLst>
      <p:ext uri="{BB962C8B-B14F-4D97-AF65-F5344CB8AC3E}">
        <p14:creationId xmlns:p14="http://schemas.microsoft.com/office/powerpoint/2010/main" val="107048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0200" y="1999017"/>
            <a:ext cx="3282474" cy="3282474"/>
          </a:xfrm>
          <a:prstGeom prst="rect">
            <a:avLst/>
          </a:prstGeom>
        </p:spPr>
      </p:pic>
      <p:sp>
        <p:nvSpPr>
          <p:cNvPr id="6" name="Title 1"/>
          <p:cNvSpPr>
            <a:spLocks noGrp="1"/>
          </p:cNvSpPr>
          <p:nvPr>
            <p:ph type="ctrTitle"/>
          </p:nvPr>
        </p:nvSpPr>
        <p:spPr>
          <a:xfrm>
            <a:off x="827311" y="391886"/>
            <a:ext cx="7489371" cy="1074057"/>
          </a:xfrm>
        </p:spPr>
        <p:txBody>
          <a:bodyPr>
            <a:normAutofit/>
          </a:bodyPr>
          <a:lstStyle/>
          <a:p>
            <a:r>
              <a:rPr lang="en-US" sz="5400" b="1" dirty="0">
                <a:solidFill>
                  <a:srgbClr val="CC6602"/>
                </a:solidFill>
                <a:latin typeface="Tw Cen MT" panose="020B0602020104020603" pitchFamily="34" charset="0"/>
              </a:rPr>
              <a:t>Social Barriers</a:t>
            </a:r>
          </a:p>
        </p:txBody>
      </p:sp>
      <p:sp>
        <p:nvSpPr>
          <p:cNvPr id="7" name="Title 1"/>
          <p:cNvSpPr txBox="1">
            <a:spLocks/>
          </p:cNvSpPr>
          <p:nvPr/>
        </p:nvSpPr>
        <p:spPr>
          <a:xfrm>
            <a:off x="3612674" y="1999017"/>
            <a:ext cx="5007428" cy="44755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en-US" sz="2400" dirty="0">
                <a:solidFill>
                  <a:schemeClr val="tx1">
                    <a:lumMod val="65000"/>
                    <a:lumOff val="35000"/>
                  </a:schemeClr>
                </a:solidFill>
                <a:latin typeface="+mn-lt"/>
              </a:rPr>
              <a:t>Barriers arise when social norms hinder people’s ability to discuss, seek and use FP methods - or indeed, understand their need for FP. Social norms are all factors (acceptance, inclusion, stigma, exclusion) which adhere to, or diverge from a specific social value.</a:t>
            </a:r>
          </a:p>
        </p:txBody>
      </p:sp>
    </p:spTree>
    <p:extLst>
      <p:ext uri="{BB962C8B-B14F-4D97-AF65-F5344CB8AC3E}">
        <p14:creationId xmlns:p14="http://schemas.microsoft.com/office/powerpoint/2010/main" val="171451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95083" y="478972"/>
            <a:ext cx="8098975" cy="1074057"/>
          </a:xfrm>
        </p:spPr>
        <p:txBody>
          <a:bodyPr>
            <a:normAutofit/>
          </a:bodyPr>
          <a:lstStyle/>
          <a:p>
            <a:r>
              <a:rPr lang="en-US" sz="5400" b="1" cap="all" dirty="0">
                <a:solidFill>
                  <a:srgbClr val="CC6602"/>
                </a:solidFill>
                <a:latin typeface="Tw Cen MT" panose="020B0602020104020603" pitchFamily="34" charset="0"/>
              </a:rPr>
              <a:t>Social Barriers</a:t>
            </a:r>
          </a:p>
        </p:txBody>
      </p:sp>
      <p:sp>
        <p:nvSpPr>
          <p:cNvPr id="6" name="Title 1"/>
          <p:cNvSpPr txBox="1">
            <a:spLocks/>
          </p:cNvSpPr>
          <p:nvPr/>
        </p:nvSpPr>
        <p:spPr>
          <a:xfrm>
            <a:off x="145143" y="2382455"/>
            <a:ext cx="8737600"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nSpc>
                <a:spcPct val="100000"/>
              </a:lnSpc>
              <a:spcAft>
                <a:spcPts val="1200"/>
              </a:spcAft>
            </a:pPr>
            <a:r>
              <a:rPr lang="en-US" sz="3200" b="1" dirty="0">
                <a:solidFill>
                  <a:schemeClr val="tx1">
                    <a:lumMod val="65000"/>
                    <a:lumOff val="35000"/>
                  </a:schemeClr>
                </a:solidFill>
                <a:latin typeface="+mn-lt"/>
              </a:rPr>
              <a:t>How might social barriers influence someone who wants to space births to prevent him or her from acting?</a:t>
            </a:r>
          </a:p>
          <a:p>
            <a:pPr marL="174625">
              <a:lnSpc>
                <a:spcPct val="100000"/>
              </a:lnSpc>
              <a:spcAft>
                <a:spcPts val="1200"/>
              </a:spcAft>
            </a:pPr>
            <a:endParaRPr lang="en-US" sz="3200" b="1" dirty="0">
              <a:solidFill>
                <a:schemeClr val="tx1">
                  <a:lumMod val="65000"/>
                  <a:lumOff val="35000"/>
                </a:schemeClr>
              </a:solidFill>
              <a:latin typeface="+mn-lt"/>
            </a:endParaRPr>
          </a:p>
          <a:p>
            <a:pPr marL="174625">
              <a:lnSpc>
                <a:spcPct val="100000"/>
              </a:lnSpc>
              <a:spcAft>
                <a:spcPts val="1200"/>
              </a:spcAft>
            </a:pPr>
            <a:r>
              <a:rPr lang="en-US" sz="3200" b="1" dirty="0">
                <a:solidFill>
                  <a:schemeClr val="tx1">
                    <a:lumMod val="65000"/>
                    <a:lumOff val="35000"/>
                  </a:schemeClr>
                </a:solidFill>
                <a:latin typeface="+mn-lt"/>
              </a:rPr>
              <a:t>How do social barriers differ between men and women?</a:t>
            </a:r>
          </a:p>
        </p:txBody>
      </p:sp>
    </p:spTree>
    <p:extLst>
      <p:ext uri="{BB962C8B-B14F-4D97-AF65-F5344CB8AC3E}">
        <p14:creationId xmlns:p14="http://schemas.microsoft.com/office/powerpoint/2010/main" val="270450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083" y="2104572"/>
            <a:ext cx="3374572" cy="3374572"/>
          </a:xfrm>
          <a:prstGeom prst="rect">
            <a:avLst/>
          </a:prstGeom>
        </p:spPr>
      </p:pic>
      <p:sp>
        <p:nvSpPr>
          <p:cNvPr id="6" name="Title 1"/>
          <p:cNvSpPr>
            <a:spLocks noGrp="1"/>
          </p:cNvSpPr>
          <p:nvPr>
            <p:ph type="ctrTitle"/>
          </p:nvPr>
        </p:nvSpPr>
        <p:spPr>
          <a:xfrm>
            <a:off x="478968" y="319314"/>
            <a:ext cx="8098975" cy="1074057"/>
          </a:xfrm>
        </p:spPr>
        <p:txBody>
          <a:bodyPr>
            <a:normAutofit/>
          </a:bodyPr>
          <a:lstStyle/>
          <a:p>
            <a:r>
              <a:rPr lang="en-US" sz="5400" b="1" dirty="0" smtClean="0">
                <a:solidFill>
                  <a:srgbClr val="CC6602"/>
                </a:solidFill>
                <a:latin typeface="Tw Cen MT" panose="020B0602020104020603" pitchFamily="34" charset="0"/>
              </a:rPr>
              <a:t>GENDER </a:t>
            </a:r>
            <a:endParaRPr lang="en-US" sz="5400" b="1" dirty="0">
              <a:solidFill>
                <a:srgbClr val="CC6602"/>
              </a:solidFill>
              <a:latin typeface="Tw Cen MT" panose="020B0602020104020603" pitchFamily="34" charset="0"/>
            </a:endParaRPr>
          </a:p>
        </p:txBody>
      </p:sp>
      <p:sp>
        <p:nvSpPr>
          <p:cNvPr id="7" name="Title 1"/>
          <p:cNvSpPr txBox="1">
            <a:spLocks/>
          </p:cNvSpPr>
          <p:nvPr/>
        </p:nvSpPr>
        <p:spPr>
          <a:xfrm>
            <a:off x="3969655" y="2249714"/>
            <a:ext cx="5036458"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en-US" sz="3200" b="1" dirty="0">
                <a:solidFill>
                  <a:schemeClr val="tx1">
                    <a:lumMod val="65000"/>
                    <a:lumOff val="35000"/>
                  </a:schemeClr>
                </a:solidFill>
                <a:latin typeface="+mn-lt"/>
              </a:rPr>
              <a:t>Social, cultural and economic attributes, as well as opportunities that society confers as a result of being a man or woman.</a:t>
            </a:r>
          </a:p>
        </p:txBody>
      </p:sp>
    </p:spTree>
    <p:extLst>
      <p:ext uri="{BB962C8B-B14F-4D97-AF65-F5344CB8AC3E}">
        <p14:creationId xmlns:p14="http://schemas.microsoft.com/office/powerpoint/2010/main" val="187512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27453" y="473861"/>
            <a:ext cx="8098975" cy="1074057"/>
          </a:xfrm>
        </p:spPr>
        <p:txBody>
          <a:bodyPr>
            <a:normAutofit/>
          </a:bodyPr>
          <a:lstStyle/>
          <a:p>
            <a:r>
              <a:rPr lang="en-US" sz="5400" b="1" dirty="0" smtClean="0">
                <a:solidFill>
                  <a:srgbClr val="CC6602"/>
                </a:solidFill>
                <a:latin typeface="Tw Cen MT" panose="020B0602020104020603" pitchFamily="34" charset="0"/>
              </a:rPr>
              <a:t>GENDER </a:t>
            </a:r>
            <a:endParaRPr lang="en-US" sz="5400" b="1" dirty="0">
              <a:solidFill>
                <a:srgbClr val="CC6602"/>
              </a:solidFill>
              <a:latin typeface="Tw Cen MT" panose="020B0602020104020603" pitchFamily="34" charset="0"/>
            </a:endParaRPr>
          </a:p>
        </p:txBody>
      </p:sp>
      <p:sp>
        <p:nvSpPr>
          <p:cNvPr id="6" name="Title 1"/>
          <p:cNvSpPr txBox="1">
            <a:spLocks/>
          </p:cNvSpPr>
          <p:nvPr/>
        </p:nvSpPr>
        <p:spPr>
          <a:xfrm>
            <a:off x="677673" y="2130329"/>
            <a:ext cx="8142515"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en-US" sz="3200" b="1" dirty="0">
                <a:solidFill>
                  <a:schemeClr val="tx1">
                    <a:lumMod val="65000"/>
                    <a:lumOff val="35000"/>
                  </a:schemeClr>
                </a:solidFill>
                <a:latin typeface="+mn-lt"/>
              </a:rPr>
              <a:t>How could gender influence someone who wants to space births and prevent him or her from acting?</a:t>
            </a:r>
          </a:p>
          <a:p>
            <a:pPr marL="174625" algn="l">
              <a:lnSpc>
                <a:spcPct val="100000"/>
              </a:lnSpc>
              <a:spcAft>
                <a:spcPts val="1200"/>
              </a:spcAft>
            </a:pPr>
            <a:endParaRPr lang="en-US" sz="3200" b="1" dirty="0">
              <a:solidFill>
                <a:schemeClr val="tx1">
                  <a:lumMod val="65000"/>
                  <a:lumOff val="35000"/>
                </a:schemeClr>
              </a:solidFill>
              <a:latin typeface="+mn-lt"/>
            </a:endParaRPr>
          </a:p>
          <a:p>
            <a:pPr marL="174625" algn="l">
              <a:lnSpc>
                <a:spcPct val="100000"/>
              </a:lnSpc>
              <a:spcAft>
                <a:spcPts val="1200"/>
              </a:spcAft>
            </a:pPr>
            <a:r>
              <a:rPr lang="en-US" sz="3200" b="1" dirty="0">
                <a:solidFill>
                  <a:schemeClr val="tx1">
                    <a:lumMod val="65000"/>
                    <a:lumOff val="35000"/>
                  </a:schemeClr>
                </a:solidFill>
                <a:latin typeface="+mn-lt"/>
              </a:rPr>
              <a:t>How does the influence of gender differ between men and women?</a:t>
            </a:r>
          </a:p>
        </p:txBody>
      </p:sp>
    </p:spTree>
    <p:extLst>
      <p:ext uri="{BB962C8B-B14F-4D97-AF65-F5344CB8AC3E}">
        <p14:creationId xmlns:p14="http://schemas.microsoft.com/office/powerpoint/2010/main" val="384838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3">
            <a:grayscl/>
            <a:extLst>
              <a:ext uri="{28A0092B-C50C-407E-A947-70E740481C1C}">
                <a14:useLocalDpi xmlns:a14="http://schemas.microsoft.com/office/drawing/2010/main" val="0"/>
              </a:ext>
            </a:extLst>
          </a:blip>
          <a:srcRect r="27058"/>
          <a:stretch/>
        </p:blipFill>
        <p:spPr bwMode="auto">
          <a:xfrm>
            <a:off x="2459718" y="0"/>
            <a:ext cx="666976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0" y="0"/>
            <a:ext cx="4528457" cy="6858000"/>
          </a:xfrm>
          <a:prstGeom prst="rect">
            <a:avLst/>
          </a:prstGeom>
          <a:solidFill>
            <a:srgbClr val="CC6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539" y="437541"/>
            <a:ext cx="3933375" cy="2119086"/>
          </a:xfrm>
        </p:spPr>
        <p:txBody>
          <a:bodyPr>
            <a:normAutofit fontScale="90000"/>
          </a:bodyPr>
          <a:lstStyle/>
          <a:p>
            <a:pPr algn="l"/>
            <a:r>
              <a:rPr lang="en-US" sz="5400" b="1" dirty="0">
                <a:solidFill>
                  <a:schemeClr val="bg1">
                    <a:alpha val="71000"/>
                  </a:schemeClr>
                </a:solidFill>
                <a:latin typeface="Tw Cen MT" panose="020B0602020104020603" pitchFamily="34" charset="0"/>
              </a:rPr>
              <a:t>UNMET </a:t>
            </a:r>
            <a:r>
              <a:rPr lang="en-US" sz="5400" b="1" dirty="0" smtClean="0">
                <a:solidFill>
                  <a:schemeClr val="bg1">
                    <a:alpha val="71000"/>
                  </a:schemeClr>
                </a:solidFill>
                <a:latin typeface="Tw Cen MT" panose="020B0602020104020603" pitchFamily="34" charset="0"/>
              </a:rPr>
              <a:t/>
            </a:r>
            <a:br>
              <a:rPr lang="en-US" sz="5400" b="1" dirty="0" smtClean="0">
                <a:solidFill>
                  <a:schemeClr val="bg1">
                    <a:alpha val="71000"/>
                  </a:schemeClr>
                </a:solidFill>
                <a:latin typeface="Tw Cen MT" panose="020B0602020104020603" pitchFamily="34" charset="0"/>
              </a:rPr>
            </a:br>
            <a:r>
              <a:rPr lang="en-US" sz="5400" b="1" dirty="0" smtClean="0">
                <a:solidFill>
                  <a:schemeClr val="bg1">
                    <a:alpha val="71000"/>
                  </a:schemeClr>
                </a:solidFill>
                <a:latin typeface="Tw Cen MT" panose="020B0602020104020603" pitchFamily="34" charset="0"/>
              </a:rPr>
              <a:t>NEED </a:t>
            </a:r>
            <a:r>
              <a:rPr lang="en-US" sz="5400" b="1" dirty="0">
                <a:solidFill>
                  <a:schemeClr val="bg1">
                    <a:alpha val="71000"/>
                  </a:schemeClr>
                </a:solidFill>
                <a:latin typeface="Tw Cen MT" panose="020B0602020104020603" pitchFamily="34" charset="0"/>
              </a:rPr>
              <a:t>DEFINED:</a:t>
            </a:r>
          </a:p>
        </p:txBody>
      </p:sp>
      <p:sp>
        <p:nvSpPr>
          <p:cNvPr id="4" name="Title 1"/>
          <p:cNvSpPr txBox="1">
            <a:spLocks/>
          </p:cNvSpPr>
          <p:nvPr/>
        </p:nvSpPr>
        <p:spPr>
          <a:xfrm>
            <a:off x="192313" y="2556627"/>
            <a:ext cx="4143828"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en-US" sz="2400" b="1" dirty="0">
                <a:solidFill>
                  <a:schemeClr val="bg1"/>
                </a:solidFill>
                <a:latin typeface="+mn-lt"/>
              </a:rPr>
              <a:t>A woman who…</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Is not pregnant</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Wishes to avoid or delay pregnancy</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Perceives she is at risk of becoming pregnant</a:t>
            </a:r>
          </a:p>
          <a:p>
            <a:pPr marL="517525" indent="-342900" algn="l">
              <a:lnSpc>
                <a:spcPct val="100000"/>
              </a:lnSpc>
              <a:spcAft>
                <a:spcPts val="1200"/>
              </a:spcAft>
              <a:buFont typeface="Arial" panose="020B0604020202020204" pitchFamily="34" charset="0"/>
              <a:buChar char="•"/>
            </a:pPr>
            <a:r>
              <a:rPr lang="en-US" sz="2400" b="1" dirty="0">
                <a:solidFill>
                  <a:schemeClr val="bg1"/>
                </a:solidFill>
                <a:latin typeface="+mn-lt"/>
              </a:rPr>
              <a:t>Uses no method of contraception (modern or traditional)</a:t>
            </a:r>
          </a:p>
        </p:txBody>
      </p:sp>
    </p:spTree>
    <p:extLst>
      <p:ext uri="{BB962C8B-B14F-4D97-AF65-F5344CB8AC3E}">
        <p14:creationId xmlns:p14="http://schemas.microsoft.com/office/powerpoint/2010/main" val="2659352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4649</TotalTime>
  <Words>2362</Words>
  <Application>Microsoft Office PowerPoint</Application>
  <PresentationFormat>On-screen Show (4:3)</PresentationFormat>
  <Paragraphs>285</Paragraphs>
  <Slides>41</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ＭＳ Ｐゴシック</vt:lpstr>
      <vt:lpstr>ＭＳ Ｐゴシック</vt:lpstr>
      <vt:lpstr>Arial</vt:lpstr>
      <vt:lpstr>Calibri</vt:lpstr>
      <vt:lpstr>Calibri Light</vt:lpstr>
      <vt:lpstr>Cambria</vt:lpstr>
      <vt:lpstr>Garamond</vt:lpstr>
      <vt:lpstr>Times New Roman</vt:lpstr>
      <vt:lpstr>Tw Cen MT</vt:lpstr>
      <vt:lpstr>Wingdings</vt:lpstr>
      <vt:lpstr>Office Theme</vt:lpstr>
      <vt:lpstr>Tékponon Jikuagou ORIENTATION (DAY 1) </vt:lpstr>
      <vt:lpstr>ORIENTATION TO KEY CONCEPTS</vt:lpstr>
      <vt:lpstr>UNMET NEED </vt:lpstr>
      <vt:lpstr>UNMET NEED</vt:lpstr>
      <vt:lpstr>Social Barriers</vt:lpstr>
      <vt:lpstr>Social Barriers</vt:lpstr>
      <vt:lpstr>GENDER </vt:lpstr>
      <vt:lpstr>GENDER </vt:lpstr>
      <vt:lpstr>UNMET  NEED DEFINED:</vt:lpstr>
      <vt:lpstr>UNMET  NEED DEFINED:</vt:lpstr>
      <vt:lpstr>PowerPoint Presentation</vt:lpstr>
      <vt:lpstr>PowerPoint Presentation</vt:lpstr>
      <vt:lpstr>SOCIAL NETWORKS</vt:lpstr>
      <vt:lpstr>Why a social Network approach?</vt:lpstr>
      <vt:lpstr>SOCIAL NETWORKS influence Diffusion THROUGH ...</vt:lpstr>
      <vt:lpstr>PowerPoint Presentation</vt:lpstr>
      <vt:lpstr>PowerPoint Presentation</vt:lpstr>
      <vt:lpstr>Orientation on Key concepts: reflective AND participatory DIALOGUES</vt:lpstr>
      <vt:lpstr>PowerPoint Presentation</vt:lpstr>
      <vt:lpstr>PowerPoint Presentation</vt:lpstr>
      <vt:lpstr>Reflective and Participatory Dialogues</vt:lpstr>
      <vt:lpstr>TWO COMPLEMENTARY  APPROACHES </vt:lpstr>
      <vt:lpstr>PowerPoint Presentation</vt:lpstr>
      <vt:lpstr>PowerPoint Presentation</vt:lpstr>
      <vt:lpstr>WHAT DIFFERENTIATES THE TJ APPROACH FROM OTHER CONVENTIONAL DEVELOPMENTS OR IEC PROJECTS?</vt:lpstr>
      <vt:lpstr>PowerPoint Presentation</vt:lpstr>
      <vt:lpstr>THE TJ APPROACH</vt:lpstr>
      <vt:lpstr>PROJECT OBJECTIVES </vt:lpstr>
      <vt:lpstr>PowerPoint Presentation</vt:lpstr>
      <vt:lpstr>KEY RESULTS: PILOT PHASE </vt:lpstr>
      <vt:lpstr>Tékponon Jikuagou INTERVENTION PACKAGE</vt:lpstr>
      <vt:lpstr>SOCIAL NETWORK APPROACH  Encourage Critical Reflection and Dialogue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EACH ONE INVITES 3 CAMPAIGN</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Sammie Hill</dc:creator>
  <cp:lastModifiedBy>Sammie Hill</cp:lastModifiedBy>
  <cp:revision>45</cp:revision>
  <cp:lastPrinted>2016-12-16T18:56:47Z</cp:lastPrinted>
  <dcterms:created xsi:type="dcterms:W3CDTF">2016-11-30T19:12:17Z</dcterms:created>
  <dcterms:modified xsi:type="dcterms:W3CDTF">2017-02-14T16:42:15Z</dcterms:modified>
</cp:coreProperties>
</file>