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9" r:id="rId2"/>
    <p:sldMasterId id="2147483736" r:id="rId3"/>
  </p:sldMasterIdLst>
  <p:notesMasterIdLst>
    <p:notesMasterId r:id="rId24"/>
  </p:notesMasterIdLst>
  <p:sldIdLst>
    <p:sldId id="346" r:id="rId4"/>
    <p:sldId id="348" r:id="rId5"/>
    <p:sldId id="349" r:id="rId6"/>
    <p:sldId id="288" r:id="rId7"/>
    <p:sldId id="306" r:id="rId8"/>
    <p:sldId id="336" r:id="rId9"/>
    <p:sldId id="338" r:id="rId10"/>
    <p:sldId id="264" r:id="rId11"/>
    <p:sldId id="266" r:id="rId12"/>
    <p:sldId id="325" r:id="rId13"/>
    <p:sldId id="326" r:id="rId14"/>
    <p:sldId id="327" r:id="rId15"/>
    <p:sldId id="341" r:id="rId16"/>
    <p:sldId id="329" r:id="rId17"/>
    <p:sldId id="345" r:id="rId18"/>
    <p:sldId id="330" r:id="rId19"/>
    <p:sldId id="331" r:id="rId20"/>
    <p:sldId id="321" r:id="rId21"/>
    <p:sldId id="333" r:id="rId22"/>
    <p:sldId id="33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ubardt" initials="m" lastIdx="5" clrIdx="0"/>
  <p:cmAuthor id="2" name="Susan.Igras" initials="S" lastIdx="6" clrIdx="1"/>
  <p:cmAuthor id="3" name="Jennifer M. Keuler" initials="JMK" lastIdx="6" clrIdx="2"/>
  <p:cmAuthor id="4" name="Jennifer M. Gayles" initials="JMG" lastIdx="2" clrIdx="3">
    <p:extLst>
      <p:ext uri="{19B8F6BF-5375-455C-9EA6-DF929625EA0E}">
        <p15:presenceInfo xmlns:p15="http://schemas.microsoft.com/office/powerpoint/2012/main" userId="S-1-5-21-1644491937-1532298954-725345543-17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2F4"/>
    <a:srgbClr val="3C7483"/>
    <a:srgbClr val="C3DDE3"/>
    <a:srgbClr val="DA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433" autoAdjust="0"/>
  </p:normalViewPr>
  <p:slideViewPr>
    <p:cSldViewPr snapToGrid="0">
      <p:cViewPr varScale="1">
        <p:scale>
          <a:sx n="105" d="100"/>
          <a:sy n="105" d="100"/>
        </p:scale>
        <p:origin x="1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67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AFDE-A427-4451-A21B-2C99E269A92E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F546-B9B1-443B-B4A4-2B2EC3C57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1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err="1" smtClean="0"/>
              <a:t>Why</a:t>
            </a:r>
            <a:r>
              <a:rPr lang="fr-FR" noProof="0" dirty="0" smtClean="0"/>
              <a:t> do </a:t>
            </a:r>
            <a:r>
              <a:rPr lang="fr-FR" noProof="0" dirty="0" err="1" smtClean="0"/>
              <a:t>women</a:t>
            </a:r>
            <a:r>
              <a:rPr lang="fr-FR" noProof="0" dirty="0" smtClean="0"/>
              <a:t> </a:t>
            </a:r>
            <a:r>
              <a:rPr lang="fr-FR" noProof="0" dirty="0" err="1" smtClean="0"/>
              <a:t>who</a:t>
            </a:r>
            <a:r>
              <a:rPr lang="fr-FR" noProof="0" dirty="0" smtClean="0"/>
              <a:t> </a:t>
            </a:r>
            <a:r>
              <a:rPr lang="fr-FR" noProof="0" dirty="0" err="1" smtClean="0"/>
              <a:t>which</a:t>
            </a:r>
            <a:r>
              <a:rPr lang="fr-FR" noProof="0" dirty="0" smtClean="0"/>
              <a:t> to </a:t>
            </a:r>
            <a:r>
              <a:rPr lang="fr-FR" noProof="0" dirty="0" err="1" smtClean="0"/>
              <a:t>avoid</a:t>
            </a:r>
            <a:r>
              <a:rPr lang="fr-FR" noProof="0" dirty="0" smtClean="0"/>
              <a:t> </a:t>
            </a:r>
            <a:r>
              <a:rPr lang="fr-FR" noProof="0" dirty="0" err="1" smtClean="0"/>
              <a:t>pregnancy</a:t>
            </a:r>
            <a:r>
              <a:rPr lang="fr-FR" noProof="0" dirty="0" smtClean="0"/>
              <a:t> not use FP? </a:t>
            </a:r>
          </a:p>
          <a:p>
            <a:r>
              <a:rPr lang="fr-FR" noProof="0" dirty="0" err="1" smtClean="0"/>
              <a:t>Cost</a:t>
            </a:r>
            <a:r>
              <a:rPr lang="fr-FR" noProof="0" dirty="0" smtClean="0"/>
              <a:t>, location, </a:t>
            </a:r>
            <a:r>
              <a:rPr lang="fr-FR" noProof="0" dirty="0" err="1" smtClean="0"/>
              <a:t>quality</a:t>
            </a:r>
            <a:r>
              <a:rPr lang="fr-FR" noProof="0" dirty="0" smtClean="0"/>
              <a:t> and social </a:t>
            </a:r>
            <a:r>
              <a:rPr lang="fr-FR" noProof="0" dirty="0" err="1" smtClean="0"/>
              <a:t>access</a:t>
            </a:r>
            <a:r>
              <a:rPr lang="fr-FR" noProof="0" dirty="0" smtClean="0"/>
              <a:t> (</a:t>
            </a:r>
            <a:r>
              <a:rPr lang="fr-FR" noProof="0" dirty="0" err="1" smtClean="0"/>
              <a:t>lack</a:t>
            </a:r>
            <a:r>
              <a:rPr lang="fr-FR" noProof="0" dirty="0" smtClean="0"/>
              <a:t> of couple communication, no </a:t>
            </a:r>
            <a:r>
              <a:rPr lang="fr-FR" noProof="0" dirty="0" err="1" smtClean="0"/>
              <a:t>decision-making</a:t>
            </a:r>
            <a:r>
              <a:rPr lang="fr-FR" noProof="0" dirty="0" smtClean="0"/>
              <a:t> power)</a:t>
            </a:r>
          </a:p>
          <a:p>
            <a:endParaRPr lang="fr-FR" noProof="0" dirty="0" smtClean="0"/>
          </a:p>
          <a:p>
            <a:r>
              <a:rPr lang="fr-FR" noProof="0" dirty="0" err="1" smtClean="0"/>
              <a:t>Why</a:t>
            </a:r>
            <a:r>
              <a:rPr lang="fr-FR" noProof="0" dirty="0" smtClean="0"/>
              <a:t> </a:t>
            </a:r>
            <a:r>
              <a:rPr lang="fr-FR" noProof="0" dirty="0" err="1" smtClean="0"/>
              <a:t>would</a:t>
            </a:r>
            <a:r>
              <a:rPr lang="fr-FR" baseline="0" noProof="0" dirty="0" smtClean="0"/>
              <a:t> </a:t>
            </a:r>
            <a:r>
              <a:rPr lang="fr-FR" noProof="0" dirty="0" err="1" smtClean="0"/>
              <a:t>women</a:t>
            </a:r>
            <a:r>
              <a:rPr lang="fr-FR" noProof="0" dirty="0" smtClean="0"/>
              <a:t> </a:t>
            </a:r>
            <a:r>
              <a:rPr lang="fr-FR" noProof="0" dirty="0" err="1" smtClean="0"/>
              <a:t>think</a:t>
            </a:r>
            <a:r>
              <a:rPr lang="fr-FR" noProof="0" dirty="0" smtClean="0"/>
              <a:t> </a:t>
            </a:r>
            <a:r>
              <a:rPr lang="fr-FR" noProof="0" dirty="0" err="1" smtClean="0"/>
              <a:t>they</a:t>
            </a:r>
            <a:r>
              <a:rPr lang="fr-FR" noProof="0" dirty="0" smtClean="0"/>
              <a:t> are </a:t>
            </a:r>
            <a:r>
              <a:rPr lang="fr-FR" noProof="0" dirty="0" err="1" smtClean="0"/>
              <a:t>unlikely</a:t>
            </a:r>
            <a:r>
              <a:rPr lang="fr-FR" noProof="0" dirty="0" smtClean="0"/>
              <a:t> to </a:t>
            </a:r>
            <a:r>
              <a:rPr lang="fr-FR" noProof="0" dirty="0" err="1" smtClean="0"/>
              <a:t>get</a:t>
            </a:r>
            <a:r>
              <a:rPr lang="fr-FR" noProof="0" dirty="0" smtClean="0"/>
              <a:t> </a:t>
            </a:r>
            <a:r>
              <a:rPr lang="fr-FR" noProof="0" dirty="0" err="1" smtClean="0"/>
              <a:t>pregnant</a:t>
            </a:r>
            <a:r>
              <a:rPr lang="fr-FR" noProof="0" dirty="0" smtClean="0"/>
              <a:t> </a:t>
            </a:r>
            <a:r>
              <a:rPr lang="fr-FR" noProof="0" dirty="0" err="1" smtClean="0"/>
              <a:t>even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though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it</a:t>
            </a:r>
            <a:r>
              <a:rPr lang="fr-FR" baseline="0" noProof="0" dirty="0" smtClean="0"/>
              <a:t> </a:t>
            </a:r>
            <a:r>
              <a:rPr lang="fr-FR" baseline="0" noProof="0" dirty="0" err="1" smtClean="0"/>
              <a:t>is</a:t>
            </a:r>
            <a:r>
              <a:rPr lang="fr-FR" baseline="0" noProof="0" dirty="0" smtClean="0"/>
              <a:t> a </a:t>
            </a:r>
            <a:r>
              <a:rPr lang="fr-FR" baseline="0" noProof="0" dirty="0" err="1" smtClean="0"/>
              <a:t>possibility</a:t>
            </a:r>
            <a:r>
              <a:rPr lang="fr-FR" noProof="0" dirty="0" smtClean="0"/>
              <a:t>?</a:t>
            </a:r>
            <a:r>
              <a:rPr lang="fr-FR" baseline="0" noProof="0" dirty="0" smtClean="0"/>
              <a:t> </a:t>
            </a:r>
          </a:p>
          <a:p>
            <a:r>
              <a:rPr lang="fr-FR" noProof="0" dirty="0" err="1" smtClean="0"/>
              <a:t>Using</a:t>
            </a:r>
            <a:r>
              <a:rPr lang="fr-FR" noProof="0" dirty="0" smtClean="0"/>
              <a:t> </a:t>
            </a:r>
            <a:r>
              <a:rPr lang="fr-FR" noProof="0" dirty="0" err="1" smtClean="0"/>
              <a:t>traditional</a:t>
            </a:r>
            <a:r>
              <a:rPr lang="fr-FR" noProof="0" dirty="0" smtClean="0"/>
              <a:t>/ineffective </a:t>
            </a:r>
            <a:r>
              <a:rPr lang="fr-FR" noProof="0" dirty="0" err="1" smtClean="0"/>
              <a:t>method</a:t>
            </a:r>
            <a:r>
              <a:rPr lang="fr-FR" noProof="0" dirty="0" smtClean="0"/>
              <a:t>, </a:t>
            </a:r>
            <a:r>
              <a:rPr lang="fr-FR" noProof="0" dirty="0" err="1" smtClean="0"/>
              <a:t>breastfeeding</a:t>
            </a:r>
            <a:r>
              <a:rPr lang="fr-FR" noProof="0" dirty="0" smtClean="0"/>
              <a:t>, </a:t>
            </a:r>
            <a:r>
              <a:rPr lang="fr-FR" noProof="0" dirty="0" err="1" smtClean="0"/>
              <a:t>infrequent</a:t>
            </a:r>
            <a:r>
              <a:rPr lang="fr-FR" noProof="0" dirty="0" smtClean="0"/>
              <a:t> </a:t>
            </a:r>
            <a:r>
              <a:rPr lang="fr-FR" noProof="0" dirty="0" err="1" smtClean="0"/>
              <a:t>sex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F61FE-4FC3-4A87-BA1C-7D4D63A94817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G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Group leaders are often also influential people. They may be connectors and influencers within the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can influence links between people, we can influence the diffusion of learning or</a:t>
            </a:r>
            <a:r>
              <a:rPr lang="en-US" baseline="0" dirty="0" smtClean="0"/>
              <a:t> norms</a:t>
            </a:r>
            <a:r>
              <a:rPr lang="en-US" dirty="0" smtClean="0"/>
              <a:t>. Through</a:t>
            </a:r>
            <a:r>
              <a:rPr lang="en-US" baseline="0" dirty="0" smtClean="0"/>
              <a:t> </a:t>
            </a:r>
            <a:r>
              <a:rPr lang="en-US" dirty="0" smtClean="0"/>
              <a:t>TJ, we try to strengthen ties between health workers and groups within the community.</a:t>
            </a:r>
          </a:p>
          <a:p>
            <a:pPr defTabSz="904159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F61FE-4FC3-4A87-BA1C-7D4D63A94817}" type="slidenum">
              <a:rPr lang="es-GT" smtClean="0"/>
              <a:pPr>
                <a:defRPr/>
              </a:pPr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1751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groups or leaders may or may not be the same groups and individuals with whom the project are already working with - the essential here is that they</a:t>
            </a:r>
            <a:r>
              <a:rPr lang="en-US" baseline="0" dirty="0" smtClean="0"/>
              <a:t> are </a:t>
            </a:r>
            <a:r>
              <a:rPr lang="en-US" dirty="0" smtClean="0"/>
              <a:t>INFLUENTIAL.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actions of </a:t>
            </a:r>
            <a:r>
              <a:rPr lang="en-US" noProof="0" dirty="0" err="1" smtClean="0"/>
              <a:t>Influentials</a:t>
            </a:r>
            <a:r>
              <a:rPr lang="en-US" noProof="0" dirty="0" smtClean="0"/>
              <a:t> are informally defined and depend on how a leader believes he or she can best use his or her influence. They do not develop specific action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52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/>
              <a:t>These</a:t>
            </a:r>
            <a:r>
              <a:rPr lang="fr-FR" sz="1200" dirty="0" smtClean="0"/>
              <a:t> programs are </a:t>
            </a:r>
            <a:r>
              <a:rPr lang="fr-FR" sz="1200" dirty="0" err="1" smtClean="0"/>
              <a:t>followed</a:t>
            </a:r>
            <a:r>
              <a:rPr lang="fr-FR" sz="1200" dirty="0" smtClean="0"/>
              <a:t> by </a:t>
            </a:r>
            <a:r>
              <a:rPr lang="fr-FR" sz="1200" dirty="0" err="1" smtClean="0"/>
              <a:t>many</a:t>
            </a:r>
            <a:r>
              <a:rPr lang="fr-FR" sz="1200" baseline="0" dirty="0" smtClean="0"/>
              <a:t> more people </a:t>
            </a:r>
            <a:r>
              <a:rPr lang="fr-FR" sz="1200" dirty="0" err="1" smtClean="0"/>
              <a:t>than</a:t>
            </a:r>
            <a:r>
              <a:rPr lang="fr-FR" sz="1200" dirty="0" smtClean="0"/>
              <a:t> group discussions, but discussion topics are </a:t>
            </a:r>
            <a:r>
              <a:rPr lang="fr-FR" sz="1200" dirty="0" err="1" smtClean="0"/>
              <a:t>reinforced</a:t>
            </a:r>
            <a:r>
              <a:rPr lang="fr-FR" sz="1200" dirty="0" smtClean="0"/>
              <a:t> as </a:t>
            </a:r>
            <a:r>
              <a:rPr lang="fr-FR" sz="1200" dirty="0" err="1" smtClean="0"/>
              <a:t>they</a:t>
            </a:r>
            <a:r>
              <a:rPr lang="fr-FR" sz="1200" dirty="0" smtClean="0"/>
              <a:t> use the </a:t>
            </a:r>
            <a:r>
              <a:rPr lang="fr-FR" sz="1200" dirty="0" err="1" smtClean="0"/>
              <a:t>same</a:t>
            </a:r>
            <a:r>
              <a:rPr lang="fr-FR" sz="1200" dirty="0" smtClean="0"/>
              <a:t> </a:t>
            </a:r>
            <a:r>
              <a:rPr lang="fr-FR" sz="1200" dirty="0" err="1" smtClean="0"/>
              <a:t>materials</a:t>
            </a:r>
            <a:r>
              <a:rPr lang="fr-FR" sz="12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b="0" dirty="0" smtClean="0"/>
              <a:t>All</a:t>
            </a:r>
            <a:r>
              <a:rPr lang="fr-FR" altLang="fr-FR" b="1" dirty="0" smtClean="0"/>
              <a:t> </a:t>
            </a:r>
            <a:r>
              <a:rPr lang="fr-FR" altLang="fr-FR" dirty="0" smtClean="0"/>
              <a:t>four conditions are not </a:t>
            </a:r>
            <a:r>
              <a:rPr lang="fr-FR" altLang="fr-FR" dirty="0" err="1" smtClean="0"/>
              <a:t>necessary</a:t>
            </a:r>
            <a:r>
              <a:rPr lang="fr-FR" altLang="fr-FR" dirty="0" smtClean="0"/>
              <a:t> for a </a:t>
            </a:r>
            <a:r>
              <a:rPr lang="fr-FR" altLang="fr-FR" dirty="0" err="1" smtClean="0"/>
              <a:t>woman</a:t>
            </a:r>
            <a:r>
              <a:rPr lang="fr-FR" altLang="fr-FR" dirty="0" smtClean="0"/>
              <a:t> or a man to </a:t>
            </a:r>
            <a:r>
              <a:rPr lang="fr-FR" altLang="fr-FR" dirty="0" err="1" smtClean="0"/>
              <a:t>be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deemed</a:t>
            </a:r>
            <a:r>
              <a:rPr lang="fr-FR" altLang="fr-FR" dirty="0" smtClean="0"/>
              <a:t> in a situation of </a:t>
            </a:r>
            <a:r>
              <a:rPr lang="fr-FR" altLang="fr-FR" dirty="0" err="1" smtClean="0"/>
              <a:t>unmet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need</a:t>
            </a:r>
            <a:r>
              <a:rPr lang="fr-FR" altLang="fr-FR" dirty="0" smtClean="0"/>
              <a:t>.</a:t>
            </a:r>
            <a:r>
              <a:rPr lang="fr-FR" altLang="fr-FR" baseline="0" dirty="0" smtClean="0"/>
              <a:t> It </a:t>
            </a:r>
            <a:r>
              <a:rPr lang="fr-FR" altLang="fr-FR" baseline="0" dirty="0" err="1" smtClean="0"/>
              <a:t>is</a:t>
            </a:r>
            <a:r>
              <a:rPr lang="fr-FR" altLang="fr-FR" baseline="0" dirty="0" smtClean="0"/>
              <a:t> important to </a:t>
            </a:r>
            <a:r>
              <a:rPr lang="fr-FR" altLang="fr-FR" baseline="0" dirty="0" err="1" smtClean="0"/>
              <a:t>emphasize</a:t>
            </a:r>
            <a:r>
              <a:rPr lang="fr-FR" altLang="fr-FR" dirty="0" smtClean="0"/>
              <a:t> the last condition.</a:t>
            </a:r>
          </a:p>
          <a:p>
            <a:pPr eaLnBrk="1" hangingPunct="1">
              <a:spcBef>
                <a:spcPct val="0"/>
              </a:spcBef>
            </a:pPr>
            <a:endParaRPr lang="fr-FR" altLang="fr-FR" b="1" dirty="0" smtClean="0"/>
          </a:p>
          <a:p>
            <a:pPr eaLnBrk="1" hangingPunct="1">
              <a:spcBef>
                <a:spcPct val="0"/>
              </a:spcBef>
            </a:pPr>
            <a:r>
              <a:rPr lang="fr-FR" altLang="fr-FR" b="1" dirty="0" smtClean="0"/>
              <a:t>This </a:t>
            </a:r>
            <a:r>
              <a:rPr lang="fr-FR" altLang="fr-FR" b="1" dirty="0" err="1" smtClean="0"/>
              <a:t>is</a:t>
            </a:r>
            <a:r>
              <a:rPr lang="fr-FR" altLang="fr-FR" b="1" dirty="0" smtClean="0"/>
              <a:t> the </a:t>
            </a:r>
            <a:r>
              <a:rPr lang="fr-FR" altLang="fr-FR" b="1" dirty="0" err="1" smtClean="0"/>
              <a:t>defintion</a:t>
            </a:r>
            <a:r>
              <a:rPr lang="fr-FR" altLang="fr-FR" b="1" dirty="0" smtClean="0"/>
              <a:t> of </a:t>
            </a:r>
            <a:r>
              <a:rPr lang="fr-FR" altLang="fr-FR" b="1" dirty="0" err="1" smtClean="0"/>
              <a:t>perceived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unmet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need</a:t>
            </a:r>
            <a:r>
              <a:rPr lang="fr-FR" altLang="fr-FR" b="1" dirty="0" smtClean="0"/>
              <a:t>.</a:t>
            </a:r>
            <a:r>
              <a:rPr lang="fr-FR" altLang="fr-FR" b="1" baseline="0" dirty="0" smtClean="0"/>
              <a:t> I</a:t>
            </a:r>
            <a:r>
              <a:rPr lang="fr-FR" altLang="fr-FR" b="1" dirty="0" smtClean="0"/>
              <a:t>n the </a:t>
            </a:r>
            <a:r>
              <a:rPr lang="fr-FR" altLang="fr-FR" b="1" dirty="0" err="1" smtClean="0"/>
              <a:t>context</a:t>
            </a:r>
            <a:r>
              <a:rPr lang="fr-FR" altLang="fr-FR" b="1" dirty="0" smtClean="0"/>
              <a:t> of TJ</a:t>
            </a:r>
            <a:r>
              <a:rPr lang="fr-FR" altLang="fr-FR" b="0" dirty="0" smtClean="0"/>
              <a:t>,</a:t>
            </a:r>
            <a:r>
              <a:rPr lang="fr-FR" altLang="fr-FR" dirty="0" smtClean="0"/>
              <a:t> the </a:t>
            </a:r>
            <a:r>
              <a:rPr lang="fr-FR" altLang="fr-FR" dirty="0" err="1" smtClean="0"/>
              <a:t>person</a:t>
            </a:r>
            <a:r>
              <a:rPr lang="fr-FR" altLang="fr-FR" dirty="0" smtClean="0"/>
              <a:t> must </a:t>
            </a:r>
            <a:r>
              <a:rPr lang="fr-FR" altLang="fr-FR" dirty="0" err="1" smtClean="0"/>
              <a:t>satisfy</a:t>
            </a:r>
            <a:r>
              <a:rPr lang="fr-FR" altLang="fr-FR" dirty="0" smtClean="0"/>
              <a:t> all four </a:t>
            </a:r>
            <a:r>
              <a:rPr lang="fr-FR" altLang="fr-FR" dirty="0" err="1" smtClean="0"/>
              <a:t>criteria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be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considered</a:t>
            </a:r>
            <a:r>
              <a:rPr lang="fr-FR" altLang="fr-FR" dirty="0" smtClean="0"/>
              <a:t> as </a:t>
            </a:r>
            <a:r>
              <a:rPr lang="fr-FR" altLang="fr-FR" dirty="0" err="1" smtClean="0"/>
              <a:t>having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perceived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unmet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need</a:t>
            </a:r>
            <a:r>
              <a:rPr lang="fr-FR" altLang="fr-FR" dirty="0" smtClean="0"/>
              <a:t>.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U</a:t>
            </a:r>
            <a:r>
              <a:rPr lang="fr-FR" altLang="fr-FR" dirty="0" err="1" smtClean="0"/>
              <a:t>nperceived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unmet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need</a:t>
            </a:r>
            <a:r>
              <a:rPr lang="fr-FR" altLang="fr-FR" baseline="0" dirty="0" smtClean="0"/>
              <a:t> </a:t>
            </a:r>
            <a:r>
              <a:rPr lang="fr-FR" altLang="fr-FR" baseline="0" dirty="0" err="1" smtClean="0"/>
              <a:t>is</a:t>
            </a:r>
            <a:r>
              <a:rPr lang="fr-FR" altLang="fr-FR" baseline="0" dirty="0" smtClean="0"/>
              <a:t> </a:t>
            </a:r>
            <a:r>
              <a:rPr lang="fr-FR" altLang="fr-FR" dirty="0" err="1" smtClean="0"/>
              <a:t>taken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into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account</a:t>
            </a:r>
            <a:r>
              <a:rPr lang="fr-FR" altLang="fr-FR" dirty="0" smtClean="0"/>
              <a:t> in no </a:t>
            </a:r>
            <a:r>
              <a:rPr lang="fr-FR" altLang="fr-FR" dirty="0" err="1" smtClean="0"/>
              <a:t>perceived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need</a:t>
            </a:r>
            <a:r>
              <a:rPr lang="fr-FR" altLang="fr-FR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D2F3-C2F7-4836-9EEF-78DF0EEACF7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8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noProof="0" dirty="0" err="1" smtClean="0"/>
              <a:t>What</a:t>
            </a:r>
            <a:r>
              <a:rPr lang="fr-FR" b="1" noProof="0" dirty="0" smtClean="0"/>
              <a:t> are </a:t>
            </a:r>
            <a:r>
              <a:rPr lang="fr-FR" b="1" noProof="0" dirty="0" err="1" smtClean="0"/>
              <a:t>some</a:t>
            </a:r>
            <a:r>
              <a:rPr lang="fr-FR" b="1" noProof="0" dirty="0" smtClean="0"/>
              <a:t> </a:t>
            </a:r>
            <a:r>
              <a:rPr lang="fr-FR" b="1" noProof="0" dirty="0" err="1" smtClean="0"/>
              <a:t>examples</a:t>
            </a:r>
            <a:r>
              <a:rPr lang="fr-FR" b="1" noProof="0" dirty="0" smtClean="0"/>
              <a:t> of intervention</a:t>
            </a:r>
            <a:r>
              <a:rPr lang="fr-FR" b="1" baseline="0" noProof="0" dirty="0" smtClean="0"/>
              <a:t>s </a:t>
            </a:r>
            <a:r>
              <a:rPr lang="fr-FR" b="1" baseline="0" noProof="0" dirty="0" err="1" smtClean="0"/>
              <a:t>that</a:t>
            </a:r>
            <a:r>
              <a:rPr lang="fr-FR" b="1" baseline="0" noProof="0" dirty="0" smtClean="0"/>
              <a:t> </a:t>
            </a:r>
            <a:r>
              <a:rPr lang="fr-FR" b="1" baseline="0" noProof="0" dirty="0" err="1" smtClean="0"/>
              <a:t>address</a:t>
            </a:r>
            <a:r>
              <a:rPr lang="fr-FR" b="1" baseline="0" noProof="0" dirty="0" smtClean="0"/>
              <a:t> </a:t>
            </a:r>
            <a:r>
              <a:rPr lang="fr-FR" b="1" noProof="0" dirty="0" err="1" smtClean="0"/>
              <a:t>these</a:t>
            </a:r>
            <a:r>
              <a:rPr lang="fr-FR" b="1" noProof="0" dirty="0" smtClean="0"/>
              <a:t> </a:t>
            </a:r>
            <a:r>
              <a:rPr lang="fr-FR" b="1" noProof="0" dirty="0" err="1" smtClean="0"/>
              <a:t>barriers</a:t>
            </a:r>
            <a:r>
              <a:rPr lang="fr-FR" b="1" noProof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3925" eaLnBrk="1" hangingPunct="1">
              <a:lnSpc>
                <a:spcPct val="80000"/>
              </a:lnSpc>
            </a:pPr>
            <a:r>
              <a:rPr lang="en-US" altLang="fr-F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Also called social and behavior change communication or social mobilization</a:t>
            </a:r>
          </a:p>
          <a:p>
            <a:pPr defTabSz="923925" eaLnBrk="1" hangingPunct="1">
              <a:lnSpc>
                <a:spcPct val="80000"/>
              </a:lnSpc>
            </a:pPr>
            <a:endParaRPr lang="en-US" altLang="fr-FR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23925" eaLnBrk="1" hangingPunct="1">
              <a:lnSpc>
                <a:spcPct val="80000"/>
              </a:lnSpc>
            </a:pPr>
            <a:r>
              <a:rPr lang="en-US" altLang="fr-FR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Allows communities to identify and address the social, economic and cultural factors that influence health.</a:t>
            </a:r>
          </a:p>
          <a:p>
            <a:pPr defTabSz="923925" eaLnBrk="1" hangingPunct="1">
              <a:lnSpc>
                <a:spcPct val="80000"/>
              </a:lnSpc>
            </a:pPr>
            <a:r>
              <a:rPr lang="en-US" altLang="fr-FR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Goes</a:t>
            </a:r>
            <a:r>
              <a:rPr lang="en-US" altLang="fr-FR" b="0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b</a:t>
            </a:r>
            <a:r>
              <a:rPr lang="en-US" altLang="fr-FR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eyond the traditional “behavior</a:t>
            </a:r>
            <a:r>
              <a:rPr lang="en-US" altLang="fr-FR" b="0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change communication</a:t>
            </a:r>
            <a:r>
              <a:rPr lang="en-US" altLang="fr-FR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” (BCC), to</a:t>
            </a:r>
            <a:r>
              <a:rPr lang="en-US" altLang="fr-FR" b="0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address</a:t>
            </a:r>
            <a:r>
              <a:rPr lang="en-US" altLang="fr-FR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"social change“.</a:t>
            </a:r>
          </a:p>
          <a:p>
            <a:pPr defTabSz="923925" eaLnBrk="1" hangingPunct="1">
              <a:lnSpc>
                <a:spcPct val="80000"/>
              </a:lnSpc>
            </a:pPr>
            <a:r>
              <a:rPr lang="en-US" altLang="fr-FR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Explores alternative ways of thinking, feeling and being.</a:t>
            </a:r>
            <a:endParaRPr lang="en-US" altLang="fr-FR" b="0" dirty="0" smtClean="0">
              <a:latin typeface="Arial" panose="020B0604020202020204" pitchFamily="34" charset="0"/>
            </a:endParaRPr>
          </a:p>
          <a:p>
            <a:endParaRPr lang="fr-FR" noProof="0" dirty="0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56DC1-A589-47C9-8DE5-BAC1E9D6954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1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fr-FR" b="1" dirty="0" smtClean="0"/>
              <a:t>N.B</a:t>
            </a:r>
            <a:r>
              <a:rPr lang="en-US" altLang="fr-FR" dirty="0" smtClean="0"/>
              <a:t>.: A person with an unmet need for FP is able to satisfy this need through social influence, social learning and social support from network members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C4D9EA-781C-4242-8C84-6B0702B794FB}" type="slidenum">
              <a:rPr lang="fr-FR" altLang="fr-FR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1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noProof="0" dirty="0" err="1" smtClean="0"/>
              <a:t>Example</a:t>
            </a:r>
            <a:r>
              <a:rPr lang="fr-FR" sz="900" noProof="0" dirty="0" smtClean="0"/>
              <a:t> for # 1 - </a:t>
            </a:r>
            <a:r>
              <a:rPr lang="fr-FR" sz="900" noProof="0" dirty="0" err="1" smtClean="0"/>
              <a:t>working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women</a:t>
            </a:r>
            <a:r>
              <a:rPr lang="fr-FR" sz="900" noProof="0" dirty="0" smtClean="0"/>
              <a:t>, the </a:t>
            </a:r>
            <a:r>
              <a:rPr lang="fr-FR" sz="900" noProof="0" dirty="0" err="1" smtClean="0"/>
              <a:t>way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we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treat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our</a:t>
            </a:r>
            <a:r>
              <a:rPr lang="fr-FR" sz="900" noProof="0" dirty="0" smtClean="0"/>
              <a:t> girls and </a:t>
            </a:r>
            <a:r>
              <a:rPr lang="fr-FR" sz="900" noProof="0" dirty="0" err="1" smtClean="0"/>
              <a:t>our</a:t>
            </a:r>
            <a:r>
              <a:rPr lang="fr-FR" sz="900" noProof="0" dirty="0" smtClean="0"/>
              <a:t> boys </a:t>
            </a:r>
            <a:r>
              <a:rPr lang="fr-FR" sz="900" noProof="0" dirty="0" err="1" smtClean="0"/>
              <a:t>differently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from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gender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roles</a:t>
            </a:r>
            <a:r>
              <a:rPr lang="fr-FR" sz="900" noProof="0" dirty="0" smtClean="0"/>
              <a:t>, the </a:t>
            </a:r>
            <a:r>
              <a:rPr lang="fr-FR" sz="900" noProof="0" dirty="0" err="1" smtClean="0"/>
              <a:t>way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we</a:t>
            </a:r>
            <a:r>
              <a:rPr lang="fr-FR" sz="900" noProof="0" dirty="0" smtClean="0"/>
              <a:t> diverge</a:t>
            </a:r>
            <a:r>
              <a:rPr lang="fr-FR" sz="900" baseline="0" noProof="0" dirty="0" smtClean="0"/>
              <a:t> </a:t>
            </a:r>
            <a:r>
              <a:rPr lang="fr-FR" sz="900" baseline="0" noProof="0" dirty="0" err="1" smtClean="0"/>
              <a:t>from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traditional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gender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roles</a:t>
            </a:r>
            <a:r>
              <a:rPr lang="fr-FR" sz="900" noProof="0" dirty="0" smtClean="0"/>
              <a:t> in </a:t>
            </a:r>
            <a:r>
              <a:rPr lang="fr-FR" sz="900" noProof="0" dirty="0" err="1" smtClean="0"/>
              <a:t>our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marriage</a:t>
            </a:r>
            <a:endParaRPr lang="fr-FR" sz="900" noProof="0" dirty="0" smtClean="0"/>
          </a:p>
          <a:p>
            <a:r>
              <a:rPr lang="fr-FR" sz="900" noProof="0" dirty="0" err="1" smtClean="0"/>
              <a:t>Examples</a:t>
            </a:r>
            <a:r>
              <a:rPr lang="fr-FR" sz="900" noProof="0" dirty="0" smtClean="0"/>
              <a:t> for # 2 </a:t>
            </a:r>
            <a:r>
              <a:rPr lang="fr-FR" sz="900" noProof="0" dirty="0" err="1" smtClean="0"/>
              <a:t>could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include</a:t>
            </a:r>
            <a:r>
              <a:rPr lang="fr-FR" sz="900" noProof="0" dirty="0" smtClean="0"/>
              <a:t> </a:t>
            </a:r>
            <a:r>
              <a:rPr lang="fr-FR" sz="900" noProof="0" dirty="0" err="1" smtClean="0"/>
              <a:t>friends</a:t>
            </a:r>
            <a:r>
              <a:rPr lang="fr-FR" sz="900" noProof="0" dirty="0" smtClean="0"/>
              <a:t>, </a:t>
            </a:r>
            <a:r>
              <a:rPr lang="fr-FR" sz="900" baseline="0" noProof="0" dirty="0" smtClean="0"/>
              <a:t>in-</a:t>
            </a:r>
            <a:r>
              <a:rPr lang="fr-FR" sz="900" baseline="0" noProof="0" dirty="0" err="1" smtClean="0"/>
              <a:t>laws</a:t>
            </a:r>
            <a:r>
              <a:rPr lang="fr-FR" sz="900" noProof="0" dirty="0" smtClean="0"/>
              <a:t>, </a:t>
            </a:r>
            <a:r>
              <a:rPr lang="fr-FR" sz="900" noProof="0" dirty="0" err="1" smtClean="0"/>
              <a:t>spouses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8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ACC5D-9B32-4E23-AE98-69317A6DA9EF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857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err="1" smtClean="0"/>
              <a:t>These</a:t>
            </a:r>
            <a:r>
              <a:rPr lang="fr-FR" noProof="0" dirty="0" smtClean="0"/>
              <a:t> </a:t>
            </a:r>
            <a:r>
              <a:rPr lang="fr-FR" noProof="0" dirty="0" err="1" smtClean="0"/>
              <a:t>can</a:t>
            </a:r>
            <a:r>
              <a:rPr lang="fr-FR" noProof="0" dirty="0" smtClean="0"/>
              <a:t> </a:t>
            </a:r>
            <a:r>
              <a:rPr lang="fr-FR" noProof="0" dirty="0" err="1" smtClean="0"/>
              <a:t>be</a:t>
            </a:r>
            <a:r>
              <a:rPr lang="fr-FR" noProof="0" dirty="0" smtClean="0"/>
              <a:t> </a:t>
            </a:r>
            <a:r>
              <a:rPr lang="fr-FR" noProof="0" dirty="0" err="1" smtClean="0"/>
              <a:t>formal</a:t>
            </a:r>
            <a:r>
              <a:rPr lang="fr-FR" noProof="0" dirty="0" smtClean="0"/>
              <a:t> leaders </a:t>
            </a:r>
            <a:r>
              <a:rPr lang="fr-FR" noProof="0" dirty="0" err="1" smtClean="0"/>
              <a:t>such</a:t>
            </a:r>
            <a:r>
              <a:rPr lang="fr-FR" noProof="0" dirty="0" smtClean="0"/>
              <a:t> as </a:t>
            </a:r>
            <a:r>
              <a:rPr lang="fr-FR" noProof="0" dirty="0" err="1" smtClean="0"/>
              <a:t>religious</a:t>
            </a:r>
            <a:r>
              <a:rPr lang="fr-FR" noProof="0" dirty="0" smtClean="0"/>
              <a:t> leaders or </a:t>
            </a:r>
            <a:r>
              <a:rPr lang="fr-FR" noProof="0" dirty="0" err="1" smtClean="0"/>
              <a:t>chiefs</a:t>
            </a:r>
            <a:r>
              <a:rPr lang="fr-FR" noProof="0" dirty="0" smtClean="0"/>
              <a:t>, but </a:t>
            </a:r>
            <a:r>
              <a:rPr lang="fr-FR" noProof="0" dirty="0" err="1" smtClean="0"/>
              <a:t>they</a:t>
            </a:r>
            <a:r>
              <a:rPr lang="fr-FR" noProof="0" dirty="0" smtClean="0"/>
              <a:t> </a:t>
            </a:r>
            <a:r>
              <a:rPr lang="fr-FR" noProof="0" dirty="0" err="1" smtClean="0"/>
              <a:t>can</a:t>
            </a:r>
            <a:r>
              <a:rPr lang="fr-FR" noProof="0" dirty="0" smtClean="0"/>
              <a:t> </a:t>
            </a:r>
            <a:r>
              <a:rPr lang="fr-FR" noProof="0" dirty="0" err="1" smtClean="0"/>
              <a:t>also</a:t>
            </a:r>
            <a:r>
              <a:rPr lang="fr-FR" noProof="0" dirty="0" smtClean="0"/>
              <a:t> </a:t>
            </a:r>
            <a:r>
              <a:rPr lang="fr-FR" noProof="0" dirty="0" err="1" smtClean="0"/>
              <a:t>be</a:t>
            </a:r>
            <a:r>
              <a:rPr lang="fr-FR" noProof="0" dirty="0" smtClean="0"/>
              <a:t> </a:t>
            </a:r>
            <a:r>
              <a:rPr lang="fr-FR" noProof="0" dirty="0" err="1" smtClean="0"/>
              <a:t>informal</a:t>
            </a:r>
            <a:r>
              <a:rPr lang="fr-FR" noProof="0" dirty="0" smtClean="0"/>
              <a:t> leaders </a:t>
            </a:r>
            <a:r>
              <a:rPr lang="fr-FR" noProof="0" dirty="0" err="1" smtClean="0"/>
              <a:t>who</a:t>
            </a:r>
            <a:r>
              <a:rPr lang="fr-FR" baseline="0" noProof="0" dirty="0" smtClean="0"/>
              <a:t> impact the</a:t>
            </a:r>
            <a:r>
              <a:rPr lang="fr-FR" noProof="0" dirty="0" smtClean="0"/>
              <a:t> </a:t>
            </a:r>
            <a:r>
              <a:rPr lang="fr-FR" noProof="0" dirty="0" err="1" smtClean="0"/>
              <a:t>acceptability</a:t>
            </a:r>
            <a:r>
              <a:rPr lang="fr-FR" noProof="0" dirty="0" smtClean="0"/>
              <a:t> of attitudes or </a:t>
            </a:r>
            <a:r>
              <a:rPr lang="fr-FR" noProof="0" dirty="0" err="1" smtClean="0"/>
              <a:t>judgements</a:t>
            </a:r>
            <a:r>
              <a:rPr lang="fr-FR" noProof="0" dirty="0" smtClean="0"/>
              <a:t> </a:t>
            </a:r>
            <a:r>
              <a:rPr lang="fr-FR" noProof="0" dirty="0" err="1" smtClean="0"/>
              <a:t>within</a:t>
            </a:r>
            <a:r>
              <a:rPr lang="fr-FR" baseline="0" noProof="0" dirty="0" smtClean="0"/>
              <a:t> the </a:t>
            </a:r>
            <a:r>
              <a:rPr lang="fr-FR" baseline="0" noProof="0" dirty="0" err="1" smtClean="0"/>
              <a:t>community</a:t>
            </a:r>
            <a:r>
              <a:rPr lang="fr-FR" baseline="0" noProof="0" dirty="0" smtClean="0"/>
              <a:t>.</a:t>
            </a:r>
          </a:p>
          <a:p>
            <a:endParaRPr lang="fr-FR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6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This </a:t>
            </a:r>
            <a:r>
              <a:rPr lang="fr-FR" noProof="0" dirty="0" err="1" smtClean="0"/>
              <a:t>can</a:t>
            </a:r>
            <a:r>
              <a:rPr lang="fr-FR" noProof="0" dirty="0" smtClean="0"/>
              <a:t> </a:t>
            </a:r>
            <a:r>
              <a:rPr lang="fr-FR" noProof="0" dirty="0" err="1" smtClean="0"/>
              <a:t>be</a:t>
            </a:r>
            <a:r>
              <a:rPr lang="fr-FR" noProof="0" dirty="0" smtClean="0"/>
              <a:t> </a:t>
            </a:r>
            <a:r>
              <a:rPr lang="fr-FR" noProof="0" dirty="0" err="1" smtClean="0"/>
              <a:t>traditional</a:t>
            </a:r>
            <a:r>
              <a:rPr lang="fr-FR" noProof="0" dirty="0" smtClean="0"/>
              <a:t> or </a:t>
            </a:r>
            <a:r>
              <a:rPr lang="fr-FR" noProof="0" dirty="0" err="1" smtClean="0"/>
              <a:t>informal</a:t>
            </a:r>
            <a:r>
              <a:rPr lang="fr-FR" noProof="0" dirty="0" smtClean="0"/>
              <a:t> groups </a:t>
            </a:r>
            <a:r>
              <a:rPr lang="fr-FR" noProof="0" dirty="0" err="1" smtClean="0"/>
              <a:t>within</a:t>
            </a:r>
            <a:r>
              <a:rPr lang="fr-FR" noProof="0" dirty="0" smtClean="0"/>
              <a:t> the </a:t>
            </a:r>
            <a:r>
              <a:rPr lang="fr-FR" noProof="0" dirty="0" err="1" smtClean="0"/>
              <a:t>community</a:t>
            </a:r>
            <a:r>
              <a:rPr lang="fr-FR" noProof="0" dirty="0" smtClean="0"/>
              <a:t>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F546-B9B1-443B-B4A4-2B2EC3C577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8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325" y="3684105"/>
            <a:ext cx="7772400" cy="802171"/>
          </a:xfrm>
          <a:prstGeom prst="roundRect">
            <a:avLst>
              <a:gd name="adj" fmla="val 30004"/>
            </a:avLst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2026"/>
            <a:ext cx="6400800" cy="866775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6839" y="596901"/>
            <a:ext cx="4492625" cy="28876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57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2AF6D-AD53-4EE6-A492-7BAE70A240E2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27/04/2017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9C668-8B20-4BEB-86F5-9B4B1CF6C536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7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47D8F-4C50-4A04-8B81-22A18667CF10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27/04/2017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2EA07-11E8-429E-85B1-851DB07B93AD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8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9" y="182565"/>
            <a:ext cx="1011237" cy="2365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F6DC0-6D8E-4AC7-A58E-71385A8D289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177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2111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325" y="3684103"/>
            <a:ext cx="7772400" cy="802171"/>
          </a:xfrm>
          <a:prstGeom prst="roundRect">
            <a:avLst>
              <a:gd name="adj" fmla="val 30004"/>
            </a:avLst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2024"/>
            <a:ext cx="6400800" cy="866775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6838" y="596900"/>
            <a:ext cx="4492625" cy="28876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105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53" y="460034"/>
            <a:ext cx="7520609" cy="715617"/>
          </a:xfrm>
          <a:prstGeom prst="roundRect">
            <a:avLst>
              <a:gd name="adj" fmla="val 2685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11" y="1291607"/>
            <a:ext cx="7583555" cy="4734339"/>
          </a:xfrm>
          <a:prstGeom prst="roundRect">
            <a:avLst>
              <a:gd name="adj" fmla="val 5399"/>
            </a:avLst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236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40913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62147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56" y="432268"/>
            <a:ext cx="7600121" cy="609600"/>
          </a:xfrm>
          <a:prstGeom prst="roundRect">
            <a:avLst>
              <a:gd name="adj" fmla="val 24275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741979" y="1247276"/>
            <a:ext cx="7464286" cy="4671391"/>
          </a:xfrm>
          <a:prstGeom prst="roundRect">
            <a:avLst>
              <a:gd name="adj" fmla="val 5484"/>
            </a:avLst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0518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7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7162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54" y="460036"/>
            <a:ext cx="7520609" cy="715617"/>
          </a:xfrm>
          <a:prstGeom prst="roundRect">
            <a:avLst>
              <a:gd name="adj" fmla="val 2685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12" y="1291609"/>
            <a:ext cx="7583555" cy="4734339"/>
          </a:xfrm>
          <a:prstGeom prst="roundRect">
            <a:avLst>
              <a:gd name="adj" fmla="val 5399"/>
            </a:avLst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3489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94F42-6FB9-4E8D-880B-1F8B251C9659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FD6A8A-EB98-44C4-A9A6-A470A6498A59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2857636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C8B24-02A0-4EAC-AC7C-5F6F9B29F0BB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FFC3D-2326-4C69-B3D7-6B8A925C97D3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5686881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1D4DA-7B1C-479F-8D8B-FE54972AE372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DEE4AE-B7BD-4B52-9905-0864C473A9CD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1301855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379618-1BA0-4C87-BA5F-0F3315BE709E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27/04/2017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007056-6455-4BD0-A555-99038BCC4D7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0832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42BAF-D078-482A-99F4-387688B289A0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27/04/2017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099761-1144-49FD-B672-64E81191CD2E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71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D629A8-C545-4BDA-9E88-9DE2325A7D2C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9295941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7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78109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5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82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9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099852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60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80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30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27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69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5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34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22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EA1E72E8-D386-4417-BFF3-E97EDDFB10F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815608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356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79946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40" y="182567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5F01A-63F7-415E-A7D2-1787337EB4D1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63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71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stercover_colorUSAID_revised_color_ALLBEIG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-19050"/>
            <a:ext cx="91519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467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Section &lt;#&gt;</a:t>
            </a:r>
          </a:p>
        </p:txBody>
      </p:sp>
    </p:spTree>
    <p:extLst>
      <p:ext uri="{BB962C8B-B14F-4D97-AF65-F5344CB8AC3E}">
        <p14:creationId xmlns:p14="http://schemas.microsoft.com/office/powerpoint/2010/main" val="26606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172" y="182783"/>
            <a:ext cx="1011285" cy="23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06BE-706F-401F-A9AE-F62EC72EDE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807746" y="0"/>
            <a:ext cx="8336253" cy="6971856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A08A82-DFFB-41AA-8026-1A113DF74FF8}" type="slidenum">
              <a:rPr lang="en-US" altLang="fr-FR">
                <a:solidFill>
                  <a:prstClr val="black"/>
                </a:solidFill>
              </a:rPr>
              <a:pPr/>
              <a:t>‹#›</a:t>
            </a:fld>
            <a:endParaRPr lang="en-US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7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6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1E72E8-D386-4417-BFF3-E97EDDFB10F4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744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172" y="182783"/>
            <a:ext cx="1011285" cy="23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06BE-706F-401F-A9AE-F62EC72EDE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807746" y="0"/>
            <a:ext cx="8336253" cy="6971856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8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57" y="432268"/>
            <a:ext cx="7600121" cy="609600"/>
          </a:xfrm>
          <a:prstGeom prst="roundRect">
            <a:avLst>
              <a:gd name="adj" fmla="val 24275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741980" y="1247276"/>
            <a:ext cx="7464286" cy="4671391"/>
          </a:xfrm>
          <a:prstGeom prst="roundRect">
            <a:avLst>
              <a:gd name="adj" fmla="val 5484"/>
            </a:avLst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9397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A08A82-DFFB-41AA-8026-1A113DF74FF8}" type="slidenum">
              <a:rPr lang="en-US" altLang="fr-FR">
                <a:solidFill>
                  <a:prstClr val="black"/>
                </a:solidFill>
              </a:rPr>
              <a:pPr/>
              <a:t>‹#›</a:t>
            </a:fld>
            <a:endParaRPr lang="en-US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7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0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172" y="182783"/>
            <a:ext cx="1011285" cy="23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06BE-706F-401F-A9AE-F62EC72EDE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44208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A588F-07B6-4A36-A120-CAADBD6A30D7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A17F-BB03-4725-B24C-E9061FCD32D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076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9FB86-BA32-45F7-927A-FFEC22757461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C6E95-A389-43C1-9FE4-60CB0DFC1E4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629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59C46-9E89-44EB-B35D-1C9D2A017262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7A483-5015-4F01-BC05-44170D630D9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955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325438"/>
            <a:ext cx="7391400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5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257175" indent="-2547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950" b="1">
          <a:solidFill>
            <a:srgbClr val="3C7483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214313" indent="-21431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1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428625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65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642938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8572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i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ADCFAF"/>
            </a:gs>
            <a:gs pos="50000">
              <a:srgbClr val="CCE0CD"/>
            </a:gs>
            <a:gs pos="100000">
              <a:srgbClr val="E6EFE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325438"/>
            <a:ext cx="7391400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15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EDE4"/>
          </a:solidFill>
          <a:latin typeface="Cambria" pitchFamily="18" charset="0"/>
          <a:ea typeface="ＭＳ Ｐゴシック" pitchFamily="34" charset="-128"/>
          <a:cs typeface="Cambr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EDE4"/>
          </a:solidFill>
          <a:latin typeface="Cambria" pitchFamily="18" charset="0"/>
          <a:ea typeface="ＭＳ Ｐゴシック" pitchFamily="34" charset="-128"/>
          <a:cs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EDE4"/>
          </a:solidFill>
          <a:latin typeface="Cambria" pitchFamily="18" charset="0"/>
          <a:ea typeface="ＭＳ Ｐゴシック" pitchFamily="34" charset="-128"/>
          <a:cs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EDE4"/>
          </a:solidFill>
          <a:latin typeface="Cambria" pitchFamily="18" charset="0"/>
          <a:ea typeface="ＭＳ Ｐゴシック" pitchFamily="34" charset="-128"/>
          <a:cs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3EDE4"/>
          </a:solidFill>
          <a:latin typeface="Cambria" pitchFamily="18" charset="0"/>
          <a:ea typeface="ＭＳ Ｐゴシック" pitchFamily="34" charset="-128"/>
          <a:cs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342900" indent="-3397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600" b="1">
          <a:solidFill>
            <a:srgbClr val="3C7483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1pPr>
      <a:lvl2pPr marL="2857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2pPr>
      <a:lvl3pPr marL="5715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2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3pPr>
      <a:lvl4pPr marL="85725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Calibri" pitchFamily="34" charset="0"/>
          <a:ea typeface="ＭＳ Ｐゴシック" pitchFamily="34" charset="-128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31" r:id="rId14"/>
    <p:sldLayoutId id="2147483733" r:id="rId15"/>
    <p:sldLayoutId id="2147483735" r:id="rId16"/>
    <p:sldLayoutId id="2147483666" r:id="rId17"/>
    <p:sldLayoutId id="2147483670" r:id="rId18"/>
    <p:sldLayoutId id="2147483725" r:id="rId19"/>
    <p:sldLayoutId id="2147483728" r:id="rId20"/>
    <p:sldLayoutId id="2147483721" r:id="rId21"/>
    <p:sldLayoutId id="2147483675" r:id="rId22"/>
    <p:sldLayoutId id="2147483679" r:id="rId23"/>
    <p:sldLayoutId id="2147483715" r:id="rId24"/>
    <p:sldLayoutId id="2147483718" r:id="rId25"/>
    <p:sldLayoutId id="214748368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8216" y="623846"/>
            <a:ext cx="8347567" cy="23876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TÉKPONON JIKUAGOU ORIENTATION (DAY 2) </a:t>
            </a:r>
            <a:endParaRPr lang="en-US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8216" y="3048044"/>
            <a:ext cx="8347567" cy="1655762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>
                    <a:alpha val="64000"/>
                  </a:schemeClr>
                </a:solidFill>
              </a:rPr>
              <a:t>RE-EXAMINING UNMET NEED, SOCIAL NETWORKS AND SOCIAL DIALOGUE</a:t>
            </a:r>
            <a:endParaRPr lang="en-US" sz="3000" b="1" dirty="0">
              <a:solidFill>
                <a:schemeClr val="bg1">
                  <a:alpha val="64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71595"/>
            <a:ext cx="9144000" cy="118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938662" y="5851140"/>
            <a:ext cx="5266676" cy="827314"/>
            <a:chOff x="4326598" y="5871029"/>
            <a:chExt cx="5143639" cy="801035"/>
          </a:xfrm>
        </p:grpSpPr>
        <p:pic>
          <p:nvPicPr>
            <p:cNvPr id="8" name="Picture 7" descr="Horizontal_RGB_60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598" y="5874660"/>
              <a:ext cx="2419708" cy="79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424" y="5871029"/>
              <a:ext cx="2008813" cy="80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50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583" y="483358"/>
            <a:ext cx="7924667" cy="536713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ENGAGE WITH OPINION LEADERS</a:t>
            </a:r>
            <a:endParaRPr lang="en-US" sz="40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0305" y="279605"/>
            <a:ext cx="838200" cy="9144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sz="9600" kern="0" dirty="0">
                <a:solidFill>
                  <a:srgbClr val="3C7483"/>
                </a:solidFill>
                <a:latin typeface="Tw Cen MT" panose="020B0602020104020603" pitchFamily="34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7758"/>
            <a:ext cx="91440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333" y="528502"/>
            <a:ext cx="7924667" cy="5367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WORK WITH STRATEGICALLY TARGETED GROUPS</a:t>
            </a:r>
            <a:endParaRPr lang="en-US" sz="40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0305" y="279605"/>
            <a:ext cx="838200" cy="9144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sz="9600" kern="0" dirty="0">
                <a:solidFill>
                  <a:srgbClr val="3C7483"/>
                </a:solidFill>
                <a:latin typeface="Tw Cen MT" panose="020B0602020104020603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6850"/>
            <a:ext cx="9144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49821" y="619341"/>
            <a:ext cx="8194180" cy="5367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WORK WITH LEADERS OF ESTABLISHED GROUPS (CATALYZERS) </a:t>
            </a:r>
            <a:endParaRPr lang="en-US" sz="40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1620" y="241654"/>
            <a:ext cx="838200" cy="9144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sz="9600" kern="0" dirty="0" smtClean="0">
                <a:solidFill>
                  <a:srgbClr val="3C7483"/>
                </a:solidFill>
                <a:latin typeface="Tw Cen MT" panose="020B0602020104020603" pitchFamily="34" charset="0"/>
              </a:rPr>
              <a:t>3</a:t>
            </a:r>
            <a:endParaRPr lang="en-US" sz="9600" kern="0" dirty="0">
              <a:solidFill>
                <a:srgbClr val="3C7483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6506"/>
            <a:ext cx="9144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1428701" y="610612"/>
            <a:ext cx="7924667" cy="5367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EACH PERSON INVITES OTHERS “SNOWBALL EFFECT”</a:t>
            </a:r>
            <a:endParaRPr lang="en-US" sz="40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362260" y="310929"/>
            <a:ext cx="838200" cy="9144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sz="9600" kern="0" dirty="0" smtClean="0">
                <a:solidFill>
                  <a:srgbClr val="3C7483"/>
                </a:solidFill>
                <a:latin typeface="Tw Cen MT" panose="020B0602020104020603" pitchFamily="34" charset="0"/>
              </a:rPr>
              <a:t>4</a:t>
            </a:r>
            <a:endParaRPr lang="en-US" sz="9600" kern="0" dirty="0">
              <a:solidFill>
                <a:srgbClr val="3C7483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52" y="1639977"/>
            <a:ext cx="3743847" cy="4353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692" y="2297383"/>
            <a:ext cx="3832461" cy="3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1413841" y="528928"/>
            <a:ext cx="7924667" cy="5367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RECONFIGURATION OF LINKS</a:t>
            </a:r>
            <a:endParaRPr lang="fr-FR" sz="40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62260" y="310929"/>
            <a:ext cx="838200" cy="9144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sz="9600" kern="0" dirty="0" smtClean="0">
                <a:solidFill>
                  <a:srgbClr val="3C7483"/>
                </a:solidFill>
                <a:latin typeface="Tw Cen MT" panose="020B0602020104020603" pitchFamily="34" charset="0"/>
              </a:rPr>
              <a:t>5</a:t>
            </a:r>
            <a:endParaRPr lang="en-US" sz="9600" kern="0" dirty="0">
              <a:solidFill>
                <a:srgbClr val="3C7483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0" y="1656099"/>
            <a:ext cx="7287642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1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06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1944" y="701871"/>
            <a:ext cx="6858000" cy="457200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kern="12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SOCIAL MAPPING</a:t>
            </a:r>
            <a:endParaRPr lang="en-US" b="1" kern="12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05024" y="977075"/>
            <a:ext cx="6438976" cy="219071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fr-FR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Participatory approach WITH the community to identify influential groups, group leaders and opinion leaders within the community.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37" y="569036"/>
            <a:ext cx="203835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175"/>
            <a:ext cx="91440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4118" y="1541609"/>
            <a:ext cx="3756371" cy="457200"/>
          </a:xfrm>
          <a:noFill/>
        </p:spPr>
        <p:txBody>
          <a:bodyPr>
            <a:noAutofit/>
          </a:bodyPr>
          <a:lstStyle/>
          <a:p>
            <a:r>
              <a:rPr lang="en-US" sz="4800" b="1" kern="12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INFLUENTIAL GROUPS AND GROUP LEADERS</a:t>
            </a:r>
            <a:endParaRPr lang="en-US" sz="4800" b="1" kern="12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4118" y="3507433"/>
            <a:ext cx="4249882" cy="4256343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Leaders of influential groups (Catalyzers) facilitate critical reflection and dialogue within their groups using TJ materials.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Project Facilitators guide and coach these Catalyzers to become true moderators of dialogue.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0401" y="3507433"/>
            <a:ext cx="4438650" cy="3082099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1905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67" y="3657832"/>
            <a:ext cx="40005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01" y="400217"/>
            <a:ext cx="445656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825" y="2987480"/>
            <a:ext cx="8020794" cy="36576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Influentials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recognize the problems associated with unmet need for family planning, and undertake to facilitate change within their communities according to their spheres of influence.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Facilitators work with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Influentials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orient them and encourage action.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9126" y="374527"/>
            <a:ext cx="2998692" cy="2327109"/>
            <a:chOff x="6553200" y="5736237"/>
            <a:chExt cx="2034638" cy="1578963"/>
          </a:xfrm>
        </p:grpSpPr>
        <p:grpSp>
          <p:nvGrpSpPr>
            <p:cNvPr id="6" name="Group 5"/>
            <p:cNvGrpSpPr/>
            <p:nvPr/>
          </p:nvGrpSpPr>
          <p:grpSpPr>
            <a:xfrm>
              <a:off x="6553200" y="5736237"/>
              <a:ext cx="1623574" cy="1402250"/>
              <a:chOff x="6432480" y="4722174"/>
              <a:chExt cx="1202175" cy="140225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444231" y="4722174"/>
                <a:ext cx="1190424" cy="1218306"/>
              </a:xfrm>
              <a:prstGeom prst="ellipse">
                <a:avLst/>
              </a:prstGeom>
              <a:solidFill>
                <a:srgbClr val="9BBB59">
                  <a:lumMod val="75000"/>
                </a:srgbClr>
              </a:solidFill>
              <a:ln w="571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13502691">
                <a:off x="6392541" y="5447530"/>
                <a:ext cx="716833" cy="636956"/>
              </a:xfrm>
              <a:prstGeom prst="triangle">
                <a:avLst/>
              </a:prstGeom>
              <a:solidFill>
                <a:srgbClr val="9BBB59">
                  <a:lumMod val="75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flipH="1">
              <a:off x="6969611" y="5872865"/>
              <a:ext cx="1618227" cy="1442335"/>
              <a:chOff x="6432480" y="4722174"/>
              <a:chExt cx="1202175" cy="1402250"/>
            </a:xfrm>
            <a:solidFill>
              <a:srgbClr val="9BBB59">
                <a:lumMod val="40000"/>
                <a:lumOff val="60000"/>
              </a:srgbClr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6444231" y="4722174"/>
                <a:ext cx="1190424" cy="1218306"/>
              </a:xfrm>
              <a:prstGeom prst="ellipse">
                <a:avLst/>
              </a:prstGeom>
              <a:grpFill/>
              <a:ln w="571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3502691">
                <a:off x="6392541" y="5447530"/>
                <a:ext cx="716833" cy="636956"/>
              </a:xfrm>
              <a:prstGeom prst="triangle">
                <a:avLst/>
              </a:prstGeom>
              <a:grpFill/>
              <a:ln w="19050" cap="flat" cmpd="sng" algn="ctr">
                <a:solidFill>
                  <a:srgbClr val="9BBB59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1401" y="1455752"/>
            <a:ext cx="7086600" cy="4572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b="1" kern="12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INFLUENTIALS </a:t>
            </a:r>
            <a:endParaRPr lang="en-US" sz="4800" b="1" kern="12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6425" y="1218852"/>
            <a:ext cx="5795011" cy="4572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5400" b="1" kern="12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RADIO</a:t>
            </a:r>
            <a:endParaRPr lang="en-US" sz="5400" b="1" kern="12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1965" y="2083143"/>
            <a:ext cx="7300070" cy="1573162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Radio programs are developed using TJ stories as discussion materials. In this way, radio discussions reinforce group discussions.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54" y="655564"/>
            <a:ext cx="1819275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8525"/>
            <a:ext cx="9144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23261" y="233231"/>
            <a:ext cx="3256054" cy="3409367"/>
            <a:chOff x="-104687" y="-40514"/>
            <a:chExt cx="3257374" cy="3802053"/>
          </a:xfrm>
        </p:grpSpPr>
        <p:sp>
          <p:nvSpPr>
            <p:cNvPr id="43" name="Oval 42"/>
            <p:cNvSpPr/>
            <p:nvPr/>
          </p:nvSpPr>
          <p:spPr>
            <a:xfrm>
              <a:off x="-104687" y="-40514"/>
              <a:ext cx="3257374" cy="332020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44" name="Picture 43" descr="http://www.psdgraphics.com/file/male-female-p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4850" y="209550"/>
              <a:ext cx="819150" cy="16383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45" name="Picture 44" descr="http://www.psdgraphics.com/file/male-female-png.png"/>
            <p:cNvPicPr>
              <a:picLocks noChangeAspect="1"/>
            </p:cNvPicPr>
            <p:nvPr/>
          </p:nvPicPr>
          <p:blipFill rotWithShape="1"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14475" y="209550"/>
              <a:ext cx="819150" cy="16383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46" name="TextBox 7"/>
            <p:cNvSpPr txBox="1"/>
            <p:nvPr/>
          </p:nvSpPr>
          <p:spPr>
            <a:xfrm>
              <a:off x="105845" y="2035766"/>
              <a:ext cx="2826662" cy="17257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Times New Roman" panose="02020603050405020304" pitchFamily="18" charset="0"/>
                </a:rPr>
                <a:t>5 in 10 women are at risk of an unwanted </a:t>
              </a:r>
              <a:r>
                <a:rPr lang="en-US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Times New Roman" panose="02020603050405020304" pitchFamily="18" charset="0"/>
                </a:rPr>
                <a:t>pregnancy</a:t>
              </a:r>
              <a:r>
                <a:rPr lang="fr-FR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Times New Roman" panose="02020603050405020304" pitchFamily="18" charset="0"/>
                </a:rPr>
                <a:t>.</a:t>
              </a:r>
              <a:endParaRPr lang="en-US" dirty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7517" y="3397939"/>
            <a:ext cx="4788499" cy="418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w Cen MT" panose="020B0602020104020603" pitchFamily="34" charset="0"/>
                <a:ea typeface="Times New Roman" panose="02020603050405020304" pitchFamily="18" charset="0"/>
              </a:rPr>
              <a:t>Why are they at risk?</a:t>
            </a:r>
          </a:p>
          <a:p>
            <a:pPr algn="ctr">
              <a:lnSpc>
                <a:spcPct val="80000"/>
              </a:lnSpc>
            </a:pPr>
            <a:r>
              <a:rPr lang="fr-FR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871505" y="5608419"/>
            <a:ext cx="3275274" cy="9229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</a:rPr>
              <a:t>…because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</a:rPr>
              <a:t>only 1 woman out of 10 doesn’t use any method of family planning, despite her desire to do so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4586276" y="5590273"/>
            <a:ext cx="3616155" cy="8375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</a:rPr>
              <a:t>… because 4 out of 10 believe that they cannot fall pregnant, even though they can, and doesn‘t recognize the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</a:rPr>
              <a:t>risk…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ea typeface="Times New Roman" panose="02020603050405020304" pitchFamily="18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669971" y="919675"/>
            <a:ext cx="63310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 flipV="1">
            <a:off x="1669971" y="1078795"/>
            <a:ext cx="63310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05" y="3830021"/>
            <a:ext cx="2962688" cy="166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784" y="3946091"/>
            <a:ext cx="2067213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01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041" y="1712849"/>
            <a:ext cx="8867065" cy="1555205"/>
          </a:xfrm>
          <a:noFill/>
        </p:spPr>
        <p:txBody>
          <a:bodyPr>
            <a:noAutofit/>
          </a:bodyPr>
          <a:lstStyle/>
          <a:p>
            <a:r>
              <a:rPr lang="en-US" sz="4000" b="1" kern="12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LINKS WITH </a:t>
            </a:r>
            <a:br>
              <a:rPr lang="en-US" sz="4000" b="1" kern="12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</a:br>
            <a:r>
              <a:rPr lang="en-US" sz="4800" b="1" kern="120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HEALTH SERVICES </a:t>
            </a:r>
            <a:endParaRPr lang="en-US" sz="4800" b="1" kern="120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935" y="3268054"/>
            <a:ext cx="8595359" cy="3589946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project encourages links between health workers and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Influentials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within the community through: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“Each One Invites Three” campaign  which encourages people to seek advice on family planning in health centers.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Encouraging contact with health workers when they are in the community.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of health workers at the Catalyzers and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Influentials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orientations.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631" y="322998"/>
            <a:ext cx="515766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528457" cy="6858000"/>
          </a:xfrm>
          <a:prstGeom prst="rect">
            <a:avLst/>
          </a:prstGeom>
          <a:solidFill>
            <a:srgbClr val="3C7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539" y="437541"/>
            <a:ext cx="3933375" cy="2119086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chemeClr val="bg1">
                    <a:alpha val="71000"/>
                  </a:schemeClr>
                </a:solidFill>
                <a:latin typeface="Tw Cen MT" panose="020B0602020104020603" pitchFamily="34" charset="0"/>
              </a:rPr>
              <a:t>UNMET </a:t>
            </a:r>
            <a:r>
              <a:rPr lang="en-US" sz="5400" b="1" dirty="0" smtClean="0">
                <a:solidFill>
                  <a:schemeClr val="bg1">
                    <a:alpha val="71000"/>
                  </a:schemeClr>
                </a:solidFill>
                <a:latin typeface="Tw Cen MT" panose="020B0602020104020603" pitchFamily="34" charset="0"/>
              </a:rPr>
              <a:t/>
            </a:r>
            <a:br>
              <a:rPr lang="en-US" sz="5400" b="1" dirty="0" smtClean="0">
                <a:solidFill>
                  <a:schemeClr val="bg1">
                    <a:alpha val="71000"/>
                  </a:schemeClr>
                </a:solidFill>
                <a:latin typeface="Tw Cen MT" panose="020B0602020104020603" pitchFamily="34" charset="0"/>
              </a:rPr>
            </a:br>
            <a:r>
              <a:rPr lang="en-US" sz="5400" b="1" dirty="0" smtClean="0">
                <a:solidFill>
                  <a:schemeClr val="bg1">
                    <a:alpha val="71000"/>
                  </a:schemeClr>
                </a:solidFill>
                <a:latin typeface="Tw Cen MT" panose="020B0602020104020603" pitchFamily="34" charset="0"/>
              </a:rPr>
              <a:t>NEED </a:t>
            </a:r>
            <a:r>
              <a:rPr lang="en-US" sz="5400" b="1" dirty="0">
                <a:solidFill>
                  <a:schemeClr val="bg1">
                    <a:alpha val="71000"/>
                  </a:schemeClr>
                </a:solidFill>
                <a:latin typeface="Tw Cen MT" panose="020B0602020104020603" pitchFamily="34" charset="0"/>
              </a:rPr>
              <a:t>DEFINED: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2313" y="2556627"/>
            <a:ext cx="4143828" cy="4475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l">
              <a:lnSpc>
                <a:spcPct val="100000"/>
              </a:lnSpc>
              <a:spcAft>
                <a:spcPts val="1200"/>
              </a:spcAft>
            </a:pPr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A </a:t>
            </a:r>
            <a:r>
              <a:rPr lang="fr-FR" sz="2400" b="1" dirty="0" err="1">
                <a:solidFill>
                  <a:prstClr val="white"/>
                </a:solidFill>
                <a:latin typeface="Calibri" panose="020F0502020204030204"/>
              </a:rPr>
              <a:t>woman</a:t>
            </a:r>
            <a:r>
              <a:rPr lang="fr-FR" sz="24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latin typeface="Calibri" panose="020F0502020204030204"/>
              </a:rPr>
              <a:t>who</a:t>
            </a:r>
            <a:r>
              <a:rPr lang="fr-FR" sz="2400" b="1" dirty="0" smtClean="0">
                <a:solidFill>
                  <a:prstClr val="white"/>
                </a:solidFill>
                <a:latin typeface="Calibri" panose="020F0502020204030204"/>
              </a:rPr>
              <a:t>…</a:t>
            </a:r>
          </a:p>
          <a:p>
            <a:pPr marL="406400" indent="-231775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Is not pregnant</a:t>
            </a:r>
          </a:p>
          <a:p>
            <a:pPr marL="406400" indent="-231775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Wishes to avoid or delay pregnancy</a:t>
            </a:r>
          </a:p>
          <a:p>
            <a:pPr marL="406400" indent="-231775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3DDE3"/>
                </a:solidFill>
                <a:latin typeface="Calibri" panose="020F0502020204030204"/>
              </a:rPr>
              <a:t>Perceives she is at risk of becoming pregnant</a:t>
            </a:r>
          </a:p>
          <a:p>
            <a:pPr marL="406400" indent="-231775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Uses no method of contraception (modern or traditional)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176" y="0"/>
            <a:ext cx="4687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950999"/>
            <a:ext cx="7234238" cy="457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DIFFERENT CATEGORIES OF UNMET NEED</a:t>
            </a:r>
            <a:endParaRPr lang="fr-FR" sz="48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763" y="2072304"/>
            <a:ext cx="8369300" cy="432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5281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She admits she would like to use family planning to avoid pregnancy but has no access </a:t>
            </a:r>
          </a:p>
          <a:p>
            <a:pPr marL="731044" lvl="3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Social barriers</a:t>
            </a:r>
          </a:p>
          <a:p>
            <a:pPr marL="731044" lvl="3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Stigma</a:t>
            </a:r>
          </a:p>
          <a:p>
            <a:pPr marL="731044" lvl="3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Availability of services</a:t>
            </a:r>
          </a:p>
          <a:p>
            <a:pPr marL="731044" lvl="3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Cost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C7483"/>
                </a:solidFill>
              </a:rPr>
              <a:t>She does not want to get pregnant but thinks she is not at risk</a:t>
            </a:r>
          </a:p>
          <a:p>
            <a:pPr marL="731044" lvl="3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Ineffective methods, including breastfeeding </a:t>
            </a:r>
          </a:p>
          <a:p>
            <a:pPr marL="731044" lvl="3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Infrequent sexual activity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A5A5A5">
                    <a:lumMod val="50000"/>
                  </a:srgbClr>
                </a:solidFill>
              </a:rPr>
              <a:t>Previous bad experience with family planning</a:t>
            </a:r>
          </a:p>
          <a:p>
            <a:pPr marL="731044" lvl="3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Wishes to avoid pregnancy but does not see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8385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6071" y="1357052"/>
            <a:ext cx="8575529" cy="457200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REMINDER – TWO COMPLEMENTARY APPROACHES</a:t>
            </a:r>
            <a:endParaRPr lang="fr-FR" sz="48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8471" y="2557463"/>
            <a:ext cx="8029575" cy="4419600"/>
          </a:xfrm>
          <a:noFill/>
        </p:spPr>
        <p:txBody>
          <a:bodyPr/>
          <a:lstStyle/>
          <a:p>
            <a:pPr marL="0" indent="3175"/>
            <a:endParaRPr lang="fr-BE" sz="2400" b="0" dirty="0" smtClean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network approach: dissemination channels and influence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Dialogue and reflection approach: Ensure that the "content" represents the attitudes, values and norms that support family planning use for those who want it</a:t>
            </a:r>
          </a:p>
        </p:txBody>
      </p:sp>
    </p:spTree>
    <p:extLst>
      <p:ext uri="{BB962C8B-B14F-4D97-AF65-F5344CB8AC3E}">
        <p14:creationId xmlns:p14="http://schemas.microsoft.com/office/powerpoint/2010/main" val="10805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9684" y="1305913"/>
            <a:ext cx="7370618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PARTICIPATORY AND REFLECTIVE DIALOGUE</a:t>
            </a:r>
            <a:endParaRPr lang="en-US" sz="48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99870" y="3276600"/>
            <a:ext cx="8062046" cy="3581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spaces for iterative dialogue to express alternative ways of thinking, being and feeling about sexual and reproductive health, gender and power dynamics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 community member efforts to initiate and support thinking and acting on issues and norms that affect them and their communities by recognizing different opinions.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39" y="609728"/>
            <a:ext cx="2243522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135329" y="1718571"/>
            <a:ext cx="5159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fr-FR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Person with unmet need for FP</a:t>
            </a:r>
            <a:endParaRPr lang="en-US" altLang="fr-FR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57" name="TextBox 16"/>
          <p:cNvSpPr txBox="1">
            <a:spLocks noChangeArrowheads="1"/>
          </p:cNvSpPr>
          <p:nvPr/>
        </p:nvSpPr>
        <p:spPr bwMode="auto">
          <a:xfrm>
            <a:off x="5732777" y="1696471"/>
            <a:ext cx="31567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fr-FR" sz="2000" dirty="0" smtClean="0">
                <a:solidFill>
                  <a:srgbClr val="A5A5A5">
                    <a:lumMod val="50000"/>
                  </a:srgbClr>
                </a:solidFill>
                <a:latin typeface="Calibri" panose="020F0502020204030204"/>
              </a:rPr>
              <a:t>Other users of FP</a:t>
            </a:r>
            <a:endParaRPr lang="en-US" altLang="fr-FR" sz="2000" dirty="0">
              <a:solidFill>
                <a:srgbClr val="A5A5A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 bwMode="auto">
          <a:xfrm>
            <a:off x="248126" y="116783"/>
            <a:ext cx="8641398" cy="1601788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en-US" kern="0" cap="all" dirty="0">
                <a:solidFill>
                  <a:srgbClr val="3C7483"/>
                </a:solidFill>
                <a:latin typeface="Tw Cen MT" panose="020B0602020104020603" pitchFamily="34" charset="0"/>
                <a:ea typeface="ＭＳ Ｐゴシック"/>
              </a:rPr>
              <a:t>How networks support the diffusion of information and ideas on FP </a:t>
            </a:r>
            <a:endParaRPr lang="fr-FR" kern="0" cap="all" dirty="0">
              <a:solidFill>
                <a:srgbClr val="3C7483"/>
              </a:solidFill>
              <a:latin typeface="Tw Cen MT" panose="020B0602020104020603" pitchFamily="34" charset="0"/>
              <a:ea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08" y="2439631"/>
            <a:ext cx="8116433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27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99" y="731789"/>
            <a:ext cx="7232235" cy="53671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EXERCISE - TRIADs</a:t>
            </a:r>
            <a:endParaRPr lang="en-US" sz="4800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12" y="1785042"/>
            <a:ext cx="8599104" cy="355075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your own life: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an example of behavior in your own life that might diverge from existing social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WHO in your life might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inflence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you and HOW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could help you not to deviate from norms, or encourage you to act on your own belief despite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norm.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how you might influence or mobilize your network to support changing norms against which you struggle.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5597" y="-1157627"/>
            <a:ext cx="7683909" cy="7501958"/>
          </a:xfrm>
          <a:prstGeom prst="roundRect">
            <a:avLst>
              <a:gd name="adj" fmla="val 5398"/>
            </a:avLst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175" algn="ctr">
              <a:buFontTx/>
              <a:buNone/>
              <a:defRPr/>
            </a:pPr>
            <a:r>
              <a:rPr lang="en-US" altLang="fr-FR" sz="70000" b="1" dirty="0" smtClean="0">
                <a:solidFill>
                  <a:srgbClr val="C3DDE3"/>
                </a:solidFill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09965" y="2994231"/>
            <a:ext cx="8776873" cy="53671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3C7483"/>
                </a:solidFill>
                <a:latin typeface="Tw Cen MT" panose="020B0602020104020603" pitchFamily="34" charset="0"/>
                <a:ea typeface="+mn-ea"/>
                <a:cs typeface="Calibri" pitchFamily="34" charset="0"/>
              </a:rPr>
              <a:t>HOW CAN PROGRAMS USE SOCIAL NETWORKS FOR THE LEARNING AND INFLUENCE?</a:t>
            </a:r>
            <a:endParaRPr lang="en-US" b="1" dirty="0">
              <a:solidFill>
                <a:srgbClr val="3C7483"/>
              </a:solidFill>
              <a:latin typeface="Tw Cen MT" panose="020B0602020104020603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1067</Words>
  <Application>Microsoft Office PowerPoint</Application>
  <PresentationFormat>On-screen Show (4:3)</PresentationFormat>
  <Paragraphs>110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Calibri Light</vt:lpstr>
      <vt:lpstr>Cambria</vt:lpstr>
      <vt:lpstr>Garamond</vt:lpstr>
      <vt:lpstr>Times New Roman</vt:lpstr>
      <vt:lpstr>Tw Cen MT</vt:lpstr>
      <vt:lpstr>Wingdings</vt:lpstr>
      <vt:lpstr>3_Blank Presentation</vt:lpstr>
      <vt:lpstr>4_Blank Presentation</vt:lpstr>
      <vt:lpstr>Office Theme</vt:lpstr>
      <vt:lpstr>TÉKPONON JIKUAGOU ORIENTATION (DAY 2) </vt:lpstr>
      <vt:lpstr>PowerPoint Presentation</vt:lpstr>
      <vt:lpstr>UNMET  NEED DEFINED:</vt:lpstr>
      <vt:lpstr>DIFFERENT CATEGORIES OF UNMET NEED</vt:lpstr>
      <vt:lpstr>REMINDER – TWO COMPLEMENTARY APPROACHES</vt:lpstr>
      <vt:lpstr>PARTICIPATORY AND REFLECTIVE DIALOGUE</vt:lpstr>
      <vt:lpstr>PowerPoint Presentation</vt:lpstr>
      <vt:lpstr>EXERCISE - TRIADs</vt:lpstr>
      <vt:lpstr>HOW CAN PROGRAMS USE SOCIAL NETWORKS FOR THE LEARNING AND INFLUENCE?</vt:lpstr>
      <vt:lpstr>ENGAGE WITH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MAPPING</vt:lpstr>
      <vt:lpstr>INFLUENTIAL GROUPS AND GROUP LEADERS</vt:lpstr>
      <vt:lpstr>INFLUENTIALS </vt:lpstr>
      <vt:lpstr>RADIO</vt:lpstr>
      <vt:lpstr>LINKS WITH  HEALTH SERVICES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Unmet Need, Social Networks and Reflective dialogue</dc:title>
  <dc:creator>Mihail Zilbermint</dc:creator>
  <cp:lastModifiedBy>Sammie Hill</cp:lastModifiedBy>
  <cp:revision>87</cp:revision>
  <dcterms:created xsi:type="dcterms:W3CDTF">2014-09-23T21:58:24Z</dcterms:created>
  <dcterms:modified xsi:type="dcterms:W3CDTF">2017-04-27T16:26:26Z</dcterms:modified>
</cp:coreProperties>
</file>