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3"/>
  </p:notesMasterIdLst>
  <p:handoutMasterIdLst>
    <p:handoutMasterId r:id="rId14"/>
  </p:handoutMasterIdLst>
  <p:sldIdLst>
    <p:sldId id="256" r:id="rId3"/>
    <p:sldId id="258" r:id="rId4"/>
    <p:sldId id="286" r:id="rId5"/>
    <p:sldId id="287" r:id="rId6"/>
    <p:sldId id="288" r:id="rId7"/>
    <p:sldId id="290" r:id="rId8"/>
    <p:sldId id="291" r:id="rId9"/>
    <p:sldId id="292" r:id="rId10"/>
    <p:sldId id="293" r:id="rId11"/>
    <p:sldId id="300" r:id="rId1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7483"/>
    <a:srgbClr val="009900"/>
    <a:srgbClr val="E8F2F4"/>
    <a:srgbClr val="FCCDBA"/>
    <a:srgbClr val="FCECC4"/>
    <a:srgbClr val="CC6602"/>
    <a:srgbClr val="FD9F41"/>
    <a:srgbClr val="B167EF"/>
    <a:srgbClr val="7A16CC"/>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0" autoAdjust="0"/>
    <p:restoredTop sz="76747" autoAdjust="0"/>
  </p:normalViewPr>
  <p:slideViewPr>
    <p:cSldViewPr snapToGrid="0">
      <p:cViewPr varScale="1">
        <p:scale>
          <a:sx n="83" d="100"/>
          <a:sy n="83" d="100"/>
        </p:scale>
        <p:origin x="242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5243AC79-383D-438B-A9C3-601DEB8BE750}" type="datetimeFigureOut">
              <a:rPr lang="en-US" smtClean="0"/>
              <a:t>4/25/2017</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E5465960-0A40-4331-B6A1-273268C06A4B}" type="slidenum">
              <a:rPr lang="en-US" smtClean="0"/>
              <a:t>‹#›</a:t>
            </a:fld>
            <a:endParaRPr lang="en-US"/>
          </a:p>
        </p:txBody>
      </p:sp>
    </p:spTree>
    <p:extLst>
      <p:ext uri="{BB962C8B-B14F-4D97-AF65-F5344CB8AC3E}">
        <p14:creationId xmlns:p14="http://schemas.microsoft.com/office/powerpoint/2010/main" val="955731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97E7E8A7-CEC5-404B-8144-84BB5D7D048C}" type="datetimeFigureOut">
              <a:rPr lang="en-US" smtClean="0"/>
              <a:t>4/25/2017</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B4FCD2F3-C2F7-4836-9EEF-78DF0EEACF71}" type="slidenum">
              <a:rPr lang="en-US" smtClean="0"/>
              <a:t>‹#›</a:t>
            </a:fld>
            <a:endParaRPr lang="en-US"/>
          </a:p>
        </p:txBody>
      </p:sp>
    </p:spTree>
    <p:extLst>
      <p:ext uri="{BB962C8B-B14F-4D97-AF65-F5344CB8AC3E}">
        <p14:creationId xmlns:p14="http://schemas.microsoft.com/office/powerpoint/2010/main" val="2912065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b="1" dirty="0" smtClean="0">
                <a:solidFill>
                  <a:srgbClr val="FF0000"/>
                </a:solidFill>
              </a:rPr>
              <a:t>Nous avons fini avec le #1 et le #2 avec la phase pilote. Nous nous focalisons maintenant sur #3, et la documentation de l’application de ces approches dans différents contextes. </a:t>
            </a:r>
          </a:p>
          <a:p>
            <a:r>
              <a:rPr lang="fr-FR" altLang="fr-FR" dirty="0" smtClean="0"/>
              <a:t>De plus, l’analyse de réseaux sociaux est une méthodologie de pointe qui reçoit une attention croissante.  Elle a été appliquée aux USA et dans le monde militaire (vous verrez des exemples plus tard) et devient de plus en plus courante.  Ce projet représente une action pionnière de l’application de cette méthodologie aux questions de santé publique et spécifiquement du PF</a:t>
            </a:r>
            <a:r>
              <a:rPr lang="en-US" altLang="fr-FR" dirty="0" smtClean="0"/>
              <a:t>.  </a:t>
            </a:r>
          </a:p>
          <a:p>
            <a:endParaRPr lang="en-US" altLang="fr-FR" dirty="0" smtClean="0"/>
          </a:p>
        </p:txBody>
      </p:sp>
      <p:sp>
        <p:nvSpPr>
          <p:cNvPr id="7987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6D15B35-1A93-46AD-9033-1D96600A0145}" type="slidenum">
              <a:rPr lang="en-US" altLang="fr-FR">
                <a:solidFill>
                  <a:srgbClr val="000000"/>
                </a:solidFill>
                <a:latin typeface="Calibri" panose="020F0502020204030204" pitchFamily="34" charset="0"/>
              </a:rPr>
              <a:pPr/>
              <a:t>3</a:t>
            </a:fld>
            <a:endParaRPr lang="en-US" altLang="fr-FR">
              <a:solidFill>
                <a:srgbClr val="000000"/>
              </a:solidFill>
              <a:latin typeface="Calibri" panose="020F0502020204030204" pitchFamily="34" charset="0"/>
            </a:endParaRPr>
          </a:p>
        </p:txBody>
      </p:sp>
    </p:spTree>
    <p:extLst>
      <p:ext uri="{BB962C8B-B14F-4D97-AF65-F5344CB8AC3E}">
        <p14:creationId xmlns:p14="http://schemas.microsoft.com/office/powerpoint/2010/main" val="1995445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66725" lvl="1"/>
            <a:endParaRPr lang="fr-FR" altLang="fr-FR" dirty="0" smtClean="0"/>
          </a:p>
        </p:txBody>
      </p:sp>
      <p:sp>
        <p:nvSpPr>
          <p:cNvPr id="839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C2B493A-B4A0-4F5D-9C34-B3BD7C1CD6D4}" type="slidenum">
              <a:rPr lang="es-GT" altLang="fr-FR">
                <a:solidFill>
                  <a:srgbClr val="000000"/>
                </a:solidFill>
                <a:latin typeface="Calibri" panose="020F0502020204030204" pitchFamily="34" charset="0"/>
              </a:rPr>
              <a:pPr/>
              <a:t>5</a:t>
            </a:fld>
            <a:endParaRPr lang="es-GT" altLang="fr-FR">
              <a:solidFill>
                <a:srgbClr val="000000"/>
              </a:solidFill>
              <a:latin typeface="Calibri" panose="020F0502020204030204" pitchFamily="34" charset="0"/>
            </a:endParaRPr>
          </a:p>
        </p:txBody>
      </p:sp>
    </p:spTree>
    <p:extLst>
      <p:ext uri="{BB962C8B-B14F-4D97-AF65-F5344CB8AC3E}">
        <p14:creationId xmlns:p14="http://schemas.microsoft.com/office/powerpoint/2010/main" val="3939524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8806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3C46A9C-263E-4B86-882D-A0C023DE3C72}" type="slidenum">
              <a:rPr lang="en-US" altLang="fr-FR">
                <a:solidFill>
                  <a:srgbClr val="000000"/>
                </a:solidFill>
                <a:latin typeface="Calibri" panose="020F0502020204030204" pitchFamily="34" charset="0"/>
              </a:rPr>
              <a:pPr/>
              <a:t>6</a:t>
            </a:fld>
            <a:endParaRPr lang="en-US" altLang="fr-FR">
              <a:solidFill>
                <a:srgbClr val="000000"/>
              </a:solidFill>
              <a:latin typeface="Calibri" panose="020F0502020204030204" pitchFamily="34" charset="0"/>
            </a:endParaRPr>
          </a:p>
        </p:txBody>
      </p:sp>
    </p:spTree>
    <p:extLst>
      <p:ext uri="{BB962C8B-B14F-4D97-AF65-F5344CB8AC3E}">
        <p14:creationId xmlns:p14="http://schemas.microsoft.com/office/powerpoint/2010/main" val="1179952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Espace réservé de l'image des diapositives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1139"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smtClean="0"/>
          </a:p>
        </p:txBody>
      </p:sp>
      <p:sp>
        <p:nvSpPr>
          <p:cNvPr id="91140"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381980-170E-4873-963D-B132B95B2EB9}" type="slidenum">
              <a:rPr lang="es-GT" altLang="fr-FR">
                <a:solidFill>
                  <a:srgbClr val="000000"/>
                </a:solidFill>
                <a:latin typeface="Calibri" panose="020F0502020204030204" pitchFamily="34" charset="0"/>
              </a:rPr>
              <a:pPr/>
              <a:t>8</a:t>
            </a:fld>
            <a:endParaRPr lang="es-GT" altLang="fr-FR">
              <a:solidFill>
                <a:srgbClr val="000000"/>
              </a:solidFill>
              <a:latin typeface="Calibri" panose="020F0502020204030204" pitchFamily="34" charset="0"/>
            </a:endParaRPr>
          </a:p>
        </p:txBody>
      </p:sp>
    </p:spTree>
    <p:extLst>
      <p:ext uri="{BB962C8B-B14F-4D97-AF65-F5344CB8AC3E}">
        <p14:creationId xmlns:p14="http://schemas.microsoft.com/office/powerpoint/2010/main" val="4209150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9523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AD0F1B9-4B39-472A-9823-CE12932E46BB}" type="slidenum">
              <a:rPr lang="en-US" altLang="fr-FR">
                <a:solidFill>
                  <a:srgbClr val="000000"/>
                </a:solidFill>
                <a:latin typeface="Calibri" panose="020F0502020204030204" pitchFamily="34" charset="0"/>
              </a:rPr>
              <a:pPr/>
              <a:t>9</a:t>
            </a:fld>
            <a:endParaRPr lang="en-US" altLang="fr-FR">
              <a:solidFill>
                <a:srgbClr val="000000"/>
              </a:solidFill>
              <a:latin typeface="Calibri" panose="020F0502020204030204" pitchFamily="34" charset="0"/>
            </a:endParaRPr>
          </a:p>
        </p:txBody>
      </p:sp>
    </p:spTree>
    <p:extLst>
      <p:ext uri="{BB962C8B-B14F-4D97-AF65-F5344CB8AC3E}">
        <p14:creationId xmlns:p14="http://schemas.microsoft.com/office/powerpoint/2010/main" val="2459124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3925"/>
            <a:r>
              <a:rPr lang="fr-FR" altLang="fr-FR" dirty="0" smtClean="0"/>
              <a:t>Discussion Générale– en quoi est-ce que ceci est diffèrent d’un projet normal de développement communautaire? En quoi est-ce que ces approches sont différentes de l’approche IEC?</a:t>
            </a:r>
          </a:p>
          <a:p>
            <a:pPr defTabSz="923925"/>
            <a:endParaRPr lang="fr-FR" altLang="fr-FR" dirty="0" smtClean="0"/>
          </a:p>
        </p:txBody>
      </p:sp>
      <p:sp>
        <p:nvSpPr>
          <p:cNvPr id="7373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D099BCD-63A6-4161-B9F2-E23DEF19DD6A}" type="slidenum">
              <a:rPr lang="es-GT" altLang="fr-FR">
                <a:latin typeface="Calibri" panose="020F0502020204030204" pitchFamily="34" charset="0"/>
              </a:rPr>
              <a:pPr/>
              <a:t>10</a:t>
            </a:fld>
            <a:endParaRPr lang="es-GT" altLang="fr-FR">
              <a:latin typeface="Calibri" panose="020F0502020204030204" pitchFamily="34" charset="0"/>
            </a:endParaRPr>
          </a:p>
        </p:txBody>
      </p:sp>
    </p:spTree>
    <p:extLst>
      <p:ext uri="{BB962C8B-B14F-4D97-AF65-F5344CB8AC3E}">
        <p14:creationId xmlns:p14="http://schemas.microsoft.com/office/powerpoint/2010/main" val="138187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1882A18-200F-49A1-9AF0-EA41540C546B}" type="datetimeFigureOut">
              <a:rPr lang="en-US" smtClean="0"/>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203FD-7876-42EF-BB21-DD21FC969CC2}" type="slidenum">
              <a:rPr lang="en-US" smtClean="0"/>
              <a:t>‹#›</a:t>
            </a:fld>
            <a:endParaRPr lang="en-US"/>
          </a:p>
        </p:txBody>
      </p:sp>
    </p:spTree>
    <p:extLst>
      <p:ext uri="{BB962C8B-B14F-4D97-AF65-F5344CB8AC3E}">
        <p14:creationId xmlns:p14="http://schemas.microsoft.com/office/powerpoint/2010/main" val="2431981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882A18-200F-49A1-9AF0-EA41540C546B}" type="datetimeFigureOut">
              <a:rPr lang="en-US" smtClean="0"/>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203FD-7876-42EF-BB21-DD21FC969CC2}" type="slidenum">
              <a:rPr lang="en-US" smtClean="0"/>
              <a:t>‹#›</a:t>
            </a:fld>
            <a:endParaRPr lang="en-US"/>
          </a:p>
        </p:txBody>
      </p:sp>
    </p:spTree>
    <p:extLst>
      <p:ext uri="{BB962C8B-B14F-4D97-AF65-F5344CB8AC3E}">
        <p14:creationId xmlns:p14="http://schemas.microsoft.com/office/powerpoint/2010/main" val="3824445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882A18-200F-49A1-9AF0-EA41540C546B}" type="datetimeFigureOut">
              <a:rPr lang="en-US" smtClean="0"/>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203FD-7876-42EF-BB21-DD21FC969CC2}" type="slidenum">
              <a:rPr lang="en-US" smtClean="0"/>
              <a:t>‹#›</a:t>
            </a:fld>
            <a:endParaRPr lang="en-US"/>
          </a:p>
        </p:txBody>
      </p:sp>
    </p:spTree>
    <p:extLst>
      <p:ext uri="{BB962C8B-B14F-4D97-AF65-F5344CB8AC3E}">
        <p14:creationId xmlns:p14="http://schemas.microsoft.com/office/powerpoint/2010/main" val="703178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1882A18-200F-49A1-9AF0-EA41540C546B}" type="datetimeFigureOut">
              <a:rPr lang="en-US" smtClean="0">
                <a:solidFill>
                  <a:prstClr val="black">
                    <a:tint val="75000"/>
                  </a:prstClr>
                </a:solidFill>
              </a:rPr>
              <a:pPr/>
              <a:t>4/25/2017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F203FD-7876-42EF-BB21-DD21FC969C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026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882A18-200F-49A1-9AF0-EA41540C546B}" type="datetimeFigureOut">
              <a:rPr lang="en-US" smtClean="0">
                <a:solidFill>
                  <a:prstClr val="black">
                    <a:tint val="75000"/>
                  </a:prstClr>
                </a:solidFill>
              </a:rPr>
              <a:pPr/>
              <a:t>4/25/2017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F203FD-7876-42EF-BB21-DD21FC969C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19924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882A18-200F-49A1-9AF0-EA41540C546B}" type="datetimeFigureOut">
              <a:rPr lang="en-US" smtClean="0">
                <a:solidFill>
                  <a:prstClr val="black">
                    <a:tint val="75000"/>
                  </a:prstClr>
                </a:solidFill>
              </a:rPr>
              <a:pPr/>
              <a:t>4/25/2017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F203FD-7876-42EF-BB21-DD21FC969C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959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1882A18-200F-49A1-9AF0-EA41540C546B}" type="datetimeFigureOut">
              <a:rPr lang="en-US" smtClean="0">
                <a:solidFill>
                  <a:prstClr val="black">
                    <a:tint val="75000"/>
                  </a:prstClr>
                </a:solidFill>
              </a:rPr>
              <a:pPr/>
              <a:t>4/25/2017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F203FD-7876-42EF-BB21-DD21FC969C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7277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1882A18-200F-49A1-9AF0-EA41540C546B}" type="datetimeFigureOut">
              <a:rPr lang="en-US" smtClean="0">
                <a:solidFill>
                  <a:prstClr val="black">
                    <a:tint val="75000"/>
                  </a:prstClr>
                </a:solidFill>
              </a:rPr>
              <a:pPr/>
              <a:t>4/25/2017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BF203FD-7876-42EF-BB21-DD21FC969C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5633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1882A18-200F-49A1-9AF0-EA41540C546B}" type="datetimeFigureOut">
              <a:rPr lang="en-US" smtClean="0">
                <a:solidFill>
                  <a:prstClr val="black">
                    <a:tint val="75000"/>
                  </a:prstClr>
                </a:solidFill>
              </a:rPr>
              <a:pPr/>
              <a:t>4/25/2017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BF203FD-7876-42EF-BB21-DD21FC969C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1490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882A18-200F-49A1-9AF0-EA41540C546B}" type="datetimeFigureOut">
              <a:rPr lang="en-US" smtClean="0">
                <a:solidFill>
                  <a:prstClr val="black">
                    <a:tint val="75000"/>
                  </a:prstClr>
                </a:solidFill>
              </a:rPr>
              <a:pPr/>
              <a:t>4/25/2017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BF203FD-7876-42EF-BB21-DD21FC969C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09155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882A18-200F-49A1-9AF0-EA41540C546B}" type="datetimeFigureOut">
              <a:rPr lang="en-US" smtClean="0">
                <a:solidFill>
                  <a:prstClr val="black">
                    <a:tint val="75000"/>
                  </a:prstClr>
                </a:solidFill>
              </a:rPr>
              <a:pPr/>
              <a:t>4/25/2017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F203FD-7876-42EF-BB21-DD21FC969C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1762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882A18-200F-49A1-9AF0-EA41540C546B}" type="datetimeFigureOut">
              <a:rPr lang="en-US" smtClean="0"/>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203FD-7876-42EF-BB21-DD21FC969CC2}" type="slidenum">
              <a:rPr lang="en-US" smtClean="0"/>
              <a:t>‹#›</a:t>
            </a:fld>
            <a:endParaRPr lang="en-US"/>
          </a:p>
        </p:txBody>
      </p:sp>
    </p:spTree>
    <p:extLst>
      <p:ext uri="{BB962C8B-B14F-4D97-AF65-F5344CB8AC3E}">
        <p14:creationId xmlns:p14="http://schemas.microsoft.com/office/powerpoint/2010/main" val="36183800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882A18-200F-49A1-9AF0-EA41540C546B}" type="datetimeFigureOut">
              <a:rPr lang="en-US" smtClean="0">
                <a:solidFill>
                  <a:prstClr val="black">
                    <a:tint val="75000"/>
                  </a:prstClr>
                </a:solidFill>
              </a:rPr>
              <a:pPr/>
              <a:t>4/25/2017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F203FD-7876-42EF-BB21-DD21FC969C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7527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882A18-200F-49A1-9AF0-EA41540C546B}" type="datetimeFigureOut">
              <a:rPr lang="en-US" smtClean="0">
                <a:solidFill>
                  <a:prstClr val="black">
                    <a:tint val="75000"/>
                  </a:prstClr>
                </a:solidFill>
              </a:rPr>
              <a:pPr/>
              <a:t>4/25/2017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F203FD-7876-42EF-BB21-DD21FC969C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64508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882A18-200F-49A1-9AF0-EA41540C546B}" type="datetimeFigureOut">
              <a:rPr lang="en-US" smtClean="0">
                <a:solidFill>
                  <a:prstClr val="black">
                    <a:tint val="75000"/>
                  </a:prstClr>
                </a:solidFill>
              </a:rPr>
              <a:pPr/>
              <a:t>4/25/2017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F203FD-7876-42EF-BB21-DD21FC969C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2773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content no side bar">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a:xfrm>
            <a:off x="160338" y="182563"/>
            <a:ext cx="1011237" cy="23653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fld id="{EA1E72E8-D386-4417-BFF3-E97EDDFB10F4}" type="slidenum">
              <a:rPr lang="en-US" altLang="fr-FR"/>
              <a:pPr/>
              <a:t>‹#›</a:t>
            </a:fld>
            <a:endParaRPr lang="en-US" altLang="fr-FR"/>
          </a:p>
        </p:txBody>
      </p:sp>
    </p:spTree>
    <p:extLst>
      <p:ext uri="{BB962C8B-B14F-4D97-AF65-F5344CB8AC3E}">
        <p14:creationId xmlns:p14="http://schemas.microsoft.com/office/powerpoint/2010/main" val="280146702"/>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1676400" y="914400"/>
            <a:ext cx="7086600" cy="609600"/>
          </a:xfrm>
          <a:prstGeom prst="roundRect">
            <a:avLst>
              <a:gd name="adj" fmla="val 41667"/>
            </a:avLst>
          </a:prstGeom>
          <a:solidFill>
            <a:schemeClr val="accent2">
              <a:lumMod val="40000"/>
              <a:lumOff val="60000"/>
              <a:alpha val="45000"/>
            </a:schemeClr>
          </a:solidFill>
          <a:ln w="9525">
            <a:noFill/>
            <a:miter lim="800000"/>
            <a:headEnd/>
            <a:tailEnd/>
          </a:ln>
        </p:spPr>
        <p:txBody>
          <a:bodyPr/>
          <a:lstStyle>
            <a:lvl1pPr>
              <a:defRPr>
                <a:solidFill>
                  <a:schemeClr val="tx1"/>
                </a:solidFill>
              </a:defRPr>
            </a:lvl1pPr>
          </a:lstStyle>
          <a:p>
            <a:pPr lvl="0"/>
            <a:r>
              <a:rPr lang="en-US" dirty="0" smtClean="0"/>
              <a:t>Click to edit Master title style</a:t>
            </a:r>
          </a:p>
        </p:txBody>
      </p:sp>
      <p:sp>
        <p:nvSpPr>
          <p:cNvPr id="10" name="Chart Placeholder 9"/>
          <p:cNvSpPr>
            <a:spLocks noGrp="1"/>
          </p:cNvSpPr>
          <p:nvPr>
            <p:ph type="chart" sz="quarter" idx="13"/>
          </p:nvPr>
        </p:nvSpPr>
        <p:spPr>
          <a:xfrm>
            <a:off x="1600200" y="1676400"/>
            <a:ext cx="7086600" cy="4343400"/>
          </a:xfrm>
        </p:spPr>
        <p:txBody>
          <a:bodyPr/>
          <a:lstStyle/>
          <a:p>
            <a:pPr lvl="0"/>
            <a:endParaRPr lang="en-US" noProof="0" dirty="0"/>
          </a:p>
        </p:txBody>
      </p:sp>
      <p:sp>
        <p:nvSpPr>
          <p:cNvPr id="4" name="Date Placeholder 1"/>
          <p:cNvSpPr>
            <a:spLocks noGrp="1"/>
          </p:cNvSpPr>
          <p:nvPr>
            <p:ph type="dt" sz="half" idx="14"/>
          </p:nvPr>
        </p:nvSpPr>
        <p:spPr>
          <a:xfrm>
            <a:off x="1600200" y="6248400"/>
            <a:ext cx="1524000" cy="457200"/>
          </a:xfrm>
          <a:prstGeom prst="rect">
            <a:avLst/>
          </a:prstGeom>
        </p:spPr>
        <p:txBody>
          <a:bodyPr/>
          <a:lstStyle>
            <a:lvl1pPr>
              <a:defRPr>
                <a:latin typeface="Arial" charset="0"/>
              </a:defRPr>
            </a:lvl1pPr>
          </a:lstStyle>
          <a:p>
            <a:pPr>
              <a:defRPr/>
            </a:pPr>
            <a:endParaRPr lang="en-US">
              <a:solidFill>
                <a:prstClr val="black"/>
              </a:solidFill>
              <a:ea typeface="ＭＳ Ｐゴシック"/>
            </a:endParaRPr>
          </a:p>
        </p:txBody>
      </p:sp>
      <p:sp>
        <p:nvSpPr>
          <p:cNvPr id="5" name="Footer Placeholder 2"/>
          <p:cNvSpPr>
            <a:spLocks noGrp="1"/>
          </p:cNvSpPr>
          <p:nvPr>
            <p:ph type="ftr" sz="quarter" idx="15"/>
          </p:nvPr>
        </p:nvSpPr>
        <p:spPr>
          <a:xfrm>
            <a:off x="4114800" y="6248400"/>
            <a:ext cx="1905000" cy="457200"/>
          </a:xfrm>
          <a:prstGeom prst="rect">
            <a:avLst/>
          </a:prstGeom>
        </p:spPr>
        <p:txBody>
          <a:bodyPr/>
          <a:lstStyle>
            <a:lvl1pPr>
              <a:defRPr>
                <a:latin typeface="Arial" charset="0"/>
              </a:defRPr>
            </a:lvl1pPr>
          </a:lstStyle>
          <a:p>
            <a:pPr>
              <a:defRPr/>
            </a:pPr>
            <a:endParaRPr lang="en-US">
              <a:solidFill>
                <a:prstClr val="black"/>
              </a:solidFill>
              <a:ea typeface="ＭＳ Ｐゴシック"/>
            </a:endParaRPr>
          </a:p>
        </p:txBody>
      </p:sp>
      <p:sp>
        <p:nvSpPr>
          <p:cNvPr id="6" name="Slide Number Placeholder 3"/>
          <p:cNvSpPr>
            <a:spLocks noGrp="1"/>
          </p:cNvSpPr>
          <p:nvPr>
            <p:ph type="sldNum" sz="quarter" idx="16"/>
          </p:nvPr>
        </p:nvSpPr>
        <p:spPr>
          <a:xfrm>
            <a:off x="160340" y="160342"/>
            <a:ext cx="1011237" cy="236537"/>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07268A92-8CCE-4023-A1BA-B90F8C2A7E84}" type="slidenum">
              <a:rPr lang="en-US" altLang="en-US">
                <a:solidFill>
                  <a:prstClr val="black"/>
                </a:solidFill>
                <a:latin typeface="Arial"/>
                <a:ea typeface="ＭＳ Ｐゴシック"/>
              </a:rPr>
              <a:pPr>
                <a:defRPr/>
              </a:pPr>
              <a:t>‹#›</a:t>
            </a:fld>
            <a:endParaRPr lang="en-US" altLang="en-US">
              <a:solidFill>
                <a:prstClr val="black"/>
              </a:solidFill>
              <a:latin typeface="Arial"/>
              <a:ea typeface="ＭＳ Ｐゴシック"/>
            </a:endParaRPr>
          </a:p>
        </p:txBody>
      </p:sp>
    </p:spTree>
    <p:extLst>
      <p:ext uri="{BB962C8B-B14F-4D97-AF65-F5344CB8AC3E}">
        <p14:creationId xmlns:p14="http://schemas.microsoft.com/office/powerpoint/2010/main" val="2325216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882A18-200F-49A1-9AF0-EA41540C546B}" type="datetimeFigureOut">
              <a:rPr lang="en-US" smtClean="0"/>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203FD-7876-42EF-BB21-DD21FC969CC2}" type="slidenum">
              <a:rPr lang="en-US" smtClean="0"/>
              <a:t>‹#›</a:t>
            </a:fld>
            <a:endParaRPr lang="en-US"/>
          </a:p>
        </p:txBody>
      </p:sp>
    </p:spTree>
    <p:extLst>
      <p:ext uri="{BB962C8B-B14F-4D97-AF65-F5344CB8AC3E}">
        <p14:creationId xmlns:p14="http://schemas.microsoft.com/office/powerpoint/2010/main" val="2548320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1882A18-200F-49A1-9AF0-EA41540C546B}" type="datetimeFigureOut">
              <a:rPr lang="en-US" smtClean="0"/>
              <a:t>4/25/2017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F203FD-7876-42EF-BB21-DD21FC969CC2}" type="slidenum">
              <a:rPr lang="en-US" smtClean="0"/>
              <a:t>‹#›</a:t>
            </a:fld>
            <a:endParaRPr lang="en-US"/>
          </a:p>
        </p:txBody>
      </p:sp>
    </p:spTree>
    <p:extLst>
      <p:ext uri="{BB962C8B-B14F-4D97-AF65-F5344CB8AC3E}">
        <p14:creationId xmlns:p14="http://schemas.microsoft.com/office/powerpoint/2010/main" val="682728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1882A18-200F-49A1-9AF0-EA41540C546B}" type="datetimeFigureOut">
              <a:rPr lang="en-US" smtClean="0"/>
              <a:t>4/25/2017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F203FD-7876-42EF-BB21-DD21FC969CC2}" type="slidenum">
              <a:rPr lang="en-US" smtClean="0"/>
              <a:t>‹#›</a:t>
            </a:fld>
            <a:endParaRPr lang="en-US"/>
          </a:p>
        </p:txBody>
      </p:sp>
    </p:spTree>
    <p:extLst>
      <p:ext uri="{BB962C8B-B14F-4D97-AF65-F5344CB8AC3E}">
        <p14:creationId xmlns:p14="http://schemas.microsoft.com/office/powerpoint/2010/main" val="300260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1882A18-200F-49A1-9AF0-EA41540C546B}" type="datetimeFigureOut">
              <a:rPr lang="en-US" smtClean="0"/>
              <a:t>4/25/2017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F203FD-7876-42EF-BB21-DD21FC969CC2}" type="slidenum">
              <a:rPr lang="en-US" smtClean="0"/>
              <a:t>‹#›</a:t>
            </a:fld>
            <a:endParaRPr lang="en-US"/>
          </a:p>
        </p:txBody>
      </p:sp>
    </p:spTree>
    <p:extLst>
      <p:ext uri="{BB962C8B-B14F-4D97-AF65-F5344CB8AC3E}">
        <p14:creationId xmlns:p14="http://schemas.microsoft.com/office/powerpoint/2010/main" val="2557457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882A18-200F-49A1-9AF0-EA41540C546B}" type="datetimeFigureOut">
              <a:rPr lang="en-US" smtClean="0"/>
              <a:t>4/25/2017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F203FD-7876-42EF-BB21-DD21FC969CC2}" type="slidenum">
              <a:rPr lang="en-US" smtClean="0"/>
              <a:t>‹#›</a:t>
            </a:fld>
            <a:endParaRPr lang="en-US"/>
          </a:p>
        </p:txBody>
      </p:sp>
    </p:spTree>
    <p:extLst>
      <p:ext uri="{BB962C8B-B14F-4D97-AF65-F5344CB8AC3E}">
        <p14:creationId xmlns:p14="http://schemas.microsoft.com/office/powerpoint/2010/main" val="1123090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882A18-200F-49A1-9AF0-EA41540C546B}" type="datetimeFigureOut">
              <a:rPr lang="en-US" smtClean="0"/>
              <a:t>4/25/2017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F203FD-7876-42EF-BB21-DD21FC969CC2}" type="slidenum">
              <a:rPr lang="en-US" smtClean="0"/>
              <a:t>‹#›</a:t>
            </a:fld>
            <a:endParaRPr lang="en-US"/>
          </a:p>
        </p:txBody>
      </p:sp>
    </p:spTree>
    <p:extLst>
      <p:ext uri="{BB962C8B-B14F-4D97-AF65-F5344CB8AC3E}">
        <p14:creationId xmlns:p14="http://schemas.microsoft.com/office/powerpoint/2010/main" val="2845885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882A18-200F-49A1-9AF0-EA41540C546B}" type="datetimeFigureOut">
              <a:rPr lang="en-US" smtClean="0"/>
              <a:t>4/25/2017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F203FD-7876-42EF-BB21-DD21FC969CC2}" type="slidenum">
              <a:rPr lang="en-US" smtClean="0"/>
              <a:t>‹#›</a:t>
            </a:fld>
            <a:endParaRPr lang="en-US"/>
          </a:p>
        </p:txBody>
      </p:sp>
    </p:spTree>
    <p:extLst>
      <p:ext uri="{BB962C8B-B14F-4D97-AF65-F5344CB8AC3E}">
        <p14:creationId xmlns:p14="http://schemas.microsoft.com/office/powerpoint/2010/main" val="2451343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882A18-200F-49A1-9AF0-EA41540C546B}" type="datetimeFigureOut">
              <a:rPr lang="en-US" smtClean="0"/>
              <a:t>4/25/2017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F203FD-7876-42EF-BB21-DD21FC969CC2}" type="slidenum">
              <a:rPr lang="en-US" smtClean="0"/>
              <a:t>‹#›</a:t>
            </a:fld>
            <a:endParaRPr lang="en-US"/>
          </a:p>
        </p:txBody>
      </p:sp>
    </p:spTree>
    <p:extLst>
      <p:ext uri="{BB962C8B-B14F-4D97-AF65-F5344CB8AC3E}">
        <p14:creationId xmlns:p14="http://schemas.microsoft.com/office/powerpoint/2010/main" val="8281942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882A18-200F-49A1-9AF0-EA41540C546B}" type="datetimeFigureOut">
              <a:rPr lang="en-US" smtClean="0">
                <a:solidFill>
                  <a:prstClr val="black">
                    <a:tint val="75000"/>
                  </a:prstClr>
                </a:solidFill>
              </a:rPr>
              <a:pPr/>
              <a:t>4/25/2017</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F203FD-7876-42EF-BB21-DD21FC969C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75236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4.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5.png"/><Relationship Id="rId11" Type="http://schemas.openxmlformats.org/officeDocument/2006/relationships/image" Target="../media/image19.png"/><Relationship Id="rId5" Type="http://schemas.openxmlformats.org/officeDocument/2006/relationships/image" Target="../media/image14.png"/><Relationship Id="rId10" Type="http://schemas.openxmlformats.org/officeDocument/2006/relationships/image" Target="../media/image18.jpeg"/><Relationship Id="rId4" Type="http://schemas.openxmlformats.org/officeDocument/2006/relationships/image" Target="../media/image13.png"/><Relationship Id="rId9"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jpeg"/><Relationship Id="rId1" Type="http://schemas.openxmlformats.org/officeDocument/2006/relationships/slideLayout" Target="../slideLayouts/slideLayout2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10" name="Picture 2" descr="C:\Users\ss3222\Documents\Communications\Projects\TJ Project\Photos\232323232%7Ffp63597%3Enu%3D32%3B7%3E%3A98%3E789%3EWSNRCG%3D3879%3A33%3B53336nu0mrj.jpg"/>
          <p:cNvPicPr>
            <a:picLocks noChangeAspect="1" noChangeArrowheads="1"/>
          </p:cNvPicPr>
          <p:nvPr/>
        </p:nvPicPr>
        <p:blipFill rotWithShape="1">
          <a:blip r:embed="rId2">
            <a:grayscl/>
            <a:extLst>
              <a:ext uri="{28A0092B-C50C-407E-A947-70E740481C1C}">
                <a14:useLocalDpi xmlns:a14="http://schemas.microsoft.com/office/drawing/2010/main" val="0"/>
              </a:ext>
            </a:extLst>
          </a:blip>
          <a:srcRect l="7169" t="12090" r="1146" b="40389"/>
          <a:stretch/>
        </p:blipFill>
        <p:spPr bwMode="auto">
          <a:xfrm>
            <a:off x="-19050" y="-20796"/>
            <a:ext cx="9144000" cy="66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ctrTitle"/>
          </p:nvPr>
        </p:nvSpPr>
        <p:spPr>
          <a:xfrm>
            <a:off x="0" y="3556000"/>
            <a:ext cx="5676900" cy="1212760"/>
          </a:xfrm>
          <a:solidFill>
            <a:schemeClr val="accent1">
              <a:lumMod val="50000"/>
            </a:schemeClr>
          </a:solidFill>
        </p:spPr>
        <p:txBody>
          <a:bodyPr anchor="ctr">
            <a:noAutofit/>
          </a:bodyPr>
          <a:lstStyle/>
          <a:p>
            <a:pPr algn="l"/>
            <a:r>
              <a:rPr lang="en-US" sz="5400" b="1" dirty="0" smtClean="0">
                <a:solidFill>
                  <a:schemeClr val="accent1">
                    <a:lumMod val="20000"/>
                    <a:lumOff val="80000"/>
                  </a:schemeClr>
                </a:solidFill>
                <a:latin typeface="Tw Cen MT" panose="020B0602020104020603" pitchFamily="34" charset="0"/>
              </a:rPr>
              <a:t>CHACUN INVITE 3</a:t>
            </a:r>
            <a:endParaRPr lang="en-US" sz="5400" b="1" dirty="0">
              <a:solidFill>
                <a:schemeClr val="accent1">
                  <a:lumMod val="20000"/>
                  <a:lumOff val="80000"/>
                </a:schemeClr>
              </a:solidFill>
              <a:latin typeface="Tw Cen MT" panose="020B0602020104020603" pitchFamily="34" charset="0"/>
            </a:endParaRPr>
          </a:p>
        </p:txBody>
      </p:sp>
      <p:sp>
        <p:nvSpPr>
          <p:cNvPr id="6" name="Rectangle 5"/>
          <p:cNvSpPr/>
          <p:nvPr/>
        </p:nvSpPr>
        <p:spPr>
          <a:xfrm>
            <a:off x="-19050" y="5671595"/>
            <a:ext cx="9163050" cy="11864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5"/>
          <p:cNvGrpSpPr>
            <a:grpSpLocks/>
          </p:cNvGrpSpPr>
          <p:nvPr/>
        </p:nvGrpSpPr>
        <p:grpSpPr bwMode="auto">
          <a:xfrm>
            <a:off x="1938662" y="5851140"/>
            <a:ext cx="5266676" cy="827314"/>
            <a:chOff x="4326598" y="5871029"/>
            <a:chExt cx="5143639" cy="801035"/>
          </a:xfrm>
        </p:grpSpPr>
        <p:pic>
          <p:nvPicPr>
            <p:cNvPr id="8" name="Picture 7" descr="Horizontal_RGB_60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26598" y="5874660"/>
              <a:ext cx="2419708" cy="793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461424" y="5871029"/>
              <a:ext cx="2008813" cy="801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Oval Callout 10"/>
          <p:cNvSpPr/>
          <p:nvPr/>
        </p:nvSpPr>
        <p:spPr>
          <a:xfrm>
            <a:off x="5604337" y="221331"/>
            <a:ext cx="3202002" cy="1340644"/>
          </a:xfrm>
          <a:prstGeom prst="wedgeEllipseCallou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b="1" dirty="0">
                <a:solidFill>
                  <a:schemeClr val="accent1">
                    <a:lumMod val="20000"/>
                    <a:lumOff val="80000"/>
                  </a:schemeClr>
                </a:solidFill>
              </a:rPr>
              <a:t>Bonjour ! As –</a:t>
            </a:r>
            <a:r>
              <a:rPr lang="en-US" sz="2400" b="1" dirty="0" err="1">
                <a:solidFill>
                  <a:schemeClr val="accent1">
                    <a:lumMod val="20000"/>
                    <a:lumOff val="80000"/>
                  </a:schemeClr>
                </a:solidFill>
              </a:rPr>
              <a:t>tu</a:t>
            </a:r>
            <a:r>
              <a:rPr lang="en-US" sz="2400" b="1" dirty="0">
                <a:solidFill>
                  <a:schemeClr val="accent1">
                    <a:lumMod val="20000"/>
                    <a:lumOff val="80000"/>
                  </a:schemeClr>
                </a:solidFill>
              </a:rPr>
              <a:t> un moment pour </a:t>
            </a:r>
            <a:r>
              <a:rPr lang="en-US" sz="2400" b="1" dirty="0" err="1">
                <a:solidFill>
                  <a:schemeClr val="accent1">
                    <a:lumMod val="20000"/>
                    <a:lumOff val="80000"/>
                  </a:schemeClr>
                </a:solidFill>
              </a:rPr>
              <a:t>parler</a:t>
            </a:r>
            <a:r>
              <a:rPr lang="en-US" sz="2400" b="1" dirty="0">
                <a:solidFill>
                  <a:schemeClr val="accent1">
                    <a:lumMod val="20000"/>
                    <a:lumOff val="80000"/>
                  </a:schemeClr>
                </a:solidFill>
              </a:rPr>
              <a:t>?</a:t>
            </a:r>
            <a:endParaRPr lang="fr-BE" sz="2400" b="1" dirty="0">
              <a:solidFill>
                <a:schemeClr val="accent1">
                  <a:lumMod val="20000"/>
                  <a:lumOff val="80000"/>
                </a:schemeClr>
              </a:solidFill>
            </a:endParaRPr>
          </a:p>
        </p:txBody>
      </p:sp>
    </p:spTree>
    <p:extLst>
      <p:ext uri="{BB962C8B-B14F-4D97-AF65-F5344CB8AC3E}">
        <p14:creationId xmlns:p14="http://schemas.microsoft.com/office/powerpoint/2010/main" val="12493859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Content Placeholder 2"/>
          <p:cNvSpPr txBox="1">
            <a:spLocks/>
          </p:cNvSpPr>
          <p:nvPr/>
        </p:nvSpPr>
        <p:spPr>
          <a:xfrm>
            <a:off x="531772" y="-1271927"/>
            <a:ext cx="7683909" cy="7501958"/>
          </a:xfrm>
          <a:prstGeom prst="roundRect">
            <a:avLst>
              <a:gd name="adj" fmla="val 5398"/>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3175" algn="ctr">
              <a:buFontTx/>
              <a:buNone/>
              <a:defRPr/>
            </a:pPr>
            <a:r>
              <a:rPr lang="en-US" altLang="fr-FR" sz="70000" b="1" dirty="0" smtClean="0">
                <a:solidFill>
                  <a:schemeClr val="accent1">
                    <a:lumMod val="40000"/>
                    <a:lumOff val="60000"/>
                  </a:schemeClr>
                </a:solidFill>
                <a:latin typeface="Tw Cen MT" panose="020B0602020104020603" pitchFamily="34" charset="0"/>
              </a:rPr>
              <a:t>?</a:t>
            </a:r>
          </a:p>
        </p:txBody>
      </p:sp>
      <p:sp>
        <p:nvSpPr>
          <p:cNvPr id="68611" name="Content Placeholder 2"/>
          <p:cNvSpPr>
            <a:spLocks noGrp="1"/>
          </p:cNvSpPr>
          <p:nvPr>
            <p:ph idx="4294967295"/>
          </p:nvPr>
        </p:nvSpPr>
        <p:spPr>
          <a:xfrm>
            <a:off x="684172" y="2819976"/>
            <a:ext cx="7683909" cy="3638655"/>
          </a:xfrm>
          <a:prstGeom prst="roundRect">
            <a:avLst>
              <a:gd name="adj" fmla="val 5398"/>
            </a:avLst>
          </a:prstGeom>
          <a:noFill/>
        </p:spPr>
        <p:txBody>
          <a:bodyPr>
            <a:normAutofit/>
          </a:bodyPr>
          <a:lstStyle/>
          <a:p>
            <a:pPr marL="0" indent="3175" algn="ctr">
              <a:buFontTx/>
              <a:buNone/>
              <a:defRPr/>
            </a:pPr>
            <a:r>
              <a:rPr lang="en-US" altLang="fr-FR" sz="6600" b="1" dirty="0" smtClean="0">
                <a:solidFill>
                  <a:schemeClr val="accent1">
                    <a:lumMod val="75000"/>
                  </a:schemeClr>
                </a:solidFill>
                <a:latin typeface="Tw Cen MT" panose="020B0602020104020603" pitchFamily="34" charset="0"/>
              </a:rPr>
              <a:t>QUESTIONS? </a:t>
            </a:r>
          </a:p>
        </p:txBody>
      </p:sp>
    </p:spTree>
    <p:extLst>
      <p:ext uri="{BB962C8B-B14F-4D97-AF65-F5344CB8AC3E}">
        <p14:creationId xmlns:p14="http://schemas.microsoft.com/office/powerpoint/2010/main" val="1874975479"/>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909" y="781050"/>
            <a:ext cx="4222750" cy="5067300"/>
          </a:xfrm>
          <a:prstGeom prst="rect">
            <a:avLst/>
          </a:prstGeom>
        </p:spPr>
      </p:pic>
      <p:sp>
        <p:nvSpPr>
          <p:cNvPr id="6" name="Left Arrow 5"/>
          <p:cNvSpPr/>
          <p:nvPr/>
        </p:nvSpPr>
        <p:spPr>
          <a:xfrm>
            <a:off x="4592638" y="5086350"/>
            <a:ext cx="4189412" cy="762000"/>
          </a:xfrm>
          <a:prstGeom prst="leftArrow">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28600" eaLnBrk="1" hangingPunct="1">
              <a:defRPr/>
            </a:pPr>
            <a:endParaRPr lang="fr-BE" sz="2000" dirty="0">
              <a:solidFill>
                <a:schemeClr val="bg1"/>
              </a:solidFill>
            </a:endParaRPr>
          </a:p>
        </p:txBody>
      </p:sp>
      <p:sp>
        <p:nvSpPr>
          <p:cNvPr id="7" name="Rectangle 6"/>
          <p:cNvSpPr/>
          <p:nvPr/>
        </p:nvSpPr>
        <p:spPr>
          <a:xfrm>
            <a:off x="5124450" y="2153662"/>
            <a:ext cx="3657600" cy="3046988"/>
          </a:xfrm>
          <a:prstGeom prst="rect">
            <a:avLst/>
          </a:prstGeom>
          <a:solidFill>
            <a:schemeClr val="accent1">
              <a:lumMod val="50000"/>
            </a:schemeClr>
          </a:solidFill>
        </p:spPr>
        <p:txBody>
          <a:bodyPr wrap="square" anchor="ctr">
            <a:spAutoFit/>
          </a:bodyPr>
          <a:lstStyle/>
          <a:p>
            <a:pPr marL="228600">
              <a:defRPr/>
            </a:pPr>
            <a:endParaRPr lang="fr-BE" sz="2400" dirty="0" smtClean="0">
              <a:solidFill>
                <a:schemeClr val="bg1"/>
              </a:solidFill>
            </a:endParaRPr>
          </a:p>
          <a:p>
            <a:pPr marL="228600">
              <a:defRPr/>
            </a:pPr>
            <a:endParaRPr lang="fr-BE" sz="2400" dirty="0">
              <a:solidFill>
                <a:schemeClr val="bg1"/>
              </a:solidFill>
            </a:endParaRPr>
          </a:p>
          <a:p>
            <a:pPr marL="228600">
              <a:defRPr/>
            </a:pPr>
            <a:r>
              <a:rPr lang="fr-BE" sz="2400" dirty="0" smtClean="0">
                <a:solidFill>
                  <a:schemeClr val="bg1"/>
                </a:solidFill>
              </a:rPr>
              <a:t>La </a:t>
            </a:r>
            <a:r>
              <a:rPr lang="fr-BE" sz="2400" dirty="0">
                <a:solidFill>
                  <a:schemeClr val="bg1"/>
                </a:solidFill>
              </a:rPr>
              <a:t>campagne “Chacun Invite 3” peut renforcer les liens entre prestataires de PF et la </a:t>
            </a:r>
            <a:r>
              <a:rPr lang="fr-BE" sz="2400" dirty="0" smtClean="0">
                <a:solidFill>
                  <a:schemeClr val="bg1"/>
                </a:solidFill>
              </a:rPr>
              <a:t>communauté</a:t>
            </a:r>
          </a:p>
          <a:p>
            <a:pPr marL="228600">
              <a:defRPr/>
            </a:pPr>
            <a:endParaRPr lang="fr-BE" sz="2400" dirty="0">
              <a:solidFill>
                <a:schemeClr val="bg1"/>
              </a:solidFill>
            </a:endParaRPr>
          </a:p>
          <a:p>
            <a:pPr marL="228600">
              <a:defRPr/>
            </a:pPr>
            <a:endParaRPr lang="fr-BE" sz="2400" dirty="0">
              <a:solidFill>
                <a:schemeClr val="bg1"/>
              </a:solidFill>
            </a:endParaRPr>
          </a:p>
        </p:txBody>
      </p:sp>
    </p:spTree>
    <p:extLst>
      <p:ext uri="{BB962C8B-B14F-4D97-AF65-F5344CB8AC3E}">
        <p14:creationId xmlns:p14="http://schemas.microsoft.com/office/powerpoint/2010/main" val="39867702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8" name="Curved Up Arrow 37"/>
          <p:cNvSpPr/>
          <p:nvPr/>
        </p:nvSpPr>
        <p:spPr>
          <a:xfrm rot="16840276">
            <a:off x="878060" y="3155597"/>
            <a:ext cx="4407565" cy="1082725"/>
          </a:xfrm>
          <a:prstGeom prst="curvedUpArrow">
            <a:avLst>
              <a:gd name="adj1" fmla="val 25000"/>
              <a:gd name="adj2" fmla="val 0"/>
              <a:gd name="adj3" fmla="val 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solidFill>
                <a:schemeClr val="tx1"/>
              </a:solidFill>
            </a:endParaRPr>
          </a:p>
        </p:txBody>
      </p:sp>
      <p:sp>
        <p:nvSpPr>
          <p:cNvPr id="37" name="Curved Up Arrow 36"/>
          <p:cNvSpPr/>
          <p:nvPr/>
        </p:nvSpPr>
        <p:spPr>
          <a:xfrm rot="15907282">
            <a:off x="2560006" y="1366139"/>
            <a:ext cx="1972493" cy="789672"/>
          </a:xfrm>
          <a:prstGeom prst="curvedUpArrow">
            <a:avLst>
              <a:gd name="adj1" fmla="val 25000"/>
              <a:gd name="adj2" fmla="val 51615"/>
              <a:gd name="adj3" fmla="val 25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solidFill>
                <a:schemeClr val="tx1"/>
              </a:solidFill>
            </a:endParaRPr>
          </a:p>
        </p:txBody>
      </p:sp>
      <p:sp>
        <p:nvSpPr>
          <p:cNvPr id="5" name="Content Placeholder 4"/>
          <p:cNvSpPr>
            <a:spLocks noGrp="1"/>
          </p:cNvSpPr>
          <p:nvPr>
            <p:ph sz="quarter" idx="4294967295"/>
          </p:nvPr>
        </p:nvSpPr>
        <p:spPr>
          <a:xfrm>
            <a:off x="4404088" y="294976"/>
            <a:ext cx="4584791" cy="6669899"/>
          </a:xfrm>
          <a:noFill/>
        </p:spPr>
        <p:txBody>
          <a:bodyPr>
            <a:normAutofit fontScale="77500" lnSpcReduction="20000"/>
          </a:bodyPr>
          <a:lstStyle/>
          <a:p>
            <a:pPr marL="0" indent="0">
              <a:buNone/>
              <a:defRPr/>
            </a:pPr>
            <a:r>
              <a:rPr lang="fr-BE" sz="3100" b="1" dirty="0" smtClean="0">
                <a:solidFill>
                  <a:schemeClr val="accent5">
                    <a:lumMod val="50000"/>
                  </a:schemeClr>
                </a:solidFill>
              </a:rPr>
              <a:t>‘</a:t>
            </a:r>
            <a:r>
              <a:rPr lang="fr-BE" sz="3100" dirty="0" smtClean="0">
                <a:solidFill>
                  <a:schemeClr val="accent5">
                    <a:lumMod val="50000"/>
                  </a:schemeClr>
                </a:solidFill>
              </a:rPr>
              <a:t>Chacun </a:t>
            </a:r>
            <a:r>
              <a:rPr lang="fr-BE" sz="3100" dirty="0">
                <a:solidFill>
                  <a:schemeClr val="accent5">
                    <a:lumMod val="50000"/>
                  </a:schemeClr>
                </a:solidFill>
              </a:rPr>
              <a:t>Invite 3’ </a:t>
            </a:r>
            <a:r>
              <a:rPr lang="fr-FR" sz="3100" dirty="0">
                <a:solidFill>
                  <a:schemeClr val="accent5">
                    <a:lumMod val="50000"/>
                  </a:schemeClr>
                </a:solidFill>
              </a:rPr>
              <a:t>comment pourrait-il lier les prestataires de PF avec les hommes et femmes dans un village qui veulent espacer mais qui n’utilisent rien pour se protéger?</a:t>
            </a:r>
            <a:endParaRPr lang="fr-BE" sz="3100" dirty="0">
              <a:solidFill>
                <a:schemeClr val="accent5">
                  <a:lumMod val="50000"/>
                </a:schemeClr>
              </a:solidFill>
            </a:endParaRPr>
          </a:p>
          <a:p>
            <a:pPr>
              <a:buFont typeface="Arial" charset="0"/>
              <a:buChar char="•"/>
              <a:defRPr/>
            </a:pPr>
            <a:endParaRPr lang="fr-BE" sz="3100" b="1" dirty="0">
              <a:solidFill>
                <a:schemeClr val="accent5">
                  <a:lumMod val="50000"/>
                </a:schemeClr>
              </a:solidFill>
            </a:endParaRPr>
          </a:p>
          <a:p>
            <a:pPr marL="0" indent="0">
              <a:buNone/>
              <a:defRPr/>
            </a:pPr>
            <a:r>
              <a:rPr lang="fr-BE" sz="3100" dirty="0" smtClean="0">
                <a:solidFill>
                  <a:schemeClr val="accent5">
                    <a:lumMod val="50000"/>
                  </a:schemeClr>
                </a:solidFill>
              </a:rPr>
              <a:t>Les </a:t>
            </a:r>
            <a:r>
              <a:rPr lang="fr-BE" sz="3100" dirty="0">
                <a:solidFill>
                  <a:schemeClr val="accent5">
                    <a:lumMod val="50000"/>
                  </a:schemeClr>
                </a:solidFill>
              </a:rPr>
              <a:t>personnes satisfaites avec la PF parlent à au moins 3 amis.  Elles partagent leurs expériences avec la PF et demandent aux amis d’aller chercher de l’information chez un prestataire au centre de santé</a:t>
            </a:r>
            <a:r>
              <a:rPr lang="fr-BE" sz="3100" dirty="0" smtClean="0">
                <a:solidFill>
                  <a:schemeClr val="accent5">
                    <a:lumMod val="50000"/>
                  </a:schemeClr>
                </a:solidFill>
              </a:rPr>
              <a:t>.</a:t>
            </a:r>
          </a:p>
          <a:p>
            <a:pPr marL="0" indent="0">
              <a:buNone/>
              <a:defRPr/>
            </a:pPr>
            <a:endParaRPr lang="fr-BE" sz="3100" i="1" dirty="0">
              <a:solidFill>
                <a:schemeClr val="accent5">
                  <a:lumMod val="50000"/>
                </a:schemeClr>
              </a:solidFill>
            </a:endParaRPr>
          </a:p>
          <a:p>
            <a:pPr marL="114300" indent="0">
              <a:buNone/>
              <a:defRPr/>
            </a:pPr>
            <a:r>
              <a:rPr lang="fr-BE" sz="3100" i="1" dirty="0">
                <a:solidFill>
                  <a:schemeClr val="accent5">
                    <a:lumMod val="50000"/>
                  </a:schemeClr>
                </a:solidFill>
              </a:rPr>
              <a:t>La carte d’invitation permet à la personne satisfaite avec la PF d’aborder le sujet avec des amis et parents.  </a:t>
            </a:r>
          </a:p>
          <a:p>
            <a:pPr marL="114300" indent="0">
              <a:buNone/>
              <a:defRPr/>
            </a:pPr>
            <a:r>
              <a:rPr lang="fr-BE" sz="3100" i="1" dirty="0">
                <a:solidFill>
                  <a:schemeClr val="accent5">
                    <a:lumMod val="50000"/>
                  </a:schemeClr>
                </a:solidFill>
              </a:rPr>
              <a:t>La carte donne à la personne qui la reçoit l’encouragement pour aller au CS pour avoir plus d’informations </a:t>
            </a:r>
            <a:r>
              <a:rPr lang="fr-BE" sz="3100" i="1" dirty="0" smtClean="0">
                <a:solidFill>
                  <a:schemeClr val="accent5">
                    <a:lumMod val="50000"/>
                  </a:schemeClr>
                </a:solidFill>
              </a:rPr>
              <a:t>PF</a:t>
            </a:r>
            <a:endParaRPr lang="en-US" sz="3100" dirty="0">
              <a:solidFill>
                <a:schemeClr val="tx1">
                  <a:lumMod val="65000"/>
                  <a:lumOff val="35000"/>
                </a:schemeClr>
              </a:solidFill>
            </a:endParaRPr>
          </a:p>
          <a:p>
            <a:pPr marL="685783" indent="-514338">
              <a:spcBef>
                <a:spcPts val="600"/>
              </a:spcBef>
              <a:buFont typeface="+mj-lt"/>
              <a:buAutoNum type="arabicPeriod"/>
              <a:defRPr/>
            </a:pPr>
            <a:endParaRPr lang="en-US" sz="3000" dirty="0">
              <a:solidFill>
                <a:schemeClr val="tx1">
                  <a:lumMod val="65000"/>
                  <a:lumOff val="35000"/>
                </a:schemeClr>
              </a:solidFill>
            </a:endParaRPr>
          </a:p>
        </p:txBody>
      </p:sp>
      <p:sp>
        <p:nvSpPr>
          <p:cNvPr id="4" name="TextBox 3"/>
          <p:cNvSpPr txBox="1"/>
          <p:nvPr/>
        </p:nvSpPr>
        <p:spPr>
          <a:xfrm>
            <a:off x="3795751" y="0"/>
            <a:ext cx="762000" cy="769441"/>
          </a:xfrm>
          <a:prstGeom prst="rect">
            <a:avLst/>
          </a:prstGeom>
          <a:noFill/>
        </p:spPr>
        <p:txBody>
          <a:bodyPr wrap="square" rtlCol="0">
            <a:spAutoFit/>
          </a:bodyPr>
          <a:lstStyle/>
          <a:p>
            <a:r>
              <a:rPr lang="en-US" sz="4400" b="1" dirty="0" smtClean="0">
                <a:solidFill>
                  <a:schemeClr val="accent1">
                    <a:lumMod val="50000"/>
                  </a:schemeClr>
                </a:solidFill>
                <a:latin typeface="Tw Cen MT" panose="020B0602020104020603" pitchFamily="34" charset="0"/>
              </a:rPr>
              <a:t>Q: </a:t>
            </a:r>
            <a:endParaRPr lang="en-US" sz="4400" b="1" dirty="0">
              <a:solidFill>
                <a:schemeClr val="accent1">
                  <a:lumMod val="50000"/>
                </a:schemeClr>
              </a:solidFill>
              <a:latin typeface="Tw Cen MT" panose="020B0602020104020603" pitchFamily="34" charset="0"/>
            </a:endParaRPr>
          </a:p>
        </p:txBody>
      </p:sp>
      <p:sp>
        <p:nvSpPr>
          <p:cNvPr id="7" name="TextBox 6"/>
          <p:cNvSpPr txBox="1"/>
          <p:nvPr/>
        </p:nvSpPr>
        <p:spPr>
          <a:xfrm>
            <a:off x="3900368" y="2124644"/>
            <a:ext cx="762000" cy="769441"/>
          </a:xfrm>
          <a:prstGeom prst="rect">
            <a:avLst/>
          </a:prstGeom>
          <a:noFill/>
        </p:spPr>
        <p:txBody>
          <a:bodyPr wrap="square" rtlCol="0">
            <a:spAutoFit/>
          </a:bodyPr>
          <a:lstStyle/>
          <a:p>
            <a:r>
              <a:rPr lang="en-US" sz="4400" b="1" dirty="0" smtClean="0">
                <a:solidFill>
                  <a:schemeClr val="accent1">
                    <a:lumMod val="50000"/>
                  </a:schemeClr>
                </a:solidFill>
                <a:latin typeface="Tw Cen MT" panose="020B0602020104020603" pitchFamily="34" charset="0"/>
              </a:rPr>
              <a:t>R: </a:t>
            </a:r>
            <a:endParaRPr lang="en-US" sz="4400" b="1" dirty="0">
              <a:solidFill>
                <a:schemeClr val="accent1">
                  <a:lumMod val="50000"/>
                </a:schemeClr>
              </a:solidFill>
              <a:latin typeface="Tw Cen MT" panose="020B0602020104020603" pitchFamily="34" charset="0"/>
            </a:endParaRPr>
          </a:p>
        </p:txBody>
      </p:sp>
      <p:grpSp>
        <p:nvGrpSpPr>
          <p:cNvPr id="8" name="Group 7"/>
          <p:cNvGrpSpPr/>
          <p:nvPr/>
        </p:nvGrpSpPr>
        <p:grpSpPr>
          <a:xfrm>
            <a:off x="1362961" y="486066"/>
            <a:ext cx="1654606" cy="1654606"/>
            <a:chOff x="3490879" y="2241892"/>
            <a:chExt cx="1654606" cy="1654606"/>
          </a:xfrm>
        </p:grpSpPr>
        <p:sp>
          <p:nvSpPr>
            <p:cNvPr id="12" name="Oval 11"/>
            <p:cNvSpPr/>
            <p:nvPr/>
          </p:nvSpPr>
          <p:spPr>
            <a:xfrm>
              <a:off x="3490879" y="2241892"/>
              <a:ext cx="1654606" cy="1654606"/>
            </a:xfrm>
            <a:prstGeom prst="ellipse">
              <a:avLst/>
            </a:prstGeom>
            <a:solidFill>
              <a:schemeClr val="bg1"/>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ln>
                  <a:solidFill>
                    <a:schemeClr val="accent1">
                      <a:lumMod val="50000"/>
                    </a:schemeClr>
                  </a:solidFill>
                </a:ln>
              </a:endParaRPr>
            </a:p>
          </p:txBody>
        </p:sp>
        <p:sp>
          <p:nvSpPr>
            <p:cNvPr id="30" name="Rectangle 29"/>
            <p:cNvSpPr/>
            <p:nvPr/>
          </p:nvSpPr>
          <p:spPr>
            <a:xfrm rot="2229552">
              <a:off x="4455389" y="2585205"/>
              <a:ext cx="219896" cy="1158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baseline="-25000"/>
            </a:p>
          </p:txBody>
        </p:sp>
        <p:grpSp>
          <p:nvGrpSpPr>
            <p:cNvPr id="10" name="Group 9"/>
            <p:cNvGrpSpPr/>
            <p:nvPr/>
          </p:nvGrpSpPr>
          <p:grpSpPr>
            <a:xfrm>
              <a:off x="3670000" y="2656353"/>
              <a:ext cx="1296364" cy="851203"/>
              <a:chOff x="-217921" y="-920805"/>
              <a:chExt cx="11221610" cy="7368194"/>
            </a:xfrm>
          </p:grpSpPr>
          <p:pic>
            <p:nvPicPr>
              <p:cNvPr id="23" name="Picture 22" descr="http://www.buttehabitat.org/page/_files/House-silhouette-1.jpg"/>
              <p:cNvPicPr>
                <a:picLocks noChangeAspect="1"/>
              </p:cNvPicPr>
              <p:nvPr/>
            </p:nvPicPr>
            <p:blipFill rotWithShape="1">
              <a:blip r:embed="rId3" cstate="print">
                <a:extLst>
                  <a:ext uri="{28A0092B-C50C-407E-A947-70E740481C1C}">
                    <a14:useLocalDpi xmlns:a14="http://schemas.microsoft.com/office/drawing/2010/main" val="0"/>
                  </a:ext>
                </a:extLst>
              </a:blip>
              <a:srcRect b="37668"/>
              <a:stretch/>
            </p:blipFill>
            <p:spPr bwMode="auto">
              <a:xfrm>
                <a:off x="-217921" y="-920805"/>
                <a:ext cx="11221610" cy="7147304"/>
              </a:xfrm>
              <a:prstGeom prst="rect">
                <a:avLst/>
              </a:prstGeom>
              <a:noFill/>
              <a:ln>
                <a:noFill/>
              </a:ln>
            </p:spPr>
          </p:pic>
          <p:grpSp>
            <p:nvGrpSpPr>
              <p:cNvPr id="24" name="Group 23"/>
              <p:cNvGrpSpPr/>
              <p:nvPr/>
            </p:nvGrpSpPr>
            <p:grpSpPr>
              <a:xfrm>
                <a:off x="2848021" y="411375"/>
                <a:ext cx="6540384" cy="6036014"/>
                <a:chOff x="-320270" y="-545277"/>
                <a:chExt cx="1759387" cy="1623709"/>
              </a:xfrm>
            </p:grpSpPr>
            <p:sp>
              <p:nvSpPr>
                <p:cNvPr id="25" name="Rectangle 24"/>
                <p:cNvSpPr/>
                <p:nvPr/>
              </p:nvSpPr>
              <p:spPr>
                <a:xfrm>
                  <a:off x="-320270" y="302139"/>
                  <a:ext cx="1369161" cy="77629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baseline="-25000"/>
                </a:p>
              </p:txBody>
            </p:sp>
            <p:sp>
              <p:nvSpPr>
                <p:cNvPr id="26" name="Rectangle 25"/>
                <p:cNvSpPr/>
                <p:nvPr/>
              </p:nvSpPr>
              <p:spPr>
                <a:xfrm rot="2301619">
                  <a:off x="553288" y="-545277"/>
                  <a:ext cx="885829" cy="4667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grpSp>
        <p:sp>
          <p:nvSpPr>
            <p:cNvPr id="22" name="Rectangle 21"/>
            <p:cNvSpPr/>
            <p:nvPr/>
          </p:nvSpPr>
          <p:spPr>
            <a:xfrm rot="2229552">
              <a:off x="3921989" y="2813805"/>
              <a:ext cx="219897" cy="1158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baseline="-25000"/>
            </a:p>
          </p:txBody>
        </p:sp>
      </p:grpSp>
      <p:pic>
        <p:nvPicPr>
          <p:cNvPr id="31" name="Picture 30" descr="http://www.psdgraphics.com/file/male-female-png.png"/>
          <p:cNvPicPr/>
          <p:nvPr/>
        </p:nvPicPr>
        <p:blipFill rotWithShape="1">
          <a:blip r:embed="rId4" cstate="print">
            <a:extLst>
              <a:ext uri="{28A0092B-C50C-407E-A947-70E740481C1C}">
                <a14:useLocalDpi xmlns:a14="http://schemas.microsoft.com/office/drawing/2010/main" val="0"/>
              </a:ext>
            </a:extLst>
          </a:blip>
          <a:srcRect l="15826" t="10742" r="55826" b="11205"/>
          <a:stretch/>
        </p:blipFill>
        <p:spPr bwMode="auto">
          <a:xfrm>
            <a:off x="356182" y="2324566"/>
            <a:ext cx="749258" cy="1505282"/>
          </a:xfrm>
          <a:prstGeom prst="rect">
            <a:avLst/>
          </a:prstGeom>
          <a:noFill/>
          <a:ln>
            <a:noFill/>
          </a:ln>
          <a:extLst>
            <a:ext uri="{53640926-AAD7-44D8-BBD7-CCE9431645EC}">
              <a14:shadowObscured xmlns:a14="http://schemas.microsoft.com/office/drawing/2010/main"/>
            </a:ext>
          </a:extLst>
        </p:spPr>
      </p:pic>
      <p:pic>
        <p:nvPicPr>
          <p:cNvPr id="32" name="Picture 31" descr="http://www.psdgraphics.com/file/male-female-png.png"/>
          <p:cNvPicPr/>
          <p:nvPr/>
        </p:nvPicPr>
        <p:blipFill rotWithShape="1">
          <a:blip r:embed="rId5" cstate="print">
            <a:extLst>
              <a:ext uri="{28A0092B-C50C-407E-A947-70E740481C1C}">
                <a14:useLocalDpi xmlns:a14="http://schemas.microsoft.com/office/drawing/2010/main" val="0"/>
              </a:ext>
            </a:extLst>
          </a:blip>
          <a:srcRect l="55478" t="10980" r="18956" b="9774"/>
          <a:stretch/>
        </p:blipFill>
        <p:spPr bwMode="auto">
          <a:xfrm>
            <a:off x="942725" y="2324566"/>
            <a:ext cx="665723" cy="1505282"/>
          </a:xfrm>
          <a:prstGeom prst="rect">
            <a:avLst/>
          </a:prstGeom>
          <a:noFill/>
          <a:ln>
            <a:noFill/>
          </a:ln>
          <a:extLst>
            <a:ext uri="{53640926-AAD7-44D8-BBD7-CCE9431645EC}">
              <a14:shadowObscured xmlns:a14="http://schemas.microsoft.com/office/drawing/2010/main"/>
            </a:ext>
          </a:extLst>
        </p:spPr>
      </p:pic>
      <p:pic>
        <p:nvPicPr>
          <p:cNvPr id="33" name="Picture 32" descr="http://www.psdgraphics.com/file/male-female-png.png"/>
          <p:cNvPicPr/>
          <p:nvPr/>
        </p:nvPicPr>
        <p:blipFill rotWithShape="1">
          <a:blip r:embed="rId4" cstate="print">
            <a:extLst>
              <a:ext uri="{28A0092B-C50C-407E-A947-70E740481C1C}">
                <a14:useLocalDpi xmlns:a14="http://schemas.microsoft.com/office/drawing/2010/main" val="0"/>
              </a:ext>
            </a:extLst>
          </a:blip>
          <a:srcRect l="15826" t="10742" r="55826" b="11205"/>
          <a:stretch/>
        </p:blipFill>
        <p:spPr bwMode="auto">
          <a:xfrm>
            <a:off x="2624416" y="2124644"/>
            <a:ext cx="749258" cy="1505282"/>
          </a:xfrm>
          <a:prstGeom prst="rect">
            <a:avLst/>
          </a:prstGeom>
          <a:noFill/>
          <a:ln>
            <a:noFill/>
          </a:ln>
          <a:extLst>
            <a:ext uri="{53640926-AAD7-44D8-BBD7-CCE9431645EC}">
              <a14:shadowObscured xmlns:a14="http://schemas.microsoft.com/office/drawing/2010/main"/>
            </a:ext>
          </a:extLst>
        </p:spPr>
      </p:pic>
      <p:pic>
        <p:nvPicPr>
          <p:cNvPr id="34" name="Picture 33" descr="http://www.psdgraphics.com/file/male-female-png.png"/>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l="15826" t="10742" r="55826" b="11205"/>
          <a:stretch/>
        </p:blipFill>
        <p:spPr bwMode="auto">
          <a:xfrm>
            <a:off x="1749371" y="3313359"/>
            <a:ext cx="749258" cy="1505282"/>
          </a:xfrm>
          <a:prstGeom prst="rect">
            <a:avLst/>
          </a:prstGeom>
          <a:noFill/>
          <a:ln>
            <a:noFill/>
          </a:ln>
          <a:extLst>
            <a:ext uri="{53640926-AAD7-44D8-BBD7-CCE9431645EC}">
              <a14:shadowObscured xmlns:a14="http://schemas.microsoft.com/office/drawing/2010/main"/>
            </a:ext>
          </a:extLst>
        </p:spPr>
      </p:pic>
      <p:pic>
        <p:nvPicPr>
          <p:cNvPr id="35" name="Picture 34" descr="http://www.psdgraphics.com/file/male-female-png.png"/>
          <p:cNvPicPr/>
          <p:nvPr/>
        </p:nvPicPr>
        <p:blipFill rotWithShape="1">
          <a:blip r:embed="rId5" cstate="print">
            <a:extLst>
              <a:ext uri="{28A0092B-C50C-407E-A947-70E740481C1C}">
                <a14:useLocalDpi xmlns:a14="http://schemas.microsoft.com/office/drawing/2010/main" val="0"/>
              </a:ext>
            </a:extLst>
          </a:blip>
          <a:srcRect l="55478" t="10980" r="18956" b="9774"/>
          <a:stretch/>
        </p:blipFill>
        <p:spPr bwMode="auto">
          <a:xfrm>
            <a:off x="1584566" y="5029712"/>
            <a:ext cx="665723" cy="1505282"/>
          </a:xfrm>
          <a:prstGeom prst="rect">
            <a:avLst/>
          </a:prstGeom>
          <a:noFill/>
          <a:ln>
            <a:noFill/>
          </a:ln>
          <a:extLst>
            <a:ext uri="{53640926-AAD7-44D8-BBD7-CCE9431645EC}">
              <a14:shadowObscured xmlns:a14="http://schemas.microsoft.com/office/drawing/2010/main"/>
            </a:ext>
          </a:extLst>
        </p:spPr>
      </p:pic>
      <p:sp>
        <p:nvSpPr>
          <p:cNvPr id="36" name="TextBox 35"/>
          <p:cNvSpPr txBox="1"/>
          <p:nvPr/>
        </p:nvSpPr>
        <p:spPr>
          <a:xfrm>
            <a:off x="1781403" y="459049"/>
            <a:ext cx="1136118" cy="769441"/>
          </a:xfrm>
          <a:prstGeom prst="rect">
            <a:avLst/>
          </a:prstGeom>
          <a:noFill/>
        </p:spPr>
        <p:txBody>
          <a:bodyPr wrap="square" rtlCol="0">
            <a:spAutoFit/>
          </a:bodyPr>
          <a:lstStyle/>
          <a:p>
            <a:r>
              <a:rPr lang="en-US" sz="4400" b="1" dirty="0" smtClean="0">
                <a:solidFill>
                  <a:schemeClr val="accent1">
                    <a:lumMod val="50000"/>
                  </a:schemeClr>
                </a:solidFill>
                <a:latin typeface="Tw Cen MT" panose="020B0602020104020603" pitchFamily="34" charset="0"/>
              </a:rPr>
              <a:t>CS </a:t>
            </a:r>
            <a:endParaRPr lang="en-US" sz="4400" b="1" dirty="0">
              <a:solidFill>
                <a:schemeClr val="accent1">
                  <a:lumMod val="50000"/>
                </a:schemeClr>
              </a:solidFill>
              <a:latin typeface="Tw Cen MT" panose="020B0602020104020603" pitchFamily="34" charset="0"/>
            </a:endParaRPr>
          </a:p>
        </p:txBody>
      </p:sp>
      <p:sp>
        <p:nvSpPr>
          <p:cNvPr id="39" name="Curved Down Arrow 38"/>
          <p:cNvSpPr/>
          <p:nvPr/>
        </p:nvSpPr>
        <p:spPr>
          <a:xfrm rot="17842689">
            <a:off x="-331199" y="1477836"/>
            <a:ext cx="1873250" cy="731838"/>
          </a:xfrm>
          <a:prstGeom prst="curvedDown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solidFill>
                <a:schemeClr val="tx1"/>
              </a:solidFill>
            </a:endParaRPr>
          </a:p>
        </p:txBody>
      </p:sp>
      <p:sp>
        <p:nvSpPr>
          <p:cNvPr id="6" name="Right Arrow 5"/>
          <p:cNvSpPr/>
          <p:nvPr/>
        </p:nvSpPr>
        <p:spPr>
          <a:xfrm rot="18791937">
            <a:off x="2266917" y="3327949"/>
            <a:ext cx="587690" cy="243988"/>
          </a:xfrm>
          <a:prstGeom prst="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p:cNvSpPr/>
          <p:nvPr/>
        </p:nvSpPr>
        <p:spPr>
          <a:xfrm rot="5612670">
            <a:off x="1497599" y="4606893"/>
            <a:ext cx="587690" cy="243988"/>
          </a:xfrm>
          <a:prstGeom prst="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ight Arrow 41"/>
          <p:cNvSpPr/>
          <p:nvPr/>
        </p:nvSpPr>
        <p:spPr>
          <a:xfrm rot="14196265">
            <a:off x="1420082" y="3380307"/>
            <a:ext cx="587690" cy="243988"/>
          </a:xfrm>
          <a:prstGeom prst="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6663521"/>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4" name="TextBox 53"/>
          <p:cNvSpPr txBox="1"/>
          <p:nvPr/>
        </p:nvSpPr>
        <p:spPr>
          <a:xfrm>
            <a:off x="301387" y="614148"/>
            <a:ext cx="5152356" cy="830997"/>
          </a:xfrm>
          <a:prstGeom prst="rect">
            <a:avLst/>
          </a:prstGeom>
          <a:noFill/>
        </p:spPr>
        <p:txBody>
          <a:bodyPr wrap="square" rtlCol="0">
            <a:spAutoFit/>
          </a:bodyPr>
          <a:lstStyle/>
          <a:p>
            <a:r>
              <a:rPr lang="fr-FR" sz="4800" b="1" dirty="0" smtClean="0">
                <a:solidFill>
                  <a:srgbClr val="5B9BD5"/>
                </a:solidFill>
                <a:latin typeface="Tw Cen MT" panose="020B0602020104020603" pitchFamily="34" charset="0"/>
                <a:ea typeface="ＭＳ Ｐゴシック"/>
              </a:rPr>
              <a:t>L’APPROCHE</a:t>
            </a:r>
            <a:endParaRPr lang="fr-FR" sz="4800" b="1" dirty="0">
              <a:solidFill>
                <a:srgbClr val="5B9BD5"/>
              </a:solidFill>
              <a:latin typeface="Tw Cen MT" panose="020B0602020104020603" pitchFamily="34" charset="0"/>
              <a:ea typeface="ＭＳ Ｐゴシック"/>
            </a:endParaRPr>
          </a:p>
        </p:txBody>
      </p:sp>
      <p:sp>
        <p:nvSpPr>
          <p:cNvPr id="36" name="Content Placeholder 2"/>
          <p:cNvSpPr txBox="1">
            <a:spLocks/>
          </p:cNvSpPr>
          <p:nvPr/>
        </p:nvSpPr>
        <p:spPr>
          <a:xfrm>
            <a:off x="572279" y="1582646"/>
            <a:ext cx="4032250" cy="4316412"/>
          </a:xfrm>
          <a:prstGeom prst="rect">
            <a:avLst/>
          </a:prstGeom>
        </p:spPr>
        <p:txBody>
          <a:bodyPr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defRPr/>
            </a:pPr>
            <a:r>
              <a:rPr lang="fr-FR" sz="2400" dirty="0" smtClean="0">
                <a:solidFill>
                  <a:schemeClr val="tx1">
                    <a:lumMod val="65000"/>
                    <a:lumOff val="35000"/>
                  </a:schemeClr>
                </a:solidFill>
              </a:rPr>
              <a:t>Les cartes d'invitation sont remises aux </a:t>
            </a:r>
            <a:r>
              <a:rPr lang="fr-FR" sz="2400" b="1" dirty="0" smtClean="0">
                <a:solidFill>
                  <a:schemeClr val="tx1">
                    <a:lumMod val="65000"/>
                    <a:lumOff val="35000"/>
                  </a:schemeClr>
                </a:solidFill>
              </a:rPr>
              <a:t>membres de groupes, (relais et Personnes Influents, selon le contexte) </a:t>
            </a:r>
            <a:r>
              <a:rPr lang="fr-FR" sz="2400" dirty="0" smtClean="0">
                <a:solidFill>
                  <a:schemeClr val="tx1">
                    <a:lumMod val="65000"/>
                    <a:lumOff val="35000"/>
                  </a:schemeClr>
                </a:solidFill>
              </a:rPr>
              <a:t>.</a:t>
            </a:r>
          </a:p>
          <a:p>
            <a:pPr marL="0" indent="0">
              <a:spcAft>
                <a:spcPts val="1200"/>
              </a:spcAft>
              <a:buNone/>
              <a:defRPr/>
            </a:pPr>
            <a:r>
              <a:rPr lang="fr-FR" sz="2400" dirty="0" smtClean="0">
                <a:solidFill>
                  <a:schemeClr val="tx1">
                    <a:lumMod val="65000"/>
                    <a:lumOff val="35000"/>
                  </a:schemeClr>
                </a:solidFill>
              </a:rPr>
              <a:t>Ces personnes commencent les discussions avec les amis et parents qui n’utilisent pas la PF.</a:t>
            </a:r>
          </a:p>
          <a:p>
            <a:pPr marL="0" indent="0">
              <a:spcAft>
                <a:spcPts val="1200"/>
              </a:spcAft>
              <a:buNone/>
              <a:defRPr/>
            </a:pPr>
            <a:r>
              <a:rPr lang="fr-FR" sz="2400" dirty="0" smtClean="0">
                <a:solidFill>
                  <a:schemeClr val="tx1">
                    <a:lumMod val="65000"/>
                    <a:lumOff val="35000"/>
                  </a:schemeClr>
                </a:solidFill>
              </a:rPr>
              <a:t>Ces mêmes personnes offrent les cartes d’invitation aux amis et parents et les encouragent à aller au CS.</a:t>
            </a:r>
            <a:endParaRPr lang="en-US" sz="2400" dirty="0" smtClean="0">
              <a:solidFill>
                <a:schemeClr val="tx1">
                  <a:lumMod val="65000"/>
                  <a:lumOff val="35000"/>
                </a:schemeClr>
              </a:solidFill>
            </a:endParaRPr>
          </a:p>
          <a:p>
            <a:pPr marL="0" indent="0" algn="ctr">
              <a:spcAft>
                <a:spcPts val="1200"/>
              </a:spcAft>
              <a:buFont typeface="Wingdings 2" pitchFamily="18" charset="2"/>
              <a:buNone/>
              <a:defRPr/>
            </a:pPr>
            <a:endParaRPr lang="en-US" sz="2100" dirty="0">
              <a:solidFill>
                <a:schemeClr val="tx1">
                  <a:lumMod val="65000"/>
                  <a:lumOff val="35000"/>
                </a:schemeClr>
              </a:solidFill>
              <a:latin typeface="Tw Cen MT" pitchFamily="34" charset="0"/>
            </a:endParaRPr>
          </a:p>
        </p:txBody>
      </p:sp>
      <p:pic>
        <p:nvPicPr>
          <p:cNvPr id="2" name="Picture 1"/>
          <p:cNvPicPr>
            <a:picLocks noChangeAspect="1"/>
          </p:cNvPicPr>
          <p:nvPr/>
        </p:nvPicPr>
        <p:blipFill>
          <a:blip r:embed="rId2"/>
          <a:stretch>
            <a:fillRect/>
          </a:stretch>
        </p:blipFill>
        <p:spPr>
          <a:xfrm>
            <a:off x="4886335" y="355825"/>
            <a:ext cx="4020220" cy="3024187"/>
          </a:xfrm>
          <a:prstGeom prst="rect">
            <a:avLst/>
          </a:prstGeom>
        </p:spPr>
      </p:pic>
      <p:pic>
        <p:nvPicPr>
          <p:cNvPr id="3" name="Picture 2"/>
          <p:cNvPicPr>
            <a:picLocks noChangeAspect="1"/>
          </p:cNvPicPr>
          <p:nvPr/>
        </p:nvPicPr>
        <p:blipFill>
          <a:blip r:embed="rId3"/>
          <a:stretch>
            <a:fillRect/>
          </a:stretch>
        </p:blipFill>
        <p:spPr>
          <a:xfrm>
            <a:off x="4883161" y="3517514"/>
            <a:ext cx="4023394" cy="3013914"/>
          </a:xfrm>
          <a:prstGeom prst="rect">
            <a:avLst/>
          </a:prstGeom>
        </p:spPr>
      </p:pic>
    </p:spTree>
    <p:extLst>
      <p:ext uri="{BB962C8B-B14F-4D97-AF65-F5344CB8AC3E}">
        <p14:creationId xmlns:p14="http://schemas.microsoft.com/office/powerpoint/2010/main" val="2165433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15" descr="im 14 copi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278343" y="415925"/>
            <a:ext cx="3232879" cy="4433662"/>
          </a:xfrm>
          <a:prstGeom prst="rect">
            <a:avLst/>
          </a:prstGeom>
        </p:spPr>
      </p:pic>
      <p:pic>
        <p:nvPicPr>
          <p:cNvPr id="5" name="Picture 4" descr="im 9 copi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02207" y="435717"/>
            <a:ext cx="3279063" cy="4413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265793" y="5045528"/>
            <a:ext cx="8458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ctr" eaLnBrk="1" hangingPunct="1">
              <a:spcBef>
                <a:spcPct val="0"/>
              </a:spcBef>
              <a:buClrTx/>
              <a:buFontTx/>
              <a:buNone/>
            </a:pPr>
            <a:r>
              <a:rPr lang="fr-FR" altLang="fr-FR" sz="2400" dirty="0">
                <a:solidFill>
                  <a:schemeClr val="tx1">
                    <a:lumMod val="65000"/>
                    <a:lumOff val="35000"/>
                  </a:schemeClr>
                </a:solidFill>
                <a:cs typeface="Arial" panose="020B0604020202020204" pitchFamily="34" charset="0"/>
              </a:rPr>
              <a:t>Nous discutons  de  la planification familiale ensemble. Nous sommes allés au centre de santé pour obtenir une méthode sûre et efficace afin d'avoir le nombre d'enfants que nous voulons au moment voulu. Nous sommes satisfaits de notre décision.</a:t>
            </a:r>
            <a:endParaRPr lang="en-US" altLang="fr-FR" sz="2400" dirty="0">
              <a:solidFill>
                <a:schemeClr val="tx1">
                  <a:lumMod val="65000"/>
                  <a:lumOff val="35000"/>
                </a:schemeClr>
              </a:solidFill>
              <a:cs typeface="Arial" panose="020B0604020202020204" pitchFamily="34" charset="0"/>
            </a:endParaRPr>
          </a:p>
        </p:txBody>
      </p:sp>
    </p:spTree>
    <p:extLst>
      <p:ext uri="{BB962C8B-B14F-4D97-AF65-F5344CB8AC3E}">
        <p14:creationId xmlns:p14="http://schemas.microsoft.com/office/powerpoint/2010/main" val="642119415"/>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914400" y="260350"/>
            <a:ext cx="7467600" cy="6096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altLang="fr-FR" sz="2800" b="1" dirty="0" smtClean="0">
                <a:solidFill>
                  <a:schemeClr val="accent1"/>
                </a:solidFill>
                <a:latin typeface="Tw Cen MT" panose="020B0602020104020603" pitchFamily="34" charset="0"/>
                <a:ea typeface="ＭＳ Ｐゴシック" pitchFamily="34" charset="-128"/>
              </a:rPr>
              <a:t>RENDEZ-VOUS AU CENTRE DE SANTE POUR   </a:t>
            </a:r>
            <a:br>
              <a:rPr lang="en-US" altLang="fr-FR" sz="2800" b="1" dirty="0" smtClean="0">
                <a:solidFill>
                  <a:schemeClr val="accent1"/>
                </a:solidFill>
                <a:latin typeface="Tw Cen MT" panose="020B0602020104020603" pitchFamily="34" charset="0"/>
                <a:ea typeface="ＭＳ Ｐゴシック" pitchFamily="34" charset="-128"/>
              </a:rPr>
            </a:br>
            <a:r>
              <a:rPr lang="en-US" altLang="fr-FR" sz="2800" b="1" dirty="0" smtClean="0">
                <a:solidFill>
                  <a:schemeClr val="accent1"/>
                </a:solidFill>
                <a:latin typeface="Tw Cen MT" panose="020B0602020104020603" pitchFamily="34" charset="0"/>
                <a:ea typeface="ＭＳ Ｐゴシック" pitchFamily="34" charset="-128"/>
              </a:rPr>
              <a:t>AVOIR DE L’INFORMATIONS SUR LA PF</a:t>
            </a:r>
            <a:endParaRPr lang="en-US" altLang="fr-FR" sz="2800" dirty="0" smtClean="0">
              <a:solidFill>
                <a:schemeClr val="accent1"/>
              </a:solidFill>
              <a:latin typeface="Tw Cen MT" panose="020B0602020104020603" pitchFamily="34" charset="0"/>
              <a:ea typeface="ＭＳ Ｐゴシック" pitchFamily="34" charset="-128"/>
            </a:endParaRPr>
          </a:p>
        </p:txBody>
      </p:sp>
      <p:pic>
        <p:nvPicPr>
          <p:cNvPr id="6" name="Picture 2" descr="D:\My Documents\CARE M&amp;E\Country Programs\Benin\APS\IRH\logos\Tekponon Jikuagou Logo_Horizont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612" y="5905501"/>
            <a:ext cx="19812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943" y="1488252"/>
            <a:ext cx="3489325"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1751013"/>
            <a:ext cx="21780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5913" y="1394418"/>
            <a:ext cx="1522413"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750" y="3308350"/>
            <a:ext cx="1404938"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05100" y="3678238"/>
            <a:ext cx="2590800"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descr="Horizontal_RGB_60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5881689"/>
            <a:ext cx="1981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 0" descr="LOGO MS.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44720" y="5248276"/>
            <a:ext cx="1455737"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 14" descr="http://eurekasalud.es/images_prospectos/64224_6.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41357" y="3620467"/>
            <a:ext cx="1655763"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ZoneTexte 15"/>
          <p:cNvSpPr txBox="1"/>
          <p:nvPr/>
        </p:nvSpPr>
        <p:spPr>
          <a:xfrm>
            <a:off x="1649356" y="2828102"/>
            <a:ext cx="1163637" cy="400110"/>
          </a:xfrm>
          <a:prstGeom prst="rect">
            <a:avLst/>
          </a:prstGeom>
          <a:noFill/>
        </p:spPr>
        <p:txBody>
          <a:bodyPr>
            <a:spAutoFit/>
          </a:bodyPr>
          <a:lstStyle/>
          <a:p>
            <a:pPr eaLnBrk="1" hangingPunct="1">
              <a:defRPr/>
            </a:pPr>
            <a:r>
              <a:rPr lang="fr-FR" sz="2000" dirty="0">
                <a:latin typeface="+mj-lt"/>
              </a:rPr>
              <a:t>Pilule</a:t>
            </a:r>
          </a:p>
        </p:txBody>
      </p:sp>
      <p:sp>
        <p:nvSpPr>
          <p:cNvPr id="16" name="ZoneTexte 16"/>
          <p:cNvSpPr txBox="1"/>
          <p:nvPr/>
        </p:nvSpPr>
        <p:spPr>
          <a:xfrm>
            <a:off x="631825" y="5180013"/>
            <a:ext cx="1219200" cy="400110"/>
          </a:xfrm>
          <a:prstGeom prst="rect">
            <a:avLst/>
          </a:prstGeom>
          <a:noFill/>
        </p:spPr>
        <p:txBody>
          <a:bodyPr>
            <a:spAutoFit/>
          </a:bodyPr>
          <a:lstStyle/>
          <a:p>
            <a:pPr eaLnBrk="1" hangingPunct="1">
              <a:defRPr/>
            </a:pPr>
            <a:r>
              <a:rPr lang="fr-FR" sz="2000" dirty="0">
                <a:latin typeface="+mj-lt"/>
              </a:rPr>
              <a:t>Collier</a:t>
            </a:r>
          </a:p>
        </p:txBody>
      </p:sp>
      <p:sp>
        <p:nvSpPr>
          <p:cNvPr id="17" name="ZoneTexte 17"/>
          <p:cNvSpPr txBox="1"/>
          <p:nvPr/>
        </p:nvSpPr>
        <p:spPr>
          <a:xfrm>
            <a:off x="4791075" y="3194050"/>
            <a:ext cx="825500" cy="400110"/>
          </a:xfrm>
          <a:prstGeom prst="rect">
            <a:avLst/>
          </a:prstGeom>
          <a:noFill/>
        </p:spPr>
        <p:txBody>
          <a:bodyPr>
            <a:spAutoFit/>
          </a:bodyPr>
          <a:lstStyle/>
          <a:p>
            <a:pPr algn="ctr" eaLnBrk="1" hangingPunct="1">
              <a:defRPr/>
            </a:pPr>
            <a:r>
              <a:rPr lang="fr-FR" sz="2000" dirty="0">
                <a:latin typeface="+mj-lt"/>
              </a:rPr>
              <a:t>DIU</a:t>
            </a:r>
          </a:p>
        </p:txBody>
      </p:sp>
      <p:sp>
        <p:nvSpPr>
          <p:cNvPr id="18" name="ZoneTexte 18"/>
          <p:cNvSpPr txBox="1"/>
          <p:nvPr/>
        </p:nvSpPr>
        <p:spPr>
          <a:xfrm>
            <a:off x="3086100" y="5040313"/>
            <a:ext cx="2057400" cy="400110"/>
          </a:xfrm>
          <a:prstGeom prst="rect">
            <a:avLst/>
          </a:prstGeom>
          <a:noFill/>
        </p:spPr>
        <p:txBody>
          <a:bodyPr>
            <a:spAutoFit/>
          </a:bodyPr>
          <a:lstStyle/>
          <a:p>
            <a:pPr algn="ctr" eaLnBrk="1" hangingPunct="1">
              <a:defRPr/>
            </a:pPr>
            <a:r>
              <a:rPr lang="fr-FR" sz="2000" dirty="0">
                <a:latin typeface="+mj-lt"/>
              </a:rPr>
              <a:t>Préservatif</a:t>
            </a:r>
          </a:p>
        </p:txBody>
      </p:sp>
      <p:sp>
        <p:nvSpPr>
          <p:cNvPr id="19" name="ZoneTexte 19"/>
          <p:cNvSpPr txBox="1"/>
          <p:nvPr/>
        </p:nvSpPr>
        <p:spPr>
          <a:xfrm>
            <a:off x="6384245" y="5268292"/>
            <a:ext cx="1398587" cy="400110"/>
          </a:xfrm>
          <a:prstGeom prst="rect">
            <a:avLst/>
          </a:prstGeom>
          <a:noFill/>
        </p:spPr>
        <p:txBody>
          <a:bodyPr>
            <a:spAutoFit/>
          </a:bodyPr>
          <a:lstStyle/>
          <a:p>
            <a:pPr eaLnBrk="1" hangingPunct="1">
              <a:defRPr/>
            </a:pPr>
            <a:r>
              <a:rPr lang="fr-FR" sz="2000" dirty="0">
                <a:latin typeface="+mj-lt"/>
              </a:rPr>
              <a:t>Jadelle</a:t>
            </a:r>
          </a:p>
        </p:txBody>
      </p:sp>
      <p:sp>
        <p:nvSpPr>
          <p:cNvPr id="20" name="ZoneTexte 20"/>
          <p:cNvSpPr txBox="1"/>
          <p:nvPr/>
        </p:nvSpPr>
        <p:spPr>
          <a:xfrm>
            <a:off x="6872401" y="2885421"/>
            <a:ext cx="2276475" cy="400110"/>
          </a:xfrm>
          <a:prstGeom prst="rect">
            <a:avLst/>
          </a:prstGeom>
          <a:noFill/>
        </p:spPr>
        <p:txBody>
          <a:bodyPr>
            <a:spAutoFit/>
          </a:bodyPr>
          <a:lstStyle/>
          <a:p>
            <a:pPr eaLnBrk="1" hangingPunct="1">
              <a:defRPr/>
            </a:pPr>
            <a:r>
              <a:rPr lang="fr-FR" sz="2000" dirty="0">
                <a:latin typeface="+mj-lt"/>
              </a:rPr>
              <a:t>Pilule injectable</a:t>
            </a:r>
          </a:p>
        </p:txBody>
      </p:sp>
    </p:spTree>
    <p:extLst>
      <p:ext uri="{BB962C8B-B14F-4D97-AF65-F5344CB8AC3E}">
        <p14:creationId xmlns:p14="http://schemas.microsoft.com/office/powerpoint/2010/main" val="2599840849"/>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itle 3"/>
          <p:cNvSpPr txBox="1">
            <a:spLocks/>
          </p:cNvSpPr>
          <p:nvPr/>
        </p:nvSpPr>
        <p:spPr>
          <a:xfrm>
            <a:off x="-255354" y="485053"/>
            <a:ext cx="9275764" cy="6096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b="1" dirty="0" smtClean="0">
                <a:solidFill>
                  <a:schemeClr val="accent1"/>
                </a:solidFill>
                <a:latin typeface="Tw Cen MT" panose="020B0602020104020603" pitchFamily="34" charset="0"/>
              </a:rPr>
              <a:t>PROCESSUS – DISTRIBUTION DES CARTES D’INVITATION</a:t>
            </a:r>
            <a:endParaRPr lang="fr-BE" b="1" dirty="0">
              <a:solidFill>
                <a:schemeClr val="accent1"/>
              </a:solidFill>
              <a:latin typeface="Tw Cen MT" panose="020B0602020104020603" pitchFamily="34" charset="0"/>
            </a:endParaRPr>
          </a:p>
        </p:txBody>
      </p:sp>
      <p:sp>
        <p:nvSpPr>
          <p:cNvPr id="4" name="TextBox 10"/>
          <p:cNvSpPr txBox="1">
            <a:spLocks noChangeArrowheads="1"/>
          </p:cNvSpPr>
          <p:nvPr/>
        </p:nvSpPr>
        <p:spPr bwMode="auto">
          <a:xfrm>
            <a:off x="7255656" y="4155634"/>
            <a:ext cx="17287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spcBef>
                <a:spcPct val="0"/>
              </a:spcBef>
              <a:buClrTx/>
              <a:buFontTx/>
              <a:buNone/>
            </a:pPr>
            <a:r>
              <a:rPr lang="en-US" altLang="fr-FR" sz="1600" b="1" dirty="0" err="1">
                <a:solidFill>
                  <a:schemeClr val="tx1">
                    <a:lumMod val="65000"/>
                    <a:lumOff val="35000"/>
                  </a:schemeClr>
                </a:solidFill>
                <a:latin typeface="+mn-lt"/>
                <a:cs typeface="Arial" panose="020B0604020202020204" pitchFamily="34" charset="0"/>
              </a:rPr>
              <a:t>Facilitateu</a:t>
            </a:r>
            <a:r>
              <a:rPr lang="en-US" altLang="fr-FR" sz="1600" dirty="0" err="1">
                <a:solidFill>
                  <a:schemeClr val="tx1">
                    <a:lumMod val="65000"/>
                    <a:lumOff val="35000"/>
                  </a:schemeClr>
                </a:solidFill>
                <a:latin typeface="+mn-lt"/>
                <a:cs typeface="Arial" panose="020B0604020202020204" pitchFamily="34" charset="0"/>
              </a:rPr>
              <a:t>r</a:t>
            </a:r>
            <a:r>
              <a:rPr lang="en-US" altLang="fr-FR" sz="1600" dirty="0">
                <a:solidFill>
                  <a:schemeClr val="tx1">
                    <a:lumMod val="65000"/>
                    <a:lumOff val="35000"/>
                  </a:schemeClr>
                </a:solidFill>
                <a:latin typeface="+mn-lt"/>
                <a:cs typeface="Arial" panose="020B0604020202020204" pitchFamily="34" charset="0"/>
              </a:rPr>
              <a:t> </a:t>
            </a:r>
            <a:r>
              <a:rPr lang="en-US" altLang="fr-FR" sz="1600" dirty="0" err="1">
                <a:solidFill>
                  <a:schemeClr val="tx1">
                    <a:lumMod val="65000"/>
                    <a:lumOff val="35000"/>
                  </a:schemeClr>
                </a:solidFill>
                <a:latin typeface="+mn-lt"/>
                <a:cs typeface="Arial" panose="020B0604020202020204" pitchFamily="34" charset="0"/>
              </a:rPr>
              <a:t>donne</a:t>
            </a:r>
            <a:r>
              <a:rPr lang="en-US" altLang="fr-FR" sz="1600" dirty="0">
                <a:solidFill>
                  <a:schemeClr val="tx1">
                    <a:lumMod val="65000"/>
                    <a:lumOff val="35000"/>
                  </a:schemeClr>
                </a:solidFill>
                <a:latin typeface="+mn-lt"/>
                <a:cs typeface="Arial" panose="020B0604020202020204" pitchFamily="34" charset="0"/>
              </a:rPr>
              <a:t> un lot de </a:t>
            </a:r>
            <a:r>
              <a:rPr lang="en-US" altLang="fr-FR" sz="1600" dirty="0" err="1">
                <a:solidFill>
                  <a:schemeClr val="tx1">
                    <a:lumMod val="65000"/>
                    <a:lumOff val="35000"/>
                  </a:schemeClr>
                </a:solidFill>
                <a:latin typeface="+mn-lt"/>
                <a:cs typeface="Arial" panose="020B0604020202020204" pitchFamily="34" charset="0"/>
              </a:rPr>
              <a:t>cartes</a:t>
            </a:r>
            <a:r>
              <a:rPr lang="en-US" altLang="fr-FR" sz="1600" dirty="0">
                <a:solidFill>
                  <a:schemeClr val="tx1">
                    <a:lumMod val="65000"/>
                    <a:lumOff val="35000"/>
                  </a:schemeClr>
                </a:solidFill>
                <a:latin typeface="+mn-lt"/>
                <a:cs typeface="Arial" panose="020B0604020202020204" pitchFamily="34" charset="0"/>
              </a:rPr>
              <a:t> aux </a:t>
            </a:r>
            <a:r>
              <a:rPr lang="en-US" altLang="fr-FR" sz="1600" dirty="0" err="1">
                <a:solidFill>
                  <a:schemeClr val="tx1">
                    <a:lumMod val="65000"/>
                    <a:lumOff val="35000"/>
                  </a:schemeClr>
                </a:solidFill>
                <a:latin typeface="+mn-lt"/>
                <a:cs typeface="Arial" panose="020B0604020202020204" pitchFamily="34" charset="0"/>
              </a:rPr>
              <a:t>groupements</a:t>
            </a:r>
            <a:r>
              <a:rPr lang="en-US" altLang="fr-FR" sz="1600" dirty="0">
                <a:solidFill>
                  <a:schemeClr val="tx1">
                    <a:lumMod val="65000"/>
                    <a:lumOff val="35000"/>
                  </a:schemeClr>
                </a:solidFill>
                <a:latin typeface="+mn-lt"/>
                <a:cs typeface="Arial" panose="020B0604020202020204" pitchFamily="34" charset="0"/>
              </a:rPr>
              <a:t> </a:t>
            </a:r>
          </a:p>
        </p:txBody>
      </p:sp>
      <p:sp>
        <p:nvSpPr>
          <p:cNvPr id="5" name="TextBox 11"/>
          <p:cNvSpPr txBox="1">
            <a:spLocks noChangeArrowheads="1"/>
          </p:cNvSpPr>
          <p:nvPr/>
        </p:nvSpPr>
        <p:spPr bwMode="auto">
          <a:xfrm>
            <a:off x="5232528" y="4377288"/>
            <a:ext cx="181723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ctr" eaLnBrk="1" hangingPunct="1">
              <a:spcBef>
                <a:spcPct val="0"/>
              </a:spcBef>
              <a:buClrTx/>
              <a:buFontTx/>
              <a:buNone/>
            </a:pPr>
            <a:r>
              <a:rPr lang="en-US" altLang="fr-FR" sz="1600" dirty="0" err="1">
                <a:solidFill>
                  <a:schemeClr val="tx1">
                    <a:lumMod val="65000"/>
                    <a:lumOff val="35000"/>
                  </a:schemeClr>
                </a:solidFill>
                <a:latin typeface="+mn-lt"/>
                <a:cs typeface="Arial" panose="020B0604020202020204" pitchFamily="34" charset="0"/>
              </a:rPr>
              <a:t>Chaque</a:t>
            </a:r>
            <a:r>
              <a:rPr lang="en-US" altLang="fr-FR" sz="1600" dirty="0">
                <a:solidFill>
                  <a:schemeClr val="tx1">
                    <a:lumMod val="65000"/>
                    <a:lumOff val="35000"/>
                  </a:schemeClr>
                </a:solidFill>
                <a:latin typeface="+mn-lt"/>
                <a:cs typeface="Arial" panose="020B0604020202020204" pitchFamily="34" charset="0"/>
              </a:rPr>
              <a:t> </a:t>
            </a:r>
            <a:r>
              <a:rPr lang="en-US" altLang="fr-FR" sz="1600" dirty="0" err="1">
                <a:solidFill>
                  <a:schemeClr val="tx1">
                    <a:lumMod val="65000"/>
                    <a:lumOff val="35000"/>
                  </a:schemeClr>
                </a:solidFill>
                <a:latin typeface="+mn-lt"/>
                <a:cs typeface="Arial" panose="020B0604020202020204" pitchFamily="34" charset="0"/>
              </a:rPr>
              <a:t>membre</a:t>
            </a:r>
            <a:r>
              <a:rPr lang="en-US" altLang="fr-FR" sz="1600" dirty="0">
                <a:solidFill>
                  <a:schemeClr val="tx1">
                    <a:lumMod val="65000"/>
                    <a:lumOff val="35000"/>
                  </a:schemeClr>
                </a:solidFill>
                <a:latin typeface="+mn-lt"/>
                <a:cs typeface="Arial" panose="020B0604020202020204" pitchFamily="34" charset="0"/>
              </a:rPr>
              <a:t> du </a:t>
            </a:r>
            <a:r>
              <a:rPr lang="en-US" altLang="fr-FR" sz="1600" b="1" dirty="0" err="1">
                <a:solidFill>
                  <a:schemeClr val="tx1">
                    <a:lumMod val="65000"/>
                    <a:lumOff val="35000"/>
                  </a:schemeClr>
                </a:solidFill>
                <a:latin typeface="+mn-lt"/>
                <a:cs typeface="Arial" panose="020B0604020202020204" pitchFamily="34" charset="0"/>
              </a:rPr>
              <a:t>groupe</a:t>
            </a:r>
            <a:r>
              <a:rPr lang="en-US" altLang="fr-FR" sz="1600" dirty="0">
                <a:solidFill>
                  <a:schemeClr val="tx1">
                    <a:lumMod val="65000"/>
                    <a:lumOff val="35000"/>
                  </a:schemeClr>
                </a:solidFill>
                <a:latin typeface="+mn-lt"/>
                <a:cs typeface="Arial" panose="020B0604020202020204" pitchFamily="34" charset="0"/>
              </a:rPr>
              <a:t> + </a:t>
            </a:r>
            <a:r>
              <a:rPr lang="en-US" altLang="fr-FR" sz="1600" dirty="0" err="1">
                <a:solidFill>
                  <a:schemeClr val="tx1">
                    <a:lumMod val="65000"/>
                    <a:lumOff val="35000"/>
                  </a:schemeClr>
                </a:solidFill>
                <a:latin typeface="+mn-lt"/>
                <a:cs typeface="Arial" panose="020B0604020202020204" pitchFamily="34" charset="0"/>
              </a:rPr>
              <a:t>Personne</a:t>
            </a:r>
            <a:r>
              <a:rPr lang="en-US" altLang="fr-FR" sz="1600" dirty="0">
                <a:solidFill>
                  <a:schemeClr val="tx1">
                    <a:lumMod val="65000"/>
                    <a:lumOff val="35000"/>
                  </a:schemeClr>
                </a:solidFill>
                <a:latin typeface="+mn-lt"/>
                <a:cs typeface="Arial" panose="020B0604020202020204" pitchFamily="34" charset="0"/>
              </a:rPr>
              <a:t> </a:t>
            </a:r>
            <a:r>
              <a:rPr lang="en-US" altLang="fr-FR" sz="1600" dirty="0" err="1">
                <a:solidFill>
                  <a:schemeClr val="tx1">
                    <a:lumMod val="65000"/>
                    <a:lumOff val="35000"/>
                  </a:schemeClr>
                </a:solidFill>
                <a:latin typeface="+mn-lt"/>
                <a:cs typeface="Arial" panose="020B0604020202020204" pitchFamily="34" charset="0"/>
              </a:rPr>
              <a:t>Influente</a:t>
            </a:r>
            <a:r>
              <a:rPr lang="en-US" altLang="fr-FR" sz="1600" dirty="0">
                <a:solidFill>
                  <a:schemeClr val="tx1">
                    <a:lumMod val="65000"/>
                    <a:lumOff val="35000"/>
                  </a:schemeClr>
                </a:solidFill>
                <a:latin typeface="+mn-lt"/>
                <a:cs typeface="Arial" panose="020B0604020202020204" pitchFamily="34" charset="0"/>
              </a:rPr>
              <a:t> qui </a:t>
            </a:r>
            <a:r>
              <a:rPr lang="en-US" altLang="fr-FR" sz="1600" dirty="0" err="1">
                <a:solidFill>
                  <a:schemeClr val="tx1">
                    <a:lumMod val="65000"/>
                    <a:lumOff val="35000"/>
                  </a:schemeClr>
                </a:solidFill>
                <a:latin typeface="+mn-lt"/>
                <a:cs typeface="Arial" panose="020B0604020202020204" pitchFamily="34" charset="0"/>
              </a:rPr>
              <a:t>s’interesse</a:t>
            </a:r>
            <a:r>
              <a:rPr lang="en-US" altLang="fr-FR" sz="1600" dirty="0">
                <a:solidFill>
                  <a:schemeClr val="tx1">
                    <a:lumMod val="65000"/>
                    <a:lumOff val="35000"/>
                  </a:schemeClr>
                </a:solidFill>
                <a:latin typeface="+mn-lt"/>
                <a:cs typeface="Arial" panose="020B0604020202020204" pitchFamily="34" charset="0"/>
              </a:rPr>
              <a:t> </a:t>
            </a:r>
            <a:r>
              <a:rPr lang="en-US" altLang="fr-FR" sz="1600" dirty="0" err="1">
                <a:solidFill>
                  <a:schemeClr val="tx1">
                    <a:lumMod val="65000"/>
                    <a:lumOff val="35000"/>
                  </a:schemeClr>
                </a:solidFill>
                <a:latin typeface="+mn-lt"/>
                <a:cs typeface="Arial" panose="020B0604020202020204" pitchFamily="34" charset="0"/>
              </a:rPr>
              <a:t>prend</a:t>
            </a:r>
            <a:r>
              <a:rPr lang="en-US" altLang="fr-FR" sz="1600" dirty="0">
                <a:solidFill>
                  <a:schemeClr val="tx1">
                    <a:lumMod val="65000"/>
                    <a:lumOff val="35000"/>
                  </a:schemeClr>
                </a:solidFill>
                <a:latin typeface="+mn-lt"/>
                <a:cs typeface="Arial" panose="020B0604020202020204" pitchFamily="34" charset="0"/>
              </a:rPr>
              <a:t> 3-5 </a:t>
            </a:r>
            <a:r>
              <a:rPr lang="en-US" altLang="fr-FR" sz="1600" dirty="0" err="1">
                <a:solidFill>
                  <a:schemeClr val="tx1">
                    <a:lumMod val="65000"/>
                    <a:lumOff val="35000"/>
                  </a:schemeClr>
                </a:solidFill>
                <a:latin typeface="+mn-lt"/>
                <a:cs typeface="Arial" panose="020B0604020202020204" pitchFamily="34" charset="0"/>
              </a:rPr>
              <a:t>cartes</a:t>
            </a:r>
            <a:endParaRPr lang="fr-BE" altLang="fr-FR" sz="1600" dirty="0">
              <a:solidFill>
                <a:schemeClr val="tx1">
                  <a:lumMod val="65000"/>
                  <a:lumOff val="35000"/>
                </a:schemeClr>
              </a:solidFill>
              <a:latin typeface="+mn-lt"/>
              <a:cs typeface="Arial" panose="020B0604020202020204" pitchFamily="34" charset="0"/>
            </a:endParaRPr>
          </a:p>
        </p:txBody>
      </p:sp>
      <p:sp>
        <p:nvSpPr>
          <p:cNvPr id="6" name="TextBox 12"/>
          <p:cNvSpPr txBox="1">
            <a:spLocks noChangeArrowheads="1"/>
          </p:cNvSpPr>
          <p:nvPr/>
        </p:nvSpPr>
        <p:spPr bwMode="auto">
          <a:xfrm>
            <a:off x="64113" y="4377288"/>
            <a:ext cx="491868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ctr">
              <a:spcBef>
                <a:spcPct val="0"/>
              </a:spcBef>
              <a:buClrTx/>
              <a:buNone/>
            </a:pPr>
            <a:r>
              <a:rPr lang="fr-BE" altLang="fr-FR" sz="1600" dirty="0">
                <a:solidFill>
                  <a:schemeClr val="tx1">
                    <a:lumMod val="65000"/>
                    <a:lumOff val="35000"/>
                  </a:schemeClr>
                </a:solidFill>
                <a:latin typeface="+mn-lt"/>
                <a:cs typeface="Arial" panose="020B0604020202020204" pitchFamily="34" charset="0"/>
              </a:rPr>
              <a:t>Chaque </a:t>
            </a:r>
            <a:r>
              <a:rPr lang="fr-BE" altLang="fr-FR" sz="1600" b="1" dirty="0">
                <a:solidFill>
                  <a:schemeClr val="tx1">
                    <a:lumMod val="65000"/>
                    <a:lumOff val="35000"/>
                  </a:schemeClr>
                </a:solidFill>
                <a:latin typeface="+mn-lt"/>
                <a:cs typeface="Arial" panose="020B0604020202020204" pitchFamily="34" charset="0"/>
              </a:rPr>
              <a:t>membre</a:t>
            </a:r>
            <a:r>
              <a:rPr lang="fr-BE" altLang="fr-FR" sz="1600" dirty="0">
                <a:solidFill>
                  <a:schemeClr val="tx1">
                    <a:lumMod val="65000"/>
                    <a:lumOff val="35000"/>
                  </a:schemeClr>
                </a:solidFill>
                <a:latin typeface="+mn-lt"/>
                <a:cs typeface="Arial" panose="020B0604020202020204" pitchFamily="34" charset="0"/>
              </a:rPr>
              <a:t> du groupe </a:t>
            </a:r>
            <a:r>
              <a:rPr lang="fr-BE" altLang="fr-FR" sz="1600" b="1" dirty="0">
                <a:solidFill>
                  <a:schemeClr val="tx1">
                    <a:lumMod val="65000"/>
                    <a:lumOff val="35000"/>
                  </a:schemeClr>
                </a:solidFill>
                <a:latin typeface="+mn-lt"/>
                <a:cs typeface="Arial" panose="020B0604020202020204" pitchFamily="34" charset="0"/>
              </a:rPr>
              <a:t>engage en discussion 3-5 amis et parents qui n’utilisent pas la PF </a:t>
            </a:r>
            <a:r>
              <a:rPr lang="fr-BE" altLang="fr-FR" sz="1600" dirty="0">
                <a:solidFill>
                  <a:schemeClr val="tx1">
                    <a:lumMod val="65000"/>
                    <a:lumOff val="35000"/>
                  </a:schemeClr>
                </a:solidFill>
                <a:latin typeface="+mn-lt"/>
                <a:cs typeface="Arial" panose="020B0604020202020204" pitchFamily="34" charset="0"/>
              </a:rPr>
              <a:t>pour partagent leurs bonnes expériences avec la PF.  </a:t>
            </a:r>
          </a:p>
          <a:p>
            <a:pPr algn="ctr">
              <a:spcBef>
                <a:spcPct val="0"/>
              </a:spcBef>
              <a:buClrTx/>
              <a:buNone/>
            </a:pPr>
            <a:endParaRPr lang="fr-BE" altLang="fr-FR" sz="1600" dirty="0" smtClean="0">
              <a:solidFill>
                <a:schemeClr val="tx1">
                  <a:lumMod val="65000"/>
                  <a:lumOff val="35000"/>
                </a:schemeClr>
              </a:solidFill>
              <a:latin typeface="+mn-lt"/>
              <a:cs typeface="Arial" panose="020B0604020202020204" pitchFamily="34" charset="0"/>
            </a:endParaRPr>
          </a:p>
          <a:p>
            <a:pPr algn="ctr">
              <a:spcBef>
                <a:spcPct val="0"/>
              </a:spcBef>
              <a:buClrTx/>
              <a:buNone/>
            </a:pPr>
            <a:r>
              <a:rPr lang="fr-BE" altLang="fr-FR" sz="1600" dirty="0" smtClean="0">
                <a:solidFill>
                  <a:schemeClr val="tx1">
                    <a:lumMod val="65000"/>
                    <a:lumOff val="35000"/>
                  </a:schemeClr>
                </a:solidFill>
                <a:latin typeface="+mn-lt"/>
                <a:cs typeface="Arial" panose="020B0604020202020204" pitchFamily="34" charset="0"/>
              </a:rPr>
              <a:t>Il </a:t>
            </a:r>
            <a:r>
              <a:rPr lang="fr-BE" altLang="fr-FR" sz="1600" dirty="0">
                <a:solidFill>
                  <a:schemeClr val="tx1">
                    <a:lumMod val="65000"/>
                    <a:lumOff val="35000"/>
                  </a:schemeClr>
                </a:solidFill>
                <a:latin typeface="+mn-lt"/>
                <a:cs typeface="Arial" panose="020B0604020202020204" pitchFamily="34" charset="0"/>
              </a:rPr>
              <a:t>offre </a:t>
            </a:r>
            <a:r>
              <a:rPr lang="fr-BE" altLang="fr-FR" sz="1600" b="1" dirty="0">
                <a:solidFill>
                  <a:schemeClr val="tx1">
                    <a:lumMod val="65000"/>
                    <a:lumOff val="35000"/>
                  </a:schemeClr>
                </a:solidFill>
                <a:latin typeface="+mn-lt"/>
                <a:cs typeface="Arial" panose="020B0604020202020204" pitchFamily="34" charset="0"/>
              </a:rPr>
              <a:t>une carte à chaque ami/parent </a:t>
            </a:r>
            <a:r>
              <a:rPr lang="fr-BE" altLang="fr-FR" sz="1600" b="1" dirty="0" smtClean="0">
                <a:solidFill>
                  <a:schemeClr val="tx1">
                    <a:lumMod val="65000"/>
                    <a:lumOff val="35000"/>
                  </a:schemeClr>
                </a:solidFill>
                <a:latin typeface="+mn-lt"/>
                <a:cs typeface="Arial" panose="020B0604020202020204" pitchFamily="34" charset="0"/>
              </a:rPr>
              <a:t>à </a:t>
            </a:r>
            <a:r>
              <a:rPr lang="fr-BE" altLang="fr-FR" sz="1600" b="1" dirty="0">
                <a:solidFill>
                  <a:schemeClr val="tx1">
                    <a:lumMod val="65000"/>
                    <a:lumOff val="35000"/>
                  </a:schemeClr>
                </a:solidFill>
                <a:latin typeface="+mn-lt"/>
                <a:cs typeface="Arial" panose="020B0604020202020204" pitchFamily="34" charset="0"/>
              </a:rPr>
              <a:t>qui </a:t>
            </a:r>
            <a:r>
              <a:rPr lang="fr-BE" altLang="fr-FR" sz="1600" b="1" dirty="0" smtClean="0">
                <a:solidFill>
                  <a:schemeClr val="tx1">
                    <a:lumMod val="65000"/>
                    <a:lumOff val="35000"/>
                  </a:schemeClr>
                </a:solidFill>
                <a:latin typeface="+mn-lt"/>
                <a:cs typeface="Arial" panose="020B0604020202020204" pitchFamily="34" charset="0"/>
              </a:rPr>
              <a:t>il/elle </a:t>
            </a:r>
            <a:r>
              <a:rPr lang="fr-BE" altLang="fr-FR" sz="1600" b="1" dirty="0">
                <a:solidFill>
                  <a:schemeClr val="tx1">
                    <a:lumMod val="65000"/>
                    <a:lumOff val="35000"/>
                  </a:schemeClr>
                </a:solidFill>
                <a:latin typeface="+mn-lt"/>
                <a:cs typeface="Arial" panose="020B0604020202020204" pitchFamily="34" charset="0"/>
              </a:rPr>
              <a:t>parle.</a:t>
            </a:r>
            <a:r>
              <a:rPr lang="fr-BE" altLang="fr-FR" sz="1600" dirty="0">
                <a:solidFill>
                  <a:schemeClr val="tx1">
                    <a:lumMod val="65000"/>
                    <a:lumOff val="35000"/>
                  </a:schemeClr>
                </a:solidFill>
                <a:latin typeface="+mn-lt"/>
                <a:cs typeface="Arial" panose="020B0604020202020204" pitchFamily="34" charset="0"/>
              </a:rPr>
              <a:t> </a:t>
            </a:r>
          </a:p>
          <a:p>
            <a:pPr algn="ctr">
              <a:spcBef>
                <a:spcPct val="0"/>
              </a:spcBef>
              <a:buClrTx/>
              <a:buNone/>
            </a:pPr>
            <a:endParaRPr lang="fr-BE" altLang="fr-FR" sz="1600" dirty="0" smtClean="0">
              <a:solidFill>
                <a:schemeClr val="tx1">
                  <a:lumMod val="65000"/>
                  <a:lumOff val="35000"/>
                </a:schemeClr>
              </a:solidFill>
              <a:latin typeface="+mn-lt"/>
              <a:cs typeface="Arial" panose="020B0604020202020204" pitchFamily="34" charset="0"/>
            </a:endParaRPr>
          </a:p>
          <a:p>
            <a:pPr algn="ctr">
              <a:spcBef>
                <a:spcPct val="0"/>
              </a:spcBef>
              <a:buClrTx/>
              <a:buNone/>
            </a:pPr>
            <a:r>
              <a:rPr lang="fr-BE" altLang="fr-FR" sz="1600" dirty="0" smtClean="0">
                <a:solidFill>
                  <a:schemeClr val="tx1">
                    <a:lumMod val="65000"/>
                    <a:lumOff val="35000"/>
                  </a:schemeClr>
                </a:solidFill>
                <a:latin typeface="+mn-lt"/>
                <a:cs typeface="Arial" panose="020B0604020202020204" pitchFamily="34" charset="0"/>
              </a:rPr>
              <a:t>Il/elle </a:t>
            </a:r>
            <a:r>
              <a:rPr lang="fr-BE" altLang="fr-FR" sz="1600" dirty="0">
                <a:solidFill>
                  <a:schemeClr val="tx1">
                    <a:lumMod val="65000"/>
                    <a:lumOff val="35000"/>
                  </a:schemeClr>
                </a:solidFill>
                <a:latin typeface="+mn-lt"/>
                <a:cs typeface="Arial" panose="020B0604020202020204" pitchFamily="34" charset="0"/>
              </a:rPr>
              <a:t>l’encourage à chercher de </a:t>
            </a:r>
            <a:r>
              <a:rPr lang="fr-BE" altLang="fr-FR" sz="1600" dirty="0" smtClean="0">
                <a:solidFill>
                  <a:schemeClr val="tx1">
                    <a:lumMod val="65000"/>
                    <a:lumOff val="35000"/>
                  </a:schemeClr>
                </a:solidFill>
                <a:latin typeface="+mn-lt"/>
                <a:cs typeface="Arial" panose="020B0604020202020204" pitchFamily="34" charset="0"/>
              </a:rPr>
              <a:t>l’information </a:t>
            </a:r>
            <a:r>
              <a:rPr lang="fr-BE" altLang="fr-FR" sz="1600" dirty="0">
                <a:solidFill>
                  <a:schemeClr val="tx1">
                    <a:lumMod val="65000"/>
                    <a:lumOff val="35000"/>
                  </a:schemeClr>
                </a:solidFill>
                <a:latin typeface="+mn-lt"/>
                <a:cs typeface="Arial" panose="020B0604020202020204" pitchFamily="34" charset="0"/>
              </a:rPr>
              <a:t>au centre de santé.</a:t>
            </a:r>
          </a:p>
        </p:txBody>
      </p:sp>
      <p:grpSp>
        <p:nvGrpSpPr>
          <p:cNvPr id="7" name="Group 6"/>
          <p:cNvGrpSpPr/>
          <p:nvPr/>
        </p:nvGrpSpPr>
        <p:grpSpPr>
          <a:xfrm>
            <a:off x="1389836" y="2697688"/>
            <a:ext cx="1113389" cy="1113389"/>
            <a:chOff x="3490879" y="2241892"/>
            <a:chExt cx="1654606" cy="1654606"/>
          </a:xfrm>
        </p:grpSpPr>
        <p:sp>
          <p:nvSpPr>
            <p:cNvPr id="8" name="Oval 7"/>
            <p:cNvSpPr/>
            <p:nvPr/>
          </p:nvSpPr>
          <p:spPr>
            <a:xfrm>
              <a:off x="3490879" y="2241892"/>
              <a:ext cx="1654606" cy="1654606"/>
            </a:xfrm>
            <a:prstGeom prst="ellipse">
              <a:avLst/>
            </a:prstGeom>
            <a:solidFill>
              <a:schemeClr val="bg1"/>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ln>
                  <a:solidFill>
                    <a:schemeClr val="accent1">
                      <a:lumMod val="50000"/>
                    </a:schemeClr>
                  </a:solidFill>
                </a:ln>
              </a:endParaRPr>
            </a:p>
          </p:txBody>
        </p:sp>
        <p:sp>
          <p:nvSpPr>
            <p:cNvPr id="9" name="Rectangle 8"/>
            <p:cNvSpPr/>
            <p:nvPr/>
          </p:nvSpPr>
          <p:spPr>
            <a:xfrm rot="2229552">
              <a:off x="4455389" y="2585205"/>
              <a:ext cx="219896" cy="1158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baseline="-25000"/>
            </a:p>
          </p:txBody>
        </p:sp>
        <p:grpSp>
          <p:nvGrpSpPr>
            <p:cNvPr id="10" name="Group 9"/>
            <p:cNvGrpSpPr/>
            <p:nvPr/>
          </p:nvGrpSpPr>
          <p:grpSpPr>
            <a:xfrm>
              <a:off x="3670000" y="2656353"/>
              <a:ext cx="1296364" cy="851203"/>
              <a:chOff x="-217921" y="-920805"/>
              <a:chExt cx="11221610" cy="7368194"/>
            </a:xfrm>
          </p:grpSpPr>
          <p:pic>
            <p:nvPicPr>
              <p:cNvPr id="12" name="Picture 11" descr="http://www.buttehabitat.org/page/_files/House-silhouette-1.jpg"/>
              <p:cNvPicPr>
                <a:picLocks noChangeAspect="1"/>
              </p:cNvPicPr>
              <p:nvPr/>
            </p:nvPicPr>
            <p:blipFill rotWithShape="1">
              <a:blip r:embed="rId2" cstate="print">
                <a:extLst>
                  <a:ext uri="{28A0092B-C50C-407E-A947-70E740481C1C}">
                    <a14:useLocalDpi xmlns:a14="http://schemas.microsoft.com/office/drawing/2010/main" val="0"/>
                  </a:ext>
                </a:extLst>
              </a:blip>
              <a:srcRect b="37668"/>
              <a:stretch/>
            </p:blipFill>
            <p:spPr bwMode="auto">
              <a:xfrm>
                <a:off x="-217921" y="-920805"/>
                <a:ext cx="11221610" cy="7147304"/>
              </a:xfrm>
              <a:prstGeom prst="rect">
                <a:avLst/>
              </a:prstGeom>
              <a:noFill/>
              <a:ln>
                <a:noFill/>
              </a:ln>
            </p:spPr>
          </p:pic>
          <p:grpSp>
            <p:nvGrpSpPr>
              <p:cNvPr id="13" name="Group 12"/>
              <p:cNvGrpSpPr/>
              <p:nvPr/>
            </p:nvGrpSpPr>
            <p:grpSpPr>
              <a:xfrm>
                <a:off x="2848021" y="411375"/>
                <a:ext cx="6540384" cy="6036014"/>
                <a:chOff x="-320270" y="-545277"/>
                <a:chExt cx="1759387" cy="1623709"/>
              </a:xfrm>
            </p:grpSpPr>
            <p:sp>
              <p:nvSpPr>
                <p:cNvPr id="14" name="Rectangle 13"/>
                <p:cNvSpPr/>
                <p:nvPr/>
              </p:nvSpPr>
              <p:spPr>
                <a:xfrm>
                  <a:off x="-320270" y="302139"/>
                  <a:ext cx="1369161" cy="77629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baseline="-25000"/>
                </a:p>
              </p:txBody>
            </p:sp>
            <p:sp>
              <p:nvSpPr>
                <p:cNvPr id="15" name="Rectangle 14"/>
                <p:cNvSpPr/>
                <p:nvPr/>
              </p:nvSpPr>
              <p:spPr>
                <a:xfrm rot="2301619">
                  <a:off x="553288" y="-545277"/>
                  <a:ext cx="885829" cy="4667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grpSp>
        <p:sp>
          <p:nvSpPr>
            <p:cNvPr id="11" name="Rectangle 10"/>
            <p:cNvSpPr/>
            <p:nvPr/>
          </p:nvSpPr>
          <p:spPr>
            <a:xfrm rot="2229552">
              <a:off x="3921989" y="2813805"/>
              <a:ext cx="219897" cy="1158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baseline="-25000"/>
            </a:p>
          </p:txBody>
        </p:sp>
      </p:grpSp>
      <p:sp>
        <p:nvSpPr>
          <p:cNvPr id="18" name="TextBox 17"/>
          <p:cNvSpPr txBox="1"/>
          <p:nvPr/>
        </p:nvSpPr>
        <p:spPr>
          <a:xfrm>
            <a:off x="1704637" y="2744896"/>
            <a:ext cx="1136118" cy="369332"/>
          </a:xfrm>
          <a:prstGeom prst="rect">
            <a:avLst/>
          </a:prstGeom>
          <a:noFill/>
        </p:spPr>
        <p:txBody>
          <a:bodyPr wrap="square" rtlCol="0">
            <a:spAutoFit/>
          </a:bodyPr>
          <a:lstStyle/>
          <a:p>
            <a:r>
              <a:rPr lang="en-US" b="1" dirty="0" smtClean="0">
                <a:solidFill>
                  <a:schemeClr val="accent1">
                    <a:lumMod val="50000"/>
                  </a:schemeClr>
                </a:solidFill>
                <a:latin typeface="Tw Cen MT" panose="020B0602020104020603" pitchFamily="34" charset="0"/>
              </a:rPr>
              <a:t>CS </a:t>
            </a:r>
            <a:endParaRPr lang="en-US" b="1" dirty="0">
              <a:solidFill>
                <a:schemeClr val="accent1">
                  <a:lumMod val="50000"/>
                </a:schemeClr>
              </a:solidFill>
              <a:latin typeface="Tw Cen MT" panose="020B0602020104020603" pitchFamily="34" charset="0"/>
            </a:endParaRPr>
          </a:p>
        </p:txBody>
      </p:sp>
      <p:grpSp>
        <p:nvGrpSpPr>
          <p:cNvPr id="2" name="Group 1"/>
          <p:cNvGrpSpPr/>
          <p:nvPr/>
        </p:nvGrpSpPr>
        <p:grpSpPr>
          <a:xfrm>
            <a:off x="5526882" y="2340127"/>
            <a:ext cx="1015000" cy="1861459"/>
            <a:chOff x="4014705" y="2151915"/>
            <a:chExt cx="1515481" cy="2779315"/>
          </a:xfrm>
        </p:grpSpPr>
        <p:pic>
          <p:nvPicPr>
            <p:cNvPr id="16" name="Picture 15" descr="http://www.psdgraphics.com/file/male-female-png.png"/>
            <p:cNvPicPr/>
            <p:nvPr/>
          </p:nvPicPr>
          <p:blipFill rotWithShape="1">
            <a:blip r:embed="rId3" cstate="print">
              <a:extLst>
                <a:ext uri="{28A0092B-C50C-407E-A947-70E740481C1C}">
                  <a14:useLocalDpi xmlns:a14="http://schemas.microsoft.com/office/drawing/2010/main" val="0"/>
                </a:ext>
              </a:extLst>
            </a:blip>
            <a:srcRect l="15826" t="10742" r="55826" b="11205"/>
            <a:stretch/>
          </p:blipFill>
          <p:spPr bwMode="auto">
            <a:xfrm>
              <a:off x="4540839" y="2151916"/>
              <a:ext cx="391012" cy="785554"/>
            </a:xfrm>
            <a:prstGeom prst="rect">
              <a:avLst/>
            </a:prstGeom>
            <a:noFill/>
            <a:ln>
              <a:noFill/>
            </a:ln>
            <a:extLst>
              <a:ext uri="{53640926-AAD7-44D8-BBD7-CCE9431645EC}">
                <a14:shadowObscured xmlns:a14="http://schemas.microsoft.com/office/drawing/2010/main"/>
              </a:ext>
            </a:extLst>
          </p:spPr>
        </p:pic>
        <p:pic>
          <p:nvPicPr>
            <p:cNvPr id="17" name="Picture 16" descr="http://www.psdgraphics.com/file/male-female-png.png"/>
            <p:cNvPicPr/>
            <p:nvPr/>
          </p:nvPicPr>
          <p:blipFill rotWithShape="1">
            <a:blip r:embed="rId4" cstate="print">
              <a:extLst>
                <a:ext uri="{28A0092B-C50C-407E-A947-70E740481C1C}">
                  <a14:useLocalDpi xmlns:a14="http://schemas.microsoft.com/office/drawing/2010/main" val="0"/>
                </a:ext>
              </a:extLst>
            </a:blip>
            <a:srcRect l="55478" t="10980" r="18956" b="9774"/>
            <a:stretch/>
          </p:blipFill>
          <p:spPr bwMode="auto">
            <a:xfrm>
              <a:off x="4014705" y="2151915"/>
              <a:ext cx="347418" cy="785554"/>
            </a:xfrm>
            <a:prstGeom prst="rect">
              <a:avLst/>
            </a:prstGeom>
            <a:noFill/>
            <a:ln>
              <a:noFill/>
            </a:ln>
            <a:extLst>
              <a:ext uri="{53640926-AAD7-44D8-BBD7-CCE9431645EC}">
                <a14:shadowObscured xmlns:a14="http://schemas.microsoft.com/office/drawing/2010/main"/>
              </a:ext>
            </a:extLst>
          </p:spPr>
        </p:pic>
        <p:pic>
          <p:nvPicPr>
            <p:cNvPr id="19" name="Picture 18" descr="http://www.psdgraphics.com/file/male-female-png.png"/>
            <p:cNvPicPr/>
            <p:nvPr/>
          </p:nvPicPr>
          <p:blipFill rotWithShape="1">
            <a:blip r:embed="rId4" cstate="print">
              <a:extLst>
                <a:ext uri="{28A0092B-C50C-407E-A947-70E740481C1C}">
                  <a14:useLocalDpi xmlns:a14="http://schemas.microsoft.com/office/drawing/2010/main" val="0"/>
                </a:ext>
              </a:extLst>
            </a:blip>
            <a:srcRect l="55478" t="10980" r="18956" b="9774"/>
            <a:stretch/>
          </p:blipFill>
          <p:spPr bwMode="auto">
            <a:xfrm>
              <a:off x="5123681" y="2151915"/>
              <a:ext cx="347418" cy="785554"/>
            </a:xfrm>
            <a:prstGeom prst="rect">
              <a:avLst/>
            </a:prstGeom>
            <a:noFill/>
            <a:ln>
              <a:noFill/>
            </a:ln>
            <a:extLst>
              <a:ext uri="{53640926-AAD7-44D8-BBD7-CCE9431645EC}">
                <a14:shadowObscured xmlns:a14="http://schemas.microsoft.com/office/drawing/2010/main"/>
              </a:ext>
            </a:extLst>
          </p:spPr>
        </p:pic>
        <p:pic>
          <p:nvPicPr>
            <p:cNvPr id="20" name="Picture 19" descr="http://www.psdgraphics.com/file/male-female-png.png"/>
            <p:cNvPicPr/>
            <p:nvPr/>
          </p:nvPicPr>
          <p:blipFill rotWithShape="1">
            <a:blip r:embed="rId3" cstate="print">
              <a:extLst>
                <a:ext uri="{28A0092B-C50C-407E-A947-70E740481C1C}">
                  <a14:useLocalDpi xmlns:a14="http://schemas.microsoft.com/office/drawing/2010/main" val="0"/>
                </a:ext>
              </a:extLst>
            </a:blip>
            <a:srcRect l="15826" t="10742" r="55826" b="11205"/>
            <a:stretch/>
          </p:blipFill>
          <p:spPr bwMode="auto">
            <a:xfrm>
              <a:off x="4540839" y="4145676"/>
              <a:ext cx="391012" cy="785554"/>
            </a:xfrm>
            <a:prstGeom prst="rect">
              <a:avLst/>
            </a:prstGeom>
            <a:noFill/>
            <a:ln>
              <a:noFill/>
            </a:ln>
            <a:extLst>
              <a:ext uri="{53640926-AAD7-44D8-BBD7-CCE9431645EC}">
                <a14:shadowObscured xmlns:a14="http://schemas.microsoft.com/office/drawing/2010/main"/>
              </a:ext>
            </a:extLst>
          </p:spPr>
        </p:pic>
        <p:pic>
          <p:nvPicPr>
            <p:cNvPr id="21" name="Picture 20" descr="http://www.psdgraphics.com/file/male-female-png.png"/>
            <p:cNvPicPr/>
            <p:nvPr/>
          </p:nvPicPr>
          <p:blipFill rotWithShape="1">
            <a:blip r:embed="rId4" cstate="print">
              <a:extLst>
                <a:ext uri="{28A0092B-C50C-407E-A947-70E740481C1C}">
                  <a14:useLocalDpi xmlns:a14="http://schemas.microsoft.com/office/drawing/2010/main" val="0"/>
                </a:ext>
              </a:extLst>
            </a:blip>
            <a:srcRect l="55478" t="10980" r="18956" b="9774"/>
            <a:stretch/>
          </p:blipFill>
          <p:spPr bwMode="auto">
            <a:xfrm>
              <a:off x="4014705" y="4145675"/>
              <a:ext cx="347418" cy="785554"/>
            </a:xfrm>
            <a:prstGeom prst="rect">
              <a:avLst/>
            </a:prstGeom>
            <a:noFill/>
            <a:ln>
              <a:noFill/>
            </a:ln>
            <a:extLst>
              <a:ext uri="{53640926-AAD7-44D8-BBD7-CCE9431645EC}">
                <a14:shadowObscured xmlns:a14="http://schemas.microsoft.com/office/drawing/2010/main"/>
              </a:ext>
            </a:extLst>
          </p:spPr>
        </p:pic>
        <p:pic>
          <p:nvPicPr>
            <p:cNvPr id="22" name="Picture 21" descr="http://www.psdgraphics.com/file/male-female-png.png"/>
            <p:cNvPicPr/>
            <p:nvPr/>
          </p:nvPicPr>
          <p:blipFill rotWithShape="1">
            <a:blip r:embed="rId4" cstate="print">
              <a:extLst>
                <a:ext uri="{28A0092B-C50C-407E-A947-70E740481C1C}">
                  <a14:useLocalDpi xmlns:a14="http://schemas.microsoft.com/office/drawing/2010/main" val="0"/>
                </a:ext>
              </a:extLst>
            </a:blip>
            <a:srcRect l="55478" t="10980" r="18956" b="9774"/>
            <a:stretch/>
          </p:blipFill>
          <p:spPr bwMode="auto">
            <a:xfrm>
              <a:off x="5123681" y="4145675"/>
              <a:ext cx="347418" cy="785554"/>
            </a:xfrm>
            <a:prstGeom prst="rect">
              <a:avLst/>
            </a:prstGeom>
            <a:noFill/>
            <a:ln>
              <a:noFill/>
            </a:ln>
            <a:extLst>
              <a:ext uri="{53640926-AAD7-44D8-BBD7-CCE9431645EC}">
                <a14:shadowObscured xmlns:a14="http://schemas.microsoft.com/office/drawing/2010/main"/>
              </a:ext>
            </a:extLst>
          </p:spPr>
        </p:pic>
        <p:pic>
          <p:nvPicPr>
            <p:cNvPr id="23" name="Picture 22" descr="http://www.psdgraphics.com/file/male-female-png.png"/>
            <p:cNvPicPr/>
            <p:nvPr/>
          </p:nvPicPr>
          <p:blipFill rotWithShape="1">
            <a:blip r:embed="rId4" cstate="print">
              <a:extLst>
                <a:ext uri="{28A0092B-C50C-407E-A947-70E740481C1C}">
                  <a14:useLocalDpi xmlns:a14="http://schemas.microsoft.com/office/drawing/2010/main" val="0"/>
                </a:ext>
              </a:extLst>
            </a:blip>
            <a:srcRect l="55478" t="10980" r="18956" b="9774"/>
            <a:stretch/>
          </p:blipFill>
          <p:spPr bwMode="auto">
            <a:xfrm>
              <a:off x="4628156" y="3148796"/>
              <a:ext cx="347418" cy="785554"/>
            </a:xfrm>
            <a:prstGeom prst="rect">
              <a:avLst/>
            </a:prstGeom>
            <a:noFill/>
            <a:ln>
              <a:noFill/>
            </a:ln>
            <a:extLst>
              <a:ext uri="{53640926-AAD7-44D8-BBD7-CCE9431645EC}">
                <a14:shadowObscured xmlns:a14="http://schemas.microsoft.com/office/drawing/2010/main"/>
              </a:ext>
            </a:extLst>
          </p:spPr>
        </p:pic>
        <p:pic>
          <p:nvPicPr>
            <p:cNvPr id="24" name="Picture 23" descr="http://www.psdgraphics.com/file/male-female-png.png"/>
            <p:cNvPicPr/>
            <p:nvPr/>
          </p:nvPicPr>
          <p:blipFill rotWithShape="1">
            <a:blip r:embed="rId3" cstate="print">
              <a:extLst>
                <a:ext uri="{28A0092B-C50C-407E-A947-70E740481C1C}">
                  <a14:useLocalDpi xmlns:a14="http://schemas.microsoft.com/office/drawing/2010/main" val="0"/>
                </a:ext>
              </a:extLst>
            </a:blip>
            <a:srcRect l="15826" t="10742" r="55826" b="11205"/>
            <a:stretch/>
          </p:blipFill>
          <p:spPr bwMode="auto">
            <a:xfrm>
              <a:off x="5139174" y="3148795"/>
              <a:ext cx="391012" cy="785554"/>
            </a:xfrm>
            <a:prstGeom prst="rect">
              <a:avLst/>
            </a:prstGeom>
            <a:noFill/>
            <a:ln>
              <a:noFill/>
            </a:ln>
            <a:extLst>
              <a:ext uri="{53640926-AAD7-44D8-BBD7-CCE9431645EC}">
                <a14:shadowObscured xmlns:a14="http://schemas.microsoft.com/office/drawing/2010/main"/>
              </a:ext>
            </a:extLst>
          </p:spPr>
        </p:pic>
        <p:pic>
          <p:nvPicPr>
            <p:cNvPr id="25" name="Picture 24" descr="http://www.psdgraphics.com/file/male-female-png.png"/>
            <p:cNvPicPr/>
            <p:nvPr/>
          </p:nvPicPr>
          <p:blipFill rotWithShape="1">
            <a:blip r:embed="rId3" cstate="print">
              <a:extLst>
                <a:ext uri="{28A0092B-C50C-407E-A947-70E740481C1C}">
                  <a14:useLocalDpi xmlns:a14="http://schemas.microsoft.com/office/drawing/2010/main" val="0"/>
                </a:ext>
              </a:extLst>
            </a:blip>
            <a:srcRect l="15826" t="10742" r="55826" b="11205"/>
            <a:stretch/>
          </p:blipFill>
          <p:spPr bwMode="auto">
            <a:xfrm>
              <a:off x="4025244" y="3175053"/>
              <a:ext cx="391012" cy="785554"/>
            </a:xfrm>
            <a:prstGeom prst="rect">
              <a:avLst/>
            </a:prstGeom>
            <a:noFill/>
            <a:ln>
              <a:noFill/>
            </a:ln>
            <a:extLst>
              <a:ext uri="{53640926-AAD7-44D8-BBD7-CCE9431645EC}">
                <a14:shadowObscured xmlns:a14="http://schemas.microsoft.com/office/drawing/2010/main"/>
              </a:ext>
            </a:extLst>
          </p:spPr>
        </p:pic>
      </p:grpSp>
      <p:pic>
        <p:nvPicPr>
          <p:cNvPr id="27" name="Picture 26" descr="http://www.psdgraphics.com/file/male-female-png.png"/>
          <p:cNvPicPr/>
          <p:nvPr/>
        </p:nvPicPr>
        <p:blipFill rotWithShape="1">
          <a:blip r:embed="rId3" cstate="print">
            <a:extLst>
              <a:ext uri="{28A0092B-C50C-407E-A947-70E740481C1C}">
                <a14:useLocalDpi xmlns:a14="http://schemas.microsoft.com/office/drawing/2010/main" val="0"/>
              </a:ext>
            </a:extLst>
          </a:blip>
          <a:srcRect l="15826" t="10742" r="55826" b="11205"/>
          <a:stretch/>
        </p:blipFill>
        <p:spPr bwMode="auto">
          <a:xfrm>
            <a:off x="7836073" y="2683864"/>
            <a:ext cx="567954" cy="1141035"/>
          </a:xfrm>
          <a:prstGeom prst="rect">
            <a:avLst/>
          </a:prstGeom>
          <a:noFill/>
          <a:ln>
            <a:noFill/>
          </a:ln>
          <a:extLst>
            <a:ext uri="{53640926-AAD7-44D8-BBD7-CCE9431645EC}">
              <a14:shadowObscured xmlns:a14="http://schemas.microsoft.com/office/drawing/2010/main"/>
            </a:ext>
          </a:extLst>
        </p:spPr>
      </p:pic>
      <p:pic>
        <p:nvPicPr>
          <p:cNvPr id="28" name="Picture 27" descr="http://www.psdgraphics.com/file/male-female-png.png"/>
          <p:cNvPicPr/>
          <p:nvPr/>
        </p:nvPicPr>
        <p:blipFill rotWithShape="1">
          <a:blip r:embed="rId3" cstate="print">
            <a:extLst>
              <a:ext uri="{28A0092B-C50C-407E-A947-70E740481C1C}">
                <a14:useLocalDpi xmlns:a14="http://schemas.microsoft.com/office/drawing/2010/main" val="0"/>
              </a:ext>
            </a:extLst>
          </a:blip>
          <a:srcRect l="15826" t="10742" r="55826" b="11205"/>
          <a:stretch/>
        </p:blipFill>
        <p:spPr bwMode="auto">
          <a:xfrm>
            <a:off x="4148682" y="3409390"/>
            <a:ext cx="328795" cy="660557"/>
          </a:xfrm>
          <a:prstGeom prst="rect">
            <a:avLst/>
          </a:prstGeom>
          <a:noFill/>
          <a:ln>
            <a:noFill/>
          </a:ln>
          <a:extLst>
            <a:ext uri="{53640926-AAD7-44D8-BBD7-CCE9431645EC}">
              <a14:shadowObscured xmlns:a14="http://schemas.microsoft.com/office/drawing/2010/main"/>
            </a:ext>
          </a:extLst>
        </p:spPr>
      </p:pic>
      <p:pic>
        <p:nvPicPr>
          <p:cNvPr id="29" name="Picture 28" descr="http://www.psdgraphics.com/file/male-female-png.png"/>
          <p:cNvPicPr/>
          <p:nvPr/>
        </p:nvPicPr>
        <p:blipFill rotWithShape="1">
          <a:blip r:embed="rId4" cstate="print">
            <a:extLst>
              <a:ext uri="{28A0092B-C50C-407E-A947-70E740481C1C}">
                <a14:useLocalDpi xmlns:a14="http://schemas.microsoft.com/office/drawing/2010/main" val="0"/>
              </a:ext>
            </a:extLst>
          </a:blip>
          <a:srcRect l="55478" t="10980" r="18956" b="9774"/>
          <a:stretch/>
        </p:blipFill>
        <p:spPr bwMode="auto">
          <a:xfrm>
            <a:off x="3756643" y="3425718"/>
            <a:ext cx="292137" cy="660557"/>
          </a:xfrm>
          <a:prstGeom prst="rect">
            <a:avLst/>
          </a:prstGeom>
          <a:noFill/>
          <a:ln>
            <a:noFill/>
          </a:ln>
          <a:extLst>
            <a:ext uri="{53640926-AAD7-44D8-BBD7-CCE9431645EC}">
              <a14:shadowObscured xmlns:a14="http://schemas.microsoft.com/office/drawing/2010/main"/>
            </a:ext>
          </a:extLst>
        </p:spPr>
      </p:pic>
      <p:pic>
        <p:nvPicPr>
          <p:cNvPr id="30" name="Picture 29" descr="http://www.psdgraphics.com/file/male-female-png.png"/>
          <p:cNvPicPr/>
          <p:nvPr/>
        </p:nvPicPr>
        <p:blipFill rotWithShape="1">
          <a:blip r:embed="rId4" cstate="print">
            <a:extLst>
              <a:ext uri="{28A0092B-C50C-407E-A947-70E740481C1C}">
                <a14:useLocalDpi xmlns:a14="http://schemas.microsoft.com/office/drawing/2010/main" val="0"/>
              </a:ext>
            </a:extLst>
          </a:blip>
          <a:srcRect l="55478" t="10980" r="18956" b="9774"/>
          <a:stretch/>
        </p:blipFill>
        <p:spPr bwMode="auto">
          <a:xfrm>
            <a:off x="4597359" y="3409389"/>
            <a:ext cx="292137" cy="660557"/>
          </a:xfrm>
          <a:prstGeom prst="rect">
            <a:avLst/>
          </a:prstGeom>
          <a:noFill/>
          <a:ln>
            <a:noFill/>
          </a:ln>
          <a:extLst>
            <a:ext uri="{53640926-AAD7-44D8-BBD7-CCE9431645EC}">
              <a14:shadowObscured xmlns:a14="http://schemas.microsoft.com/office/drawing/2010/main"/>
            </a:ext>
          </a:extLst>
        </p:spPr>
      </p:pic>
      <p:pic>
        <p:nvPicPr>
          <p:cNvPr id="31" name="Picture 30" descr="http://www.psdgraphics.com/file/male-female-png.png"/>
          <p:cNvPicPr/>
          <p:nvPr/>
        </p:nvPicPr>
        <p:blipFill rotWithShape="1">
          <a:blip r:embed="rId4" cstate="print">
            <a:extLst>
              <a:ext uri="{28A0092B-C50C-407E-A947-70E740481C1C}">
                <a14:useLocalDpi xmlns:a14="http://schemas.microsoft.com/office/drawing/2010/main" val="0"/>
              </a:ext>
            </a:extLst>
          </a:blip>
          <a:srcRect l="55478" t="10980" r="18956" b="9774"/>
          <a:stretch/>
        </p:blipFill>
        <p:spPr bwMode="auto">
          <a:xfrm>
            <a:off x="4183090" y="2325496"/>
            <a:ext cx="300714" cy="679950"/>
          </a:xfrm>
          <a:prstGeom prst="rect">
            <a:avLst/>
          </a:prstGeom>
          <a:noFill/>
          <a:ln>
            <a:noFill/>
          </a:ln>
          <a:extLst>
            <a:ext uri="{53640926-AAD7-44D8-BBD7-CCE9431645EC}">
              <a14:shadowObscured xmlns:a14="http://schemas.microsoft.com/office/drawing/2010/main"/>
            </a:ext>
          </a:extLst>
        </p:spPr>
      </p:pic>
      <p:pic>
        <p:nvPicPr>
          <p:cNvPr id="32" name="Picture 31" descr="http://www.psdgraphics.com/file/male-female-png.png"/>
          <p:cNvPicPr/>
          <p:nvPr/>
        </p:nvPicPr>
        <p:blipFill rotWithShape="1">
          <a:blip r:embed="rId3" cstate="print">
            <a:extLst>
              <a:ext uri="{28A0092B-C50C-407E-A947-70E740481C1C}">
                <a14:useLocalDpi xmlns:a14="http://schemas.microsoft.com/office/drawing/2010/main" val="0"/>
              </a:ext>
            </a:extLst>
          </a:blip>
          <a:srcRect l="15826" t="10742" r="55826" b="11205"/>
          <a:stretch/>
        </p:blipFill>
        <p:spPr bwMode="auto">
          <a:xfrm>
            <a:off x="4540830" y="2340127"/>
            <a:ext cx="338447" cy="679950"/>
          </a:xfrm>
          <a:prstGeom prst="rect">
            <a:avLst/>
          </a:prstGeom>
          <a:noFill/>
          <a:ln>
            <a:noFill/>
          </a:ln>
          <a:extLst>
            <a:ext uri="{53640926-AAD7-44D8-BBD7-CCE9431645EC}">
              <a14:shadowObscured xmlns:a14="http://schemas.microsoft.com/office/drawing/2010/main"/>
            </a:ext>
          </a:extLst>
        </p:spPr>
      </p:pic>
      <p:pic>
        <p:nvPicPr>
          <p:cNvPr id="33" name="Picture 32" descr="http://www.psdgraphics.com/file/male-female-png.png"/>
          <p:cNvPicPr/>
          <p:nvPr/>
        </p:nvPicPr>
        <p:blipFill rotWithShape="1">
          <a:blip r:embed="rId3" cstate="print">
            <a:extLst>
              <a:ext uri="{28A0092B-C50C-407E-A947-70E740481C1C}">
                <a14:useLocalDpi xmlns:a14="http://schemas.microsoft.com/office/drawing/2010/main" val="0"/>
              </a:ext>
            </a:extLst>
          </a:blip>
          <a:srcRect l="15826" t="10742" r="55826" b="11205"/>
          <a:stretch/>
        </p:blipFill>
        <p:spPr bwMode="auto">
          <a:xfrm>
            <a:off x="3729459" y="2357713"/>
            <a:ext cx="338447" cy="679950"/>
          </a:xfrm>
          <a:prstGeom prst="rect">
            <a:avLst/>
          </a:prstGeom>
          <a:noFill/>
          <a:ln>
            <a:noFill/>
          </a:ln>
          <a:extLst>
            <a:ext uri="{53640926-AAD7-44D8-BBD7-CCE9431645EC}">
              <a14:shadowObscured xmlns:a14="http://schemas.microsoft.com/office/drawing/2010/main"/>
            </a:ext>
          </a:extLst>
        </p:spPr>
      </p:pic>
      <p:cxnSp>
        <p:nvCxnSpPr>
          <p:cNvPr id="38" name="Straight Arrow Connector 37"/>
          <p:cNvCxnSpPr/>
          <p:nvPr/>
        </p:nvCxnSpPr>
        <p:spPr>
          <a:xfrm flipH="1" flipV="1">
            <a:off x="4000994" y="3138999"/>
            <a:ext cx="1447210" cy="126124"/>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4459950" y="3037663"/>
            <a:ext cx="988254" cy="22746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flipV="1">
            <a:off x="4879277" y="2872560"/>
            <a:ext cx="568927" cy="392563"/>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flipV="1">
            <a:off x="4982796" y="4076166"/>
            <a:ext cx="637386" cy="131639"/>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21" idx="2"/>
          </p:cNvCxnSpPr>
          <p:nvPr/>
        </p:nvCxnSpPr>
        <p:spPr>
          <a:xfrm flipH="1" flipV="1">
            <a:off x="4477477" y="4091910"/>
            <a:ext cx="1165748" cy="109675"/>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21" idx="2"/>
          </p:cNvCxnSpPr>
          <p:nvPr/>
        </p:nvCxnSpPr>
        <p:spPr>
          <a:xfrm flipH="1" flipV="1">
            <a:off x="4048780" y="4146747"/>
            <a:ext cx="1594445" cy="54838"/>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9089" name="Straight Arrow Connector 89088"/>
          <p:cNvCxnSpPr>
            <a:stCxn id="33" idx="1"/>
          </p:cNvCxnSpPr>
          <p:nvPr/>
        </p:nvCxnSpPr>
        <p:spPr>
          <a:xfrm flipH="1">
            <a:off x="2523454" y="2697688"/>
            <a:ext cx="1206005" cy="278892"/>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9092" name="Straight Arrow Connector 89091"/>
          <p:cNvCxnSpPr>
            <a:stCxn id="29" idx="1"/>
          </p:cNvCxnSpPr>
          <p:nvPr/>
        </p:nvCxnSpPr>
        <p:spPr>
          <a:xfrm flipH="1" flipV="1">
            <a:off x="2648463" y="3437191"/>
            <a:ext cx="1108180" cy="318806"/>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9094" name="Straight Arrow Connector 89093"/>
          <p:cNvCxnSpPr/>
          <p:nvPr/>
        </p:nvCxnSpPr>
        <p:spPr>
          <a:xfrm flipH="1">
            <a:off x="6675427" y="3288442"/>
            <a:ext cx="1005006" cy="1442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7591970"/>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90114" name="Content Placeholder 2"/>
          <p:cNvSpPr>
            <a:spLocks noGrp="1"/>
          </p:cNvSpPr>
          <p:nvPr>
            <p:ph sz="half" idx="4294967295"/>
          </p:nvPr>
        </p:nvSpPr>
        <p:spPr>
          <a:xfrm>
            <a:off x="304800" y="1545667"/>
            <a:ext cx="8720667" cy="5255082"/>
          </a:xfrm>
          <a:prstGeom prst="rect">
            <a:avLst/>
          </a:prstGeom>
          <a:noFill/>
          <a:extLst>
            <a:ext uri="{909E8E84-426E-40dd-AFC4-6F175D3DCCD1}">
              <a14:hiddenFill xmlns="" xmlns:a14="http://schemas.microsoft.com/office/drawing/2010/main">
                <a:solidFill>
                  <a:srgbClr val="DFEBDF">
                    <a:alpha val="72940"/>
                  </a:srgbClr>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normAutofit fontScale="62500" lnSpcReduction="20000"/>
          </a:bodyPr>
          <a:lstStyle/>
          <a:p>
            <a:pPr marL="114300" indent="0">
              <a:buNone/>
              <a:defRPr/>
            </a:pPr>
            <a:r>
              <a:rPr lang="fr-BE" sz="3200" b="1" dirty="0">
                <a:solidFill>
                  <a:schemeClr val="accent1">
                    <a:lumMod val="50000"/>
                  </a:schemeClr>
                </a:solidFill>
                <a:latin typeface="Tw Cen MT" panose="020B0602020104020603" pitchFamily="34" charset="0"/>
              </a:rPr>
              <a:t>Préparations - Un ou deux mois avant le début de la campagne </a:t>
            </a:r>
            <a:endParaRPr lang="fr-BE" sz="3200" dirty="0">
              <a:solidFill>
                <a:schemeClr val="accent1">
                  <a:lumMod val="50000"/>
                </a:schemeClr>
              </a:solidFill>
              <a:latin typeface="Tw Cen MT" panose="020B0602020104020603" pitchFamily="34" charset="0"/>
            </a:endParaRPr>
          </a:p>
          <a:p>
            <a:pPr>
              <a:buFont typeface="Arial" charset="0"/>
              <a:buChar char="•"/>
              <a:defRPr/>
            </a:pPr>
            <a:r>
              <a:rPr lang="fr-FR" dirty="0">
                <a:solidFill>
                  <a:schemeClr val="tx1">
                    <a:lumMod val="65000"/>
                    <a:lumOff val="35000"/>
                  </a:schemeClr>
                </a:solidFill>
                <a:latin typeface="Trebuchet MS" panose="020B0603020202020204" pitchFamily="34" charset="0"/>
              </a:rPr>
              <a:t>Approbation de l’autorité départementale et zonale.</a:t>
            </a:r>
            <a:endParaRPr lang="fr-BE" dirty="0">
              <a:solidFill>
                <a:schemeClr val="tx1">
                  <a:lumMod val="65000"/>
                  <a:lumOff val="35000"/>
                </a:schemeClr>
              </a:solidFill>
              <a:latin typeface="Trebuchet MS" panose="020B0603020202020204" pitchFamily="34" charset="0"/>
            </a:endParaRPr>
          </a:p>
          <a:p>
            <a:pPr>
              <a:buFont typeface="Arial" charset="0"/>
              <a:buChar char="•"/>
              <a:defRPr/>
            </a:pPr>
            <a:r>
              <a:rPr lang="fr-FR" dirty="0">
                <a:solidFill>
                  <a:schemeClr val="tx1">
                    <a:lumMod val="65000"/>
                    <a:lumOff val="35000"/>
                  </a:schemeClr>
                </a:solidFill>
                <a:latin typeface="Trebuchet MS" panose="020B0603020202020204" pitchFamily="34" charset="0"/>
              </a:rPr>
              <a:t>Avertir les autorités locales du village et de l’arrondissement.</a:t>
            </a:r>
            <a:endParaRPr lang="fr-BE" dirty="0">
              <a:solidFill>
                <a:schemeClr val="tx1">
                  <a:lumMod val="65000"/>
                  <a:lumOff val="35000"/>
                </a:schemeClr>
              </a:solidFill>
              <a:latin typeface="Trebuchet MS" panose="020B0603020202020204" pitchFamily="34" charset="0"/>
            </a:endParaRPr>
          </a:p>
          <a:p>
            <a:pPr>
              <a:buFont typeface="Arial" charset="0"/>
              <a:buChar char="•"/>
              <a:defRPr/>
            </a:pPr>
            <a:r>
              <a:rPr lang="fr-FR" dirty="0">
                <a:solidFill>
                  <a:schemeClr val="tx1">
                    <a:lumMod val="65000"/>
                    <a:lumOff val="35000"/>
                  </a:schemeClr>
                </a:solidFill>
                <a:latin typeface="Trebuchet MS" panose="020B0603020202020204" pitchFamily="34" charset="0"/>
              </a:rPr>
              <a:t>Avertir les prestataires de centre de santé, leurs rôles et responsabilités pour la campagne.</a:t>
            </a:r>
            <a:endParaRPr lang="fr-BE" dirty="0">
              <a:solidFill>
                <a:schemeClr val="tx1">
                  <a:lumMod val="65000"/>
                  <a:lumOff val="35000"/>
                </a:schemeClr>
              </a:solidFill>
              <a:latin typeface="Trebuchet MS" panose="020B0603020202020204" pitchFamily="34" charset="0"/>
            </a:endParaRPr>
          </a:p>
          <a:p>
            <a:pPr>
              <a:buFont typeface="Arial" charset="0"/>
              <a:buChar char="•"/>
              <a:defRPr/>
            </a:pPr>
            <a:r>
              <a:rPr lang="fr-FR" dirty="0">
                <a:solidFill>
                  <a:schemeClr val="tx1">
                    <a:lumMod val="65000"/>
                    <a:lumOff val="35000"/>
                  </a:schemeClr>
                </a:solidFill>
                <a:latin typeface="Trebuchet MS" panose="020B0603020202020204" pitchFamily="34" charset="0"/>
              </a:rPr>
              <a:t>Commencer les spots radio qui publient la circulation des cartes d’invitation et la campagne. (un mois avant le début de la campagne)</a:t>
            </a:r>
            <a:endParaRPr lang="fr-BE" dirty="0">
              <a:solidFill>
                <a:schemeClr val="tx1">
                  <a:lumMod val="65000"/>
                  <a:lumOff val="35000"/>
                </a:schemeClr>
              </a:solidFill>
              <a:latin typeface="Trebuchet MS" panose="020B0603020202020204" pitchFamily="34" charset="0"/>
            </a:endParaRPr>
          </a:p>
          <a:p>
            <a:pPr marL="114300" indent="0">
              <a:buNone/>
              <a:defRPr/>
            </a:pPr>
            <a:endParaRPr lang="fr-FR" sz="1050" b="1" dirty="0">
              <a:latin typeface="Trebuchet MS" panose="020B0603020202020204" pitchFamily="34" charset="0"/>
            </a:endParaRPr>
          </a:p>
          <a:p>
            <a:pPr marL="114300" indent="0">
              <a:buNone/>
              <a:defRPr/>
            </a:pPr>
            <a:r>
              <a:rPr lang="fr-FR" sz="3200" b="1" dirty="0">
                <a:solidFill>
                  <a:schemeClr val="accent1">
                    <a:lumMod val="50000"/>
                  </a:schemeClr>
                </a:solidFill>
                <a:latin typeface="Tw Cen MT" panose="020B0602020104020603" pitchFamily="34" charset="0"/>
              </a:rPr>
              <a:t>Débuter les activités de la campagne</a:t>
            </a:r>
            <a:endParaRPr lang="fr-BE" sz="3200" dirty="0">
              <a:solidFill>
                <a:schemeClr val="accent1">
                  <a:lumMod val="50000"/>
                </a:schemeClr>
              </a:solidFill>
              <a:latin typeface="Tw Cen MT" panose="020B0602020104020603" pitchFamily="34" charset="0"/>
            </a:endParaRPr>
          </a:p>
          <a:p>
            <a:pPr>
              <a:buFont typeface="Arial" charset="0"/>
              <a:buChar char="•"/>
              <a:defRPr/>
            </a:pPr>
            <a:r>
              <a:rPr lang="fr-FR" dirty="0">
                <a:solidFill>
                  <a:schemeClr val="tx1">
                    <a:lumMod val="65000"/>
                    <a:lumOff val="35000"/>
                  </a:schemeClr>
                </a:solidFill>
                <a:latin typeface="Trebuchet MS" panose="020B0603020202020204" pitchFamily="34" charset="0"/>
              </a:rPr>
              <a:t>Orienter les groupes + Personnes Influentes + relais sur leurs rôles dans la campagne.</a:t>
            </a:r>
          </a:p>
          <a:p>
            <a:pPr>
              <a:buFont typeface="Arial" charset="0"/>
              <a:buChar char="•"/>
              <a:defRPr/>
            </a:pPr>
            <a:r>
              <a:rPr lang="fr-FR" dirty="0">
                <a:solidFill>
                  <a:schemeClr val="tx1">
                    <a:lumMod val="65000"/>
                    <a:lumOff val="35000"/>
                  </a:schemeClr>
                </a:solidFill>
                <a:latin typeface="Trebuchet MS" panose="020B0603020202020204" pitchFamily="34" charset="0"/>
              </a:rPr>
              <a:t>Donnes les cartes a ces personnes. Demander-leurs d’échanger avec leurs amis et parents et de distribuer les cartes dans le mois qui vient.</a:t>
            </a:r>
            <a:endParaRPr lang="fr-BE" dirty="0">
              <a:solidFill>
                <a:schemeClr val="tx1">
                  <a:lumMod val="65000"/>
                  <a:lumOff val="35000"/>
                </a:schemeClr>
              </a:solidFill>
              <a:latin typeface="Trebuchet MS" panose="020B0603020202020204" pitchFamily="34" charset="0"/>
            </a:endParaRPr>
          </a:p>
          <a:p>
            <a:pPr marL="114300" indent="0">
              <a:buNone/>
              <a:defRPr/>
            </a:pPr>
            <a:endParaRPr lang="fr-FR" sz="1050" b="1" dirty="0">
              <a:solidFill>
                <a:schemeClr val="accent5">
                  <a:lumMod val="50000"/>
                </a:schemeClr>
              </a:solidFill>
              <a:latin typeface="Trebuchet MS" panose="020B0603020202020204" pitchFamily="34" charset="0"/>
            </a:endParaRPr>
          </a:p>
          <a:p>
            <a:pPr marL="114300" indent="0">
              <a:buNone/>
              <a:defRPr/>
            </a:pPr>
            <a:r>
              <a:rPr lang="fr-FR" sz="3200" b="1" dirty="0">
                <a:solidFill>
                  <a:schemeClr val="accent1">
                    <a:lumMod val="50000"/>
                  </a:schemeClr>
                </a:solidFill>
                <a:latin typeface="Tw Cen MT" panose="020B0602020104020603" pitchFamily="34" charset="0"/>
              </a:rPr>
              <a:t>Suivre la mise en œuvre (3 au 6 </a:t>
            </a:r>
            <a:r>
              <a:rPr lang="fr-FR" sz="3200" b="1" dirty="0" smtClean="0">
                <a:solidFill>
                  <a:schemeClr val="accent1">
                    <a:lumMod val="50000"/>
                  </a:schemeClr>
                </a:solidFill>
                <a:latin typeface="Tw Cen MT" panose="020B0602020104020603" pitchFamily="34" charset="0"/>
              </a:rPr>
              <a:t>mois)</a:t>
            </a:r>
            <a:r>
              <a:rPr lang="fr-BE" sz="3200" dirty="0" smtClean="0">
                <a:solidFill>
                  <a:schemeClr val="accent1">
                    <a:lumMod val="50000"/>
                  </a:schemeClr>
                </a:solidFill>
                <a:latin typeface="Tw Cen MT" panose="020B0602020104020603" pitchFamily="34" charset="0"/>
              </a:rPr>
              <a:t> - </a:t>
            </a:r>
            <a:r>
              <a:rPr lang="fr-FR" dirty="0" smtClean="0">
                <a:solidFill>
                  <a:schemeClr val="tx1">
                    <a:lumMod val="65000"/>
                    <a:lumOff val="35000"/>
                  </a:schemeClr>
                </a:solidFill>
                <a:latin typeface="Trebuchet MS" panose="020B0603020202020204" pitchFamily="34" charset="0"/>
              </a:rPr>
              <a:t>Faire </a:t>
            </a:r>
            <a:r>
              <a:rPr lang="fr-FR" dirty="0">
                <a:solidFill>
                  <a:schemeClr val="tx1">
                    <a:lumMod val="65000"/>
                    <a:lumOff val="35000"/>
                  </a:schemeClr>
                </a:solidFill>
                <a:latin typeface="Trebuchet MS" panose="020B0603020202020204" pitchFamily="34" charset="0"/>
              </a:rPr>
              <a:t>un suivi de tous les acteurs impliqués dans CI3 pour assurer la mise en œuvre selon le plan d’exécution</a:t>
            </a:r>
            <a:endParaRPr lang="fr-BE" dirty="0">
              <a:solidFill>
                <a:schemeClr val="tx1">
                  <a:lumMod val="65000"/>
                  <a:lumOff val="35000"/>
                </a:schemeClr>
              </a:solidFill>
              <a:latin typeface="Trebuchet MS" panose="020B0603020202020204" pitchFamily="34" charset="0"/>
            </a:endParaRPr>
          </a:p>
          <a:p>
            <a:pPr marL="114300" indent="0">
              <a:buNone/>
              <a:defRPr/>
            </a:pPr>
            <a:endParaRPr lang="fr-BE" sz="1050" b="1" dirty="0">
              <a:latin typeface="Trebuchet MS" panose="020B0603020202020204" pitchFamily="34" charset="0"/>
            </a:endParaRPr>
          </a:p>
          <a:p>
            <a:pPr marL="114300" indent="0">
              <a:buNone/>
              <a:defRPr/>
            </a:pPr>
            <a:r>
              <a:rPr lang="fr-BE" sz="3200" b="1" dirty="0">
                <a:solidFill>
                  <a:schemeClr val="accent1">
                    <a:lumMod val="50000"/>
                  </a:schemeClr>
                </a:solidFill>
                <a:latin typeface="Tw Cen MT" panose="020B0602020104020603" pitchFamily="34" charset="0"/>
              </a:rPr>
              <a:t>Clôturer de la campagne </a:t>
            </a:r>
            <a:r>
              <a:rPr lang="fr-BE" sz="3200" b="1" dirty="0">
                <a:solidFill>
                  <a:schemeClr val="accent1">
                    <a:lumMod val="50000"/>
                  </a:schemeClr>
                </a:solidFill>
                <a:latin typeface="Trebuchet MS" panose="020B0603020202020204" pitchFamily="34" charset="0"/>
              </a:rPr>
              <a:t>-</a:t>
            </a:r>
            <a:r>
              <a:rPr lang="fr-BE" sz="3200" b="1" dirty="0">
                <a:solidFill>
                  <a:schemeClr val="tx1">
                    <a:lumMod val="65000"/>
                    <a:lumOff val="35000"/>
                  </a:schemeClr>
                </a:solidFill>
                <a:latin typeface="Trebuchet MS" panose="020B0603020202020204" pitchFamily="34" charset="0"/>
              </a:rPr>
              <a:t> </a:t>
            </a:r>
            <a:r>
              <a:rPr lang="fr-BE" dirty="0">
                <a:solidFill>
                  <a:schemeClr val="tx1">
                    <a:lumMod val="65000"/>
                    <a:lumOff val="35000"/>
                  </a:schemeClr>
                </a:solidFill>
                <a:latin typeface="Trebuchet MS" panose="020B0603020202020204" pitchFamily="34" charset="0"/>
              </a:rPr>
              <a:t>la date déterminée par le projet</a:t>
            </a:r>
          </a:p>
        </p:txBody>
      </p:sp>
      <p:sp>
        <p:nvSpPr>
          <p:cNvPr id="90116" name="Rectangle 8"/>
          <p:cNvSpPr>
            <a:spLocks noChangeArrowheads="1"/>
          </p:cNvSpPr>
          <p:nvPr/>
        </p:nvSpPr>
        <p:spPr bwMode="auto">
          <a:xfrm>
            <a:off x="304800" y="468449"/>
            <a:ext cx="8577945"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20000"/>
              </a:spcBef>
              <a:buChar char="•"/>
              <a:defRPr sz="2600" b="1">
                <a:solidFill>
                  <a:srgbClr val="3C748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Calibri" panose="020F0502020204030204" pitchFamily="34" charset="0"/>
              <a:buChar char="•"/>
              <a:defRPr sz="24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Font typeface="Calibri" panose="020F0502020204030204" pitchFamily="34" charset="0"/>
              <a:buChar char="−"/>
              <a:defRPr sz="22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nSpc>
                <a:spcPct val="80000"/>
              </a:lnSpc>
              <a:spcBef>
                <a:spcPct val="0"/>
              </a:spcBef>
              <a:buFontTx/>
              <a:buNone/>
            </a:pPr>
            <a:r>
              <a:rPr lang="fr-FR" altLang="fr-FR" sz="4000" dirty="0" smtClean="0">
                <a:solidFill>
                  <a:srgbClr val="5B9BD5"/>
                </a:solidFill>
                <a:latin typeface="Tw Cen MT" panose="020B0602020104020603" pitchFamily="34" charset="0"/>
              </a:rPr>
              <a:t>ETAPES – PLANIFICATION ET EXÉCUTION DE LA CAMPAGNE</a:t>
            </a:r>
            <a:endParaRPr lang="en-US" altLang="fr-FR" sz="4000" dirty="0">
              <a:solidFill>
                <a:srgbClr val="5B9BD5"/>
              </a:solidFill>
              <a:latin typeface="Arial" panose="020B0604020202020204" pitchFamily="34" charset="0"/>
            </a:endParaRPr>
          </a:p>
        </p:txBody>
      </p:sp>
    </p:spTree>
    <p:extLst>
      <p:ext uri="{BB962C8B-B14F-4D97-AF65-F5344CB8AC3E}">
        <p14:creationId xmlns:p14="http://schemas.microsoft.com/office/powerpoint/2010/main" val="1159607155"/>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8" name="Rectangle 8"/>
          <p:cNvSpPr>
            <a:spLocks noChangeArrowheads="1"/>
          </p:cNvSpPr>
          <p:nvPr/>
        </p:nvSpPr>
        <p:spPr bwMode="auto">
          <a:xfrm>
            <a:off x="118533" y="726425"/>
            <a:ext cx="9144000" cy="6340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20000"/>
              </a:spcBef>
              <a:buChar char="•"/>
              <a:defRPr sz="2600" b="1">
                <a:solidFill>
                  <a:srgbClr val="3C748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Calibri" panose="020F0502020204030204" pitchFamily="34" charset="0"/>
              <a:buChar char="•"/>
              <a:defRPr sz="24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Font typeface="Calibri" panose="020F0502020204030204" pitchFamily="34" charset="0"/>
              <a:buChar char="−"/>
              <a:defRPr sz="22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nSpc>
                <a:spcPct val="80000"/>
              </a:lnSpc>
              <a:spcBef>
                <a:spcPct val="0"/>
              </a:spcBef>
              <a:buFontTx/>
              <a:buNone/>
            </a:pPr>
            <a:r>
              <a:rPr lang="fr-FR" altLang="fr-FR" sz="4400" dirty="0" smtClean="0">
                <a:solidFill>
                  <a:srgbClr val="5B9BD5"/>
                </a:solidFill>
                <a:latin typeface="Tw Cen MT" panose="020B0602020104020603" pitchFamily="34" charset="0"/>
              </a:rPr>
              <a:t>JEUX DE RÔLE EN GROUPE DE TROIS</a:t>
            </a:r>
            <a:endParaRPr lang="fr-FR" altLang="fr-FR" sz="4400" dirty="0">
              <a:solidFill>
                <a:srgbClr val="5B9BD5"/>
              </a:solidFill>
              <a:latin typeface="Tw Cen MT" panose="020B0602020104020603" pitchFamily="34" charset="0"/>
            </a:endParaRPr>
          </a:p>
        </p:txBody>
      </p:sp>
      <p:sp>
        <p:nvSpPr>
          <p:cNvPr id="5" name="Content Placeholder 4"/>
          <p:cNvSpPr txBox="1">
            <a:spLocks/>
          </p:cNvSpPr>
          <p:nvPr/>
        </p:nvSpPr>
        <p:spPr>
          <a:xfrm>
            <a:off x="352423" y="1568450"/>
            <a:ext cx="3889375" cy="4824413"/>
          </a:xfrm>
          <a:prstGeom prst="rect">
            <a:avLst/>
          </a:prstGeom>
          <a:solidFill>
            <a:schemeClr val="accent4">
              <a:lumMod val="20000"/>
              <a:lumOff val="80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4538" lvl="2" indent="0">
              <a:buFont typeface="Arial" charset="0"/>
              <a:buNone/>
              <a:defRPr/>
            </a:pPr>
            <a:endParaRPr lang="fr-BE" sz="2200" dirty="0" smtClean="0"/>
          </a:p>
          <a:p>
            <a:pPr marL="744538" lvl="2" indent="0">
              <a:buFont typeface="Arial" charset="0"/>
              <a:buNone/>
              <a:defRPr/>
            </a:pPr>
            <a:r>
              <a:rPr lang="fr-BE" sz="2200" dirty="0" smtClean="0"/>
              <a:t>Vous êtes un Facilitateur qui est chargé de distribuer les cartes aux Catalyseurs et aux Personnes Influentes.</a:t>
            </a:r>
          </a:p>
          <a:p>
            <a:pPr>
              <a:buFont typeface="Arial" charset="0"/>
              <a:buChar char="•"/>
              <a:defRPr/>
            </a:pPr>
            <a:r>
              <a:rPr lang="fr-BE" sz="2200" dirty="0" smtClean="0"/>
              <a:t>Comment expliqueriez-vous le processus de CI3?  Quelles informations sont critiques? </a:t>
            </a:r>
          </a:p>
          <a:p>
            <a:pPr>
              <a:buFont typeface="Arial" charset="0"/>
              <a:buChar char="•"/>
              <a:defRPr/>
            </a:pPr>
            <a:r>
              <a:rPr lang="fr-BE" sz="2200" dirty="0" smtClean="0"/>
              <a:t>Comment réassuriez-vous que le message est bien reçu?</a:t>
            </a:r>
          </a:p>
          <a:p>
            <a:pPr>
              <a:buFont typeface="Arial" charset="0"/>
              <a:buChar char="•"/>
              <a:defRPr/>
            </a:pPr>
            <a:r>
              <a:rPr lang="fr-BE" sz="2200" dirty="0" smtClean="0"/>
              <a:t>Vos seuls outils: cartes d’invitation + papier géant</a:t>
            </a:r>
            <a:endParaRPr lang="fr-BE" sz="2200" dirty="0"/>
          </a:p>
        </p:txBody>
      </p:sp>
      <p:sp>
        <p:nvSpPr>
          <p:cNvPr id="7" name="Content Placeholder 5"/>
          <p:cNvSpPr txBox="1">
            <a:spLocks/>
          </p:cNvSpPr>
          <p:nvPr/>
        </p:nvSpPr>
        <p:spPr>
          <a:xfrm>
            <a:off x="4429653" y="1568450"/>
            <a:ext cx="4443412" cy="4824413"/>
          </a:xfrm>
          <a:prstGeom prst="rect">
            <a:avLst/>
          </a:prstGeom>
          <a:solidFill>
            <a:schemeClr val="accent6">
              <a:lumMod val="20000"/>
              <a:lumOff val="80000"/>
            </a:schemeClr>
          </a:solidFill>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14400">
              <a:defRPr/>
            </a:pPr>
            <a:r>
              <a:rPr lang="fr-BE" sz="2200" dirty="0" smtClean="0">
                <a:solidFill>
                  <a:schemeClr val="tx1"/>
                </a:solidFill>
              </a:rPr>
              <a:t>Vous êtes un Catalyseur qui est chargé de distribuer les cartes aux membres de votre groupe qui veulent participer à CI3.</a:t>
            </a:r>
          </a:p>
          <a:p>
            <a:pPr marL="342900" indent="-342900">
              <a:buFont typeface="Arial" panose="020B0604020202020204" pitchFamily="34" charset="0"/>
              <a:buChar char="•"/>
              <a:defRPr/>
            </a:pPr>
            <a:r>
              <a:rPr lang="fr-BE" sz="2200" dirty="0" smtClean="0">
                <a:solidFill>
                  <a:schemeClr val="tx1"/>
                </a:solidFill>
              </a:rPr>
              <a:t>Comment expliqueriez-vous le processus de CI3?  Quelles informations sont critiques? </a:t>
            </a:r>
          </a:p>
          <a:p>
            <a:pPr marL="342900" indent="-342900">
              <a:buFont typeface="Arial" panose="020B0604020202020204" pitchFamily="34" charset="0"/>
              <a:buChar char="•"/>
              <a:defRPr/>
            </a:pPr>
            <a:r>
              <a:rPr lang="fr-BE" sz="2200" dirty="0" smtClean="0">
                <a:solidFill>
                  <a:schemeClr val="tx1"/>
                </a:solidFill>
              </a:rPr>
              <a:t>Comment réassuriez-vous que le message est bien reçu?</a:t>
            </a:r>
          </a:p>
          <a:p>
            <a:pPr marL="342900" indent="-342900">
              <a:buFont typeface="Arial" panose="020B0604020202020204" pitchFamily="34" charset="0"/>
              <a:buChar char="•"/>
              <a:defRPr/>
            </a:pPr>
            <a:r>
              <a:rPr lang="en-US" sz="2200" dirty="0" err="1" smtClean="0">
                <a:solidFill>
                  <a:schemeClr val="tx1"/>
                </a:solidFill>
              </a:rPr>
              <a:t>Votre</a:t>
            </a:r>
            <a:r>
              <a:rPr lang="en-US" sz="2200" dirty="0" smtClean="0">
                <a:solidFill>
                  <a:schemeClr val="tx1"/>
                </a:solidFill>
              </a:rPr>
              <a:t> </a:t>
            </a:r>
            <a:r>
              <a:rPr lang="en-US" sz="2200" dirty="0" err="1" smtClean="0">
                <a:solidFill>
                  <a:schemeClr val="tx1"/>
                </a:solidFill>
              </a:rPr>
              <a:t>seul</a:t>
            </a:r>
            <a:r>
              <a:rPr lang="en-US" sz="2200" dirty="0" smtClean="0">
                <a:solidFill>
                  <a:schemeClr val="tx1"/>
                </a:solidFill>
              </a:rPr>
              <a:t> </a:t>
            </a:r>
            <a:r>
              <a:rPr lang="en-US" sz="2200" dirty="0" err="1" smtClean="0">
                <a:solidFill>
                  <a:schemeClr val="tx1"/>
                </a:solidFill>
              </a:rPr>
              <a:t>outil</a:t>
            </a:r>
            <a:r>
              <a:rPr lang="en-US" sz="2200" dirty="0" smtClean="0">
                <a:solidFill>
                  <a:schemeClr val="tx1"/>
                </a:solidFill>
              </a:rPr>
              <a:t>: </a:t>
            </a:r>
            <a:r>
              <a:rPr lang="en-US" sz="2200" dirty="0" err="1" smtClean="0">
                <a:solidFill>
                  <a:schemeClr val="tx1"/>
                </a:solidFill>
              </a:rPr>
              <a:t>cartes</a:t>
            </a:r>
            <a:r>
              <a:rPr lang="en-US" sz="2200" dirty="0" smtClean="0">
                <a:solidFill>
                  <a:schemeClr val="tx1"/>
                </a:solidFill>
              </a:rPr>
              <a:t> </a:t>
            </a:r>
            <a:r>
              <a:rPr lang="en-US" sz="2200" dirty="0" err="1" smtClean="0">
                <a:solidFill>
                  <a:schemeClr val="tx1"/>
                </a:solidFill>
              </a:rPr>
              <a:t>d’invitation</a:t>
            </a:r>
            <a:endParaRPr lang="fr-BE" sz="2200" dirty="0">
              <a:solidFill>
                <a:schemeClr val="tx1"/>
              </a:solidFill>
            </a:endParaRPr>
          </a:p>
        </p:txBody>
      </p:sp>
      <p:sp>
        <p:nvSpPr>
          <p:cNvPr id="9" name="Title 1"/>
          <p:cNvSpPr txBox="1">
            <a:spLocks/>
          </p:cNvSpPr>
          <p:nvPr/>
        </p:nvSpPr>
        <p:spPr bwMode="auto">
          <a:xfrm>
            <a:off x="421744" y="2093383"/>
            <a:ext cx="838200" cy="914400"/>
          </a:xfrm>
          <a:prstGeom prst="roundRect">
            <a:avLst>
              <a:gd name="adj" fmla="val 26450"/>
            </a:avLst>
          </a:prstGeom>
          <a:noFill/>
          <a:ln w="9525">
            <a:noFill/>
            <a:miter lim="800000"/>
            <a:headEnd/>
            <a:tailEnd/>
          </a:ln>
        </p:spPr>
        <p:txBody>
          <a:bodyPr anchor="ctr"/>
          <a:lstStyle>
            <a:lvl1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1pPr>
            <a:lvl2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2pPr>
            <a:lvl3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3pPr>
            <a:lvl4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4pPr>
            <a:lvl5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5pPr>
            <a:lvl6pPr marL="4572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6pPr>
            <a:lvl7pPr marL="9144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7pPr>
            <a:lvl8pPr marL="13716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8pPr>
            <a:lvl9pPr marL="18288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9pPr>
          </a:lstStyle>
          <a:p>
            <a:pPr algn="ctr">
              <a:defRPr/>
            </a:pPr>
            <a:r>
              <a:rPr lang="en-US" sz="9600" kern="0" dirty="0" smtClean="0">
                <a:solidFill>
                  <a:srgbClr val="5B9BD5">
                    <a:lumMod val="75000"/>
                  </a:srgbClr>
                </a:solidFill>
                <a:latin typeface="Tw Cen MT" panose="020B0602020104020603" pitchFamily="34" charset="0"/>
              </a:rPr>
              <a:t>1</a:t>
            </a:r>
            <a:endParaRPr lang="en-US" sz="9600" kern="0" dirty="0">
              <a:solidFill>
                <a:srgbClr val="5B9BD5">
                  <a:lumMod val="75000"/>
                </a:srgbClr>
              </a:solidFill>
              <a:latin typeface="Tw Cen MT" panose="020B0602020104020603" pitchFamily="34" charset="0"/>
            </a:endParaRPr>
          </a:p>
        </p:txBody>
      </p:sp>
      <p:sp>
        <p:nvSpPr>
          <p:cNvPr id="10" name="Title 1"/>
          <p:cNvSpPr txBox="1">
            <a:spLocks/>
          </p:cNvSpPr>
          <p:nvPr/>
        </p:nvSpPr>
        <p:spPr bwMode="auto">
          <a:xfrm>
            <a:off x="4539717" y="2093383"/>
            <a:ext cx="838200" cy="914400"/>
          </a:xfrm>
          <a:prstGeom prst="roundRect">
            <a:avLst>
              <a:gd name="adj" fmla="val 26450"/>
            </a:avLst>
          </a:prstGeom>
          <a:noFill/>
          <a:ln w="9525">
            <a:noFill/>
            <a:miter lim="800000"/>
            <a:headEnd/>
            <a:tailEnd/>
          </a:ln>
        </p:spPr>
        <p:txBody>
          <a:bodyPr anchor="ctr"/>
          <a:lstStyle>
            <a:lvl1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1pPr>
            <a:lvl2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2pPr>
            <a:lvl3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3pPr>
            <a:lvl4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4pPr>
            <a:lvl5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5pPr>
            <a:lvl6pPr marL="4572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6pPr>
            <a:lvl7pPr marL="9144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7pPr>
            <a:lvl8pPr marL="13716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8pPr>
            <a:lvl9pPr marL="18288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9pPr>
          </a:lstStyle>
          <a:p>
            <a:pPr algn="ctr">
              <a:defRPr/>
            </a:pPr>
            <a:r>
              <a:rPr lang="en-US" sz="9600" kern="0" dirty="0" smtClean="0">
                <a:solidFill>
                  <a:srgbClr val="5B9BD5">
                    <a:lumMod val="75000"/>
                  </a:srgbClr>
                </a:solidFill>
                <a:latin typeface="Tw Cen MT" panose="020B0602020104020603" pitchFamily="34" charset="0"/>
              </a:rPr>
              <a:t>2</a:t>
            </a:r>
            <a:endParaRPr lang="en-US" sz="9600" kern="0" dirty="0">
              <a:solidFill>
                <a:srgbClr val="5B9BD5">
                  <a:lumMod val="75000"/>
                </a:srgbClr>
              </a:solidFill>
              <a:latin typeface="Tw Cen MT" panose="020B0602020104020603" pitchFamily="34" charset="0"/>
            </a:endParaRPr>
          </a:p>
        </p:txBody>
      </p:sp>
    </p:spTree>
    <p:extLst>
      <p:ext uri="{BB962C8B-B14F-4D97-AF65-F5344CB8AC3E}">
        <p14:creationId xmlns:p14="http://schemas.microsoft.com/office/powerpoint/2010/main" val="3074337579"/>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8439</TotalTime>
  <Words>594</Words>
  <Application>Microsoft Office PowerPoint</Application>
  <PresentationFormat>On-screen Show (4:3)</PresentationFormat>
  <Paragraphs>72</Paragraphs>
  <Slides>10</Slides>
  <Notes>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10</vt:i4>
      </vt:variant>
    </vt:vector>
  </HeadingPairs>
  <TitlesOfParts>
    <vt:vector size="21" baseType="lpstr">
      <vt:lpstr>MS PGothic</vt:lpstr>
      <vt:lpstr>MS PGothic</vt:lpstr>
      <vt:lpstr>Arial</vt:lpstr>
      <vt:lpstr>Calibri</vt:lpstr>
      <vt:lpstr>Calibri Light</vt:lpstr>
      <vt:lpstr>Cambria</vt:lpstr>
      <vt:lpstr>Trebuchet MS</vt:lpstr>
      <vt:lpstr>Tw Cen MT</vt:lpstr>
      <vt:lpstr>Wingdings 2</vt:lpstr>
      <vt:lpstr>Office Theme</vt:lpstr>
      <vt:lpstr>1_Office Theme</vt:lpstr>
      <vt:lpstr>CHACUN INVITE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Sammie Hill</dc:creator>
  <cp:lastModifiedBy>Sammie Hill</cp:lastModifiedBy>
  <cp:revision>51</cp:revision>
  <cp:lastPrinted>2016-12-16T18:56:47Z</cp:lastPrinted>
  <dcterms:created xsi:type="dcterms:W3CDTF">2016-11-30T19:12:17Z</dcterms:created>
  <dcterms:modified xsi:type="dcterms:W3CDTF">2017-04-25T21:44:13Z</dcterms:modified>
</cp:coreProperties>
</file>