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57" r:id="rId2"/>
    <p:sldId id="286" r:id="rId3"/>
    <p:sldId id="287" r:id="rId4"/>
    <p:sldId id="282" r:id="rId5"/>
    <p:sldId id="259" r:id="rId6"/>
    <p:sldId id="285" r:id="rId7"/>
    <p:sldId id="271" r:id="rId8"/>
    <p:sldId id="288" r:id="rId9"/>
    <p:sldId id="289" r:id="rId10"/>
    <p:sldId id="280" r:id="rId11"/>
    <p:sldId id="293" r:id="rId12"/>
    <p:sldId id="296" r:id="rId13"/>
    <p:sldId id="278" r:id="rId14"/>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40" autoAdjust="0"/>
  </p:normalViewPr>
  <p:slideViewPr>
    <p:cSldViewPr>
      <p:cViewPr varScale="1">
        <p:scale>
          <a:sx n="65" d="100"/>
          <a:sy n="65" d="100"/>
        </p:scale>
        <p:origin x="-581"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F832D789-C5E2-4845-90CA-99CFA947121E}" type="datetimeFigureOut">
              <a:rPr lang="fr-FR"/>
              <a:pPr>
                <a:defRPr/>
              </a:pPr>
              <a:t>06/06/2013</a:t>
            </a:fld>
            <a:endParaRPr lang="fr-FR"/>
          </a:p>
        </p:txBody>
      </p:sp>
      <p:sp>
        <p:nvSpPr>
          <p:cNvPr id="4" name="Espace réservé du pied de page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8699ED87-4E6C-4F0A-BA69-42B0A49859BB}" type="slidenum">
              <a:rPr lang="fr-FR"/>
              <a:pPr>
                <a:defRPr/>
              </a:pPr>
              <a:t>‹#›</a:t>
            </a:fld>
            <a:endParaRPr lang="fr-FR"/>
          </a:p>
        </p:txBody>
      </p:sp>
    </p:spTree>
    <p:extLst>
      <p:ext uri="{BB962C8B-B14F-4D97-AF65-F5344CB8AC3E}">
        <p14:creationId xmlns:p14="http://schemas.microsoft.com/office/powerpoint/2010/main" val="91311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fr-FR"/>
          </a:p>
        </p:txBody>
      </p:sp>
      <p:sp>
        <p:nvSpPr>
          <p:cNvPr id="3" name="Espace réservé de la date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0A26D45A-1F33-4581-8D37-19087B7DE8AE}" type="datetimeFigureOut">
              <a:rPr lang="fr-FR"/>
              <a:pPr>
                <a:defRPr/>
              </a:pPr>
              <a:t>06/06/2013</a:t>
            </a:fld>
            <a:endParaRPr 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r-FR" noProof="0" smtClean="0"/>
          </a:p>
        </p:txBody>
      </p:sp>
      <p:sp>
        <p:nvSpPr>
          <p:cNvPr id="5" name="Espace réservé des commentaires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32F3551-EB87-4013-A925-01D8F02E49C8}" type="slidenum">
              <a:rPr lang="fr-FR"/>
              <a:pPr>
                <a:defRPr/>
              </a:pPr>
              <a:t>‹#›</a:t>
            </a:fld>
            <a:endParaRPr lang="fr-FR"/>
          </a:p>
        </p:txBody>
      </p:sp>
    </p:spTree>
    <p:extLst>
      <p:ext uri="{BB962C8B-B14F-4D97-AF65-F5344CB8AC3E}">
        <p14:creationId xmlns:p14="http://schemas.microsoft.com/office/powerpoint/2010/main" val="3691280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jhuccp.org/hcp/countries/madagascar_samia.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charset="0"/>
                <a:ea typeface="ＭＳ Ｐゴシック" pitchFamily="34" charset="-128"/>
              </a:rPr>
              <a:t>Everett M. Rogers really brought the notion of Diffusion of Innovations to the forefront. </a:t>
            </a:r>
            <a:r>
              <a:rPr lang="en-US" b="1" smtClean="0">
                <a:latin typeface="Arial" charset="0"/>
                <a:ea typeface="ＭＳ Ｐゴシック" pitchFamily="34" charset="-128"/>
              </a:rPr>
              <a:t>Read the definition of Diffusion of innovations. </a:t>
            </a:r>
            <a:r>
              <a:rPr lang="en-US" smtClean="0">
                <a:latin typeface="Arial" charset="0"/>
                <a:ea typeface="ＭＳ Ｐゴシック" pitchFamily="34" charset="-128"/>
              </a:rPr>
              <a:t>This set the theoretical framework for IRH in approaching how to increase family planning use, particularly the Standard Days Method, in targeted regions.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AF2E7D-E086-4609-BE4A-468CB41B6E20}" type="slidenum">
              <a:rPr lang="en-US" smtClean="0">
                <a:ea typeface="ＭＳ Ｐゴシック" pitchFamily="34" charset="-128"/>
              </a:rPr>
              <a:pPr eaLnBrk="1" hangingPunct="1"/>
              <a:t>2</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Use the role-play and discussion points found in the Guidelines for Implementation to help facilitate this session.</a:t>
            </a:r>
          </a:p>
          <a:p>
            <a:endParaRPr lang="en-US" smtClean="0"/>
          </a:p>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98ECDA-AB4F-4AEE-8C89-1FF7A1CD5F64}" type="slidenum">
              <a:rPr lang="en-US" smtClean="0"/>
              <a:pPr eaLnBrk="1" hangingPunct="1"/>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EOI3 in Rwanda also showed an increase of 39% of new family planning users and referrals in targeted districts. Over 10,000 invitation cards were distributed, and near half were brought to health care providers for more information about family planning. Seventy-seven percent of users left with a method of their choice.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6A3C73-5E05-4CEE-803B-2B0A5A9E1327}" type="slidenum">
              <a:rPr lang="fr-FR" smtClean="0"/>
              <a:pPr eaLnBrk="1" hangingPunct="1"/>
              <a:t>12</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92A12B-B1CD-4BDB-9836-18AFC9C5C269}" type="slidenum">
              <a:rPr lang="fr-FR" smtClean="0"/>
              <a:pPr eaLnBrk="1" hangingPunct="1"/>
              <a:t>13</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latin typeface="Arial" charset="0"/>
                <a:ea typeface="ＭＳ Ｐゴシック" pitchFamily="34" charset="-128"/>
              </a:rPr>
              <a:t>Context</a:t>
            </a:r>
            <a:r>
              <a:rPr lang="en-US" smtClean="0">
                <a:latin typeface="Arial" charset="0"/>
                <a:ea typeface="ＭＳ Ｐゴシック" pitchFamily="34" charset="-128"/>
              </a:rPr>
              <a:t>: For the past five years, IRH has been working with the MOH to scale up the Standard Days Method of family planning in Rwanda. </a:t>
            </a:r>
          </a:p>
          <a:p>
            <a:endParaRPr lang="en-US" smtClean="0">
              <a:latin typeface="Arial" charset="0"/>
              <a:ea typeface="ＭＳ Ｐゴシック" pitchFamily="34" charset="-128"/>
            </a:endParaRPr>
          </a:p>
          <a:p>
            <a:r>
              <a:rPr lang="en-US" b="1" smtClean="0">
                <a:latin typeface="Arial" charset="0"/>
                <a:ea typeface="ＭＳ Ｐゴシック" pitchFamily="34" charset="-128"/>
              </a:rPr>
              <a:t>Background</a:t>
            </a:r>
            <a:r>
              <a:rPr lang="en-US" smtClean="0">
                <a:latin typeface="Arial" charset="0"/>
                <a:ea typeface="ＭＳ Ｐゴシック" pitchFamily="34" charset="-128"/>
              </a:rPr>
              <a:t>: Performance Based Financing statistics indicate very low FP service use (2%) in areas where Community-Based Provision of FP is occurring. Other assessments indicate that CHWs are overworked, which is particularly disadvantageous given that CHWs now play roles as FP community mobilizers. A recent assessment of the scale-up process in Rwanda indicated there is a need for more community discussion on SDM vis-à-vis other methods. Since SDM is disadvantaged compared to other methods of family planning, a social diffusion approach was hypothesized to help reduce this gap, particularly because it occurs at a community level.</a:t>
            </a:r>
          </a:p>
          <a:p>
            <a:endParaRPr lang="en-US" smtClean="0">
              <a:latin typeface="Arial" charset="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D51C1C-9B32-4492-8FBF-714396D1C3D4}" type="slidenum">
              <a:rPr lang="en-US" smtClean="0">
                <a:ea typeface="ＭＳ Ｐゴシック" pitchFamily="34" charset="-128"/>
              </a:rPr>
              <a:pPr eaLnBrk="1" hangingPunct="1"/>
              <a:t>3</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EOI3 approach was adapted for the Rwandan context based on a successful increase in family planning uptake (45%) in Madagascar under the SantéNet project (</a:t>
            </a:r>
            <a:r>
              <a:rPr lang="en-US" u="sng" smtClean="0">
                <a:hlinkClick r:id="rId3"/>
              </a:rPr>
              <a:t>http://www.jhuccp.org/hcp/countries/madagascar_samia.html</a:t>
            </a:r>
            <a:r>
              <a:rPr lang="en-US" u="sng" smtClean="0"/>
              <a:t>)</a:t>
            </a:r>
            <a:r>
              <a:rPr lang="en-US" smtClean="0"/>
              <a:t>.</a:t>
            </a:r>
          </a:p>
          <a:p>
            <a:endParaRPr lang="en-US" smtClean="0"/>
          </a:p>
          <a:p>
            <a:r>
              <a:rPr lang="en-US" smtClean="0"/>
              <a:t>Structured similarly, EOI3 in Rwanda involves community associations ad community mobilizers reaching out to their peers to engage them in conversations about family planning, and inviting them to talk to their health care provider with the EOI3 invitation card. The hypothesis is that community members are more willing to discuss the topic openly knowing positive experiences from their friends families and neighbors.</a:t>
            </a:r>
            <a:endParaRPr lang="en-US" u="sng"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940339-1F92-41D3-A52F-8CA7230C9067}" type="slidenum">
              <a:rPr lang="fr-FR" smtClean="0"/>
              <a:pPr eaLnBrk="1" hangingPunct="1"/>
              <a:t>4</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EOI3 identifies associations and select members, as well as satisfied users to be “Imboni”. Imboni reach out to their communities to share their positive family planning (FP) experience and distribute the invitation to people encoraging them to discuss FP with their health care provider.</a:t>
            </a:r>
          </a:p>
          <a:p>
            <a:endParaRPr lang="en-US" smtClean="0"/>
          </a:p>
          <a:p>
            <a:r>
              <a:rPr lang="en-US" smtClean="0"/>
              <a:t>You will see a little bit later how Imboni are selected and trained. It is also covered in the EOI3 Guidelines for Implementation.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31315D-56EE-4AD0-B7C5-9F801AFA43D6}" type="slidenum">
              <a:rPr lang="fr-FR" smtClean="0"/>
              <a:pPr eaLnBrk="1" hangingPunct="1"/>
              <a:t>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EOI3 Invitation card is ‘post-card size’ (10cm x 14cm). The sample used in Rwanda is available in English and Kinyarwanda, and can be adapted for other contexts. In the invitation card, images depict men talking about FP with each other and women discussing FP with each other. The other side shows community workers prepared to discuss all family planning methods available in country.</a:t>
            </a:r>
          </a:p>
          <a:p>
            <a:endParaRPr lang="en-US" smtClean="0"/>
          </a:p>
          <a:p>
            <a:r>
              <a:rPr lang="en-US" smtClean="0"/>
              <a:t>The images and corresponding messages help to begin discussing family planning with some one who is not as familiar with the advantages of FP.</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3168BE-5F34-49DE-A248-6DF9E0613990}" type="slidenum">
              <a:rPr lang="fr-FR" smtClean="0"/>
              <a:pPr eaLnBrk="1" hangingPunct="1"/>
              <a:t>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EOI3 is an inclusive approach. It engages members of the community to discuss family planning in a way that is has not in the past.</a:t>
            </a:r>
          </a:p>
          <a:p>
            <a:endParaRPr lang="en-US" smtClean="0"/>
          </a:p>
          <a:p>
            <a:r>
              <a:rPr lang="en-US" smtClean="0"/>
              <a:t>While the implementing organization and its partner associations identify imboni to help implement the approach, all positive family planning experiences can contribute. Members of the community interested in helping to invite non-users to talk with their health care providers should talk to a participating association to get involved.</a:t>
            </a:r>
          </a:p>
          <a:p>
            <a:endParaRPr lang="en-US" smtClean="0"/>
          </a:p>
          <a:p>
            <a:r>
              <a:rPr lang="en-US" smtClean="0"/>
              <a:t>Those who are not using family planning, or are not familiar with the benefits or the variety of methods available should be given the invitation card, hear the positive experience from the Imboni, and visit their health care professional for more information. In some cases, people might have negative perspectives that can be influenced by the positive experience of a familiar person in the community. This is the power of social diffusion.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2B5818-8F12-4789-879E-705861009BE3}" type="slidenum">
              <a:rPr lang="fr-FR" smtClean="0"/>
              <a:pPr eaLnBrk="1" hangingPunct="1"/>
              <a:t>7</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charset="0"/>
                <a:ea typeface="ＭＳ Ｐゴシック" pitchFamily="34" charset="-128"/>
              </a:rPr>
              <a:t>In Rwanda, EOI3 was implemented in 4 districts. In those districts, 5 women’s associations, 43 community health worker associations, 2 men’s associations, and 1 couples association became implementation partners. Cascade training was used to orient the large group of participating community mobilizers at each level.</a:t>
            </a:r>
          </a:p>
          <a:p>
            <a:endParaRPr lang="en-US" smtClean="0">
              <a:latin typeface="Arial" charset="0"/>
              <a:ea typeface="ＭＳ Ｐゴシック" pitchFamily="34" charset="-128"/>
            </a:endParaRPr>
          </a:p>
          <a:p>
            <a:r>
              <a:rPr lang="en-US" smtClean="0">
                <a:latin typeface="Arial" charset="0"/>
                <a:ea typeface="ＭＳ Ｐゴシック" pitchFamily="34" charset="-128"/>
              </a:rPr>
              <a:t>A radio campaign and community meeting discussions contributed to the success of EOI3. The radio spot and community discussions focused on the invitation card and the positive family planning messages conveyed. This created awareness of the campaign within the community, and familiarity with what the mobilizers were doing. Spreading the word of the campaign was essntial to the effectiveness of the approach.</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77646C-AA17-4D80-A0E0-3CBBBC4FFCF8}" type="slidenum">
              <a:rPr lang="en-US" smtClean="0">
                <a:ea typeface="ＭＳ Ｐゴシック" pitchFamily="34" charset="-128"/>
              </a:rPr>
              <a:pPr eaLnBrk="1" hangingPunct="1"/>
              <a:t>8</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charset="0"/>
                <a:ea typeface="ＭＳ Ｐゴシック" pitchFamily="34" charset="-128"/>
              </a:rPr>
              <a:t>The implementing organization must organize the key stakeholders involved in implementing EOI3. At the initial stakeholder meeting, all participants must be oriented in the approach and communities and community associations can be selected to participate. </a:t>
            </a:r>
          </a:p>
          <a:p>
            <a:endParaRPr lang="en-US" smtClean="0">
              <a:latin typeface="Arial" charset="0"/>
              <a:ea typeface="ＭＳ Ｐゴシック" pitchFamily="34" charset="-128"/>
            </a:endParaRPr>
          </a:p>
          <a:p>
            <a:r>
              <a:rPr lang="en-US" smtClean="0">
                <a:latin typeface="Arial" charset="0"/>
                <a:ea typeface="ＭＳ Ｐゴシック" pitchFamily="34" charset="-128"/>
              </a:rPr>
              <a:t>Community associations are oriented, and repsonsible for identifying additional community mobilizers and orienting them as well. These community mobilizers also identify the satisfied users that will join them in reaching out to non-users with in the community.</a:t>
            </a:r>
          </a:p>
          <a:p>
            <a:endParaRPr lang="en-US" smtClean="0">
              <a:latin typeface="Arial" charset="0"/>
              <a:ea typeface="ＭＳ Ｐゴシック" pitchFamily="34" charset="-128"/>
            </a:endParaRPr>
          </a:p>
          <a:p>
            <a:r>
              <a:rPr lang="en-US" smtClean="0">
                <a:latin typeface="Arial" charset="0"/>
                <a:ea typeface="ＭＳ Ｐゴシック" pitchFamily="34" charset="-128"/>
              </a:rPr>
              <a:t>All mobilizers will be provided with talking points and the invitation card to begin discussions with and give to others in the community who would benefit from family planning. </a:t>
            </a:r>
          </a:p>
          <a:p>
            <a:endParaRPr lang="en-US" smtClean="0">
              <a:latin typeface="Arial" charset="0"/>
              <a:ea typeface="ＭＳ Ｐゴシック" pitchFamily="34" charset="-128"/>
            </a:endParaRPr>
          </a:p>
          <a:p>
            <a:r>
              <a:rPr lang="en-US" smtClean="0">
                <a:latin typeface="Arial" charset="0"/>
                <a:ea typeface="ＭＳ Ｐゴシック" pitchFamily="34" charset="-128"/>
              </a:rPr>
              <a:t>It is important for service providers to also be prepared to recieve new patients interested in family planning, prepared to discuss all family planning methods, and to have the necessary stock of methods available.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CB10C1-89A1-48B4-A8B2-00EA7A532F53}" type="slidenum">
              <a:rPr lang="en-US" smtClean="0">
                <a:ea typeface="ＭＳ Ｐゴシック" pitchFamily="34" charset="-128"/>
              </a:rPr>
              <a:pPr eaLnBrk="1" hangingPunct="1"/>
              <a:t>9</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smtClean="0">
                <a:latin typeface="Tw Cen MT" pitchFamily="34" charset="0"/>
              </a:rPr>
              <a:t>This slide should be used when orienting Community Association Leaders</a:t>
            </a:r>
          </a:p>
          <a:p>
            <a:endParaRPr lang="en-US" smtClean="0">
              <a:latin typeface="Tw Cen MT" pitchFamily="34" charset="0"/>
            </a:endParaRPr>
          </a:p>
          <a:p>
            <a:r>
              <a:rPr lang="en-US" smtClean="0">
                <a:latin typeface="Tw Cen MT" pitchFamily="34" charset="0"/>
              </a:rPr>
              <a:t>Community Association leaders play an important role organizing association members and other participating EOI3 community mobilizers. They are responsible for sensitizing the community mobilizers and satisfied users to the approach, managing the stock of invitation cards, reporting to the health center and sensitizing the community to the approach.</a:t>
            </a:r>
          </a:p>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4836D7-A432-4AD8-9F73-7C2E26F66822}" type="slidenum">
              <a:rPr lang="fr-FR" smtClean="0"/>
              <a:pPr eaLnBrk="1" hangingPunct="1"/>
              <a:t>10</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09E12D71-E18B-4231-9662-8C6D21462615}" type="datetimeFigureOut">
              <a:rPr lang="fr-FR"/>
              <a:pPr>
                <a:defRPr/>
              </a:pPr>
              <a:t>06/06/2013</a:t>
            </a:fld>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6179D7E5-ED85-4476-B400-76513979B92A}" type="slidenum">
              <a:rPr lang="fr-FR"/>
              <a:pPr>
                <a:defRPr/>
              </a:pPr>
              <a:t>‹#›</a:t>
            </a:fld>
            <a:endParaRPr lang="fr-FR"/>
          </a:p>
        </p:txBody>
      </p:sp>
    </p:spTree>
    <p:extLst>
      <p:ext uri="{BB962C8B-B14F-4D97-AF65-F5344CB8AC3E}">
        <p14:creationId xmlns:p14="http://schemas.microsoft.com/office/powerpoint/2010/main" val="31697907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E5B05A3D-36F5-43A8-BD7D-68BC994B27BA}" type="datetimeFigureOut">
              <a:rPr lang="fr-FR"/>
              <a:pPr>
                <a:defRPr/>
              </a:pPr>
              <a:t>06/06/2013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21BC358B-5641-4CF7-99B6-2CDB67A2FFAE}" type="slidenum">
              <a:rPr lang="fr-FR"/>
              <a:pPr>
                <a:defRPr/>
              </a:pPr>
              <a:t>‹#›</a:t>
            </a:fld>
            <a:endParaRPr lang="fr-FR"/>
          </a:p>
        </p:txBody>
      </p:sp>
    </p:spTree>
    <p:extLst>
      <p:ext uri="{BB962C8B-B14F-4D97-AF65-F5344CB8AC3E}">
        <p14:creationId xmlns:p14="http://schemas.microsoft.com/office/powerpoint/2010/main" val="364803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26038F3D-3E42-40C3-857A-B7888DE976B9}" type="datetimeFigureOut">
              <a:rPr lang="fr-FR"/>
              <a:pPr>
                <a:defRPr/>
              </a:pPr>
              <a:t>06/06/2013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F4225E85-A52B-4CFF-81F3-9E577A8BA0A0}" type="slidenum">
              <a:rPr lang="fr-FR"/>
              <a:pPr>
                <a:defRPr/>
              </a:pPr>
              <a:t>‹#›</a:t>
            </a:fld>
            <a:endParaRPr lang="fr-FR"/>
          </a:p>
        </p:txBody>
      </p:sp>
    </p:spTree>
    <p:extLst>
      <p:ext uri="{BB962C8B-B14F-4D97-AF65-F5344CB8AC3E}">
        <p14:creationId xmlns:p14="http://schemas.microsoft.com/office/powerpoint/2010/main" val="248592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1451344" y="1676400"/>
            <a:ext cx="7391400" cy="4267200"/>
          </a:xfrm>
        </p:spPr>
        <p:txBody>
          <a:bodyPr/>
          <a:lstStyle>
            <a:lvl1pPr>
              <a:defRPr>
                <a:solidFill>
                  <a:schemeClr val="bg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Section &lt;#&gt;</a:t>
            </a:r>
            <a:endParaRPr lang="en-US">
              <a:solidFill>
                <a:schemeClr val="tx1"/>
              </a:solidFill>
            </a:endParaRPr>
          </a:p>
        </p:txBody>
      </p:sp>
    </p:spTree>
    <p:extLst>
      <p:ext uri="{BB962C8B-B14F-4D97-AF65-F5344CB8AC3E}">
        <p14:creationId xmlns:p14="http://schemas.microsoft.com/office/powerpoint/2010/main" val="142577417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10" descr="photo5_72dpi"/>
          <p:cNvPicPr>
            <a:picLocks noChangeAspect="1" noChangeArrowheads="1"/>
          </p:cNvPicPr>
          <p:nvPr userDrawn="1"/>
        </p:nvPicPr>
        <p:blipFill>
          <a:blip r:embed="rId2" cstate="email">
            <a:duotone>
              <a:prstClr val="black"/>
              <a:srgbClr val="D9C3A5">
                <a:tint val="50000"/>
                <a:satMod val="180000"/>
              </a:srgbClr>
            </a:duotone>
            <a:extLst/>
          </a:blip>
          <a:srcRect/>
          <a:stretch>
            <a:fillRect/>
          </a:stretch>
        </p:blipFill>
        <p:spPr bwMode="auto">
          <a:xfrm>
            <a:off x="0" y="4319394"/>
            <a:ext cx="1143000" cy="2538606"/>
          </a:xfrm>
          <a:prstGeom prst="rect">
            <a:avLst/>
          </a:prstGeom>
          <a:noFill/>
          <a:ln w="9525">
            <a:noFill/>
            <a:miter lim="800000"/>
            <a:headEnd/>
            <a:tailEnd/>
          </a:ln>
          <a:scene3d>
            <a:camera prst="orthographicFront">
              <a:rot lat="0" lon="0" rev="0"/>
            </a:camera>
            <a:lightRig rig="threePt" dir="t"/>
          </a:scene3d>
        </p:spPr>
      </p:pic>
      <p:pic>
        <p:nvPicPr>
          <p:cNvPr id="5" name="Picture 14" descr="background_72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3"/>
          </p:nvPr>
        </p:nvSpPr>
        <p:spPr>
          <a:xfrm>
            <a:off x="1451344" y="1600200"/>
            <a:ext cx="7391400" cy="4267200"/>
          </a:xfrm>
        </p:spPr>
        <p:txBody>
          <a:bodyPr/>
          <a:lstStyle>
            <a:lvl1pPr>
              <a:defRPr>
                <a:solidFill>
                  <a:schemeClr val="bg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r>
              <a:rPr lang="en-US"/>
              <a:t>Section &lt;#&gt;</a:t>
            </a:r>
            <a:endParaRPr lang="en-US">
              <a:solidFill>
                <a:schemeClr val="tx1"/>
              </a:solidFill>
            </a:endParaRPr>
          </a:p>
        </p:txBody>
      </p:sp>
    </p:spTree>
    <p:extLst>
      <p:ext uri="{BB962C8B-B14F-4D97-AF65-F5344CB8AC3E}">
        <p14:creationId xmlns:p14="http://schemas.microsoft.com/office/powerpoint/2010/main" val="154244970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23DC99F5-650D-4C88-BD21-E5E67597CBA8}" type="datetimeFigureOut">
              <a:rPr lang="fr-FR"/>
              <a:pPr>
                <a:defRPr/>
              </a:pPr>
              <a:t>06/06/2013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A91A33D-B54D-4123-A3FB-C96B837D6E86}" type="slidenum">
              <a:rPr lang="fr-FR"/>
              <a:pPr>
                <a:defRPr/>
              </a:pPr>
              <a:t>‹#›</a:t>
            </a:fld>
            <a:endParaRPr lang="fr-FR"/>
          </a:p>
        </p:txBody>
      </p:sp>
    </p:spTree>
    <p:extLst>
      <p:ext uri="{BB962C8B-B14F-4D97-AF65-F5344CB8AC3E}">
        <p14:creationId xmlns:p14="http://schemas.microsoft.com/office/powerpoint/2010/main" val="178272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40E0B65-F363-47E3-ADC9-AE42534F496B}" type="datetimeFigureOut">
              <a:rPr lang="fr-FR"/>
              <a:pPr>
                <a:defRPr/>
              </a:pPr>
              <a:t>06/06/2013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1F7048B-9895-4394-9A7C-A12AE3E52B90}" type="slidenum">
              <a:rPr lang="fr-FR"/>
              <a:pPr>
                <a:defRPr/>
              </a:pPr>
              <a:t>‹#›</a:t>
            </a:fld>
            <a:endParaRPr lang="fr-FR"/>
          </a:p>
        </p:txBody>
      </p:sp>
    </p:spTree>
    <p:extLst>
      <p:ext uri="{BB962C8B-B14F-4D97-AF65-F5344CB8AC3E}">
        <p14:creationId xmlns:p14="http://schemas.microsoft.com/office/powerpoint/2010/main" val="34990471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6D59F85E-5CC9-43F6-AA4D-0D280D59F77E}" type="datetimeFigureOut">
              <a:rPr lang="fr-FR"/>
              <a:pPr>
                <a:defRPr/>
              </a:pPr>
              <a:t>06/06/2013</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71E46AAB-FD84-4A57-BE7B-66F855CBEDE6}" type="slidenum">
              <a:rPr lang="fr-FR"/>
              <a:pPr>
                <a:defRPr/>
              </a:pPr>
              <a:t>‹#›</a:t>
            </a:fld>
            <a:endParaRPr lang="fr-FR"/>
          </a:p>
        </p:txBody>
      </p:sp>
    </p:spTree>
    <p:extLst>
      <p:ext uri="{BB962C8B-B14F-4D97-AF65-F5344CB8AC3E}">
        <p14:creationId xmlns:p14="http://schemas.microsoft.com/office/powerpoint/2010/main" val="119410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AE0059BB-4018-425F-BACE-39A4040DEB8B}" type="datetimeFigureOut">
              <a:rPr lang="fr-FR"/>
              <a:pPr>
                <a:defRPr/>
              </a:pPr>
              <a:t>06/06/2013</a:t>
            </a:fld>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B0702EF7-2297-4EC5-828F-8D2867138D90}" type="slidenum">
              <a:rPr lang="fr-FR"/>
              <a:pPr>
                <a:defRPr/>
              </a:pPr>
              <a:t>‹#›</a:t>
            </a:fld>
            <a:endParaRPr lang="fr-FR"/>
          </a:p>
        </p:txBody>
      </p:sp>
    </p:spTree>
    <p:extLst>
      <p:ext uri="{BB962C8B-B14F-4D97-AF65-F5344CB8AC3E}">
        <p14:creationId xmlns:p14="http://schemas.microsoft.com/office/powerpoint/2010/main" val="36648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E26FDD29-5986-41AB-B632-DD25D3BDF84B}" type="datetimeFigureOut">
              <a:rPr lang="fr-FR"/>
              <a:pPr>
                <a:defRPr/>
              </a:pPr>
              <a:t>06/06/2013</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8EBCE9B5-CCFE-423B-992B-8EECF26AC6FD}" type="slidenum">
              <a:rPr lang="fr-FR"/>
              <a:pPr>
                <a:defRPr/>
              </a:pPr>
              <a:t>‹#›</a:t>
            </a:fld>
            <a:endParaRPr lang="fr-FR"/>
          </a:p>
        </p:txBody>
      </p:sp>
    </p:spTree>
    <p:extLst>
      <p:ext uri="{BB962C8B-B14F-4D97-AF65-F5344CB8AC3E}">
        <p14:creationId xmlns:p14="http://schemas.microsoft.com/office/powerpoint/2010/main" val="367730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7B03763D-6F36-4498-8D38-BA26FFA1C0E0}" type="datetimeFigureOut">
              <a:rPr lang="fr-FR"/>
              <a:pPr>
                <a:defRPr/>
              </a:pPr>
              <a:t>06/06/2013</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5230C1DB-A3CE-45ED-9608-BB35945DDF9D}" type="slidenum">
              <a:rPr lang="fr-FR"/>
              <a:pPr>
                <a:defRPr/>
              </a:pPr>
              <a:t>‹#›</a:t>
            </a:fld>
            <a:endParaRPr lang="fr-FR"/>
          </a:p>
        </p:txBody>
      </p:sp>
    </p:spTree>
    <p:extLst>
      <p:ext uri="{BB962C8B-B14F-4D97-AF65-F5344CB8AC3E}">
        <p14:creationId xmlns:p14="http://schemas.microsoft.com/office/powerpoint/2010/main" val="44390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744E7F22-E840-4491-A3DF-63E36097F0F2}" type="datetimeFigureOut">
              <a:rPr lang="fr-FR"/>
              <a:pPr>
                <a:defRPr/>
              </a:pPr>
              <a:t>06/06/2013</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4824FB1B-2044-47CF-A07D-BC9A43AC0986}" type="slidenum">
              <a:rPr lang="fr-FR"/>
              <a:pPr>
                <a:defRPr/>
              </a:pPr>
              <a:t>‹#›</a:t>
            </a:fld>
            <a:endParaRPr lang="fr-FR"/>
          </a:p>
        </p:txBody>
      </p:sp>
    </p:spTree>
    <p:extLst>
      <p:ext uri="{BB962C8B-B14F-4D97-AF65-F5344CB8AC3E}">
        <p14:creationId xmlns:p14="http://schemas.microsoft.com/office/powerpoint/2010/main" val="121232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E65B7582-29D6-4715-8594-64B8340BF0D5}" type="datetimeFigureOut">
              <a:rPr lang="fr-FR"/>
              <a:pPr>
                <a:defRPr/>
              </a:pPr>
              <a:t>06/06/2013</a:t>
            </a:fld>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7C32B59B-3D5F-4E96-A283-BCAE758DFFFA}" type="slidenum">
              <a:rPr lang="fr-FR"/>
              <a:pPr>
                <a:defRPr/>
              </a:pPr>
              <a:t>‹#›</a:t>
            </a:fld>
            <a:endParaRPr lang="fr-FR"/>
          </a:p>
        </p:txBody>
      </p:sp>
    </p:spTree>
    <p:extLst>
      <p:ext uri="{BB962C8B-B14F-4D97-AF65-F5344CB8AC3E}">
        <p14:creationId xmlns:p14="http://schemas.microsoft.com/office/powerpoint/2010/main" val="253589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C34755-A812-42FD-8202-6F84300EE07F}" type="datetimeFigureOut">
              <a:rPr lang="fr-FR"/>
              <a:pPr>
                <a:defRPr/>
              </a:pPr>
              <a:t>06/06/2013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2157E96-A515-4473-90A6-DF0075D5337F}" type="slidenum">
              <a:rPr lang="fr-FR"/>
              <a:pPr>
                <a:defRPr/>
              </a:pPr>
              <a:t>‹#›</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3717032"/>
            <a:ext cx="8229600" cy="639522"/>
          </a:xfrm>
          <a:ln>
            <a:miter lim="800000"/>
            <a:headEnd/>
            <a:tailEnd/>
          </a:ln>
          <a:extLst/>
        </p:spPr>
        <p:txBody>
          <a:bodyPr/>
          <a:lstStyle/>
          <a:p>
            <a:pPr algn="ctr" eaLnBrk="1" fontAlgn="auto" hangingPunct="1">
              <a:spcAft>
                <a:spcPts val="0"/>
              </a:spcAft>
              <a:defRPr/>
            </a:pPr>
            <a:r>
              <a:rPr lang="fr-FR" sz="2800" dirty="0" smtClean="0">
                <a:solidFill>
                  <a:schemeClr val="tx1"/>
                </a:solidFill>
                <a:latin typeface="Tw Cen MT" pitchFamily="34" charset="0"/>
              </a:rPr>
              <a:t>The  « EACH ONE INVITES THREE»  APPROACH </a:t>
            </a:r>
            <a:endParaRPr lang="fr-FR" sz="2800" dirty="0">
              <a:solidFill>
                <a:schemeClr val="tx1"/>
              </a:solidFill>
              <a:latin typeface="Tw Cen MT" pitchFamily="34" charset="0"/>
            </a:endParaRPr>
          </a:p>
        </p:txBody>
      </p:sp>
      <p:sp>
        <p:nvSpPr>
          <p:cNvPr id="15363" name="TextBox 5"/>
          <p:cNvSpPr txBox="1">
            <a:spLocks noChangeArrowheads="1"/>
          </p:cNvSpPr>
          <p:nvPr/>
        </p:nvSpPr>
        <p:spPr bwMode="auto">
          <a:xfrm>
            <a:off x="714375" y="15621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chemeClr val="tx2"/>
                </a:solidFill>
                <a:latin typeface="Tw Cen MT" pitchFamily="34" charset="0"/>
                <a:ea typeface="Calibri" pitchFamily="34" charset="0"/>
                <a:cs typeface="Calibri" pitchFamily="34" charset="0"/>
              </a:rPr>
              <a:t>Using social diffusion approaches </a:t>
            </a:r>
            <a:br>
              <a:rPr lang="en-US" sz="4000" b="1">
                <a:solidFill>
                  <a:schemeClr val="tx2"/>
                </a:solidFill>
                <a:latin typeface="Tw Cen MT" pitchFamily="34" charset="0"/>
                <a:ea typeface="Calibri" pitchFamily="34" charset="0"/>
                <a:cs typeface="Calibri" pitchFamily="34" charset="0"/>
              </a:rPr>
            </a:br>
            <a:r>
              <a:rPr lang="en-US" sz="4000" b="1">
                <a:solidFill>
                  <a:schemeClr val="tx2"/>
                </a:solidFill>
                <a:latin typeface="Tw Cen MT" pitchFamily="34" charset="0"/>
                <a:ea typeface="Calibri" pitchFamily="34" charset="0"/>
                <a:cs typeface="Calibri" pitchFamily="34" charset="0"/>
              </a:rPr>
              <a:t>to increase family planning use in Rwanda:</a:t>
            </a:r>
            <a:endParaRPr lang="en-US" sz="4000">
              <a:solidFill>
                <a:schemeClr val="tx2"/>
              </a:solidFill>
              <a:latin typeface="Tw Cen MT" pitchFamily="34" charset="0"/>
            </a:endParaRP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499100"/>
            <a:ext cx="20161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http://newsofrwanda.com/wp-content/uploads/2012/04/Rwanda_coat_of_ar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5300663"/>
            <a:ext cx="12382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http://www.wri.org/files/wri/usaid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151438"/>
            <a:ext cx="44831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re 1"/>
          <p:cNvSpPr>
            <a:spLocks noGrp="1"/>
          </p:cNvSpPr>
          <p:nvPr>
            <p:ph type="title"/>
          </p:nvPr>
        </p:nvSpPr>
        <p:spPr>
          <a:xfrm>
            <a:off x="1042988" y="214313"/>
            <a:ext cx="7283450" cy="1143000"/>
          </a:xfrm>
        </p:spPr>
        <p:txBody>
          <a:bodyPr/>
          <a:lstStyle/>
          <a:p>
            <a:r>
              <a:rPr lang="en-US" sz="4000" b="1" smtClean="0">
                <a:latin typeface="Tw Cen MT" pitchFamily="34" charset="0"/>
              </a:rPr>
              <a:t>What is expected from Community Association leaders</a:t>
            </a:r>
          </a:p>
        </p:txBody>
      </p:sp>
      <p:sp>
        <p:nvSpPr>
          <p:cNvPr id="24579" name="Espace réservé du contenu 2"/>
          <p:cNvSpPr>
            <a:spLocks noGrp="1"/>
          </p:cNvSpPr>
          <p:nvPr>
            <p:ph sz="half" idx="1"/>
          </p:nvPr>
        </p:nvSpPr>
        <p:spPr>
          <a:xfrm>
            <a:off x="677863" y="1484313"/>
            <a:ext cx="4541837" cy="5113337"/>
          </a:xfrm>
        </p:spPr>
        <p:txBody>
          <a:bodyPr/>
          <a:lstStyle/>
          <a:p>
            <a:pPr eaLnBrk="1" hangingPunct="1">
              <a:buClrTx/>
            </a:pPr>
            <a:r>
              <a:rPr lang="en-US" sz="1800" smtClean="0">
                <a:latin typeface="Tw Cen MT" pitchFamily="34" charset="0"/>
              </a:rPr>
              <a:t>first to be trained in the EOI3 approach</a:t>
            </a:r>
          </a:p>
          <a:p>
            <a:pPr eaLnBrk="1" hangingPunct="1">
              <a:buClrTx/>
            </a:pPr>
            <a:r>
              <a:rPr lang="en-US" sz="1800" smtClean="0">
                <a:latin typeface="Tw Cen MT" pitchFamily="34" charset="0"/>
              </a:rPr>
              <a:t>help to monitor the implementation of the approach </a:t>
            </a:r>
          </a:p>
          <a:p>
            <a:pPr eaLnBrk="1" hangingPunct="1">
              <a:buClrTx/>
            </a:pPr>
            <a:r>
              <a:rPr lang="en-US" sz="1800" smtClean="0">
                <a:latin typeface="Tw Cen MT" pitchFamily="34" charset="0"/>
              </a:rPr>
              <a:t>Identify additional mobilizers and are orient them in the EOI3 approach</a:t>
            </a:r>
          </a:p>
          <a:p>
            <a:pPr eaLnBrk="1" hangingPunct="1">
              <a:buClrTx/>
            </a:pPr>
            <a:r>
              <a:rPr lang="en-US" sz="1800" smtClean="0">
                <a:latin typeface="Tw Cen MT" pitchFamily="34" charset="0"/>
              </a:rPr>
              <a:t>Help to identify satisfied users who will share share their positive FP experience and distribute invitation cards</a:t>
            </a:r>
          </a:p>
          <a:p>
            <a:pPr eaLnBrk="1" hangingPunct="1">
              <a:buClrTx/>
            </a:pPr>
            <a:r>
              <a:rPr lang="en-US" sz="1800" smtClean="0">
                <a:latin typeface="Tw Cen MT" pitchFamily="34" charset="0"/>
              </a:rPr>
              <a:t>Distribute the stock of invitation cards to mobilizers and satisfied users</a:t>
            </a:r>
          </a:p>
          <a:p>
            <a:pPr eaLnBrk="1" hangingPunct="1">
              <a:buClrTx/>
            </a:pPr>
            <a:r>
              <a:rPr lang="en-US" sz="1800" smtClean="0">
                <a:latin typeface="Tw Cen MT" pitchFamily="34" charset="0"/>
              </a:rPr>
              <a:t>Sensitize the community to the EOI3 approach and the importance of FP </a:t>
            </a:r>
          </a:p>
          <a:p>
            <a:pPr eaLnBrk="1" hangingPunct="1">
              <a:buClrTx/>
            </a:pPr>
            <a:r>
              <a:rPr lang="en-US" sz="1800" smtClean="0">
                <a:latin typeface="Tw Cen MT" pitchFamily="34" charset="0"/>
              </a:rPr>
              <a:t>Submit a monthly monitoring report to the health center</a:t>
            </a:r>
          </a:p>
          <a:p>
            <a:pPr eaLnBrk="1" hangingPunct="1">
              <a:buClrTx/>
            </a:pPr>
            <a:endParaRPr lang="en-US" sz="1800" smtClean="0">
              <a:latin typeface="Tw Cen MT" pitchFamily="34" charset="0"/>
            </a:endParaRPr>
          </a:p>
          <a:p>
            <a:endParaRPr lang="en-US" sz="1800" smtClean="0">
              <a:latin typeface="Tw Cen MT" pitchFamily="34" charset="0"/>
            </a:endParaRPr>
          </a:p>
        </p:txBody>
      </p:sp>
      <p:pic>
        <p:nvPicPr>
          <p:cNvPr id="24580" name="Picture 2" descr="C:\Users\FAM\Documents\EOI3 Docs\Photos Rulindo\04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0025" y="1557338"/>
            <a:ext cx="3540125" cy="2398712"/>
          </a:xfrm>
          <a:noFill/>
        </p:spPr>
      </p:pic>
      <p:pic>
        <p:nvPicPr>
          <p:cNvPr id="24581" name="Picture 4" descr="C:\Users\FAM\Documents\EOI3 Docs\Photos Mibilizi\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076700"/>
            <a:ext cx="35274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42988" y="2071688"/>
            <a:ext cx="7372350" cy="4237037"/>
          </a:xfrm>
        </p:spPr>
        <p:txBody>
          <a:bodyPr>
            <a:normAutofit fontScale="92500" lnSpcReduction="10000"/>
          </a:bodyPr>
          <a:lstStyle/>
          <a:p>
            <a:pPr>
              <a:defRPr/>
            </a:pPr>
            <a:r>
              <a:rPr lang="en-US" sz="3500" dirty="0" smtClean="0">
                <a:solidFill>
                  <a:schemeClr val="bg1"/>
                </a:solidFill>
                <a:latin typeface="Tw Cen MT" pitchFamily="34" charset="0"/>
              </a:rPr>
              <a:t>In pairs, take10 minutes to prepare and present the role-play scenario assigned to your team.</a:t>
            </a:r>
          </a:p>
          <a:p>
            <a:pPr marL="342900" indent="-342900">
              <a:buFont typeface="Arial" pitchFamily="34" charset="0"/>
              <a:buChar char="•"/>
              <a:defRPr/>
            </a:pPr>
            <a:r>
              <a:rPr lang="en-US" sz="2400" dirty="0">
                <a:solidFill>
                  <a:schemeClr val="bg1"/>
                </a:solidFill>
                <a:latin typeface="Tw Cen MT" pitchFamily="34" charset="0"/>
              </a:rPr>
              <a:t>Do you think you convinced the invitee of the benefits of family planning? Do you think s/he will visit her provider for more </a:t>
            </a:r>
            <a:r>
              <a:rPr lang="en-US" sz="2400" dirty="0" smtClean="0">
                <a:solidFill>
                  <a:schemeClr val="bg1"/>
                </a:solidFill>
                <a:latin typeface="Tw Cen MT" pitchFamily="34" charset="0"/>
              </a:rPr>
              <a:t>information?</a:t>
            </a:r>
          </a:p>
          <a:p>
            <a:pPr marL="342900" indent="-342900">
              <a:buFont typeface="Arial" pitchFamily="34" charset="0"/>
              <a:buChar char="•"/>
              <a:defRPr/>
            </a:pPr>
            <a:r>
              <a:rPr lang="en-US" sz="2400" dirty="0" smtClean="0">
                <a:solidFill>
                  <a:schemeClr val="bg1"/>
                </a:solidFill>
                <a:latin typeface="Tw Cen MT" pitchFamily="34" charset="0"/>
              </a:rPr>
              <a:t>Why </a:t>
            </a:r>
            <a:r>
              <a:rPr lang="en-US" sz="2400" dirty="0">
                <a:solidFill>
                  <a:schemeClr val="bg1"/>
                </a:solidFill>
                <a:latin typeface="Tw Cen MT" pitchFamily="34" charset="0"/>
              </a:rPr>
              <a:t>is the invitee not currently using a family planning </a:t>
            </a:r>
            <a:r>
              <a:rPr lang="en-US" sz="2400" dirty="0" smtClean="0">
                <a:solidFill>
                  <a:schemeClr val="bg1"/>
                </a:solidFill>
                <a:latin typeface="Tw Cen MT" pitchFamily="34" charset="0"/>
              </a:rPr>
              <a:t>method? Did </a:t>
            </a:r>
            <a:r>
              <a:rPr lang="en-US" sz="2400" dirty="0">
                <a:solidFill>
                  <a:schemeClr val="bg1"/>
                </a:solidFill>
                <a:latin typeface="Tw Cen MT" pitchFamily="34" charset="0"/>
              </a:rPr>
              <a:t>s/he take the invitation card and promise to discuss it with her </a:t>
            </a:r>
            <a:r>
              <a:rPr lang="en-US" sz="2400" dirty="0" smtClean="0">
                <a:solidFill>
                  <a:schemeClr val="bg1"/>
                </a:solidFill>
                <a:latin typeface="Tw Cen MT" pitchFamily="34" charset="0"/>
              </a:rPr>
              <a:t>partner?</a:t>
            </a:r>
          </a:p>
          <a:p>
            <a:pPr marL="342900" indent="-342900">
              <a:buFont typeface="Arial" pitchFamily="34" charset="0"/>
              <a:buChar char="•"/>
              <a:defRPr/>
            </a:pPr>
            <a:r>
              <a:rPr lang="en-US" sz="2400" dirty="0" smtClean="0">
                <a:solidFill>
                  <a:schemeClr val="bg1"/>
                </a:solidFill>
                <a:latin typeface="Tw Cen MT" pitchFamily="34" charset="0"/>
              </a:rPr>
              <a:t>What </a:t>
            </a:r>
            <a:r>
              <a:rPr lang="en-US" sz="2400" dirty="0">
                <a:solidFill>
                  <a:schemeClr val="bg1"/>
                </a:solidFill>
                <a:latin typeface="Tw Cen MT" pitchFamily="34" charset="0"/>
              </a:rPr>
              <a:t>were some of the messages you used to convince the invitee that they should be using a family planning </a:t>
            </a:r>
            <a:r>
              <a:rPr lang="en-US" sz="2400" dirty="0" smtClean="0">
                <a:solidFill>
                  <a:schemeClr val="bg1"/>
                </a:solidFill>
                <a:latin typeface="Tw Cen MT" pitchFamily="34" charset="0"/>
              </a:rPr>
              <a:t>method?</a:t>
            </a:r>
          </a:p>
        </p:txBody>
      </p:sp>
      <p:sp>
        <p:nvSpPr>
          <p:cNvPr id="5" name="Title 4"/>
          <p:cNvSpPr>
            <a:spLocks noGrp="1"/>
          </p:cNvSpPr>
          <p:nvPr>
            <p:ph type="title"/>
          </p:nvPr>
        </p:nvSpPr>
        <p:spPr>
          <a:xfrm>
            <a:off x="1120080" y="285728"/>
            <a:ext cx="7772400" cy="1362456"/>
          </a:xfrm>
          <a:ln>
            <a:miter lim="800000"/>
            <a:headEnd/>
            <a:tailEnd/>
          </a:ln>
          <a:extLst/>
        </p:spPr>
        <p:txBody>
          <a:bodyPr>
            <a:sp3d prstMaterial="flat"/>
          </a:bodyPr>
          <a:lstStyle/>
          <a:p>
            <a:pPr>
              <a:defRPr/>
            </a:pPr>
            <a:r>
              <a:rPr sz="4400">
                <a:solidFill>
                  <a:schemeClr val="bg2"/>
                </a:solidFill>
                <a:effectLst/>
                <a:latin typeface="Tw Cen MT" pitchFamily="34" charset="0"/>
              </a:rPr>
              <a:t>Group work – </a:t>
            </a:r>
            <a:r>
              <a:rPr sz="4400" smtClean="0">
                <a:solidFill>
                  <a:schemeClr val="bg2"/>
                </a:solidFill>
                <a:effectLst/>
                <a:latin typeface="Tw Cen MT" pitchFamily="34" charset="0"/>
              </a:rPr>
              <a:t>Role play for invitation card distribution FP</a:t>
            </a:r>
            <a:endParaRPr sz="4400">
              <a:solidFill>
                <a:schemeClr val="bg2"/>
              </a:solidFill>
              <a:effectLst/>
              <a:latin typeface="Tw Cen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166813" y="44450"/>
            <a:ext cx="6789737" cy="1738313"/>
          </a:xfrm>
        </p:spPr>
        <p:txBody>
          <a:bodyPr/>
          <a:lstStyle/>
          <a:p>
            <a:pPr eaLnBrk="1" hangingPunct="1"/>
            <a:r>
              <a:rPr lang="en-US" b="1" smtClean="0">
                <a:latin typeface="Tw Cen MT" pitchFamily="34" charset="0"/>
              </a:rPr>
              <a:t>Results from EOI3 In Rwanda</a:t>
            </a:r>
            <a:endParaRPr lang="fr-FR" smtClean="0">
              <a:latin typeface="Tw Cen MT" pitchFamily="34" charset="0"/>
            </a:endParaRPr>
          </a:p>
        </p:txBody>
      </p:sp>
      <p:sp>
        <p:nvSpPr>
          <p:cNvPr id="26627" name="Espace réservé du contenu 2"/>
          <p:cNvSpPr>
            <a:spLocks noGrp="1"/>
          </p:cNvSpPr>
          <p:nvPr>
            <p:ph idx="1"/>
          </p:nvPr>
        </p:nvSpPr>
        <p:spPr>
          <a:xfrm>
            <a:off x="755650" y="2000250"/>
            <a:ext cx="8208963" cy="4381500"/>
          </a:xfrm>
        </p:spPr>
        <p:txBody>
          <a:bodyPr/>
          <a:lstStyle/>
          <a:p>
            <a:pPr eaLnBrk="1" hangingPunct="1">
              <a:buClrTx/>
            </a:pPr>
            <a:r>
              <a:rPr lang="en-US" sz="2400" smtClean="0">
                <a:latin typeface="Tw Cen MT" pitchFamily="34" charset="0"/>
              </a:rPr>
              <a:t>EOI3 was tested in four districts in  Rwanda: Gatsibo, Karongi, Rusizi and Rulindo.</a:t>
            </a:r>
          </a:p>
          <a:p>
            <a:pPr eaLnBrk="1" hangingPunct="1">
              <a:buClrTx/>
            </a:pPr>
            <a:r>
              <a:rPr lang="en-US" sz="2400" smtClean="0">
                <a:latin typeface="Tw Cen MT" pitchFamily="34" charset="0"/>
              </a:rPr>
              <a:t>Results from the pilot</a:t>
            </a:r>
            <a:r>
              <a:rPr lang="en-US" smtClean="0">
                <a:latin typeface="Tw Cen MT" pitchFamily="34" charset="0"/>
              </a:rPr>
              <a:t>;</a:t>
            </a:r>
          </a:p>
          <a:p>
            <a:pPr lvl="1" eaLnBrk="1" hangingPunct="1">
              <a:buClrTx/>
            </a:pPr>
            <a:r>
              <a:rPr lang="en-US" smtClean="0">
                <a:latin typeface="Tw Cen MT" pitchFamily="34" charset="0"/>
              </a:rPr>
              <a:t>Rumors about family planning decreased;</a:t>
            </a:r>
          </a:p>
          <a:p>
            <a:pPr lvl="1" eaLnBrk="1" hangingPunct="1">
              <a:buClrTx/>
            </a:pPr>
            <a:r>
              <a:rPr lang="en-US" smtClean="0">
                <a:latin typeface="Tw Cen MT" pitchFamily="34" charset="0"/>
              </a:rPr>
              <a:t>Dialogue between husbands and wives about family planning increased;</a:t>
            </a:r>
          </a:p>
          <a:p>
            <a:pPr lvl="1" eaLnBrk="1" hangingPunct="1">
              <a:buClrTx/>
            </a:pPr>
            <a:r>
              <a:rPr lang="en-US" smtClean="0">
                <a:latin typeface="Tw Cen MT" pitchFamily="34" charset="0"/>
              </a:rPr>
              <a:t>Adherence to family planning services increased;</a:t>
            </a:r>
          </a:p>
          <a:p>
            <a:pPr lvl="1" eaLnBrk="1" hangingPunct="1">
              <a:buClrTx/>
            </a:pPr>
            <a:r>
              <a:rPr lang="en-US" smtClean="0">
                <a:latin typeface="Tw Cen MT" pitchFamily="34" charset="0"/>
              </a:rPr>
              <a:t>A relationship of trust developed between community mobilizers doing the inviting and the invited person;</a:t>
            </a:r>
          </a:p>
          <a:p>
            <a:pPr lvl="1" eaLnBrk="1" hangingPunct="1">
              <a:buClrTx/>
            </a:pPr>
            <a:r>
              <a:rPr lang="en-US" smtClean="0">
                <a:latin typeface="Tw Cen MT" pitchFamily="34" charset="0"/>
              </a:rPr>
              <a:t>Male involvement in family planning increased</a:t>
            </a:r>
          </a:p>
        </p:txBody>
      </p:sp>
      <p:sp>
        <p:nvSpPr>
          <p:cNvPr id="26628" name="TextBox 1"/>
          <p:cNvSpPr txBox="1">
            <a:spLocks noChangeArrowheads="1"/>
          </p:cNvSpPr>
          <p:nvPr/>
        </p:nvSpPr>
        <p:spPr bwMode="auto">
          <a:xfrm>
            <a:off x="1042988" y="6308725"/>
            <a:ext cx="748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i="1"/>
              <a:t>Assessing the Each One Invites 3 Social Diffusion Approach: to Increase Family Planning Use – Including Standard Days Method – in Rwanda</a:t>
            </a:r>
            <a:r>
              <a:rPr lang="en-US" sz="1100"/>
              <a:t>. Institute for Reproductive Health 2013, </a:t>
            </a:r>
            <a:r>
              <a:rPr lang="en-US" sz="1100" i="1"/>
              <a:t>Draft</a:t>
            </a:r>
            <a:endParaRPr lang="en-US" sz="11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re 1"/>
          <p:cNvSpPr>
            <a:spLocks noGrp="1"/>
          </p:cNvSpPr>
          <p:nvPr>
            <p:ph type="title"/>
          </p:nvPr>
        </p:nvSpPr>
        <p:spPr>
          <a:xfrm>
            <a:off x="611188" y="717550"/>
            <a:ext cx="8229600" cy="1055688"/>
          </a:xfrm>
        </p:spPr>
        <p:txBody>
          <a:bodyPr/>
          <a:lstStyle/>
          <a:p>
            <a:pPr algn="ctr"/>
            <a:r>
              <a:rPr lang="fr-FR" sz="4400" b="1" smtClean="0">
                <a:latin typeface="Tw Cen MT" pitchFamily="34" charset="0"/>
              </a:rPr>
              <a:t>THANK YOU</a:t>
            </a:r>
            <a:r>
              <a:rPr lang="fr-FR" sz="4400" smtClean="0">
                <a:latin typeface="Tw Cen MT" pitchFamily="34" charset="0"/>
              </a:rPr>
              <a:t/>
            </a:r>
            <a:br>
              <a:rPr lang="fr-FR" sz="4400" smtClean="0">
                <a:latin typeface="Tw Cen MT" pitchFamily="34" charset="0"/>
              </a:rPr>
            </a:br>
            <a:r>
              <a:rPr lang="fr-FR" sz="4400" b="1" smtClean="0">
                <a:latin typeface="Tw Cen MT" pitchFamily="34" charset="0"/>
              </a:rPr>
              <a:t>MURAKOZE</a:t>
            </a:r>
            <a:endParaRPr lang="en-US" sz="4400" b="1" smtClean="0">
              <a:solidFill>
                <a:schemeClr val="tx1"/>
              </a:solidFill>
              <a:latin typeface="Tw Cen MT" pitchFamily="34" charset="0"/>
            </a:endParaRPr>
          </a:p>
        </p:txBody>
      </p:sp>
      <p:pic>
        <p:nvPicPr>
          <p:cNvPr id="27651" name="Picture 2" descr="C:\Users\FAM\Desktop\Picture 25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68538" y="1890713"/>
            <a:ext cx="4967287" cy="3260725"/>
          </a:xfrm>
          <a:noFill/>
        </p:spPr>
      </p:pic>
      <p:pic>
        <p:nvPicPr>
          <p:cNvPr id="276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499100"/>
            <a:ext cx="20161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http://newsofrwanda.com/wp-content/uploads/2012/04/Rwanda_coat_of_arm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5300663"/>
            <a:ext cx="12382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http://www.wri.org/files/wri/usa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5151438"/>
            <a:ext cx="44831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5"/>
          <p:cNvSpPr>
            <a:spLocks noGrp="1"/>
          </p:cNvSpPr>
          <p:nvPr>
            <p:ph idx="1"/>
          </p:nvPr>
        </p:nvSpPr>
        <p:spPr>
          <a:xfrm>
            <a:off x="1258888" y="1644650"/>
            <a:ext cx="7262812" cy="1855788"/>
          </a:xfrm>
        </p:spPr>
        <p:txBody>
          <a:bodyPr/>
          <a:lstStyle/>
          <a:p>
            <a:pPr marL="3175" indent="0">
              <a:buClrTx/>
              <a:buFont typeface="Wingdings 2" pitchFamily="18" charset="2"/>
              <a:buNone/>
            </a:pPr>
            <a:r>
              <a:rPr lang="en-US" b="1" smtClean="0">
                <a:solidFill>
                  <a:schemeClr val="tx1"/>
                </a:solidFill>
                <a:latin typeface="Tw Cen MT" pitchFamily="34" charset="0"/>
                <a:ea typeface="Calibri" pitchFamily="34" charset="0"/>
                <a:cs typeface="Calibri" pitchFamily="34" charset="0"/>
              </a:rPr>
              <a:t>Diffusion</a:t>
            </a:r>
            <a:r>
              <a:rPr lang="en-US" smtClean="0">
                <a:solidFill>
                  <a:schemeClr val="tx1"/>
                </a:solidFill>
                <a:latin typeface="Tw Cen MT" pitchFamily="34" charset="0"/>
                <a:ea typeface="Calibri" pitchFamily="34" charset="0"/>
                <a:cs typeface="Calibri" pitchFamily="34" charset="0"/>
              </a:rPr>
              <a:t> is the process in which an </a:t>
            </a:r>
            <a:r>
              <a:rPr lang="en-US" b="1" smtClean="0">
                <a:solidFill>
                  <a:schemeClr val="tx1"/>
                </a:solidFill>
                <a:latin typeface="Tw Cen MT" pitchFamily="34" charset="0"/>
                <a:ea typeface="Calibri" pitchFamily="34" charset="0"/>
                <a:cs typeface="Calibri" pitchFamily="34" charset="0"/>
              </a:rPr>
              <a:t>innovation</a:t>
            </a:r>
            <a:r>
              <a:rPr lang="en-US" smtClean="0">
                <a:solidFill>
                  <a:schemeClr val="tx1"/>
                </a:solidFill>
                <a:latin typeface="Tw Cen MT" pitchFamily="34" charset="0"/>
                <a:ea typeface="Calibri" pitchFamily="34" charset="0"/>
                <a:cs typeface="Calibri" pitchFamily="34" charset="0"/>
              </a:rPr>
              <a:t> is communicated through certain </a:t>
            </a:r>
            <a:r>
              <a:rPr lang="en-US" b="1" smtClean="0">
                <a:solidFill>
                  <a:schemeClr val="tx1"/>
                </a:solidFill>
                <a:latin typeface="Tw Cen MT" pitchFamily="34" charset="0"/>
                <a:ea typeface="Calibri" pitchFamily="34" charset="0"/>
                <a:cs typeface="Calibri" pitchFamily="34" charset="0"/>
              </a:rPr>
              <a:t>channels</a:t>
            </a:r>
            <a:r>
              <a:rPr lang="en-US" smtClean="0">
                <a:solidFill>
                  <a:schemeClr val="tx1"/>
                </a:solidFill>
                <a:latin typeface="Tw Cen MT" pitchFamily="34" charset="0"/>
                <a:ea typeface="Calibri" pitchFamily="34" charset="0"/>
                <a:cs typeface="Calibri" pitchFamily="34" charset="0"/>
              </a:rPr>
              <a:t> over </a:t>
            </a:r>
            <a:r>
              <a:rPr lang="en-US" b="1" smtClean="0">
                <a:solidFill>
                  <a:schemeClr val="tx1"/>
                </a:solidFill>
                <a:latin typeface="Tw Cen MT" pitchFamily="34" charset="0"/>
                <a:ea typeface="Calibri" pitchFamily="34" charset="0"/>
                <a:cs typeface="Calibri" pitchFamily="34" charset="0"/>
              </a:rPr>
              <a:t>time</a:t>
            </a:r>
            <a:r>
              <a:rPr lang="en-US" smtClean="0">
                <a:solidFill>
                  <a:schemeClr val="tx1"/>
                </a:solidFill>
                <a:latin typeface="Tw Cen MT" pitchFamily="34" charset="0"/>
                <a:ea typeface="Calibri" pitchFamily="34" charset="0"/>
                <a:cs typeface="Calibri" pitchFamily="34" charset="0"/>
              </a:rPr>
              <a:t> among the members of a </a:t>
            </a:r>
            <a:r>
              <a:rPr lang="en-US" b="1" smtClean="0">
                <a:solidFill>
                  <a:schemeClr val="tx1"/>
                </a:solidFill>
                <a:latin typeface="Tw Cen MT" pitchFamily="34" charset="0"/>
                <a:ea typeface="Calibri" pitchFamily="34" charset="0"/>
                <a:cs typeface="Calibri" pitchFamily="34" charset="0"/>
              </a:rPr>
              <a:t>social system</a:t>
            </a:r>
            <a:r>
              <a:rPr lang="en-US" smtClean="0">
                <a:solidFill>
                  <a:schemeClr val="tx1"/>
                </a:solidFill>
                <a:latin typeface="Tw Cen MT" pitchFamily="34" charset="0"/>
                <a:ea typeface="Calibri" pitchFamily="34" charset="0"/>
                <a:cs typeface="Calibri" pitchFamily="34" charset="0"/>
              </a:rPr>
              <a:t>.”</a:t>
            </a:r>
            <a:br>
              <a:rPr lang="en-US" smtClean="0">
                <a:solidFill>
                  <a:schemeClr val="tx1"/>
                </a:solidFill>
                <a:latin typeface="Tw Cen MT" pitchFamily="34" charset="0"/>
                <a:ea typeface="Calibri" pitchFamily="34" charset="0"/>
                <a:cs typeface="Calibri" pitchFamily="34" charset="0"/>
              </a:rPr>
            </a:br>
            <a:endParaRPr lang="en-US" sz="800" smtClean="0">
              <a:solidFill>
                <a:schemeClr val="tx1"/>
              </a:solidFill>
              <a:latin typeface="Tw Cen MT" pitchFamily="34" charset="0"/>
              <a:ea typeface="Calibri" pitchFamily="34" charset="0"/>
              <a:cs typeface="Calibri" pitchFamily="34" charset="0"/>
            </a:endParaRPr>
          </a:p>
          <a:p>
            <a:pPr marL="3175" indent="0">
              <a:buClrTx/>
              <a:buFont typeface="Wingdings 2" pitchFamily="18" charset="2"/>
              <a:buNone/>
            </a:pPr>
            <a:r>
              <a:rPr lang="en-US" sz="1600" b="1" i="1" smtClean="0">
                <a:solidFill>
                  <a:schemeClr val="tx1"/>
                </a:solidFill>
                <a:latin typeface="Tw Cen MT" pitchFamily="34" charset="0"/>
                <a:ea typeface="Calibri" pitchFamily="34" charset="0"/>
                <a:cs typeface="Calibri" pitchFamily="34" charset="0"/>
              </a:rPr>
              <a:t>Diffusion of Innovations (2003) </a:t>
            </a:r>
            <a:r>
              <a:rPr lang="en-US" sz="1600" smtClean="0">
                <a:solidFill>
                  <a:schemeClr val="tx1"/>
                </a:solidFill>
                <a:latin typeface="Tw Cen MT" pitchFamily="34" charset="0"/>
                <a:ea typeface="Calibri" pitchFamily="34" charset="0"/>
                <a:cs typeface="Calibri" pitchFamily="34" charset="0"/>
              </a:rPr>
              <a:t>by Everett M. Rogers</a:t>
            </a:r>
          </a:p>
          <a:p>
            <a:pPr marL="3175" indent="0"/>
            <a:endParaRPr lang="en-US" i="1" smtClean="0">
              <a:solidFill>
                <a:srgbClr val="000000"/>
              </a:solidFill>
              <a:latin typeface="Tw Cen MT" pitchFamily="34" charset="0"/>
            </a:endParaRPr>
          </a:p>
        </p:txBody>
      </p:sp>
      <p:sp>
        <p:nvSpPr>
          <p:cNvPr id="16387" name="Title 4"/>
          <p:cNvSpPr>
            <a:spLocks noGrp="1"/>
          </p:cNvSpPr>
          <p:nvPr>
            <p:ph type="title"/>
          </p:nvPr>
        </p:nvSpPr>
        <p:spPr>
          <a:xfrm>
            <a:off x="1143000" y="442913"/>
            <a:ext cx="7467600" cy="609600"/>
          </a:xfrm>
        </p:spPr>
        <p:txBody>
          <a:bodyPr/>
          <a:lstStyle/>
          <a:p>
            <a:pPr algn="ctr"/>
            <a:r>
              <a:rPr lang="en-US" sz="5400" b="1" smtClean="0">
                <a:latin typeface="Tw Cen MT" pitchFamily="34" charset="0"/>
                <a:ea typeface="Calibri" pitchFamily="34" charset="0"/>
                <a:cs typeface="Calibri" pitchFamily="34" charset="0"/>
              </a:rPr>
              <a:t>What is social diffusion?</a:t>
            </a:r>
          </a:p>
        </p:txBody>
      </p:sp>
      <p:pic>
        <p:nvPicPr>
          <p:cNvPr id="16388" name="Picture 2" descr="C:\Users\FAM\Desktop\foto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4076700"/>
            <a:ext cx="2641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C:\Users\FAM\Desktop\Picture 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4076700"/>
            <a:ext cx="268763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C:\Users\FAM\Desktop\Picture 2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076700"/>
            <a:ext cx="2592387"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5"/>
          <p:cNvSpPr>
            <a:spLocks noGrp="1"/>
          </p:cNvSpPr>
          <p:nvPr>
            <p:ph type="title"/>
          </p:nvPr>
        </p:nvSpPr>
        <p:spPr>
          <a:xfrm>
            <a:off x="684213" y="428625"/>
            <a:ext cx="8170862" cy="1143000"/>
          </a:xfrm>
        </p:spPr>
        <p:txBody>
          <a:bodyPr/>
          <a:lstStyle/>
          <a:p>
            <a:pPr algn="ctr"/>
            <a:r>
              <a:rPr lang="en-US" b="1" smtClean="0">
                <a:latin typeface="Tw Cen MT" pitchFamily="34" charset="0"/>
                <a:ea typeface="Calibri" pitchFamily="34" charset="0"/>
                <a:cs typeface="Calibri" pitchFamily="34" charset="0"/>
              </a:rPr>
              <a:t>Applying social diffusion to family planning demand</a:t>
            </a:r>
          </a:p>
        </p:txBody>
      </p:sp>
      <p:sp>
        <p:nvSpPr>
          <p:cNvPr id="21506" name="Content Placeholder 6"/>
          <p:cNvSpPr>
            <a:spLocks noGrp="1"/>
          </p:cNvSpPr>
          <p:nvPr>
            <p:ph idx="13"/>
          </p:nvPr>
        </p:nvSpPr>
        <p:spPr>
          <a:xfrm>
            <a:off x="3962400" y="1447800"/>
            <a:ext cx="2286000" cy="609600"/>
          </a:xfrm>
        </p:spPr>
        <p:txBody>
          <a:bodyPr/>
          <a:lstStyle/>
          <a:p>
            <a:pPr marL="3175" indent="0">
              <a:defRPr/>
            </a:pPr>
            <a:endParaRPr lang="en-US" dirty="0" smtClean="0"/>
          </a:p>
          <a:p>
            <a:pPr marL="406400" lvl="1" indent="0">
              <a:buFont typeface="Gill Sans MT" charset="0"/>
              <a:buNone/>
              <a:defRPr/>
            </a:pPr>
            <a:endParaRPr lang="en-US" dirty="0" smtClean="0"/>
          </a:p>
        </p:txBody>
      </p:sp>
      <p:sp>
        <p:nvSpPr>
          <p:cNvPr id="17412" name="Rectangle 1"/>
          <p:cNvSpPr>
            <a:spLocks noChangeArrowheads="1"/>
          </p:cNvSpPr>
          <p:nvPr/>
        </p:nvSpPr>
        <p:spPr bwMode="auto">
          <a:xfrm>
            <a:off x="4752975" y="2051050"/>
            <a:ext cx="4211638"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lvl="1" eaLnBrk="0" hangingPunct="0"/>
            <a:r>
              <a:rPr lang="en-US" sz="2000" i="1">
                <a:latin typeface="Tw Cen MT" pitchFamily="34" charset="0"/>
                <a:ea typeface="ＭＳ Ｐゴシック" pitchFamily="34" charset="-128"/>
                <a:cs typeface="Calibri" pitchFamily="34" charset="0"/>
              </a:rPr>
              <a:t>‘Satisfied FP Users Gives Invitation Cards to Friends and Peers who are not using FP</a:t>
            </a:r>
          </a:p>
          <a:p>
            <a:pPr marL="346075" lvl="1" eaLnBrk="0" hangingPunct="0"/>
            <a:endParaRPr lang="en-US" sz="2000" i="1">
              <a:latin typeface="Tw Cen MT" pitchFamily="34" charset="0"/>
              <a:ea typeface="ＭＳ Ｐゴシック" pitchFamily="34" charset="-128"/>
              <a:cs typeface="Calibri" pitchFamily="34" charset="0"/>
            </a:endParaRPr>
          </a:p>
          <a:p>
            <a:pPr marL="346075" lvl="1" eaLnBrk="0" hangingPunct="0"/>
            <a:r>
              <a:rPr lang="en-US" sz="2000" i="1">
                <a:latin typeface="Tw Cen MT" pitchFamily="34" charset="0"/>
                <a:ea typeface="ＭＳ Ｐゴシック" pitchFamily="34" charset="-128"/>
                <a:cs typeface="Calibri" pitchFamily="34" charset="0"/>
              </a:rPr>
              <a:t>Permission to talk about using FP  - why friend is happy with his/her method – and encourage friend to try a method</a:t>
            </a:r>
          </a:p>
          <a:p>
            <a:pPr marL="346075" lvl="1" eaLnBrk="0" hangingPunct="0"/>
            <a:endParaRPr lang="en-US" sz="2000" i="1">
              <a:latin typeface="Tw Cen MT" pitchFamily="34" charset="0"/>
              <a:ea typeface="ＭＳ Ｐゴシック" pitchFamily="34" charset="-128"/>
              <a:cs typeface="Calibri" pitchFamily="34" charset="0"/>
            </a:endParaRPr>
          </a:p>
          <a:p>
            <a:pPr marL="346075" lvl="1" eaLnBrk="0" hangingPunct="0"/>
            <a:r>
              <a:rPr lang="en-US" sz="2000" i="1">
                <a:latin typeface="Tw Cen MT" pitchFamily="34" charset="0"/>
                <a:ea typeface="ＭＳ Ｐゴシック" pitchFamily="34" charset="-128"/>
                <a:cs typeface="Calibri" pitchFamily="34" charset="0"/>
              </a:rPr>
              <a:t>Person receiving card invited to seek info &amp; services from health provider</a:t>
            </a:r>
          </a:p>
          <a:p>
            <a:pPr marL="346075" lvl="1" eaLnBrk="0" hangingPunct="0"/>
            <a:endParaRPr lang="en-US" i="1">
              <a:latin typeface="Tw Cen MT" pitchFamily="34" charset="0"/>
              <a:ea typeface="ＭＳ Ｐゴシック" pitchFamily="34" charset="-128"/>
              <a:cs typeface="Calibri" pitchFamily="34" charset="0"/>
            </a:endParaRPr>
          </a:p>
        </p:txBody>
      </p:sp>
      <p:grpSp>
        <p:nvGrpSpPr>
          <p:cNvPr id="17413" name="Group 5"/>
          <p:cNvGrpSpPr>
            <a:grpSpLocks/>
          </p:cNvGrpSpPr>
          <p:nvPr/>
        </p:nvGrpSpPr>
        <p:grpSpPr bwMode="auto">
          <a:xfrm rot="4593235">
            <a:off x="898525" y="2436813"/>
            <a:ext cx="3921125" cy="3422650"/>
            <a:chOff x="2286000" y="2476500"/>
            <a:chExt cx="3873500" cy="3227388"/>
          </a:xfrm>
        </p:grpSpPr>
        <p:sp>
          <p:nvSpPr>
            <p:cNvPr id="17415" name="Line 3"/>
            <p:cNvSpPr>
              <a:spLocks noChangeShapeType="1"/>
            </p:cNvSpPr>
            <p:nvPr/>
          </p:nvSpPr>
          <p:spPr bwMode="auto">
            <a:xfrm flipH="1" flipV="1">
              <a:off x="3505200" y="2976563"/>
              <a:ext cx="76200" cy="5715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16" name="Oval 7"/>
            <p:cNvSpPr>
              <a:spLocks noChangeArrowheads="1"/>
            </p:cNvSpPr>
            <p:nvPr/>
          </p:nvSpPr>
          <p:spPr bwMode="auto">
            <a:xfrm>
              <a:off x="2362200" y="3119438"/>
              <a:ext cx="368300" cy="369887"/>
            </a:xfrm>
            <a:prstGeom prst="ellipse">
              <a:avLst/>
            </a:prstGeom>
            <a:solidFill>
              <a:schemeClr val="bg1"/>
            </a:solidFill>
            <a:ln w="12700">
              <a:solidFill>
                <a:schemeClr val="tx1"/>
              </a:solidFill>
              <a:round/>
              <a:headEnd/>
              <a:tailEnd/>
            </a:ln>
          </p:spPr>
          <p:txBody>
            <a:bodyPr wrap="none" anchor="ctr"/>
            <a:lstStyle/>
            <a:p>
              <a:endParaRPr lang="en-US"/>
            </a:p>
          </p:txBody>
        </p:sp>
        <p:sp>
          <p:nvSpPr>
            <p:cNvPr id="17417" name="Oval 8"/>
            <p:cNvSpPr>
              <a:spLocks noChangeArrowheads="1"/>
            </p:cNvSpPr>
            <p:nvPr/>
          </p:nvSpPr>
          <p:spPr bwMode="auto">
            <a:xfrm>
              <a:off x="2514600" y="5334000"/>
              <a:ext cx="368300" cy="369888"/>
            </a:xfrm>
            <a:prstGeom prst="ellipse">
              <a:avLst/>
            </a:prstGeom>
            <a:solidFill>
              <a:schemeClr val="bg1"/>
            </a:solidFill>
            <a:ln w="12700">
              <a:solidFill>
                <a:schemeClr val="tx1"/>
              </a:solidFill>
              <a:round/>
              <a:headEnd/>
              <a:tailEnd/>
            </a:ln>
          </p:spPr>
          <p:txBody>
            <a:bodyPr wrap="none" anchor="ctr"/>
            <a:lstStyle/>
            <a:p>
              <a:endParaRPr lang="en-US"/>
            </a:p>
          </p:txBody>
        </p:sp>
        <p:sp>
          <p:nvSpPr>
            <p:cNvPr id="17418" name="Oval 9"/>
            <p:cNvSpPr>
              <a:spLocks noChangeArrowheads="1"/>
            </p:cNvSpPr>
            <p:nvPr/>
          </p:nvSpPr>
          <p:spPr bwMode="auto">
            <a:xfrm>
              <a:off x="2286000" y="3905250"/>
              <a:ext cx="3683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Line 7"/>
            <p:cNvSpPr>
              <a:spLocks noChangeShapeType="1"/>
            </p:cNvSpPr>
            <p:nvPr/>
          </p:nvSpPr>
          <p:spPr bwMode="auto">
            <a:xfrm flipH="1">
              <a:off x="2667000" y="3833813"/>
              <a:ext cx="762000" cy="28575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20" name="Line 8"/>
            <p:cNvSpPr>
              <a:spLocks noChangeShapeType="1"/>
            </p:cNvSpPr>
            <p:nvPr/>
          </p:nvSpPr>
          <p:spPr bwMode="auto">
            <a:xfrm>
              <a:off x="2819400" y="3405188"/>
              <a:ext cx="609600" cy="28575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Oval 12"/>
            <p:cNvSpPr>
              <a:spLocks noChangeArrowheads="1"/>
            </p:cNvSpPr>
            <p:nvPr/>
          </p:nvSpPr>
          <p:spPr bwMode="auto">
            <a:xfrm>
              <a:off x="4730186" y="3536009"/>
              <a:ext cx="368531" cy="368246"/>
            </a:xfrm>
            <a:prstGeom prst="ellipse">
              <a:avLst/>
            </a:prstGeom>
            <a:solidFill>
              <a:schemeClr val="bg2">
                <a:lumMod val="60000"/>
                <a:lumOff val="40000"/>
              </a:schemeClr>
            </a:solidFill>
            <a:ln w="12700">
              <a:solidFill>
                <a:schemeClr val="tx1"/>
              </a:solidFill>
              <a:round/>
              <a:headEnd/>
              <a:tailEnd/>
            </a:ln>
          </p:spPr>
          <p:txBody>
            <a:bodyPr wrap="none" anchor="ctr"/>
            <a:lstStyle/>
            <a:p>
              <a:pPr>
                <a:defRPr/>
              </a:pPr>
              <a:endParaRPr lang="en-US"/>
            </a:p>
          </p:txBody>
        </p:sp>
        <p:sp>
          <p:nvSpPr>
            <p:cNvPr id="14" name="Oval 13"/>
            <p:cNvSpPr>
              <a:spLocks noChangeArrowheads="1"/>
            </p:cNvSpPr>
            <p:nvPr/>
          </p:nvSpPr>
          <p:spPr bwMode="auto">
            <a:xfrm>
              <a:off x="3428215" y="3539008"/>
              <a:ext cx="368532" cy="368246"/>
            </a:xfrm>
            <a:prstGeom prst="ellipse">
              <a:avLst/>
            </a:prstGeom>
            <a:solidFill>
              <a:schemeClr val="bg2">
                <a:lumMod val="60000"/>
                <a:lumOff val="40000"/>
              </a:schemeClr>
            </a:solidFill>
            <a:ln w="12700">
              <a:solidFill>
                <a:schemeClr val="accent1">
                  <a:lumMod val="75000"/>
                </a:schemeClr>
              </a:solidFill>
              <a:round/>
              <a:headEnd/>
              <a:tailEnd/>
            </a:ln>
          </p:spPr>
          <p:txBody>
            <a:bodyPr wrap="none" anchor="ctr"/>
            <a:lstStyle/>
            <a:p>
              <a:pPr>
                <a:defRPr/>
              </a:pPr>
              <a:endParaRPr lang="en-US"/>
            </a:p>
          </p:txBody>
        </p:sp>
        <p:sp>
          <p:nvSpPr>
            <p:cNvPr id="15" name="Oval 11"/>
            <p:cNvSpPr>
              <a:spLocks noChangeArrowheads="1"/>
            </p:cNvSpPr>
            <p:nvPr/>
          </p:nvSpPr>
          <p:spPr bwMode="auto">
            <a:xfrm>
              <a:off x="3502785" y="4985869"/>
              <a:ext cx="368531" cy="368246"/>
            </a:xfrm>
            <a:prstGeom prst="ellipse">
              <a:avLst/>
            </a:prstGeom>
            <a:solidFill>
              <a:schemeClr val="accent1">
                <a:lumMod val="75000"/>
              </a:schemeClr>
            </a:solidFill>
            <a:ln w="12700">
              <a:solidFill>
                <a:schemeClr val="tx1"/>
              </a:solidFill>
              <a:round/>
              <a:headEnd/>
              <a:tailEnd/>
            </a:ln>
          </p:spPr>
          <p:txBody>
            <a:bodyPr wrap="none" anchor="ctr"/>
            <a:lstStyle/>
            <a:p>
              <a:pPr>
                <a:defRPr/>
              </a:pPr>
              <a:endParaRPr lang="en-US"/>
            </a:p>
          </p:txBody>
        </p:sp>
        <p:sp>
          <p:nvSpPr>
            <p:cNvPr id="17424" name="Line 12"/>
            <p:cNvSpPr>
              <a:spLocks noChangeShapeType="1"/>
            </p:cNvSpPr>
            <p:nvPr/>
          </p:nvSpPr>
          <p:spPr bwMode="auto">
            <a:xfrm flipH="1">
              <a:off x="3810000" y="4595813"/>
              <a:ext cx="3048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25" name="Line 13"/>
            <p:cNvSpPr>
              <a:spLocks noChangeShapeType="1"/>
            </p:cNvSpPr>
            <p:nvPr/>
          </p:nvSpPr>
          <p:spPr bwMode="auto">
            <a:xfrm>
              <a:off x="3810000" y="3910013"/>
              <a:ext cx="304800" cy="30480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6" name="Oval 14"/>
            <p:cNvSpPr>
              <a:spLocks noChangeArrowheads="1"/>
            </p:cNvSpPr>
            <p:nvPr/>
          </p:nvSpPr>
          <p:spPr bwMode="auto">
            <a:xfrm>
              <a:off x="4648200" y="2476500"/>
              <a:ext cx="368300" cy="3683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7427" name="Line 15"/>
            <p:cNvSpPr>
              <a:spLocks noChangeShapeType="1"/>
            </p:cNvSpPr>
            <p:nvPr/>
          </p:nvSpPr>
          <p:spPr bwMode="auto">
            <a:xfrm flipV="1">
              <a:off x="4343400" y="3833813"/>
              <a:ext cx="381000" cy="428625"/>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28" name="Oval 21"/>
            <p:cNvSpPr>
              <a:spLocks noChangeArrowheads="1"/>
            </p:cNvSpPr>
            <p:nvPr/>
          </p:nvSpPr>
          <p:spPr bwMode="auto">
            <a:xfrm>
              <a:off x="4038600" y="4214813"/>
              <a:ext cx="368300" cy="368300"/>
            </a:xfrm>
            <a:prstGeom prst="ellipse">
              <a:avLst/>
            </a:prstGeom>
            <a:solidFill>
              <a:srgbClr val="FFC000"/>
            </a:solidFill>
            <a:ln w="12700">
              <a:solidFill>
                <a:schemeClr val="tx1"/>
              </a:solidFill>
              <a:round/>
              <a:headEnd/>
              <a:tailEnd/>
            </a:ln>
          </p:spPr>
          <p:txBody>
            <a:bodyPr wrap="none" anchor="ctr"/>
            <a:lstStyle/>
            <a:p>
              <a:endParaRPr lang="en-US"/>
            </a:p>
          </p:txBody>
        </p:sp>
        <p:sp>
          <p:nvSpPr>
            <p:cNvPr id="17429" name="Oval 22"/>
            <p:cNvSpPr>
              <a:spLocks noChangeArrowheads="1"/>
            </p:cNvSpPr>
            <p:nvPr/>
          </p:nvSpPr>
          <p:spPr bwMode="auto">
            <a:xfrm>
              <a:off x="3276600" y="2547938"/>
              <a:ext cx="3683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0" name="Line 23"/>
            <p:cNvSpPr>
              <a:spLocks noChangeShapeType="1"/>
            </p:cNvSpPr>
            <p:nvPr/>
          </p:nvSpPr>
          <p:spPr bwMode="auto">
            <a:xfrm flipV="1">
              <a:off x="2895600" y="5262563"/>
              <a:ext cx="609600" cy="214312"/>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23" name="Oval 24"/>
            <p:cNvSpPr>
              <a:spLocks noChangeArrowheads="1"/>
            </p:cNvSpPr>
            <p:nvPr/>
          </p:nvSpPr>
          <p:spPr bwMode="auto">
            <a:xfrm>
              <a:off x="5783140" y="3702453"/>
              <a:ext cx="368532" cy="369743"/>
            </a:xfrm>
            <a:prstGeom prst="ellipse">
              <a:avLst/>
            </a:prstGeom>
            <a:solidFill>
              <a:schemeClr val="accent5">
                <a:lumMod val="50000"/>
              </a:schemeClr>
            </a:solidFill>
            <a:ln w="12700">
              <a:solidFill>
                <a:schemeClr val="tx1"/>
              </a:solidFill>
              <a:round/>
              <a:headEnd/>
              <a:tailEnd/>
            </a:ln>
          </p:spPr>
          <p:txBody>
            <a:bodyPr wrap="none" anchor="ctr"/>
            <a:lstStyle/>
            <a:p>
              <a:pPr>
                <a:defRPr/>
              </a:pPr>
              <a:endParaRPr lang="en-US"/>
            </a:p>
          </p:txBody>
        </p:sp>
        <p:sp>
          <p:nvSpPr>
            <p:cNvPr id="24" name="Oval 25"/>
            <p:cNvSpPr>
              <a:spLocks noChangeArrowheads="1"/>
            </p:cNvSpPr>
            <p:nvPr/>
          </p:nvSpPr>
          <p:spPr bwMode="auto">
            <a:xfrm>
              <a:off x="5630118" y="2916439"/>
              <a:ext cx="368531" cy="369743"/>
            </a:xfrm>
            <a:prstGeom prst="ellipse">
              <a:avLst/>
            </a:prstGeom>
            <a:solidFill>
              <a:schemeClr val="accent5">
                <a:lumMod val="50000"/>
              </a:schemeClr>
            </a:solidFill>
            <a:ln w="12700">
              <a:solidFill>
                <a:schemeClr val="tx1"/>
              </a:solidFill>
              <a:round/>
              <a:headEnd/>
              <a:tailEnd/>
            </a:ln>
          </p:spPr>
          <p:txBody>
            <a:bodyPr wrap="none" anchor="ctr"/>
            <a:lstStyle/>
            <a:p>
              <a:pPr>
                <a:defRPr/>
              </a:pPr>
              <a:endParaRPr lang="en-US"/>
            </a:p>
          </p:txBody>
        </p:sp>
        <p:sp>
          <p:nvSpPr>
            <p:cNvPr id="17433" name="Line 26"/>
            <p:cNvSpPr>
              <a:spLocks noChangeShapeType="1"/>
            </p:cNvSpPr>
            <p:nvPr/>
          </p:nvSpPr>
          <p:spPr bwMode="auto">
            <a:xfrm>
              <a:off x="5105400" y="3762375"/>
              <a:ext cx="685800" cy="71438"/>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34" name="Line 27"/>
            <p:cNvSpPr>
              <a:spLocks noChangeShapeType="1"/>
            </p:cNvSpPr>
            <p:nvPr/>
          </p:nvSpPr>
          <p:spPr bwMode="auto">
            <a:xfrm flipV="1">
              <a:off x="4876800" y="2905125"/>
              <a:ext cx="0" cy="642938"/>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435" name="Line 28"/>
            <p:cNvSpPr>
              <a:spLocks noChangeShapeType="1"/>
            </p:cNvSpPr>
            <p:nvPr/>
          </p:nvSpPr>
          <p:spPr bwMode="auto">
            <a:xfrm flipV="1">
              <a:off x="5105400" y="3190875"/>
              <a:ext cx="533400" cy="428625"/>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17414" name="TextBox 2"/>
          <p:cNvSpPr txBox="1">
            <a:spLocks noChangeArrowheads="1"/>
          </p:cNvSpPr>
          <p:nvPr/>
        </p:nvSpPr>
        <p:spPr bwMode="auto">
          <a:xfrm>
            <a:off x="900113" y="4797425"/>
            <a:ext cx="21891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tx2"/>
                </a:solidFill>
                <a:latin typeface="Tw Cen MT" pitchFamily="34" charset="0"/>
                <a:ea typeface="Calibri" pitchFamily="34" charset="0"/>
                <a:cs typeface="Calibri" pitchFamily="34" charset="0"/>
              </a:rPr>
              <a:t>Social Influence</a:t>
            </a:r>
          </a:p>
          <a:p>
            <a:pPr algn="ctr" eaLnBrk="1" hangingPunct="1"/>
            <a:endParaRPr lang="en-US" sz="1000" b="1" i="1">
              <a:solidFill>
                <a:schemeClr val="tx2"/>
              </a:solidFill>
              <a:latin typeface="Tw Cen MT" pitchFamily="34" charset="0"/>
              <a:ea typeface="Calibri" pitchFamily="34" charset="0"/>
              <a:cs typeface="Calibri" pitchFamily="34" charset="0"/>
            </a:endParaRPr>
          </a:p>
          <a:p>
            <a:pPr algn="ctr" eaLnBrk="1" hangingPunct="1"/>
            <a:r>
              <a:rPr lang="en-US" sz="2400" b="1">
                <a:solidFill>
                  <a:schemeClr val="tx2"/>
                </a:solidFill>
                <a:latin typeface="Tw Cen MT" pitchFamily="34" charset="0"/>
                <a:ea typeface="Calibri" pitchFamily="34" charset="0"/>
                <a:cs typeface="Calibri" pitchFamily="34" charset="0"/>
              </a:rPr>
              <a:t>Social Leaning</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823913" y="260350"/>
            <a:ext cx="8140700" cy="1473200"/>
          </a:xfrm>
        </p:spPr>
        <p:txBody>
          <a:bodyPr/>
          <a:lstStyle/>
          <a:p>
            <a:r>
              <a:rPr lang="en-US" sz="4400" b="1" smtClean="0">
                <a:latin typeface="Tw Cen MT" pitchFamily="34" charset="0"/>
              </a:rPr>
              <a:t> Background of </a:t>
            </a:r>
            <a:r>
              <a:rPr lang="en-US" sz="4400" b="1" i="1" smtClean="0">
                <a:latin typeface="Tw Cen MT" pitchFamily="34" charset="0"/>
              </a:rPr>
              <a:t>Each One Invites Three</a:t>
            </a:r>
            <a:r>
              <a:rPr lang="en-US" sz="4400" b="1" smtClean="0">
                <a:latin typeface="Tw Cen MT" pitchFamily="34" charset="0"/>
              </a:rPr>
              <a:t> (EOI3) Approach in Rwanda</a:t>
            </a:r>
          </a:p>
        </p:txBody>
      </p:sp>
      <p:sp>
        <p:nvSpPr>
          <p:cNvPr id="3" name="Content Placeholder 2"/>
          <p:cNvSpPr>
            <a:spLocks noGrp="1"/>
          </p:cNvSpPr>
          <p:nvPr>
            <p:ph idx="1"/>
          </p:nvPr>
        </p:nvSpPr>
        <p:spPr>
          <a:xfrm>
            <a:off x="755650" y="1773238"/>
            <a:ext cx="8280400" cy="4751387"/>
          </a:xfrm>
        </p:spPr>
        <p:txBody>
          <a:bodyPr>
            <a:noAutofit/>
          </a:bodyPr>
          <a:lstStyle/>
          <a:p>
            <a:pPr marL="342900" lvl="2" indent="-342900">
              <a:buClrTx/>
              <a:defRPr/>
            </a:pPr>
            <a:r>
              <a:rPr lang="en-US" dirty="0" smtClean="0">
                <a:latin typeface="Tw Cen MT" pitchFamily="34" charset="0"/>
              </a:rPr>
              <a:t>Relies on family planning (FP) users as community mobilizers to discuss FP with non-users, maximizing use of satisfied user testimonies</a:t>
            </a:r>
          </a:p>
          <a:p>
            <a:pPr marL="342900" lvl="2" indent="-342900">
              <a:buClrTx/>
              <a:defRPr/>
            </a:pPr>
            <a:r>
              <a:rPr lang="en-US" dirty="0" smtClean="0">
                <a:latin typeface="Tw Cen MT" pitchFamily="34" charset="0"/>
              </a:rPr>
              <a:t>Invitation </a:t>
            </a:r>
            <a:r>
              <a:rPr lang="en-US" dirty="0">
                <a:latin typeface="Tw Cen MT" pitchFamily="34" charset="0"/>
              </a:rPr>
              <a:t>cards are given to </a:t>
            </a:r>
            <a:r>
              <a:rPr lang="en-US" dirty="0" smtClean="0">
                <a:latin typeface="Tw Cen MT" pitchFamily="34" charset="0"/>
              </a:rPr>
              <a:t>friends and peers during discussions with mobilizers </a:t>
            </a:r>
          </a:p>
          <a:p>
            <a:pPr marL="342900" lvl="2" indent="-342900">
              <a:buClrTx/>
              <a:defRPr/>
            </a:pPr>
            <a:r>
              <a:rPr lang="en-US" dirty="0" smtClean="0">
                <a:latin typeface="Tw Cen MT" pitchFamily="34" charset="0"/>
              </a:rPr>
              <a:t>Invitations cards will increase FP awareness and encourage people to talk with their provider</a:t>
            </a:r>
          </a:p>
          <a:p>
            <a:pPr marL="342900" lvl="2" indent="-342900">
              <a:buClrTx/>
              <a:defRPr/>
            </a:pPr>
            <a:r>
              <a:rPr lang="en-US" dirty="0" smtClean="0">
                <a:latin typeface="Tw Cen MT" pitchFamily="34" charset="0"/>
              </a:rPr>
              <a:t>Use of satisfied </a:t>
            </a:r>
            <a:r>
              <a:rPr lang="en-US" dirty="0">
                <a:latin typeface="Tw Cen MT" pitchFamily="34" charset="0"/>
              </a:rPr>
              <a:t>clients </a:t>
            </a:r>
            <a:r>
              <a:rPr lang="en-US" dirty="0" smtClean="0">
                <a:latin typeface="Tw Cen MT" pitchFamily="34" charset="0"/>
              </a:rPr>
              <a:t>as community mobilizers help the </a:t>
            </a:r>
            <a:r>
              <a:rPr lang="en-US" dirty="0">
                <a:latin typeface="Tw Cen MT" pitchFamily="34" charset="0"/>
              </a:rPr>
              <a:t>target population </a:t>
            </a:r>
            <a:r>
              <a:rPr lang="en-US" dirty="0" smtClean="0">
                <a:latin typeface="Tw Cen MT" pitchFamily="34" charset="0"/>
              </a:rPr>
              <a:t>form </a:t>
            </a:r>
            <a:r>
              <a:rPr lang="en-US" dirty="0">
                <a:latin typeface="Tw Cen MT" pitchFamily="34" charset="0"/>
              </a:rPr>
              <a:t>a positive view </a:t>
            </a:r>
            <a:r>
              <a:rPr lang="en-US" dirty="0" smtClean="0">
                <a:latin typeface="Tw Cen MT" pitchFamily="34" charset="0"/>
              </a:rPr>
              <a:t>of </a:t>
            </a:r>
            <a:r>
              <a:rPr lang="en-US" dirty="0">
                <a:latin typeface="Tw Cen MT" pitchFamily="34" charset="0"/>
              </a:rPr>
              <a:t>FP and </a:t>
            </a:r>
            <a:r>
              <a:rPr lang="en-US" dirty="0" smtClean="0">
                <a:latin typeface="Tw Cen MT" pitchFamily="34" charset="0"/>
              </a:rPr>
              <a:t>health services</a:t>
            </a:r>
            <a:endParaRPr lang="en-US" dirty="0">
              <a:latin typeface="Tw Cen MT" pitchFamily="34" charset="0"/>
            </a:endParaRPr>
          </a:p>
          <a:p>
            <a:pPr marL="342900" lvl="2" indent="-342900">
              <a:buClrTx/>
              <a:defRPr/>
            </a:pPr>
            <a:r>
              <a:rPr lang="en-US" dirty="0" smtClean="0">
                <a:latin typeface="Tw Cen MT" pitchFamily="34" charset="0"/>
              </a:rPr>
              <a:t>Distributing invitations </a:t>
            </a:r>
            <a:r>
              <a:rPr lang="en-US" dirty="0">
                <a:latin typeface="Tw Cen MT" pitchFamily="34" charset="0"/>
              </a:rPr>
              <a:t>allows people to talk about their FP experience, helping </a:t>
            </a:r>
            <a:r>
              <a:rPr lang="en-US" dirty="0" smtClean="0">
                <a:latin typeface="Tw Cen MT" pitchFamily="34" charset="0"/>
              </a:rPr>
              <a:t>to break </a:t>
            </a:r>
            <a:r>
              <a:rPr lang="en-US" dirty="0">
                <a:latin typeface="Tw Cen MT" pitchFamily="34" charset="0"/>
              </a:rPr>
              <a:t>social norms about the secretive nature of FP.  </a:t>
            </a:r>
          </a:p>
          <a:p>
            <a:pPr marL="342900" lvl="2" indent="-342900">
              <a:buClrTx/>
              <a:defRPr/>
            </a:pPr>
            <a:r>
              <a:rPr lang="en-US" dirty="0">
                <a:latin typeface="Tw Cen MT" pitchFamily="34" charset="0"/>
              </a:rPr>
              <a:t>Because the person distributing the invitation </a:t>
            </a:r>
            <a:r>
              <a:rPr lang="en-US" dirty="0" smtClean="0">
                <a:latin typeface="Tw Cen MT" pitchFamily="34" charset="0"/>
              </a:rPr>
              <a:t>card </a:t>
            </a:r>
            <a:r>
              <a:rPr lang="en-US" dirty="0">
                <a:latin typeface="Tw Cen MT" pitchFamily="34" charset="0"/>
              </a:rPr>
              <a:t>is </a:t>
            </a:r>
            <a:r>
              <a:rPr lang="en-US" dirty="0" smtClean="0">
                <a:latin typeface="Tw Cen MT" pitchFamily="34" charset="0"/>
              </a:rPr>
              <a:t>familiar with </a:t>
            </a:r>
            <a:r>
              <a:rPr lang="en-US" dirty="0">
                <a:latin typeface="Tw Cen MT" pitchFamily="34" charset="0"/>
              </a:rPr>
              <a:t>the person </a:t>
            </a:r>
            <a:r>
              <a:rPr lang="en-US" dirty="0" smtClean="0">
                <a:latin typeface="Tw Cen MT" pitchFamily="34" charset="0"/>
              </a:rPr>
              <a:t>receiving </a:t>
            </a:r>
            <a:r>
              <a:rPr lang="en-US" dirty="0">
                <a:latin typeface="Tw Cen MT" pitchFamily="34" charset="0"/>
              </a:rPr>
              <a:t>the card, the message is </a:t>
            </a:r>
            <a:r>
              <a:rPr lang="en-US" dirty="0" smtClean="0">
                <a:latin typeface="Tw Cen MT" pitchFamily="34" charset="0"/>
              </a:rPr>
              <a:t>accepted </a:t>
            </a:r>
            <a:r>
              <a:rPr lang="en-US" dirty="0">
                <a:latin typeface="Tw Cen MT" pitchFamily="34" charset="0"/>
              </a:rPr>
              <a:t>with greater confidence. </a:t>
            </a:r>
            <a:endParaRPr lang="en-US" dirty="0" smtClean="0">
              <a:latin typeface="Tw Cen MT" pitchFamily="34" charset="0"/>
            </a:endParaRPr>
          </a:p>
          <a:p>
            <a:pPr marL="342900" lvl="2" indent="-342900">
              <a:buClrTx/>
              <a:defRPr/>
            </a:pPr>
            <a:endParaRPr lang="en-US" dirty="0" smtClean="0">
              <a:latin typeface="Tw Cen MT" pitchFamily="34" charset="0"/>
            </a:endParaRPr>
          </a:p>
          <a:p>
            <a:pPr>
              <a:buClrTx/>
              <a:defRPr/>
            </a:pPr>
            <a:endParaRPr lang="en-US" sz="2100" dirty="0" smtClean="0">
              <a:solidFill>
                <a:schemeClr val="tx1"/>
              </a:solidFill>
              <a:latin typeface="Tw Cen MT" pitchFamily="34" charset="0"/>
            </a:endParaRPr>
          </a:p>
          <a:p>
            <a:pPr marL="0" indent="0">
              <a:buClrTx/>
              <a:buFont typeface="Wingdings 2" pitchFamily="18" charset="2"/>
              <a:buNone/>
              <a:defRPr/>
            </a:pPr>
            <a:endParaRPr lang="en-US" sz="2100" dirty="0">
              <a:solidFill>
                <a:schemeClr val="tx1"/>
              </a:solidFill>
              <a:latin typeface="Tw Cen MT"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042988" y="414338"/>
            <a:ext cx="7885112" cy="1143000"/>
          </a:xfrm>
        </p:spPr>
        <p:txBody>
          <a:bodyPr>
            <a:normAutofit fontScale="90000"/>
          </a:bodyPr>
          <a:lstStyle/>
          <a:p>
            <a:pPr algn="ctr" eaLnBrk="1" hangingPunct="1">
              <a:defRPr/>
            </a:pPr>
            <a:r>
              <a:rPr lang="en-US" b="1" smtClean="0">
                <a:latin typeface="Tw Cen MT" pitchFamily="34" charset="0"/>
              </a:rPr>
              <a:t>How does EOI3 work?</a:t>
            </a:r>
            <a:br>
              <a:rPr lang="en-US" b="1" smtClean="0">
                <a:latin typeface="Tw Cen MT" pitchFamily="34" charset="0"/>
              </a:rPr>
            </a:br>
            <a:r>
              <a:rPr lang="en-US" b="1" smtClean="0">
                <a:latin typeface="Tw Cen MT" pitchFamily="34" charset="0"/>
              </a:rPr>
              <a:t>What tools are needed?</a:t>
            </a:r>
          </a:p>
        </p:txBody>
      </p:sp>
      <p:sp>
        <p:nvSpPr>
          <p:cNvPr id="20483" name="Espace réservé du contenu 2"/>
          <p:cNvSpPr>
            <a:spLocks noGrp="1"/>
          </p:cNvSpPr>
          <p:nvPr>
            <p:ph idx="1"/>
          </p:nvPr>
        </p:nvSpPr>
        <p:spPr>
          <a:xfrm>
            <a:off x="590550" y="1628775"/>
            <a:ext cx="8229600" cy="4968875"/>
          </a:xfrm>
        </p:spPr>
        <p:txBody>
          <a:bodyPr/>
          <a:lstStyle/>
          <a:p>
            <a:pPr marL="0" indent="0" eaLnBrk="1" hangingPunct="1">
              <a:buClrTx/>
              <a:buFont typeface="Wingdings 2" pitchFamily="18" charset="2"/>
              <a:buNone/>
              <a:defRPr/>
            </a:pPr>
            <a:r>
              <a:rPr lang="en-US" dirty="0" smtClean="0">
                <a:latin typeface="Tw Cen MT" pitchFamily="34" charset="0"/>
              </a:rPr>
              <a:t>The community mobilizer, or </a:t>
            </a:r>
            <a:r>
              <a:rPr lang="en-US" dirty="0" err="1" smtClean="0">
                <a:latin typeface="Tw Cen MT" pitchFamily="34" charset="0"/>
              </a:rPr>
              <a:t>Imboni</a:t>
            </a:r>
            <a:r>
              <a:rPr lang="en-US" dirty="0" smtClean="0">
                <a:latin typeface="Tw Cen MT" pitchFamily="34" charset="0"/>
              </a:rPr>
              <a:t> uses 2 tools:</a:t>
            </a:r>
          </a:p>
          <a:p>
            <a:pPr marL="514350" indent="-514350" eaLnBrk="1" hangingPunct="1">
              <a:buClrTx/>
              <a:buFont typeface="+mj-lt"/>
              <a:buAutoNum type="arabicPeriod"/>
              <a:defRPr/>
            </a:pPr>
            <a:r>
              <a:rPr lang="en-US" dirty="0" smtClean="0">
                <a:latin typeface="Tw Cen MT" pitchFamily="34" charset="0"/>
              </a:rPr>
              <a:t>His/her </a:t>
            </a:r>
            <a:r>
              <a:rPr lang="en-US" b="1" dirty="0" smtClean="0">
                <a:latin typeface="Tw Cen MT" pitchFamily="34" charset="0"/>
              </a:rPr>
              <a:t>testimonial of a positive family planning experience</a:t>
            </a:r>
            <a:r>
              <a:rPr lang="en-US" dirty="0" smtClean="0">
                <a:latin typeface="Tw Cen MT" pitchFamily="34" charset="0"/>
              </a:rPr>
              <a:t> (how he/she chose a method, what are the advantages experienced). </a:t>
            </a:r>
          </a:p>
          <a:p>
            <a:pPr marL="514350" indent="-514350" eaLnBrk="1" hangingPunct="1">
              <a:buClrTx/>
              <a:buFont typeface="+mj-lt"/>
              <a:buAutoNum type="arabicPeriod"/>
              <a:defRPr/>
            </a:pPr>
            <a:r>
              <a:rPr lang="en-US" dirty="0" smtClean="0">
                <a:latin typeface="Tw Cen MT" pitchFamily="34" charset="0"/>
              </a:rPr>
              <a:t>The </a:t>
            </a:r>
            <a:r>
              <a:rPr lang="en-US" b="1" dirty="0" smtClean="0">
                <a:latin typeface="Tw Cen MT" pitchFamily="34" charset="0"/>
              </a:rPr>
              <a:t>invitation card</a:t>
            </a:r>
            <a:r>
              <a:rPr lang="en-US" dirty="0" smtClean="0">
                <a:latin typeface="Tw Cen MT" pitchFamily="34" charset="0"/>
              </a:rPr>
              <a:t> which helps the mobilizer begin the conversation with his/her peer. The invitation card says with the person you invite which reminds him/her of the discussion, and encourages him/her to talk to the family planning provider for more information.</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a:xfrm>
            <a:off x="865188" y="260350"/>
            <a:ext cx="8170862" cy="576263"/>
          </a:xfrm>
        </p:spPr>
        <p:txBody>
          <a:bodyPr/>
          <a:lstStyle/>
          <a:p>
            <a:r>
              <a:rPr lang="en-US" sz="3600" b="1" smtClean="0">
                <a:latin typeface="Tw Cen MT" pitchFamily="34" charset="0"/>
                <a:ea typeface="Calibri" pitchFamily="34" charset="0"/>
                <a:cs typeface="Calibri" pitchFamily="34" charset="0"/>
              </a:rPr>
              <a:t>Postcard size, the Invitation Card depicts…</a:t>
            </a:r>
            <a:r>
              <a:rPr lang="en-US" sz="1800" b="1" smtClean="0">
                <a:latin typeface="Tw Cen MT" pitchFamily="34" charset="0"/>
                <a:ea typeface="Calibri" pitchFamily="34" charset="0"/>
                <a:cs typeface="Calibri" pitchFamily="34" charset="0"/>
              </a:rPr>
              <a:t> </a:t>
            </a:r>
          </a:p>
        </p:txBody>
      </p:sp>
      <p:pic>
        <p:nvPicPr>
          <p:cNvPr id="2048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52596"/>
          <a:stretch>
            <a:fillRect/>
          </a:stretch>
        </p:blipFill>
        <p:spPr>
          <a:xfrm>
            <a:off x="968375" y="1600200"/>
            <a:ext cx="3675063" cy="4687888"/>
          </a:xfrm>
        </p:spPr>
      </p:pic>
      <p:pic>
        <p:nvPicPr>
          <p:cNvPr id="2048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7810"/>
          <a:stretch>
            <a:fillRect/>
          </a:stretch>
        </p:blipFill>
        <p:spPr>
          <a:xfrm>
            <a:off x="5219700" y="908050"/>
            <a:ext cx="3384550" cy="4641850"/>
          </a:xfrm>
        </p:spPr>
      </p:pic>
      <p:sp>
        <p:nvSpPr>
          <p:cNvPr id="20485" name="TextBox 6"/>
          <p:cNvSpPr txBox="1">
            <a:spLocks noChangeArrowheads="1"/>
          </p:cNvSpPr>
          <p:nvPr/>
        </p:nvSpPr>
        <p:spPr bwMode="auto">
          <a:xfrm>
            <a:off x="1303338" y="1125538"/>
            <a:ext cx="290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w Cen MT" pitchFamily="34" charset="0"/>
                <a:ea typeface="Calibri" pitchFamily="34" charset="0"/>
                <a:cs typeface="Calibri" pitchFamily="34" charset="0"/>
              </a:rPr>
              <a:t>Same-sex discussions on FP</a:t>
            </a:r>
          </a:p>
        </p:txBody>
      </p:sp>
      <p:sp>
        <p:nvSpPr>
          <p:cNvPr id="20486" name="TextBox 7"/>
          <p:cNvSpPr txBox="1">
            <a:spLocks noChangeArrowheads="1"/>
          </p:cNvSpPr>
          <p:nvPr/>
        </p:nvSpPr>
        <p:spPr bwMode="auto">
          <a:xfrm>
            <a:off x="5335588" y="5619750"/>
            <a:ext cx="3124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w Cen MT" pitchFamily="34" charset="0"/>
                <a:ea typeface="Calibri" pitchFamily="34" charset="0"/>
                <a:cs typeface="Calibri" pitchFamily="34" charset="0"/>
              </a:rPr>
              <a:t>Seeking info and services of </a:t>
            </a:r>
          </a:p>
          <a:p>
            <a:pPr eaLnBrk="1" hangingPunct="1"/>
            <a:r>
              <a:rPr lang="en-US" sz="2000">
                <a:latin typeface="Tw Cen MT" pitchFamily="34" charset="0"/>
                <a:ea typeface="Calibri" pitchFamily="34" charset="0"/>
                <a:cs typeface="Calibri" pitchFamily="34" charset="0"/>
              </a:rPr>
              <a:t>Community mobilizers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re 1"/>
          <p:cNvSpPr>
            <a:spLocks noGrp="1"/>
          </p:cNvSpPr>
          <p:nvPr>
            <p:ph type="title"/>
          </p:nvPr>
        </p:nvSpPr>
        <p:spPr>
          <a:xfrm>
            <a:off x="428625" y="3860800"/>
            <a:ext cx="8229600" cy="576263"/>
          </a:xfrm>
        </p:spPr>
        <p:txBody>
          <a:bodyPr/>
          <a:lstStyle/>
          <a:p>
            <a:pPr algn="ctr" eaLnBrk="1" hangingPunct="1"/>
            <a:r>
              <a:rPr lang="en-US" sz="4400" b="1" smtClean="0">
                <a:latin typeface="Tw Cen MT" pitchFamily="34" charset="0"/>
              </a:rPr>
              <a:t>Who is invited? </a:t>
            </a:r>
          </a:p>
        </p:txBody>
      </p:sp>
      <p:sp>
        <p:nvSpPr>
          <p:cNvPr id="21507" name="Espace réservé du contenu 2"/>
          <p:cNvSpPr>
            <a:spLocks noGrp="1"/>
          </p:cNvSpPr>
          <p:nvPr>
            <p:ph idx="1"/>
          </p:nvPr>
        </p:nvSpPr>
        <p:spPr>
          <a:xfrm>
            <a:off x="1058863" y="4448175"/>
            <a:ext cx="7473950" cy="1860550"/>
          </a:xfrm>
        </p:spPr>
        <p:txBody>
          <a:bodyPr/>
          <a:lstStyle/>
          <a:p>
            <a:pPr eaLnBrk="1" hangingPunct="1">
              <a:buClrTx/>
              <a:buFont typeface="Arial" charset="0"/>
              <a:buChar char="•"/>
            </a:pPr>
            <a:r>
              <a:rPr lang="en-US" sz="3200" smtClean="0">
                <a:latin typeface="Tw Cen MT" pitchFamily="34" charset="0"/>
              </a:rPr>
              <a:t>Anyone who is in need of FP method or more information about family planning. </a:t>
            </a:r>
          </a:p>
        </p:txBody>
      </p:sp>
      <p:sp>
        <p:nvSpPr>
          <p:cNvPr id="21508" name="Rectangle 3"/>
          <p:cNvSpPr>
            <a:spLocks noChangeArrowheads="1"/>
          </p:cNvSpPr>
          <p:nvPr/>
        </p:nvSpPr>
        <p:spPr bwMode="auto">
          <a:xfrm>
            <a:off x="428625" y="333375"/>
            <a:ext cx="8286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a:solidFill>
                  <a:schemeClr val="tx2"/>
                </a:solidFill>
                <a:latin typeface="Tw Cen MT" pitchFamily="34" charset="0"/>
              </a:rPr>
              <a:t>Who Invites?</a:t>
            </a:r>
          </a:p>
        </p:txBody>
      </p:sp>
      <p:sp>
        <p:nvSpPr>
          <p:cNvPr id="21509" name="Rectangle 4"/>
          <p:cNvSpPr>
            <a:spLocks noChangeArrowheads="1"/>
          </p:cNvSpPr>
          <p:nvPr/>
        </p:nvSpPr>
        <p:spPr bwMode="auto">
          <a:xfrm>
            <a:off x="1071563" y="1196975"/>
            <a:ext cx="70723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SzPct val="95000"/>
              <a:buFont typeface="Arial" charset="0"/>
              <a:buChar char="•"/>
            </a:pPr>
            <a:r>
              <a:rPr lang="en-US" sz="3200">
                <a:latin typeface="Tw Cen MT" pitchFamily="34" charset="0"/>
              </a:rPr>
              <a:t>Community mobilizers, or imboni, identified by participating associations, as well as satisfied family planning users in the community interested in participating.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90638" y="509588"/>
            <a:ext cx="4865687" cy="1479550"/>
          </a:xfrm>
        </p:spPr>
        <p:txBody>
          <a:bodyPr/>
          <a:lstStyle/>
          <a:p>
            <a:r>
              <a:rPr lang="en-US" sz="4000" b="1" smtClean="0">
                <a:latin typeface="Tw Cen MT" pitchFamily="34" charset="0"/>
                <a:ea typeface="Calibri" pitchFamily="34" charset="0"/>
                <a:cs typeface="Calibri" pitchFamily="34" charset="0"/>
              </a:rPr>
              <a:t>EOI3 Implementation in Rwanda</a:t>
            </a:r>
          </a:p>
        </p:txBody>
      </p:sp>
      <p:sp>
        <p:nvSpPr>
          <p:cNvPr id="28676" name="Rectangle 12"/>
          <p:cNvSpPr>
            <a:spLocks noChangeArrowheads="1"/>
          </p:cNvSpPr>
          <p:nvPr/>
        </p:nvSpPr>
        <p:spPr bwMode="auto">
          <a:xfrm>
            <a:off x="6061075" y="836613"/>
            <a:ext cx="2974975"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Font typeface="Arial" pitchFamily="34" charset="0"/>
              <a:buChar char="•"/>
              <a:defRPr/>
            </a:pPr>
            <a:r>
              <a:rPr lang="en-US" sz="2200" dirty="0">
                <a:latin typeface="Tw Cen MT" pitchFamily="34" charset="0"/>
                <a:ea typeface="Calibri" pitchFamily="34" charset="0"/>
                <a:cs typeface="Calibri" pitchFamily="34" charset="0"/>
              </a:rPr>
              <a:t>Identify </a:t>
            </a:r>
            <a:r>
              <a:rPr lang="en-US" sz="2200" dirty="0">
                <a:latin typeface="Tw Cen MT" pitchFamily="34" charset="0"/>
                <a:ea typeface="Calibri" pitchFamily="34" charset="0"/>
                <a:cs typeface="Calibri" pitchFamily="34" charset="0"/>
              </a:rPr>
              <a:t>of associations of community actors</a:t>
            </a:r>
          </a:p>
          <a:p>
            <a:pPr marL="171450" indent="-171450" eaLnBrk="0" hangingPunct="0">
              <a:buFont typeface="Arial" pitchFamily="34" charset="0"/>
              <a:buChar char="•"/>
              <a:defRPr/>
            </a:pPr>
            <a:endParaRPr lang="en-US" sz="800" dirty="0">
              <a:latin typeface="Tw Cen MT" pitchFamily="34" charset="0"/>
              <a:ea typeface="Calibri" pitchFamily="34" charset="0"/>
              <a:cs typeface="Calibri" pitchFamily="34" charset="0"/>
            </a:endParaRPr>
          </a:p>
          <a:p>
            <a:pPr marL="342900" indent="-342900" eaLnBrk="0" hangingPunct="0">
              <a:buFont typeface="Arial" pitchFamily="34" charset="0"/>
              <a:buChar char="•"/>
              <a:defRPr/>
            </a:pPr>
            <a:r>
              <a:rPr lang="en-US" sz="2200" dirty="0">
                <a:latin typeface="Tw Cen MT" pitchFamily="34" charset="0"/>
                <a:ea typeface="Calibri" pitchFamily="34" charset="0"/>
                <a:cs typeface="Calibri" pitchFamily="34" charset="0"/>
              </a:rPr>
              <a:t>Orient </a:t>
            </a:r>
            <a:r>
              <a:rPr lang="en-US" sz="2200" dirty="0">
                <a:latin typeface="Tw Cen MT" pitchFamily="34" charset="0"/>
                <a:ea typeface="Calibri" pitchFamily="34" charset="0"/>
                <a:cs typeface="Calibri" pitchFamily="34" charset="0"/>
              </a:rPr>
              <a:t>community leaders, service providers, and community health supervisors</a:t>
            </a:r>
          </a:p>
          <a:p>
            <a:pPr marL="171450" indent="-171450" eaLnBrk="0" hangingPunct="0">
              <a:buFont typeface="Arial" pitchFamily="34" charset="0"/>
              <a:buChar char="•"/>
              <a:defRPr/>
            </a:pPr>
            <a:endParaRPr lang="en-US" sz="800" dirty="0">
              <a:latin typeface="Tw Cen MT" pitchFamily="34" charset="0"/>
              <a:ea typeface="Calibri" pitchFamily="34" charset="0"/>
              <a:cs typeface="Calibri" pitchFamily="34" charset="0"/>
            </a:endParaRPr>
          </a:p>
          <a:p>
            <a:pPr marL="342900" indent="-342900" eaLnBrk="0" hangingPunct="0">
              <a:buFont typeface="Arial" pitchFamily="34" charset="0"/>
              <a:buChar char="•"/>
              <a:defRPr/>
            </a:pPr>
            <a:r>
              <a:rPr lang="en-US" sz="2200" dirty="0">
                <a:latin typeface="Tw Cen MT" pitchFamily="34" charset="0"/>
                <a:ea typeface="Calibri" pitchFamily="34" charset="0"/>
                <a:cs typeface="Calibri" pitchFamily="34" charset="0"/>
              </a:rPr>
              <a:t>Cascade training of associations</a:t>
            </a:r>
          </a:p>
          <a:p>
            <a:pPr marL="171450" indent="-171450" eaLnBrk="0" hangingPunct="0">
              <a:buFont typeface="Arial" pitchFamily="34" charset="0"/>
              <a:buChar char="•"/>
              <a:defRPr/>
            </a:pPr>
            <a:endParaRPr lang="en-US" sz="800" dirty="0">
              <a:latin typeface="Tw Cen MT" pitchFamily="34" charset="0"/>
              <a:ea typeface="Calibri" pitchFamily="34" charset="0"/>
              <a:cs typeface="Calibri" pitchFamily="34" charset="0"/>
            </a:endParaRPr>
          </a:p>
          <a:p>
            <a:pPr marL="342900" indent="-342900" eaLnBrk="0" hangingPunct="0">
              <a:buFont typeface="Arial" pitchFamily="34" charset="0"/>
              <a:buChar char="•"/>
              <a:defRPr/>
            </a:pPr>
            <a:r>
              <a:rPr lang="en-US" sz="2200" dirty="0">
                <a:latin typeface="Tw Cen MT" pitchFamily="34" charset="0"/>
                <a:ea typeface="Calibri" pitchFamily="34" charset="0"/>
                <a:cs typeface="Calibri" pitchFamily="34" charset="0"/>
              </a:rPr>
              <a:t>R</a:t>
            </a:r>
            <a:r>
              <a:rPr lang="en-US" sz="2200" dirty="0">
                <a:latin typeface="Tw Cen MT" pitchFamily="34" charset="0"/>
                <a:ea typeface="Calibri" pitchFamily="34" charset="0"/>
                <a:cs typeface="Calibri" pitchFamily="34" charset="0"/>
              </a:rPr>
              <a:t>adio </a:t>
            </a:r>
            <a:r>
              <a:rPr lang="en-US" sz="2200" dirty="0">
                <a:latin typeface="Tw Cen MT" pitchFamily="34" charset="0"/>
                <a:ea typeface="Calibri" pitchFamily="34" charset="0"/>
                <a:cs typeface="Calibri" pitchFamily="34" charset="0"/>
              </a:rPr>
              <a:t>broadcasts and community meetings</a:t>
            </a:r>
          </a:p>
          <a:p>
            <a:pPr marL="171450" indent="-171450" eaLnBrk="0" hangingPunct="0">
              <a:buFont typeface="Arial" pitchFamily="34" charset="0"/>
              <a:buChar char="•"/>
              <a:defRPr/>
            </a:pPr>
            <a:endParaRPr lang="en-US" sz="800" dirty="0">
              <a:latin typeface="Tw Cen MT" pitchFamily="34" charset="0"/>
              <a:ea typeface="Calibri" pitchFamily="34" charset="0"/>
              <a:cs typeface="Calibri" pitchFamily="34" charset="0"/>
            </a:endParaRPr>
          </a:p>
          <a:p>
            <a:pPr marL="342900" indent="-342900" eaLnBrk="0" hangingPunct="0">
              <a:buFont typeface="Arial" pitchFamily="34" charset="0"/>
              <a:buChar char="•"/>
              <a:defRPr/>
            </a:pPr>
            <a:r>
              <a:rPr lang="en-US" sz="2200" dirty="0">
                <a:latin typeface="Tw Cen MT" pitchFamily="34" charset="0"/>
                <a:ea typeface="Calibri" pitchFamily="34" charset="0"/>
                <a:cs typeface="Calibri" pitchFamily="34" charset="0"/>
              </a:rPr>
              <a:t>Monitor </a:t>
            </a:r>
            <a:r>
              <a:rPr lang="en-US" sz="2200" dirty="0">
                <a:latin typeface="Tw Cen MT" pitchFamily="34" charset="0"/>
                <a:ea typeface="Calibri" pitchFamily="34" charset="0"/>
                <a:cs typeface="Calibri" pitchFamily="34" charset="0"/>
              </a:rPr>
              <a:t>intervention districts</a:t>
            </a:r>
          </a:p>
          <a:p>
            <a:pPr marL="342900" indent="-342900" eaLnBrk="0" hangingPunct="0">
              <a:buFont typeface="Arial" pitchFamily="34" charset="0"/>
              <a:buChar char="•"/>
              <a:defRPr/>
            </a:pPr>
            <a:endParaRPr lang="en-US" sz="2200" dirty="0">
              <a:latin typeface="Tw Cen MT" pitchFamily="34" charset="0"/>
            </a:endParaRPr>
          </a:p>
        </p:txBody>
      </p:sp>
      <p:sp>
        <p:nvSpPr>
          <p:cNvPr id="7" name="Rectangle 12"/>
          <p:cNvSpPr>
            <a:spLocks noChangeArrowheads="1"/>
          </p:cNvSpPr>
          <p:nvPr/>
        </p:nvSpPr>
        <p:spPr bwMode="auto">
          <a:xfrm>
            <a:off x="5910263" y="3717925"/>
            <a:ext cx="26082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Font typeface="Wingdings" pitchFamily="2" charset="2"/>
              <a:buChar char="§"/>
            </a:pPr>
            <a:endParaRPr lang="en-US" sz="2200"/>
          </a:p>
          <a:p>
            <a:pPr marL="342900" indent="-342900" eaLnBrk="0" hangingPunct="0">
              <a:buFont typeface="Wingdings" pitchFamily="2" charset="2"/>
              <a:buChar char="§"/>
            </a:pPr>
            <a:endParaRPr lang="en-US" sz="2200"/>
          </a:p>
        </p:txBody>
      </p:sp>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2349500"/>
            <a:ext cx="4735512"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900113" y="115888"/>
            <a:ext cx="8194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3200" b="1">
                <a:solidFill>
                  <a:schemeClr val="tx2"/>
                </a:solidFill>
                <a:latin typeface="Tw Cen MT" pitchFamily="34" charset="0"/>
                <a:ea typeface="Calibri" pitchFamily="34" charset="0"/>
                <a:cs typeface="Calibri" pitchFamily="34" charset="0"/>
              </a:rPr>
              <a:t>Implementation Players and their Roles</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684213"/>
            <a:ext cx="7356475"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Foundry</Template>
  <TotalTime>1462</TotalTime>
  <Words>1722</Words>
  <Application>Microsoft Office PowerPoint</Application>
  <PresentationFormat>On-screen Show (4:3)</PresentationFormat>
  <Paragraphs>113</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Constantia</vt:lpstr>
      <vt:lpstr>Wingdings 2</vt:lpstr>
      <vt:lpstr>Tw Cen MT</vt:lpstr>
      <vt:lpstr>Gill Sans MT</vt:lpstr>
      <vt:lpstr>ＭＳ Ｐゴシック</vt:lpstr>
      <vt:lpstr>Wingdings</vt:lpstr>
      <vt:lpstr>Débit</vt:lpstr>
      <vt:lpstr>The  « EACH ONE INVITES THREE»  APPROACH </vt:lpstr>
      <vt:lpstr>What is social diffusion?</vt:lpstr>
      <vt:lpstr>Applying social diffusion to family planning demand</vt:lpstr>
      <vt:lpstr> Background of Each One Invites Three (EOI3) Approach in Rwanda</vt:lpstr>
      <vt:lpstr>How does EOI3 work? What tools are needed?</vt:lpstr>
      <vt:lpstr>Postcard size, the Invitation Card depicts… </vt:lpstr>
      <vt:lpstr>Who is invited? </vt:lpstr>
      <vt:lpstr>EOI3 Implementation in Rwanda</vt:lpstr>
      <vt:lpstr>PowerPoint Presentation</vt:lpstr>
      <vt:lpstr>What is expected from Community Association leaders</vt:lpstr>
      <vt:lpstr>Group work – Role play for invitation card distribution FP</vt:lpstr>
      <vt:lpstr>Results from EOI3 In Rwanda</vt:lpstr>
      <vt:lpstr>THANK YOU MURAKOZE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Approche : «  Chaque invite trois/Each one invite three/ Buri wese atumira batatu »</dc:title>
  <dc:creator>FAM</dc:creator>
  <cp:lastModifiedBy>Susana Mendoza Birdsong</cp:lastModifiedBy>
  <cp:revision>138</cp:revision>
  <cp:lastPrinted>2013-05-06T13:34:42Z</cp:lastPrinted>
  <dcterms:created xsi:type="dcterms:W3CDTF">2012-09-19T05:14:56Z</dcterms:created>
  <dcterms:modified xsi:type="dcterms:W3CDTF">2013-06-06T21:45:19Z</dcterms:modified>
</cp:coreProperties>
</file>